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ags/tag5.xml" ContentType="application/vnd.openxmlformats-officedocument.presentationml.tags+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diagrams/layout2.xml" ContentType="application/vnd.openxmlformats-officedocument.drawingml.diagramLayout+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5" r:id="rId5"/>
    <p:sldMasterId id="2147483688" r:id="rId6"/>
    <p:sldMasterId id="2147483703" r:id="rId7"/>
  </p:sldMasterIdLst>
  <p:notesMasterIdLst>
    <p:notesMasterId r:id="rId77"/>
  </p:notesMasterIdLst>
  <p:handoutMasterIdLst>
    <p:handoutMasterId r:id="rId78"/>
  </p:handoutMasterIdLst>
  <p:sldIdLst>
    <p:sldId id="511" r:id="rId8"/>
    <p:sldId id="514" r:id="rId9"/>
    <p:sldId id="512" r:id="rId10"/>
    <p:sldId id="412" r:id="rId11"/>
    <p:sldId id="485" r:id="rId12"/>
    <p:sldId id="409" r:id="rId13"/>
    <p:sldId id="364" r:id="rId14"/>
    <p:sldId id="483" r:id="rId15"/>
    <p:sldId id="365" r:id="rId16"/>
    <p:sldId id="366" r:id="rId17"/>
    <p:sldId id="488" r:id="rId18"/>
    <p:sldId id="489" r:id="rId19"/>
    <p:sldId id="339" r:id="rId20"/>
    <p:sldId id="340" r:id="rId21"/>
    <p:sldId id="357" r:id="rId22"/>
    <p:sldId id="410" r:id="rId23"/>
    <p:sldId id="341" r:id="rId24"/>
    <p:sldId id="413" r:id="rId25"/>
    <p:sldId id="476" r:id="rId26"/>
    <p:sldId id="517" r:id="rId27"/>
    <p:sldId id="427" r:id="rId28"/>
    <p:sldId id="426" r:id="rId29"/>
    <p:sldId id="424" r:id="rId30"/>
    <p:sldId id="376" r:id="rId31"/>
    <p:sldId id="346" r:id="rId32"/>
    <p:sldId id="373" r:id="rId33"/>
    <p:sldId id="402" r:id="rId34"/>
    <p:sldId id="505" r:id="rId35"/>
    <p:sldId id="506" r:id="rId36"/>
    <p:sldId id="507" r:id="rId37"/>
    <p:sldId id="391" r:id="rId38"/>
    <p:sldId id="383" r:id="rId39"/>
    <p:sldId id="334" r:id="rId40"/>
    <p:sldId id="516" r:id="rId41"/>
    <p:sldId id="384" r:id="rId42"/>
    <p:sldId id="385" r:id="rId43"/>
    <p:sldId id="386" r:id="rId44"/>
    <p:sldId id="503" r:id="rId45"/>
    <p:sldId id="504" r:id="rId46"/>
    <p:sldId id="484" r:id="rId47"/>
    <p:sldId id="509" r:id="rId48"/>
    <p:sldId id="328" r:id="rId49"/>
    <p:sldId id="388" r:id="rId50"/>
    <p:sldId id="327" r:id="rId51"/>
    <p:sldId id="389" r:id="rId52"/>
    <p:sldId id="390" r:id="rId53"/>
    <p:sldId id="329" r:id="rId54"/>
    <p:sldId id="497" r:id="rId55"/>
    <p:sldId id="494" r:id="rId56"/>
    <p:sldId id="493" r:id="rId57"/>
    <p:sldId id="502" r:id="rId58"/>
    <p:sldId id="496" r:id="rId59"/>
    <p:sldId id="447" r:id="rId60"/>
    <p:sldId id="515" r:id="rId61"/>
    <p:sldId id="522" r:id="rId62"/>
    <p:sldId id="523" r:id="rId63"/>
    <p:sldId id="524" r:id="rId64"/>
    <p:sldId id="525" r:id="rId65"/>
    <p:sldId id="526" r:id="rId66"/>
    <p:sldId id="528" r:id="rId67"/>
    <p:sldId id="529" r:id="rId68"/>
    <p:sldId id="530" r:id="rId69"/>
    <p:sldId id="531" r:id="rId70"/>
    <p:sldId id="532" r:id="rId71"/>
    <p:sldId id="533" r:id="rId72"/>
    <p:sldId id="534" r:id="rId73"/>
    <p:sldId id="535" r:id="rId74"/>
    <p:sldId id="536" r:id="rId75"/>
    <p:sldId id="513" r:id="rId76"/>
  </p:sldIdLst>
  <p:sldSz cx="9144000" cy="6858000" type="screen4x3"/>
  <p:notesSz cx="9296400" cy="7010400"/>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01014328"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00CC00"/>
    <a:srgbClr val="FFFF00"/>
    <a:srgbClr val="642C6A"/>
    <a:srgbClr val="C6746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778" autoAdjust="0"/>
    <p:restoredTop sz="72353" autoAdjust="0"/>
  </p:normalViewPr>
  <p:slideViewPr>
    <p:cSldViewPr>
      <p:cViewPr>
        <p:scale>
          <a:sx n="70" d="100"/>
          <a:sy n="70" d="100"/>
        </p:scale>
        <p:origin x="-2424" y="-336"/>
      </p:cViewPr>
      <p:guideLst>
        <p:guide orient="horz" pos="2160"/>
        <p:guide orient="horz" pos="144"/>
        <p:guide pos="2880"/>
        <p:guide pos="240"/>
      </p:guideLst>
    </p:cSldViewPr>
  </p:slideViewPr>
  <p:notesTextViewPr>
    <p:cViewPr>
      <p:scale>
        <a:sx n="100" d="100"/>
        <a:sy n="100" d="100"/>
      </p:scale>
      <p:origin x="0" y="0"/>
    </p:cViewPr>
  </p:notesTextViewPr>
  <p:sorterViewPr>
    <p:cViewPr>
      <p:scale>
        <a:sx n="60" d="100"/>
        <a:sy n="60" d="100"/>
      </p:scale>
      <p:origin x="0" y="1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BE"/>
  <c:chart>
    <c:plotArea>
      <c:layout/>
      <c:pieChart>
        <c:varyColors val="1"/>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l-BE"/>
  <c:chart>
    <c:plotArea>
      <c:layout/>
      <c:pieChart>
        <c:varyColors val="1"/>
        <c:ser>
          <c:idx val="0"/>
          <c:order val="0"/>
          <c:val>
            <c:numRef>
              <c:f>Sheet1!$A$1:$A$2</c:f>
              <c:numCache>
                <c:formatCode>General</c:formatCode>
                <c:ptCount val="2"/>
                <c:pt idx="0">
                  <c:v>80</c:v>
                </c:pt>
                <c:pt idx="1">
                  <c:v>20</c:v>
                </c:pt>
              </c:numCache>
            </c:numRef>
          </c:val>
        </c:ser>
        <c:firstSliceAng val="0"/>
      </c:pie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nl-BE"/>
  <c:chart>
    <c:plotArea>
      <c:layout/>
      <c:pieChart>
        <c:varyColors val="1"/>
        <c:ser>
          <c:idx val="0"/>
          <c:order val="0"/>
          <c:val>
            <c:numRef>
              <c:f>Sheet1!$A$5:$A$6</c:f>
              <c:numCache>
                <c:formatCode>General</c:formatCode>
                <c:ptCount val="2"/>
                <c:pt idx="0">
                  <c:v>20</c:v>
                </c:pt>
                <c:pt idx="1">
                  <c:v>80</c:v>
                </c:pt>
              </c:numCache>
            </c:numRef>
          </c:val>
        </c:ser>
        <c:firstSliceAng val="0"/>
      </c:pie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l-BE"/>
  <c:chart>
    <c:plotArea>
      <c:layout/>
      <c:pieChart>
        <c:varyColors val="1"/>
        <c:ser>
          <c:idx val="0"/>
          <c:order val="0"/>
          <c:val>
            <c:numRef>
              <c:f>Sheet1!$A$9:$A$10</c:f>
              <c:numCache>
                <c:formatCode>General</c:formatCode>
                <c:ptCount val="2"/>
                <c:pt idx="0">
                  <c:v>60</c:v>
                </c:pt>
                <c:pt idx="1">
                  <c:v>40</c:v>
                </c:pt>
              </c:numCache>
            </c:numRef>
          </c:val>
        </c:ser>
        <c:firstSliceAng val="0"/>
      </c:pie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nl-BE"/>
  <c:chart>
    <c:plotArea>
      <c:layout/>
      <c:pieChart>
        <c:varyColors val="1"/>
        <c:ser>
          <c:idx val="0"/>
          <c:order val="0"/>
          <c:val>
            <c:numRef>
              <c:f>Sheet1!$A$13:$A$14</c:f>
              <c:numCache>
                <c:formatCode>General</c:formatCode>
                <c:ptCount val="2"/>
                <c:pt idx="0">
                  <c:v>40</c:v>
                </c:pt>
                <c:pt idx="1">
                  <c:v>60</c:v>
                </c:pt>
              </c:numCache>
            </c:numRef>
          </c:val>
        </c:ser>
        <c:firstSliceAng val="0"/>
      </c:pieChart>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D109CF-3A4C-4800-AB4B-7CDD599FC36C}"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en-US"/>
        </a:p>
      </dgm:t>
    </dgm:pt>
    <dgm:pt modelId="{4CDB3095-4A4D-463D-965B-F2D15E4FD43A}">
      <dgm:prSet/>
      <dgm:spPr/>
      <dgm:t>
        <a:bodyPr/>
        <a:lstStyle/>
        <a:p>
          <a:pPr rtl="0"/>
          <a:r>
            <a:rPr lang="en-US" dirty="0" smtClean="0"/>
            <a:t>SOA for Integration - Process &amp; Information</a:t>
          </a:r>
          <a:endParaRPr lang="en-US" dirty="0"/>
        </a:p>
      </dgm:t>
    </dgm:pt>
    <dgm:pt modelId="{A6AA6F77-0760-4DD5-AB75-5CF774F28374}" type="parTrans" cxnId="{A3247FB0-79D2-455B-8794-01D4ABBFEC1C}">
      <dgm:prSet/>
      <dgm:spPr/>
      <dgm:t>
        <a:bodyPr/>
        <a:lstStyle/>
        <a:p>
          <a:endParaRPr lang="en-US"/>
        </a:p>
      </dgm:t>
    </dgm:pt>
    <dgm:pt modelId="{2630B47F-585C-4BB4-93EA-CFD3DA4E4713}" type="sibTrans" cxnId="{A3247FB0-79D2-455B-8794-01D4ABBFEC1C}">
      <dgm:prSet/>
      <dgm:spPr/>
      <dgm:t>
        <a:bodyPr/>
        <a:lstStyle/>
        <a:p>
          <a:endParaRPr lang="en-US"/>
        </a:p>
      </dgm:t>
    </dgm:pt>
    <dgm:pt modelId="{5C2EE023-80A5-4830-ADC4-5F0A01C6732E}">
      <dgm:prSet/>
      <dgm:spPr/>
      <dgm:t>
        <a:bodyPr/>
        <a:lstStyle/>
        <a:p>
          <a:pPr rtl="0"/>
          <a:r>
            <a:rPr lang="en-US" dirty="0" smtClean="0"/>
            <a:t>JSSI increased revenues by 20% due to the end-to-end process integration </a:t>
          </a:r>
          <a:endParaRPr lang="en-US" dirty="0"/>
        </a:p>
      </dgm:t>
    </dgm:pt>
    <dgm:pt modelId="{1E3D031C-E570-4EBA-92F9-1015CCC30A1F}" type="parTrans" cxnId="{B67D9DE9-7049-4A50-B58E-D43014070F4E}">
      <dgm:prSet/>
      <dgm:spPr/>
      <dgm:t>
        <a:bodyPr/>
        <a:lstStyle/>
        <a:p>
          <a:endParaRPr lang="en-US"/>
        </a:p>
      </dgm:t>
    </dgm:pt>
    <dgm:pt modelId="{5047F8D4-C3E1-404B-B212-74FE38CDD05C}" type="sibTrans" cxnId="{B67D9DE9-7049-4A50-B58E-D43014070F4E}">
      <dgm:prSet/>
      <dgm:spPr/>
      <dgm:t>
        <a:bodyPr/>
        <a:lstStyle/>
        <a:p>
          <a:endParaRPr lang="en-US"/>
        </a:p>
      </dgm:t>
    </dgm:pt>
    <dgm:pt modelId="{C79185D8-F748-4906-B616-8859281CC60E}">
      <dgm:prSet/>
      <dgm:spPr/>
      <dgm:t>
        <a:bodyPr/>
        <a:lstStyle/>
        <a:p>
          <a:pPr rtl="0"/>
          <a:r>
            <a:rPr lang="en-US" dirty="0" smtClean="0"/>
            <a:t>Global Crossing reduced operating expense by 40%</a:t>
          </a:r>
          <a:endParaRPr lang="en-US" dirty="0"/>
        </a:p>
      </dgm:t>
    </dgm:pt>
    <dgm:pt modelId="{9FBEB498-44A0-44AA-8350-F78A43BD36D2}" type="parTrans" cxnId="{39AC7358-753A-4846-815F-D7DACF802882}">
      <dgm:prSet/>
      <dgm:spPr/>
      <dgm:t>
        <a:bodyPr/>
        <a:lstStyle/>
        <a:p>
          <a:endParaRPr lang="en-US"/>
        </a:p>
      </dgm:t>
    </dgm:pt>
    <dgm:pt modelId="{93CB4673-12E9-4492-A2F7-A7A0FC842734}" type="sibTrans" cxnId="{39AC7358-753A-4846-815F-D7DACF802882}">
      <dgm:prSet/>
      <dgm:spPr/>
      <dgm:t>
        <a:bodyPr/>
        <a:lstStyle/>
        <a:p>
          <a:endParaRPr lang="en-US"/>
        </a:p>
      </dgm:t>
    </dgm:pt>
    <dgm:pt modelId="{776EBE9D-5E3B-44DE-AC04-A129110F0C40}">
      <dgm:prSet/>
      <dgm:spPr/>
      <dgm:t>
        <a:bodyPr/>
        <a:lstStyle/>
        <a:p>
          <a:pPr rtl="0"/>
          <a:r>
            <a:rPr lang="en-US" dirty="0" smtClean="0"/>
            <a:t>SOA for Modern Composite Applications</a:t>
          </a:r>
          <a:endParaRPr lang="en-US" dirty="0"/>
        </a:p>
      </dgm:t>
    </dgm:pt>
    <dgm:pt modelId="{0B62EE5C-4926-4D02-80E6-5A73163B729F}" type="parTrans" cxnId="{6C6FDB2F-73E7-48D8-A48C-8007F9CE51A0}">
      <dgm:prSet/>
      <dgm:spPr/>
      <dgm:t>
        <a:bodyPr/>
        <a:lstStyle/>
        <a:p>
          <a:endParaRPr lang="en-US"/>
        </a:p>
      </dgm:t>
    </dgm:pt>
    <dgm:pt modelId="{6AE44EFE-DD77-45FF-AED4-26B1D34674E0}" type="sibTrans" cxnId="{6C6FDB2F-73E7-48D8-A48C-8007F9CE51A0}">
      <dgm:prSet/>
      <dgm:spPr/>
      <dgm:t>
        <a:bodyPr/>
        <a:lstStyle/>
        <a:p>
          <a:endParaRPr lang="en-US"/>
        </a:p>
      </dgm:t>
    </dgm:pt>
    <dgm:pt modelId="{4B5EC256-F7F5-4DDA-ABC2-20864FB2FC83}">
      <dgm:prSet/>
      <dgm:spPr/>
      <dgm:t>
        <a:bodyPr/>
        <a:lstStyle/>
        <a:p>
          <a:pPr rtl="0"/>
          <a:r>
            <a:rPr lang="en-US" dirty="0" smtClean="0"/>
            <a:t>T-Mobile reduced Time-to-Market for new services by 40%</a:t>
          </a:r>
          <a:endParaRPr lang="en-US" dirty="0"/>
        </a:p>
      </dgm:t>
    </dgm:pt>
    <dgm:pt modelId="{934BE9F4-28CA-406B-89EE-37AF5107E1EA}" type="parTrans" cxnId="{44B961D5-4FF4-4181-AEE3-12380621EB17}">
      <dgm:prSet/>
      <dgm:spPr/>
      <dgm:t>
        <a:bodyPr/>
        <a:lstStyle/>
        <a:p>
          <a:endParaRPr lang="en-US"/>
        </a:p>
      </dgm:t>
    </dgm:pt>
    <dgm:pt modelId="{EAF94775-E3AD-46A9-AE3B-BE336F6EB83D}" type="sibTrans" cxnId="{44B961D5-4FF4-4181-AEE3-12380621EB17}">
      <dgm:prSet/>
      <dgm:spPr/>
      <dgm:t>
        <a:bodyPr/>
        <a:lstStyle/>
        <a:p>
          <a:endParaRPr lang="en-US"/>
        </a:p>
      </dgm:t>
    </dgm:pt>
    <dgm:pt modelId="{217B0A74-877D-4140-8AA9-810C661E0C71}">
      <dgm:prSet/>
      <dgm:spPr/>
      <dgm:t>
        <a:bodyPr/>
        <a:lstStyle/>
        <a:p>
          <a:pPr rtl="0"/>
          <a:r>
            <a:rPr lang="en-US" dirty="0" smtClean="0"/>
            <a:t>SOA for Consolidation</a:t>
          </a:r>
          <a:endParaRPr lang="en-US" dirty="0"/>
        </a:p>
      </dgm:t>
    </dgm:pt>
    <dgm:pt modelId="{869FFC6C-E9BB-44D9-A764-A37579DFB73E}" type="parTrans" cxnId="{42CBCDF1-B918-45A6-AD93-D5181912D84E}">
      <dgm:prSet/>
      <dgm:spPr/>
      <dgm:t>
        <a:bodyPr/>
        <a:lstStyle/>
        <a:p>
          <a:endParaRPr lang="en-US"/>
        </a:p>
      </dgm:t>
    </dgm:pt>
    <dgm:pt modelId="{8E06578F-AD29-47D6-A168-A39B38316FFD}" type="sibTrans" cxnId="{42CBCDF1-B918-45A6-AD93-D5181912D84E}">
      <dgm:prSet/>
      <dgm:spPr/>
      <dgm:t>
        <a:bodyPr/>
        <a:lstStyle/>
        <a:p>
          <a:endParaRPr lang="en-US"/>
        </a:p>
      </dgm:t>
    </dgm:pt>
    <dgm:pt modelId="{4A48141F-C697-4452-97A4-BC4D975C00ED}">
      <dgm:prSet/>
      <dgm:spPr/>
      <dgm:t>
        <a:bodyPr/>
        <a:lstStyle/>
        <a:p>
          <a:pPr rtl="0"/>
          <a:r>
            <a:rPr lang="en-US" dirty="0" smtClean="0"/>
            <a:t>Zip lookup service consolidation resulted in saving of $30 million</a:t>
          </a:r>
          <a:endParaRPr lang="en-US" dirty="0"/>
        </a:p>
      </dgm:t>
    </dgm:pt>
    <dgm:pt modelId="{DD698EEC-967A-4327-BE9D-A831CCA16FCA}" type="parTrans" cxnId="{7C12C7E2-C40E-4EA2-A3DA-6B50EA1726A0}">
      <dgm:prSet/>
      <dgm:spPr/>
      <dgm:t>
        <a:bodyPr/>
        <a:lstStyle/>
        <a:p>
          <a:endParaRPr lang="en-US"/>
        </a:p>
      </dgm:t>
    </dgm:pt>
    <dgm:pt modelId="{48758513-1D87-45D7-A0C8-56454C51239D}" type="sibTrans" cxnId="{7C12C7E2-C40E-4EA2-A3DA-6B50EA1726A0}">
      <dgm:prSet/>
      <dgm:spPr/>
      <dgm:t>
        <a:bodyPr/>
        <a:lstStyle/>
        <a:p>
          <a:endParaRPr lang="en-US"/>
        </a:p>
      </dgm:t>
    </dgm:pt>
    <dgm:pt modelId="{B7EA969F-0BFB-45D2-BCF8-028254640CA6}">
      <dgm:prSet/>
      <dgm:spPr/>
      <dgm:t>
        <a:bodyPr/>
        <a:lstStyle/>
        <a:p>
          <a:pPr rtl="0"/>
          <a:r>
            <a:rPr lang="en-US" dirty="0" smtClean="0"/>
            <a:t>SOA for Legacy Modernization</a:t>
          </a:r>
          <a:endParaRPr lang="en-US" dirty="0"/>
        </a:p>
      </dgm:t>
    </dgm:pt>
    <dgm:pt modelId="{756203B1-9A61-4CB7-9A45-3EB2C4B38473}" type="parTrans" cxnId="{CF483CC0-A027-44DA-BE07-B4848187DE34}">
      <dgm:prSet/>
      <dgm:spPr/>
      <dgm:t>
        <a:bodyPr/>
        <a:lstStyle/>
        <a:p>
          <a:endParaRPr lang="en-US"/>
        </a:p>
      </dgm:t>
    </dgm:pt>
    <dgm:pt modelId="{F14715B7-BAE3-4279-B0B9-8E4045116683}" type="sibTrans" cxnId="{CF483CC0-A027-44DA-BE07-B4848187DE34}">
      <dgm:prSet/>
      <dgm:spPr/>
      <dgm:t>
        <a:bodyPr/>
        <a:lstStyle/>
        <a:p>
          <a:endParaRPr lang="en-US"/>
        </a:p>
      </dgm:t>
    </dgm:pt>
    <dgm:pt modelId="{4F624032-F668-42EF-B801-2F716C2D8D85}">
      <dgm:prSet/>
      <dgm:spPr/>
      <dgm:t>
        <a:bodyPr/>
        <a:lstStyle/>
        <a:p>
          <a:pPr rtl="0"/>
          <a:r>
            <a:rPr lang="en-US" dirty="0" smtClean="0"/>
            <a:t>Vital cut development cost by $2.4 million </a:t>
          </a:r>
          <a:endParaRPr lang="en-US" dirty="0"/>
        </a:p>
      </dgm:t>
    </dgm:pt>
    <dgm:pt modelId="{C1F37229-F949-45AF-B4B5-86B581A27C99}" type="parTrans" cxnId="{286A5246-3815-4539-8714-671E9F8E853F}">
      <dgm:prSet/>
      <dgm:spPr/>
      <dgm:t>
        <a:bodyPr/>
        <a:lstStyle/>
        <a:p>
          <a:endParaRPr lang="en-US"/>
        </a:p>
      </dgm:t>
    </dgm:pt>
    <dgm:pt modelId="{97A72883-22FC-4056-A370-F8300B247482}" type="sibTrans" cxnId="{286A5246-3815-4539-8714-671E9F8E853F}">
      <dgm:prSet/>
      <dgm:spPr/>
      <dgm:t>
        <a:bodyPr/>
        <a:lstStyle/>
        <a:p>
          <a:endParaRPr lang="en-US"/>
        </a:p>
      </dgm:t>
    </dgm:pt>
    <dgm:pt modelId="{C056F2C3-2D69-48A7-84B9-5926E5BE006E}" type="pres">
      <dgm:prSet presAssocID="{C7D109CF-3A4C-4800-AB4B-7CDD599FC36C}" presName="Name0" presStyleCnt="0">
        <dgm:presLayoutVars>
          <dgm:dir/>
          <dgm:animLvl val="lvl"/>
          <dgm:resizeHandles val="exact"/>
        </dgm:presLayoutVars>
      </dgm:prSet>
      <dgm:spPr/>
      <dgm:t>
        <a:bodyPr/>
        <a:lstStyle/>
        <a:p>
          <a:endParaRPr lang="en-US"/>
        </a:p>
      </dgm:t>
    </dgm:pt>
    <dgm:pt modelId="{72AD52D0-BCE7-4D91-84A4-83B436A4BF3B}" type="pres">
      <dgm:prSet presAssocID="{4CDB3095-4A4D-463D-965B-F2D15E4FD43A}" presName="linNode" presStyleCnt="0"/>
      <dgm:spPr/>
    </dgm:pt>
    <dgm:pt modelId="{8AD727AB-89CE-48DD-9B5B-A614CDE1011D}" type="pres">
      <dgm:prSet presAssocID="{4CDB3095-4A4D-463D-965B-F2D15E4FD43A}" presName="parentText" presStyleLbl="node1" presStyleIdx="0" presStyleCnt="4">
        <dgm:presLayoutVars>
          <dgm:chMax val="1"/>
          <dgm:bulletEnabled val="1"/>
        </dgm:presLayoutVars>
      </dgm:prSet>
      <dgm:spPr/>
      <dgm:t>
        <a:bodyPr/>
        <a:lstStyle/>
        <a:p>
          <a:endParaRPr lang="en-US"/>
        </a:p>
      </dgm:t>
    </dgm:pt>
    <dgm:pt modelId="{7FC6CADD-F668-4C92-AF4A-A95F061E3F9D}" type="pres">
      <dgm:prSet presAssocID="{4CDB3095-4A4D-463D-965B-F2D15E4FD43A}" presName="descendantText" presStyleLbl="alignAccFollowNode1" presStyleIdx="0" presStyleCnt="4">
        <dgm:presLayoutVars>
          <dgm:bulletEnabled val="1"/>
        </dgm:presLayoutVars>
      </dgm:prSet>
      <dgm:spPr/>
      <dgm:t>
        <a:bodyPr/>
        <a:lstStyle/>
        <a:p>
          <a:endParaRPr lang="en-US"/>
        </a:p>
      </dgm:t>
    </dgm:pt>
    <dgm:pt modelId="{E60F969D-D9E2-4431-AD73-67F1CFE6C3D9}" type="pres">
      <dgm:prSet presAssocID="{2630B47F-585C-4BB4-93EA-CFD3DA4E4713}" presName="sp" presStyleCnt="0"/>
      <dgm:spPr/>
    </dgm:pt>
    <dgm:pt modelId="{65D3BC09-B1D8-4063-91C2-44D8C5511FF8}" type="pres">
      <dgm:prSet presAssocID="{776EBE9D-5E3B-44DE-AC04-A129110F0C40}" presName="linNode" presStyleCnt="0"/>
      <dgm:spPr/>
    </dgm:pt>
    <dgm:pt modelId="{AB23788D-67A4-4D72-8C60-438B8381923D}" type="pres">
      <dgm:prSet presAssocID="{776EBE9D-5E3B-44DE-AC04-A129110F0C40}" presName="parentText" presStyleLbl="node1" presStyleIdx="1" presStyleCnt="4">
        <dgm:presLayoutVars>
          <dgm:chMax val="1"/>
          <dgm:bulletEnabled val="1"/>
        </dgm:presLayoutVars>
      </dgm:prSet>
      <dgm:spPr/>
      <dgm:t>
        <a:bodyPr/>
        <a:lstStyle/>
        <a:p>
          <a:endParaRPr lang="en-US"/>
        </a:p>
      </dgm:t>
    </dgm:pt>
    <dgm:pt modelId="{2F780135-A4E7-4A6A-95FF-8CD5122AEA46}" type="pres">
      <dgm:prSet presAssocID="{776EBE9D-5E3B-44DE-AC04-A129110F0C40}" presName="descendantText" presStyleLbl="alignAccFollowNode1" presStyleIdx="1" presStyleCnt="4">
        <dgm:presLayoutVars>
          <dgm:bulletEnabled val="1"/>
        </dgm:presLayoutVars>
      </dgm:prSet>
      <dgm:spPr/>
      <dgm:t>
        <a:bodyPr/>
        <a:lstStyle/>
        <a:p>
          <a:endParaRPr lang="en-US"/>
        </a:p>
      </dgm:t>
    </dgm:pt>
    <dgm:pt modelId="{F53C5F37-2B61-4851-AC72-EC84E1786627}" type="pres">
      <dgm:prSet presAssocID="{6AE44EFE-DD77-45FF-AED4-26B1D34674E0}" presName="sp" presStyleCnt="0"/>
      <dgm:spPr/>
    </dgm:pt>
    <dgm:pt modelId="{A8632909-FC45-4291-B4EE-400F770B92B6}" type="pres">
      <dgm:prSet presAssocID="{217B0A74-877D-4140-8AA9-810C661E0C71}" presName="linNode" presStyleCnt="0"/>
      <dgm:spPr/>
    </dgm:pt>
    <dgm:pt modelId="{2CC9B64C-A83D-4044-B49A-7E2C097AFC52}" type="pres">
      <dgm:prSet presAssocID="{217B0A74-877D-4140-8AA9-810C661E0C71}" presName="parentText" presStyleLbl="node1" presStyleIdx="2" presStyleCnt="4">
        <dgm:presLayoutVars>
          <dgm:chMax val="1"/>
          <dgm:bulletEnabled val="1"/>
        </dgm:presLayoutVars>
      </dgm:prSet>
      <dgm:spPr/>
      <dgm:t>
        <a:bodyPr/>
        <a:lstStyle/>
        <a:p>
          <a:endParaRPr lang="en-US"/>
        </a:p>
      </dgm:t>
    </dgm:pt>
    <dgm:pt modelId="{57D4556F-0750-41EB-BEDD-A97A7465716A}" type="pres">
      <dgm:prSet presAssocID="{217B0A74-877D-4140-8AA9-810C661E0C71}" presName="descendantText" presStyleLbl="alignAccFollowNode1" presStyleIdx="2" presStyleCnt="4">
        <dgm:presLayoutVars>
          <dgm:bulletEnabled val="1"/>
        </dgm:presLayoutVars>
      </dgm:prSet>
      <dgm:spPr/>
      <dgm:t>
        <a:bodyPr/>
        <a:lstStyle/>
        <a:p>
          <a:endParaRPr lang="en-US"/>
        </a:p>
      </dgm:t>
    </dgm:pt>
    <dgm:pt modelId="{A79E5EE3-8102-4870-8FFD-9E5844776F92}" type="pres">
      <dgm:prSet presAssocID="{8E06578F-AD29-47D6-A168-A39B38316FFD}" presName="sp" presStyleCnt="0"/>
      <dgm:spPr/>
    </dgm:pt>
    <dgm:pt modelId="{06F5301A-7D9A-4704-8F35-12DFE2959991}" type="pres">
      <dgm:prSet presAssocID="{B7EA969F-0BFB-45D2-BCF8-028254640CA6}" presName="linNode" presStyleCnt="0"/>
      <dgm:spPr/>
    </dgm:pt>
    <dgm:pt modelId="{67210793-282B-43FF-9909-9C37B88FBCA5}" type="pres">
      <dgm:prSet presAssocID="{B7EA969F-0BFB-45D2-BCF8-028254640CA6}" presName="parentText" presStyleLbl="node1" presStyleIdx="3" presStyleCnt="4">
        <dgm:presLayoutVars>
          <dgm:chMax val="1"/>
          <dgm:bulletEnabled val="1"/>
        </dgm:presLayoutVars>
      </dgm:prSet>
      <dgm:spPr/>
      <dgm:t>
        <a:bodyPr/>
        <a:lstStyle/>
        <a:p>
          <a:endParaRPr lang="en-US"/>
        </a:p>
      </dgm:t>
    </dgm:pt>
    <dgm:pt modelId="{ABBD2F88-5F81-4267-917C-B16DFA894496}" type="pres">
      <dgm:prSet presAssocID="{B7EA969F-0BFB-45D2-BCF8-028254640CA6}" presName="descendantText" presStyleLbl="alignAccFollowNode1" presStyleIdx="3" presStyleCnt="4">
        <dgm:presLayoutVars>
          <dgm:bulletEnabled val="1"/>
        </dgm:presLayoutVars>
      </dgm:prSet>
      <dgm:spPr/>
      <dgm:t>
        <a:bodyPr/>
        <a:lstStyle/>
        <a:p>
          <a:endParaRPr lang="en-US"/>
        </a:p>
      </dgm:t>
    </dgm:pt>
  </dgm:ptLst>
  <dgm:cxnLst>
    <dgm:cxn modelId="{C3312AFD-DD59-4D27-AB27-97AC9089E92F}" type="presOf" srcId="{4CDB3095-4A4D-463D-965B-F2D15E4FD43A}" destId="{8AD727AB-89CE-48DD-9B5B-A614CDE1011D}" srcOrd="0" destOrd="0" presId="urn:microsoft.com/office/officeart/2005/8/layout/vList5"/>
    <dgm:cxn modelId="{88A34D97-7EBD-4D81-BD8B-C62B4004DA5C}" type="presOf" srcId="{4F624032-F668-42EF-B801-2F716C2D8D85}" destId="{ABBD2F88-5F81-4267-917C-B16DFA894496}" srcOrd="0" destOrd="0" presId="urn:microsoft.com/office/officeart/2005/8/layout/vList5"/>
    <dgm:cxn modelId="{7C12C7E2-C40E-4EA2-A3DA-6B50EA1726A0}" srcId="{217B0A74-877D-4140-8AA9-810C661E0C71}" destId="{4A48141F-C697-4452-97A4-BC4D975C00ED}" srcOrd="0" destOrd="0" parTransId="{DD698EEC-967A-4327-BE9D-A831CCA16FCA}" sibTransId="{48758513-1D87-45D7-A0C8-56454C51239D}"/>
    <dgm:cxn modelId="{6C6FDB2F-73E7-48D8-A48C-8007F9CE51A0}" srcId="{C7D109CF-3A4C-4800-AB4B-7CDD599FC36C}" destId="{776EBE9D-5E3B-44DE-AC04-A129110F0C40}" srcOrd="1" destOrd="0" parTransId="{0B62EE5C-4926-4D02-80E6-5A73163B729F}" sibTransId="{6AE44EFE-DD77-45FF-AED4-26B1D34674E0}"/>
    <dgm:cxn modelId="{467C041F-E78E-416E-BD6D-AAC95A235F1A}" type="presOf" srcId="{217B0A74-877D-4140-8AA9-810C661E0C71}" destId="{2CC9B64C-A83D-4044-B49A-7E2C097AFC52}" srcOrd="0" destOrd="0" presId="urn:microsoft.com/office/officeart/2005/8/layout/vList5"/>
    <dgm:cxn modelId="{9FC53E4D-892F-4D1B-B7B0-C6959ABD7117}" type="presOf" srcId="{C7D109CF-3A4C-4800-AB4B-7CDD599FC36C}" destId="{C056F2C3-2D69-48A7-84B9-5926E5BE006E}" srcOrd="0" destOrd="0" presId="urn:microsoft.com/office/officeart/2005/8/layout/vList5"/>
    <dgm:cxn modelId="{44B961D5-4FF4-4181-AEE3-12380621EB17}" srcId="{776EBE9D-5E3B-44DE-AC04-A129110F0C40}" destId="{4B5EC256-F7F5-4DDA-ABC2-20864FB2FC83}" srcOrd="0" destOrd="0" parTransId="{934BE9F4-28CA-406B-89EE-37AF5107E1EA}" sibTransId="{EAF94775-E3AD-46A9-AE3B-BE336F6EB83D}"/>
    <dgm:cxn modelId="{8135DE4E-9D11-43BD-91B9-F6CCA3AF9F4D}" type="presOf" srcId="{C79185D8-F748-4906-B616-8859281CC60E}" destId="{7FC6CADD-F668-4C92-AF4A-A95F061E3F9D}" srcOrd="0" destOrd="1" presId="urn:microsoft.com/office/officeart/2005/8/layout/vList5"/>
    <dgm:cxn modelId="{A3247FB0-79D2-455B-8794-01D4ABBFEC1C}" srcId="{C7D109CF-3A4C-4800-AB4B-7CDD599FC36C}" destId="{4CDB3095-4A4D-463D-965B-F2D15E4FD43A}" srcOrd="0" destOrd="0" parTransId="{A6AA6F77-0760-4DD5-AB75-5CF774F28374}" sibTransId="{2630B47F-585C-4BB4-93EA-CFD3DA4E4713}"/>
    <dgm:cxn modelId="{CF483CC0-A027-44DA-BE07-B4848187DE34}" srcId="{C7D109CF-3A4C-4800-AB4B-7CDD599FC36C}" destId="{B7EA969F-0BFB-45D2-BCF8-028254640CA6}" srcOrd="3" destOrd="0" parTransId="{756203B1-9A61-4CB7-9A45-3EB2C4B38473}" sibTransId="{F14715B7-BAE3-4279-B0B9-8E4045116683}"/>
    <dgm:cxn modelId="{42CBCDF1-B918-45A6-AD93-D5181912D84E}" srcId="{C7D109CF-3A4C-4800-AB4B-7CDD599FC36C}" destId="{217B0A74-877D-4140-8AA9-810C661E0C71}" srcOrd="2" destOrd="0" parTransId="{869FFC6C-E9BB-44D9-A764-A37579DFB73E}" sibTransId="{8E06578F-AD29-47D6-A168-A39B38316FFD}"/>
    <dgm:cxn modelId="{95A5BCB1-E4BF-4A33-A7C6-39892FECB8A7}" type="presOf" srcId="{776EBE9D-5E3B-44DE-AC04-A129110F0C40}" destId="{AB23788D-67A4-4D72-8C60-438B8381923D}" srcOrd="0" destOrd="0" presId="urn:microsoft.com/office/officeart/2005/8/layout/vList5"/>
    <dgm:cxn modelId="{3FB554D8-F113-42E1-8E38-619D37C0FE0A}" type="presOf" srcId="{5C2EE023-80A5-4830-ADC4-5F0A01C6732E}" destId="{7FC6CADD-F668-4C92-AF4A-A95F061E3F9D}" srcOrd="0" destOrd="0" presId="urn:microsoft.com/office/officeart/2005/8/layout/vList5"/>
    <dgm:cxn modelId="{286A5246-3815-4539-8714-671E9F8E853F}" srcId="{B7EA969F-0BFB-45D2-BCF8-028254640CA6}" destId="{4F624032-F668-42EF-B801-2F716C2D8D85}" srcOrd="0" destOrd="0" parTransId="{C1F37229-F949-45AF-B4B5-86B581A27C99}" sibTransId="{97A72883-22FC-4056-A370-F8300B247482}"/>
    <dgm:cxn modelId="{7BB14B23-DC79-48F7-A200-6A19E317BB86}" type="presOf" srcId="{B7EA969F-0BFB-45D2-BCF8-028254640CA6}" destId="{67210793-282B-43FF-9909-9C37B88FBCA5}" srcOrd="0" destOrd="0" presId="urn:microsoft.com/office/officeart/2005/8/layout/vList5"/>
    <dgm:cxn modelId="{B67D9DE9-7049-4A50-B58E-D43014070F4E}" srcId="{4CDB3095-4A4D-463D-965B-F2D15E4FD43A}" destId="{5C2EE023-80A5-4830-ADC4-5F0A01C6732E}" srcOrd="0" destOrd="0" parTransId="{1E3D031C-E570-4EBA-92F9-1015CCC30A1F}" sibTransId="{5047F8D4-C3E1-404B-B212-74FE38CDD05C}"/>
    <dgm:cxn modelId="{DB7D2B02-F55E-46A7-AB7D-1F79382F0D9C}" type="presOf" srcId="{4B5EC256-F7F5-4DDA-ABC2-20864FB2FC83}" destId="{2F780135-A4E7-4A6A-95FF-8CD5122AEA46}" srcOrd="0" destOrd="0" presId="urn:microsoft.com/office/officeart/2005/8/layout/vList5"/>
    <dgm:cxn modelId="{F60B35FD-C389-4AE7-A2CA-FA488AE60B16}" type="presOf" srcId="{4A48141F-C697-4452-97A4-BC4D975C00ED}" destId="{57D4556F-0750-41EB-BEDD-A97A7465716A}" srcOrd="0" destOrd="0" presId="urn:microsoft.com/office/officeart/2005/8/layout/vList5"/>
    <dgm:cxn modelId="{39AC7358-753A-4846-815F-D7DACF802882}" srcId="{4CDB3095-4A4D-463D-965B-F2D15E4FD43A}" destId="{C79185D8-F748-4906-B616-8859281CC60E}" srcOrd="1" destOrd="0" parTransId="{9FBEB498-44A0-44AA-8350-F78A43BD36D2}" sibTransId="{93CB4673-12E9-4492-A2F7-A7A0FC842734}"/>
    <dgm:cxn modelId="{16DF6316-0977-4AA5-8A54-E7B17AA3F465}" type="presParOf" srcId="{C056F2C3-2D69-48A7-84B9-5926E5BE006E}" destId="{72AD52D0-BCE7-4D91-84A4-83B436A4BF3B}" srcOrd="0" destOrd="0" presId="urn:microsoft.com/office/officeart/2005/8/layout/vList5"/>
    <dgm:cxn modelId="{357BE746-EEC1-4C5B-8418-2BE7864DD49B}" type="presParOf" srcId="{72AD52D0-BCE7-4D91-84A4-83B436A4BF3B}" destId="{8AD727AB-89CE-48DD-9B5B-A614CDE1011D}" srcOrd="0" destOrd="0" presId="urn:microsoft.com/office/officeart/2005/8/layout/vList5"/>
    <dgm:cxn modelId="{12B8E1B3-8AD1-4637-B936-562D86463F35}" type="presParOf" srcId="{72AD52D0-BCE7-4D91-84A4-83B436A4BF3B}" destId="{7FC6CADD-F668-4C92-AF4A-A95F061E3F9D}" srcOrd="1" destOrd="0" presId="urn:microsoft.com/office/officeart/2005/8/layout/vList5"/>
    <dgm:cxn modelId="{9F18ABE8-178A-4C83-9CB7-9A66308AA94E}" type="presParOf" srcId="{C056F2C3-2D69-48A7-84B9-5926E5BE006E}" destId="{E60F969D-D9E2-4431-AD73-67F1CFE6C3D9}" srcOrd="1" destOrd="0" presId="urn:microsoft.com/office/officeart/2005/8/layout/vList5"/>
    <dgm:cxn modelId="{0E23DEB9-D86F-4E08-AEF5-89B0436746E8}" type="presParOf" srcId="{C056F2C3-2D69-48A7-84B9-5926E5BE006E}" destId="{65D3BC09-B1D8-4063-91C2-44D8C5511FF8}" srcOrd="2" destOrd="0" presId="urn:microsoft.com/office/officeart/2005/8/layout/vList5"/>
    <dgm:cxn modelId="{7640334D-C541-4779-8363-957031606DDD}" type="presParOf" srcId="{65D3BC09-B1D8-4063-91C2-44D8C5511FF8}" destId="{AB23788D-67A4-4D72-8C60-438B8381923D}" srcOrd="0" destOrd="0" presId="urn:microsoft.com/office/officeart/2005/8/layout/vList5"/>
    <dgm:cxn modelId="{4D49455A-2BC2-48E2-89A7-CA1B1899C7AE}" type="presParOf" srcId="{65D3BC09-B1D8-4063-91C2-44D8C5511FF8}" destId="{2F780135-A4E7-4A6A-95FF-8CD5122AEA46}" srcOrd="1" destOrd="0" presId="urn:microsoft.com/office/officeart/2005/8/layout/vList5"/>
    <dgm:cxn modelId="{B0FF3ACA-B3DD-4CD4-8973-7148D1BB2A82}" type="presParOf" srcId="{C056F2C3-2D69-48A7-84B9-5926E5BE006E}" destId="{F53C5F37-2B61-4851-AC72-EC84E1786627}" srcOrd="3" destOrd="0" presId="urn:microsoft.com/office/officeart/2005/8/layout/vList5"/>
    <dgm:cxn modelId="{2F95D00B-832C-4F11-B724-937F5773B7E8}" type="presParOf" srcId="{C056F2C3-2D69-48A7-84B9-5926E5BE006E}" destId="{A8632909-FC45-4291-B4EE-400F770B92B6}" srcOrd="4" destOrd="0" presId="urn:microsoft.com/office/officeart/2005/8/layout/vList5"/>
    <dgm:cxn modelId="{94344EDC-E2E3-4D61-B6FA-17F2A522142E}" type="presParOf" srcId="{A8632909-FC45-4291-B4EE-400F770B92B6}" destId="{2CC9B64C-A83D-4044-B49A-7E2C097AFC52}" srcOrd="0" destOrd="0" presId="urn:microsoft.com/office/officeart/2005/8/layout/vList5"/>
    <dgm:cxn modelId="{A00378CE-5800-4907-8685-A7C045679001}" type="presParOf" srcId="{A8632909-FC45-4291-B4EE-400F770B92B6}" destId="{57D4556F-0750-41EB-BEDD-A97A7465716A}" srcOrd="1" destOrd="0" presId="urn:microsoft.com/office/officeart/2005/8/layout/vList5"/>
    <dgm:cxn modelId="{295B5447-35C6-424B-95AB-6475D6D5DDBC}" type="presParOf" srcId="{C056F2C3-2D69-48A7-84B9-5926E5BE006E}" destId="{A79E5EE3-8102-4870-8FFD-9E5844776F92}" srcOrd="5" destOrd="0" presId="urn:microsoft.com/office/officeart/2005/8/layout/vList5"/>
    <dgm:cxn modelId="{19687AF5-6819-4906-85E3-A97F43E43E61}" type="presParOf" srcId="{C056F2C3-2D69-48A7-84B9-5926E5BE006E}" destId="{06F5301A-7D9A-4704-8F35-12DFE2959991}" srcOrd="6" destOrd="0" presId="urn:microsoft.com/office/officeart/2005/8/layout/vList5"/>
    <dgm:cxn modelId="{B425FE7B-D99C-4AA9-A3EE-0002014C4AB1}" type="presParOf" srcId="{06F5301A-7D9A-4704-8F35-12DFE2959991}" destId="{67210793-282B-43FF-9909-9C37B88FBCA5}" srcOrd="0" destOrd="0" presId="urn:microsoft.com/office/officeart/2005/8/layout/vList5"/>
    <dgm:cxn modelId="{CC209BA4-49F1-476A-B148-E586E47F5E9E}" type="presParOf" srcId="{06F5301A-7D9A-4704-8F35-12DFE2959991}" destId="{ABBD2F88-5F81-4267-917C-B16DFA894496}"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466E0FFA-4401-47AB-ADD4-D8663476D4C4}"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n-US"/>
        </a:p>
      </dgm:t>
    </dgm:pt>
    <dgm:pt modelId="{9BE6B311-07A2-4E47-B45C-2B919006E40B}">
      <dgm:prSet custT="1"/>
      <dgm:spPr/>
      <dgm:t>
        <a:bodyPr/>
        <a:lstStyle/>
        <a:p>
          <a:pPr rtl="0"/>
          <a:r>
            <a:rPr lang="en-US" sz="2000" dirty="0" smtClean="0"/>
            <a:t>Business Needs</a:t>
          </a:r>
          <a:endParaRPr lang="en-US" sz="2000" dirty="0"/>
        </a:p>
      </dgm:t>
    </dgm:pt>
    <dgm:pt modelId="{A9103A6B-74CC-41CB-9E27-F2FFC466EFA1}" type="parTrans" cxnId="{5406B00D-ED60-4AC0-9DFF-EDA8F6A62E52}">
      <dgm:prSet/>
      <dgm:spPr/>
      <dgm:t>
        <a:bodyPr/>
        <a:lstStyle/>
        <a:p>
          <a:endParaRPr lang="en-US"/>
        </a:p>
      </dgm:t>
    </dgm:pt>
    <dgm:pt modelId="{01311346-5ADB-43F1-A86C-9971977D3C0E}" type="sibTrans" cxnId="{5406B00D-ED60-4AC0-9DFF-EDA8F6A62E52}">
      <dgm:prSet/>
      <dgm:spPr/>
      <dgm:t>
        <a:bodyPr/>
        <a:lstStyle/>
        <a:p>
          <a:endParaRPr lang="en-US"/>
        </a:p>
      </dgm:t>
    </dgm:pt>
    <dgm:pt modelId="{52444CD0-912F-4040-A8A1-4A503D0BFE6F}">
      <dgm:prSet custT="1"/>
      <dgm:spPr/>
      <dgm:t>
        <a:bodyPr/>
        <a:lstStyle/>
        <a:p>
          <a:pPr rtl="0"/>
          <a:r>
            <a:rPr lang="en-GB" sz="1600" dirty="0" smtClean="0"/>
            <a:t>Increasing need to tailor business processes on a per customer / per partner basis</a:t>
          </a:r>
          <a:endParaRPr lang="en-US" sz="1600" dirty="0"/>
        </a:p>
      </dgm:t>
    </dgm:pt>
    <dgm:pt modelId="{EB56D6A4-0AA4-494A-8E6A-9913A695B9C2}" type="parTrans" cxnId="{832A906B-FD17-4849-BCC9-19B428261CA6}">
      <dgm:prSet/>
      <dgm:spPr/>
      <dgm:t>
        <a:bodyPr/>
        <a:lstStyle/>
        <a:p>
          <a:endParaRPr lang="en-US"/>
        </a:p>
      </dgm:t>
    </dgm:pt>
    <dgm:pt modelId="{76DDD9F6-A5A6-4655-BBC3-4A10E03CC36F}" type="sibTrans" cxnId="{832A906B-FD17-4849-BCC9-19B428261CA6}">
      <dgm:prSet/>
      <dgm:spPr/>
      <dgm:t>
        <a:bodyPr/>
        <a:lstStyle/>
        <a:p>
          <a:endParaRPr lang="en-US"/>
        </a:p>
      </dgm:t>
    </dgm:pt>
    <dgm:pt modelId="{39AEE494-8A5D-4892-AFA0-FBDDD50E136F}">
      <dgm:prSet custT="1"/>
      <dgm:spPr/>
      <dgm:t>
        <a:bodyPr/>
        <a:lstStyle/>
        <a:p>
          <a:pPr rtl="0"/>
          <a:r>
            <a:rPr lang="en-GB" sz="1600" dirty="0" smtClean="0"/>
            <a:t>Changing business processes takes too long</a:t>
          </a:r>
          <a:endParaRPr lang="en-US" sz="1600" dirty="0"/>
        </a:p>
      </dgm:t>
    </dgm:pt>
    <dgm:pt modelId="{CDC6EF63-1EEA-49C9-8C30-DB98FC392520}" type="parTrans" cxnId="{2CBC5002-2A6F-4425-842E-495669972128}">
      <dgm:prSet/>
      <dgm:spPr/>
      <dgm:t>
        <a:bodyPr/>
        <a:lstStyle/>
        <a:p>
          <a:endParaRPr lang="en-US"/>
        </a:p>
      </dgm:t>
    </dgm:pt>
    <dgm:pt modelId="{1B86A8EF-B679-4034-8F81-405FC5FE63C8}" type="sibTrans" cxnId="{2CBC5002-2A6F-4425-842E-495669972128}">
      <dgm:prSet/>
      <dgm:spPr/>
      <dgm:t>
        <a:bodyPr/>
        <a:lstStyle/>
        <a:p>
          <a:endParaRPr lang="en-US"/>
        </a:p>
      </dgm:t>
    </dgm:pt>
    <dgm:pt modelId="{EB1D6E17-6174-480B-BAC5-AD151D51AA1E}">
      <dgm:prSet custT="1"/>
      <dgm:spPr/>
      <dgm:t>
        <a:bodyPr/>
        <a:lstStyle/>
        <a:p>
          <a:pPr rtl="0"/>
          <a:r>
            <a:rPr lang="en-GB" sz="2000" dirty="0" smtClean="0"/>
            <a:t>IT Needs</a:t>
          </a:r>
          <a:endParaRPr lang="en-US" sz="2000" dirty="0" smtClean="0"/>
        </a:p>
      </dgm:t>
    </dgm:pt>
    <dgm:pt modelId="{F0DC93C0-0369-420C-A5BA-0E00A2AE8CE0}" type="parTrans" cxnId="{0C41D5F6-1E54-4EC1-B463-A71C8019FA07}">
      <dgm:prSet/>
      <dgm:spPr/>
      <dgm:t>
        <a:bodyPr/>
        <a:lstStyle/>
        <a:p>
          <a:endParaRPr lang="en-US"/>
        </a:p>
      </dgm:t>
    </dgm:pt>
    <dgm:pt modelId="{92FE0EF2-271A-41FC-ACBB-56773D2EA08D}" type="sibTrans" cxnId="{0C41D5F6-1E54-4EC1-B463-A71C8019FA07}">
      <dgm:prSet/>
      <dgm:spPr/>
      <dgm:t>
        <a:bodyPr/>
        <a:lstStyle/>
        <a:p>
          <a:endParaRPr lang="en-US"/>
        </a:p>
      </dgm:t>
    </dgm:pt>
    <dgm:pt modelId="{49592FA0-A436-468E-9CB4-5F16659E941C}">
      <dgm:prSet custT="1"/>
      <dgm:spPr/>
      <dgm:t>
        <a:bodyPr/>
        <a:lstStyle/>
        <a:p>
          <a:pPr rtl="0"/>
          <a:r>
            <a:rPr lang="en-GB" sz="1600" dirty="0" smtClean="0"/>
            <a:t>Increasing maintenance costs as applications continuously evolve</a:t>
          </a:r>
          <a:endParaRPr lang="en-US" sz="1600" dirty="0"/>
        </a:p>
      </dgm:t>
    </dgm:pt>
    <dgm:pt modelId="{3455311B-3B26-4903-B8B6-C5F2E399B927}" type="parTrans" cxnId="{4888576C-D98F-40AA-9218-803A9D47B490}">
      <dgm:prSet/>
      <dgm:spPr/>
      <dgm:t>
        <a:bodyPr/>
        <a:lstStyle/>
        <a:p>
          <a:endParaRPr lang="en-US"/>
        </a:p>
      </dgm:t>
    </dgm:pt>
    <dgm:pt modelId="{C2B1E85F-8D78-4A5E-94FA-F7087B2E3D50}" type="sibTrans" cxnId="{4888576C-D98F-40AA-9218-803A9D47B490}">
      <dgm:prSet/>
      <dgm:spPr/>
      <dgm:t>
        <a:bodyPr/>
        <a:lstStyle/>
        <a:p>
          <a:endParaRPr lang="en-US"/>
        </a:p>
      </dgm:t>
    </dgm:pt>
    <dgm:pt modelId="{83854590-EF57-4EB7-8012-863D0224A6A0}">
      <dgm:prSet custT="1"/>
      <dgm:spPr/>
      <dgm:t>
        <a:bodyPr/>
        <a:lstStyle/>
        <a:p>
          <a:pPr rtl="0"/>
          <a:r>
            <a:rPr lang="en-GB" sz="1600" dirty="0" smtClean="0"/>
            <a:t>Inflexible systems can’t handle today's requirements</a:t>
          </a:r>
          <a:endParaRPr lang="en-US" sz="1600" dirty="0"/>
        </a:p>
      </dgm:t>
    </dgm:pt>
    <dgm:pt modelId="{EFB72F2C-A45B-41CF-BB44-5F7ED3355771}" type="parTrans" cxnId="{E65D129B-DB19-469A-8474-5DD04EF4BAB0}">
      <dgm:prSet/>
      <dgm:spPr/>
      <dgm:t>
        <a:bodyPr/>
        <a:lstStyle/>
        <a:p>
          <a:endParaRPr lang="en-US"/>
        </a:p>
      </dgm:t>
    </dgm:pt>
    <dgm:pt modelId="{85BBC5D9-1127-4347-B403-B7C6A4A4A521}" type="sibTrans" cxnId="{E65D129B-DB19-469A-8474-5DD04EF4BAB0}">
      <dgm:prSet/>
      <dgm:spPr/>
      <dgm:t>
        <a:bodyPr/>
        <a:lstStyle/>
        <a:p>
          <a:endParaRPr lang="en-US"/>
        </a:p>
      </dgm:t>
    </dgm:pt>
    <dgm:pt modelId="{44903A41-B296-44CD-9B7F-8806848A7D00}">
      <dgm:prSet custT="1"/>
      <dgm:spPr/>
      <dgm:t>
        <a:bodyPr/>
        <a:lstStyle/>
        <a:p>
          <a:pPr rtl="0"/>
          <a:r>
            <a:rPr lang="en-GB" sz="1600" dirty="0" smtClean="0"/>
            <a:t>Business processes are highly flexible</a:t>
          </a:r>
          <a:endParaRPr lang="en-US" sz="1600" dirty="0"/>
        </a:p>
      </dgm:t>
    </dgm:pt>
    <dgm:pt modelId="{5635D9AF-8494-4A93-89C8-0015EC347444}" type="parTrans" cxnId="{3828DF2A-CDFB-4499-8C19-BE474E4CC5D4}">
      <dgm:prSet/>
      <dgm:spPr/>
      <dgm:t>
        <a:bodyPr/>
        <a:lstStyle/>
        <a:p>
          <a:endParaRPr lang="en-US"/>
        </a:p>
      </dgm:t>
    </dgm:pt>
    <dgm:pt modelId="{5B266A66-C2B7-4540-B0B4-406A6767D794}" type="sibTrans" cxnId="{3828DF2A-CDFB-4499-8C19-BE474E4CC5D4}">
      <dgm:prSet/>
      <dgm:spPr/>
      <dgm:t>
        <a:bodyPr/>
        <a:lstStyle/>
        <a:p>
          <a:endParaRPr lang="en-US"/>
        </a:p>
      </dgm:t>
    </dgm:pt>
    <dgm:pt modelId="{DEA0A5B0-716D-4217-BFA4-46AC1330E97A}">
      <dgm:prSet custT="1"/>
      <dgm:spPr/>
      <dgm:t>
        <a:bodyPr/>
        <a:lstStyle/>
        <a:p>
          <a:pPr rtl="0"/>
          <a:r>
            <a:rPr lang="en-GB" sz="1600" dirty="0" smtClean="0"/>
            <a:t>Maintenance costs drop as changes in the processes can be effected in a managed environment</a:t>
          </a:r>
          <a:endParaRPr lang="en-GB" sz="1600" dirty="0"/>
        </a:p>
      </dgm:t>
    </dgm:pt>
    <dgm:pt modelId="{711DF453-C635-4F00-B47B-7D839115BA85}" type="parTrans" cxnId="{7F001894-442F-4DD6-8506-458C0EF39BB4}">
      <dgm:prSet/>
      <dgm:spPr/>
      <dgm:t>
        <a:bodyPr/>
        <a:lstStyle/>
        <a:p>
          <a:endParaRPr lang="en-US"/>
        </a:p>
      </dgm:t>
    </dgm:pt>
    <dgm:pt modelId="{5958E61E-4456-4C44-B0F2-DAB502373746}" type="sibTrans" cxnId="{7F001894-442F-4DD6-8506-458C0EF39BB4}">
      <dgm:prSet/>
      <dgm:spPr/>
      <dgm:t>
        <a:bodyPr/>
        <a:lstStyle/>
        <a:p>
          <a:endParaRPr lang="en-US"/>
        </a:p>
      </dgm:t>
    </dgm:pt>
    <dgm:pt modelId="{123672EF-B8E7-459A-9F8F-4109745ADA51}">
      <dgm:prSet custT="1"/>
      <dgm:spPr/>
      <dgm:t>
        <a:bodyPr/>
        <a:lstStyle/>
        <a:p>
          <a:pPr rtl="0"/>
          <a:r>
            <a:rPr lang="en-GB" sz="2000" dirty="0" smtClean="0"/>
            <a:t>Business and IT benefits</a:t>
          </a:r>
          <a:endParaRPr lang="en-US" sz="1600" dirty="0"/>
        </a:p>
      </dgm:t>
    </dgm:pt>
    <dgm:pt modelId="{ADBDD0A9-7879-48FD-8760-E84DA77F03FD}" type="parTrans" cxnId="{DB3A8D5B-C647-4467-9012-D113EDFD5A2B}">
      <dgm:prSet/>
      <dgm:spPr/>
      <dgm:t>
        <a:bodyPr/>
        <a:lstStyle/>
        <a:p>
          <a:endParaRPr lang="en-US"/>
        </a:p>
      </dgm:t>
    </dgm:pt>
    <dgm:pt modelId="{85BE85D1-D7F9-4E46-AD4E-2159A040FDF1}" type="sibTrans" cxnId="{DB3A8D5B-C647-4467-9012-D113EDFD5A2B}">
      <dgm:prSet/>
      <dgm:spPr/>
      <dgm:t>
        <a:bodyPr/>
        <a:lstStyle/>
        <a:p>
          <a:endParaRPr lang="en-US"/>
        </a:p>
      </dgm:t>
    </dgm:pt>
    <dgm:pt modelId="{8B548F2E-E2F9-45D2-99DF-2561C7B813EF}" type="pres">
      <dgm:prSet presAssocID="{466E0FFA-4401-47AB-ADD4-D8663476D4C4}" presName="Name0" presStyleCnt="0">
        <dgm:presLayoutVars>
          <dgm:dir/>
          <dgm:animLvl val="lvl"/>
          <dgm:resizeHandles val="exact"/>
        </dgm:presLayoutVars>
      </dgm:prSet>
      <dgm:spPr/>
      <dgm:t>
        <a:bodyPr/>
        <a:lstStyle/>
        <a:p>
          <a:endParaRPr lang="en-US"/>
        </a:p>
      </dgm:t>
    </dgm:pt>
    <dgm:pt modelId="{02D2C1B4-E890-450B-AFB7-0EAFB4767E07}" type="pres">
      <dgm:prSet presAssocID="{9BE6B311-07A2-4E47-B45C-2B919006E40B}" presName="linNode" presStyleCnt="0"/>
      <dgm:spPr/>
    </dgm:pt>
    <dgm:pt modelId="{4775BDCA-9B28-497E-82E2-79ED2A5EFD5E}" type="pres">
      <dgm:prSet presAssocID="{9BE6B311-07A2-4E47-B45C-2B919006E40B}" presName="parentText" presStyleLbl="node1" presStyleIdx="0" presStyleCnt="3">
        <dgm:presLayoutVars>
          <dgm:chMax val="1"/>
          <dgm:bulletEnabled val="1"/>
        </dgm:presLayoutVars>
      </dgm:prSet>
      <dgm:spPr/>
      <dgm:t>
        <a:bodyPr/>
        <a:lstStyle/>
        <a:p>
          <a:endParaRPr lang="en-US"/>
        </a:p>
      </dgm:t>
    </dgm:pt>
    <dgm:pt modelId="{817CE2E2-F912-44AD-830A-77E23C27ABA8}" type="pres">
      <dgm:prSet presAssocID="{9BE6B311-07A2-4E47-B45C-2B919006E40B}" presName="descendantText" presStyleLbl="alignAccFollowNode1" presStyleIdx="0" presStyleCnt="3">
        <dgm:presLayoutVars>
          <dgm:bulletEnabled val="1"/>
        </dgm:presLayoutVars>
      </dgm:prSet>
      <dgm:spPr/>
      <dgm:t>
        <a:bodyPr/>
        <a:lstStyle/>
        <a:p>
          <a:endParaRPr lang="en-US"/>
        </a:p>
      </dgm:t>
    </dgm:pt>
    <dgm:pt modelId="{A708E48C-6C04-4E0E-9BF3-9AFF4256B228}" type="pres">
      <dgm:prSet presAssocID="{01311346-5ADB-43F1-A86C-9971977D3C0E}" presName="sp" presStyleCnt="0"/>
      <dgm:spPr/>
    </dgm:pt>
    <dgm:pt modelId="{97645EEB-EC30-4D0F-BE3D-C7C194C5895C}" type="pres">
      <dgm:prSet presAssocID="{EB1D6E17-6174-480B-BAC5-AD151D51AA1E}" presName="linNode" presStyleCnt="0"/>
      <dgm:spPr/>
    </dgm:pt>
    <dgm:pt modelId="{EF681A24-0D33-47B8-8C47-6C91E4EBA1B2}" type="pres">
      <dgm:prSet presAssocID="{EB1D6E17-6174-480B-BAC5-AD151D51AA1E}" presName="parentText" presStyleLbl="node1" presStyleIdx="1" presStyleCnt="3">
        <dgm:presLayoutVars>
          <dgm:chMax val="1"/>
          <dgm:bulletEnabled val="1"/>
        </dgm:presLayoutVars>
      </dgm:prSet>
      <dgm:spPr/>
      <dgm:t>
        <a:bodyPr/>
        <a:lstStyle/>
        <a:p>
          <a:endParaRPr lang="en-US"/>
        </a:p>
      </dgm:t>
    </dgm:pt>
    <dgm:pt modelId="{18C17C39-3BD0-4CCF-9D38-DE77B2EF8D9E}" type="pres">
      <dgm:prSet presAssocID="{EB1D6E17-6174-480B-BAC5-AD151D51AA1E}" presName="descendantText" presStyleLbl="alignAccFollowNode1" presStyleIdx="1" presStyleCnt="3">
        <dgm:presLayoutVars>
          <dgm:bulletEnabled val="1"/>
        </dgm:presLayoutVars>
      </dgm:prSet>
      <dgm:spPr/>
      <dgm:t>
        <a:bodyPr/>
        <a:lstStyle/>
        <a:p>
          <a:endParaRPr lang="en-US"/>
        </a:p>
      </dgm:t>
    </dgm:pt>
    <dgm:pt modelId="{B87D99C7-AD62-4FB8-B0E5-E6D8D935BDDA}" type="pres">
      <dgm:prSet presAssocID="{92FE0EF2-271A-41FC-ACBB-56773D2EA08D}" presName="sp" presStyleCnt="0"/>
      <dgm:spPr/>
    </dgm:pt>
    <dgm:pt modelId="{AC47E48C-D49D-4D4D-9B3E-62968597198C}" type="pres">
      <dgm:prSet presAssocID="{123672EF-B8E7-459A-9F8F-4109745ADA51}" presName="linNode" presStyleCnt="0"/>
      <dgm:spPr/>
    </dgm:pt>
    <dgm:pt modelId="{3F64C7FD-6676-4F6B-86A4-ABB25A043C40}" type="pres">
      <dgm:prSet presAssocID="{123672EF-B8E7-459A-9F8F-4109745ADA51}" presName="parentText" presStyleLbl="node1" presStyleIdx="2" presStyleCnt="3">
        <dgm:presLayoutVars>
          <dgm:chMax val="1"/>
          <dgm:bulletEnabled val="1"/>
        </dgm:presLayoutVars>
      </dgm:prSet>
      <dgm:spPr/>
      <dgm:t>
        <a:bodyPr/>
        <a:lstStyle/>
        <a:p>
          <a:endParaRPr lang="en-US"/>
        </a:p>
      </dgm:t>
    </dgm:pt>
    <dgm:pt modelId="{AE91B3C6-7274-46DB-9486-01E42D09F304}" type="pres">
      <dgm:prSet presAssocID="{123672EF-B8E7-459A-9F8F-4109745ADA51}" presName="descendantText" presStyleLbl="alignAccFollowNode1" presStyleIdx="2" presStyleCnt="3">
        <dgm:presLayoutVars>
          <dgm:bulletEnabled val="1"/>
        </dgm:presLayoutVars>
      </dgm:prSet>
      <dgm:spPr/>
      <dgm:t>
        <a:bodyPr/>
        <a:lstStyle/>
        <a:p>
          <a:endParaRPr lang="en-US"/>
        </a:p>
      </dgm:t>
    </dgm:pt>
  </dgm:ptLst>
  <dgm:cxnLst>
    <dgm:cxn modelId="{7F001894-442F-4DD6-8506-458C0EF39BB4}" srcId="{123672EF-B8E7-459A-9F8F-4109745ADA51}" destId="{DEA0A5B0-716D-4217-BFA4-46AC1330E97A}" srcOrd="1" destOrd="0" parTransId="{711DF453-C635-4F00-B47B-7D839115BA85}" sibTransId="{5958E61E-4456-4C44-B0F2-DAB502373746}"/>
    <dgm:cxn modelId="{58C6C9C4-0B73-40FE-A807-427F3DFDE724}" type="presOf" srcId="{49592FA0-A436-468E-9CB4-5F16659E941C}" destId="{18C17C39-3BD0-4CCF-9D38-DE77B2EF8D9E}" srcOrd="0" destOrd="0" presId="urn:microsoft.com/office/officeart/2005/8/layout/vList5"/>
    <dgm:cxn modelId="{0C41D5F6-1E54-4EC1-B463-A71C8019FA07}" srcId="{466E0FFA-4401-47AB-ADD4-D8663476D4C4}" destId="{EB1D6E17-6174-480B-BAC5-AD151D51AA1E}" srcOrd="1" destOrd="0" parTransId="{F0DC93C0-0369-420C-A5BA-0E00A2AE8CE0}" sibTransId="{92FE0EF2-271A-41FC-ACBB-56773D2EA08D}"/>
    <dgm:cxn modelId="{2CBC5002-2A6F-4425-842E-495669972128}" srcId="{9BE6B311-07A2-4E47-B45C-2B919006E40B}" destId="{39AEE494-8A5D-4892-AFA0-FBDDD50E136F}" srcOrd="1" destOrd="0" parTransId="{CDC6EF63-1EEA-49C9-8C30-DB98FC392520}" sibTransId="{1B86A8EF-B679-4034-8F81-405FC5FE63C8}"/>
    <dgm:cxn modelId="{832A906B-FD17-4849-BCC9-19B428261CA6}" srcId="{9BE6B311-07A2-4E47-B45C-2B919006E40B}" destId="{52444CD0-912F-4040-A8A1-4A503D0BFE6F}" srcOrd="0" destOrd="0" parTransId="{EB56D6A4-0AA4-494A-8E6A-9913A695B9C2}" sibTransId="{76DDD9F6-A5A6-4655-BBC3-4A10E03CC36F}"/>
    <dgm:cxn modelId="{2A41FBAB-5F09-4D9D-9406-AEA935A28E7F}" type="presOf" srcId="{DEA0A5B0-716D-4217-BFA4-46AC1330E97A}" destId="{AE91B3C6-7274-46DB-9486-01E42D09F304}" srcOrd="0" destOrd="1" presId="urn:microsoft.com/office/officeart/2005/8/layout/vList5"/>
    <dgm:cxn modelId="{71B10188-9775-4A94-96FE-51FC41BD476B}" type="presOf" srcId="{52444CD0-912F-4040-A8A1-4A503D0BFE6F}" destId="{817CE2E2-F912-44AD-830A-77E23C27ABA8}" srcOrd="0" destOrd="0" presId="urn:microsoft.com/office/officeart/2005/8/layout/vList5"/>
    <dgm:cxn modelId="{967DCB3D-455A-4231-B4DA-B834BD7C8561}" type="presOf" srcId="{EB1D6E17-6174-480B-BAC5-AD151D51AA1E}" destId="{EF681A24-0D33-47B8-8C47-6C91E4EBA1B2}" srcOrd="0" destOrd="0" presId="urn:microsoft.com/office/officeart/2005/8/layout/vList5"/>
    <dgm:cxn modelId="{D2ADCC72-B582-41F2-B881-B359E1FAC655}" type="presOf" srcId="{123672EF-B8E7-459A-9F8F-4109745ADA51}" destId="{3F64C7FD-6676-4F6B-86A4-ABB25A043C40}" srcOrd="0" destOrd="0" presId="urn:microsoft.com/office/officeart/2005/8/layout/vList5"/>
    <dgm:cxn modelId="{DB3A8D5B-C647-4467-9012-D113EDFD5A2B}" srcId="{466E0FFA-4401-47AB-ADD4-D8663476D4C4}" destId="{123672EF-B8E7-459A-9F8F-4109745ADA51}" srcOrd="2" destOrd="0" parTransId="{ADBDD0A9-7879-48FD-8760-E84DA77F03FD}" sibTransId="{85BE85D1-D7F9-4E46-AD4E-2159A040FDF1}"/>
    <dgm:cxn modelId="{49013212-92D9-4F0D-B197-2D9CEAA19175}" type="presOf" srcId="{39AEE494-8A5D-4892-AFA0-FBDDD50E136F}" destId="{817CE2E2-F912-44AD-830A-77E23C27ABA8}" srcOrd="0" destOrd="1" presId="urn:microsoft.com/office/officeart/2005/8/layout/vList5"/>
    <dgm:cxn modelId="{81FC9399-31E7-4F79-9D36-5015320F3624}" type="presOf" srcId="{44903A41-B296-44CD-9B7F-8806848A7D00}" destId="{AE91B3C6-7274-46DB-9486-01E42D09F304}" srcOrd="0" destOrd="0" presId="urn:microsoft.com/office/officeart/2005/8/layout/vList5"/>
    <dgm:cxn modelId="{6D48F8CB-BBBE-4094-8F7B-7A14FAD3A990}" type="presOf" srcId="{9BE6B311-07A2-4E47-B45C-2B919006E40B}" destId="{4775BDCA-9B28-497E-82E2-79ED2A5EFD5E}" srcOrd="0" destOrd="0" presId="urn:microsoft.com/office/officeart/2005/8/layout/vList5"/>
    <dgm:cxn modelId="{ADD86024-7453-40AF-9F6D-87B7DF3C2260}" type="presOf" srcId="{83854590-EF57-4EB7-8012-863D0224A6A0}" destId="{18C17C39-3BD0-4CCF-9D38-DE77B2EF8D9E}" srcOrd="0" destOrd="1" presId="urn:microsoft.com/office/officeart/2005/8/layout/vList5"/>
    <dgm:cxn modelId="{5406B00D-ED60-4AC0-9DFF-EDA8F6A62E52}" srcId="{466E0FFA-4401-47AB-ADD4-D8663476D4C4}" destId="{9BE6B311-07A2-4E47-B45C-2B919006E40B}" srcOrd="0" destOrd="0" parTransId="{A9103A6B-74CC-41CB-9E27-F2FFC466EFA1}" sibTransId="{01311346-5ADB-43F1-A86C-9971977D3C0E}"/>
    <dgm:cxn modelId="{4888576C-D98F-40AA-9218-803A9D47B490}" srcId="{EB1D6E17-6174-480B-BAC5-AD151D51AA1E}" destId="{49592FA0-A436-468E-9CB4-5F16659E941C}" srcOrd="0" destOrd="0" parTransId="{3455311B-3B26-4903-B8B6-C5F2E399B927}" sibTransId="{C2B1E85F-8D78-4A5E-94FA-F7087B2E3D50}"/>
    <dgm:cxn modelId="{E65D129B-DB19-469A-8474-5DD04EF4BAB0}" srcId="{EB1D6E17-6174-480B-BAC5-AD151D51AA1E}" destId="{83854590-EF57-4EB7-8012-863D0224A6A0}" srcOrd="1" destOrd="0" parTransId="{EFB72F2C-A45B-41CF-BB44-5F7ED3355771}" sibTransId="{85BBC5D9-1127-4347-B403-B7C6A4A4A521}"/>
    <dgm:cxn modelId="{F69AA14D-DE64-4DF1-A3BD-CE1C8F9489DE}" type="presOf" srcId="{466E0FFA-4401-47AB-ADD4-D8663476D4C4}" destId="{8B548F2E-E2F9-45D2-99DF-2561C7B813EF}" srcOrd="0" destOrd="0" presId="urn:microsoft.com/office/officeart/2005/8/layout/vList5"/>
    <dgm:cxn modelId="{3828DF2A-CDFB-4499-8C19-BE474E4CC5D4}" srcId="{123672EF-B8E7-459A-9F8F-4109745ADA51}" destId="{44903A41-B296-44CD-9B7F-8806848A7D00}" srcOrd="0" destOrd="0" parTransId="{5635D9AF-8494-4A93-89C8-0015EC347444}" sibTransId="{5B266A66-C2B7-4540-B0B4-406A6767D794}"/>
    <dgm:cxn modelId="{92DED8D2-D715-417C-ABCA-0E31D70A5651}" type="presParOf" srcId="{8B548F2E-E2F9-45D2-99DF-2561C7B813EF}" destId="{02D2C1B4-E890-450B-AFB7-0EAFB4767E07}" srcOrd="0" destOrd="0" presId="urn:microsoft.com/office/officeart/2005/8/layout/vList5"/>
    <dgm:cxn modelId="{C3E92D9C-FCC5-462F-8411-BBEBE20AB115}" type="presParOf" srcId="{02D2C1B4-E890-450B-AFB7-0EAFB4767E07}" destId="{4775BDCA-9B28-497E-82E2-79ED2A5EFD5E}" srcOrd="0" destOrd="0" presId="urn:microsoft.com/office/officeart/2005/8/layout/vList5"/>
    <dgm:cxn modelId="{58CE984C-3AD3-48AD-8870-077BDAC3EF4A}" type="presParOf" srcId="{02D2C1B4-E890-450B-AFB7-0EAFB4767E07}" destId="{817CE2E2-F912-44AD-830A-77E23C27ABA8}" srcOrd="1" destOrd="0" presId="urn:microsoft.com/office/officeart/2005/8/layout/vList5"/>
    <dgm:cxn modelId="{A58043A8-3782-43EC-A816-1698785510D7}" type="presParOf" srcId="{8B548F2E-E2F9-45D2-99DF-2561C7B813EF}" destId="{A708E48C-6C04-4E0E-9BF3-9AFF4256B228}" srcOrd="1" destOrd="0" presId="urn:microsoft.com/office/officeart/2005/8/layout/vList5"/>
    <dgm:cxn modelId="{C6A96605-1646-43D2-9F26-94E195C163BE}" type="presParOf" srcId="{8B548F2E-E2F9-45D2-99DF-2561C7B813EF}" destId="{97645EEB-EC30-4D0F-BE3D-C7C194C5895C}" srcOrd="2" destOrd="0" presId="urn:microsoft.com/office/officeart/2005/8/layout/vList5"/>
    <dgm:cxn modelId="{1EFCCC44-2119-48FC-8314-F949ABBA4F1B}" type="presParOf" srcId="{97645EEB-EC30-4D0F-BE3D-C7C194C5895C}" destId="{EF681A24-0D33-47B8-8C47-6C91E4EBA1B2}" srcOrd="0" destOrd="0" presId="urn:microsoft.com/office/officeart/2005/8/layout/vList5"/>
    <dgm:cxn modelId="{B1D6458F-4915-4338-982D-EEC4063062DA}" type="presParOf" srcId="{97645EEB-EC30-4D0F-BE3D-C7C194C5895C}" destId="{18C17C39-3BD0-4CCF-9D38-DE77B2EF8D9E}" srcOrd="1" destOrd="0" presId="urn:microsoft.com/office/officeart/2005/8/layout/vList5"/>
    <dgm:cxn modelId="{DB875754-3C9F-4EEE-BEC4-2364AFE32403}" type="presParOf" srcId="{8B548F2E-E2F9-45D2-99DF-2561C7B813EF}" destId="{B87D99C7-AD62-4FB8-B0E5-E6D8D935BDDA}" srcOrd="3" destOrd="0" presId="urn:microsoft.com/office/officeart/2005/8/layout/vList5"/>
    <dgm:cxn modelId="{5450262F-005A-4495-981A-EE0E5452C113}" type="presParOf" srcId="{8B548F2E-E2F9-45D2-99DF-2561C7B813EF}" destId="{AC47E48C-D49D-4D4D-9B3E-62968597198C}" srcOrd="4" destOrd="0" presId="urn:microsoft.com/office/officeart/2005/8/layout/vList5"/>
    <dgm:cxn modelId="{86038F4F-1A2B-4346-AEBA-9FD25DBD121B}" type="presParOf" srcId="{AC47E48C-D49D-4D4D-9B3E-62968597198C}" destId="{3F64C7FD-6676-4F6B-86A4-ABB25A043C40}" srcOrd="0" destOrd="0" presId="urn:microsoft.com/office/officeart/2005/8/layout/vList5"/>
    <dgm:cxn modelId="{49657B81-E597-42F9-A4CE-D92546ACD87D}" type="presParOf" srcId="{AC47E48C-D49D-4D4D-9B3E-62968597198C}" destId="{AE91B3C6-7274-46DB-9486-01E42D09F304}"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466E0FFA-4401-47AB-ADD4-D8663476D4C4}"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n-US"/>
        </a:p>
      </dgm:t>
    </dgm:pt>
    <dgm:pt modelId="{9BE6B311-07A2-4E47-B45C-2B919006E40B}">
      <dgm:prSet custT="1"/>
      <dgm:spPr/>
      <dgm:t>
        <a:bodyPr/>
        <a:lstStyle/>
        <a:p>
          <a:pPr rtl="0"/>
          <a:r>
            <a:rPr lang="en-US" sz="2000" dirty="0" smtClean="0"/>
            <a:t>Business Needs</a:t>
          </a:r>
          <a:endParaRPr lang="en-US" sz="2000" dirty="0"/>
        </a:p>
      </dgm:t>
    </dgm:pt>
    <dgm:pt modelId="{A9103A6B-74CC-41CB-9E27-F2FFC466EFA1}" type="parTrans" cxnId="{5406B00D-ED60-4AC0-9DFF-EDA8F6A62E52}">
      <dgm:prSet/>
      <dgm:spPr/>
      <dgm:t>
        <a:bodyPr/>
        <a:lstStyle/>
        <a:p>
          <a:endParaRPr lang="en-US"/>
        </a:p>
      </dgm:t>
    </dgm:pt>
    <dgm:pt modelId="{01311346-5ADB-43F1-A86C-9971977D3C0E}" type="sibTrans" cxnId="{5406B00D-ED60-4AC0-9DFF-EDA8F6A62E52}">
      <dgm:prSet/>
      <dgm:spPr/>
      <dgm:t>
        <a:bodyPr/>
        <a:lstStyle/>
        <a:p>
          <a:endParaRPr lang="en-US"/>
        </a:p>
      </dgm:t>
    </dgm:pt>
    <dgm:pt modelId="{EB1D6E17-6174-480B-BAC5-AD151D51AA1E}">
      <dgm:prSet custT="1"/>
      <dgm:spPr/>
      <dgm:t>
        <a:bodyPr/>
        <a:lstStyle/>
        <a:p>
          <a:pPr rtl="0"/>
          <a:r>
            <a:rPr lang="en-GB" sz="2000" dirty="0" smtClean="0"/>
            <a:t>IT Needs</a:t>
          </a:r>
          <a:endParaRPr lang="en-US" sz="2000" dirty="0" smtClean="0"/>
        </a:p>
      </dgm:t>
    </dgm:pt>
    <dgm:pt modelId="{F0DC93C0-0369-420C-A5BA-0E00A2AE8CE0}" type="parTrans" cxnId="{0C41D5F6-1E54-4EC1-B463-A71C8019FA07}">
      <dgm:prSet/>
      <dgm:spPr/>
      <dgm:t>
        <a:bodyPr/>
        <a:lstStyle/>
        <a:p>
          <a:endParaRPr lang="en-US"/>
        </a:p>
      </dgm:t>
    </dgm:pt>
    <dgm:pt modelId="{92FE0EF2-271A-41FC-ACBB-56773D2EA08D}" type="sibTrans" cxnId="{0C41D5F6-1E54-4EC1-B463-A71C8019FA07}">
      <dgm:prSet/>
      <dgm:spPr/>
      <dgm:t>
        <a:bodyPr/>
        <a:lstStyle/>
        <a:p>
          <a:endParaRPr lang="en-US"/>
        </a:p>
      </dgm:t>
    </dgm:pt>
    <dgm:pt modelId="{49592FA0-A436-468E-9CB4-5F16659E941C}">
      <dgm:prSet custT="1"/>
      <dgm:spPr/>
      <dgm:t>
        <a:bodyPr/>
        <a:lstStyle/>
        <a:p>
          <a:pPr rtl="0"/>
          <a:r>
            <a:rPr lang="en-GB" sz="1600" smtClean="0"/>
            <a:t>Business processes span applications that don’t integrate well</a:t>
          </a:r>
          <a:endParaRPr lang="en-US" sz="1600" dirty="0"/>
        </a:p>
      </dgm:t>
    </dgm:pt>
    <dgm:pt modelId="{3455311B-3B26-4903-B8B6-C5F2E399B927}" type="parTrans" cxnId="{4888576C-D98F-40AA-9218-803A9D47B490}">
      <dgm:prSet/>
      <dgm:spPr/>
      <dgm:t>
        <a:bodyPr/>
        <a:lstStyle/>
        <a:p>
          <a:endParaRPr lang="en-US"/>
        </a:p>
      </dgm:t>
    </dgm:pt>
    <dgm:pt modelId="{C2B1E85F-8D78-4A5E-94FA-F7087B2E3D50}" type="sibTrans" cxnId="{4888576C-D98F-40AA-9218-803A9D47B490}">
      <dgm:prSet/>
      <dgm:spPr/>
      <dgm:t>
        <a:bodyPr/>
        <a:lstStyle/>
        <a:p>
          <a:endParaRPr lang="en-US"/>
        </a:p>
      </dgm:t>
    </dgm:pt>
    <dgm:pt modelId="{44903A41-B296-44CD-9B7F-8806848A7D00}">
      <dgm:prSet custT="1"/>
      <dgm:spPr/>
      <dgm:t>
        <a:bodyPr/>
        <a:lstStyle/>
        <a:p>
          <a:pPr rtl="0"/>
          <a:r>
            <a:rPr lang="en-GB" sz="1600" dirty="0" smtClean="0"/>
            <a:t>Business applications are consistent and tailored to a given task/role</a:t>
          </a:r>
          <a:endParaRPr lang="en-US" sz="1600" dirty="0"/>
        </a:p>
      </dgm:t>
    </dgm:pt>
    <dgm:pt modelId="{5635D9AF-8494-4A93-89C8-0015EC347444}" type="parTrans" cxnId="{3828DF2A-CDFB-4499-8C19-BE474E4CC5D4}">
      <dgm:prSet/>
      <dgm:spPr/>
      <dgm:t>
        <a:bodyPr/>
        <a:lstStyle/>
        <a:p>
          <a:endParaRPr lang="en-US"/>
        </a:p>
      </dgm:t>
    </dgm:pt>
    <dgm:pt modelId="{5B266A66-C2B7-4540-B0B4-406A6767D794}" type="sibTrans" cxnId="{3828DF2A-CDFB-4499-8C19-BE474E4CC5D4}">
      <dgm:prSet/>
      <dgm:spPr/>
      <dgm:t>
        <a:bodyPr/>
        <a:lstStyle/>
        <a:p>
          <a:endParaRPr lang="en-US"/>
        </a:p>
      </dgm:t>
    </dgm:pt>
    <dgm:pt modelId="{123672EF-B8E7-459A-9F8F-4109745ADA51}">
      <dgm:prSet custT="1"/>
      <dgm:spPr/>
      <dgm:t>
        <a:bodyPr/>
        <a:lstStyle/>
        <a:p>
          <a:pPr rtl="0"/>
          <a:r>
            <a:rPr lang="en-GB" sz="2000" dirty="0" smtClean="0"/>
            <a:t>Business and IT benefits</a:t>
          </a:r>
          <a:endParaRPr lang="en-US" sz="1600" dirty="0"/>
        </a:p>
      </dgm:t>
    </dgm:pt>
    <dgm:pt modelId="{ADBDD0A9-7879-48FD-8760-E84DA77F03FD}" type="parTrans" cxnId="{DB3A8D5B-C647-4467-9012-D113EDFD5A2B}">
      <dgm:prSet/>
      <dgm:spPr/>
      <dgm:t>
        <a:bodyPr/>
        <a:lstStyle/>
        <a:p>
          <a:endParaRPr lang="en-US"/>
        </a:p>
      </dgm:t>
    </dgm:pt>
    <dgm:pt modelId="{85BE85D1-D7F9-4E46-AD4E-2159A040FDF1}" type="sibTrans" cxnId="{DB3A8D5B-C647-4467-9012-D113EDFD5A2B}">
      <dgm:prSet/>
      <dgm:spPr/>
      <dgm:t>
        <a:bodyPr/>
        <a:lstStyle/>
        <a:p>
          <a:endParaRPr lang="en-US"/>
        </a:p>
      </dgm:t>
    </dgm:pt>
    <dgm:pt modelId="{DD69A27D-B6FB-4FF0-B800-AF44A25D723F}">
      <dgm:prSet custT="1"/>
      <dgm:spPr/>
      <dgm:t>
        <a:bodyPr/>
        <a:lstStyle/>
        <a:p>
          <a:r>
            <a:rPr lang="en-GB" sz="1600" dirty="0" smtClean="0"/>
            <a:t>No single sign-on, no role-based </a:t>
          </a:r>
          <a:r>
            <a:rPr lang="en-GB" sz="1600" smtClean="0"/>
            <a:t>information/application delivery</a:t>
          </a:r>
          <a:endParaRPr lang="en-US" sz="1600" dirty="0" smtClean="0"/>
        </a:p>
      </dgm:t>
    </dgm:pt>
    <dgm:pt modelId="{5106D282-3C3D-411D-A024-BAD356F2455B}" type="parTrans" cxnId="{DF30140D-3F1B-4575-A8A3-73C5212740C0}">
      <dgm:prSet/>
      <dgm:spPr/>
      <dgm:t>
        <a:bodyPr/>
        <a:lstStyle/>
        <a:p>
          <a:endParaRPr lang="en-US"/>
        </a:p>
      </dgm:t>
    </dgm:pt>
    <dgm:pt modelId="{0F5EDD61-15F6-4406-AA56-34ADB33CFAB9}" type="sibTrans" cxnId="{DF30140D-3F1B-4575-A8A3-73C5212740C0}">
      <dgm:prSet/>
      <dgm:spPr/>
      <dgm:t>
        <a:bodyPr/>
        <a:lstStyle/>
        <a:p>
          <a:endParaRPr lang="en-US"/>
        </a:p>
      </dgm:t>
    </dgm:pt>
    <dgm:pt modelId="{85CDF532-8C54-4ADB-8570-E2E5D6B1B28A}">
      <dgm:prSet custT="1"/>
      <dgm:spPr/>
      <dgm:t>
        <a:bodyPr/>
        <a:lstStyle/>
        <a:p>
          <a:r>
            <a:rPr lang="en-GB" sz="1600" dirty="0" smtClean="0"/>
            <a:t>Freedom to change IT resources without impact on the user experience</a:t>
          </a:r>
          <a:endParaRPr lang="en-US" sz="1600" dirty="0" smtClean="0"/>
        </a:p>
      </dgm:t>
    </dgm:pt>
    <dgm:pt modelId="{2E5AD9AA-B3EB-4624-9046-502C3E0AB08D}" type="parTrans" cxnId="{12B1DF7B-053D-4503-B68E-F09655516404}">
      <dgm:prSet/>
      <dgm:spPr/>
      <dgm:t>
        <a:bodyPr/>
        <a:lstStyle/>
        <a:p>
          <a:endParaRPr lang="en-US"/>
        </a:p>
      </dgm:t>
    </dgm:pt>
    <dgm:pt modelId="{05B37D40-9825-417E-B8CF-AEFE9CAD9B3B}" type="sibTrans" cxnId="{12B1DF7B-053D-4503-B68E-F09655516404}">
      <dgm:prSet/>
      <dgm:spPr/>
      <dgm:t>
        <a:bodyPr/>
        <a:lstStyle/>
        <a:p>
          <a:endParaRPr lang="en-US"/>
        </a:p>
      </dgm:t>
    </dgm:pt>
    <dgm:pt modelId="{226907C2-22B7-41BB-AC90-27334CEB8A79}">
      <dgm:prSet custT="1"/>
      <dgm:spPr/>
      <dgm:t>
        <a:bodyPr/>
        <a:lstStyle/>
        <a:p>
          <a:r>
            <a:rPr lang="en-US" sz="1600" dirty="0" smtClean="0"/>
            <a:t>Freedom to incrementally </a:t>
          </a:r>
        </a:p>
      </dgm:t>
    </dgm:pt>
    <dgm:pt modelId="{383AFC2F-90CD-4AEB-A3ED-E23FD85B2144}" type="parTrans" cxnId="{5FAE84E6-E571-4366-81F4-83B2A4A19AA9}">
      <dgm:prSet/>
      <dgm:spPr/>
      <dgm:t>
        <a:bodyPr/>
        <a:lstStyle/>
        <a:p>
          <a:endParaRPr lang="en-US"/>
        </a:p>
      </dgm:t>
    </dgm:pt>
    <dgm:pt modelId="{271AC068-3881-48AA-BFAB-EE15229726C5}" type="sibTrans" cxnId="{5FAE84E6-E571-4366-81F4-83B2A4A19AA9}">
      <dgm:prSet/>
      <dgm:spPr/>
      <dgm:t>
        <a:bodyPr/>
        <a:lstStyle/>
        <a:p>
          <a:endParaRPr lang="en-US"/>
        </a:p>
      </dgm:t>
    </dgm:pt>
    <dgm:pt modelId="{2836EEA7-38D6-4A04-8BEA-38A4D66F3CC0}">
      <dgm:prSet custT="1"/>
      <dgm:spPr/>
      <dgm:t>
        <a:bodyPr/>
        <a:lstStyle/>
        <a:p>
          <a:r>
            <a:rPr lang="en-GB" sz="1600" dirty="0" smtClean="0"/>
            <a:t>Multiple participants in business process need differing access</a:t>
          </a:r>
          <a:endParaRPr lang="en-US" sz="1600" dirty="0" smtClean="0"/>
        </a:p>
      </dgm:t>
    </dgm:pt>
    <dgm:pt modelId="{FB3A96BF-AA3E-40AA-A477-F031840AFD3C}" type="sibTrans" cxnId="{2618DA55-5575-46DD-A103-9EA23FD91C44}">
      <dgm:prSet/>
      <dgm:spPr/>
      <dgm:t>
        <a:bodyPr/>
        <a:lstStyle/>
        <a:p>
          <a:endParaRPr lang="en-US"/>
        </a:p>
      </dgm:t>
    </dgm:pt>
    <dgm:pt modelId="{F410687C-3C6A-48F4-AA7C-8379C68EE94D}" type="parTrans" cxnId="{2618DA55-5575-46DD-A103-9EA23FD91C44}">
      <dgm:prSet/>
      <dgm:spPr/>
      <dgm:t>
        <a:bodyPr/>
        <a:lstStyle/>
        <a:p>
          <a:endParaRPr lang="en-US"/>
        </a:p>
      </dgm:t>
    </dgm:pt>
    <dgm:pt modelId="{52444CD0-912F-4040-A8A1-4A503D0BFE6F}">
      <dgm:prSet custT="1"/>
      <dgm:spPr/>
      <dgm:t>
        <a:bodyPr/>
        <a:lstStyle/>
        <a:p>
          <a:pPr rtl="0"/>
          <a:r>
            <a:rPr lang="en-GB" sz="1600" dirty="0" smtClean="0"/>
            <a:t>Too many applications required to complete a process</a:t>
          </a:r>
          <a:endParaRPr lang="en-US" sz="1600" dirty="0"/>
        </a:p>
      </dgm:t>
    </dgm:pt>
    <dgm:pt modelId="{76DDD9F6-A5A6-4655-BBC3-4A10E03CC36F}" type="sibTrans" cxnId="{832A906B-FD17-4849-BCC9-19B428261CA6}">
      <dgm:prSet/>
      <dgm:spPr/>
      <dgm:t>
        <a:bodyPr/>
        <a:lstStyle/>
        <a:p>
          <a:endParaRPr lang="en-US"/>
        </a:p>
      </dgm:t>
    </dgm:pt>
    <dgm:pt modelId="{EB56D6A4-0AA4-494A-8E6A-9913A695B9C2}" type="parTrans" cxnId="{832A906B-FD17-4849-BCC9-19B428261CA6}">
      <dgm:prSet/>
      <dgm:spPr/>
      <dgm:t>
        <a:bodyPr/>
        <a:lstStyle/>
        <a:p>
          <a:endParaRPr lang="en-US"/>
        </a:p>
      </dgm:t>
    </dgm:pt>
    <dgm:pt modelId="{8B548F2E-E2F9-45D2-99DF-2561C7B813EF}" type="pres">
      <dgm:prSet presAssocID="{466E0FFA-4401-47AB-ADD4-D8663476D4C4}" presName="Name0" presStyleCnt="0">
        <dgm:presLayoutVars>
          <dgm:dir/>
          <dgm:animLvl val="lvl"/>
          <dgm:resizeHandles val="exact"/>
        </dgm:presLayoutVars>
      </dgm:prSet>
      <dgm:spPr/>
      <dgm:t>
        <a:bodyPr/>
        <a:lstStyle/>
        <a:p>
          <a:endParaRPr lang="en-US"/>
        </a:p>
      </dgm:t>
    </dgm:pt>
    <dgm:pt modelId="{02D2C1B4-E890-450B-AFB7-0EAFB4767E07}" type="pres">
      <dgm:prSet presAssocID="{9BE6B311-07A2-4E47-B45C-2B919006E40B}" presName="linNode" presStyleCnt="0"/>
      <dgm:spPr/>
    </dgm:pt>
    <dgm:pt modelId="{4775BDCA-9B28-497E-82E2-79ED2A5EFD5E}" type="pres">
      <dgm:prSet presAssocID="{9BE6B311-07A2-4E47-B45C-2B919006E40B}" presName="parentText" presStyleLbl="node1" presStyleIdx="0" presStyleCnt="3" custLinFactNeighborX="-88735" custLinFactNeighborY="-152">
        <dgm:presLayoutVars>
          <dgm:chMax val="1"/>
          <dgm:bulletEnabled val="1"/>
        </dgm:presLayoutVars>
      </dgm:prSet>
      <dgm:spPr/>
      <dgm:t>
        <a:bodyPr/>
        <a:lstStyle/>
        <a:p>
          <a:endParaRPr lang="en-US"/>
        </a:p>
      </dgm:t>
    </dgm:pt>
    <dgm:pt modelId="{817CE2E2-F912-44AD-830A-77E23C27ABA8}" type="pres">
      <dgm:prSet presAssocID="{9BE6B311-07A2-4E47-B45C-2B919006E40B}" presName="descendantText" presStyleLbl="alignAccFollowNode1" presStyleIdx="0" presStyleCnt="3">
        <dgm:presLayoutVars>
          <dgm:bulletEnabled val="1"/>
        </dgm:presLayoutVars>
      </dgm:prSet>
      <dgm:spPr/>
      <dgm:t>
        <a:bodyPr/>
        <a:lstStyle/>
        <a:p>
          <a:endParaRPr lang="en-US"/>
        </a:p>
      </dgm:t>
    </dgm:pt>
    <dgm:pt modelId="{A708E48C-6C04-4E0E-9BF3-9AFF4256B228}" type="pres">
      <dgm:prSet presAssocID="{01311346-5ADB-43F1-A86C-9971977D3C0E}" presName="sp" presStyleCnt="0"/>
      <dgm:spPr/>
    </dgm:pt>
    <dgm:pt modelId="{97645EEB-EC30-4D0F-BE3D-C7C194C5895C}" type="pres">
      <dgm:prSet presAssocID="{EB1D6E17-6174-480B-BAC5-AD151D51AA1E}" presName="linNode" presStyleCnt="0"/>
      <dgm:spPr/>
    </dgm:pt>
    <dgm:pt modelId="{EF681A24-0D33-47B8-8C47-6C91E4EBA1B2}" type="pres">
      <dgm:prSet presAssocID="{EB1D6E17-6174-480B-BAC5-AD151D51AA1E}" presName="parentText" presStyleLbl="node1" presStyleIdx="1" presStyleCnt="3">
        <dgm:presLayoutVars>
          <dgm:chMax val="1"/>
          <dgm:bulletEnabled val="1"/>
        </dgm:presLayoutVars>
      </dgm:prSet>
      <dgm:spPr/>
      <dgm:t>
        <a:bodyPr/>
        <a:lstStyle/>
        <a:p>
          <a:endParaRPr lang="en-US"/>
        </a:p>
      </dgm:t>
    </dgm:pt>
    <dgm:pt modelId="{18C17C39-3BD0-4CCF-9D38-DE77B2EF8D9E}" type="pres">
      <dgm:prSet presAssocID="{EB1D6E17-6174-480B-BAC5-AD151D51AA1E}" presName="descendantText" presStyleLbl="alignAccFollowNode1" presStyleIdx="1" presStyleCnt="3">
        <dgm:presLayoutVars>
          <dgm:bulletEnabled val="1"/>
        </dgm:presLayoutVars>
      </dgm:prSet>
      <dgm:spPr/>
      <dgm:t>
        <a:bodyPr/>
        <a:lstStyle/>
        <a:p>
          <a:endParaRPr lang="en-US"/>
        </a:p>
      </dgm:t>
    </dgm:pt>
    <dgm:pt modelId="{B87D99C7-AD62-4FB8-B0E5-E6D8D935BDDA}" type="pres">
      <dgm:prSet presAssocID="{92FE0EF2-271A-41FC-ACBB-56773D2EA08D}" presName="sp" presStyleCnt="0"/>
      <dgm:spPr/>
    </dgm:pt>
    <dgm:pt modelId="{AC47E48C-D49D-4D4D-9B3E-62968597198C}" type="pres">
      <dgm:prSet presAssocID="{123672EF-B8E7-459A-9F8F-4109745ADA51}" presName="linNode" presStyleCnt="0"/>
      <dgm:spPr/>
    </dgm:pt>
    <dgm:pt modelId="{3F64C7FD-6676-4F6B-86A4-ABB25A043C40}" type="pres">
      <dgm:prSet presAssocID="{123672EF-B8E7-459A-9F8F-4109745ADA51}" presName="parentText" presStyleLbl="node1" presStyleIdx="2" presStyleCnt="3">
        <dgm:presLayoutVars>
          <dgm:chMax val="1"/>
          <dgm:bulletEnabled val="1"/>
        </dgm:presLayoutVars>
      </dgm:prSet>
      <dgm:spPr/>
      <dgm:t>
        <a:bodyPr/>
        <a:lstStyle/>
        <a:p>
          <a:endParaRPr lang="en-US"/>
        </a:p>
      </dgm:t>
    </dgm:pt>
    <dgm:pt modelId="{AE91B3C6-7274-46DB-9486-01E42D09F304}" type="pres">
      <dgm:prSet presAssocID="{123672EF-B8E7-459A-9F8F-4109745ADA51}" presName="descendantText" presStyleLbl="alignAccFollowNode1" presStyleIdx="2" presStyleCnt="3">
        <dgm:presLayoutVars>
          <dgm:bulletEnabled val="1"/>
        </dgm:presLayoutVars>
      </dgm:prSet>
      <dgm:spPr/>
      <dgm:t>
        <a:bodyPr/>
        <a:lstStyle/>
        <a:p>
          <a:endParaRPr lang="en-US"/>
        </a:p>
      </dgm:t>
    </dgm:pt>
  </dgm:ptLst>
  <dgm:cxnLst>
    <dgm:cxn modelId="{12B1DF7B-053D-4503-B68E-F09655516404}" srcId="{123672EF-B8E7-459A-9F8F-4109745ADA51}" destId="{85CDF532-8C54-4ADB-8570-E2E5D6B1B28A}" srcOrd="1" destOrd="0" parTransId="{2E5AD9AA-B3EB-4624-9046-502C3E0AB08D}" sibTransId="{05B37D40-9825-417E-B8CF-AEFE9CAD9B3B}"/>
    <dgm:cxn modelId="{0C41D5F6-1E54-4EC1-B463-A71C8019FA07}" srcId="{466E0FFA-4401-47AB-ADD4-D8663476D4C4}" destId="{EB1D6E17-6174-480B-BAC5-AD151D51AA1E}" srcOrd="1" destOrd="0" parTransId="{F0DC93C0-0369-420C-A5BA-0E00A2AE8CE0}" sibTransId="{92FE0EF2-271A-41FC-ACBB-56773D2EA08D}"/>
    <dgm:cxn modelId="{DA874EC8-C5C4-4A9E-98A1-EA2D1CDC09B7}" type="presOf" srcId="{2836EEA7-38D6-4A04-8BEA-38A4D66F3CC0}" destId="{817CE2E2-F912-44AD-830A-77E23C27ABA8}" srcOrd="0" destOrd="1" presId="urn:microsoft.com/office/officeart/2005/8/layout/vList5"/>
    <dgm:cxn modelId="{2FBDD2C2-E6ED-4430-BD17-A1A040235F6A}" type="presOf" srcId="{85CDF532-8C54-4ADB-8570-E2E5D6B1B28A}" destId="{AE91B3C6-7274-46DB-9486-01E42D09F304}" srcOrd="0" destOrd="1" presId="urn:microsoft.com/office/officeart/2005/8/layout/vList5"/>
    <dgm:cxn modelId="{5FAE84E6-E571-4366-81F4-83B2A4A19AA9}" srcId="{123672EF-B8E7-459A-9F8F-4109745ADA51}" destId="{226907C2-22B7-41BB-AC90-27334CEB8A79}" srcOrd="2" destOrd="0" parTransId="{383AFC2F-90CD-4AEB-A3ED-E23FD85B2144}" sibTransId="{271AC068-3881-48AA-BFAB-EE15229726C5}"/>
    <dgm:cxn modelId="{832A906B-FD17-4849-BCC9-19B428261CA6}" srcId="{9BE6B311-07A2-4E47-B45C-2B919006E40B}" destId="{52444CD0-912F-4040-A8A1-4A503D0BFE6F}" srcOrd="0" destOrd="0" parTransId="{EB56D6A4-0AA4-494A-8E6A-9913A695B9C2}" sibTransId="{76DDD9F6-A5A6-4655-BBC3-4A10E03CC36F}"/>
    <dgm:cxn modelId="{DF30140D-3F1B-4575-A8A3-73C5212740C0}" srcId="{EB1D6E17-6174-480B-BAC5-AD151D51AA1E}" destId="{DD69A27D-B6FB-4FF0-B800-AF44A25D723F}" srcOrd="1" destOrd="0" parTransId="{5106D282-3C3D-411D-A024-BAD356F2455B}" sibTransId="{0F5EDD61-15F6-4406-AA56-34ADB33CFAB9}"/>
    <dgm:cxn modelId="{CB6FCC46-BFD3-48EB-ABC2-F6369CE96CAA}" type="presOf" srcId="{49592FA0-A436-468E-9CB4-5F16659E941C}" destId="{18C17C39-3BD0-4CCF-9D38-DE77B2EF8D9E}" srcOrd="0" destOrd="0" presId="urn:microsoft.com/office/officeart/2005/8/layout/vList5"/>
    <dgm:cxn modelId="{B7F10128-E629-441A-87F7-A1F59D3EC51B}" type="presOf" srcId="{226907C2-22B7-41BB-AC90-27334CEB8A79}" destId="{AE91B3C6-7274-46DB-9486-01E42D09F304}" srcOrd="0" destOrd="2" presId="urn:microsoft.com/office/officeart/2005/8/layout/vList5"/>
    <dgm:cxn modelId="{BBE9DEA5-974E-486E-BC06-DBD5DF2EE1E7}" type="presOf" srcId="{9BE6B311-07A2-4E47-B45C-2B919006E40B}" destId="{4775BDCA-9B28-497E-82E2-79ED2A5EFD5E}" srcOrd="0" destOrd="0" presId="urn:microsoft.com/office/officeart/2005/8/layout/vList5"/>
    <dgm:cxn modelId="{236D8820-B1C9-4194-9780-2FF37327CCAE}" type="presOf" srcId="{466E0FFA-4401-47AB-ADD4-D8663476D4C4}" destId="{8B548F2E-E2F9-45D2-99DF-2561C7B813EF}" srcOrd="0" destOrd="0" presId="urn:microsoft.com/office/officeart/2005/8/layout/vList5"/>
    <dgm:cxn modelId="{6F298829-87DF-41DE-9066-AAAC88B7B9A4}" type="presOf" srcId="{DD69A27D-B6FB-4FF0-B800-AF44A25D723F}" destId="{18C17C39-3BD0-4CCF-9D38-DE77B2EF8D9E}" srcOrd="0" destOrd="1" presId="urn:microsoft.com/office/officeart/2005/8/layout/vList5"/>
    <dgm:cxn modelId="{DB3A8D5B-C647-4467-9012-D113EDFD5A2B}" srcId="{466E0FFA-4401-47AB-ADD4-D8663476D4C4}" destId="{123672EF-B8E7-459A-9F8F-4109745ADA51}" srcOrd="2" destOrd="0" parTransId="{ADBDD0A9-7879-48FD-8760-E84DA77F03FD}" sibTransId="{85BE85D1-D7F9-4E46-AD4E-2159A040FDF1}"/>
    <dgm:cxn modelId="{6617C1E4-86CE-41A4-BD26-1E7721B7D54B}" type="presOf" srcId="{123672EF-B8E7-459A-9F8F-4109745ADA51}" destId="{3F64C7FD-6676-4F6B-86A4-ABB25A043C40}" srcOrd="0" destOrd="0" presId="urn:microsoft.com/office/officeart/2005/8/layout/vList5"/>
    <dgm:cxn modelId="{2618DA55-5575-46DD-A103-9EA23FD91C44}" srcId="{9BE6B311-07A2-4E47-B45C-2B919006E40B}" destId="{2836EEA7-38D6-4A04-8BEA-38A4D66F3CC0}" srcOrd="1" destOrd="0" parTransId="{F410687C-3C6A-48F4-AA7C-8379C68EE94D}" sibTransId="{FB3A96BF-AA3E-40AA-A477-F031840AFD3C}"/>
    <dgm:cxn modelId="{5406B00D-ED60-4AC0-9DFF-EDA8F6A62E52}" srcId="{466E0FFA-4401-47AB-ADD4-D8663476D4C4}" destId="{9BE6B311-07A2-4E47-B45C-2B919006E40B}" srcOrd="0" destOrd="0" parTransId="{A9103A6B-74CC-41CB-9E27-F2FFC466EFA1}" sibTransId="{01311346-5ADB-43F1-A86C-9971977D3C0E}"/>
    <dgm:cxn modelId="{4888576C-D98F-40AA-9218-803A9D47B490}" srcId="{EB1D6E17-6174-480B-BAC5-AD151D51AA1E}" destId="{49592FA0-A436-468E-9CB4-5F16659E941C}" srcOrd="0" destOrd="0" parTransId="{3455311B-3B26-4903-B8B6-C5F2E399B927}" sibTransId="{C2B1E85F-8D78-4A5E-94FA-F7087B2E3D50}"/>
    <dgm:cxn modelId="{B36DB02F-1633-4C6E-BB4F-D66A29B4692A}" type="presOf" srcId="{52444CD0-912F-4040-A8A1-4A503D0BFE6F}" destId="{817CE2E2-F912-44AD-830A-77E23C27ABA8}" srcOrd="0" destOrd="0" presId="urn:microsoft.com/office/officeart/2005/8/layout/vList5"/>
    <dgm:cxn modelId="{35778DE1-CC6B-482D-83A6-58BD75F1ACA5}" type="presOf" srcId="{EB1D6E17-6174-480B-BAC5-AD151D51AA1E}" destId="{EF681A24-0D33-47B8-8C47-6C91E4EBA1B2}" srcOrd="0" destOrd="0" presId="urn:microsoft.com/office/officeart/2005/8/layout/vList5"/>
    <dgm:cxn modelId="{3828DF2A-CDFB-4499-8C19-BE474E4CC5D4}" srcId="{123672EF-B8E7-459A-9F8F-4109745ADA51}" destId="{44903A41-B296-44CD-9B7F-8806848A7D00}" srcOrd="0" destOrd="0" parTransId="{5635D9AF-8494-4A93-89C8-0015EC347444}" sibTransId="{5B266A66-C2B7-4540-B0B4-406A6767D794}"/>
    <dgm:cxn modelId="{9C84B243-6EB7-4512-BDCC-899B09D3A060}" type="presOf" srcId="{44903A41-B296-44CD-9B7F-8806848A7D00}" destId="{AE91B3C6-7274-46DB-9486-01E42D09F304}" srcOrd="0" destOrd="0" presId="urn:microsoft.com/office/officeart/2005/8/layout/vList5"/>
    <dgm:cxn modelId="{3B6D75E4-4D20-4B29-93BD-25C70172C519}" type="presParOf" srcId="{8B548F2E-E2F9-45D2-99DF-2561C7B813EF}" destId="{02D2C1B4-E890-450B-AFB7-0EAFB4767E07}" srcOrd="0" destOrd="0" presId="urn:microsoft.com/office/officeart/2005/8/layout/vList5"/>
    <dgm:cxn modelId="{A13677E3-EF0E-49CD-BDD4-D45D32FF9402}" type="presParOf" srcId="{02D2C1B4-E890-450B-AFB7-0EAFB4767E07}" destId="{4775BDCA-9B28-497E-82E2-79ED2A5EFD5E}" srcOrd="0" destOrd="0" presId="urn:microsoft.com/office/officeart/2005/8/layout/vList5"/>
    <dgm:cxn modelId="{C28D2022-ED57-4CF9-86CA-E8563D2C2656}" type="presParOf" srcId="{02D2C1B4-E890-450B-AFB7-0EAFB4767E07}" destId="{817CE2E2-F912-44AD-830A-77E23C27ABA8}" srcOrd="1" destOrd="0" presId="urn:microsoft.com/office/officeart/2005/8/layout/vList5"/>
    <dgm:cxn modelId="{16A0A10C-4AC7-4EFF-9F6E-D06786566DE9}" type="presParOf" srcId="{8B548F2E-E2F9-45D2-99DF-2561C7B813EF}" destId="{A708E48C-6C04-4E0E-9BF3-9AFF4256B228}" srcOrd="1" destOrd="0" presId="urn:microsoft.com/office/officeart/2005/8/layout/vList5"/>
    <dgm:cxn modelId="{11F87933-E87E-4F12-83BC-99E330CE03AB}" type="presParOf" srcId="{8B548F2E-E2F9-45D2-99DF-2561C7B813EF}" destId="{97645EEB-EC30-4D0F-BE3D-C7C194C5895C}" srcOrd="2" destOrd="0" presId="urn:microsoft.com/office/officeart/2005/8/layout/vList5"/>
    <dgm:cxn modelId="{1BAF04FF-2CF3-48E3-83DC-C7874B624600}" type="presParOf" srcId="{97645EEB-EC30-4D0F-BE3D-C7C194C5895C}" destId="{EF681A24-0D33-47B8-8C47-6C91E4EBA1B2}" srcOrd="0" destOrd="0" presId="urn:microsoft.com/office/officeart/2005/8/layout/vList5"/>
    <dgm:cxn modelId="{798BD632-58B3-4D3C-993E-765EDFC07C67}" type="presParOf" srcId="{97645EEB-EC30-4D0F-BE3D-C7C194C5895C}" destId="{18C17C39-3BD0-4CCF-9D38-DE77B2EF8D9E}" srcOrd="1" destOrd="0" presId="urn:microsoft.com/office/officeart/2005/8/layout/vList5"/>
    <dgm:cxn modelId="{91BFA9D4-6159-4FE8-A944-EF28C0CD48A8}" type="presParOf" srcId="{8B548F2E-E2F9-45D2-99DF-2561C7B813EF}" destId="{B87D99C7-AD62-4FB8-B0E5-E6D8D935BDDA}" srcOrd="3" destOrd="0" presId="urn:microsoft.com/office/officeart/2005/8/layout/vList5"/>
    <dgm:cxn modelId="{613906AE-6E5A-49B9-8B45-9F39EF3DB825}" type="presParOf" srcId="{8B548F2E-E2F9-45D2-99DF-2561C7B813EF}" destId="{AC47E48C-D49D-4D4D-9B3E-62968597198C}" srcOrd="4" destOrd="0" presId="urn:microsoft.com/office/officeart/2005/8/layout/vList5"/>
    <dgm:cxn modelId="{5868C24D-1884-42FF-8F89-C4DDCCE7B993}" type="presParOf" srcId="{AC47E48C-D49D-4D4D-9B3E-62968597198C}" destId="{3F64C7FD-6676-4F6B-86A4-ABB25A043C40}" srcOrd="0" destOrd="0" presId="urn:microsoft.com/office/officeart/2005/8/layout/vList5"/>
    <dgm:cxn modelId="{8FC4C2EE-B74C-4CDF-BDF2-93A92FEC2396}" type="presParOf" srcId="{AC47E48C-D49D-4D4D-9B3E-62968597198C}" destId="{AE91B3C6-7274-46DB-9486-01E42D09F304}"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466E0FFA-4401-47AB-ADD4-D8663476D4C4}"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n-US"/>
        </a:p>
      </dgm:t>
    </dgm:pt>
    <dgm:pt modelId="{9BE6B311-07A2-4E47-B45C-2B919006E40B}">
      <dgm:prSet custT="1"/>
      <dgm:spPr/>
      <dgm:t>
        <a:bodyPr/>
        <a:lstStyle/>
        <a:p>
          <a:pPr rtl="0"/>
          <a:r>
            <a:rPr lang="en-US" sz="2000" dirty="0" smtClean="0"/>
            <a:t>Business Needs</a:t>
          </a:r>
          <a:endParaRPr lang="en-US" sz="2000" dirty="0"/>
        </a:p>
      </dgm:t>
    </dgm:pt>
    <dgm:pt modelId="{A9103A6B-74CC-41CB-9E27-F2FFC466EFA1}" type="parTrans" cxnId="{5406B00D-ED60-4AC0-9DFF-EDA8F6A62E52}">
      <dgm:prSet/>
      <dgm:spPr/>
      <dgm:t>
        <a:bodyPr/>
        <a:lstStyle/>
        <a:p>
          <a:endParaRPr lang="en-US"/>
        </a:p>
      </dgm:t>
    </dgm:pt>
    <dgm:pt modelId="{01311346-5ADB-43F1-A86C-9971977D3C0E}" type="sibTrans" cxnId="{5406B00D-ED60-4AC0-9DFF-EDA8F6A62E52}">
      <dgm:prSet/>
      <dgm:spPr/>
      <dgm:t>
        <a:bodyPr/>
        <a:lstStyle/>
        <a:p>
          <a:endParaRPr lang="en-US"/>
        </a:p>
      </dgm:t>
    </dgm:pt>
    <dgm:pt modelId="{EB1D6E17-6174-480B-BAC5-AD151D51AA1E}">
      <dgm:prSet custT="1"/>
      <dgm:spPr/>
      <dgm:t>
        <a:bodyPr/>
        <a:lstStyle/>
        <a:p>
          <a:pPr rtl="0"/>
          <a:r>
            <a:rPr lang="en-GB" sz="2000" dirty="0" smtClean="0"/>
            <a:t>IT Needs</a:t>
          </a:r>
          <a:endParaRPr lang="en-US" sz="2000" dirty="0" smtClean="0"/>
        </a:p>
      </dgm:t>
    </dgm:pt>
    <dgm:pt modelId="{F0DC93C0-0369-420C-A5BA-0E00A2AE8CE0}" type="parTrans" cxnId="{0C41D5F6-1E54-4EC1-B463-A71C8019FA07}">
      <dgm:prSet/>
      <dgm:spPr/>
      <dgm:t>
        <a:bodyPr/>
        <a:lstStyle/>
        <a:p>
          <a:endParaRPr lang="en-US"/>
        </a:p>
      </dgm:t>
    </dgm:pt>
    <dgm:pt modelId="{92FE0EF2-271A-41FC-ACBB-56773D2EA08D}" type="sibTrans" cxnId="{0C41D5F6-1E54-4EC1-B463-A71C8019FA07}">
      <dgm:prSet/>
      <dgm:spPr/>
      <dgm:t>
        <a:bodyPr/>
        <a:lstStyle/>
        <a:p>
          <a:endParaRPr lang="en-US"/>
        </a:p>
      </dgm:t>
    </dgm:pt>
    <dgm:pt modelId="{49592FA0-A436-468E-9CB4-5F16659E941C}">
      <dgm:prSet custT="1"/>
      <dgm:spPr/>
      <dgm:t>
        <a:bodyPr/>
        <a:lstStyle/>
        <a:p>
          <a:pPr rtl="0"/>
          <a:r>
            <a:rPr lang="en-US" sz="1600" smtClean="0"/>
            <a:t>Leverage existing IT investment</a:t>
          </a:r>
          <a:endParaRPr lang="en-US" sz="1600" dirty="0"/>
        </a:p>
      </dgm:t>
    </dgm:pt>
    <dgm:pt modelId="{3455311B-3B26-4903-B8B6-C5F2E399B927}" type="parTrans" cxnId="{4888576C-D98F-40AA-9218-803A9D47B490}">
      <dgm:prSet/>
      <dgm:spPr/>
      <dgm:t>
        <a:bodyPr/>
        <a:lstStyle/>
        <a:p>
          <a:endParaRPr lang="en-US"/>
        </a:p>
      </dgm:t>
    </dgm:pt>
    <dgm:pt modelId="{C2B1E85F-8D78-4A5E-94FA-F7087B2E3D50}" type="sibTrans" cxnId="{4888576C-D98F-40AA-9218-803A9D47B490}">
      <dgm:prSet/>
      <dgm:spPr/>
      <dgm:t>
        <a:bodyPr/>
        <a:lstStyle/>
        <a:p>
          <a:endParaRPr lang="en-US"/>
        </a:p>
      </dgm:t>
    </dgm:pt>
    <dgm:pt modelId="{44903A41-B296-44CD-9B7F-8806848A7D00}">
      <dgm:prSet custT="1"/>
      <dgm:spPr/>
      <dgm:t>
        <a:bodyPr/>
        <a:lstStyle/>
        <a:p>
          <a:pPr rtl="0"/>
          <a:r>
            <a:rPr lang="en-GB" sz="1600" smtClean="0"/>
            <a:t>Unlock the value of existing IT assets</a:t>
          </a:r>
          <a:endParaRPr lang="en-US" sz="1600" dirty="0"/>
        </a:p>
      </dgm:t>
    </dgm:pt>
    <dgm:pt modelId="{5635D9AF-8494-4A93-89C8-0015EC347444}" type="parTrans" cxnId="{3828DF2A-CDFB-4499-8C19-BE474E4CC5D4}">
      <dgm:prSet/>
      <dgm:spPr/>
      <dgm:t>
        <a:bodyPr/>
        <a:lstStyle/>
        <a:p>
          <a:endParaRPr lang="en-US"/>
        </a:p>
      </dgm:t>
    </dgm:pt>
    <dgm:pt modelId="{5B266A66-C2B7-4540-B0B4-406A6767D794}" type="sibTrans" cxnId="{3828DF2A-CDFB-4499-8C19-BE474E4CC5D4}">
      <dgm:prSet/>
      <dgm:spPr/>
      <dgm:t>
        <a:bodyPr/>
        <a:lstStyle/>
        <a:p>
          <a:endParaRPr lang="en-US"/>
        </a:p>
      </dgm:t>
    </dgm:pt>
    <dgm:pt modelId="{123672EF-B8E7-459A-9F8F-4109745ADA51}">
      <dgm:prSet custT="1"/>
      <dgm:spPr/>
      <dgm:t>
        <a:bodyPr/>
        <a:lstStyle/>
        <a:p>
          <a:pPr rtl="0"/>
          <a:r>
            <a:rPr lang="en-GB" sz="2000" dirty="0" smtClean="0"/>
            <a:t>Business and IT benefits</a:t>
          </a:r>
          <a:endParaRPr lang="en-US" sz="1600" dirty="0"/>
        </a:p>
      </dgm:t>
    </dgm:pt>
    <dgm:pt modelId="{ADBDD0A9-7879-48FD-8760-E84DA77F03FD}" type="parTrans" cxnId="{DB3A8D5B-C647-4467-9012-D113EDFD5A2B}">
      <dgm:prSet/>
      <dgm:spPr/>
      <dgm:t>
        <a:bodyPr/>
        <a:lstStyle/>
        <a:p>
          <a:endParaRPr lang="en-US"/>
        </a:p>
      </dgm:t>
    </dgm:pt>
    <dgm:pt modelId="{85BE85D1-D7F9-4E46-AD4E-2159A040FDF1}" type="sibTrans" cxnId="{DB3A8D5B-C647-4467-9012-D113EDFD5A2B}">
      <dgm:prSet/>
      <dgm:spPr/>
      <dgm:t>
        <a:bodyPr/>
        <a:lstStyle/>
        <a:p>
          <a:endParaRPr lang="en-US"/>
        </a:p>
      </dgm:t>
    </dgm:pt>
    <dgm:pt modelId="{52444CD0-912F-4040-A8A1-4A503D0BFE6F}">
      <dgm:prSet custT="1"/>
      <dgm:spPr/>
      <dgm:t>
        <a:bodyPr/>
        <a:lstStyle/>
        <a:p>
          <a:pPr rtl="0"/>
          <a:r>
            <a:rPr lang="en-GB" sz="1600" smtClean="0"/>
            <a:t>Freedom to outsource without impact to existing applications</a:t>
          </a:r>
          <a:endParaRPr lang="en-US" sz="1600" dirty="0"/>
        </a:p>
      </dgm:t>
    </dgm:pt>
    <dgm:pt modelId="{76DDD9F6-A5A6-4655-BBC3-4A10E03CC36F}" type="sibTrans" cxnId="{832A906B-FD17-4849-BCC9-19B428261CA6}">
      <dgm:prSet/>
      <dgm:spPr/>
      <dgm:t>
        <a:bodyPr/>
        <a:lstStyle/>
        <a:p>
          <a:endParaRPr lang="en-US"/>
        </a:p>
      </dgm:t>
    </dgm:pt>
    <dgm:pt modelId="{EB56D6A4-0AA4-494A-8E6A-9913A695B9C2}" type="parTrans" cxnId="{832A906B-FD17-4849-BCC9-19B428261CA6}">
      <dgm:prSet/>
      <dgm:spPr/>
      <dgm:t>
        <a:bodyPr/>
        <a:lstStyle/>
        <a:p>
          <a:endParaRPr lang="en-US"/>
        </a:p>
      </dgm:t>
    </dgm:pt>
    <dgm:pt modelId="{AA8EFC61-A0A4-42B2-BB18-1ED1FDEA67D1}">
      <dgm:prSet custT="1"/>
      <dgm:spPr/>
      <dgm:t>
        <a:bodyPr/>
        <a:lstStyle/>
        <a:p>
          <a:r>
            <a:rPr lang="en-GB" sz="1600" dirty="0" smtClean="0"/>
            <a:t>Turn proprietary systems into marketable business assets</a:t>
          </a:r>
          <a:endParaRPr lang="en-US" sz="1600" dirty="0" smtClean="0"/>
        </a:p>
      </dgm:t>
    </dgm:pt>
    <dgm:pt modelId="{5A6966C4-0935-4EC0-9514-902FF4034817}" type="parTrans" cxnId="{EDEE31BF-D9AE-4E42-9062-BBC8DAAE8980}">
      <dgm:prSet/>
      <dgm:spPr/>
      <dgm:t>
        <a:bodyPr/>
        <a:lstStyle/>
        <a:p>
          <a:endParaRPr lang="en-US"/>
        </a:p>
      </dgm:t>
    </dgm:pt>
    <dgm:pt modelId="{3E3FE062-72DF-4805-AB64-C9371ED0C117}" type="sibTrans" cxnId="{EDEE31BF-D9AE-4E42-9062-BBC8DAAE8980}">
      <dgm:prSet/>
      <dgm:spPr/>
      <dgm:t>
        <a:bodyPr/>
        <a:lstStyle/>
        <a:p>
          <a:endParaRPr lang="en-US"/>
        </a:p>
      </dgm:t>
    </dgm:pt>
    <dgm:pt modelId="{59200873-623B-4A78-B383-0C56EF9231A5}">
      <dgm:prSet custT="1"/>
      <dgm:spPr/>
      <dgm:t>
        <a:bodyPr/>
        <a:lstStyle/>
        <a:p>
          <a:r>
            <a:rPr lang="en-GB" sz="1600" dirty="0" smtClean="0"/>
            <a:t>Need to consolidate redundant systems</a:t>
          </a:r>
          <a:endParaRPr lang="en-US" sz="1600" dirty="0" smtClean="0"/>
        </a:p>
      </dgm:t>
    </dgm:pt>
    <dgm:pt modelId="{B2B2D1CB-31EB-4E55-9A16-0A50E3E2F65A}" type="parTrans" cxnId="{50DEA225-A2EA-4C74-9FCA-5266E718EBB7}">
      <dgm:prSet/>
      <dgm:spPr/>
      <dgm:t>
        <a:bodyPr/>
        <a:lstStyle/>
        <a:p>
          <a:endParaRPr lang="en-US"/>
        </a:p>
      </dgm:t>
    </dgm:pt>
    <dgm:pt modelId="{297296C3-B5EB-4779-8209-1624AB0366B7}" type="sibTrans" cxnId="{50DEA225-A2EA-4C74-9FCA-5266E718EBB7}">
      <dgm:prSet/>
      <dgm:spPr/>
      <dgm:t>
        <a:bodyPr/>
        <a:lstStyle/>
        <a:p>
          <a:endParaRPr lang="en-US"/>
        </a:p>
      </dgm:t>
    </dgm:pt>
    <dgm:pt modelId="{B70AF6EA-A05C-40D4-8175-A11E42DE9B24}">
      <dgm:prSet custT="1"/>
      <dgm:spPr/>
      <dgm:t>
        <a:bodyPr/>
        <a:lstStyle/>
        <a:p>
          <a:r>
            <a:rPr lang="en-GB" sz="1600" dirty="0" smtClean="0"/>
            <a:t>Eliminate the costs associated with </a:t>
          </a:r>
          <a:endParaRPr lang="en-US" sz="1600" dirty="0" smtClean="0"/>
        </a:p>
      </dgm:t>
    </dgm:pt>
    <dgm:pt modelId="{BBFE1E08-F45C-4FE4-8208-B494E727AACA}" type="parTrans" cxnId="{14EFD990-7121-4FC3-A6BD-DAB86ADF742B}">
      <dgm:prSet/>
      <dgm:spPr/>
      <dgm:t>
        <a:bodyPr/>
        <a:lstStyle/>
        <a:p>
          <a:endParaRPr lang="en-US"/>
        </a:p>
      </dgm:t>
    </dgm:pt>
    <dgm:pt modelId="{D6A370B0-5F2F-4F91-B69D-89A9DB0BF03B}" type="sibTrans" cxnId="{14EFD990-7121-4FC3-A6BD-DAB86ADF742B}">
      <dgm:prSet/>
      <dgm:spPr/>
      <dgm:t>
        <a:bodyPr/>
        <a:lstStyle/>
        <a:p>
          <a:endParaRPr lang="en-US"/>
        </a:p>
      </dgm:t>
    </dgm:pt>
    <dgm:pt modelId="{54ECFAA4-D0DC-438C-8693-346606B90016}">
      <dgm:prSet custT="1"/>
      <dgm:spPr/>
      <dgm:t>
        <a:bodyPr/>
        <a:lstStyle/>
        <a:p>
          <a:r>
            <a:rPr lang="en-US" sz="1600" dirty="0" smtClean="0"/>
            <a:t>non-key functions</a:t>
          </a:r>
        </a:p>
      </dgm:t>
    </dgm:pt>
    <dgm:pt modelId="{8FE8F5F3-A01F-427A-BB23-8C7F3A8EC2F8}" type="parTrans" cxnId="{B1DC5914-64E6-40C8-B4C6-2C3C6D310213}">
      <dgm:prSet/>
      <dgm:spPr/>
      <dgm:t>
        <a:bodyPr/>
        <a:lstStyle/>
        <a:p>
          <a:endParaRPr lang="en-US"/>
        </a:p>
      </dgm:t>
    </dgm:pt>
    <dgm:pt modelId="{0A5D2A42-6CF3-450A-94AB-5BE311BBFF03}" type="sibTrans" cxnId="{B1DC5914-64E6-40C8-B4C6-2C3C6D310213}">
      <dgm:prSet/>
      <dgm:spPr/>
      <dgm:t>
        <a:bodyPr/>
        <a:lstStyle/>
        <a:p>
          <a:endParaRPr lang="en-US"/>
        </a:p>
      </dgm:t>
    </dgm:pt>
    <dgm:pt modelId="{8B548F2E-E2F9-45D2-99DF-2561C7B813EF}" type="pres">
      <dgm:prSet presAssocID="{466E0FFA-4401-47AB-ADD4-D8663476D4C4}" presName="Name0" presStyleCnt="0">
        <dgm:presLayoutVars>
          <dgm:dir/>
          <dgm:animLvl val="lvl"/>
          <dgm:resizeHandles val="exact"/>
        </dgm:presLayoutVars>
      </dgm:prSet>
      <dgm:spPr/>
      <dgm:t>
        <a:bodyPr/>
        <a:lstStyle/>
        <a:p>
          <a:endParaRPr lang="en-US"/>
        </a:p>
      </dgm:t>
    </dgm:pt>
    <dgm:pt modelId="{02D2C1B4-E890-450B-AFB7-0EAFB4767E07}" type="pres">
      <dgm:prSet presAssocID="{9BE6B311-07A2-4E47-B45C-2B919006E40B}" presName="linNode" presStyleCnt="0"/>
      <dgm:spPr/>
    </dgm:pt>
    <dgm:pt modelId="{4775BDCA-9B28-497E-82E2-79ED2A5EFD5E}" type="pres">
      <dgm:prSet presAssocID="{9BE6B311-07A2-4E47-B45C-2B919006E40B}" presName="parentText" presStyleLbl="node1" presStyleIdx="0" presStyleCnt="3" custLinFactNeighborX="-88735" custLinFactNeighborY="-152">
        <dgm:presLayoutVars>
          <dgm:chMax val="1"/>
          <dgm:bulletEnabled val="1"/>
        </dgm:presLayoutVars>
      </dgm:prSet>
      <dgm:spPr/>
      <dgm:t>
        <a:bodyPr/>
        <a:lstStyle/>
        <a:p>
          <a:endParaRPr lang="en-US"/>
        </a:p>
      </dgm:t>
    </dgm:pt>
    <dgm:pt modelId="{817CE2E2-F912-44AD-830A-77E23C27ABA8}" type="pres">
      <dgm:prSet presAssocID="{9BE6B311-07A2-4E47-B45C-2B919006E40B}" presName="descendantText" presStyleLbl="alignAccFollowNode1" presStyleIdx="0" presStyleCnt="3">
        <dgm:presLayoutVars>
          <dgm:bulletEnabled val="1"/>
        </dgm:presLayoutVars>
      </dgm:prSet>
      <dgm:spPr/>
      <dgm:t>
        <a:bodyPr/>
        <a:lstStyle/>
        <a:p>
          <a:endParaRPr lang="en-US"/>
        </a:p>
      </dgm:t>
    </dgm:pt>
    <dgm:pt modelId="{A708E48C-6C04-4E0E-9BF3-9AFF4256B228}" type="pres">
      <dgm:prSet presAssocID="{01311346-5ADB-43F1-A86C-9971977D3C0E}" presName="sp" presStyleCnt="0"/>
      <dgm:spPr/>
    </dgm:pt>
    <dgm:pt modelId="{97645EEB-EC30-4D0F-BE3D-C7C194C5895C}" type="pres">
      <dgm:prSet presAssocID="{EB1D6E17-6174-480B-BAC5-AD151D51AA1E}" presName="linNode" presStyleCnt="0"/>
      <dgm:spPr/>
    </dgm:pt>
    <dgm:pt modelId="{EF681A24-0D33-47B8-8C47-6C91E4EBA1B2}" type="pres">
      <dgm:prSet presAssocID="{EB1D6E17-6174-480B-BAC5-AD151D51AA1E}" presName="parentText" presStyleLbl="node1" presStyleIdx="1" presStyleCnt="3">
        <dgm:presLayoutVars>
          <dgm:chMax val="1"/>
          <dgm:bulletEnabled val="1"/>
        </dgm:presLayoutVars>
      </dgm:prSet>
      <dgm:spPr/>
      <dgm:t>
        <a:bodyPr/>
        <a:lstStyle/>
        <a:p>
          <a:endParaRPr lang="en-US"/>
        </a:p>
      </dgm:t>
    </dgm:pt>
    <dgm:pt modelId="{18C17C39-3BD0-4CCF-9D38-DE77B2EF8D9E}" type="pres">
      <dgm:prSet presAssocID="{EB1D6E17-6174-480B-BAC5-AD151D51AA1E}" presName="descendantText" presStyleLbl="alignAccFollowNode1" presStyleIdx="1" presStyleCnt="3">
        <dgm:presLayoutVars>
          <dgm:bulletEnabled val="1"/>
        </dgm:presLayoutVars>
      </dgm:prSet>
      <dgm:spPr/>
      <dgm:t>
        <a:bodyPr/>
        <a:lstStyle/>
        <a:p>
          <a:endParaRPr lang="en-US"/>
        </a:p>
      </dgm:t>
    </dgm:pt>
    <dgm:pt modelId="{B87D99C7-AD62-4FB8-B0E5-E6D8D935BDDA}" type="pres">
      <dgm:prSet presAssocID="{92FE0EF2-271A-41FC-ACBB-56773D2EA08D}" presName="sp" presStyleCnt="0"/>
      <dgm:spPr/>
    </dgm:pt>
    <dgm:pt modelId="{AC47E48C-D49D-4D4D-9B3E-62968597198C}" type="pres">
      <dgm:prSet presAssocID="{123672EF-B8E7-459A-9F8F-4109745ADA51}" presName="linNode" presStyleCnt="0"/>
      <dgm:spPr/>
    </dgm:pt>
    <dgm:pt modelId="{3F64C7FD-6676-4F6B-86A4-ABB25A043C40}" type="pres">
      <dgm:prSet presAssocID="{123672EF-B8E7-459A-9F8F-4109745ADA51}" presName="parentText" presStyleLbl="node1" presStyleIdx="2" presStyleCnt="3">
        <dgm:presLayoutVars>
          <dgm:chMax val="1"/>
          <dgm:bulletEnabled val="1"/>
        </dgm:presLayoutVars>
      </dgm:prSet>
      <dgm:spPr/>
      <dgm:t>
        <a:bodyPr/>
        <a:lstStyle/>
        <a:p>
          <a:endParaRPr lang="en-US"/>
        </a:p>
      </dgm:t>
    </dgm:pt>
    <dgm:pt modelId="{AE91B3C6-7274-46DB-9486-01E42D09F304}" type="pres">
      <dgm:prSet presAssocID="{123672EF-B8E7-459A-9F8F-4109745ADA51}" presName="descendantText" presStyleLbl="alignAccFollowNode1" presStyleIdx="2" presStyleCnt="3">
        <dgm:presLayoutVars>
          <dgm:bulletEnabled val="1"/>
        </dgm:presLayoutVars>
      </dgm:prSet>
      <dgm:spPr/>
      <dgm:t>
        <a:bodyPr/>
        <a:lstStyle/>
        <a:p>
          <a:endParaRPr lang="en-US"/>
        </a:p>
      </dgm:t>
    </dgm:pt>
  </dgm:ptLst>
  <dgm:cxnLst>
    <dgm:cxn modelId="{809F148D-081C-4FC4-BDBF-606C7D7EDD87}" type="presOf" srcId="{44903A41-B296-44CD-9B7F-8806848A7D00}" destId="{AE91B3C6-7274-46DB-9486-01E42D09F304}" srcOrd="0" destOrd="0" presId="urn:microsoft.com/office/officeart/2005/8/layout/vList5"/>
    <dgm:cxn modelId="{50DEA225-A2EA-4C74-9FCA-5266E718EBB7}" srcId="{EB1D6E17-6174-480B-BAC5-AD151D51AA1E}" destId="{59200873-623B-4A78-B383-0C56EF9231A5}" srcOrd="1" destOrd="0" parTransId="{B2B2D1CB-31EB-4E55-9A16-0A50E3E2F65A}" sibTransId="{297296C3-B5EB-4779-8209-1624AB0366B7}"/>
    <dgm:cxn modelId="{4989122E-F82E-47B6-B55B-AC67B1B7DFC6}" type="presOf" srcId="{EB1D6E17-6174-480B-BAC5-AD151D51AA1E}" destId="{EF681A24-0D33-47B8-8C47-6C91E4EBA1B2}" srcOrd="0" destOrd="0" presId="urn:microsoft.com/office/officeart/2005/8/layout/vList5"/>
    <dgm:cxn modelId="{05D50966-60D9-4B28-A71B-69A93E2F0E78}" type="presOf" srcId="{49592FA0-A436-468E-9CB4-5F16659E941C}" destId="{18C17C39-3BD0-4CCF-9D38-DE77B2EF8D9E}" srcOrd="0" destOrd="0" presId="urn:microsoft.com/office/officeart/2005/8/layout/vList5"/>
    <dgm:cxn modelId="{0C41D5F6-1E54-4EC1-B463-A71C8019FA07}" srcId="{466E0FFA-4401-47AB-ADD4-D8663476D4C4}" destId="{EB1D6E17-6174-480B-BAC5-AD151D51AA1E}" srcOrd="1" destOrd="0" parTransId="{F0DC93C0-0369-420C-A5BA-0E00A2AE8CE0}" sibTransId="{92FE0EF2-271A-41FC-ACBB-56773D2EA08D}"/>
    <dgm:cxn modelId="{14EFD990-7121-4FC3-A6BD-DAB86ADF742B}" srcId="{123672EF-B8E7-459A-9F8F-4109745ADA51}" destId="{B70AF6EA-A05C-40D4-8175-A11E42DE9B24}" srcOrd="1" destOrd="0" parTransId="{BBFE1E08-F45C-4FE4-8208-B494E727AACA}" sibTransId="{D6A370B0-5F2F-4F91-B69D-89A9DB0BF03B}"/>
    <dgm:cxn modelId="{54DAC784-8059-4DEA-9E24-C1C5DFEBDB7C}" type="presOf" srcId="{466E0FFA-4401-47AB-ADD4-D8663476D4C4}" destId="{8B548F2E-E2F9-45D2-99DF-2561C7B813EF}" srcOrd="0" destOrd="0" presId="urn:microsoft.com/office/officeart/2005/8/layout/vList5"/>
    <dgm:cxn modelId="{087D22A2-2495-40FF-A807-88E34A2DA2B4}" type="presOf" srcId="{52444CD0-912F-4040-A8A1-4A503D0BFE6F}" destId="{817CE2E2-F912-44AD-830A-77E23C27ABA8}" srcOrd="0" destOrd="0" presId="urn:microsoft.com/office/officeart/2005/8/layout/vList5"/>
    <dgm:cxn modelId="{A01EFE98-947A-4F6E-AFDA-31FE60B65FCE}" type="presOf" srcId="{123672EF-B8E7-459A-9F8F-4109745ADA51}" destId="{3F64C7FD-6676-4F6B-86A4-ABB25A043C40}" srcOrd="0" destOrd="0" presId="urn:microsoft.com/office/officeart/2005/8/layout/vList5"/>
    <dgm:cxn modelId="{832A906B-FD17-4849-BCC9-19B428261CA6}" srcId="{9BE6B311-07A2-4E47-B45C-2B919006E40B}" destId="{52444CD0-912F-4040-A8A1-4A503D0BFE6F}" srcOrd="0" destOrd="0" parTransId="{EB56D6A4-0AA4-494A-8E6A-9913A695B9C2}" sibTransId="{76DDD9F6-A5A6-4655-BBC3-4A10E03CC36F}"/>
    <dgm:cxn modelId="{47DB5BDC-DF3F-4657-8EFA-21DB55151CC2}" type="presOf" srcId="{54ECFAA4-D0DC-438C-8693-346606B90016}" destId="{AE91B3C6-7274-46DB-9486-01E42D09F304}" srcOrd="0" destOrd="2" presId="urn:microsoft.com/office/officeart/2005/8/layout/vList5"/>
    <dgm:cxn modelId="{DB3A8D5B-C647-4467-9012-D113EDFD5A2B}" srcId="{466E0FFA-4401-47AB-ADD4-D8663476D4C4}" destId="{123672EF-B8E7-459A-9F8F-4109745ADA51}" srcOrd="2" destOrd="0" parTransId="{ADBDD0A9-7879-48FD-8760-E84DA77F03FD}" sibTransId="{85BE85D1-D7F9-4E46-AD4E-2159A040FDF1}"/>
    <dgm:cxn modelId="{EDEE31BF-D9AE-4E42-9062-BBC8DAAE8980}" srcId="{9BE6B311-07A2-4E47-B45C-2B919006E40B}" destId="{AA8EFC61-A0A4-42B2-BB18-1ED1FDEA67D1}" srcOrd="1" destOrd="0" parTransId="{5A6966C4-0935-4EC0-9514-902FF4034817}" sibTransId="{3E3FE062-72DF-4805-AB64-C9371ED0C117}"/>
    <dgm:cxn modelId="{4E00E069-DCCD-4E65-BDD3-E81E84D7D065}" type="presOf" srcId="{59200873-623B-4A78-B383-0C56EF9231A5}" destId="{18C17C39-3BD0-4CCF-9D38-DE77B2EF8D9E}" srcOrd="0" destOrd="1" presId="urn:microsoft.com/office/officeart/2005/8/layout/vList5"/>
    <dgm:cxn modelId="{5406B00D-ED60-4AC0-9DFF-EDA8F6A62E52}" srcId="{466E0FFA-4401-47AB-ADD4-D8663476D4C4}" destId="{9BE6B311-07A2-4E47-B45C-2B919006E40B}" srcOrd="0" destOrd="0" parTransId="{A9103A6B-74CC-41CB-9E27-F2FFC466EFA1}" sibTransId="{01311346-5ADB-43F1-A86C-9971977D3C0E}"/>
    <dgm:cxn modelId="{4888576C-D98F-40AA-9218-803A9D47B490}" srcId="{EB1D6E17-6174-480B-BAC5-AD151D51AA1E}" destId="{49592FA0-A436-468E-9CB4-5F16659E941C}" srcOrd="0" destOrd="0" parTransId="{3455311B-3B26-4903-B8B6-C5F2E399B927}" sibTransId="{C2B1E85F-8D78-4A5E-94FA-F7087B2E3D50}"/>
    <dgm:cxn modelId="{952479D8-683C-4376-B4AB-FC3A7B82FFE9}" type="presOf" srcId="{B70AF6EA-A05C-40D4-8175-A11E42DE9B24}" destId="{AE91B3C6-7274-46DB-9486-01E42D09F304}" srcOrd="0" destOrd="1" presId="urn:microsoft.com/office/officeart/2005/8/layout/vList5"/>
    <dgm:cxn modelId="{3EC2A062-CDC2-449C-9C5B-59CC66BC11D5}" type="presOf" srcId="{AA8EFC61-A0A4-42B2-BB18-1ED1FDEA67D1}" destId="{817CE2E2-F912-44AD-830A-77E23C27ABA8}" srcOrd="0" destOrd="1" presId="urn:microsoft.com/office/officeart/2005/8/layout/vList5"/>
    <dgm:cxn modelId="{3828DF2A-CDFB-4499-8C19-BE474E4CC5D4}" srcId="{123672EF-B8E7-459A-9F8F-4109745ADA51}" destId="{44903A41-B296-44CD-9B7F-8806848A7D00}" srcOrd="0" destOrd="0" parTransId="{5635D9AF-8494-4A93-89C8-0015EC347444}" sibTransId="{5B266A66-C2B7-4540-B0B4-406A6767D794}"/>
    <dgm:cxn modelId="{AC0997F3-F539-4914-81DC-7A676403AC4C}" type="presOf" srcId="{9BE6B311-07A2-4E47-B45C-2B919006E40B}" destId="{4775BDCA-9B28-497E-82E2-79ED2A5EFD5E}" srcOrd="0" destOrd="0" presId="urn:microsoft.com/office/officeart/2005/8/layout/vList5"/>
    <dgm:cxn modelId="{B1DC5914-64E6-40C8-B4C6-2C3C6D310213}" srcId="{123672EF-B8E7-459A-9F8F-4109745ADA51}" destId="{54ECFAA4-D0DC-438C-8693-346606B90016}" srcOrd="2" destOrd="0" parTransId="{8FE8F5F3-A01F-427A-BB23-8C7F3A8EC2F8}" sibTransId="{0A5D2A42-6CF3-450A-94AB-5BE311BBFF03}"/>
    <dgm:cxn modelId="{CADA027C-D349-47A7-B071-631658B5B9DC}" type="presParOf" srcId="{8B548F2E-E2F9-45D2-99DF-2561C7B813EF}" destId="{02D2C1B4-E890-450B-AFB7-0EAFB4767E07}" srcOrd="0" destOrd="0" presId="urn:microsoft.com/office/officeart/2005/8/layout/vList5"/>
    <dgm:cxn modelId="{0C4C2A83-146B-47E5-825A-923AE9CF8A35}" type="presParOf" srcId="{02D2C1B4-E890-450B-AFB7-0EAFB4767E07}" destId="{4775BDCA-9B28-497E-82E2-79ED2A5EFD5E}" srcOrd="0" destOrd="0" presId="urn:microsoft.com/office/officeart/2005/8/layout/vList5"/>
    <dgm:cxn modelId="{2CF63AE1-C363-4B0D-BDFE-CC968D6853F4}" type="presParOf" srcId="{02D2C1B4-E890-450B-AFB7-0EAFB4767E07}" destId="{817CE2E2-F912-44AD-830A-77E23C27ABA8}" srcOrd="1" destOrd="0" presId="urn:microsoft.com/office/officeart/2005/8/layout/vList5"/>
    <dgm:cxn modelId="{846FA344-C19B-4938-984A-883B994F18C6}" type="presParOf" srcId="{8B548F2E-E2F9-45D2-99DF-2561C7B813EF}" destId="{A708E48C-6C04-4E0E-9BF3-9AFF4256B228}" srcOrd="1" destOrd="0" presId="urn:microsoft.com/office/officeart/2005/8/layout/vList5"/>
    <dgm:cxn modelId="{0518CB78-151A-429C-AE8F-8E6252C4DE95}" type="presParOf" srcId="{8B548F2E-E2F9-45D2-99DF-2561C7B813EF}" destId="{97645EEB-EC30-4D0F-BE3D-C7C194C5895C}" srcOrd="2" destOrd="0" presId="urn:microsoft.com/office/officeart/2005/8/layout/vList5"/>
    <dgm:cxn modelId="{239BFB40-CC9C-4F7D-9C80-2441ADF17F51}" type="presParOf" srcId="{97645EEB-EC30-4D0F-BE3D-C7C194C5895C}" destId="{EF681A24-0D33-47B8-8C47-6C91E4EBA1B2}" srcOrd="0" destOrd="0" presId="urn:microsoft.com/office/officeart/2005/8/layout/vList5"/>
    <dgm:cxn modelId="{B468E282-BE53-4D15-ADAA-8A82C874FA28}" type="presParOf" srcId="{97645EEB-EC30-4D0F-BE3D-C7C194C5895C}" destId="{18C17C39-3BD0-4CCF-9D38-DE77B2EF8D9E}" srcOrd="1" destOrd="0" presId="urn:microsoft.com/office/officeart/2005/8/layout/vList5"/>
    <dgm:cxn modelId="{77CAAC3B-3B78-4697-986F-3DA50C709D6F}" type="presParOf" srcId="{8B548F2E-E2F9-45D2-99DF-2561C7B813EF}" destId="{B87D99C7-AD62-4FB8-B0E5-E6D8D935BDDA}" srcOrd="3" destOrd="0" presId="urn:microsoft.com/office/officeart/2005/8/layout/vList5"/>
    <dgm:cxn modelId="{9598759F-CFD4-40C7-8923-A65D34637073}" type="presParOf" srcId="{8B548F2E-E2F9-45D2-99DF-2561C7B813EF}" destId="{AC47E48C-D49D-4D4D-9B3E-62968597198C}" srcOrd="4" destOrd="0" presId="urn:microsoft.com/office/officeart/2005/8/layout/vList5"/>
    <dgm:cxn modelId="{EA5773AF-B5B0-4905-826D-0C53004219FE}" type="presParOf" srcId="{AC47E48C-D49D-4D4D-9B3E-62968597198C}" destId="{3F64C7FD-6676-4F6B-86A4-ABB25A043C40}" srcOrd="0" destOrd="0" presId="urn:microsoft.com/office/officeart/2005/8/layout/vList5"/>
    <dgm:cxn modelId="{11DCFFA9-2476-45D2-A354-D55FB16553A1}" type="presParOf" srcId="{AC47E48C-D49D-4D4D-9B3E-62968597198C}" destId="{AE91B3C6-7274-46DB-9486-01E42D09F304}" srcOrd="1" destOrd="0" presId="urn:microsoft.com/office/officeart/2005/8/layout/vList5"/>
  </dgm:cxnLst>
  <dgm:bg/>
  <dgm:whole/>
</dgm:dataModel>
</file>

<file path=ppt/diagrams/data5.xml><?xml version="1.0" encoding="utf-8"?>
<dgm:dataModel xmlns:dgm="http://schemas.openxmlformats.org/drawingml/2006/diagram" xmlns:a="http://schemas.openxmlformats.org/drawingml/2006/main">
  <dgm:ptLst>
    <dgm:pt modelId="{466E0FFA-4401-47AB-ADD4-D8663476D4C4}"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n-US"/>
        </a:p>
      </dgm:t>
    </dgm:pt>
    <dgm:pt modelId="{9BE6B311-07A2-4E47-B45C-2B919006E40B}">
      <dgm:prSet custT="1"/>
      <dgm:spPr/>
      <dgm:t>
        <a:bodyPr/>
        <a:lstStyle/>
        <a:p>
          <a:pPr rtl="0"/>
          <a:r>
            <a:rPr lang="en-US" sz="2000" dirty="0" smtClean="0"/>
            <a:t>Business Needs</a:t>
          </a:r>
          <a:endParaRPr lang="en-US" sz="2000" dirty="0"/>
        </a:p>
      </dgm:t>
    </dgm:pt>
    <dgm:pt modelId="{A9103A6B-74CC-41CB-9E27-F2FFC466EFA1}" type="parTrans" cxnId="{5406B00D-ED60-4AC0-9DFF-EDA8F6A62E52}">
      <dgm:prSet/>
      <dgm:spPr/>
      <dgm:t>
        <a:bodyPr/>
        <a:lstStyle/>
        <a:p>
          <a:endParaRPr lang="en-US"/>
        </a:p>
      </dgm:t>
    </dgm:pt>
    <dgm:pt modelId="{01311346-5ADB-43F1-A86C-9971977D3C0E}" type="sibTrans" cxnId="{5406B00D-ED60-4AC0-9DFF-EDA8F6A62E52}">
      <dgm:prSet/>
      <dgm:spPr/>
      <dgm:t>
        <a:bodyPr/>
        <a:lstStyle/>
        <a:p>
          <a:endParaRPr lang="en-US"/>
        </a:p>
      </dgm:t>
    </dgm:pt>
    <dgm:pt modelId="{EB1D6E17-6174-480B-BAC5-AD151D51AA1E}">
      <dgm:prSet custT="1"/>
      <dgm:spPr/>
      <dgm:t>
        <a:bodyPr/>
        <a:lstStyle/>
        <a:p>
          <a:pPr rtl="0"/>
          <a:r>
            <a:rPr lang="en-GB" sz="2000" dirty="0" smtClean="0"/>
            <a:t>IT Needs</a:t>
          </a:r>
          <a:endParaRPr lang="en-US" sz="2000" dirty="0" smtClean="0"/>
        </a:p>
      </dgm:t>
    </dgm:pt>
    <dgm:pt modelId="{F0DC93C0-0369-420C-A5BA-0E00A2AE8CE0}" type="parTrans" cxnId="{0C41D5F6-1E54-4EC1-B463-A71C8019FA07}">
      <dgm:prSet/>
      <dgm:spPr/>
      <dgm:t>
        <a:bodyPr/>
        <a:lstStyle/>
        <a:p>
          <a:endParaRPr lang="en-US"/>
        </a:p>
      </dgm:t>
    </dgm:pt>
    <dgm:pt modelId="{92FE0EF2-271A-41FC-ACBB-56773D2EA08D}" type="sibTrans" cxnId="{0C41D5F6-1E54-4EC1-B463-A71C8019FA07}">
      <dgm:prSet/>
      <dgm:spPr/>
      <dgm:t>
        <a:bodyPr/>
        <a:lstStyle/>
        <a:p>
          <a:endParaRPr lang="en-US"/>
        </a:p>
      </dgm:t>
    </dgm:pt>
    <dgm:pt modelId="{49592FA0-A436-468E-9CB4-5F16659E941C}">
      <dgm:prSet custT="1"/>
      <dgm:spPr/>
      <dgm:t>
        <a:bodyPr/>
        <a:lstStyle/>
        <a:p>
          <a:pPr rtl="0"/>
          <a:r>
            <a:rPr lang="en-GB" sz="1400" dirty="0" smtClean="0"/>
            <a:t>Manage all traffic to/from services consistently</a:t>
          </a:r>
          <a:endParaRPr lang="en-US" sz="1400" dirty="0"/>
        </a:p>
      </dgm:t>
    </dgm:pt>
    <dgm:pt modelId="{3455311B-3B26-4903-B8B6-C5F2E399B927}" type="parTrans" cxnId="{4888576C-D98F-40AA-9218-803A9D47B490}">
      <dgm:prSet/>
      <dgm:spPr/>
      <dgm:t>
        <a:bodyPr/>
        <a:lstStyle/>
        <a:p>
          <a:endParaRPr lang="en-US"/>
        </a:p>
      </dgm:t>
    </dgm:pt>
    <dgm:pt modelId="{C2B1E85F-8D78-4A5E-94FA-F7087B2E3D50}" type="sibTrans" cxnId="{4888576C-D98F-40AA-9218-803A9D47B490}">
      <dgm:prSet/>
      <dgm:spPr/>
      <dgm:t>
        <a:bodyPr/>
        <a:lstStyle/>
        <a:p>
          <a:endParaRPr lang="en-US"/>
        </a:p>
      </dgm:t>
    </dgm:pt>
    <dgm:pt modelId="{44903A41-B296-44CD-9B7F-8806848A7D00}">
      <dgm:prSet custT="1"/>
      <dgm:spPr/>
      <dgm:t>
        <a:bodyPr/>
        <a:lstStyle/>
        <a:p>
          <a:pPr rtl="0"/>
          <a:r>
            <a:rPr lang="en-GB" sz="1400" dirty="0" smtClean="0"/>
            <a:t>Decoupling of service providers and consumers provides flexibility</a:t>
          </a:r>
          <a:endParaRPr lang="en-US" sz="1400" dirty="0"/>
        </a:p>
      </dgm:t>
    </dgm:pt>
    <dgm:pt modelId="{5635D9AF-8494-4A93-89C8-0015EC347444}" type="parTrans" cxnId="{3828DF2A-CDFB-4499-8C19-BE474E4CC5D4}">
      <dgm:prSet/>
      <dgm:spPr/>
      <dgm:t>
        <a:bodyPr/>
        <a:lstStyle/>
        <a:p>
          <a:endParaRPr lang="en-US"/>
        </a:p>
      </dgm:t>
    </dgm:pt>
    <dgm:pt modelId="{5B266A66-C2B7-4540-B0B4-406A6767D794}" type="sibTrans" cxnId="{3828DF2A-CDFB-4499-8C19-BE474E4CC5D4}">
      <dgm:prSet/>
      <dgm:spPr/>
      <dgm:t>
        <a:bodyPr/>
        <a:lstStyle/>
        <a:p>
          <a:endParaRPr lang="en-US"/>
        </a:p>
      </dgm:t>
    </dgm:pt>
    <dgm:pt modelId="{52444CD0-912F-4040-A8A1-4A503D0BFE6F}">
      <dgm:prSet custT="1"/>
      <dgm:spPr/>
      <dgm:t>
        <a:bodyPr/>
        <a:lstStyle/>
        <a:p>
          <a:pPr rtl="0"/>
          <a:r>
            <a:rPr lang="en-GB" sz="1400" dirty="0" smtClean="0"/>
            <a:t>Modernization of backend systems needs to be isolated from applications</a:t>
          </a:r>
          <a:endParaRPr lang="en-US" sz="1400" dirty="0"/>
        </a:p>
      </dgm:t>
    </dgm:pt>
    <dgm:pt modelId="{76DDD9F6-A5A6-4655-BBC3-4A10E03CC36F}" type="sibTrans" cxnId="{832A906B-FD17-4849-BCC9-19B428261CA6}">
      <dgm:prSet/>
      <dgm:spPr/>
      <dgm:t>
        <a:bodyPr/>
        <a:lstStyle/>
        <a:p>
          <a:endParaRPr lang="en-US"/>
        </a:p>
      </dgm:t>
    </dgm:pt>
    <dgm:pt modelId="{EB56D6A4-0AA4-494A-8E6A-9913A695B9C2}" type="parTrans" cxnId="{832A906B-FD17-4849-BCC9-19B428261CA6}">
      <dgm:prSet/>
      <dgm:spPr/>
      <dgm:t>
        <a:bodyPr/>
        <a:lstStyle/>
        <a:p>
          <a:endParaRPr lang="en-US"/>
        </a:p>
      </dgm:t>
    </dgm:pt>
    <dgm:pt modelId="{22547B14-088B-48EA-BC2C-3C1EB07C1D7C}">
      <dgm:prSet custT="1"/>
      <dgm:spPr/>
      <dgm:t>
        <a:bodyPr/>
        <a:lstStyle/>
        <a:p>
          <a:r>
            <a:rPr lang="en-GB" sz="1400" dirty="0" smtClean="0"/>
            <a:t>Speed up new application development and integration</a:t>
          </a:r>
          <a:endParaRPr lang="en-US" sz="1400" dirty="0" smtClean="0"/>
        </a:p>
      </dgm:t>
    </dgm:pt>
    <dgm:pt modelId="{AC1C65C4-EB5D-46DB-9605-4E19D3734229}" type="parTrans" cxnId="{88E7DFEC-B869-4618-84FC-E61BFC916246}">
      <dgm:prSet/>
      <dgm:spPr/>
      <dgm:t>
        <a:bodyPr/>
        <a:lstStyle/>
        <a:p>
          <a:endParaRPr lang="en-US"/>
        </a:p>
      </dgm:t>
    </dgm:pt>
    <dgm:pt modelId="{5FE482E5-CB81-4A18-A591-41CEDA4C44FE}" type="sibTrans" cxnId="{88E7DFEC-B869-4618-84FC-E61BFC916246}">
      <dgm:prSet/>
      <dgm:spPr/>
      <dgm:t>
        <a:bodyPr/>
        <a:lstStyle/>
        <a:p>
          <a:endParaRPr lang="en-US"/>
        </a:p>
      </dgm:t>
    </dgm:pt>
    <dgm:pt modelId="{91AFD210-23D3-405E-B748-30B3AAE51460}">
      <dgm:prSet custT="1"/>
      <dgm:spPr/>
      <dgm:t>
        <a:bodyPr/>
        <a:lstStyle/>
        <a:p>
          <a:r>
            <a:rPr lang="en-GB" sz="1400" dirty="0" smtClean="0"/>
            <a:t>Flexibility to change service implementations</a:t>
          </a:r>
          <a:endParaRPr lang="en-US" sz="1400" dirty="0" smtClean="0"/>
        </a:p>
      </dgm:t>
    </dgm:pt>
    <dgm:pt modelId="{61A9CC9C-DE3A-48FE-A5E0-D041B9F95DE8}" type="parTrans" cxnId="{417D25E4-6675-4157-8661-85A4F2D50528}">
      <dgm:prSet/>
      <dgm:spPr/>
      <dgm:t>
        <a:bodyPr/>
        <a:lstStyle/>
        <a:p>
          <a:endParaRPr lang="en-US"/>
        </a:p>
      </dgm:t>
    </dgm:pt>
    <dgm:pt modelId="{E596CA1E-1F6B-4E6D-A9AB-1C78BDBC580C}" type="sibTrans" cxnId="{417D25E4-6675-4157-8661-85A4F2D50528}">
      <dgm:prSet/>
      <dgm:spPr/>
      <dgm:t>
        <a:bodyPr/>
        <a:lstStyle/>
        <a:p>
          <a:endParaRPr lang="en-US"/>
        </a:p>
      </dgm:t>
    </dgm:pt>
    <dgm:pt modelId="{1CC3F68F-480E-4F18-B11B-1A18293E4477}">
      <dgm:prSet custT="1"/>
      <dgm:spPr/>
      <dgm:t>
        <a:bodyPr/>
        <a:lstStyle/>
        <a:p>
          <a:r>
            <a:rPr lang="en-GB" sz="1400" dirty="0" smtClean="0"/>
            <a:t>Consistent auditing, security, validation</a:t>
          </a:r>
          <a:endParaRPr lang="en-US" sz="1400" dirty="0" smtClean="0"/>
        </a:p>
      </dgm:t>
    </dgm:pt>
    <dgm:pt modelId="{BEC54E26-3A6B-449C-9B16-0DB25B79C11D}" type="parTrans" cxnId="{D11325E6-36E7-4B69-94DA-D117FD67DB2D}">
      <dgm:prSet/>
      <dgm:spPr/>
      <dgm:t>
        <a:bodyPr/>
        <a:lstStyle/>
        <a:p>
          <a:endParaRPr lang="en-US"/>
        </a:p>
      </dgm:t>
    </dgm:pt>
    <dgm:pt modelId="{61B369EF-391F-45E1-B75C-E4B29992AF9D}" type="sibTrans" cxnId="{D11325E6-36E7-4B69-94DA-D117FD67DB2D}">
      <dgm:prSet/>
      <dgm:spPr/>
      <dgm:t>
        <a:bodyPr/>
        <a:lstStyle/>
        <a:p>
          <a:endParaRPr lang="en-US"/>
        </a:p>
      </dgm:t>
    </dgm:pt>
    <dgm:pt modelId="{6B529715-EE00-4633-B0D3-0E3DE78A1281}">
      <dgm:prSet custT="1"/>
      <dgm:spPr/>
      <dgm:t>
        <a:bodyPr/>
        <a:lstStyle/>
        <a:p>
          <a:r>
            <a:rPr lang="en-GB" sz="1400" dirty="0" smtClean="0"/>
            <a:t>Speed availability of existing systems by leveraging existing messaging backbones</a:t>
          </a:r>
          <a:endParaRPr lang="en-US" sz="1400" dirty="0" smtClean="0"/>
        </a:p>
      </dgm:t>
    </dgm:pt>
    <dgm:pt modelId="{D4D077C6-4014-4CB3-9450-5C4F527B1EB8}" type="parTrans" cxnId="{20E10CD1-1AF9-4647-B415-4D06016705AC}">
      <dgm:prSet/>
      <dgm:spPr/>
      <dgm:t>
        <a:bodyPr/>
        <a:lstStyle/>
        <a:p>
          <a:endParaRPr lang="en-US"/>
        </a:p>
      </dgm:t>
    </dgm:pt>
    <dgm:pt modelId="{D1F057FC-96A4-408E-92ED-8476EC8D8ADD}" type="sibTrans" cxnId="{20E10CD1-1AF9-4647-B415-4D06016705AC}">
      <dgm:prSet/>
      <dgm:spPr/>
      <dgm:t>
        <a:bodyPr/>
        <a:lstStyle/>
        <a:p>
          <a:endParaRPr lang="en-US"/>
        </a:p>
      </dgm:t>
    </dgm:pt>
    <dgm:pt modelId="{900FDF87-5CFC-40A1-A9EE-7ED61C8737E8}">
      <dgm:prSet custT="1"/>
      <dgm:spPr/>
      <dgm:t>
        <a:bodyPr/>
        <a:lstStyle/>
        <a:p>
          <a:r>
            <a:rPr lang="en-US" sz="1400" dirty="0" smtClean="0"/>
            <a:t>Strengthen governance of service</a:t>
          </a:r>
        </a:p>
      </dgm:t>
    </dgm:pt>
    <dgm:pt modelId="{1E82A203-B2F8-480D-975F-A3BBFC428359}" type="parTrans" cxnId="{07C57C80-8430-4D21-AE7E-9EBF0BAAF40B}">
      <dgm:prSet/>
      <dgm:spPr/>
      <dgm:t>
        <a:bodyPr/>
        <a:lstStyle/>
        <a:p>
          <a:endParaRPr lang="en-US"/>
        </a:p>
      </dgm:t>
    </dgm:pt>
    <dgm:pt modelId="{877B1D93-018F-4CF1-8DBF-49528B47C04E}" type="sibTrans" cxnId="{07C57C80-8430-4D21-AE7E-9EBF0BAAF40B}">
      <dgm:prSet/>
      <dgm:spPr/>
      <dgm:t>
        <a:bodyPr/>
        <a:lstStyle/>
        <a:p>
          <a:endParaRPr lang="en-US"/>
        </a:p>
      </dgm:t>
    </dgm:pt>
    <dgm:pt modelId="{4E423E29-19A9-463B-B989-CDAC16457E23}">
      <dgm:prSet custT="1"/>
      <dgm:spPr/>
      <dgm:t>
        <a:bodyPr/>
        <a:lstStyle/>
        <a:p>
          <a:r>
            <a:rPr lang="en-GB" sz="2000" smtClean="0"/>
            <a:t>Business and IT benefits</a:t>
          </a:r>
          <a:endParaRPr lang="en-US" sz="1600" dirty="0" smtClean="0"/>
        </a:p>
      </dgm:t>
    </dgm:pt>
    <dgm:pt modelId="{597B7B63-A289-4340-A826-575C020B2B5B}" type="parTrans" cxnId="{E0258747-F0A7-4E02-B3BD-84F64865DF2E}">
      <dgm:prSet/>
      <dgm:spPr/>
      <dgm:t>
        <a:bodyPr/>
        <a:lstStyle/>
        <a:p>
          <a:endParaRPr lang="en-US"/>
        </a:p>
      </dgm:t>
    </dgm:pt>
    <dgm:pt modelId="{CEE56810-26C5-4FF4-A2AB-DFB8DB9B2059}" type="sibTrans" cxnId="{E0258747-F0A7-4E02-B3BD-84F64865DF2E}">
      <dgm:prSet/>
      <dgm:spPr/>
      <dgm:t>
        <a:bodyPr/>
        <a:lstStyle/>
        <a:p>
          <a:endParaRPr lang="en-US"/>
        </a:p>
      </dgm:t>
    </dgm:pt>
    <dgm:pt modelId="{8B548F2E-E2F9-45D2-99DF-2561C7B813EF}" type="pres">
      <dgm:prSet presAssocID="{466E0FFA-4401-47AB-ADD4-D8663476D4C4}" presName="Name0" presStyleCnt="0">
        <dgm:presLayoutVars>
          <dgm:dir/>
          <dgm:animLvl val="lvl"/>
          <dgm:resizeHandles val="exact"/>
        </dgm:presLayoutVars>
      </dgm:prSet>
      <dgm:spPr/>
      <dgm:t>
        <a:bodyPr/>
        <a:lstStyle/>
        <a:p>
          <a:endParaRPr lang="en-US"/>
        </a:p>
      </dgm:t>
    </dgm:pt>
    <dgm:pt modelId="{02D2C1B4-E890-450B-AFB7-0EAFB4767E07}" type="pres">
      <dgm:prSet presAssocID="{9BE6B311-07A2-4E47-B45C-2B919006E40B}" presName="linNode" presStyleCnt="0"/>
      <dgm:spPr/>
    </dgm:pt>
    <dgm:pt modelId="{4775BDCA-9B28-497E-82E2-79ED2A5EFD5E}" type="pres">
      <dgm:prSet presAssocID="{9BE6B311-07A2-4E47-B45C-2B919006E40B}" presName="parentText" presStyleLbl="node1" presStyleIdx="0" presStyleCnt="3" custLinFactNeighborX="-88735" custLinFactNeighborY="-152">
        <dgm:presLayoutVars>
          <dgm:chMax val="1"/>
          <dgm:bulletEnabled val="1"/>
        </dgm:presLayoutVars>
      </dgm:prSet>
      <dgm:spPr/>
      <dgm:t>
        <a:bodyPr/>
        <a:lstStyle/>
        <a:p>
          <a:endParaRPr lang="en-US"/>
        </a:p>
      </dgm:t>
    </dgm:pt>
    <dgm:pt modelId="{817CE2E2-F912-44AD-830A-77E23C27ABA8}" type="pres">
      <dgm:prSet presAssocID="{9BE6B311-07A2-4E47-B45C-2B919006E40B}" presName="descendantText" presStyleLbl="alignAccFollowNode1" presStyleIdx="0" presStyleCnt="3">
        <dgm:presLayoutVars>
          <dgm:bulletEnabled val="1"/>
        </dgm:presLayoutVars>
      </dgm:prSet>
      <dgm:spPr/>
      <dgm:t>
        <a:bodyPr/>
        <a:lstStyle/>
        <a:p>
          <a:endParaRPr lang="en-US"/>
        </a:p>
      </dgm:t>
    </dgm:pt>
    <dgm:pt modelId="{A708E48C-6C04-4E0E-9BF3-9AFF4256B228}" type="pres">
      <dgm:prSet presAssocID="{01311346-5ADB-43F1-A86C-9971977D3C0E}" presName="sp" presStyleCnt="0"/>
      <dgm:spPr/>
    </dgm:pt>
    <dgm:pt modelId="{97645EEB-EC30-4D0F-BE3D-C7C194C5895C}" type="pres">
      <dgm:prSet presAssocID="{EB1D6E17-6174-480B-BAC5-AD151D51AA1E}" presName="linNode" presStyleCnt="0"/>
      <dgm:spPr/>
    </dgm:pt>
    <dgm:pt modelId="{EF681A24-0D33-47B8-8C47-6C91E4EBA1B2}" type="pres">
      <dgm:prSet presAssocID="{EB1D6E17-6174-480B-BAC5-AD151D51AA1E}" presName="parentText" presStyleLbl="node1" presStyleIdx="1" presStyleCnt="3">
        <dgm:presLayoutVars>
          <dgm:chMax val="1"/>
          <dgm:bulletEnabled val="1"/>
        </dgm:presLayoutVars>
      </dgm:prSet>
      <dgm:spPr/>
      <dgm:t>
        <a:bodyPr/>
        <a:lstStyle/>
        <a:p>
          <a:endParaRPr lang="en-US"/>
        </a:p>
      </dgm:t>
    </dgm:pt>
    <dgm:pt modelId="{18C17C39-3BD0-4CCF-9D38-DE77B2EF8D9E}" type="pres">
      <dgm:prSet presAssocID="{EB1D6E17-6174-480B-BAC5-AD151D51AA1E}" presName="descendantText" presStyleLbl="alignAccFollowNode1" presStyleIdx="1" presStyleCnt="3">
        <dgm:presLayoutVars>
          <dgm:bulletEnabled val="1"/>
        </dgm:presLayoutVars>
      </dgm:prSet>
      <dgm:spPr/>
      <dgm:t>
        <a:bodyPr/>
        <a:lstStyle/>
        <a:p>
          <a:endParaRPr lang="en-US"/>
        </a:p>
      </dgm:t>
    </dgm:pt>
    <dgm:pt modelId="{B87D99C7-AD62-4FB8-B0E5-E6D8D935BDDA}" type="pres">
      <dgm:prSet presAssocID="{92FE0EF2-271A-41FC-ACBB-56773D2EA08D}" presName="sp" presStyleCnt="0"/>
      <dgm:spPr/>
    </dgm:pt>
    <dgm:pt modelId="{CAFF5241-E22F-4D93-80B2-DFAD335FF5B1}" type="pres">
      <dgm:prSet presAssocID="{4E423E29-19A9-463B-B989-CDAC16457E23}" presName="linNode" presStyleCnt="0"/>
      <dgm:spPr/>
    </dgm:pt>
    <dgm:pt modelId="{7460D36B-D103-40FA-9837-34A3CCDF6676}" type="pres">
      <dgm:prSet presAssocID="{4E423E29-19A9-463B-B989-CDAC16457E23}" presName="parentText" presStyleLbl="node1" presStyleIdx="2" presStyleCnt="3">
        <dgm:presLayoutVars>
          <dgm:chMax val="1"/>
          <dgm:bulletEnabled val="1"/>
        </dgm:presLayoutVars>
      </dgm:prSet>
      <dgm:spPr/>
      <dgm:t>
        <a:bodyPr/>
        <a:lstStyle/>
        <a:p>
          <a:endParaRPr lang="en-US"/>
        </a:p>
      </dgm:t>
    </dgm:pt>
    <dgm:pt modelId="{942D17BE-BE80-47C9-A80F-052FE58BBF79}" type="pres">
      <dgm:prSet presAssocID="{4E423E29-19A9-463B-B989-CDAC16457E23}" presName="descendantText" presStyleLbl="alignAccFollowNode1" presStyleIdx="2" presStyleCnt="3">
        <dgm:presLayoutVars>
          <dgm:bulletEnabled val="1"/>
        </dgm:presLayoutVars>
      </dgm:prSet>
      <dgm:spPr/>
      <dgm:t>
        <a:bodyPr/>
        <a:lstStyle/>
        <a:p>
          <a:endParaRPr lang="en-US"/>
        </a:p>
      </dgm:t>
    </dgm:pt>
  </dgm:ptLst>
  <dgm:cxnLst>
    <dgm:cxn modelId="{FD240CE6-68DB-4298-B4BE-2BA335729E33}" type="presOf" srcId="{9BE6B311-07A2-4E47-B45C-2B919006E40B}" destId="{4775BDCA-9B28-497E-82E2-79ED2A5EFD5E}" srcOrd="0" destOrd="0" presId="urn:microsoft.com/office/officeart/2005/8/layout/vList5"/>
    <dgm:cxn modelId="{828C4D59-9946-4F38-BA4F-6C8587C3931A}" type="presOf" srcId="{44903A41-B296-44CD-9B7F-8806848A7D00}" destId="{942D17BE-BE80-47C9-A80F-052FE58BBF79}" srcOrd="0" destOrd="0" presId="urn:microsoft.com/office/officeart/2005/8/layout/vList5"/>
    <dgm:cxn modelId="{0C41D5F6-1E54-4EC1-B463-A71C8019FA07}" srcId="{466E0FFA-4401-47AB-ADD4-D8663476D4C4}" destId="{EB1D6E17-6174-480B-BAC5-AD151D51AA1E}" srcOrd="1" destOrd="0" parTransId="{F0DC93C0-0369-420C-A5BA-0E00A2AE8CE0}" sibTransId="{92FE0EF2-271A-41FC-ACBB-56773D2EA08D}"/>
    <dgm:cxn modelId="{931C7886-C9CB-4B84-9A26-22184EC0CE95}" type="presOf" srcId="{900FDF87-5CFC-40A1-A9EE-7ED61C8737E8}" destId="{18C17C39-3BD0-4CCF-9D38-DE77B2EF8D9E}" srcOrd="0" destOrd="2" presId="urn:microsoft.com/office/officeart/2005/8/layout/vList5"/>
    <dgm:cxn modelId="{90B83AFA-CB6E-4255-BB50-5C1F637FED50}" type="presOf" srcId="{52444CD0-912F-4040-A8A1-4A503D0BFE6F}" destId="{817CE2E2-F912-44AD-830A-77E23C27ABA8}" srcOrd="0" destOrd="0" presId="urn:microsoft.com/office/officeart/2005/8/layout/vList5"/>
    <dgm:cxn modelId="{75222FD5-16F9-4F50-8AD2-13DA9CC68CA2}" type="presOf" srcId="{6B529715-EE00-4633-B0D3-0E3DE78A1281}" destId="{942D17BE-BE80-47C9-A80F-052FE58BBF79}" srcOrd="0" destOrd="2" presId="urn:microsoft.com/office/officeart/2005/8/layout/vList5"/>
    <dgm:cxn modelId="{20E10CD1-1AF9-4647-B415-4D06016705AC}" srcId="{4E423E29-19A9-463B-B989-CDAC16457E23}" destId="{6B529715-EE00-4633-B0D3-0E3DE78A1281}" srcOrd="2" destOrd="0" parTransId="{D4D077C6-4014-4CB3-9450-5C4F527B1EB8}" sibTransId="{D1F057FC-96A4-408E-92ED-8476EC8D8ADD}"/>
    <dgm:cxn modelId="{3DD0A61C-8994-4129-95C7-365E87BCC855}" type="presOf" srcId="{EB1D6E17-6174-480B-BAC5-AD151D51AA1E}" destId="{EF681A24-0D33-47B8-8C47-6C91E4EBA1B2}" srcOrd="0" destOrd="0" presId="urn:microsoft.com/office/officeart/2005/8/layout/vList5"/>
    <dgm:cxn modelId="{832A906B-FD17-4849-BCC9-19B428261CA6}" srcId="{9BE6B311-07A2-4E47-B45C-2B919006E40B}" destId="{52444CD0-912F-4040-A8A1-4A503D0BFE6F}" srcOrd="0" destOrd="0" parTransId="{EB56D6A4-0AA4-494A-8E6A-9913A695B9C2}" sibTransId="{76DDD9F6-A5A6-4655-BBC3-4A10E03CC36F}"/>
    <dgm:cxn modelId="{E0258747-F0A7-4E02-B3BD-84F64865DF2E}" srcId="{466E0FFA-4401-47AB-ADD4-D8663476D4C4}" destId="{4E423E29-19A9-463B-B989-CDAC16457E23}" srcOrd="2" destOrd="0" parTransId="{597B7B63-A289-4340-A826-575C020B2B5B}" sibTransId="{CEE56810-26C5-4FF4-A2AB-DFB8DB9B2059}"/>
    <dgm:cxn modelId="{47E103FA-C5AF-45C4-AE6F-37318C668E9E}" type="presOf" srcId="{466E0FFA-4401-47AB-ADD4-D8663476D4C4}" destId="{8B548F2E-E2F9-45D2-99DF-2561C7B813EF}" srcOrd="0" destOrd="0" presId="urn:microsoft.com/office/officeart/2005/8/layout/vList5"/>
    <dgm:cxn modelId="{F70B1A20-2F99-4071-897D-9400400EF5B1}" type="presOf" srcId="{22547B14-088B-48EA-BC2C-3C1EB07C1D7C}" destId="{817CE2E2-F912-44AD-830A-77E23C27ABA8}" srcOrd="0" destOrd="1" presId="urn:microsoft.com/office/officeart/2005/8/layout/vList5"/>
    <dgm:cxn modelId="{BD9D8EFC-E139-42DF-9C62-27FB1D331D38}" type="presOf" srcId="{4E423E29-19A9-463B-B989-CDAC16457E23}" destId="{7460D36B-D103-40FA-9837-34A3CCDF6676}" srcOrd="0" destOrd="0" presId="urn:microsoft.com/office/officeart/2005/8/layout/vList5"/>
    <dgm:cxn modelId="{1FCA7E29-5739-4173-AB9F-ECF11038219D}" type="presOf" srcId="{91AFD210-23D3-405E-B748-30B3AAE51460}" destId="{18C17C39-3BD0-4CCF-9D38-DE77B2EF8D9E}" srcOrd="0" destOrd="1" presId="urn:microsoft.com/office/officeart/2005/8/layout/vList5"/>
    <dgm:cxn modelId="{D11325E6-36E7-4B69-94DA-D117FD67DB2D}" srcId="{4E423E29-19A9-463B-B989-CDAC16457E23}" destId="{1CC3F68F-480E-4F18-B11B-1A18293E4477}" srcOrd="1" destOrd="0" parTransId="{BEC54E26-3A6B-449C-9B16-0DB25B79C11D}" sibTransId="{61B369EF-391F-45E1-B75C-E4B29992AF9D}"/>
    <dgm:cxn modelId="{07C57C80-8430-4D21-AE7E-9EBF0BAAF40B}" srcId="{EB1D6E17-6174-480B-BAC5-AD151D51AA1E}" destId="{900FDF87-5CFC-40A1-A9EE-7ED61C8737E8}" srcOrd="2" destOrd="0" parTransId="{1E82A203-B2F8-480D-975F-A3BBFC428359}" sibTransId="{877B1D93-018F-4CF1-8DBF-49528B47C04E}"/>
    <dgm:cxn modelId="{88E7DFEC-B869-4618-84FC-E61BFC916246}" srcId="{9BE6B311-07A2-4E47-B45C-2B919006E40B}" destId="{22547B14-088B-48EA-BC2C-3C1EB07C1D7C}" srcOrd="1" destOrd="0" parTransId="{AC1C65C4-EB5D-46DB-9605-4E19D3734229}" sibTransId="{5FE482E5-CB81-4A18-A591-41CEDA4C44FE}"/>
    <dgm:cxn modelId="{5406B00D-ED60-4AC0-9DFF-EDA8F6A62E52}" srcId="{466E0FFA-4401-47AB-ADD4-D8663476D4C4}" destId="{9BE6B311-07A2-4E47-B45C-2B919006E40B}" srcOrd="0" destOrd="0" parTransId="{A9103A6B-74CC-41CB-9E27-F2FFC466EFA1}" sibTransId="{01311346-5ADB-43F1-A86C-9971977D3C0E}"/>
    <dgm:cxn modelId="{4888576C-D98F-40AA-9218-803A9D47B490}" srcId="{EB1D6E17-6174-480B-BAC5-AD151D51AA1E}" destId="{49592FA0-A436-468E-9CB4-5F16659E941C}" srcOrd="0" destOrd="0" parTransId="{3455311B-3B26-4903-B8B6-C5F2E399B927}" sibTransId="{C2B1E85F-8D78-4A5E-94FA-F7087B2E3D50}"/>
    <dgm:cxn modelId="{7D96EEFB-892B-41C1-B36B-00211A8D373F}" type="presOf" srcId="{49592FA0-A436-468E-9CB4-5F16659E941C}" destId="{18C17C39-3BD0-4CCF-9D38-DE77B2EF8D9E}" srcOrd="0" destOrd="0" presId="urn:microsoft.com/office/officeart/2005/8/layout/vList5"/>
    <dgm:cxn modelId="{3828DF2A-CDFB-4499-8C19-BE474E4CC5D4}" srcId="{4E423E29-19A9-463B-B989-CDAC16457E23}" destId="{44903A41-B296-44CD-9B7F-8806848A7D00}" srcOrd="0" destOrd="0" parTransId="{5635D9AF-8494-4A93-89C8-0015EC347444}" sibTransId="{5B266A66-C2B7-4540-B0B4-406A6767D794}"/>
    <dgm:cxn modelId="{417D25E4-6675-4157-8661-85A4F2D50528}" srcId="{EB1D6E17-6174-480B-BAC5-AD151D51AA1E}" destId="{91AFD210-23D3-405E-B748-30B3AAE51460}" srcOrd="1" destOrd="0" parTransId="{61A9CC9C-DE3A-48FE-A5E0-D041B9F95DE8}" sibTransId="{E596CA1E-1F6B-4E6D-A9AB-1C78BDBC580C}"/>
    <dgm:cxn modelId="{25893512-9C1A-439A-BD4A-33DD02F35601}" type="presOf" srcId="{1CC3F68F-480E-4F18-B11B-1A18293E4477}" destId="{942D17BE-BE80-47C9-A80F-052FE58BBF79}" srcOrd="0" destOrd="1" presId="urn:microsoft.com/office/officeart/2005/8/layout/vList5"/>
    <dgm:cxn modelId="{53C1DA48-6274-4068-95A8-35D9DBA5E8DB}" type="presParOf" srcId="{8B548F2E-E2F9-45D2-99DF-2561C7B813EF}" destId="{02D2C1B4-E890-450B-AFB7-0EAFB4767E07}" srcOrd="0" destOrd="0" presId="urn:microsoft.com/office/officeart/2005/8/layout/vList5"/>
    <dgm:cxn modelId="{A6DAB641-5958-4AB7-BB09-6F7CDD9042B0}" type="presParOf" srcId="{02D2C1B4-E890-450B-AFB7-0EAFB4767E07}" destId="{4775BDCA-9B28-497E-82E2-79ED2A5EFD5E}" srcOrd="0" destOrd="0" presId="urn:microsoft.com/office/officeart/2005/8/layout/vList5"/>
    <dgm:cxn modelId="{DD74B0AF-B803-4304-8821-16C2665F269C}" type="presParOf" srcId="{02D2C1B4-E890-450B-AFB7-0EAFB4767E07}" destId="{817CE2E2-F912-44AD-830A-77E23C27ABA8}" srcOrd="1" destOrd="0" presId="urn:microsoft.com/office/officeart/2005/8/layout/vList5"/>
    <dgm:cxn modelId="{C1E3C356-757C-4F48-932F-879D022B621B}" type="presParOf" srcId="{8B548F2E-E2F9-45D2-99DF-2561C7B813EF}" destId="{A708E48C-6C04-4E0E-9BF3-9AFF4256B228}" srcOrd="1" destOrd="0" presId="urn:microsoft.com/office/officeart/2005/8/layout/vList5"/>
    <dgm:cxn modelId="{923DCD1E-B2C4-4CBF-A4E5-7C0CD9FD07FD}" type="presParOf" srcId="{8B548F2E-E2F9-45D2-99DF-2561C7B813EF}" destId="{97645EEB-EC30-4D0F-BE3D-C7C194C5895C}" srcOrd="2" destOrd="0" presId="urn:microsoft.com/office/officeart/2005/8/layout/vList5"/>
    <dgm:cxn modelId="{56781ADF-4F70-4511-B859-2A3E3E0AE167}" type="presParOf" srcId="{97645EEB-EC30-4D0F-BE3D-C7C194C5895C}" destId="{EF681A24-0D33-47B8-8C47-6C91E4EBA1B2}" srcOrd="0" destOrd="0" presId="urn:microsoft.com/office/officeart/2005/8/layout/vList5"/>
    <dgm:cxn modelId="{5A1041B9-AE92-486C-A9CE-2EA3485EFF09}" type="presParOf" srcId="{97645EEB-EC30-4D0F-BE3D-C7C194C5895C}" destId="{18C17C39-3BD0-4CCF-9D38-DE77B2EF8D9E}" srcOrd="1" destOrd="0" presId="urn:microsoft.com/office/officeart/2005/8/layout/vList5"/>
    <dgm:cxn modelId="{75010184-FFC9-414B-843D-F9D5E00ECD2C}" type="presParOf" srcId="{8B548F2E-E2F9-45D2-99DF-2561C7B813EF}" destId="{B87D99C7-AD62-4FB8-B0E5-E6D8D935BDDA}" srcOrd="3" destOrd="0" presId="urn:microsoft.com/office/officeart/2005/8/layout/vList5"/>
    <dgm:cxn modelId="{1C901EF7-5613-4869-9980-84B06FB506F6}" type="presParOf" srcId="{8B548F2E-E2F9-45D2-99DF-2561C7B813EF}" destId="{CAFF5241-E22F-4D93-80B2-DFAD335FF5B1}" srcOrd="4" destOrd="0" presId="urn:microsoft.com/office/officeart/2005/8/layout/vList5"/>
    <dgm:cxn modelId="{D8BF4550-BEE6-49ED-A5F8-B725674D4A8C}" type="presParOf" srcId="{CAFF5241-E22F-4D93-80B2-DFAD335FF5B1}" destId="{7460D36B-D103-40FA-9837-34A3CCDF6676}" srcOrd="0" destOrd="0" presId="urn:microsoft.com/office/officeart/2005/8/layout/vList5"/>
    <dgm:cxn modelId="{D3122B0E-0261-4557-8FDE-DA89BAAED9CD}" type="presParOf" srcId="{CAFF5241-E22F-4D93-80B2-DFAD335FF5B1}" destId="{942D17BE-BE80-47C9-A80F-052FE58BBF79}"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8BF35D32-705B-4FE6-914B-E5F206913594}" type="datetimeFigureOut">
              <a:rPr lang="en-US" smtClean="0"/>
              <a:pPr/>
              <a:t>4/15/2008</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F92D2FC3-7E76-4D66-8C66-741E5A74D78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ACB64EF5-2A0B-4319-8724-19006BD950FE}" type="datetimeFigureOut">
              <a:rPr lang="en-US" smtClean="0"/>
              <a:pPr/>
              <a:t>4/15/2008</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95CEEBD8-F032-4247-9E74-9C75477AB6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SOA</a:t>
            </a:r>
            <a:r>
              <a:rPr lang="en-US" baseline="0" dirty="0" smtClean="0"/>
              <a:t> is an enabler to achieve innovation / agility for business benefits</a:t>
            </a:r>
          </a:p>
          <a:p>
            <a:endParaRPr lang="en-US" baseline="0" dirty="0" smtClean="0"/>
          </a:p>
          <a:p>
            <a:r>
              <a:rPr lang="en-US" baseline="0" dirty="0" smtClean="0"/>
              <a:t>But SOA not a product, it is an architectural style.  This approach is coming of age and enabled because:</a:t>
            </a:r>
          </a:p>
          <a:p>
            <a:pPr defTabSz="931774">
              <a:buFont typeface="Arial" pitchFamily="34" charset="0"/>
              <a:buChar char="•"/>
              <a:defRPr/>
            </a:pPr>
            <a:r>
              <a:rPr lang="en-US" dirty="0" smtClean="0"/>
              <a:t> </a:t>
            </a:r>
            <a:r>
              <a:rPr lang="en-US" baseline="0" dirty="0" smtClean="0"/>
              <a:t> Products which support development and management of services are more mature/available.  This includes Governance technologies to make SOA successful (Microsoft provides this at a platform level with partners for solutions)</a:t>
            </a:r>
          </a:p>
          <a:p>
            <a:pPr>
              <a:buFont typeface="Arial" pitchFamily="34" charset="0"/>
              <a:buChar char="•"/>
            </a:pPr>
            <a:r>
              <a:rPr lang="en-US" dirty="0" smtClean="0"/>
              <a:t> Standards (SOAP/HTTP/XML/XSD/WS-*)</a:t>
            </a:r>
            <a:r>
              <a:rPr lang="en-US" baseline="0" dirty="0" smtClean="0"/>
              <a:t> – particularly around web services have meant easier interoperability – opening up of platforms.</a:t>
            </a:r>
          </a:p>
          <a:p>
            <a:endParaRPr lang="en-US" baseline="0" dirty="0" smtClean="0"/>
          </a:p>
          <a:p>
            <a:r>
              <a:rPr lang="en-US" baseline="0" dirty="0" smtClean="0"/>
              <a:t>Microsoft has a long term commitment to .NET and our platform ensuring web-service support. This has been a long term bet for Microsoft.  In addition, Microsoft has strong inter-</a:t>
            </a:r>
            <a:r>
              <a:rPr lang="en-US" baseline="0" dirty="0" err="1" smtClean="0"/>
              <a:t>operabilitiy</a:t>
            </a:r>
            <a:r>
              <a:rPr lang="en-US" baseline="0" dirty="0" smtClean="0"/>
              <a:t> across product sets through broad support for WS standards. SOA is an evolution from this.</a:t>
            </a:r>
          </a:p>
          <a:p>
            <a:endParaRPr lang="en-US" dirty="0" smtClean="0"/>
          </a:p>
          <a:p>
            <a:r>
              <a:rPr lang="en-US" baseline="0" dirty="0" smtClean="0"/>
              <a:t>So what kind of outcome can we expect from SOA, well we can start to think less of silo-</a:t>
            </a:r>
            <a:r>
              <a:rPr lang="en-US" baseline="0" dirty="0" err="1" smtClean="0"/>
              <a:t>ed</a:t>
            </a:r>
            <a:r>
              <a:rPr lang="en-US" baseline="0" dirty="0" smtClean="0"/>
              <a:t> functional applications and move towards more dynamic, composite applications that flexibly combine services together. [Next Slide]</a:t>
            </a:r>
          </a:p>
          <a:p>
            <a:endParaRPr lang="en-US" baseline="0" dirty="0" smtClean="0"/>
          </a:p>
          <a:p>
            <a:endParaRPr lang="en-US" baseline="0" dirty="0" smtClean="0"/>
          </a:p>
          <a:p>
            <a:r>
              <a:rPr lang="en-US" dirty="0" smtClean="0"/>
              <a:t>Glossary:</a:t>
            </a:r>
          </a:p>
          <a:p>
            <a:r>
              <a:rPr lang="en-US" dirty="0" smtClean="0"/>
              <a:t>RSS =</a:t>
            </a:r>
            <a:r>
              <a:rPr lang="en-US" baseline="0" dirty="0" smtClean="0"/>
              <a:t> Really Simply syndication</a:t>
            </a:r>
          </a:p>
        </p:txBody>
      </p:sp>
      <p:sp>
        <p:nvSpPr>
          <p:cNvPr id="4" name="Slide Number Placeholder 3"/>
          <p:cNvSpPr>
            <a:spLocks noGrp="1"/>
          </p:cNvSpPr>
          <p:nvPr>
            <p:ph type="sldNum" sz="quarter" idx="10"/>
          </p:nvPr>
        </p:nvSpPr>
        <p:spPr/>
        <p:txBody>
          <a:bodyPr/>
          <a:lstStyle/>
          <a:p>
            <a:fld id="{95CEEBD8-F032-4247-9E74-9C75477AB6B6}"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is a dynamic application / what are characteristics:</a:t>
            </a:r>
          </a:p>
          <a:p>
            <a:endParaRPr lang="en-US" dirty="0" smtClean="0"/>
          </a:p>
          <a:p>
            <a:pPr>
              <a:buFont typeface="Arial" pitchFamily="34" charset="0"/>
              <a:buChar char="•"/>
            </a:pPr>
            <a:r>
              <a:rPr lang="en-US" dirty="0" smtClean="0"/>
              <a:t> Rich UX, Ease to</a:t>
            </a:r>
            <a:r>
              <a:rPr lang="en-US" baseline="0" dirty="0" smtClean="0"/>
              <a:t> use</a:t>
            </a:r>
          </a:p>
          <a:p>
            <a:pPr>
              <a:buFont typeface="Arial" pitchFamily="34" charset="0"/>
              <a:buChar char="•"/>
            </a:pPr>
            <a:r>
              <a:rPr lang="en-US" baseline="0" dirty="0" smtClean="0"/>
              <a:t> Colliding of 2 worlds (Web 2.0 mash-up &amp; enterprise applications) – people are using w2.0 at home and are wanting similar experience from Enterprise apps (hence ‘Enterprise 2.0’)</a:t>
            </a:r>
          </a:p>
          <a:p>
            <a:pPr>
              <a:buFont typeface="Arial" pitchFamily="34" charset="0"/>
              <a:buChar char="•"/>
            </a:pPr>
            <a:r>
              <a:rPr lang="en-US" baseline="0" dirty="0" smtClean="0"/>
              <a:t> Decades of investment in existing applications / transactional logic – that you cant ignore</a:t>
            </a:r>
          </a:p>
          <a:p>
            <a:pPr>
              <a:buFont typeface="Arial" pitchFamily="34" charset="0"/>
              <a:buChar char="•"/>
            </a:pPr>
            <a:r>
              <a:rPr lang="en-US" baseline="0" dirty="0" smtClean="0"/>
              <a:t> Front end of composite app !</a:t>
            </a:r>
          </a:p>
          <a:p>
            <a:pPr>
              <a:buFont typeface="Arial" pitchFamily="34" charset="0"/>
              <a:buChar char="•"/>
            </a:pPr>
            <a:r>
              <a:rPr lang="en-US" baseline="0" dirty="0" smtClean="0"/>
              <a:t> So it’s a focus on how do you re-purpose what you already have – combine in new and innovative ways</a:t>
            </a:r>
          </a:p>
          <a:p>
            <a:pPr>
              <a:buFont typeface="Arial" pitchFamily="34" charset="0"/>
              <a:buNone/>
            </a:pPr>
            <a:endParaRPr lang="en-US" baseline="0" dirty="0" smtClean="0"/>
          </a:p>
          <a:p>
            <a:pPr>
              <a:buFont typeface="Arial" pitchFamily="34" charset="0"/>
              <a:buNone/>
            </a:pPr>
            <a:r>
              <a:rPr lang="en-US" baseline="0" dirty="0" smtClean="0"/>
              <a:t>So that’s a great vision – but what are the proof points customers are doing this today ….</a:t>
            </a:r>
          </a:p>
          <a:p>
            <a:pPr>
              <a:buFont typeface="Arial" pitchFamily="34" charset="0"/>
              <a:buNone/>
            </a:pPr>
            <a:r>
              <a:rPr lang="en-US" baseline="0" dirty="0" smtClean="0"/>
              <a:t>We are seeing many Microsoft customers start to </a:t>
            </a:r>
            <a:r>
              <a:rPr lang="en-US" baseline="0" dirty="0" err="1" smtClean="0"/>
              <a:t>realise</a:t>
            </a:r>
            <a:r>
              <a:rPr lang="en-US" baseline="0" dirty="0" smtClean="0"/>
              <a:t> greater agility through SOA</a:t>
            </a:r>
            <a:endParaRPr lang="en-US" dirty="0"/>
          </a:p>
        </p:txBody>
      </p:sp>
      <p:sp>
        <p:nvSpPr>
          <p:cNvPr id="4" name="Slide Number Placeholder 3"/>
          <p:cNvSpPr>
            <a:spLocks noGrp="1"/>
          </p:cNvSpPr>
          <p:nvPr>
            <p:ph type="sldNum" sz="quarter" idx="10"/>
          </p:nvPr>
        </p:nvSpPr>
        <p:spPr/>
        <p:txBody>
          <a:bodyPr/>
          <a:lstStyle/>
          <a:p>
            <a:fld id="{95CEEBD8-F032-4247-9E74-9C75477AB6B6}"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Here</a:t>
            </a:r>
            <a:r>
              <a:rPr lang="en-US" baseline="0" dirty="0" smtClean="0"/>
              <a:t> we</a:t>
            </a:r>
            <a:r>
              <a:rPr lang="en-US" dirty="0" smtClean="0"/>
              <a:t> see</a:t>
            </a:r>
            <a:r>
              <a:rPr lang="en-US" baseline="0" dirty="0" smtClean="0"/>
              <a:t> an example of a Enterprise SOA system that has real business impact.  It is a great example of a composite application.  T</a:t>
            </a:r>
            <a:r>
              <a:rPr lang="en-US" dirty="0" smtClean="0"/>
              <a:t>his application</a:t>
            </a:r>
            <a:r>
              <a:rPr lang="en-US" baseline="0" dirty="0" smtClean="0"/>
              <a:t> aggregated and composed services and data from a variety of services, both internal and external, into the application.</a:t>
            </a:r>
            <a:endParaRPr lang="en-US" dirty="0" smtClean="0"/>
          </a:p>
          <a:p>
            <a:endParaRPr lang="en-US" baseline="0" dirty="0" smtClean="0"/>
          </a:p>
          <a:p>
            <a:pPr>
              <a:buFont typeface="Arial" pitchFamily="34" charset="0"/>
              <a:buChar char="•"/>
            </a:pPr>
            <a:r>
              <a:rPr lang="en-US" baseline="0" dirty="0" smtClean="0"/>
              <a:t> British Petroleum (BP) has around 100,000 employees worldwide.</a:t>
            </a:r>
          </a:p>
          <a:p>
            <a:pPr>
              <a:buFont typeface="Arial" pitchFamily="34" charset="0"/>
              <a:buChar char="•"/>
            </a:pPr>
            <a:r>
              <a:rPr lang="en-US" baseline="0" dirty="0" smtClean="0"/>
              <a:t> They wanted to create a system to better manage their efforts around managing weather systems (hurricanes etc) when it comes to knowing where their people are and which of their Oil drilling assets in the gulf were at risk.</a:t>
            </a:r>
          </a:p>
          <a:p>
            <a:pPr>
              <a:buFont typeface="Arial" pitchFamily="34" charset="0"/>
              <a:buChar char="•"/>
            </a:pPr>
            <a:r>
              <a:rPr lang="en-US" baseline="0" dirty="0" smtClean="0"/>
              <a:t> </a:t>
            </a:r>
            <a:r>
              <a:rPr lang="en-US" dirty="0" smtClean="0"/>
              <a:t>They</a:t>
            </a:r>
            <a:r>
              <a:rPr lang="en-US" baseline="0" dirty="0" smtClean="0"/>
              <a:t> wanted a system that sped up their response times, and aggregated lots of data – typically this was done in a manual, “war room” way with maps and paper based information coming together in a non-automated way. </a:t>
            </a:r>
          </a:p>
          <a:p>
            <a:endParaRPr lang="en-US" baseline="0" dirty="0" smtClean="0"/>
          </a:p>
          <a:p>
            <a:pPr>
              <a:buFont typeface="Arial" pitchFamily="34" charset="0"/>
              <a:buChar char="•"/>
            </a:pPr>
            <a:r>
              <a:rPr lang="en-US" baseline="0" dirty="0" smtClean="0"/>
              <a:t> What they were able to get from their new system is real time insight and the ability to make decisions that can save lives and valuable assets in the event of a natural disaster.</a:t>
            </a:r>
          </a:p>
          <a:p>
            <a:pPr>
              <a:buFont typeface="Arial" pitchFamily="34" charset="0"/>
              <a:buNone/>
            </a:pPr>
            <a:endParaRPr lang="en-US" baseline="0" dirty="0" smtClean="0"/>
          </a:p>
          <a:p>
            <a:pPr>
              <a:buFont typeface="Arial" pitchFamily="34" charset="0"/>
              <a:buNone/>
            </a:pPr>
            <a:r>
              <a:rPr lang="en-US" baseline="0" dirty="0" smtClean="0"/>
              <a:t>Striking feature is how the User-Experience is becoming richer and Microsoft are strongly supporting this next generation of User Experiences or Rich-Internet-Applications (RIAs). The next slide shows our consumer Web 2.0 offering ‘</a:t>
            </a:r>
            <a:r>
              <a:rPr lang="en-US" baseline="0" dirty="0" err="1" smtClean="0"/>
              <a:t>Popfly</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dt" sz="quarter" idx="1"/>
          </p:nvPr>
        </p:nvSpPr>
        <p:spPr>
          <a:noFill/>
        </p:spPr>
        <p:txBody>
          <a:bodyPr/>
          <a:lstStyle/>
          <a:p>
            <a:fld id="{4F622C67-7BD5-48BF-8112-3DE77B23EA7D}" type="datetime8">
              <a:rPr lang="en-US" smtClean="0">
                <a:cs typeface="Arial" pitchFamily="34" charset="0"/>
              </a:rPr>
              <a:pPr/>
              <a:t>4/15/2008 9:17 PM</a:t>
            </a:fld>
            <a:endParaRPr lang="en-US" smtClean="0">
              <a:cs typeface="Arial" pitchFamily="34" charset="0"/>
            </a:endParaRPr>
          </a:p>
        </p:txBody>
      </p:sp>
      <p:sp>
        <p:nvSpPr>
          <p:cNvPr id="21506" name="Rectangle 6"/>
          <p:cNvSpPr>
            <a:spLocks noGrp="1" noChangeArrowheads="1"/>
          </p:cNvSpPr>
          <p:nvPr>
            <p:ph type="ftr" sz="quarter" idx="4"/>
          </p:nvPr>
        </p:nvSpPr>
        <p:spPr>
          <a:noFill/>
        </p:spPr>
        <p:txBody>
          <a:bodyPr/>
          <a:lstStyle/>
          <a:p>
            <a:r>
              <a:rPr lang="en-US" smtClean="0"/>
              <a:t>©2005 Microsoft Corporation. All rights reserved.</a:t>
            </a:r>
          </a:p>
          <a:p>
            <a:r>
              <a:rPr lang="en-US" smtClean="0"/>
              <a:t>This presentation is for informational purposes only. Microsoft makes no warranties, express or implied, in this summary.</a:t>
            </a:r>
          </a:p>
        </p:txBody>
      </p:sp>
      <p:sp>
        <p:nvSpPr>
          <p:cNvPr id="21507" name="Rectangle 7"/>
          <p:cNvSpPr>
            <a:spLocks noGrp="1" noChangeArrowheads="1"/>
          </p:cNvSpPr>
          <p:nvPr>
            <p:ph type="sldNum" sz="quarter" idx="5"/>
          </p:nvPr>
        </p:nvSpPr>
        <p:spPr>
          <a:noFill/>
        </p:spPr>
        <p:txBody>
          <a:bodyPr/>
          <a:lstStyle/>
          <a:p>
            <a:fld id="{FF286C3B-2895-406A-A411-10D5083B9851}" type="slidenum">
              <a:rPr lang="en-US" smtClean="0">
                <a:cs typeface="Arial" pitchFamily="34" charset="0"/>
              </a:rPr>
              <a:pPr/>
              <a:t>16</a:t>
            </a:fld>
            <a:endParaRPr lang="en-US" smtClean="0">
              <a:cs typeface="Arial" pitchFamily="34" charset="0"/>
            </a:endParaRP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p:txBody>
          <a:bodyPr/>
          <a:lstStyle/>
          <a:p>
            <a:pPr eaLnBrk="1" hangingPunct="1"/>
            <a:r>
              <a:rPr lang="en-US" baseline="0" dirty="0" smtClean="0"/>
              <a:t>IT can be a true differentiator for companies and how agile they can be.  To understand the impact, a study by Harvard Business School and Keystone Strategy Inc. showed that companies in the top quartile of IT capability indeed had 6.8% faster growth per year, 23% higher revenue per employee, and significantly better managerial insight &amp; control.</a:t>
            </a:r>
          </a:p>
          <a:p>
            <a:pPr eaLnBrk="1" hangingPunct="1"/>
            <a:endParaRPr lang="en-US" baseline="0" dirty="0" smtClean="0"/>
          </a:p>
          <a:p>
            <a:pPr eaLnBrk="1" hangingPunct="1"/>
            <a:r>
              <a:rPr lang="en-US" baseline="0" dirty="0" smtClean="0"/>
              <a:t>Let’s see how this has impacted real customers that have adopted Microsoft’s technology and SOA approach.</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p:spPr>
        <p:txBody>
          <a:bodyPr/>
          <a:lstStyle/>
          <a:p>
            <a:fld id="{E62A840F-D607-49C5-980A-8C7717B5DE96}" type="datetime8">
              <a:rPr lang="en-US"/>
              <a:pPr/>
              <a:t>4/15/2008 9:17 PM</a:t>
            </a:fld>
            <a:endParaRPr lang="en-US"/>
          </a:p>
        </p:txBody>
      </p:sp>
      <p:sp>
        <p:nvSpPr>
          <p:cNvPr id="22531" name="Rectangle 6"/>
          <p:cNvSpPr>
            <a:spLocks noGrp="1" noChangeArrowheads="1"/>
          </p:cNvSpPr>
          <p:nvPr>
            <p:ph type="ftr" sz="quarter" idx="4"/>
          </p:nvPr>
        </p:nvSpPr>
        <p:spPr>
          <a:noFill/>
        </p:spPr>
        <p:txBody>
          <a:bodyPr/>
          <a:lstStyle/>
          <a:p>
            <a:pPr eaLnBrk="1" hangingPunct="1"/>
            <a:r>
              <a:rPr lang="en-US"/>
              <a:t>© 2003-2005 Microsoft Corporation. All rights reserved.</a:t>
            </a:r>
          </a:p>
          <a:p>
            <a:r>
              <a:rPr lang="en-US"/>
              <a:t>This presentation is for informational purposes only. Microsoft makes no warranties, express or implied, in this summary.</a:t>
            </a:r>
          </a:p>
        </p:txBody>
      </p:sp>
      <p:sp>
        <p:nvSpPr>
          <p:cNvPr id="22532" name="Rectangle 7"/>
          <p:cNvSpPr>
            <a:spLocks noGrp="1" noChangeArrowheads="1"/>
          </p:cNvSpPr>
          <p:nvPr>
            <p:ph type="sldNum" sz="quarter" idx="5"/>
          </p:nvPr>
        </p:nvSpPr>
        <p:spPr>
          <a:noFill/>
        </p:spPr>
        <p:txBody>
          <a:bodyPr/>
          <a:lstStyle/>
          <a:p>
            <a:fld id="{9A72CA88-F589-41DC-ABA1-E34A88D09442}" type="slidenum">
              <a:rPr lang="en-US"/>
              <a:pPr/>
              <a:t>17</a:t>
            </a:fld>
            <a:endParaRPr lang="en-US"/>
          </a:p>
        </p:txBody>
      </p:sp>
      <p:sp>
        <p:nvSpPr>
          <p:cNvPr id="22533" name="Rectangle 3"/>
          <p:cNvSpPr txBox="1">
            <a:spLocks noGrp="1" noChangeArrowheads="1"/>
          </p:cNvSpPr>
          <p:nvPr/>
        </p:nvSpPr>
        <p:spPr bwMode="auto">
          <a:xfrm>
            <a:off x="5265809" y="0"/>
            <a:ext cx="4028440" cy="350520"/>
          </a:xfrm>
          <a:prstGeom prst="rect">
            <a:avLst/>
          </a:prstGeom>
          <a:noFill/>
          <a:ln w="9525">
            <a:noFill/>
            <a:miter lim="800000"/>
            <a:headEnd/>
            <a:tailEnd/>
          </a:ln>
        </p:spPr>
        <p:txBody>
          <a:bodyPr lIns="93177" tIns="46589" rIns="93177" bIns="46589"/>
          <a:lstStyle/>
          <a:p>
            <a:pPr algn="r"/>
            <a:fld id="{D0033DE0-6892-4DC6-8B94-9BBC873F85D9}" type="datetime8">
              <a:rPr lang="en-US" sz="1200"/>
              <a:pPr algn="r"/>
              <a:t>4/15/2008 9:17 PM</a:t>
            </a:fld>
            <a:endParaRPr lang="en-US" sz="1200" dirty="0"/>
          </a:p>
        </p:txBody>
      </p:sp>
      <p:sp>
        <p:nvSpPr>
          <p:cNvPr id="22534" name="Rectangle 6"/>
          <p:cNvSpPr txBox="1">
            <a:spLocks noGrp="1" noChangeArrowheads="1"/>
          </p:cNvSpPr>
          <p:nvPr/>
        </p:nvSpPr>
        <p:spPr bwMode="auto">
          <a:xfrm>
            <a:off x="2" y="6691526"/>
            <a:ext cx="7682442" cy="268976"/>
          </a:xfrm>
          <a:prstGeom prst="rect">
            <a:avLst/>
          </a:prstGeom>
          <a:noFill/>
          <a:ln w="9525">
            <a:noFill/>
            <a:miter lim="800000"/>
            <a:headEnd/>
            <a:tailEnd/>
          </a:ln>
        </p:spPr>
        <p:txBody>
          <a:bodyPr lIns="93177" tIns="46589" rIns="93177" bIns="46589" anchor="b"/>
          <a:lstStyle/>
          <a:p>
            <a:r>
              <a:rPr lang="en-US" sz="500" dirty="0">
                <a:ea typeface="MS PGothic" pitchFamily="34" charset="-128"/>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22535" name="Rectangle 7"/>
          <p:cNvSpPr txBox="1">
            <a:spLocks noGrp="1" noChangeArrowheads="1"/>
          </p:cNvSpPr>
          <p:nvPr/>
        </p:nvSpPr>
        <p:spPr bwMode="auto">
          <a:xfrm>
            <a:off x="7568391" y="6658664"/>
            <a:ext cx="1725860" cy="350520"/>
          </a:xfrm>
          <a:prstGeom prst="rect">
            <a:avLst/>
          </a:prstGeom>
          <a:noFill/>
          <a:ln w="9525">
            <a:noFill/>
            <a:miter lim="800000"/>
            <a:headEnd/>
            <a:tailEnd/>
          </a:ln>
        </p:spPr>
        <p:txBody>
          <a:bodyPr lIns="93177" tIns="46589" rIns="93177" bIns="46589" anchor="b"/>
          <a:lstStyle/>
          <a:p>
            <a:pPr algn="r"/>
            <a:fld id="{E8C568AF-0E1A-4FA2-9AA5-5B4FDFAAD02C}" type="slidenum">
              <a:rPr lang="en-US" sz="1200"/>
              <a:pPr algn="r"/>
              <a:t>17</a:t>
            </a:fld>
            <a:endParaRPr lang="en-US" sz="1200" dirty="0"/>
          </a:p>
        </p:txBody>
      </p:sp>
      <p:sp>
        <p:nvSpPr>
          <p:cNvPr id="22536" name="Rectangle 6"/>
          <p:cNvSpPr txBox="1">
            <a:spLocks noGrp="1" noChangeArrowheads="1"/>
          </p:cNvSpPr>
          <p:nvPr/>
        </p:nvSpPr>
        <p:spPr bwMode="auto">
          <a:xfrm>
            <a:off x="5265809" y="6658664"/>
            <a:ext cx="4028440" cy="350520"/>
          </a:xfrm>
          <a:prstGeom prst="rect">
            <a:avLst/>
          </a:prstGeom>
          <a:noFill/>
          <a:ln w="9525">
            <a:noFill/>
            <a:miter lim="800000"/>
            <a:headEnd/>
            <a:tailEnd/>
          </a:ln>
        </p:spPr>
        <p:txBody>
          <a:bodyPr lIns="93172" tIns="46587" rIns="93172" bIns="46587" anchor="b"/>
          <a:lstStyle/>
          <a:p>
            <a:pPr algn="r" defTabSz="913980"/>
            <a:fld id="{C7AFF883-D86D-4265-B94F-CDC0F9025A1C}" type="slidenum">
              <a:rPr lang="en-US" sz="1200">
                <a:latin typeface="Calibri" pitchFamily="34" charset="0"/>
                <a:cs typeface="Arial" pitchFamily="34" charset="0"/>
              </a:rPr>
              <a:pPr algn="r" defTabSz="913980"/>
              <a:t>17</a:t>
            </a:fld>
            <a:endParaRPr lang="en-US" sz="1200" dirty="0">
              <a:latin typeface="Calibri" pitchFamily="34" charset="0"/>
              <a:cs typeface="Arial" pitchFamily="34" charset="0"/>
            </a:endParaRPr>
          </a:p>
        </p:txBody>
      </p:sp>
      <p:sp>
        <p:nvSpPr>
          <p:cNvPr id="22537" name="Rectangle 2"/>
          <p:cNvSpPr>
            <a:spLocks noGrp="1" noRot="1" noChangeAspect="1" noChangeArrowheads="1" noTextEdit="1"/>
          </p:cNvSpPr>
          <p:nvPr>
            <p:ph type="sldImg"/>
          </p:nvPr>
        </p:nvSpPr>
        <p:spPr>
          <a:xfrm>
            <a:off x="2879725" y="530225"/>
            <a:ext cx="3536950" cy="2652713"/>
          </a:xfrm>
          <a:ln>
            <a:noFill/>
          </a:ln>
        </p:spPr>
      </p:sp>
      <p:sp>
        <p:nvSpPr>
          <p:cNvPr id="22538" name="Rectangle 3"/>
          <p:cNvSpPr>
            <a:spLocks noGrp="1" noChangeArrowheads="1"/>
          </p:cNvSpPr>
          <p:nvPr>
            <p:ph type="body" idx="1"/>
          </p:nvPr>
        </p:nvSpPr>
        <p:spPr>
          <a:xfrm>
            <a:off x="1239520" y="3357935"/>
            <a:ext cx="6817360" cy="3123036"/>
          </a:xfrm>
          <a:noFill/>
          <a:ln/>
        </p:spPr>
        <p:txBody>
          <a:bodyPr lIns="93172" tIns="46587" rIns="93172" bIns="46587">
            <a:normAutofit fontScale="40000" lnSpcReduction="20000"/>
          </a:bodyPr>
          <a:lstStyle/>
          <a:p>
            <a:pPr eaLnBrk="1" hangingPunct="1">
              <a:spcBef>
                <a:spcPct val="0"/>
              </a:spcBef>
            </a:pPr>
            <a:r>
              <a:rPr lang="en-US" dirty="0" smtClean="0"/>
              <a:t>Here we highlight a few</a:t>
            </a:r>
            <a:r>
              <a:rPr lang="en-US" baseline="0" dirty="0" smtClean="0"/>
              <a:t> customers, who have seen such benefits as reduction in future development costs and reduced time-to-market.  There is more detail in the value patterns section later in this presentation.</a:t>
            </a:r>
          </a:p>
          <a:p>
            <a:pPr eaLnBrk="1" hangingPunct="1">
              <a:spcBef>
                <a:spcPct val="0"/>
              </a:spcBef>
            </a:pPr>
            <a:endParaRPr lang="en-US" baseline="0" dirty="0" smtClean="0"/>
          </a:p>
          <a:p>
            <a:pPr eaLnBrk="1" hangingPunct="1">
              <a:spcBef>
                <a:spcPct val="0"/>
              </a:spcBef>
            </a:pPr>
            <a:r>
              <a:rPr lang="en-US" b="1" baseline="0" dirty="0" smtClean="0"/>
              <a:t>Vital</a:t>
            </a:r>
          </a:p>
          <a:p>
            <a:pPr eaLnBrk="1" hangingPunct="1">
              <a:spcBef>
                <a:spcPct val="0"/>
              </a:spcBef>
              <a:buFont typeface="Arial" pitchFamily="34" charset="0"/>
              <a:buChar char="•"/>
            </a:pPr>
            <a:r>
              <a:rPr lang="en-US" baseline="0" dirty="0" smtClean="0"/>
              <a:t> Based in Norway. New legislation laws around pension – created </a:t>
            </a:r>
            <a:r>
              <a:rPr lang="en-US" baseline="0" dirty="0" err="1" smtClean="0"/>
              <a:t>oppty</a:t>
            </a:r>
            <a:r>
              <a:rPr lang="en-US" baseline="0" dirty="0" smtClean="0"/>
              <a:t> to increase customers</a:t>
            </a:r>
          </a:p>
          <a:p>
            <a:pPr eaLnBrk="1" hangingPunct="1">
              <a:spcBef>
                <a:spcPct val="0"/>
              </a:spcBef>
              <a:buFont typeface="Arial" pitchFamily="34" charset="0"/>
              <a:buChar char="•"/>
            </a:pPr>
            <a:r>
              <a:rPr lang="en-US" baseline="0" dirty="0" smtClean="0"/>
              <a:t> Acquisitions – resulted in complex legacy environment</a:t>
            </a:r>
          </a:p>
          <a:p>
            <a:pPr eaLnBrk="1" hangingPunct="1">
              <a:spcBef>
                <a:spcPct val="0"/>
              </a:spcBef>
              <a:buFont typeface="Arial" pitchFamily="34" charset="0"/>
              <a:buChar char="•"/>
            </a:pPr>
            <a:r>
              <a:rPr lang="en-US" baseline="0" dirty="0" smtClean="0"/>
              <a:t> </a:t>
            </a:r>
            <a:r>
              <a:rPr lang="en-US" dirty="0" smtClean="0"/>
              <a:t>Vital wanted to boost the number of subscribers to its pension products</a:t>
            </a:r>
            <a:endParaRPr lang="en-US" sz="1100" dirty="0" smtClean="0"/>
          </a:p>
          <a:p>
            <a:pPr eaLnBrk="1" hangingPunct="1">
              <a:spcBef>
                <a:spcPct val="0"/>
              </a:spcBef>
              <a:buFont typeface="Arial" pitchFamily="34" charset="0"/>
              <a:buChar char="•"/>
            </a:pPr>
            <a:r>
              <a:rPr lang="en-US" sz="1100" dirty="0" smtClean="0"/>
              <a:t> </a:t>
            </a:r>
            <a:r>
              <a:rPr lang="en-US" dirty="0" smtClean="0"/>
              <a:t>Needed to combine different transactions available through its disparate systems and present them as Web services in a single Web portal</a:t>
            </a:r>
          </a:p>
          <a:p>
            <a:pPr eaLnBrk="1" hangingPunct="1">
              <a:spcBef>
                <a:spcPct val="0"/>
              </a:spcBef>
              <a:buFont typeface="Arial" pitchFamily="34" charset="0"/>
              <a:buChar char="•"/>
            </a:pPr>
            <a:r>
              <a:rPr lang="en-US" baseline="0" dirty="0" smtClean="0"/>
              <a:t> </a:t>
            </a:r>
            <a:r>
              <a:rPr lang="en-US" dirty="0" smtClean="0"/>
              <a:t>Solution: SOA,</a:t>
            </a:r>
            <a:r>
              <a:rPr lang="en-US" baseline="0" dirty="0" smtClean="0"/>
              <a:t> application, B</a:t>
            </a:r>
            <a:r>
              <a:rPr lang="en-US" dirty="0" smtClean="0"/>
              <a:t>izTalk. which allowed it to interchange data from heterogeneous computer systems</a:t>
            </a:r>
          </a:p>
          <a:p>
            <a:pPr eaLnBrk="1" hangingPunct="1">
              <a:spcBef>
                <a:spcPct val="0"/>
              </a:spcBef>
              <a:buFont typeface="Arial" pitchFamily="34" charset="0"/>
              <a:buChar char="•"/>
            </a:pPr>
            <a:r>
              <a:rPr lang="en-US" baseline="0" dirty="0" smtClean="0"/>
              <a:t> </a:t>
            </a:r>
            <a:r>
              <a:rPr lang="en-US" dirty="0" smtClean="0"/>
              <a:t>What is common with all of these customers</a:t>
            </a:r>
            <a:r>
              <a:rPr lang="en-US" baseline="0" dirty="0" smtClean="0"/>
              <a:t> is very much the approach taken to SOA, which is an incremental step-wise delivery..</a:t>
            </a:r>
          </a:p>
          <a:p>
            <a:pPr eaLnBrk="1" hangingPunct="1">
              <a:spcBef>
                <a:spcPct val="0"/>
              </a:spcBef>
              <a:buFont typeface="Arial" pitchFamily="34" charset="0"/>
              <a:buChar char="•"/>
            </a:pPr>
            <a:r>
              <a:rPr lang="en-US" baseline="0" dirty="0" smtClean="0"/>
              <a:t> Significant dev cost reduction for second application</a:t>
            </a:r>
            <a:endParaRPr lang="en-US" dirty="0" smtClean="0"/>
          </a:p>
          <a:p>
            <a:pPr eaLnBrk="1" hangingPunct="1">
              <a:spcBef>
                <a:spcPct val="0"/>
              </a:spcBef>
            </a:pPr>
            <a:endParaRPr lang="en-US" dirty="0" smtClean="0"/>
          </a:p>
          <a:p>
            <a:pPr defTabSz="931774">
              <a:spcBef>
                <a:spcPct val="0"/>
              </a:spcBef>
              <a:defRPr/>
            </a:pPr>
            <a:r>
              <a:rPr lang="en-US" b="1" dirty="0" smtClean="0"/>
              <a:t>Commonwealth Bank Australia</a:t>
            </a:r>
            <a:endParaRPr lang="en-US" b="1" baseline="0" dirty="0" smtClean="0"/>
          </a:p>
          <a:p>
            <a:pPr defTabSz="931774">
              <a:spcBef>
                <a:spcPct val="0"/>
              </a:spcBef>
              <a:defRPr/>
            </a:pPr>
            <a:r>
              <a:rPr lang="en-US" baseline="0" dirty="0" smtClean="0"/>
              <a:t>Built an application </a:t>
            </a:r>
            <a:r>
              <a:rPr lang="en-US" baseline="0" dirty="0" err="1" smtClean="0"/>
              <a:t>CommSee</a:t>
            </a:r>
            <a:r>
              <a:rPr lang="en-US" baseline="0" dirty="0" smtClean="0"/>
              <a:t> (Customer Service Excellence), this leveraged the Microsoft SOA platform and provide a rich user-interface and agile service architecture, built on .NET, BizTalk, implemented in an SOA approach. More details and video case-studies available at MS.com/</a:t>
            </a:r>
            <a:r>
              <a:rPr lang="en-US" baseline="0" dirty="0" err="1" smtClean="0"/>
              <a:t>casestudies</a:t>
            </a:r>
            <a:endParaRPr lang="en-US" baseline="0" dirty="0" smtClean="0"/>
          </a:p>
          <a:p>
            <a:pPr defTabSz="931774">
              <a:spcBef>
                <a:spcPct val="0"/>
              </a:spcBef>
              <a:defRPr/>
            </a:pPr>
            <a:endParaRPr lang="en-US" baseline="0" dirty="0" smtClean="0"/>
          </a:p>
          <a:p>
            <a:pPr eaLnBrk="1" hangingPunct="1">
              <a:spcBef>
                <a:spcPct val="0"/>
              </a:spcBef>
              <a:buFont typeface="Arial" pitchFamily="34" charset="0"/>
              <a:buChar char="•"/>
            </a:pPr>
            <a:r>
              <a:rPr lang="en-GB" dirty="0" smtClean="0"/>
              <a:t> CBA employees typically used handwritten notes to keep track of updated customer account information, they had to sift through stacks of paper each day. Also information about debit cards and other CBA products was not accessible through the bank’s system, CBA employees often were forced to call a customer’s original bank branch to order those items. </a:t>
            </a:r>
          </a:p>
          <a:p>
            <a:pPr eaLnBrk="1" hangingPunct="1">
              <a:spcBef>
                <a:spcPct val="0"/>
              </a:spcBef>
              <a:buFont typeface="Arial" pitchFamily="34" charset="0"/>
              <a:buChar char="•"/>
            </a:pPr>
            <a:r>
              <a:rPr lang="en-GB" dirty="0" smtClean="0"/>
              <a:t> Services provided over the telephone were not recorded in a systematic way, customer service employees would have no knowledge of previous phone contacts with customers when those customers visited a branch in person. “Because of all these things, each individual customer interaction took way too much time,”</a:t>
            </a:r>
            <a:endParaRPr lang="en-US" dirty="0" smtClean="0"/>
          </a:p>
          <a:p>
            <a:pPr eaLnBrk="1" hangingPunct="1">
              <a:spcBef>
                <a:spcPct val="0"/>
              </a:spcBef>
              <a:buFont typeface="Arial" pitchFamily="34" charset="0"/>
              <a:buChar char="•"/>
            </a:pPr>
            <a:r>
              <a:rPr lang="en-US" dirty="0" smtClean="0"/>
              <a:t> Serves</a:t>
            </a:r>
            <a:r>
              <a:rPr lang="en-US" baseline="0" dirty="0" smtClean="0"/>
              <a:t> 30,000 users</a:t>
            </a:r>
          </a:p>
          <a:p>
            <a:pPr eaLnBrk="1" hangingPunct="1">
              <a:spcBef>
                <a:spcPct val="0"/>
              </a:spcBef>
              <a:buFont typeface="Arial" pitchFamily="34" charset="0"/>
              <a:buChar char="•"/>
            </a:pPr>
            <a:r>
              <a:rPr lang="en-GB" dirty="0" smtClean="0"/>
              <a:t> Pulls together all our existing data systems and provides a unified customer view complete with every transaction and holding for that customer</a:t>
            </a:r>
          </a:p>
          <a:p>
            <a:pPr eaLnBrk="1" hangingPunct="1">
              <a:spcBef>
                <a:spcPct val="0"/>
              </a:spcBef>
              <a:buFont typeface="Arial" pitchFamily="34" charset="0"/>
              <a:buNone/>
            </a:pPr>
            <a:endParaRPr lang="en-US" dirty="0" smtClean="0"/>
          </a:p>
          <a:p>
            <a:pPr defTabSz="931774">
              <a:spcBef>
                <a:spcPct val="0"/>
              </a:spcBef>
              <a:defRPr/>
            </a:pPr>
            <a:r>
              <a:rPr lang="en-GB" b="1" dirty="0" smtClean="0"/>
              <a:t>JSSI (Jet Support Services Inc)</a:t>
            </a:r>
          </a:p>
          <a:p>
            <a:pPr defTabSz="931774">
              <a:spcBef>
                <a:spcPct val="0"/>
              </a:spcBef>
              <a:defRPr/>
            </a:pPr>
            <a:r>
              <a:rPr lang="en-GB" dirty="0" smtClean="0"/>
              <a:t>Aircraft services provider improves supply chain efficiency and reduces costs</a:t>
            </a:r>
            <a:endParaRPr lang="en-US" dirty="0" smtClean="0"/>
          </a:p>
          <a:p>
            <a:pPr marL="197355" indent="-197355">
              <a:lnSpc>
                <a:spcPct val="85000"/>
              </a:lnSpc>
              <a:spcBef>
                <a:spcPct val="25000"/>
              </a:spcBef>
              <a:buClr>
                <a:schemeClr val="folHlink"/>
              </a:buClr>
              <a:buSzPct val="45000"/>
              <a:buFont typeface="Arial" pitchFamily="34" charset="0"/>
              <a:buChar char="•"/>
            </a:pPr>
            <a:r>
              <a:rPr lang="en-GB" dirty="0" smtClean="0"/>
              <a:t>Manual financial processes were inefficient and hindering global growth</a:t>
            </a:r>
          </a:p>
          <a:p>
            <a:pPr marL="197355" indent="-197355">
              <a:lnSpc>
                <a:spcPct val="85000"/>
              </a:lnSpc>
              <a:spcBef>
                <a:spcPct val="25000"/>
              </a:spcBef>
              <a:buClr>
                <a:schemeClr val="folHlink"/>
              </a:buClr>
              <a:buSzPct val="45000"/>
              <a:buFont typeface="Arial" pitchFamily="34" charset="0"/>
              <a:buChar char="•"/>
            </a:pPr>
            <a:r>
              <a:rPr lang="en-GB" dirty="0" smtClean="0"/>
              <a:t>Finance and sales hampered by lack of system integration</a:t>
            </a:r>
          </a:p>
          <a:p>
            <a:pPr marL="197355" indent="-197355">
              <a:lnSpc>
                <a:spcPct val="85000"/>
              </a:lnSpc>
              <a:spcBef>
                <a:spcPct val="25000"/>
              </a:spcBef>
              <a:buClr>
                <a:schemeClr val="folHlink"/>
              </a:buClr>
              <a:buSzPct val="45000"/>
              <a:buFont typeface="Arial" pitchFamily="34" charset="0"/>
              <a:buChar char="•"/>
            </a:pPr>
            <a:r>
              <a:rPr lang="en-GB" dirty="0" smtClean="0"/>
              <a:t>Invoice generation took 10 days to complete</a:t>
            </a:r>
            <a:endParaRPr lang="en-GB" sz="200" dirty="0" smtClean="0"/>
          </a:p>
          <a:p>
            <a:pPr eaLnBrk="1" hangingPunct="1">
              <a:spcBef>
                <a:spcPct val="0"/>
              </a:spcBef>
            </a:pPr>
            <a:r>
              <a:rPr lang="en-US" dirty="0" smtClean="0"/>
              <a:t>Solution:</a:t>
            </a:r>
          </a:p>
          <a:p>
            <a:pPr marL="197355" indent="-197355">
              <a:lnSpc>
                <a:spcPct val="85000"/>
              </a:lnSpc>
              <a:spcBef>
                <a:spcPct val="25000"/>
              </a:spcBef>
              <a:buClr>
                <a:schemeClr val="folHlink"/>
              </a:buClr>
              <a:buSzPct val="45000"/>
            </a:pPr>
            <a:r>
              <a:rPr lang="en-GB" dirty="0" smtClean="0"/>
              <a:t>Uses Microsoft BizTalk</a:t>
            </a:r>
            <a:r>
              <a:rPr lang="en-GB" sz="800" dirty="0" smtClean="0"/>
              <a:t>®</a:t>
            </a:r>
            <a:r>
              <a:rPr lang="en-GB" dirty="0" smtClean="0"/>
              <a:t> Server 2006 and Microsoft Dynamics</a:t>
            </a:r>
            <a:r>
              <a:rPr lang="en-GB" sz="800" dirty="0" smtClean="0"/>
              <a:t>™</a:t>
            </a:r>
            <a:r>
              <a:rPr lang="en-GB" dirty="0" smtClean="0"/>
              <a:t> GP</a:t>
            </a:r>
          </a:p>
          <a:p>
            <a:pPr marL="197355" indent="-197355">
              <a:lnSpc>
                <a:spcPct val="85000"/>
              </a:lnSpc>
              <a:spcBef>
                <a:spcPct val="25000"/>
              </a:spcBef>
              <a:buClr>
                <a:schemeClr val="folHlink"/>
              </a:buClr>
              <a:buSzPct val="45000"/>
            </a:pPr>
            <a:r>
              <a:rPr lang="en-GB" dirty="0" smtClean="0"/>
              <a:t>Uses SharePoint</a:t>
            </a:r>
            <a:r>
              <a:rPr lang="en-GB" sz="800" dirty="0" smtClean="0"/>
              <a:t>®</a:t>
            </a:r>
            <a:r>
              <a:rPr lang="en-GB" dirty="0" smtClean="0"/>
              <a:t> Portal Server and a service-oriented architecture (SOA)</a:t>
            </a:r>
          </a:p>
          <a:p>
            <a:pPr eaLnBrk="1" hangingPunct="1">
              <a:spcBef>
                <a:spcPct val="0"/>
              </a:spcBef>
            </a:pPr>
            <a:endParaRPr lang="en-US" dirty="0" smtClean="0"/>
          </a:p>
          <a:p>
            <a:pPr eaLnBrk="1" hangingPunct="1">
              <a:spcBef>
                <a:spcPct val="0"/>
              </a:spcBef>
            </a:pPr>
            <a:r>
              <a:rPr lang="en-US" b="1" dirty="0" smtClean="0"/>
              <a:t>Deutsche Telekom</a:t>
            </a:r>
          </a:p>
          <a:p>
            <a:pPr eaLnBrk="1" hangingPunct="1">
              <a:spcBef>
                <a:spcPct val="0"/>
              </a:spcBef>
              <a:buFont typeface="Arial" pitchFamily="34" charset="0"/>
              <a:buChar char="•"/>
            </a:pPr>
            <a:r>
              <a:rPr lang="en-GB" dirty="0" smtClean="0"/>
              <a:t>   Customer needed to reduce the time-to-market for new Internet services</a:t>
            </a:r>
            <a:r>
              <a:rPr lang="en-GB" sz="1100" dirty="0" smtClean="0"/>
              <a:t> </a:t>
            </a:r>
          </a:p>
          <a:p>
            <a:pPr marL="195738" indent="-195738">
              <a:lnSpc>
                <a:spcPct val="85000"/>
              </a:lnSpc>
              <a:spcBef>
                <a:spcPts val="574"/>
              </a:spcBef>
              <a:buClr>
                <a:srgbClr val="99CC00"/>
              </a:buClr>
              <a:buSzPct val="45000"/>
              <a:buFont typeface="Arial" pitchFamily="34" charset="0"/>
              <a:buChar char="•"/>
              <a:tabLst>
                <a:tab pos="195738" algn="l"/>
                <a:tab pos="1127511" algn="l"/>
                <a:tab pos="2059285" algn="l"/>
                <a:tab pos="2991058" algn="l"/>
                <a:tab pos="3922832" algn="l"/>
                <a:tab pos="4854606" algn="l"/>
                <a:tab pos="5786379" algn="l"/>
                <a:tab pos="6718153" algn="l"/>
                <a:tab pos="7649926" algn="l"/>
                <a:tab pos="8581700" algn="l"/>
                <a:tab pos="9513474" algn="l"/>
                <a:tab pos="10445247" algn="l"/>
              </a:tabLst>
            </a:pPr>
            <a:r>
              <a:rPr lang="en-GB" dirty="0" smtClean="0"/>
              <a:t>Sought to make its provisioning system faster, more reliable, and more flexible</a:t>
            </a:r>
          </a:p>
          <a:p>
            <a:pPr marL="195738" indent="-195738">
              <a:lnSpc>
                <a:spcPct val="85000"/>
              </a:lnSpc>
              <a:spcBef>
                <a:spcPts val="574"/>
              </a:spcBef>
              <a:buClr>
                <a:srgbClr val="99CC00"/>
              </a:buClr>
              <a:buSzPct val="45000"/>
              <a:buFont typeface="Arial" pitchFamily="34" charset="0"/>
              <a:buChar char="•"/>
              <a:tabLst>
                <a:tab pos="195738" algn="l"/>
                <a:tab pos="1127511" algn="l"/>
                <a:tab pos="2059285" algn="l"/>
                <a:tab pos="2991058" algn="l"/>
                <a:tab pos="3922832" algn="l"/>
                <a:tab pos="4854606" algn="l"/>
                <a:tab pos="5786379" algn="l"/>
                <a:tab pos="6718153" algn="l"/>
                <a:tab pos="7649926" algn="l"/>
                <a:tab pos="8581700" algn="l"/>
                <a:tab pos="9513474" algn="l"/>
                <a:tab pos="10445247" algn="l"/>
              </a:tabLst>
            </a:pPr>
            <a:r>
              <a:rPr lang="en-GB" dirty="0" smtClean="0"/>
              <a:t>Wanted to reduce operating costs</a:t>
            </a:r>
          </a:p>
          <a:p>
            <a:pPr eaLnBrk="1" hangingPunct="1">
              <a:spcBef>
                <a:spcPct val="0"/>
              </a:spcBef>
            </a:pPr>
            <a:r>
              <a:rPr lang="en-US" dirty="0" smtClean="0"/>
              <a:t>Solution:</a:t>
            </a:r>
          </a:p>
          <a:p>
            <a:pPr marL="195738" indent="-195738">
              <a:lnSpc>
                <a:spcPct val="85000"/>
              </a:lnSpc>
              <a:spcBef>
                <a:spcPts val="574"/>
              </a:spcBef>
              <a:buClr>
                <a:srgbClr val="99CC00"/>
              </a:buClr>
              <a:buSzPct val="45000"/>
              <a:tabLst>
                <a:tab pos="195738" algn="l"/>
                <a:tab pos="1127511" algn="l"/>
                <a:tab pos="2059285" algn="l"/>
                <a:tab pos="2991058" algn="l"/>
                <a:tab pos="3922832" algn="l"/>
                <a:tab pos="4854606" algn="l"/>
                <a:tab pos="5786379" algn="l"/>
                <a:tab pos="6718153" algn="l"/>
                <a:tab pos="7649926" algn="l"/>
                <a:tab pos="8581700" algn="l"/>
                <a:tab pos="9513474" algn="l"/>
                <a:tab pos="10445247" algn="l"/>
              </a:tabLst>
            </a:pPr>
            <a:r>
              <a:rPr lang="en-GB" dirty="0" smtClean="0"/>
              <a:t>Customer rebuilt its provisioning system based on a service-oriented architecture and Microsoft</a:t>
            </a:r>
            <a:r>
              <a:rPr lang="en-GB" sz="800" dirty="0" smtClean="0"/>
              <a:t>®</a:t>
            </a:r>
            <a:r>
              <a:rPr lang="en-GB" dirty="0" smtClean="0"/>
              <a:t> BizTalk</a:t>
            </a:r>
            <a:r>
              <a:rPr lang="en-GB" sz="800" dirty="0" smtClean="0"/>
              <a:t>®</a:t>
            </a:r>
            <a:r>
              <a:rPr lang="en-GB" dirty="0" smtClean="0"/>
              <a:t> Server</a:t>
            </a:r>
          </a:p>
          <a:p>
            <a:pPr marL="195738" indent="-195738">
              <a:lnSpc>
                <a:spcPct val="85000"/>
              </a:lnSpc>
              <a:spcBef>
                <a:spcPts val="574"/>
              </a:spcBef>
              <a:buClr>
                <a:srgbClr val="99CC00"/>
              </a:buClr>
              <a:buSzPct val="45000"/>
              <a:tabLst>
                <a:tab pos="195738" algn="l"/>
                <a:tab pos="1127511" algn="l"/>
                <a:tab pos="2059285" algn="l"/>
                <a:tab pos="2991058" algn="l"/>
                <a:tab pos="3922832" algn="l"/>
                <a:tab pos="4854606" algn="l"/>
                <a:tab pos="5786379" algn="l"/>
                <a:tab pos="6718153" algn="l"/>
                <a:tab pos="7649926" algn="l"/>
                <a:tab pos="8581700" algn="l"/>
                <a:tab pos="9513474" algn="l"/>
                <a:tab pos="10445247" algn="l"/>
              </a:tabLst>
            </a:pPr>
            <a:r>
              <a:rPr lang="en-GB" dirty="0" smtClean="0"/>
              <a:t>Customer delivers its Internet services through XML-based Web services</a:t>
            </a: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CEEBD8-F032-4247-9E74-9C75477AB6B6}"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p:txBody>
          <a:bodyPr/>
          <a:lstStyle/>
          <a:p>
            <a:fld id="{52331395-E94A-4B5E-B27A-8349F68E0208}" type="datetime1">
              <a:rPr lang="en-US"/>
              <a:pPr/>
              <a:t>4/15/2008</a:t>
            </a:fld>
            <a:endParaRPr lang="en-US"/>
          </a:p>
        </p:txBody>
      </p:sp>
      <p:sp>
        <p:nvSpPr>
          <p:cNvPr id="35843" name="Rectangle 6"/>
          <p:cNvSpPr>
            <a:spLocks noGrp="1" noChangeArrowheads="1"/>
          </p:cNvSpPr>
          <p:nvPr>
            <p:ph type="ftr" sz="quarter" idx="4"/>
          </p:nvPr>
        </p:nvSpPr>
        <p:spPr/>
        <p:txBody>
          <a:bodyPr/>
          <a:lstStyle/>
          <a:p>
            <a:r>
              <a:rPr lang="en-US"/>
              <a:t>© 2004 Microsoft Corporation. All rights reserved. This presentation is for informational purposes only. Microsoft makes no warranties, express or implied, in this summary.</a:t>
            </a:r>
          </a:p>
        </p:txBody>
      </p:sp>
      <p:sp>
        <p:nvSpPr>
          <p:cNvPr id="35844" name="Rectangle 7"/>
          <p:cNvSpPr>
            <a:spLocks noGrp="1" noChangeArrowheads="1"/>
          </p:cNvSpPr>
          <p:nvPr>
            <p:ph type="sldNum" sz="quarter" idx="5"/>
          </p:nvPr>
        </p:nvSpPr>
        <p:spPr/>
        <p:txBody>
          <a:bodyPr/>
          <a:lstStyle/>
          <a:p>
            <a:fld id="{649DCB4C-6FDB-42D8-829C-3F2DDBE3E4CF}" type="slidenum">
              <a:rPr lang="en-US"/>
              <a:pPr/>
              <a:t>19</a:t>
            </a:fld>
            <a:endParaRPr lang="en-US"/>
          </a:p>
        </p:txBody>
      </p:sp>
      <p:sp>
        <p:nvSpPr>
          <p:cNvPr id="32772" name="Rectangle 2"/>
          <p:cNvSpPr>
            <a:spLocks noGrp="1" noRot="1" noChangeAspect="1" noChangeArrowheads="1" noTextEdit="1"/>
          </p:cNvSpPr>
          <p:nvPr>
            <p:ph type="sldImg"/>
          </p:nvPr>
        </p:nvSpPr>
        <p:spPr>
          <a:xfrm>
            <a:off x="2895600" y="525463"/>
            <a:ext cx="3505200" cy="2628900"/>
          </a:xfrm>
          <a:ln>
            <a:noFill/>
          </a:ln>
        </p:spPr>
      </p:sp>
      <p:sp>
        <p:nvSpPr>
          <p:cNvPr id="32773" name="Rectangle 3"/>
          <p:cNvSpPr>
            <a:spLocks noGrp="1" noChangeArrowheads="1"/>
          </p:cNvSpPr>
          <p:nvPr>
            <p:ph type="body" idx="1"/>
          </p:nvPr>
        </p:nvSpPr>
        <p:spPr/>
        <p:txBody>
          <a:bodyPr>
            <a:normAutofit fontScale="40000" lnSpcReduction="20000"/>
          </a:bodyPr>
          <a:lstStyle/>
          <a:p>
            <a:pPr eaLnBrk="1" hangingPunct="1">
              <a:lnSpc>
                <a:spcPct val="90000"/>
              </a:lnSpc>
              <a:spcBef>
                <a:spcPct val="0"/>
              </a:spcBef>
            </a:pPr>
            <a:r>
              <a:rPr lang="en-US" sz="1200" dirty="0" smtClean="0"/>
              <a:t>Our approach to real-world SOA has been to begin with grounding in your business drivers, rather than a big bang approach.  Many customers who viewed this as a big infrastructure investment project have put a lot of time and $$ into building layer after layer of the stack, meanwhile the business is changing more rapidly.  Continuously changing business needs often get out of synch with long infrastructure efforts.  The lack of Business and IT alignment can prevent SOA from delivering on it’s early promises.</a:t>
            </a:r>
          </a:p>
          <a:p>
            <a:pPr eaLnBrk="1" hangingPunct="1">
              <a:lnSpc>
                <a:spcPct val="90000"/>
              </a:lnSpc>
              <a:spcBef>
                <a:spcPct val="0"/>
              </a:spcBef>
            </a:pPr>
            <a:endParaRPr lang="en-US" sz="1200" dirty="0" smtClean="0"/>
          </a:p>
          <a:p>
            <a:pPr eaLnBrk="1" hangingPunct="1">
              <a:lnSpc>
                <a:spcPct val="90000"/>
              </a:lnSpc>
              <a:spcBef>
                <a:spcPct val="0"/>
              </a:spcBef>
            </a:pPr>
            <a:r>
              <a:rPr lang="en-US" sz="1200" dirty="0" smtClean="0"/>
              <a:t>In contrast, the customers we’ve seen be highly successful thru what we call a  “real-world” approach, which departs from the industry norm of applying a high-risk, heavy, “top-down” strategy to SOA implementations that starts with major enterprise wide infrastructure investments that often fail to show results in a relevant timeframe or offer a compelling return on investment. Instead, the “real-world” approach to SOA advocated by Microsoft and practiced in successful customer SOA deployments relies on achieving rapid success around a focused business problem, which can result in broader SOA implementations. </a:t>
            </a:r>
          </a:p>
          <a:p>
            <a:pPr eaLnBrk="1" hangingPunct="1">
              <a:lnSpc>
                <a:spcPct val="90000"/>
              </a:lnSpc>
              <a:spcBef>
                <a:spcPct val="0"/>
              </a:spcBef>
            </a:pPr>
            <a:endParaRPr lang="en-US" sz="1200" dirty="0" smtClean="0"/>
          </a:p>
          <a:p>
            <a:pPr eaLnBrk="1" hangingPunct="1">
              <a:lnSpc>
                <a:spcPct val="90000"/>
              </a:lnSpc>
              <a:spcBef>
                <a:spcPct val="0"/>
              </a:spcBef>
            </a:pPr>
            <a:r>
              <a:rPr lang="en-US" sz="1200" dirty="0" smtClean="0"/>
              <a:t>Purely bottoms-up doesn’t work either – this can result in unmanaged chaos.  Instead we see a successful model that we call “middle-out” – which begins with the business drivers and vision to set clear </a:t>
            </a:r>
            <a:r>
              <a:rPr lang="en-US" sz="1200" dirty="0" smtClean="0">
                <a:latin typeface="Arial" pitchFamily="34" charset="0"/>
              </a:rPr>
              <a:t>direction</a:t>
            </a:r>
            <a:r>
              <a:rPr lang="en-US" sz="1200" dirty="0" smtClean="0"/>
              <a:t> and priorities, but then takes multiple iterative steps to build out slices of end to end capability, with each iteration delivering a new dynamic app back to the business to drive business return.</a:t>
            </a:r>
          </a:p>
          <a:p>
            <a:pPr eaLnBrk="1" hangingPunct="1">
              <a:lnSpc>
                <a:spcPct val="90000"/>
              </a:lnSpc>
              <a:spcBef>
                <a:spcPct val="0"/>
              </a:spcBef>
            </a:pPr>
            <a:endParaRPr lang="en-US" sz="1200" dirty="0" smtClean="0"/>
          </a:p>
          <a:p>
            <a:pPr eaLnBrk="1" hangingPunct="1">
              <a:lnSpc>
                <a:spcPct val="90000"/>
              </a:lnSpc>
              <a:spcBef>
                <a:spcPct val="0"/>
              </a:spcBef>
            </a:pPr>
            <a:r>
              <a:rPr lang="en-US" sz="1200" dirty="0" smtClean="0"/>
              <a:t>To put this into action, we see three common steps to iterative SOA projects: Expose Systems using Services, Composing those</a:t>
            </a:r>
            <a:r>
              <a:rPr lang="en-US" sz="1200" baseline="0" dirty="0" smtClean="0"/>
              <a:t> services into processes or views</a:t>
            </a:r>
            <a:r>
              <a:rPr lang="en-US" sz="1200" dirty="0" smtClean="0"/>
              <a:t>, and then Consuming that</a:t>
            </a:r>
            <a:r>
              <a:rPr lang="en-US" sz="1200" baseline="0" dirty="0" smtClean="0"/>
              <a:t> in end applications or clients.</a:t>
            </a:r>
            <a:endParaRPr lang="en-US" sz="12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now look </a:t>
            </a:r>
            <a:r>
              <a:rPr lang="en-US" baseline="0" dirty="0" smtClean="0"/>
              <a:t>at Expose, Compose, Consume and see how that maps to platform capabilities.</a:t>
            </a:r>
          </a:p>
          <a:p>
            <a:endParaRPr lang="en-US" baseline="0" dirty="0" smtClean="0"/>
          </a:p>
          <a:p>
            <a:r>
              <a:rPr lang="en-US" b="1" baseline="0" dirty="0" smtClean="0"/>
              <a:t>Expose</a:t>
            </a:r>
            <a:r>
              <a:rPr lang="en-US" baseline="0" dirty="0" smtClean="0"/>
              <a:t> - Again, we see how important it is to be able to expose &amp; re-use existing systems, particularly for cost-justification. </a:t>
            </a:r>
          </a:p>
          <a:p>
            <a:endParaRPr lang="en-US" baseline="0" dirty="0" smtClean="0"/>
          </a:p>
          <a:p>
            <a:r>
              <a:rPr lang="en-US" baseline="0" dirty="0" smtClean="0"/>
              <a:t>On the compose side, we see there are really two layers:</a:t>
            </a:r>
          </a:p>
          <a:p>
            <a:r>
              <a:rPr lang="en-US" b="1" baseline="0" dirty="0" smtClean="0"/>
              <a:t>Compose on the Transactional Side</a:t>
            </a:r>
            <a:r>
              <a:rPr lang="en-US" baseline="0" dirty="0" smtClean="0"/>
              <a:t>:  This is about services talking to each other or transacting data, including in EAI scenario, B2B scenarios, and automation scenarios – where processes are composed from other service elements.  For instance, if multiple orders from multiple systems need to batched before sending out to another system.  The key here is support for open standards and interoperability.  The driving needs here can range from compliance to efficiency.</a:t>
            </a:r>
          </a:p>
          <a:p>
            <a:endParaRPr lang="en-US" baseline="0" dirty="0" smtClean="0"/>
          </a:p>
          <a:p>
            <a:r>
              <a:rPr lang="en-US" b="1" baseline="0" dirty="0" smtClean="0"/>
              <a:t>Compose on the Interaction Side</a:t>
            </a:r>
            <a:r>
              <a:rPr lang="en-US" baseline="0" dirty="0" smtClean="0"/>
              <a:t>:  This focuses on how end-users collaborate in a workflow process or an application that is a composition of multiple services.  It can involve for instance a portal that composes multiple services into one view, or human workflow that is system-to-human or human-to-human.  Collaborative applications, portals, and workflow solutions that can compose services are key to enabling this.  The driving needs here would focus on business innovation and value. </a:t>
            </a:r>
          </a:p>
          <a:p>
            <a:endParaRPr lang="en-US" baseline="0" dirty="0" smtClean="0"/>
          </a:p>
          <a:p>
            <a:r>
              <a:rPr lang="en-US" b="1" baseline="0" dirty="0" smtClean="0"/>
              <a:t>Consume</a:t>
            </a:r>
            <a:r>
              <a:rPr lang="en-US" baseline="0" dirty="0" smtClean="0"/>
              <a:t> – Finally, it is key that the end client is supported and enables a productive visualization and user experience.  The key here is clients that are rich and configurable, and that can render services back into views and tools the user is familiar with.</a:t>
            </a:r>
          </a:p>
          <a:p>
            <a:endParaRPr lang="en-US" dirty="0"/>
          </a:p>
        </p:txBody>
      </p:sp>
      <p:sp>
        <p:nvSpPr>
          <p:cNvPr id="4" name="Slide Number Placeholder 3"/>
          <p:cNvSpPr>
            <a:spLocks noGrp="1"/>
          </p:cNvSpPr>
          <p:nvPr>
            <p:ph type="sldNum" sz="quarter" idx="10"/>
          </p:nvPr>
        </p:nvSpPr>
        <p:spPr/>
        <p:txBody>
          <a:bodyPr/>
          <a:lstStyle/>
          <a:p>
            <a:fld id="{6C7DBD55-417F-4478-AD1E-946D675A389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Taking</a:t>
            </a:r>
            <a:r>
              <a:rPr lang="en-US" baseline="0" dirty="0" smtClean="0"/>
              <a:t> this down more specific capabilities, we can see that within each of these layers there are sub-sets of capabilities:</a:t>
            </a:r>
          </a:p>
          <a:p>
            <a:endParaRPr lang="en-US" baseline="0" dirty="0" smtClean="0"/>
          </a:p>
          <a:p>
            <a:r>
              <a:rPr lang="en-US" baseline="0" dirty="0" smtClean="0"/>
              <a:t>For Composition on the Transaction Side, this includes Business Process Services like Rules, Information Integration Services like ETL, and Messaging Services like ESB.  Across this are Connectivity Services.</a:t>
            </a:r>
          </a:p>
          <a:p>
            <a:endParaRPr lang="en-US" baseline="0" dirty="0" smtClean="0"/>
          </a:p>
          <a:p>
            <a:r>
              <a:rPr lang="en-US" baseline="0" dirty="0" smtClean="0"/>
              <a:t>On the User Interaction side, there is a layer of Presentation Services such as Client Extensions, Collaboration Services such as real-time communications, and Composition Services such as Workflow and BI</a:t>
            </a:r>
          </a:p>
          <a:p>
            <a:endParaRPr lang="en-US" baseline="0" dirty="0" smtClean="0"/>
          </a:p>
          <a:p>
            <a:r>
              <a:rPr lang="en-US" baseline="0" dirty="0" smtClean="0"/>
              <a:t>Across these are the essential capabilities of Security, Management and Governance, and Design / Development.</a:t>
            </a:r>
          </a:p>
          <a:p>
            <a:endParaRPr lang="en-US" baseline="0" dirty="0" smtClean="0"/>
          </a:p>
          <a:p>
            <a:r>
              <a:rPr lang="en-US" baseline="0" dirty="0" smtClean="0"/>
              <a:t>How Microsoft products fill these capabilities, is shown on the next slide …. </a:t>
            </a:r>
            <a:endParaRPr lang="en-US" dirty="0"/>
          </a:p>
        </p:txBody>
      </p:sp>
      <p:sp>
        <p:nvSpPr>
          <p:cNvPr id="4" name="Slide Number Placeholder 3"/>
          <p:cNvSpPr>
            <a:spLocks noGrp="1"/>
          </p:cNvSpPr>
          <p:nvPr>
            <p:ph type="sldNum" sz="quarter" idx="10"/>
          </p:nvPr>
        </p:nvSpPr>
        <p:spPr/>
        <p:txBody>
          <a:bodyPr/>
          <a:lstStyle/>
          <a:p>
            <a:fld id="{6C7DBD55-417F-4478-AD1E-946D675A3897}"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how Microsoft product</a:t>
            </a:r>
            <a:r>
              <a:rPr lang="en-US" baseline="0" dirty="0" smtClean="0"/>
              <a:t>s map to the capability layers for SOA.  We’d like to describe some beneficial properties:</a:t>
            </a:r>
          </a:p>
          <a:p>
            <a:endParaRPr lang="en-US" baseline="0" dirty="0" smtClean="0"/>
          </a:p>
          <a:p>
            <a:pPr marL="232943" indent="-232943">
              <a:buFont typeface="Arial" pitchFamily="34" charset="0"/>
              <a:buChar char="•"/>
            </a:pPr>
            <a:r>
              <a:rPr lang="en-US" baseline="0" dirty="0" smtClean="0"/>
              <a:t>First, certainly we recognize that Enterprise customers don’t have a single platform or technology – and that’s why interoperability is a key aspect of Microsoft products.  It does help though if within a platform the mapping of products is clear and they work well together, which is a strength for Microsoft.  Other SOA platforms are more fragmented and are the result of acquisitions that require more effort to integrate with each other.</a:t>
            </a:r>
          </a:p>
          <a:p>
            <a:pPr marL="232943" indent="-232943">
              <a:buFont typeface="Arial" pitchFamily="34" charset="0"/>
              <a:buNone/>
            </a:pPr>
            <a:endParaRPr lang="en-US" baseline="0" dirty="0" smtClean="0"/>
          </a:p>
          <a:p>
            <a:pPr marL="232943" indent="-232943">
              <a:buFont typeface="Arial" pitchFamily="34" charset="0"/>
              <a:buChar char="•"/>
            </a:pPr>
            <a:r>
              <a:rPr lang="en-US" baseline="0" dirty="0" smtClean="0"/>
              <a:t>Second, there is a more direct connection from the infrastructure to the business.  Not only does this provide a rich ability for business to consume value, but does so in a faster way given how Microsoft products intra-operate from the infrastructure and to the client.  Microsoft’s position is to have a platform that works well together and with other technologies, with last mile specialized/customized functionality coming from best of breed partners. </a:t>
            </a:r>
          </a:p>
          <a:p>
            <a:pPr marL="232943" indent="-232943"/>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6C7DBD55-417F-4478-AD1E-946D675A3897}"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0E76E-9984-41E5-AC8F-9D20E39FC476}" type="slidenum">
              <a:rPr lang="ja-JP" altLang="en-US"/>
              <a:pPr/>
              <a:t>24</a:t>
            </a:fld>
            <a:endParaRPr lang="en-US" altLang="ja-JP"/>
          </a:p>
        </p:txBody>
      </p:sp>
      <p:sp>
        <p:nvSpPr>
          <p:cNvPr id="1034242" name="Rectangle 2"/>
          <p:cNvSpPr>
            <a:spLocks noGrp="1" noRot="1" noChangeAspect="1" noChangeArrowheads="1" noTextEdit="1"/>
          </p:cNvSpPr>
          <p:nvPr>
            <p:ph type="sldImg"/>
          </p:nvPr>
        </p:nvSpPr>
        <p:spPr>
          <a:ln/>
        </p:spPr>
      </p:sp>
      <p:sp>
        <p:nvSpPr>
          <p:cNvPr id="1034243" name="Rectangle 3"/>
          <p:cNvSpPr>
            <a:spLocks noGrp="1" noChangeArrowheads="1"/>
          </p:cNvSpPr>
          <p:nvPr>
            <p:ph type="body" idx="1"/>
          </p:nvPr>
        </p:nvSpPr>
        <p:spPr/>
        <p:txBody>
          <a:bodyPr/>
          <a:lstStyle/>
          <a:p>
            <a:endParaRPr lang="en-US" i="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 Application platform provides</a:t>
            </a:r>
            <a:r>
              <a:rPr lang="en-GB" baseline="0" dirty="0" smtClean="0"/>
              <a:t> the strong underpinnings required by SOA</a:t>
            </a:r>
          </a:p>
          <a:p>
            <a:pPr>
              <a:buFont typeface="Arial" pitchFamily="34" charset="0"/>
              <a:buChar char="•"/>
            </a:pPr>
            <a:r>
              <a:rPr lang="en-GB" baseline="0" dirty="0" smtClean="0"/>
              <a:t> These recent Forrester report shows what a strong leader and large market presence Microsoft have</a:t>
            </a:r>
          </a:p>
          <a:p>
            <a:pPr>
              <a:buFont typeface="Arial" pitchFamily="34" charset="0"/>
              <a:buChar char="•"/>
            </a:pPr>
            <a:r>
              <a:rPr lang="en-GB" baseline="0" dirty="0" smtClean="0"/>
              <a:t> Oracle has a longer product line due to a series of non-integrated acquisitions.  Microsoft believes in a strong unified platform, with best of breed solutions through partners – which provides the broadest and most extensive offering</a:t>
            </a:r>
          </a:p>
          <a:p>
            <a:endParaRPr lang="en-GB" dirty="0" smtClean="0"/>
          </a:p>
          <a:p>
            <a:r>
              <a:rPr lang="en-GB" dirty="0" smtClean="0"/>
              <a:t>July 11, 2007</a:t>
            </a:r>
            <a:r>
              <a:rPr lang="en-GB" baseline="0" dirty="0" smtClean="0"/>
              <a:t> </a:t>
            </a:r>
            <a:r>
              <a:rPr lang="en-GB" dirty="0" smtClean="0"/>
              <a:t>The Forrester Wave™: Application Server Platforms, Q3 2007</a:t>
            </a:r>
          </a:p>
          <a:p>
            <a:r>
              <a:rPr lang="en-GB" dirty="0" smtClean="0"/>
              <a:t>by John R. </a:t>
            </a:r>
            <a:r>
              <a:rPr lang="en-GB" dirty="0" err="1" smtClean="0"/>
              <a:t>Rymer</a:t>
            </a:r>
            <a:r>
              <a:rPr lang="en-GB" baseline="0" dirty="0" smtClean="0"/>
              <a:t> </a:t>
            </a:r>
            <a:r>
              <a:rPr lang="en-GB" dirty="0" smtClean="0"/>
              <a:t>for Application Development &amp; Program Management Professionals</a:t>
            </a:r>
            <a:endParaRPr lang="en-US" dirty="0" smtClean="0"/>
          </a:p>
          <a:p>
            <a:endParaRPr lang="en-US" dirty="0"/>
          </a:p>
        </p:txBody>
      </p:sp>
      <p:sp>
        <p:nvSpPr>
          <p:cNvPr id="4" name="Slide Number Placeholder 3"/>
          <p:cNvSpPr>
            <a:spLocks noGrp="1"/>
          </p:cNvSpPr>
          <p:nvPr>
            <p:ph type="sldNum" sz="quarter" idx="10"/>
          </p:nvPr>
        </p:nvSpPr>
        <p:spPr/>
        <p:txBody>
          <a:bodyPr/>
          <a:lstStyle/>
          <a:p>
            <a:fld id="{95CEEBD8-F032-4247-9E74-9C75477AB6B6}"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Looking </a:t>
            </a:r>
            <a:r>
              <a:rPr lang="en-US" baseline="0" dirty="0" smtClean="0"/>
              <a:t>at a wider set of research done by the Gartner Analyst group, we see leadership across the Application Infrastructure, Portal, and Integration categories.  Specifically this shows that Microsoft has</a:t>
            </a:r>
            <a:endParaRPr lang="en-US" dirty="0" smtClean="0"/>
          </a:p>
          <a:p>
            <a:pPr>
              <a:buFont typeface="Arial" pitchFamily="34" charset="0"/>
              <a:buChar char="•"/>
            </a:pPr>
            <a:r>
              <a:rPr lang="en-US" dirty="0" smtClean="0"/>
              <a:t> The strongest</a:t>
            </a:r>
            <a:r>
              <a:rPr lang="en-US" baseline="0" dirty="0" smtClean="0"/>
              <a:t> execution (y-axis) across all 3 categories </a:t>
            </a:r>
          </a:p>
          <a:p>
            <a:pPr>
              <a:buFont typeface="Arial" pitchFamily="34" charset="0"/>
              <a:buChar char="•"/>
            </a:pPr>
            <a:r>
              <a:rPr lang="en-US" baseline="0" dirty="0" smtClean="0"/>
              <a:t> We provide to the customer what they need here and now</a:t>
            </a:r>
          </a:p>
          <a:p>
            <a:pPr>
              <a:buFont typeface="Arial" pitchFamily="34" charset="0"/>
              <a:buChar char="•"/>
            </a:pPr>
            <a:r>
              <a:rPr lang="en-US" baseline="0" dirty="0" smtClean="0"/>
              <a:t> Partners enhance our offerings (for completeness of vision) – we give you the choice</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5CEEBD8-F032-4247-9E74-9C75477AB6B6}"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This</a:t>
            </a:r>
            <a:r>
              <a:rPr lang="en-US" baseline="0" dirty="0" smtClean="0"/>
              <a:t> first graph here is based on a very recent survey by IDC:  </a:t>
            </a:r>
            <a:endParaRPr lang="en-US" dirty="0" smtClean="0"/>
          </a:p>
          <a:p>
            <a:pPr>
              <a:buFont typeface="Arial" pitchFamily="34" charset="0"/>
              <a:buChar char="•"/>
            </a:pPr>
            <a:r>
              <a:rPr lang="en-US" dirty="0" smtClean="0"/>
              <a:t> IDC – the most respective for empirical</a:t>
            </a:r>
            <a:r>
              <a:rPr lang="en-US" baseline="0" dirty="0" smtClean="0"/>
              <a:t> research</a:t>
            </a:r>
            <a:endParaRPr lang="en-US" b="0" baseline="0" dirty="0" smtClean="0"/>
          </a:p>
          <a:p>
            <a:pPr>
              <a:buFont typeface="Arial" pitchFamily="34" charset="0"/>
              <a:buChar char="•"/>
            </a:pPr>
            <a:r>
              <a:rPr lang="en-US" b="0" baseline="0" dirty="0" smtClean="0"/>
              <a:t> </a:t>
            </a:r>
            <a:r>
              <a:rPr lang="en-US" dirty="0" smtClean="0"/>
              <a:t>Microsoft did not participate in respondent identification or selection</a:t>
            </a:r>
          </a:p>
          <a:p>
            <a:pPr>
              <a:buFont typeface="Arial" pitchFamily="34" charset="0"/>
              <a:buChar char="•"/>
            </a:pPr>
            <a:r>
              <a:rPr lang="en-US" dirty="0" smtClean="0"/>
              <a:t> Double blind-survey</a:t>
            </a:r>
          </a:p>
          <a:p>
            <a:pPr>
              <a:buFont typeface="Arial" pitchFamily="34" charset="0"/>
              <a:buChar char="•"/>
            </a:pPr>
            <a:r>
              <a:rPr lang="en-US" dirty="0" smtClean="0"/>
              <a:t> Shows Microsoft leads in vendor usage for SOA</a:t>
            </a:r>
          </a:p>
          <a:p>
            <a:pPr>
              <a:buFont typeface="Arial"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Also Goldman Sachs research </a:t>
            </a:r>
            <a:r>
              <a:rPr lang="en-US" baseline="0" smtClean="0"/>
              <a:t>on who </a:t>
            </a:r>
            <a:r>
              <a:rPr lang="en-US" baseline="0" dirty="0" smtClean="0"/>
              <a:t>companies view as their strategic partner </a:t>
            </a:r>
            <a:r>
              <a:rPr lang="en-US" baseline="0" smtClean="0"/>
              <a:t>for SOA</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e-DE" baseline="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baseline="0" smtClean="0"/>
              <a:t>Add Customer Momentum 27-28</a:t>
            </a:r>
            <a:endParaRPr lang="en-US" dirty="0" smtClean="0"/>
          </a:p>
        </p:txBody>
      </p:sp>
      <p:sp>
        <p:nvSpPr>
          <p:cNvPr id="4" name="Slide Number Placeholder 3"/>
          <p:cNvSpPr>
            <a:spLocks noGrp="1"/>
          </p:cNvSpPr>
          <p:nvPr>
            <p:ph type="sldNum" sz="quarter" idx="10"/>
          </p:nvPr>
        </p:nvSpPr>
        <p:spPr/>
        <p:txBody>
          <a:bodyPr/>
          <a:lstStyle/>
          <a:p>
            <a:fld id="{95CEEBD8-F032-4247-9E74-9C75477AB6B6}"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Over 6,500 BizTalk customers world wide</a:t>
            </a:r>
          </a:p>
          <a:p>
            <a:pPr lvl="1"/>
            <a:r>
              <a:rPr lang="en-US" sz="1050" dirty="0" smtClean="0"/>
              <a:t>Increased penetration to 86% of Global 100</a:t>
            </a:r>
          </a:p>
          <a:p>
            <a:pPr lvl="1"/>
            <a:r>
              <a:rPr lang="en-US" sz="1050" dirty="0" smtClean="0"/>
              <a:t>1 of 7 </a:t>
            </a:r>
            <a:r>
              <a:rPr lang="en-US" sz="1050" dirty="0" err="1" smtClean="0"/>
              <a:t>ww</a:t>
            </a:r>
            <a:r>
              <a:rPr lang="en-US" sz="1050" dirty="0" smtClean="0"/>
              <a:t> share trades are made on BTS</a:t>
            </a:r>
          </a:p>
          <a:p>
            <a:pPr lvl="1"/>
            <a:r>
              <a:rPr lang="en-US" sz="1050" dirty="0" smtClean="0"/>
              <a:t>57% of all deals coming from first time customers</a:t>
            </a:r>
          </a:p>
          <a:p>
            <a:pPr lvl="1"/>
            <a:r>
              <a:rPr lang="en-US" sz="1050" dirty="0" smtClean="0"/>
              <a:t>SOA driving larger deployments with largest installations averaging over 56 processors per installation</a:t>
            </a:r>
          </a:p>
          <a:p>
            <a:pPr lvl="1"/>
            <a:r>
              <a:rPr lang="en-US" sz="1050" dirty="0" smtClean="0"/>
              <a:t>Over 35,000 processors </a:t>
            </a:r>
            <a:endParaRPr lang="en-US" dirty="0"/>
          </a:p>
        </p:txBody>
      </p:sp>
      <p:sp>
        <p:nvSpPr>
          <p:cNvPr id="4" name="Header Placeholder 3"/>
          <p:cNvSpPr>
            <a:spLocks noGrp="1"/>
          </p:cNvSpPr>
          <p:nvPr>
            <p:ph type="hdr" sz="quarter" idx="10"/>
          </p:nvPr>
        </p:nvSpPr>
        <p:spPr/>
        <p:txBody>
          <a:bodyPr/>
          <a:lstStyle/>
          <a:p>
            <a:pPr algn="l" rtl="0" fontAlgn="base">
              <a:spcBef>
                <a:spcPct val="0"/>
              </a:spcBef>
              <a:spcAft>
                <a:spcPct val="0"/>
              </a:spcAft>
              <a:defRPr/>
            </a:pPr>
            <a:r>
              <a:rPr lang="en-GB" sz="1200" b="1" kern="1200">
                <a:solidFill>
                  <a:prstClr val="black"/>
                </a:solidFill>
                <a:latin typeface="Segoe Semibold" pitchFamily="34" charset="0"/>
                <a:ea typeface="+mn-ea"/>
                <a:cs typeface="+mn-cs"/>
              </a:rPr>
              <a:t>MGX 2006</a:t>
            </a:r>
          </a:p>
        </p:txBody>
      </p:sp>
      <p:sp>
        <p:nvSpPr>
          <p:cNvPr id="5" name="Date Placeholder 4"/>
          <p:cNvSpPr>
            <a:spLocks noGrp="1"/>
          </p:cNvSpPr>
          <p:nvPr>
            <p:ph type="dt" idx="11"/>
          </p:nvPr>
        </p:nvSpPr>
        <p:spPr/>
        <p:txBody>
          <a:bodyPr/>
          <a:lstStyle/>
          <a:p>
            <a:pPr algn="r" rtl="0" fontAlgn="base">
              <a:spcBef>
                <a:spcPct val="0"/>
              </a:spcBef>
              <a:spcAft>
                <a:spcPct val="0"/>
              </a:spcAft>
              <a:defRPr/>
            </a:pPr>
            <a:fld id="{E3DF47B0-7458-410C-BD85-B786B208E871}" type="datetime8">
              <a:rPr lang="en-GB" sz="1200" b="1" kern="1200">
                <a:solidFill>
                  <a:prstClr val="black"/>
                </a:solidFill>
                <a:latin typeface="Segoe Semibold" pitchFamily="34" charset="0"/>
                <a:ea typeface="+mn-ea"/>
                <a:cs typeface="+mn-cs"/>
              </a:rPr>
              <a:pPr algn="r" rtl="0" fontAlgn="base">
                <a:spcBef>
                  <a:spcPct val="0"/>
                </a:spcBef>
                <a:spcAft>
                  <a:spcPct val="0"/>
                </a:spcAft>
                <a:defRPr/>
              </a:pPr>
              <a:t>15/04/2008 21:17</a:t>
            </a:fld>
            <a:endParaRPr lang="en-GB" sz="1200" b="1" kern="1200">
              <a:solidFill>
                <a:prstClr val="black"/>
              </a:solidFill>
              <a:latin typeface="Segoe Semibold" pitchFamily="34" charset="0"/>
              <a:ea typeface="+mn-ea"/>
              <a:cs typeface="+mn-cs"/>
            </a:endParaRPr>
          </a:p>
        </p:txBody>
      </p:sp>
      <p:sp>
        <p:nvSpPr>
          <p:cNvPr id="6" name="Footer Placeholder 5"/>
          <p:cNvSpPr>
            <a:spLocks noGrp="1"/>
          </p:cNvSpPr>
          <p:nvPr>
            <p:ph type="ftr" sz="quarter" idx="12"/>
          </p:nvPr>
        </p:nvSpPr>
        <p:spPr/>
        <p:txBody>
          <a:bodyPr/>
          <a:lstStyle/>
          <a:p>
            <a:pPr algn="l" rtl="0" fontAlgn="base">
              <a:spcBef>
                <a:spcPct val="0"/>
              </a:spcBef>
              <a:spcAft>
                <a:spcPct val="0"/>
              </a:spcAft>
              <a:defRPr/>
            </a:pPr>
            <a:r>
              <a:rPr lang="en-GB" sz="1200" b="1" kern="1200">
                <a:solidFill>
                  <a:prstClr val="black"/>
                </a:solidFill>
                <a:latin typeface="Segoe Semibold" pitchFamily="34" charset="0"/>
                <a:ea typeface="+mn-ea"/>
                <a:cs typeface="+mn-cs"/>
              </a:rPr>
              <a:t>© 2006 Microsoft Corporation. All rights reserved.</a:t>
            </a:r>
          </a:p>
          <a:p>
            <a:pPr algn="l" rtl="0" fontAlgn="base">
              <a:spcBef>
                <a:spcPct val="0"/>
              </a:spcBef>
              <a:spcAft>
                <a:spcPct val="0"/>
              </a:spcAft>
              <a:defRPr/>
            </a:pPr>
            <a:r>
              <a:rPr lang="en-GB" sz="1200" b="1" kern="1200">
                <a:solidFill>
                  <a:prstClr val="black"/>
                </a:solidFill>
                <a:latin typeface="Segoe Semibold" pitchFamily="34" charset="0"/>
                <a:ea typeface="+mn-ea"/>
                <a:cs typeface="+mn-cs"/>
              </a:rPr>
              <a:t>This presentation is for informational purposes only. Microsoft makes no warranties, express or implied, in this summary.</a:t>
            </a:r>
          </a:p>
        </p:txBody>
      </p:sp>
      <p:sp>
        <p:nvSpPr>
          <p:cNvPr id="7" name="Slide Number Placeholder 6"/>
          <p:cNvSpPr>
            <a:spLocks noGrp="1"/>
          </p:cNvSpPr>
          <p:nvPr>
            <p:ph type="sldNum" sz="quarter" idx="13"/>
          </p:nvPr>
        </p:nvSpPr>
        <p:spPr/>
        <p:txBody>
          <a:bodyPr/>
          <a:lstStyle/>
          <a:p>
            <a:pPr algn="r" rtl="0" fontAlgn="base">
              <a:spcBef>
                <a:spcPct val="0"/>
              </a:spcBef>
              <a:spcAft>
                <a:spcPct val="0"/>
              </a:spcAft>
              <a:defRPr/>
            </a:pPr>
            <a:fld id="{38AFF88F-03E6-4668-8096-2EDAEA63BE9D}" type="slidenum">
              <a:rPr lang="en-GB" sz="1200" b="1" kern="1200">
                <a:solidFill>
                  <a:prstClr val="black"/>
                </a:solidFill>
                <a:latin typeface="Segoe Semibold" pitchFamily="34" charset="0"/>
                <a:ea typeface="+mn-ea"/>
                <a:cs typeface="+mn-cs"/>
              </a:rPr>
              <a:pPr algn="r" rtl="0" fontAlgn="base">
                <a:spcBef>
                  <a:spcPct val="0"/>
                </a:spcBef>
                <a:spcAft>
                  <a:spcPct val="0"/>
                </a:spcAft>
                <a:defRPr/>
              </a:pPr>
              <a:t>28</a:t>
            </a:fld>
            <a:endParaRPr lang="en-GB" sz="1200" b="1" kern="1200">
              <a:solidFill>
                <a:prstClr val="black"/>
              </a:solidFill>
              <a:latin typeface="Segoe Semibold" pitchFamily="34"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471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522122B-38D6-4BCC-877F-7F28912ADBAD}" type="slidenum">
              <a:rPr lang="en-US"/>
              <a:pPr defTabSz="912813" fontAlgn="base">
                <a:spcBef>
                  <a:spcPct val="0"/>
                </a:spcBef>
                <a:spcAft>
                  <a:spcPct val="0"/>
                </a:spcAft>
              </a:pPr>
              <a:t>30</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8ED3C2E-0C4C-4771-BA1A-3C9DDCB20922}" type="datetime1">
              <a:rPr lang="en-US"/>
              <a:pPr defTabSz="912813" fontAlgn="base">
                <a:spcBef>
                  <a:spcPct val="0"/>
                </a:spcBef>
                <a:spcAft>
                  <a:spcPct val="0"/>
                </a:spcAft>
              </a:pPr>
              <a:t>4/15/2008</a:t>
            </a:fld>
            <a:endParaRPr lang="en-US"/>
          </a:p>
        </p:txBody>
      </p:sp>
      <p:sp>
        <p:nvSpPr>
          <p:cNvPr id="47110"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C2F42-5FC3-462B-B54B-03EBC76B4B2E}" type="slidenum">
              <a:rPr lang="en-US"/>
              <a:pPr/>
              <a:t>32</a:t>
            </a:fld>
            <a:endParaRPr lang="en-US"/>
          </a:p>
        </p:txBody>
      </p:sp>
      <p:sp>
        <p:nvSpPr>
          <p:cNvPr id="4798466" name="Rectangle 2"/>
          <p:cNvSpPr>
            <a:spLocks noGrp="1" noRot="1" noChangeAspect="1" noChangeArrowheads="1" noTextEdit="1"/>
          </p:cNvSpPr>
          <p:nvPr>
            <p:ph type="sldImg"/>
          </p:nvPr>
        </p:nvSpPr>
        <p:spPr>
          <a:ln/>
        </p:spPr>
      </p:sp>
      <p:sp>
        <p:nvSpPr>
          <p:cNvPr id="4798467" name="Rectangle 3"/>
          <p:cNvSpPr>
            <a:spLocks noGrp="1" noChangeArrowheads="1"/>
          </p:cNvSpPr>
          <p:nvPr>
            <p:ph type="body" idx="1"/>
          </p:nvPr>
        </p:nvSpPr>
        <p:spPr/>
        <p:txBody>
          <a:bodyPr/>
          <a:lstStyle/>
          <a:p>
            <a:pPr>
              <a:buFont typeface="Arial" pitchFamily="34" charset="0"/>
              <a:buChar char="•"/>
            </a:pPr>
            <a:r>
              <a:rPr lang="en-US" dirty="0" smtClean="0"/>
              <a:t> Creation of roadmap to understand</a:t>
            </a:r>
            <a:r>
              <a:rPr lang="en-US" baseline="0" dirty="0" smtClean="0"/>
              <a:t> where you are currently and roadmap is critical</a:t>
            </a:r>
          </a:p>
          <a:p>
            <a:pPr>
              <a:buFont typeface="Arial" pitchFamily="34" charset="0"/>
              <a:buChar char="•"/>
            </a:pPr>
            <a:r>
              <a:rPr lang="en-US" baseline="0" dirty="0" smtClean="0"/>
              <a:t> Provides incremental approach to reaching SOA </a:t>
            </a:r>
          </a:p>
          <a:p>
            <a:pPr>
              <a:buFont typeface="Arial" pitchFamily="34" charset="0"/>
              <a:buChar char="•"/>
            </a:pPr>
            <a:r>
              <a:rPr lang="en-US" baseline="0" dirty="0" smtClean="0"/>
              <a:t> APO can help create that roadmap – so what is APO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p:spPr>
        <p:txBody>
          <a:bodyPr/>
          <a:lstStyle/>
          <a:p>
            <a:fld id="{235DF65A-2980-4D60-BEF7-81A11E7C2833}" type="datetime8">
              <a:rPr lang="en-US" smtClean="0"/>
              <a:pPr/>
              <a:t>4/15/2008 9:17 PM</a:t>
            </a:fld>
            <a:endParaRPr lang="en-US" smtClean="0"/>
          </a:p>
        </p:txBody>
      </p:sp>
      <p:sp>
        <p:nvSpPr>
          <p:cNvPr id="68611" name="Rectangle 6"/>
          <p:cNvSpPr>
            <a:spLocks noGrp="1" noChangeArrowheads="1"/>
          </p:cNvSpPr>
          <p:nvPr>
            <p:ph type="ftr" sz="quarter" idx="4"/>
          </p:nvPr>
        </p:nvSpPr>
        <p:spPr>
          <a:noFill/>
        </p:spPr>
        <p:txBody>
          <a:bodyPr/>
          <a:lstStyle/>
          <a:p>
            <a:r>
              <a:rPr lang="en-US" smtClean="0"/>
              <a:t>© 2004 Microsoft Corporation. All rights reserved.</a:t>
            </a:r>
          </a:p>
          <a:p>
            <a:pPr eaLnBrk="0" hangingPunct="0"/>
            <a:r>
              <a:rPr lang="en-US" smtClean="0"/>
              <a:t>This presentation is for informational purposes only. Microsoft makes no warranties, express or implied, in this summary.</a:t>
            </a:r>
          </a:p>
        </p:txBody>
      </p:sp>
      <p:sp>
        <p:nvSpPr>
          <p:cNvPr id="68612" name="Rectangle 7"/>
          <p:cNvSpPr>
            <a:spLocks noGrp="1" noChangeArrowheads="1"/>
          </p:cNvSpPr>
          <p:nvPr>
            <p:ph type="sldNum" sz="quarter" idx="5"/>
          </p:nvPr>
        </p:nvSpPr>
        <p:spPr>
          <a:noFill/>
        </p:spPr>
        <p:txBody>
          <a:bodyPr/>
          <a:lstStyle/>
          <a:p>
            <a:fld id="{EFE8E6F7-577A-4D3B-820F-FEC1EDBC79DC}" type="slidenum">
              <a:rPr lang="en-US" smtClean="0"/>
              <a:pPr/>
              <a:t>33</a:t>
            </a:fld>
            <a:endParaRPr lang="en-US" smtClean="0"/>
          </a:p>
        </p:txBody>
      </p:sp>
      <p:sp>
        <p:nvSpPr>
          <p:cNvPr id="68613" name="Rectangle 2"/>
          <p:cNvSpPr>
            <a:spLocks noGrp="1" noRot="1" noChangeAspect="1" noChangeArrowheads="1" noTextEdit="1"/>
          </p:cNvSpPr>
          <p:nvPr>
            <p:ph type="sldImg"/>
          </p:nvPr>
        </p:nvSpPr>
        <p:spPr>
          <a:ln/>
        </p:spPr>
      </p:sp>
      <p:sp>
        <p:nvSpPr>
          <p:cNvPr id="68614"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t> APO provides</a:t>
            </a:r>
            <a:r>
              <a:rPr lang="en-US" baseline="0" dirty="0" smtClean="0"/>
              <a:t> a framework to understand currently capabilities and provide roadmap</a:t>
            </a:r>
          </a:p>
          <a:p>
            <a:pPr eaLnBrk="1" hangingPunct="1">
              <a:buFont typeface="Arial" pitchFamily="34" charset="0"/>
              <a:buChar char="•"/>
            </a:pPr>
            <a:r>
              <a:rPr lang="en-US" baseline="0" dirty="0" smtClean="0"/>
              <a:t> Enables a baseline to be established of where you are currently and then determine a roadmap to gradually increase level of maturity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Too many project plans justify SOA investments by promising future reuse and consequent reduction in IT costs.  Reuse is too distant and too abstract to persuade businesses to invest.  SOA must be justified by the increased business value that IT can deliver via fine-grained flexible services closely aligned to business processes.</a:t>
            </a:r>
          </a:p>
          <a:p>
            <a:pPr>
              <a:buFont typeface="Arial" pitchFamily="34" charset="0"/>
              <a:buChar char="•"/>
            </a:pPr>
            <a:endParaRPr lang="en-US" dirty="0" smtClean="0"/>
          </a:p>
          <a:p>
            <a:pPr>
              <a:buFont typeface="Arial" pitchFamily="34" charset="0"/>
              <a:buChar char="•"/>
            </a:pPr>
            <a:r>
              <a:rPr lang="en-US" dirty="0" smtClean="0"/>
              <a:t> The Microsoft approach to SOA – focuses on starting from</a:t>
            </a:r>
            <a:r>
              <a:rPr lang="en-US" baseline="0" dirty="0" smtClean="0"/>
              <a:t> business needs</a:t>
            </a:r>
            <a:endParaRPr lang="en-US" dirty="0" smtClean="0"/>
          </a:p>
          <a:p>
            <a:pPr lvl="1">
              <a:buFont typeface="Arial" pitchFamily="34" charset="0"/>
              <a:buChar char="•"/>
            </a:pPr>
            <a:r>
              <a:rPr lang="en-GB" baseline="0" dirty="0" smtClean="0"/>
              <a:t> MSBA can help understand business capabilities and needs – build service model</a:t>
            </a:r>
            <a:r>
              <a:rPr lang="en-US" dirty="0" smtClean="0"/>
              <a:t> </a:t>
            </a:r>
          </a:p>
          <a:p>
            <a:pPr lvl="1">
              <a:buFont typeface="Arial" pitchFamily="34" charset="0"/>
              <a:buChar char="•"/>
            </a:pPr>
            <a:r>
              <a:rPr lang="en-US" dirty="0" smtClean="0"/>
              <a:t>The business problem should be well understood or easily identifiable. </a:t>
            </a:r>
          </a:p>
          <a:p>
            <a:pPr lvl="1">
              <a:buFont typeface="Arial" pitchFamily="34" charset="0"/>
              <a:buChar char="•"/>
            </a:pPr>
            <a:r>
              <a:rPr lang="en-US" dirty="0" smtClean="0"/>
              <a:t> Pilot project should illustrate the potential for (relatively) immediate the benefits with SOA. </a:t>
            </a:r>
          </a:p>
          <a:p>
            <a:pPr lvl="1">
              <a:buFont typeface="Arial" pitchFamily="34" charset="0"/>
              <a:buChar char="•"/>
            </a:pPr>
            <a:r>
              <a:rPr lang="en-US" dirty="0" smtClean="0"/>
              <a:t> In depth business analysis such as a CBM effort will be used to help uncover the less obvious problems later in the adoption process.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 is important to design an overall SOA strategy; but it is not necessary to get the entire strategy funded right from the outset.  Individual implementation projects can be small, tightly focused and carefully prioritised to give the business maximum benefit from its investment.</a:t>
            </a:r>
            <a:endParaRPr lang="en-US" dirty="0" smtClean="0"/>
          </a:p>
          <a:p>
            <a:endParaRPr lang="en-US" dirty="0" smtClean="0"/>
          </a:p>
          <a:p>
            <a:pPr>
              <a:buFont typeface="Arial" pitchFamily="34" charset="0"/>
              <a:buChar char="•"/>
            </a:pPr>
            <a:r>
              <a:rPr lang="en-GB" baseline="0" dirty="0" smtClean="0"/>
              <a:t>  Start small and prioritise – to evolve the solution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It is important that the Pilot be real. Issues of deployment and management are very much a part of SOA and tend to be glossed over in POC efforts.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Governance is an issue at each stage of adoption. However the different adoption levels have different Governance concerns. In the initial stages, Governance will be more concerned with identifying and implementing technical best practices (XML Schema usage, WSDL best practices etc.). As the number of services grows the issues to address become more coarse grained such as Service Catalog Mgt.</a:t>
            </a:r>
          </a:p>
          <a:p>
            <a:endParaRPr lang="en-US" dirty="0" smtClean="0"/>
          </a:p>
        </p:txBody>
      </p:sp>
      <p:sp>
        <p:nvSpPr>
          <p:cNvPr id="4" name="Slide Number Placeholder 3"/>
          <p:cNvSpPr>
            <a:spLocks noGrp="1"/>
          </p:cNvSpPr>
          <p:nvPr>
            <p:ph type="sldNum" sz="quarter" idx="10"/>
          </p:nvPr>
        </p:nvSpPr>
        <p:spPr/>
        <p:txBody>
          <a:bodyPr/>
          <a:lstStyle/>
          <a:p>
            <a:fld id="{6C7DBD55-417F-4478-AD1E-946D675A3897}"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7B930-7966-40DC-936D-C1B8FF3A1C3C}" type="slidenum">
              <a:rPr lang="en-US"/>
              <a:pPr/>
              <a:t>36</a:t>
            </a:fld>
            <a:endParaRPr 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r>
              <a:rPr lang="en-US" baseline="0" dirty="0" smtClean="0"/>
              <a:t>SOA is not always the same foot-print for all organizations. </a:t>
            </a:r>
            <a:r>
              <a:rPr lang="en-US" dirty="0" smtClean="0"/>
              <a:t>SOA has a number of key patterns.</a:t>
            </a:r>
            <a:r>
              <a:rPr lang="en-US" baseline="0" dirty="0" smtClean="0"/>
              <a:t> </a:t>
            </a:r>
          </a:p>
          <a:p>
            <a:endParaRPr lang="en-US" baseline="0" dirty="0" smtClean="0"/>
          </a:p>
          <a:p>
            <a:r>
              <a:rPr lang="en-US" baseline="0" dirty="0" smtClean="0"/>
              <a:t>Microsoft has identified these key value patterns with example case studies from how our customers have implemented SOA</a:t>
            </a:r>
          </a:p>
          <a:p>
            <a:endParaRPr lang="en-US" baseline="0" dirty="0" smtClean="0"/>
          </a:p>
          <a:p>
            <a:r>
              <a:rPr lang="en-US" b="1" baseline="0" dirty="0" smtClean="0"/>
              <a:t>For example, Vital </a:t>
            </a:r>
            <a:r>
              <a:rPr lang="en-US" baseline="0" dirty="0" smtClean="0"/>
              <a:t>wanted to use a SOA Legacy Modernization value pattern to create a new pension application, which integrated data from a variety of applications.  As a result, development time costs were cut by $2.4M</a:t>
            </a:r>
          </a:p>
          <a:p>
            <a:endParaRPr lang="en-US" baseline="0" dirty="0" smtClean="0"/>
          </a:p>
          <a:p>
            <a:r>
              <a:rPr lang="en-GB" b="0" i="0" dirty="0" smtClean="0"/>
              <a:t>Driven</a:t>
            </a:r>
            <a:r>
              <a:rPr lang="en-GB" b="0" i="0" baseline="0" dirty="0" smtClean="0"/>
              <a:t> by a need to respond to compliance, </a:t>
            </a:r>
            <a:r>
              <a:rPr lang="en-GB" b="0" i="0" dirty="0" smtClean="0"/>
              <a:t>New pension laws in Norway provided an opportunity for Vital </a:t>
            </a:r>
            <a:r>
              <a:rPr lang="en-GB" b="0" i="0" dirty="0" err="1" smtClean="0"/>
              <a:t>Forsikring</a:t>
            </a:r>
            <a:r>
              <a:rPr lang="en-GB" b="0" i="0" dirty="0" smtClean="0"/>
              <a:t> ASA, a life and pension insurance company, to boost the number of subscribers to its products. </a:t>
            </a:r>
          </a:p>
          <a:p>
            <a:endParaRPr lang="en-GB" b="0" i="0" dirty="0" smtClean="0"/>
          </a:p>
          <a:p>
            <a:r>
              <a:rPr lang="en-GB" b="0" i="0" dirty="0" smtClean="0"/>
              <a:t>But after several mergers, Vital found itself with a myriad of mainframe systems running different applications. </a:t>
            </a:r>
          </a:p>
          <a:p>
            <a:endParaRPr lang="en-GB" b="0" i="0" dirty="0" smtClean="0"/>
          </a:p>
          <a:p>
            <a:r>
              <a:rPr lang="en-GB" b="0" i="0" dirty="0" smtClean="0"/>
              <a:t>The company decided to build a new pension application based on service-oriented architecture. </a:t>
            </a:r>
          </a:p>
          <a:p>
            <a:endParaRPr lang="en-GB" b="0" i="0" dirty="0" smtClean="0"/>
          </a:p>
          <a:p>
            <a:r>
              <a:rPr lang="en-GB" b="0" i="0" dirty="0" smtClean="0"/>
              <a:t>By using Microsoft® BizTalk® Server 2006, Vital has combined different transactions available through its disparate systems and presented them to employees and customers as Web services in a single Web portal. </a:t>
            </a:r>
          </a:p>
          <a:p>
            <a:endParaRPr lang="en-GB" b="0" i="0" dirty="0" smtClean="0"/>
          </a:p>
          <a:p>
            <a:r>
              <a:rPr lang="en-GB" b="0" i="0" dirty="0" smtClean="0"/>
              <a:t>Vital has improved customer service by ensuring that all transactions are completed successfully and by providing around-the-clock access to its pension products. Vital can also bring new products to market faster and expects to cut development costs for its next project by NOK16 million (U.S.$2.4 million).</a:t>
            </a:r>
            <a:endParaRPr lang="en-US" b="0" i="0" baseline="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C156509B-D8BE-4BF2-8B56-DB2E2CD0A78E}" type="slidenum">
              <a:rPr lang="en-US"/>
              <a:pPr/>
              <a:t>37</a:t>
            </a:fld>
            <a:endParaRPr lang="en-US"/>
          </a:p>
        </p:txBody>
      </p:sp>
      <p:sp>
        <p:nvSpPr>
          <p:cNvPr id="4818946" name="Rectangle 2"/>
          <p:cNvSpPr>
            <a:spLocks noGrp="1" noRot="1" noChangeAspect="1" noChangeArrowheads="1" noTextEdit="1"/>
          </p:cNvSpPr>
          <p:nvPr>
            <p:ph type="sldImg"/>
          </p:nvPr>
        </p:nvSpPr>
        <p:spPr>
          <a:xfrm>
            <a:off x="2897188" y="525463"/>
            <a:ext cx="3503612" cy="2628900"/>
          </a:xfrm>
          <a:solidFill>
            <a:srgbClr val="FFFFFF"/>
          </a:solidFill>
          <a:ln/>
        </p:spPr>
      </p:sp>
      <p:sp>
        <p:nvSpPr>
          <p:cNvPr id="4818947" name="Rectangle 3"/>
          <p:cNvSpPr txBox="1">
            <a:spLocks noGrp="1" noChangeArrowheads="1"/>
          </p:cNvSpPr>
          <p:nvPr>
            <p:ph type="body" idx="1"/>
          </p:nvPr>
        </p:nvSpPr>
        <p:spPr>
          <a:xfrm>
            <a:off x="928810" y="3330532"/>
            <a:ext cx="7436704" cy="3155860"/>
          </a:xfrm>
          <a:ln/>
        </p:spPr>
        <p:txBody>
          <a:bodyPr wrap="none" anchor="ctr"/>
          <a:lstStyle/>
          <a:p>
            <a:pPr defTabSz="451351">
              <a:buFont typeface="Arial" pitchFamily="34" charset="0"/>
              <a:buChar char="•"/>
            </a:pPr>
            <a:r>
              <a:rPr lang="en-US" dirty="0" smtClean="0"/>
              <a:t> How to identify</a:t>
            </a:r>
            <a:r>
              <a:rPr lang="en-US" baseline="0" dirty="0" smtClean="0"/>
              <a:t> this pattern – business / IT needs</a:t>
            </a:r>
          </a:p>
          <a:p>
            <a:pPr lvl="1" defTabSz="451351">
              <a:buFont typeface="Arial" pitchFamily="34" charset="0"/>
              <a:buChar char="•"/>
            </a:pPr>
            <a:r>
              <a:rPr lang="en-US" baseline="0" dirty="0" smtClean="0"/>
              <a:t> Increasing permutations/variations of business processes – tailor or </a:t>
            </a:r>
            <a:r>
              <a:rPr lang="en-US" baseline="0" dirty="0" err="1" smtClean="0"/>
              <a:t>customzse</a:t>
            </a:r>
            <a:r>
              <a:rPr lang="en-US" baseline="0" dirty="0" smtClean="0"/>
              <a:t> per customer/supplier etc</a:t>
            </a:r>
          </a:p>
          <a:p>
            <a:pPr lvl="1" defTabSz="451351">
              <a:buFont typeface="Arial" pitchFamily="34" charset="0"/>
              <a:buChar char="•"/>
            </a:pPr>
            <a:r>
              <a:rPr lang="en-US" baseline="0" dirty="0" smtClean="0"/>
              <a:t> Modification of process takes too long</a:t>
            </a:r>
          </a:p>
          <a:p>
            <a:pPr lvl="1" defTabSz="451351">
              <a:buFont typeface="Arial" pitchFamily="34" charset="0"/>
              <a:buChar char="•"/>
            </a:pPr>
            <a:r>
              <a:rPr lang="en-US" baseline="0" dirty="0" smtClean="0"/>
              <a:t> IT costs high, maintaining frequently changing applications – cost to deploy, manage etc</a:t>
            </a:r>
          </a:p>
          <a:p>
            <a:pPr lvl="1" defTabSz="451351">
              <a:buFont typeface="Arial" pitchFamily="34" charset="0"/>
              <a:buChar char="•"/>
            </a:pPr>
            <a:r>
              <a:rPr lang="en-US" baseline="0" dirty="0" smtClean="0"/>
              <a:t> Systems unable to easily implement requirements</a:t>
            </a:r>
          </a:p>
          <a:p>
            <a:pPr defTabSz="451351">
              <a:buFont typeface="Arial" pitchFamily="34" charset="0"/>
              <a:buChar char="•"/>
            </a:pPr>
            <a:r>
              <a:rPr lang="en-US" baseline="0" dirty="0" smtClean="0"/>
              <a:t> What are the benefits:</a:t>
            </a:r>
          </a:p>
          <a:p>
            <a:pPr lvl="1" defTabSz="451351">
              <a:buFont typeface="Arial" pitchFamily="34" charset="0"/>
              <a:buChar char="•"/>
            </a:pPr>
            <a:r>
              <a:rPr lang="en-US" baseline="0" dirty="0" smtClean="0"/>
              <a:t> Flexible, expansive BPM – BPM in SOA has far more potential to be fulfilled</a:t>
            </a:r>
          </a:p>
          <a:p>
            <a:pPr lvl="1" defTabSz="451351">
              <a:buFont typeface="Arial" pitchFamily="34" charset="0"/>
              <a:buChar char="•"/>
            </a:pPr>
            <a:r>
              <a:rPr lang="en-US" baseline="0" dirty="0" smtClean="0"/>
              <a:t> IT benefits of reduced maintenance costs as processes easier to modify</a:t>
            </a:r>
          </a:p>
          <a:p>
            <a:pPr defTabSz="451351"/>
            <a:endParaRPr lang="en-US" baseline="0" dirty="0" smtClean="0"/>
          </a:p>
          <a:p>
            <a:pPr defTabSz="451351"/>
            <a:r>
              <a:rPr lang="en-US" baseline="0" dirty="0" smtClean="0"/>
              <a:t>Lets look at an example – Jet Support Services Inc .. [next slide]</a:t>
            </a:r>
          </a:p>
        </p:txBody>
      </p:sp>
      <p:sp>
        <p:nvSpPr>
          <p:cNvPr id="4818948" name="Text Box 4"/>
          <p:cNvSpPr txBox="1">
            <a:spLocks noChangeArrowheads="1"/>
          </p:cNvSpPr>
          <p:nvPr/>
        </p:nvSpPr>
        <p:spPr bwMode="auto">
          <a:xfrm>
            <a:off x="5262546" y="0"/>
            <a:ext cx="4029688" cy="350520"/>
          </a:xfrm>
          <a:prstGeom prst="rect">
            <a:avLst/>
          </a:prstGeom>
          <a:noFill/>
          <a:ln w="9525">
            <a:noFill/>
            <a:miter lim="800000"/>
            <a:headEnd/>
            <a:tailEnd/>
          </a:ln>
        </p:spPr>
        <p:txBody>
          <a:bodyPr wrap="none" lIns="90270" tIns="45136" rIns="90270" bIns="45136" anchor="ctr"/>
          <a:lstStyle/>
          <a:p>
            <a:endParaRPr lang="en-US"/>
          </a:p>
        </p:txBody>
      </p:sp>
      <p:sp>
        <p:nvSpPr>
          <p:cNvPr id="4818949" name="Text Box 5"/>
          <p:cNvSpPr txBox="1">
            <a:spLocks noChangeArrowheads="1"/>
          </p:cNvSpPr>
          <p:nvPr/>
        </p:nvSpPr>
        <p:spPr bwMode="auto">
          <a:xfrm>
            <a:off x="4" y="0"/>
            <a:ext cx="4029689" cy="350520"/>
          </a:xfrm>
          <a:prstGeom prst="rect">
            <a:avLst/>
          </a:prstGeom>
          <a:noFill/>
          <a:ln w="9525">
            <a:noFill/>
            <a:miter lim="800000"/>
            <a:headEnd/>
            <a:tailEnd/>
          </a:ln>
        </p:spPr>
        <p:txBody>
          <a:bodyPr wrap="none" lIns="90270" tIns="45136" rIns="90270" bIns="45136" anchor="ctr"/>
          <a:lstStyle/>
          <a:p>
            <a:endParaRPr lang="en-US"/>
          </a:p>
        </p:txBody>
      </p:sp>
      <p:sp>
        <p:nvSpPr>
          <p:cNvPr id="4818950" name="Text Box 6"/>
          <p:cNvSpPr txBox="1">
            <a:spLocks noChangeArrowheads="1"/>
          </p:cNvSpPr>
          <p:nvPr/>
        </p:nvSpPr>
        <p:spPr bwMode="auto">
          <a:xfrm>
            <a:off x="4" y="6659881"/>
            <a:ext cx="4029689" cy="350520"/>
          </a:xfrm>
          <a:prstGeom prst="rect">
            <a:avLst/>
          </a:prstGeom>
          <a:noFill/>
          <a:ln w="9525">
            <a:noFill/>
            <a:miter lim="800000"/>
            <a:headEnd/>
            <a:tailEnd/>
          </a:ln>
        </p:spPr>
        <p:txBody>
          <a:bodyPr wrap="none" lIns="90270" tIns="45136" rIns="90270" bIns="45136"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txBox="1">
            <a:spLocks noGrp="1" noChangeArrowheads="1"/>
          </p:cNvSpPr>
          <p:nvPr/>
        </p:nvSpPr>
        <p:spPr>
          <a:xfrm>
            <a:off x="5265809" y="6658663"/>
            <a:ext cx="4028440" cy="350520"/>
          </a:xfrm>
          <a:prstGeom prst="rect">
            <a:avLst/>
          </a:prstGeom>
          <a:noFill/>
        </p:spPr>
        <p:txBody>
          <a:bodyPr vert="horz" rtlCol="0" anchor="b"/>
          <a:lstStyle>
            <a:lvl1pPr algn="r" fontAlgn="base">
              <a:spcBef>
                <a:spcPct val="0"/>
              </a:spcBef>
              <a:spcAft>
                <a:spcPct val="0"/>
              </a:spcAft>
              <a:defRPr sz="1200">
                <a:solidFill>
                  <a:schemeClr val="tx1">
                    <a:alpha val="100000"/>
                  </a:schemeClr>
                </a:solidFill>
                <a:latin typeface="Arial"/>
              </a:defRPr>
            </a:lvl1pPr>
          </a:lstStyle>
          <a:p>
            <a:pPr rtl="0">
              <a:defRPr/>
            </a:pPr>
            <a:fld id="{BF946798-BC79-4D18-B4ED-DE9D708400DB}" type="slidenum">
              <a:rPr lang="en-US" b="1" kern="1200">
                <a:solidFill>
                  <a:prstClr val="black">
                    <a:alpha val="100000"/>
                  </a:prstClr>
                </a:solidFill>
                <a:ea typeface="+mn-ea"/>
                <a:cs typeface="+mn-cs"/>
              </a:rPr>
              <a:pPr rtl="0">
                <a:defRPr/>
              </a:pPr>
              <a:t>38</a:t>
            </a:fld>
            <a:endParaRPr lang="en-US" b="1" kern="1200">
              <a:solidFill>
                <a:prstClr val="black">
                  <a:alpha val="100000"/>
                </a:prstClr>
              </a:solidFill>
              <a:ea typeface="+mn-ea"/>
              <a:cs typeface="+mn-cs"/>
            </a:endParaRPr>
          </a:p>
        </p:txBody>
      </p:sp>
      <p:sp>
        <p:nvSpPr>
          <p:cNvPr id="45058" name="Rectangle 49153"/>
          <p:cNvSpPr>
            <a:spLocks noGrp="1" noRot="1" noChangeAspect="1" noChangeArrowheads="1" noTextEdit="1"/>
          </p:cNvSpPr>
          <p:nvPr>
            <p:ph type="sldImg"/>
          </p:nvPr>
        </p:nvSpPr>
        <p:spPr bwMode="auto">
          <a:xfrm>
            <a:off x="2895600" y="525463"/>
            <a:ext cx="3505200" cy="2628900"/>
          </a:xfrm>
          <a:prstGeom prst="rect">
            <a:avLst/>
          </a:prstGeom>
          <a:noFill/>
          <a:ln w="9525" cap="flat" cmpd="sng" algn="ctr">
            <a:solidFill>
              <a:srgbClr val="000000"/>
            </a:solidFill>
            <a:prstDash val="solid"/>
            <a:miter lim="800000"/>
            <a:headEnd type="none" w="med" len="med"/>
            <a:tailEnd type="none" w="med" len="med"/>
          </a:ln>
          <a:effectLst/>
        </p:spPr>
      </p:sp>
      <p:sp>
        <p:nvSpPr>
          <p:cNvPr id="49155" name="Notes Placeholder 49154"/>
          <p:cNvSpPr>
            <a:spLocks noGrp="1" noChangeArrowheads="1"/>
          </p:cNvSpPr>
          <p:nvPr>
            <p:ph type="body" idx="1"/>
          </p:nvPr>
        </p:nvSpPr>
        <p:spPr bwMode="auto">
          <a:xfrm>
            <a:off x="309880" y="3213100"/>
            <a:ext cx="8779933" cy="176971"/>
          </a:xfrm>
          <a:prstGeom prst="rect">
            <a:avLst/>
          </a:prstGeom>
          <a:noFill/>
          <a:ln w="9525" cap="flat" cmpd="sng" algn="ctr">
            <a:noFill/>
            <a:prstDash val="solid"/>
            <a:miter lim="800000"/>
            <a:headEnd type="none" w="med" len="med"/>
            <a:tailEnd type="none" w="med" len="med"/>
          </a:ln>
          <a:effectLst/>
        </p:spPr>
        <p:txBody>
          <a:bodyPr/>
          <a:lstStyle/>
          <a:p>
            <a:pPr fontAlgn="base">
              <a:spcBef>
                <a:spcPct val="30000"/>
              </a:spcBef>
              <a:spcAft>
                <a:spcPct val="0"/>
              </a:spcAft>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txBox="1">
            <a:spLocks noGrp="1" noChangeArrowheads="1"/>
          </p:cNvSpPr>
          <p:nvPr/>
        </p:nvSpPr>
        <p:spPr>
          <a:xfrm>
            <a:off x="5265809" y="6658663"/>
            <a:ext cx="4028440" cy="350520"/>
          </a:xfrm>
          <a:prstGeom prst="rect">
            <a:avLst/>
          </a:prstGeom>
          <a:noFill/>
        </p:spPr>
        <p:txBody>
          <a:bodyPr vert="horz" rtlCol="0" anchor="b"/>
          <a:lstStyle>
            <a:lvl1pPr algn="r" fontAlgn="base">
              <a:spcBef>
                <a:spcPct val="0"/>
              </a:spcBef>
              <a:spcAft>
                <a:spcPct val="0"/>
              </a:spcAft>
              <a:defRPr sz="1200">
                <a:solidFill>
                  <a:schemeClr val="tx1">
                    <a:alpha val="100000"/>
                  </a:schemeClr>
                </a:solidFill>
                <a:latin typeface="Arial"/>
              </a:defRPr>
            </a:lvl1pPr>
          </a:lstStyle>
          <a:p>
            <a:pPr rtl="0">
              <a:defRPr/>
            </a:pPr>
            <a:fld id="{EB315788-7800-481D-B8B5-B4391CEED4F4}" type="slidenum">
              <a:rPr lang="en-US" b="1" kern="1200">
                <a:solidFill>
                  <a:prstClr val="black">
                    <a:alpha val="100000"/>
                  </a:prstClr>
                </a:solidFill>
                <a:ea typeface="+mn-ea"/>
                <a:cs typeface="+mn-cs"/>
              </a:rPr>
              <a:pPr rtl="0">
                <a:defRPr/>
              </a:pPr>
              <a:t>39</a:t>
            </a:fld>
            <a:endParaRPr lang="en-US" b="1" kern="1200">
              <a:solidFill>
                <a:prstClr val="black">
                  <a:alpha val="100000"/>
                </a:prstClr>
              </a:solidFill>
              <a:ea typeface="+mn-ea"/>
              <a:cs typeface="+mn-cs"/>
            </a:endParaRPr>
          </a:p>
        </p:txBody>
      </p:sp>
      <p:sp>
        <p:nvSpPr>
          <p:cNvPr id="47106" name="Rectangle 51201"/>
          <p:cNvSpPr>
            <a:spLocks noGrp="1" noRot="1" noChangeAspect="1" noTextEdit="1"/>
          </p:cNvSpPr>
          <p:nvPr>
            <p:ph type="sldImg"/>
          </p:nvPr>
        </p:nvSpPr>
        <p:spPr bwMode="auto">
          <a:xfrm>
            <a:off x="2895600" y="525463"/>
            <a:ext cx="3505200" cy="2628900"/>
          </a:xfrm>
          <a:prstGeom prst="rect">
            <a:avLst/>
          </a:prstGeom>
          <a:noFill/>
          <a:ln w="9525" cap="flat" cmpd="sng" algn="ctr">
            <a:solidFill>
              <a:srgbClr val="000000"/>
            </a:solidFill>
            <a:prstDash val="solid"/>
            <a:miter lim="800000"/>
            <a:headEnd type="none" w="med" len="med"/>
            <a:tailEnd type="none" w="med" len="med"/>
          </a:ln>
          <a:effectLst/>
        </p:spPr>
      </p:sp>
      <p:sp>
        <p:nvSpPr>
          <p:cNvPr id="51203" name="Notes Placeholder 51202"/>
          <p:cNvSpPr>
            <a:spLocks noGrp="1"/>
          </p:cNvSpPr>
          <p:nvPr>
            <p:ph type="body" idx="1"/>
          </p:nvPr>
        </p:nvSpPr>
        <p:spPr bwMode="auto">
          <a:xfrm>
            <a:off x="929640" y="3329940"/>
            <a:ext cx="7437120" cy="176971"/>
          </a:xfrm>
          <a:prstGeom prst="rect">
            <a:avLst/>
          </a:prstGeom>
          <a:noFill/>
          <a:ln w="9525" cap="flat" cmpd="sng" algn="ctr">
            <a:noFill/>
            <a:prstDash val="solid"/>
            <a:miter lim="800000"/>
            <a:headEnd type="none" w="med" len="med"/>
            <a:tailEnd type="none" w="med" len="med"/>
          </a:ln>
          <a:effectLst/>
        </p:spPr>
        <p:txBody>
          <a:bodyPr/>
          <a:lstStyle/>
          <a:p>
            <a:pPr fontAlgn="base">
              <a:spcBef>
                <a:spcPct val="30000"/>
              </a:spcBef>
              <a:spcAft>
                <a:spcPct val="0"/>
              </a:spcAft>
              <a:defRPr/>
            </a:pPr>
            <a:endParaRPr lang="en-US" dirty="0"/>
          </a:p>
        </p:txBody>
      </p:sp>
      <p:sp>
        <p:nvSpPr>
          <p:cNvPr id="4" name="TextBox 3"/>
          <p:cNvSpPr txBox="1">
            <a:spLocks noGrp="1"/>
          </p:cNvSpPr>
          <p:nvPr/>
        </p:nvSpPr>
        <p:spPr bwMode="auto">
          <a:xfrm>
            <a:off x="5265809" y="6658663"/>
            <a:ext cx="4028440" cy="350520"/>
          </a:xfrm>
          <a:prstGeom prst="rect">
            <a:avLst/>
          </a:prstGeom>
          <a:noFill/>
          <a:ln w="9525" cap="flat" cmpd="sng" algn="ctr">
            <a:noFill/>
            <a:prstDash val="solid"/>
            <a:miter lim="800000"/>
            <a:headEnd type="none" w="med" len="med"/>
            <a:tailEnd type="none" w="med" len="med"/>
          </a:ln>
        </p:spPr>
        <p:txBody>
          <a:bodyPr vert="horz" wrap="square" lIns="91440" tIns="45720" rIns="91440" bIns="45720" anchor="b" compatLnSpc="1"/>
          <a:lstStyle/>
          <a:p>
            <a:pPr algn="r" rtl="0" fontAlgn="base">
              <a:spcBef>
                <a:spcPct val="0"/>
              </a:spcBef>
              <a:spcAft>
                <a:spcPct val="0"/>
              </a:spcAft>
              <a:defRPr/>
            </a:pPr>
            <a:fld id="{B54EE04A-0BF3-40B8-BE77-7683A576DFBE}" type="slidenum">
              <a:rPr lang="en-US" sz="1200" b="1" kern="1200">
                <a:solidFill>
                  <a:prstClr val="black">
                    <a:alpha val="100000"/>
                  </a:prstClr>
                </a:solidFill>
                <a:latin typeface="Arial"/>
                <a:ea typeface="+mn-ea"/>
                <a:cs typeface="+mn-cs"/>
              </a:rPr>
              <a:pPr algn="r" rtl="0" fontAlgn="base">
                <a:spcBef>
                  <a:spcPct val="0"/>
                </a:spcBef>
                <a:spcAft>
                  <a:spcPct val="0"/>
                </a:spcAft>
                <a:defRPr/>
              </a:pPr>
              <a:t>39</a:t>
            </a:fld>
            <a:endParaRPr lang="en-US" sz="1200" b="1" kern="1200">
              <a:solidFill>
                <a:prstClr val="black">
                  <a:alpha val="100000"/>
                </a:prstClr>
              </a:solidFill>
              <a:latin typeface="Arial"/>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mtClean="0"/>
              <a:t>Add Real-world</a:t>
            </a:r>
            <a:r>
              <a:rPr lang="de-DE" baseline="0" smtClean="0"/>
              <a:t> OBA Process 33-34</a:t>
            </a:r>
          </a:p>
          <a:p>
            <a:endParaRPr lang="en-US"/>
          </a:p>
        </p:txBody>
      </p:sp>
      <p:sp>
        <p:nvSpPr>
          <p:cNvPr id="4" name="Slide Number Placeholder 3"/>
          <p:cNvSpPr>
            <a:spLocks noGrp="1"/>
          </p:cNvSpPr>
          <p:nvPr>
            <p:ph type="sldNum" sz="quarter" idx="10"/>
          </p:nvPr>
        </p:nvSpPr>
        <p:spPr/>
        <p:txBody>
          <a:bodyPr/>
          <a:lstStyle/>
          <a:p>
            <a:fld id="{95CEEBD8-F032-4247-9E74-9C75477AB6B6}"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21C2A52A-C562-4D12-BFDF-12BFB28D5511}" type="slidenum">
              <a:rPr lang="en-US" smtClean="0"/>
              <a:pPr/>
              <a:t>42</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normAutofit fontScale="55000" lnSpcReduction="20000"/>
          </a:bodyPr>
          <a:lstStyle/>
          <a:p>
            <a:pPr defTabSz="931774">
              <a:spcBef>
                <a:spcPct val="0"/>
              </a:spcBef>
              <a:defRPr/>
            </a:pPr>
            <a:r>
              <a:rPr lang="en-GB" b="1" dirty="0" smtClean="0"/>
              <a:t>JSSI (Jet Support Services Inc) </a:t>
            </a:r>
            <a:r>
              <a:rPr lang="en-GB" dirty="0" smtClean="0"/>
              <a:t>http://www.microsoft.com/casestudies/casestudy.aspx?casestudyid=201335</a:t>
            </a:r>
          </a:p>
          <a:p>
            <a:pPr defTabSz="931774">
              <a:spcBef>
                <a:spcPct val="0"/>
              </a:spcBef>
              <a:defRPr/>
            </a:pPr>
            <a:endParaRPr lang="en-GB" dirty="0" smtClean="0"/>
          </a:p>
          <a:p>
            <a:pPr defTabSz="931774">
              <a:spcBef>
                <a:spcPct val="0"/>
              </a:spcBef>
              <a:defRPr/>
            </a:pPr>
            <a:r>
              <a:rPr lang="en-GB" dirty="0" smtClean="0"/>
              <a:t>Aircraft services provider improves supply chain efficiency and reduces costs</a:t>
            </a:r>
            <a:endParaRPr lang="en-US" dirty="0" smtClean="0"/>
          </a:p>
          <a:p>
            <a:pPr marL="197355" indent="-197355">
              <a:lnSpc>
                <a:spcPct val="85000"/>
              </a:lnSpc>
              <a:spcBef>
                <a:spcPct val="25000"/>
              </a:spcBef>
              <a:buClr>
                <a:schemeClr val="folHlink"/>
              </a:buClr>
              <a:buSzPct val="45000"/>
              <a:buFont typeface="Arial" pitchFamily="34" charset="0"/>
              <a:buChar char="•"/>
            </a:pPr>
            <a:r>
              <a:rPr lang="en-GB" dirty="0" smtClean="0"/>
              <a:t>Manual financial processes were inefficient and hindering global growth</a:t>
            </a:r>
          </a:p>
          <a:p>
            <a:pPr marL="197355" indent="-197355">
              <a:lnSpc>
                <a:spcPct val="85000"/>
              </a:lnSpc>
              <a:spcBef>
                <a:spcPct val="25000"/>
              </a:spcBef>
              <a:buClr>
                <a:schemeClr val="folHlink"/>
              </a:buClr>
              <a:buSzPct val="45000"/>
              <a:buFont typeface="Arial" pitchFamily="34" charset="0"/>
              <a:buChar char="•"/>
            </a:pPr>
            <a:r>
              <a:rPr lang="en-GB" dirty="0" smtClean="0"/>
              <a:t>Finance and sales hampered by lack of system integration</a:t>
            </a:r>
          </a:p>
          <a:p>
            <a:pPr marL="197355" indent="-197355">
              <a:lnSpc>
                <a:spcPct val="85000"/>
              </a:lnSpc>
              <a:spcBef>
                <a:spcPct val="25000"/>
              </a:spcBef>
              <a:buClr>
                <a:schemeClr val="folHlink"/>
              </a:buClr>
              <a:buSzPct val="45000"/>
              <a:buFont typeface="Arial" pitchFamily="34" charset="0"/>
              <a:buChar char="•"/>
            </a:pPr>
            <a:r>
              <a:rPr lang="en-GB" dirty="0" smtClean="0"/>
              <a:t>Invoice generation took 10 days to complete</a:t>
            </a:r>
          </a:p>
          <a:p>
            <a:pPr marL="197355" indent="-197355">
              <a:lnSpc>
                <a:spcPct val="85000"/>
              </a:lnSpc>
              <a:spcBef>
                <a:spcPct val="25000"/>
              </a:spcBef>
              <a:buClr>
                <a:schemeClr val="folHlink"/>
              </a:buClr>
              <a:buSzPct val="45000"/>
              <a:buFont typeface="Arial" pitchFamily="34" charset="0"/>
              <a:buNone/>
            </a:pPr>
            <a:endParaRPr lang="en-GB" sz="200" dirty="0" smtClean="0"/>
          </a:p>
          <a:p>
            <a:pPr eaLnBrk="1" hangingPunct="1">
              <a:spcBef>
                <a:spcPct val="0"/>
              </a:spcBef>
            </a:pPr>
            <a:r>
              <a:rPr lang="en-US" b="1" dirty="0" smtClean="0"/>
              <a:t>Solution:</a:t>
            </a:r>
          </a:p>
          <a:p>
            <a:pPr marL="197355" indent="-197355">
              <a:lnSpc>
                <a:spcPct val="85000"/>
              </a:lnSpc>
              <a:spcBef>
                <a:spcPct val="25000"/>
              </a:spcBef>
              <a:buClr>
                <a:schemeClr val="folHlink"/>
              </a:buClr>
              <a:buSzPct val="45000"/>
            </a:pPr>
            <a:r>
              <a:rPr lang="en-GB" dirty="0" smtClean="0"/>
              <a:t>Uses Microsoft BizTalk</a:t>
            </a:r>
            <a:r>
              <a:rPr lang="en-GB" sz="800" dirty="0" smtClean="0"/>
              <a:t>®</a:t>
            </a:r>
            <a:r>
              <a:rPr lang="en-GB" dirty="0" smtClean="0"/>
              <a:t> Server 2006 and Microsoft Dynamics</a:t>
            </a:r>
            <a:r>
              <a:rPr lang="en-GB" sz="800" dirty="0" smtClean="0"/>
              <a:t>™</a:t>
            </a:r>
            <a:r>
              <a:rPr lang="en-GB" dirty="0" smtClean="0"/>
              <a:t> GP</a:t>
            </a:r>
          </a:p>
          <a:p>
            <a:pPr marL="197355" indent="-197355">
              <a:lnSpc>
                <a:spcPct val="85000"/>
              </a:lnSpc>
              <a:spcBef>
                <a:spcPct val="25000"/>
              </a:spcBef>
              <a:buClr>
                <a:schemeClr val="folHlink"/>
              </a:buClr>
              <a:buSzPct val="45000"/>
            </a:pPr>
            <a:r>
              <a:rPr lang="en-GB" dirty="0" smtClean="0"/>
              <a:t>Uses SharePoint</a:t>
            </a:r>
            <a:r>
              <a:rPr lang="en-GB" sz="800" dirty="0" smtClean="0"/>
              <a:t>®</a:t>
            </a:r>
            <a:r>
              <a:rPr lang="en-GB" dirty="0" smtClean="0"/>
              <a:t> Portal Server and a service-oriented architecture (SOA)</a:t>
            </a:r>
          </a:p>
          <a:p>
            <a:pPr eaLnBrk="1" hangingPunct="1">
              <a:buFont typeface="Arial" pitchFamily="34" charset="0"/>
              <a:buChar char="•"/>
            </a:pPr>
            <a:r>
              <a:rPr lang="en-US" dirty="0" smtClean="0"/>
              <a:t>Aircraft Services</a:t>
            </a:r>
            <a:r>
              <a:rPr lang="en-US" baseline="0" dirty="0" smtClean="0"/>
              <a:t> Provider</a:t>
            </a:r>
          </a:p>
          <a:p>
            <a:pPr eaLnBrk="1" hangingPunct="1">
              <a:buFont typeface="Arial" pitchFamily="34" charset="0"/>
              <a:buNone/>
            </a:pPr>
            <a:endParaRPr lang="en-US" baseline="0" dirty="0" smtClean="0"/>
          </a:p>
          <a:p>
            <a:pPr defTabSz="931774">
              <a:buFont typeface="Arial" pitchFamily="34" charset="0"/>
              <a:buChar char="•"/>
              <a:defRPr/>
            </a:pPr>
            <a:r>
              <a:rPr lang="en-GB" dirty="0" smtClean="0"/>
              <a:t> Jet Support Services Inc. (JSSI) wanted to expand its aircraft maintenance services business, but was hampered by </a:t>
            </a:r>
            <a:r>
              <a:rPr lang="en-GB" dirty="0" err="1" smtClean="0"/>
              <a:t>labor</a:t>
            </a:r>
            <a:r>
              <a:rPr lang="en-GB" dirty="0" smtClean="0"/>
              <a:t>-intensive and disjointed processes that were inefficient and prone to error. </a:t>
            </a:r>
          </a:p>
          <a:p>
            <a:pPr defTabSz="931774">
              <a:buFont typeface="Arial" pitchFamily="34" charset="0"/>
              <a:buChar char="•"/>
              <a:defRPr/>
            </a:pPr>
            <a:r>
              <a:rPr lang="en-GB" dirty="0" smtClean="0"/>
              <a:t> Using a service-oriented architecture approach, JSSI created a sophisticated customer portal that connects customer-input data with an automated back-end solution built on BizTalk, Dynamics GP, SharePoint, and Dynamics CRM. </a:t>
            </a:r>
          </a:p>
          <a:p>
            <a:pPr defTabSz="931774">
              <a:buFont typeface="Arial" pitchFamily="34" charset="0"/>
              <a:buChar char="•"/>
              <a:defRPr/>
            </a:pPr>
            <a:r>
              <a:rPr lang="en-GB" dirty="0" smtClean="0"/>
              <a:t> The integrated solution enabled JSSI to increase revenues and profits by dramatically improving its processes and reducing transaction time.</a:t>
            </a:r>
          </a:p>
          <a:p>
            <a:pPr eaLnBrk="1" hangingPunct="1">
              <a:buFont typeface="Arial" pitchFamily="34" charset="0"/>
              <a:buNone/>
            </a:pPr>
            <a:endParaRPr lang="en-US" baseline="0" dirty="0" smtClean="0"/>
          </a:p>
          <a:p>
            <a:pPr eaLnBrk="1" hangingPunct="1">
              <a:buFont typeface="Arial" pitchFamily="34" charset="0"/>
              <a:buNone/>
            </a:pPr>
            <a:r>
              <a:rPr lang="en-US" b="1" baseline="0" dirty="0" smtClean="0"/>
              <a:t>Detail</a:t>
            </a:r>
          </a:p>
          <a:p>
            <a:pPr rtl="0"/>
            <a:r>
              <a:rPr lang="en-GB" dirty="0" smtClean="0"/>
              <a:t>JSSI’s business model is unusual in the aviation industry, but designed to provide the ultimate in flexibility for its customers. Customers pay a fixed, monthly rate for regular servicing, and receive reduced rates for major operations. It also makes maintenance expenses more predictable.</a:t>
            </a:r>
          </a:p>
          <a:p>
            <a:pPr rtl="0"/>
            <a:endParaRPr lang="en-GB" dirty="0" smtClean="0"/>
          </a:p>
          <a:p>
            <a:pPr rtl="0"/>
            <a:r>
              <a:rPr lang="en-GB" dirty="0" smtClean="0"/>
              <a:t>But the process JSSI used to collect flight information from customers was inefficient and prone to error.</a:t>
            </a:r>
          </a:p>
          <a:p>
            <a:pPr rtl="0"/>
            <a:endParaRPr lang="en-GB" dirty="0" smtClean="0"/>
          </a:p>
          <a:p>
            <a:pPr rtl="0"/>
            <a:r>
              <a:rPr lang="en-GB" dirty="0" smtClean="0"/>
              <a:t>Customers submit a coupon by mail to JSSI’s bank with the number of hours flown (this is the metric used for aircraft maintenance). The bank would, in turn, send payment information to JSSI’s accounting department on a daily basis. JSSI staff would then manually enter the information, generate invoices, and apply the pre-paid funds to customer accounts.</a:t>
            </a:r>
          </a:p>
          <a:p>
            <a:pPr rtl="0"/>
            <a:endParaRPr lang="en-GB" dirty="0" smtClean="0"/>
          </a:p>
          <a:p>
            <a:pPr rtl="0"/>
            <a:r>
              <a:rPr lang="en-GB" dirty="0" smtClean="0"/>
              <a:t>Customers frequently erred in reporting the number of hours flown, however, necessitating a lot of back-and-forth dialogue. This customer-billing process required anywhere from 6 to 16 person-hours per day, according to John </a:t>
            </a:r>
            <a:r>
              <a:rPr lang="en-GB" dirty="0" err="1" smtClean="0"/>
              <a:t>LeBeau</a:t>
            </a:r>
            <a:r>
              <a:rPr lang="en-GB" dirty="0" smtClean="0"/>
              <a:t>, JSSI’s director of financial systems.</a:t>
            </a:r>
          </a:p>
          <a:p>
            <a:pPr rtl="0"/>
            <a:endParaRPr lang="en-GB" dirty="0" smtClean="0"/>
          </a:p>
          <a:p>
            <a:pPr rtl="0"/>
            <a:r>
              <a:rPr lang="en-GB" dirty="0" smtClean="0"/>
              <a:t>Another reason for the lengthy billing process was the disparate nature of JSSI’s technology infrastructure. Employees had to access three separate, non- integrated, applications-—a single-user accounting system, a database, and a hosted contact management system-—in order to complete a billing transaction.</a:t>
            </a:r>
          </a:p>
          <a:p>
            <a:pPr rtl="0"/>
            <a:endParaRPr lang="en-GB" dirty="0" smtClean="0"/>
          </a:p>
          <a:p>
            <a:pPr rtl="0"/>
            <a:r>
              <a:rPr lang="en-GB" dirty="0" smtClean="0"/>
              <a:t>Lack of integration hampered staff throughout the organization. “Sometimes an employee had to go to more than one application to get a true picture of the customers’ balance,” explains Sonya </a:t>
            </a:r>
            <a:r>
              <a:rPr lang="en-GB" dirty="0" err="1" smtClean="0"/>
              <a:t>Taitt</a:t>
            </a:r>
            <a:r>
              <a:rPr lang="en-GB" dirty="0" smtClean="0"/>
              <a:t>, a manager in the IT department and program director for the </a:t>
            </a:r>
            <a:r>
              <a:rPr lang="en-GB" dirty="0" err="1" smtClean="0"/>
              <a:t>MyJSSI</a:t>
            </a:r>
            <a:r>
              <a:rPr lang="en-GB" dirty="0" smtClean="0"/>
              <a:t> online portal. </a:t>
            </a:r>
          </a:p>
          <a:p>
            <a:pPr rtl="0"/>
            <a:endParaRPr lang="en-GB" dirty="0" smtClean="0"/>
          </a:p>
          <a:p>
            <a:pPr eaLnBrk="1" hangingPunct="1">
              <a:buFont typeface="Arial" pitchFamily="34" charset="0"/>
              <a:buNone/>
            </a:pPr>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5ADD058E-0A5B-46EC-89FC-2C4A5A967EF3}" type="slidenum">
              <a:rPr lang="en-US"/>
              <a:pPr/>
              <a:t>43</a:t>
            </a:fld>
            <a:endParaRPr lang="en-US"/>
          </a:p>
        </p:txBody>
      </p:sp>
      <p:sp>
        <p:nvSpPr>
          <p:cNvPr id="4814850" name="Rectangle 2"/>
          <p:cNvSpPr>
            <a:spLocks noGrp="1" noRot="1" noChangeAspect="1" noChangeArrowheads="1" noTextEdit="1"/>
          </p:cNvSpPr>
          <p:nvPr>
            <p:ph type="sldImg"/>
          </p:nvPr>
        </p:nvSpPr>
        <p:spPr>
          <a:xfrm>
            <a:off x="2897188" y="525463"/>
            <a:ext cx="3503612" cy="2628900"/>
          </a:xfrm>
          <a:solidFill>
            <a:srgbClr val="FFFFFF"/>
          </a:solidFill>
          <a:ln/>
        </p:spPr>
      </p:sp>
      <p:sp>
        <p:nvSpPr>
          <p:cNvPr id="4814851" name="Text Box 3"/>
          <p:cNvSpPr txBox="1">
            <a:spLocks noGrp="1" noChangeArrowheads="1"/>
          </p:cNvSpPr>
          <p:nvPr>
            <p:ph type="body" idx="1"/>
          </p:nvPr>
        </p:nvSpPr>
        <p:spPr>
          <a:xfrm>
            <a:off x="928810" y="3330532"/>
            <a:ext cx="7436704" cy="1170728"/>
          </a:xfrm>
          <a:noFill/>
          <a:ln/>
        </p:spPr>
        <p:txBody>
          <a:bodyPr lIns="93113" tIns="46557" rIns="93113" bIns="46557">
            <a:spAutoFit/>
          </a:bodyPr>
          <a:lstStyle/>
          <a:p>
            <a:pPr defTabSz="451351">
              <a:lnSpc>
                <a:spcPct val="93000"/>
              </a:lnSpc>
              <a:spcBef>
                <a:spcPts val="444"/>
              </a:spcBef>
              <a:buFont typeface="Arial" pitchFamily="34" charset="0"/>
              <a:buChar char="•"/>
              <a:tabLst>
                <a:tab pos="0" algn="l"/>
                <a:tab pos="902703" algn="l"/>
                <a:tab pos="1805404" algn="l"/>
                <a:tab pos="2708107" algn="l"/>
                <a:tab pos="3610809" algn="l"/>
                <a:tab pos="4513512" algn="l"/>
                <a:tab pos="5416213" algn="l"/>
                <a:tab pos="6318916" algn="l"/>
                <a:tab pos="7221618" algn="l"/>
                <a:tab pos="8124320" algn="l"/>
                <a:tab pos="9027022" algn="l"/>
                <a:tab pos="9929725" algn="l"/>
              </a:tabLst>
            </a:pPr>
            <a:r>
              <a:rPr lang="en-GB" dirty="0" smtClean="0">
                <a:ea typeface="SimSun" pitchFamily="2" charset="-122"/>
              </a:rPr>
              <a:t> Open </a:t>
            </a:r>
            <a:r>
              <a:rPr lang="en-GB" dirty="0">
                <a:ea typeface="SimSun" pitchFamily="2" charset="-122"/>
              </a:rPr>
              <a:t>up access to systems and get more flexibility around application; </a:t>
            </a:r>
            <a:endParaRPr lang="en-GB" dirty="0" smtClean="0">
              <a:ea typeface="SimSun" pitchFamily="2" charset="-122"/>
            </a:endParaRPr>
          </a:p>
          <a:p>
            <a:pPr defTabSz="451351">
              <a:lnSpc>
                <a:spcPct val="93000"/>
              </a:lnSpc>
              <a:spcBef>
                <a:spcPts val="444"/>
              </a:spcBef>
              <a:buFont typeface="Arial" pitchFamily="34" charset="0"/>
              <a:buChar char="•"/>
              <a:tabLst>
                <a:tab pos="0" algn="l"/>
                <a:tab pos="902703" algn="l"/>
                <a:tab pos="1805404" algn="l"/>
                <a:tab pos="2708107" algn="l"/>
                <a:tab pos="3610809" algn="l"/>
                <a:tab pos="4513512" algn="l"/>
                <a:tab pos="5416213" algn="l"/>
                <a:tab pos="6318916" algn="l"/>
                <a:tab pos="7221618" algn="l"/>
                <a:tab pos="8124320" algn="l"/>
                <a:tab pos="9027022" algn="l"/>
                <a:tab pos="9929725" algn="l"/>
              </a:tabLst>
            </a:pPr>
            <a:r>
              <a:rPr lang="en-GB" dirty="0" smtClean="0">
                <a:ea typeface="SimSun" pitchFamily="2" charset="-122"/>
              </a:rPr>
              <a:t> focus </a:t>
            </a:r>
            <a:r>
              <a:rPr lang="en-GB" dirty="0">
                <a:ea typeface="SimSun" pitchFamily="2" charset="-122"/>
              </a:rPr>
              <a:t>on what you’re doing with the asset rather than the asset itself.  </a:t>
            </a:r>
            <a:endParaRPr lang="en-GB" dirty="0" smtClean="0">
              <a:ea typeface="SimSun" pitchFamily="2" charset="-122"/>
            </a:endParaRPr>
          </a:p>
          <a:p>
            <a:pPr defTabSz="451351">
              <a:lnSpc>
                <a:spcPct val="93000"/>
              </a:lnSpc>
              <a:spcBef>
                <a:spcPts val="444"/>
              </a:spcBef>
              <a:buFont typeface="Arial" pitchFamily="34" charset="0"/>
              <a:buChar char="•"/>
              <a:tabLst>
                <a:tab pos="0" algn="l"/>
                <a:tab pos="902703" algn="l"/>
                <a:tab pos="1805404" algn="l"/>
                <a:tab pos="2708107" algn="l"/>
                <a:tab pos="3610809" algn="l"/>
                <a:tab pos="4513512" algn="l"/>
                <a:tab pos="5416213" algn="l"/>
                <a:tab pos="6318916" algn="l"/>
                <a:tab pos="7221618" algn="l"/>
                <a:tab pos="8124320" algn="l"/>
                <a:tab pos="9027022" algn="l"/>
                <a:tab pos="9929725" algn="l"/>
              </a:tabLst>
            </a:pPr>
            <a:r>
              <a:rPr lang="en-GB" dirty="0" smtClean="0">
                <a:ea typeface="SimSun" pitchFamily="2" charset="-122"/>
              </a:rPr>
              <a:t> Business </a:t>
            </a:r>
            <a:r>
              <a:rPr lang="en-GB" dirty="0">
                <a:ea typeface="SimSun" pitchFamily="2" charset="-122"/>
              </a:rPr>
              <a:t>task. </a:t>
            </a:r>
            <a:endParaRPr lang="en-GB" dirty="0" smtClean="0">
              <a:ea typeface="SimSun" pitchFamily="2" charset="-122"/>
            </a:endParaRPr>
          </a:p>
          <a:p>
            <a:pPr defTabSz="451351">
              <a:lnSpc>
                <a:spcPct val="93000"/>
              </a:lnSpc>
              <a:spcBef>
                <a:spcPts val="444"/>
              </a:spcBef>
              <a:buFont typeface="Arial" pitchFamily="34" charset="0"/>
              <a:buChar char="•"/>
              <a:tabLst>
                <a:tab pos="0" algn="l"/>
                <a:tab pos="902703" algn="l"/>
                <a:tab pos="1805404" algn="l"/>
                <a:tab pos="2708107" algn="l"/>
                <a:tab pos="3610809" algn="l"/>
                <a:tab pos="4513512" algn="l"/>
                <a:tab pos="5416213" algn="l"/>
                <a:tab pos="6318916" algn="l"/>
                <a:tab pos="7221618" algn="l"/>
                <a:tab pos="8124320" algn="l"/>
                <a:tab pos="9027022" algn="l"/>
                <a:tab pos="9929725" algn="l"/>
              </a:tabLst>
            </a:pPr>
            <a:r>
              <a:rPr lang="en-GB" dirty="0" smtClean="0">
                <a:ea typeface="SimSun" pitchFamily="2" charset="-122"/>
              </a:rPr>
              <a:t> Reusing </a:t>
            </a:r>
            <a:r>
              <a:rPr lang="en-GB" dirty="0">
                <a:ea typeface="SimSun" pitchFamily="2" charset="-122"/>
              </a:rPr>
              <a:t>and externalizing business tasks to drive revenue and improve customer support</a:t>
            </a:r>
          </a:p>
          <a:p>
            <a:pPr defTabSz="451351">
              <a:spcBef>
                <a:spcPts val="444"/>
              </a:spcBef>
              <a:tabLst>
                <a:tab pos="0" algn="l"/>
                <a:tab pos="902703" algn="l"/>
                <a:tab pos="1805404" algn="l"/>
                <a:tab pos="2708107" algn="l"/>
                <a:tab pos="3610809" algn="l"/>
                <a:tab pos="4513512" algn="l"/>
                <a:tab pos="5416213" algn="l"/>
                <a:tab pos="6318916" algn="l"/>
                <a:tab pos="7221618" algn="l"/>
                <a:tab pos="8124320" algn="l"/>
                <a:tab pos="9027022" algn="l"/>
                <a:tab pos="9929725" algn="l"/>
              </a:tabLst>
            </a:pPr>
            <a:endParaRPr lang="en-GB" dirty="0">
              <a:ea typeface="SimSun" pitchFamily="2" charset="-122"/>
            </a:endParaRPr>
          </a:p>
        </p:txBody>
      </p:sp>
      <p:sp>
        <p:nvSpPr>
          <p:cNvPr id="4814852" name="Text Box 4"/>
          <p:cNvSpPr txBox="1">
            <a:spLocks noChangeArrowheads="1"/>
          </p:cNvSpPr>
          <p:nvPr/>
        </p:nvSpPr>
        <p:spPr bwMode="auto">
          <a:xfrm>
            <a:off x="5262546" y="0"/>
            <a:ext cx="4029688" cy="350520"/>
          </a:xfrm>
          <a:prstGeom prst="rect">
            <a:avLst/>
          </a:prstGeom>
          <a:noFill/>
          <a:ln w="9525">
            <a:noFill/>
            <a:miter lim="800000"/>
            <a:headEnd/>
            <a:tailEnd/>
          </a:ln>
        </p:spPr>
        <p:txBody>
          <a:bodyPr wrap="none" lIns="90270" tIns="45136" rIns="90270" bIns="45136" anchor="ctr"/>
          <a:lstStyle/>
          <a:p>
            <a:endParaRPr lang="en-US"/>
          </a:p>
        </p:txBody>
      </p:sp>
      <p:sp>
        <p:nvSpPr>
          <p:cNvPr id="4814853" name="Text Box 5"/>
          <p:cNvSpPr txBox="1">
            <a:spLocks noChangeArrowheads="1"/>
          </p:cNvSpPr>
          <p:nvPr/>
        </p:nvSpPr>
        <p:spPr bwMode="auto">
          <a:xfrm>
            <a:off x="4" y="0"/>
            <a:ext cx="4029689" cy="350520"/>
          </a:xfrm>
          <a:prstGeom prst="rect">
            <a:avLst/>
          </a:prstGeom>
          <a:noFill/>
          <a:ln w="9525">
            <a:noFill/>
            <a:miter lim="800000"/>
            <a:headEnd/>
            <a:tailEnd/>
          </a:ln>
        </p:spPr>
        <p:txBody>
          <a:bodyPr wrap="none" lIns="90270" tIns="45136" rIns="90270" bIns="45136" anchor="ctr"/>
          <a:lstStyle/>
          <a:p>
            <a:endParaRPr lang="en-US"/>
          </a:p>
        </p:txBody>
      </p:sp>
      <p:sp>
        <p:nvSpPr>
          <p:cNvPr id="4814854" name="Text Box 6"/>
          <p:cNvSpPr txBox="1">
            <a:spLocks noChangeArrowheads="1"/>
          </p:cNvSpPr>
          <p:nvPr/>
        </p:nvSpPr>
        <p:spPr bwMode="auto">
          <a:xfrm>
            <a:off x="4" y="6659881"/>
            <a:ext cx="4029689" cy="350520"/>
          </a:xfrm>
          <a:prstGeom prst="rect">
            <a:avLst/>
          </a:prstGeom>
          <a:noFill/>
          <a:ln w="9525">
            <a:noFill/>
            <a:miter lim="800000"/>
            <a:headEnd/>
            <a:tailEnd/>
          </a:ln>
        </p:spPr>
        <p:txBody>
          <a:bodyPr wrap="none" lIns="90270" tIns="45136" rIns="90270" bIns="45136"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sldNum" sz="quarter"/>
          </p:nvPr>
        </p:nvSpPr>
        <p:spPr>
          <a:noFill/>
        </p:spPr>
        <p:txBody>
          <a:bodyPr/>
          <a:lstStyle/>
          <a:p>
            <a:fld id="{06F032FB-2528-4EAF-9114-A71C239997EF}" type="slidenum">
              <a:rPr lang="en-GB">
                <a:ea typeface="MS Gothic" charset="-128"/>
              </a:rPr>
              <a:pPr/>
              <a:t>44</a:t>
            </a:fld>
            <a:endParaRPr lang="en-GB">
              <a:ea typeface="MS Gothic" charset="-128"/>
            </a:endParaRPr>
          </a:p>
        </p:txBody>
      </p:sp>
      <p:sp>
        <p:nvSpPr>
          <p:cNvPr id="4099" name="Text Box 1"/>
          <p:cNvSpPr txBox="1">
            <a:spLocks noChangeArrowheads="1"/>
          </p:cNvSpPr>
          <p:nvPr/>
        </p:nvSpPr>
        <p:spPr bwMode="auto">
          <a:xfrm>
            <a:off x="5265809" y="6658664"/>
            <a:ext cx="4028440" cy="350520"/>
          </a:xfrm>
          <a:prstGeom prst="rect">
            <a:avLst/>
          </a:prstGeom>
          <a:noFill/>
          <a:ln w="9525">
            <a:noFill/>
            <a:round/>
            <a:headEnd/>
            <a:tailEnd/>
          </a:ln>
        </p:spPr>
        <p:txBody>
          <a:bodyPr lIns="91710" tIns="47689" rIns="91710" bIns="47689" anchor="b"/>
          <a:lstStyle/>
          <a:p>
            <a:pPr algn="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fld id="{8530AABC-FAC9-4278-85B6-85920CE0391C}" type="slidenum">
              <a:rPr lang="en-GB" sz="1200">
                <a:solidFill>
                  <a:srgbClr val="000000"/>
                </a:solidFill>
              </a:rPr>
              <a:pPr algn="r">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t>44</a:t>
            </a:fld>
            <a:endParaRPr lang="en-GB" sz="1200" dirty="0">
              <a:solidFill>
                <a:srgbClr val="000000"/>
              </a:solidFill>
            </a:endParaRPr>
          </a:p>
        </p:txBody>
      </p:sp>
      <p:sp>
        <p:nvSpPr>
          <p:cNvPr id="4100" name="Text Box 2"/>
          <p:cNvSpPr txBox="1">
            <a:spLocks noChangeArrowheads="1"/>
          </p:cNvSpPr>
          <p:nvPr/>
        </p:nvSpPr>
        <p:spPr bwMode="auto">
          <a:xfrm>
            <a:off x="1549400" y="525780"/>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p>
            <a:endParaRPr lang="en-US"/>
          </a:p>
        </p:txBody>
      </p:sp>
      <p:sp>
        <p:nvSpPr>
          <p:cNvPr id="4101" name="Text Box 3"/>
          <p:cNvSpPr txBox="1">
            <a:spLocks noGrp="1" noChangeArrowheads="1"/>
          </p:cNvSpPr>
          <p:nvPr>
            <p:ph type="body"/>
          </p:nvPr>
        </p:nvSpPr>
        <p:spPr>
          <a:xfrm>
            <a:off x="929640" y="3329940"/>
            <a:ext cx="7437120" cy="3154680"/>
          </a:xfrm>
          <a:noFill/>
          <a:ln/>
        </p:spPr>
        <p:txBody>
          <a:bodyPr/>
          <a:lstStyle/>
          <a:p>
            <a:pPr eaLnBrk="1" hangingPunct="1">
              <a:spcBef>
                <a:spcPct val="0"/>
              </a:spcBef>
            </a:pPr>
            <a:r>
              <a:rPr lang="en-US" b="1" dirty="0" smtClean="0"/>
              <a:t>Deutsche Telekom</a:t>
            </a:r>
          </a:p>
          <a:p>
            <a:pPr eaLnBrk="1" hangingPunct="1">
              <a:spcBef>
                <a:spcPct val="0"/>
              </a:spcBef>
              <a:buFont typeface="Arial" pitchFamily="34" charset="0"/>
              <a:buChar char="•"/>
            </a:pPr>
            <a:r>
              <a:rPr lang="en-GB" dirty="0" smtClean="0"/>
              <a:t>   Customer needed to reduce the time-to-market for new Internet services</a:t>
            </a:r>
            <a:r>
              <a:rPr lang="en-GB" sz="1100" dirty="0" smtClean="0"/>
              <a:t> </a:t>
            </a:r>
          </a:p>
          <a:p>
            <a:pPr marL="195738" indent="-195738">
              <a:lnSpc>
                <a:spcPct val="85000"/>
              </a:lnSpc>
              <a:spcBef>
                <a:spcPts val="574"/>
              </a:spcBef>
              <a:buClr>
                <a:srgbClr val="99CC00"/>
              </a:buClr>
              <a:buSzPct val="45000"/>
              <a:buFont typeface="Arial" pitchFamily="34" charset="0"/>
              <a:buChar char="•"/>
              <a:tabLst>
                <a:tab pos="195738" algn="l"/>
                <a:tab pos="1127511" algn="l"/>
                <a:tab pos="2059285" algn="l"/>
                <a:tab pos="2991058" algn="l"/>
                <a:tab pos="3922832" algn="l"/>
                <a:tab pos="4854606" algn="l"/>
                <a:tab pos="5786379" algn="l"/>
                <a:tab pos="6718153" algn="l"/>
                <a:tab pos="7649926" algn="l"/>
                <a:tab pos="8581700" algn="l"/>
                <a:tab pos="9513474" algn="l"/>
                <a:tab pos="10445247" algn="l"/>
              </a:tabLst>
            </a:pPr>
            <a:r>
              <a:rPr lang="en-GB" dirty="0" smtClean="0"/>
              <a:t>Sought to make its provisioning system faster, more reliable, and more flexible</a:t>
            </a:r>
          </a:p>
          <a:p>
            <a:pPr marL="195738" indent="-195738">
              <a:lnSpc>
                <a:spcPct val="85000"/>
              </a:lnSpc>
              <a:spcBef>
                <a:spcPts val="574"/>
              </a:spcBef>
              <a:buClr>
                <a:srgbClr val="99CC00"/>
              </a:buClr>
              <a:buSzPct val="45000"/>
              <a:buFont typeface="Arial" pitchFamily="34" charset="0"/>
              <a:buChar char="•"/>
              <a:tabLst>
                <a:tab pos="195738" algn="l"/>
                <a:tab pos="1127511" algn="l"/>
                <a:tab pos="2059285" algn="l"/>
                <a:tab pos="2991058" algn="l"/>
                <a:tab pos="3922832" algn="l"/>
                <a:tab pos="4854606" algn="l"/>
                <a:tab pos="5786379" algn="l"/>
                <a:tab pos="6718153" algn="l"/>
                <a:tab pos="7649926" algn="l"/>
                <a:tab pos="8581700" algn="l"/>
                <a:tab pos="9513474" algn="l"/>
                <a:tab pos="10445247" algn="l"/>
              </a:tabLst>
            </a:pPr>
            <a:r>
              <a:rPr lang="en-GB" dirty="0" smtClean="0"/>
              <a:t>Wanted to reduce operating costs</a:t>
            </a:r>
          </a:p>
          <a:p>
            <a:pPr eaLnBrk="1" hangingPunct="1">
              <a:spcBef>
                <a:spcPct val="0"/>
              </a:spcBef>
            </a:pPr>
            <a:r>
              <a:rPr lang="en-US" dirty="0" smtClean="0"/>
              <a:t>Solution:</a:t>
            </a:r>
          </a:p>
          <a:p>
            <a:pPr marL="195738" indent="-195738">
              <a:lnSpc>
                <a:spcPct val="85000"/>
              </a:lnSpc>
              <a:spcBef>
                <a:spcPts val="574"/>
              </a:spcBef>
              <a:buClr>
                <a:srgbClr val="99CC00"/>
              </a:buClr>
              <a:buSzPct val="45000"/>
              <a:tabLst>
                <a:tab pos="195738" algn="l"/>
                <a:tab pos="1127511" algn="l"/>
                <a:tab pos="2059285" algn="l"/>
                <a:tab pos="2991058" algn="l"/>
                <a:tab pos="3922832" algn="l"/>
                <a:tab pos="4854606" algn="l"/>
                <a:tab pos="5786379" algn="l"/>
                <a:tab pos="6718153" algn="l"/>
                <a:tab pos="7649926" algn="l"/>
                <a:tab pos="8581700" algn="l"/>
                <a:tab pos="9513474" algn="l"/>
                <a:tab pos="10445247" algn="l"/>
              </a:tabLst>
            </a:pPr>
            <a:r>
              <a:rPr lang="en-GB" dirty="0" smtClean="0"/>
              <a:t>Customer rebuilt its provisioning system based on a service-oriented architecture and Microsoft</a:t>
            </a:r>
            <a:r>
              <a:rPr lang="en-GB" sz="800" dirty="0" smtClean="0"/>
              <a:t>®</a:t>
            </a:r>
            <a:r>
              <a:rPr lang="en-GB" dirty="0" smtClean="0"/>
              <a:t> BizTalk</a:t>
            </a:r>
            <a:r>
              <a:rPr lang="en-GB" sz="800" dirty="0" smtClean="0"/>
              <a:t>®</a:t>
            </a:r>
            <a:r>
              <a:rPr lang="en-GB" dirty="0" smtClean="0"/>
              <a:t> Server</a:t>
            </a:r>
          </a:p>
          <a:p>
            <a:pPr marL="195738" indent="-195738">
              <a:lnSpc>
                <a:spcPct val="85000"/>
              </a:lnSpc>
              <a:spcBef>
                <a:spcPts val="574"/>
              </a:spcBef>
              <a:buClr>
                <a:srgbClr val="99CC00"/>
              </a:buClr>
              <a:buSzPct val="45000"/>
              <a:tabLst>
                <a:tab pos="195738" algn="l"/>
                <a:tab pos="1127511" algn="l"/>
                <a:tab pos="2059285" algn="l"/>
                <a:tab pos="2991058" algn="l"/>
                <a:tab pos="3922832" algn="l"/>
                <a:tab pos="4854606" algn="l"/>
                <a:tab pos="5786379" algn="l"/>
                <a:tab pos="6718153" algn="l"/>
                <a:tab pos="7649926" algn="l"/>
                <a:tab pos="8581700" algn="l"/>
                <a:tab pos="9513474" algn="l"/>
                <a:tab pos="10445247" algn="l"/>
              </a:tabLst>
            </a:pPr>
            <a:r>
              <a:rPr lang="en-GB" dirty="0" smtClean="0"/>
              <a:t>Customer delivers its Internet services through XML-based Web services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CEEBD8-F032-4247-9E74-9C75477AB6B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B9E38-8477-41E2-A365-1CF2616FA5E4}" type="slidenum">
              <a:rPr lang="en-US"/>
              <a:pPr/>
              <a:t>45</a:t>
            </a:fld>
            <a:endParaRPr lang="en-US"/>
          </a:p>
        </p:txBody>
      </p:sp>
      <p:sp>
        <p:nvSpPr>
          <p:cNvPr id="4831234" name="Rectangle 2"/>
          <p:cNvSpPr>
            <a:spLocks noGrp="1" noRot="1" noChangeAspect="1" noChangeArrowheads="1" noTextEdit="1"/>
          </p:cNvSpPr>
          <p:nvPr>
            <p:ph type="sldImg"/>
          </p:nvPr>
        </p:nvSpPr>
        <p:spPr>
          <a:xfrm>
            <a:off x="2897188" y="525463"/>
            <a:ext cx="3503612" cy="2628900"/>
          </a:xfrm>
          <a:ln/>
        </p:spPr>
      </p:sp>
      <p:sp>
        <p:nvSpPr>
          <p:cNvPr id="4831235" name="Rectangle 3"/>
          <p:cNvSpPr>
            <a:spLocks noGrp="1" noChangeArrowheads="1"/>
          </p:cNvSpPr>
          <p:nvPr>
            <p:ph type="body" idx="1"/>
          </p:nvPr>
        </p:nvSpPr>
        <p:spPr/>
        <p:txBody>
          <a:bodyPr/>
          <a:lstStyle/>
          <a:p>
            <a:pPr>
              <a:buFont typeface="Arial" pitchFamily="34" charset="0"/>
              <a:buChar char="•"/>
            </a:pPr>
            <a:r>
              <a:rPr lang="en-US" dirty="0" smtClean="0"/>
              <a:t> Freedom</a:t>
            </a:r>
            <a:r>
              <a:rPr lang="en-US" baseline="0" dirty="0" smtClean="0"/>
              <a:t> to outsource with impact existing applications</a:t>
            </a:r>
          </a:p>
          <a:p>
            <a:pPr>
              <a:buFont typeface="Arial" pitchFamily="34" charset="0"/>
              <a:buChar char="•"/>
            </a:pPr>
            <a:r>
              <a:rPr lang="en-US" baseline="0" dirty="0" smtClean="0"/>
              <a:t> Leverage existing</a:t>
            </a:r>
          </a:p>
          <a:p>
            <a:pPr>
              <a:buFont typeface="Arial" pitchFamily="34" charset="0"/>
              <a:buChar char="•"/>
            </a:pPr>
            <a:r>
              <a:rPr lang="en-US" baseline="0" dirty="0" smtClean="0"/>
              <a:t> Eliminate cost of non-key functions</a:t>
            </a:r>
            <a:endParaRPr lang="en-US" dirty="0" smtClean="0"/>
          </a:p>
          <a:p>
            <a:pPr>
              <a:buFont typeface="Arial" pitchFamily="34" charset="0"/>
              <a:buChar char="•"/>
            </a:pPr>
            <a:r>
              <a:rPr lang="en-US" dirty="0" smtClean="0"/>
              <a:t> Zip</a:t>
            </a:r>
            <a:r>
              <a:rPr lang="en-US" baseline="0" dirty="0" smtClean="0"/>
              <a:t> – example of consolidation of how business was used post-code and geo-lookup services. </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AF54A-5F3D-41D4-BEE2-12E761AA6BDB}" type="slidenum">
              <a:rPr lang="en-US"/>
              <a:pPr/>
              <a:t>46</a:t>
            </a:fld>
            <a:endParaRPr lang="en-US"/>
          </a:p>
        </p:txBody>
      </p:sp>
      <p:sp>
        <p:nvSpPr>
          <p:cNvPr id="4827138" name="Rectangle 2"/>
          <p:cNvSpPr>
            <a:spLocks noGrp="1" noRot="1" noChangeAspect="1" noChangeArrowheads="1" noTextEdit="1"/>
          </p:cNvSpPr>
          <p:nvPr>
            <p:ph type="sldImg"/>
          </p:nvPr>
        </p:nvSpPr>
        <p:spPr>
          <a:xfrm>
            <a:off x="2897188" y="525463"/>
            <a:ext cx="3503612" cy="2628900"/>
          </a:xfrm>
          <a:ln/>
        </p:spPr>
      </p:sp>
      <p:sp>
        <p:nvSpPr>
          <p:cNvPr id="4827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F3574-FDBB-40D8-8A7A-D0361070CF7D}" type="slidenum">
              <a:rPr lang="en-US"/>
              <a:pPr/>
              <a:t>47</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normAutofit fontScale="85000" lnSpcReduction="10000"/>
          </a:bodyPr>
          <a:lstStyle/>
          <a:p>
            <a:pPr defTabSz="931774">
              <a:spcBef>
                <a:spcPct val="0"/>
              </a:spcBef>
              <a:defRPr/>
            </a:pPr>
            <a:r>
              <a:rPr lang="en-US" b="1" dirty="0" smtClean="0"/>
              <a:t>Vital </a:t>
            </a:r>
            <a:r>
              <a:rPr lang="en-US" b="0" dirty="0" smtClean="0"/>
              <a:t>(</a:t>
            </a:r>
            <a:r>
              <a:rPr lang="en-US" dirty="0" smtClean="0"/>
              <a:t>http://www.microsoft.com/casestudies/casestudy.aspx?casestudyid=200420)</a:t>
            </a:r>
            <a:endParaRPr lang="en-US" b="1" dirty="0" smtClean="0"/>
          </a:p>
          <a:p>
            <a:pPr marL="197355" indent="-197355">
              <a:lnSpc>
                <a:spcPct val="85000"/>
              </a:lnSpc>
              <a:spcBef>
                <a:spcPct val="25000"/>
              </a:spcBef>
              <a:buClr>
                <a:schemeClr val="folHlink"/>
              </a:buClr>
              <a:buSzPct val="45000"/>
              <a:buFont typeface="Arial" pitchFamily="34" charset="0"/>
              <a:buChar char="•"/>
            </a:pPr>
            <a:r>
              <a:rPr lang="en-US" dirty="0" smtClean="0"/>
              <a:t>Vital wanted to boost the number of subscribers to its pension products</a:t>
            </a:r>
            <a:endParaRPr lang="en-US" sz="1100" dirty="0" smtClean="0"/>
          </a:p>
          <a:p>
            <a:pPr marL="197355" indent="-197355">
              <a:lnSpc>
                <a:spcPct val="85000"/>
              </a:lnSpc>
              <a:spcBef>
                <a:spcPct val="25000"/>
              </a:spcBef>
              <a:buClr>
                <a:schemeClr val="folHlink"/>
              </a:buClr>
              <a:buSzPct val="45000"/>
              <a:buFont typeface="Arial" pitchFamily="34" charset="0"/>
              <a:buChar char="•"/>
            </a:pPr>
            <a:r>
              <a:rPr lang="en-US" dirty="0" smtClean="0"/>
              <a:t>Needed to combine different transactions available through its disparate systems and present them as Web services in a single Web portal</a:t>
            </a:r>
          </a:p>
          <a:p>
            <a:pPr marL="197355" indent="-197355">
              <a:lnSpc>
                <a:spcPct val="85000"/>
              </a:lnSpc>
              <a:spcBef>
                <a:spcPct val="25000"/>
              </a:spcBef>
              <a:buClr>
                <a:schemeClr val="folHlink"/>
              </a:buClr>
              <a:buSzPct val="45000"/>
            </a:pPr>
            <a:r>
              <a:rPr lang="en-US" b="1" dirty="0" smtClean="0"/>
              <a:t>Solution:</a:t>
            </a:r>
          </a:p>
          <a:p>
            <a:pPr marL="197355" indent="-197355">
              <a:lnSpc>
                <a:spcPct val="85000"/>
              </a:lnSpc>
              <a:spcBef>
                <a:spcPct val="25000"/>
              </a:spcBef>
              <a:buClr>
                <a:schemeClr val="folHlink"/>
              </a:buClr>
              <a:buSzPct val="45000"/>
            </a:pPr>
            <a:r>
              <a:rPr lang="en-US" dirty="0" smtClean="0"/>
              <a:t>Developed a new pension application based on service-oriented architecture </a:t>
            </a:r>
          </a:p>
          <a:p>
            <a:pPr marL="197355" indent="-197355">
              <a:lnSpc>
                <a:spcPct val="85000"/>
              </a:lnSpc>
              <a:spcBef>
                <a:spcPct val="25000"/>
              </a:spcBef>
              <a:buClr>
                <a:schemeClr val="folHlink"/>
              </a:buClr>
              <a:buSzPct val="45000"/>
            </a:pPr>
            <a:r>
              <a:rPr lang="en-US" dirty="0" smtClean="0"/>
              <a:t>Built its solution using Microsoft</a:t>
            </a:r>
            <a:r>
              <a:rPr lang="en-US" sz="800" dirty="0" smtClean="0">
                <a:cs typeface="Arial" charset="0"/>
              </a:rPr>
              <a:t>®</a:t>
            </a:r>
            <a:r>
              <a:rPr lang="en-US" dirty="0" smtClean="0"/>
              <a:t> BizTalk</a:t>
            </a:r>
            <a:r>
              <a:rPr lang="en-US" sz="800" dirty="0" smtClean="0"/>
              <a:t>®</a:t>
            </a:r>
            <a:r>
              <a:rPr lang="en-US" dirty="0" smtClean="0"/>
              <a:t> Server</a:t>
            </a:r>
            <a:r>
              <a:rPr lang="en-US" sz="800" dirty="0" smtClean="0"/>
              <a:t> </a:t>
            </a:r>
            <a:r>
              <a:rPr lang="en-US" dirty="0" smtClean="0"/>
              <a:t>2006, which allowed it to interchange data from</a:t>
            </a:r>
            <a:r>
              <a:rPr lang="en-US" baseline="0" dirty="0" smtClean="0"/>
              <a:t> </a:t>
            </a:r>
            <a:r>
              <a:rPr lang="en-US" dirty="0" smtClean="0"/>
              <a:t>heterogeneous computer systems</a:t>
            </a:r>
          </a:p>
          <a:p>
            <a:pPr eaLnBrk="1" hangingPunct="1">
              <a:spcBef>
                <a:spcPct val="0"/>
              </a:spcBef>
            </a:pPr>
            <a:endParaRPr lang="en-US" dirty="0" smtClean="0"/>
          </a:p>
          <a:p>
            <a:pPr rtl="0">
              <a:buFont typeface="Arial" pitchFamily="34" charset="0"/>
              <a:buChar char="•"/>
            </a:pPr>
            <a:r>
              <a:rPr lang="en-GB" dirty="0" smtClean="0"/>
              <a:t> Basing its solution on BizTalk Server and SOA, Vital has enabled the use of modular systems that can be added and removed as needed. </a:t>
            </a:r>
          </a:p>
          <a:p>
            <a:pPr rtl="0">
              <a:buFont typeface="Arial" pitchFamily="34" charset="0"/>
              <a:buChar char="•"/>
            </a:pPr>
            <a:r>
              <a:rPr lang="en-GB" dirty="0" smtClean="0"/>
              <a:t> Eliminated the point-to-point connections that once existed between its mainframe applications and the clients</a:t>
            </a:r>
          </a:p>
          <a:p>
            <a:pPr rtl="0">
              <a:buFont typeface="Arial" pitchFamily="34" charset="0"/>
              <a:buChar char="•"/>
            </a:pPr>
            <a:r>
              <a:rPr lang="en-GB" dirty="0" smtClean="0"/>
              <a:t> Rather than rebuilding the Web portal interface every time it adds a new service, Vital can instead take a more plug-and-play approach in which each new service is added</a:t>
            </a:r>
          </a:p>
          <a:p>
            <a:pPr rtl="0">
              <a:buFont typeface="Arial" pitchFamily="34" charset="0"/>
              <a:buChar char="•"/>
            </a:pPr>
            <a:r>
              <a:rPr lang="en-GB" dirty="0" smtClean="0"/>
              <a:t> Vital is able to respond more nimbly to changing market conditions by reducing the time-to-market for add-on products and services. </a:t>
            </a:r>
          </a:p>
          <a:p>
            <a:pPr rtl="0">
              <a:buFont typeface="Arial" pitchFamily="34" charset="0"/>
              <a:buChar char="•"/>
            </a:pPr>
            <a:r>
              <a:rPr lang="en-GB" dirty="0" smtClean="0"/>
              <a:t> Allows the company to make quick updates to its pension application without disrupting consumers’ use of the existing solution. </a:t>
            </a:r>
          </a:p>
          <a:p>
            <a:pPr rtl="0">
              <a:buFont typeface="Arial" pitchFamily="34" charset="0"/>
              <a:buChar char="•"/>
            </a:pPr>
            <a:r>
              <a:rPr lang="en-GB" dirty="0" smtClean="0"/>
              <a:t> “makes us more agile in that we can change the requirements as we add new business.” </a:t>
            </a:r>
          </a:p>
          <a:p>
            <a:endParaRPr lang="en-US" dirty="0" smtClean="0"/>
          </a:p>
          <a:p>
            <a:pPr defTabSz="931774">
              <a:buFont typeface="Arial" pitchFamily="34" charset="0"/>
              <a:buChar char="•"/>
              <a:defRPr/>
            </a:pPr>
            <a:r>
              <a:rPr lang="en-GB" dirty="0" smtClean="0"/>
              <a:t> Vital has already begun to reuse some of the services of its core pension system as it begins to develop a second pension application. </a:t>
            </a:r>
          </a:p>
          <a:p>
            <a:pPr defTabSz="931774">
              <a:buFont typeface="Arial" pitchFamily="34" charset="0"/>
              <a:buChar char="•"/>
              <a:defRPr/>
            </a:pPr>
            <a:r>
              <a:rPr lang="en-GB" dirty="0" smtClean="0"/>
              <a:t> Vital estimates that reusable components from the original solution will save the company more than NOK16 million (U.S.$2.4 million) in development costs</a:t>
            </a:r>
            <a:r>
              <a:rPr lang="en-GB" baseline="0" dirty="0" smtClean="0"/>
              <a:t> – incremental reuse benefit</a:t>
            </a:r>
            <a:endParaRPr lang="en-GB" dirty="0" smtClean="0"/>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04A184-F3D4-40E8-B1FC-CA396A97ACBB}" type="slidenum">
              <a:rPr lang="en-US" smtClean="0"/>
              <a:pPr/>
              <a:t>50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mtClean="0"/>
              <a:t>Highlighted:</a:t>
            </a:r>
            <a:r>
              <a:rPr lang="de-DE" baseline="0" smtClean="0"/>
              <a:t> </a:t>
            </a:r>
            <a:r>
              <a:rPr lang="de-DE" smtClean="0"/>
              <a:t>New R2 Features</a:t>
            </a:r>
          </a:p>
          <a:p>
            <a:endParaRPr lang="en-US" dirty="0"/>
          </a:p>
        </p:txBody>
      </p:sp>
      <p:sp>
        <p:nvSpPr>
          <p:cNvPr id="4" name="Slide Number Placeholder 3"/>
          <p:cNvSpPr>
            <a:spLocks noGrp="1"/>
          </p:cNvSpPr>
          <p:nvPr>
            <p:ph type="sldNum" sz="quarter" idx="10"/>
          </p:nvPr>
        </p:nvSpPr>
        <p:spPr/>
        <p:txBody>
          <a:bodyPr/>
          <a:lstStyle/>
          <a:p>
            <a:fld id="{DCF688E9-3023-45AB-AFC1-446CC4F0E2DC}" type="slidenum">
              <a:rPr lang="en-US" smtClean="0"/>
              <a:pPr/>
              <a:t>51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04A184-F3D4-40E8-B1FC-CA396A97ACBB}" type="slidenum">
              <a:rPr lang="en-US" smtClean="0"/>
              <a:pPr/>
              <a:t>52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4"/>
          <p:cNvSpPr txBox="1">
            <a:spLocks noGrp="1" noChangeArrowheads="1"/>
          </p:cNvSpPr>
          <p:nvPr/>
        </p:nvSpPr>
        <p:spPr bwMode="auto">
          <a:xfrm>
            <a:off x="7568062" y="6658444"/>
            <a:ext cx="1726234" cy="350760"/>
          </a:xfrm>
          <a:prstGeom prst="rect">
            <a:avLst/>
          </a:prstGeom>
          <a:noFill/>
          <a:ln w="9525" algn="ctr">
            <a:noFill/>
            <a:miter lim="800000"/>
            <a:headEnd/>
            <a:tailEnd/>
          </a:ln>
        </p:spPr>
        <p:txBody>
          <a:bodyPr lIns="91430" tIns="45714" rIns="91430" bIns="45714" anchor="b"/>
          <a:lstStyle/>
          <a:p>
            <a:pPr algn="r" defTabSz="926997"/>
            <a:fld id="{D81F2A87-97B8-4CD5-A288-38353199BF0D}" type="slidenum">
              <a:rPr lang="en-US" sz="1200"/>
              <a:pPr algn="r" defTabSz="926997"/>
              <a:t>53</a:t>
            </a:fld>
            <a:endParaRPr lang="en-US" sz="1200" dirty="0"/>
          </a:p>
        </p:txBody>
      </p:sp>
      <p:sp>
        <p:nvSpPr>
          <p:cNvPr id="36866" name="Rectangle 48129"/>
          <p:cNvSpPr>
            <a:spLocks noGrp="1" noRot="1" noChangeAspect="1" noChangeArrowheads="1" noTextEdit="1"/>
          </p:cNvSpPr>
          <p:nvPr>
            <p:ph type="sldImg"/>
          </p:nvPr>
        </p:nvSpPr>
        <p:spPr>
          <a:xfrm>
            <a:off x="2895600" y="525463"/>
            <a:ext cx="3505200" cy="2628900"/>
          </a:xfrm>
          <a:ln w="9525" cap="flat">
            <a:headEnd type="none" w="med" len="med"/>
            <a:tailEnd type="none" w="med" len="med"/>
          </a:ln>
        </p:spPr>
      </p:sp>
      <p:sp>
        <p:nvSpPr>
          <p:cNvPr id="36867" name="Rectangle 48130"/>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endParaRPr lang="en-ZA"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52EC501E-AEAC-4501-8A0F-B600B072F7FA}" type="slidenum">
              <a:rPr lang="en-US" smtClean="0"/>
              <a:pPr/>
              <a:t>55</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5"/>
          <p:cNvSpPr>
            <a:spLocks noGrp="1" noRot="1" noChangeAspect="1" noChangeArrowheads="1" noTextEdit="1"/>
          </p:cNvSpPr>
          <p:nvPr>
            <p:ph type="sldImg"/>
          </p:nvPr>
        </p:nvSpPr>
        <p:spPr>
          <a:xfrm>
            <a:off x="1682750" y="1662113"/>
            <a:ext cx="6877050" cy="5157787"/>
          </a:xfrm>
          <a:ln w="9525" cap="flat" algn="ctr">
            <a:headEnd type="none" w="med" len="med"/>
            <a:tailEnd type="none" w="med" len="med"/>
          </a:ln>
        </p:spPr>
      </p:sp>
      <p:sp>
        <p:nvSpPr>
          <p:cNvPr id="8" name="Rectangle 7"/>
          <p:cNvSpPr>
            <a:spLocks noGrp="1" noChangeArrowheads="1"/>
          </p:cNvSpPr>
          <p:nvPr>
            <p:ph type="body" idx="1"/>
          </p:nvPr>
        </p:nvSpPr>
        <p:spPr>
          <a:xfrm>
            <a:off x="1804981" y="468407"/>
            <a:ext cx="5573496" cy="184898"/>
          </a:xfrm>
        </p:spPr>
        <p:txBody>
          <a:bodyPr lIns="94947" tIns="47474" rIns="94947" bIns="47474">
            <a:normAutofit fontScale="25000" lnSpcReduction="20000"/>
          </a:bodyPr>
          <a:lstStyle/>
          <a:p>
            <a:pPr defTabSz="931774">
              <a:defRPr/>
            </a:pPr>
            <a:r>
              <a:rPr lang="en-GB" dirty="0" smtClean="0"/>
              <a:t>What is the challenge for companies today … </a:t>
            </a:r>
            <a:r>
              <a:rPr lang="en-US" altLang="ja-JP" b="0" dirty="0" smtClean="0">
                <a:latin typeface="Segoe Semibold"/>
              </a:rPr>
              <a:t>Business success is fleeting</a:t>
            </a:r>
          </a:p>
          <a:p>
            <a:pPr eaLnBrk="1" hangingPunct="1"/>
            <a:endParaRPr lang="en-GB" b="1" dirty="0" smtClean="0"/>
          </a:p>
          <a:p>
            <a:pPr eaLnBrk="1" hangingPunct="1"/>
            <a:r>
              <a:rPr lang="en-GB" b="1" dirty="0" smtClean="0"/>
              <a:t>“</a:t>
            </a:r>
            <a:r>
              <a:rPr lang="en-GB" dirty="0" smtClean="0"/>
              <a:t>Why we are all here ....”</a:t>
            </a:r>
          </a:p>
          <a:p>
            <a:pPr eaLnBrk="1" hangingPunct="1"/>
            <a:r>
              <a:rPr lang="en-GB" b="1" dirty="0" smtClean="0"/>
              <a:t>“</a:t>
            </a:r>
            <a:r>
              <a:rPr lang="en-GB" dirty="0" smtClean="0"/>
              <a:t>clearly problem with agility – and now companies are starting to step up ...  Look at SOA trend”</a:t>
            </a:r>
            <a:endParaRPr lang="en-GB" b="1" dirty="0" smtClean="0"/>
          </a:p>
          <a:p>
            <a:pPr>
              <a:lnSpc>
                <a:spcPct val="80000"/>
              </a:lnSpc>
            </a:pPr>
            <a:endParaRPr lang="en-US" sz="2000" dirty="0" smtClean="0"/>
          </a:p>
          <a:p>
            <a:pPr>
              <a:lnSpc>
                <a:spcPct val="80000"/>
              </a:lnSpc>
            </a:pPr>
            <a:r>
              <a:rPr lang="en-US" sz="2000" dirty="0" smtClean="0"/>
              <a:t>Business face unprecedented pressures to change</a:t>
            </a:r>
          </a:p>
          <a:p>
            <a:pPr lvl="1">
              <a:lnSpc>
                <a:spcPct val="80000"/>
              </a:lnSpc>
            </a:pPr>
            <a:r>
              <a:rPr lang="en-US" sz="1800" dirty="0" smtClean="0"/>
              <a:t>Competition (</a:t>
            </a:r>
            <a:r>
              <a:rPr lang="en-US" sz="1800" dirty="0" err="1" smtClean="0"/>
              <a:t>Neutalization</a:t>
            </a:r>
            <a:r>
              <a:rPr lang="en-US" sz="1800" dirty="0" smtClean="0"/>
              <a:t>)</a:t>
            </a:r>
          </a:p>
          <a:p>
            <a:pPr lvl="1">
              <a:lnSpc>
                <a:spcPct val="80000"/>
              </a:lnSpc>
            </a:pPr>
            <a:r>
              <a:rPr lang="en-US" sz="1800" dirty="0" smtClean="0"/>
              <a:t>Compliance / (Productivity</a:t>
            </a:r>
          </a:p>
          <a:p>
            <a:pPr lvl="1">
              <a:lnSpc>
                <a:spcPct val="80000"/>
              </a:lnSpc>
            </a:pPr>
            <a:r>
              <a:rPr lang="en-US" sz="1800" dirty="0" smtClean="0"/>
              <a:t>Innovation (Differentiation)</a:t>
            </a:r>
            <a:endParaRPr lang="en-US" altLang="ja-JP" b="0" dirty="0" smtClean="0">
              <a:latin typeface="Segoe Semibold"/>
            </a:endParaRPr>
          </a:p>
          <a:p>
            <a:pPr eaLnBrk="1" hangingPunct="1"/>
            <a:endParaRPr lang="en-GB" dirty="0" smtClean="0"/>
          </a:p>
          <a:p>
            <a:pPr eaLnBrk="1" hangingPunct="1"/>
            <a:r>
              <a:rPr lang="en-GB" b="1" dirty="0" smtClean="0"/>
              <a:t>Dick</a:t>
            </a:r>
            <a:r>
              <a:rPr lang="en-GB" dirty="0" smtClean="0"/>
              <a:t> </a:t>
            </a:r>
            <a:r>
              <a:rPr lang="en-GB" b="1" dirty="0" smtClean="0"/>
              <a:t>Foster</a:t>
            </a:r>
            <a:r>
              <a:rPr lang="en-GB" dirty="0" smtClean="0"/>
              <a:t>, author of </a:t>
            </a:r>
            <a:r>
              <a:rPr lang="en-GB" b="1" dirty="0" smtClean="0"/>
              <a:t>Creative</a:t>
            </a:r>
            <a:r>
              <a:rPr lang="en-GB" dirty="0" smtClean="0"/>
              <a:t> </a:t>
            </a:r>
            <a:r>
              <a:rPr lang="en-GB" b="1" dirty="0" smtClean="0"/>
              <a:t>Destruction</a:t>
            </a:r>
            <a:r>
              <a:rPr lang="en-GB" dirty="0" smtClean="0"/>
              <a:t> and managing partner/director @ </a:t>
            </a:r>
            <a:r>
              <a:rPr lang="en-GB" dirty="0" err="1" smtClean="0"/>
              <a:t>Mckinsey</a:t>
            </a:r>
            <a:r>
              <a:rPr lang="en-GB" dirty="0" smtClean="0"/>
              <a:t> and Co  (now director at </a:t>
            </a:r>
            <a:r>
              <a:rPr lang="en-GB" dirty="0" err="1" smtClean="0"/>
              <a:t>Innosight</a:t>
            </a:r>
            <a:r>
              <a:rPr lang="en-GB" dirty="0" smtClean="0"/>
              <a:t> group)</a:t>
            </a:r>
          </a:p>
          <a:p>
            <a:pPr eaLnBrk="1" hangingPunct="1"/>
            <a:endParaRPr lang="en-GB" altLang="ja-JP" dirty="0" smtClean="0"/>
          </a:p>
          <a:p>
            <a:pPr marL="0" lvl="1" defTabSz="931774" fontAlgn="base">
              <a:spcBef>
                <a:spcPct val="30000"/>
              </a:spcBef>
              <a:spcAft>
                <a:spcPct val="0"/>
              </a:spcAft>
              <a:defRPr/>
            </a:pPr>
            <a:r>
              <a:rPr lang="en-GB" altLang="ja-JP" dirty="0" smtClean="0"/>
              <a:t>“</a:t>
            </a:r>
            <a:r>
              <a:rPr lang="en-US" sz="1800" dirty="0" smtClean="0"/>
              <a:t>They need to innovate, reinvent, create new market opportunities”   </a:t>
            </a:r>
            <a:r>
              <a:rPr lang="en-US" sz="1800" dirty="0" err="1" smtClean="0"/>
              <a:t>ie</a:t>
            </a:r>
            <a:r>
              <a:rPr lang="en-US" sz="1800" dirty="0" smtClean="0"/>
              <a:t> be AGILE</a:t>
            </a:r>
            <a:endParaRPr lang="en-GB" altLang="ja-JP" dirty="0" smtClean="0"/>
          </a:p>
          <a:p>
            <a:pPr lvl="1">
              <a:lnSpc>
                <a:spcPct val="80000"/>
              </a:lnSpc>
            </a:pPr>
            <a:endParaRPr lang="en-US" sz="1800" dirty="0" smtClean="0"/>
          </a:p>
          <a:p>
            <a:pPr>
              <a:lnSpc>
                <a:spcPct val="80000"/>
              </a:lnSpc>
            </a:pPr>
            <a:r>
              <a:rPr lang="en-US" sz="2000" dirty="0" smtClean="0"/>
              <a:t>This all requires a business structure and </a:t>
            </a:r>
            <a:r>
              <a:rPr lang="en-US" sz="2000" dirty="0" err="1" smtClean="0"/>
              <a:t>organisation</a:t>
            </a:r>
            <a:r>
              <a:rPr lang="en-US" sz="2000" dirty="0" smtClean="0"/>
              <a:t> which can adapt and change</a:t>
            </a:r>
          </a:p>
          <a:p>
            <a:pPr>
              <a:lnSpc>
                <a:spcPct val="80000"/>
              </a:lnSpc>
            </a:pPr>
            <a:r>
              <a:rPr lang="en-US" sz="2000" dirty="0" smtClean="0"/>
              <a:t>          IT &amp; Business together can provide innovation</a:t>
            </a:r>
          </a:p>
          <a:p>
            <a:pPr lvl="1">
              <a:lnSpc>
                <a:spcPct val="80000"/>
              </a:lnSpc>
            </a:pPr>
            <a:r>
              <a:rPr lang="en-US" sz="1800" dirty="0" smtClean="0"/>
              <a:t>Link together with new business and partners to create new services</a:t>
            </a:r>
          </a:p>
          <a:p>
            <a:pPr lvl="1">
              <a:lnSpc>
                <a:spcPct val="80000"/>
              </a:lnSpc>
            </a:pPr>
            <a:r>
              <a:rPr lang="en-US" sz="1800" dirty="0" smtClean="0"/>
              <a:t>Create greater efficiencies by driving out non-core business elements</a:t>
            </a:r>
          </a:p>
          <a:p>
            <a:pPr lvl="1">
              <a:lnSpc>
                <a:spcPct val="80000"/>
              </a:lnSpc>
            </a:pPr>
            <a:r>
              <a:rPr lang="en-US" sz="1800" dirty="0" smtClean="0"/>
              <a:t>Reconfiguration of </a:t>
            </a:r>
            <a:r>
              <a:rPr lang="en-US" sz="1800" dirty="0" err="1" smtClean="0"/>
              <a:t>organisation</a:t>
            </a:r>
            <a:r>
              <a:rPr lang="en-US" sz="1800" dirty="0" smtClean="0"/>
              <a:t> more easily </a:t>
            </a:r>
          </a:p>
          <a:p>
            <a:pPr>
              <a:lnSpc>
                <a:spcPct val="80000"/>
              </a:lnSpc>
            </a:pPr>
            <a:endParaRPr lang="en-US" sz="2000" dirty="0" smtClean="0"/>
          </a:p>
          <a:p>
            <a:pPr>
              <a:lnSpc>
                <a:spcPct val="80000"/>
              </a:lnSpc>
            </a:pPr>
            <a:r>
              <a:rPr lang="en-US" sz="2000" dirty="0" smtClean="0"/>
              <a:t>From vertically integrated to horizontally integrated agile processes &amp; functions</a:t>
            </a:r>
          </a:p>
          <a:p>
            <a:pPr eaLnBrk="1" hangingPunct="1"/>
            <a:endParaRPr lang="en-US" altLang="ja-JP" dirty="0" smtClean="0">
              <a:latin typeface="Segoe Semibold"/>
            </a:endParaRPr>
          </a:p>
          <a:p>
            <a:pPr eaLnBrk="1" hangingPunct="1"/>
            <a:r>
              <a:rPr lang="en-US" altLang="ja-JP" dirty="0" smtClean="0">
                <a:latin typeface="Segoe Semibold"/>
              </a:rPr>
              <a:t>This graph is one indicator of the business climate we all face today.  It shows that the average tenure of companies in the S&amp;P 500 has dropped from over 75 years to about 15 years.  Companies come and go more quickly than ever before.  The bottom line is - </a:t>
            </a:r>
            <a:r>
              <a:rPr lang="en-US" altLang="ja-JP" b="1" dirty="0" smtClean="0">
                <a:latin typeface="Segoe Semibold"/>
              </a:rPr>
              <a:t>business success is fleeting</a:t>
            </a:r>
            <a:r>
              <a:rPr lang="en-US" altLang="ja-JP" dirty="0" smtClean="0">
                <a:latin typeface="Segoe Semibold"/>
              </a:rPr>
              <a:t>.</a:t>
            </a:r>
          </a:p>
          <a:p>
            <a:pPr eaLnBrk="1" hangingPunct="1"/>
            <a:endParaRPr lang="en-US" dirty="0" smtClean="0"/>
          </a:p>
          <a:p>
            <a:pPr eaLnBrk="1" hangingPunct="1"/>
            <a:r>
              <a:rPr lang="en-US" dirty="0" smtClean="0"/>
              <a:t>So to</a:t>
            </a:r>
            <a:r>
              <a:rPr lang="en-US" baseline="0" dirty="0" smtClean="0"/>
              <a:t> remain successful why are businesses demanding this new era of innovation </a:t>
            </a:r>
          </a:p>
          <a:p>
            <a:pPr eaLnBrk="1" hangingPunct="1"/>
            <a:r>
              <a:rPr lang="en-US" baseline="0" dirty="0" smtClean="0"/>
              <a:t>[next slide]</a:t>
            </a:r>
            <a:endParaRPr lang="en-US" dirty="0">
              <a:latin typeface="Segoe Semibold"/>
            </a:endParaRPr>
          </a:p>
        </p:txBody>
      </p:sp>
      <p:sp>
        <p:nvSpPr>
          <p:cNvPr id="15" name="Date Placeholder 14"/>
          <p:cNvSpPr>
            <a:spLocks noGrp="1" noChangeArrowheads="1"/>
          </p:cNvSpPr>
          <p:nvPr>
            <p:ph type="dt" sz="quarter" idx="1"/>
          </p:nvPr>
        </p:nvSpPr>
        <p:spPr>
          <a:xfrm>
            <a:off x="5265066" y="0"/>
            <a:ext cx="4029165" cy="350745"/>
          </a:xfrm>
        </p:spPr>
        <p:txBody>
          <a:bodyPr lIns="94947" tIns="47474" rIns="94947" bIns="47474"/>
          <a:lstStyle/>
          <a:p>
            <a:pPr defTabSz="949568"/>
            <a:fld id="{81FC52B4-266B-437D-A7CA-509A91A4B281}" type="datetime8">
              <a:rPr lang="en-US"/>
              <a:pPr defTabSz="949568"/>
              <a:t>4/15/2008 9:17 PM</a:t>
            </a:fld>
            <a:endParaRPr lang="en-US" dirty="0">
              <a:latin typeface="Segoe"/>
            </a:endParaRPr>
          </a:p>
        </p:txBody>
      </p:sp>
      <p:sp>
        <p:nvSpPr>
          <p:cNvPr id="6" name="Slide Number Placeholder 5"/>
          <p:cNvSpPr>
            <a:spLocks noGrp="1" noChangeArrowheads="1"/>
          </p:cNvSpPr>
          <p:nvPr>
            <p:ph type="sldNum" sz="quarter" idx="5"/>
          </p:nvPr>
        </p:nvSpPr>
        <p:spPr>
          <a:xfrm>
            <a:off x="7812889" y="6658536"/>
            <a:ext cx="1481341" cy="350745"/>
          </a:xfrm>
        </p:spPr>
        <p:txBody>
          <a:bodyPr lIns="94947" tIns="47474" rIns="94947" bIns="47474"/>
          <a:lstStyle/>
          <a:p>
            <a:pPr defTabSz="949568"/>
            <a:fld id="{ADAF334B-D735-40B0-A8AB-5DD5C0D53246}" type="slidenum">
              <a:rPr lang="en-US"/>
              <a:pPr defTabSz="949568"/>
              <a:t>6</a:t>
            </a:fld>
            <a:endParaRPr lang="en-US" dirty="0">
              <a:latin typeface="Segoe"/>
            </a:endParaRPr>
          </a:p>
        </p:txBody>
      </p:sp>
      <p:sp>
        <p:nvSpPr>
          <p:cNvPr id="29" name="Footer Placeholder 28"/>
          <p:cNvSpPr>
            <a:spLocks noGrp="1" noChangeArrowheads="1"/>
          </p:cNvSpPr>
          <p:nvPr>
            <p:ph type="ftr" sz="quarter" idx="4"/>
          </p:nvPr>
        </p:nvSpPr>
        <p:spPr>
          <a:xfrm>
            <a:off x="1" y="6658536"/>
            <a:ext cx="7691251" cy="350745"/>
          </a:xfrm>
        </p:spPr>
        <p:txBody>
          <a:bodyPr lIns="94947" tIns="47474" rIns="94947" bIns="47474"/>
          <a:lstStyle/>
          <a:p>
            <a:pPr defTabSz="949568"/>
            <a:r>
              <a:rPr lang="en-US" sz="800" dirty="0">
                <a:latin typeface="Segoe Semibold"/>
              </a:rPr>
              <a:t>© 2005 Microsoft Corporation. All rights reserved.</a:t>
            </a:r>
            <a:endParaRPr lang="en-US" dirty="0"/>
          </a:p>
          <a:p>
            <a:pPr defTabSz="949568" eaLnBrk="0" hangingPunct="0"/>
            <a:r>
              <a:rPr lang="en-US" sz="800" dirty="0">
                <a:latin typeface="Segoe Semibold"/>
              </a:rPr>
              <a:t>This presentation is for informational purposes only. Microsoft makes no warranties, express or implied, in this summary.</a:t>
            </a:r>
            <a:endParaRPr lang="en-US" dirty="0">
              <a:latin typeface="Segoe"/>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4/15/2008 9:18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4/15/2008 9:18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57</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4/15/2008 9:18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58</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4/15/2008 9:18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E8A25294-67A9-4113-8B39-489DA6600CC0}" type="slidenum">
              <a:rPr lang="en-US" smtClean="0"/>
              <a:pPr/>
              <a:t>60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E8A25294-67A9-4113-8B39-489DA6600CC0}" type="slidenum">
              <a:rPr lang="en-US" smtClean="0"/>
              <a:pPr/>
              <a:t>61</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E8A25294-67A9-4113-8B39-489DA6600CC0}" type="slidenum">
              <a:rPr lang="en-US" smtClean="0"/>
              <a:pPr/>
              <a:t>62</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CF38B6BC-A226-40B7-BF32-F27A6BA7F6CC}" type="slidenum">
              <a:rPr lang="en-US" smtClean="0"/>
              <a:pPr>
                <a:defRPr/>
              </a:pPr>
              <a:t>63</a:t>
            </a:fld>
            <a:endParaRPr lang="en-US" smtClean="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Where does CPH sit within the corporate environment?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CF38B6BC-A226-40B7-BF32-F27A6BA7F6CC}" type="slidenum">
              <a:rPr lang="en-US" smtClean="0"/>
              <a:pPr>
                <a:defRPr/>
              </a:pPr>
              <a:t>64</a:t>
            </a:fld>
            <a:endParaRPr lang="en-US" smtClean="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Where does CPH sit within the corporate environment?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CF38B6BC-A226-40B7-BF32-F27A6BA7F6CC}" type="slidenum">
              <a:rPr lang="en-US" smtClean="0"/>
              <a:pPr>
                <a:defRPr/>
              </a:pPr>
              <a:t>65</a:t>
            </a:fld>
            <a:endParaRPr lang="en-US" smtClean="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Where does CPH sit within the corporate environment?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D80BE-64DF-4C85-A553-7B07250608AE}" type="slidenum">
              <a:rPr lang="en-US"/>
              <a:pPr/>
              <a:t>7</a:t>
            </a:fld>
            <a:endParaRPr lang="en-US"/>
          </a:p>
        </p:txBody>
      </p:sp>
      <p:sp>
        <p:nvSpPr>
          <p:cNvPr id="4672514" name="Rectangle 2"/>
          <p:cNvSpPr>
            <a:spLocks noGrp="1" noRot="1" noChangeAspect="1" noChangeArrowheads="1" noTextEdit="1"/>
          </p:cNvSpPr>
          <p:nvPr>
            <p:ph type="sldImg"/>
          </p:nvPr>
        </p:nvSpPr>
        <p:spPr>
          <a:xfrm>
            <a:off x="2895600" y="525463"/>
            <a:ext cx="3506788" cy="2630487"/>
          </a:xfrm>
          <a:ln/>
        </p:spPr>
      </p:sp>
      <p:sp>
        <p:nvSpPr>
          <p:cNvPr id="4672515" name="Rectangle 3"/>
          <p:cNvSpPr>
            <a:spLocks noGrp="1" noChangeArrowheads="1"/>
          </p:cNvSpPr>
          <p:nvPr>
            <p:ph type="body" idx="1"/>
          </p:nvPr>
        </p:nvSpPr>
        <p:spPr>
          <a:xfrm>
            <a:off x="928810" y="3330532"/>
            <a:ext cx="7438786" cy="3153500"/>
          </a:xfrm>
        </p:spPr>
        <p:txBody>
          <a:bodyPr/>
          <a:lstStyle/>
          <a:p>
            <a:pPr defTabSz="931774">
              <a:defRPr/>
            </a:pPr>
            <a:r>
              <a:rPr lang="en-US" dirty="0" smtClean="0"/>
              <a:t>Therefore given business success is so fleeting, not surprising that the ability to innovate is a key priority for CEOs, as shown here from this McKinsey research.</a:t>
            </a:r>
          </a:p>
          <a:p>
            <a:pPr defTabSz="931774">
              <a:defRPr/>
            </a:pPr>
            <a:endParaRPr lang="en-US" dirty="0" smtClean="0"/>
          </a:p>
          <a:p>
            <a:pPr defTabSz="931774">
              <a:defRPr/>
            </a:pPr>
            <a:r>
              <a:rPr lang="en-US" dirty="0" smtClean="0"/>
              <a:t>One of the striking findings in this research is that </a:t>
            </a:r>
            <a:r>
              <a:rPr lang="en-US" b="1" dirty="0" smtClean="0"/>
              <a:t>only 1 in 10 CEOs thinks their organization can innovate today</a:t>
            </a:r>
          </a:p>
          <a:p>
            <a:pPr defTabSz="931774">
              <a:defRPr/>
            </a:pPr>
            <a:endParaRPr lang="en-US" dirty="0" smtClean="0"/>
          </a:p>
          <a:p>
            <a:pPr defTabSz="931774">
              <a:defRPr/>
            </a:pPr>
            <a:r>
              <a:rPr lang="en-US" dirty="0" smtClean="0"/>
              <a:t>So CEOs want to innovate, and want flexibility</a:t>
            </a:r>
            <a:r>
              <a:rPr lang="en-US" baseline="0" dirty="0" smtClean="0"/>
              <a:t> to allow strategic innovation</a:t>
            </a:r>
            <a:endParaRPr lang="en-US" dirty="0" smtClean="0"/>
          </a:p>
          <a:p>
            <a:r>
              <a:rPr lang="en-US" dirty="0" smtClean="0"/>
              <a:t>To remain</a:t>
            </a:r>
            <a:r>
              <a:rPr lang="en-US" baseline="0" dirty="0" smtClean="0"/>
              <a:t> competitive there are </a:t>
            </a:r>
            <a:r>
              <a:rPr lang="en-US" dirty="0" smtClean="0"/>
              <a:t>3 key challenge areas business</a:t>
            </a:r>
            <a:r>
              <a:rPr lang="en-US" baseline="0" dirty="0" smtClean="0"/>
              <a:t> wants </a:t>
            </a:r>
            <a:r>
              <a:rPr lang="en-US" dirty="0" smtClean="0"/>
              <a:t>to be addressed:</a:t>
            </a:r>
          </a:p>
          <a:p>
            <a:endParaRPr lang="en-US" dirty="0" smtClean="0"/>
          </a:p>
          <a:p>
            <a:r>
              <a:rPr lang="en-US" b="1" dirty="0" smtClean="0"/>
              <a:t>Differentiation</a:t>
            </a:r>
            <a:r>
              <a:rPr lang="en-US" dirty="0" smtClean="0"/>
              <a:t> – Incremental</a:t>
            </a:r>
            <a:r>
              <a:rPr lang="en-US" baseline="0" dirty="0" smtClean="0"/>
              <a:t> advantage; develop unique value; or maybe price advantage. Investment determined by margin of improvement.</a:t>
            </a:r>
            <a:endParaRPr lang="en-US" dirty="0" smtClean="0"/>
          </a:p>
          <a:p>
            <a:endParaRPr lang="en-US" dirty="0" smtClean="0"/>
          </a:p>
          <a:p>
            <a:r>
              <a:rPr lang="en-US" b="1" dirty="0" smtClean="0"/>
              <a:t>Neutralization</a:t>
            </a:r>
            <a:r>
              <a:rPr lang="en-US" dirty="0" smtClean="0"/>
              <a:t> – Catch up or overcome an</a:t>
            </a:r>
            <a:r>
              <a:rPr lang="en-US" baseline="0" dirty="0" smtClean="0"/>
              <a:t> advantage of a competitor. Investment good enough is enough – invest enough to achieve goal</a:t>
            </a:r>
            <a:endParaRPr lang="en-US" dirty="0" smtClean="0"/>
          </a:p>
          <a:p>
            <a:r>
              <a:rPr lang="en-US" dirty="0" smtClean="0"/>
              <a:t> </a:t>
            </a:r>
          </a:p>
          <a:p>
            <a:r>
              <a:rPr lang="en-US" b="1" dirty="0" smtClean="0"/>
              <a:t>Productivity</a:t>
            </a:r>
            <a:r>
              <a:rPr lang="en-US" baseline="0" dirty="0" smtClean="0"/>
              <a:t> – Realize cost reductions, efficiencies in process. Investment case-by-case driven.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sldNum" sz="quarter" idx="5"/>
          </p:nvPr>
        </p:nvSpPr>
        <p:spPr>
          <a:noFill/>
        </p:spPr>
        <p:txBody>
          <a:bodyPr/>
          <a:lstStyle/>
          <a:p>
            <a:fld id="{F6FBA29A-7DD2-4491-B35A-E944F20F1F63}" type="slidenum">
              <a:rPr lang="en-US" smtClean="0"/>
              <a:pPr/>
              <a:t>66</a:t>
            </a:fld>
            <a:endParaRPr lang="en-US" smtClean="0">
              <a:latin typeface="Trebuchet MS"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1200" b="1" smtClean="0"/>
              <a:t>Business Challenge: Multiple Custom Connections</a:t>
            </a:r>
            <a:endParaRPr lang="en-US" smtClean="0"/>
          </a:p>
          <a:p>
            <a:pPr eaLnBrk="1" hangingPunct="1"/>
            <a:r>
              <a:rPr lang="en-US" smtClean="0"/>
              <a:t>Each bank that the Microsoft Treasury group works with uses different processes and systems to communicate with customers and banking partners. Previously, the Treasury group developed and maintained multiple custom point-to-point connections to communicate with its banks. As with all point-to-point solutions, this approach had inherent challenges.</a:t>
            </a:r>
          </a:p>
          <a:p>
            <a:pPr eaLnBrk="1" hangingPunct="1"/>
            <a:r>
              <a:rPr lang="en-US" smtClean="0"/>
              <a:t>The figure on this slide shows an example of the point-to-point connections between four different banks to a single corporate client. The example highlights connecting a back-end system (mainframe or host) from a corporate client to a bank’s host by using a Value Add Network (VAN). The “X” or “Y” after each connection name is a variable that implies that multiple connections of each type may exist. For example, the e-banking Y system connects with bank Y, and e-banking system Z connects to bank Z.</a:t>
            </a:r>
          </a:p>
          <a:p>
            <a:pPr eaLnBrk="1" hangingPunct="1"/>
            <a:r>
              <a:rPr lang="en-US" smtClean="0"/>
              <a:t>Aside from the cost and complexity of developing and managing several separate systems, implementing point-to-point connections provides unique challenges when the connections are mission critical, as they are for the Microsoft Treasury group. Characteristics like redundancy, reliability, and guaranteed delivery can be difficult to develop even within a single connection. Developing these characteristics as part of dozens—perhaps even hundreds—of custom connections is especially time-consuming and expensive.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sldNum" sz="quarter" idx="5"/>
          </p:nvPr>
        </p:nvSpPr>
        <p:spPr>
          <a:noFill/>
        </p:spPr>
        <p:txBody>
          <a:bodyPr/>
          <a:lstStyle/>
          <a:p>
            <a:fld id="{FFEAE23E-D09D-4502-8652-C6E245988A3A}" type="slidenum">
              <a:rPr lang="en-US" smtClean="0"/>
              <a:pPr/>
              <a:t>67</a:t>
            </a:fld>
            <a:endParaRPr lang="en-US" smtClean="0">
              <a:latin typeface="Trebuchet MS"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z="1200" b="1" smtClean="0"/>
              <a:t>Integration Solution (continued)</a:t>
            </a:r>
            <a:endParaRPr lang="en-US" smtClean="0"/>
          </a:p>
          <a:p>
            <a:pPr eaLnBrk="1" hangingPunct="1"/>
            <a:r>
              <a:rPr lang="en-US" smtClean="0"/>
              <a:t>The figure on this slide shows an example of communicating with several partner banks through SWIFTNet.</a:t>
            </a:r>
          </a:p>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CF38B6BC-A226-40B7-BF32-F27A6BA7F6CC}" type="slidenum">
              <a:rPr lang="en-US" smtClean="0"/>
              <a:pPr>
                <a:defRPr/>
              </a:pPr>
              <a:t>68</a:t>
            </a:fld>
            <a:endParaRPr lang="en-US" smtClean="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Where does CPH sit within the corporate environment?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hangingPunct="1">
              <a:defRPr/>
            </a:pPr>
            <a:r>
              <a:rPr lang="en-GB" b="0" dirty="0" smtClean="0"/>
              <a:t>Business Agility Depends on IT Flexibility.  But</a:t>
            </a:r>
            <a:r>
              <a:rPr lang="en-GB" b="0" baseline="0" dirty="0" smtClean="0"/>
              <a:t> IT Architectures were optimized around prior needs for durability, security, and high quality around individual projects.  Today flexibility across boundaries is also a key need, and an ability IT is building toward.  </a:t>
            </a:r>
          </a:p>
          <a:p>
            <a:pPr hangingPunct="1">
              <a:defRPr/>
            </a:pPr>
            <a:endParaRPr lang="en-GB" b="0" baseline="0" dirty="0" smtClean="0"/>
          </a:p>
          <a:p>
            <a:pPr hangingPunct="1">
              <a:defRPr/>
            </a:pPr>
            <a:r>
              <a:rPr lang="en-GB" b="0" baseline="0" dirty="0" smtClean="0"/>
              <a:t>At the core of this is the need for a process that aligns business and IT.  </a:t>
            </a:r>
            <a:r>
              <a:rPr lang="en-GB" b="0" dirty="0" smtClean="0"/>
              <a:t>Before we describe what SOA offers, let’s briefly look at what we currently have</a:t>
            </a:r>
            <a:r>
              <a:rPr lang="en-GB" b="0" baseline="0" dirty="0" smtClean="0"/>
              <a:t>.  These diagrams, by the way, are from </a:t>
            </a:r>
            <a:r>
              <a:rPr lang="en-GB" b="0" baseline="0" dirty="0" err="1" smtClean="0"/>
              <a:t>Arvindra</a:t>
            </a:r>
            <a:r>
              <a:rPr lang="en-GB" b="0" baseline="0" dirty="0" smtClean="0"/>
              <a:t> </a:t>
            </a:r>
            <a:r>
              <a:rPr lang="en-GB" b="0" baseline="0" dirty="0" err="1" smtClean="0"/>
              <a:t>Sehmi’s</a:t>
            </a:r>
            <a:r>
              <a:rPr lang="en-GB" b="0" baseline="0" dirty="0" smtClean="0"/>
              <a:t> paper published in a recent edition of The Architects Journal.</a:t>
            </a:r>
          </a:p>
          <a:p>
            <a:pPr hangingPunct="1">
              <a:defRPr/>
            </a:pPr>
            <a:endParaRPr lang="en-GB" b="0" dirty="0" smtClean="0"/>
          </a:p>
          <a:p>
            <a:pPr hangingPunct="1">
              <a:defRPr/>
            </a:pPr>
            <a:r>
              <a:rPr lang="en-GB" dirty="0" smtClean="0"/>
              <a:t>Typically business needs have been conveyed largely by passing documents “over the wall” – all too often confusing requirements with solutions.</a:t>
            </a:r>
          </a:p>
          <a:p>
            <a:pPr hangingPunct="1">
              <a:defRPr/>
            </a:pPr>
            <a:r>
              <a:rPr lang="en-GB" dirty="0" smtClean="0"/>
              <a:t>[Click]</a:t>
            </a:r>
          </a:p>
          <a:p>
            <a:pPr hangingPunct="1">
              <a:defRPr/>
            </a:pPr>
            <a:endParaRPr lang="en-GB" dirty="0" smtClean="0"/>
          </a:p>
          <a:p>
            <a:pPr hangingPunct="1">
              <a:defRPr/>
            </a:pPr>
            <a:r>
              <a:rPr lang="en-GB" dirty="0" smtClean="0"/>
              <a:t>This has made IT focus</a:t>
            </a:r>
            <a:r>
              <a:rPr lang="en-GB" baseline="0" dirty="0" smtClean="0"/>
              <a:t> on meeting project needs, </a:t>
            </a:r>
            <a:r>
              <a:rPr lang="en-GB" dirty="0" smtClean="0"/>
              <a:t>improving availability, security and productivity, but not spending too much time contemplating how it can drive radical business change.</a:t>
            </a:r>
          </a:p>
          <a:p>
            <a:pPr hangingPunct="1">
              <a:defRPr/>
            </a:pPr>
            <a:r>
              <a:rPr lang="en-GB" dirty="0" smtClean="0"/>
              <a:t>[Click]</a:t>
            </a:r>
          </a:p>
          <a:p>
            <a:pPr hangingPunct="1">
              <a:defRPr/>
            </a:pPr>
            <a:endParaRPr lang="en-GB" dirty="0" smtClean="0"/>
          </a:p>
          <a:p>
            <a:pPr hangingPunct="1">
              <a:defRPr/>
            </a:pPr>
            <a:r>
              <a:rPr lang="en-GB" dirty="0" smtClean="0"/>
              <a:t>These IT solutions and platforms create technology silos that do an excellent job meeting current project</a:t>
            </a:r>
            <a:r>
              <a:rPr lang="en-GB" baseline="0" dirty="0" smtClean="0"/>
              <a:t> needs, but also create </a:t>
            </a:r>
            <a:r>
              <a:rPr lang="en-GB" dirty="0" smtClean="0"/>
              <a:t>constraints on the business model.</a:t>
            </a:r>
          </a:p>
          <a:p>
            <a:pPr hangingPunct="1">
              <a:defRPr/>
            </a:pPr>
            <a:r>
              <a:rPr lang="en-GB" dirty="0" smtClean="0"/>
              <a:t>[Click]</a:t>
            </a:r>
          </a:p>
          <a:p>
            <a:pPr hangingPunct="1">
              <a:defRPr/>
            </a:pPr>
            <a:endParaRPr lang="en-GB" dirty="0" smtClean="0"/>
          </a:p>
          <a:p>
            <a:pPr hangingPunct="1">
              <a:defRPr/>
            </a:pPr>
            <a:r>
              <a:rPr lang="en-GB" dirty="0" smtClean="0"/>
              <a:t>As a result, business silos become reinforced by technology silos, which delivers great results within the silos but become less flexible.</a:t>
            </a:r>
          </a:p>
          <a:p>
            <a:pPr hangingPunct="1">
              <a:defRPr/>
            </a:pPr>
            <a:r>
              <a:rPr lang="en-GB" dirty="0" smtClean="0"/>
              <a:t>[Click]</a:t>
            </a:r>
          </a:p>
          <a:p>
            <a:pPr hangingPunct="1">
              <a:defRPr/>
            </a:pPr>
            <a:endParaRPr lang="en-GB" dirty="0" smtClean="0"/>
          </a:p>
          <a:p>
            <a:pPr hangingPunct="1">
              <a:defRPr/>
            </a:pPr>
            <a:r>
              <a:rPr lang="en-GB" dirty="0" smtClean="0"/>
              <a:t>The</a:t>
            </a:r>
            <a:r>
              <a:rPr lang="en-GB" baseline="0" dirty="0" smtClean="0"/>
              <a:t> process also has friction in it due to organizational boundaries, different </a:t>
            </a:r>
            <a:r>
              <a:rPr lang="en-GB" baseline="0" dirty="0" err="1" smtClean="0"/>
              <a:t>vocabilaries</a:t>
            </a:r>
            <a:r>
              <a:rPr lang="en-GB" baseline="0" dirty="0" smtClean="0"/>
              <a:t>, and models</a:t>
            </a:r>
            <a:r>
              <a:rPr lang="en-GB" dirty="0" smtClean="0"/>
              <a:t>.  Business and IT must work together to achieve common aims, and are looking</a:t>
            </a:r>
            <a:r>
              <a:rPr lang="en-GB" baseline="0" dirty="0" smtClean="0"/>
              <a:t> forward to how to make this happen more smoothly.</a:t>
            </a:r>
            <a:endParaRPr lang="en-GB" dirty="0" smtClean="0"/>
          </a:p>
        </p:txBody>
      </p:sp>
      <p:sp>
        <p:nvSpPr>
          <p:cNvPr id="73732" name="Slide Number Placeholder 3"/>
          <p:cNvSpPr>
            <a:spLocks noGrp="1"/>
          </p:cNvSpPr>
          <p:nvPr>
            <p:ph type="sldNum" sz="quarter" idx="5"/>
          </p:nvPr>
        </p:nvSpPr>
        <p:spPr/>
        <p:txBody>
          <a:bodyPr/>
          <a:lstStyle/>
          <a:p>
            <a:pPr>
              <a:defRPr/>
            </a:pPr>
            <a:fld id="{4AF421EC-6113-43E8-83E2-0F33652F3596}" type="slidenum">
              <a:rPr lang="en-US" smtClean="0">
                <a:latin typeface="Arial" pitchFamily="34" charset="0"/>
              </a:rPr>
              <a:pPr>
                <a:defRPr/>
              </a:pPr>
              <a:t>9</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hangingPunct="1">
              <a:defRPr/>
            </a:pPr>
            <a:r>
              <a:rPr lang="en-GB" dirty="0" smtClean="0"/>
              <a:t>To achieve </a:t>
            </a:r>
            <a:r>
              <a:rPr lang="en-GB" baseline="0" dirty="0" smtClean="0"/>
              <a:t>greater agility, t</a:t>
            </a:r>
            <a:r>
              <a:rPr lang="en-GB" dirty="0" smtClean="0"/>
              <a:t>he SOA vision seeks not just to remove the gap between business and IT, but also to blur the boundary between business processes and technology services.</a:t>
            </a:r>
          </a:p>
          <a:p>
            <a:pPr hangingPunct="1">
              <a:defRPr/>
            </a:pPr>
            <a:endParaRPr lang="en-GB" dirty="0" smtClean="0"/>
          </a:p>
          <a:p>
            <a:pPr hangingPunct="1">
              <a:defRPr/>
            </a:pPr>
            <a:r>
              <a:rPr lang="en-GB" dirty="0" smtClean="0"/>
              <a:t>[Click]</a:t>
            </a:r>
          </a:p>
          <a:p>
            <a:pPr hangingPunct="1">
              <a:defRPr/>
            </a:pPr>
            <a:r>
              <a:rPr lang="en-GB" dirty="0" smtClean="0"/>
              <a:t>Essentially, SOA introduces a third element, a service model lying between the existing business models and the technology models.  </a:t>
            </a:r>
          </a:p>
          <a:p>
            <a:pPr hangingPunct="1">
              <a:defRPr/>
            </a:pPr>
            <a:endParaRPr lang="en-GB" dirty="0" smtClean="0"/>
          </a:p>
          <a:p>
            <a:pPr hangingPunct="1">
              <a:defRPr/>
            </a:pPr>
            <a:r>
              <a:rPr lang="en-GB" dirty="0" smtClean="0"/>
              <a:t>You might think that adding an intervening layer moves these models further apart, but actually SOA acts as a lubrication layer that allows the two models to flex and work together in greater harmony.</a:t>
            </a:r>
          </a:p>
          <a:p>
            <a:pPr hangingPunct="1">
              <a:defRPr/>
            </a:pPr>
            <a:endParaRPr lang="en-GB" dirty="0" smtClean="0"/>
          </a:p>
          <a:p>
            <a:pPr defTabSz="931774" eaLnBrk="0" fontAlgn="base">
              <a:spcBef>
                <a:spcPct val="30000"/>
              </a:spcBef>
              <a:spcAft>
                <a:spcPct val="0"/>
              </a:spcAft>
              <a:defRPr/>
            </a:pPr>
            <a:r>
              <a:rPr lang="en-GB" dirty="0" smtClean="0"/>
              <a:t>[Click]</a:t>
            </a:r>
          </a:p>
          <a:p>
            <a:pPr hangingPunct="1">
              <a:defRPr/>
            </a:pPr>
            <a:r>
              <a:rPr lang="en-GB" dirty="0" smtClean="0"/>
              <a:t>With an intervening service layer, the business can focus strongly on defining levels of service rather than how those services are delivered.</a:t>
            </a:r>
          </a:p>
          <a:p>
            <a:pPr hangingPunct="1">
              <a:defRPr/>
            </a:pPr>
            <a:r>
              <a:rPr lang="en-GB" dirty="0" smtClean="0"/>
              <a:t>IT can in turn focus strongly on meeting contract obligations, choosing the best technologies and solutions for the circumstances, without unduly constraining the business process model.</a:t>
            </a:r>
          </a:p>
          <a:p>
            <a:pPr hangingPunct="1">
              <a:defRPr/>
            </a:pPr>
            <a:endParaRPr lang="en-GB" dirty="0" smtClean="0"/>
          </a:p>
          <a:p>
            <a:pPr defTabSz="931774" eaLnBrk="0" fontAlgn="base">
              <a:spcBef>
                <a:spcPct val="30000"/>
              </a:spcBef>
              <a:spcAft>
                <a:spcPct val="0"/>
              </a:spcAft>
              <a:defRPr/>
            </a:pPr>
            <a:r>
              <a:rPr lang="en-GB" dirty="0" smtClean="0"/>
              <a:t>[Click]</a:t>
            </a:r>
          </a:p>
          <a:p>
            <a:pPr hangingPunct="1">
              <a:defRPr/>
            </a:pPr>
            <a:r>
              <a:rPr lang="en-GB" dirty="0" smtClean="0"/>
              <a:t>SOA naturally breaks down monolithic applications into finer-grained services which are more easily flexed and which can eliminate duplication.  They are more easily aligned to business processes and help eradicate silo-based cycles.</a:t>
            </a:r>
          </a:p>
          <a:p>
            <a:pPr hangingPunct="1">
              <a:defRPr/>
            </a:pPr>
            <a:endParaRPr lang="en-GB" dirty="0" smtClean="0"/>
          </a:p>
          <a:p>
            <a:pPr hangingPunct="1">
              <a:defRPr/>
            </a:pPr>
            <a:r>
              <a:rPr lang="en-GB" dirty="0" smtClean="0"/>
              <a:t>As a result, IT has to develop a much more outward-looking  view.  Instead of being led</a:t>
            </a:r>
            <a:r>
              <a:rPr lang="en-GB" baseline="0" dirty="0" smtClean="0"/>
              <a:t> by</a:t>
            </a:r>
            <a:r>
              <a:rPr lang="en-GB" dirty="0" smtClean="0"/>
              <a:t> </a:t>
            </a:r>
            <a:r>
              <a:rPr lang="en-GB" baseline="0" dirty="0" smtClean="0"/>
              <a:t>business projects</a:t>
            </a:r>
            <a:r>
              <a:rPr lang="en-GB" dirty="0" smtClean="0"/>
              <a:t>, IT strategy is driven</a:t>
            </a:r>
            <a:r>
              <a:rPr lang="en-GB" baseline="0" dirty="0" smtClean="0"/>
              <a:t> by and building business capability.</a:t>
            </a:r>
            <a:endParaRPr lang="en-GB" dirty="0" smtClean="0"/>
          </a:p>
          <a:p>
            <a:pPr defTabSz="931774" eaLnBrk="0" fontAlgn="base">
              <a:spcBef>
                <a:spcPct val="30000"/>
              </a:spcBef>
              <a:spcAft>
                <a:spcPct val="0"/>
              </a:spcAft>
              <a:defRPr/>
            </a:pPr>
            <a:endParaRPr lang="en-GB" dirty="0" smtClean="0"/>
          </a:p>
          <a:p>
            <a:pPr defTabSz="931774" eaLnBrk="0" fontAlgn="base">
              <a:spcBef>
                <a:spcPct val="30000"/>
              </a:spcBef>
              <a:spcAft>
                <a:spcPct val="0"/>
              </a:spcAft>
              <a:defRPr/>
            </a:pPr>
            <a:r>
              <a:rPr lang="en-GB" dirty="0" smtClean="0"/>
              <a:t>[Click]</a:t>
            </a:r>
          </a:p>
          <a:p>
            <a:pPr hangingPunct="1">
              <a:defRPr/>
            </a:pPr>
            <a:r>
              <a:rPr lang="en-GB" dirty="0" smtClean="0"/>
              <a:t>The promise of SOA is that it will lubricate brittle and static relationships and allow an agile businesses to gain a strong competitive edge.</a:t>
            </a:r>
          </a:p>
        </p:txBody>
      </p:sp>
      <p:sp>
        <p:nvSpPr>
          <p:cNvPr id="74756" name="Slide Number Placeholder 3"/>
          <p:cNvSpPr>
            <a:spLocks noGrp="1"/>
          </p:cNvSpPr>
          <p:nvPr>
            <p:ph type="sldNum" sz="quarter" idx="5"/>
          </p:nvPr>
        </p:nvSpPr>
        <p:spPr/>
        <p:txBody>
          <a:bodyPr/>
          <a:lstStyle/>
          <a:p>
            <a:pPr>
              <a:defRPr/>
            </a:pPr>
            <a:fld id="{FADA7A56-7A6A-435A-825E-EF4F899ECE2E}" type="slidenum">
              <a:rPr lang="en-US" smtClean="0">
                <a:latin typeface="Arial" pitchFamily="34" charset="0"/>
              </a:rPr>
              <a:pPr>
                <a:defRPr/>
              </a:pPr>
              <a:t>10</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mytechready.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Microsoft Logo wht shadow.png"/>
          <p:cNvPicPr>
            <a:picLocks noChangeAspect="1"/>
          </p:cNvPicPr>
          <p:nvPr userDrawn="1"/>
        </p:nvPicPr>
        <p:blipFill>
          <a:blip r:embed="rId3" cstate="email"/>
          <a:stretch>
            <a:fillRect/>
          </a:stretch>
        </p:blipFill>
        <p:spPr>
          <a:xfrm>
            <a:off x="8201025" y="142875"/>
            <a:ext cx="830785" cy="15450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13440"/>
            <a:ext cx="8385778" cy="758780"/>
          </a:xfrm>
        </p:spPr>
        <p:txBody>
          <a:bodyPr tIns="38098" bIns="38098"/>
          <a:lstStyle>
            <a:lvl1pPr algn="l" rtl="0" fontAlgn="base">
              <a:lnSpc>
                <a:spcPct val="90000"/>
              </a:lnSpc>
              <a:spcBef>
                <a:spcPct val="0"/>
              </a:spcBef>
              <a:spcAft>
                <a:spcPct val="0"/>
              </a:spcAft>
              <a:defRPr lang="en-US" sz="41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lIns="76197" tIns="38098" rIns="76197" bIns="38098"/>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logo-box_BIG.png"/>
          <p:cNvPicPr>
            <a:picLocks noChangeAspect="1"/>
          </p:cNvPicPr>
          <p:nvPr/>
        </p:nvPicPr>
        <p:blipFill>
          <a:blip r:embed="rId2" cstate="email"/>
          <a:srcRect/>
          <a:stretch>
            <a:fillRect/>
          </a:stretch>
        </p:blipFill>
        <p:spPr bwMode="auto">
          <a:xfrm>
            <a:off x="430213" y="0"/>
            <a:ext cx="3313112" cy="1897063"/>
          </a:xfrm>
          <a:prstGeom prst="rect">
            <a:avLst/>
          </a:prstGeom>
          <a:noFill/>
          <a:ln w="9525">
            <a:noFill/>
            <a:miter lim="800000"/>
            <a:headEnd/>
            <a:tailEnd/>
          </a:ln>
        </p:spPr>
      </p:pic>
      <p:pic>
        <p:nvPicPr>
          <p:cNvPr id="5" name="Picture 4" descr="title-slide-lines_BIG.png"/>
          <p:cNvPicPr>
            <a:picLocks noChangeAspect="1"/>
          </p:cNvPicPr>
          <p:nvPr/>
        </p:nvPicPr>
        <p:blipFill>
          <a:blip r:embed="rId3" cstate="email"/>
          <a:srcRect/>
          <a:stretch>
            <a:fillRect/>
          </a:stretch>
        </p:blipFill>
        <p:spPr bwMode="auto">
          <a:xfrm>
            <a:off x="0" y="2997200"/>
            <a:ext cx="3360738" cy="3860800"/>
          </a:xfrm>
          <a:prstGeom prst="rect">
            <a:avLst/>
          </a:prstGeom>
          <a:noFill/>
          <a:ln w="9525">
            <a:noFill/>
            <a:miter lim="800000"/>
            <a:headEnd/>
            <a:tailEnd/>
          </a:ln>
        </p:spPr>
      </p:pic>
      <p:pic>
        <p:nvPicPr>
          <p:cNvPr id="6" name="Picture 6" descr="Dev-logo_BIG.png"/>
          <p:cNvPicPr>
            <a:picLocks noChangeAspect="1"/>
          </p:cNvPicPr>
          <p:nvPr/>
        </p:nvPicPr>
        <p:blipFill>
          <a:blip r:embed="rId4" cstate="email"/>
          <a:srcRect/>
          <a:stretch>
            <a:fillRect/>
          </a:stretch>
        </p:blipFill>
        <p:spPr bwMode="auto">
          <a:xfrm>
            <a:off x="711200" y="685800"/>
            <a:ext cx="2722563" cy="846138"/>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dirty="0" smtClean="0"/>
              <a:t>Click to edit Master subtitle style</a:t>
            </a:r>
            <a:endParaRPr lang="en-US" dirty="0"/>
          </a:p>
        </p:txBody>
      </p:sp>
      <p:sp>
        <p:nvSpPr>
          <p:cNvPr id="7" name="Text Box 13"/>
          <p:cNvSpPr txBox="1">
            <a:spLocks noChangeArrowheads="1"/>
          </p:cNvSpPr>
          <p:nvPr/>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pic>
        <p:nvPicPr>
          <p:cNvPr id="8" name="Picture 7" descr="Microsoft Logo wht shadow.png"/>
          <p:cNvPicPr>
            <a:picLocks noChangeAspect="1"/>
          </p:cNvPicPr>
          <p:nvPr/>
        </p:nvPicPr>
        <p:blipFill>
          <a:blip r:embed="rId5" cstate="email"/>
          <a:stretch>
            <a:fillRect/>
          </a:stretch>
        </p:blipFill>
        <p:spPr>
          <a:xfrm>
            <a:off x="8201025" y="142875"/>
            <a:ext cx="830785" cy="15450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ection Header2">
    <p:spTree>
      <p:nvGrpSpPr>
        <p:cNvPr id="1" name=""/>
        <p:cNvGrpSpPr/>
        <p:nvPr/>
      </p:nvGrpSpPr>
      <p:grpSpPr>
        <a:xfrm>
          <a:off x="0" y="0"/>
          <a:ext cx="0" cy="0"/>
          <a:chOff x="0" y="0"/>
          <a:chExt cx="0" cy="0"/>
        </a:xfrm>
      </p:grpSpPr>
      <p:pic>
        <p:nvPicPr>
          <p:cNvPr id="5" name="Picture 4" descr="title-slide-lines_BIG.png"/>
          <p:cNvPicPr>
            <a:picLocks noChangeAspect="1"/>
          </p:cNvPicPr>
          <p:nvPr/>
        </p:nvPicPr>
        <p:blipFill>
          <a:blip r:embed="rId2" cstate="email"/>
          <a:srcRect/>
          <a:stretch>
            <a:fillRect/>
          </a:stretch>
        </p:blipFill>
        <p:spPr bwMode="auto">
          <a:xfrm>
            <a:off x="0" y="2997200"/>
            <a:ext cx="3360738" cy="3860800"/>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dirty="0" smtClean="0"/>
              <a:t>Click to edit Master subtitle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Roadmap">
    <p:spTree>
      <p:nvGrpSpPr>
        <p:cNvPr id="1" name=""/>
        <p:cNvGrpSpPr/>
        <p:nvPr/>
      </p:nvGrpSpPr>
      <p:grpSpPr>
        <a:xfrm>
          <a:off x="0" y="0"/>
          <a:ext cx="0" cy="0"/>
          <a:chOff x="0" y="0"/>
          <a:chExt cx="0" cy="0"/>
        </a:xfrm>
      </p:grpSpPr>
      <p:pic>
        <p:nvPicPr>
          <p:cNvPr id="4" name="Picture 2" descr="C:\Data\Presentations\_Artwork\Artwork_Imagery\Shapes and Graphics\Roadmaps and traffic signs\road.png"/>
          <p:cNvPicPr>
            <a:picLocks noChangeAspect="1" noChangeArrowheads="1"/>
          </p:cNvPicPr>
          <p:nvPr/>
        </p:nvPicPr>
        <p:blipFill>
          <a:blip r:embed="rId2"/>
          <a:srcRect/>
          <a:stretch>
            <a:fillRect/>
          </a:stretch>
        </p:blipFill>
        <p:spPr bwMode="auto">
          <a:xfrm>
            <a:off x="0" y="201925"/>
            <a:ext cx="9144000" cy="6858001"/>
          </a:xfrm>
          <a:prstGeom prst="rect">
            <a:avLst/>
          </a:prstGeom>
          <a:noFill/>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85750"/>
            <a:ext cx="8048625" cy="701221"/>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10"/>
          </p:nvPr>
        </p:nvSpPr>
        <p:spPr>
          <a:xfrm>
            <a:off x="544286" y="906694"/>
            <a:ext cx="8048625" cy="385763"/>
          </a:xfrm>
        </p:spPr>
        <p:txBody>
          <a:bodyPr/>
          <a:lstStyle>
            <a:lvl1pPr>
              <a:buNone/>
              <a:defRPr lang="en-US" sz="2800" dirty="0" smtClean="0">
                <a:solidFill>
                  <a:schemeClr val="tx2"/>
                </a:solidFill>
                <a:latin typeface="+mj-lt"/>
                <a:ea typeface="+mj-ea"/>
                <a:cs typeface="+mj-cs"/>
              </a:defRPr>
            </a:lvl1pPr>
          </a:lstStyle>
          <a:p>
            <a:pPr lvl="0"/>
            <a:r>
              <a:rPr lang="en-US" dirty="0" smtClean="0"/>
              <a:t>Click to edit Master text styles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112567"/>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443806"/>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1000" b="0" i="1" u="none" strike="noStrike" kern="1200" cap="none" spc="-642" normalizeH="0" baseline="0" noProof="0" dirty="0" smtClean="0">
                <a:ln w="11430"/>
                <a:gradFill flip="none" rotWithShape="1">
                  <a:gsLst>
                    <a:gs pos="0">
                      <a:srgbClr val="FF9929">
                        <a:lumMod val="20000"/>
                        <a:lumOff val="80000"/>
                      </a:srgbClr>
                    </a:gs>
                    <a:gs pos="41000">
                      <a:srgbClr val="F5E47F"/>
                    </a:gs>
                    <a:gs pos="63000">
                      <a:srgbClr val="D39A45"/>
                    </a:gs>
                    <a:gs pos="88000">
                      <a:srgbClr val="DF6D2D"/>
                    </a:gs>
                  </a:gsLst>
                  <a:lin ang="5400000" scaled="1"/>
                  <a:tileRect/>
                </a:gradFill>
                <a:effectLst>
                  <a:outerShdw blurRad="50800" dist="38100" dir="540000" algn="bl" rotWithShape="0">
                    <a:prstClr val="black">
                      <a:alpha val="40000"/>
                    </a:prstClr>
                  </a:outerShdw>
                </a:effectLst>
                <a:uLnTx/>
                <a:uFillTx/>
                <a:latin typeface="Segoe"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pic>
        <p:nvPicPr>
          <p:cNvPr id="9" name="Picture 8" descr="white-curve-bar.png"/>
          <p:cNvPicPr>
            <a:picLocks noChangeAspect="1"/>
          </p:cNvPicPr>
          <p:nvPr userDrawn="1"/>
        </p:nvPicPr>
        <p:blipFill>
          <a:blip r:embed="rId3"/>
          <a:stretch>
            <a:fillRect/>
          </a:stretch>
        </p:blipFill>
        <p:spPr>
          <a:xfrm>
            <a:off x="1" y="1630296"/>
            <a:ext cx="9144000" cy="1900732"/>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39750" y="1600200"/>
            <a:ext cx="3948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13"/>
          <p:cNvSpPr txBox="1">
            <a:spLocks noChangeArrowheads="1"/>
          </p:cNvSpPr>
          <p:nvPr/>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Text Box 13"/>
          <p:cNvSpPr txBox="1">
            <a:spLocks noChangeArrowheads="1"/>
          </p:cNvSpPr>
          <p:nvPr/>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74638"/>
            <a:ext cx="201136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5884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logo-box_BIG.png"/>
          <p:cNvPicPr>
            <a:picLocks noChangeAspect="1"/>
          </p:cNvPicPr>
          <p:nvPr/>
        </p:nvPicPr>
        <p:blipFill>
          <a:blip r:embed="rId2" cstate="email"/>
          <a:srcRect/>
          <a:stretch>
            <a:fillRect/>
          </a:stretch>
        </p:blipFill>
        <p:spPr bwMode="auto">
          <a:xfrm>
            <a:off x="430213" y="0"/>
            <a:ext cx="3313112" cy="1897063"/>
          </a:xfrm>
          <a:prstGeom prst="rect">
            <a:avLst/>
          </a:prstGeom>
          <a:noFill/>
          <a:ln w="9525">
            <a:noFill/>
            <a:miter lim="800000"/>
            <a:headEnd/>
            <a:tailEnd/>
          </a:ln>
        </p:spPr>
      </p:pic>
      <p:pic>
        <p:nvPicPr>
          <p:cNvPr id="5" name="Picture 4" descr="title-slide-lines_BIG.png"/>
          <p:cNvPicPr>
            <a:picLocks noChangeAspect="1"/>
          </p:cNvPicPr>
          <p:nvPr/>
        </p:nvPicPr>
        <p:blipFill>
          <a:blip r:embed="rId3" cstate="email"/>
          <a:srcRect/>
          <a:stretch>
            <a:fillRect/>
          </a:stretch>
        </p:blipFill>
        <p:spPr bwMode="auto">
          <a:xfrm>
            <a:off x="0" y="2997200"/>
            <a:ext cx="3360738" cy="3860800"/>
          </a:xfrm>
          <a:prstGeom prst="rect">
            <a:avLst/>
          </a:prstGeom>
          <a:noFill/>
          <a:ln w="9525">
            <a:noFill/>
            <a:miter lim="800000"/>
            <a:headEnd/>
            <a:tailEnd/>
          </a:ln>
        </p:spPr>
      </p:pic>
      <p:pic>
        <p:nvPicPr>
          <p:cNvPr id="6" name="Picture 6" descr="Dev-logo_BIG.png"/>
          <p:cNvPicPr>
            <a:picLocks noChangeAspect="1"/>
          </p:cNvPicPr>
          <p:nvPr/>
        </p:nvPicPr>
        <p:blipFill>
          <a:blip r:embed="rId4" cstate="email"/>
          <a:srcRect/>
          <a:stretch>
            <a:fillRect/>
          </a:stretch>
        </p:blipFill>
        <p:spPr bwMode="auto">
          <a:xfrm>
            <a:off x="711200" y="685800"/>
            <a:ext cx="2722563" cy="846138"/>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dirty="0" smtClean="0"/>
              <a:t>Click to edit Master subtitle style</a:t>
            </a:r>
            <a:endParaRPr lang="en-US" dirty="0"/>
          </a:p>
        </p:txBody>
      </p:sp>
      <p:sp>
        <p:nvSpPr>
          <p:cNvPr id="7" name="Text Box 13"/>
          <p:cNvSpPr txBox="1">
            <a:spLocks noChangeArrowheads="1"/>
          </p:cNvSpPr>
          <p:nvPr/>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pic>
        <p:nvPicPr>
          <p:cNvPr id="8" name="Picture 7" descr="Microsoft Logo wht shadow.png"/>
          <p:cNvPicPr>
            <a:picLocks noChangeAspect="1"/>
          </p:cNvPicPr>
          <p:nvPr/>
        </p:nvPicPr>
        <p:blipFill>
          <a:blip r:embed="rId5" cstate="email"/>
          <a:stretch>
            <a:fillRect/>
          </a:stretch>
        </p:blipFill>
        <p:spPr>
          <a:xfrm>
            <a:off x="8201025" y="142875"/>
            <a:ext cx="830785" cy="15450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Section Header2">
    <p:spTree>
      <p:nvGrpSpPr>
        <p:cNvPr id="1" name=""/>
        <p:cNvGrpSpPr/>
        <p:nvPr/>
      </p:nvGrpSpPr>
      <p:grpSpPr>
        <a:xfrm>
          <a:off x="0" y="0"/>
          <a:ext cx="0" cy="0"/>
          <a:chOff x="0" y="0"/>
          <a:chExt cx="0" cy="0"/>
        </a:xfrm>
      </p:grpSpPr>
      <p:pic>
        <p:nvPicPr>
          <p:cNvPr id="5" name="Picture 4" descr="title-slide-lines_BIG.png"/>
          <p:cNvPicPr>
            <a:picLocks noChangeAspect="1"/>
          </p:cNvPicPr>
          <p:nvPr/>
        </p:nvPicPr>
        <p:blipFill>
          <a:blip r:embed="rId2" cstate="email"/>
          <a:srcRect/>
          <a:stretch>
            <a:fillRect/>
          </a:stretch>
        </p:blipFill>
        <p:spPr bwMode="auto">
          <a:xfrm>
            <a:off x="0" y="2997200"/>
            <a:ext cx="3360738" cy="3860800"/>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dirty="0" smtClean="0"/>
              <a:t>Click to edit Master subtitle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Roadmap">
    <p:spTree>
      <p:nvGrpSpPr>
        <p:cNvPr id="1" name=""/>
        <p:cNvGrpSpPr/>
        <p:nvPr/>
      </p:nvGrpSpPr>
      <p:grpSpPr>
        <a:xfrm>
          <a:off x="0" y="0"/>
          <a:ext cx="0" cy="0"/>
          <a:chOff x="0" y="0"/>
          <a:chExt cx="0" cy="0"/>
        </a:xfrm>
      </p:grpSpPr>
      <p:pic>
        <p:nvPicPr>
          <p:cNvPr id="4" name="Picture 2" descr="C:\Data\Presentations\_Artwork\Artwork_Imagery\Shapes and Graphics\Roadmaps and traffic signs\road.png"/>
          <p:cNvPicPr>
            <a:picLocks noChangeAspect="1" noChangeArrowheads="1"/>
          </p:cNvPicPr>
          <p:nvPr/>
        </p:nvPicPr>
        <p:blipFill>
          <a:blip r:embed="rId2"/>
          <a:srcRect/>
          <a:stretch>
            <a:fillRect/>
          </a:stretch>
        </p:blipFill>
        <p:spPr bwMode="auto">
          <a:xfrm>
            <a:off x="0" y="201925"/>
            <a:ext cx="9144000" cy="6858001"/>
          </a:xfrm>
          <a:prstGeom prst="rect">
            <a:avLst/>
          </a:prstGeom>
          <a:noFill/>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85750"/>
            <a:ext cx="8048625" cy="701221"/>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10"/>
          </p:nvPr>
        </p:nvSpPr>
        <p:spPr>
          <a:xfrm>
            <a:off x="544286" y="906694"/>
            <a:ext cx="8048625" cy="385763"/>
          </a:xfrm>
        </p:spPr>
        <p:txBody>
          <a:bodyPr/>
          <a:lstStyle>
            <a:lvl1pPr>
              <a:buNone/>
              <a:defRPr lang="en-US" sz="2800" dirty="0" smtClean="0">
                <a:solidFill>
                  <a:schemeClr val="tx2"/>
                </a:solidFill>
                <a:latin typeface="+mj-lt"/>
                <a:ea typeface="+mj-ea"/>
                <a:cs typeface="+mj-cs"/>
              </a:defRPr>
            </a:lvl1pPr>
          </a:lstStyle>
          <a:p>
            <a:pPr lvl="0"/>
            <a:r>
              <a:rPr lang="en-US" dirty="0" smtClean="0"/>
              <a:t>Click to edit Master text styles</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39750" y="1600200"/>
            <a:ext cx="3948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13"/>
          <p:cNvSpPr txBox="1">
            <a:spLocks noChangeArrowheads="1"/>
          </p:cNvSpPr>
          <p:nvPr/>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Text Box 13"/>
          <p:cNvSpPr txBox="1">
            <a:spLocks noChangeArrowheads="1"/>
          </p:cNvSpPr>
          <p:nvPr/>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74638"/>
            <a:ext cx="201136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5884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al slide">
    <p:spTree>
      <p:nvGrpSpPr>
        <p:cNvPr id="1" name=""/>
        <p:cNvGrpSpPr/>
        <p:nvPr/>
      </p:nvGrpSpPr>
      <p:grpSpPr>
        <a:xfrm>
          <a:off x="0" y="0"/>
          <a:ext cx="0" cy="0"/>
          <a:chOff x="0" y="0"/>
          <a:chExt cx="0" cy="0"/>
        </a:xfrm>
      </p:grpSpPr>
      <p:sp>
        <p:nvSpPr>
          <p:cNvPr id="3" name="TextBox 2"/>
          <p:cNvSpPr txBox="1"/>
          <p:nvPr userDrawn="1"/>
        </p:nvSpPr>
        <p:spPr>
          <a:xfrm>
            <a:off x="381000" y="1905000"/>
            <a:ext cx="8382000" cy="2591479"/>
          </a:xfrm>
          <a:prstGeom prst="rect">
            <a:avLst/>
          </a:prstGeom>
          <a:ln>
            <a:headEnd type="none" w="med" len="med"/>
            <a:tailEnd type="none" w="med" len="med"/>
          </a:ln>
        </p:spPr>
        <p:txBody>
          <a:bodyPr wrap="square" rtlCol="0">
            <a:spAutoFit/>
          </a:bodyPr>
          <a:lstStyle/>
          <a:p>
            <a:pPr marL="396875" indent="-396875" algn="l" defTabSz="914363" rtl="0" eaLnBrk="1" latinLnBrk="0" hangingPunct="1">
              <a:lnSpc>
                <a:spcPct val="90000"/>
              </a:lnSpc>
              <a:spcBef>
                <a:spcPct val="20000"/>
              </a:spcBef>
              <a:buNone/>
              <a:tabLst>
                <a:tab pos="624392" algn="l"/>
              </a:tabLst>
            </a:pPr>
            <a:r>
              <a:rPr lang="en-US" sz="2800" kern="1200" dirty="0" smtClean="0">
                <a:solidFill>
                  <a:schemeClr val="tx1"/>
                </a:solidFill>
                <a:latin typeface="+mn-lt"/>
                <a:ea typeface="+mn-ea"/>
                <a:cs typeface="+mn-cs"/>
              </a:rPr>
              <a:t>Two ways to access Online Evaluation Forms:</a:t>
            </a:r>
            <a:br>
              <a:rPr lang="en-US" sz="2800" kern="1200" dirty="0" smtClean="0">
                <a:solidFill>
                  <a:schemeClr val="tx1"/>
                </a:solidFill>
                <a:latin typeface="+mn-lt"/>
                <a:ea typeface="+mn-ea"/>
                <a:cs typeface="+mn-cs"/>
              </a:rPr>
            </a:br>
            <a:endParaRPr lang="en-US" sz="2800" kern="1200" dirty="0" smtClean="0">
              <a:solidFill>
                <a:schemeClr val="tx1"/>
              </a:solidFill>
              <a:latin typeface="+mn-lt"/>
              <a:ea typeface="+mn-ea"/>
              <a:cs typeface="+mn-cs"/>
            </a:endParaRPr>
          </a:p>
          <a:p>
            <a:pPr marL="396875" indent="-396875" algn="l" defTabSz="914363" rtl="0" eaLnBrk="1" latinLnBrk="0" hangingPunct="1">
              <a:lnSpc>
                <a:spcPct val="90000"/>
              </a:lnSpc>
              <a:spcBef>
                <a:spcPct val="20000"/>
              </a:spcBef>
              <a:buFont typeface="Wingdings" pitchFamily="2" charset="2"/>
              <a:buAutoNum type="arabicPeriod"/>
              <a:tabLst>
                <a:tab pos="624392" algn="l"/>
              </a:tabLst>
            </a:pPr>
            <a:r>
              <a:rPr lang="en-US" sz="2800" kern="1200" dirty="0" err="1" smtClean="0">
                <a:solidFill>
                  <a:schemeClr val="tx1"/>
                </a:solidFill>
                <a:latin typeface="+mn-lt"/>
                <a:ea typeface="+mn-ea"/>
                <a:cs typeface="+mn-cs"/>
              </a:rPr>
              <a:t>CommNet</a:t>
            </a:r>
            <a:r>
              <a:rPr lang="en-US" sz="2800" kern="1200" dirty="0" smtClean="0">
                <a:solidFill>
                  <a:schemeClr val="tx1"/>
                </a:solidFill>
                <a:latin typeface="+mn-lt"/>
                <a:ea typeface="+mn-ea"/>
                <a:cs typeface="+mn-cs"/>
              </a:rPr>
              <a:t> stations located throughout conference venues</a:t>
            </a:r>
          </a:p>
          <a:p>
            <a:pPr marL="396875" indent="-396875" algn="l" defTabSz="914363" rtl="0" eaLnBrk="1" latinLnBrk="0" hangingPunct="1">
              <a:lnSpc>
                <a:spcPct val="90000"/>
              </a:lnSpc>
              <a:spcBef>
                <a:spcPct val="20000"/>
              </a:spcBef>
              <a:buFont typeface="Wingdings" pitchFamily="2" charset="2"/>
              <a:buAutoNum type="arabicPeriod"/>
              <a:tabLst>
                <a:tab pos="624392" algn="l"/>
              </a:tabLst>
            </a:pPr>
            <a:r>
              <a:rPr lang="en-US" sz="2800" kern="1200" dirty="0" smtClean="0">
                <a:solidFill>
                  <a:schemeClr val="tx1"/>
                </a:solidFill>
                <a:latin typeface="+mn-lt"/>
                <a:ea typeface="+mn-ea"/>
                <a:cs typeface="+mn-cs"/>
              </a:rPr>
              <a:t>From any wired or wireless connection to: </a:t>
            </a:r>
            <a:r>
              <a:rPr lang="en-US" sz="2800" kern="1200" dirty="0" smtClean="0">
                <a:solidFill>
                  <a:schemeClr val="tx1"/>
                </a:solidFill>
                <a:latin typeface="+mn-lt"/>
                <a:ea typeface="+mn-ea"/>
                <a:cs typeface="+mn-cs"/>
                <a:hlinkClick r:id="rId2"/>
              </a:rPr>
              <a:t>http://www.MyTechReady.com</a:t>
            </a:r>
            <a:endParaRPr lang="en-US" sz="2800" kern="1200" dirty="0" smtClean="0">
              <a:solidFill>
                <a:schemeClr val="tx1"/>
              </a:solidFill>
              <a:latin typeface="+mn-lt"/>
              <a:ea typeface="+mn-ea"/>
              <a:cs typeface="+mn-cs"/>
            </a:endParaRPr>
          </a:p>
        </p:txBody>
      </p:sp>
      <p:sp>
        <p:nvSpPr>
          <p:cNvPr id="4" name="TextBox 3"/>
          <p:cNvSpPr txBox="1"/>
          <p:nvPr userDrawn="1"/>
        </p:nvSpPr>
        <p:spPr>
          <a:xfrm>
            <a:off x="381000" y="228600"/>
            <a:ext cx="8605754" cy="1261884"/>
          </a:xfrm>
          <a:prstGeom prst="rect">
            <a:avLst/>
          </a:prstGeom>
          <a:noFill/>
        </p:spPr>
        <p:txBody>
          <a:bodyPr wrap="none" rtlCol="0">
            <a:spAutoFit/>
          </a:bodyPr>
          <a:lstStyle/>
          <a:p>
            <a:r>
              <a:rPr lang="en-US" sz="4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n-lt"/>
                <a:ea typeface="+mn-ea"/>
                <a:cs typeface="Arial" charset="0"/>
              </a:rPr>
              <a:t>Please Complete An Evaluation Form</a:t>
            </a:r>
            <a:r>
              <a:rPr lang="en-US" sz="4400" dirty="0" smtClean="0">
                <a:ln>
                  <a:noFill/>
                </a:ln>
                <a:latin typeface="+mn-lt"/>
              </a:rPr>
              <a:t/>
            </a:r>
            <a:br>
              <a:rPr lang="en-US" sz="4400" dirty="0" smtClean="0">
                <a:ln>
                  <a:noFill/>
                </a:ln>
                <a:latin typeface="+mn-lt"/>
              </a:rPr>
            </a:br>
            <a:r>
              <a:rPr lang="en-US" sz="3200" dirty="0" smtClean="0">
                <a:ln>
                  <a:noFill/>
                </a:ln>
                <a:solidFill>
                  <a:schemeClr val="tx2"/>
                </a:solidFill>
                <a:latin typeface="+mn-lt"/>
              </a:rPr>
              <a:t>Your input is important!</a:t>
            </a:r>
            <a:endParaRPr lang="en-US" sz="4400" dirty="0">
              <a:latin typeface="+mn-lt"/>
            </a:endParaRPr>
          </a:p>
        </p:txBody>
      </p:sp>
      <p:sp>
        <p:nvSpPr>
          <p:cNvPr id="5" name="TextBox 4"/>
          <p:cNvSpPr txBox="1"/>
          <p:nvPr userDrawn="1"/>
        </p:nvSpPr>
        <p:spPr>
          <a:xfrm>
            <a:off x="381000" y="5334000"/>
            <a:ext cx="5823389" cy="341632"/>
          </a:xfrm>
          <a:prstGeom prst="rect">
            <a:avLst/>
          </a:prstGeom>
          <a:noFill/>
        </p:spPr>
        <p:txBody>
          <a:bodyPr wrap="none" rtlCol="0">
            <a:spAutoFit/>
          </a:bodyPr>
          <a:lstStyle/>
          <a:p>
            <a:pPr marL="0" marR="0" indent="0" algn="l" defTabSz="914363" rtl="0" eaLnBrk="1" fontAlgn="auto" latinLnBrk="0" hangingPunct="1">
              <a:lnSpc>
                <a:spcPct val="90000"/>
              </a:lnSpc>
              <a:spcBef>
                <a:spcPct val="30000"/>
              </a:spcBef>
              <a:spcAft>
                <a:spcPts val="0"/>
              </a:spcAft>
              <a:buClr>
                <a:schemeClr val="tx2"/>
              </a:buClr>
              <a:buSzTx/>
              <a:buFont typeface="Wingdings 2" pitchFamily="18" charset="2"/>
              <a:buNone/>
              <a:tabLst/>
              <a:defRPr/>
            </a:pPr>
            <a:r>
              <a:rPr lang="en-US" sz="1800" kern="1200" dirty="0" smtClean="0">
                <a:solidFill>
                  <a:schemeClr val="accent1"/>
                </a:solidFill>
                <a:latin typeface="Segoe" pitchFamily="34" charset="0"/>
                <a:ea typeface="+mn-ea"/>
                <a:cs typeface="+mn-cs"/>
              </a:rPr>
              <a:t>For more information please refer to your Pocket Guide </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0.png"/><Relationship Id="rId2" Type="http://schemas.openxmlformats.org/officeDocument/2006/relationships/slideLayout" Target="../slideLayouts/slideLayout16.xml"/><Relationship Id="rId16" Type="http://schemas.openxmlformats.org/officeDocument/2006/relationships/image" Target="../media/image9.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0.png"/><Relationship Id="rId2" Type="http://schemas.openxmlformats.org/officeDocument/2006/relationships/slideLayout" Target="../slideLayouts/slideLayout30.xml"/><Relationship Id="rId16" Type="http://schemas.openxmlformats.org/officeDocument/2006/relationships/image" Target="../media/image9.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4.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7"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6"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srcRect/>
          <a:stretch>
            <a:fillRect/>
          </a:stretch>
        </a:blipFill>
        <a:effectLst/>
      </p:bgPr>
    </p:bg>
    <p:spTree>
      <p:nvGrpSpPr>
        <p:cNvPr id="1" name=""/>
        <p:cNvGrpSpPr/>
        <p:nvPr/>
      </p:nvGrpSpPr>
      <p:grpSpPr>
        <a:xfrm>
          <a:off x="0" y="0"/>
          <a:ext cx="0" cy="0"/>
          <a:chOff x="0" y="0"/>
          <a:chExt cx="0" cy="0"/>
        </a:xfrm>
      </p:grpSpPr>
      <p:pic>
        <p:nvPicPr>
          <p:cNvPr id="1026" name="Picture 4" descr="title-slide-lines-grey_BIG.png"/>
          <p:cNvPicPr>
            <a:picLocks noChangeAspect="1"/>
          </p:cNvPicPr>
          <p:nvPr/>
        </p:nvPicPr>
        <p:blipFill>
          <a:blip r:embed="rId17" cstate="email">
            <a:lum bright="-6000"/>
          </a:blip>
          <a:srcRect/>
          <a:stretch>
            <a:fillRect/>
          </a:stretch>
        </p:blipFill>
        <p:spPr bwMode="auto">
          <a:xfrm>
            <a:off x="0" y="2990850"/>
            <a:ext cx="3367088" cy="3867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285750"/>
            <a:ext cx="80486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5397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0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Segoe"/>
        </a:defRPr>
      </a:lvl2pPr>
      <a:lvl3pPr algn="l" rtl="0" eaLnBrk="0" fontAlgn="base" hangingPunct="0">
        <a:spcBef>
          <a:spcPct val="0"/>
        </a:spcBef>
        <a:spcAft>
          <a:spcPct val="0"/>
        </a:spcAft>
        <a:defRPr sz="4000">
          <a:solidFill>
            <a:schemeClr val="accent1"/>
          </a:solidFill>
          <a:latin typeface="Segoe"/>
        </a:defRPr>
      </a:lvl3pPr>
      <a:lvl4pPr algn="l" rtl="0" eaLnBrk="0" fontAlgn="base" hangingPunct="0">
        <a:spcBef>
          <a:spcPct val="0"/>
        </a:spcBef>
        <a:spcAft>
          <a:spcPct val="0"/>
        </a:spcAft>
        <a:defRPr sz="4000">
          <a:solidFill>
            <a:schemeClr val="accent1"/>
          </a:solidFill>
          <a:latin typeface="Segoe"/>
        </a:defRPr>
      </a:lvl4pPr>
      <a:lvl5pPr algn="l" rtl="0" eaLnBrk="0" fontAlgn="base" hangingPunct="0">
        <a:spcBef>
          <a:spcPct val="0"/>
        </a:spcBef>
        <a:spcAft>
          <a:spcPct val="0"/>
        </a:spcAft>
        <a:defRPr sz="4000">
          <a:solidFill>
            <a:schemeClr val="accent1"/>
          </a:solidFill>
          <a:latin typeface="Segoe"/>
        </a:defRPr>
      </a:lvl5pPr>
      <a:lvl6pPr marL="457200" algn="l" rtl="0" eaLnBrk="1" fontAlgn="base" hangingPunct="1">
        <a:spcBef>
          <a:spcPct val="0"/>
        </a:spcBef>
        <a:spcAft>
          <a:spcPct val="0"/>
        </a:spcAft>
        <a:defRPr sz="4000">
          <a:solidFill>
            <a:schemeClr val="tx2"/>
          </a:solidFill>
          <a:latin typeface="Segoe Semibold" pitchFamily="34" charset="0"/>
        </a:defRPr>
      </a:lvl6pPr>
      <a:lvl7pPr marL="914400" algn="l" rtl="0" eaLnBrk="1" fontAlgn="base" hangingPunct="1">
        <a:spcBef>
          <a:spcPct val="0"/>
        </a:spcBef>
        <a:spcAft>
          <a:spcPct val="0"/>
        </a:spcAft>
        <a:defRPr sz="4000">
          <a:solidFill>
            <a:schemeClr val="tx2"/>
          </a:solidFill>
          <a:latin typeface="Segoe Semibold" pitchFamily="34" charset="0"/>
        </a:defRPr>
      </a:lvl7pPr>
      <a:lvl8pPr marL="1371600" algn="l" rtl="0" eaLnBrk="1" fontAlgn="base" hangingPunct="1">
        <a:spcBef>
          <a:spcPct val="0"/>
        </a:spcBef>
        <a:spcAft>
          <a:spcPct val="0"/>
        </a:spcAft>
        <a:defRPr sz="4000">
          <a:solidFill>
            <a:schemeClr val="tx2"/>
          </a:solidFill>
          <a:latin typeface="Segoe Semibold" pitchFamily="34" charset="0"/>
        </a:defRPr>
      </a:lvl8pPr>
      <a:lvl9pPr marL="1828800" algn="l" rtl="0" eaLnBrk="1" fontAlgn="base" hangingPunct="1">
        <a:spcBef>
          <a:spcPct val="0"/>
        </a:spcBef>
        <a:spcAft>
          <a:spcPct val="0"/>
        </a:spcAft>
        <a:defRPr sz="4000">
          <a:solidFill>
            <a:schemeClr val="tx2"/>
          </a:solidFill>
          <a:latin typeface="Segoe Semibold" pitchFamily="34" charset="0"/>
        </a:defRPr>
      </a:lvl9pPr>
    </p:titleStyle>
    <p:bodyStyle>
      <a:lvl1pPr marL="342900" indent="-342900" algn="l" rtl="0" eaLnBrk="0" fontAlgn="base" hangingPunct="0">
        <a:spcBef>
          <a:spcPct val="20000"/>
        </a:spcBef>
        <a:spcAft>
          <a:spcPct val="0"/>
        </a:spcAft>
        <a:buClr>
          <a:schemeClr val="accent1"/>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000">
          <a:solidFill>
            <a:schemeClr val="bg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bg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bg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srcRect/>
          <a:stretch>
            <a:fillRect/>
          </a:stretch>
        </a:blipFill>
        <a:effectLst/>
      </p:bgPr>
    </p:bg>
    <p:spTree>
      <p:nvGrpSpPr>
        <p:cNvPr id="1" name=""/>
        <p:cNvGrpSpPr/>
        <p:nvPr/>
      </p:nvGrpSpPr>
      <p:grpSpPr>
        <a:xfrm>
          <a:off x="0" y="0"/>
          <a:ext cx="0" cy="0"/>
          <a:chOff x="0" y="0"/>
          <a:chExt cx="0" cy="0"/>
        </a:xfrm>
      </p:grpSpPr>
      <p:pic>
        <p:nvPicPr>
          <p:cNvPr id="1026" name="Picture 4" descr="title-slide-lines-grey_BIG.png"/>
          <p:cNvPicPr>
            <a:picLocks noChangeAspect="1"/>
          </p:cNvPicPr>
          <p:nvPr/>
        </p:nvPicPr>
        <p:blipFill>
          <a:blip r:embed="rId17" cstate="email">
            <a:lum bright="-6000"/>
          </a:blip>
          <a:srcRect/>
          <a:stretch>
            <a:fillRect/>
          </a:stretch>
        </p:blipFill>
        <p:spPr bwMode="auto">
          <a:xfrm>
            <a:off x="0" y="2990850"/>
            <a:ext cx="3367088" cy="3867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285750"/>
            <a:ext cx="80486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5397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0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Segoe"/>
        </a:defRPr>
      </a:lvl2pPr>
      <a:lvl3pPr algn="l" rtl="0" eaLnBrk="0" fontAlgn="base" hangingPunct="0">
        <a:spcBef>
          <a:spcPct val="0"/>
        </a:spcBef>
        <a:spcAft>
          <a:spcPct val="0"/>
        </a:spcAft>
        <a:defRPr sz="4000">
          <a:solidFill>
            <a:schemeClr val="accent1"/>
          </a:solidFill>
          <a:latin typeface="Segoe"/>
        </a:defRPr>
      </a:lvl3pPr>
      <a:lvl4pPr algn="l" rtl="0" eaLnBrk="0" fontAlgn="base" hangingPunct="0">
        <a:spcBef>
          <a:spcPct val="0"/>
        </a:spcBef>
        <a:spcAft>
          <a:spcPct val="0"/>
        </a:spcAft>
        <a:defRPr sz="4000">
          <a:solidFill>
            <a:schemeClr val="accent1"/>
          </a:solidFill>
          <a:latin typeface="Segoe"/>
        </a:defRPr>
      </a:lvl4pPr>
      <a:lvl5pPr algn="l" rtl="0" eaLnBrk="0" fontAlgn="base" hangingPunct="0">
        <a:spcBef>
          <a:spcPct val="0"/>
        </a:spcBef>
        <a:spcAft>
          <a:spcPct val="0"/>
        </a:spcAft>
        <a:defRPr sz="4000">
          <a:solidFill>
            <a:schemeClr val="accent1"/>
          </a:solidFill>
          <a:latin typeface="Segoe"/>
        </a:defRPr>
      </a:lvl5pPr>
      <a:lvl6pPr marL="457200" algn="l" rtl="0" eaLnBrk="1" fontAlgn="base" hangingPunct="1">
        <a:spcBef>
          <a:spcPct val="0"/>
        </a:spcBef>
        <a:spcAft>
          <a:spcPct val="0"/>
        </a:spcAft>
        <a:defRPr sz="4000">
          <a:solidFill>
            <a:schemeClr val="tx2"/>
          </a:solidFill>
          <a:latin typeface="Segoe Semibold" pitchFamily="34" charset="0"/>
        </a:defRPr>
      </a:lvl6pPr>
      <a:lvl7pPr marL="914400" algn="l" rtl="0" eaLnBrk="1" fontAlgn="base" hangingPunct="1">
        <a:spcBef>
          <a:spcPct val="0"/>
        </a:spcBef>
        <a:spcAft>
          <a:spcPct val="0"/>
        </a:spcAft>
        <a:defRPr sz="4000">
          <a:solidFill>
            <a:schemeClr val="tx2"/>
          </a:solidFill>
          <a:latin typeface="Segoe Semibold" pitchFamily="34" charset="0"/>
        </a:defRPr>
      </a:lvl7pPr>
      <a:lvl8pPr marL="1371600" algn="l" rtl="0" eaLnBrk="1" fontAlgn="base" hangingPunct="1">
        <a:spcBef>
          <a:spcPct val="0"/>
        </a:spcBef>
        <a:spcAft>
          <a:spcPct val="0"/>
        </a:spcAft>
        <a:defRPr sz="4000">
          <a:solidFill>
            <a:schemeClr val="tx2"/>
          </a:solidFill>
          <a:latin typeface="Segoe Semibold" pitchFamily="34" charset="0"/>
        </a:defRPr>
      </a:lvl8pPr>
      <a:lvl9pPr marL="1828800" algn="l" rtl="0" eaLnBrk="1" fontAlgn="base" hangingPunct="1">
        <a:spcBef>
          <a:spcPct val="0"/>
        </a:spcBef>
        <a:spcAft>
          <a:spcPct val="0"/>
        </a:spcAft>
        <a:defRPr sz="4000">
          <a:solidFill>
            <a:schemeClr val="tx2"/>
          </a:solidFill>
          <a:latin typeface="Segoe Semibold" pitchFamily="34" charset="0"/>
        </a:defRPr>
      </a:lvl9pPr>
    </p:titleStyle>
    <p:bodyStyle>
      <a:lvl1pPr marL="342900" indent="-342900" algn="l" rtl="0" eaLnBrk="0" fontAlgn="base" hangingPunct="0">
        <a:spcBef>
          <a:spcPct val="20000"/>
        </a:spcBef>
        <a:spcAft>
          <a:spcPct val="0"/>
        </a:spcAft>
        <a:buClr>
          <a:schemeClr val="accent1"/>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000">
          <a:solidFill>
            <a:schemeClr val="bg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bg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bg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12.xml"/><Relationship Id="rId16"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jpeg"/><Relationship Id="rId12" Type="http://schemas.openxmlformats.org/officeDocument/2006/relationships/image" Target="../media/image72.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notesSlide" Target="../notesSlides/notesSlide18.xml"/><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2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2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2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4.emf"/></Relationships>
</file>

<file path=ppt/slides/_rels/slide28.xml.rels><?xml version="1.0" encoding="UTF-8" standalone="yes"?>
<Relationships xmlns="http://schemas.openxmlformats.org/package/2006/relationships"><Relationship Id="rId8" Type="http://schemas.openxmlformats.org/officeDocument/2006/relationships/image" Target="../media/image120.jpeg"/><Relationship Id="rId13" Type="http://schemas.openxmlformats.org/officeDocument/2006/relationships/image" Target="../media/image125.gif"/><Relationship Id="rId18" Type="http://schemas.openxmlformats.org/officeDocument/2006/relationships/image" Target="../media/image129.gif"/><Relationship Id="rId3" Type="http://schemas.openxmlformats.org/officeDocument/2006/relationships/image" Target="../media/image115.emf"/><Relationship Id="rId21" Type="http://schemas.openxmlformats.org/officeDocument/2006/relationships/image" Target="../media/image132.gif"/><Relationship Id="rId7" Type="http://schemas.openxmlformats.org/officeDocument/2006/relationships/image" Target="../media/image119.jpeg"/><Relationship Id="rId12" Type="http://schemas.openxmlformats.org/officeDocument/2006/relationships/image" Target="../media/image124.gif"/><Relationship Id="rId17" Type="http://schemas.openxmlformats.org/officeDocument/2006/relationships/image" Target="../media/image128.gif"/><Relationship Id="rId2" Type="http://schemas.openxmlformats.org/officeDocument/2006/relationships/notesSlide" Target="../notesSlides/notesSlide26.xml"/><Relationship Id="rId16" Type="http://schemas.openxmlformats.org/officeDocument/2006/relationships/image" Target="../media/image127.jpeg"/><Relationship Id="rId20" Type="http://schemas.openxmlformats.org/officeDocument/2006/relationships/image" Target="../media/image131.gif"/><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23.gif"/><Relationship Id="rId24" Type="http://schemas.openxmlformats.org/officeDocument/2006/relationships/image" Target="../media/image134.png"/><Relationship Id="rId5" Type="http://schemas.openxmlformats.org/officeDocument/2006/relationships/image" Target="../media/image117.emf"/><Relationship Id="rId15" Type="http://schemas.openxmlformats.org/officeDocument/2006/relationships/hyperlink" Target="http://www.virgin.com/" TargetMode="External"/><Relationship Id="rId23" Type="http://schemas.openxmlformats.org/officeDocument/2006/relationships/image" Target="../media/image133.png"/><Relationship Id="rId10" Type="http://schemas.openxmlformats.org/officeDocument/2006/relationships/image" Target="../media/image122.gif"/><Relationship Id="rId19" Type="http://schemas.openxmlformats.org/officeDocument/2006/relationships/image" Target="../media/image130.gif"/><Relationship Id="rId4" Type="http://schemas.openxmlformats.org/officeDocument/2006/relationships/image" Target="../media/image116.png"/><Relationship Id="rId9" Type="http://schemas.openxmlformats.org/officeDocument/2006/relationships/image" Target="../media/image121.jpeg"/><Relationship Id="rId14" Type="http://schemas.openxmlformats.org/officeDocument/2006/relationships/image" Target="../media/image126.png"/><Relationship Id="rId22" Type="http://schemas.openxmlformats.org/officeDocument/2006/relationships/image" Target="../media/image6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3" Type="http://schemas.openxmlformats.org/officeDocument/2006/relationships/notesSlide" Target="../notesSlides/notesSlide29.xml"/><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slideLayout" Target="../slideLayouts/slideLayout7.xml"/><Relationship Id="rId16" Type="http://schemas.openxmlformats.org/officeDocument/2006/relationships/image" Target="../media/image147.png"/><Relationship Id="rId1" Type="http://schemas.openxmlformats.org/officeDocument/2006/relationships/tags" Target="../tags/tag5.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5" Type="http://schemas.openxmlformats.org/officeDocument/2006/relationships/image" Target="../media/image14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5.png"/></Relationships>
</file>

<file path=ppt/slides/_rels/slide3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xml"/><Relationship Id="rId7" Type="http://schemas.openxmlformats.org/officeDocument/2006/relationships/slide" Target="slide47.xml"/><Relationship Id="rId12" Type="http://schemas.openxmlformats.org/officeDocument/2006/relationships/slide" Target="slide35.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0.xml"/><Relationship Id="rId4" Type="http://schemas.openxmlformats.org/officeDocument/2006/relationships/slide" Target="slide5.xml"/><Relationship Id="rId9" Type="http://schemas.openxmlformats.org/officeDocument/2006/relationships/slide" Target="slide1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diagramData" Target="../diagrams/data2.xml"/><Relationship Id="rId7" Type="http://schemas.openxmlformats.org/officeDocument/2006/relationships/image" Target="../media/image148.emf"/><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51.png"/></Relationships>
</file>

<file path=ppt/slides/_rels/slide39.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59.png"/><Relationship Id="rId4" Type="http://schemas.openxmlformats.org/officeDocument/2006/relationships/image" Target="../media/image158.png"/></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2.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69.png"/><Relationship Id="rId3" Type="http://schemas.openxmlformats.org/officeDocument/2006/relationships/notesSlide" Target="../notesSlides/notesSlide37.xml"/><Relationship Id="rId7" Type="http://schemas.openxmlformats.org/officeDocument/2006/relationships/image" Target="../media/image163.png"/><Relationship Id="rId12" Type="http://schemas.openxmlformats.org/officeDocument/2006/relationships/image" Target="../media/image168.png"/><Relationship Id="rId2" Type="http://schemas.openxmlformats.org/officeDocument/2006/relationships/slideLayout" Target="../slideLayouts/slideLayout8.xml"/><Relationship Id="rId16" Type="http://schemas.openxmlformats.org/officeDocument/2006/relationships/image" Target="../media/image172.png"/><Relationship Id="rId1" Type="http://schemas.openxmlformats.org/officeDocument/2006/relationships/tags" Target="../tags/tag6.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61.png"/><Relationship Id="rId15" Type="http://schemas.openxmlformats.org/officeDocument/2006/relationships/image" Target="../media/image171.png"/><Relationship Id="rId10" Type="http://schemas.openxmlformats.org/officeDocument/2006/relationships/image" Target="../media/image166.png"/><Relationship Id="rId4" Type="http://schemas.openxmlformats.org/officeDocument/2006/relationships/image" Target="../media/image160.png"/><Relationship Id="rId9" Type="http://schemas.openxmlformats.org/officeDocument/2006/relationships/image" Target="../media/image165.png"/><Relationship Id="rId14" Type="http://schemas.openxmlformats.org/officeDocument/2006/relationships/image" Target="../media/image170.png"/></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173.png"/><Relationship Id="rId7" Type="http://schemas.openxmlformats.org/officeDocument/2006/relationships/image" Target="../media/image177.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176.png"/><Relationship Id="rId11" Type="http://schemas.openxmlformats.org/officeDocument/2006/relationships/diagramColors" Target="../diagrams/colors3.xml"/><Relationship Id="rId5" Type="http://schemas.openxmlformats.org/officeDocument/2006/relationships/image" Target="../media/image175.png"/><Relationship Id="rId10" Type="http://schemas.openxmlformats.org/officeDocument/2006/relationships/diagramQuickStyle" Target="../diagrams/quickStyle3.xml"/><Relationship Id="rId4" Type="http://schemas.openxmlformats.org/officeDocument/2006/relationships/image" Target="../media/image174.png"/><Relationship Id="rId9"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70.png"/><Relationship Id="rId3" Type="http://schemas.openxmlformats.org/officeDocument/2006/relationships/image" Target="../media/image160.png"/><Relationship Id="rId7" Type="http://schemas.openxmlformats.org/officeDocument/2006/relationships/image" Target="../media/image164.png"/><Relationship Id="rId12" Type="http://schemas.openxmlformats.org/officeDocument/2006/relationships/image" Target="../media/image169.pn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163.png"/><Relationship Id="rId11" Type="http://schemas.openxmlformats.org/officeDocument/2006/relationships/image" Target="../media/image168.png"/><Relationship Id="rId5" Type="http://schemas.openxmlformats.org/officeDocument/2006/relationships/image" Target="../media/image162.png"/><Relationship Id="rId15" Type="http://schemas.openxmlformats.org/officeDocument/2006/relationships/image" Target="../media/image178.jpeg"/><Relationship Id="rId10" Type="http://schemas.openxmlformats.org/officeDocument/2006/relationships/image" Target="../media/image167.png"/><Relationship Id="rId4" Type="http://schemas.openxmlformats.org/officeDocument/2006/relationships/image" Target="../media/image161.png"/><Relationship Id="rId9" Type="http://schemas.openxmlformats.org/officeDocument/2006/relationships/image" Target="../media/image166.png"/><Relationship Id="rId1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179.png"/><Relationship Id="rId7" Type="http://schemas.openxmlformats.org/officeDocument/2006/relationships/diagramColors" Target="../diagrams/colors4.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180.png"/><Relationship Id="rId7" Type="http://schemas.openxmlformats.org/officeDocument/2006/relationships/image" Target="../media/image184.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183.png"/><Relationship Id="rId11" Type="http://schemas.openxmlformats.org/officeDocument/2006/relationships/diagramColors" Target="../diagrams/colors5.xml"/><Relationship Id="rId5" Type="http://schemas.openxmlformats.org/officeDocument/2006/relationships/image" Target="../media/image182.png"/><Relationship Id="rId10" Type="http://schemas.openxmlformats.org/officeDocument/2006/relationships/diagramQuickStyle" Target="../diagrams/quickStyle5.xml"/><Relationship Id="rId4" Type="http://schemas.openxmlformats.org/officeDocument/2006/relationships/image" Target="../media/image181.png"/><Relationship Id="rId9"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69.png"/><Relationship Id="rId3" Type="http://schemas.openxmlformats.org/officeDocument/2006/relationships/notesSlide" Target="../notesSlides/notesSlide42.xml"/><Relationship Id="rId7" Type="http://schemas.openxmlformats.org/officeDocument/2006/relationships/image" Target="../media/image163.png"/><Relationship Id="rId12" Type="http://schemas.openxmlformats.org/officeDocument/2006/relationships/image" Target="../media/image168.png"/><Relationship Id="rId2" Type="http://schemas.openxmlformats.org/officeDocument/2006/relationships/slideLayout" Target="../slideLayouts/slideLayout8.xml"/><Relationship Id="rId16" Type="http://schemas.openxmlformats.org/officeDocument/2006/relationships/image" Target="../media/image185.jpeg"/><Relationship Id="rId1" Type="http://schemas.openxmlformats.org/officeDocument/2006/relationships/tags" Target="../tags/tag7.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61.png"/><Relationship Id="rId15" Type="http://schemas.openxmlformats.org/officeDocument/2006/relationships/image" Target="../media/image72.jpeg"/><Relationship Id="rId10" Type="http://schemas.openxmlformats.org/officeDocument/2006/relationships/image" Target="../media/image166.png"/><Relationship Id="rId4" Type="http://schemas.openxmlformats.org/officeDocument/2006/relationships/image" Target="../media/image160.png"/><Relationship Id="rId9" Type="http://schemas.openxmlformats.org/officeDocument/2006/relationships/image" Target="../media/image165.png"/><Relationship Id="rId14" Type="http://schemas.openxmlformats.org/officeDocument/2006/relationships/image" Target="../media/image17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hyperlink" Target="http://www.codeplex.com/esb"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labs.biztalk.net/"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187.png"/><Relationship Id="rId7" Type="http://schemas.openxmlformats.org/officeDocument/2006/relationships/image" Target="../media/image190.gif"/><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189.gif"/><Relationship Id="rId5" Type="http://schemas.openxmlformats.org/officeDocument/2006/relationships/image" Target="../media/image188.png"/><Relationship Id="rId4" Type="http://schemas.openxmlformats.org/officeDocument/2006/relationships/hyperlink" Target="http://www.codeplex.com/esb"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201.png"/><Relationship Id="rId18" Type="http://schemas.openxmlformats.org/officeDocument/2006/relationships/image" Target="../media/image206.png"/><Relationship Id="rId26" Type="http://schemas.openxmlformats.org/officeDocument/2006/relationships/image" Target="../media/image214.png"/><Relationship Id="rId3" Type="http://schemas.openxmlformats.org/officeDocument/2006/relationships/notesSlide" Target="../notesSlides/notesSlide48.xml"/><Relationship Id="rId21" Type="http://schemas.openxmlformats.org/officeDocument/2006/relationships/image" Target="../media/image209.png"/><Relationship Id="rId34" Type="http://schemas.openxmlformats.org/officeDocument/2006/relationships/image" Target="../media/image222.png"/><Relationship Id="rId7" Type="http://schemas.openxmlformats.org/officeDocument/2006/relationships/image" Target="../media/image195.png"/><Relationship Id="rId12" Type="http://schemas.openxmlformats.org/officeDocument/2006/relationships/image" Target="../media/image200.png"/><Relationship Id="rId17" Type="http://schemas.openxmlformats.org/officeDocument/2006/relationships/image" Target="../media/image205.png"/><Relationship Id="rId25" Type="http://schemas.openxmlformats.org/officeDocument/2006/relationships/image" Target="../media/image213.png"/><Relationship Id="rId33" Type="http://schemas.openxmlformats.org/officeDocument/2006/relationships/image" Target="../media/image221.png"/><Relationship Id="rId38" Type="http://schemas.openxmlformats.org/officeDocument/2006/relationships/image" Target="../media/image226.png"/><Relationship Id="rId2" Type="http://schemas.openxmlformats.org/officeDocument/2006/relationships/slideLayout" Target="../slideLayouts/slideLayout7.xml"/><Relationship Id="rId16" Type="http://schemas.openxmlformats.org/officeDocument/2006/relationships/image" Target="../media/image204.png"/><Relationship Id="rId20" Type="http://schemas.openxmlformats.org/officeDocument/2006/relationships/image" Target="../media/image208.png"/><Relationship Id="rId29" Type="http://schemas.openxmlformats.org/officeDocument/2006/relationships/image" Target="../media/image217.png"/><Relationship Id="rId1" Type="http://schemas.openxmlformats.org/officeDocument/2006/relationships/tags" Target="../tags/tag8.xml"/><Relationship Id="rId6" Type="http://schemas.openxmlformats.org/officeDocument/2006/relationships/image" Target="../media/image194.png"/><Relationship Id="rId11" Type="http://schemas.openxmlformats.org/officeDocument/2006/relationships/image" Target="../media/image199.png"/><Relationship Id="rId24" Type="http://schemas.openxmlformats.org/officeDocument/2006/relationships/image" Target="../media/image212.png"/><Relationship Id="rId32" Type="http://schemas.openxmlformats.org/officeDocument/2006/relationships/image" Target="../media/image220.png"/><Relationship Id="rId37" Type="http://schemas.openxmlformats.org/officeDocument/2006/relationships/image" Target="../media/image225.png"/><Relationship Id="rId5" Type="http://schemas.openxmlformats.org/officeDocument/2006/relationships/image" Target="../media/image193.png"/><Relationship Id="rId15" Type="http://schemas.openxmlformats.org/officeDocument/2006/relationships/image" Target="../media/image203.png"/><Relationship Id="rId23" Type="http://schemas.openxmlformats.org/officeDocument/2006/relationships/image" Target="../media/image211.png"/><Relationship Id="rId28" Type="http://schemas.openxmlformats.org/officeDocument/2006/relationships/image" Target="../media/image216.png"/><Relationship Id="rId36" Type="http://schemas.openxmlformats.org/officeDocument/2006/relationships/image" Target="../media/image224.png"/><Relationship Id="rId10" Type="http://schemas.openxmlformats.org/officeDocument/2006/relationships/image" Target="../media/image198.png"/><Relationship Id="rId19" Type="http://schemas.openxmlformats.org/officeDocument/2006/relationships/image" Target="../media/image207.png"/><Relationship Id="rId31" Type="http://schemas.openxmlformats.org/officeDocument/2006/relationships/image" Target="../media/image219.png"/><Relationship Id="rId4" Type="http://schemas.openxmlformats.org/officeDocument/2006/relationships/image" Target="../media/image192.png"/><Relationship Id="rId9" Type="http://schemas.openxmlformats.org/officeDocument/2006/relationships/image" Target="../media/image197.png"/><Relationship Id="rId14" Type="http://schemas.openxmlformats.org/officeDocument/2006/relationships/image" Target="../media/image202.png"/><Relationship Id="rId22" Type="http://schemas.openxmlformats.org/officeDocument/2006/relationships/image" Target="../media/image210.png"/><Relationship Id="rId27" Type="http://schemas.openxmlformats.org/officeDocument/2006/relationships/image" Target="../media/image215.png"/><Relationship Id="rId30" Type="http://schemas.openxmlformats.org/officeDocument/2006/relationships/image" Target="../media/image218.png"/><Relationship Id="rId35" Type="http://schemas.openxmlformats.org/officeDocument/2006/relationships/image" Target="../media/image223.png"/></Relationships>
</file>

<file path=ppt/slides/_rels/slide55.xml.rels><?xml version="1.0" encoding="UTF-8" standalone="yes"?>
<Relationships xmlns="http://schemas.openxmlformats.org/package/2006/relationships"><Relationship Id="rId8" Type="http://schemas.openxmlformats.org/officeDocument/2006/relationships/image" Target="../media/image232.jpeg"/><Relationship Id="rId13" Type="http://schemas.openxmlformats.org/officeDocument/2006/relationships/image" Target="../media/image236.png"/><Relationship Id="rId3" Type="http://schemas.openxmlformats.org/officeDocument/2006/relationships/image" Target="../media/image227.gif"/><Relationship Id="rId7" Type="http://schemas.openxmlformats.org/officeDocument/2006/relationships/image" Target="../media/image231.gif"/><Relationship Id="rId12" Type="http://schemas.openxmlformats.org/officeDocument/2006/relationships/image" Target="../media/image235.jpe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230.jpeg"/><Relationship Id="rId11" Type="http://schemas.openxmlformats.org/officeDocument/2006/relationships/image" Target="../media/image234.jpeg"/><Relationship Id="rId5" Type="http://schemas.openxmlformats.org/officeDocument/2006/relationships/image" Target="../media/image229.jpeg"/><Relationship Id="rId10" Type="http://schemas.openxmlformats.org/officeDocument/2006/relationships/image" Target="../media/image233.jpeg"/><Relationship Id="rId4" Type="http://schemas.openxmlformats.org/officeDocument/2006/relationships/image" Target="../media/image228.gif"/><Relationship Id="rId9" Type="http://schemas.openxmlformats.org/officeDocument/2006/relationships/image" Target="../media/image189.gi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242.png"/><Relationship Id="rId13" Type="http://schemas.openxmlformats.org/officeDocument/2006/relationships/image" Target="../media/image247.png"/><Relationship Id="rId3" Type="http://schemas.openxmlformats.org/officeDocument/2006/relationships/image" Target="../media/image237.png"/><Relationship Id="rId7" Type="http://schemas.openxmlformats.org/officeDocument/2006/relationships/image" Target="../media/image241.png"/><Relationship Id="rId12" Type="http://schemas.openxmlformats.org/officeDocument/2006/relationships/image" Target="../media/image246.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240.png"/><Relationship Id="rId11" Type="http://schemas.openxmlformats.org/officeDocument/2006/relationships/image" Target="../media/image245.png"/><Relationship Id="rId5" Type="http://schemas.openxmlformats.org/officeDocument/2006/relationships/image" Target="../media/image239.png"/><Relationship Id="rId10" Type="http://schemas.openxmlformats.org/officeDocument/2006/relationships/image" Target="../media/image244.png"/><Relationship Id="rId4" Type="http://schemas.openxmlformats.org/officeDocument/2006/relationships/image" Target="../media/image238.png"/><Relationship Id="rId9" Type="http://schemas.openxmlformats.org/officeDocument/2006/relationships/image" Target="../media/image243.png"/></Relationships>
</file>

<file path=ppt/slides/_rels/slide62.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241.png"/><Relationship Id="rId7" Type="http://schemas.openxmlformats.org/officeDocument/2006/relationships/image" Target="../media/image240.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242.png"/><Relationship Id="rId5" Type="http://schemas.openxmlformats.org/officeDocument/2006/relationships/image" Target="../media/image238.png"/><Relationship Id="rId4" Type="http://schemas.openxmlformats.org/officeDocument/2006/relationships/image" Target="../media/image237.png"/></Relationships>
</file>

<file path=ppt/slides/_rels/slide63.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241.png"/><Relationship Id="rId7" Type="http://schemas.openxmlformats.org/officeDocument/2006/relationships/image" Target="../media/image240.pn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242.png"/><Relationship Id="rId5" Type="http://schemas.openxmlformats.org/officeDocument/2006/relationships/image" Target="../media/image238.png"/><Relationship Id="rId4" Type="http://schemas.openxmlformats.org/officeDocument/2006/relationships/image" Target="../media/image237.png"/></Relationships>
</file>

<file path=ppt/slides/_rels/slide64.xml.rels><?xml version="1.0" encoding="UTF-8" standalone="yes"?>
<Relationships xmlns="http://schemas.openxmlformats.org/package/2006/relationships"><Relationship Id="rId8" Type="http://schemas.openxmlformats.org/officeDocument/2006/relationships/image" Target="../media/image253.png"/><Relationship Id="rId3" Type="http://schemas.openxmlformats.org/officeDocument/2006/relationships/image" Target="../media/image248.jpeg"/><Relationship Id="rId7" Type="http://schemas.openxmlformats.org/officeDocument/2006/relationships/image" Target="../media/image252.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251.png"/><Relationship Id="rId11" Type="http://schemas.openxmlformats.org/officeDocument/2006/relationships/image" Target="../media/image255.png"/><Relationship Id="rId5" Type="http://schemas.openxmlformats.org/officeDocument/2006/relationships/image" Target="../media/image250.png"/><Relationship Id="rId10" Type="http://schemas.openxmlformats.org/officeDocument/2006/relationships/hyperlink" Target="http://www.microsoft.com/windows" TargetMode="External"/><Relationship Id="rId4" Type="http://schemas.openxmlformats.org/officeDocument/2006/relationships/image" Target="../media/image249.png"/><Relationship Id="rId9" Type="http://schemas.openxmlformats.org/officeDocument/2006/relationships/image" Target="../media/image254.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56.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57.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1.xml"/><Relationship Id="rId1" Type="http://schemas.openxmlformats.org/officeDocument/2006/relationships/themeOverride" Target="../theme/themeOverride2.xml"/><Relationship Id="rId6" Type="http://schemas.openxmlformats.org/officeDocument/2006/relationships/image" Target="../media/image16.png"/><Relationship Id="rId5" Type="http://schemas.openxmlformats.org/officeDocument/2006/relationships/image" Target="../media/image259.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www.unb.ca/hr/employees/documents/Leave_Form.pdf"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pic>
        <p:nvPicPr>
          <p:cNvPr id="8202" name="Picture 10"/>
          <p:cNvPicPr>
            <a:picLocks noChangeAspect="1" noChangeArrowheads="1"/>
          </p:cNvPicPr>
          <p:nvPr/>
        </p:nvPicPr>
        <p:blipFill>
          <a:blip r:embed="rId5"/>
          <a:srcRect/>
          <a:stretch>
            <a:fillRect/>
          </a:stretch>
        </p:blipFill>
        <p:spPr bwMode="auto">
          <a:xfrm>
            <a:off x="177801" y="3543300"/>
            <a:ext cx="8801100" cy="2171700"/>
          </a:xfrm>
          <a:prstGeom prst="rect">
            <a:avLst/>
          </a:prstGeom>
          <a:noFill/>
          <a:ln w="9525">
            <a:noFill/>
            <a:miter lim="800000"/>
            <a:headEnd/>
            <a:tailEnd/>
          </a:ln>
          <a:effectLst/>
        </p:spPr>
      </p:pic>
      <p:grpSp>
        <p:nvGrpSpPr>
          <p:cNvPr id="2" name="Group 10"/>
          <p:cNvGrpSpPr/>
          <p:nvPr/>
        </p:nvGrpSpPr>
        <p:grpSpPr>
          <a:xfrm>
            <a:off x="1228725" y="309304"/>
            <a:ext cx="6686550" cy="2505591"/>
            <a:chOff x="1244600" y="0"/>
            <a:chExt cx="6686550" cy="2505591"/>
          </a:xfrm>
        </p:grpSpPr>
        <p:pic>
          <p:nvPicPr>
            <p:cNvPr id="12" name="Picture 11"/>
            <p:cNvPicPr>
              <a:picLocks noChangeAspect="1" noChangeArrowheads="1"/>
            </p:cNvPicPr>
            <p:nvPr/>
          </p:nvPicPr>
          <p:blipFill>
            <a:blip r:embed="rId6"/>
            <a:srcRect/>
            <a:stretch>
              <a:fillRect/>
            </a:stretch>
          </p:blipFill>
          <p:spPr bwMode="auto">
            <a:xfrm>
              <a:off x="1244600" y="95766"/>
              <a:ext cx="6686550" cy="2409825"/>
            </a:xfrm>
            <a:prstGeom prst="rect">
              <a:avLst/>
            </a:prstGeom>
            <a:noFill/>
            <a:ln w="9525">
              <a:noFill/>
              <a:miter lim="800000"/>
              <a:headEnd/>
              <a:tailEnd/>
            </a:ln>
            <a:effectLst/>
          </p:spPr>
        </p:pic>
        <p:sp>
          <p:nvSpPr>
            <p:cNvPr id="13" name="Rectangle 12"/>
            <p:cNvSpPr/>
            <p:nvPr/>
          </p:nvSpPr>
          <p:spPr>
            <a:xfrm>
              <a:off x="1612900" y="514866"/>
              <a:ext cx="1651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4" name="Rectangle 13"/>
            <p:cNvSpPr/>
            <p:nvPr/>
          </p:nvSpPr>
          <p:spPr>
            <a:xfrm>
              <a:off x="3835400" y="95766"/>
              <a:ext cx="673100" cy="19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5" name="TextBox 9"/>
            <p:cNvSpPr txBox="1"/>
            <p:nvPr/>
          </p:nvSpPr>
          <p:spPr>
            <a:xfrm>
              <a:off x="3771900" y="0"/>
              <a:ext cx="1257300"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rgbClr val="A2998A"/>
                  </a:solidFill>
                  <a:latin typeface="Segoe"/>
                  <a:ea typeface="+mn-ea"/>
                  <a:cs typeface="+mn-cs"/>
                </a:defRPr>
              </a:lvl1pPr>
              <a:lvl2pPr marL="457200" algn="l" rtl="0" fontAlgn="base">
                <a:spcBef>
                  <a:spcPct val="0"/>
                </a:spcBef>
                <a:spcAft>
                  <a:spcPct val="0"/>
                </a:spcAft>
                <a:defRPr kern="1200">
                  <a:solidFill>
                    <a:srgbClr val="A2998A"/>
                  </a:solidFill>
                  <a:latin typeface="Segoe"/>
                  <a:ea typeface="+mn-ea"/>
                  <a:cs typeface="+mn-cs"/>
                </a:defRPr>
              </a:lvl2pPr>
              <a:lvl3pPr marL="914400" algn="l" rtl="0" fontAlgn="base">
                <a:spcBef>
                  <a:spcPct val="0"/>
                </a:spcBef>
                <a:spcAft>
                  <a:spcPct val="0"/>
                </a:spcAft>
                <a:defRPr kern="1200">
                  <a:solidFill>
                    <a:srgbClr val="A2998A"/>
                  </a:solidFill>
                  <a:latin typeface="Segoe"/>
                  <a:ea typeface="+mn-ea"/>
                  <a:cs typeface="+mn-cs"/>
                </a:defRPr>
              </a:lvl3pPr>
              <a:lvl4pPr marL="1371600" algn="l" rtl="0" fontAlgn="base">
                <a:spcBef>
                  <a:spcPct val="0"/>
                </a:spcBef>
                <a:spcAft>
                  <a:spcPct val="0"/>
                </a:spcAft>
                <a:defRPr kern="1200">
                  <a:solidFill>
                    <a:srgbClr val="A2998A"/>
                  </a:solidFill>
                  <a:latin typeface="Segoe"/>
                  <a:ea typeface="+mn-ea"/>
                  <a:cs typeface="+mn-cs"/>
                </a:defRPr>
              </a:lvl4pPr>
              <a:lvl5pPr marL="1828800" algn="l" rtl="0" fontAlgn="base">
                <a:spcBef>
                  <a:spcPct val="0"/>
                </a:spcBef>
                <a:spcAft>
                  <a:spcPct val="0"/>
                </a:spcAft>
                <a:defRPr kern="1200">
                  <a:solidFill>
                    <a:srgbClr val="A2998A"/>
                  </a:solidFill>
                  <a:latin typeface="Segoe"/>
                  <a:ea typeface="+mn-ea"/>
                  <a:cs typeface="+mn-cs"/>
                </a:defRPr>
              </a:lvl5pPr>
              <a:lvl6pPr marL="2286000" algn="l" defTabSz="914400" rtl="0" eaLnBrk="1" latinLnBrk="0" hangingPunct="1">
                <a:defRPr kern="1200">
                  <a:solidFill>
                    <a:srgbClr val="A2998A"/>
                  </a:solidFill>
                  <a:latin typeface="Segoe"/>
                  <a:ea typeface="+mn-ea"/>
                  <a:cs typeface="+mn-cs"/>
                </a:defRPr>
              </a:lvl6pPr>
              <a:lvl7pPr marL="2743200" algn="l" defTabSz="914400" rtl="0" eaLnBrk="1" latinLnBrk="0" hangingPunct="1">
                <a:defRPr kern="1200">
                  <a:solidFill>
                    <a:srgbClr val="A2998A"/>
                  </a:solidFill>
                  <a:latin typeface="Segoe"/>
                  <a:ea typeface="+mn-ea"/>
                  <a:cs typeface="+mn-cs"/>
                </a:defRPr>
              </a:lvl7pPr>
              <a:lvl8pPr marL="3200400" algn="l" defTabSz="914400" rtl="0" eaLnBrk="1" latinLnBrk="0" hangingPunct="1">
                <a:defRPr kern="1200">
                  <a:solidFill>
                    <a:srgbClr val="A2998A"/>
                  </a:solidFill>
                  <a:latin typeface="Segoe"/>
                  <a:ea typeface="+mn-ea"/>
                  <a:cs typeface="+mn-cs"/>
                </a:defRPr>
              </a:lvl8pPr>
              <a:lvl9pPr marL="3657600" algn="l" defTabSz="914400" rtl="0" eaLnBrk="1" latinLnBrk="0" hangingPunct="1">
                <a:defRPr kern="1200">
                  <a:solidFill>
                    <a:srgbClr val="A2998A"/>
                  </a:solidFill>
                  <a:latin typeface="Segoe"/>
                  <a:ea typeface="+mn-ea"/>
                  <a:cs typeface="+mn-cs"/>
                </a:defRPr>
              </a:lvl9pPr>
            </a:lstStyle>
            <a:p>
              <a:r>
                <a:rPr lang="en-US" sz="1400" dirty="0" smtClean="0">
                  <a:solidFill>
                    <a:schemeClr val="bg1">
                      <a:lumMod val="95000"/>
                    </a:schemeClr>
                  </a:solidFill>
                </a:rPr>
                <a:t>COUNCIL</a:t>
              </a:r>
              <a:r>
                <a:rPr lang="en-US" dirty="0" smtClean="0">
                  <a:solidFill>
                    <a:schemeClr val="bg1">
                      <a:lumMod val="95000"/>
                    </a:schemeClr>
                  </a:solidFill>
                </a:rPr>
                <a:t> </a:t>
              </a:r>
              <a:endParaRPr lang="en-US" dirty="0">
                <a:solidFill>
                  <a:schemeClr val="bg1">
                    <a:lumMod val="95000"/>
                  </a:schemeClr>
                </a:solidFill>
              </a:endParaRPr>
            </a:p>
          </p:txBody>
        </p:sp>
        <p:sp>
          <p:nvSpPr>
            <p:cNvPr id="16" name="TextBox 15"/>
            <p:cNvSpPr txBox="1"/>
            <p:nvPr/>
          </p:nvSpPr>
          <p:spPr>
            <a:xfrm>
              <a:off x="1257300" y="495300"/>
              <a:ext cx="1257300" cy="230832"/>
            </a:xfrm>
            <a:prstGeom prst="rect">
              <a:avLst/>
            </a:prstGeom>
            <a:solidFill>
              <a:schemeClr val="tx1"/>
            </a:solidFill>
          </p:spPr>
          <p:txBody>
            <a:bodyPr wrap="square" rtlCol="0">
              <a:spAutoFit/>
            </a:bodyPr>
            <a:lstStyle>
              <a:defPPr>
                <a:defRPr lang="en-US"/>
              </a:defPPr>
              <a:lvl1pPr algn="l" rtl="0" fontAlgn="base">
                <a:spcBef>
                  <a:spcPct val="0"/>
                </a:spcBef>
                <a:spcAft>
                  <a:spcPct val="0"/>
                </a:spcAft>
                <a:defRPr kern="1200">
                  <a:solidFill>
                    <a:srgbClr val="A2998A"/>
                  </a:solidFill>
                  <a:latin typeface="Segoe"/>
                  <a:ea typeface="+mn-ea"/>
                  <a:cs typeface="+mn-cs"/>
                </a:defRPr>
              </a:lvl1pPr>
              <a:lvl2pPr marL="457200" algn="l" rtl="0" fontAlgn="base">
                <a:spcBef>
                  <a:spcPct val="0"/>
                </a:spcBef>
                <a:spcAft>
                  <a:spcPct val="0"/>
                </a:spcAft>
                <a:defRPr kern="1200">
                  <a:solidFill>
                    <a:srgbClr val="A2998A"/>
                  </a:solidFill>
                  <a:latin typeface="Segoe"/>
                  <a:ea typeface="+mn-ea"/>
                  <a:cs typeface="+mn-cs"/>
                </a:defRPr>
              </a:lvl2pPr>
              <a:lvl3pPr marL="914400" algn="l" rtl="0" fontAlgn="base">
                <a:spcBef>
                  <a:spcPct val="0"/>
                </a:spcBef>
                <a:spcAft>
                  <a:spcPct val="0"/>
                </a:spcAft>
                <a:defRPr kern="1200">
                  <a:solidFill>
                    <a:srgbClr val="A2998A"/>
                  </a:solidFill>
                  <a:latin typeface="Segoe"/>
                  <a:ea typeface="+mn-ea"/>
                  <a:cs typeface="+mn-cs"/>
                </a:defRPr>
              </a:lvl3pPr>
              <a:lvl4pPr marL="1371600" algn="l" rtl="0" fontAlgn="base">
                <a:spcBef>
                  <a:spcPct val="0"/>
                </a:spcBef>
                <a:spcAft>
                  <a:spcPct val="0"/>
                </a:spcAft>
                <a:defRPr kern="1200">
                  <a:solidFill>
                    <a:srgbClr val="A2998A"/>
                  </a:solidFill>
                  <a:latin typeface="Segoe"/>
                  <a:ea typeface="+mn-ea"/>
                  <a:cs typeface="+mn-cs"/>
                </a:defRPr>
              </a:lvl4pPr>
              <a:lvl5pPr marL="1828800" algn="l" rtl="0" fontAlgn="base">
                <a:spcBef>
                  <a:spcPct val="0"/>
                </a:spcBef>
                <a:spcAft>
                  <a:spcPct val="0"/>
                </a:spcAft>
                <a:defRPr kern="1200">
                  <a:solidFill>
                    <a:srgbClr val="A2998A"/>
                  </a:solidFill>
                  <a:latin typeface="Segoe"/>
                  <a:ea typeface="+mn-ea"/>
                  <a:cs typeface="+mn-cs"/>
                </a:defRPr>
              </a:lvl5pPr>
              <a:lvl6pPr marL="2286000" algn="l" defTabSz="914400" rtl="0" eaLnBrk="1" latinLnBrk="0" hangingPunct="1">
                <a:defRPr kern="1200">
                  <a:solidFill>
                    <a:srgbClr val="A2998A"/>
                  </a:solidFill>
                  <a:latin typeface="Segoe"/>
                  <a:ea typeface="+mn-ea"/>
                  <a:cs typeface="+mn-cs"/>
                </a:defRPr>
              </a:lvl6pPr>
              <a:lvl7pPr marL="2743200" algn="l" defTabSz="914400" rtl="0" eaLnBrk="1" latinLnBrk="0" hangingPunct="1">
                <a:defRPr kern="1200">
                  <a:solidFill>
                    <a:srgbClr val="A2998A"/>
                  </a:solidFill>
                  <a:latin typeface="Segoe"/>
                  <a:ea typeface="+mn-ea"/>
                  <a:cs typeface="+mn-cs"/>
                </a:defRPr>
              </a:lvl7pPr>
              <a:lvl8pPr marL="3200400" algn="l" defTabSz="914400" rtl="0" eaLnBrk="1" latinLnBrk="0" hangingPunct="1">
                <a:defRPr kern="1200">
                  <a:solidFill>
                    <a:srgbClr val="A2998A"/>
                  </a:solidFill>
                  <a:latin typeface="Segoe"/>
                  <a:ea typeface="+mn-ea"/>
                  <a:cs typeface="+mn-cs"/>
                </a:defRPr>
              </a:lvl8pPr>
              <a:lvl9pPr marL="3657600" algn="l" defTabSz="914400" rtl="0" eaLnBrk="1" latinLnBrk="0" hangingPunct="1">
                <a:defRPr kern="1200">
                  <a:solidFill>
                    <a:srgbClr val="A2998A"/>
                  </a:solidFill>
                  <a:latin typeface="Segoe"/>
                  <a:ea typeface="+mn-ea"/>
                  <a:cs typeface="+mn-cs"/>
                </a:defRPr>
              </a:lvl9pPr>
            </a:lstStyle>
            <a:p>
              <a:r>
                <a:rPr lang="en-US" sz="900" dirty="0" smtClean="0">
                  <a:solidFill>
                    <a:schemeClr val="bg1">
                      <a:lumMod val="95000"/>
                    </a:schemeClr>
                  </a:solidFill>
                </a:rPr>
                <a:t>APRIL 16, 17  2008</a:t>
              </a:r>
              <a:endParaRPr lang="en-US" dirty="0">
                <a:solidFill>
                  <a:schemeClr val="bg1">
                    <a:lumMod val="95000"/>
                  </a:schemeClr>
                </a:solidFill>
              </a:endParaRPr>
            </a:p>
          </p:txBody>
        </p:sp>
      </p:grpSp>
    </p:spTree>
  </p:cSld>
  <p:clrMapOvr>
    <a:overrideClrMapping bg1="lt1" tx1="dk1" bg2="lt2" tx2="dk2" accent1="accent1" accent2="accent2" accent3="accent3" accent4="accent4" accent5="accent5" accent6="accent6" hlink="hlink" folHlink="folHlink"/>
  </p:clrMapOvr>
  <p:transition advTm="37284">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1733550" y="1658738"/>
            <a:ext cx="4297352" cy="4894462"/>
            <a:chOff x="2214546" y="1320818"/>
            <a:chExt cx="4297363" cy="4894264"/>
          </a:xfrm>
        </p:grpSpPr>
        <p:sp>
          <p:nvSpPr>
            <p:cNvPr id="23625" name="Rectangle 57"/>
            <p:cNvSpPr>
              <a:spLocks noChangeArrowheads="1"/>
            </p:cNvSpPr>
            <p:nvPr/>
          </p:nvSpPr>
          <p:spPr bwMode="auto">
            <a:xfrm>
              <a:off x="2266934" y="1320818"/>
              <a:ext cx="4237038" cy="2408239"/>
            </a:xfrm>
            <a:prstGeom prst="rect">
              <a:avLst/>
            </a:prstGeom>
            <a:solidFill>
              <a:srgbClr val="966496"/>
            </a:solidFill>
            <a:ln w="38100" algn="ctr">
              <a:solidFill>
                <a:schemeClr val="accent1"/>
              </a:solidFill>
              <a:miter lim="800000"/>
              <a:headEnd/>
              <a:tailEnd/>
            </a:ln>
          </p:spPr>
          <p:txBody>
            <a:bodyPr wrap="none" anchor="ctr"/>
            <a:lstStyle/>
            <a:p>
              <a:endParaRPr lang="en-GB"/>
            </a:p>
          </p:txBody>
        </p:sp>
        <p:sp>
          <p:nvSpPr>
            <p:cNvPr id="23626" name="Rectangle 59"/>
            <p:cNvSpPr>
              <a:spLocks noChangeArrowheads="1"/>
            </p:cNvSpPr>
            <p:nvPr/>
          </p:nvSpPr>
          <p:spPr bwMode="auto">
            <a:xfrm>
              <a:off x="2266934" y="3719532"/>
              <a:ext cx="4237038" cy="2495550"/>
            </a:xfrm>
            <a:prstGeom prst="rect">
              <a:avLst/>
            </a:prstGeom>
            <a:solidFill>
              <a:srgbClr val="C7A6C7"/>
            </a:solidFill>
            <a:ln w="38100" algn="ctr">
              <a:solidFill>
                <a:srgbClr val="966496"/>
              </a:solidFill>
              <a:miter lim="800000"/>
              <a:headEnd/>
              <a:tailEnd/>
            </a:ln>
          </p:spPr>
          <p:txBody>
            <a:bodyPr wrap="none" anchor="ctr"/>
            <a:lstStyle/>
            <a:p>
              <a:endParaRPr lang="en-GB"/>
            </a:p>
          </p:txBody>
        </p:sp>
        <p:sp>
          <p:nvSpPr>
            <p:cNvPr id="23627" name="Text Box 82"/>
            <p:cNvSpPr txBox="1">
              <a:spLocks noChangeArrowheads="1"/>
            </p:cNvSpPr>
            <p:nvPr/>
          </p:nvSpPr>
          <p:spPr bwMode="auto">
            <a:xfrm>
              <a:off x="2214546" y="1335075"/>
              <a:ext cx="1116013" cy="307975"/>
            </a:xfrm>
            <a:prstGeom prst="rect">
              <a:avLst/>
            </a:prstGeom>
            <a:noFill/>
            <a:ln w="12700">
              <a:noFill/>
              <a:miter lim="800000"/>
              <a:headEnd/>
              <a:tailEnd/>
            </a:ln>
          </p:spPr>
          <p:txBody>
            <a:bodyPr>
              <a:spAutoFit/>
            </a:bodyPr>
            <a:lstStyle/>
            <a:p>
              <a:pPr algn="r">
                <a:spcBef>
                  <a:spcPct val="50000"/>
                </a:spcBef>
              </a:pPr>
              <a:r>
                <a:rPr lang="en-GB" sz="1400" b="1">
                  <a:latin typeface="Segoe Semibold"/>
                </a:rPr>
                <a:t>BUSINESS</a:t>
              </a:r>
            </a:p>
          </p:txBody>
        </p:sp>
        <p:sp>
          <p:nvSpPr>
            <p:cNvPr id="23628" name="Text Box 83"/>
            <p:cNvSpPr txBox="1">
              <a:spLocks noChangeArrowheads="1"/>
            </p:cNvSpPr>
            <p:nvPr/>
          </p:nvSpPr>
          <p:spPr bwMode="auto">
            <a:xfrm>
              <a:off x="2290757" y="5907107"/>
              <a:ext cx="1495425" cy="307975"/>
            </a:xfrm>
            <a:prstGeom prst="rect">
              <a:avLst/>
            </a:prstGeom>
            <a:noFill/>
            <a:ln w="12700">
              <a:noFill/>
              <a:miter lim="800000"/>
              <a:headEnd/>
              <a:tailEnd/>
            </a:ln>
          </p:spPr>
          <p:txBody>
            <a:bodyPr>
              <a:spAutoFit/>
            </a:bodyPr>
            <a:lstStyle/>
            <a:p>
              <a:pPr>
                <a:spcBef>
                  <a:spcPct val="50000"/>
                </a:spcBef>
              </a:pPr>
              <a:r>
                <a:rPr lang="en-GB" sz="1400" b="1">
                  <a:latin typeface="Segoe Semibold"/>
                </a:rPr>
                <a:t>TECHNOLOGY</a:t>
              </a:r>
            </a:p>
          </p:txBody>
        </p:sp>
        <p:grpSp>
          <p:nvGrpSpPr>
            <p:cNvPr id="3" name="Group 70"/>
            <p:cNvGrpSpPr>
              <a:grpSpLocks/>
            </p:cNvGrpSpPr>
            <p:nvPr/>
          </p:nvGrpSpPr>
          <p:grpSpPr bwMode="auto">
            <a:xfrm>
              <a:off x="2285984" y="3377759"/>
              <a:ext cx="4225925" cy="737496"/>
              <a:chOff x="2285984" y="3181580"/>
              <a:chExt cx="4225925" cy="737496"/>
            </a:xfrm>
          </p:grpSpPr>
          <p:sp>
            <p:nvSpPr>
              <p:cNvPr id="23632" name="Freeform 107"/>
              <p:cNvSpPr>
                <a:spLocks noChangeArrowheads="1"/>
              </p:cNvSpPr>
              <p:nvPr/>
            </p:nvSpPr>
            <p:spPr bwMode="auto">
              <a:xfrm>
                <a:off x="5302251" y="3484773"/>
                <a:ext cx="946150" cy="434303"/>
              </a:xfrm>
              <a:custGeom>
                <a:avLst/>
                <a:gdLst>
                  <a:gd name="T0" fmla="*/ 98425 w 946150"/>
                  <a:gd name="T1" fmla="*/ 0 h 381744"/>
                  <a:gd name="T2" fmla="*/ 946150 w 946150"/>
                  <a:gd name="T3" fmla="*/ 0 h 381744"/>
                  <a:gd name="T4" fmla="*/ 679450 w 946150"/>
                  <a:gd name="T5" fmla="*/ 411835 h 381744"/>
                  <a:gd name="T6" fmla="*/ 676239 w 946150"/>
                  <a:gd name="T7" fmla="*/ 412280 h 381744"/>
                  <a:gd name="T8" fmla="*/ 678620 w 946150"/>
                  <a:gd name="T9" fmla="*/ 409570 h 381744"/>
                  <a:gd name="T10" fmla="*/ 602372 w 946150"/>
                  <a:gd name="T11" fmla="*/ 439368 h 381744"/>
                  <a:gd name="T12" fmla="*/ 355600 w 946150"/>
                  <a:gd name="T13" fmla="*/ 382180 h 381744"/>
                  <a:gd name="T14" fmla="*/ 98425 w 946150"/>
                  <a:gd name="T15" fmla="*/ 0 h 381744"/>
                  <a:gd name="T16" fmla="*/ 0 60000 65536"/>
                  <a:gd name="T17" fmla="*/ 0 60000 65536"/>
                  <a:gd name="T18" fmla="*/ 0 60000 65536"/>
                  <a:gd name="T19" fmla="*/ 0 60000 65536"/>
                  <a:gd name="T20" fmla="*/ 0 60000 65536"/>
                  <a:gd name="T21" fmla="*/ 0 60000 65536"/>
                  <a:gd name="T22" fmla="*/ 0 60000 65536"/>
                  <a:gd name="T23" fmla="*/ 0 60000 65536"/>
                  <a:gd name="T24" fmla="*/ 0 w 946150"/>
                  <a:gd name="T25" fmla="*/ 0 h 381744"/>
                  <a:gd name="T26" fmla="*/ 946150 w 946150"/>
                  <a:gd name="T27" fmla="*/ 381744 h 3817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6150" h="381744">
                    <a:moveTo>
                      <a:pt x="98425" y="0"/>
                    </a:moveTo>
                    <a:lnTo>
                      <a:pt x="946150" y="0"/>
                    </a:lnTo>
                    <a:lnTo>
                      <a:pt x="679450" y="318187"/>
                    </a:lnTo>
                    <a:cubicBezTo>
                      <a:pt x="634465" y="381744"/>
                      <a:pt x="676377" y="318822"/>
                      <a:pt x="676239" y="318530"/>
                    </a:cubicBezTo>
                    <a:cubicBezTo>
                      <a:pt x="676101" y="318238"/>
                      <a:pt x="690532" y="327603"/>
                      <a:pt x="678620" y="316437"/>
                    </a:cubicBezTo>
                    <a:lnTo>
                      <a:pt x="602372" y="339459"/>
                    </a:lnTo>
                    <a:lnTo>
                      <a:pt x="355600" y="295275"/>
                    </a:lnTo>
                    <a:cubicBezTo>
                      <a:pt x="271609" y="238699"/>
                      <a:pt x="0" y="49212"/>
                      <a:pt x="98425" y="0"/>
                    </a:cubicBezTo>
                    <a:close/>
                  </a:path>
                </a:pathLst>
              </a:custGeom>
              <a:solidFill>
                <a:srgbClr val="966496"/>
              </a:solidFill>
              <a:ln w="38100" algn="ctr">
                <a:noFill/>
                <a:miter lim="800000"/>
                <a:headEnd/>
                <a:tailEnd/>
              </a:ln>
            </p:spPr>
            <p:txBody>
              <a:bodyPr wrap="none" anchor="ctr"/>
              <a:lstStyle/>
              <a:p>
                <a:endParaRPr lang="en-GB"/>
              </a:p>
            </p:txBody>
          </p:sp>
          <p:sp>
            <p:nvSpPr>
              <p:cNvPr id="23633" name="Freeform 110"/>
              <p:cNvSpPr>
                <a:spLocks noChangeArrowheads="1"/>
              </p:cNvSpPr>
              <p:nvPr/>
            </p:nvSpPr>
            <p:spPr bwMode="auto">
              <a:xfrm>
                <a:off x="2305050" y="3190875"/>
                <a:ext cx="1123911" cy="495300"/>
              </a:xfrm>
              <a:custGeom>
                <a:avLst/>
                <a:gdLst>
                  <a:gd name="T0" fmla="*/ 11197 w 1036626"/>
                  <a:gd name="T1" fmla="*/ 495300 h 495300"/>
                  <a:gd name="T2" fmla="*/ 0 w 1036626"/>
                  <a:gd name="T3" fmla="*/ 314325 h 495300"/>
                  <a:gd name="T4" fmla="*/ 190341 w 1036626"/>
                  <a:gd name="T5" fmla="*/ 57150 h 495300"/>
                  <a:gd name="T6" fmla="*/ 313503 w 1036626"/>
                  <a:gd name="T7" fmla="*/ 0 h 495300"/>
                  <a:gd name="T8" fmla="*/ 548632 w 1036626"/>
                  <a:gd name="T9" fmla="*/ 342900 h 495300"/>
                  <a:gd name="T10" fmla="*/ 649401 w 1036626"/>
                  <a:gd name="T11" fmla="*/ 361950 h 495300"/>
                  <a:gd name="T12" fmla="*/ 951707 w 1036626"/>
                  <a:gd name="T13" fmla="*/ 238125 h 495300"/>
                  <a:gd name="T14" fmla="*/ 1007690 w 1036626"/>
                  <a:gd name="T15" fmla="*/ 238125 h 495300"/>
                  <a:gd name="T16" fmla="*/ 1063673 w 1036626"/>
                  <a:gd name="T17" fmla="*/ 247650 h 495300"/>
                  <a:gd name="T18" fmla="*/ 1218546 w 1036626"/>
                  <a:gd name="T19" fmla="*/ 476250 h 495300"/>
                  <a:gd name="T20" fmla="*/ 11197 w 1036626"/>
                  <a:gd name="T21" fmla="*/ 495300 h 495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6626"/>
                  <a:gd name="T34" fmla="*/ 0 h 495300"/>
                  <a:gd name="T35" fmla="*/ 1036626 w 1036626"/>
                  <a:gd name="T36" fmla="*/ 495300 h 4953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6626" h="495300">
                    <a:moveTo>
                      <a:pt x="9525" y="495300"/>
                    </a:moveTo>
                    <a:lnTo>
                      <a:pt x="0" y="314325"/>
                    </a:lnTo>
                    <a:lnTo>
                      <a:pt x="161925" y="57150"/>
                    </a:lnTo>
                    <a:cubicBezTo>
                      <a:pt x="269590" y="8211"/>
                      <a:pt x="266700" y="47889"/>
                      <a:pt x="266700" y="0"/>
                    </a:cubicBezTo>
                    <a:lnTo>
                      <a:pt x="466725" y="342900"/>
                    </a:lnTo>
                    <a:cubicBezTo>
                      <a:pt x="555462" y="372479"/>
                      <a:pt x="552450" y="401596"/>
                      <a:pt x="552450" y="361950"/>
                    </a:cubicBezTo>
                    <a:cubicBezTo>
                      <a:pt x="802940" y="236705"/>
                      <a:pt x="707806" y="238125"/>
                      <a:pt x="809625" y="238125"/>
                    </a:cubicBezTo>
                    <a:lnTo>
                      <a:pt x="857250" y="238125"/>
                    </a:lnTo>
                    <a:lnTo>
                      <a:pt x="904875" y="247650"/>
                    </a:lnTo>
                    <a:lnTo>
                      <a:pt x="1036626" y="476250"/>
                    </a:lnTo>
                    <a:lnTo>
                      <a:pt x="9525" y="495300"/>
                    </a:lnTo>
                    <a:close/>
                  </a:path>
                </a:pathLst>
              </a:custGeom>
              <a:solidFill>
                <a:srgbClr val="C7A6C7"/>
              </a:solidFill>
              <a:ln w="38100" algn="ctr">
                <a:noFill/>
                <a:miter lim="800000"/>
                <a:headEnd/>
                <a:tailEnd/>
              </a:ln>
            </p:spPr>
            <p:txBody>
              <a:bodyPr wrap="none" anchor="ctr"/>
              <a:lstStyle/>
              <a:p>
                <a:endParaRPr lang="en-GB"/>
              </a:p>
            </p:txBody>
          </p:sp>
          <p:sp>
            <p:nvSpPr>
              <p:cNvPr id="23634" name="Freeform 111"/>
              <p:cNvSpPr>
                <a:spLocks noChangeArrowheads="1"/>
              </p:cNvSpPr>
              <p:nvPr/>
            </p:nvSpPr>
            <p:spPr bwMode="auto">
              <a:xfrm>
                <a:off x="3522023" y="3261396"/>
                <a:ext cx="1766821" cy="495300"/>
              </a:xfrm>
              <a:custGeom>
                <a:avLst/>
                <a:gdLst>
                  <a:gd name="T0" fmla="*/ 11197 w 1629607"/>
                  <a:gd name="T1" fmla="*/ 495300 h 495300"/>
                  <a:gd name="T2" fmla="*/ 0 w 1629607"/>
                  <a:gd name="T3" fmla="*/ 314325 h 495300"/>
                  <a:gd name="T4" fmla="*/ 190341 w 1629607"/>
                  <a:gd name="T5" fmla="*/ 57150 h 495300"/>
                  <a:gd name="T6" fmla="*/ 313503 w 1629607"/>
                  <a:gd name="T7" fmla="*/ 0 h 495300"/>
                  <a:gd name="T8" fmla="*/ 471109 w 1629607"/>
                  <a:gd name="T9" fmla="*/ 57124 h 495300"/>
                  <a:gd name="T10" fmla="*/ 649400 w 1629607"/>
                  <a:gd name="T11" fmla="*/ 147612 h 495300"/>
                  <a:gd name="T12" fmla="*/ 726533 w 1629607"/>
                  <a:gd name="T13" fmla="*/ 216736 h 495300"/>
                  <a:gd name="T14" fmla="*/ 951707 w 1629607"/>
                  <a:gd name="T15" fmla="*/ 238125 h 495300"/>
                  <a:gd name="T16" fmla="*/ 1007690 w 1629607"/>
                  <a:gd name="T17" fmla="*/ 238125 h 495300"/>
                  <a:gd name="T18" fmla="*/ 1295997 w 1629607"/>
                  <a:gd name="T19" fmla="*/ 176188 h 495300"/>
                  <a:gd name="T20" fmla="*/ 1915588 w 1629607"/>
                  <a:gd name="T21" fmla="*/ 261912 h 495300"/>
                  <a:gd name="T22" fmla="*/ 1911343 w 1629607"/>
                  <a:gd name="T23" fmla="*/ 476404 h 495300"/>
                  <a:gd name="T24" fmla="*/ 11197 w 1629607"/>
                  <a:gd name="T25" fmla="*/ 495300 h 495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9607"/>
                  <a:gd name="T40" fmla="*/ 0 h 495300"/>
                  <a:gd name="T41" fmla="*/ 1629607 w 1629607"/>
                  <a:gd name="T42" fmla="*/ 495300 h 4953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9607" h="495300">
                    <a:moveTo>
                      <a:pt x="9525" y="495300"/>
                    </a:moveTo>
                    <a:lnTo>
                      <a:pt x="0" y="314325"/>
                    </a:lnTo>
                    <a:lnTo>
                      <a:pt x="161925" y="57150"/>
                    </a:lnTo>
                    <a:cubicBezTo>
                      <a:pt x="269590" y="8211"/>
                      <a:pt x="266700" y="47889"/>
                      <a:pt x="266700" y="0"/>
                    </a:cubicBezTo>
                    <a:cubicBezTo>
                      <a:pt x="289439" y="19041"/>
                      <a:pt x="274636" y="90113"/>
                      <a:pt x="400776" y="57124"/>
                    </a:cubicBezTo>
                    <a:cubicBezTo>
                      <a:pt x="515011" y="24523"/>
                      <a:pt x="552450" y="187258"/>
                      <a:pt x="552450" y="147612"/>
                    </a:cubicBezTo>
                    <a:cubicBezTo>
                      <a:pt x="566697" y="150401"/>
                      <a:pt x="575205" y="201651"/>
                      <a:pt x="618067" y="216736"/>
                    </a:cubicBezTo>
                    <a:cubicBezTo>
                      <a:pt x="660929" y="231821"/>
                      <a:pt x="758785" y="258377"/>
                      <a:pt x="809625" y="238125"/>
                    </a:cubicBezTo>
                    <a:lnTo>
                      <a:pt x="857250" y="238125"/>
                    </a:lnTo>
                    <a:lnTo>
                      <a:pt x="1102515" y="176188"/>
                    </a:lnTo>
                    <a:lnTo>
                      <a:pt x="1629607" y="261912"/>
                    </a:lnTo>
                    <a:lnTo>
                      <a:pt x="1625995" y="476404"/>
                    </a:lnTo>
                    <a:lnTo>
                      <a:pt x="9525" y="495300"/>
                    </a:lnTo>
                    <a:close/>
                  </a:path>
                </a:pathLst>
              </a:custGeom>
              <a:solidFill>
                <a:srgbClr val="C7A6C7"/>
              </a:solidFill>
              <a:ln w="38100" algn="ctr">
                <a:noFill/>
                <a:miter lim="800000"/>
                <a:headEnd/>
                <a:tailEnd/>
              </a:ln>
            </p:spPr>
            <p:txBody>
              <a:bodyPr wrap="none" anchor="ctr"/>
              <a:lstStyle/>
              <a:p>
                <a:endParaRPr lang="en-GB"/>
              </a:p>
            </p:txBody>
          </p:sp>
          <p:sp>
            <p:nvSpPr>
              <p:cNvPr id="23635" name="Freeform 86"/>
              <p:cNvSpPr>
                <a:spLocks/>
              </p:cNvSpPr>
              <p:nvPr/>
            </p:nvSpPr>
            <p:spPr bwMode="auto">
              <a:xfrm>
                <a:off x="2285984" y="3181580"/>
                <a:ext cx="4225925" cy="711340"/>
              </a:xfrm>
              <a:custGeom>
                <a:avLst/>
                <a:gdLst>
                  <a:gd name="T0" fmla="*/ 0 w 2756"/>
                  <a:gd name="T1" fmla="*/ 1027880758 h 252"/>
                  <a:gd name="T2" fmla="*/ 423212017 w 2756"/>
                  <a:gd name="T3" fmla="*/ 63743974 h 252"/>
                  <a:gd name="T4" fmla="*/ 815858156 w 2756"/>
                  <a:gd name="T5" fmla="*/ 1027880758 h 252"/>
                  <a:gd name="T6" fmla="*/ 1326063285 w 2756"/>
                  <a:gd name="T7" fmla="*/ 669317322 h 252"/>
                  <a:gd name="T8" fmla="*/ 1836268797 w 2756"/>
                  <a:gd name="T9" fmla="*/ 1027880758 h 252"/>
                  <a:gd name="T10" fmla="*/ 2147483647 w 2756"/>
                  <a:gd name="T11" fmla="*/ 87650074 h 252"/>
                  <a:gd name="T12" fmla="*/ 2147483647 w 2756"/>
                  <a:gd name="T13" fmla="*/ 509957441 h 252"/>
                  <a:gd name="T14" fmla="*/ 2147483647 w 2756"/>
                  <a:gd name="T15" fmla="*/ 390435413 h 252"/>
                  <a:gd name="T16" fmla="*/ 2147483647 w 2756"/>
                  <a:gd name="T17" fmla="*/ 948202229 h 252"/>
                  <a:gd name="T18" fmla="*/ 2147483647 w 2756"/>
                  <a:gd name="T19" fmla="*/ 669317322 h 252"/>
                  <a:gd name="T20" fmla="*/ 2147483647 w 2756"/>
                  <a:gd name="T21" fmla="*/ 940233530 h 252"/>
                  <a:gd name="T22" fmla="*/ 2147483647 w 2756"/>
                  <a:gd name="T23" fmla="*/ 1992017564 h 252"/>
                  <a:gd name="T24" fmla="*/ 2147483647 w 2756"/>
                  <a:gd name="T25" fmla="*/ 1027880758 h 252"/>
                  <a:gd name="T26" fmla="*/ 2147483647 w 2756"/>
                  <a:gd name="T27" fmla="*/ 1027880758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56"/>
                  <a:gd name="T43" fmla="*/ 0 h 252"/>
                  <a:gd name="T44" fmla="*/ 2756 w 2756"/>
                  <a:gd name="T45" fmla="*/ 252 h 2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56" h="252">
                    <a:moveTo>
                      <a:pt x="0" y="129"/>
                    </a:moveTo>
                    <a:cubicBezTo>
                      <a:pt x="14" y="106"/>
                      <a:pt x="123" y="8"/>
                      <a:pt x="180" y="8"/>
                    </a:cubicBezTo>
                    <a:cubicBezTo>
                      <a:pt x="237" y="8"/>
                      <a:pt x="283" y="116"/>
                      <a:pt x="347" y="129"/>
                    </a:cubicBezTo>
                    <a:cubicBezTo>
                      <a:pt x="411" y="142"/>
                      <a:pt x="491" y="84"/>
                      <a:pt x="564" y="84"/>
                    </a:cubicBezTo>
                    <a:cubicBezTo>
                      <a:pt x="636" y="84"/>
                      <a:pt x="708" y="141"/>
                      <a:pt x="781" y="129"/>
                    </a:cubicBezTo>
                    <a:cubicBezTo>
                      <a:pt x="854" y="117"/>
                      <a:pt x="964" y="22"/>
                      <a:pt x="1003" y="11"/>
                    </a:cubicBezTo>
                    <a:cubicBezTo>
                      <a:pt x="1042" y="0"/>
                      <a:pt x="990" y="58"/>
                      <a:pt x="1013" y="64"/>
                    </a:cubicBezTo>
                    <a:cubicBezTo>
                      <a:pt x="1036" y="70"/>
                      <a:pt x="1094" y="40"/>
                      <a:pt x="1142" y="49"/>
                    </a:cubicBezTo>
                    <a:cubicBezTo>
                      <a:pt x="1190" y="58"/>
                      <a:pt x="1231" y="113"/>
                      <a:pt x="1301" y="119"/>
                    </a:cubicBezTo>
                    <a:cubicBezTo>
                      <a:pt x="1371" y="125"/>
                      <a:pt x="1456" y="84"/>
                      <a:pt x="1560" y="84"/>
                    </a:cubicBezTo>
                    <a:cubicBezTo>
                      <a:pt x="1664" y="84"/>
                      <a:pt x="1793" y="90"/>
                      <a:pt x="1923" y="118"/>
                    </a:cubicBezTo>
                    <a:cubicBezTo>
                      <a:pt x="2053" y="146"/>
                      <a:pt x="2234" y="248"/>
                      <a:pt x="2340" y="250"/>
                    </a:cubicBezTo>
                    <a:cubicBezTo>
                      <a:pt x="2446" y="252"/>
                      <a:pt x="2488" y="149"/>
                      <a:pt x="2557" y="129"/>
                    </a:cubicBezTo>
                    <a:cubicBezTo>
                      <a:pt x="2626" y="109"/>
                      <a:pt x="2715" y="129"/>
                      <a:pt x="2756" y="129"/>
                    </a:cubicBezTo>
                  </a:path>
                </a:pathLst>
              </a:custGeom>
              <a:noFill/>
              <a:ln w="76200">
                <a:solidFill>
                  <a:schemeClr val="accent1"/>
                </a:solidFill>
                <a:round/>
                <a:headEnd/>
                <a:tailEnd/>
              </a:ln>
            </p:spPr>
            <p:txBody>
              <a:bodyPr lIns="18000" tIns="10800" rIns="18000" bIns="10800" anchor="ctr"/>
              <a:lstStyle/>
              <a:p>
                <a:endParaRPr lang="en-GB"/>
              </a:p>
            </p:txBody>
          </p:sp>
        </p:grpSp>
        <p:sp>
          <p:nvSpPr>
            <p:cNvPr id="23631" name="Text Box 94"/>
            <p:cNvSpPr txBox="1">
              <a:spLocks noChangeArrowheads="1"/>
            </p:cNvSpPr>
            <p:nvPr/>
          </p:nvSpPr>
          <p:spPr bwMode="auto">
            <a:xfrm>
              <a:off x="2285984" y="3749710"/>
              <a:ext cx="1500198" cy="396875"/>
            </a:xfrm>
            <a:prstGeom prst="rect">
              <a:avLst/>
            </a:prstGeom>
            <a:noFill/>
            <a:ln w="12700">
              <a:noFill/>
              <a:miter lim="800000"/>
              <a:headEnd/>
              <a:tailEnd/>
            </a:ln>
          </p:spPr>
          <p:txBody>
            <a:bodyPr>
              <a:spAutoFit/>
            </a:bodyPr>
            <a:lstStyle/>
            <a:p>
              <a:pPr>
                <a:spcBef>
                  <a:spcPct val="50000"/>
                </a:spcBef>
              </a:pPr>
              <a:r>
                <a:rPr lang="en-GB" sz="1000" b="1">
                  <a:latin typeface="Segoe Semibold"/>
                </a:rPr>
                <a:t>Soft boundaries</a:t>
              </a:r>
              <a:br>
                <a:rPr lang="en-GB" sz="1000" b="1">
                  <a:latin typeface="Segoe Semibold"/>
                </a:rPr>
              </a:br>
              <a:r>
                <a:rPr lang="en-GB" sz="1000" b="1">
                  <a:latin typeface="Segoe Semibold"/>
                </a:rPr>
                <a:t>(process &amp; services)</a:t>
              </a:r>
            </a:p>
          </p:txBody>
        </p:sp>
      </p:grpSp>
      <p:grpSp>
        <p:nvGrpSpPr>
          <p:cNvPr id="4" name="Group 86"/>
          <p:cNvGrpSpPr>
            <a:grpSpLocks/>
          </p:cNvGrpSpPr>
          <p:nvPr/>
        </p:nvGrpSpPr>
        <p:grpSpPr bwMode="auto">
          <a:xfrm>
            <a:off x="3090862" y="1730176"/>
            <a:ext cx="1793875" cy="1071562"/>
            <a:chOff x="3563921" y="1392256"/>
            <a:chExt cx="1793897" cy="1071570"/>
          </a:xfrm>
        </p:grpSpPr>
        <p:grpSp>
          <p:nvGrpSpPr>
            <p:cNvPr id="5" name="Group 60"/>
            <p:cNvGrpSpPr>
              <a:grpSpLocks/>
            </p:cNvGrpSpPr>
            <p:nvPr/>
          </p:nvGrpSpPr>
          <p:grpSpPr bwMode="auto">
            <a:xfrm>
              <a:off x="4000496" y="1606570"/>
              <a:ext cx="694033" cy="761983"/>
              <a:chOff x="830" y="741"/>
              <a:chExt cx="589" cy="719"/>
            </a:xfrm>
          </p:grpSpPr>
          <p:sp>
            <p:nvSpPr>
              <p:cNvPr id="117821" name="Oval 61"/>
              <p:cNvSpPr>
                <a:spLocks noChangeArrowheads="1"/>
              </p:cNvSpPr>
              <p:nvPr/>
            </p:nvSpPr>
            <p:spPr bwMode="auto">
              <a:xfrm>
                <a:off x="830" y="741"/>
                <a:ext cx="198" cy="198"/>
              </a:xfrm>
              <a:prstGeom prst="ellipse">
                <a:avLst/>
              </a:prstGeom>
              <a:solidFill>
                <a:schemeClr val="accent1">
                  <a:lumMod val="60000"/>
                  <a:lumOff val="40000"/>
                </a:schemeClr>
              </a:solidFill>
              <a:ln w="38100">
                <a:solidFill>
                  <a:schemeClr val="tx1"/>
                </a:solidFill>
                <a:round/>
                <a:headEnd/>
                <a:tailEnd/>
              </a:ln>
              <a:effectLst/>
            </p:spPr>
            <p:txBody>
              <a:bodyPr wrap="none" anchor="ctr"/>
              <a:lstStyle/>
              <a:p>
                <a:pPr>
                  <a:defRPr/>
                </a:pPr>
                <a:endParaRPr lang="en-GB">
                  <a:latin typeface="Arial" charset="0"/>
                  <a:cs typeface="+mn-cs"/>
                </a:endParaRPr>
              </a:p>
            </p:txBody>
          </p:sp>
          <p:sp>
            <p:nvSpPr>
              <p:cNvPr id="117822" name="Oval 62"/>
              <p:cNvSpPr>
                <a:spLocks noChangeArrowheads="1"/>
              </p:cNvSpPr>
              <p:nvPr/>
            </p:nvSpPr>
            <p:spPr bwMode="auto">
              <a:xfrm>
                <a:off x="1221" y="912"/>
                <a:ext cx="198" cy="198"/>
              </a:xfrm>
              <a:prstGeom prst="ellipse">
                <a:avLst/>
              </a:prstGeom>
              <a:solidFill>
                <a:schemeClr val="accent1">
                  <a:lumMod val="60000"/>
                  <a:lumOff val="40000"/>
                </a:schemeClr>
              </a:solidFill>
              <a:ln w="38100">
                <a:solidFill>
                  <a:schemeClr val="tx1"/>
                </a:solidFill>
                <a:round/>
                <a:headEnd/>
                <a:tailEnd/>
              </a:ln>
              <a:effectLst/>
            </p:spPr>
            <p:txBody>
              <a:bodyPr wrap="none" anchor="ctr"/>
              <a:lstStyle/>
              <a:p>
                <a:pPr>
                  <a:defRPr/>
                </a:pPr>
                <a:endParaRPr lang="en-GB">
                  <a:latin typeface="Arial" charset="0"/>
                  <a:cs typeface="+mn-cs"/>
                </a:endParaRPr>
              </a:p>
            </p:txBody>
          </p:sp>
          <p:sp>
            <p:nvSpPr>
              <p:cNvPr id="117823" name="Oval 63"/>
              <p:cNvSpPr>
                <a:spLocks noChangeArrowheads="1"/>
              </p:cNvSpPr>
              <p:nvPr/>
            </p:nvSpPr>
            <p:spPr bwMode="auto">
              <a:xfrm>
                <a:off x="850" y="1262"/>
                <a:ext cx="198" cy="198"/>
              </a:xfrm>
              <a:prstGeom prst="ellipse">
                <a:avLst/>
              </a:prstGeom>
              <a:solidFill>
                <a:schemeClr val="accent1">
                  <a:lumMod val="60000"/>
                  <a:lumOff val="40000"/>
                </a:schemeClr>
              </a:solidFill>
              <a:ln w="38100">
                <a:solidFill>
                  <a:schemeClr val="tx1"/>
                </a:solidFill>
                <a:round/>
                <a:headEnd/>
                <a:tailEnd/>
              </a:ln>
              <a:effectLst/>
            </p:spPr>
            <p:txBody>
              <a:bodyPr wrap="none" anchor="ctr"/>
              <a:lstStyle/>
              <a:p>
                <a:pPr>
                  <a:defRPr/>
                </a:pPr>
                <a:endParaRPr lang="en-GB">
                  <a:latin typeface="Arial" charset="0"/>
                  <a:cs typeface="+mn-cs"/>
                </a:endParaRPr>
              </a:p>
            </p:txBody>
          </p:sp>
        </p:grpSp>
        <p:cxnSp>
          <p:nvCxnSpPr>
            <p:cNvPr id="23616" name="AutoShape 76"/>
            <p:cNvCxnSpPr>
              <a:cxnSpLocks noChangeShapeType="1"/>
              <a:stCxn id="117823" idx="1"/>
              <a:endCxn id="117821" idx="2"/>
            </p:cNvCxnSpPr>
            <p:nvPr/>
          </p:nvCxnSpPr>
          <p:spPr bwMode="auto">
            <a:xfrm rot="16200000" flipV="1">
              <a:off x="3790385" y="1921601"/>
              <a:ext cx="477957" cy="57733"/>
            </a:xfrm>
            <a:prstGeom prst="curvedConnector4">
              <a:avLst>
                <a:gd name="adj1" fmla="val 35810"/>
                <a:gd name="adj2" fmla="val 495963"/>
              </a:avLst>
            </a:prstGeom>
            <a:noFill/>
            <a:ln w="38100">
              <a:solidFill>
                <a:schemeClr val="tx1"/>
              </a:solidFill>
              <a:round/>
              <a:headEnd/>
              <a:tailEnd type="triangle" w="lg" len="lg"/>
            </a:ln>
          </p:spPr>
        </p:cxnSp>
        <p:cxnSp>
          <p:nvCxnSpPr>
            <p:cNvPr id="23617" name="AutoShape 77"/>
            <p:cNvCxnSpPr>
              <a:cxnSpLocks noChangeShapeType="1"/>
              <a:stCxn id="117821" idx="0"/>
              <a:endCxn id="117822" idx="7"/>
            </p:cNvCxnSpPr>
            <p:nvPr/>
          </p:nvCxnSpPr>
          <p:spPr bwMode="auto">
            <a:xfrm rot="16200000" flipH="1">
              <a:off x="4282779" y="1440940"/>
              <a:ext cx="211953" cy="543212"/>
            </a:xfrm>
            <a:prstGeom prst="curvedConnector3">
              <a:avLst>
                <a:gd name="adj1" fmla="val -107852"/>
              </a:avLst>
            </a:prstGeom>
            <a:noFill/>
            <a:ln w="38100">
              <a:solidFill>
                <a:schemeClr val="tx1"/>
              </a:solidFill>
              <a:round/>
              <a:headEnd/>
              <a:tailEnd type="triangle" w="lg" len="lg"/>
            </a:ln>
          </p:spPr>
        </p:cxnSp>
        <p:cxnSp>
          <p:nvCxnSpPr>
            <p:cNvPr id="23618" name="AutoShape 78"/>
            <p:cNvCxnSpPr>
              <a:cxnSpLocks noChangeShapeType="1"/>
              <a:stCxn id="117822" idx="6"/>
              <a:endCxn id="117822" idx="3"/>
            </p:cNvCxnSpPr>
            <p:nvPr/>
          </p:nvCxnSpPr>
          <p:spPr bwMode="auto">
            <a:xfrm flipH="1">
              <a:off x="4495388" y="1892712"/>
              <a:ext cx="199141" cy="74188"/>
            </a:xfrm>
            <a:prstGeom prst="curvedConnector4">
              <a:avLst>
                <a:gd name="adj1" fmla="val -114792"/>
                <a:gd name="adj2" fmla="val 449560"/>
              </a:avLst>
            </a:prstGeom>
            <a:noFill/>
            <a:ln w="38100">
              <a:solidFill>
                <a:schemeClr val="tx1"/>
              </a:solidFill>
              <a:round/>
              <a:headEnd/>
              <a:tailEnd type="triangle" w="lg" len="lg"/>
            </a:ln>
          </p:spPr>
        </p:cxnSp>
        <p:grpSp>
          <p:nvGrpSpPr>
            <p:cNvPr id="6" name="Group 69"/>
            <p:cNvGrpSpPr>
              <a:grpSpLocks/>
            </p:cNvGrpSpPr>
            <p:nvPr/>
          </p:nvGrpSpPr>
          <p:grpSpPr bwMode="auto">
            <a:xfrm>
              <a:off x="3563921" y="1392256"/>
              <a:ext cx="1793897" cy="1071570"/>
              <a:chOff x="3563921" y="1214422"/>
              <a:chExt cx="1793897" cy="1071570"/>
            </a:xfrm>
          </p:grpSpPr>
          <p:sp>
            <p:nvSpPr>
              <p:cNvPr id="23620" name="Rectangle 75"/>
              <p:cNvSpPr>
                <a:spLocks noChangeArrowheads="1"/>
              </p:cNvSpPr>
              <p:nvPr/>
            </p:nvSpPr>
            <p:spPr bwMode="auto">
              <a:xfrm>
                <a:off x="3563921" y="1214422"/>
                <a:ext cx="1655763" cy="1071570"/>
              </a:xfrm>
              <a:prstGeom prst="rect">
                <a:avLst/>
              </a:prstGeom>
              <a:noFill/>
              <a:ln w="38100">
                <a:solidFill>
                  <a:schemeClr val="tx1"/>
                </a:solidFill>
                <a:prstDash val="dash"/>
                <a:miter lim="800000"/>
                <a:headEnd/>
                <a:tailEnd/>
              </a:ln>
            </p:spPr>
            <p:txBody>
              <a:bodyPr wrap="none" anchor="ctr"/>
              <a:lstStyle/>
              <a:p>
                <a:endParaRPr lang="en-GB"/>
              </a:p>
            </p:txBody>
          </p:sp>
          <p:sp>
            <p:nvSpPr>
              <p:cNvPr id="23621" name="Text Box 79"/>
              <p:cNvSpPr txBox="1">
                <a:spLocks noChangeArrowheads="1"/>
              </p:cNvSpPr>
              <p:nvPr/>
            </p:nvSpPr>
            <p:spPr bwMode="auto">
              <a:xfrm>
                <a:off x="4241805" y="2000240"/>
                <a:ext cx="1116013" cy="274638"/>
              </a:xfrm>
              <a:prstGeom prst="rect">
                <a:avLst/>
              </a:prstGeom>
              <a:noFill/>
              <a:ln w="12700">
                <a:noFill/>
                <a:miter lim="800000"/>
                <a:headEnd/>
                <a:tailEnd/>
              </a:ln>
            </p:spPr>
            <p:txBody>
              <a:bodyPr>
                <a:spAutoFit/>
              </a:bodyPr>
              <a:lstStyle/>
              <a:p>
                <a:pPr>
                  <a:spcBef>
                    <a:spcPct val="50000"/>
                  </a:spcBef>
                </a:pPr>
                <a:r>
                  <a:rPr lang="en-GB" sz="1200" b="1">
                    <a:latin typeface="Segoe Semibold"/>
                  </a:rPr>
                  <a:t>Processes</a:t>
                </a:r>
              </a:p>
            </p:txBody>
          </p:sp>
        </p:grpSp>
      </p:grpSp>
      <p:grpSp>
        <p:nvGrpSpPr>
          <p:cNvPr id="7" name="Group 85"/>
          <p:cNvGrpSpPr>
            <a:grpSpLocks/>
          </p:cNvGrpSpPr>
          <p:nvPr/>
        </p:nvGrpSpPr>
        <p:grpSpPr bwMode="auto">
          <a:xfrm>
            <a:off x="3311525" y="5121076"/>
            <a:ext cx="1565275" cy="1301750"/>
            <a:chOff x="3792520" y="4783179"/>
            <a:chExt cx="1565297" cy="1301750"/>
          </a:xfrm>
        </p:grpSpPr>
        <p:sp>
          <p:nvSpPr>
            <p:cNvPr id="23597" name="Oval 65"/>
            <p:cNvSpPr>
              <a:spLocks noChangeArrowheads="1"/>
            </p:cNvSpPr>
            <p:nvPr/>
          </p:nvSpPr>
          <p:spPr bwMode="auto">
            <a:xfrm>
              <a:off x="4132243" y="4894304"/>
              <a:ext cx="201064" cy="183148"/>
            </a:xfrm>
            <a:prstGeom prst="ellipse">
              <a:avLst/>
            </a:prstGeom>
            <a:solidFill>
              <a:schemeClr val="hlink"/>
            </a:solidFill>
            <a:ln w="38100">
              <a:solidFill>
                <a:schemeClr val="tx1"/>
              </a:solidFill>
              <a:round/>
              <a:headEnd/>
              <a:tailEnd/>
            </a:ln>
          </p:spPr>
          <p:txBody>
            <a:bodyPr wrap="none" anchor="ctr"/>
            <a:lstStyle/>
            <a:p>
              <a:endParaRPr lang="en-GB"/>
            </a:p>
          </p:txBody>
        </p:sp>
        <p:sp>
          <p:nvSpPr>
            <p:cNvPr id="23598" name="Oval 66"/>
            <p:cNvSpPr>
              <a:spLocks noChangeArrowheads="1"/>
            </p:cNvSpPr>
            <p:nvPr/>
          </p:nvSpPr>
          <p:spPr bwMode="auto">
            <a:xfrm>
              <a:off x="3881421" y="5319799"/>
              <a:ext cx="201064" cy="183148"/>
            </a:xfrm>
            <a:prstGeom prst="ellipse">
              <a:avLst/>
            </a:prstGeom>
            <a:solidFill>
              <a:schemeClr val="hlink"/>
            </a:solidFill>
            <a:ln w="38100">
              <a:solidFill>
                <a:schemeClr val="tx1"/>
              </a:solidFill>
              <a:round/>
              <a:headEnd/>
              <a:tailEnd/>
            </a:ln>
          </p:spPr>
          <p:txBody>
            <a:bodyPr wrap="none" anchor="ctr"/>
            <a:lstStyle/>
            <a:p>
              <a:endParaRPr lang="en-GB"/>
            </a:p>
          </p:txBody>
        </p:sp>
        <p:sp>
          <p:nvSpPr>
            <p:cNvPr id="23599" name="Oval 67"/>
            <p:cNvSpPr>
              <a:spLocks noChangeArrowheads="1"/>
            </p:cNvSpPr>
            <p:nvPr/>
          </p:nvSpPr>
          <p:spPr bwMode="auto">
            <a:xfrm>
              <a:off x="4417590" y="5319799"/>
              <a:ext cx="201064" cy="183148"/>
            </a:xfrm>
            <a:prstGeom prst="ellipse">
              <a:avLst/>
            </a:prstGeom>
            <a:solidFill>
              <a:schemeClr val="hlink"/>
            </a:solidFill>
            <a:ln w="38100">
              <a:solidFill>
                <a:schemeClr val="tx1"/>
              </a:solidFill>
              <a:round/>
              <a:headEnd/>
              <a:tailEnd/>
            </a:ln>
          </p:spPr>
          <p:txBody>
            <a:bodyPr wrap="none" anchor="ctr"/>
            <a:lstStyle/>
            <a:p>
              <a:endParaRPr lang="en-GB"/>
            </a:p>
          </p:txBody>
        </p:sp>
        <p:sp>
          <p:nvSpPr>
            <p:cNvPr id="23600" name="Oval 68"/>
            <p:cNvSpPr>
              <a:spLocks noChangeArrowheads="1"/>
            </p:cNvSpPr>
            <p:nvPr/>
          </p:nvSpPr>
          <p:spPr bwMode="auto">
            <a:xfrm>
              <a:off x="4658257" y="5757319"/>
              <a:ext cx="201064" cy="183148"/>
            </a:xfrm>
            <a:prstGeom prst="ellipse">
              <a:avLst/>
            </a:prstGeom>
            <a:solidFill>
              <a:schemeClr val="hlink"/>
            </a:solidFill>
            <a:ln w="38100">
              <a:solidFill>
                <a:schemeClr val="tx1"/>
              </a:solidFill>
              <a:round/>
              <a:headEnd/>
              <a:tailEnd/>
            </a:ln>
          </p:spPr>
          <p:txBody>
            <a:bodyPr wrap="none" anchor="ctr"/>
            <a:lstStyle/>
            <a:p>
              <a:endParaRPr lang="en-GB"/>
            </a:p>
          </p:txBody>
        </p:sp>
        <p:sp>
          <p:nvSpPr>
            <p:cNvPr id="23601" name="Oval 69"/>
            <p:cNvSpPr>
              <a:spLocks noChangeArrowheads="1"/>
            </p:cNvSpPr>
            <p:nvPr/>
          </p:nvSpPr>
          <p:spPr bwMode="auto">
            <a:xfrm>
              <a:off x="4173877" y="5744369"/>
              <a:ext cx="201064" cy="183148"/>
            </a:xfrm>
            <a:prstGeom prst="ellipse">
              <a:avLst/>
            </a:prstGeom>
            <a:solidFill>
              <a:schemeClr val="hlink"/>
            </a:solidFill>
            <a:ln w="38100">
              <a:solidFill>
                <a:schemeClr val="tx1"/>
              </a:solidFill>
              <a:round/>
              <a:headEnd/>
              <a:tailEnd/>
            </a:ln>
          </p:spPr>
          <p:txBody>
            <a:bodyPr wrap="none" anchor="ctr"/>
            <a:lstStyle/>
            <a:p>
              <a:endParaRPr lang="en-GB"/>
            </a:p>
          </p:txBody>
        </p:sp>
        <p:cxnSp>
          <p:nvCxnSpPr>
            <p:cNvPr id="23602" name="AutoShape 70"/>
            <p:cNvCxnSpPr>
              <a:cxnSpLocks noChangeShapeType="1"/>
              <a:stCxn id="23597" idx="3"/>
              <a:endCxn id="23598" idx="0"/>
            </p:cNvCxnSpPr>
            <p:nvPr/>
          </p:nvCxnSpPr>
          <p:spPr bwMode="auto">
            <a:xfrm flipH="1">
              <a:off x="3981953" y="5050627"/>
              <a:ext cx="179739" cy="269172"/>
            </a:xfrm>
            <a:prstGeom prst="straightConnector1">
              <a:avLst/>
            </a:prstGeom>
            <a:noFill/>
            <a:ln w="38100">
              <a:solidFill>
                <a:schemeClr val="tx1"/>
              </a:solidFill>
              <a:round/>
              <a:headEnd/>
              <a:tailEnd/>
            </a:ln>
          </p:spPr>
        </p:cxnSp>
        <p:cxnSp>
          <p:nvCxnSpPr>
            <p:cNvPr id="23603" name="AutoShape 71"/>
            <p:cNvCxnSpPr>
              <a:cxnSpLocks noChangeShapeType="1"/>
              <a:stCxn id="23597" idx="5"/>
              <a:endCxn id="23599" idx="0"/>
            </p:cNvCxnSpPr>
            <p:nvPr/>
          </p:nvCxnSpPr>
          <p:spPr bwMode="auto">
            <a:xfrm>
              <a:off x="4303858" y="5050627"/>
              <a:ext cx="214265" cy="269172"/>
            </a:xfrm>
            <a:prstGeom prst="straightConnector1">
              <a:avLst/>
            </a:prstGeom>
            <a:noFill/>
            <a:ln w="38100">
              <a:solidFill>
                <a:schemeClr val="tx1"/>
              </a:solidFill>
              <a:round/>
              <a:headEnd/>
              <a:tailEnd/>
            </a:ln>
          </p:spPr>
        </p:cxnSp>
        <p:cxnSp>
          <p:nvCxnSpPr>
            <p:cNvPr id="23604" name="AutoShape 72"/>
            <p:cNvCxnSpPr>
              <a:cxnSpLocks noChangeShapeType="1"/>
              <a:stCxn id="23599" idx="5"/>
              <a:endCxn id="23600" idx="0"/>
            </p:cNvCxnSpPr>
            <p:nvPr/>
          </p:nvCxnSpPr>
          <p:spPr bwMode="auto">
            <a:xfrm>
              <a:off x="4589205" y="5476122"/>
              <a:ext cx="169584" cy="281197"/>
            </a:xfrm>
            <a:prstGeom prst="straightConnector1">
              <a:avLst/>
            </a:prstGeom>
            <a:noFill/>
            <a:ln w="38100">
              <a:solidFill>
                <a:schemeClr val="tx1"/>
              </a:solidFill>
              <a:round/>
              <a:headEnd/>
              <a:tailEnd/>
            </a:ln>
          </p:spPr>
        </p:cxnSp>
        <p:cxnSp>
          <p:nvCxnSpPr>
            <p:cNvPr id="23605" name="AutoShape 73"/>
            <p:cNvCxnSpPr>
              <a:cxnSpLocks noChangeShapeType="1"/>
              <a:stCxn id="23599" idx="3"/>
              <a:endCxn id="23601" idx="0"/>
            </p:cNvCxnSpPr>
            <p:nvPr/>
          </p:nvCxnSpPr>
          <p:spPr bwMode="auto">
            <a:xfrm flipH="1">
              <a:off x="4274409" y="5476122"/>
              <a:ext cx="172630" cy="268247"/>
            </a:xfrm>
            <a:prstGeom prst="straightConnector1">
              <a:avLst/>
            </a:prstGeom>
            <a:noFill/>
            <a:ln w="38100">
              <a:solidFill>
                <a:schemeClr val="tx1"/>
              </a:solidFill>
              <a:round/>
              <a:headEnd/>
              <a:tailEnd/>
            </a:ln>
          </p:spPr>
        </p:cxnSp>
        <p:sp>
          <p:nvSpPr>
            <p:cNvPr id="23606" name="Rectangle 74"/>
            <p:cNvSpPr>
              <a:spLocks noChangeArrowheads="1"/>
            </p:cNvSpPr>
            <p:nvPr/>
          </p:nvSpPr>
          <p:spPr bwMode="auto">
            <a:xfrm>
              <a:off x="3792520" y="4821280"/>
              <a:ext cx="1565297" cy="1263649"/>
            </a:xfrm>
            <a:prstGeom prst="rect">
              <a:avLst/>
            </a:prstGeom>
            <a:noFill/>
            <a:ln w="38100">
              <a:solidFill>
                <a:schemeClr val="tx1"/>
              </a:solidFill>
              <a:prstDash val="dash"/>
              <a:miter lim="800000"/>
              <a:headEnd/>
              <a:tailEnd/>
            </a:ln>
          </p:spPr>
          <p:txBody>
            <a:bodyPr wrap="none" anchor="ctr"/>
            <a:lstStyle/>
            <a:p>
              <a:endParaRPr lang="en-GB"/>
            </a:p>
          </p:txBody>
        </p:sp>
        <p:sp>
          <p:nvSpPr>
            <p:cNvPr id="23607" name="Text Box 81"/>
            <p:cNvSpPr txBox="1">
              <a:spLocks noChangeArrowheads="1"/>
            </p:cNvSpPr>
            <p:nvPr/>
          </p:nvSpPr>
          <p:spPr bwMode="auto">
            <a:xfrm>
              <a:off x="4260834" y="4783179"/>
              <a:ext cx="863600" cy="274638"/>
            </a:xfrm>
            <a:prstGeom prst="rect">
              <a:avLst/>
            </a:prstGeom>
            <a:noFill/>
            <a:ln w="12700">
              <a:noFill/>
              <a:miter lim="800000"/>
              <a:headEnd/>
              <a:tailEnd/>
            </a:ln>
          </p:spPr>
          <p:txBody>
            <a:bodyPr>
              <a:spAutoFit/>
            </a:bodyPr>
            <a:lstStyle/>
            <a:p>
              <a:pPr>
                <a:spcBef>
                  <a:spcPct val="50000"/>
                </a:spcBef>
              </a:pPr>
              <a:r>
                <a:rPr lang="en-GB" sz="1200" b="1">
                  <a:latin typeface="Segoe Semibold"/>
                </a:rPr>
                <a:t>Services</a:t>
              </a:r>
            </a:p>
          </p:txBody>
        </p:sp>
        <p:sp>
          <p:nvSpPr>
            <p:cNvPr id="23608" name="Oval 67"/>
            <p:cNvSpPr>
              <a:spLocks noChangeArrowheads="1"/>
            </p:cNvSpPr>
            <p:nvPr/>
          </p:nvSpPr>
          <p:spPr bwMode="auto">
            <a:xfrm>
              <a:off x="4929190" y="5249908"/>
              <a:ext cx="201064" cy="183148"/>
            </a:xfrm>
            <a:prstGeom prst="ellipse">
              <a:avLst/>
            </a:prstGeom>
            <a:solidFill>
              <a:schemeClr val="hlink"/>
            </a:solidFill>
            <a:ln w="38100">
              <a:solidFill>
                <a:schemeClr val="tx1"/>
              </a:solidFill>
              <a:round/>
              <a:headEnd/>
              <a:tailEnd/>
            </a:ln>
          </p:spPr>
          <p:txBody>
            <a:bodyPr wrap="none" anchor="ctr"/>
            <a:lstStyle/>
            <a:p>
              <a:endParaRPr lang="en-GB"/>
            </a:p>
          </p:txBody>
        </p:sp>
        <p:sp>
          <p:nvSpPr>
            <p:cNvPr id="23609" name="Oval 68"/>
            <p:cNvSpPr>
              <a:spLocks noChangeArrowheads="1"/>
            </p:cNvSpPr>
            <p:nvPr/>
          </p:nvSpPr>
          <p:spPr bwMode="auto">
            <a:xfrm>
              <a:off x="5072066" y="5749974"/>
              <a:ext cx="201064" cy="183148"/>
            </a:xfrm>
            <a:prstGeom prst="ellipse">
              <a:avLst/>
            </a:prstGeom>
            <a:solidFill>
              <a:schemeClr val="hlink"/>
            </a:solidFill>
            <a:ln w="38100">
              <a:solidFill>
                <a:schemeClr val="tx1"/>
              </a:solidFill>
              <a:round/>
              <a:headEnd/>
              <a:tailEnd/>
            </a:ln>
          </p:spPr>
          <p:txBody>
            <a:bodyPr wrap="none" anchor="ctr"/>
            <a:lstStyle/>
            <a:p>
              <a:endParaRPr lang="en-GB"/>
            </a:p>
          </p:txBody>
        </p:sp>
        <p:sp>
          <p:nvSpPr>
            <p:cNvPr id="23610" name="Oval 67"/>
            <p:cNvSpPr>
              <a:spLocks noChangeArrowheads="1"/>
            </p:cNvSpPr>
            <p:nvPr/>
          </p:nvSpPr>
          <p:spPr bwMode="auto">
            <a:xfrm>
              <a:off x="5072066" y="4892718"/>
              <a:ext cx="201064" cy="183148"/>
            </a:xfrm>
            <a:prstGeom prst="ellipse">
              <a:avLst/>
            </a:prstGeom>
            <a:solidFill>
              <a:schemeClr val="hlink"/>
            </a:solidFill>
            <a:ln w="38100">
              <a:solidFill>
                <a:schemeClr val="tx1"/>
              </a:solidFill>
              <a:round/>
              <a:headEnd/>
              <a:tailEnd/>
            </a:ln>
          </p:spPr>
          <p:txBody>
            <a:bodyPr wrap="none" anchor="ctr"/>
            <a:lstStyle/>
            <a:p>
              <a:endParaRPr lang="en-GB"/>
            </a:p>
          </p:txBody>
        </p:sp>
        <p:cxnSp>
          <p:nvCxnSpPr>
            <p:cNvPr id="23611" name="Elbow Connector 67"/>
            <p:cNvCxnSpPr>
              <a:cxnSpLocks noChangeShapeType="1"/>
              <a:stCxn id="23608" idx="2"/>
              <a:endCxn id="23599" idx="6"/>
            </p:cNvCxnSpPr>
            <p:nvPr/>
          </p:nvCxnSpPr>
          <p:spPr bwMode="auto">
            <a:xfrm rot="10800000" flipV="1">
              <a:off x="4618654" y="5341481"/>
              <a:ext cx="310536" cy="69891"/>
            </a:xfrm>
            <a:prstGeom prst="straightConnector1">
              <a:avLst/>
            </a:prstGeom>
            <a:noFill/>
            <a:ln w="38100">
              <a:solidFill>
                <a:schemeClr val="tx1"/>
              </a:solidFill>
              <a:round/>
              <a:headEnd/>
              <a:tailEnd/>
            </a:ln>
          </p:spPr>
        </p:cxnSp>
        <p:cxnSp>
          <p:nvCxnSpPr>
            <p:cNvPr id="23612" name="Elbow Connector 67"/>
            <p:cNvCxnSpPr>
              <a:cxnSpLocks noChangeShapeType="1"/>
              <a:stCxn id="23609" idx="0"/>
              <a:endCxn id="23608" idx="5"/>
            </p:cNvCxnSpPr>
            <p:nvPr/>
          </p:nvCxnSpPr>
          <p:spPr bwMode="auto">
            <a:xfrm rot="16200000" flipV="1">
              <a:off x="4964835" y="5542210"/>
              <a:ext cx="343739" cy="71789"/>
            </a:xfrm>
            <a:prstGeom prst="straightConnector1">
              <a:avLst/>
            </a:prstGeom>
            <a:noFill/>
            <a:ln w="38100">
              <a:solidFill>
                <a:schemeClr val="tx1"/>
              </a:solidFill>
              <a:round/>
              <a:headEnd/>
              <a:tailEnd/>
            </a:ln>
          </p:spPr>
        </p:cxnSp>
        <p:cxnSp>
          <p:nvCxnSpPr>
            <p:cNvPr id="23613" name="Elbow Connector 67"/>
            <p:cNvCxnSpPr>
              <a:cxnSpLocks noChangeShapeType="1"/>
              <a:stCxn id="23600" idx="7"/>
              <a:endCxn id="23608" idx="3"/>
            </p:cNvCxnSpPr>
            <p:nvPr/>
          </p:nvCxnSpPr>
          <p:spPr bwMode="auto">
            <a:xfrm rot="5400000" flipH="1" flipV="1">
              <a:off x="4705303" y="5530809"/>
              <a:ext cx="377905" cy="128759"/>
            </a:xfrm>
            <a:prstGeom prst="straightConnector1">
              <a:avLst/>
            </a:prstGeom>
            <a:noFill/>
            <a:ln w="38100">
              <a:solidFill>
                <a:schemeClr val="tx1"/>
              </a:solidFill>
              <a:round/>
              <a:headEnd/>
              <a:tailEnd/>
            </a:ln>
          </p:spPr>
        </p:cxnSp>
        <p:cxnSp>
          <p:nvCxnSpPr>
            <p:cNvPr id="23614" name="Elbow Connector 67"/>
            <p:cNvCxnSpPr>
              <a:cxnSpLocks noChangeShapeType="1"/>
              <a:stCxn id="23608" idx="7"/>
              <a:endCxn id="23610" idx="4"/>
            </p:cNvCxnSpPr>
            <p:nvPr/>
          </p:nvCxnSpPr>
          <p:spPr bwMode="auto">
            <a:xfrm rot="5400000" flipH="1" flipV="1">
              <a:off x="5036272" y="5140404"/>
              <a:ext cx="200863" cy="71789"/>
            </a:xfrm>
            <a:prstGeom prst="straightConnector1">
              <a:avLst/>
            </a:prstGeom>
            <a:noFill/>
            <a:ln w="38100">
              <a:solidFill>
                <a:schemeClr val="tx1"/>
              </a:solidFill>
              <a:round/>
              <a:headEnd/>
              <a:tailEnd/>
            </a:ln>
          </p:spPr>
        </p:cxnSp>
      </p:grpSp>
      <p:grpSp>
        <p:nvGrpSpPr>
          <p:cNvPr id="8" name="Group 111"/>
          <p:cNvGrpSpPr>
            <a:grpSpLocks/>
          </p:cNvGrpSpPr>
          <p:nvPr/>
        </p:nvGrpSpPr>
        <p:grpSpPr bwMode="auto">
          <a:xfrm>
            <a:off x="2994025" y="2801738"/>
            <a:ext cx="1882775" cy="2357438"/>
            <a:chOff x="3465595" y="2143116"/>
            <a:chExt cx="1882378" cy="2536049"/>
          </a:xfrm>
        </p:grpSpPr>
        <p:sp>
          <p:nvSpPr>
            <p:cNvPr id="109" name="Freeform 108"/>
            <p:cNvSpPr/>
            <p:nvPr/>
          </p:nvSpPr>
          <p:spPr bwMode="auto">
            <a:xfrm>
              <a:off x="3465595" y="3429000"/>
              <a:ext cx="1882378" cy="1250165"/>
            </a:xfrm>
            <a:custGeom>
              <a:avLst/>
              <a:gdLst>
                <a:gd name="connsiteX0" fmla="*/ 0 w 1714512"/>
                <a:gd name="connsiteY0" fmla="*/ 1071570 h 1071570"/>
                <a:gd name="connsiteX1" fmla="*/ 267893 w 1714512"/>
                <a:gd name="connsiteY1" fmla="*/ 0 h 1071570"/>
                <a:gd name="connsiteX2" fmla="*/ 1446620 w 1714512"/>
                <a:gd name="connsiteY2" fmla="*/ 0 h 1071570"/>
                <a:gd name="connsiteX3" fmla="*/ 1714512 w 1714512"/>
                <a:gd name="connsiteY3" fmla="*/ 1071570 h 1071570"/>
                <a:gd name="connsiteX4" fmla="*/ 0 w 1714512"/>
                <a:gd name="connsiteY4" fmla="*/ 1071570 h 1071570"/>
                <a:gd name="connsiteX0" fmla="*/ 0 w 1714512"/>
                <a:gd name="connsiteY0" fmla="*/ 1071570 h 1071570"/>
                <a:gd name="connsiteX1" fmla="*/ 267893 w 1714512"/>
                <a:gd name="connsiteY1" fmla="*/ 0 h 1071570"/>
                <a:gd name="connsiteX2" fmla="*/ 1446620 w 1714512"/>
                <a:gd name="connsiteY2" fmla="*/ 0 h 1071570"/>
                <a:gd name="connsiteX3" fmla="*/ 1714512 w 1714512"/>
                <a:gd name="connsiteY3" fmla="*/ 1071570 h 1071570"/>
                <a:gd name="connsiteX4" fmla="*/ 0 w 1714512"/>
                <a:gd name="connsiteY4" fmla="*/ 1071570 h 1071570"/>
                <a:gd name="connsiteX0" fmla="*/ 241103 w 1955615"/>
                <a:gd name="connsiteY0" fmla="*/ 1071570 h 1250165"/>
                <a:gd name="connsiteX1" fmla="*/ 508996 w 1955615"/>
                <a:gd name="connsiteY1" fmla="*/ 0 h 1250165"/>
                <a:gd name="connsiteX2" fmla="*/ 1687723 w 1955615"/>
                <a:gd name="connsiteY2" fmla="*/ 0 h 1250165"/>
                <a:gd name="connsiteX3" fmla="*/ 1955615 w 1955615"/>
                <a:gd name="connsiteY3" fmla="*/ 1071570 h 1250165"/>
                <a:gd name="connsiteX4" fmla="*/ 241103 w 1955615"/>
                <a:gd name="connsiteY4" fmla="*/ 1071570 h 1250165"/>
                <a:gd name="connsiteX0" fmla="*/ 69669 w 1784181"/>
                <a:gd name="connsiteY0" fmla="*/ 1071570 h 1250165"/>
                <a:gd name="connsiteX1" fmla="*/ 337562 w 1784181"/>
                <a:gd name="connsiteY1" fmla="*/ 0 h 1250165"/>
                <a:gd name="connsiteX2" fmla="*/ 1516289 w 1784181"/>
                <a:gd name="connsiteY2" fmla="*/ 0 h 1250165"/>
                <a:gd name="connsiteX3" fmla="*/ 1784181 w 1784181"/>
                <a:gd name="connsiteY3" fmla="*/ 1071570 h 1250165"/>
                <a:gd name="connsiteX4" fmla="*/ 69669 w 1784181"/>
                <a:gd name="connsiteY4" fmla="*/ 1071570 h 1250165"/>
                <a:gd name="connsiteX0" fmla="*/ 69669 w 2025284"/>
                <a:gd name="connsiteY0" fmla="*/ 1071570 h 1250165"/>
                <a:gd name="connsiteX1" fmla="*/ 337562 w 2025284"/>
                <a:gd name="connsiteY1" fmla="*/ 0 h 1250165"/>
                <a:gd name="connsiteX2" fmla="*/ 1516289 w 2025284"/>
                <a:gd name="connsiteY2" fmla="*/ 0 h 1250165"/>
                <a:gd name="connsiteX3" fmla="*/ 1784181 w 2025284"/>
                <a:gd name="connsiteY3" fmla="*/ 1071570 h 1250165"/>
                <a:gd name="connsiteX4" fmla="*/ 69669 w 2025284"/>
                <a:gd name="connsiteY4" fmla="*/ 1071570 h 1250165"/>
                <a:gd name="connsiteX0" fmla="*/ 69669 w 1882378"/>
                <a:gd name="connsiteY0" fmla="*/ 1071570 h 1250165"/>
                <a:gd name="connsiteX1" fmla="*/ 337562 w 1882378"/>
                <a:gd name="connsiteY1" fmla="*/ 0 h 1250165"/>
                <a:gd name="connsiteX2" fmla="*/ 1516289 w 1882378"/>
                <a:gd name="connsiteY2" fmla="*/ 0 h 1250165"/>
                <a:gd name="connsiteX3" fmla="*/ 1784181 w 1882378"/>
                <a:gd name="connsiteY3" fmla="*/ 1071570 h 1250165"/>
                <a:gd name="connsiteX4" fmla="*/ 69669 w 1882378"/>
                <a:gd name="connsiteY4" fmla="*/ 1071570 h 125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378" h="1250165">
                  <a:moveTo>
                    <a:pt x="69669" y="1071570"/>
                  </a:moveTo>
                  <a:cubicBezTo>
                    <a:pt x="0" y="907258"/>
                    <a:pt x="96459" y="178595"/>
                    <a:pt x="337562" y="0"/>
                  </a:cubicBezTo>
                  <a:lnTo>
                    <a:pt x="1516289" y="0"/>
                  </a:lnTo>
                  <a:cubicBezTo>
                    <a:pt x="1757392" y="178595"/>
                    <a:pt x="1882378" y="821533"/>
                    <a:pt x="1784181" y="1071570"/>
                  </a:cubicBezTo>
                  <a:cubicBezTo>
                    <a:pt x="1543078" y="1250165"/>
                    <a:pt x="310772" y="1250165"/>
                    <a:pt x="69669" y="1071570"/>
                  </a:cubicBezTo>
                  <a:close/>
                </a:path>
              </a:pathLst>
            </a:custGeom>
            <a:gradFill>
              <a:gsLst>
                <a:gs pos="19000">
                  <a:srgbClr val="E6B3FF"/>
                </a:gs>
                <a:gs pos="50000">
                  <a:srgbClr val="7030A0"/>
                </a:gs>
                <a:gs pos="50000">
                  <a:schemeClr val="accent1">
                    <a:tint val="44500"/>
                    <a:satMod val="160000"/>
                  </a:schemeClr>
                </a:gs>
                <a:gs pos="50000">
                  <a:schemeClr val="accent1">
                    <a:tint val="44500"/>
                    <a:satMod val="160000"/>
                  </a:schemeClr>
                </a:gs>
                <a:gs pos="100000">
                  <a:schemeClr val="accent1">
                    <a:tint val="23500"/>
                    <a:satMod val="160000"/>
                  </a:schemeClr>
                </a:gs>
              </a:gsLst>
              <a:lin ang="5400000" scaled="0"/>
            </a:gradFill>
            <a:ln w="38100" algn="ctr">
              <a:solidFill>
                <a:schemeClr val="accent1"/>
              </a:solidFill>
              <a:miter lim="800000"/>
              <a:headEnd/>
              <a:tailEnd/>
            </a:ln>
            <a:effectLst/>
            <a:scene3d>
              <a:camera prst="orthographicFront"/>
              <a:lightRig rig="threePt" dir="t"/>
            </a:scene3d>
            <a:sp3d>
              <a:bevelT w="114300" prst="artDeco"/>
            </a:sp3d>
          </p:spPr>
          <p:txBody>
            <a:bodyPr wrap="none" anchor="ctr"/>
            <a:lstStyle/>
            <a:p>
              <a:pPr>
                <a:defRPr/>
              </a:pPr>
              <a:endParaRPr lang="en-GB">
                <a:latin typeface="Arial" charset="0"/>
                <a:cs typeface="+mn-cs"/>
              </a:endParaRPr>
            </a:p>
          </p:txBody>
        </p:sp>
        <p:sp>
          <p:nvSpPr>
            <p:cNvPr id="110" name="Freeform 109"/>
            <p:cNvSpPr/>
            <p:nvPr/>
          </p:nvSpPr>
          <p:spPr bwMode="auto">
            <a:xfrm rot="10800000">
              <a:off x="3465595" y="2143116"/>
              <a:ext cx="1882378" cy="1250165"/>
            </a:xfrm>
            <a:custGeom>
              <a:avLst/>
              <a:gdLst>
                <a:gd name="connsiteX0" fmla="*/ 0 w 1714512"/>
                <a:gd name="connsiteY0" fmla="*/ 1071570 h 1071570"/>
                <a:gd name="connsiteX1" fmla="*/ 267893 w 1714512"/>
                <a:gd name="connsiteY1" fmla="*/ 0 h 1071570"/>
                <a:gd name="connsiteX2" fmla="*/ 1446620 w 1714512"/>
                <a:gd name="connsiteY2" fmla="*/ 0 h 1071570"/>
                <a:gd name="connsiteX3" fmla="*/ 1714512 w 1714512"/>
                <a:gd name="connsiteY3" fmla="*/ 1071570 h 1071570"/>
                <a:gd name="connsiteX4" fmla="*/ 0 w 1714512"/>
                <a:gd name="connsiteY4" fmla="*/ 1071570 h 1071570"/>
                <a:gd name="connsiteX0" fmla="*/ 0 w 1714512"/>
                <a:gd name="connsiteY0" fmla="*/ 1071570 h 1071570"/>
                <a:gd name="connsiteX1" fmla="*/ 267893 w 1714512"/>
                <a:gd name="connsiteY1" fmla="*/ 0 h 1071570"/>
                <a:gd name="connsiteX2" fmla="*/ 1446620 w 1714512"/>
                <a:gd name="connsiteY2" fmla="*/ 0 h 1071570"/>
                <a:gd name="connsiteX3" fmla="*/ 1714512 w 1714512"/>
                <a:gd name="connsiteY3" fmla="*/ 1071570 h 1071570"/>
                <a:gd name="connsiteX4" fmla="*/ 0 w 1714512"/>
                <a:gd name="connsiteY4" fmla="*/ 1071570 h 1071570"/>
                <a:gd name="connsiteX0" fmla="*/ 241103 w 1955615"/>
                <a:gd name="connsiteY0" fmla="*/ 1071570 h 1250165"/>
                <a:gd name="connsiteX1" fmla="*/ 508996 w 1955615"/>
                <a:gd name="connsiteY1" fmla="*/ 0 h 1250165"/>
                <a:gd name="connsiteX2" fmla="*/ 1687723 w 1955615"/>
                <a:gd name="connsiteY2" fmla="*/ 0 h 1250165"/>
                <a:gd name="connsiteX3" fmla="*/ 1955615 w 1955615"/>
                <a:gd name="connsiteY3" fmla="*/ 1071570 h 1250165"/>
                <a:gd name="connsiteX4" fmla="*/ 241103 w 1955615"/>
                <a:gd name="connsiteY4" fmla="*/ 1071570 h 1250165"/>
                <a:gd name="connsiteX0" fmla="*/ 69669 w 1784181"/>
                <a:gd name="connsiteY0" fmla="*/ 1071570 h 1250165"/>
                <a:gd name="connsiteX1" fmla="*/ 337562 w 1784181"/>
                <a:gd name="connsiteY1" fmla="*/ 0 h 1250165"/>
                <a:gd name="connsiteX2" fmla="*/ 1516289 w 1784181"/>
                <a:gd name="connsiteY2" fmla="*/ 0 h 1250165"/>
                <a:gd name="connsiteX3" fmla="*/ 1784181 w 1784181"/>
                <a:gd name="connsiteY3" fmla="*/ 1071570 h 1250165"/>
                <a:gd name="connsiteX4" fmla="*/ 69669 w 1784181"/>
                <a:gd name="connsiteY4" fmla="*/ 1071570 h 1250165"/>
                <a:gd name="connsiteX0" fmla="*/ 69669 w 2025284"/>
                <a:gd name="connsiteY0" fmla="*/ 1071570 h 1250165"/>
                <a:gd name="connsiteX1" fmla="*/ 337562 w 2025284"/>
                <a:gd name="connsiteY1" fmla="*/ 0 h 1250165"/>
                <a:gd name="connsiteX2" fmla="*/ 1516289 w 2025284"/>
                <a:gd name="connsiteY2" fmla="*/ 0 h 1250165"/>
                <a:gd name="connsiteX3" fmla="*/ 1784181 w 2025284"/>
                <a:gd name="connsiteY3" fmla="*/ 1071570 h 1250165"/>
                <a:gd name="connsiteX4" fmla="*/ 69669 w 2025284"/>
                <a:gd name="connsiteY4" fmla="*/ 1071570 h 1250165"/>
                <a:gd name="connsiteX0" fmla="*/ 69669 w 1882378"/>
                <a:gd name="connsiteY0" fmla="*/ 1071570 h 1250165"/>
                <a:gd name="connsiteX1" fmla="*/ 337562 w 1882378"/>
                <a:gd name="connsiteY1" fmla="*/ 0 h 1250165"/>
                <a:gd name="connsiteX2" fmla="*/ 1516289 w 1882378"/>
                <a:gd name="connsiteY2" fmla="*/ 0 h 1250165"/>
                <a:gd name="connsiteX3" fmla="*/ 1784181 w 1882378"/>
                <a:gd name="connsiteY3" fmla="*/ 1071570 h 1250165"/>
                <a:gd name="connsiteX4" fmla="*/ 69669 w 1882378"/>
                <a:gd name="connsiteY4" fmla="*/ 1071570 h 125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378" h="1250165">
                  <a:moveTo>
                    <a:pt x="69669" y="1071570"/>
                  </a:moveTo>
                  <a:cubicBezTo>
                    <a:pt x="0" y="907258"/>
                    <a:pt x="96459" y="178595"/>
                    <a:pt x="337562" y="0"/>
                  </a:cubicBezTo>
                  <a:lnTo>
                    <a:pt x="1516289" y="0"/>
                  </a:lnTo>
                  <a:cubicBezTo>
                    <a:pt x="1757392" y="178595"/>
                    <a:pt x="1882378" y="821533"/>
                    <a:pt x="1784181" y="1071570"/>
                  </a:cubicBezTo>
                  <a:cubicBezTo>
                    <a:pt x="1543078" y="1250165"/>
                    <a:pt x="310772" y="1250165"/>
                    <a:pt x="69669" y="1071570"/>
                  </a:cubicBezTo>
                  <a:close/>
                </a:path>
              </a:pathLst>
            </a:custGeom>
            <a:gradFill>
              <a:gsLst>
                <a:gs pos="19000">
                  <a:srgbClr val="E6B3FF"/>
                </a:gs>
                <a:gs pos="50000">
                  <a:srgbClr val="7030A0"/>
                </a:gs>
                <a:gs pos="50000">
                  <a:schemeClr val="accent1">
                    <a:tint val="44500"/>
                    <a:satMod val="160000"/>
                  </a:schemeClr>
                </a:gs>
                <a:gs pos="50000">
                  <a:schemeClr val="accent1">
                    <a:tint val="44500"/>
                    <a:satMod val="160000"/>
                  </a:schemeClr>
                </a:gs>
                <a:gs pos="100000">
                  <a:schemeClr val="accent1">
                    <a:tint val="23500"/>
                    <a:satMod val="160000"/>
                  </a:schemeClr>
                </a:gs>
              </a:gsLst>
              <a:lin ang="5400000" scaled="0"/>
            </a:gradFill>
            <a:ln w="38100" algn="ctr">
              <a:solidFill>
                <a:schemeClr val="accent1"/>
              </a:solidFill>
              <a:miter lim="800000"/>
              <a:headEnd/>
              <a:tailEnd/>
            </a:ln>
            <a:effectLst/>
            <a:scene3d>
              <a:camera prst="orthographicFront"/>
              <a:lightRig rig="threePt" dir="t"/>
            </a:scene3d>
            <a:sp3d>
              <a:bevelT/>
            </a:sp3d>
          </p:spPr>
          <p:txBody>
            <a:bodyPr wrap="none" anchor="ctr"/>
            <a:lstStyle/>
            <a:p>
              <a:pPr>
                <a:defRPr/>
              </a:pPr>
              <a:endParaRPr lang="en-GB">
                <a:latin typeface="Arial" charset="0"/>
                <a:cs typeface="+mn-cs"/>
              </a:endParaRPr>
            </a:p>
          </p:txBody>
        </p:sp>
        <p:grpSp>
          <p:nvGrpSpPr>
            <p:cNvPr id="9" name="Group 110"/>
            <p:cNvGrpSpPr>
              <a:grpSpLocks/>
            </p:cNvGrpSpPr>
            <p:nvPr/>
          </p:nvGrpSpPr>
          <p:grpSpPr bwMode="auto">
            <a:xfrm>
              <a:off x="3578903" y="2571744"/>
              <a:ext cx="1655763" cy="1646247"/>
              <a:chOff x="3565524" y="2571744"/>
              <a:chExt cx="1655763" cy="1646247"/>
            </a:xfrm>
          </p:grpSpPr>
          <p:sp>
            <p:nvSpPr>
              <p:cNvPr id="117848" name="AutoShape 88"/>
              <p:cNvSpPr>
                <a:spLocks noChangeArrowheads="1"/>
              </p:cNvSpPr>
              <p:nvPr/>
            </p:nvSpPr>
            <p:spPr bwMode="auto">
              <a:xfrm>
                <a:off x="3564904" y="3208769"/>
                <a:ext cx="1657001" cy="360341"/>
              </a:xfrm>
              <a:prstGeom prst="flowChartAlternateProcess">
                <a:avLst/>
              </a:prstGeom>
              <a:solidFill>
                <a:schemeClr val="accent1"/>
              </a:solidFill>
              <a:ln w="38100" algn="ctr">
                <a:solidFill>
                  <a:schemeClr val="accent1">
                    <a:lumMod val="60000"/>
                    <a:lumOff val="40000"/>
                  </a:schemeClr>
                </a:solidFill>
                <a:miter lim="800000"/>
                <a:headEnd/>
                <a:tailEnd/>
              </a:ln>
              <a:effectLst/>
            </p:spPr>
            <p:txBody>
              <a:bodyPr wrap="none" anchor="ctr"/>
              <a:lstStyle/>
              <a:p>
                <a:pPr algn="ctr">
                  <a:defRPr/>
                </a:pPr>
                <a:r>
                  <a:rPr lang="en-US" sz="1800" b="1" dirty="0">
                    <a:latin typeface="Arial" charset="0"/>
                    <a:cs typeface="+mn-cs"/>
                  </a:rPr>
                  <a:t>Service model</a:t>
                </a:r>
              </a:p>
            </p:txBody>
          </p:sp>
          <p:sp>
            <p:nvSpPr>
              <p:cNvPr id="23593" name="AutoShape 92"/>
              <p:cNvSpPr>
                <a:spLocks noChangeArrowheads="1"/>
              </p:cNvSpPr>
              <p:nvPr/>
            </p:nvSpPr>
            <p:spPr bwMode="auto">
              <a:xfrm>
                <a:off x="3656685" y="2571744"/>
                <a:ext cx="1473440" cy="358775"/>
              </a:xfrm>
              <a:prstGeom prst="flowChartAlternateProcess">
                <a:avLst/>
              </a:prstGeom>
              <a:solidFill>
                <a:srgbClr val="966496"/>
              </a:solidFill>
              <a:ln w="38100" algn="ctr">
                <a:solidFill>
                  <a:schemeClr val="accent1"/>
                </a:solidFill>
                <a:miter lim="800000"/>
                <a:headEnd/>
                <a:tailEnd/>
              </a:ln>
            </p:spPr>
            <p:txBody>
              <a:bodyPr wrap="none" anchor="ctr"/>
              <a:lstStyle/>
              <a:p>
                <a:pPr algn="ctr"/>
                <a:r>
                  <a:rPr lang="en-US" sz="1400" b="1"/>
                  <a:t>Business model</a:t>
                </a:r>
              </a:p>
            </p:txBody>
          </p:sp>
          <p:sp>
            <p:nvSpPr>
              <p:cNvPr id="23594" name="AutoShape 93"/>
              <p:cNvSpPr>
                <a:spLocks noChangeArrowheads="1"/>
              </p:cNvSpPr>
              <p:nvPr/>
            </p:nvSpPr>
            <p:spPr bwMode="auto">
              <a:xfrm>
                <a:off x="3587071" y="3857628"/>
                <a:ext cx="1612668" cy="360363"/>
              </a:xfrm>
              <a:prstGeom prst="flowChartAlternateProcess">
                <a:avLst/>
              </a:prstGeom>
              <a:solidFill>
                <a:srgbClr val="C7A6C7"/>
              </a:solidFill>
              <a:ln w="38100" algn="ctr">
                <a:solidFill>
                  <a:srgbClr val="966496"/>
                </a:solidFill>
                <a:miter lim="800000"/>
                <a:headEnd/>
                <a:tailEnd/>
              </a:ln>
            </p:spPr>
            <p:txBody>
              <a:bodyPr wrap="none" anchor="ctr"/>
              <a:lstStyle/>
              <a:p>
                <a:pPr algn="ctr"/>
                <a:r>
                  <a:rPr lang="en-US" sz="1400" b="1"/>
                  <a:t>Technology model</a:t>
                </a:r>
              </a:p>
            </p:txBody>
          </p:sp>
          <p:cxnSp>
            <p:nvCxnSpPr>
              <p:cNvPr id="23595" name="AutoShape 87"/>
              <p:cNvCxnSpPr>
                <a:cxnSpLocks noChangeShapeType="1"/>
                <a:stCxn id="117848" idx="0"/>
                <a:endCxn id="23593" idx="2"/>
              </p:cNvCxnSpPr>
              <p:nvPr/>
            </p:nvCxnSpPr>
            <p:spPr bwMode="auto">
              <a:xfrm rot="16200000" flipV="1">
                <a:off x="4254496" y="3069428"/>
                <a:ext cx="277821" cy="1"/>
              </a:xfrm>
              <a:prstGeom prst="straightConnector1">
                <a:avLst/>
              </a:prstGeom>
              <a:noFill/>
              <a:ln w="50800">
                <a:solidFill>
                  <a:srgbClr val="333333"/>
                </a:solidFill>
                <a:round/>
                <a:headEnd type="triangle" w="med" len="sm"/>
                <a:tailEnd type="triangle" w="med" len="sm"/>
              </a:ln>
            </p:spPr>
          </p:cxnSp>
          <p:cxnSp>
            <p:nvCxnSpPr>
              <p:cNvPr id="23596" name="AutoShape 89"/>
              <p:cNvCxnSpPr>
                <a:cxnSpLocks noChangeShapeType="1"/>
                <a:stCxn id="23594" idx="0"/>
                <a:endCxn id="117848" idx="2"/>
              </p:cNvCxnSpPr>
              <p:nvPr/>
            </p:nvCxnSpPr>
            <p:spPr bwMode="auto">
              <a:xfrm rot="5400000" flipH="1" flipV="1">
                <a:off x="4248943" y="3713166"/>
                <a:ext cx="288926" cy="1"/>
              </a:xfrm>
              <a:prstGeom prst="straightConnector1">
                <a:avLst/>
              </a:prstGeom>
              <a:noFill/>
              <a:ln w="50800">
                <a:solidFill>
                  <a:srgbClr val="333333"/>
                </a:solidFill>
                <a:round/>
                <a:headEnd type="triangle" w="med" len="sm"/>
                <a:tailEnd type="triangle" w="med" len="sm"/>
              </a:ln>
            </p:spPr>
          </p:cxnSp>
        </p:grpSp>
      </p:grpSp>
      <p:sp>
        <p:nvSpPr>
          <p:cNvPr id="117766" name="Rectangle 6"/>
          <p:cNvSpPr>
            <a:spLocks noGrp="1" noChangeArrowheads="1"/>
          </p:cNvSpPr>
          <p:nvPr>
            <p:ph type="title"/>
          </p:nvPr>
        </p:nvSpPr>
        <p:spPr>
          <a:xfrm>
            <a:off x="381000" y="152400"/>
            <a:ext cx="8382000" cy="1218795"/>
          </a:xfrm>
        </p:spPr>
        <p:txBody>
          <a:bodyPr/>
          <a:lstStyle/>
          <a:p>
            <a:pPr>
              <a:defRPr/>
            </a:pPr>
            <a:r>
              <a:rPr lang="en-GB" sz="4400" dirty="0"/>
              <a:t>SOA Reduces the Business &amp; Technical Divide</a:t>
            </a:r>
          </a:p>
        </p:txBody>
      </p:sp>
      <p:grpSp>
        <p:nvGrpSpPr>
          <p:cNvPr id="10" name="Group 51"/>
          <p:cNvGrpSpPr>
            <a:grpSpLocks/>
          </p:cNvGrpSpPr>
          <p:nvPr/>
        </p:nvGrpSpPr>
        <p:grpSpPr bwMode="auto">
          <a:xfrm>
            <a:off x="1447800" y="4801988"/>
            <a:ext cx="1214437" cy="1214438"/>
            <a:chOff x="1857356" y="4071942"/>
            <a:chExt cx="1214446" cy="1214446"/>
          </a:xfrm>
        </p:grpSpPr>
        <p:sp>
          <p:nvSpPr>
            <p:cNvPr id="92" name="Oval 91"/>
            <p:cNvSpPr/>
            <p:nvPr/>
          </p:nvSpPr>
          <p:spPr bwMode="auto">
            <a:xfrm>
              <a:off x="1857356" y="4071942"/>
              <a:ext cx="1214446" cy="1214446"/>
            </a:xfrm>
            <a:prstGeom prst="ellipse">
              <a:avLst/>
            </a:prstGeom>
            <a:solidFill>
              <a:srgbClr val="C7A6C7"/>
            </a:solidFill>
            <a:ln w="38100">
              <a:solidFill>
                <a:srgbClr val="966496"/>
              </a:solidFill>
              <a:miter lim="800000"/>
              <a:headEnd/>
              <a:tailEnd/>
            </a:ln>
            <a:effectLst/>
            <a:scene3d>
              <a:camera prst="orthographicFront"/>
              <a:lightRig rig="threePt" dir="t"/>
            </a:scene3d>
            <a:sp3d>
              <a:bevelT/>
            </a:sp3d>
          </p:spPr>
          <p:txBody>
            <a:bodyPr wrap="none" anchor="ctr"/>
            <a:lstStyle/>
            <a:p>
              <a:pPr>
                <a:defRPr/>
              </a:pPr>
              <a:endParaRPr lang="en-GB">
                <a:latin typeface="Arial" charset="0"/>
                <a:cs typeface="+mn-cs"/>
              </a:endParaRPr>
            </a:p>
          </p:txBody>
        </p:sp>
        <p:sp>
          <p:nvSpPr>
            <p:cNvPr id="93" name="Text Box 37"/>
            <p:cNvSpPr txBox="1">
              <a:spLocks noChangeArrowheads="1"/>
            </p:cNvSpPr>
            <p:nvPr/>
          </p:nvSpPr>
          <p:spPr bwMode="auto">
            <a:xfrm>
              <a:off x="1916124" y="4545010"/>
              <a:ext cx="1116013" cy="646331"/>
            </a:xfrm>
            <a:prstGeom prst="rect">
              <a:avLst/>
            </a:prstGeom>
            <a:noFill/>
            <a:ln w="12700">
              <a:noFill/>
              <a:miter lim="800000"/>
              <a:headEnd/>
              <a:tailEnd/>
            </a:ln>
            <a:effectLst/>
            <a:scene3d>
              <a:camera prst="orthographicFront"/>
              <a:lightRig rig="threePt" dir="t"/>
            </a:scene3d>
            <a:sp3d>
              <a:bevelT/>
            </a:sp3d>
          </p:spPr>
          <p:txBody>
            <a:bodyPr>
              <a:spAutoFit/>
            </a:bodyPr>
            <a:lstStyle/>
            <a:p>
              <a:pPr algn="ctr">
                <a:spcBef>
                  <a:spcPct val="50000"/>
                </a:spcBef>
                <a:defRPr/>
              </a:pPr>
              <a:r>
                <a:rPr lang="en-GB" sz="1200" b="1" dirty="0">
                  <a:latin typeface="Segoe Semibold" pitchFamily="34" charset="0"/>
                  <a:cs typeface="+mn-cs"/>
                </a:rPr>
                <a:t>Outward</a:t>
              </a:r>
              <a:br>
                <a:rPr lang="en-GB" sz="1200" b="1" dirty="0">
                  <a:latin typeface="Segoe Semibold" pitchFamily="34" charset="0"/>
                  <a:cs typeface="+mn-cs"/>
                </a:rPr>
              </a:br>
              <a:r>
                <a:rPr lang="en-GB" sz="1200" b="1" dirty="0">
                  <a:latin typeface="Segoe Semibold" pitchFamily="34" charset="0"/>
                  <a:cs typeface="+mn-cs"/>
                </a:rPr>
                <a:t>business-driven view</a:t>
              </a:r>
            </a:p>
          </p:txBody>
        </p:sp>
        <p:grpSp>
          <p:nvGrpSpPr>
            <p:cNvPr id="11" name="Group 49"/>
            <p:cNvGrpSpPr>
              <a:grpSpLocks/>
            </p:cNvGrpSpPr>
            <p:nvPr/>
          </p:nvGrpSpPr>
          <p:grpSpPr bwMode="auto">
            <a:xfrm rot="16650037">
              <a:off x="2290775" y="4137014"/>
              <a:ext cx="390526" cy="423862"/>
              <a:chOff x="411" y="2800"/>
              <a:chExt cx="316" cy="373"/>
            </a:xfrm>
            <a:effectLst>
              <a:outerShdw blurRad="50800" dist="38100" dir="2700000" algn="tl" rotWithShape="0">
                <a:prstClr val="black">
                  <a:alpha val="40000"/>
                </a:prstClr>
              </a:outerShdw>
            </a:effectLst>
          </p:grpSpPr>
          <p:sp>
            <p:nvSpPr>
              <p:cNvPr id="95" name="Freeform 52"/>
              <p:cNvSpPr>
                <a:spLocks/>
              </p:cNvSpPr>
              <p:nvPr/>
            </p:nvSpPr>
            <p:spPr bwMode="auto">
              <a:xfrm rot="-2519163">
                <a:off x="414" y="2800"/>
                <a:ext cx="182" cy="272"/>
              </a:xfrm>
              <a:custGeom>
                <a:avLst/>
                <a:gdLst/>
                <a:ahLst/>
                <a:cxnLst>
                  <a:cxn ang="0">
                    <a:pos x="91" y="0"/>
                  </a:cxn>
                  <a:cxn ang="0">
                    <a:pos x="0" y="226"/>
                  </a:cxn>
                  <a:cxn ang="0">
                    <a:pos x="91" y="272"/>
                  </a:cxn>
                  <a:cxn ang="0">
                    <a:pos x="182" y="226"/>
                  </a:cxn>
                  <a:cxn ang="0">
                    <a:pos x="91" y="0"/>
                  </a:cxn>
                </a:cxnLst>
                <a:rect l="0" t="0" r="r" b="b"/>
                <a:pathLst>
                  <a:path w="182" h="272">
                    <a:moveTo>
                      <a:pt x="91" y="0"/>
                    </a:moveTo>
                    <a:lnTo>
                      <a:pt x="0" y="226"/>
                    </a:lnTo>
                    <a:lnTo>
                      <a:pt x="91" y="272"/>
                    </a:lnTo>
                    <a:lnTo>
                      <a:pt x="182" y="226"/>
                    </a:lnTo>
                    <a:lnTo>
                      <a:pt x="91" y="0"/>
                    </a:lnTo>
                    <a:close/>
                  </a:path>
                </a:pathLst>
              </a:custGeom>
              <a:gradFill rotWithShape="1">
                <a:gsLst>
                  <a:gs pos="0">
                    <a:srgbClr val="FFFFFF">
                      <a:gamma/>
                      <a:shade val="46275"/>
                      <a:invGamma/>
                    </a:srgbClr>
                  </a:gs>
                  <a:gs pos="100000">
                    <a:srgbClr val="FFFFFF"/>
                  </a:gs>
                </a:gsLst>
                <a:lin ang="5400000" scaled="1"/>
              </a:gradFill>
              <a:ln w="9525" cap="flat" cmpd="sng">
                <a:solidFill>
                  <a:schemeClr val="tx1"/>
                </a:solidFill>
                <a:prstDash val="solid"/>
                <a:round/>
                <a:headEnd/>
                <a:tailEnd/>
              </a:ln>
              <a:effectLst/>
              <a:scene3d>
                <a:camera prst="orthographicFront"/>
                <a:lightRig rig="threePt" dir="t"/>
              </a:scene3d>
              <a:sp3d>
                <a:bevelT/>
              </a:sp3d>
            </p:spPr>
            <p:txBody>
              <a:bodyPr lIns="18000" tIns="10800" rIns="18000" bIns="10800" anchor="ctr"/>
              <a:lstStyle/>
              <a:p>
                <a:pPr>
                  <a:defRPr/>
                </a:pPr>
                <a:endParaRPr lang="en-GB">
                  <a:latin typeface="Arial" charset="0"/>
                  <a:cs typeface="+mn-cs"/>
                </a:endParaRPr>
              </a:p>
            </p:txBody>
          </p:sp>
          <p:sp>
            <p:nvSpPr>
              <p:cNvPr id="97" name="Freeform 54"/>
              <p:cNvSpPr>
                <a:spLocks/>
              </p:cNvSpPr>
              <p:nvPr/>
            </p:nvSpPr>
            <p:spPr bwMode="auto">
              <a:xfrm rot="-2519163">
                <a:off x="489" y="2998"/>
                <a:ext cx="182" cy="43"/>
              </a:xfrm>
              <a:custGeom>
                <a:avLst/>
                <a:gdLst/>
                <a:ahLst/>
                <a:cxnLst>
                  <a:cxn ang="0">
                    <a:pos x="0" y="0"/>
                  </a:cxn>
                  <a:cxn ang="0">
                    <a:pos x="90" y="43"/>
                  </a:cxn>
                  <a:cxn ang="0">
                    <a:pos x="182" y="1"/>
                  </a:cxn>
                </a:cxnLst>
                <a:rect l="0" t="0" r="r" b="b"/>
                <a:pathLst>
                  <a:path w="182" h="43">
                    <a:moveTo>
                      <a:pt x="0" y="0"/>
                    </a:moveTo>
                    <a:cubicBezTo>
                      <a:pt x="15" y="7"/>
                      <a:pt x="60" y="43"/>
                      <a:pt x="90" y="43"/>
                    </a:cubicBezTo>
                    <a:cubicBezTo>
                      <a:pt x="120" y="43"/>
                      <a:pt x="163" y="10"/>
                      <a:pt x="182" y="1"/>
                    </a:cubicBezTo>
                  </a:path>
                </a:pathLst>
              </a:custGeom>
              <a:noFill/>
              <a:ln w="28575" cap="flat" cmpd="sng">
                <a:solidFill>
                  <a:schemeClr val="tx1"/>
                </a:solidFill>
                <a:prstDash val="solid"/>
                <a:round/>
                <a:headEnd/>
                <a:tailEnd/>
              </a:ln>
              <a:effectLst/>
              <a:scene3d>
                <a:camera prst="orthographicFront"/>
                <a:lightRig rig="threePt" dir="t"/>
              </a:scene3d>
              <a:sp3d>
                <a:bevelT/>
              </a:sp3d>
            </p:spPr>
            <p:txBody>
              <a:bodyPr lIns="18000" tIns="10800" rIns="18000" bIns="10800" anchor="ctr"/>
              <a:lstStyle/>
              <a:p>
                <a:pPr>
                  <a:defRPr/>
                </a:pPr>
                <a:endParaRPr lang="en-GB">
                  <a:latin typeface="Arial" charset="0"/>
                  <a:cs typeface="+mn-cs"/>
                </a:endParaRPr>
              </a:p>
            </p:txBody>
          </p:sp>
          <p:sp>
            <p:nvSpPr>
              <p:cNvPr id="99" name="Freeform 50"/>
              <p:cNvSpPr>
                <a:spLocks/>
              </p:cNvSpPr>
              <p:nvPr/>
            </p:nvSpPr>
            <p:spPr bwMode="auto">
              <a:xfrm>
                <a:off x="411" y="2835"/>
                <a:ext cx="316" cy="144"/>
              </a:xfrm>
              <a:custGeom>
                <a:avLst/>
                <a:gdLst/>
                <a:ahLst/>
                <a:cxnLst>
                  <a:cxn ang="0">
                    <a:pos x="0" y="0"/>
                  </a:cxn>
                  <a:cxn ang="0">
                    <a:pos x="316" y="144"/>
                  </a:cxn>
                </a:cxnLst>
                <a:rect l="0" t="0" r="r" b="b"/>
                <a:pathLst>
                  <a:path w="316" h="144">
                    <a:moveTo>
                      <a:pt x="0" y="0"/>
                    </a:moveTo>
                    <a:lnTo>
                      <a:pt x="316" y="144"/>
                    </a:lnTo>
                  </a:path>
                </a:pathLst>
              </a:custGeom>
              <a:noFill/>
              <a:ln w="38100" cap="flat" cmpd="sng">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lIns="18000" tIns="10800" rIns="18000" bIns="10800" anchor="ctr"/>
              <a:lstStyle/>
              <a:p>
                <a:pPr>
                  <a:defRPr/>
                </a:pPr>
                <a:endParaRPr lang="en-GB">
                  <a:latin typeface="Arial" charset="0"/>
                  <a:cs typeface="+mn-cs"/>
                </a:endParaRPr>
              </a:p>
            </p:txBody>
          </p:sp>
          <p:sp>
            <p:nvSpPr>
              <p:cNvPr id="100" name="Freeform 51"/>
              <p:cNvSpPr>
                <a:spLocks/>
              </p:cNvSpPr>
              <p:nvPr/>
            </p:nvSpPr>
            <p:spPr bwMode="auto">
              <a:xfrm>
                <a:off x="413" y="2835"/>
                <a:ext cx="82" cy="338"/>
              </a:xfrm>
              <a:custGeom>
                <a:avLst/>
                <a:gdLst/>
                <a:ahLst/>
                <a:cxnLst>
                  <a:cxn ang="0">
                    <a:pos x="0" y="0"/>
                  </a:cxn>
                  <a:cxn ang="0">
                    <a:pos x="70" y="220"/>
                  </a:cxn>
                  <a:cxn ang="0">
                    <a:pos x="70" y="338"/>
                  </a:cxn>
                </a:cxnLst>
                <a:rect l="0" t="0" r="r" b="b"/>
                <a:pathLst>
                  <a:path w="82" h="338">
                    <a:moveTo>
                      <a:pt x="0" y="0"/>
                    </a:moveTo>
                    <a:cubicBezTo>
                      <a:pt x="12" y="36"/>
                      <a:pt x="58" y="164"/>
                      <a:pt x="70" y="220"/>
                    </a:cubicBezTo>
                    <a:cubicBezTo>
                      <a:pt x="82" y="276"/>
                      <a:pt x="70" y="314"/>
                      <a:pt x="70" y="338"/>
                    </a:cubicBezTo>
                  </a:path>
                </a:pathLst>
              </a:custGeom>
              <a:noFill/>
              <a:ln w="38100" cap="flat" cmpd="sng">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lIns="18000" tIns="10800" rIns="18000" bIns="10800" anchor="ctr"/>
              <a:lstStyle/>
              <a:p>
                <a:pPr>
                  <a:defRPr/>
                </a:pPr>
                <a:endParaRPr lang="en-GB">
                  <a:latin typeface="Arial" charset="0"/>
                  <a:cs typeface="+mn-cs"/>
                </a:endParaRPr>
              </a:p>
            </p:txBody>
          </p:sp>
          <p:sp>
            <p:nvSpPr>
              <p:cNvPr id="96" name="Oval 53"/>
              <p:cNvSpPr>
                <a:spLocks noChangeArrowheads="1"/>
              </p:cNvSpPr>
              <p:nvPr/>
            </p:nvSpPr>
            <p:spPr bwMode="auto">
              <a:xfrm rot="19303147">
                <a:off x="482" y="2987"/>
                <a:ext cx="164" cy="56"/>
              </a:xfrm>
              <a:prstGeom prst="ellipse">
                <a:avLst/>
              </a:prstGeom>
              <a:solidFill>
                <a:srgbClr val="99CCFF"/>
              </a:solidFill>
              <a:ln w="9525" algn="ctr">
                <a:noFill/>
                <a:round/>
                <a:headEnd/>
                <a:tailEnd/>
              </a:ln>
              <a:effectLst/>
              <a:scene3d>
                <a:camera prst="orthographicFront"/>
                <a:lightRig rig="threePt" dir="t"/>
              </a:scene3d>
              <a:sp3d>
                <a:bevelT/>
              </a:sp3d>
            </p:spPr>
            <p:txBody>
              <a:bodyPr wrap="none" lIns="18000" tIns="10800" rIns="18000" bIns="10800" anchor="ctr"/>
              <a:lstStyle/>
              <a:p>
                <a:pPr>
                  <a:defRPr/>
                </a:pPr>
                <a:endParaRPr lang="en-GB">
                  <a:latin typeface="Arial" charset="0"/>
                  <a:cs typeface="+mn-cs"/>
                </a:endParaRPr>
              </a:p>
            </p:txBody>
          </p:sp>
          <p:sp>
            <p:nvSpPr>
              <p:cNvPr id="98" name="Oval 55"/>
              <p:cNvSpPr>
                <a:spLocks noChangeArrowheads="1"/>
              </p:cNvSpPr>
              <p:nvPr/>
            </p:nvSpPr>
            <p:spPr bwMode="auto">
              <a:xfrm rot="19080837">
                <a:off x="537" y="3002"/>
                <a:ext cx="93" cy="41"/>
              </a:xfrm>
              <a:prstGeom prst="ellipse">
                <a:avLst/>
              </a:prstGeom>
              <a:solidFill>
                <a:schemeClr val="bg2">
                  <a:lumMod val="75000"/>
                </a:schemeClr>
              </a:solidFill>
              <a:ln w="9525" algn="ctr">
                <a:solidFill>
                  <a:schemeClr val="bg2">
                    <a:lumMod val="75000"/>
                  </a:schemeClr>
                </a:solidFill>
                <a:round/>
                <a:headEnd/>
                <a:tailEnd/>
              </a:ln>
              <a:effectLst/>
              <a:scene3d>
                <a:camera prst="orthographicFront"/>
                <a:lightRig rig="threePt" dir="t"/>
              </a:scene3d>
              <a:sp3d>
                <a:bevelT/>
              </a:sp3d>
            </p:spPr>
            <p:txBody>
              <a:bodyPr wrap="none" lIns="18000" tIns="10800" rIns="18000" bIns="10800" anchor="ctr"/>
              <a:lstStyle/>
              <a:p>
                <a:pPr>
                  <a:defRPr/>
                </a:pPr>
                <a:endParaRPr lang="en-GB">
                  <a:latin typeface="Arial" charset="0"/>
                  <a:cs typeface="+mn-cs"/>
                </a:endParaRPr>
              </a:p>
            </p:txBody>
          </p:sp>
        </p:grpSp>
      </p:grpSp>
      <p:sp>
        <p:nvSpPr>
          <p:cNvPr id="84" name="Left-Right Arrow Callout 83"/>
          <p:cNvSpPr/>
          <p:nvPr/>
        </p:nvSpPr>
        <p:spPr bwMode="auto">
          <a:xfrm rot="5400000">
            <a:off x="4716069" y="1926649"/>
            <a:ext cx="1643074" cy="1250165"/>
          </a:xfrm>
          <a:prstGeom prst="leftRightArrowCallout">
            <a:avLst>
              <a:gd name="adj1" fmla="val 37190"/>
              <a:gd name="adj2" fmla="val 25000"/>
              <a:gd name="adj3" fmla="val 21952"/>
              <a:gd name="adj4" fmla="val 48123"/>
            </a:avLst>
          </a:prstGeom>
          <a:solidFill>
            <a:srgbClr val="B589B5"/>
          </a:solidFill>
          <a:ln w="38100">
            <a:solidFill>
              <a:schemeClr val="accent1">
                <a:lumMod val="75000"/>
              </a:schemeClr>
            </a:solidFill>
            <a:miter lim="800000"/>
            <a:headEnd/>
            <a:tailEnd/>
          </a:ln>
          <a:effectLst/>
          <a:scene3d>
            <a:camera prst="orthographicFront"/>
            <a:lightRig rig="threePt" dir="t"/>
          </a:scene3d>
          <a:sp3d>
            <a:bevelT/>
          </a:sp3d>
        </p:spPr>
        <p:txBody>
          <a:bodyPr vert="vert270" lIns="0" tIns="0" rIns="0" bIns="0" anchor="ctr"/>
          <a:lstStyle/>
          <a:p>
            <a:pPr algn="ctr">
              <a:spcBef>
                <a:spcPct val="50000"/>
              </a:spcBef>
              <a:defRPr/>
            </a:pPr>
            <a:r>
              <a:rPr lang="en-GB" sz="1200" b="1" dirty="0">
                <a:latin typeface="Segoe Semibold" pitchFamily="34" charset="0"/>
                <a:cs typeface="+mn-cs"/>
              </a:rPr>
              <a:t>Requirements and solutions closely aligned</a:t>
            </a:r>
          </a:p>
        </p:txBody>
      </p:sp>
      <p:grpSp>
        <p:nvGrpSpPr>
          <p:cNvPr id="12" name="Group 112"/>
          <p:cNvGrpSpPr>
            <a:grpSpLocks/>
          </p:cNvGrpSpPr>
          <p:nvPr/>
        </p:nvGrpSpPr>
        <p:grpSpPr bwMode="auto">
          <a:xfrm>
            <a:off x="1447800" y="2181026"/>
            <a:ext cx="1571625" cy="1855787"/>
            <a:chOff x="2000232" y="1643050"/>
            <a:chExt cx="1571636" cy="1857241"/>
          </a:xfrm>
        </p:grpSpPr>
        <p:sp>
          <p:nvSpPr>
            <p:cNvPr id="89" name="Bent Arrow 88"/>
            <p:cNvSpPr/>
            <p:nvPr/>
          </p:nvSpPr>
          <p:spPr bwMode="auto">
            <a:xfrm flipV="1">
              <a:off x="2428860" y="2500306"/>
              <a:ext cx="1143008" cy="999985"/>
            </a:xfrm>
            <a:prstGeom prst="bentArrow">
              <a:avLst>
                <a:gd name="adj1" fmla="val 25633"/>
                <a:gd name="adj2" fmla="val 21116"/>
                <a:gd name="adj3" fmla="val 25000"/>
                <a:gd name="adj4" fmla="val 43750"/>
              </a:avLst>
            </a:prstGeom>
            <a:solidFill>
              <a:srgbClr val="966496"/>
            </a:solidFill>
            <a:ln w="38100">
              <a:solidFill>
                <a:schemeClr val="accent1"/>
              </a:solidFill>
              <a:miter lim="800000"/>
              <a:headEnd/>
              <a:tailEnd/>
            </a:ln>
            <a:effectLst/>
            <a:scene3d>
              <a:camera prst="orthographicFront"/>
              <a:lightRig rig="threePt" dir="t"/>
            </a:scene3d>
            <a:sp3d>
              <a:bevelT/>
            </a:sp3d>
          </p:spPr>
          <p:txBody>
            <a:bodyPr wrap="none" anchor="ctr"/>
            <a:lstStyle/>
            <a:p>
              <a:pPr>
                <a:defRPr/>
              </a:pPr>
              <a:endParaRPr lang="en-GB">
                <a:latin typeface="Arial" charset="0"/>
                <a:cs typeface="+mn-cs"/>
              </a:endParaRPr>
            </a:p>
          </p:txBody>
        </p:sp>
        <p:sp>
          <p:nvSpPr>
            <p:cNvPr id="81" name="Oval 80"/>
            <p:cNvSpPr/>
            <p:nvPr/>
          </p:nvSpPr>
          <p:spPr bwMode="auto">
            <a:xfrm>
              <a:off x="2000232" y="1643050"/>
              <a:ext cx="1143008" cy="1071570"/>
            </a:xfrm>
            <a:prstGeom prst="ellipse">
              <a:avLst/>
            </a:prstGeom>
            <a:solidFill>
              <a:srgbClr val="B589B5"/>
            </a:solidFill>
            <a:ln w="38100">
              <a:solidFill>
                <a:srgbClr val="966496"/>
              </a:solidFill>
              <a:miter lim="800000"/>
              <a:headEnd/>
              <a:tailEnd/>
            </a:ln>
            <a:effectLst/>
            <a:scene3d>
              <a:camera prst="orthographicFront"/>
              <a:lightRig rig="threePt" dir="t"/>
            </a:scene3d>
            <a:sp3d>
              <a:bevelT/>
            </a:sp3d>
          </p:spPr>
          <p:txBody>
            <a:bodyPr bIns="0" anchor="ctr"/>
            <a:lstStyle/>
            <a:p>
              <a:pPr algn="ctr">
                <a:spcBef>
                  <a:spcPct val="50000"/>
                </a:spcBef>
                <a:defRPr/>
              </a:pPr>
              <a:r>
                <a:rPr lang="en-GB" sz="1200" b="1" dirty="0">
                  <a:latin typeface="Segoe Semibold" pitchFamily="34" charset="0"/>
                  <a:cs typeface="+mn-cs"/>
                </a:rPr>
                <a:t>Focus on service</a:t>
              </a:r>
            </a:p>
          </p:txBody>
        </p:sp>
      </p:grpSp>
      <p:pic>
        <p:nvPicPr>
          <p:cNvPr id="74" name="Picture 73" descr="Oil Can.jpg"/>
          <p:cNvPicPr>
            <a:picLocks noChangeAspect="1"/>
          </p:cNvPicPr>
          <p:nvPr/>
        </p:nvPicPr>
        <p:blipFill>
          <a:blip r:embed="rId4" cstate="email">
            <a:clrChange>
              <a:clrFrom>
                <a:srgbClr val="FFFFFF"/>
              </a:clrFrom>
              <a:clrTo>
                <a:srgbClr val="FFFFFF">
                  <a:alpha val="0"/>
                </a:srgbClr>
              </a:clrTo>
            </a:clrChange>
          </a:blip>
          <a:srcRect/>
          <a:stretch>
            <a:fillRect/>
          </a:stretch>
        </p:blipFill>
        <p:spPr bwMode="auto">
          <a:xfrm rot="-672602">
            <a:off x="4622800" y="3127176"/>
            <a:ext cx="1619250" cy="1214437"/>
          </a:xfrm>
          <a:prstGeom prst="rect">
            <a:avLst/>
          </a:prstGeom>
          <a:noFill/>
          <a:ln w="9525">
            <a:noFill/>
            <a:miter lim="800000"/>
            <a:headEnd/>
            <a:tailEnd/>
          </a:ln>
        </p:spPr>
      </p:pic>
      <p:pic>
        <p:nvPicPr>
          <p:cNvPr id="75" name="Picture 74" descr="Oil Can.jpg"/>
          <p:cNvPicPr>
            <a:picLocks noChangeAspect="1"/>
          </p:cNvPicPr>
          <p:nvPr/>
        </p:nvPicPr>
        <p:blipFill>
          <a:blip r:embed="rId5" cstate="email">
            <a:clrChange>
              <a:clrFrom>
                <a:srgbClr val="FFFFFF"/>
              </a:clrFrom>
              <a:clrTo>
                <a:srgbClr val="FFFFFF">
                  <a:alpha val="0"/>
                </a:srgbClr>
              </a:clrTo>
            </a:clrChange>
          </a:blip>
          <a:srcRect/>
          <a:stretch>
            <a:fillRect/>
          </a:stretch>
        </p:blipFill>
        <p:spPr bwMode="auto">
          <a:xfrm rot="1182451" flipH="1">
            <a:off x="2816225" y="5606851"/>
            <a:ext cx="857250" cy="642937"/>
          </a:xfrm>
          <a:prstGeom prst="rect">
            <a:avLst/>
          </a:prstGeom>
          <a:noFill/>
          <a:ln w="9525">
            <a:noFill/>
            <a:miter lim="800000"/>
            <a:headEnd/>
            <a:tailEnd/>
          </a:ln>
        </p:spPr>
      </p:pic>
      <p:pic>
        <p:nvPicPr>
          <p:cNvPr id="77" name="Picture 76" descr="Oil Can.jpg"/>
          <p:cNvPicPr>
            <a:picLocks noChangeAspect="1"/>
          </p:cNvPicPr>
          <p:nvPr/>
        </p:nvPicPr>
        <p:blipFill>
          <a:blip r:embed="rId6" cstate="email">
            <a:clrChange>
              <a:clrFrom>
                <a:srgbClr val="FFFFFF"/>
              </a:clrFrom>
              <a:clrTo>
                <a:srgbClr val="FFFFFF">
                  <a:alpha val="0"/>
                </a:srgbClr>
              </a:clrTo>
            </a:clrChange>
          </a:blip>
          <a:srcRect/>
          <a:stretch>
            <a:fillRect/>
          </a:stretch>
        </p:blipFill>
        <p:spPr bwMode="auto">
          <a:xfrm rot="868964" flipH="1">
            <a:off x="2514600" y="2077838"/>
            <a:ext cx="857250" cy="642938"/>
          </a:xfrm>
          <a:prstGeom prst="rect">
            <a:avLst/>
          </a:prstGeom>
          <a:noFill/>
          <a:ln w="9525">
            <a:noFill/>
            <a:miter lim="800000"/>
            <a:headEnd/>
            <a:tailEnd/>
          </a:ln>
        </p:spPr>
      </p:pic>
      <p:grpSp>
        <p:nvGrpSpPr>
          <p:cNvPr id="13" name="Group 113"/>
          <p:cNvGrpSpPr>
            <a:grpSpLocks/>
          </p:cNvGrpSpPr>
          <p:nvPr/>
        </p:nvGrpSpPr>
        <p:grpSpPr bwMode="auto">
          <a:xfrm>
            <a:off x="4822825" y="3909813"/>
            <a:ext cx="1428750" cy="2066925"/>
            <a:chOff x="5286380" y="3361768"/>
            <a:chExt cx="1428760" cy="2067496"/>
          </a:xfrm>
        </p:grpSpPr>
        <p:sp>
          <p:nvSpPr>
            <p:cNvPr id="90" name="Bent Arrow 89"/>
            <p:cNvSpPr/>
            <p:nvPr/>
          </p:nvSpPr>
          <p:spPr bwMode="auto">
            <a:xfrm rot="10800000" flipV="1">
              <a:off x="5286380" y="3361768"/>
              <a:ext cx="1000132" cy="1138802"/>
            </a:xfrm>
            <a:prstGeom prst="bentArrow">
              <a:avLst>
                <a:gd name="adj1" fmla="val 25000"/>
                <a:gd name="adj2" fmla="val 22143"/>
                <a:gd name="adj3" fmla="val 25000"/>
                <a:gd name="adj4" fmla="val 43750"/>
              </a:avLst>
            </a:prstGeom>
            <a:solidFill>
              <a:srgbClr val="C7A6C7"/>
            </a:solidFill>
            <a:ln w="38100" cap="flat" cmpd="sng">
              <a:solidFill>
                <a:schemeClr val="accent1"/>
              </a:solidFill>
              <a:prstDash val="solid"/>
              <a:round/>
              <a:headEnd type="none" w="med" len="med"/>
              <a:tailEnd type="none" w="med" len="med"/>
            </a:ln>
            <a:effectLst/>
            <a:scene3d>
              <a:camera prst="orthographicFront"/>
              <a:lightRig rig="threePt" dir="t"/>
            </a:scene3d>
            <a:sp3d>
              <a:bevelT/>
            </a:sp3d>
          </p:spPr>
          <p:txBody>
            <a:bodyPr wrap="none" anchor="ctr"/>
            <a:lstStyle/>
            <a:p>
              <a:pPr>
                <a:defRPr/>
              </a:pPr>
              <a:endParaRPr lang="en-GB">
                <a:latin typeface="Arial" charset="0"/>
                <a:cs typeface="+mn-cs"/>
              </a:endParaRPr>
            </a:p>
          </p:txBody>
        </p:sp>
        <p:sp>
          <p:nvSpPr>
            <p:cNvPr id="80" name="Oval 79"/>
            <p:cNvSpPr/>
            <p:nvPr/>
          </p:nvSpPr>
          <p:spPr bwMode="auto">
            <a:xfrm>
              <a:off x="5572132" y="4357694"/>
              <a:ext cx="1143008" cy="1071570"/>
            </a:xfrm>
            <a:prstGeom prst="ellipse">
              <a:avLst/>
            </a:prstGeom>
            <a:solidFill>
              <a:srgbClr val="C7A6C7"/>
            </a:solidFill>
            <a:ln w="38100">
              <a:solidFill>
                <a:srgbClr val="966496"/>
              </a:solidFill>
              <a:miter lim="800000"/>
              <a:headEnd/>
              <a:tailEnd/>
            </a:ln>
            <a:effectLst/>
            <a:scene3d>
              <a:camera prst="orthographicFront"/>
              <a:lightRig rig="threePt" dir="t"/>
            </a:scene3d>
            <a:sp3d>
              <a:bevelT/>
            </a:sp3d>
          </p:spPr>
          <p:txBody>
            <a:bodyPr bIns="0" anchor="ctr"/>
            <a:lstStyle/>
            <a:p>
              <a:pPr algn="ctr">
                <a:spcBef>
                  <a:spcPct val="50000"/>
                </a:spcBef>
                <a:defRPr/>
              </a:pPr>
              <a:r>
                <a:rPr lang="en-GB" sz="1200" b="1" dirty="0">
                  <a:latin typeface="Segoe Semibold" pitchFamily="34" charset="0"/>
                  <a:cs typeface="+mn-cs"/>
                </a:rPr>
                <a:t>Focus on contract</a:t>
              </a:r>
            </a:p>
          </p:txBody>
        </p:sp>
      </p:grpSp>
    </p:spTree>
    <p:custDataLst>
      <p:tags r:id="rId1"/>
    </p:custDataLst>
  </p:cSld>
  <p:clrMapOvr>
    <a:masterClrMapping/>
  </p:clrMapOvr>
  <p:transition advTm="1023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additive="base">
                                        <p:cTn id="29" dur="500" fill="hold"/>
                                        <p:tgtEl>
                                          <p:spTgt spid="84"/>
                                        </p:tgtEl>
                                        <p:attrNameLst>
                                          <p:attrName>ppt_x</p:attrName>
                                        </p:attrNameLst>
                                      </p:cBhvr>
                                      <p:tavLst>
                                        <p:tav tm="0">
                                          <p:val>
                                            <p:strVal val="1+#ppt_w/2"/>
                                          </p:val>
                                        </p:tav>
                                        <p:tav tm="100000">
                                          <p:val>
                                            <p:strVal val="#ppt_x"/>
                                          </p:val>
                                        </p:tav>
                                      </p:tavLst>
                                    </p:anim>
                                    <p:anim calcmode="lin" valueType="num">
                                      <p:cBhvr additive="base">
                                        <p:cTn id="30" dur="500" fill="hold"/>
                                        <p:tgtEl>
                                          <p:spTgt spid="84"/>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74"/>
                                        </p:tgtEl>
                                        <p:attrNameLst>
                                          <p:attrName>style.visibility</p:attrName>
                                        </p:attrNameLst>
                                      </p:cBhvr>
                                      <p:to>
                                        <p:strVal val="visible"/>
                                      </p:to>
                                    </p:set>
                                    <p:anim calcmode="lin" valueType="num">
                                      <p:cBhvr additive="base">
                                        <p:cTn id="48" dur="500" fill="hold"/>
                                        <p:tgtEl>
                                          <p:spTgt spid="74"/>
                                        </p:tgtEl>
                                        <p:attrNameLst>
                                          <p:attrName>ppt_x</p:attrName>
                                        </p:attrNameLst>
                                      </p:cBhvr>
                                      <p:tavLst>
                                        <p:tav tm="0">
                                          <p:val>
                                            <p:strVal val="1+#ppt_w/2"/>
                                          </p:val>
                                        </p:tav>
                                        <p:tav tm="100000">
                                          <p:val>
                                            <p:strVal val="#ppt_x"/>
                                          </p:val>
                                        </p:tav>
                                      </p:tavLst>
                                    </p:anim>
                                    <p:anim calcmode="lin" valueType="num">
                                      <p:cBhvr additive="base">
                                        <p:cTn id="49" dur="500" fill="hold"/>
                                        <p:tgtEl>
                                          <p:spTgt spid="74"/>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additive="base">
                                        <p:cTn id="52" dur="500" fill="hold"/>
                                        <p:tgtEl>
                                          <p:spTgt spid="77"/>
                                        </p:tgtEl>
                                        <p:attrNameLst>
                                          <p:attrName>ppt_x</p:attrName>
                                        </p:attrNameLst>
                                      </p:cBhvr>
                                      <p:tavLst>
                                        <p:tav tm="0">
                                          <p:val>
                                            <p:strVal val="0-#ppt_w/2"/>
                                          </p:val>
                                        </p:tav>
                                        <p:tav tm="100000">
                                          <p:val>
                                            <p:strVal val="#ppt_x"/>
                                          </p:val>
                                        </p:tav>
                                      </p:tavLst>
                                    </p:anim>
                                    <p:anim calcmode="lin" valueType="num">
                                      <p:cBhvr additive="base">
                                        <p:cTn id="53" dur="500" fill="hold"/>
                                        <p:tgtEl>
                                          <p:spTgt spid="77"/>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500" fill="hold"/>
                                        <p:tgtEl>
                                          <p:spTgt spid="75"/>
                                        </p:tgtEl>
                                        <p:attrNameLst>
                                          <p:attrName>ppt_x</p:attrName>
                                        </p:attrNameLst>
                                      </p:cBhvr>
                                      <p:tavLst>
                                        <p:tav tm="0">
                                          <p:val>
                                            <p:strVal val="0-#ppt_w/2"/>
                                          </p:val>
                                        </p:tav>
                                        <p:tav tm="100000">
                                          <p:val>
                                            <p:strVal val="#ppt_x"/>
                                          </p:val>
                                        </p:tav>
                                      </p:tavLst>
                                    </p:anim>
                                    <p:anim calcmode="lin" valueType="num">
                                      <p:cBhvr additive="base">
                                        <p:cTn id="57"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p:cNvSpPr>
            <a:spLocks noGrp="1"/>
          </p:cNvSpPr>
          <p:nvPr>
            <p:ph type="title"/>
          </p:nvPr>
        </p:nvSpPr>
        <p:spPr>
          <a:xfrm>
            <a:off x="381000" y="230188"/>
            <a:ext cx="8382000" cy="664797"/>
          </a:xfrm>
        </p:spPr>
        <p:txBody>
          <a:bodyPr/>
          <a:lstStyle/>
          <a:p>
            <a:r>
              <a:rPr lang="de-DE" smtClean="0"/>
              <a:t>Services and Capabilities</a:t>
            </a:r>
            <a:endParaRPr lang="de-DE"/>
          </a:p>
        </p:txBody>
      </p:sp>
      <p:pic>
        <p:nvPicPr>
          <p:cNvPr id="1026" name="Picture 2"/>
          <p:cNvPicPr>
            <a:picLocks noChangeAspect="1" noChangeArrowheads="1"/>
          </p:cNvPicPr>
          <p:nvPr/>
        </p:nvPicPr>
        <p:blipFill>
          <a:blip r:embed="rId3"/>
          <a:srcRect/>
          <a:stretch>
            <a:fillRect/>
          </a:stretch>
        </p:blipFill>
        <p:spPr bwMode="auto">
          <a:xfrm>
            <a:off x="866333" y="2743200"/>
            <a:ext cx="7058467" cy="3276600"/>
          </a:xfrm>
          <a:prstGeom prst="rect">
            <a:avLst/>
          </a:prstGeom>
          <a:noFill/>
          <a:ln w="9525">
            <a:noFill/>
            <a:miter lim="800000"/>
            <a:headEnd/>
            <a:tailEnd/>
          </a:ln>
          <a:effectLst/>
        </p:spPr>
      </p:pic>
      <p:sp>
        <p:nvSpPr>
          <p:cNvPr id="1027" name="AutoShape 3"/>
          <p:cNvSpPr>
            <a:spLocks noChangeArrowheads="1"/>
          </p:cNvSpPr>
          <p:nvPr/>
        </p:nvSpPr>
        <p:spPr bwMode="auto">
          <a:xfrm>
            <a:off x="1047308" y="1600200"/>
            <a:ext cx="1896983" cy="114300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u="none" strike="noStrike" cap="none" normalizeH="0" baseline="0" smtClean="0">
                <a:ln>
                  <a:noFill/>
                </a:ln>
                <a:solidFill>
                  <a:schemeClr val="bg1"/>
                </a:solidFill>
                <a:effectLst/>
                <a:cs typeface="Arial" pitchFamily="34" charset="0"/>
              </a:rPr>
              <a:t>Business Model</a:t>
            </a:r>
          </a:p>
          <a:p>
            <a:pPr marL="0" marR="0" lvl="0" indent="0" algn="ctr" defTabSz="914400" rtl="0" eaLnBrk="1" fontAlgn="base" latinLnBrk="0" hangingPunct="1">
              <a:lnSpc>
                <a:spcPct val="100000"/>
              </a:lnSpc>
              <a:spcBef>
                <a:spcPct val="0"/>
              </a:spcBef>
              <a:buClrTx/>
              <a:buSzTx/>
              <a:buFontTx/>
              <a:buNone/>
              <a:tabLst/>
            </a:pPr>
            <a:r>
              <a:rPr kumimoji="0" lang="en-US" sz="1200" u="none" strike="noStrike" cap="none" normalizeH="0" baseline="0" smtClean="0">
                <a:ln>
                  <a:noFill/>
                </a:ln>
                <a:solidFill>
                  <a:schemeClr val="bg1"/>
                </a:solidFill>
                <a:effectLst/>
                <a:cs typeface="Arial" pitchFamily="34" charset="0"/>
              </a:rPr>
              <a:t>What  </a:t>
            </a:r>
            <a:r>
              <a:rPr kumimoji="0" lang="en-US" sz="1200" u="none" strike="noStrike" cap="none" normalizeH="0" baseline="0" smtClean="0">
                <a:ln>
                  <a:noFill/>
                </a:ln>
                <a:solidFill>
                  <a:schemeClr val="bg1"/>
                </a:solidFill>
                <a:effectLst/>
                <a:cs typeface="Arial" pitchFamily="34" charset="0"/>
                <a:sym typeface="Wingdings" pitchFamily="2" charset="2"/>
              </a:rPr>
              <a:t></a:t>
            </a:r>
            <a:r>
              <a:rPr kumimoji="0" lang="en-US" sz="1200" u="none" strike="noStrike" cap="none" normalizeH="0" baseline="0" smtClean="0">
                <a:ln>
                  <a:noFill/>
                </a:ln>
                <a:solidFill>
                  <a:schemeClr val="bg1"/>
                </a:solidFill>
                <a:effectLst/>
                <a:cs typeface="Arial" pitchFamily="34" charset="0"/>
              </a:rPr>
              <a:t> Capabilities SLE</a:t>
            </a:r>
          </a:p>
          <a:p>
            <a:pPr marL="0" marR="0" lvl="0" indent="0" algn="ctr" defTabSz="914400" rtl="0" eaLnBrk="1" fontAlgn="base" latinLnBrk="0" hangingPunct="1">
              <a:lnSpc>
                <a:spcPct val="100000"/>
              </a:lnSpc>
              <a:spcBef>
                <a:spcPct val="0"/>
              </a:spcBef>
              <a:buClrTx/>
              <a:buSzTx/>
              <a:buFontTx/>
              <a:buNone/>
              <a:tabLst/>
            </a:pPr>
            <a:r>
              <a:rPr kumimoji="0" lang="en-US" sz="1200" u="none" strike="noStrike" cap="none" normalizeH="0" baseline="0" smtClean="0">
                <a:ln>
                  <a:noFill/>
                </a:ln>
                <a:solidFill>
                  <a:schemeClr val="bg1"/>
                </a:solidFill>
                <a:effectLst/>
                <a:cs typeface="Arial" pitchFamily="34" charset="0"/>
              </a:rPr>
              <a:t>How  </a:t>
            </a:r>
            <a:r>
              <a:rPr kumimoji="0" lang="en-US" sz="1200" u="none" strike="noStrike" cap="none" normalizeH="0" baseline="0" smtClean="0">
                <a:ln>
                  <a:noFill/>
                </a:ln>
                <a:solidFill>
                  <a:schemeClr val="bg1"/>
                </a:solidFill>
                <a:effectLst/>
                <a:cs typeface="Arial" pitchFamily="34" charset="0"/>
                <a:sym typeface="Wingdings" pitchFamily="2" charset="2"/>
              </a:rPr>
              <a:t></a:t>
            </a:r>
            <a:r>
              <a:rPr kumimoji="0" lang="en-US" sz="1200" u="none" strike="noStrike" cap="none" normalizeH="0" baseline="0" smtClean="0">
                <a:ln>
                  <a:noFill/>
                </a:ln>
                <a:solidFill>
                  <a:schemeClr val="bg1"/>
                </a:solidFill>
                <a:effectLst/>
                <a:cs typeface="Arial" pitchFamily="34" charset="0"/>
              </a:rPr>
              <a:t> Business Processes</a:t>
            </a:r>
          </a:p>
        </p:txBody>
      </p:sp>
      <p:sp>
        <p:nvSpPr>
          <p:cNvPr id="1028" name="AutoShape 4"/>
          <p:cNvSpPr>
            <a:spLocks noChangeArrowheads="1"/>
          </p:cNvSpPr>
          <p:nvPr/>
        </p:nvSpPr>
        <p:spPr bwMode="auto">
          <a:xfrm>
            <a:off x="3304733" y="1600200"/>
            <a:ext cx="1944117" cy="1143000"/>
          </a:xfrm>
          <a:prstGeom prst="roundRect">
            <a:avLst>
              <a:gd name="adj" fmla="val 16667"/>
            </a:avLst>
          </a:prstGeom>
          <a:solidFill>
            <a:schemeClr val="tx1"/>
          </a:solidFill>
          <a:ln w="762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u="none" strike="noStrike" cap="none" normalizeH="0" baseline="0" smtClean="0">
                <a:ln>
                  <a:noFill/>
                </a:ln>
                <a:solidFill>
                  <a:schemeClr val="bg1"/>
                </a:solidFill>
                <a:effectLst/>
                <a:cs typeface="Arial" pitchFamily="34" charset="0"/>
              </a:rPr>
              <a:t>Service Model</a:t>
            </a:r>
          </a:p>
          <a:p>
            <a:pPr marL="0" marR="0" lvl="0" indent="0" algn="ctr" defTabSz="914400" rtl="0" eaLnBrk="1" fontAlgn="base" latinLnBrk="0" hangingPunct="1">
              <a:lnSpc>
                <a:spcPct val="100000"/>
              </a:lnSpc>
              <a:spcBef>
                <a:spcPct val="0"/>
              </a:spcBef>
              <a:buClrTx/>
              <a:buSzTx/>
              <a:buFontTx/>
              <a:buNone/>
              <a:tabLst/>
            </a:pPr>
            <a:r>
              <a:rPr kumimoji="0" lang="en-US" sz="1200" u="none" strike="noStrike" cap="none" normalizeH="0" baseline="0" smtClean="0">
                <a:ln>
                  <a:noFill/>
                </a:ln>
                <a:solidFill>
                  <a:schemeClr val="bg1"/>
                </a:solidFill>
                <a:effectLst/>
                <a:cs typeface="Arial" pitchFamily="34" charset="0"/>
              </a:rPr>
              <a:t>Service Contract</a:t>
            </a:r>
          </a:p>
          <a:p>
            <a:pPr marL="0" marR="0" lvl="0" indent="0" algn="ctr" defTabSz="914400" rtl="0" eaLnBrk="1" fontAlgn="base" latinLnBrk="0" hangingPunct="1">
              <a:lnSpc>
                <a:spcPct val="100000"/>
              </a:lnSpc>
              <a:spcBef>
                <a:spcPct val="0"/>
              </a:spcBef>
              <a:buClrTx/>
              <a:buSzTx/>
              <a:buFontTx/>
              <a:buNone/>
              <a:tabLst/>
            </a:pPr>
            <a:r>
              <a:rPr kumimoji="0" lang="en-US" sz="1200" u="none" strike="noStrike" cap="none" normalizeH="0" baseline="0" smtClean="0">
                <a:ln>
                  <a:noFill/>
                </a:ln>
                <a:solidFill>
                  <a:schemeClr val="bg1"/>
                </a:solidFill>
                <a:effectLst/>
                <a:cs typeface="Arial" pitchFamily="34" charset="0"/>
              </a:rPr>
              <a:t>SLA</a:t>
            </a:r>
          </a:p>
          <a:p>
            <a:pPr marL="0" marR="0" lvl="0" indent="0" algn="ctr" defTabSz="914400" rtl="0" eaLnBrk="1" fontAlgn="base" latinLnBrk="0" hangingPunct="1">
              <a:lnSpc>
                <a:spcPct val="100000"/>
              </a:lnSpc>
              <a:spcBef>
                <a:spcPct val="0"/>
              </a:spcBef>
              <a:buClrTx/>
              <a:buSzTx/>
              <a:buFontTx/>
              <a:buNone/>
              <a:tabLst/>
            </a:pPr>
            <a:r>
              <a:rPr kumimoji="0" lang="en-US" sz="1200" u="none" strike="noStrike" cap="none" normalizeH="0" baseline="0" smtClean="0">
                <a:ln>
                  <a:noFill/>
                </a:ln>
                <a:solidFill>
                  <a:schemeClr val="bg1"/>
                </a:solidFill>
                <a:effectLst/>
                <a:cs typeface="Arial" pitchFamily="34" charset="0"/>
              </a:rPr>
              <a:t>Orchestration</a:t>
            </a:r>
          </a:p>
        </p:txBody>
      </p:sp>
      <p:sp>
        <p:nvSpPr>
          <p:cNvPr id="1029" name="AutoShape 5"/>
          <p:cNvSpPr>
            <a:spLocks noChangeArrowheads="1"/>
          </p:cNvSpPr>
          <p:nvPr/>
        </p:nvSpPr>
        <p:spPr bwMode="auto">
          <a:xfrm>
            <a:off x="5568869" y="1600200"/>
            <a:ext cx="2079263" cy="1167493"/>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u="none" strike="noStrike" cap="none" normalizeH="0" baseline="0" smtClean="0">
                <a:ln>
                  <a:noFill/>
                </a:ln>
                <a:solidFill>
                  <a:schemeClr val="bg1"/>
                </a:solidFill>
                <a:effectLst/>
                <a:cs typeface="Arial" pitchFamily="34" charset="0"/>
              </a:rPr>
              <a:t>Technology Model</a:t>
            </a:r>
          </a:p>
          <a:p>
            <a:pPr marL="0" marR="0" lvl="0" indent="0" algn="ctr" defTabSz="914400" rtl="0" eaLnBrk="1" fontAlgn="base" latinLnBrk="0" hangingPunct="1">
              <a:lnSpc>
                <a:spcPct val="100000"/>
              </a:lnSpc>
              <a:spcBef>
                <a:spcPct val="0"/>
              </a:spcBef>
              <a:buClrTx/>
              <a:buSzTx/>
              <a:tabLst/>
            </a:pPr>
            <a:r>
              <a:rPr kumimoji="0" lang="en-US" sz="1200" u="none" strike="noStrike" cap="none" normalizeH="0" baseline="0" smtClean="0">
                <a:ln>
                  <a:noFill/>
                </a:ln>
                <a:solidFill>
                  <a:schemeClr val="bg1"/>
                </a:solidFill>
                <a:effectLst/>
                <a:cs typeface="Arial" pitchFamily="34" charset="0"/>
              </a:rPr>
              <a:t>Service Interface</a:t>
            </a:r>
          </a:p>
          <a:p>
            <a:pPr marL="0" marR="0" lvl="0" indent="0" algn="ctr" defTabSz="914400" rtl="0" eaLnBrk="1" fontAlgn="base" latinLnBrk="0" hangingPunct="1">
              <a:lnSpc>
                <a:spcPct val="100000"/>
              </a:lnSpc>
              <a:spcBef>
                <a:spcPct val="0"/>
              </a:spcBef>
              <a:buClrTx/>
              <a:buSzTx/>
              <a:tabLst/>
            </a:pPr>
            <a:r>
              <a:rPr kumimoji="0" lang="en-US" sz="1200" u="none" strike="noStrike" cap="none" normalizeH="0" baseline="0" smtClean="0">
                <a:ln>
                  <a:noFill/>
                </a:ln>
                <a:solidFill>
                  <a:schemeClr val="bg1"/>
                </a:solidFill>
                <a:effectLst/>
                <a:cs typeface="Arial" pitchFamily="34" charset="0"/>
              </a:rPr>
              <a:t>Service Implementation</a:t>
            </a:r>
          </a:p>
          <a:p>
            <a:pPr marL="0" marR="0" lvl="0" indent="0" algn="ctr" defTabSz="914400" rtl="0" eaLnBrk="1" fontAlgn="base" latinLnBrk="0" hangingPunct="1">
              <a:lnSpc>
                <a:spcPct val="100000"/>
              </a:lnSpc>
              <a:spcBef>
                <a:spcPct val="0"/>
              </a:spcBef>
              <a:buClrTx/>
              <a:buSzTx/>
              <a:tabLst/>
            </a:pPr>
            <a:r>
              <a:rPr kumimoji="0" lang="en-US" sz="1200" u="none" strike="noStrike" cap="none" normalizeH="0" baseline="0" smtClean="0">
                <a:ln>
                  <a:noFill/>
                </a:ln>
                <a:solidFill>
                  <a:schemeClr val="bg1"/>
                </a:solidFill>
                <a:effectLst/>
                <a:cs typeface="Arial" pitchFamily="34" charset="0"/>
              </a:rPr>
              <a:t>Service Host/Management</a:t>
            </a:r>
          </a:p>
          <a:p>
            <a:pPr marL="0" marR="0" lvl="0" indent="0" algn="ctr" defTabSz="914400" rtl="0" eaLnBrk="1" fontAlgn="base" latinLnBrk="0" hangingPunct="1">
              <a:lnSpc>
                <a:spcPct val="100000"/>
              </a:lnSpc>
              <a:spcBef>
                <a:spcPct val="0"/>
              </a:spcBef>
              <a:buClrTx/>
              <a:buSzTx/>
              <a:tabLst/>
            </a:pPr>
            <a:r>
              <a:rPr kumimoji="0" lang="en-US" sz="1200" u="none" strike="noStrike" cap="none" normalizeH="0" baseline="0" smtClean="0">
                <a:ln>
                  <a:noFill/>
                </a:ln>
                <a:solidFill>
                  <a:schemeClr val="bg1"/>
                </a:solidFill>
                <a:effectLst/>
                <a:cs typeface="Arial" pitchFamily="34" charset="0"/>
              </a:rPr>
              <a:t>Orchestration Engine</a:t>
            </a:r>
          </a:p>
        </p:txBody>
      </p:sp>
      <p:cxnSp>
        <p:nvCxnSpPr>
          <p:cNvPr id="1030" name="AutoShape 6"/>
          <p:cNvCxnSpPr>
            <a:cxnSpLocks noChangeShapeType="1"/>
          </p:cNvCxnSpPr>
          <p:nvPr/>
        </p:nvCxnSpPr>
        <p:spPr bwMode="auto">
          <a:xfrm>
            <a:off x="2952308" y="2209800"/>
            <a:ext cx="316062" cy="437"/>
          </a:xfrm>
          <a:prstGeom prst="straightConnector1">
            <a:avLst/>
          </a:prstGeom>
          <a:noFill/>
          <a:ln w="31750">
            <a:solidFill>
              <a:srgbClr val="000000"/>
            </a:solidFill>
            <a:round/>
            <a:headEnd type="triangle" w="med" len="med"/>
            <a:tailEnd type="triangle" w="med" len="med"/>
          </a:ln>
        </p:spPr>
      </p:cxnSp>
      <p:cxnSp>
        <p:nvCxnSpPr>
          <p:cNvPr id="1031" name="AutoShape 7"/>
          <p:cNvCxnSpPr>
            <a:cxnSpLocks noChangeShapeType="1"/>
          </p:cNvCxnSpPr>
          <p:nvPr/>
        </p:nvCxnSpPr>
        <p:spPr bwMode="auto">
          <a:xfrm>
            <a:off x="5248850" y="2209800"/>
            <a:ext cx="320020" cy="437"/>
          </a:xfrm>
          <a:prstGeom prst="straightConnector1">
            <a:avLst/>
          </a:prstGeom>
          <a:noFill/>
          <a:ln w="31750">
            <a:solidFill>
              <a:srgbClr val="000000"/>
            </a:solidFill>
            <a:round/>
            <a:headEnd type="triangle" w="med" len="med"/>
            <a:tailEnd type="triangle" w="med" len="med"/>
          </a:ln>
        </p:spPr>
      </p:cxn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81000" y="230188"/>
            <a:ext cx="8534400" cy="1218795"/>
          </a:xfrm>
        </p:spPr>
        <p:txBody>
          <a:bodyPr/>
          <a:lstStyle/>
          <a:p>
            <a:pPr eaLnBrk="1" hangingPunct="1"/>
            <a:r>
              <a:rPr lang="en-GB" sz="4400" smtClean="0"/>
              <a:t>Example: Check Credit History Service</a:t>
            </a:r>
            <a:endParaRPr lang="en-GB" sz="4400" dirty="0" smtClean="0"/>
          </a:p>
        </p:txBody>
      </p:sp>
      <p:pic>
        <p:nvPicPr>
          <p:cNvPr id="2050" name="Picture 2"/>
          <p:cNvPicPr>
            <a:picLocks noChangeAspect="1" noChangeArrowheads="1"/>
          </p:cNvPicPr>
          <p:nvPr/>
        </p:nvPicPr>
        <p:blipFill>
          <a:blip r:embed="rId3"/>
          <a:srcRect/>
          <a:stretch>
            <a:fillRect/>
          </a:stretch>
        </p:blipFill>
        <p:spPr bwMode="auto">
          <a:xfrm>
            <a:off x="76200" y="1371600"/>
            <a:ext cx="9060455" cy="426719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6" descr="C:\Users\marklin\Documents\Presentation_goodies\Shapes and Graphics\Bar\shadow rectangle 3.png"/>
          <p:cNvPicPr>
            <a:picLocks noChangeAspect="1" noChangeArrowheads="1"/>
          </p:cNvPicPr>
          <p:nvPr/>
        </p:nvPicPr>
        <p:blipFill>
          <a:blip r:embed="rId3"/>
          <a:srcRect/>
          <a:stretch>
            <a:fillRect/>
          </a:stretch>
        </p:blipFill>
        <p:spPr bwMode="auto">
          <a:xfrm>
            <a:off x="373063" y="3962400"/>
            <a:ext cx="8770937" cy="3378200"/>
          </a:xfrm>
          <a:prstGeom prst="rect">
            <a:avLst/>
          </a:prstGeom>
          <a:noFill/>
          <a:ln w="9525">
            <a:noFill/>
            <a:miter lim="800000"/>
            <a:headEnd/>
            <a:tailEnd/>
          </a:ln>
        </p:spPr>
      </p:pic>
      <p:sp>
        <p:nvSpPr>
          <p:cNvPr id="2" name="Title 1"/>
          <p:cNvSpPr>
            <a:spLocks noGrp="1"/>
          </p:cNvSpPr>
          <p:nvPr>
            <p:ph type="title" idx="4294967295"/>
          </p:nvPr>
        </p:nvSpPr>
        <p:spPr>
          <a:xfrm>
            <a:off x="215900" y="152400"/>
            <a:ext cx="8393113" cy="757130"/>
          </a:xfrm>
        </p:spPr>
        <p:txBody>
          <a:bodyPr lIns="0" tIns="0" rIns="0" bIns="0" anchor="t">
            <a:spAutoFit/>
          </a:bodyPr>
          <a:lstStyle/>
          <a:p>
            <a:pPr algn="l" defTabSz="912740" eaLnBrk="1" hangingPunct="1">
              <a:lnSpc>
                <a:spcPct val="90000"/>
              </a:lnSpc>
              <a:defRPr/>
            </a:pPr>
            <a:r>
              <a:rPr lang="en-US" sz="5400" spc="-125" dirty="0">
                <a:ln w="6350" cap="flat">
                  <a:solidFill>
                    <a:srgbClr val="112E58">
                      <a:alpha val="50000"/>
                    </a:srgbClr>
                  </a:solidFill>
                </a:ln>
                <a:gradFill>
                  <a:gsLst>
                    <a:gs pos="25000">
                      <a:srgbClr val="FFFFCC"/>
                    </a:gs>
                    <a:gs pos="44000">
                      <a:srgbClr val="FFFFCC">
                        <a:lumMod val="50000"/>
                      </a:srgbClr>
                    </a:gs>
                    <a:gs pos="70000">
                      <a:srgbClr val="FFC000"/>
                    </a:gs>
                    <a:gs pos="80000">
                      <a:srgbClr val="DB9303"/>
                    </a:gs>
                  </a:gsLst>
                  <a:lin ang="5400000" scaled="0"/>
                </a:gradFill>
                <a:effectLst>
                  <a:outerShdw blurRad="38100" dist="38100" dir="2700000" algn="tl">
                    <a:srgbClr val="000000">
                      <a:alpha val="43137"/>
                    </a:srgbClr>
                  </a:outerShdw>
                </a:effectLst>
                <a:latin typeface="Segoe UI" pitchFamily="34" charset="0"/>
                <a:ea typeface="+mn-ea"/>
                <a:cs typeface="Segoe UI" pitchFamily="34" charset="0"/>
              </a:rPr>
              <a:t>What is SOA?</a:t>
            </a:r>
          </a:p>
        </p:txBody>
      </p:sp>
      <p:sp>
        <p:nvSpPr>
          <p:cNvPr id="3" name="Rectangle 2"/>
          <p:cNvSpPr txBox="1">
            <a:spLocks/>
          </p:cNvSpPr>
          <p:nvPr/>
        </p:nvSpPr>
        <p:spPr bwMode="auto">
          <a:xfrm>
            <a:off x="419100" y="1025525"/>
            <a:ext cx="8388350" cy="4133850"/>
          </a:xfrm>
          <a:prstGeom prst="rect">
            <a:avLst/>
          </a:prstGeom>
          <a:noFill/>
          <a:ln w="9525">
            <a:noFill/>
            <a:miter lim="800000"/>
            <a:headEnd/>
            <a:tailEnd/>
          </a:ln>
          <a:effectLst/>
        </p:spPr>
        <p:txBody>
          <a:bodyPr>
            <a:spAutoFit/>
          </a:bodyPr>
          <a:lstStyle/>
          <a:p>
            <a:pPr marL="571500" indent="-571500">
              <a:lnSpc>
                <a:spcPct val="90000"/>
              </a:lnSpc>
              <a:spcBef>
                <a:spcPct val="30000"/>
              </a:spcBef>
              <a:buClr>
                <a:schemeClr val="folHlink"/>
              </a:buClr>
              <a:buFontTx/>
              <a:buBlip>
                <a:blip r:embed="rId4"/>
              </a:buBlip>
              <a:defRPr/>
            </a:pPr>
            <a:r>
              <a:rPr lang="en-US" sz="2400" dirty="0">
                <a:effectLst/>
              </a:rPr>
              <a:t>A style of architecture, not a product</a:t>
            </a:r>
          </a:p>
          <a:p>
            <a:pPr marL="1028700" lvl="1" indent="-571500">
              <a:lnSpc>
                <a:spcPct val="90000"/>
              </a:lnSpc>
              <a:spcBef>
                <a:spcPct val="30000"/>
              </a:spcBef>
              <a:buClr>
                <a:schemeClr val="folHlink"/>
              </a:buClr>
              <a:buFontTx/>
              <a:buBlip>
                <a:blip r:embed="rId4"/>
              </a:buBlip>
              <a:defRPr/>
            </a:pPr>
            <a:r>
              <a:rPr lang="en-US" sz="2000" dirty="0">
                <a:effectLst/>
              </a:rPr>
              <a:t>Leverages existing assets in a loosely-coupled manner </a:t>
            </a:r>
          </a:p>
          <a:p>
            <a:pPr marL="1028700" lvl="1" indent="-571500">
              <a:lnSpc>
                <a:spcPct val="90000"/>
              </a:lnSpc>
              <a:spcBef>
                <a:spcPct val="30000"/>
              </a:spcBef>
              <a:buClr>
                <a:schemeClr val="folHlink"/>
              </a:buClr>
              <a:buFontTx/>
              <a:buBlip>
                <a:blip r:embed="rId4"/>
              </a:buBlip>
              <a:defRPr/>
            </a:pPr>
            <a:r>
              <a:rPr lang="en-US" sz="2000" dirty="0">
                <a:effectLst/>
              </a:rPr>
              <a:t>Standards are critical for success : WS-*, XML, RSS…</a:t>
            </a:r>
          </a:p>
          <a:p>
            <a:pPr marL="1028700" lvl="1" indent="-571500">
              <a:lnSpc>
                <a:spcPct val="90000"/>
              </a:lnSpc>
              <a:spcBef>
                <a:spcPct val="30000"/>
              </a:spcBef>
              <a:buClr>
                <a:schemeClr val="folHlink"/>
              </a:buClr>
              <a:buFontTx/>
              <a:buBlip>
                <a:blip r:embed="rId4"/>
              </a:buBlip>
              <a:defRPr/>
            </a:pPr>
            <a:r>
              <a:rPr lang="en-US" sz="2000" dirty="0">
                <a:effectLst/>
              </a:rPr>
              <a:t>Web services makes service orientation practical and drives broad industry interoperability</a:t>
            </a:r>
          </a:p>
          <a:p>
            <a:pPr marL="571500" indent="-571500">
              <a:lnSpc>
                <a:spcPct val="90000"/>
              </a:lnSpc>
              <a:spcBef>
                <a:spcPct val="30000"/>
              </a:spcBef>
              <a:buClr>
                <a:schemeClr val="folHlink"/>
              </a:buClr>
              <a:buFontTx/>
              <a:buBlip>
                <a:blip r:embed="rId4"/>
              </a:buBlip>
              <a:defRPr/>
            </a:pPr>
            <a:r>
              <a:rPr lang="en-US" sz="2400" dirty="0">
                <a:effectLst/>
              </a:rPr>
              <a:t>Microsoft continues our commitment to delivering broad adoption of service orientation and interoperability through our investments in .NET</a:t>
            </a:r>
          </a:p>
          <a:p>
            <a:pPr marL="571500" indent="-571500">
              <a:lnSpc>
                <a:spcPct val="90000"/>
              </a:lnSpc>
              <a:spcBef>
                <a:spcPct val="30000"/>
              </a:spcBef>
              <a:buClr>
                <a:schemeClr val="folHlink"/>
              </a:buClr>
              <a:buFontTx/>
              <a:buBlip>
                <a:blip r:embed="rId4"/>
              </a:buBlip>
              <a:defRPr/>
            </a:pPr>
            <a:r>
              <a:rPr lang="en-US" sz="2400" dirty="0">
                <a:effectLst/>
              </a:rPr>
              <a:t>Primary benefit centers around business agility</a:t>
            </a:r>
          </a:p>
          <a:p>
            <a:pPr marL="571500" indent="-571500">
              <a:lnSpc>
                <a:spcPct val="90000"/>
              </a:lnSpc>
              <a:spcBef>
                <a:spcPct val="30000"/>
              </a:spcBef>
              <a:buClr>
                <a:schemeClr val="folHlink"/>
              </a:buClr>
              <a:buFontTx/>
              <a:buBlip>
                <a:blip r:embed="rId4"/>
              </a:buBlip>
              <a:defRPr/>
            </a:pPr>
            <a:endParaRPr lang="en-US" sz="2000" dirty="0">
              <a:effectLst>
                <a:outerShdw blurRad="38100" dist="38100" dir="2700000" algn="tl">
                  <a:srgbClr val="000000"/>
                </a:outerShdw>
              </a:effectLst>
            </a:endParaRPr>
          </a:p>
          <a:p>
            <a:pPr marL="571500" indent="-571500">
              <a:lnSpc>
                <a:spcPct val="90000"/>
              </a:lnSpc>
              <a:spcBef>
                <a:spcPct val="30000"/>
              </a:spcBef>
              <a:buClr>
                <a:schemeClr val="folHlink"/>
              </a:buClr>
              <a:buFont typeface="Wingdings 2" pitchFamily="18" charset="2"/>
              <a:buBlip>
                <a:blip r:embed="rId4"/>
              </a:buBlip>
              <a:defRPr/>
            </a:pPr>
            <a:endParaRPr lang="en-US" sz="2400" dirty="0">
              <a:effectLst>
                <a:outerShdw blurRad="38100" dist="38100" dir="2700000" algn="tl">
                  <a:srgbClr val="000000"/>
                </a:outerShdw>
              </a:effectLst>
            </a:endParaRPr>
          </a:p>
        </p:txBody>
      </p:sp>
      <p:sp>
        <p:nvSpPr>
          <p:cNvPr id="7" name="Text Box 13"/>
          <p:cNvSpPr txBox="1">
            <a:spLocks noChangeArrowheads="1"/>
          </p:cNvSpPr>
          <p:nvPr/>
        </p:nvSpPr>
        <p:spPr bwMode="auto">
          <a:xfrm>
            <a:off x="914400" y="4876800"/>
            <a:ext cx="7519987" cy="1552575"/>
          </a:xfrm>
          <a:prstGeom prst="rect">
            <a:avLst/>
          </a:prstGeom>
          <a:noFill/>
          <a:ln w="9525">
            <a:noFill/>
            <a:miter lim="800000"/>
            <a:headEnd/>
            <a:tailEnd/>
          </a:ln>
        </p:spPr>
        <p:txBody>
          <a:bodyPr>
            <a:spAutoFit/>
          </a:bodyPr>
          <a:lstStyle/>
          <a:p>
            <a:pPr algn="ctr">
              <a:spcBef>
                <a:spcPct val="20000"/>
              </a:spcBef>
            </a:pPr>
            <a:r>
              <a:rPr lang="en-US" sz="2400" b="1" i="1" dirty="0">
                <a:effectLst/>
              </a:rPr>
              <a:t>SOA represents an enabler for faster process change, greater business insight and competitive advantage, and the creation of a </a:t>
            </a:r>
            <a:r>
              <a:rPr lang="en-US" sz="2400" b="1" i="1" dirty="0">
                <a:solidFill>
                  <a:srgbClr val="FFFF00"/>
                </a:solidFill>
                <a:effectLst/>
              </a:rPr>
              <a:t>new generation of dynamic applications</a:t>
            </a:r>
            <a:r>
              <a:rPr lang="en-US" sz="2400" b="1" i="1" dirty="0">
                <a:effectLst/>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0" fill="hold" nodeType="withEffect">
                                  <p:stCondLst>
                                    <p:cond delay="0"/>
                                  </p:stCondLst>
                                  <p:childTnLst>
                                    <p:set>
                                      <p:cBhvr>
                                        <p:cTn id="35" dur="1" fill="hold">
                                          <p:stCondLst>
                                            <p:cond delay="0"/>
                                          </p:stCondLst>
                                        </p:cTn>
                                        <p:tgtEl>
                                          <p:spTgt spid="26625"/>
                                        </p:tgtEl>
                                        <p:attrNameLst>
                                          <p:attrName>style.visibility</p:attrName>
                                        </p:attrNameLst>
                                      </p:cBhvr>
                                      <p:to>
                                        <p:strVal val="visible"/>
                                      </p:to>
                                    </p:set>
                                    <p:anim calcmode="lin" valueType="num">
                                      <p:cBhvr>
                                        <p:cTn id="36" dur="500" fill="hold"/>
                                        <p:tgtEl>
                                          <p:spTgt spid="26625"/>
                                        </p:tgtEl>
                                        <p:attrNameLst>
                                          <p:attrName>ppt_w</p:attrName>
                                        </p:attrNameLst>
                                      </p:cBhvr>
                                      <p:tavLst>
                                        <p:tav tm="0">
                                          <p:val>
                                            <p:fltVal val="0"/>
                                          </p:val>
                                        </p:tav>
                                        <p:tav tm="100000">
                                          <p:val>
                                            <p:strVal val="#ppt_w"/>
                                          </p:val>
                                        </p:tav>
                                      </p:tavLst>
                                    </p:anim>
                                    <p:anim calcmode="lin" valueType="num">
                                      <p:cBhvr>
                                        <p:cTn id="37" dur="500" fill="hold"/>
                                        <p:tgtEl>
                                          <p:spTgt spid="26625"/>
                                        </p:tgtEl>
                                        <p:attrNameLst>
                                          <p:attrName>ppt_h</p:attrName>
                                        </p:attrNameLst>
                                      </p:cBhvr>
                                      <p:tavLst>
                                        <p:tav tm="0">
                                          <p:val>
                                            <p:fltVal val="0"/>
                                          </p:val>
                                        </p:tav>
                                        <p:tav tm="100000">
                                          <p:val>
                                            <p:strVal val="#ppt_h"/>
                                          </p:val>
                                        </p:tav>
                                      </p:tavLst>
                                    </p:anim>
                                    <p:animEffect transition="in" filter="fade">
                                      <p:cBhvr>
                                        <p:cTn id="38" dur="5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ChangeArrowheads="1"/>
          </p:cNvSpPr>
          <p:nvPr/>
        </p:nvSpPr>
        <p:spPr bwMode="auto">
          <a:xfrm>
            <a:off x="0" y="4394200"/>
            <a:ext cx="9144000" cy="2463800"/>
          </a:xfrm>
          <a:prstGeom prst="rect">
            <a:avLst/>
          </a:prstGeom>
          <a:gradFill rotWithShape="1">
            <a:gsLst>
              <a:gs pos="0">
                <a:schemeClr val="bg1">
                  <a:alpha val="0"/>
                </a:schemeClr>
              </a:gs>
              <a:gs pos="100000">
                <a:schemeClr val="bg2"/>
              </a:gs>
            </a:gsLst>
            <a:lin ang="5400000" scaled="1"/>
          </a:gradFill>
          <a:ln w="9525">
            <a:noFill/>
            <a:miter lim="800000"/>
            <a:headEnd/>
            <a:tailEnd/>
          </a:ln>
        </p:spPr>
        <p:txBody>
          <a:bodyPr wrap="none" anchor="ctr"/>
          <a:lstStyle/>
          <a:p>
            <a:pPr>
              <a:defRPr/>
            </a:pPr>
            <a:endParaRPr lang="en-US">
              <a:solidFill>
                <a:srgbClr val="FFFFFF"/>
              </a:solidFill>
              <a:latin typeface="Segoe"/>
            </a:endParaRPr>
          </a:p>
        </p:txBody>
      </p:sp>
      <p:sp>
        <p:nvSpPr>
          <p:cNvPr id="26" name="Oval 25"/>
          <p:cNvSpPr>
            <a:spLocks noChangeArrowheads="1"/>
          </p:cNvSpPr>
          <p:nvPr/>
        </p:nvSpPr>
        <p:spPr bwMode="auto">
          <a:xfrm>
            <a:off x="3489325" y="1981200"/>
            <a:ext cx="2074863" cy="1916113"/>
          </a:xfrm>
          <a:prstGeom prst="ellipse">
            <a:avLst/>
          </a:prstGeom>
          <a:solidFill>
            <a:schemeClr val="bg2">
              <a:alpha val="25882"/>
            </a:schemeClr>
          </a:solidFill>
          <a:ln w="25400" cap="rnd" algn="ctr">
            <a:noFill/>
            <a:round/>
            <a:headEnd/>
            <a:tailEnd/>
          </a:ln>
        </p:spPr>
        <p:txBody>
          <a:bodyPr anchor="ctr"/>
          <a:lstStyle/>
          <a:p>
            <a:pPr fontAlgn="auto">
              <a:spcBef>
                <a:spcPts val="0"/>
              </a:spcBef>
              <a:spcAft>
                <a:spcPts val="0"/>
              </a:spcAft>
              <a:defRPr/>
            </a:pPr>
            <a:endParaRPr lang="en-US">
              <a:solidFill>
                <a:srgbClr val="FFFFFF"/>
              </a:solidFill>
              <a:effectLst>
                <a:outerShdw blurRad="38100" dist="38100" dir="2700000" algn="tl">
                  <a:srgbClr val="000000"/>
                </a:outerShdw>
              </a:effectLst>
              <a:latin typeface="+mn-lt"/>
            </a:endParaRPr>
          </a:p>
        </p:txBody>
      </p:sp>
      <p:grpSp>
        <p:nvGrpSpPr>
          <p:cNvPr id="2" name="Group 88"/>
          <p:cNvGrpSpPr>
            <a:grpSpLocks/>
          </p:cNvGrpSpPr>
          <p:nvPr/>
        </p:nvGrpSpPr>
        <p:grpSpPr bwMode="auto">
          <a:xfrm>
            <a:off x="3167063" y="1728788"/>
            <a:ext cx="2638425" cy="2247900"/>
            <a:chOff x="-2131174" y="2166244"/>
            <a:chExt cx="2638425" cy="2248525"/>
          </a:xfrm>
        </p:grpSpPr>
        <p:sp>
          <p:nvSpPr>
            <p:cNvPr id="23616" name="Oval 106"/>
            <p:cNvSpPr>
              <a:spLocks noChangeArrowheads="1"/>
            </p:cNvSpPr>
            <p:nvPr/>
          </p:nvSpPr>
          <p:spPr bwMode="auto">
            <a:xfrm>
              <a:off x="-1340599" y="2166244"/>
              <a:ext cx="1066800" cy="655819"/>
            </a:xfrm>
            <a:prstGeom prst="ellipse">
              <a:avLst/>
            </a:prstGeom>
            <a:gradFill rotWithShape="1">
              <a:gsLst>
                <a:gs pos="0">
                  <a:schemeClr val="bg1"/>
                </a:gs>
                <a:gs pos="100000">
                  <a:schemeClr val="bg1">
                    <a:alpha val="0"/>
                  </a:schemeClr>
                </a:gs>
              </a:gsLst>
              <a:path path="shape">
                <a:fillToRect l="50000" t="50000" r="50000" b="50000"/>
              </a:path>
            </a:gradFill>
            <a:ln w="9525" algn="ctr">
              <a:noFill/>
              <a:round/>
              <a:headEnd/>
              <a:tailEnd/>
            </a:ln>
          </p:spPr>
          <p:txBody>
            <a:bodyPr wrap="none" anchor="ctr"/>
            <a:lstStyle/>
            <a:p>
              <a:pPr>
                <a:defRPr/>
              </a:pPr>
              <a:endParaRPr lang="en-US">
                <a:solidFill>
                  <a:srgbClr val="FFFFFF"/>
                </a:solidFill>
                <a:latin typeface="Segoe"/>
              </a:endParaRPr>
            </a:p>
          </p:txBody>
        </p:sp>
        <p:sp>
          <p:nvSpPr>
            <p:cNvPr id="23617" name="Oval 105"/>
            <p:cNvSpPr>
              <a:spLocks noChangeArrowheads="1"/>
            </p:cNvSpPr>
            <p:nvPr/>
          </p:nvSpPr>
          <p:spPr bwMode="auto">
            <a:xfrm>
              <a:off x="-2131174" y="2801421"/>
              <a:ext cx="1066800" cy="655819"/>
            </a:xfrm>
            <a:prstGeom prst="ellipse">
              <a:avLst/>
            </a:prstGeom>
            <a:gradFill rotWithShape="1">
              <a:gsLst>
                <a:gs pos="0">
                  <a:schemeClr val="bg1"/>
                </a:gs>
                <a:gs pos="100000">
                  <a:schemeClr val="bg1">
                    <a:alpha val="0"/>
                  </a:schemeClr>
                </a:gs>
              </a:gsLst>
              <a:path path="shape">
                <a:fillToRect l="50000" t="50000" r="50000" b="50000"/>
              </a:path>
            </a:gradFill>
            <a:ln w="9525" algn="ctr">
              <a:noFill/>
              <a:round/>
              <a:headEnd/>
              <a:tailEnd/>
            </a:ln>
          </p:spPr>
          <p:txBody>
            <a:bodyPr wrap="none" anchor="ctr"/>
            <a:lstStyle/>
            <a:p>
              <a:pPr>
                <a:defRPr/>
              </a:pPr>
              <a:endParaRPr lang="en-US">
                <a:solidFill>
                  <a:srgbClr val="FFFFFF"/>
                </a:solidFill>
                <a:latin typeface="Segoe"/>
              </a:endParaRPr>
            </a:p>
          </p:txBody>
        </p:sp>
        <p:sp>
          <p:nvSpPr>
            <p:cNvPr id="23618" name="Oval 107"/>
            <p:cNvSpPr>
              <a:spLocks noChangeArrowheads="1"/>
            </p:cNvSpPr>
            <p:nvPr/>
          </p:nvSpPr>
          <p:spPr bwMode="auto">
            <a:xfrm>
              <a:off x="-559549" y="2822063"/>
              <a:ext cx="1066800" cy="654232"/>
            </a:xfrm>
            <a:prstGeom prst="ellipse">
              <a:avLst/>
            </a:prstGeom>
            <a:gradFill rotWithShape="1">
              <a:gsLst>
                <a:gs pos="0">
                  <a:schemeClr val="bg1"/>
                </a:gs>
                <a:gs pos="100000">
                  <a:schemeClr val="bg1">
                    <a:alpha val="0"/>
                  </a:schemeClr>
                </a:gs>
              </a:gsLst>
              <a:path path="shape">
                <a:fillToRect l="50000" t="50000" r="50000" b="50000"/>
              </a:path>
            </a:gradFill>
            <a:ln w="9525">
              <a:noFill/>
              <a:round/>
              <a:headEnd/>
              <a:tailEnd/>
            </a:ln>
          </p:spPr>
          <p:txBody>
            <a:bodyPr wrap="none" anchor="ctr"/>
            <a:lstStyle/>
            <a:p>
              <a:pPr>
                <a:defRPr/>
              </a:pPr>
              <a:endParaRPr lang="en-US">
                <a:solidFill>
                  <a:srgbClr val="FFFFFF"/>
                </a:solidFill>
                <a:latin typeface="Segoe"/>
              </a:endParaRPr>
            </a:p>
          </p:txBody>
        </p:sp>
        <p:pic>
          <p:nvPicPr>
            <p:cNvPr id="7238" name="Picture 17" descr="XML Web Service front Triangle"/>
            <p:cNvPicPr>
              <a:picLocks noChangeAspect="1" noChangeArrowheads="1"/>
            </p:cNvPicPr>
            <p:nvPr/>
          </p:nvPicPr>
          <p:blipFill>
            <a:blip r:embed="rId3" cstate="email"/>
            <a:srcRect/>
            <a:stretch>
              <a:fillRect/>
            </a:stretch>
          </p:blipFill>
          <p:spPr bwMode="auto">
            <a:xfrm>
              <a:off x="-1721419" y="3310493"/>
              <a:ext cx="339797" cy="304800"/>
            </a:xfrm>
            <a:prstGeom prst="rect">
              <a:avLst/>
            </a:prstGeom>
            <a:noFill/>
            <a:ln w="9525">
              <a:noFill/>
              <a:miter lim="800000"/>
              <a:headEnd/>
              <a:tailEnd/>
            </a:ln>
          </p:spPr>
        </p:pic>
        <p:pic>
          <p:nvPicPr>
            <p:cNvPr id="7239" name="Picture 20" descr="XML Web Service front Triangle"/>
            <p:cNvPicPr>
              <a:picLocks noChangeAspect="1" noChangeArrowheads="1"/>
            </p:cNvPicPr>
            <p:nvPr/>
          </p:nvPicPr>
          <p:blipFill>
            <a:blip r:embed="rId3" cstate="email"/>
            <a:srcRect/>
            <a:stretch>
              <a:fillRect/>
            </a:stretch>
          </p:blipFill>
          <p:spPr bwMode="auto">
            <a:xfrm>
              <a:off x="-210654" y="3310493"/>
              <a:ext cx="341463" cy="304800"/>
            </a:xfrm>
            <a:prstGeom prst="rect">
              <a:avLst/>
            </a:prstGeom>
            <a:noFill/>
            <a:ln w="9525">
              <a:noFill/>
              <a:miter lim="800000"/>
              <a:headEnd/>
              <a:tailEnd/>
            </a:ln>
          </p:spPr>
        </p:pic>
        <p:pic>
          <p:nvPicPr>
            <p:cNvPr id="7240" name="Picture 23" descr="XML Web Service front Triangle"/>
            <p:cNvPicPr>
              <a:picLocks noChangeAspect="1" noChangeArrowheads="1"/>
            </p:cNvPicPr>
            <p:nvPr/>
          </p:nvPicPr>
          <p:blipFill>
            <a:blip r:embed="rId3" cstate="email"/>
            <a:srcRect/>
            <a:stretch>
              <a:fillRect/>
            </a:stretch>
          </p:blipFill>
          <p:spPr bwMode="auto">
            <a:xfrm>
              <a:off x="-970200" y="4109969"/>
              <a:ext cx="343129" cy="304800"/>
            </a:xfrm>
            <a:prstGeom prst="rect">
              <a:avLst/>
            </a:prstGeom>
            <a:noFill/>
            <a:ln w="9525">
              <a:noFill/>
              <a:miter lim="800000"/>
              <a:headEnd/>
              <a:tailEnd/>
            </a:ln>
          </p:spPr>
        </p:pic>
        <p:pic>
          <p:nvPicPr>
            <p:cNvPr id="7241" name="Picture 27" descr="XML Web Service front Triangle"/>
            <p:cNvPicPr>
              <a:picLocks noChangeAspect="1" noChangeArrowheads="1"/>
            </p:cNvPicPr>
            <p:nvPr/>
          </p:nvPicPr>
          <p:blipFill>
            <a:blip r:embed="rId3" cstate="email"/>
            <a:srcRect/>
            <a:stretch>
              <a:fillRect/>
            </a:stretch>
          </p:blipFill>
          <p:spPr bwMode="auto">
            <a:xfrm>
              <a:off x="-971866" y="2635936"/>
              <a:ext cx="344794" cy="306466"/>
            </a:xfrm>
            <a:prstGeom prst="rect">
              <a:avLst/>
            </a:prstGeom>
            <a:noFill/>
            <a:ln w="9525">
              <a:noFill/>
              <a:miter lim="800000"/>
              <a:headEnd/>
              <a:tailEnd/>
            </a:ln>
          </p:spPr>
        </p:pic>
        <p:sp>
          <p:nvSpPr>
            <p:cNvPr id="23623" name="Oval 28"/>
            <p:cNvSpPr>
              <a:spLocks noChangeArrowheads="1"/>
            </p:cNvSpPr>
            <p:nvPr/>
          </p:nvSpPr>
          <p:spPr bwMode="auto">
            <a:xfrm>
              <a:off x="-1924799" y="2298043"/>
              <a:ext cx="2257425" cy="2102434"/>
            </a:xfrm>
            <a:prstGeom prst="ellipse">
              <a:avLst/>
            </a:prstGeom>
            <a:noFill/>
            <a:ln w="38100" algn="ctr">
              <a:solidFill>
                <a:srgbClr val="FFE36D"/>
              </a:solidFill>
              <a:prstDash val="dash"/>
              <a:round/>
              <a:headEnd/>
              <a:tailEnd/>
            </a:ln>
          </p:spPr>
          <p:txBody>
            <a:bodyPr wrap="none" anchor="ctr"/>
            <a:lstStyle/>
            <a:p>
              <a:pPr>
                <a:defRPr/>
              </a:pPr>
              <a:endParaRPr lang="en-US" sz="1200">
                <a:solidFill>
                  <a:srgbClr val="FFFFFF"/>
                </a:solidFill>
                <a:latin typeface="Segoe"/>
              </a:endParaRPr>
            </a:p>
          </p:txBody>
        </p:sp>
        <p:sp>
          <p:nvSpPr>
            <p:cNvPr id="23624" name="Oval 102"/>
            <p:cNvSpPr>
              <a:spLocks noChangeArrowheads="1"/>
            </p:cNvSpPr>
            <p:nvPr/>
          </p:nvSpPr>
          <p:spPr bwMode="auto">
            <a:xfrm>
              <a:off x="-1318374" y="3638265"/>
              <a:ext cx="1068387" cy="655820"/>
            </a:xfrm>
            <a:prstGeom prst="ellipse">
              <a:avLst/>
            </a:prstGeom>
            <a:gradFill rotWithShape="1">
              <a:gsLst>
                <a:gs pos="0">
                  <a:schemeClr val="bg1"/>
                </a:gs>
                <a:gs pos="100000">
                  <a:schemeClr val="bg1">
                    <a:alpha val="0"/>
                  </a:schemeClr>
                </a:gs>
              </a:gsLst>
              <a:path path="shape">
                <a:fillToRect l="50000" t="50000" r="50000" b="50000"/>
              </a:path>
            </a:gradFill>
            <a:ln w="9525" algn="ctr">
              <a:noFill/>
              <a:round/>
              <a:headEnd/>
              <a:tailEnd/>
            </a:ln>
          </p:spPr>
          <p:txBody>
            <a:bodyPr wrap="none" anchor="ctr"/>
            <a:lstStyle/>
            <a:p>
              <a:pPr>
                <a:defRPr/>
              </a:pPr>
              <a:endParaRPr lang="en-US">
                <a:solidFill>
                  <a:srgbClr val="FFFFFF"/>
                </a:solidFill>
                <a:latin typeface="Segoe"/>
              </a:endParaRPr>
            </a:p>
          </p:txBody>
        </p:sp>
        <p:grpSp>
          <p:nvGrpSpPr>
            <p:cNvPr id="3" name="Group 121"/>
            <p:cNvGrpSpPr>
              <a:grpSpLocks/>
            </p:cNvGrpSpPr>
            <p:nvPr/>
          </p:nvGrpSpPr>
          <p:grpSpPr bwMode="auto">
            <a:xfrm>
              <a:off x="-1116780" y="3118952"/>
              <a:ext cx="654609" cy="639580"/>
              <a:chOff x="5970" y="2525"/>
              <a:chExt cx="924" cy="924"/>
            </a:xfrm>
          </p:grpSpPr>
          <p:pic>
            <p:nvPicPr>
              <p:cNvPr id="7245" name="Picture 60" descr="flow control logic button"/>
              <p:cNvPicPr>
                <a:picLocks noChangeAspect="1" noChangeArrowheads="1"/>
              </p:cNvPicPr>
              <p:nvPr/>
            </p:nvPicPr>
            <p:blipFill>
              <a:blip r:embed="rId4" cstate="email">
                <a:lum bright="18000" contrast="12000"/>
              </a:blip>
              <a:srcRect/>
              <a:stretch>
                <a:fillRect/>
              </a:stretch>
            </p:blipFill>
            <p:spPr bwMode="auto">
              <a:xfrm>
                <a:off x="5970" y="2525"/>
                <a:ext cx="924" cy="924"/>
              </a:xfrm>
              <a:prstGeom prst="rect">
                <a:avLst/>
              </a:prstGeom>
              <a:noFill/>
              <a:ln w="9525">
                <a:noFill/>
                <a:miter lim="800000"/>
                <a:headEnd/>
                <a:tailEnd/>
              </a:ln>
            </p:spPr>
          </p:pic>
          <p:grpSp>
            <p:nvGrpSpPr>
              <p:cNvPr id="4" name="Group 118"/>
              <p:cNvGrpSpPr>
                <a:grpSpLocks/>
              </p:cNvGrpSpPr>
              <p:nvPr/>
            </p:nvGrpSpPr>
            <p:grpSpPr bwMode="auto">
              <a:xfrm>
                <a:off x="6120" y="2764"/>
                <a:ext cx="656" cy="404"/>
                <a:chOff x="5024" y="2864"/>
                <a:chExt cx="1478" cy="908"/>
              </a:xfrm>
            </p:grpSpPr>
            <p:pic>
              <p:nvPicPr>
                <p:cNvPr id="7247" name="Picture 119" descr="cooltools-1"/>
                <p:cNvPicPr>
                  <a:picLocks noChangeAspect="1" noChangeArrowheads="1"/>
                </p:cNvPicPr>
                <p:nvPr/>
              </p:nvPicPr>
              <p:blipFill>
                <a:blip r:embed="rId5" cstate="email">
                  <a:lum bright="-100000"/>
                </a:blip>
                <a:srcRect/>
                <a:stretch>
                  <a:fillRect/>
                </a:stretch>
              </p:blipFill>
              <p:spPr bwMode="invGray">
                <a:xfrm>
                  <a:off x="5024" y="2864"/>
                  <a:ext cx="1478" cy="468"/>
                </a:xfrm>
                <a:prstGeom prst="rect">
                  <a:avLst/>
                </a:prstGeom>
                <a:noFill/>
                <a:ln w="9525">
                  <a:noFill/>
                  <a:miter lim="800000"/>
                  <a:headEnd/>
                  <a:tailEnd/>
                </a:ln>
              </p:spPr>
            </p:pic>
            <p:pic>
              <p:nvPicPr>
                <p:cNvPr id="7248" name="Picture 120" descr="cooltools-1"/>
                <p:cNvPicPr>
                  <a:picLocks noChangeAspect="1" noChangeArrowheads="1"/>
                </p:cNvPicPr>
                <p:nvPr/>
              </p:nvPicPr>
              <p:blipFill>
                <a:blip r:embed="rId6" cstate="email">
                  <a:lum bright="-100000"/>
                </a:blip>
                <a:srcRect r="-603"/>
                <a:stretch>
                  <a:fillRect/>
                </a:stretch>
              </p:blipFill>
              <p:spPr bwMode="invGray">
                <a:xfrm>
                  <a:off x="5100" y="3304"/>
                  <a:ext cx="1326" cy="468"/>
                </a:xfrm>
                <a:prstGeom prst="rect">
                  <a:avLst/>
                </a:prstGeom>
                <a:noFill/>
                <a:ln w="9525">
                  <a:noFill/>
                  <a:miter lim="800000"/>
                  <a:headEnd/>
                  <a:tailEnd/>
                </a:ln>
              </p:spPr>
            </p:pic>
          </p:grpSp>
        </p:grpSp>
      </p:grpSp>
      <p:grpSp>
        <p:nvGrpSpPr>
          <p:cNvPr id="5" name="Group 76"/>
          <p:cNvGrpSpPr>
            <a:grpSpLocks/>
          </p:cNvGrpSpPr>
          <p:nvPr/>
        </p:nvGrpSpPr>
        <p:grpSpPr bwMode="auto">
          <a:xfrm>
            <a:off x="5572125" y="1343025"/>
            <a:ext cx="3800475" cy="3176588"/>
            <a:chOff x="5849402" y="898525"/>
            <a:chExt cx="3751798" cy="3419475"/>
          </a:xfrm>
        </p:grpSpPr>
        <p:pic>
          <p:nvPicPr>
            <p:cNvPr id="7197" name="Picture 2" descr="NH fan"/>
            <p:cNvPicPr>
              <a:picLocks noChangeAspect="1" noChangeArrowheads="1"/>
            </p:cNvPicPr>
            <p:nvPr/>
          </p:nvPicPr>
          <p:blipFill>
            <a:blip r:embed="rId7" cstate="email"/>
            <a:srcRect/>
            <a:stretch>
              <a:fillRect/>
            </a:stretch>
          </p:blipFill>
          <p:spPr bwMode="auto">
            <a:xfrm rot="-5400000">
              <a:off x="6188600" y="880000"/>
              <a:ext cx="3073402" cy="3751798"/>
            </a:xfrm>
            <a:prstGeom prst="rect">
              <a:avLst/>
            </a:prstGeom>
            <a:noFill/>
            <a:ln w="9525">
              <a:noFill/>
              <a:miter lim="800000"/>
              <a:headEnd/>
              <a:tailEnd/>
            </a:ln>
          </p:spPr>
        </p:pic>
        <p:grpSp>
          <p:nvGrpSpPr>
            <p:cNvPr id="6" name="Group 74"/>
            <p:cNvGrpSpPr>
              <a:grpSpLocks/>
            </p:cNvGrpSpPr>
            <p:nvPr/>
          </p:nvGrpSpPr>
          <p:grpSpPr bwMode="auto">
            <a:xfrm>
              <a:off x="7205663" y="1411288"/>
              <a:ext cx="668337" cy="785812"/>
              <a:chOff x="3816" y="1191"/>
              <a:chExt cx="528" cy="552"/>
            </a:xfrm>
          </p:grpSpPr>
          <p:grpSp>
            <p:nvGrpSpPr>
              <p:cNvPr id="7" name="Group 6"/>
              <p:cNvGrpSpPr>
                <a:grpSpLocks/>
              </p:cNvGrpSpPr>
              <p:nvPr/>
            </p:nvGrpSpPr>
            <p:grpSpPr bwMode="auto">
              <a:xfrm>
                <a:off x="3816" y="1191"/>
                <a:ext cx="528" cy="552"/>
                <a:chOff x="4506" y="1345"/>
                <a:chExt cx="1108" cy="1140"/>
              </a:xfrm>
            </p:grpSpPr>
            <p:pic>
              <p:nvPicPr>
                <p:cNvPr id="7230" name="Picture 7" descr="server cutaway"/>
                <p:cNvPicPr>
                  <a:picLocks noChangeArrowheads="1"/>
                </p:cNvPicPr>
                <p:nvPr/>
              </p:nvPicPr>
              <p:blipFill>
                <a:blip r:embed="rId8" cstate="email"/>
                <a:srcRect/>
                <a:stretch>
                  <a:fillRect/>
                </a:stretch>
              </p:blipFill>
              <p:spPr bwMode="auto">
                <a:xfrm>
                  <a:off x="4506" y="1345"/>
                  <a:ext cx="1108" cy="1140"/>
                </a:xfrm>
                <a:prstGeom prst="rect">
                  <a:avLst/>
                </a:prstGeom>
                <a:noFill/>
                <a:ln w="9525">
                  <a:noFill/>
                  <a:miter lim="800000"/>
                  <a:headEnd/>
                  <a:tailEnd/>
                </a:ln>
              </p:spPr>
            </p:pic>
            <p:pic>
              <p:nvPicPr>
                <p:cNvPr id="7231" name="Picture 8" descr="database purple"/>
                <p:cNvPicPr>
                  <a:picLocks noChangeAspect="1" noChangeArrowheads="1"/>
                </p:cNvPicPr>
                <p:nvPr/>
              </p:nvPicPr>
              <p:blipFill>
                <a:blip r:embed="rId9" cstate="email"/>
                <a:srcRect/>
                <a:stretch>
                  <a:fillRect/>
                </a:stretch>
              </p:blipFill>
              <p:spPr bwMode="auto">
                <a:xfrm>
                  <a:off x="4885" y="1678"/>
                  <a:ext cx="499" cy="600"/>
                </a:xfrm>
                <a:prstGeom prst="rect">
                  <a:avLst/>
                </a:prstGeom>
                <a:noFill/>
                <a:ln w="9525">
                  <a:noFill/>
                  <a:miter lim="800000"/>
                  <a:headEnd/>
                  <a:tailEnd/>
                </a:ln>
              </p:spPr>
            </p:pic>
            <p:grpSp>
              <p:nvGrpSpPr>
                <p:cNvPr id="8" name="Group 9"/>
                <p:cNvGrpSpPr>
                  <a:grpSpLocks/>
                </p:cNvGrpSpPr>
                <p:nvPr/>
              </p:nvGrpSpPr>
              <p:grpSpPr bwMode="auto">
                <a:xfrm>
                  <a:off x="5062" y="1956"/>
                  <a:ext cx="460" cy="331"/>
                  <a:chOff x="3004" y="2766"/>
                  <a:chExt cx="460" cy="331"/>
                </a:xfrm>
              </p:grpSpPr>
              <p:pic>
                <p:nvPicPr>
                  <p:cNvPr id="7233" name="Picture 10" descr="services icon cube"/>
                  <p:cNvPicPr>
                    <a:picLocks noChangeAspect="1" noChangeArrowheads="1"/>
                  </p:cNvPicPr>
                  <p:nvPr/>
                </p:nvPicPr>
                <p:blipFill>
                  <a:blip r:embed="rId10" cstate="email"/>
                  <a:srcRect/>
                  <a:stretch>
                    <a:fillRect/>
                  </a:stretch>
                </p:blipFill>
                <p:spPr bwMode="auto">
                  <a:xfrm>
                    <a:off x="3012" y="2766"/>
                    <a:ext cx="248" cy="284"/>
                  </a:xfrm>
                  <a:prstGeom prst="rect">
                    <a:avLst/>
                  </a:prstGeom>
                  <a:noFill/>
                  <a:ln w="9525">
                    <a:noFill/>
                    <a:miter lim="800000"/>
                    <a:headEnd/>
                    <a:tailEnd/>
                  </a:ln>
                </p:spPr>
              </p:pic>
              <p:sp>
                <p:nvSpPr>
                  <p:cNvPr id="23615" name="Text Box 11"/>
                  <p:cNvSpPr txBox="1">
                    <a:spLocks noChangeArrowheads="1"/>
                  </p:cNvSpPr>
                  <p:nvPr/>
                </p:nvSpPr>
                <p:spPr bwMode="auto">
                  <a:xfrm>
                    <a:off x="2998" y="2787"/>
                    <a:ext cx="470" cy="310"/>
                  </a:xfrm>
                  <a:prstGeom prst="rect">
                    <a:avLst/>
                  </a:prstGeom>
                  <a:noFill/>
                  <a:ln w="12700" algn="ctr">
                    <a:noFill/>
                    <a:miter lim="800000"/>
                    <a:headEnd/>
                    <a:tailEnd/>
                  </a:ln>
                </p:spPr>
                <p:txBody>
                  <a:bodyPr wrap="none">
                    <a:spAutoFit/>
                  </a:bodyPr>
                  <a:lstStyle/>
                  <a:p>
                    <a:pPr algn="ctr" eaLnBrk="0" hangingPunct="0">
                      <a:defRPr/>
                    </a:pPr>
                    <a:r>
                      <a:rPr lang="en-US" sz="700">
                        <a:solidFill>
                          <a:schemeClr val="bg2"/>
                        </a:solidFill>
                        <a:latin typeface="Segoe"/>
                      </a:rPr>
                      <a:t>F5</a:t>
                    </a:r>
                  </a:p>
                </p:txBody>
              </p:sp>
            </p:grpSp>
          </p:grpSp>
          <p:pic>
            <p:nvPicPr>
              <p:cNvPr id="7225" name="Picture 38" descr="server cutaway"/>
              <p:cNvPicPr>
                <a:picLocks noChangeArrowheads="1"/>
              </p:cNvPicPr>
              <p:nvPr/>
            </p:nvPicPr>
            <p:blipFill>
              <a:blip r:embed="rId11" cstate="email"/>
              <a:srcRect/>
              <a:stretch>
                <a:fillRect/>
              </a:stretch>
            </p:blipFill>
            <p:spPr bwMode="auto">
              <a:xfrm>
                <a:off x="3945" y="1318"/>
                <a:ext cx="313" cy="328"/>
              </a:xfrm>
              <a:prstGeom prst="rect">
                <a:avLst/>
              </a:prstGeom>
              <a:noFill/>
              <a:ln w="9525">
                <a:noFill/>
                <a:miter lim="800000"/>
                <a:headEnd/>
                <a:tailEnd/>
              </a:ln>
            </p:spPr>
          </p:pic>
          <p:pic>
            <p:nvPicPr>
              <p:cNvPr id="7226" name="Picture 39" descr="database purple"/>
              <p:cNvPicPr>
                <a:picLocks noChangeAspect="1" noChangeArrowheads="1"/>
              </p:cNvPicPr>
              <p:nvPr/>
            </p:nvPicPr>
            <p:blipFill>
              <a:blip r:embed="rId12" cstate="email"/>
              <a:srcRect/>
              <a:stretch>
                <a:fillRect/>
              </a:stretch>
            </p:blipFill>
            <p:spPr bwMode="auto">
              <a:xfrm>
                <a:off x="4035" y="1391"/>
                <a:ext cx="170" cy="209"/>
              </a:xfrm>
              <a:prstGeom prst="rect">
                <a:avLst/>
              </a:prstGeom>
              <a:noFill/>
              <a:ln w="9525">
                <a:noFill/>
                <a:miter lim="800000"/>
                <a:headEnd/>
                <a:tailEnd/>
              </a:ln>
            </p:spPr>
          </p:pic>
          <p:grpSp>
            <p:nvGrpSpPr>
              <p:cNvPr id="9" name="Group 46"/>
              <p:cNvGrpSpPr>
                <a:grpSpLocks/>
              </p:cNvGrpSpPr>
              <p:nvPr/>
            </p:nvGrpSpPr>
            <p:grpSpPr bwMode="auto">
              <a:xfrm>
                <a:off x="4048" y="1383"/>
                <a:ext cx="225" cy="200"/>
                <a:chOff x="4103" y="2948"/>
                <a:chExt cx="446" cy="391"/>
              </a:xfrm>
            </p:grpSpPr>
            <p:sp>
              <p:nvSpPr>
                <p:cNvPr id="23609" name="Text Box 47"/>
                <p:cNvSpPr txBox="1">
                  <a:spLocks noChangeArrowheads="1"/>
                </p:cNvSpPr>
                <p:nvPr/>
              </p:nvSpPr>
              <p:spPr bwMode="auto">
                <a:xfrm>
                  <a:off x="4101" y="2948"/>
                  <a:ext cx="449" cy="272"/>
                </a:xfrm>
                <a:prstGeom prst="rect">
                  <a:avLst/>
                </a:prstGeom>
                <a:noFill/>
                <a:ln w="12700" algn="ctr">
                  <a:noFill/>
                  <a:miter lim="800000"/>
                  <a:headEnd/>
                  <a:tailEnd/>
                </a:ln>
              </p:spPr>
              <p:txBody>
                <a:bodyPr wrap="none">
                  <a:spAutoFit/>
                </a:bodyPr>
                <a:lstStyle/>
                <a:p>
                  <a:pPr algn="ctr" eaLnBrk="0" hangingPunct="0">
                    <a:defRPr/>
                  </a:pPr>
                  <a:r>
                    <a:rPr lang="en-US" sz="600">
                      <a:solidFill>
                        <a:schemeClr val="bg2"/>
                      </a:solidFill>
                      <a:latin typeface="Segoe Semibold"/>
                    </a:rPr>
                    <a:t>D2</a:t>
                  </a:r>
                </a:p>
              </p:txBody>
            </p:sp>
            <p:pic>
              <p:nvPicPr>
                <p:cNvPr id="7229" name="Picture 48" descr="XML Web Service front Triangle"/>
                <p:cNvPicPr>
                  <a:picLocks noChangeAspect="1" noChangeArrowheads="1"/>
                </p:cNvPicPr>
                <p:nvPr/>
              </p:nvPicPr>
              <p:blipFill>
                <a:blip r:embed="rId13" cstate="email"/>
                <a:srcRect/>
                <a:stretch>
                  <a:fillRect/>
                </a:stretch>
              </p:blipFill>
              <p:spPr bwMode="auto">
                <a:xfrm>
                  <a:off x="4117" y="3117"/>
                  <a:ext cx="233" cy="222"/>
                </a:xfrm>
                <a:prstGeom prst="rect">
                  <a:avLst/>
                </a:prstGeom>
                <a:noFill/>
                <a:ln w="9525">
                  <a:noFill/>
                  <a:miter lim="800000"/>
                  <a:headEnd/>
                  <a:tailEnd/>
                </a:ln>
              </p:spPr>
            </p:pic>
          </p:grpSp>
        </p:grpSp>
        <p:grpSp>
          <p:nvGrpSpPr>
            <p:cNvPr id="10" name="Group 75"/>
            <p:cNvGrpSpPr>
              <a:grpSpLocks/>
            </p:cNvGrpSpPr>
            <p:nvPr/>
          </p:nvGrpSpPr>
          <p:grpSpPr bwMode="auto">
            <a:xfrm>
              <a:off x="7205663" y="2446338"/>
              <a:ext cx="668337" cy="785812"/>
              <a:chOff x="3816" y="1191"/>
              <a:chExt cx="528" cy="552"/>
            </a:xfrm>
          </p:grpSpPr>
          <p:grpSp>
            <p:nvGrpSpPr>
              <p:cNvPr id="11" name="Group 6"/>
              <p:cNvGrpSpPr>
                <a:grpSpLocks/>
              </p:cNvGrpSpPr>
              <p:nvPr/>
            </p:nvGrpSpPr>
            <p:grpSpPr bwMode="auto">
              <a:xfrm>
                <a:off x="3816" y="1191"/>
                <a:ext cx="528" cy="552"/>
                <a:chOff x="4506" y="1345"/>
                <a:chExt cx="1108" cy="1140"/>
              </a:xfrm>
            </p:grpSpPr>
            <p:pic>
              <p:nvPicPr>
                <p:cNvPr id="7219" name="Picture 7" descr="server cutaway"/>
                <p:cNvPicPr>
                  <a:picLocks noChangeArrowheads="1"/>
                </p:cNvPicPr>
                <p:nvPr/>
              </p:nvPicPr>
              <p:blipFill>
                <a:blip r:embed="rId8" cstate="email"/>
                <a:srcRect/>
                <a:stretch>
                  <a:fillRect/>
                </a:stretch>
              </p:blipFill>
              <p:spPr bwMode="auto">
                <a:xfrm>
                  <a:off x="4506" y="1345"/>
                  <a:ext cx="1108" cy="1140"/>
                </a:xfrm>
                <a:prstGeom prst="rect">
                  <a:avLst/>
                </a:prstGeom>
                <a:noFill/>
                <a:ln w="9525">
                  <a:noFill/>
                  <a:miter lim="800000"/>
                  <a:headEnd/>
                  <a:tailEnd/>
                </a:ln>
              </p:spPr>
            </p:pic>
            <p:pic>
              <p:nvPicPr>
                <p:cNvPr id="7220" name="Picture 8" descr="database purple"/>
                <p:cNvPicPr>
                  <a:picLocks noChangeAspect="1" noChangeArrowheads="1"/>
                </p:cNvPicPr>
                <p:nvPr/>
              </p:nvPicPr>
              <p:blipFill>
                <a:blip r:embed="rId9" cstate="email"/>
                <a:srcRect/>
                <a:stretch>
                  <a:fillRect/>
                </a:stretch>
              </p:blipFill>
              <p:spPr bwMode="auto">
                <a:xfrm>
                  <a:off x="4885" y="1678"/>
                  <a:ext cx="499" cy="600"/>
                </a:xfrm>
                <a:prstGeom prst="rect">
                  <a:avLst/>
                </a:prstGeom>
                <a:noFill/>
                <a:ln w="9525">
                  <a:noFill/>
                  <a:miter lim="800000"/>
                  <a:headEnd/>
                  <a:tailEnd/>
                </a:ln>
              </p:spPr>
            </p:pic>
            <p:grpSp>
              <p:nvGrpSpPr>
                <p:cNvPr id="12" name="Group 9"/>
                <p:cNvGrpSpPr>
                  <a:grpSpLocks/>
                </p:cNvGrpSpPr>
                <p:nvPr/>
              </p:nvGrpSpPr>
              <p:grpSpPr bwMode="auto">
                <a:xfrm>
                  <a:off x="5062" y="1956"/>
                  <a:ext cx="460" cy="331"/>
                  <a:chOff x="3004" y="2766"/>
                  <a:chExt cx="460" cy="331"/>
                </a:xfrm>
              </p:grpSpPr>
              <p:pic>
                <p:nvPicPr>
                  <p:cNvPr id="7222" name="Picture 10" descr="services icon cube"/>
                  <p:cNvPicPr>
                    <a:picLocks noChangeAspect="1" noChangeArrowheads="1"/>
                  </p:cNvPicPr>
                  <p:nvPr/>
                </p:nvPicPr>
                <p:blipFill>
                  <a:blip r:embed="rId10" cstate="email"/>
                  <a:srcRect/>
                  <a:stretch>
                    <a:fillRect/>
                  </a:stretch>
                </p:blipFill>
                <p:spPr bwMode="auto">
                  <a:xfrm>
                    <a:off x="3012" y="2766"/>
                    <a:ext cx="248" cy="284"/>
                  </a:xfrm>
                  <a:prstGeom prst="rect">
                    <a:avLst/>
                  </a:prstGeom>
                  <a:noFill/>
                  <a:ln w="9525">
                    <a:noFill/>
                    <a:miter lim="800000"/>
                    <a:headEnd/>
                    <a:tailEnd/>
                  </a:ln>
                </p:spPr>
              </p:pic>
              <p:sp>
                <p:nvSpPr>
                  <p:cNvPr id="23604" name="Text Box 11"/>
                  <p:cNvSpPr txBox="1">
                    <a:spLocks noChangeArrowheads="1"/>
                  </p:cNvSpPr>
                  <p:nvPr/>
                </p:nvSpPr>
                <p:spPr bwMode="auto">
                  <a:xfrm>
                    <a:off x="2998" y="2795"/>
                    <a:ext cx="470" cy="302"/>
                  </a:xfrm>
                  <a:prstGeom prst="rect">
                    <a:avLst/>
                  </a:prstGeom>
                  <a:noFill/>
                  <a:ln w="12700" algn="ctr">
                    <a:noFill/>
                    <a:miter lim="800000"/>
                    <a:headEnd/>
                    <a:tailEnd/>
                  </a:ln>
                </p:spPr>
                <p:txBody>
                  <a:bodyPr wrap="none">
                    <a:spAutoFit/>
                  </a:bodyPr>
                  <a:lstStyle/>
                  <a:p>
                    <a:pPr algn="ctr" eaLnBrk="0" hangingPunct="0">
                      <a:defRPr/>
                    </a:pPr>
                    <a:r>
                      <a:rPr lang="en-US" sz="700">
                        <a:solidFill>
                          <a:schemeClr val="bg2"/>
                        </a:solidFill>
                        <a:latin typeface="Segoe"/>
                      </a:rPr>
                      <a:t>F5</a:t>
                    </a:r>
                  </a:p>
                </p:txBody>
              </p:sp>
            </p:grpSp>
          </p:grpSp>
          <p:pic>
            <p:nvPicPr>
              <p:cNvPr id="7214" name="Picture 38" descr="server cutaway"/>
              <p:cNvPicPr>
                <a:picLocks noChangeArrowheads="1"/>
              </p:cNvPicPr>
              <p:nvPr/>
            </p:nvPicPr>
            <p:blipFill>
              <a:blip r:embed="rId11" cstate="email"/>
              <a:srcRect/>
              <a:stretch>
                <a:fillRect/>
              </a:stretch>
            </p:blipFill>
            <p:spPr bwMode="auto">
              <a:xfrm>
                <a:off x="3945" y="1318"/>
                <a:ext cx="313" cy="328"/>
              </a:xfrm>
              <a:prstGeom prst="rect">
                <a:avLst/>
              </a:prstGeom>
              <a:noFill/>
              <a:ln w="9525">
                <a:noFill/>
                <a:miter lim="800000"/>
                <a:headEnd/>
                <a:tailEnd/>
              </a:ln>
            </p:spPr>
          </p:pic>
          <p:pic>
            <p:nvPicPr>
              <p:cNvPr id="7215" name="Picture 39" descr="database purple"/>
              <p:cNvPicPr>
                <a:picLocks noChangeAspect="1" noChangeArrowheads="1"/>
              </p:cNvPicPr>
              <p:nvPr/>
            </p:nvPicPr>
            <p:blipFill>
              <a:blip r:embed="rId12" cstate="email"/>
              <a:srcRect/>
              <a:stretch>
                <a:fillRect/>
              </a:stretch>
            </p:blipFill>
            <p:spPr bwMode="auto">
              <a:xfrm>
                <a:off x="4035" y="1391"/>
                <a:ext cx="170" cy="209"/>
              </a:xfrm>
              <a:prstGeom prst="rect">
                <a:avLst/>
              </a:prstGeom>
              <a:noFill/>
              <a:ln w="9525">
                <a:noFill/>
                <a:miter lim="800000"/>
                <a:headEnd/>
                <a:tailEnd/>
              </a:ln>
            </p:spPr>
          </p:pic>
          <p:grpSp>
            <p:nvGrpSpPr>
              <p:cNvPr id="13" name="Group 46"/>
              <p:cNvGrpSpPr>
                <a:grpSpLocks/>
              </p:cNvGrpSpPr>
              <p:nvPr/>
            </p:nvGrpSpPr>
            <p:grpSpPr bwMode="auto">
              <a:xfrm>
                <a:off x="4048" y="1383"/>
                <a:ext cx="225" cy="200"/>
                <a:chOff x="4103" y="2948"/>
                <a:chExt cx="446" cy="391"/>
              </a:xfrm>
            </p:grpSpPr>
            <p:sp>
              <p:nvSpPr>
                <p:cNvPr id="23598" name="Text Box 47"/>
                <p:cNvSpPr txBox="1">
                  <a:spLocks noChangeArrowheads="1"/>
                </p:cNvSpPr>
                <p:nvPr/>
              </p:nvSpPr>
              <p:spPr bwMode="auto">
                <a:xfrm>
                  <a:off x="4101" y="2949"/>
                  <a:ext cx="449" cy="277"/>
                </a:xfrm>
                <a:prstGeom prst="rect">
                  <a:avLst/>
                </a:prstGeom>
                <a:noFill/>
                <a:ln w="12700" algn="ctr">
                  <a:noFill/>
                  <a:miter lim="800000"/>
                  <a:headEnd/>
                  <a:tailEnd/>
                </a:ln>
              </p:spPr>
              <p:txBody>
                <a:bodyPr wrap="none">
                  <a:spAutoFit/>
                </a:bodyPr>
                <a:lstStyle/>
                <a:p>
                  <a:pPr algn="ctr" eaLnBrk="0" hangingPunct="0">
                    <a:defRPr/>
                  </a:pPr>
                  <a:r>
                    <a:rPr lang="en-US" sz="600">
                      <a:solidFill>
                        <a:schemeClr val="bg2"/>
                      </a:solidFill>
                      <a:latin typeface="Segoe Semibold"/>
                    </a:rPr>
                    <a:t>D2</a:t>
                  </a:r>
                </a:p>
              </p:txBody>
            </p:sp>
            <p:pic>
              <p:nvPicPr>
                <p:cNvPr id="7218" name="Picture 48" descr="XML Web Service front Triangle"/>
                <p:cNvPicPr>
                  <a:picLocks noChangeAspect="1" noChangeArrowheads="1"/>
                </p:cNvPicPr>
                <p:nvPr/>
              </p:nvPicPr>
              <p:blipFill>
                <a:blip r:embed="rId13" cstate="email"/>
                <a:srcRect/>
                <a:stretch>
                  <a:fillRect/>
                </a:stretch>
              </p:blipFill>
              <p:spPr bwMode="auto">
                <a:xfrm>
                  <a:off x="4117" y="3117"/>
                  <a:ext cx="233" cy="222"/>
                </a:xfrm>
                <a:prstGeom prst="rect">
                  <a:avLst/>
                </a:prstGeom>
                <a:noFill/>
                <a:ln w="9525">
                  <a:noFill/>
                  <a:miter lim="800000"/>
                  <a:headEnd/>
                  <a:tailEnd/>
                </a:ln>
              </p:spPr>
            </p:pic>
          </p:grpSp>
        </p:grpSp>
        <p:grpSp>
          <p:nvGrpSpPr>
            <p:cNvPr id="14" name="Group 87"/>
            <p:cNvGrpSpPr>
              <a:grpSpLocks/>
            </p:cNvGrpSpPr>
            <p:nvPr/>
          </p:nvGrpSpPr>
          <p:grpSpPr bwMode="auto">
            <a:xfrm>
              <a:off x="7205663" y="3532188"/>
              <a:ext cx="668337" cy="785812"/>
              <a:chOff x="3816" y="1191"/>
              <a:chExt cx="528" cy="552"/>
            </a:xfrm>
          </p:grpSpPr>
          <p:grpSp>
            <p:nvGrpSpPr>
              <p:cNvPr id="15" name="Group 6"/>
              <p:cNvGrpSpPr>
                <a:grpSpLocks/>
              </p:cNvGrpSpPr>
              <p:nvPr/>
            </p:nvGrpSpPr>
            <p:grpSpPr bwMode="auto">
              <a:xfrm>
                <a:off x="3816" y="1191"/>
                <a:ext cx="528" cy="552"/>
                <a:chOff x="4506" y="1345"/>
                <a:chExt cx="1108" cy="1140"/>
              </a:xfrm>
            </p:grpSpPr>
            <p:pic>
              <p:nvPicPr>
                <p:cNvPr id="7208" name="Picture 7" descr="server cutaway"/>
                <p:cNvPicPr>
                  <a:picLocks noChangeArrowheads="1"/>
                </p:cNvPicPr>
                <p:nvPr/>
              </p:nvPicPr>
              <p:blipFill>
                <a:blip r:embed="rId8" cstate="email"/>
                <a:srcRect/>
                <a:stretch>
                  <a:fillRect/>
                </a:stretch>
              </p:blipFill>
              <p:spPr bwMode="auto">
                <a:xfrm>
                  <a:off x="4506" y="1345"/>
                  <a:ext cx="1108" cy="1140"/>
                </a:xfrm>
                <a:prstGeom prst="rect">
                  <a:avLst/>
                </a:prstGeom>
                <a:noFill/>
                <a:ln w="9525">
                  <a:noFill/>
                  <a:miter lim="800000"/>
                  <a:headEnd/>
                  <a:tailEnd/>
                </a:ln>
              </p:spPr>
            </p:pic>
            <p:pic>
              <p:nvPicPr>
                <p:cNvPr id="7209" name="Picture 8" descr="database purple"/>
                <p:cNvPicPr>
                  <a:picLocks noChangeAspect="1" noChangeArrowheads="1"/>
                </p:cNvPicPr>
                <p:nvPr/>
              </p:nvPicPr>
              <p:blipFill>
                <a:blip r:embed="rId9" cstate="email"/>
                <a:srcRect/>
                <a:stretch>
                  <a:fillRect/>
                </a:stretch>
              </p:blipFill>
              <p:spPr bwMode="auto">
                <a:xfrm>
                  <a:off x="4885" y="1678"/>
                  <a:ext cx="499" cy="600"/>
                </a:xfrm>
                <a:prstGeom prst="rect">
                  <a:avLst/>
                </a:prstGeom>
                <a:noFill/>
                <a:ln w="9525">
                  <a:noFill/>
                  <a:miter lim="800000"/>
                  <a:headEnd/>
                  <a:tailEnd/>
                </a:ln>
              </p:spPr>
            </p:pic>
            <p:grpSp>
              <p:nvGrpSpPr>
                <p:cNvPr id="16" name="Group 9"/>
                <p:cNvGrpSpPr>
                  <a:grpSpLocks/>
                </p:cNvGrpSpPr>
                <p:nvPr/>
              </p:nvGrpSpPr>
              <p:grpSpPr bwMode="auto">
                <a:xfrm>
                  <a:off x="5062" y="1956"/>
                  <a:ext cx="460" cy="331"/>
                  <a:chOff x="3004" y="2766"/>
                  <a:chExt cx="460" cy="331"/>
                </a:xfrm>
              </p:grpSpPr>
              <p:pic>
                <p:nvPicPr>
                  <p:cNvPr id="7211" name="Picture 10" descr="services icon cube"/>
                  <p:cNvPicPr>
                    <a:picLocks noChangeAspect="1" noChangeArrowheads="1"/>
                  </p:cNvPicPr>
                  <p:nvPr/>
                </p:nvPicPr>
                <p:blipFill>
                  <a:blip r:embed="rId10" cstate="email"/>
                  <a:srcRect/>
                  <a:stretch>
                    <a:fillRect/>
                  </a:stretch>
                </p:blipFill>
                <p:spPr bwMode="auto">
                  <a:xfrm>
                    <a:off x="3012" y="2766"/>
                    <a:ext cx="248" cy="284"/>
                  </a:xfrm>
                  <a:prstGeom prst="rect">
                    <a:avLst/>
                  </a:prstGeom>
                  <a:noFill/>
                  <a:ln w="9525">
                    <a:noFill/>
                    <a:miter lim="800000"/>
                    <a:headEnd/>
                    <a:tailEnd/>
                  </a:ln>
                </p:spPr>
              </p:pic>
              <p:sp>
                <p:nvSpPr>
                  <p:cNvPr id="23593" name="Text Box 11"/>
                  <p:cNvSpPr txBox="1">
                    <a:spLocks noChangeArrowheads="1"/>
                  </p:cNvSpPr>
                  <p:nvPr/>
                </p:nvSpPr>
                <p:spPr bwMode="auto">
                  <a:xfrm>
                    <a:off x="2998" y="2787"/>
                    <a:ext cx="470" cy="310"/>
                  </a:xfrm>
                  <a:prstGeom prst="rect">
                    <a:avLst/>
                  </a:prstGeom>
                  <a:noFill/>
                  <a:ln w="12700" algn="ctr">
                    <a:noFill/>
                    <a:miter lim="800000"/>
                    <a:headEnd/>
                    <a:tailEnd/>
                  </a:ln>
                </p:spPr>
                <p:txBody>
                  <a:bodyPr wrap="none">
                    <a:spAutoFit/>
                  </a:bodyPr>
                  <a:lstStyle/>
                  <a:p>
                    <a:pPr algn="ctr" eaLnBrk="0" hangingPunct="0">
                      <a:defRPr/>
                    </a:pPr>
                    <a:r>
                      <a:rPr lang="en-US" sz="700">
                        <a:solidFill>
                          <a:schemeClr val="bg2"/>
                        </a:solidFill>
                        <a:latin typeface="Segoe"/>
                      </a:rPr>
                      <a:t>F5</a:t>
                    </a:r>
                  </a:p>
                </p:txBody>
              </p:sp>
            </p:grpSp>
          </p:grpSp>
          <p:pic>
            <p:nvPicPr>
              <p:cNvPr id="7203" name="Picture 38" descr="server cutaway"/>
              <p:cNvPicPr>
                <a:picLocks noChangeArrowheads="1"/>
              </p:cNvPicPr>
              <p:nvPr/>
            </p:nvPicPr>
            <p:blipFill>
              <a:blip r:embed="rId11" cstate="email"/>
              <a:srcRect/>
              <a:stretch>
                <a:fillRect/>
              </a:stretch>
            </p:blipFill>
            <p:spPr bwMode="auto">
              <a:xfrm>
                <a:off x="3945" y="1318"/>
                <a:ext cx="313" cy="328"/>
              </a:xfrm>
              <a:prstGeom prst="rect">
                <a:avLst/>
              </a:prstGeom>
              <a:noFill/>
              <a:ln w="9525">
                <a:noFill/>
                <a:miter lim="800000"/>
                <a:headEnd/>
                <a:tailEnd/>
              </a:ln>
            </p:spPr>
          </p:pic>
          <p:pic>
            <p:nvPicPr>
              <p:cNvPr id="7204" name="Picture 39" descr="database purple"/>
              <p:cNvPicPr>
                <a:picLocks noChangeAspect="1" noChangeArrowheads="1"/>
              </p:cNvPicPr>
              <p:nvPr/>
            </p:nvPicPr>
            <p:blipFill>
              <a:blip r:embed="rId12" cstate="email"/>
              <a:srcRect/>
              <a:stretch>
                <a:fillRect/>
              </a:stretch>
            </p:blipFill>
            <p:spPr bwMode="auto">
              <a:xfrm>
                <a:off x="4035" y="1391"/>
                <a:ext cx="170" cy="209"/>
              </a:xfrm>
              <a:prstGeom prst="rect">
                <a:avLst/>
              </a:prstGeom>
              <a:noFill/>
              <a:ln w="9525">
                <a:noFill/>
                <a:miter lim="800000"/>
                <a:headEnd/>
                <a:tailEnd/>
              </a:ln>
            </p:spPr>
          </p:pic>
          <p:grpSp>
            <p:nvGrpSpPr>
              <p:cNvPr id="17" name="Group 57"/>
              <p:cNvGrpSpPr>
                <a:grpSpLocks/>
              </p:cNvGrpSpPr>
              <p:nvPr/>
            </p:nvGrpSpPr>
            <p:grpSpPr bwMode="auto">
              <a:xfrm>
                <a:off x="4048" y="1383"/>
                <a:ext cx="225" cy="200"/>
                <a:chOff x="4103" y="2948"/>
                <a:chExt cx="446" cy="391"/>
              </a:xfrm>
            </p:grpSpPr>
            <p:sp>
              <p:nvSpPr>
                <p:cNvPr id="23587" name="Text Box 47"/>
                <p:cNvSpPr txBox="1">
                  <a:spLocks noChangeArrowheads="1"/>
                </p:cNvSpPr>
                <p:nvPr/>
              </p:nvSpPr>
              <p:spPr bwMode="auto">
                <a:xfrm>
                  <a:off x="4101" y="2948"/>
                  <a:ext cx="449" cy="272"/>
                </a:xfrm>
                <a:prstGeom prst="rect">
                  <a:avLst/>
                </a:prstGeom>
                <a:noFill/>
                <a:ln w="12700" algn="ctr">
                  <a:noFill/>
                  <a:miter lim="800000"/>
                  <a:headEnd/>
                  <a:tailEnd/>
                </a:ln>
              </p:spPr>
              <p:txBody>
                <a:bodyPr wrap="none">
                  <a:spAutoFit/>
                </a:bodyPr>
                <a:lstStyle/>
                <a:p>
                  <a:pPr algn="ctr" eaLnBrk="0" hangingPunct="0">
                    <a:defRPr/>
                  </a:pPr>
                  <a:r>
                    <a:rPr lang="en-US" sz="600">
                      <a:solidFill>
                        <a:schemeClr val="bg2"/>
                      </a:solidFill>
                      <a:latin typeface="Segoe Semibold"/>
                    </a:rPr>
                    <a:t>D2</a:t>
                  </a:r>
                </a:p>
              </p:txBody>
            </p:sp>
            <p:pic>
              <p:nvPicPr>
                <p:cNvPr id="7207" name="Picture 48" descr="XML Web Service front Triangle"/>
                <p:cNvPicPr>
                  <a:picLocks noChangeAspect="1" noChangeArrowheads="1"/>
                </p:cNvPicPr>
                <p:nvPr/>
              </p:nvPicPr>
              <p:blipFill>
                <a:blip r:embed="rId13" cstate="email"/>
                <a:srcRect/>
                <a:stretch>
                  <a:fillRect/>
                </a:stretch>
              </p:blipFill>
              <p:spPr bwMode="auto">
                <a:xfrm>
                  <a:off x="4117" y="3117"/>
                  <a:ext cx="233" cy="222"/>
                </a:xfrm>
                <a:prstGeom prst="rect">
                  <a:avLst/>
                </a:prstGeom>
                <a:noFill/>
                <a:ln w="9525">
                  <a:noFill/>
                  <a:miter lim="800000"/>
                  <a:headEnd/>
                  <a:tailEnd/>
                </a:ln>
              </p:spPr>
            </p:pic>
          </p:grpSp>
        </p:grpSp>
        <p:sp>
          <p:nvSpPr>
            <p:cNvPr id="23582" name="Text Box 26"/>
            <p:cNvSpPr txBox="1">
              <a:spLocks noChangeArrowheads="1"/>
            </p:cNvSpPr>
            <p:nvPr/>
          </p:nvSpPr>
          <p:spPr bwMode="auto">
            <a:xfrm>
              <a:off x="7341345" y="898525"/>
              <a:ext cx="188060" cy="281966"/>
            </a:xfrm>
            <a:prstGeom prst="rect">
              <a:avLst/>
            </a:prstGeom>
            <a:noFill/>
            <a:ln w="12700" algn="ctr">
              <a:noFill/>
              <a:miter lim="800000"/>
              <a:headEnd/>
              <a:tailEnd/>
            </a:ln>
          </p:spPr>
          <p:txBody>
            <a:bodyPr wrap="none">
              <a:spAutoFit/>
            </a:bodyPr>
            <a:lstStyle/>
            <a:p>
              <a:pPr algn="ctr" eaLnBrk="0" hangingPunct="0">
                <a:lnSpc>
                  <a:spcPct val="80000"/>
                </a:lnSpc>
                <a:defRPr/>
              </a:pPr>
              <a:endParaRPr lang="en-US" sz="1400">
                <a:solidFill>
                  <a:srgbClr val="FFFFFF"/>
                </a:solidFill>
                <a:latin typeface="Segoe Semibold"/>
              </a:endParaRPr>
            </a:p>
          </p:txBody>
        </p:sp>
      </p:grpSp>
      <p:grpSp>
        <p:nvGrpSpPr>
          <p:cNvPr id="18" name="Group 81"/>
          <p:cNvGrpSpPr>
            <a:grpSpLocks/>
          </p:cNvGrpSpPr>
          <p:nvPr/>
        </p:nvGrpSpPr>
        <p:grpSpPr bwMode="auto">
          <a:xfrm>
            <a:off x="-381000" y="1470025"/>
            <a:ext cx="3802063" cy="3163888"/>
            <a:chOff x="-462498" y="1193798"/>
            <a:chExt cx="3751798" cy="3259139"/>
          </a:xfrm>
        </p:grpSpPr>
        <p:pic>
          <p:nvPicPr>
            <p:cNvPr id="7192" name="Picture 2" descr="NH fan"/>
            <p:cNvPicPr>
              <a:picLocks noChangeAspect="1" noChangeArrowheads="1"/>
            </p:cNvPicPr>
            <p:nvPr/>
          </p:nvPicPr>
          <p:blipFill>
            <a:blip r:embed="rId14" cstate="email"/>
            <a:srcRect/>
            <a:stretch>
              <a:fillRect/>
            </a:stretch>
          </p:blipFill>
          <p:spPr bwMode="auto">
            <a:xfrm rot="5400000">
              <a:off x="-123300" y="854600"/>
              <a:ext cx="3073402" cy="3751798"/>
            </a:xfrm>
            <a:prstGeom prst="rect">
              <a:avLst/>
            </a:prstGeom>
            <a:noFill/>
            <a:ln w="9525">
              <a:noFill/>
              <a:miter lim="800000"/>
              <a:headEnd/>
              <a:tailEnd/>
            </a:ln>
          </p:spPr>
        </p:pic>
        <p:pic>
          <p:nvPicPr>
            <p:cNvPr id="7193" name="Picture 126" descr="msn spaces angled screen"/>
            <p:cNvPicPr>
              <a:picLocks noChangeAspect="1" noChangeArrowheads="1"/>
            </p:cNvPicPr>
            <p:nvPr/>
          </p:nvPicPr>
          <p:blipFill>
            <a:blip r:embed="rId15" cstate="email"/>
            <a:srcRect/>
            <a:stretch>
              <a:fillRect/>
            </a:stretch>
          </p:blipFill>
          <p:spPr bwMode="auto">
            <a:xfrm>
              <a:off x="968644" y="1562100"/>
              <a:ext cx="1357044" cy="1130300"/>
            </a:xfrm>
            <a:prstGeom prst="rect">
              <a:avLst/>
            </a:prstGeom>
            <a:noFill/>
            <a:ln w="9525">
              <a:noFill/>
              <a:miter lim="800000"/>
              <a:headEnd/>
              <a:tailEnd/>
            </a:ln>
          </p:spPr>
        </p:pic>
        <p:pic>
          <p:nvPicPr>
            <p:cNvPr id="7194" name="Picture 129" descr="HTC Typhoon SmartPhone"/>
            <p:cNvPicPr>
              <a:picLocks noChangeAspect="1" noChangeArrowheads="1"/>
            </p:cNvPicPr>
            <p:nvPr/>
          </p:nvPicPr>
          <p:blipFill>
            <a:blip r:embed="rId16" cstate="email"/>
            <a:srcRect/>
            <a:stretch>
              <a:fillRect/>
            </a:stretch>
          </p:blipFill>
          <p:spPr bwMode="auto">
            <a:xfrm>
              <a:off x="1536700" y="2409825"/>
              <a:ext cx="400050" cy="927100"/>
            </a:xfrm>
            <a:prstGeom prst="rect">
              <a:avLst/>
            </a:prstGeom>
            <a:noFill/>
            <a:ln w="9525">
              <a:noFill/>
              <a:miter lim="800000"/>
              <a:headEnd/>
              <a:tailEnd/>
            </a:ln>
          </p:spPr>
        </p:pic>
        <p:pic>
          <p:nvPicPr>
            <p:cNvPr id="7195" name="Picture 135" descr="laptop"/>
            <p:cNvPicPr>
              <a:picLocks noChangeAspect="1" noChangeArrowheads="1"/>
            </p:cNvPicPr>
            <p:nvPr/>
          </p:nvPicPr>
          <p:blipFill>
            <a:blip r:embed="rId17" cstate="email"/>
            <a:srcRect/>
            <a:stretch>
              <a:fillRect/>
            </a:stretch>
          </p:blipFill>
          <p:spPr bwMode="auto">
            <a:xfrm>
              <a:off x="685800" y="3282412"/>
              <a:ext cx="1384300" cy="1170525"/>
            </a:xfrm>
            <a:prstGeom prst="rect">
              <a:avLst/>
            </a:prstGeom>
            <a:noFill/>
            <a:ln w="9525">
              <a:noFill/>
              <a:miter lim="800000"/>
              <a:headEnd/>
              <a:tailEnd/>
            </a:ln>
          </p:spPr>
        </p:pic>
        <p:pic>
          <p:nvPicPr>
            <p:cNvPr id="7196" name="Picture 137" descr="pda"/>
            <p:cNvPicPr>
              <a:picLocks noChangeAspect="1" noChangeArrowheads="1"/>
            </p:cNvPicPr>
            <p:nvPr/>
          </p:nvPicPr>
          <p:blipFill>
            <a:blip r:embed="rId18" cstate="email"/>
            <a:srcRect/>
            <a:stretch>
              <a:fillRect/>
            </a:stretch>
          </p:blipFill>
          <p:spPr bwMode="auto">
            <a:xfrm>
              <a:off x="2027238" y="2738438"/>
              <a:ext cx="671512" cy="1295400"/>
            </a:xfrm>
            <a:prstGeom prst="rect">
              <a:avLst/>
            </a:prstGeom>
            <a:noFill/>
            <a:ln w="9525">
              <a:noFill/>
              <a:miter lim="800000"/>
              <a:headEnd/>
              <a:tailEnd/>
            </a:ln>
          </p:spPr>
        </p:pic>
      </p:grpSp>
      <p:sp>
        <p:nvSpPr>
          <p:cNvPr id="7177" name="Rectangle 95"/>
          <p:cNvSpPr>
            <a:spLocks noChangeArrowheads="1"/>
          </p:cNvSpPr>
          <p:nvPr/>
        </p:nvSpPr>
        <p:spPr bwMode="auto">
          <a:xfrm>
            <a:off x="920750" y="5295900"/>
            <a:ext cx="3506788" cy="287338"/>
          </a:xfrm>
          <a:prstGeom prst="rect">
            <a:avLst/>
          </a:prstGeom>
          <a:noFill/>
          <a:ln w="9525">
            <a:noFill/>
            <a:miter lim="800000"/>
            <a:headEnd/>
            <a:tailEnd/>
          </a:ln>
        </p:spPr>
        <p:txBody>
          <a:bodyPr wrap="none">
            <a:spAutoFit/>
          </a:bodyPr>
          <a:lstStyle/>
          <a:p>
            <a:pPr marL="228600" indent="-228600" eaLnBrk="0" hangingPunct="0">
              <a:lnSpc>
                <a:spcPct val="80000"/>
              </a:lnSpc>
              <a:spcBef>
                <a:spcPct val="30000"/>
              </a:spcBef>
              <a:buClr>
                <a:schemeClr val="tx2"/>
              </a:buClr>
              <a:buFont typeface="Wingdings 2" pitchFamily="18" charset="2"/>
              <a:buBlip>
                <a:blip r:embed="rId19"/>
              </a:buBlip>
            </a:pPr>
            <a:r>
              <a:rPr lang="en-US" sz="1600">
                <a:solidFill>
                  <a:srgbClr val="FFFFFF"/>
                </a:solidFill>
                <a:effectLst/>
                <a:latin typeface="Segoe Semibold"/>
              </a:rPr>
              <a:t>Connecting Systems through SOA</a:t>
            </a:r>
          </a:p>
        </p:txBody>
      </p:sp>
      <p:sp>
        <p:nvSpPr>
          <p:cNvPr id="7178" name="Rectangle 96"/>
          <p:cNvSpPr>
            <a:spLocks noChangeArrowheads="1"/>
          </p:cNvSpPr>
          <p:nvPr/>
        </p:nvSpPr>
        <p:spPr bwMode="auto">
          <a:xfrm>
            <a:off x="923925" y="5603875"/>
            <a:ext cx="3255963" cy="287338"/>
          </a:xfrm>
          <a:prstGeom prst="rect">
            <a:avLst/>
          </a:prstGeom>
          <a:noFill/>
          <a:ln w="9525">
            <a:noFill/>
            <a:miter lim="800000"/>
            <a:headEnd/>
            <a:tailEnd/>
          </a:ln>
        </p:spPr>
        <p:txBody>
          <a:bodyPr wrap="none">
            <a:spAutoFit/>
          </a:bodyPr>
          <a:lstStyle/>
          <a:p>
            <a:pPr marL="228600" indent="-228600" eaLnBrk="0" hangingPunct="0">
              <a:lnSpc>
                <a:spcPct val="80000"/>
              </a:lnSpc>
              <a:spcBef>
                <a:spcPct val="30000"/>
              </a:spcBef>
              <a:buClr>
                <a:schemeClr val="tx2"/>
              </a:buClr>
              <a:buFont typeface="Wingdings 2" pitchFamily="18" charset="2"/>
              <a:buBlip>
                <a:blip r:embed="rId19"/>
              </a:buBlip>
            </a:pPr>
            <a:r>
              <a:rPr lang="en-US" sz="1600">
                <a:solidFill>
                  <a:srgbClr val="FFFFFF"/>
                </a:solidFill>
                <a:effectLst/>
                <a:latin typeface="Segoe Semibold"/>
              </a:rPr>
              <a:t>Optimizing Business Processes</a:t>
            </a:r>
          </a:p>
        </p:txBody>
      </p:sp>
      <p:sp>
        <p:nvSpPr>
          <p:cNvPr id="7179" name="Rectangle 97"/>
          <p:cNvSpPr>
            <a:spLocks noChangeArrowheads="1"/>
          </p:cNvSpPr>
          <p:nvPr/>
        </p:nvSpPr>
        <p:spPr bwMode="auto">
          <a:xfrm>
            <a:off x="4886325" y="5907088"/>
            <a:ext cx="3778250" cy="287337"/>
          </a:xfrm>
          <a:prstGeom prst="rect">
            <a:avLst/>
          </a:prstGeom>
          <a:noFill/>
          <a:ln w="9525">
            <a:noFill/>
            <a:miter lim="800000"/>
            <a:headEnd/>
            <a:tailEnd/>
          </a:ln>
        </p:spPr>
        <p:txBody>
          <a:bodyPr wrap="none">
            <a:spAutoFit/>
          </a:bodyPr>
          <a:lstStyle/>
          <a:p>
            <a:pPr marL="228600" indent="-228600" eaLnBrk="0" hangingPunct="0">
              <a:lnSpc>
                <a:spcPct val="80000"/>
              </a:lnSpc>
              <a:spcBef>
                <a:spcPct val="30000"/>
              </a:spcBef>
              <a:buClr>
                <a:schemeClr val="tx2"/>
              </a:buClr>
              <a:buFont typeface="Wingdings 2" pitchFamily="18" charset="2"/>
              <a:buBlip>
                <a:blip r:embed="rId19"/>
              </a:buBlip>
            </a:pPr>
            <a:r>
              <a:rPr lang="en-US" sz="1600">
                <a:solidFill>
                  <a:srgbClr val="FFFFFF"/>
                </a:solidFill>
                <a:effectLst/>
                <a:latin typeface="Segoe Semibold"/>
              </a:rPr>
              <a:t>Creating consistent, user-focused UX</a:t>
            </a:r>
          </a:p>
        </p:txBody>
      </p:sp>
      <p:sp>
        <p:nvSpPr>
          <p:cNvPr id="7180" name="Rectangle 98"/>
          <p:cNvSpPr>
            <a:spLocks noChangeArrowheads="1"/>
          </p:cNvSpPr>
          <p:nvPr/>
        </p:nvSpPr>
        <p:spPr bwMode="auto">
          <a:xfrm>
            <a:off x="914400" y="5913438"/>
            <a:ext cx="3392488" cy="287337"/>
          </a:xfrm>
          <a:prstGeom prst="rect">
            <a:avLst/>
          </a:prstGeom>
          <a:noFill/>
          <a:ln w="9525">
            <a:noFill/>
            <a:miter lim="800000"/>
            <a:headEnd/>
            <a:tailEnd/>
          </a:ln>
        </p:spPr>
        <p:txBody>
          <a:bodyPr wrap="none">
            <a:spAutoFit/>
          </a:bodyPr>
          <a:lstStyle/>
          <a:p>
            <a:pPr marL="228600" indent="-228600" eaLnBrk="0" hangingPunct="0">
              <a:lnSpc>
                <a:spcPct val="80000"/>
              </a:lnSpc>
              <a:spcBef>
                <a:spcPct val="30000"/>
              </a:spcBef>
              <a:buClr>
                <a:schemeClr val="tx2"/>
              </a:buClr>
              <a:buFont typeface="Wingdings 2" pitchFamily="18" charset="2"/>
              <a:buBlip>
                <a:blip r:embed="rId19"/>
              </a:buBlip>
            </a:pPr>
            <a:r>
              <a:rPr lang="en-US" sz="1600">
                <a:solidFill>
                  <a:srgbClr val="FFFFFF"/>
                </a:solidFill>
                <a:effectLst/>
                <a:latin typeface="Segoe Semibold"/>
              </a:rPr>
              <a:t>Centralized data that’s always on</a:t>
            </a:r>
          </a:p>
        </p:txBody>
      </p:sp>
      <p:sp>
        <p:nvSpPr>
          <p:cNvPr id="7181" name="Rectangle 99"/>
          <p:cNvSpPr>
            <a:spLocks noChangeArrowheads="1"/>
          </p:cNvSpPr>
          <p:nvPr/>
        </p:nvSpPr>
        <p:spPr bwMode="auto">
          <a:xfrm>
            <a:off x="4870450" y="5295900"/>
            <a:ext cx="3775075" cy="288925"/>
          </a:xfrm>
          <a:prstGeom prst="rect">
            <a:avLst/>
          </a:prstGeom>
          <a:noFill/>
          <a:ln w="9525">
            <a:noFill/>
            <a:miter lim="800000"/>
            <a:headEnd/>
            <a:tailEnd/>
          </a:ln>
        </p:spPr>
        <p:txBody>
          <a:bodyPr>
            <a:spAutoFit/>
          </a:bodyPr>
          <a:lstStyle/>
          <a:p>
            <a:pPr marL="228600" indent="-228600" eaLnBrk="0" hangingPunct="0">
              <a:lnSpc>
                <a:spcPct val="80000"/>
              </a:lnSpc>
              <a:spcBef>
                <a:spcPct val="30000"/>
              </a:spcBef>
              <a:buClr>
                <a:schemeClr val="tx2"/>
              </a:buClr>
              <a:buFont typeface="Wingdings 2" pitchFamily="18" charset="2"/>
              <a:buBlip>
                <a:blip r:embed="rId19"/>
              </a:buBlip>
            </a:pPr>
            <a:r>
              <a:rPr lang="en-US" sz="1600">
                <a:solidFill>
                  <a:srgbClr val="FFFFFF"/>
                </a:solidFill>
                <a:effectLst/>
                <a:latin typeface="Segoe Semibold"/>
              </a:rPr>
              <a:t>Reducing development complexity</a:t>
            </a:r>
          </a:p>
        </p:txBody>
      </p:sp>
      <p:sp>
        <p:nvSpPr>
          <p:cNvPr id="7182" name="Rectangle 101"/>
          <p:cNvSpPr>
            <a:spLocks noChangeArrowheads="1"/>
          </p:cNvSpPr>
          <p:nvPr/>
        </p:nvSpPr>
        <p:spPr bwMode="auto">
          <a:xfrm>
            <a:off x="4886325" y="5602288"/>
            <a:ext cx="2420938" cy="287337"/>
          </a:xfrm>
          <a:prstGeom prst="rect">
            <a:avLst/>
          </a:prstGeom>
          <a:noFill/>
          <a:ln w="9525">
            <a:noFill/>
            <a:miter lim="800000"/>
            <a:headEnd/>
            <a:tailEnd/>
          </a:ln>
        </p:spPr>
        <p:txBody>
          <a:bodyPr wrap="none">
            <a:spAutoFit/>
          </a:bodyPr>
          <a:lstStyle/>
          <a:p>
            <a:pPr marL="228600" indent="-228600" eaLnBrk="0" hangingPunct="0">
              <a:lnSpc>
                <a:spcPct val="80000"/>
              </a:lnSpc>
              <a:spcBef>
                <a:spcPct val="30000"/>
              </a:spcBef>
              <a:buClr>
                <a:schemeClr val="tx2"/>
              </a:buClr>
              <a:buFont typeface="Wingdings 2" pitchFamily="18" charset="2"/>
              <a:buBlip>
                <a:blip r:embed="rId19"/>
              </a:buBlip>
            </a:pPr>
            <a:r>
              <a:rPr lang="en-US" sz="1600">
                <a:solidFill>
                  <a:srgbClr val="FFFFFF"/>
                </a:solidFill>
                <a:effectLst/>
                <a:latin typeface="Segoe Semibold"/>
              </a:rPr>
              <a:t>Gaining BI at all levels</a:t>
            </a:r>
          </a:p>
        </p:txBody>
      </p:sp>
      <p:sp>
        <p:nvSpPr>
          <p:cNvPr id="7183" name="Text Box 26"/>
          <p:cNvSpPr txBox="1">
            <a:spLocks noChangeArrowheads="1"/>
          </p:cNvSpPr>
          <p:nvPr/>
        </p:nvSpPr>
        <p:spPr bwMode="auto">
          <a:xfrm>
            <a:off x="4010025" y="1882775"/>
            <a:ext cx="1012825" cy="390525"/>
          </a:xfrm>
          <a:prstGeom prst="rect">
            <a:avLst/>
          </a:prstGeom>
          <a:noFill/>
          <a:ln w="12700" algn="ctr">
            <a:noFill/>
            <a:miter lim="800000"/>
            <a:headEnd/>
            <a:tailEnd/>
          </a:ln>
        </p:spPr>
        <p:txBody>
          <a:bodyPr wrap="none">
            <a:spAutoFit/>
          </a:bodyPr>
          <a:lstStyle/>
          <a:p>
            <a:pPr algn="ctr" eaLnBrk="0" hangingPunct="0">
              <a:lnSpc>
                <a:spcPct val="70000"/>
              </a:lnSpc>
            </a:pPr>
            <a:r>
              <a:rPr lang="en-US" sz="1400">
                <a:solidFill>
                  <a:srgbClr val="FFFFFF"/>
                </a:solidFill>
                <a:effectLst/>
                <a:latin typeface="Segoe Semibold"/>
              </a:rPr>
              <a:t>Web</a:t>
            </a:r>
            <a:br>
              <a:rPr lang="en-US" sz="1400">
                <a:solidFill>
                  <a:srgbClr val="FFFFFF"/>
                </a:solidFill>
                <a:effectLst/>
                <a:latin typeface="Segoe Semibold"/>
              </a:rPr>
            </a:br>
            <a:r>
              <a:rPr lang="en-US" sz="1400">
                <a:solidFill>
                  <a:srgbClr val="FFFFFF"/>
                </a:solidFill>
                <a:effectLst/>
                <a:latin typeface="Segoe Semibold"/>
              </a:rPr>
              <a:t>Services 1</a:t>
            </a:r>
          </a:p>
        </p:txBody>
      </p:sp>
      <p:sp>
        <p:nvSpPr>
          <p:cNvPr id="7184" name="Text Box 26"/>
          <p:cNvSpPr txBox="1">
            <a:spLocks noChangeArrowheads="1"/>
          </p:cNvSpPr>
          <p:nvPr/>
        </p:nvSpPr>
        <p:spPr bwMode="auto">
          <a:xfrm>
            <a:off x="4638675" y="2457450"/>
            <a:ext cx="1012825" cy="390525"/>
          </a:xfrm>
          <a:prstGeom prst="rect">
            <a:avLst/>
          </a:prstGeom>
          <a:noFill/>
          <a:ln w="12700" algn="ctr">
            <a:noFill/>
            <a:miter lim="800000"/>
            <a:headEnd/>
            <a:tailEnd/>
          </a:ln>
        </p:spPr>
        <p:txBody>
          <a:bodyPr wrap="none">
            <a:spAutoFit/>
          </a:bodyPr>
          <a:lstStyle/>
          <a:p>
            <a:pPr algn="ctr" eaLnBrk="0" hangingPunct="0">
              <a:lnSpc>
                <a:spcPct val="70000"/>
              </a:lnSpc>
            </a:pPr>
            <a:r>
              <a:rPr lang="en-US" sz="1400">
                <a:solidFill>
                  <a:srgbClr val="FFFFFF"/>
                </a:solidFill>
                <a:effectLst/>
                <a:latin typeface="Segoe Semibold"/>
              </a:rPr>
              <a:t>Web</a:t>
            </a:r>
            <a:br>
              <a:rPr lang="en-US" sz="1400">
                <a:solidFill>
                  <a:srgbClr val="FFFFFF"/>
                </a:solidFill>
                <a:effectLst/>
                <a:latin typeface="Segoe Semibold"/>
              </a:rPr>
            </a:br>
            <a:r>
              <a:rPr lang="en-US" sz="1400">
                <a:solidFill>
                  <a:srgbClr val="FFFFFF"/>
                </a:solidFill>
                <a:effectLst/>
                <a:latin typeface="Segoe Semibold"/>
              </a:rPr>
              <a:t>Services 2</a:t>
            </a:r>
          </a:p>
        </p:txBody>
      </p:sp>
      <p:sp>
        <p:nvSpPr>
          <p:cNvPr id="7185" name="Text Box 26"/>
          <p:cNvSpPr txBox="1">
            <a:spLocks noChangeArrowheads="1"/>
          </p:cNvSpPr>
          <p:nvPr/>
        </p:nvSpPr>
        <p:spPr bwMode="auto">
          <a:xfrm>
            <a:off x="4022725" y="3265488"/>
            <a:ext cx="1012825" cy="390525"/>
          </a:xfrm>
          <a:prstGeom prst="rect">
            <a:avLst/>
          </a:prstGeom>
          <a:noFill/>
          <a:ln w="12700" algn="ctr">
            <a:noFill/>
            <a:miter lim="800000"/>
            <a:headEnd/>
            <a:tailEnd/>
          </a:ln>
        </p:spPr>
        <p:txBody>
          <a:bodyPr wrap="none">
            <a:spAutoFit/>
          </a:bodyPr>
          <a:lstStyle/>
          <a:p>
            <a:pPr algn="ctr" eaLnBrk="0" hangingPunct="0">
              <a:lnSpc>
                <a:spcPct val="70000"/>
              </a:lnSpc>
            </a:pPr>
            <a:r>
              <a:rPr lang="en-US" sz="1400">
                <a:solidFill>
                  <a:srgbClr val="FFFFFF"/>
                </a:solidFill>
                <a:effectLst/>
                <a:latin typeface="Segoe Semibold"/>
              </a:rPr>
              <a:t>Web</a:t>
            </a:r>
            <a:br>
              <a:rPr lang="en-US" sz="1400">
                <a:solidFill>
                  <a:srgbClr val="FFFFFF"/>
                </a:solidFill>
                <a:effectLst/>
                <a:latin typeface="Segoe Semibold"/>
              </a:rPr>
            </a:br>
            <a:r>
              <a:rPr lang="en-US" sz="1400">
                <a:solidFill>
                  <a:srgbClr val="FFFFFF"/>
                </a:solidFill>
                <a:effectLst/>
                <a:latin typeface="Segoe Semibold"/>
              </a:rPr>
              <a:t>Services 3</a:t>
            </a:r>
          </a:p>
        </p:txBody>
      </p:sp>
      <p:sp>
        <p:nvSpPr>
          <p:cNvPr id="7186" name="Text Box 26"/>
          <p:cNvSpPr txBox="1">
            <a:spLocks noChangeArrowheads="1"/>
          </p:cNvSpPr>
          <p:nvPr/>
        </p:nvSpPr>
        <p:spPr bwMode="auto">
          <a:xfrm>
            <a:off x="3286125" y="2457450"/>
            <a:ext cx="1012825" cy="390525"/>
          </a:xfrm>
          <a:prstGeom prst="rect">
            <a:avLst/>
          </a:prstGeom>
          <a:noFill/>
          <a:ln w="12700" algn="ctr">
            <a:noFill/>
            <a:miter lim="800000"/>
            <a:headEnd/>
            <a:tailEnd/>
          </a:ln>
        </p:spPr>
        <p:txBody>
          <a:bodyPr wrap="none">
            <a:spAutoFit/>
          </a:bodyPr>
          <a:lstStyle/>
          <a:p>
            <a:pPr algn="ctr" eaLnBrk="0" hangingPunct="0">
              <a:lnSpc>
                <a:spcPct val="70000"/>
              </a:lnSpc>
            </a:pPr>
            <a:r>
              <a:rPr lang="en-US" sz="1400">
                <a:solidFill>
                  <a:srgbClr val="FFFFFF"/>
                </a:solidFill>
                <a:effectLst/>
                <a:latin typeface="Segoe Semibold"/>
              </a:rPr>
              <a:t>Web</a:t>
            </a:r>
            <a:br>
              <a:rPr lang="en-US" sz="1400">
                <a:solidFill>
                  <a:srgbClr val="FFFFFF"/>
                </a:solidFill>
                <a:effectLst/>
                <a:latin typeface="Segoe Semibold"/>
              </a:rPr>
            </a:br>
            <a:r>
              <a:rPr lang="en-US" sz="1400">
                <a:solidFill>
                  <a:srgbClr val="FFFFFF"/>
                </a:solidFill>
                <a:effectLst/>
                <a:latin typeface="Segoe Semibold"/>
              </a:rPr>
              <a:t>Services 4</a:t>
            </a:r>
          </a:p>
        </p:txBody>
      </p:sp>
      <p:sp>
        <p:nvSpPr>
          <p:cNvPr id="78" name="Title 77"/>
          <p:cNvSpPr>
            <a:spLocks noGrp="1"/>
          </p:cNvSpPr>
          <p:nvPr>
            <p:ph type="title" idx="4294967295"/>
          </p:nvPr>
        </p:nvSpPr>
        <p:spPr>
          <a:xfrm>
            <a:off x="228600" y="228600"/>
            <a:ext cx="9296400" cy="646331"/>
          </a:xfrm>
        </p:spPr>
        <p:txBody>
          <a:bodyPr lIns="0" tIns="0" rIns="0" bIns="0" anchor="t">
            <a:spAutoFit/>
          </a:bodyPr>
          <a:lstStyle/>
          <a:p>
            <a:pPr defTabSz="912777" eaLnBrk="1" hangingPunct="1">
              <a:lnSpc>
                <a:spcPct val="90000"/>
              </a:lnSpc>
              <a:defRPr/>
            </a:pPr>
            <a:r>
              <a:rPr lang="en-US" sz="4000" spc="-125" dirty="0">
                <a:ln w="6350" cap="flat">
                  <a:solidFill>
                    <a:srgbClr val="112E58">
                      <a:alpha val="50000"/>
                    </a:srgbClr>
                  </a:solidFill>
                </a:ln>
                <a:gradFill>
                  <a:gsLst>
                    <a:gs pos="25000">
                      <a:srgbClr val="FFFFCC"/>
                    </a:gs>
                    <a:gs pos="44000">
                      <a:srgbClr val="FFFFCC">
                        <a:lumMod val="50000"/>
                      </a:srgbClr>
                    </a:gs>
                    <a:gs pos="70000">
                      <a:srgbClr val="FFC000"/>
                    </a:gs>
                    <a:gs pos="80000">
                      <a:srgbClr val="DB9303"/>
                    </a:gs>
                  </a:gsLst>
                  <a:lin ang="5400000" scaled="0"/>
                </a:gradFill>
                <a:effectLst>
                  <a:outerShdw blurRad="38100" dist="38100" dir="2700000" algn="tl">
                    <a:srgbClr val="000000">
                      <a:alpha val="43137"/>
                    </a:srgbClr>
                  </a:outerShdw>
                </a:effectLst>
                <a:latin typeface="Segoe UI" pitchFamily="34" charset="0"/>
                <a:ea typeface="+mn-ea"/>
                <a:cs typeface="Segoe UI" pitchFamily="34" charset="0"/>
              </a:rPr>
              <a:t>The Future – “Dynamic Applications”</a:t>
            </a:r>
            <a:endParaRPr lang="en-US" sz="4000" spc="-125"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endParaRPr>
          </a:p>
        </p:txBody>
      </p:sp>
      <p:sp>
        <p:nvSpPr>
          <p:cNvPr id="79" name="TextBox 78"/>
          <p:cNvSpPr txBox="1"/>
          <p:nvPr/>
        </p:nvSpPr>
        <p:spPr>
          <a:xfrm>
            <a:off x="2517775" y="4650800"/>
            <a:ext cx="4114800" cy="584775"/>
          </a:xfrm>
          <a:prstGeom prst="rect">
            <a:avLst/>
          </a:prstGeom>
          <a:noFill/>
        </p:spPr>
        <p:txBody>
          <a:bodyPr>
            <a:spAutoFit/>
          </a:bodyPr>
          <a:lstStyle/>
          <a:p>
            <a:pPr algn="ctr" fontAlgn="auto">
              <a:spcBef>
                <a:spcPts val="0"/>
              </a:spcBef>
              <a:spcAft>
                <a:spcPts val="0"/>
              </a:spcAft>
              <a:defRPr/>
            </a:pPr>
            <a:r>
              <a:rPr lang="en-US" sz="3200" b="1" i="1" dirty="0">
                <a:ln>
                  <a:solidFill>
                    <a:schemeClr val="bg2"/>
                  </a:solidFill>
                </a:ln>
                <a:solidFill>
                  <a:schemeClr val="accent1">
                    <a:lumMod val="75000"/>
                  </a:schemeClr>
                </a:solidFill>
                <a:latin typeface="Segoe" pitchFamily="34" charset="0"/>
              </a:rPr>
              <a:t>IT Capabilities</a:t>
            </a:r>
          </a:p>
        </p:txBody>
      </p:sp>
      <p:sp>
        <p:nvSpPr>
          <p:cNvPr id="7189" name="TextBox 79"/>
          <p:cNvSpPr txBox="1">
            <a:spLocks noChangeArrowheads="1"/>
          </p:cNvSpPr>
          <p:nvPr/>
        </p:nvSpPr>
        <p:spPr bwMode="auto">
          <a:xfrm>
            <a:off x="-244475" y="1379538"/>
            <a:ext cx="4267200" cy="338137"/>
          </a:xfrm>
          <a:prstGeom prst="rect">
            <a:avLst/>
          </a:prstGeom>
          <a:noFill/>
          <a:ln w="9525">
            <a:noFill/>
            <a:miter lim="800000"/>
            <a:headEnd/>
            <a:tailEnd/>
          </a:ln>
        </p:spPr>
        <p:txBody>
          <a:bodyPr>
            <a:spAutoFit/>
          </a:bodyPr>
          <a:lstStyle/>
          <a:p>
            <a:pPr algn="ctr"/>
            <a:r>
              <a:rPr lang="en-US" sz="1600" b="1" i="1">
                <a:solidFill>
                  <a:srgbClr val="FFFFFF"/>
                </a:solidFill>
                <a:effectLst/>
                <a:latin typeface="Segoe UI" pitchFamily="34" charset="0"/>
              </a:rPr>
              <a:t>Connected User Experiences </a:t>
            </a:r>
          </a:p>
        </p:txBody>
      </p:sp>
      <p:sp>
        <p:nvSpPr>
          <p:cNvPr id="7190" name="TextBox 80"/>
          <p:cNvSpPr txBox="1">
            <a:spLocks noChangeArrowheads="1"/>
          </p:cNvSpPr>
          <p:nvPr/>
        </p:nvSpPr>
        <p:spPr bwMode="auto">
          <a:xfrm>
            <a:off x="2405063" y="1392238"/>
            <a:ext cx="4267200" cy="338137"/>
          </a:xfrm>
          <a:prstGeom prst="rect">
            <a:avLst/>
          </a:prstGeom>
          <a:noFill/>
          <a:ln w="9525">
            <a:noFill/>
            <a:miter lim="800000"/>
            <a:headEnd/>
            <a:tailEnd/>
          </a:ln>
        </p:spPr>
        <p:txBody>
          <a:bodyPr>
            <a:spAutoFit/>
          </a:bodyPr>
          <a:lstStyle/>
          <a:p>
            <a:pPr algn="ctr"/>
            <a:r>
              <a:rPr lang="en-US" sz="1600" b="1" i="1">
                <a:solidFill>
                  <a:srgbClr val="FFFFFF"/>
                </a:solidFill>
                <a:effectLst/>
                <a:latin typeface="Segoe UI" pitchFamily="34" charset="0"/>
              </a:rPr>
              <a:t>SOA Platform</a:t>
            </a:r>
          </a:p>
        </p:txBody>
      </p:sp>
      <p:sp>
        <p:nvSpPr>
          <p:cNvPr id="7191" name="TextBox 81"/>
          <p:cNvSpPr txBox="1">
            <a:spLocks noChangeArrowheads="1"/>
          </p:cNvSpPr>
          <p:nvPr/>
        </p:nvSpPr>
        <p:spPr bwMode="auto">
          <a:xfrm>
            <a:off x="5168900" y="1379538"/>
            <a:ext cx="4267200" cy="338137"/>
          </a:xfrm>
          <a:prstGeom prst="rect">
            <a:avLst/>
          </a:prstGeom>
          <a:noFill/>
          <a:ln w="9525">
            <a:noFill/>
            <a:miter lim="800000"/>
            <a:headEnd/>
            <a:tailEnd/>
          </a:ln>
        </p:spPr>
        <p:txBody>
          <a:bodyPr>
            <a:spAutoFit/>
          </a:bodyPr>
          <a:lstStyle/>
          <a:p>
            <a:pPr algn="ctr"/>
            <a:r>
              <a:rPr lang="en-US" sz="1600" b="1" i="1">
                <a:solidFill>
                  <a:srgbClr val="FFFFFF"/>
                </a:solidFill>
                <a:effectLst/>
                <a:latin typeface="Segoe UI" pitchFamily="34" charset="0"/>
              </a:rPr>
              <a:t>Data Platform</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978" y="287338"/>
            <a:ext cx="8345290" cy="983346"/>
          </a:xfrm>
        </p:spPr>
        <p:txBody>
          <a:bodyPr>
            <a:normAutofit/>
          </a:bodyPr>
          <a:lstStyle/>
          <a:p>
            <a:r>
              <a:rPr sz="4600" smtClean="0"/>
              <a:t>Composite App:  BP's Solution </a:t>
            </a:r>
            <a:br>
              <a:rPr sz="4600" smtClean="0"/>
            </a:br>
            <a:r>
              <a:rPr sz="2500" i="1" smtClean="0">
                <a:solidFill>
                  <a:schemeClr val="tx2"/>
                </a:solidFill>
              </a:rPr>
              <a:t>Services consumption in an "Enterprise Mashup"</a:t>
            </a:r>
            <a:endParaRPr sz="4600" i="1">
              <a:solidFill>
                <a:schemeClr val="tx2"/>
              </a:solidFill>
            </a:endParaRPr>
          </a:p>
        </p:txBody>
      </p:sp>
      <p:grpSp>
        <p:nvGrpSpPr>
          <p:cNvPr id="2" name="Group 58"/>
          <p:cNvGrpSpPr/>
          <p:nvPr/>
        </p:nvGrpSpPr>
        <p:grpSpPr>
          <a:xfrm>
            <a:off x="6667500" y="3577167"/>
            <a:ext cx="2162308" cy="1460500"/>
            <a:chOff x="7188200" y="6197600"/>
            <a:chExt cx="3459692" cy="1752600"/>
          </a:xfrm>
        </p:grpSpPr>
        <p:pic>
          <p:nvPicPr>
            <p:cNvPr id="55" name="Rectangle 76802" descr="vertical glass rectangle short"/>
            <p:cNvPicPr>
              <a:picLocks noChangeAspect="1" noChangeArrowheads="1"/>
            </p:cNvPicPr>
            <p:nvPr/>
          </p:nvPicPr>
          <p:blipFill>
            <a:blip r:embed="rId3" cstate="email"/>
            <a:srcRect/>
            <a:stretch>
              <a:fillRect/>
            </a:stretch>
          </p:blipFill>
          <p:spPr bwMode="auto">
            <a:xfrm>
              <a:off x="7188200" y="6197600"/>
              <a:ext cx="3459692" cy="1752600"/>
            </a:xfrm>
            <a:prstGeom prst="rect">
              <a:avLst/>
            </a:prstGeom>
            <a:noFill/>
            <a:ln w="9525">
              <a:noFill/>
              <a:miter lim="800000"/>
              <a:headEnd/>
              <a:tailEnd/>
            </a:ln>
          </p:spPr>
        </p:pic>
        <p:pic>
          <p:nvPicPr>
            <p:cNvPr id="1029" name="Picture 5" descr="\\showsrus\images\MS_LOGOS_PACKAGING\U-Z\Visual Studio 2005\Logos and Logotypes\Visual Studio 2005 logo v white.png"/>
            <p:cNvPicPr>
              <a:picLocks noChangeAspect="1" noChangeArrowheads="1"/>
            </p:cNvPicPr>
            <p:nvPr/>
          </p:nvPicPr>
          <p:blipFill>
            <a:blip r:embed="rId4" cstate="email"/>
            <a:srcRect/>
            <a:stretch>
              <a:fillRect/>
            </a:stretch>
          </p:blipFill>
          <p:spPr bwMode="auto">
            <a:xfrm>
              <a:off x="8658124" y="6501795"/>
              <a:ext cx="1871400" cy="562058"/>
            </a:xfrm>
            <a:prstGeom prst="rect">
              <a:avLst/>
            </a:prstGeom>
            <a:noFill/>
          </p:spPr>
        </p:pic>
        <p:pic>
          <p:nvPicPr>
            <p:cNvPr id="15" name="Picture 6" descr="Microsoft "/>
            <p:cNvPicPr>
              <a:picLocks noChangeAspect="1" noChangeArrowheads="1"/>
            </p:cNvPicPr>
            <p:nvPr/>
          </p:nvPicPr>
          <p:blipFill>
            <a:blip r:embed="rId5" cstate="email"/>
            <a:srcRect/>
            <a:stretch>
              <a:fillRect/>
            </a:stretch>
          </p:blipFill>
          <p:spPr bwMode="auto">
            <a:xfrm>
              <a:off x="7478481" y="6533838"/>
              <a:ext cx="960120" cy="506801"/>
            </a:xfrm>
            <a:prstGeom prst="rect">
              <a:avLst/>
            </a:prstGeom>
            <a:noFill/>
            <a:ln w="9525">
              <a:noFill/>
              <a:miter lim="800000"/>
              <a:headEnd/>
              <a:tailEnd/>
            </a:ln>
          </p:spPr>
        </p:pic>
        <p:sp>
          <p:nvSpPr>
            <p:cNvPr id="16" name="TextBox 15"/>
            <p:cNvSpPr txBox="1"/>
            <p:nvPr/>
          </p:nvSpPr>
          <p:spPr>
            <a:xfrm>
              <a:off x="7508395" y="7152962"/>
              <a:ext cx="2846070" cy="590932"/>
            </a:xfrm>
            <a:prstGeom prst="rect">
              <a:avLst/>
            </a:prstGeom>
            <a:noFill/>
          </p:spPr>
          <p:txBody>
            <a:bodyPr wrap="square" rtlCol="0">
              <a:spAutoFit/>
            </a:bodyPr>
            <a:lstStyle/>
            <a:p>
              <a:pPr algn="ctr"/>
              <a:r>
                <a:rPr lang="en-US" sz="1300" b="1" i="1" kern="0" dirty="0" smtClean="0">
                  <a:solidFill>
                    <a:schemeClr val="accent4">
                      <a:lumMod val="60000"/>
                      <a:lumOff val="40000"/>
                    </a:schemeClr>
                  </a:solidFill>
                  <a:latin typeface="Segoe UI" pitchFamily="34" charset="0"/>
                  <a:cs typeface="Segoe UI" pitchFamily="34" charset="0"/>
                </a:rPr>
                <a:t>Development Platform &amp; Tooling</a:t>
              </a:r>
              <a:endParaRPr lang="en-US" sz="1300" b="1" i="1" kern="0" dirty="0">
                <a:solidFill>
                  <a:schemeClr val="accent4">
                    <a:lumMod val="60000"/>
                    <a:lumOff val="40000"/>
                  </a:schemeClr>
                </a:solidFill>
                <a:latin typeface="Segoe UI" pitchFamily="34" charset="0"/>
                <a:cs typeface="Segoe UI" pitchFamily="34" charset="0"/>
              </a:endParaRPr>
            </a:p>
          </p:txBody>
        </p:sp>
      </p:grpSp>
      <p:grpSp>
        <p:nvGrpSpPr>
          <p:cNvPr id="3" name="Group 59"/>
          <p:cNvGrpSpPr/>
          <p:nvPr/>
        </p:nvGrpSpPr>
        <p:grpSpPr>
          <a:xfrm>
            <a:off x="4651375" y="5228167"/>
            <a:ext cx="2162308" cy="1460500"/>
            <a:chOff x="2882900" y="6273800"/>
            <a:chExt cx="3459692" cy="1752600"/>
          </a:xfrm>
        </p:grpSpPr>
        <p:pic>
          <p:nvPicPr>
            <p:cNvPr id="57" name="Rectangle 76802" descr="vertical glass rectangle short"/>
            <p:cNvPicPr>
              <a:picLocks noChangeAspect="1" noChangeArrowheads="1"/>
            </p:cNvPicPr>
            <p:nvPr/>
          </p:nvPicPr>
          <p:blipFill>
            <a:blip r:embed="rId3" cstate="email"/>
            <a:srcRect/>
            <a:stretch>
              <a:fillRect/>
            </a:stretch>
          </p:blipFill>
          <p:spPr bwMode="auto">
            <a:xfrm>
              <a:off x="2882900" y="6273800"/>
              <a:ext cx="3459692" cy="1752600"/>
            </a:xfrm>
            <a:prstGeom prst="rect">
              <a:avLst/>
            </a:prstGeom>
            <a:noFill/>
            <a:ln w="9525">
              <a:noFill/>
              <a:miter lim="800000"/>
              <a:headEnd/>
              <a:tailEnd/>
            </a:ln>
          </p:spPr>
        </p:pic>
        <p:pic>
          <p:nvPicPr>
            <p:cNvPr id="21" name="Picture 3" descr="\\showsrus\images\MS_LOGOS_PACKAGING\R-T\SQL Server 2005\English\Logos &amp; Logotypes\SQL Server 2005 white.png"/>
            <p:cNvPicPr>
              <a:picLocks noChangeAspect="1" noChangeArrowheads="1"/>
            </p:cNvPicPr>
            <p:nvPr/>
          </p:nvPicPr>
          <p:blipFill>
            <a:blip r:embed="rId6" cstate="email"/>
            <a:srcRect/>
            <a:stretch>
              <a:fillRect/>
            </a:stretch>
          </p:blipFill>
          <p:spPr bwMode="auto">
            <a:xfrm>
              <a:off x="3307072" y="6490022"/>
              <a:ext cx="2536388" cy="544831"/>
            </a:xfrm>
            <a:prstGeom prst="rect">
              <a:avLst/>
            </a:prstGeom>
            <a:noFill/>
            <a:ln w="9525">
              <a:noFill/>
              <a:miter lim="800000"/>
              <a:headEnd/>
              <a:tailEnd/>
            </a:ln>
          </p:spPr>
        </p:pic>
        <p:sp>
          <p:nvSpPr>
            <p:cNvPr id="22" name="TextBox 21"/>
            <p:cNvSpPr txBox="1"/>
            <p:nvPr/>
          </p:nvSpPr>
          <p:spPr>
            <a:xfrm>
              <a:off x="3195793" y="7152962"/>
              <a:ext cx="2846070" cy="590932"/>
            </a:xfrm>
            <a:prstGeom prst="rect">
              <a:avLst/>
            </a:prstGeom>
            <a:noFill/>
          </p:spPr>
          <p:txBody>
            <a:bodyPr wrap="square" rtlCol="0">
              <a:spAutoFit/>
            </a:bodyPr>
            <a:lstStyle/>
            <a:p>
              <a:pPr algn="ctr"/>
              <a:r>
                <a:rPr lang="en-US" sz="1300" b="1" i="1" kern="0" dirty="0" smtClean="0">
                  <a:solidFill>
                    <a:schemeClr val="accent4">
                      <a:lumMod val="60000"/>
                      <a:lumOff val="40000"/>
                    </a:schemeClr>
                  </a:solidFill>
                  <a:latin typeface="Segoe UI" pitchFamily="34" charset="0"/>
                  <a:cs typeface="Segoe UI" pitchFamily="34" charset="0"/>
                </a:rPr>
                <a:t>Data Integration, Storage &amp; Analysis</a:t>
              </a:r>
              <a:endParaRPr lang="en-US" sz="1300" b="1" i="1" kern="0" dirty="0">
                <a:solidFill>
                  <a:schemeClr val="accent4">
                    <a:lumMod val="60000"/>
                    <a:lumOff val="40000"/>
                  </a:schemeClr>
                </a:solidFill>
                <a:latin typeface="Segoe UI" pitchFamily="34" charset="0"/>
                <a:cs typeface="Segoe UI" pitchFamily="34" charset="0"/>
              </a:endParaRPr>
            </a:p>
          </p:txBody>
        </p:sp>
      </p:grpSp>
      <p:grpSp>
        <p:nvGrpSpPr>
          <p:cNvPr id="4" name="Group 60"/>
          <p:cNvGrpSpPr/>
          <p:nvPr/>
        </p:nvGrpSpPr>
        <p:grpSpPr>
          <a:xfrm>
            <a:off x="2159000" y="5206999"/>
            <a:ext cx="2162308" cy="1491988"/>
            <a:chOff x="673100" y="4368800"/>
            <a:chExt cx="3459692" cy="1790386"/>
          </a:xfrm>
        </p:grpSpPr>
        <p:pic>
          <p:nvPicPr>
            <p:cNvPr id="41" name="Rectangle 76802" descr="vertical glass rectangle short"/>
            <p:cNvPicPr>
              <a:picLocks noChangeAspect="1" noChangeArrowheads="1"/>
            </p:cNvPicPr>
            <p:nvPr/>
          </p:nvPicPr>
          <p:blipFill>
            <a:blip r:embed="rId3" cstate="email"/>
            <a:srcRect/>
            <a:stretch>
              <a:fillRect/>
            </a:stretch>
          </p:blipFill>
          <p:spPr bwMode="auto">
            <a:xfrm>
              <a:off x="673100" y="4368800"/>
              <a:ext cx="3459692" cy="1752600"/>
            </a:xfrm>
            <a:prstGeom prst="rect">
              <a:avLst/>
            </a:prstGeom>
            <a:noFill/>
            <a:ln w="9525">
              <a:noFill/>
              <a:miter lim="800000"/>
              <a:headEnd/>
              <a:tailEnd/>
            </a:ln>
          </p:spPr>
        </p:pic>
        <p:sp>
          <p:nvSpPr>
            <p:cNvPr id="20" name="TextBox 19"/>
            <p:cNvSpPr txBox="1"/>
            <p:nvPr/>
          </p:nvSpPr>
          <p:spPr>
            <a:xfrm>
              <a:off x="832513" y="5568254"/>
              <a:ext cx="3176458" cy="590932"/>
            </a:xfrm>
            <a:prstGeom prst="rect">
              <a:avLst/>
            </a:prstGeom>
            <a:noFill/>
          </p:spPr>
          <p:txBody>
            <a:bodyPr wrap="square" rtlCol="0">
              <a:spAutoFit/>
            </a:bodyPr>
            <a:lstStyle/>
            <a:p>
              <a:pPr algn="ctr"/>
              <a:r>
                <a:rPr lang="en-US" sz="1300" b="1" i="1" kern="0" dirty="0" smtClean="0">
                  <a:solidFill>
                    <a:schemeClr val="accent4">
                      <a:lumMod val="60000"/>
                      <a:lumOff val="40000"/>
                    </a:schemeClr>
                  </a:solidFill>
                  <a:latin typeface="Segoe UI" pitchFamily="34" charset="0"/>
                  <a:cs typeface="Segoe UI" pitchFamily="34" charset="0"/>
                </a:rPr>
                <a:t>User Portal &amp; Web Parts</a:t>
              </a:r>
              <a:endParaRPr lang="en-US" sz="1300" b="1" i="1" kern="0" dirty="0">
                <a:solidFill>
                  <a:schemeClr val="accent4">
                    <a:lumMod val="60000"/>
                    <a:lumOff val="40000"/>
                  </a:schemeClr>
                </a:solidFill>
                <a:latin typeface="Segoe UI" pitchFamily="34" charset="0"/>
                <a:cs typeface="Segoe UI" pitchFamily="34" charset="0"/>
              </a:endParaRPr>
            </a:p>
          </p:txBody>
        </p:sp>
        <p:grpSp>
          <p:nvGrpSpPr>
            <p:cNvPr id="6" name="Group 49"/>
            <p:cNvGrpSpPr/>
            <p:nvPr/>
          </p:nvGrpSpPr>
          <p:grpSpPr>
            <a:xfrm>
              <a:off x="1125359" y="4661661"/>
              <a:ext cx="2541894" cy="680679"/>
              <a:chOff x="896190" y="4655596"/>
              <a:chExt cx="2040412" cy="546390"/>
            </a:xfrm>
          </p:grpSpPr>
          <p:pic>
            <p:nvPicPr>
              <p:cNvPr id="17" name="Picture 2" descr="\\showsrus\images\MS_LOGOS_PACKAGING\M-Q\OFFICE 2007 (includes all related Office system logos)\SharePoint Server 2007\SharePoint Server 2007 logo black v.png"/>
              <p:cNvPicPr>
                <a:picLocks noChangeAspect="1" noChangeArrowheads="1"/>
              </p:cNvPicPr>
              <p:nvPr/>
            </p:nvPicPr>
            <p:blipFill>
              <a:blip r:embed="rId7" cstate="email">
                <a:lum bright="100000"/>
              </a:blip>
              <a:srcRect/>
              <a:stretch>
                <a:fillRect/>
              </a:stretch>
            </p:blipFill>
            <p:spPr bwMode="auto">
              <a:xfrm>
                <a:off x="1245440" y="5016133"/>
                <a:ext cx="663639" cy="185853"/>
              </a:xfrm>
              <a:prstGeom prst="rect">
                <a:avLst/>
              </a:prstGeom>
              <a:noFill/>
              <a:ln w="57150">
                <a:noFill/>
              </a:ln>
            </p:spPr>
          </p:pic>
          <p:grpSp>
            <p:nvGrpSpPr>
              <p:cNvPr id="8" name="Group 48"/>
              <p:cNvGrpSpPr/>
              <p:nvPr/>
            </p:nvGrpSpPr>
            <p:grpSpPr>
              <a:xfrm>
                <a:off x="896190" y="4655596"/>
                <a:ext cx="2040412" cy="341901"/>
                <a:chOff x="1169145" y="4055094"/>
                <a:chExt cx="2040412" cy="341901"/>
              </a:xfrm>
            </p:grpSpPr>
            <p:pic>
              <p:nvPicPr>
                <p:cNvPr id="18" name="Picture 2" descr="\\showsrus\images\MS_LOGOS_PACKAGING\M-Q\OFFICE 2007 (includes all related Office system logos)\SharePoint Server 2007\SharePoint Server 2007 logo black v.png"/>
                <p:cNvPicPr>
                  <a:picLocks noChangeAspect="1" noChangeArrowheads="1"/>
                </p:cNvPicPr>
                <p:nvPr/>
              </p:nvPicPr>
              <p:blipFill>
                <a:blip r:embed="rId8" cstate="email">
                  <a:lum bright="100000"/>
                </a:blip>
                <a:srcRect/>
                <a:stretch>
                  <a:fillRect/>
                </a:stretch>
              </p:blipFill>
              <p:spPr bwMode="auto">
                <a:xfrm>
                  <a:off x="1169145" y="4056943"/>
                  <a:ext cx="2040412" cy="340052"/>
                </a:xfrm>
                <a:prstGeom prst="rect">
                  <a:avLst/>
                </a:prstGeom>
                <a:noFill/>
                <a:ln w="57150">
                  <a:noFill/>
                </a:ln>
              </p:spPr>
            </p:pic>
            <p:pic>
              <p:nvPicPr>
                <p:cNvPr id="48" name="Picture 2" descr="\\showsrus\images\MS_LOGOS_PACKAGING\M-Q\OFFICE 2007 (includes all related Office system logos)\SharePoint Server 2007\SharePoint Server 2007 logo black v.png"/>
                <p:cNvPicPr>
                  <a:picLocks noChangeAspect="1" noChangeArrowheads="1"/>
                </p:cNvPicPr>
                <p:nvPr/>
              </p:nvPicPr>
              <p:blipFill>
                <a:blip r:embed="rId9" cstate="email"/>
                <a:srcRect/>
                <a:stretch>
                  <a:fillRect/>
                </a:stretch>
              </p:blipFill>
              <p:spPr bwMode="auto">
                <a:xfrm>
                  <a:off x="1169145" y="4055094"/>
                  <a:ext cx="340568" cy="340052"/>
                </a:xfrm>
                <a:prstGeom prst="rect">
                  <a:avLst/>
                </a:prstGeom>
                <a:noFill/>
                <a:ln w="57150">
                  <a:noFill/>
                </a:ln>
              </p:spPr>
            </p:pic>
          </p:grpSp>
        </p:grpSp>
      </p:grpSp>
      <p:grpSp>
        <p:nvGrpSpPr>
          <p:cNvPr id="9" name="Group 61"/>
          <p:cNvGrpSpPr/>
          <p:nvPr/>
        </p:nvGrpSpPr>
        <p:grpSpPr>
          <a:xfrm>
            <a:off x="279402" y="1809750"/>
            <a:ext cx="2166391" cy="1460500"/>
            <a:chOff x="11102341" y="2159000"/>
            <a:chExt cx="3466225" cy="1752600"/>
          </a:xfrm>
        </p:grpSpPr>
        <p:pic>
          <p:nvPicPr>
            <p:cNvPr id="56" name="Rectangle 76802" descr="vertical glass rectangle short"/>
            <p:cNvPicPr>
              <a:picLocks noChangeAspect="1" noChangeArrowheads="1"/>
            </p:cNvPicPr>
            <p:nvPr/>
          </p:nvPicPr>
          <p:blipFill>
            <a:blip r:embed="rId3" cstate="email"/>
            <a:srcRect/>
            <a:stretch>
              <a:fillRect/>
            </a:stretch>
          </p:blipFill>
          <p:spPr bwMode="auto">
            <a:xfrm>
              <a:off x="11102341" y="2159000"/>
              <a:ext cx="3459693" cy="1752600"/>
            </a:xfrm>
            <a:prstGeom prst="rect">
              <a:avLst/>
            </a:prstGeom>
            <a:ln>
              <a:headEnd/>
              <a:tailEnd/>
            </a:ln>
          </p:spPr>
          <p:style>
            <a:lnRef idx="0">
              <a:schemeClr val="accent4"/>
            </a:lnRef>
            <a:fillRef idx="3">
              <a:schemeClr val="accent4"/>
            </a:fillRef>
            <a:effectRef idx="3">
              <a:schemeClr val="accent4"/>
            </a:effectRef>
            <a:fontRef idx="minor">
              <a:schemeClr val="lt1"/>
            </a:fontRef>
          </p:style>
        </p:pic>
        <p:sp>
          <p:nvSpPr>
            <p:cNvPr id="7" name="TextBox 6"/>
            <p:cNvSpPr txBox="1"/>
            <p:nvPr/>
          </p:nvSpPr>
          <p:spPr>
            <a:xfrm>
              <a:off x="11142979" y="3094630"/>
              <a:ext cx="3425587" cy="51891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300" b="1" i="1" kern="0" dirty="0" smtClean="0">
                  <a:solidFill>
                    <a:schemeClr val="bg1">
                      <a:lumMod val="10000"/>
                    </a:schemeClr>
                  </a:solidFill>
                  <a:latin typeface="Segoe UI" pitchFamily="34" charset="0"/>
                  <a:cs typeface="Segoe UI" pitchFamily="34" charset="0"/>
                </a:rPr>
                <a:t>Data Visualization </a:t>
              </a:r>
              <a:br>
                <a:rPr lang="en-US" sz="1300" b="1" i="1" kern="0" dirty="0" smtClean="0">
                  <a:solidFill>
                    <a:schemeClr val="bg1">
                      <a:lumMod val="10000"/>
                    </a:schemeClr>
                  </a:solidFill>
                  <a:latin typeface="Segoe UI" pitchFamily="34" charset="0"/>
                  <a:cs typeface="Segoe UI" pitchFamily="34" charset="0"/>
                </a:rPr>
              </a:br>
              <a:r>
                <a:rPr lang="en-US" sz="1300" b="1" i="1" kern="0" dirty="0" smtClean="0">
                  <a:solidFill>
                    <a:schemeClr val="bg1">
                      <a:lumMod val="10000"/>
                    </a:schemeClr>
                  </a:solidFill>
                  <a:latin typeface="Segoe UI" pitchFamily="34" charset="0"/>
                  <a:cs typeface="Segoe UI" pitchFamily="34" charset="0"/>
                </a:rPr>
                <a:t>and ISV Partner</a:t>
              </a:r>
              <a:endParaRPr lang="en-US" sz="1300" b="1" i="1" kern="0" dirty="0">
                <a:solidFill>
                  <a:schemeClr val="bg1">
                    <a:lumMod val="10000"/>
                  </a:schemeClr>
                </a:solidFill>
                <a:latin typeface="Segoe UI" pitchFamily="34" charset="0"/>
                <a:cs typeface="Segoe UI" pitchFamily="34" charset="0"/>
              </a:endParaRPr>
            </a:p>
          </p:txBody>
        </p:sp>
        <p:pic>
          <p:nvPicPr>
            <p:cNvPr id="51" name="Picture 50" descr="logo.png"/>
            <p:cNvPicPr>
              <a:picLocks noChangeAspect="1"/>
            </p:cNvPicPr>
            <p:nvPr/>
          </p:nvPicPr>
          <p:blipFill>
            <a:blip r:embed="rId10" cstate="email"/>
            <a:stretch>
              <a:fillRect/>
            </a:stretch>
          </p:blipFill>
          <p:spPr>
            <a:xfrm>
              <a:off x="11390573" y="2357081"/>
              <a:ext cx="2375592" cy="518615"/>
            </a:xfrm>
            <a:prstGeom prst="rect">
              <a:avLst/>
            </a:prstGeom>
          </p:spPr>
          <p:style>
            <a:lnRef idx="0">
              <a:schemeClr val="accent4"/>
            </a:lnRef>
            <a:fillRef idx="3">
              <a:schemeClr val="accent4"/>
            </a:fillRef>
            <a:effectRef idx="3">
              <a:schemeClr val="accent4"/>
            </a:effectRef>
            <a:fontRef idx="minor">
              <a:schemeClr val="lt1"/>
            </a:fontRef>
          </p:style>
        </p:pic>
      </p:grpSp>
      <p:grpSp>
        <p:nvGrpSpPr>
          <p:cNvPr id="10" name="Group 49"/>
          <p:cNvGrpSpPr/>
          <p:nvPr/>
        </p:nvGrpSpPr>
        <p:grpSpPr>
          <a:xfrm>
            <a:off x="269875" y="3524250"/>
            <a:ext cx="2162308" cy="1460500"/>
            <a:chOff x="787400" y="2082800"/>
            <a:chExt cx="3459692" cy="1752600"/>
          </a:xfrm>
        </p:grpSpPr>
        <p:pic>
          <p:nvPicPr>
            <p:cNvPr id="49" name="Rectangle 76802" descr="vertical glass rectangle short"/>
            <p:cNvPicPr>
              <a:picLocks noChangeAspect="1" noChangeArrowheads="1"/>
            </p:cNvPicPr>
            <p:nvPr/>
          </p:nvPicPr>
          <p:blipFill>
            <a:blip r:embed="rId3" cstate="email"/>
            <a:srcRect/>
            <a:stretch>
              <a:fillRect/>
            </a:stretch>
          </p:blipFill>
          <p:spPr bwMode="auto">
            <a:xfrm>
              <a:off x="787400" y="2082800"/>
              <a:ext cx="3459692" cy="1752600"/>
            </a:xfrm>
            <a:prstGeom prst="rect">
              <a:avLst/>
            </a:prstGeom>
            <a:noFill/>
            <a:ln w="9525">
              <a:noFill/>
              <a:miter lim="800000"/>
              <a:headEnd/>
              <a:tailEnd/>
            </a:ln>
          </p:spPr>
        </p:pic>
        <p:sp>
          <p:nvSpPr>
            <p:cNvPr id="28" name="TextBox 27"/>
            <p:cNvSpPr txBox="1"/>
            <p:nvPr/>
          </p:nvSpPr>
          <p:spPr>
            <a:xfrm>
              <a:off x="966453" y="3127611"/>
              <a:ext cx="2846070" cy="350866"/>
            </a:xfrm>
            <a:prstGeom prst="rect">
              <a:avLst/>
            </a:prstGeom>
            <a:noFill/>
          </p:spPr>
          <p:txBody>
            <a:bodyPr wrap="square" rtlCol="0">
              <a:spAutoFit/>
            </a:bodyPr>
            <a:lstStyle/>
            <a:p>
              <a:pPr algn="ctr"/>
              <a:r>
                <a:rPr lang="en-US" sz="1300" b="1" i="1" kern="0" dirty="0" smtClean="0">
                  <a:solidFill>
                    <a:schemeClr val="accent4">
                      <a:lumMod val="60000"/>
                      <a:lumOff val="40000"/>
                    </a:schemeClr>
                  </a:solidFill>
                  <a:latin typeface="Segoe UI" pitchFamily="34" charset="0"/>
                  <a:cs typeface="Segoe UI" pitchFamily="34" charset="0"/>
                </a:rPr>
                <a:t>Mapping Service</a:t>
              </a:r>
              <a:endParaRPr lang="en-US" sz="1300" b="1" i="1" kern="0" dirty="0">
                <a:solidFill>
                  <a:schemeClr val="accent4">
                    <a:lumMod val="60000"/>
                    <a:lumOff val="40000"/>
                  </a:schemeClr>
                </a:solidFill>
                <a:latin typeface="Segoe UI" pitchFamily="34" charset="0"/>
                <a:cs typeface="Segoe UI" pitchFamily="34" charset="0"/>
              </a:endParaRPr>
            </a:p>
          </p:txBody>
        </p:sp>
        <p:pic>
          <p:nvPicPr>
            <p:cNvPr id="44" name="Picture 3" descr="E:\Clip_Installer\DVD_ART\BoxShots_Logos\Microsoft Virtual Earth\Microsoft Virtual Earth logo rev v.png"/>
            <p:cNvPicPr>
              <a:picLocks noChangeAspect="1" noChangeArrowheads="1"/>
            </p:cNvPicPr>
            <p:nvPr/>
          </p:nvPicPr>
          <p:blipFill>
            <a:blip r:embed="rId11" cstate="email"/>
            <a:srcRect/>
            <a:stretch>
              <a:fillRect/>
            </a:stretch>
          </p:blipFill>
          <p:spPr bwMode="auto">
            <a:xfrm>
              <a:off x="1410492" y="2380433"/>
              <a:ext cx="2173264" cy="614611"/>
            </a:xfrm>
            <a:prstGeom prst="rect">
              <a:avLst/>
            </a:prstGeom>
            <a:noFill/>
          </p:spPr>
        </p:pic>
      </p:grpSp>
      <p:pic>
        <p:nvPicPr>
          <p:cNvPr id="3074" name="Picture 2" descr="BP_HMS_VElogo"/>
          <p:cNvPicPr>
            <a:picLocks noChangeAspect="1" noChangeArrowheads="1"/>
          </p:cNvPicPr>
          <p:nvPr/>
        </p:nvPicPr>
        <p:blipFill>
          <a:blip r:embed="rId12" cstate="email"/>
          <a:srcRect/>
          <a:stretch>
            <a:fillRect/>
          </a:stretch>
        </p:blipFill>
        <p:spPr bwMode="auto">
          <a:xfrm>
            <a:off x="2801938" y="1756833"/>
            <a:ext cx="3391740" cy="3166593"/>
          </a:xfrm>
          <a:prstGeom prst="rect">
            <a:avLst/>
          </a:prstGeom>
          <a:noFill/>
          <a:ln w="9525">
            <a:noFill/>
            <a:miter lim="800000"/>
            <a:headEnd/>
            <a:tailEnd/>
          </a:ln>
        </p:spPr>
      </p:pic>
      <p:grpSp>
        <p:nvGrpSpPr>
          <p:cNvPr id="11" name="Group 57"/>
          <p:cNvGrpSpPr/>
          <p:nvPr/>
        </p:nvGrpSpPr>
        <p:grpSpPr>
          <a:xfrm>
            <a:off x="6507073" y="1830917"/>
            <a:ext cx="2544986" cy="1460500"/>
            <a:chOff x="10566400" y="2070100"/>
            <a:chExt cx="3459692" cy="1752600"/>
          </a:xfrm>
        </p:grpSpPr>
        <p:pic>
          <p:nvPicPr>
            <p:cNvPr id="54" name="Rectangle 76802" descr="vertical glass rectangle short"/>
            <p:cNvPicPr>
              <a:picLocks noChangeAspect="1" noChangeArrowheads="1"/>
            </p:cNvPicPr>
            <p:nvPr/>
          </p:nvPicPr>
          <p:blipFill>
            <a:blip r:embed="rId13" cstate="email"/>
            <a:srcRect/>
            <a:stretch>
              <a:fillRect/>
            </a:stretch>
          </p:blipFill>
          <p:spPr bwMode="auto">
            <a:xfrm>
              <a:off x="10566400" y="2070100"/>
              <a:ext cx="3459692" cy="1752600"/>
            </a:xfrm>
            <a:prstGeom prst="rect">
              <a:avLst/>
            </a:prstGeom>
            <a:noFill/>
            <a:ln w="9525">
              <a:noFill/>
              <a:miter lim="800000"/>
              <a:headEnd/>
              <a:tailEnd/>
            </a:ln>
          </p:spPr>
        </p:pic>
        <p:sp>
          <p:nvSpPr>
            <p:cNvPr id="52" name="Sun 51"/>
            <p:cNvSpPr/>
            <p:nvPr/>
          </p:nvSpPr>
          <p:spPr bwMode="auto">
            <a:xfrm>
              <a:off x="12763500" y="2388878"/>
              <a:ext cx="773373" cy="621021"/>
            </a:xfrm>
            <a:prstGeom prst="sun">
              <a:avLst/>
            </a:prstGeom>
            <a:solidFill>
              <a:srgbClr val="FFFF00"/>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74" eaLnBrk="1" hangingPunct="1"/>
              <a:endParaRPr lang="en-US" sz="2000" dirty="0" smtClean="0">
                <a:solidFill>
                  <a:schemeClr val="bg1">
                    <a:lumMod val="10000"/>
                  </a:schemeClr>
                </a:solidFill>
                <a:latin typeface="Segoe" pitchFamily="34" charset="0"/>
              </a:endParaRPr>
            </a:p>
          </p:txBody>
        </p:sp>
        <p:sp>
          <p:nvSpPr>
            <p:cNvPr id="53" name="Rectangle 52"/>
            <p:cNvSpPr/>
            <p:nvPr/>
          </p:nvSpPr>
          <p:spPr>
            <a:xfrm>
              <a:off x="10946363" y="3044818"/>
              <a:ext cx="2872551" cy="350866"/>
            </a:xfrm>
            <a:prstGeom prst="rect">
              <a:avLst/>
            </a:prstGeom>
          </p:spPr>
          <p:txBody>
            <a:bodyPr wrap="none">
              <a:spAutoFit/>
            </a:bodyPr>
            <a:lstStyle/>
            <a:p>
              <a:pPr lvl="0" algn="ctr">
                <a:defRPr/>
              </a:pPr>
              <a:r>
                <a:rPr lang="en-US" sz="1300" b="1" i="1" kern="0" dirty="0" smtClean="0">
                  <a:solidFill>
                    <a:schemeClr val="accent4">
                      <a:lumMod val="60000"/>
                      <a:lumOff val="40000"/>
                    </a:schemeClr>
                  </a:solidFill>
                  <a:latin typeface="Segoe UI" pitchFamily="34" charset="0"/>
                  <a:cs typeface="Segoe UI" pitchFamily="34" charset="0"/>
                </a:rPr>
                <a:t>Internet Weather Service</a:t>
              </a:r>
            </a:p>
          </p:txBody>
        </p:sp>
      </p:grpSp>
    </p:spTree>
  </p:cSld>
  <p:clrMapOvr>
    <a:masterClrMapping/>
  </p:clrMapOvr>
  <p:transition advTm="617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2500"/>
                            </p:stCondLst>
                            <p:childTnLst>
                              <p:par>
                                <p:cTn id="15" presetID="53"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3000"/>
                            </p:stCondLst>
                            <p:childTnLst>
                              <p:par>
                                <p:cTn id="21" presetID="53"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3500"/>
                            </p:stCondLst>
                            <p:childTnLst>
                              <p:par>
                                <p:cTn id="27" presetID="53"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4000"/>
                            </p:stCondLst>
                            <p:childTnLst>
                              <p:par>
                                <p:cTn id="33" presetID="53"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4500"/>
                            </p:stCondLst>
                            <p:childTnLst>
                              <p:par>
                                <p:cTn id="39" presetID="53"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0"/>
          <p:cNvSpPr>
            <a:spLocks noChangeArrowheads="1"/>
          </p:cNvSpPr>
          <p:nvPr/>
        </p:nvSpPr>
        <p:spPr bwMode="auto">
          <a:xfrm>
            <a:off x="314325" y="1454150"/>
            <a:ext cx="8496300" cy="1228725"/>
          </a:xfrm>
          <a:prstGeom prst="roundRect">
            <a:avLst>
              <a:gd name="adj" fmla="val 11241"/>
            </a:avLst>
          </a:prstGeom>
          <a:gradFill rotWithShape="1">
            <a:gsLst>
              <a:gs pos="0">
                <a:srgbClr val="0B213F">
                  <a:alpha val="42998"/>
                </a:srgbClr>
              </a:gs>
              <a:gs pos="100000">
                <a:srgbClr val="0B213F"/>
              </a:gs>
            </a:gsLst>
            <a:lin ang="0" scaled="1"/>
          </a:gradFill>
          <a:ln w="9525">
            <a:noFill/>
            <a:round/>
            <a:headEnd/>
            <a:tailEnd/>
          </a:ln>
        </p:spPr>
        <p:txBody>
          <a:bodyPr vert="horz" wrap="none" lIns="91440" tIns="45720" rIns="91440" bIns="45720" numCol="1" anchor="ctr" anchorCtr="0" compatLnSpc="1">
            <a:prstTxWarp prst="textNoShape">
              <a:avLst/>
            </a:prstTxWarp>
          </a:bodyPr>
          <a:lstStyle/>
          <a:p>
            <a:endParaRPr lang="en-US">
              <a:latin typeface="Segoe Semibold" pitchFamily="34" charset="0"/>
            </a:endParaRPr>
          </a:p>
        </p:txBody>
      </p:sp>
      <p:sp>
        <p:nvSpPr>
          <p:cNvPr id="20483" name="AutoShape 21"/>
          <p:cNvSpPr>
            <a:spLocks noChangeArrowheads="1"/>
          </p:cNvSpPr>
          <p:nvPr/>
        </p:nvSpPr>
        <p:spPr bwMode="auto">
          <a:xfrm>
            <a:off x="314325" y="3001963"/>
            <a:ext cx="8496300" cy="1228725"/>
          </a:xfrm>
          <a:prstGeom prst="roundRect">
            <a:avLst>
              <a:gd name="adj" fmla="val 11241"/>
            </a:avLst>
          </a:prstGeom>
          <a:gradFill rotWithShape="1">
            <a:gsLst>
              <a:gs pos="0">
                <a:srgbClr val="0B213F">
                  <a:alpha val="42998"/>
                </a:srgbClr>
              </a:gs>
              <a:gs pos="100000">
                <a:srgbClr val="0B213F"/>
              </a:gs>
            </a:gsLst>
            <a:lin ang="0" scaled="1"/>
          </a:gradFill>
          <a:ln w="9525">
            <a:noFill/>
            <a:round/>
            <a:headEnd/>
            <a:tailEnd/>
          </a:ln>
        </p:spPr>
        <p:txBody>
          <a:bodyPr vert="horz" wrap="none" lIns="91440" tIns="45720" rIns="91440" bIns="45720" numCol="1" anchor="ctr" anchorCtr="0" compatLnSpc="1">
            <a:prstTxWarp prst="textNoShape">
              <a:avLst/>
            </a:prstTxWarp>
          </a:bodyPr>
          <a:lstStyle/>
          <a:p>
            <a:endParaRPr lang="en-US">
              <a:latin typeface="Segoe Semibold" pitchFamily="34" charset="0"/>
            </a:endParaRPr>
          </a:p>
        </p:txBody>
      </p:sp>
      <p:sp>
        <p:nvSpPr>
          <p:cNvPr id="20484" name="AutoShape 22"/>
          <p:cNvSpPr>
            <a:spLocks noChangeArrowheads="1"/>
          </p:cNvSpPr>
          <p:nvPr/>
        </p:nvSpPr>
        <p:spPr bwMode="auto">
          <a:xfrm>
            <a:off x="314325" y="4502150"/>
            <a:ext cx="8496300" cy="1228725"/>
          </a:xfrm>
          <a:prstGeom prst="roundRect">
            <a:avLst>
              <a:gd name="adj" fmla="val 11241"/>
            </a:avLst>
          </a:prstGeom>
          <a:gradFill rotWithShape="1">
            <a:gsLst>
              <a:gs pos="0">
                <a:srgbClr val="0B213F">
                  <a:alpha val="42998"/>
                </a:srgbClr>
              </a:gs>
              <a:gs pos="100000">
                <a:srgbClr val="0B213F"/>
              </a:gs>
            </a:gsLst>
            <a:lin ang="0" scaled="1"/>
          </a:gradFill>
          <a:ln w="9525">
            <a:noFill/>
            <a:round/>
            <a:headEnd/>
            <a:tailEnd/>
          </a:ln>
        </p:spPr>
        <p:txBody>
          <a:bodyPr vert="horz" wrap="none" lIns="91440" tIns="45720" rIns="91440" bIns="45720" numCol="1" anchor="ctr" anchorCtr="0" compatLnSpc="1">
            <a:prstTxWarp prst="textNoShape">
              <a:avLst/>
            </a:prstTxWarp>
          </a:bodyPr>
          <a:lstStyle/>
          <a:p>
            <a:endParaRPr lang="en-US">
              <a:latin typeface="Segoe Semibold" pitchFamily="34" charset="0"/>
            </a:endParaRPr>
          </a:p>
        </p:txBody>
      </p:sp>
      <p:pic>
        <p:nvPicPr>
          <p:cNvPr id="20485" name="Picture 14" descr="cooltools-shape"/>
          <p:cNvPicPr>
            <a:picLocks noChangeAspect="1" noChangeArrowheads="1"/>
          </p:cNvPicPr>
          <p:nvPr/>
        </p:nvPicPr>
        <p:blipFill>
          <a:blip r:embed="rId3"/>
          <a:srcRect/>
          <a:stretch>
            <a:fillRect/>
          </a:stretch>
        </p:blipFill>
        <p:spPr bwMode="auto">
          <a:xfrm>
            <a:off x="317500" y="4497388"/>
            <a:ext cx="8540750" cy="1281112"/>
          </a:xfrm>
          <a:prstGeom prst="rect">
            <a:avLst/>
          </a:prstGeom>
          <a:noFill/>
          <a:ln w="12700">
            <a:noFill/>
            <a:miter lim="800000"/>
            <a:headEnd/>
            <a:tailEnd/>
          </a:ln>
        </p:spPr>
      </p:pic>
      <p:pic>
        <p:nvPicPr>
          <p:cNvPr id="20486" name="Picture 15" descr="cooltools-shape"/>
          <p:cNvPicPr>
            <a:picLocks noChangeAspect="1" noChangeArrowheads="1"/>
          </p:cNvPicPr>
          <p:nvPr/>
        </p:nvPicPr>
        <p:blipFill>
          <a:blip r:embed="rId4">
            <a:lum bright="10000"/>
          </a:blip>
          <a:srcRect l="4454"/>
          <a:stretch>
            <a:fillRect/>
          </a:stretch>
        </p:blipFill>
        <p:spPr bwMode="auto">
          <a:xfrm>
            <a:off x="448407" y="4597400"/>
            <a:ext cx="3268663" cy="1079500"/>
          </a:xfrm>
          <a:prstGeom prst="rect">
            <a:avLst/>
          </a:prstGeom>
          <a:noFill/>
          <a:ln w="12700">
            <a:noFill/>
            <a:miter lim="800000"/>
            <a:headEnd/>
            <a:tailEnd/>
          </a:ln>
        </p:spPr>
      </p:pic>
      <p:pic>
        <p:nvPicPr>
          <p:cNvPr id="20487" name="Picture 23" descr="cooltools-shape"/>
          <p:cNvPicPr>
            <a:picLocks noChangeAspect="1" noChangeArrowheads="1"/>
          </p:cNvPicPr>
          <p:nvPr/>
        </p:nvPicPr>
        <p:blipFill>
          <a:blip r:embed="rId3"/>
          <a:srcRect/>
          <a:stretch>
            <a:fillRect/>
          </a:stretch>
        </p:blipFill>
        <p:spPr bwMode="auto">
          <a:xfrm>
            <a:off x="317500" y="2992438"/>
            <a:ext cx="8540750" cy="1281112"/>
          </a:xfrm>
          <a:prstGeom prst="rect">
            <a:avLst/>
          </a:prstGeom>
          <a:noFill/>
          <a:ln w="12700">
            <a:noFill/>
            <a:miter lim="800000"/>
            <a:headEnd/>
            <a:tailEnd/>
          </a:ln>
        </p:spPr>
      </p:pic>
      <p:pic>
        <p:nvPicPr>
          <p:cNvPr id="20488" name="Picture 24" descr="cooltools-shape"/>
          <p:cNvPicPr>
            <a:picLocks noChangeAspect="1" noChangeArrowheads="1"/>
          </p:cNvPicPr>
          <p:nvPr/>
        </p:nvPicPr>
        <p:blipFill>
          <a:blip r:embed="rId4">
            <a:lum bright="10000"/>
          </a:blip>
          <a:srcRect l="4454"/>
          <a:stretch>
            <a:fillRect/>
          </a:stretch>
        </p:blipFill>
        <p:spPr bwMode="auto">
          <a:xfrm>
            <a:off x="448407" y="3092450"/>
            <a:ext cx="3268663" cy="1079500"/>
          </a:xfrm>
          <a:prstGeom prst="rect">
            <a:avLst/>
          </a:prstGeom>
          <a:noFill/>
          <a:ln w="12700">
            <a:noFill/>
            <a:miter lim="800000"/>
            <a:headEnd/>
            <a:tailEnd/>
          </a:ln>
        </p:spPr>
      </p:pic>
      <p:pic>
        <p:nvPicPr>
          <p:cNvPr id="20489" name="Picture 26" descr="cooltools-shape"/>
          <p:cNvPicPr>
            <a:picLocks noChangeAspect="1" noChangeArrowheads="1"/>
          </p:cNvPicPr>
          <p:nvPr/>
        </p:nvPicPr>
        <p:blipFill>
          <a:blip r:embed="rId5" cstate="email"/>
          <a:srcRect/>
          <a:stretch>
            <a:fillRect/>
          </a:stretch>
        </p:blipFill>
        <p:spPr bwMode="auto">
          <a:xfrm>
            <a:off x="317500" y="1447800"/>
            <a:ext cx="8540750" cy="1281113"/>
          </a:xfrm>
          <a:prstGeom prst="rect">
            <a:avLst/>
          </a:prstGeom>
          <a:noFill/>
          <a:ln w="12700">
            <a:noFill/>
            <a:miter lim="800000"/>
            <a:headEnd/>
            <a:tailEnd/>
          </a:ln>
        </p:spPr>
      </p:pic>
      <p:pic>
        <p:nvPicPr>
          <p:cNvPr id="20490" name="Picture 27" descr="cooltools-shape"/>
          <p:cNvPicPr>
            <a:picLocks noChangeAspect="1" noChangeArrowheads="1"/>
          </p:cNvPicPr>
          <p:nvPr/>
        </p:nvPicPr>
        <p:blipFill>
          <a:blip r:embed="rId4">
            <a:lum bright="10000"/>
          </a:blip>
          <a:srcRect l="4454"/>
          <a:stretch>
            <a:fillRect/>
          </a:stretch>
        </p:blipFill>
        <p:spPr bwMode="auto">
          <a:xfrm>
            <a:off x="448407" y="1547813"/>
            <a:ext cx="3268663" cy="1079500"/>
          </a:xfrm>
          <a:prstGeom prst="rect">
            <a:avLst/>
          </a:prstGeom>
          <a:noFill/>
          <a:ln w="12700">
            <a:noFill/>
            <a:miter lim="800000"/>
            <a:headEnd/>
            <a:tailEnd/>
          </a:ln>
        </p:spPr>
      </p:pic>
      <p:sp>
        <p:nvSpPr>
          <p:cNvPr id="737289" name="Rectangle 9"/>
          <p:cNvSpPr>
            <a:spLocks noChangeArrowheads="1"/>
          </p:cNvSpPr>
          <p:nvPr/>
        </p:nvSpPr>
        <p:spPr bwMode="auto">
          <a:xfrm>
            <a:off x="517525" y="1746250"/>
            <a:ext cx="2921000" cy="64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spcBef>
                <a:spcPct val="30000"/>
              </a:spcBef>
              <a:buClr>
                <a:schemeClr val="tx2"/>
              </a:buClr>
              <a:buSzPct val="95000"/>
              <a:buFont typeface="Wingdings" pitchFamily="2" charset="2"/>
              <a:buNone/>
              <a:defRPr/>
            </a:pPr>
            <a:r>
              <a:rPr lang="en-US" sz="2000" i="1" dirty="0">
                <a:effectLst>
                  <a:outerShdw blurRad="38100" dist="38100" dir="2700000" algn="tl">
                    <a:srgbClr val="000000"/>
                  </a:outerShdw>
                </a:effectLst>
                <a:latin typeface="Segoe Semibold" pitchFamily="34" charset="0"/>
                <a:cs typeface="Arial" charset="0"/>
              </a:rPr>
              <a:t>IT fuels profitable revenue </a:t>
            </a:r>
            <a:r>
              <a:rPr lang="en-US" sz="2000" i="1" dirty="0" smtClean="0">
                <a:effectLst>
                  <a:outerShdw blurRad="38100" dist="38100" dir="2700000" algn="tl">
                    <a:srgbClr val="000000"/>
                  </a:outerShdw>
                </a:effectLst>
                <a:latin typeface="Segoe Semibold" pitchFamily="34" charset="0"/>
                <a:cs typeface="Arial" charset="0"/>
              </a:rPr>
              <a:t>growth.</a:t>
            </a:r>
            <a:endParaRPr lang="en-US" sz="2000" i="1" dirty="0">
              <a:effectLst>
                <a:outerShdw blurRad="38100" dist="38100" dir="2700000" algn="tl">
                  <a:srgbClr val="000000"/>
                </a:outerShdw>
              </a:effectLst>
              <a:latin typeface="Segoe Semibold" pitchFamily="34" charset="0"/>
              <a:cs typeface="Arial" charset="0"/>
            </a:endParaRPr>
          </a:p>
        </p:txBody>
      </p:sp>
      <p:sp>
        <p:nvSpPr>
          <p:cNvPr id="20492" name="Text Box 10"/>
          <p:cNvSpPr txBox="1">
            <a:spLocks noChangeArrowheads="1"/>
          </p:cNvSpPr>
          <p:nvPr/>
        </p:nvSpPr>
        <p:spPr bwMode="auto">
          <a:xfrm>
            <a:off x="2964873" y="6505575"/>
            <a:ext cx="6179127" cy="32778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spAutoFit/>
          </a:bodyPr>
          <a:lstStyle/>
          <a:p>
            <a:pPr marL="457200" indent="-457200" algn="r">
              <a:lnSpc>
                <a:spcPct val="85000"/>
              </a:lnSpc>
            </a:pPr>
            <a:r>
              <a:rPr lang="en-US" sz="900" dirty="0">
                <a:latin typeface="Segoe Semibold"/>
              </a:rPr>
              <a:t>Source: Enterprise IT Capabilities and Business Performance, Marco </a:t>
            </a:r>
            <a:r>
              <a:rPr lang="en-US" sz="900" dirty="0" err="1">
                <a:latin typeface="Segoe Semibold"/>
              </a:rPr>
              <a:t>Iansiti</a:t>
            </a:r>
            <a:r>
              <a:rPr lang="en-US" sz="900" dirty="0">
                <a:latin typeface="Segoe Semibold"/>
              </a:rPr>
              <a:t>, David Sarnoff Professor of Business Administration, Harvard Business School George </a:t>
            </a:r>
            <a:r>
              <a:rPr lang="en-US" sz="900" dirty="0" err="1">
                <a:latin typeface="Segoe Semibold"/>
              </a:rPr>
              <a:t>Favaloro</a:t>
            </a:r>
            <a:r>
              <a:rPr lang="en-US" sz="900" dirty="0">
                <a:latin typeface="Segoe Semibold"/>
              </a:rPr>
              <a:t>, Principal, Keystone Strategy, Inc-March 2006</a:t>
            </a:r>
            <a:endParaRPr lang="en-US" sz="2000" dirty="0"/>
          </a:p>
        </p:txBody>
      </p:sp>
      <p:sp>
        <p:nvSpPr>
          <p:cNvPr id="737308" name="Rectangle 28"/>
          <p:cNvSpPr>
            <a:spLocks noChangeArrowheads="1"/>
          </p:cNvSpPr>
          <p:nvPr/>
        </p:nvSpPr>
        <p:spPr bwMode="auto">
          <a:xfrm>
            <a:off x="3821113" y="1749425"/>
            <a:ext cx="5037137" cy="6186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spcBef>
                <a:spcPct val="30000"/>
              </a:spcBef>
              <a:buClr>
                <a:schemeClr val="tx2"/>
              </a:buClr>
              <a:buSzPct val="95000"/>
              <a:buFont typeface="Wingdings" pitchFamily="2" charset="2"/>
              <a:buNone/>
              <a:defRPr/>
            </a:pPr>
            <a:r>
              <a:rPr lang="en-US" dirty="0" smtClean="0">
                <a:effectLst>
                  <a:outerShdw blurRad="38100" dist="38100" dir="2700000" algn="tl">
                    <a:srgbClr val="000000"/>
                  </a:outerShdw>
                </a:effectLst>
                <a:latin typeface="Segoe Semibold" pitchFamily="34" charset="0"/>
                <a:cs typeface="Arial" charset="0"/>
              </a:rPr>
              <a:t>Top 25% of IT capable firms </a:t>
            </a:r>
            <a:r>
              <a:rPr lang="en-US" dirty="0" smtClean="0">
                <a:solidFill>
                  <a:schemeClr val="accent5">
                    <a:lumMod val="90000"/>
                  </a:schemeClr>
                </a:solidFill>
                <a:effectLst>
                  <a:outerShdw blurRad="38100" dist="38100" dir="2700000" algn="tl">
                    <a:srgbClr val="000000"/>
                  </a:outerShdw>
                </a:effectLst>
                <a:latin typeface="Segoe Semibold" pitchFamily="34" charset="0"/>
                <a:cs typeface="Arial" charset="0"/>
              </a:rPr>
              <a:t/>
            </a:r>
            <a:br>
              <a:rPr lang="en-US" dirty="0" smtClean="0">
                <a:solidFill>
                  <a:schemeClr val="accent5">
                    <a:lumMod val="90000"/>
                  </a:schemeClr>
                </a:solidFill>
                <a:effectLst>
                  <a:outerShdw blurRad="38100" dist="38100" dir="2700000" algn="tl">
                    <a:srgbClr val="000000"/>
                  </a:outerShdw>
                </a:effectLst>
                <a:latin typeface="Segoe Semibold" pitchFamily="34" charset="0"/>
                <a:cs typeface="Arial" charset="0"/>
              </a:rPr>
            </a:br>
            <a:r>
              <a:rPr lang="en-US" sz="2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bg1">
                      <a:alpha val="40000"/>
                    </a:schemeClr>
                  </a:glow>
                  <a:outerShdw blurRad="254000" dist="38100" dir="2700000" algn="tl" rotWithShape="0">
                    <a:prstClr val="black"/>
                  </a:outerShdw>
                </a:effectLst>
                <a:latin typeface="Segoe Semibold" pitchFamily="34" charset="0"/>
                <a:cs typeface="Arial" charset="0"/>
              </a:rPr>
              <a:t>grew revenue </a:t>
            </a:r>
            <a:r>
              <a:rPr lang="en-US" sz="2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bg1">
                      <a:alpha val="40000"/>
                    </a:schemeClr>
                  </a:glow>
                  <a:outerShdw blurRad="254000" dist="38100" dir="2700000" algn="tl" rotWithShape="0">
                    <a:prstClr val="black"/>
                  </a:outerShdw>
                </a:effectLst>
                <a:latin typeface="Segoe Semibold" pitchFamily="34" charset="0"/>
                <a:cs typeface="Arial" charset="0"/>
              </a:rPr>
              <a:t>6.8% faster </a:t>
            </a:r>
            <a:r>
              <a:rPr lang="en-US" dirty="0">
                <a:effectLst>
                  <a:outerShdw blurRad="38100" dist="38100" dir="2700000" algn="tl">
                    <a:srgbClr val="000000"/>
                  </a:outerShdw>
                </a:effectLst>
                <a:latin typeface="Segoe Semibold" pitchFamily="34" charset="0"/>
                <a:cs typeface="Arial" charset="0"/>
              </a:rPr>
              <a:t>per </a:t>
            </a:r>
            <a:r>
              <a:rPr lang="en-US" dirty="0" smtClean="0">
                <a:effectLst>
                  <a:outerShdw blurRad="38100" dist="38100" dir="2700000" algn="tl">
                    <a:srgbClr val="000000"/>
                  </a:outerShdw>
                </a:effectLst>
                <a:latin typeface="Segoe Semibold" pitchFamily="34" charset="0"/>
                <a:cs typeface="Arial" charset="0"/>
              </a:rPr>
              <a:t>year.</a:t>
            </a:r>
            <a:endParaRPr lang="en-US" dirty="0">
              <a:effectLst>
                <a:outerShdw blurRad="38100" dist="38100" dir="2700000" algn="tl">
                  <a:srgbClr val="000000"/>
                </a:outerShdw>
              </a:effectLst>
              <a:latin typeface="Segoe Semibold" pitchFamily="34" charset="0"/>
              <a:cs typeface="Arial" charset="0"/>
            </a:endParaRPr>
          </a:p>
        </p:txBody>
      </p:sp>
      <p:sp>
        <p:nvSpPr>
          <p:cNvPr id="737310" name="Rectangle 30"/>
          <p:cNvSpPr>
            <a:spLocks noChangeArrowheads="1"/>
          </p:cNvSpPr>
          <p:nvPr/>
        </p:nvSpPr>
        <p:spPr bwMode="auto">
          <a:xfrm>
            <a:off x="3821113" y="3278188"/>
            <a:ext cx="5037137" cy="6186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spcBef>
                <a:spcPct val="30000"/>
              </a:spcBef>
              <a:buClr>
                <a:schemeClr val="tx2"/>
              </a:buClr>
              <a:buSzPct val="95000"/>
              <a:buFont typeface="Wingdings" pitchFamily="2" charset="2"/>
              <a:buNone/>
              <a:defRPr/>
            </a:pPr>
            <a:r>
              <a:rPr lang="en-US" dirty="0" smtClean="0">
                <a:effectLst>
                  <a:outerShdw blurRad="38100" dist="38100" dir="2700000" algn="tl">
                    <a:srgbClr val="000000"/>
                  </a:outerShdw>
                </a:effectLst>
                <a:latin typeface="Segoe Semibold" pitchFamily="34" charset="0"/>
                <a:cs typeface="Arial" charset="0"/>
              </a:rPr>
              <a:t>Top </a:t>
            </a:r>
            <a:r>
              <a:rPr lang="en-US" dirty="0">
                <a:effectLst>
                  <a:outerShdw blurRad="38100" dist="38100" dir="2700000" algn="tl">
                    <a:srgbClr val="000000"/>
                  </a:outerShdw>
                </a:effectLst>
                <a:latin typeface="Segoe Semibold" pitchFamily="34" charset="0"/>
                <a:cs typeface="Arial" charset="0"/>
              </a:rPr>
              <a:t>25% of IT </a:t>
            </a:r>
            <a:r>
              <a:rPr lang="en-US" dirty="0" smtClean="0">
                <a:effectLst>
                  <a:outerShdw blurRad="38100" dist="38100" dir="2700000" algn="tl">
                    <a:srgbClr val="000000"/>
                  </a:outerShdw>
                </a:effectLst>
                <a:latin typeface="Segoe Semibold" pitchFamily="34" charset="0"/>
                <a:cs typeface="Arial" charset="0"/>
              </a:rPr>
              <a:t>capable firms realize </a:t>
            </a:r>
            <a:br>
              <a:rPr lang="en-US" dirty="0" smtClean="0">
                <a:effectLst>
                  <a:outerShdw blurRad="38100" dist="38100" dir="2700000" algn="tl">
                    <a:srgbClr val="000000"/>
                  </a:outerShdw>
                </a:effectLst>
                <a:latin typeface="Segoe Semibold" pitchFamily="34" charset="0"/>
                <a:cs typeface="Arial" charset="0"/>
              </a:rPr>
            </a:br>
            <a:r>
              <a:rPr lang="en-US" sz="2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bg1">
                      <a:alpha val="40000"/>
                    </a:schemeClr>
                  </a:glow>
                  <a:outerShdw blurRad="254000" dist="38100" dir="2700000" algn="tl" rotWithShape="0">
                    <a:prstClr val="black"/>
                  </a:outerShdw>
                </a:effectLst>
                <a:latin typeface="Segoe Semibold" pitchFamily="34" charset="0"/>
                <a:cs typeface="Arial" charset="0"/>
              </a:rPr>
              <a:t>23% </a:t>
            </a:r>
            <a:r>
              <a:rPr lang="en-US" sz="2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bg1">
                      <a:alpha val="40000"/>
                    </a:schemeClr>
                  </a:glow>
                  <a:outerShdw blurRad="254000" dist="38100" dir="2700000" algn="tl" rotWithShape="0">
                    <a:prstClr val="black"/>
                  </a:outerShdw>
                </a:effectLst>
                <a:latin typeface="Segoe Semibold" pitchFamily="34" charset="0"/>
                <a:cs typeface="Arial" charset="0"/>
              </a:rPr>
              <a:t>higher revenue per </a:t>
            </a:r>
            <a:r>
              <a:rPr lang="en-US" sz="2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bg1">
                      <a:alpha val="40000"/>
                    </a:schemeClr>
                  </a:glow>
                  <a:outerShdw blurRad="254000" dist="38100" dir="2700000" algn="tl" rotWithShape="0">
                    <a:prstClr val="black"/>
                  </a:outerShdw>
                </a:effectLst>
                <a:latin typeface="Segoe Semibold" pitchFamily="34" charset="0"/>
                <a:cs typeface="Arial" charset="0"/>
              </a:rPr>
              <a:t>employee.</a:t>
            </a:r>
            <a:endParaRPr lang="en-US" sz="2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bg1">
                    <a:alpha val="40000"/>
                  </a:schemeClr>
                </a:glow>
                <a:outerShdw blurRad="254000" dist="38100" dir="2700000" algn="tl" rotWithShape="0">
                  <a:prstClr val="black"/>
                </a:outerShdw>
              </a:effectLst>
              <a:latin typeface="Segoe Semibold" pitchFamily="34" charset="0"/>
              <a:cs typeface="Arial" charset="0"/>
            </a:endParaRPr>
          </a:p>
        </p:txBody>
      </p:sp>
      <p:sp>
        <p:nvSpPr>
          <p:cNvPr id="737312" name="Rectangle 32"/>
          <p:cNvSpPr>
            <a:spLocks noChangeArrowheads="1"/>
          </p:cNvSpPr>
          <p:nvPr/>
        </p:nvSpPr>
        <p:spPr bwMode="auto">
          <a:xfrm>
            <a:off x="3821113" y="4683125"/>
            <a:ext cx="4894262" cy="867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spcBef>
                <a:spcPct val="30000"/>
              </a:spcBef>
              <a:buClr>
                <a:schemeClr val="tx2"/>
              </a:buClr>
              <a:buSzPct val="95000"/>
              <a:buFont typeface="Wingdings" pitchFamily="2" charset="2"/>
              <a:buNone/>
              <a:defRPr/>
            </a:pPr>
            <a:r>
              <a:rPr lang="en-US" dirty="0">
                <a:effectLst>
                  <a:outerShdw blurRad="38100" dist="38100" dir="2700000" algn="tl">
                    <a:srgbClr val="000000"/>
                  </a:outerShdw>
                </a:effectLst>
                <a:latin typeface="Segoe Semibold" pitchFamily="34" charset="0"/>
                <a:cs typeface="Arial" charset="0"/>
              </a:rPr>
              <a:t>Managers </a:t>
            </a:r>
            <a:r>
              <a:rPr lang="en-US" dirty="0" smtClean="0">
                <a:effectLst>
                  <a:outerShdw blurRad="38100" dist="38100" dir="2700000" algn="tl">
                    <a:srgbClr val="000000"/>
                  </a:outerShdw>
                </a:effectLst>
                <a:latin typeface="Segoe Semibold" pitchFamily="34" charset="0"/>
                <a:cs typeface="Arial" charset="0"/>
              </a:rPr>
              <a:t>in IT capable firms state they have </a:t>
            </a:r>
            <a:r>
              <a:rPr lang="en-US" sz="2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bg1">
                      <a:alpha val="40000"/>
                    </a:schemeClr>
                  </a:glow>
                  <a:outerShdw blurRad="254000" dist="38100" dir="2700000" algn="tl" rotWithShape="0">
                    <a:prstClr val="black"/>
                  </a:outerShdw>
                </a:effectLst>
                <a:latin typeface="Segoe Semibold" pitchFamily="34" charset="0"/>
                <a:cs typeface="Arial" charset="0"/>
              </a:rPr>
              <a:t>significantly </a:t>
            </a:r>
            <a:r>
              <a:rPr lang="en-US" sz="2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bg1">
                      <a:alpha val="40000"/>
                    </a:schemeClr>
                  </a:glow>
                  <a:outerShdw blurRad="254000" dist="38100" dir="2700000" algn="tl" rotWithShape="0">
                    <a:prstClr val="black"/>
                  </a:outerShdw>
                </a:effectLst>
                <a:latin typeface="Segoe Semibold" pitchFamily="34" charset="0"/>
                <a:cs typeface="Arial" charset="0"/>
              </a:rPr>
              <a:t>better insight </a:t>
            </a:r>
            <a:r>
              <a:rPr lang="en-US" sz="2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bg1">
                      <a:alpha val="40000"/>
                    </a:schemeClr>
                  </a:glow>
                  <a:outerShdw blurRad="254000" dist="38100" dir="2700000" algn="tl" rotWithShape="0">
                    <a:prstClr val="black"/>
                  </a:outerShdw>
                </a:effectLst>
                <a:latin typeface="Segoe Semibold" pitchFamily="34" charset="0"/>
                <a:cs typeface="Arial" charset="0"/>
              </a:rPr>
              <a:t>&amp; control </a:t>
            </a:r>
            <a:br>
              <a:rPr lang="en-US" sz="2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bg1">
                      <a:alpha val="40000"/>
                    </a:schemeClr>
                  </a:glow>
                  <a:outerShdw blurRad="254000" dist="38100" dir="2700000" algn="tl" rotWithShape="0">
                    <a:prstClr val="black"/>
                  </a:outerShdw>
                </a:effectLst>
                <a:latin typeface="Segoe Semibold" pitchFamily="34" charset="0"/>
                <a:cs typeface="Arial" charset="0"/>
              </a:rPr>
            </a:br>
            <a:r>
              <a:rPr lang="en-US" dirty="0" smtClean="0">
                <a:effectLst>
                  <a:outerShdw blurRad="38100" dist="38100" dir="2700000" algn="tl">
                    <a:srgbClr val="000000"/>
                  </a:outerShdw>
                </a:effectLst>
                <a:latin typeface="Segoe Semibold" pitchFamily="34" charset="0"/>
                <a:cs typeface="Arial" charset="0"/>
              </a:rPr>
              <a:t>over </a:t>
            </a:r>
            <a:r>
              <a:rPr lang="en-US" dirty="0">
                <a:effectLst>
                  <a:outerShdw blurRad="38100" dist="38100" dir="2700000" algn="tl">
                    <a:srgbClr val="000000"/>
                  </a:outerShdw>
                </a:effectLst>
                <a:latin typeface="Segoe Semibold" pitchFamily="34" charset="0"/>
                <a:cs typeface="Arial" charset="0"/>
              </a:rPr>
              <a:t>key dimensions of their </a:t>
            </a:r>
            <a:r>
              <a:rPr lang="en-US" dirty="0" smtClean="0">
                <a:effectLst>
                  <a:outerShdw blurRad="38100" dist="38100" dir="2700000" algn="tl">
                    <a:srgbClr val="000000"/>
                  </a:outerShdw>
                </a:effectLst>
                <a:latin typeface="Segoe Semibold" pitchFamily="34" charset="0"/>
                <a:cs typeface="Arial" charset="0"/>
              </a:rPr>
              <a:t>business.</a:t>
            </a:r>
            <a:endParaRPr lang="en-US" dirty="0">
              <a:effectLst>
                <a:outerShdw blurRad="38100" dist="38100" dir="2700000" algn="tl">
                  <a:srgbClr val="000000"/>
                </a:outerShdw>
              </a:effectLst>
              <a:latin typeface="Segoe Semibold" pitchFamily="34" charset="0"/>
              <a:cs typeface="Arial" charset="0"/>
            </a:endParaRPr>
          </a:p>
        </p:txBody>
      </p:sp>
      <p:sp>
        <p:nvSpPr>
          <p:cNvPr id="737313" name="Rectangle 33"/>
          <p:cNvSpPr>
            <a:spLocks noChangeArrowheads="1"/>
          </p:cNvSpPr>
          <p:nvPr/>
        </p:nvSpPr>
        <p:spPr bwMode="auto">
          <a:xfrm>
            <a:off x="517525" y="4795838"/>
            <a:ext cx="2921000" cy="64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spcBef>
                <a:spcPct val="30000"/>
              </a:spcBef>
              <a:buClr>
                <a:schemeClr val="tx2"/>
              </a:buClr>
              <a:buSzPct val="95000"/>
              <a:buFont typeface="Wingdings" pitchFamily="2" charset="2"/>
              <a:buNone/>
              <a:defRPr/>
            </a:pPr>
            <a:r>
              <a:rPr lang="en-US" sz="2000" i="1" dirty="0">
                <a:effectLst>
                  <a:outerShdw blurRad="38100" dist="38100" dir="2700000" algn="tl">
                    <a:srgbClr val="000000"/>
                  </a:outerShdw>
                </a:effectLst>
                <a:latin typeface="Segoe Semibold" pitchFamily="34" charset="0"/>
                <a:cs typeface="Arial" charset="0"/>
              </a:rPr>
              <a:t>IT gives managers more insight </a:t>
            </a:r>
            <a:r>
              <a:rPr lang="en-US" sz="2000" i="1" dirty="0" smtClean="0">
                <a:effectLst>
                  <a:outerShdw blurRad="38100" dist="38100" dir="2700000" algn="tl">
                    <a:srgbClr val="000000"/>
                  </a:outerShdw>
                </a:effectLst>
                <a:latin typeface="Segoe Semibold" pitchFamily="34" charset="0"/>
                <a:cs typeface="Arial" charset="0"/>
              </a:rPr>
              <a:t>&amp; control. </a:t>
            </a:r>
            <a:endParaRPr lang="en-US" sz="2000" i="1" dirty="0">
              <a:effectLst>
                <a:outerShdw blurRad="38100" dist="38100" dir="2700000" algn="tl">
                  <a:srgbClr val="000000"/>
                </a:outerShdw>
              </a:effectLst>
              <a:latin typeface="Segoe Semibold" pitchFamily="34" charset="0"/>
              <a:cs typeface="Arial" charset="0"/>
            </a:endParaRPr>
          </a:p>
        </p:txBody>
      </p:sp>
      <p:sp>
        <p:nvSpPr>
          <p:cNvPr id="737314" name="Rectangle 34"/>
          <p:cNvSpPr>
            <a:spLocks noChangeArrowheads="1"/>
          </p:cNvSpPr>
          <p:nvPr/>
        </p:nvSpPr>
        <p:spPr bwMode="auto">
          <a:xfrm>
            <a:off x="517525" y="3167063"/>
            <a:ext cx="2759075" cy="9233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spcBef>
                <a:spcPct val="30000"/>
              </a:spcBef>
              <a:buClr>
                <a:schemeClr val="tx2"/>
              </a:buClr>
              <a:buSzPct val="95000"/>
              <a:buFont typeface="Wingdings" pitchFamily="2" charset="2"/>
              <a:buNone/>
              <a:defRPr/>
            </a:pPr>
            <a:r>
              <a:rPr lang="en-US" sz="2000" i="1" dirty="0">
                <a:effectLst>
                  <a:outerShdw blurRad="38100" dist="38100" dir="2700000" algn="tl">
                    <a:srgbClr val="000000"/>
                  </a:outerShdw>
                </a:effectLst>
                <a:latin typeface="Segoe Semibold" pitchFamily="34" charset="0"/>
                <a:cs typeface="Arial" charset="0"/>
              </a:rPr>
              <a:t>Firms with better IT have more productive </a:t>
            </a:r>
            <a:r>
              <a:rPr lang="en-US" sz="2000" i="1" dirty="0" smtClean="0">
                <a:effectLst>
                  <a:outerShdw blurRad="38100" dist="38100" dir="2700000" algn="tl">
                    <a:srgbClr val="000000"/>
                  </a:outerShdw>
                </a:effectLst>
                <a:latin typeface="Segoe Semibold" pitchFamily="34" charset="0"/>
                <a:cs typeface="Arial" charset="0"/>
              </a:rPr>
              <a:t>employees.</a:t>
            </a:r>
            <a:endParaRPr lang="en-US" sz="2000" i="1" dirty="0">
              <a:effectLst>
                <a:outerShdw blurRad="38100" dist="38100" dir="2700000" algn="tl">
                  <a:srgbClr val="000000"/>
                </a:outerShdw>
              </a:effectLst>
              <a:latin typeface="Segoe Semibold" pitchFamily="34" charset="0"/>
              <a:cs typeface="Arial" charset="0"/>
            </a:endParaRPr>
          </a:p>
        </p:txBody>
      </p:sp>
      <p:sp>
        <p:nvSpPr>
          <p:cNvPr id="20" name="Title 1"/>
          <p:cNvSpPr>
            <a:spLocks noGrp="1"/>
          </p:cNvSpPr>
          <p:nvPr>
            <p:ph type="title"/>
          </p:nvPr>
        </p:nvSpPr>
        <p:spPr>
          <a:xfrm>
            <a:off x="314325" y="587246"/>
            <a:ext cx="8582025" cy="453394"/>
          </a:xfrm>
        </p:spPr>
        <p:txBody>
          <a:bodyPr/>
          <a:lstStyle/>
          <a:p>
            <a:pPr eaLnBrk="1" hangingPunct="1">
              <a:lnSpc>
                <a:spcPts val="3500"/>
              </a:lnSpc>
              <a:defRPr/>
            </a:pPr>
            <a:r>
              <a:rPr lang="en-US" sz="4100" dirty="0" smtClean="0"/>
              <a:t>IT </a:t>
            </a:r>
            <a:r>
              <a:rPr sz="4100" smtClean="0"/>
              <a:t>Investment has a Strategic Impact</a:t>
            </a:r>
            <a:endParaRPr lang="en-US" sz="4100" b="1" i="1"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9" name="Rectangle 31"/>
          <p:cNvSpPr>
            <a:spLocks noChangeArrowheads="1"/>
          </p:cNvSpPr>
          <p:nvPr/>
        </p:nvSpPr>
        <p:spPr bwMode="auto">
          <a:xfrm>
            <a:off x="0" y="1004888"/>
            <a:ext cx="8924925" cy="917575"/>
          </a:xfrm>
          <a:prstGeom prst="rect">
            <a:avLst/>
          </a:prstGeom>
          <a:solidFill>
            <a:srgbClr val="080808">
              <a:alpha val="56000"/>
            </a:srgbClr>
          </a:solidFill>
          <a:ln w="12700" algn="ctr">
            <a:noFill/>
            <a:miter lim="800000"/>
            <a:headEnd/>
            <a:tailEnd/>
          </a:ln>
          <a:effectLst/>
        </p:spPr>
        <p:txBody>
          <a:bodyPr wrap="none" anchor="ctr"/>
          <a:lstStyle/>
          <a:p>
            <a:pPr algn="ctr" eaLnBrk="0" hangingPunct="0">
              <a:lnSpc>
                <a:spcPct val="85000"/>
              </a:lnSpc>
              <a:spcBef>
                <a:spcPct val="20000"/>
              </a:spcBef>
              <a:defRPr/>
            </a:pPr>
            <a:endParaRPr lang="en-US">
              <a:solidFill>
                <a:srgbClr val="FFFFFF"/>
              </a:solidFill>
              <a:latin typeface="Arial" charset="0"/>
            </a:endParaRPr>
          </a:p>
        </p:txBody>
      </p:sp>
      <p:sp>
        <p:nvSpPr>
          <p:cNvPr id="12322" name="Rectangle 34"/>
          <p:cNvSpPr>
            <a:spLocks noChangeArrowheads="1"/>
          </p:cNvSpPr>
          <p:nvPr/>
        </p:nvSpPr>
        <p:spPr bwMode="auto">
          <a:xfrm>
            <a:off x="0" y="2079625"/>
            <a:ext cx="8924925" cy="917575"/>
          </a:xfrm>
          <a:prstGeom prst="rect">
            <a:avLst/>
          </a:prstGeom>
          <a:solidFill>
            <a:srgbClr val="080808">
              <a:alpha val="56000"/>
            </a:srgbClr>
          </a:solidFill>
          <a:ln w="12700" algn="ctr">
            <a:noFill/>
            <a:miter lim="800000"/>
            <a:headEnd/>
            <a:tailEnd/>
          </a:ln>
          <a:effectLst/>
        </p:spPr>
        <p:txBody>
          <a:bodyPr wrap="none" anchor="ctr"/>
          <a:lstStyle/>
          <a:p>
            <a:pPr algn="ctr" eaLnBrk="0" hangingPunct="0">
              <a:lnSpc>
                <a:spcPct val="85000"/>
              </a:lnSpc>
              <a:spcBef>
                <a:spcPct val="20000"/>
              </a:spcBef>
              <a:defRPr/>
            </a:pPr>
            <a:endParaRPr lang="en-US">
              <a:solidFill>
                <a:srgbClr val="FFFFFF"/>
              </a:solidFill>
              <a:latin typeface="Arial" charset="0"/>
            </a:endParaRPr>
          </a:p>
        </p:txBody>
      </p:sp>
      <p:sp>
        <p:nvSpPr>
          <p:cNvPr id="12323" name="Rectangle 35"/>
          <p:cNvSpPr>
            <a:spLocks noChangeArrowheads="1"/>
          </p:cNvSpPr>
          <p:nvPr/>
        </p:nvSpPr>
        <p:spPr bwMode="auto">
          <a:xfrm>
            <a:off x="0" y="3182938"/>
            <a:ext cx="8924925" cy="917575"/>
          </a:xfrm>
          <a:prstGeom prst="rect">
            <a:avLst/>
          </a:prstGeom>
          <a:solidFill>
            <a:srgbClr val="080808">
              <a:alpha val="56000"/>
            </a:srgbClr>
          </a:solidFill>
          <a:ln w="12700" algn="ctr">
            <a:noFill/>
            <a:miter lim="800000"/>
            <a:headEnd/>
            <a:tailEnd/>
          </a:ln>
          <a:effectLst/>
        </p:spPr>
        <p:txBody>
          <a:bodyPr wrap="none" anchor="ctr"/>
          <a:lstStyle/>
          <a:p>
            <a:pPr algn="ctr" eaLnBrk="0" hangingPunct="0">
              <a:lnSpc>
                <a:spcPct val="85000"/>
              </a:lnSpc>
              <a:spcBef>
                <a:spcPct val="20000"/>
              </a:spcBef>
              <a:defRPr/>
            </a:pPr>
            <a:endParaRPr lang="en-US">
              <a:solidFill>
                <a:srgbClr val="FFFFFF"/>
              </a:solidFill>
              <a:latin typeface="Arial" charset="0"/>
            </a:endParaRPr>
          </a:p>
        </p:txBody>
      </p:sp>
      <p:sp>
        <p:nvSpPr>
          <p:cNvPr id="12324" name="Rectangle 36"/>
          <p:cNvSpPr>
            <a:spLocks noChangeArrowheads="1"/>
          </p:cNvSpPr>
          <p:nvPr/>
        </p:nvSpPr>
        <p:spPr bwMode="auto">
          <a:xfrm>
            <a:off x="0" y="4257675"/>
            <a:ext cx="8924925" cy="917575"/>
          </a:xfrm>
          <a:prstGeom prst="rect">
            <a:avLst/>
          </a:prstGeom>
          <a:solidFill>
            <a:srgbClr val="080808">
              <a:alpha val="56000"/>
            </a:srgbClr>
          </a:solidFill>
          <a:ln w="12700" algn="ctr">
            <a:noFill/>
            <a:miter lim="800000"/>
            <a:headEnd/>
            <a:tailEnd/>
          </a:ln>
          <a:effectLst/>
        </p:spPr>
        <p:txBody>
          <a:bodyPr wrap="none" anchor="ctr"/>
          <a:lstStyle/>
          <a:p>
            <a:pPr algn="ctr" eaLnBrk="0" hangingPunct="0">
              <a:lnSpc>
                <a:spcPct val="85000"/>
              </a:lnSpc>
              <a:spcBef>
                <a:spcPct val="20000"/>
              </a:spcBef>
              <a:defRPr/>
            </a:pPr>
            <a:endParaRPr lang="en-US">
              <a:solidFill>
                <a:srgbClr val="FFFFFF"/>
              </a:solidFill>
              <a:latin typeface="Arial" charset="0"/>
            </a:endParaRPr>
          </a:p>
        </p:txBody>
      </p:sp>
      <p:sp>
        <p:nvSpPr>
          <p:cNvPr id="12325" name="Rectangle 37"/>
          <p:cNvSpPr>
            <a:spLocks noChangeArrowheads="1"/>
          </p:cNvSpPr>
          <p:nvPr/>
        </p:nvSpPr>
        <p:spPr bwMode="auto">
          <a:xfrm>
            <a:off x="0" y="5338763"/>
            <a:ext cx="8924925" cy="917575"/>
          </a:xfrm>
          <a:prstGeom prst="rect">
            <a:avLst/>
          </a:prstGeom>
          <a:solidFill>
            <a:srgbClr val="080808">
              <a:alpha val="56000"/>
            </a:srgbClr>
          </a:solidFill>
          <a:ln w="12700" algn="ctr">
            <a:noFill/>
            <a:miter lim="800000"/>
            <a:headEnd/>
            <a:tailEnd/>
          </a:ln>
          <a:effectLst/>
        </p:spPr>
        <p:txBody>
          <a:bodyPr wrap="none" anchor="ctr"/>
          <a:lstStyle/>
          <a:p>
            <a:pPr algn="ctr" eaLnBrk="0" hangingPunct="0">
              <a:lnSpc>
                <a:spcPct val="85000"/>
              </a:lnSpc>
              <a:spcBef>
                <a:spcPct val="20000"/>
              </a:spcBef>
              <a:defRPr/>
            </a:pPr>
            <a:endParaRPr lang="en-US">
              <a:solidFill>
                <a:srgbClr val="FFFFFF"/>
              </a:solidFill>
              <a:latin typeface="Arial" charset="0"/>
            </a:endParaRPr>
          </a:p>
        </p:txBody>
      </p:sp>
      <p:pic>
        <p:nvPicPr>
          <p:cNvPr id="74754" name="Picture 2"/>
          <p:cNvPicPr>
            <a:picLocks noChangeArrowheads="1"/>
          </p:cNvPicPr>
          <p:nvPr/>
        </p:nvPicPr>
        <p:blipFill>
          <a:blip r:embed="rId3"/>
          <a:srcRect/>
          <a:stretch>
            <a:fillRect/>
          </a:stretch>
        </p:blipFill>
        <p:spPr bwMode="auto">
          <a:xfrm>
            <a:off x="2617788" y="1939925"/>
            <a:ext cx="6526212" cy="1233488"/>
          </a:xfrm>
          <a:prstGeom prst="rect">
            <a:avLst/>
          </a:prstGeom>
          <a:noFill/>
          <a:ln w="9525">
            <a:noFill/>
            <a:miter lim="800000"/>
            <a:headEnd/>
            <a:tailEnd/>
          </a:ln>
        </p:spPr>
      </p:pic>
      <p:pic>
        <p:nvPicPr>
          <p:cNvPr id="74755" name="Picture 3"/>
          <p:cNvPicPr>
            <a:picLocks noChangeArrowheads="1"/>
          </p:cNvPicPr>
          <p:nvPr/>
        </p:nvPicPr>
        <p:blipFill>
          <a:blip r:embed="rId3"/>
          <a:srcRect/>
          <a:stretch>
            <a:fillRect/>
          </a:stretch>
        </p:blipFill>
        <p:spPr bwMode="auto">
          <a:xfrm>
            <a:off x="2617788" y="3021013"/>
            <a:ext cx="6526212" cy="1233487"/>
          </a:xfrm>
          <a:prstGeom prst="rect">
            <a:avLst/>
          </a:prstGeom>
          <a:noFill/>
          <a:ln w="9525">
            <a:noFill/>
            <a:miter lim="800000"/>
            <a:headEnd/>
            <a:tailEnd/>
          </a:ln>
        </p:spPr>
      </p:pic>
      <p:pic>
        <p:nvPicPr>
          <p:cNvPr id="74756" name="Picture 4"/>
          <p:cNvPicPr>
            <a:picLocks noChangeArrowheads="1"/>
          </p:cNvPicPr>
          <p:nvPr/>
        </p:nvPicPr>
        <p:blipFill>
          <a:blip r:embed="rId3"/>
          <a:srcRect/>
          <a:stretch>
            <a:fillRect/>
          </a:stretch>
        </p:blipFill>
        <p:spPr bwMode="auto">
          <a:xfrm>
            <a:off x="2617788" y="4102100"/>
            <a:ext cx="6526212" cy="1233488"/>
          </a:xfrm>
          <a:prstGeom prst="rect">
            <a:avLst/>
          </a:prstGeom>
          <a:noFill/>
          <a:ln w="9525">
            <a:noFill/>
            <a:miter lim="800000"/>
            <a:headEnd/>
            <a:tailEnd/>
          </a:ln>
        </p:spPr>
      </p:pic>
      <p:pic>
        <p:nvPicPr>
          <p:cNvPr id="74757" name="Picture 5"/>
          <p:cNvPicPr>
            <a:picLocks noChangeArrowheads="1"/>
          </p:cNvPicPr>
          <p:nvPr/>
        </p:nvPicPr>
        <p:blipFill>
          <a:blip r:embed="rId3"/>
          <a:srcRect/>
          <a:stretch>
            <a:fillRect/>
          </a:stretch>
        </p:blipFill>
        <p:spPr bwMode="auto">
          <a:xfrm>
            <a:off x="2613025" y="5186363"/>
            <a:ext cx="6526213" cy="1233487"/>
          </a:xfrm>
          <a:prstGeom prst="rect">
            <a:avLst/>
          </a:prstGeom>
          <a:noFill/>
          <a:ln w="9525">
            <a:noFill/>
            <a:miter lim="800000"/>
            <a:headEnd/>
            <a:tailEnd/>
          </a:ln>
        </p:spPr>
      </p:pic>
      <p:pic>
        <p:nvPicPr>
          <p:cNvPr id="74758" name="Picture 6"/>
          <p:cNvPicPr>
            <a:picLocks noChangeArrowheads="1"/>
          </p:cNvPicPr>
          <p:nvPr/>
        </p:nvPicPr>
        <p:blipFill>
          <a:blip r:embed="rId3"/>
          <a:srcRect/>
          <a:stretch>
            <a:fillRect/>
          </a:stretch>
        </p:blipFill>
        <p:spPr bwMode="auto">
          <a:xfrm>
            <a:off x="2617788" y="857250"/>
            <a:ext cx="6526212" cy="1233488"/>
          </a:xfrm>
          <a:prstGeom prst="rect">
            <a:avLst/>
          </a:prstGeom>
          <a:noFill/>
          <a:ln w="9525">
            <a:noFill/>
            <a:miter lim="800000"/>
            <a:headEnd/>
            <a:tailEnd/>
          </a:ln>
        </p:spPr>
      </p:pic>
      <p:pic>
        <p:nvPicPr>
          <p:cNvPr id="74759" name="Picture 7"/>
          <p:cNvPicPr>
            <a:picLocks noChangeAspect="1" noChangeArrowheads="1"/>
          </p:cNvPicPr>
          <p:nvPr/>
        </p:nvPicPr>
        <p:blipFill>
          <a:blip r:embed="rId4" cstate="email"/>
          <a:srcRect/>
          <a:stretch>
            <a:fillRect/>
          </a:stretch>
        </p:blipFill>
        <p:spPr bwMode="auto">
          <a:xfrm>
            <a:off x="76200" y="909638"/>
            <a:ext cx="2590800" cy="1066800"/>
          </a:xfrm>
          <a:prstGeom prst="rect">
            <a:avLst/>
          </a:prstGeom>
          <a:noFill/>
          <a:ln w="9525">
            <a:noFill/>
            <a:miter lim="800000"/>
            <a:headEnd/>
            <a:tailEnd/>
          </a:ln>
        </p:spPr>
      </p:pic>
      <p:pic>
        <p:nvPicPr>
          <p:cNvPr id="74760" name="Picture 8"/>
          <p:cNvPicPr>
            <a:picLocks noChangeAspect="1" noChangeArrowheads="1"/>
          </p:cNvPicPr>
          <p:nvPr/>
        </p:nvPicPr>
        <p:blipFill>
          <a:blip r:embed="rId4" cstate="email"/>
          <a:srcRect/>
          <a:stretch>
            <a:fillRect/>
          </a:stretch>
        </p:blipFill>
        <p:spPr bwMode="auto">
          <a:xfrm>
            <a:off x="76200" y="1995488"/>
            <a:ext cx="2590800" cy="1066800"/>
          </a:xfrm>
          <a:prstGeom prst="rect">
            <a:avLst/>
          </a:prstGeom>
          <a:noFill/>
          <a:ln w="9525">
            <a:noFill/>
            <a:miter lim="800000"/>
            <a:headEnd/>
            <a:tailEnd/>
          </a:ln>
        </p:spPr>
      </p:pic>
      <p:pic>
        <p:nvPicPr>
          <p:cNvPr id="74761" name="Picture 9"/>
          <p:cNvPicPr>
            <a:picLocks noChangeAspect="1" noChangeArrowheads="1"/>
          </p:cNvPicPr>
          <p:nvPr/>
        </p:nvPicPr>
        <p:blipFill>
          <a:blip r:embed="rId4" cstate="email"/>
          <a:srcRect/>
          <a:stretch>
            <a:fillRect/>
          </a:stretch>
        </p:blipFill>
        <p:spPr bwMode="auto">
          <a:xfrm>
            <a:off x="76200" y="3081338"/>
            <a:ext cx="2590800" cy="1066800"/>
          </a:xfrm>
          <a:prstGeom prst="rect">
            <a:avLst/>
          </a:prstGeom>
          <a:noFill/>
          <a:ln w="9525">
            <a:noFill/>
            <a:miter lim="800000"/>
            <a:headEnd/>
            <a:tailEnd/>
          </a:ln>
        </p:spPr>
      </p:pic>
      <p:pic>
        <p:nvPicPr>
          <p:cNvPr id="74762" name="Picture 10"/>
          <p:cNvPicPr>
            <a:picLocks noChangeAspect="1" noChangeArrowheads="1"/>
          </p:cNvPicPr>
          <p:nvPr/>
        </p:nvPicPr>
        <p:blipFill>
          <a:blip r:embed="rId4" cstate="email"/>
          <a:srcRect/>
          <a:stretch>
            <a:fillRect/>
          </a:stretch>
        </p:blipFill>
        <p:spPr bwMode="auto">
          <a:xfrm>
            <a:off x="76200" y="4167188"/>
            <a:ext cx="2590800" cy="1066800"/>
          </a:xfrm>
          <a:prstGeom prst="rect">
            <a:avLst/>
          </a:prstGeom>
          <a:noFill/>
          <a:ln w="9525">
            <a:noFill/>
            <a:miter lim="800000"/>
            <a:headEnd/>
            <a:tailEnd/>
          </a:ln>
        </p:spPr>
      </p:pic>
      <p:pic>
        <p:nvPicPr>
          <p:cNvPr id="74763" name="Picture 11"/>
          <p:cNvPicPr>
            <a:picLocks noChangeAspect="1" noChangeArrowheads="1"/>
          </p:cNvPicPr>
          <p:nvPr/>
        </p:nvPicPr>
        <p:blipFill>
          <a:blip r:embed="rId4" cstate="email"/>
          <a:srcRect/>
          <a:stretch>
            <a:fillRect/>
          </a:stretch>
        </p:blipFill>
        <p:spPr bwMode="auto">
          <a:xfrm>
            <a:off x="76200" y="5253038"/>
            <a:ext cx="2590800" cy="1066800"/>
          </a:xfrm>
          <a:prstGeom prst="rect">
            <a:avLst/>
          </a:prstGeom>
          <a:noFill/>
          <a:ln w="9525">
            <a:noFill/>
            <a:miter lim="800000"/>
            <a:headEnd/>
            <a:tailEnd/>
          </a:ln>
        </p:spPr>
      </p:pic>
      <p:sp>
        <p:nvSpPr>
          <p:cNvPr id="11281" name="Rectangle 12"/>
          <p:cNvSpPr>
            <a:spLocks noGrp="1" noChangeArrowheads="1"/>
          </p:cNvSpPr>
          <p:nvPr>
            <p:ph type="title" idx="4294967295"/>
          </p:nvPr>
        </p:nvSpPr>
        <p:spPr>
          <a:xfrm>
            <a:off x="303212" y="14287"/>
            <a:ext cx="8393113" cy="923330"/>
          </a:xfrm>
        </p:spPr>
        <p:txBody>
          <a:bodyPr lIns="0" tIns="0" rIns="0" bIns="0">
            <a:spAutoFit/>
          </a:bodyPr>
          <a:lstStyle/>
          <a:p>
            <a:pPr algn="l" defTabSz="912740" eaLnBrk="1" hangingPunct="1">
              <a:lnSpc>
                <a:spcPct val="90000"/>
              </a:lnSpc>
              <a:defRPr/>
            </a:pPr>
            <a:r>
              <a:rPr lang="en-US" sz="6000" spc="-125" dirty="0">
                <a:ln w="6350" cap="flat">
                  <a:solidFill>
                    <a:srgbClr val="112E58">
                      <a:alpha val="50000"/>
                    </a:srgbClr>
                  </a:solidFill>
                </a:ln>
                <a:gradFill>
                  <a:gsLst>
                    <a:gs pos="25000">
                      <a:srgbClr val="FFFFCC"/>
                    </a:gs>
                    <a:gs pos="44000">
                      <a:srgbClr val="FFFFCC">
                        <a:lumMod val="50000"/>
                      </a:srgbClr>
                    </a:gs>
                    <a:gs pos="70000">
                      <a:srgbClr val="FFC000"/>
                    </a:gs>
                    <a:gs pos="80000">
                      <a:srgbClr val="DB9303"/>
                    </a:gs>
                  </a:gsLst>
                  <a:lin ang="5400000" scaled="0"/>
                </a:gradFill>
                <a:effectLst>
                  <a:outerShdw blurRad="50800" dist="38100" dir="2700000" algn="tl" rotWithShape="0">
                    <a:prstClr val="black">
                      <a:alpha val="40000"/>
                    </a:prstClr>
                  </a:outerShdw>
                </a:effectLst>
                <a:latin typeface="Segoe UI" pitchFamily="34" charset="0"/>
                <a:ea typeface="+mn-ea"/>
                <a:cs typeface="Segoe UI" pitchFamily="34" charset="0"/>
              </a:rPr>
              <a:t>Successful </a:t>
            </a:r>
            <a:r>
              <a:rPr lang="en-US" sz="6000" spc="-125" dirty="0" smtClean="0">
                <a:ln w="6350" cap="flat">
                  <a:solidFill>
                    <a:srgbClr val="112E58">
                      <a:alpha val="50000"/>
                    </a:srgbClr>
                  </a:solidFill>
                </a:ln>
                <a:gradFill>
                  <a:gsLst>
                    <a:gs pos="25000">
                      <a:srgbClr val="FFFFCC"/>
                    </a:gs>
                    <a:gs pos="44000">
                      <a:srgbClr val="FFFFCC">
                        <a:lumMod val="50000"/>
                      </a:srgbClr>
                    </a:gs>
                    <a:gs pos="70000">
                      <a:srgbClr val="FFC000"/>
                    </a:gs>
                    <a:gs pos="80000">
                      <a:srgbClr val="DB9303"/>
                    </a:gs>
                  </a:gsLst>
                  <a:lin ang="5400000" scaled="0"/>
                </a:gradFill>
                <a:effectLst>
                  <a:outerShdw blurRad="50800" dist="38100" dir="2700000" algn="tl" rotWithShape="0">
                    <a:prstClr val="black">
                      <a:alpha val="40000"/>
                    </a:prstClr>
                  </a:outerShdw>
                </a:effectLst>
                <a:latin typeface="Segoe UI" pitchFamily="34" charset="0"/>
                <a:ea typeface="+mn-ea"/>
                <a:cs typeface="Segoe UI" pitchFamily="34" charset="0"/>
              </a:rPr>
              <a:t>Customers</a:t>
            </a:r>
            <a:endParaRPr lang="en-US" sz="6000" spc="-125" dirty="0">
              <a:ln w="6350" cap="flat">
                <a:solidFill>
                  <a:srgbClr val="112E58">
                    <a:alpha val="50000"/>
                  </a:srgbClr>
                </a:solidFill>
              </a:ln>
              <a:gradFill>
                <a:gsLst>
                  <a:gs pos="25000">
                    <a:srgbClr val="FFFFCC"/>
                  </a:gs>
                  <a:gs pos="44000">
                    <a:srgbClr val="FFFFCC">
                      <a:lumMod val="50000"/>
                    </a:srgbClr>
                  </a:gs>
                  <a:gs pos="70000">
                    <a:srgbClr val="FFC000"/>
                  </a:gs>
                  <a:gs pos="80000">
                    <a:srgbClr val="DB9303"/>
                  </a:gs>
                </a:gsLst>
                <a:lin ang="5400000" scaled="0"/>
              </a:gradFill>
              <a:effectLst>
                <a:outerShdw blurRad="50800" dist="38100" dir="2700000" algn="tl" rotWithShape="0">
                  <a:prstClr val="black">
                    <a:alpha val="40000"/>
                  </a:prstClr>
                </a:outerShdw>
              </a:effectLst>
              <a:latin typeface="Segoe UI" pitchFamily="34" charset="0"/>
              <a:ea typeface="+mn-ea"/>
              <a:cs typeface="Segoe UI" pitchFamily="34" charset="0"/>
            </a:endParaRPr>
          </a:p>
        </p:txBody>
      </p:sp>
      <p:sp>
        <p:nvSpPr>
          <p:cNvPr id="74765" name="Rectangle 13"/>
          <p:cNvSpPr>
            <a:spLocks noGrp="1" noChangeArrowheads="1"/>
          </p:cNvSpPr>
          <p:nvPr>
            <p:ph type="body" idx="4294967295"/>
          </p:nvPr>
        </p:nvSpPr>
        <p:spPr>
          <a:xfrm>
            <a:off x="2819400" y="1066800"/>
            <a:ext cx="6096000" cy="789447"/>
          </a:xfrm>
        </p:spPr>
        <p:txBody>
          <a:bodyPr lIns="0" tIns="0" rIns="0" bIns="0" anchor="ctr">
            <a:spAutoFit/>
          </a:bodyPr>
          <a:lstStyle/>
          <a:p>
            <a:pPr defTabSz="663575">
              <a:spcBef>
                <a:spcPct val="15000"/>
              </a:spcBef>
              <a:buClr>
                <a:srgbClr val="F4BE96"/>
              </a:buClr>
              <a:buSzPct val="80000"/>
              <a:buBlip>
                <a:blip r:embed="rId5"/>
              </a:buBlip>
            </a:pPr>
            <a:r>
              <a:rPr lang="en-GB" sz="1800" dirty="0" smtClean="0">
                <a:cs typeface="Arial" pitchFamily="34" charset="0"/>
              </a:rPr>
              <a:t>Increased revenues by 20%</a:t>
            </a:r>
          </a:p>
          <a:p>
            <a:pPr defTabSz="663575">
              <a:spcBef>
                <a:spcPct val="15000"/>
              </a:spcBef>
              <a:buClr>
                <a:srgbClr val="F4BE96"/>
              </a:buClr>
              <a:buSzPct val="80000"/>
              <a:buBlip>
                <a:blip r:embed="rId5"/>
              </a:buBlip>
            </a:pPr>
            <a:r>
              <a:rPr lang="en-GB" sz="1800" dirty="0" smtClean="0">
                <a:cs typeface="Arial" pitchFamily="34" charset="0"/>
              </a:rPr>
              <a:t>Reduced invoice generation time from 10 days to 20 seconds</a:t>
            </a:r>
          </a:p>
        </p:txBody>
      </p:sp>
      <p:sp>
        <p:nvSpPr>
          <p:cNvPr id="74767" name="Rectangle 15"/>
          <p:cNvSpPr>
            <a:spLocks noChangeArrowheads="1"/>
          </p:cNvSpPr>
          <p:nvPr/>
        </p:nvSpPr>
        <p:spPr bwMode="auto">
          <a:xfrm>
            <a:off x="2743200" y="3200400"/>
            <a:ext cx="6608763" cy="881780"/>
          </a:xfrm>
          <a:prstGeom prst="rect">
            <a:avLst/>
          </a:prstGeom>
          <a:noFill/>
          <a:ln w="9525" algn="ctr">
            <a:noFill/>
            <a:miter lim="800000"/>
            <a:headEnd/>
            <a:tailEnd/>
          </a:ln>
        </p:spPr>
        <p:txBody>
          <a:bodyPr anchor="ctr">
            <a:spAutoFit/>
          </a:bodyPr>
          <a:lstStyle/>
          <a:p>
            <a:pPr marL="396875" indent="-396875" defTabSz="663575">
              <a:lnSpc>
                <a:spcPct val="90000"/>
              </a:lnSpc>
              <a:spcBef>
                <a:spcPct val="15000"/>
              </a:spcBef>
              <a:buClr>
                <a:srgbClr val="F4BE96"/>
              </a:buClr>
              <a:buSzPct val="80000"/>
              <a:buFont typeface="Segoe"/>
              <a:buBlip>
                <a:blip r:embed="rId5"/>
              </a:buBlip>
            </a:pPr>
            <a:r>
              <a:rPr lang="en-GB" dirty="0" smtClean="0">
                <a:cs typeface="Arial" pitchFamily="34" charset="0"/>
              </a:rPr>
              <a:t>Improved customer service - more up-to-date, reliable info</a:t>
            </a:r>
          </a:p>
          <a:p>
            <a:pPr marL="396875" indent="-396875" defTabSz="663575">
              <a:lnSpc>
                <a:spcPct val="90000"/>
              </a:lnSpc>
              <a:spcBef>
                <a:spcPct val="15000"/>
              </a:spcBef>
              <a:buClr>
                <a:srgbClr val="F4BE96"/>
              </a:buClr>
              <a:buSzPct val="80000"/>
              <a:buFont typeface="Segoe"/>
              <a:buBlip>
                <a:blip r:embed="rId5"/>
              </a:buBlip>
            </a:pPr>
            <a:r>
              <a:rPr lang="en-GB" dirty="0" smtClean="0">
                <a:cs typeface="Arial" pitchFamily="34" charset="0"/>
              </a:rPr>
              <a:t>Expected to cut development costs for its next project by $2.4M</a:t>
            </a:r>
            <a:endParaRPr lang="en-GB" dirty="0">
              <a:cs typeface="Arial" pitchFamily="34" charset="0"/>
            </a:endParaRPr>
          </a:p>
        </p:txBody>
      </p:sp>
      <p:sp>
        <p:nvSpPr>
          <p:cNvPr id="74768" name="Rectangle 16"/>
          <p:cNvSpPr>
            <a:spLocks noChangeArrowheads="1"/>
          </p:cNvSpPr>
          <p:nvPr/>
        </p:nvSpPr>
        <p:spPr bwMode="auto">
          <a:xfrm>
            <a:off x="2743200" y="4343400"/>
            <a:ext cx="5372100" cy="632481"/>
          </a:xfrm>
          <a:prstGeom prst="rect">
            <a:avLst/>
          </a:prstGeom>
          <a:noFill/>
          <a:ln w="9525" algn="ctr">
            <a:noFill/>
            <a:miter lim="800000"/>
            <a:headEnd/>
            <a:tailEnd/>
          </a:ln>
        </p:spPr>
        <p:txBody>
          <a:bodyPr anchor="ctr">
            <a:spAutoFit/>
          </a:bodyPr>
          <a:lstStyle/>
          <a:p>
            <a:pPr marL="396875" indent="-396875" defTabSz="663575">
              <a:lnSpc>
                <a:spcPct val="90000"/>
              </a:lnSpc>
              <a:spcBef>
                <a:spcPct val="15000"/>
              </a:spcBef>
              <a:buClr>
                <a:srgbClr val="F4BE96"/>
              </a:buClr>
              <a:buSzPct val="80000"/>
              <a:buFont typeface="Segoe"/>
              <a:buBlip>
                <a:blip r:embed="rId5"/>
              </a:buBlip>
            </a:pPr>
            <a:r>
              <a:rPr lang="en-US" dirty="0" err="1">
                <a:cs typeface="Arial" pitchFamily="34" charset="0"/>
              </a:rPr>
              <a:t>CommSee</a:t>
            </a:r>
            <a:r>
              <a:rPr lang="en-US" dirty="0">
                <a:cs typeface="Arial" pitchFamily="34" charset="0"/>
              </a:rPr>
              <a:t>: 30k users, 100+ apps</a:t>
            </a:r>
          </a:p>
          <a:p>
            <a:pPr marL="396875" indent="-396875" defTabSz="663575">
              <a:lnSpc>
                <a:spcPct val="90000"/>
              </a:lnSpc>
              <a:spcBef>
                <a:spcPct val="15000"/>
              </a:spcBef>
              <a:buClr>
                <a:srgbClr val="F4BE96"/>
              </a:buClr>
              <a:buSzPct val="80000"/>
              <a:buFont typeface="Segoe"/>
              <a:buBlip>
                <a:blip r:embed="rId5"/>
              </a:buBlip>
            </a:pPr>
            <a:r>
              <a:rPr lang="en-US" dirty="0">
                <a:cs typeface="Arial" pitchFamily="34" charset="0"/>
              </a:rPr>
              <a:t>Primary branch experience</a:t>
            </a:r>
          </a:p>
        </p:txBody>
      </p:sp>
      <p:sp>
        <p:nvSpPr>
          <p:cNvPr id="74773" name="Rectangle 21"/>
          <p:cNvSpPr>
            <a:spLocks noChangeArrowheads="1"/>
          </p:cNvSpPr>
          <p:nvPr/>
        </p:nvSpPr>
        <p:spPr bwMode="auto">
          <a:xfrm>
            <a:off x="2743200" y="5334000"/>
            <a:ext cx="5875338" cy="881780"/>
          </a:xfrm>
          <a:prstGeom prst="rect">
            <a:avLst/>
          </a:prstGeom>
          <a:noFill/>
          <a:ln w="9525" algn="ctr">
            <a:noFill/>
            <a:miter lim="800000"/>
            <a:headEnd/>
            <a:tailEnd/>
          </a:ln>
        </p:spPr>
        <p:txBody>
          <a:bodyPr anchor="ctr">
            <a:spAutoFit/>
          </a:bodyPr>
          <a:lstStyle/>
          <a:p>
            <a:pPr marL="396875" indent="-396875" defTabSz="663575">
              <a:lnSpc>
                <a:spcPct val="90000"/>
              </a:lnSpc>
              <a:spcBef>
                <a:spcPct val="15000"/>
              </a:spcBef>
              <a:buClr>
                <a:srgbClr val="F4BE96"/>
              </a:buClr>
              <a:buSzPct val="80000"/>
              <a:buFont typeface="Segoe"/>
              <a:buBlip>
                <a:blip r:embed="rId5"/>
              </a:buBlip>
            </a:pPr>
            <a:r>
              <a:rPr lang="en-US" dirty="0">
                <a:effectLst/>
                <a:latin typeface="Segoe"/>
                <a:cs typeface="Arial" pitchFamily="34" charset="0"/>
              </a:rPr>
              <a:t>World-wide IT support for 400k+ users</a:t>
            </a:r>
          </a:p>
          <a:p>
            <a:pPr marL="396875" indent="-396875" defTabSz="663575">
              <a:lnSpc>
                <a:spcPct val="90000"/>
              </a:lnSpc>
              <a:spcBef>
                <a:spcPct val="15000"/>
              </a:spcBef>
              <a:buClr>
                <a:srgbClr val="F4BE96"/>
              </a:buClr>
              <a:buSzPct val="80000"/>
              <a:buFont typeface="Segoe"/>
              <a:buBlip>
                <a:blip r:embed="rId5"/>
              </a:buBlip>
            </a:pPr>
            <a:r>
              <a:rPr lang="en-US" dirty="0">
                <a:effectLst/>
                <a:latin typeface="Segoe"/>
                <a:cs typeface="Arial" pitchFamily="34" charset="0"/>
              </a:rPr>
              <a:t>Increases productivity, reduces deployment time by 83 percent</a:t>
            </a:r>
          </a:p>
        </p:txBody>
      </p:sp>
      <p:pic>
        <p:nvPicPr>
          <p:cNvPr id="74777" name="Picture 25"/>
          <p:cNvPicPr>
            <a:picLocks noChangeAspect="1" noChangeArrowheads="1"/>
          </p:cNvPicPr>
          <p:nvPr/>
        </p:nvPicPr>
        <p:blipFill>
          <a:blip r:embed="rId6"/>
          <a:srcRect/>
          <a:stretch>
            <a:fillRect/>
          </a:stretch>
        </p:blipFill>
        <p:spPr bwMode="auto">
          <a:xfrm>
            <a:off x="381000" y="4567238"/>
            <a:ext cx="1981200" cy="330200"/>
          </a:xfrm>
          <a:prstGeom prst="rect">
            <a:avLst/>
          </a:prstGeom>
          <a:noFill/>
          <a:ln w="9525">
            <a:noFill/>
            <a:miter lim="800000"/>
            <a:headEnd/>
            <a:tailEnd/>
          </a:ln>
        </p:spPr>
      </p:pic>
      <p:pic>
        <p:nvPicPr>
          <p:cNvPr id="236573" name="Picture 29"/>
          <p:cNvPicPr>
            <a:picLocks noChangeAspect="1" noChangeArrowheads="1"/>
          </p:cNvPicPr>
          <p:nvPr/>
        </p:nvPicPr>
        <p:blipFill>
          <a:blip r:embed="rId7"/>
          <a:srcRect t="24643" r="-9505" b="20535"/>
          <a:stretch>
            <a:fillRect/>
          </a:stretch>
        </p:blipFill>
        <p:spPr bwMode="auto">
          <a:xfrm>
            <a:off x="558800" y="5599113"/>
            <a:ext cx="1719263" cy="398462"/>
          </a:xfrm>
          <a:prstGeom prst="rect">
            <a:avLst/>
          </a:prstGeom>
          <a:noFill/>
          <a:ln w="9525">
            <a:noFill/>
            <a:miter lim="800000"/>
            <a:headEnd/>
            <a:tailEnd/>
          </a:ln>
        </p:spPr>
      </p:pic>
      <p:sp>
        <p:nvSpPr>
          <p:cNvPr id="74766" name="Rectangle 14"/>
          <p:cNvSpPr>
            <a:spLocks noChangeArrowheads="1"/>
          </p:cNvSpPr>
          <p:nvPr/>
        </p:nvSpPr>
        <p:spPr bwMode="auto">
          <a:xfrm>
            <a:off x="2695575" y="2057400"/>
            <a:ext cx="6448425" cy="923330"/>
          </a:xfrm>
          <a:prstGeom prst="rect">
            <a:avLst/>
          </a:prstGeom>
          <a:noFill/>
          <a:ln w="9525" algn="ctr">
            <a:noFill/>
            <a:miter lim="800000"/>
            <a:headEnd/>
            <a:tailEnd/>
          </a:ln>
        </p:spPr>
        <p:txBody>
          <a:bodyPr anchor="ctr">
            <a:spAutoFit/>
          </a:bodyPr>
          <a:lstStyle/>
          <a:p>
            <a:pPr marL="396875" indent="-396875" defTabSz="663575">
              <a:lnSpc>
                <a:spcPct val="90000"/>
              </a:lnSpc>
              <a:spcBef>
                <a:spcPct val="15000"/>
              </a:spcBef>
              <a:buClr>
                <a:srgbClr val="F4BE96"/>
              </a:buClr>
              <a:buSzPct val="80000"/>
              <a:buFont typeface="Segoe"/>
              <a:buBlip>
                <a:blip r:embed="rId5"/>
              </a:buBlip>
            </a:pPr>
            <a:r>
              <a:rPr lang="en-GB" dirty="0" smtClean="0">
                <a:cs typeface="Arial" pitchFamily="34" charset="0"/>
              </a:rPr>
              <a:t>Reduced time-to-market for new services by 40%</a:t>
            </a:r>
          </a:p>
          <a:p>
            <a:pPr marL="396875" indent="-396875" defTabSz="663575">
              <a:lnSpc>
                <a:spcPct val="90000"/>
              </a:lnSpc>
              <a:spcBef>
                <a:spcPct val="15000"/>
              </a:spcBef>
              <a:buClr>
                <a:srgbClr val="F4BE96"/>
              </a:buClr>
              <a:buSzPct val="80000"/>
              <a:buFont typeface="Segoe"/>
              <a:buBlip>
                <a:blip r:embed="rId5"/>
              </a:buBlip>
            </a:pPr>
            <a:r>
              <a:rPr lang="en-GB" dirty="0" smtClean="0">
                <a:cs typeface="Arial" pitchFamily="34" charset="0"/>
              </a:rPr>
              <a:t>Reduced provisioning costs by 10-15% </a:t>
            </a:r>
          </a:p>
          <a:p>
            <a:pPr marL="396875" indent="-396875" defTabSz="663575">
              <a:lnSpc>
                <a:spcPct val="90000"/>
              </a:lnSpc>
              <a:spcBef>
                <a:spcPct val="15000"/>
              </a:spcBef>
              <a:buClr>
                <a:srgbClr val="F4BE96"/>
              </a:buClr>
              <a:buSzPct val="80000"/>
              <a:buFont typeface="Segoe"/>
              <a:buBlip>
                <a:blip r:embed="rId5"/>
              </a:buBlip>
            </a:pPr>
            <a:r>
              <a:rPr lang="en-GB" dirty="0" smtClean="0">
                <a:cs typeface="Arial" pitchFamily="34" charset="0"/>
              </a:rPr>
              <a:t>Reduced help-desk costs by 10-15%</a:t>
            </a:r>
            <a:endParaRPr lang="en-GB" dirty="0">
              <a:cs typeface="Arial" pitchFamily="34" charset="0"/>
            </a:endParaRPr>
          </a:p>
        </p:txBody>
      </p:sp>
      <p:pic>
        <p:nvPicPr>
          <p:cNvPr id="74769" name="Picture 17"/>
          <p:cNvPicPr>
            <a:picLocks noChangeAspect="1" noChangeArrowheads="1"/>
          </p:cNvPicPr>
          <p:nvPr/>
        </p:nvPicPr>
        <p:blipFill>
          <a:blip r:embed="rId8" cstate="email">
            <a:lum bright="48000"/>
          </a:blip>
          <a:srcRect/>
          <a:stretch>
            <a:fillRect/>
          </a:stretch>
        </p:blipFill>
        <p:spPr bwMode="auto">
          <a:xfrm>
            <a:off x="2684463" y="868363"/>
            <a:ext cx="439737" cy="1223962"/>
          </a:xfrm>
          <a:prstGeom prst="rect">
            <a:avLst/>
          </a:prstGeom>
          <a:noFill/>
          <a:ln w="9525">
            <a:noFill/>
            <a:miter lim="800000"/>
            <a:headEnd/>
            <a:tailEnd/>
          </a:ln>
        </p:spPr>
      </p:pic>
      <p:pic>
        <p:nvPicPr>
          <p:cNvPr id="74770" name="Picture 18"/>
          <p:cNvPicPr>
            <a:picLocks noChangeAspect="1" noChangeArrowheads="1"/>
          </p:cNvPicPr>
          <p:nvPr/>
        </p:nvPicPr>
        <p:blipFill>
          <a:blip r:embed="rId9" cstate="email">
            <a:lum bright="48000"/>
          </a:blip>
          <a:srcRect/>
          <a:stretch>
            <a:fillRect/>
          </a:stretch>
        </p:blipFill>
        <p:spPr bwMode="auto">
          <a:xfrm>
            <a:off x="2684463" y="1943100"/>
            <a:ext cx="439737" cy="1223963"/>
          </a:xfrm>
          <a:prstGeom prst="rect">
            <a:avLst/>
          </a:prstGeom>
          <a:noFill/>
          <a:ln w="9525">
            <a:noFill/>
            <a:miter lim="800000"/>
            <a:headEnd/>
            <a:tailEnd/>
          </a:ln>
        </p:spPr>
      </p:pic>
      <p:pic>
        <p:nvPicPr>
          <p:cNvPr id="74771" name="Picture 19"/>
          <p:cNvPicPr>
            <a:picLocks noChangeAspect="1" noChangeArrowheads="1"/>
          </p:cNvPicPr>
          <p:nvPr/>
        </p:nvPicPr>
        <p:blipFill>
          <a:blip r:embed="rId8" cstate="email">
            <a:lum bright="48000"/>
          </a:blip>
          <a:srcRect/>
          <a:stretch>
            <a:fillRect/>
          </a:stretch>
        </p:blipFill>
        <p:spPr bwMode="auto">
          <a:xfrm>
            <a:off x="2684463" y="3017838"/>
            <a:ext cx="439737" cy="1223962"/>
          </a:xfrm>
          <a:prstGeom prst="rect">
            <a:avLst/>
          </a:prstGeom>
          <a:noFill/>
          <a:ln w="9525">
            <a:noFill/>
            <a:miter lim="800000"/>
            <a:headEnd/>
            <a:tailEnd/>
          </a:ln>
        </p:spPr>
      </p:pic>
      <p:pic>
        <p:nvPicPr>
          <p:cNvPr id="74772" name="Picture 20"/>
          <p:cNvPicPr>
            <a:picLocks noChangeAspect="1" noChangeArrowheads="1"/>
          </p:cNvPicPr>
          <p:nvPr/>
        </p:nvPicPr>
        <p:blipFill>
          <a:blip r:embed="rId9" cstate="email">
            <a:lum bright="48000"/>
          </a:blip>
          <a:srcRect/>
          <a:stretch>
            <a:fillRect/>
          </a:stretch>
        </p:blipFill>
        <p:spPr bwMode="auto">
          <a:xfrm>
            <a:off x="2684463" y="4092575"/>
            <a:ext cx="439737" cy="1223963"/>
          </a:xfrm>
          <a:prstGeom prst="rect">
            <a:avLst/>
          </a:prstGeom>
          <a:noFill/>
          <a:ln w="9525">
            <a:noFill/>
            <a:miter lim="800000"/>
            <a:headEnd/>
            <a:tailEnd/>
          </a:ln>
        </p:spPr>
      </p:pic>
      <p:pic>
        <p:nvPicPr>
          <p:cNvPr id="74774" name="Picture 22"/>
          <p:cNvPicPr>
            <a:picLocks noChangeAspect="1" noChangeArrowheads="1"/>
          </p:cNvPicPr>
          <p:nvPr/>
        </p:nvPicPr>
        <p:blipFill>
          <a:blip r:embed="rId9" cstate="email">
            <a:lum bright="48000"/>
          </a:blip>
          <a:srcRect/>
          <a:stretch>
            <a:fillRect/>
          </a:stretch>
        </p:blipFill>
        <p:spPr bwMode="auto">
          <a:xfrm>
            <a:off x="2684463" y="5165725"/>
            <a:ext cx="439737" cy="1223963"/>
          </a:xfrm>
          <a:prstGeom prst="rect">
            <a:avLst/>
          </a:prstGeom>
          <a:noFill/>
          <a:ln w="9525">
            <a:noFill/>
            <a:miter lim="800000"/>
            <a:headEnd/>
            <a:tailEnd/>
          </a:ln>
        </p:spPr>
      </p:pic>
      <p:pic>
        <p:nvPicPr>
          <p:cNvPr id="36" name="Picture 1"/>
          <p:cNvPicPr>
            <a:picLocks noChangeAspect="1" noChangeArrowheads="1"/>
          </p:cNvPicPr>
          <p:nvPr/>
        </p:nvPicPr>
        <p:blipFill>
          <a:blip r:embed="rId10" cstate="email"/>
          <a:srcRect/>
          <a:stretch>
            <a:fillRect/>
          </a:stretch>
        </p:blipFill>
        <p:spPr bwMode="auto">
          <a:xfrm>
            <a:off x="914400" y="1066800"/>
            <a:ext cx="914400" cy="806824"/>
          </a:xfrm>
          <a:prstGeom prst="rect">
            <a:avLst/>
          </a:prstGeom>
          <a:ln>
            <a:noFill/>
          </a:ln>
          <a:effectLst>
            <a:softEdge rad="112500"/>
          </a:effectLst>
        </p:spPr>
      </p:pic>
      <p:pic>
        <p:nvPicPr>
          <p:cNvPr id="37" name="Picture 24"/>
          <p:cNvPicPr>
            <a:picLocks noChangeAspect="1" noChangeArrowheads="1"/>
          </p:cNvPicPr>
          <p:nvPr/>
        </p:nvPicPr>
        <p:blipFill>
          <a:blip r:embed="rId11"/>
          <a:srcRect/>
          <a:stretch>
            <a:fillRect/>
          </a:stretch>
        </p:blipFill>
        <p:spPr bwMode="auto">
          <a:xfrm>
            <a:off x="533400" y="2286000"/>
            <a:ext cx="1600200" cy="400050"/>
          </a:xfrm>
          <a:prstGeom prst="rect">
            <a:avLst/>
          </a:prstGeom>
          <a:noFill/>
          <a:ln w="9525">
            <a:noFill/>
            <a:round/>
            <a:headEnd/>
            <a:tailEnd/>
          </a:ln>
        </p:spPr>
      </p:pic>
      <p:pic>
        <p:nvPicPr>
          <p:cNvPr id="38" name="Picture 29" descr="DnB-Nor-logo"/>
          <p:cNvPicPr>
            <a:picLocks noChangeAspect="1" noChangeArrowheads="1"/>
          </p:cNvPicPr>
          <p:nvPr/>
        </p:nvPicPr>
        <p:blipFill>
          <a:blip r:embed="rId12"/>
          <a:srcRect/>
          <a:stretch>
            <a:fillRect/>
          </a:stretch>
        </p:blipFill>
        <p:spPr bwMode="auto">
          <a:xfrm>
            <a:off x="1066800" y="3276600"/>
            <a:ext cx="537275" cy="6826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4759"/>
                                        </p:tgtEl>
                                        <p:attrNameLst>
                                          <p:attrName>style.visibility</p:attrName>
                                        </p:attrNameLst>
                                      </p:cBhvr>
                                      <p:to>
                                        <p:strVal val="visible"/>
                                      </p:to>
                                    </p:set>
                                    <p:anim calcmode="lin" valueType="num">
                                      <p:cBhvr>
                                        <p:cTn id="7" dur="500" fill="hold"/>
                                        <p:tgtEl>
                                          <p:spTgt spid="74759"/>
                                        </p:tgtEl>
                                        <p:attrNameLst>
                                          <p:attrName>ppt_w</p:attrName>
                                        </p:attrNameLst>
                                      </p:cBhvr>
                                      <p:tavLst>
                                        <p:tav tm="0">
                                          <p:val>
                                            <p:fltVal val="0"/>
                                          </p:val>
                                        </p:tav>
                                        <p:tav tm="100000">
                                          <p:val>
                                            <p:strVal val="#ppt_w"/>
                                          </p:val>
                                        </p:tav>
                                      </p:tavLst>
                                    </p:anim>
                                    <p:anim calcmode="lin" valueType="num">
                                      <p:cBhvr>
                                        <p:cTn id="8" dur="500" fill="hold"/>
                                        <p:tgtEl>
                                          <p:spTgt spid="74759"/>
                                        </p:tgtEl>
                                        <p:attrNameLst>
                                          <p:attrName>ppt_h</p:attrName>
                                        </p:attrNameLst>
                                      </p:cBhvr>
                                      <p:tavLst>
                                        <p:tav tm="0">
                                          <p:val>
                                            <p:fltVal val="0"/>
                                          </p:val>
                                        </p:tav>
                                        <p:tav tm="100000">
                                          <p:val>
                                            <p:strVal val="#ppt_h"/>
                                          </p:val>
                                        </p:tav>
                                      </p:tavLst>
                                    </p:anim>
                                    <p:animEffect transition="in" filter="fade">
                                      <p:cBhvr>
                                        <p:cTn id="9" dur="500"/>
                                        <p:tgtEl>
                                          <p:spTgt spid="74759"/>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74769"/>
                                        </p:tgtEl>
                                        <p:attrNameLst>
                                          <p:attrName>style.visibility</p:attrName>
                                        </p:attrNameLst>
                                      </p:cBhvr>
                                      <p:to>
                                        <p:strVal val="visible"/>
                                      </p:to>
                                    </p:set>
                                    <p:animEffect transition="in" filter="slide(fromLeft)">
                                      <p:cBhvr>
                                        <p:cTn id="13" dur="500"/>
                                        <p:tgtEl>
                                          <p:spTgt spid="74769"/>
                                        </p:tgtEl>
                                      </p:cBhvr>
                                    </p:animEffect>
                                  </p:childTnLst>
                                </p:cTn>
                              </p:par>
                              <p:par>
                                <p:cTn id="14" presetID="12" presetClass="entr" presetSubtype="8" fill="hold" nodeType="withEffect">
                                  <p:stCondLst>
                                    <p:cond delay="0"/>
                                  </p:stCondLst>
                                  <p:childTnLst>
                                    <p:set>
                                      <p:cBhvr>
                                        <p:cTn id="15" dur="1" fill="hold">
                                          <p:stCondLst>
                                            <p:cond delay="0"/>
                                          </p:stCondLst>
                                        </p:cTn>
                                        <p:tgtEl>
                                          <p:spTgt spid="74758"/>
                                        </p:tgtEl>
                                        <p:attrNameLst>
                                          <p:attrName>style.visibility</p:attrName>
                                        </p:attrNameLst>
                                      </p:cBhvr>
                                      <p:to>
                                        <p:strVal val="visible"/>
                                      </p:to>
                                    </p:set>
                                    <p:animEffect transition="in" filter="slide(fromLeft)">
                                      <p:cBhvr>
                                        <p:cTn id="16" dur="1000"/>
                                        <p:tgtEl>
                                          <p:spTgt spid="7475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74765">
                                            <p:txEl>
                                              <p:pRg st="0" end="0"/>
                                            </p:txEl>
                                          </p:spTgt>
                                        </p:tgtEl>
                                        <p:attrNameLst>
                                          <p:attrName>style.visibility</p:attrName>
                                        </p:attrNameLst>
                                      </p:cBhvr>
                                      <p:to>
                                        <p:strVal val="visible"/>
                                      </p:to>
                                    </p:set>
                                    <p:animEffect transition="in" filter="fade">
                                      <p:cBhvr>
                                        <p:cTn id="20" dur="500"/>
                                        <p:tgtEl>
                                          <p:spTgt spid="74765">
                                            <p:txEl>
                                              <p:pRg st="0" end="0"/>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74765">
                                            <p:txEl>
                                              <p:pRg st="1" end="1"/>
                                            </p:txEl>
                                          </p:spTgt>
                                        </p:tgtEl>
                                        <p:attrNameLst>
                                          <p:attrName>style.visibility</p:attrName>
                                        </p:attrNameLst>
                                      </p:cBhvr>
                                      <p:to>
                                        <p:strVal val="visible"/>
                                      </p:to>
                                    </p:set>
                                    <p:animEffect transition="in" filter="fade">
                                      <p:cBhvr>
                                        <p:cTn id="24" dur="500"/>
                                        <p:tgtEl>
                                          <p:spTgt spid="74765">
                                            <p:txEl>
                                              <p:pRg st="1" end="1"/>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319"/>
                                        </p:tgtEl>
                                        <p:attrNameLst>
                                          <p:attrName>style.visibility</p:attrName>
                                        </p:attrNameLst>
                                      </p:cBhvr>
                                      <p:to>
                                        <p:strVal val="visible"/>
                                      </p:to>
                                    </p:set>
                                    <p:animEffect transition="in" filter="wipe(left)">
                                      <p:cBhvr>
                                        <p:cTn id="27" dur="500"/>
                                        <p:tgtEl>
                                          <p:spTgt spid="12319"/>
                                        </p:tgtEl>
                                      </p:cBhvr>
                                    </p:animEffect>
                                  </p:childTnLst>
                                </p:cTn>
                              </p:par>
                            </p:childTnLst>
                          </p:cTn>
                        </p:par>
                        <p:par>
                          <p:cTn id="28" fill="hold">
                            <p:stCondLst>
                              <p:cond delay="2500"/>
                            </p:stCondLst>
                            <p:childTnLst>
                              <p:par>
                                <p:cTn id="29" presetID="53" presetClass="entr" presetSubtype="0" fill="hold" nodeType="afterEffect">
                                  <p:stCondLst>
                                    <p:cond delay="0"/>
                                  </p:stCondLst>
                                  <p:childTnLst>
                                    <p:set>
                                      <p:cBhvr>
                                        <p:cTn id="30" dur="1" fill="hold">
                                          <p:stCondLst>
                                            <p:cond delay="0"/>
                                          </p:stCondLst>
                                        </p:cTn>
                                        <p:tgtEl>
                                          <p:spTgt spid="74760"/>
                                        </p:tgtEl>
                                        <p:attrNameLst>
                                          <p:attrName>style.visibility</p:attrName>
                                        </p:attrNameLst>
                                      </p:cBhvr>
                                      <p:to>
                                        <p:strVal val="visible"/>
                                      </p:to>
                                    </p:set>
                                    <p:anim calcmode="lin" valueType="num">
                                      <p:cBhvr>
                                        <p:cTn id="31" dur="500" fill="hold"/>
                                        <p:tgtEl>
                                          <p:spTgt spid="74760"/>
                                        </p:tgtEl>
                                        <p:attrNameLst>
                                          <p:attrName>ppt_w</p:attrName>
                                        </p:attrNameLst>
                                      </p:cBhvr>
                                      <p:tavLst>
                                        <p:tav tm="0">
                                          <p:val>
                                            <p:fltVal val="0"/>
                                          </p:val>
                                        </p:tav>
                                        <p:tav tm="100000">
                                          <p:val>
                                            <p:strVal val="#ppt_w"/>
                                          </p:val>
                                        </p:tav>
                                      </p:tavLst>
                                    </p:anim>
                                    <p:anim calcmode="lin" valueType="num">
                                      <p:cBhvr>
                                        <p:cTn id="32" dur="500" fill="hold"/>
                                        <p:tgtEl>
                                          <p:spTgt spid="74760"/>
                                        </p:tgtEl>
                                        <p:attrNameLst>
                                          <p:attrName>ppt_h</p:attrName>
                                        </p:attrNameLst>
                                      </p:cBhvr>
                                      <p:tavLst>
                                        <p:tav tm="0">
                                          <p:val>
                                            <p:fltVal val="0"/>
                                          </p:val>
                                        </p:tav>
                                        <p:tav tm="100000">
                                          <p:val>
                                            <p:strVal val="#ppt_h"/>
                                          </p:val>
                                        </p:tav>
                                      </p:tavLst>
                                    </p:anim>
                                    <p:animEffect transition="in" filter="fade">
                                      <p:cBhvr>
                                        <p:cTn id="33" dur="500"/>
                                        <p:tgtEl>
                                          <p:spTgt spid="74760"/>
                                        </p:tgtEl>
                                      </p:cBhvr>
                                    </p:animEffect>
                                  </p:childTnLst>
                                </p:cTn>
                              </p:par>
                            </p:childTnLst>
                          </p:cTn>
                        </p:par>
                        <p:par>
                          <p:cTn id="34" fill="hold">
                            <p:stCondLst>
                              <p:cond delay="3000"/>
                            </p:stCondLst>
                            <p:childTnLst>
                              <p:par>
                                <p:cTn id="35" presetID="12" presetClass="entr" presetSubtype="8" fill="hold" nodeType="afterEffect">
                                  <p:stCondLst>
                                    <p:cond delay="0"/>
                                  </p:stCondLst>
                                  <p:childTnLst>
                                    <p:set>
                                      <p:cBhvr>
                                        <p:cTn id="36" dur="1" fill="hold">
                                          <p:stCondLst>
                                            <p:cond delay="0"/>
                                          </p:stCondLst>
                                        </p:cTn>
                                        <p:tgtEl>
                                          <p:spTgt spid="74770"/>
                                        </p:tgtEl>
                                        <p:attrNameLst>
                                          <p:attrName>style.visibility</p:attrName>
                                        </p:attrNameLst>
                                      </p:cBhvr>
                                      <p:to>
                                        <p:strVal val="visible"/>
                                      </p:to>
                                    </p:set>
                                    <p:animEffect transition="in" filter="slide(fromLeft)">
                                      <p:cBhvr>
                                        <p:cTn id="37" dur="500"/>
                                        <p:tgtEl>
                                          <p:spTgt spid="74770"/>
                                        </p:tgtEl>
                                      </p:cBhvr>
                                    </p:animEffect>
                                  </p:childTnLst>
                                </p:cTn>
                              </p:par>
                              <p:par>
                                <p:cTn id="38" presetID="12" presetClass="entr" presetSubtype="8" fill="hold" nodeType="withEffect">
                                  <p:stCondLst>
                                    <p:cond delay="0"/>
                                  </p:stCondLst>
                                  <p:childTnLst>
                                    <p:set>
                                      <p:cBhvr>
                                        <p:cTn id="39" dur="1" fill="hold">
                                          <p:stCondLst>
                                            <p:cond delay="0"/>
                                          </p:stCondLst>
                                        </p:cTn>
                                        <p:tgtEl>
                                          <p:spTgt spid="74754"/>
                                        </p:tgtEl>
                                        <p:attrNameLst>
                                          <p:attrName>style.visibility</p:attrName>
                                        </p:attrNameLst>
                                      </p:cBhvr>
                                      <p:to>
                                        <p:strVal val="visible"/>
                                      </p:to>
                                    </p:set>
                                    <p:animEffect transition="in" filter="slide(fromLeft)">
                                      <p:cBhvr>
                                        <p:cTn id="40" dur="1000"/>
                                        <p:tgtEl>
                                          <p:spTgt spid="7475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74766"/>
                                        </p:tgtEl>
                                        <p:attrNameLst>
                                          <p:attrName>style.visibility</p:attrName>
                                        </p:attrNameLst>
                                      </p:cBhvr>
                                      <p:to>
                                        <p:strVal val="visible"/>
                                      </p:to>
                                    </p:set>
                                    <p:animEffect transition="in" filter="fade">
                                      <p:cBhvr>
                                        <p:cTn id="44" dur="500"/>
                                        <p:tgtEl>
                                          <p:spTgt spid="7476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2322"/>
                                        </p:tgtEl>
                                        <p:attrNameLst>
                                          <p:attrName>style.visibility</p:attrName>
                                        </p:attrNameLst>
                                      </p:cBhvr>
                                      <p:to>
                                        <p:strVal val="visible"/>
                                      </p:to>
                                    </p:set>
                                    <p:animEffect transition="in" filter="wipe(left)">
                                      <p:cBhvr>
                                        <p:cTn id="47" dur="500"/>
                                        <p:tgtEl>
                                          <p:spTgt spid="12322"/>
                                        </p:tgtEl>
                                      </p:cBhvr>
                                    </p:animEffect>
                                  </p:childTnLst>
                                </p:cTn>
                              </p:par>
                            </p:childTnLst>
                          </p:cTn>
                        </p:par>
                        <p:par>
                          <p:cTn id="48" fill="hold">
                            <p:stCondLst>
                              <p:cond delay="4500"/>
                            </p:stCondLst>
                            <p:childTnLst>
                              <p:par>
                                <p:cTn id="49" presetID="53" presetClass="entr" presetSubtype="0" fill="hold" nodeType="afterEffect">
                                  <p:stCondLst>
                                    <p:cond delay="0"/>
                                  </p:stCondLst>
                                  <p:childTnLst>
                                    <p:set>
                                      <p:cBhvr>
                                        <p:cTn id="50" dur="1" fill="hold">
                                          <p:stCondLst>
                                            <p:cond delay="0"/>
                                          </p:stCondLst>
                                        </p:cTn>
                                        <p:tgtEl>
                                          <p:spTgt spid="74761"/>
                                        </p:tgtEl>
                                        <p:attrNameLst>
                                          <p:attrName>style.visibility</p:attrName>
                                        </p:attrNameLst>
                                      </p:cBhvr>
                                      <p:to>
                                        <p:strVal val="visible"/>
                                      </p:to>
                                    </p:set>
                                    <p:anim calcmode="lin" valueType="num">
                                      <p:cBhvr>
                                        <p:cTn id="51" dur="500" fill="hold"/>
                                        <p:tgtEl>
                                          <p:spTgt spid="74761"/>
                                        </p:tgtEl>
                                        <p:attrNameLst>
                                          <p:attrName>ppt_w</p:attrName>
                                        </p:attrNameLst>
                                      </p:cBhvr>
                                      <p:tavLst>
                                        <p:tav tm="0">
                                          <p:val>
                                            <p:fltVal val="0"/>
                                          </p:val>
                                        </p:tav>
                                        <p:tav tm="100000">
                                          <p:val>
                                            <p:strVal val="#ppt_w"/>
                                          </p:val>
                                        </p:tav>
                                      </p:tavLst>
                                    </p:anim>
                                    <p:anim calcmode="lin" valueType="num">
                                      <p:cBhvr>
                                        <p:cTn id="52" dur="500" fill="hold"/>
                                        <p:tgtEl>
                                          <p:spTgt spid="74761"/>
                                        </p:tgtEl>
                                        <p:attrNameLst>
                                          <p:attrName>ppt_h</p:attrName>
                                        </p:attrNameLst>
                                      </p:cBhvr>
                                      <p:tavLst>
                                        <p:tav tm="0">
                                          <p:val>
                                            <p:fltVal val="0"/>
                                          </p:val>
                                        </p:tav>
                                        <p:tav tm="100000">
                                          <p:val>
                                            <p:strVal val="#ppt_h"/>
                                          </p:val>
                                        </p:tav>
                                      </p:tavLst>
                                    </p:anim>
                                    <p:animEffect transition="in" filter="fade">
                                      <p:cBhvr>
                                        <p:cTn id="53" dur="500"/>
                                        <p:tgtEl>
                                          <p:spTgt spid="74761"/>
                                        </p:tgtEl>
                                      </p:cBhvr>
                                    </p:animEffect>
                                  </p:childTnLst>
                                </p:cTn>
                              </p:par>
                            </p:childTnLst>
                          </p:cTn>
                        </p:par>
                        <p:par>
                          <p:cTn id="54" fill="hold">
                            <p:stCondLst>
                              <p:cond delay="5000"/>
                            </p:stCondLst>
                            <p:childTnLst>
                              <p:par>
                                <p:cTn id="55" presetID="12" presetClass="entr" presetSubtype="8" fill="hold" nodeType="afterEffect">
                                  <p:stCondLst>
                                    <p:cond delay="0"/>
                                  </p:stCondLst>
                                  <p:childTnLst>
                                    <p:set>
                                      <p:cBhvr>
                                        <p:cTn id="56" dur="1" fill="hold">
                                          <p:stCondLst>
                                            <p:cond delay="0"/>
                                          </p:stCondLst>
                                        </p:cTn>
                                        <p:tgtEl>
                                          <p:spTgt spid="74771"/>
                                        </p:tgtEl>
                                        <p:attrNameLst>
                                          <p:attrName>style.visibility</p:attrName>
                                        </p:attrNameLst>
                                      </p:cBhvr>
                                      <p:to>
                                        <p:strVal val="visible"/>
                                      </p:to>
                                    </p:set>
                                    <p:animEffect transition="in" filter="slide(fromLeft)">
                                      <p:cBhvr>
                                        <p:cTn id="57" dur="500"/>
                                        <p:tgtEl>
                                          <p:spTgt spid="74771"/>
                                        </p:tgtEl>
                                      </p:cBhvr>
                                    </p:animEffect>
                                  </p:childTnLst>
                                </p:cTn>
                              </p:par>
                              <p:par>
                                <p:cTn id="58" presetID="12" presetClass="entr" presetSubtype="8" fill="hold" nodeType="withEffect">
                                  <p:stCondLst>
                                    <p:cond delay="0"/>
                                  </p:stCondLst>
                                  <p:childTnLst>
                                    <p:set>
                                      <p:cBhvr>
                                        <p:cTn id="59" dur="1" fill="hold">
                                          <p:stCondLst>
                                            <p:cond delay="0"/>
                                          </p:stCondLst>
                                        </p:cTn>
                                        <p:tgtEl>
                                          <p:spTgt spid="74755"/>
                                        </p:tgtEl>
                                        <p:attrNameLst>
                                          <p:attrName>style.visibility</p:attrName>
                                        </p:attrNameLst>
                                      </p:cBhvr>
                                      <p:to>
                                        <p:strVal val="visible"/>
                                      </p:to>
                                    </p:set>
                                    <p:animEffect transition="in" filter="slide(fromLeft)">
                                      <p:cBhvr>
                                        <p:cTn id="60" dur="1000"/>
                                        <p:tgtEl>
                                          <p:spTgt spid="74755"/>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74767"/>
                                        </p:tgtEl>
                                        <p:attrNameLst>
                                          <p:attrName>style.visibility</p:attrName>
                                        </p:attrNameLst>
                                      </p:cBhvr>
                                      <p:to>
                                        <p:strVal val="visible"/>
                                      </p:to>
                                    </p:set>
                                    <p:animEffect transition="in" filter="fade">
                                      <p:cBhvr>
                                        <p:cTn id="64" dur="500"/>
                                        <p:tgtEl>
                                          <p:spTgt spid="7476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323"/>
                                        </p:tgtEl>
                                        <p:attrNameLst>
                                          <p:attrName>style.visibility</p:attrName>
                                        </p:attrNameLst>
                                      </p:cBhvr>
                                      <p:to>
                                        <p:strVal val="visible"/>
                                      </p:to>
                                    </p:set>
                                    <p:animEffect transition="in" filter="wipe(left)">
                                      <p:cBhvr>
                                        <p:cTn id="67" dur="500"/>
                                        <p:tgtEl>
                                          <p:spTgt spid="12323"/>
                                        </p:tgtEl>
                                      </p:cBhvr>
                                    </p:animEffect>
                                  </p:childTnLst>
                                </p:cTn>
                              </p:par>
                            </p:childTnLst>
                          </p:cTn>
                        </p:par>
                        <p:par>
                          <p:cTn id="68" fill="hold">
                            <p:stCondLst>
                              <p:cond delay="6500"/>
                            </p:stCondLst>
                            <p:childTnLst>
                              <p:par>
                                <p:cTn id="69" presetID="53" presetClass="entr" presetSubtype="0" fill="hold" nodeType="afterEffect">
                                  <p:stCondLst>
                                    <p:cond delay="0"/>
                                  </p:stCondLst>
                                  <p:childTnLst>
                                    <p:set>
                                      <p:cBhvr>
                                        <p:cTn id="70" dur="1" fill="hold">
                                          <p:stCondLst>
                                            <p:cond delay="0"/>
                                          </p:stCondLst>
                                        </p:cTn>
                                        <p:tgtEl>
                                          <p:spTgt spid="74762"/>
                                        </p:tgtEl>
                                        <p:attrNameLst>
                                          <p:attrName>style.visibility</p:attrName>
                                        </p:attrNameLst>
                                      </p:cBhvr>
                                      <p:to>
                                        <p:strVal val="visible"/>
                                      </p:to>
                                    </p:set>
                                    <p:anim calcmode="lin" valueType="num">
                                      <p:cBhvr>
                                        <p:cTn id="71" dur="500" fill="hold"/>
                                        <p:tgtEl>
                                          <p:spTgt spid="74762"/>
                                        </p:tgtEl>
                                        <p:attrNameLst>
                                          <p:attrName>ppt_w</p:attrName>
                                        </p:attrNameLst>
                                      </p:cBhvr>
                                      <p:tavLst>
                                        <p:tav tm="0">
                                          <p:val>
                                            <p:fltVal val="0"/>
                                          </p:val>
                                        </p:tav>
                                        <p:tav tm="100000">
                                          <p:val>
                                            <p:strVal val="#ppt_w"/>
                                          </p:val>
                                        </p:tav>
                                      </p:tavLst>
                                    </p:anim>
                                    <p:anim calcmode="lin" valueType="num">
                                      <p:cBhvr>
                                        <p:cTn id="72" dur="500" fill="hold"/>
                                        <p:tgtEl>
                                          <p:spTgt spid="74762"/>
                                        </p:tgtEl>
                                        <p:attrNameLst>
                                          <p:attrName>ppt_h</p:attrName>
                                        </p:attrNameLst>
                                      </p:cBhvr>
                                      <p:tavLst>
                                        <p:tav tm="0">
                                          <p:val>
                                            <p:fltVal val="0"/>
                                          </p:val>
                                        </p:tav>
                                        <p:tav tm="100000">
                                          <p:val>
                                            <p:strVal val="#ppt_h"/>
                                          </p:val>
                                        </p:tav>
                                      </p:tavLst>
                                    </p:anim>
                                    <p:animEffect transition="in" filter="fade">
                                      <p:cBhvr>
                                        <p:cTn id="73" dur="500"/>
                                        <p:tgtEl>
                                          <p:spTgt spid="74762"/>
                                        </p:tgtEl>
                                      </p:cBhvr>
                                    </p:animEffect>
                                  </p:childTnLst>
                                </p:cTn>
                              </p:par>
                              <p:par>
                                <p:cTn id="74" presetID="10" presetClass="entr" presetSubtype="0" fill="hold" nodeType="withEffect">
                                  <p:stCondLst>
                                    <p:cond delay="0"/>
                                  </p:stCondLst>
                                  <p:childTnLst>
                                    <p:set>
                                      <p:cBhvr>
                                        <p:cTn id="75" dur="1" fill="hold">
                                          <p:stCondLst>
                                            <p:cond delay="0"/>
                                          </p:stCondLst>
                                        </p:cTn>
                                        <p:tgtEl>
                                          <p:spTgt spid="74777"/>
                                        </p:tgtEl>
                                        <p:attrNameLst>
                                          <p:attrName>style.visibility</p:attrName>
                                        </p:attrNameLst>
                                      </p:cBhvr>
                                      <p:to>
                                        <p:strVal val="visible"/>
                                      </p:to>
                                    </p:set>
                                    <p:animEffect transition="in" filter="fade">
                                      <p:cBhvr>
                                        <p:cTn id="76" dur="500"/>
                                        <p:tgtEl>
                                          <p:spTgt spid="74777"/>
                                        </p:tgtEl>
                                      </p:cBhvr>
                                    </p:animEffect>
                                  </p:childTnLst>
                                </p:cTn>
                              </p:par>
                            </p:childTnLst>
                          </p:cTn>
                        </p:par>
                        <p:par>
                          <p:cTn id="77" fill="hold">
                            <p:stCondLst>
                              <p:cond delay="7000"/>
                            </p:stCondLst>
                            <p:childTnLst>
                              <p:par>
                                <p:cTn id="78" presetID="12" presetClass="entr" presetSubtype="8" fill="hold" nodeType="afterEffect">
                                  <p:stCondLst>
                                    <p:cond delay="0"/>
                                  </p:stCondLst>
                                  <p:childTnLst>
                                    <p:set>
                                      <p:cBhvr>
                                        <p:cTn id="79" dur="1" fill="hold">
                                          <p:stCondLst>
                                            <p:cond delay="0"/>
                                          </p:stCondLst>
                                        </p:cTn>
                                        <p:tgtEl>
                                          <p:spTgt spid="74772"/>
                                        </p:tgtEl>
                                        <p:attrNameLst>
                                          <p:attrName>style.visibility</p:attrName>
                                        </p:attrNameLst>
                                      </p:cBhvr>
                                      <p:to>
                                        <p:strVal val="visible"/>
                                      </p:to>
                                    </p:set>
                                    <p:animEffect transition="in" filter="slide(fromLeft)">
                                      <p:cBhvr>
                                        <p:cTn id="80" dur="500"/>
                                        <p:tgtEl>
                                          <p:spTgt spid="74772"/>
                                        </p:tgtEl>
                                      </p:cBhvr>
                                    </p:animEffect>
                                  </p:childTnLst>
                                </p:cTn>
                              </p:par>
                              <p:par>
                                <p:cTn id="81" presetID="12" presetClass="entr" presetSubtype="8" fill="hold" nodeType="withEffect">
                                  <p:stCondLst>
                                    <p:cond delay="0"/>
                                  </p:stCondLst>
                                  <p:childTnLst>
                                    <p:set>
                                      <p:cBhvr>
                                        <p:cTn id="82" dur="1" fill="hold">
                                          <p:stCondLst>
                                            <p:cond delay="0"/>
                                          </p:stCondLst>
                                        </p:cTn>
                                        <p:tgtEl>
                                          <p:spTgt spid="74756"/>
                                        </p:tgtEl>
                                        <p:attrNameLst>
                                          <p:attrName>style.visibility</p:attrName>
                                        </p:attrNameLst>
                                      </p:cBhvr>
                                      <p:to>
                                        <p:strVal val="visible"/>
                                      </p:to>
                                    </p:set>
                                    <p:animEffect transition="in" filter="slide(fromLeft)">
                                      <p:cBhvr>
                                        <p:cTn id="83" dur="1000"/>
                                        <p:tgtEl>
                                          <p:spTgt spid="74756"/>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74768"/>
                                        </p:tgtEl>
                                        <p:attrNameLst>
                                          <p:attrName>style.visibility</p:attrName>
                                        </p:attrNameLst>
                                      </p:cBhvr>
                                      <p:to>
                                        <p:strVal val="visible"/>
                                      </p:to>
                                    </p:set>
                                    <p:animEffect transition="in" filter="fade">
                                      <p:cBhvr>
                                        <p:cTn id="87" dur="500"/>
                                        <p:tgtEl>
                                          <p:spTgt spid="74768"/>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2324"/>
                                        </p:tgtEl>
                                        <p:attrNameLst>
                                          <p:attrName>style.visibility</p:attrName>
                                        </p:attrNameLst>
                                      </p:cBhvr>
                                      <p:to>
                                        <p:strVal val="visible"/>
                                      </p:to>
                                    </p:set>
                                    <p:animEffect transition="in" filter="wipe(left)">
                                      <p:cBhvr>
                                        <p:cTn id="90" dur="500"/>
                                        <p:tgtEl>
                                          <p:spTgt spid="12324"/>
                                        </p:tgtEl>
                                      </p:cBhvr>
                                    </p:animEffect>
                                  </p:childTnLst>
                                </p:cTn>
                              </p:par>
                            </p:childTnLst>
                          </p:cTn>
                        </p:par>
                        <p:par>
                          <p:cTn id="91" fill="hold">
                            <p:stCondLst>
                              <p:cond delay="8500"/>
                            </p:stCondLst>
                            <p:childTnLst>
                              <p:par>
                                <p:cTn id="92" presetID="53" presetClass="entr" presetSubtype="0" fill="hold" nodeType="afterEffect">
                                  <p:stCondLst>
                                    <p:cond delay="0"/>
                                  </p:stCondLst>
                                  <p:childTnLst>
                                    <p:set>
                                      <p:cBhvr>
                                        <p:cTn id="93" dur="1" fill="hold">
                                          <p:stCondLst>
                                            <p:cond delay="0"/>
                                          </p:stCondLst>
                                        </p:cTn>
                                        <p:tgtEl>
                                          <p:spTgt spid="74763"/>
                                        </p:tgtEl>
                                        <p:attrNameLst>
                                          <p:attrName>style.visibility</p:attrName>
                                        </p:attrNameLst>
                                      </p:cBhvr>
                                      <p:to>
                                        <p:strVal val="visible"/>
                                      </p:to>
                                    </p:set>
                                    <p:anim calcmode="lin" valueType="num">
                                      <p:cBhvr>
                                        <p:cTn id="94" dur="500" fill="hold"/>
                                        <p:tgtEl>
                                          <p:spTgt spid="74763"/>
                                        </p:tgtEl>
                                        <p:attrNameLst>
                                          <p:attrName>ppt_w</p:attrName>
                                        </p:attrNameLst>
                                      </p:cBhvr>
                                      <p:tavLst>
                                        <p:tav tm="0">
                                          <p:val>
                                            <p:fltVal val="0"/>
                                          </p:val>
                                        </p:tav>
                                        <p:tav tm="100000">
                                          <p:val>
                                            <p:strVal val="#ppt_w"/>
                                          </p:val>
                                        </p:tav>
                                      </p:tavLst>
                                    </p:anim>
                                    <p:anim calcmode="lin" valueType="num">
                                      <p:cBhvr>
                                        <p:cTn id="95" dur="500" fill="hold"/>
                                        <p:tgtEl>
                                          <p:spTgt spid="74763"/>
                                        </p:tgtEl>
                                        <p:attrNameLst>
                                          <p:attrName>ppt_h</p:attrName>
                                        </p:attrNameLst>
                                      </p:cBhvr>
                                      <p:tavLst>
                                        <p:tav tm="0">
                                          <p:val>
                                            <p:fltVal val="0"/>
                                          </p:val>
                                        </p:tav>
                                        <p:tav tm="100000">
                                          <p:val>
                                            <p:strVal val="#ppt_h"/>
                                          </p:val>
                                        </p:tav>
                                      </p:tavLst>
                                    </p:anim>
                                    <p:animEffect transition="in" filter="fade">
                                      <p:cBhvr>
                                        <p:cTn id="96" dur="500"/>
                                        <p:tgtEl>
                                          <p:spTgt spid="74763"/>
                                        </p:tgtEl>
                                      </p:cBhvr>
                                    </p:animEffect>
                                  </p:childTnLst>
                                </p:cTn>
                              </p:par>
                            </p:childTnLst>
                          </p:cTn>
                        </p:par>
                        <p:par>
                          <p:cTn id="97" fill="hold">
                            <p:stCondLst>
                              <p:cond delay="9000"/>
                            </p:stCondLst>
                            <p:childTnLst>
                              <p:par>
                                <p:cTn id="98" presetID="12" presetClass="entr" presetSubtype="8" fill="hold" nodeType="afterEffect">
                                  <p:stCondLst>
                                    <p:cond delay="0"/>
                                  </p:stCondLst>
                                  <p:childTnLst>
                                    <p:set>
                                      <p:cBhvr>
                                        <p:cTn id="99" dur="1" fill="hold">
                                          <p:stCondLst>
                                            <p:cond delay="0"/>
                                          </p:stCondLst>
                                        </p:cTn>
                                        <p:tgtEl>
                                          <p:spTgt spid="74774"/>
                                        </p:tgtEl>
                                        <p:attrNameLst>
                                          <p:attrName>style.visibility</p:attrName>
                                        </p:attrNameLst>
                                      </p:cBhvr>
                                      <p:to>
                                        <p:strVal val="visible"/>
                                      </p:to>
                                    </p:set>
                                    <p:animEffect transition="in" filter="slide(fromLeft)">
                                      <p:cBhvr>
                                        <p:cTn id="100" dur="500"/>
                                        <p:tgtEl>
                                          <p:spTgt spid="74774"/>
                                        </p:tgtEl>
                                      </p:cBhvr>
                                    </p:animEffect>
                                  </p:childTnLst>
                                </p:cTn>
                              </p:par>
                            </p:childTnLst>
                          </p:cTn>
                        </p:par>
                        <p:par>
                          <p:cTn id="101" fill="hold">
                            <p:stCondLst>
                              <p:cond delay="9500"/>
                            </p:stCondLst>
                            <p:childTnLst>
                              <p:par>
                                <p:cTn id="102" presetID="10" presetClass="entr" presetSubtype="0" fill="hold" nodeType="afterEffect">
                                  <p:stCondLst>
                                    <p:cond delay="0"/>
                                  </p:stCondLst>
                                  <p:childTnLst>
                                    <p:set>
                                      <p:cBhvr>
                                        <p:cTn id="103" dur="1" fill="hold">
                                          <p:stCondLst>
                                            <p:cond delay="0"/>
                                          </p:stCondLst>
                                        </p:cTn>
                                        <p:tgtEl>
                                          <p:spTgt spid="74773"/>
                                        </p:tgtEl>
                                        <p:attrNameLst>
                                          <p:attrName>style.visibility</p:attrName>
                                        </p:attrNameLst>
                                      </p:cBhvr>
                                      <p:to>
                                        <p:strVal val="visible"/>
                                      </p:to>
                                    </p:set>
                                    <p:animEffect transition="in" filter="fade">
                                      <p:cBhvr>
                                        <p:cTn id="104" dur="500"/>
                                        <p:tgtEl>
                                          <p:spTgt spid="74773"/>
                                        </p:tgtEl>
                                      </p:cBhvr>
                                    </p:animEffect>
                                  </p:childTnLst>
                                </p:cTn>
                              </p:par>
                              <p:par>
                                <p:cTn id="105" presetID="12" presetClass="entr" presetSubtype="8" fill="hold" nodeType="withEffect">
                                  <p:stCondLst>
                                    <p:cond delay="0"/>
                                  </p:stCondLst>
                                  <p:childTnLst>
                                    <p:set>
                                      <p:cBhvr>
                                        <p:cTn id="106" dur="1" fill="hold">
                                          <p:stCondLst>
                                            <p:cond delay="0"/>
                                          </p:stCondLst>
                                        </p:cTn>
                                        <p:tgtEl>
                                          <p:spTgt spid="74757"/>
                                        </p:tgtEl>
                                        <p:attrNameLst>
                                          <p:attrName>style.visibility</p:attrName>
                                        </p:attrNameLst>
                                      </p:cBhvr>
                                      <p:to>
                                        <p:strVal val="visible"/>
                                      </p:to>
                                    </p:set>
                                    <p:animEffect transition="in" filter="slide(fromLeft)">
                                      <p:cBhvr>
                                        <p:cTn id="107" dur="1000"/>
                                        <p:tgtEl>
                                          <p:spTgt spid="74757"/>
                                        </p:tgtEl>
                                      </p:cBhvr>
                                    </p:animEffect>
                                  </p:childTnLst>
                                </p:cTn>
                              </p:par>
                              <p:par>
                                <p:cTn id="108" presetID="12" presetClass="entr" presetSubtype="8" fill="hold" nodeType="withEffect">
                                  <p:stCondLst>
                                    <p:cond delay="0"/>
                                  </p:stCondLst>
                                  <p:childTnLst>
                                    <p:set>
                                      <p:cBhvr>
                                        <p:cTn id="109" dur="1" fill="hold">
                                          <p:stCondLst>
                                            <p:cond delay="0"/>
                                          </p:stCondLst>
                                        </p:cTn>
                                        <p:tgtEl>
                                          <p:spTgt spid="236573"/>
                                        </p:tgtEl>
                                        <p:attrNameLst>
                                          <p:attrName>style.visibility</p:attrName>
                                        </p:attrNameLst>
                                      </p:cBhvr>
                                      <p:to>
                                        <p:strVal val="visible"/>
                                      </p:to>
                                    </p:set>
                                    <p:animEffect transition="in" filter="slide(fromLeft)">
                                      <p:cBhvr>
                                        <p:cTn id="110" dur="500"/>
                                        <p:tgtEl>
                                          <p:spTgt spid="236573"/>
                                        </p:tgtEl>
                                      </p:cBhvr>
                                    </p:animEffect>
                                  </p:childTnLst>
                                </p:cTn>
                              </p:par>
                              <p:par>
                                <p:cTn id="111" presetID="1" presetClass="entr" presetSubtype="0" fill="hold" nodeType="withEffect">
                                  <p:stCondLst>
                                    <p:cond delay="0"/>
                                  </p:stCondLst>
                                  <p:childTnLst>
                                    <p:set>
                                      <p:cBhvr>
                                        <p:cTn id="112" dur="1" fill="hold">
                                          <p:stCondLst>
                                            <p:cond delay="0"/>
                                          </p:stCondLst>
                                        </p:cTn>
                                        <p:tgtEl>
                                          <p:spTgt spid="12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9" grpId="0" animBg="1"/>
      <p:bldP spid="12322" grpId="0" animBg="1"/>
      <p:bldP spid="12323" grpId="0" animBg="1"/>
      <p:bldP spid="12324" grpId="0" animBg="1"/>
      <p:bldP spid="74767" grpId="0"/>
      <p:bldP spid="74768" grpId="0"/>
      <p:bldP spid="747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75605"/>
            <a:ext cx="8229600" cy="1329595"/>
          </a:xfrm>
        </p:spPr>
        <p:txBody>
          <a:bodyPr/>
          <a:lstStyle/>
          <a:p>
            <a:r>
              <a:rPr lang="en-US" dirty="0" smtClean="0"/>
              <a:t>Microsoft Real-World SOA Approach</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7" name="Picture 9" descr="it pro pic"/>
          <p:cNvPicPr>
            <a:picLocks noChangeAspect="1" noChangeArrowheads="1"/>
          </p:cNvPicPr>
          <p:nvPr/>
        </p:nvPicPr>
        <p:blipFill>
          <a:blip r:embed="rId3">
            <a:duotone>
              <a:prstClr val="black"/>
              <a:schemeClr val="accent5">
                <a:lumMod val="75000"/>
                <a:tint val="45000"/>
                <a:satMod val="400000"/>
              </a:schemeClr>
            </a:duotone>
            <a:lum bright="10000"/>
          </a:blip>
          <a:srcRect r="22856"/>
          <a:stretch>
            <a:fillRect/>
          </a:stretch>
        </p:blipFill>
        <p:spPr bwMode="auto">
          <a:xfrm>
            <a:off x="4147460" y="0"/>
            <a:ext cx="4000500" cy="3728050"/>
          </a:xfrm>
          <a:prstGeom prst="rect">
            <a:avLst/>
          </a:prstGeom>
          <a:ln>
            <a:noFill/>
          </a:ln>
          <a:effectLst>
            <a:softEdge rad="317500"/>
          </a:effectLst>
        </p:spPr>
      </p:pic>
      <p:sp>
        <p:nvSpPr>
          <p:cNvPr id="25" name="Rectangle 24"/>
          <p:cNvSpPr/>
          <p:nvPr/>
        </p:nvSpPr>
        <p:spPr bwMode="auto">
          <a:xfrm>
            <a:off x="0" y="3035908"/>
            <a:ext cx="9144000" cy="3822095"/>
          </a:xfrm>
          <a:prstGeom prst="rect">
            <a:avLst/>
          </a:prstGeom>
          <a:gradFill rotWithShape="1">
            <a:gsLst>
              <a:gs pos="0">
                <a:srgbClr val="FFFFFF">
                  <a:alpha val="0"/>
                </a:srgbClr>
              </a:gs>
              <a:gs pos="100000">
                <a:srgbClr val="000000">
                  <a:alpha val="61000"/>
                </a:srgbClr>
              </a:gs>
            </a:gsLst>
            <a:lin ang="5400000" scaled="1"/>
          </a:gradFill>
          <a:ln w="12700" algn="ctr">
            <a:noFill/>
            <a:miter lim="800000"/>
            <a:headEnd/>
            <a:tailEnd/>
          </a:ln>
        </p:spPr>
        <p:txBody>
          <a:bodyPr wrap="none" lIns="91382" tIns="45693" rIns="91382" bIns="45693" anchor="ctr"/>
          <a:lstStyle/>
          <a:p>
            <a:pPr fontAlgn="base">
              <a:spcBef>
                <a:spcPct val="0"/>
              </a:spcBef>
              <a:spcAft>
                <a:spcPct val="0"/>
              </a:spcAft>
            </a:pPr>
            <a:endParaRPr lang="en-US" dirty="0" smtClean="0">
              <a:solidFill>
                <a:schemeClr val="tx1"/>
              </a:solidFill>
            </a:endParaRPr>
          </a:p>
        </p:txBody>
      </p:sp>
      <p:pic>
        <p:nvPicPr>
          <p:cNvPr id="3075" name="Picture 3" descr="C:\Users\marklin\Documents\Presentation_goodies\Shapes and Graphics\Bar\clear shadow bar bars.png"/>
          <p:cNvPicPr>
            <a:picLocks noChangeAspect="1" noChangeArrowheads="1"/>
          </p:cNvPicPr>
          <p:nvPr/>
        </p:nvPicPr>
        <p:blipFill>
          <a:blip r:embed="rId4"/>
          <a:srcRect/>
          <a:stretch>
            <a:fillRect/>
          </a:stretch>
        </p:blipFill>
        <p:spPr bwMode="auto">
          <a:xfrm>
            <a:off x="0" y="3933824"/>
            <a:ext cx="9144000" cy="3000375"/>
          </a:xfrm>
          <a:prstGeom prst="rect">
            <a:avLst/>
          </a:prstGeom>
          <a:noFill/>
        </p:spPr>
      </p:pic>
      <p:pic>
        <p:nvPicPr>
          <p:cNvPr id="36" name="Rectangle 76802" descr="vertical glass rectangle short"/>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1" y="4191000"/>
            <a:ext cx="4630058" cy="2667000"/>
          </a:xfrm>
          <a:prstGeom prst="rect">
            <a:avLst/>
          </a:prstGeom>
          <a:noFill/>
          <a:ln w="9525">
            <a:noFill/>
            <a:miter lim="800000"/>
            <a:headEnd/>
            <a:tailEnd/>
          </a:ln>
        </p:spPr>
      </p:pic>
      <p:pic>
        <p:nvPicPr>
          <p:cNvPr id="37" name="Rectangle 76802" descr="vertical glass rectangle short"/>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4542971" y="4191000"/>
            <a:ext cx="4601029" cy="2667000"/>
          </a:xfrm>
          <a:prstGeom prst="rect">
            <a:avLst/>
          </a:prstGeom>
          <a:noFill/>
          <a:ln w="9525">
            <a:noFill/>
            <a:miter lim="800000"/>
            <a:headEnd/>
            <a:tailEnd/>
          </a:ln>
        </p:spPr>
      </p:pic>
      <p:sp>
        <p:nvSpPr>
          <p:cNvPr id="14356" name="Oval 27"/>
          <p:cNvSpPr>
            <a:spLocks noChangeArrowheads="1"/>
          </p:cNvSpPr>
          <p:nvPr/>
        </p:nvSpPr>
        <p:spPr bwMode="auto">
          <a:xfrm>
            <a:off x="2" y="869950"/>
            <a:ext cx="9143999" cy="4095750"/>
          </a:xfrm>
          <a:prstGeom prst="ellipse">
            <a:avLst/>
          </a:prstGeom>
          <a:gradFill rotWithShape="1">
            <a:gsLst>
              <a:gs pos="0">
                <a:schemeClr val="tx1"/>
              </a:gs>
              <a:gs pos="100000">
                <a:schemeClr val="tx1">
                  <a:alpha val="0"/>
                </a:schemeClr>
              </a:gs>
            </a:gsLst>
            <a:path path="shape">
              <a:fillToRect l="50000" t="50000" r="50000" b="50000"/>
            </a:path>
          </a:gradFill>
          <a:ln w="9525">
            <a:noFill/>
            <a:round/>
            <a:headEnd/>
            <a:tailEnd/>
          </a:ln>
        </p:spPr>
        <p:txBody>
          <a:bodyPr wrap="none" lIns="91393" tIns="45697" rIns="91393" bIns="45697" anchor="ctr"/>
          <a:lstStyle/>
          <a:p>
            <a:endParaRPr lang="en-US"/>
          </a:p>
        </p:txBody>
      </p:sp>
      <p:pic>
        <p:nvPicPr>
          <p:cNvPr id="14361" name="Picture 7" descr="iw pic"/>
          <p:cNvPicPr>
            <a:picLocks noChangeAspect="1" noChangeArrowheads="1"/>
          </p:cNvPicPr>
          <p:nvPr/>
        </p:nvPicPr>
        <p:blipFill>
          <a:blip r:embed="rId6">
            <a:duotone>
              <a:prstClr val="black"/>
              <a:schemeClr val="accent6">
                <a:tint val="45000"/>
                <a:satMod val="400000"/>
              </a:schemeClr>
            </a:duotone>
          </a:blip>
          <a:srcRect b="25585"/>
          <a:stretch>
            <a:fillRect/>
          </a:stretch>
        </p:blipFill>
        <p:spPr bwMode="auto">
          <a:xfrm>
            <a:off x="413661" y="1281834"/>
            <a:ext cx="2850240" cy="2827523"/>
          </a:xfrm>
          <a:prstGeom prst="rect">
            <a:avLst/>
          </a:prstGeom>
          <a:noFill/>
          <a:ln w="9525">
            <a:noFill/>
            <a:miter lim="800000"/>
            <a:headEnd/>
            <a:tailEnd/>
          </a:ln>
        </p:spPr>
      </p:pic>
      <p:sp>
        <p:nvSpPr>
          <p:cNvPr id="14374" name="Text Box 38"/>
          <p:cNvSpPr txBox="1">
            <a:spLocks noChangeArrowheads="1"/>
          </p:cNvSpPr>
          <p:nvPr/>
        </p:nvSpPr>
        <p:spPr bwMode="auto">
          <a:xfrm>
            <a:off x="4891314" y="5088609"/>
            <a:ext cx="3868064" cy="1418799"/>
          </a:xfrm>
          <a:prstGeom prst="rect">
            <a:avLst/>
          </a:prstGeom>
          <a:noFill/>
          <a:ln w="9525" algn="ctr">
            <a:noFill/>
            <a:miter lim="800000"/>
            <a:headEnd/>
            <a:tailEnd/>
          </a:ln>
          <a:effectLst/>
        </p:spPr>
        <p:txBody>
          <a:bodyPr wrap="square" lIns="91389" tIns="45695" rIns="91389" bIns="45695">
            <a:spAutoFit/>
          </a:bodyPr>
          <a:lstStyle/>
          <a:p>
            <a:pPr marL="177703" indent="-177703" defTabSz="114239" eaLnBrk="0" hangingPunct="0">
              <a:lnSpc>
                <a:spcPts val="2100"/>
              </a:lnSpc>
              <a:spcBef>
                <a:spcPct val="30000"/>
              </a:spcBef>
              <a:buClr>
                <a:schemeClr val="tx2"/>
              </a:buClr>
              <a:buSzPct val="95000"/>
              <a:buBlip>
                <a:blip r:embed="rId7"/>
              </a:buBlip>
            </a:pPr>
            <a:r>
              <a:rPr lang="en-US" b="1" dirty="0" smtClean="0">
                <a:latin typeface="Segoe Semibold" pitchFamily="34" charset="0"/>
              </a:rPr>
              <a:t>Prioritize</a:t>
            </a:r>
            <a:r>
              <a:rPr lang="en-US" b="1" dirty="0" smtClean="0">
                <a:solidFill>
                  <a:srgbClr val="00B050"/>
                </a:solidFill>
                <a:latin typeface="Segoe Semibold" pitchFamily="34" charset="0"/>
              </a:rPr>
              <a:t> </a:t>
            </a:r>
            <a:r>
              <a:rPr lang="en-US" b="1" dirty="0" smtClean="0">
                <a:solidFill>
                  <a:srgbClr val="66FF33"/>
                </a:solidFill>
                <a:effectLst>
                  <a:outerShdw blurRad="38100" dist="38100" dir="2700000" algn="tl">
                    <a:srgbClr val="000000">
                      <a:alpha val="43137"/>
                    </a:srgbClr>
                  </a:outerShdw>
                </a:effectLst>
                <a:latin typeface="Segoe Semibold" pitchFamily="34" charset="0"/>
              </a:rPr>
              <a:t>where you start</a:t>
            </a:r>
          </a:p>
          <a:p>
            <a:pPr marL="634885" lvl="1" indent="-177703" defTabSz="114239" eaLnBrk="0" hangingPunct="0">
              <a:lnSpc>
                <a:spcPts val="2100"/>
              </a:lnSpc>
              <a:spcBef>
                <a:spcPct val="30000"/>
              </a:spcBef>
              <a:buClr>
                <a:schemeClr val="tx2"/>
              </a:buClr>
              <a:buSzPct val="95000"/>
              <a:buFontTx/>
              <a:buChar char="-"/>
            </a:pPr>
            <a:r>
              <a:rPr lang="en-US" b="1" dirty="0" smtClean="0">
                <a:latin typeface="Segoe Semibold" pitchFamily="34" charset="0"/>
              </a:rPr>
              <a:t>Build a </a:t>
            </a:r>
            <a:r>
              <a:rPr lang="en-US" b="1" dirty="0" smtClean="0">
                <a:solidFill>
                  <a:srgbClr val="FFFF00"/>
                </a:solidFill>
                <a:latin typeface="Segoe Semibold" pitchFamily="34" charset="0"/>
              </a:rPr>
              <a:t>capability roadmap</a:t>
            </a:r>
          </a:p>
          <a:p>
            <a:pPr marL="634885" lvl="1" indent="-177703" defTabSz="114239" eaLnBrk="0" hangingPunct="0">
              <a:lnSpc>
                <a:spcPts val="2100"/>
              </a:lnSpc>
              <a:spcBef>
                <a:spcPct val="30000"/>
              </a:spcBef>
              <a:buClr>
                <a:schemeClr val="tx2"/>
              </a:buClr>
              <a:buSzPct val="95000"/>
              <a:buFontTx/>
              <a:buChar char="-"/>
            </a:pPr>
            <a:r>
              <a:rPr lang="en-US" b="1" dirty="0" smtClean="0">
                <a:latin typeface="Segoe Semibold" pitchFamily="34" charset="0"/>
              </a:rPr>
              <a:t>Don’t </a:t>
            </a:r>
            <a:r>
              <a:rPr lang="en-US" b="1" dirty="0" smtClean="0">
                <a:solidFill>
                  <a:srgbClr val="FFFF00"/>
                </a:solidFill>
                <a:latin typeface="Segoe Semibold" pitchFamily="34" charset="0"/>
              </a:rPr>
              <a:t>boil the ocean</a:t>
            </a:r>
          </a:p>
          <a:p>
            <a:pPr marL="634885" lvl="1" indent="-177703" defTabSz="114239" eaLnBrk="0" hangingPunct="0">
              <a:lnSpc>
                <a:spcPts val="2100"/>
              </a:lnSpc>
              <a:spcBef>
                <a:spcPct val="30000"/>
              </a:spcBef>
              <a:buClr>
                <a:schemeClr val="tx2"/>
              </a:buClr>
              <a:buSzPct val="95000"/>
            </a:pPr>
            <a:r>
              <a:rPr lang="en-US" b="1" dirty="0" smtClean="0">
                <a:latin typeface="Segoe Semibold" pitchFamily="34" charset="0"/>
              </a:rPr>
              <a:t>-  Iterate </a:t>
            </a:r>
            <a:r>
              <a:rPr lang="en-US" b="1" dirty="0" smtClean="0">
                <a:solidFill>
                  <a:srgbClr val="FFFF00"/>
                </a:solidFill>
                <a:latin typeface="Segoe Semibold" pitchFamily="34" charset="0"/>
              </a:rPr>
              <a:t>real successes</a:t>
            </a:r>
          </a:p>
        </p:txBody>
      </p:sp>
      <p:sp>
        <p:nvSpPr>
          <p:cNvPr id="57" name="Text Box 38"/>
          <p:cNvSpPr txBox="1">
            <a:spLocks noChangeArrowheads="1"/>
          </p:cNvSpPr>
          <p:nvPr/>
        </p:nvSpPr>
        <p:spPr bwMode="auto">
          <a:xfrm>
            <a:off x="330199" y="5045070"/>
            <a:ext cx="4009571" cy="1066395"/>
          </a:xfrm>
          <a:prstGeom prst="rect">
            <a:avLst/>
          </a:prstGeom>
          <a:noFill/>
          <a:ln w="9525" algn="ctr">
            <a:noFill/>
            <a:miter lim="800000"/>
            <a:headEnd/>
            <a:tailEnd/>
          </a:ln>
          <a:effectLst/>
        </p:spPr>
        <p:txBody>
          <a:bodyPr wrap="square" lIns="91389" tIns="45695" rIns="91389" bIns="45695">
            <a:spAutoFit/>
          </a:bodyPr>
          <a:lstStyle/>
          <a:p>
            <a:pPr marL="177703" indent="-177703" defTabSz="114239" eaLnBrk="0" hangingPunct="0">
              <a:lnSpc>
                <a:spcPts val="2100"/>
              </a:lnSpc>
              <a:spcBef>
                <a:spcPct val="30000"/>
              </a:spcBef>
              <a:buClr>
                <a:schemeClr val="tx2"/>
              </a:buClr>
              <a:buSzPct val="95000"/>
              <a:buBlip>
                <a:blip r:embed="rId7"/>
              </a:buBlip>
            </a:pPr>
            <a:r>
              <a:rPr lang="en-US" b="1" dirty="0" smtClean="0">
                <a:latin typeface="Segoe Semibold" pitchFamily="34" charset="0"/>
              </a:rPr>
              <a:t>Start with the </a:t>
            </a:r>
            <a:r>
              <a:rPr lang="en-US" b="1" dirty="0" smtClean="0">
                <a:solidFill>
                  <a:srgbClr val="66FF33"/>
                </a:solidFill>
                <a:effectLst>
                  <a:outerShdw blurRad="38100" dist="38100" dir="2700000" algn="tl">
                    <a:srgbClr val="000000">
                      <a:alpha val="43137"/>
                    </a:srgbClr>
                  </a:outerShdw>
                </a:effectLst>
                <a:latin typeface="Segoe Semibold" pitchFamily="34" charset="0"/>
              </a:rPr>
              <a:t>business need</a:t>
            </a:r>
          </a:p>
          <a:p>
            <a:pPr marL="634885" lvl="1" indent="-177703" defTabSz="114239" eaLnBrk="0" hangingPunct="0">
              <a:lnSpc>
                <a:spcPts val="2100"/>
              </a:lnSpc>
              <a:spcBef>
                <a:spcPct val="30000"/>
              </a:spcBef>
              <a:buClr>
                <a:schemeClr val="tx2"/>
              </a:buClr>
              <a:buSzPct val="95000"/>
              <a:buFontTx/>
              <a:buChar char="-"/>
            </a:pPr>
            <a:r>
              <a:rPr lang="en-US" b="1" dirty="0" smtClean="0">
                <a:latin typeface="Segoe Semibold" pitchFamily="34" charset="0"/>
              </a:rPr>
              <a:t>Not </a:t>
            </a:r>
            <a:r>
              <a:rPr lang="en-US" b="1" dirty="0" smtClean="0">
                <a:solidFill>
                  <a:srgbClr val="FFFF00"/>
                </a:solidFill>
                <a:latin typeface="Segoe Semibold" pitchFamily="34" charset="0"/>
              </a:rPr>
              <a:t>IT in isolation</a:t>
            </a:r>
          </a:p>
          <a:p>
            <a:pPr marL="634885" lvl="1" indent="-177703" defTabSz="114239" eaLnBrk="0" hangingPunct="0">
              <a:lnSpc>
                <a:spcPts val="2100"/>
              </a:lnSpc>
              <a:spcBef>
                <a:spcPct val="30000"/>
              </a:spcBef>
              <a:buClr>
                <a:schemeClr val="tx2"/>
              </a:buClr>
              <a:buSzPct val="95000"/>
              <a:buFontTx/>
              <a:buChar char="-"/>
            </a:pPr>
            <a:r>
              <a:rPr lang="en-US" b="1" dirty="0" smtClean="0">
                <a:latin typeface="Segoe Semibold" pitchFamily="34" charset="0"/>
              </a:rPr>
              <a:t>Not exclusively</a:t>
            </a:r>
            <a:r>
              <a:rPr lang="en-US" b="1" dirty="0" smtClean="0">
                <a:solidFill>
                  <a:srgbClr val="000099"/>
                </a:solidFill>
                <a:latin typeface="Segoe Semibold" pitchFamily="34" charset="0"/>
              </a:rPr>
              <a:t> </a:t>
            </a:r>
            <a:r>
              <a:rPr lang="en-US" b="1" dirty="0" smtClean="0">
                <a:solidFill>
                  <a:srgbClr val="FFFF00"/>
                </a:solidFill>
                <a:latin typeface="Segoe Semibold" pitchFamily="34" charset="0"/>
              </a:rPr>
              <a:t>reuse or data</a:t>
            </a:r>
          </a:p>
        </p:txBody>
      </p:sp>
      <p:sp>
        <p:nvSpPr>
          <p:cNvPr id="43" name="Rectangle 36"/>
          <p:cNvSpPr txBox="1">
            <a:spLocks noChangeArrowheads="1"/>
          </p:cNvSpPr>
          <p:nvPr/>
        </p:nvSpPr>
        <p:spPr bwMode="auto">
          <a:xfrm>
            <a:off x="730250" y="4484807"/>
            <a:ext cx="3420836" cy="3877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321" eaLnBrk="0" fontAlgn="base" hangingPunct="0">
              <a:lnSpc>
                <a:spcPct val="90000"/>
              </a:lnSpc>
              <a:spcBef>
                <a:spcPct val="0"/>
              </a:spcBef>
              <a:spcAft>
                <a:spcPct val="0"/>
              </a:spcAft>
              <a:defRPr/>
            </a:pPr>
            <a:r>
              <a:rPr lang="en-US" altLang="zh-CN" sz="2800" i="1" dirty="0" smtClean="0">
                <a:effectLst>
                  <a:glow rad="63500">
                    <a:schemeClr val="accent5">
                      <a:satMod val="175000"/>
                      <a:alpha val="40000"/>
                    </a:schemeClr>
                  </a:glow>
                </a:effectLst>
                <a:latin typeface="+mj-lt"/>
                <a:ea typeface="宋体" pitchFamily="2" charset="-122"/>
                <a:cs typeface="+mj-cs"/>
              </a:rPr>
              <a:t>Business Value</a:t>
            </a:r>
          </a:p>
        </p:txBody>
      </p:sp>
      <p:sp>
        <p:nvSpPr>
          <p:cNvPr id="45" name="Rectangle 36"/>
          <p:cNvSpPr txBox="1">
            <a:spLocks noChangeArrowheads="1"/>
          </p:cNvSpPr>
          <p:nvPr/>
        </p:nvSpPr>
        <p:spPr bwMode="auto">
          <a:xfrm>
            <a:off x="5123543" y="4497993"/>
            <a:ext cx="3451685" cy="3877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321" eaLnBrk="0" fontAlgn="base" hangingPunct="0">
              <a:lnSpc>
                <a:spcPct val="90000"/>
              </a:lnSpc>
              <a:spcBef>
                <a:spcPct val="0"/>
              </a:spcBef>
              <a:spcAft>
                <a:spcPct val="0"/>
              </a:spcAft>
              <a:defRPr/>
            </a:pPr>
            <a:r>
              <a:rPr lang="en-US" altLang="zh-CN" sz="2800" i="1" dirty="0" smtClean="0">
                <a:effectLst>
                  <a:glow rad="63500">
                    <a:schemeClr val="accent5">
                      <a:satMod val="175000"/>
                      <a:alpha val="40000"/>
                    </a:schemeClr>
                  </a:glow>
                </a:effectLst>
                <a:latin typeface="+mj-lt"/>
                <a:ea typeface="宋体" pitchFamily="2" charset="-122"/>
                <a:cs typeface="+mj-cs"/>
              </a:rPr>
              <a:t>Prioritized Success</a:t>
            </a:r>
          </a:p>
        </p:txBody>
      </p:sp>
      <p:pic>
        <p:nvPicPr>
          <p:cNvPr id="28" name="Picture 14" descr="3 piece arrow circular connected 2"/>
          <p:cNvPicPr>
            <a:picLocks noChangeAspect="1" noChangeArrowheads="1"/>
          </p:cNvPicPr>
          <p:nvPr/>
        </p:nvPicPr>
        <p:blipFill>
          <a:blip r:embed="rId8" cstate="email">
            <a:lum bright="12000"/>
          </a:blip>
          <a:srcRect/>
          <a:stretch>
            <a:fillRect/>
          </a:stretch>
        </p:blipFill>
        <p:spPr bwMode="auto">
          <a:xfrm>
            <a:off x="3084957" y="1435100"/>
            <a:ext cx="3050286" cy="3105150"/>
          </a:xfrm>
          <a:prstGeom prst="rect">
            <a:avLst/>
          </a:prstGeom>
          <a:noFill/>
          <a:ln w="9525">
            <a:noFill/>
            <a:miter lim="800000"/>
            <a:headEnd/>
            <a:tailEnd/>
          </a:ln>
        </p:spPr>
      </p:pic>
      <p:sp>
        <p:nvSpPr>
          <p:cNvPr id="12" name="Rectangle 11"/>
          <p:cNvSpPr>
            <a:spLocks noChangeArrowheads="1"/>
          </p:cNvSpPr>
          <p:nvPr/>
        </p:nvSpPr>
        <p:spPr bwMode="auto">
          <a:xfrm>
            <a:off x="5800725" y="3146428"/>
            <a:ext cx="103188" cy="369281"/>
          </a:xfrm>
          <a:prstGeom prst="rect">
            <a:avLst/>
          </a:prstGeom>
          <a:noFill/>
          <a:ln w="9525">
            <a:noFill/>
            <a:miter lim="800000"/>
            <a:headEnd/>
            <a:tailEnd/>
          </a:ln>
        </p:spPr>
        <p:txBody>
          <a:bodyPr lIns="91389" tIns="45695" rIns="91389" bIns="45695">
            <a:spAutoFit/>
          </a:bodyPr>
          <a:lstStyle/>
          <a:p>
            <a:endParaRPr lang="en-US">
              <a:effectLst>
                <a:outerShdw blurRad="38100" dist="38100" dir="2700000" algn="tl">
                  <a:srgbClr val="000000"/>
                </a:outerShdw>
              </a:effectLst>
            </a:endParaRPr>
          </a:p>
        </p:txBody>
      </p:sp>
      <p:pic>
        <p:nvPicPr>
          <p:cNvPr id="52" name="Picture 18" descr="cooltools-1"/>
          <p:cNvPicPr>
            <a:picLocks noChangeAspect="1" noChangeArrowheads="1"/>
          </p:cNvPicPr>
          <p:nvPr/>
        </p:nvPicPr>
        <p:blipFill>
          <a:blip r:embed="rId9" cstate="email"/>
          <a:srcRect/>
          <a:stretch>
            <a:fillRect/>
          </a:stretch>
        </p:blipFill>
        <p:spPr bwMode="invGray">
          <a:xfrm>
            <a:off x="5044669" y="3521759"/>
            <a:ext cx="1302889" cy="535793"/>
          </a:xfrm>
          <a:prstGeom prst="rect">
            <a:avLst/>
          </a:prstGeom>
          <a:noFill/>
          <a:ln w="9525">
            <a:noFill/>
            <a:miter lim="800000"/>
            <a:headEnd/>
            <a:tailEnd/>
          </a:ln>
        </p:spPr>
      </p:pic>
      <p:pic>
        <p:nvPicPr>
          <p:cNvPr id="53" name="Picture 19" descr="cooltools-1"/>
          <p:cNvPicPr>
            <a:picLocks noChangeAspect="1" noChangeArrowheads="1"/>
          </p:cNvPicPr>
          <p:nvPr/>
        </p:nvPicPr>
        <p:blipFill>
          <a:blip r:embed="rId10" cstate="email"/>
          <a:srcRect/>
          <a:stretch>
            <a:fillRect/>
          </a:stretch>
        </p:blipFill>
        <p:spPr bwMode="invGray">
          <a:xfrm>
            <a:off x="2495550" y="3521759"/>
            <a:ext cx="1674262" cy="525586"/>
          </a:xfrm>
          <a:prstGeom prst="rect">
            <a:avLst/>
          </a:prstGeom>
          <a:noFill/>
          <a:ln w="9525">
            <a:noFill/>
            <a:miter lim="800000"/>
            <a:headEnd/>
            <a:tailEnd/>
          </a:ln>
          <a:effectLst>
            <a:outerShdw dist="35921" dir="2700000" algn="ctr" rotWithShape="0">
              <a:srgbClr val="333333"/>
            </a:outerShdw>
          </a:effectLst>
        </p:spPr>
      </p:pic>
      <p:pic>
        <p:nvPicPr>
          <p:cNvPr id="54" name="Picture 20" descr="cooltools-1"/>
          <p:cNvPicPr>
            <a:picLocks noChangeAspect="1" noChangeArrowheads="1"/>
          </p:cNvPicPr>
          <p:nvPr/>
        </p:nvPicPr>
        <p:blipFill>
          <a:blip r:embed="rId11" cstate="email"/>
          <a:srcRect/>
          <a:stretch>
            <a:fillRect/>
          </a:stretch>
        </p:blipFill>
        <p:spPr bwMode="invGray">
          <a:xfrm>
            <a:off x="3762462" y="1742332"/>
            <a:ext cx="1758776" cy="447107"/>
          </a:xfrm>
          <a:prstGeom prst="rect">
            <a:avLst/>
          </a:prstGeom>
          <a:noFill/>
          <a:ln w="9525">
            <a:noFill/>
            <a:miter lim="800000"/>
            <a:headEnd/>
            <a:tailEnd/>
          </a:ln>
        </p:spPr>
      </p:pic>
      <p:sp>
        <p:nvSpPr>
          <p:cNvPr id="27" name="TextBox 26"/>
          <p:cNvSpPr txBox="1"/>
          <p:nvPr/>
        </p:nvSpPr>
        <p:spPr>
          <a:xfrm>
            <a:off x="3825240" y="2590801"/>
            <a:ext cx="1600200" cy="605247"/>
          </a:xfrm>
          <a:prstGeom prst="rect">
            <a:avLst/>
          </a:prstGeom>
          <a:noFill/>
        </p:spPr>
        <p:txBody>
          <a:bodyPr wrap="square" lIns="91393" tIns="45697" rIns="91393" bIns="45697" rtlCol="0">
            <a:spAutoFit/>
          </a:bodyPr>
          <a:lstStyle/>
          <a:p>
            <a:pPr algn="ctr">
              <a:lnSpc>
                <a:spcPts val="2000"/>
              </a:lnSpc>
            </a:pPr>
            <a:r>
              <a:rPr lang="en-US" sz="2000" b="1" i="1" dirty="0" smtClean="0">
                <a:solidFill>
                  <a:schemeClr val="bg1"/>
                </a:solidFill>
                <a:latin typeface="Segoe" pitchFamily="34" charset="0"/>
              </a:rPr>
              <a:t>Web</a:t>
            </a:r>
            <a:br>
              <a:rPr lang="en-US" sz="2000" b="1" i="1" dirty="0" smtClean="0">
                <a:solidFill>
                  <a:schemeClr val="bg1"/>
                </a:solidFill>
                <a:latin typeface="Segoe" pitchFamily="34" charset="0"/>
              </a:rPr>
            </a:br>
            <a:r>
              <a:rPr lang="en-US" sz="2000" b="1" i="1" dirty="0" smtClean="0">
                <a:solidFill>
                  <a:schemeClr val="bg1"/>
                </a:solidFill>
                <a:latin typeface="Segoe" pitchFamily="34" charset="0"/>
              </a:rPr>
              <a:t>Services</a:t>
            </a:r>
          </a:p>
        </p:txBody>
      </p:sp>
      <p:sp>
        <p:nvSpPr>
          <p:cNvPr id="23" name="Title 22"/>
          <p:cNvSpPr>
            <a:spLocks noGrp="1"/>
          </p:cNvSpPr>
          <p:nvPr>
            <p:ph type="title"/>
          </p:nvPr>
        </p:nvSpPr>
        <p:spPr>
          <a:xfrm>
            <a:off x="330199" y="230188"/>
            <a:ext cx="8204399" cy="609398"/>
          </a:xfrm>
        </p:spPr>
        <p:txBody>
          <a:bodyPr>
            <a:noAutofit/>
          </a:bodyPr>
          <a:lstStyle/>
          <a:p>
            <a:pPr lvl="0" algn="l"/>
            <a:r>
              <a:rPr altLang="zh-CN" spc="-10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rPr>
              <a:t>Microsoft "Real-World" SOA</a:t>
            </a:r>
            <a:endParaRPr spc="-10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ndParaRPr>
          </a:p>
        </p:txBody>
      </p:sp>
      <p:pic>
        <p:nvPicPr>
          <p:cNvPr id="14352" name="Picture 8" descr="app dev pic"/>
          <p:cNvPicPr>
            <a:picLocks noChangeAspect="1" noChangeArrowheads="1"/>
          </p:cNvPicPr>
          <p:nvPr/>
        </p:nvPicPr>
        <p:blipFill>
          <a:blip r:embed="rId12" cstate="email">
            <a:duotone>
              <a:prstClr val="black"/>
              <a:srgbClr val="66FF33">
                <a:tint val="45000"/>
                <a:satMod val="400000"/>
              </a:srgbClr>
            </a:duotone>
            <a:lum bright="20000"/>
          </a:blip>
          <a:srcRect/>
          <a:stretch>
            <a:fillRect/>
          </a:stretch>
        </p:blipFill>
        <p:spPr bwMode="auto">
          <a:xfrm flipH="1">
            <a:off x="6254750" y="1996822"/>
            <a:ext cx="2533650" cy="2106184"/>
          </a:xfrm>
          <a:prstGeom prst="rect">
            <a:avLst/>
          </a:prstGeom>
          <a:noFill/>
          <a:ln w="9525">
            <a:noFill/>
            <a:miter lim="800000"/>
            <a:headEnd/>
            <a:tailEnd/>
          </a:ln>
        </p:spPr>
      </p:pic>
      <p:pic>
        <p:nvPicPr>
          <p:cNvPr id="26" name="Picture 15" descr="cooltools-1"/>
          <p:cNvPicPr>
            <a:picLocks noChangeAspect="1" noChangeArrowheads="1"/>
          </p:cNvPicPr>
          <p:nvPr/>
        </p:nvPicPr>
        <p:blipFill>
          <a:blip r:embed="rId13" cstate="email"/>
          <a:srcRect/>
          <a:stretch>
            <a:fillRect/>
          </a:stretch>
        </p:blipFill>
        <p:spPr bwMode="invGray">
          <a:xfrm>
            <a:off x="2337734" y="1277005"/>
            <a:ext cx="1548466" cy="246995"/>
          </a:xfrm>
          <a:prstGeom prst="rect">
            <a:avLst/>
          </a:prstGeom>
          <a:noFill/>
          <a:ln w="9525">
            <a:noFill/>
            <a:miter lim="800000"/>
            <a:headEnd/>
            <a:tailEnd/>
          </a:ln>
        </p:spPr>
      </p:pic>
      <p:pic>
        <p:nvPicPr>
          <p:cNvPr id="29" name="Picture 16" descr="arrow 1 Teal Curved Arrow Large"/>
          <p:cNvPicPr>
            <a:picLocks noChangeAspect="1" noChangeArrowheads="1"/>
          </p:cNvPicPr>
          <p:nvPr/>
        </p:nvPicPr>
        <p:blipFill>
          <a:blip r:embed="rId14" cstate="email"/>
          <a:srcRect/>
          <a:stretch>
            <a:fillRect/>
          </a:stretch>
        </p:blipFill>
        <p:spPr bwMode="auto">
          <a:xfrm rot="528774" flipH="1">
            <a:off x="2449469" y="1309872"/>
            <a:ext cx="1229499" cy="81052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srcRect/>
          <a:stretch>
            <a:fillRect/>
          </a:stretch>
        </p:blipFill>
        <p:spPr bwMode="auto">
          <a:xfrm>
            <a:off x="508000" y="203200"/>
            <a:ext cx="8039100" cy="2565400"/>
          </a:xfrm>
          <a:prstGeom prst="rect">
            <a:avLst/>
          </a:prstGeom>
          <a:noFill/>
          <a:ln w="9525">
            <a:noFill/>
            <a:miter lim="800000"/>
            <a:headEnd/>
            <a:tailEnd/>
          </a:ln>
          <a:effectLst/>
        </p:spPr>
      </p:pic>
      <p:pic>
        <p:nvPicPr>
          <p:cNvPr id="8202" name="Picture 10"/>
          <p:cNvPicPr>
            <a:picLocks noChangeAspect="1" noChangeArrowheads="1"/>
          </p:cNvPicPr>
          <p:nvPr/>
        </p:nvPicPr>
        <p:blipFill>
          <a:blip r:embed="rId4"/>
          <a:srcRect/>
          <a:stretch>
            <a:fillRect/>
          </a:stretch>
        </p:blipFill>
        <p:spPr bwMode="auto">
          <a:xfrm>
            <a:off x="0" y="3619500"/>
            <a:ext cx="9245315" cy="2336800"/>
          </a:xfrm>
          <a:prstGeom prst="rect">
            <a:avLst/>
          </a:prstGeom>
          <a:noFill/>
          <a:ln w="9525">
            <a:noFill/>
            <a:miter lim="800000"/>
            <a:headEnd/>
            <a:tailEnd/>
          </a:ln>
          <a:effectLst/>
        </p:spPr>
      </p:pic>
    </p:spTree>
  </p:cSld>
  <p:clrMapOvr>
    <a:masterClrMapping/>
  </p:clrMapOvr>
  <p:transition advTm="37284">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Microsoft Service SOA Offerings</a:t>
            </a:r>
            <a:endParaRPr lang="en-GB"/>
          </a:p>
        </p:txBody>
      </p:sp>
      <p:pic>
        <p:nvPicPr>
          <p:cNvPr id="4" name="Picture 15" descr="cooltools-1"/>
          <p:cNvPicPr>
            <a:picLocks noChangeAspect="1" noChangeArrowheads="1"/>
          </p:cNvPicPr>
          <p:nvPr/>
        </p:nvPicPr>
        <p:blipFill>
          <a:blip r:embed="rId4" cstate="email"/>
          <a:srcRect/>
          <a:stretch>
            <a:fillRect/>
          </a:stretch>
        </p:blipFill>
        <p:spPr bwMode="invGray">
          <a:xfrm>
            <a:off x="1181651" y="2800085"/>
            <a:ext cx="1949434" cy="310953"/>
          </a:xfrm>
          <a:prstGeom prst="rect">
            <a:avLst/>
          </a:prstGeom>
          <a:noFill/>
          <a:ln w="9525">
            <a:noFill/>
            <a:miter lim="800000"/>
            <a:headEnd/>
            <a:tailEnd/>
          </a:ln>
        </p:spPr>
      </p:pic>
      <p:sp>
        <p:nvSpPr>
          <p:cNvPr id="6" name="Oval 5"/>
          <p:cNvSpPr>
            <a:spLocks noChangeArrowheads="1"/>
          </p:cNvSpPr>
          <p:nvPr/>
        </p:nvSpPr>
        <p:spPr bwMode="auto">
          <a:xfrm>
            <a:off x="3108328" y="3264320"/>
            <a:ext cx="3463936" cy="1146192"/>
          </a:xfrm>
          <a:prstGeom prst="ellipse">
            <a:avLst/>
          </a:prstGeom>
          <a:gradFill rotWithShape="1">
            <a:gsLst>
              <a:gs pos="0">
                <a:schemeClr val="tx1"/>
              </a:gs>
              <a:gs pos="100000">
                <a:schemeClr val="tx1">
                  <a:alpha val="0"/>
                </a:schemeClr>
              </a:gs>
            </a:gsLst>
            <a:path path="shape">
              <a:fillToRect l="50000" t="50000" r="50000" b="50000"/>
            </a:path>
          </a:gradFill>
          <a:ln w="9525">
            <a:noFill/>
            <a:round/>
            <a:headEnd/>
            <a:tailEnd/>
          </a:ln>
        </p:spPr>
        <p:txBody>
          <a:bodyPr wrap="none" anchor="ctr"/>
          <a:lstStyle/>
          <a:p>
            <a:pPr eaLnBrk="0" hangingPunct="0">
              <a:lnSpc>
                <a:spcPct val="85000"/>
              </a:lnSpc>
              <a:spcBef>
                <a:spcPct val="20000"/>
              </a:spcBef>
            </a:pPr>
            <a:endParaRPr lang="en-US">
              <a:solidFill>
                <a:srgbClr val="FFFFFF"/>
              </a:solidFill>
            </a:endParaRPr>
          </a:p>
        </p:txBody>
      </p:sp>
      <p:pic>
        <p:nvPicPr>
          <p:cNvPr id="7" name="Picture 14" descr="3 piece arrow circular connected 2"/>
          <p:cNvPicPr>
            <a:picLocks noChangeAspect="1" noChangeArrowheads="1"/>
          </p:cNvPicPr>
          <p:nvPr/>
        </p:nvPicPr>
        <p:blipFill>
          <a:blip r:embed="rId5" cstate="email">
            <a:lum bright="12000"/>
          </a:blip>
          <a:srcRect/>
          <a:stretch>
            <a:fillRect/>
          </a:stretch>
        </p:blipFill>
        <p:spPr bwMode="auto">
          <a:xfrm>
            <a:off x="3543669" y="2580103"/>
            <a:ext cx="2610709" cy="2727532"/>
          </a:xfrm>
          <a:prstGeom prst="rect">
            <a:avLst/>
          </a:prstGeom>
          <a:noFill/>
          <a:ln w="9525">
            <a:noFill/>
            <a:miter lim="800000"/>
            <a:headEnd/>
            <a:tailEnd/>
          </a:ln>
        </p:spPr>
      </p:pic>
      <p:sp>
        <p:nvSpPr>
          <p:cNvPr id="8" name="Rectangle 7"/>
          <p:cNvSpPr>
            <a:spLocks noChangeArrowheads="1"/>
          </p:cNvSpPr>
          <p:nvPr/>
        </p:nvSpPr>
        <p:spPr bwMode="auto">
          <a:xfrm>
            <a:off x="4712997" y="1878615"/>
            <a:ext cx="117662" cy="207938"/>
          </a:xfrm>
          <a:prstGeom prst="rect">
            <a:avLst/>
          </a:prstGeom>
          <a:noFill/>
          <a:ln w="9525">
            <a:noFill/>
            <a:miter lim="800000"/>
            <a:headEnd/>
            <a:tailEnd/>
          </a:ln>
          <a:effectLst/>
        </p:spPr>
        <p:txBody>
          <a:bodyPr wrap="none">
            <a:spAutoFit/>
          </a:bodyPr>
          <a:lstStyle/>
          <a:p>
            <a:pPr eaLnBrk="0" hangingPunct="0">
              <a:lnSpc>
                <a:spcPct val="85000"/>
              </a:lnSpc>
              <a:spcBef>
                <a:spcPct val="20000"/>
              </a:spcBef>
              <a:defRPr/>
            </a:pPr>
            <a:endParaRPr lang="en-US">
              <a:solidFill>
                <a:srgbClr val="FFFFFF"/>
              </a:solidFill>
              <a:effectLst>
                <a:outerShdw blurRad="38100" dist="38100" dir="2700000" algn="tl">
                  <a:srgbClr val="000000"/>
                </a:outerShdw>
              </a:effectLst>
              <a:latin typeface="Arial" charset="0"/>
              <a:ea typeface="ＭＳ Ｐゴシック" pitchFamily="1" charset="-128"/>
              <a:cs typeface="+mn-cs"/>
            </a:endParaRPr>
          </a:p>
        </p:txBody>
      </p:sp>
      <p:pic>
        <p:nvPicPr>
          <p:cNvPr id="9" name="Picture 18" descr="cooltools-1"/>
          <p:cNvPicPr>
            <a:picLocks noChangeAspect="1" noChangeArrowheads="1"/>
          </p:cNvPicPr>
          <p:nvPr/>
        </p:nvPicPr>
        <p:blipFill>
          <a:blip r:embed="rId6" cstate="email"/>
          <a:srcRect/>
          <a:stretch>
            <a:fillRect/>
          </a:stretch>
        </p:blipFill>
        <p:spPr bwMode="invGray">
          <a:xfrm>
            <a:off x="4528377" y="2883214"/>
            <a:ext cx="838233" cy="369647"/>
          </a:xfrm>
          <a:prstGeom prst="rect">
            <a:avLst/>
          </a:prstGeom>
          <a:noFill/>
          <a:ln w="9525">
            <a:noFill/>
            <a:miter lim="800000"/>
            <a:headEnd/>
            <a:tailEnd/>
          </a:ln>
        </p:spPr>
      </p:pic>
      <p:pic>
        <p:nvPicPr>
          <p:cNvPr id="10" name="Picture 19" descr="cooltools-1"/>
          <p:cNvPicPr>
            <a:picLocks noChangeAspect="1" noChangeArrowheads="1"/>
          </p:cNvPicPr>
          <p:nvPr/>
        </p:nvPicPr>
        <p:blipFill>
          <a:blip r:embed="rId7" cstate="email"/>
          <a:srcRect/>
          <a:stretch>
            <a:fillRect/>
          </a:stretch>
        </p:blipFill>
        <p:spPr bwMode="invGray">
          <a:xfrm>
            <a:off x="5383843" y="4196015"/>
            <a:ext cx="1109029" cy="373332"/>
          </a:xfrm>
          <a:prstGeom prst="rect">
            <a:avLst/>
          </a:prstGeom>
          <a:noFill/>
          <a:ln w="9525">
            <a:noFill/>
            <a:miter lim="800000"/>
            <a:headEnd/>
            <a:tailEnd/>
          </a:ln>
        </p:spPr>
      </p:pic>
      <p:pic>
        <p:nvPicPr>
          <p:cNvPr id="11" name="Picture 20" descr="cooltools-1"/>
          <p:cNvPicPr>
            <a:picLocks noChangeAspect="1" noChangeArrowheads="1"/>
          </p:cNvPicPr>
          <p:nvPr/>
        </p:nvPicPr>
        <p:blipFill>
          <a:blip r:embed="rId8" cstate="email"/>
          <a:srcRect/>
          <a:stretch>
            <a:fillRect/>
          </a:stretch>
        </p:blipFill>
        <p:spPr bwMode="invGray">
          <a:xfrm>
            <a:off x="3143631" y="3980097"/>
            <a:ext cx="1112721" cy="303333"/>
          </a:xfrm>
          <a:prstGeom prst="rect">
            <a:avLst/>
          </a:prstGeom>
          <a:noFill/>
          <a:ln w="9525">
            <a:noFill/>
            <a:miter lim="800000"/>
            <a:headEnd/>
            <a:tailEnd/>
          </a:ln>
        </p:spPr>
      </p:pic>
      <p:grpSp>
        <p:nvGrpSpPr>
          <p:cNvPr id="3" name="Group 24"/>
          <p:cNvGrpSpPr>
            <a:grpSpLocks/>
          </p:cNvGrpSpPr>
          <p:nvPr/>
        </p:nvGrpSpPr>
        <p:grpSpPr bwMode="auto">
          <a:xfrm>
            <a:off x="4136955" y="3507071"/>
            <a:ext cx="1424135" cy="605436"/>
            <a:chOff x="2215" y="1915"/>
            <a:chExt cx="1329" cy="566"/>
          </a:xfrm>
        </p:grpSpPr>
        <p:pic>
          <p:nvPicPr>
            <p:cNvPr id="13" name="Picture 12" descr="cooltools-1"/>
            <p:cNvPicPr>
              <a:picLocks noChangeAspect="1" noChangeArrowheads="1"/>
            </p:cNvPicPr>
            <p:nvPr/>
          </p:nvPicPr>
          <p:blipFill>
            <a:blip r:embed="rId9" cstate="email"/>
            <a:srcRect/>
            <a:stretch>
              <a:fillRect/>
            </a:stretch>
          </p:blipFill>
          <p:spPr bwMode="invGray">
            <a:xfrm>
              <a:off x="2215" y="1915"/>
              <a:ext cx="1329" cy="321"/>
            </a:xfrm>
            <a:prstGeom prst="rect">
              <a:avLst/>
            </a:prstGeom>
            <a:noFill/>
            <a:ln w="9525">
              <a:noFill/>
              <a:miter lim="800000"/>
              <a:headEnd/>
              <a:tailEnd/>
            </a:ln>
            <a:effectLst>
              <a:outerShdw dist="35921" dir="2700000" algn="ctr" rotWithShape="0">
                <a:srgbClr val="333333"/>
              </a:outerShdw>
            </a:effectLst>
          </p:spPr>
        </p:pic>
        <p:pic>
          <p:nvPicPr>
            <p:cNvPr id="14" name="Picture 13" descr="cooltools-1"/>
            <p:cNvPicPr>
              <a:picLocks noChangeAspect="1" noChangeArrowheads="1"/>
            </p:cNvPicPr>
            <p:nvPr/>
          </p:nvPicPr>
          <p:blipFill>
            <a:blip r:embed="rId10" cstate="email"/>
            <a:srcRect r="-2050"/>
            <a:stretch>
              <a:fillRect/>
            </a:stretch>
          </p:blipFill>
          <p:spPr bwMode="invGray">
            <a:xfrm>
              <a:off x="2379" y="2160"/>
              <a:ext cx="1002" cy="321"/>
            </a:xfrm>
            <a:prstGeom prst="rect">
              <a:avLst/>
            </a:prstGeom>
            <a:noFill/>
            <a:ln w="9525">
              <a:noFill/>
              <a:miter lim="800000"/>
              <a:headEnd/>
              <a:tailEnd/>
            </a:ln>
            <a:effectLst>
              <a:outerShdw dist="35921" dir="2700000" algn="ctr" rotWithShape="0">
                <a:srgbClr val="333333"/>
              </a:outerShdw>
            </a:effectLst>
          </p:spPr>
        </p:pic>
      </p:grpSp>
      <p:pic>
        <p:nvPicPr>
          <p:cNvPr id="15" name="Picture 25" descr="cooltools-1"/>
          <p:cNvPicPr>
            <a:picLocks noChangeAspect="1" noChangeArrowheads="1"/>
          </p:cNvPicPr>
          <p:nvPr/>
        </p:nvPicPr>
        <p:blipFill>
          <a:blip r:embed="rId11" cstate="email"/>
          <a:srcRect/>
          <a:stretch>
            <a:fillRect/>
          </a:stretch>
        </p:blipFill>
        <p:spPr bwMode="invGray">
          <a:xfrm>
            <a:off x="3214710" y="5223285"/>
            <a:ext cx="3157545" cy="401673"/>
          </a:xfrm>
          <a:prstGeom prst="rect">
            <a:avLst/>
          </a:prstGeom>
          <a:noFill/>
          <a:ln w="9525">
            <a:noFill/>
            <a:miter lim="800000"/>
            <a:headEnd/>
            <a:tailEnd/>
          </a:ln>
        </p:spPr>
      </p:pic>
      <p:pic>
        <p:nvPicPr>
          <p:cNvPr id="16" name="Picture 15" descr="arrow 1 Teal Curved Arrow Large"/>
          <p:cNvPicPr>
            <a:picLocks noChangeAspect="1" noChangeArrowheads="1"/>
          </p:cNvPicPr>
          <p:nvPr/>
        </p:nvPicPr>
        <p:blipFill>
          <a:blip r:embed="rId12" cstate="email"/>
          <a:srcRect/>
          <a:stretch>
            <a:fillRect/>
          </a:stretch>
        </p:blipFill>
        <p:spPr bwMode="auto">
          <a:xfrm rot="528774" flipH="1">
            <a:off x="1368768" y="2666418"/>
            <a:ext cx="2155813" cy="1248102"/>
          </a:xfrm>
          <a:prstGeom prst="rect">
            <a:avLst/>
          </a:prstGeom>
          <a:noFill/>
          <a:ln w="9525">
            <a:noFill/>
            <a:miter lim="800000"/>
            <a:headEnd/>
            <a:tailEnd/>
          </a:ln>
        </p:spPr>
      </p:pic>
      <p:grpSp>
        <p:nvGrpSpPr>
          <p:cNvPr id="5" name="Group 39"/>
          <p:cNvGrpSpPr/>
          <p:nvPr/>
        </p:nvGrpSpPr>
        <p:grpSpPr>
          <a:xfrm>
            <a:off x="6143636" y="2468415"/>
            <a:ext cx="2571768" cy="1156279"/>
            <a:chOff x="6143636" y="1500174"/>
            <a:chExt cx="2571768" cy="1156279"/>
          </a:xfrm>
        </p:grpSpPr>
        <p:pic>
          <p:nvPicPr>
            <p:cNvPr id="29" name="Picture 2" descr="C:\Program Files\Microsoft Resource DVD Artwork\DVD_ART\Artwork_Imagery\HARDWARE_IMAGERY\Illustration - Misc Hardware\Windows Vista Illustration Icons\Warning.png"/>
            <p:cNvPicPr>
              <a:picLocks noChangeAspect="1" noChangeArrowheads="1"/>
            </p:cNvPicPr>
            <p:nvPr/>
          </p:nvPicPr>
          <p:blipFill>
            <a:blip r:embed="rId13" cstate="email"/>
            <a:srcRect/>
            <a:stretch>
              <a:fillRect/>
            </a:stretch>
          </p:blipFill>
          <p:spPr bwMode="auto">
            <a:xfrm>
              <a:off x="7072330" y="1500174"/>
              <a:ext cx="642942" cy="563535"/>
            </a:xfrm>
            <a:prstGeom prst="rect">
              <a:avLst/>
            </a:prstGeom>
            <a:noFill/>
          </p:spPr>
        </p:pic>
        <p:sp>
          <p:nvSpPr>
            <p:cNvPr id="30" name="TextBox 29"/>
            <p:cNvSpPr txBox="1"/>
            <p:nvPr/>
          </p:nvSpPr>
          <p:spPr>
            <a:xfrm>
              <a:off x="6143636" y="2071678"/>
              <a:ext cx="2571768" cy="584775"/>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What to Expose, Compose and Consume?</a:t>
              </a:r>
              <a:endParaRPr lang="en-GB" sz="1600">
                <a:effectLst>
                  <a:outerShdw blurRad="38100" dist="38100" dir="2700000" algn="tl">
                    <a:srgbClr val="000000">
                      <a:alpha val="43137"/>
                    </a:srgbClr>
                  </a:outerShdw>
                </a:effectLst>
              </a:endParaRPr>
            </a:p>
          </p:txBody>
        </p:sp>
      </p:grpSp>
      <p:grpSp>
        <p:nvGrpSpPr>
          <p:cNvPr id="12" name="Group 41"/>
          <p:cNvGrpSpPr/>
          <p:nvPr/>
        </p:nvGrpSpPr>
        <p:grpSpPr>
          <a:xfrm>
            <a:off x="6143636" y="4111489"/>
            <a:ext cx="2786082" cy="1156279"/>
            <a:chOff x="214282" y="4429132"/>
            <a:chExt cx="2786082" cy="1156279"/>
          </a:xfrm>
        </p:grpSpPr>
        <p:sp>
          <p:nvSpPr>
            <p:cNvPr id="31" name="TextBox 30"/>
            <p:cNvSpPr txBox="1"/>
            <p:nvPr/>
          </p:nvSpPr>
          <p:spPr>
            <a:xfrm>
              <a:off x="214282" y="5000636"/>
              <a:ext cx="2786082" cy="584775"/>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How to Expose, Compose and Consume?</a:t>
              </a:r>
              <a:endParaRPr lang="en-GB" sz="1600">
                <a:effectLst>
                  <a:outerShdw blurRad="38100" dist="38100" dir="2700000" algn="tl">
                    <a:srgbClr val="000000">
                      <a:alpha val="43137"/>
                    </a:srgbClr>
                  </a:outerShdw>
                </a:effectLst>
              </a:endParaRPr>
            </a:p>
          </p:txBody>
        </p:sp>
        <p:pic>
          <p:nvPicPr>
            <p:cNvPr id="33" name="Picture 2" descr="C:\Program Files\Microsoft Resource DVD Artwork\DVD_ART\Artwork_Imagery\HARDWARE_IMAGERY\Illustration - Misc Hardware\Windows Vista Illustration Icons\Warning.png"/>
            <p:cNvPicPr>
              <a:picLocks noChangeAspect="1" noChangeArrowheads="1"/>
            </p:cNvPicPr>
            <p:nvPr/>
          </p:nvPicPr>
          <p:blipFill>
            <a:blip r:embed="rId13" cstate="email"/>
            <a:srcRect/>
            <a:stretch>
              <a:fillRect/>
            </a:stretch>
          </p:blipFill>
          <p:spPr bwMode="auto">
            <a:xfrm>
              <a:off x="1214414" y="4429132"/>
              <a:ext cx="642942" cy="563535"/>
            </a:xfrm>
            <a:prstGeom prst="rect">
              <a:avLst/>
            </a:prstGeom>
            <a:noFill/>
          </p:spPr>
        </p:pic>
      </p:grpSp>
      <p:grpSp>
        <p:nvGrpSpPr>
          <p:cNvPr id="17" name="Group 38"/>
          <p:cNvGrpSpPr/>
          <p:nvPr/>
        </p:nvGrpSpPr>
        <p:grpSpPr>
          <a:xfrm>
            <a:off x="1785918" y="5124892"/>
            <a:ext cx="2143108" cy="1084841"/>
            <a:chOff x="6715140" y="3857628"/>
            <a:chExt cx="2143108" cy="1084841"/>
          </a:xfrm>
        </p:grpSpPr>
        <p:sp>
          <p:nvSpPr>
            <p:cNvPr id="32" name="TextBox 31"/>
            <p:cNvSpPr txBox="1"/>
            <p:nvPr/>
          </p:nvSpPr>
          <p:spPr>
            <a:xfrm>
              <a:off x="6715140" y="4357694"/>
              <a:ext cx="2143108" cy="584775"/>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How to deliver incrementally?</a:t>
              </a:r>
              <a:endParaRPr lang="en-GB" sz="1600">
                <a:effectLst>
                  <a:outerShdw blurRad="38100" dist="38100" dir="2700000" algn="tl">
                    <a:srgbClr val="000000">
                      <a:alpha val="43137"/>
                    </a:srgbClr>
                  </a:outerShdw>
                </a:effectLst>
              </a:endParaRPr>
            </a:p>
          </p:txBody>
        </p:sp>
        <p:pic>
          <p:nvPicPr>
            <p:cNvPr id="34" name="Picture 2" descr="C:\Program Files\Microsoft Resource DVD Artwork\DVD_ART\Artwork_Imagery\HARDWARE_IMAGERY\Illustration - Misc Hardware\Windows Vista Illustration Icons\Warning.png"/>
            <p:cNvPicPr>
              <a:picLocks noChangeAspect="1" noChangeArrowheads="1"/>
            </p:cNvPicPr>
            <p:nvPr/>
          </p:nvPicPr>
          <p:blipFill>
            <a:blip r:embed="rId13" cstate="email"/>
            <a:srcRect/>
            <a:stretch>
              <a:fillRect/>
            </a:stretch>
          </p:blipFill>
          <p:spPr bwMode="auto">
            <a:xfrm>
              <a:off x="7429520" y="3857628"/>
              <a:ext cx="642942" cy="563535"/>
            </a:xfrm>
            <a:prstGeom prst="rect">
              <a:avLst/>
            </a:prstGeom>
            <a:noFill/>
          </p:spPr>
        </p:pic>
      </p:grpSp>
      <p:grpSp>
        <p:nvGrpSpPr>
          <p:cNvPr id="18" name="Group 40"/>
          <p:cNvGrpSpPr/>
          <p:nvPr/>
        </p:nvGrpSpPr>
        <p:grpSpPr>
          <a:xfrm>
            <a:off x="357158" y="3539985"/>
            <a:ext cx="2786082" cy="1156279"/>
            <a:chOff x="500034" y="2786058"/>
            <a:chExt cx="2786082" cy="1156279"/>
          </a:xfrm>
        </p:grpSpPr>
        <p:pic>
          <p:nvPicPr>
            <p:cNvPr id="4098" name="Picture 2" descr="C:\Program Files\Microsoft Resource DVD Artwork\DVD_ART\Artwork_Imagery\HARDWARE_IMAGERY\Illustration - Misc Hardware\Windows Vista Illustration Icons\Warning.png"/>
            <p:cNvPicPr>
              <a:picLocks noChangeAspect="1" noChangeArrowheads="1"/>
            </p:cNvPicPr>
            <p:nvPr/>
          </p:nvPicPr>
          <p:blipFill>
            <a:blip r:embed="rId13" cstate="email"/>
            <a:srcRect/>
            <a:stretch>
              <a:fillRect/>
            </a:stretch>
          </p:blipFill>
          <p:spPr bwMode="auto">
            <a:xfrm>
              <a:off x="1571604" y="2786058"/>
              <a:ext cx="642942" cy="563535"/>
            </a:xfrm>
            <a:prstGeom prst="rect">
              <a:avLst/>
            </a:prstGeom>
            <a:noFill/>
          </p:spPr>
        </p:pic>
        <p:sp>
          <p:nvSpPr>
            <p:cNvPr id="36" name="TextBox 35"/>
            <p:cNvSpPr txBox="1"/>
            <p:nvPr/>
          </p:nvSpPr>
          <p:spPr>
            <a:xfrm>
              <a:off x="500034" y="3357562"/>
              <a:ext cx="2786082" cy="584775"/>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How to Measure the Business?</a:t>
              </a:r>
              <a:endParaRPr lang="en-GB" sz="1600">
                <a:effectLst>
                  <a:outerShdw blurRad="38100" dist="38100" dir="2700000" algn="tl">
                    <a:srgbClr val="000000">
                      <a:alpha val="43137"/>
                    </a:srgbClr>
                  </a:outerShdw>
                </a:effectLst>
              </a:endParaRPr>
            </a:p>
          </p:txBody>
        </p:sp>
      </p:grpSp>
      <p:grpSp>
        <p:nvGrpSpPr>
          <p:cNvPr id="19" name="Group 42"/>
          <p:cNvGrpSpPr/>
          <p:nvPr/>
        </p:nvGrpSpPr>
        <p:grpSpPr>
          <a:xfrm>
            <a:off x="1785918" y="1539721"/>
            <a:ext cx="2786082" cy="1156279"/>
            <a:chOff x="1643042" y="5286388"/>
            <a:chExt cx="2786082" cy="1156279"/>
          </a:xfrm>
        </p:grpSpPr>
        <p:pic>
          <p:nvPicPr>
            <p:cNvPr id="37" name="Picture 2" descr="C:\Program Files\Microsoft Resource DVD Artwork\DVD_ART\Artwork_Imagery\HARDWARE_IMAGERY\Illustration - Misc Hardware\Windows Vista Illustration Icons\Warning.png"/>
            <p:cNvPicPr>
              <a:picLocks noChangeAspect="1" noChangeArrowheads="1"/>
            </p:cNvPicPr>
            <p:nvPr/>
          </p:nvPicPr>
          <p:blipFill>
            <a:blip r:embed="rId13" cstate="email"/>
            <a:srcRect/>
            <a:stretch>
              <a:fillRect/>
            </a:stretch>
          </p:blipFill>
          <p:spPr bwMode="auto">
            <a:xfrm>
              <a:off x="2643174" y="5286388"/>
              <a:ext cx="642942" cy="563535"/>
            </a:xfrm>
            <a:prstGeom prst="rect">
              <a:avLst/>
            </a:prstGeom>
            <a:noFill/>
          </p:spPr>
        </p:pic>
        <p:sp>
          <p:nvSpPr>
            <p:cNvPr id="38" name="TextBox 37"/>
            <p:cNvSpPr txBox="1"/>
            <p:nvPr/>
          </p:nvSpPr>
          <p:spPr>
            <a:xfrm>
              <a:off x="1643042" y="5857892"/>
              <a:ext cx="2786082" cy="584775"/>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How to Decompose the Business?</a:t>
              </a:r>
              <a:endParaRPr lang="en-GB" sz="1600">
                <a:effectLst>
                  <a:outerShdw blurRad="38100" dist="38100" dir="2700000" algn="tl">
                    <a:srgbClr val="000000">
                      <a:alpha val="43137"/>
                    </a:srgbClr>
                  </a:outerShdw>
                </a:effectLst>
              </a:endParaRPr>
            </a:p>
          </p:txBody>
        </p:sp>
      </p:grpSp>
      <p:grpSp>
        <p:nvGrpSpPr>
          <p:cNvPr id="20" name="Group 44"/>
          <p:cNvGrpSpPr/>
          <p:nvPr/>
        </p:nvGrpSpPr>
        <p:grpSpPr>
          <a:xfrm>
            <a:off x="5214942" y="1143000"/>
            <a:ext cx="2786082" cy="910058"/>
            <a:chOff x="5214942" y="1000108"/>
            <a:chExt cx="2786082" cy="910058"/>
          </a:xfrm>
        </p:grpSpPr>
        <p:pic>
          <p:nvPicPr>
            <p:cNvPr id="35" name="Picture 2" descr="C:\Program Files\Microsoft Resource DVD Artwork\DVD_ART\Artwork_Imagery\HARDWARE_IMAGERY\Illustration - Misc Hardware\Windows Vista Illustration Icons\Warning.png"/>
            <p:cNvPicPr>
              <a:picLocks noChangeAspect="1" noChangeArrowheads="1"/>
            </p:cNvPicPr>
            <p:nvPr/>
          </p:nvPicPr>
          <p:blipFill>
            <a:blip r:embed="rId13" cstate="email"/>
            <a:srcRect/>
            <a:stretch>
              <a:fillRect/>
            </a:stretch>
          </p:blipFill>
          <p:spPr bwMode="auto">
            <a:xfrm>
              <a:off x="6286512" y="1000108"/>
              <a:ext cx="642942" cy="563535"/>
            </a:xfrm>
            <a:prstGeom prst="rect">
              <a:avLst/>
            </a:prstGeom>
            <a:noFill/>
          </p:spPr>
        </p:pic>
        <p:sp>
          <p:nvSpPr>
            <p:cNvPr id="44" name="TextBox 43"/>
            <p:cNvSpPr txBox="1"/>
            <p:nvPr/>
          </p:nvSpPr>
          <p:spPr>
            <a:xfrm>
              <a:off x="5214942" y="1571612"/>
              <a:ext cx="2786082" cy="338554"/>
            </a:xfrm>
            <a:prstGeom prst="rect">
              <a:avLst/>
            </a:prstGeom>
            <a:noFill/>
          </p:spPr>
          <p:txBody>
            <a:bodyPr wrap="square" rtlCol="0">
              <a:spAutoFit/>
            </a:bodyPr>
            <a:lstStyle/>
            <a:p>
              <a:pPr algn="ctr"/>
              <a:r>
                <a:rPr lang="en-GB" sz="1600" smtClean="0">
                  <a:effectLst>
                    <a:outerShdw blurRad="38100" dist="38100" dir="2700000" algn="tl">
                      <a:srgbClr val="000000">
                        <a:alpha val="43137"/>
                      </a:srgbClr>
                    </a:outerShdw>
                  </a:effectLst>
                </a:rPr>
                <a:t>Where to start SOA?</a:t>
              </a:r>
              <a:endParaRPr lang="en-GB" sz="1600">
                <a:effectLst>
                  <a:outerShdw blurRad="38100" dist="38100" dir="2700000" algn="tl">
                    <a:srgbClr val="000000">
                      <a:alpha val="43137"/>
                    </a:srgbClr>
                  </a:outerShdw>
                </a:effectLs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270164" y="1198130"/>
            <a:ext cx="7055427" cy="2532205"/>
          </a:xfrm>
          <a:prstGeom prst="roundRect">
            <a:avLst>
              <a:gd name="adj" fmla="val 9566"/>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kern="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8" name="Rounded Rectangle 37"/>
          <p:cNvSpPr/>
          <p:nvPr/>
        </p:nvSpPr>
        <p:spPr bwMode="auto">
          <a:xfrm>
            <a:off x="270164" y="4201103"/>
            <a:ext cx="7055427" cy="2521816"/>
          </a:xfrm>
          <a:prstGeom prst="roundRect">
            <a:avLst>
              <a:gd name="adj" fmla="val 9566"/>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kern="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5" name="TextBox 44"/>
          <p:cNvSpPr txBox="1"/>
          <p:nvPr/>
        </p:nvSpPr>
        <p:spPr>
          <a:xfrm>
            <a:off x="381000" y="2271713"/>
            <a:ext cx="6796117" cy="13716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Compose </a:t>
            </a:r>
          </a:p>
          <a:p>
            <a:pPr defTabSz="914099" fontAlgn="base">
              <a:spcBef>
                <a:spcPct val="0"/>
              </a:spcBef>
              <a:spcAft>
                <a:spcPct val="0"/>
              </a:spcAft>
              <a:defRPr/>
            </a:pPr>
            <a:r>
              <a:rPr lang="en-US" sz="1600" i="1" kern="0" dirty="0" smtClean="0">
                <a:solidFill>
                  <a:srgbClr val="FFFF00"/>
                </a:solidFill>
                <a:effectLst>
                  <a:outerShdw blurRad="38100" dist="38100" dir="2700000" algn="tl">
                    <a:srgbClr val="000000">
                      <a:alpha val="43137"/>
                    </a:srgbClr>
                  </a:outerShdw>
                </a:effectLst>
                <a:latin typeface="Trebuchet MS" pitchFamily="34" charset="0"/>
              </a:rPr>
              <a:t>User Interaction</a:t>
            </a:r>
          </a:p>
          <a:p>
            <a:r>
              <a:rPr lang="en-US" sz="1200" i="1" dirty="0" smtClean="0">
                <a:effectLst>
                  <a:outerShdw blurRad="38100" dist="38100" dir="2700000" algn="tl">
                    <a:srgbClr val="000000">
                      <a:alpha val="43137"/>
                    </a:srgbClr>
                  </a:outerShdw>
                </a:effectLst>
              </a:rPr>
              <a:t>People using Content, Intelligence,</a:t>
            </a:r>
          </a:p>
          <a:p>
            <a:r>
              <a:rPr lang="en-US" sz="1200" i="1" dirty="0" smtClean="0">
                <a:effectLst>
                  <a:outerShdw blurRad="38100" dist="38100" dir="2700000" algn="tl">
                    <a:srgbClr val="000000">
                      <a:alpha val="43137"/>
                    </a:srgbClr>
                  </a:outerShdw>
                </a:effectLst>
              </a:rPr>
              <a:t>Collaboration and Communication</a:t>
            </a:r>
          </a:p>
        </p:txBody>
      </p:sp>
      <p:sp>
        <p:nvSpPr>
          <p:cNvPr id="51" name="TextBox 50"/>
          <p:cNvSpPr txBox="1"/>
          <p:nvPr/>
        </p:nvSpPr>
        <p:spPr>
          <a:xfrm>
            <a:off x="381002" y="4294048"/>
            <a:ext cx="6796117" cy="13716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Compose </a:t>
            </a:r>
          </a:p>
          <a:p>
            <a:pPr defTabSz="914099" fontAlgn="base">
              <a:spcBef>
                <a:spcPct val="0"/>
              </a:spcBef>
              <a:spcAft>
                <a:spcPct val="0"/>
              </a:spcAft>
              <a:defRPr/>
            </a:pPr>
            <a:r>
              <a:rPr lang="en-US" sz="1600" i="1" kern="0" dirty="0" smtClean="0">
                <a:solidFill>
                  <a:srgbClr val="FFFF00"/>
                </a:solidFill>
                <a:effectLst>
                  <a:outerShdw blurRad="38100" dist="38100" dir="2700000" algn="tl">
                    <a:srgbClr val="000000">
                      <a:alpha val="43137"/>
                    </a:srgbClr>
                  </a:outerShdw>
                </a:effectLst>
                <a:latin typeface="Trebuchet MS" pitchFamily="34" charset="0"/>
              </a:rPr>
              <a:t>Business Transaction</a:t>
            </a:r>
          </a:p>
          <a:p>
            <a:r>
              <a:rPr lang="en-US" sz="1200" i="1" dirty="0" smtClean="0">
                <a:effectLst>
                  <a:outerShdw blurRad="38100" dist="38100" dir="2700000" algn="tl">
                    <a:srgbClr val="000000">
                      <a:alpha val="43137"/>
                    </a:srgbClr>
                  </a:outerShdw>
                </a:effectLst>
              </a:rPr>
              <a:t>Business Process Integration,</a:t>
            </a:r>
          </a:p>
          <a:p>
            <a:r>
              <a:rPr lang="en-US" sz="1200" i="1" dirty="0" smtClean="0">
                <a:effectLst>
                  <a:outerShdw blurRad="38100" dist="38100" dir="2700000" algn="tl">
                    <a:srgbClr val="000000">
                      <a:alpha val="43137"/>
                    </a:srgbClr>
                  </a:outerShdw>
                </a:effectLst>
              </a:rPr>
              <a:t>Process Automation, Optimization</a:t>
            </a:r>
          </a:p>
        </p:txBody>
      </p:sp>
      <p:sp>
        <p:nvSpPr>
          <p:cNvPr id="46" name="TextBox 45"/>
          <p:cNvSpPr txBox="1"/>
          <p:nvPr/>
        </p:nvSpPr>
        <p:spPr>
          <a:xfrm>
            <a:off x="381002" y="5722809"/>
            <a:ext cx="6796117" cy="9144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Expose</a:t>
            </a:r>
          </a:p>
          <a:p>
            <a:pPr defTabSz="914099" fontAlgn="base">
              <a:spcBef>
                <a:spcPct val="0"/>
              </a:spcBef>
              <a:spcAft>
                <a:spcPct val="0"/>
              </a:spcAft>
              <a:defRPr/>
            </a:pPr>
            <a:r>
              <a:rPr lang="en-US" sz="1600" i="1" kern="0" dirty="0" smtClean="0">
                <a:solidFill>
                  <a:srgbClr val="FFFF00"/>
                </a:solidFill>
                <a:effectLst>
                  <a:outerShdw blurRad="38100" dist="38100" dir="2700000" algn="tl">
                    <a:srgbClr val="000000">
                      <a:alpha val="43137"/>
                    </a:srgbClr>
                  </a:outerShdw>
                </a:effectLst>
                <a:latin typeface="Trebuchet MS" pitchFamily="34" charset="0"/>
              </a:rPr>
              <a:t>Existing Systems</a:t>
            </a:r>
          </a:p>
        </p:txBody>
      </p:sp>
      <p:sp>
        <p:nvSpPr>
          <p:cNvPr id="34" name="TextBox 33"/>
          <p:cNvSpPr txBox="1"/>
          <p:nvPr/>
        </p:nvSpPr>
        <p:spPr>
          <a:xfrm>
            <a:off x="381002" y="1285860"/>
            <a:ext cx="6796117" cy="9144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Consume</a:t>
            </a:r>
          </a:p>
          <a:p>
            <a:pPr defTabSz="914099" fontAlgn="base">
              <a:spcBef>
                <a:spcPct val="0"/>
              </a:spcBef>
              <a:spcAft>
                <a:spcPct val="0"/>
              </a:spcAft>
              <a:defRPr/>
            </a:pPr>
            <a:r>
              <a:rPr lang="en-US" sz="1600" i="1" kern="0" dirty="0" smtClean="0">
                <a:solidFill>
                  <a:srgbClr val="FFFF00"/>
                </a:solidFill>
                <a:effectLst>
                  <a:outerShdw blurRad="38100" dist="38100" dir="2700000" algn="tl">
                    <a:srgbClr val="000000">
                      <a:alpha val="43137"/>
                    </a:srgbClr>
                  </a:outerShdw>
                </a:effectLst>
                <a:latin typeface="Trebuchet MS" pitchFamily="34" charset="0"/>
              </a:rPr>
              <a:t>User Directed</a:t>
            </a:r>
            <a:endParaRPr lang="en-US" sz="1600" i="1" kern="0" dirty="0">
              <a:solidFill>
                <a:srgbClr val="FFFF00"/>
              </a:solidFill>
              <a:effectLst>
                <a:outerShdw blurRad="38100" dist="38100" dir="2700000" algn="tl">
                  <a:srgbClr val="000000">
                    <a:alpha val="43137"/>
                  </a:srgbClr>
                </a:outerShdw>
              </a:effectLst>
              <a:latin typeface="Trebuchet MS" pitchFamily="34" charset="0"/>
            </a:endParaRPr>
          </a:p>
        </p:txBody>
      </p:sp>
      <p:sp>
        <p:nvSpPr>
          <p:cNvPr id="57" name="Title 56"/>
          <p:cNvSpPr>
            <a:spLocks noGrp="1"/>
          </p:cNvSpPr>
          <p:nvPr>
            <p:ph type="title"/>
          </p:nvPr>
        </p:nvSpPr>
        <p:spPr>
          <a:xfrm>
            <a:off x="380999" y="230188"/>
            <a:ext cx="8524009" cy="609398"/>
          </a:xfrm>
        </p:spPr>
        <p:txBody>
          <a:bodyPr/>
          <a:lstStyle/>
          <a:p>
            <a:r>
              <a:rPr lang="en-US" sz="4400" dirty="0" smtClean="0"/>
              <a:t>Application Platform For SOA</a:t>
            </a:r>
            <a:endParaRPr lang="en-US" sz="4400" dirty="0"/>
          </a:p>
        </p:txBody>
      </p:sp>
      <p:grpSp>
        <p:nvGrpSpPr>
          <p:cNvPr id="2" name="Group 47"/>
          <p:cNvGrpSpPr/>
          <p:nvPr/>
        </p:nvGrpSpPr>
        <p:grpSpPr>
          <a:xfrm>
            <a:off x="3123132" y="5801063"/>
            <a:ext cx="3641814" cy="790188"/>
            <a:chOff x="4071973" y="5286388"/>
            <a:chExt cx="4214810" cy="914400"/>
          </a:xfrm>
          <a:effectLst>
            <a:outerShdw blurRad="292100" dist="88900" dir="10680000" algn="tr" rotWithShape="0">
              <a:prstClr val="black">
                <a:alpha val="40000"/>
              </a:prstClr>
            </a:outerShdw>
          </a:effectLst>
        </p:grpSpPr>
        <p:pic>
          <p:nvPicPr>
            <p:cNvPr id="14" name="Picture 13"/>
            <p:cNvPicPr>
              <a:picLocks noChangeAspect="1" noChangeArrowheads="1"/>
            </p:cNvPicPr>
            <p:nvPr/>
          </p:nvPicPr>
          <p:blipFill>
            <a:blip r:embed="rId3" cstate="email"/>
            <a:srcRect/>
            <a:stretch>
              <a:fillRect/>
            </a:stretch>
          </p:blipFill>
          <p:spPr bwMode="auto">
            <a:xfrm>
              <a:off x="4071973" y="5286388"/>
              <a:ext cx="1005840" cy="818477"/>
            </a:xfrm>
            <a:prstGeom prst="rect">
              <a:avLst/>
            </a:prstGeom>
            <a:noFill/>
            <a:ln w="9525">
              <a:noFill/>
              <a:miter lim="800000"/>
              <a:headEnd/>
              <a:tailEnd/>
            </a:ln>
          </p:spPr>
        </p:pic>
        <p:pic>
          <p:nvPicPr>
            <p:cNvPr id="15" name="Picture 14"/>
            <p:cNvPicPr>
              <a:picLocks noChangeAspect="1" noChangeArrowheads="1"/>
            </p:cNvPicPr>
            <p:nvPr/>
          </p:nvPicPr>
          <p:blipFill>
            <a:blip r:embed="rId4" cstate="email"/>
            <a:srcRect/>
            <a:stretch>
              <a:fillRect/>
            </a:stretch>
          </p:blipFill>
          <p:spPr bwMode="auto">
            <a:xfrm>
              <a:off x="5193395" y="5286388"/>
              <a:ext cx="593090" cy="914400"/>
            </a:xfrm>
            <a:prstGeom prst="rect">
              <a:avLst/>
            </a:prstGeom>
            <a:noFill/>
            <a:ln w="9525">
              <a:noFill/>
              <a:miter lim="800000"/>
              <a:headEnd/>
              <a:tailEnd/>
            </a:ln>
          </p:spPr>
        </p:pic>
        <p:pic>
          <p:nvPicPr>
            <p:cNvPr id="16" name="Picture 15"/>
            <p:cNvPicPr>
              <a:picLocks noChangeAspect="1" noChangeArrowheads="1"/>
            </p:cNvPicPr>
            <p:nvPr/>
          </p:nvPicPr>
          <p:blipFill>
            <a:blip r:embed="rId5" cstate="email"/>
            <a:srcRect/>
            <a:stretch>
              <a:fillRect/>
            </a:stretch>
          </p:blipFill>
          <p:spPr bwMode="auto">
            <a:xfrm>
              <a:off x="5904453" y="5286388"/>
              <a:ext cx="596412" cy="914400"/>
            </a:xfrm>
            <a:prstGeom prst="rect">
              <a:avLst/>
            </a:prstGeom>
            <a:noFill/>
            <a:ln w="9525">
              <a:noFill/>
              <a:miter lim="800000"/>
              <a:headEnd/>
              <a:tailEnd/>
            </a:ln>
          </p:spPr>
        </p:pic>
        <p:pic>
          <p:nvPicPr>
            <p:cNvPr id="17" name="Picture 16"/>
            <p:cNvPicPr>
              <a:picLocks noChangeAspect="1" noChangeArrowheads="1"/>
            </p:cNvPicPr>
            <p:nvPr/>
          </p:nvPicPr>
          <p:blipFill>
            <a:blip r:embed="rId6" cstate="email"/>
            <a:srcRect/>
            <a:stretch>
              <a:fillRect/>
            </a:stretch>
          </p:blipFill>
          <p:spPr bwMode="auto">
            <a:xfrm>
              <a:off x="6643741" y="5286388"/>
              <a:ext cx="796925" cy="914400"/>
            </a:xfrm>
            <a:prstGeom prst="rect">
              <a:avLst/>
            </a:prstGeom>
            <a:noFill/>
            <a:ln w="9525">
              <a:noFill/>
              <a:miter lim="800000"/>
              <a:headEnd/>
              <a:tailEnd/>
            </a:ln>
          </p:spPr>
        </p:pic>
        <p:pic>
          <p:nvPicPr>
            <p:cNvPr id="18" name="Picture 18"/>
            <p:cNvPicPr>
              <a:picLocks noChangeAspect="1" noChangeArrowheads="1"/>
            </p:cNvPicPr>
            <p:nvPr/>
          </p:nvPicPr>
          <p:blipFill>
            <a:blip r:embed="rId7" cstate="email"/>
            <a:srcRect/>
            <a:stretch>
              <a:fillRect/>
            </a:stretch>
          </p:blipFill>
          <p:spPr bwMode="auto">
            <a:xfrm>
              <a:off x="7540658" y="5286388"/>
              <a:ext cx="746125" cy="914400"/>
            </a:xfrm>
            <a:prstGeom prst="rect">
              <a:avLst/>
            </a:prstGeom>
            <a:noFill/>
            <a:ln w="9525">
              <a:noFill/>
              <a:miter lim="800000"/>
              <a:headEnd/>
              <a:tailEnd/>
            </a:ln>
          </p:spPr>
        </p:pic>
      </p:grpSp>
      <p:grpSp>
        <p:nvGrpSpPr>
          <p:cNvPr id="3" name="Group 49"/>
          <p:cNvGrpSpPr/>
          <p:nvPr/>
        </p:nvGrpSpPr>
        <p:grpSpPr>
          <a:xfrm>
            <a:off x="2720997" y="1404839"/>
            <a:ext cx="3898478" cy="699290"/>
            <a:chOff x="1661207" y="642918"/>
            <a:chExt cx="4588503" cy="822960"/>
          </a:xfrm>
        </p:grpSpPr>
        <p:pic>
          <p:nvPicPr>
            <p:cNvPr id="29" name="Picture 32"/>
            <p:cNvPicPr>
              <a:picLocks noChangeAspect="1" noChangeArrowheads="1"/>
            </p:cNvPicPr>
            <p:nvPr/>
          </p:nvPicPr>
          <p:blipFill>
            <a:blip r:embed="rId8" cstate="email"/>
            <a:srcRect/>
            <a:stretch>
              <a:fillRect/>
            </a:stretch>
          </p:blipFill>
          <p:spPr bwMode="auto">
            <a:xfrm>
              <a:off x="4640932" y="642918"/>
              <a:ext cx="825413"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0" name="Picture 36"/>
            <p:cNvPicPr>
              <a:picLocks noChangeAspect="1" noChangeArrowheads="1"/>
            </p:cNvPicPr>
            <p:nvPr/>
          </p:nvPicPr>
          <p:blipFill>
            <a:blip r:embed="rId9" cstate="email"/>
            <a:srcRect/>
            <a:stretch>
              <a:fillRect/>
            </a:stretch>
          </p:blipFill>
          <p:spPr bwMode="auto">
            <a:xfrm>
              <a:off x="3783676" y="642918"/>
              <a:ext cx="822960" cy="806165"/>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1" name="Picture 38"/>
            <p:cNvPicPr>
              <a:picLocks noChangeAspect="1" noChangeArrowheads="1"/>
            </p:cNvPicPr>
            <p:nvPr/>
          </p:nvPicPr>
          <p:blipFill>
            <a:blip r:embed="rId10" cstate="email"/>
            <a:srcRect/>
            <a:stretch>
              <a:fillRect/>
            </a:stretch>
          </p:blipFill>
          <p:spPr bwMode="auto">
            <a:xfrm>
              <a:off x="5426750" y="642918"/>
              <a:ext cx="822960" cy="822960"/>
            </a:xfrm>
            <a:prstGeom prst="rect">
              <a:avLst/>
            </a:prstGeom>
            <a:noFill/>
            <a:ln w="9525">
              <a:noFill/>
              <a:miter lim="800000"/>
              <a:headEnd/>
              <a:tailEnd/>
            </a:ln>
          </p:spPr>
        </p:pic>
        <p:pic>
          <p:nvPicPr>
            <p:cNvPr id="32" name="Picture 41"/>
            <p:cNvPicPr>
              <a:picLocks noChangeAspect="1" noChangeArrowheads="1"/>
            </p:cNvPicPr>
            <p:nvPr/>
          </p:nvPicPr>
          <p:blipFill>
            <a:blip r:embed="rId11" cstate="email"/>
            <a:srcRect/>
            <a:stretch>
              <a:fillRect/>
            </a:stretch>
          </p:blipFill>
          <p:spPr bwMode="auto">
            <a:xfrm>
              <a:off x="2817840" y="642918"/>
              <a:ext cx="822960"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3" name="Picture 44"/>
            <p:cNvPicPr>
              <a:picLocks noChangeAspect="1" noChangeArrowheads="1"/>
            </p:cNvPicPr>
            <p:nvPr/>
          </p:nvPicPr>
          <p:blipFill>
            <a:blip r:embed="rId12" cstate="email"/>
            <a:srcRect/>
            <a:stretch>
              <a:fillRect/>
            </a:stretch>
          </p:blipFill>
          <p:spPr bwMode="auto">
            <a:xfrm>
              <a:off x="1661207" y="642918"/>
              <a:ext cx="1050899" cy="822960"/>
            </a:xfrm>
            <a:prstGeom prst="rect">
              <a:avLst/>
            </a:prstGeom>
            <a:noFill/>
            <a:ln w="9525">
              <a:noFill/>
              <a:miter lim="800000"/>
              <a:headEnd/>
              <a:tailEnd/>
            </a:ln>
            <a:effectLst>
              <a:outerShdw blurRad="215900" dist="88900" dir="9300000" algn="ctr" rotWithShape="0">
                <a:srgbClr val="000000">
                  <a:alpha val="43137"/>
                </a:srgbClr>
              </a:outerShdw>
            </a:effectLst>
          </p:spPr>
        </p:pic>
      </p:grpSp>
      <p:grpSp>
        <p:nvGrpSpPr>
          <p:cNvPr id="35" name="Group 41"/>
          <p:cNvGrpSpPr/>
          <p:nvPr/>
        </p:nvGrpSpPr>
        <p:grpSpPr>
          <a:xfrm>
            <a:off x="3505200" y="3505200"/>
            <a:ext cx="3657600" cy="914400"/>
            <a:chOff x="3929027" y="3571876"/>
            <a:chExt cx="3657600" cy="914400"/>
          </a:xfrm>
        </p:grpSpPr>
        <p:sp>
          <p:nvSpPr>
            <p:cNvPr id="52" name="Rounded Rectangle 51"/>
            <p:cNvSpPr/>
            <p:nvPr/>
          </p:nvSpPr>
          <p:spPr>
            <a:xfrm>
              <a:off x="3929027" y="3571876"/>
              <a:ext cx="3657600" cy="914400"/>
            </a:xfrm>
            <a:prstGeom prst="roundRect">
              <a:avLst/>
            </a:prstGeom>
            <a:solidFill>
              <a:schemeClr val="accent3"/>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a:p>
          </p:txBody>
        </p:sp>
        <p:sp>
          <p:nvSpPr>
            <p:cNvPr id="53" name="TextBox 52"/>
            <p:cNvSpPr txBox="1"/>
            <p:nvPr/>
          </p:nvSpPr>
          <p:spPr>
            <a:xfrm>
              <a:off x="4357232" y="3571876"/>
              <a:ext cx="2509020" cy="830997"/>
            </a:xfrm>
            <a:prstGeom prst="rect">
              <a:avLst/>
            </a:prstGeom>
            <a:noFill/>
          </p:spPr>
          <p:txBody>
            <a:bodyPr wrap="none" rtlCol="0">
              <a:spAutoFit/>
            </a:bodyPr>
            <a:lstStyle/>
            <a:p>
              <a:pPr algn="ctr"/>
              <a:r>
                <a:rPr lang="en-US" sz="1600" dirty="0" smtClean="0"/>
                <a:t>Open Standards</a:t>
              </a:r>
            </a:p>
            <a:p>
              <a:pPr algn="ctr"/>
              <a:r>
                <a:rPr lang="en-US" sz="1600" dirty="0" smtClean="0"/>
                <a:t>connecting organizations </a:t>
              </a:r>
            </a:p>
            <a:p>
              <a:pPr algn="ctr"/>
              <a:r>
                <a:rPr lang="en-US" sz="1600" dirty="0" smtClean="0"/>
                <a:t>together</a:t>
              </a:r>
              <a:endParaRPr lang="en-US" sz="1600" dirty="0"/>
            </a:p>
          </p:txBody>
        </p:sp>
      </p:grpSp>
      <p:grpSp>
        <p:nvGrpSpPr>
          <p:cNvPr id="54" name="Group 38"/>
          <p:cNvGrpSpPr/>
          <p:nvPr/>
        </p:nvGrpSpPr>
        <p:grpSpPr>
          <a:xfrm>
            <a:off x="3505200" y="4495799"/>
            <a:ext cx="3657600" cy="1295402"/>
            <a:chOff x="3929027" y="4495799"/>
            <a:chExt cx="3657600" cy="1371600"/>
          </a:xfrm>
        </p:grpSpPr>
        <p:sp>
          <p:nvSpPr>
            <p:cNvPr id="55" name="Isosceles Triangle 54"/>
            <p:cNvSpPr/>
            <p:nvPr/>
          </p:nvSpPr>
          <p:spPr>
            <a:xfrm rot="10800000">
              <a:off x="3929027" y="4495799"/>
              <a:ext cx="3657600" cy="1371600"/>
            </a:xfrm>
            <a:prstGeom prst="triangle">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a:p>
          </p:txBody>
        </p:sp>
        <p:sp>
          <p:nvSpPr>
            <p:cNvPr id="56" name="TextBox 55"/>
            <p:cNvSpPr txBox="1"/>
            <p:nvPr/>
          </p:nvSpPr>
          <p:spPr>
            <a:xfrm>
              <a:off x="4857721" y="4643446"/>
              <a:ext cx="1857387" cy="830997"/>
            </a:xfrm>
            <a:prstGeom prst="rect">
              <a:avLst/>
            </a:prstGeom>
            <a:noFill/>
          </p:spPr>
          <p:txBody>
            <a:bodyPr wrap="square" rtlCol="0">
              <a:spAutoFit/>
            </a:bodyPr>
            <a:lstStyle/>
            <a:p>
              <a:pPr algn="ctr"/>
              <a:r>
                <a:rPr lang="en-US" sz="1600" dirty="0" smtClean="0">
                  <a:solidFill>
                    <a:schemeClr val="bg2"/>
                  </a:solidFill>
                </a:rPr>
                <a:t>SOA as mechanism to Transact</a:t>
              </a:r>
              <a:endParaRPr lang="en-US" sz="1600" dirty="0">
                <a:solidFill>
                  <a:schemeClr val="bg2"/>
                </a:solidFill>
              </a:endParaRPr>
            </a:p>
          </p:txBody>
        </p:sp>
      </p:grpSp>
      <p:grpSp>
        <p:nvGrpSpPr>
          <p:cNvPr id="58" name="Group 40"/>
          <p:cNvGrpSpPr/>
          <p:nvPr/>
        </p:nvGrpSpPr>
        <p:grpSpPr>
          <a:xfrm>
            <a:off x="3505200" y="2057400"/>
            <a:ext cx="3657600" cy="1371600"/>
            <a:chOff x="3929027" y="2128838"/>
            <a:chExt cx="3657600" cy="1371600"/>
          </a:xfrm>
        </p:grpSpPr>
        <p:sp>
          <p:nvSpPr>
            <p:cNvPr id="61" name="Isosceles Triangle 60"/>
            <p:cNvSpPr/>
            <p:nvPr/>
          </p:nvSpPr>
          <p:spPr>
            <a:xfrm>
              <a:off x="3929027" y="2128838"/>
              <a:ext cx="3657600" cy="1371600"/>
            </a:xfrm>
            <a:prstGeom prst="triangle">
              <a:avLst/>
            </a:prstGeom>
            <a:solidFill>
              <a:schemeClr val="accent5">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a:p>
          </p:txBody>
        </p:sp>
        <p:sp>
          <p:nvSpPr>
            <p:cNvPr id="62" name="TextBox 61"/>
            <p:cNvSpPr txBox="1"/>
            <p:nvPr/>
          </p:nvSpPr>
          <p:spPr>
            <a:xfrm>
              <a:off x="4857721" y="2491392"/>
              <a:ext cx="1857387" cy="830997"/>
            </a:xfrm>
            <a:prstGeom prst="rect">
              <a:avLst/>
            </a:prstGeom>
            <a:noFill/>
          </p:spPr>
          <p:txBody>
            <a:bodyPr wrap="square" rtlCol="0">
              <a:spAutoFit/>
            </a:bodyPr>
            <a:lstStyle/>
            <a:p>
              <a:pPr algn="ctr"/>
              <a:r>
                <a:rPr lang="en-US" sz="1600" dirty="0" smtClean="0">
                  <a:solidFill>
                    <a:schemeClr val="bg2"/>
                  </a:solidFill>
                </a:rPr>
                <a:t>SOA as mechanism to  Interact</a:t>
              </a:r>
              <a:endParaRPr lang="en-US" sz="1600" dirty="0">
                <a:solidFill>
                  <a:schemeClr val="bg2"/>
                </a:solidFill>
              </a:endParaRPr>
            </a:p>
          </p:txBody>
        </p:sp>
      </p:grpSp>
      <p:sp>
        <p:nvSpPr>
          <p:cNvPr id="63" name="TextBox 62"/>
          <p:cNvSpPr txBox="1"/>
          <p:nvPr/>
        </p:nvSpPr>
        <p:spPr>
          <a:xfrm>
            <a:off x="7643834" y="1371600"/>
            <a:ext cx="1500166" cy="138499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Business Innovation</a:t>
            </a:r>
          </a:p>
          <a:p>
            <a:pPr algn="ctr"/>
            <a:endParaRPr lang="en-US" sz="1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a:p>
            <a:pPr algn="ctr"/>
            <a:r>
              <a:rPr lang="en-US" sz="1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Value Justified</a:t>
            </a:r>
          </a:p>
          <a:p>
            <a:pPr algn="ctr"/>
            <a:endParaRPr lang="en-US" sz="1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64" name="TextBox 63"/>
          <p:cNvSpPr txBox="1"/>
          <p:nvPr/>
        </p:nvSpPr>
        <p:spPr>
          <a:xfrm>
            <a:off x="7643834" y="4572000"/>
            <a:ext cx="1500166" cy="203132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Compliance and Evolution</a:t>
            </a:r>
          </a:p>
          <a:p>
            <a:pPr algn="ctr"/>
            <a:endParaRPr lang="en-US" sz="1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a:p>
            <a:pPr algn="ctr"/>
            <a:r>
              <a:rPr lang="en-US" sz="1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Cost Justified</a:t>
            </a:r>
          </a:p>
          <a:p>
            <a:pPr algn="ctr"/>
            <a:endParaRPr lang="en-US" sz="1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a:p>
            <a:pPr algn="ctr"/>
            <a:r>
              <a:rPr lang="en-US" sz="1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CFO/CIO Driven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up)">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dissolv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dissolve">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270164" y="1198130"/>
            <a:ext cx="7055427" cy="2611870"/>
          </a:xfrm>
          <a:prstGeom prst="roundRect">
            <a:avLst>
              <a:gd name="adj" fmla="val 9566"/>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600" kern="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8" name="Rounded Rectangle 37"/>
          <p:cNvSpPr/>
          <p:nvPr/>
        </p:nvSpPr>
        <p:spPr bwMode="auto">
          <a:xfrm>
            <a:off x="270164" y="3886200"/>
            <a:ext cx="7055427" cy="2590800"/>
          </a:xfrm>
          <a:prstGeom prst="roundRect">
            <a:avLst>
              <a:gd name="adj" fmla="val 9566"/>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600" kern="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5" name="TextBox 44"/>
          <p:cNvSpPr txBox="1"/>
          <p:nvPr/>
        </p:nvSpPr>
        <p:spPr>
          <a:xfrm>
            <a:off x="381000" y="2286000"/>
            <a:ext cx="6796117" cy="13716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Compose </a:t>
            </a:r>
          </a:p>
          <a:p>
            <a:pPr defTabSz="914099" fontAlgn="base">
              <a:spcBef>
                <a:spcPct val="0"/>
              </a:spcBef>
              <a:spcAft>
                <a:spcPct val="0"/>
              </a:spcAft>
              <a:defRPr/>
            </a:pPr>
            <a:r>
              <a:rPr lang="en-US" sz="1600" i="1" kern="0" dirty="0" smtClean="0">
                <a:solidFill>
                  <a:srgbClr val="FFFF00"/>
                </a:solidFill>
                <a:effectLst>
                  <a:outerShdw blurRad="38100" dist="38100" dir="2700000" algn="tl">
                    <a:srgbClr val="000000">
                      <a:alpha val="43137"/>
                    </a:srgbClr>
                  </a:outerShdw>
                </a:effectLst>
                <a:latin typeface="Trebuchet MS" pitchFamily="34" charset="0"/>
              </a:rPr>
              <a:t>User Interaction</a:t>
            </a:r>
          </a:p>
        </p:txBody>
      </p:sp>
      <p:sp>
        <p:nvSpPr>
          <p:cNvPr id="51" name="TextBox 50"/>
          <p:cNvSpPr txBox="1"/>
          <p:nvPr/>
        </p:nvSpPr>
        <p:spPr>
          <a:xfrm>
            <a:off x="381002" y="3975394"/>
            <a:ext cx="6796117" cy="13716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Compose </a:t>
            </a:r>
          </a:p>
          <a:p>
            <a:pPr defTabSz="914099" fontAlgn="base">
              <a:spcBef>
                <a:spcPct val="0"/>
              </a:spcBef>
              <a:spcAft>
                <a:spcPct val="0"/>
              </a:spcAft>
              <a:defRPr/>
            </a:pPr>
            <a:r>
              <a:rPr lang="en-US" sz="1600" i="1" kern="0" dirty="0" smtClean="0">
                <a:solidFill>
                  <a:srgbClr val="FFFF00"/>
                </a:solidFill>
                <a:effectLst>
                  <a:outerShdw blurRad="38100" dist="38100" dir="2700000" algn="tl">
                    <a:srgbClr val="000000">
                      <a:alpha val="43137"/>
                    </a:srgbClr>
                  </a:outerShdw>
                </a:effectLst>
                <a:latin typeface="Trebuchet MS" pitchFamily="34" charset="0"/>
              </a:rPr>
              <a:t>Business Transaction</a:t>
            </a:r>
          </a:p>
        </p:txBody>
      </p:sp>
      <p:sp>
        <p:nvSpPr>
          <p:cNvPr id="46" name="TextBox 45"/>
          <p:cNvSpPr txBox="1"/>
          <p:nvPr/>
        </p:nvSpPr>
        <p:spPr>
          <a:xfrm>
            <a:off x="381002" y="5476890"/>
            <a:ext cx="6796117" cy="9144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Expose</a:t>
            </a:r>
          </a:p>
          <a:p>
            <a:pPr defTabSz="914099" fontAlgn="base">
              <a:spcBef>
                <a:spcPct val="0"/>
              </a:spcBef>
              <a:spcAft>
                <a:spcPct val="0"/>
              </a:spcAft>
              <a:defRPr/>
            </a:pPr>
            <a:r>
              <a:rPr lang="en-US" sz="1600" i="1" kern="0" dirty="0" smtClean="0">
                <a:solidFill>
                  <a:srgbClr val="FFFF00"/>
                </a:solidFill>
                <a:effectLst>
                  <a:outerShdw blurRad="38100" dist="38100" dir="2700000" algn="tl">
                    <a:srgbClr val="000000">
                      <a:alpha val="43137"/>
                    </a:srgbClr>
                  </a:outerShdw>
                </a:effectLst>
                <a:latin typeface="Trebuchet MS" pitchFamily="34" charset="0"/>
              </a:rPr>
              <a:t>Existing Systems</a:t>
            </a:r>
          </a:p>
        </p:txBody>
      </p:sp>
      <p:sp>
        <p:nvSpPr>
          <p:cNvPr id="34" name="TextBox 33"/>
          <p:cNvSpPr txBox="1"/>
          <p:nvPr/>
        </p:nvSpPr>
        <p:spPr>
          <a:xfrm>
            <a:off x="381002" y="1285860"/>
            <a:ext cx="6796117" cy="9144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Consume</a:t>
            </a:r>
          </a:p>
          <a:p>
            <a:pPr defTabSz="914099" fontAlgn="base">
              <a:spcBef>
                <a:spcPct val="0"/>
              </a:spcBef>
              <a:spcAft>
                <a:spcPct val="0"/>
              </a:spcAft>
              <a:defRPr/>
            </a:pPr>
            <a:r>
              <a:rPr lang="en-US" sz="1600" i="1" kern="0" dirty="0" smtClean="0">
                <a:solidFill>
                  <a:srgbClr val="FFFF00"/>
                </a:solidFill>
                <a:effectLst>
                  <a:outerShdw blurRad="38100" dist="38100" dir="2700000" algn="tl">
                    <a:srgbClr val="000000">
                      <a:alpha val="43137"/>
                    </a:srgbClr>
                  </a:outerShdw>
                </a:effectLst>
                <a:latin typeface="Trebuchet MS" pitchFamily="34" charset="0"/>
              </a:rPr>
              <a:t>User Directed</a:t>
            </a:r>
          </a:p>
        </p:txBody>
      </p:sp>
      <p:sp>
        <p:nvSpPr>
          <p:cNvPr id="57" name="Title 56"/>
          <p:cNvSpPr>
            <a:spLocks noGrp="1"/>
          </p:cNvSpPr>
          <p:nvPr>
            <p:ph type="title"/>
          </p:nvPr>
        </p:nvSpPr>
        <p:spPr>
          <a:xfrm>
            <a:off x="380999" y="230188"/>
            <a:ext cx="8524009" cy="609398"/>
          </a:xfrm>
        </p:spPr>
        <p:txBody>
          <a:bodyPr/>
          <a:lstStyle/>
          <a:p>
            <a:r>
              <a:rPr lang="en-US" sz="4400" dirty="0" smtClean="0"/>
              <a:t>Application Platform For SOA</a:t>
            </a:r>
            <a:endParaRPr lang="en-US" sz="4400" dirty="0"/>
          </a:p>
        </p:txBody>
      </p:sp>
      <p:grpSp>
        <p:nvGrpSpPr>
          <p:cNvPr id="2" name="Group 47"/>
          <p:cNvGrpSpPr/>
          <p:nvPr/>
        </p:nvGrpSpPr>
        <p:grpSpPr>
          <a:xfrm>
            <a:off x="3123132" y="5555144"/>
            <a:ext cx="3641814" cy="790188"/>
            <a:chOff x="4071973" y="5286388"/>
            <a:chExt cx="4214810" cy="914400"/>
          </a:xfrm>
          <a:effectLst>
            <a:outerShdw blurRad="292100" dist="88900" dir="10680000" algn="tr" rotWithShape="0">
              <a:prstClr val="black">
                <a:alpha val="40000"/>
              </a:prstClr>
            </a:outerShdw>
          </a:effectLst>
        </p:grpSpPr>
        <p:pic>
          <p:nvPicPr>
            <p:cNvPr id="14" name="Picture 13"/>
            <p:cNvPicPr>
              <a:picLocks noChangeAspect="1" noChangeArrowheads="1"/>
            </p:cNvPicPr>
            <p:nvPr/>
          </p:nvPicPr>
          <p:blipFill>
            <a:blip r:embed="rId3" cstate="email"/>
            <a:srcRect/>
            <a:stretch>
              <a:fillRect/>
            </a:stretch>
          </p:blipFill>
          <p:spPr bwMode="auto">
            <a:xfrm>
              <a:off x="4071973" y="5286388"/>
              <a:ext cx="1005840" cy="818477"/>
            </a:xfrm>
            <a:prstGeom prst="rect">
              <a:avLst/>
            </a:prstGeom>
            <a:noFill/>
            <a:ln w="9525">
              <a:noFill/>
              <a:miter lim="800000"/>
              <a:headEnd/>
              <a:tailEnd/>
            </a:ln>
          </p:spPr>
        </p:pic>
        <p:pic>
          <p:nvPicPr>
            <p:cNvPr id="15" name="Picture 14"/>
            <p:cNvPicPr>
              <a:picLocks noChangeAspect="1" noChangeArrowheads="1"/>
            </p:cNvPicPr>
            <p:nvPr/>
          </p:nvPicPr>
          <p:blipFill>
            <a:blip r:embed="rId4" cstate="email"/>
            <a:srcRect/>
            <a:stretch>
              <a:fillRect/>
            </a:stretch>
          </p:blipFill>
          <p:spPr bwMode="auto">
            <a:xfrm>
              <a:off x="5193395" y="5286388"/>
              <a:ext cx="593090" cy="914400"/>
            </a:xfrm>
            <a:prstGeom prst="rect">
              <a:avLst/>
            </a:prstGeom>
            <a:noFill/>
            <a:ln w="9525">
              <a:noFill/>
              <a:miter lim="800000"/>
              <a:headEnd/>
              <a:tailEnd/>
            </a:ln>
          </p:spPr>
        </p:pic>
        <p:pic>
          <p:nvPicPr>
            <p:cNvPr id="16" name="Picture 15"/>
            <p:cNvPicPr>
              <a:picLocks noChangeAspect="1" noChangeArrowheads="1"/>
            </p:cNvPicPr>
            <p:nvPr/>
          </p:nvPicPr>
          <p:blipFill>
            <a:blip r:embed="rId5" cstate="email"/>
            <a:srcRect/>
            <a:stretch>
              <a:fillRect/>
            </a:stretch>
          </p:blipFill>
          <p:spPr bwMode="auto">
            <a:xfrm>
              <a:off x="5904453" y="5286388"/>
              <a:ext cx="596412" cy="914400"/>
            </a:xfrm>
            <a:prstGeom prst="rect">
              <a:avLst/>
            </a:prstGeom>
            <a:noFill/>
            <a:ln w="9525">
              <a:noFill/>
              <a:miter lim="800000"/>
              <a:headEnd/>
              <a:tailEnd/>
            </a:ln>
          </p:spPr>
        </p:pic>
        <p:pic>
          <p:nvPicPr>
            <p:cNvPr id="17" name="Picture 16"/>
            <p:cNvPicPr>
              <a:picLocks noChangeAspect="1" noChangeArrowheads="1"/>
            </p:cNvPicPr>
            <p:nvPr/>
          </p:nvPicPr>
          <p:blipFill>
            <a:blip r:embed="rId6" cstate="email"/>
            <a:srcRect/>
            <a:stretch>
              <a:fillRect/>
            </a:stretch>
          </p:blipFill>
          <p:spPr bwMode="auto">
            <a:xfrm>
              <a:off x="6643741" y="5286388"/>
              <a:ext cx="796925" cy="914400"/>
            </a:xfrm>
            <a:prstGeom prst="rect">
              <a:avLst/>
            </a:prstGeom>
            <a:noFill/>
            <a:ln w="9525">
              <a:noFill/>
              <a:miter lim="800000"/>
              <a:headEnd/>
              <a:tailEnd/>
            </a:ln>
          </p:spPr>
        </p:pic>
        <p:pic>
          <p:nvPicPr>
            <p:cNvPr id="18" name="Picture 18"/>
            <p:cNvPicPr>
              <a:picLocks noChangeAspect="1" noChangeArrowheads="1"/>
            </p:cNvPicPr>
            <p:nvPr/>
          </p:nvPicPr>
          <p:blipFill>
            <a:blip r:embed="rId7" cstate="email"/>
            <a:srcRect/>
            <a:stretch>
              <a:fillRect/>
            </a:stretch>
          </p:blipFill>
          <p:spPr bwMode="auto">
            <a:xfrm>
              <a:off x="7540658" y="5286388"/>
              <a:ext cx="746125" cy="914400"/>
            </a:xfrm>
            <a:prstGeom prst="rect">
              <a:avLst/>
            </a:prstGeom>
            <a:noFill/>
            <a:ln w="9525">
              <a:noFill/>
              <a:miter lim="800000"/>
              <a:headEnd/>
              <a:tailEnd/>
            </a:ln>
          </p:spPr>
        </p:pic>
      </p:grpSp>
      <p:grpSp>
        <p:nvGrpSpPr>
          <p:cNvPr id="3" name="Group 49"/>
          <p:cNvGrpSpPr/>
          <p:nvPr/>
        </p:nvGrpSpPr>
        <p:grpSpPr>
          <a:xfrm>
            <a:off x="2720997" y="1404839"/>
            <a:ext cx="3898478" cy="699290"/>
            <a:chOff x="1661207" y="642918"/>
            <a:chExt cx="4588503" cy="822960"/>
          </a:xfrm>
        </p:grpSpPr>
        <p:pic>
          <p:nvPicPr>
            <p:cNvPr id="29" name="Picture 32"/>
            <p:cNvPicPr>
              <a:picLocks noChangeAspect="1" noChangeArrowheads="1"/>
            </p:cNvPicPr>
            <p:nvPr/>
          </p:nvPicPr>
          <p:blipFill>
            <a:blip r:embed="rId8" cstate="email"/>
            <a:srcRect/>
            <a:stretch>
              <a:fillRect/>
            </a:stretch>
          </p:blipFill>
          <p:spPr bwMode="auto">
            <a:xfrm>
              <a:off x="4640932" y="642918"/>
              <a:ext cx="825413"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0" name="Picture 36"/>
            <p:cNvPicPr>
              <a:picLocks noChangeAspect="1" noChangeArrowheads="1"/>
            </p:cNvPicPr>
            <p:nvPr/>
          </p:nvPicPr>
          <p:blipFill>
            <a:blip r:embed="rId9" cstate="email"/>
            <a:srcRect/>
            <a:stretch>
              <a:fillRect/>
            </a:stretch>
          </p:blipFill>
          <p:spPr bwMode="auto">
            <a:xfrm>
              <a:off x="3783676" y="642918"/>
              <a:ext cx="822960" cy="806165"/>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1" name="Picture 38"/>
            <p:cNvPicPr>
              <a:picLocks noChangeAspect="1" noChangeArrowheads="1"/>
            </p:cNvPicPr>
            <p:nvPr/>
          </p:nvPicPr>
          <p:blipFill>
            <a:blip r:embed="rId10" cstate="email"/>
            <a:srcRect/>
            <a:stretch>
              <a:fillRect/>
            </a:stretch>
          </p:blipFill>
          <p:spPr bwMode="auto">
            <a:xfrm>
              <a:off x="5426750" y="642918"/>
              <a:ext cx="822960" cy="822960"/>
            </a:xfrm>
            <a:prstGeom prst="rect">
              <a:avLst/>
            </a:prstGeom>
            <a:noFill/>
            <a:ln w="9525">
              <a:noFill/>
              <a:miter lim="800000"/>
              <a:headEnd/>
              <a:tailEnd/>
            </a:ln>
          </p:spPr>
        </p:pic>
        <p:pic>
          <p:nvPicPr>
            <p:cNvPr id="32" name="Picture 41"/>
            <p:cNvPicPr>
              <a:picLocks noChangeAspect="1" noChangeArrowheads="1"/>
            </p:cNvPicPr>
            <p:nvPr/>
          </p:nvPicPr>
          <p:blipFill>
            <a:blip r:embed="rId11" cstate="email"/>
            <a:srcRect/>
            <a:stretch>
              <a:fillRect/>
            </a:stretch>
          </p:blipFill>
          <p:spPr bwMode="auto">
            <a:xfrm>
              <a:off x="2817840" y="642918"/>
              <a:ext cx="822960"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3" name="Picture 44"/>
            <p:cNvPicPr>
              <a:picLocks noChangeAspect="1" noChangeArrowheads="1"/>
            </p:cNvPicPr>
            <p:nvPr/>
          </p:nvPicPr>
          <p:blipFill>
            <a:blip r:embed="rId12" cstate="email"/>
            <a:srcRect/>
            <a:stretch>
              <a:fillRect/>
            </a:stretch>
          </p:blipFill>
          <p:spPr bwMode="auto">
            <a:xfrm>
              <a:off x="1661207" y="642918"/>
              <a:ext cx="1050899" cy="822960"/>
            </a:xfrm>
            <a:prstGeom prst="rect">
              <a:avLst/>
            </a:prstGeom>
            <a:noFill/>
            <a:ln w="9525">
              <a:noFill/>
              <a:miter lim="800000"/>
              <a:headEnd/>
              <a:tailEnd/>
            </a:ln>
            <a:effectLst>
              <a:outerShdw blurRad="215900" dist="88900" dir="9300000" algn="ctr" rotWithShape="0">
                <a:srgbClr val="000000">
                  <a:alpha val="43137"/>
                </a:srgbClr>
              </a:outerShdw>
            </a:effectLst>
          </p:spPr>
        </p:pic>
      </p:grpSp>
      <p:sp>
        <p:nvSpPr>
          <p:cNvPr id="41" name="Rounded Rectangle 40"/>
          <p:cNvSpPr/>
          <p:nvPr/>
        </p:nvSpPr>
        <p:spPr>
          <a:xfrm>
            <a:off x="2461846" y="2314141"/>
            <a:ext cx="4553961"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1206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b="1" kern="0" dirty="0" smtClean="0">
                <a:solidFill>
                  <a:srgbClr val="FFFFFF"/>
                </a:solidFill>
                <a:effectLst>
                  <a:outerShdw blurRad="38100" dist="38100" dir="2700000" algn="tl">
                    <a:srgbClr val="000000">
                      <a:alpha val="43137"/>
                    </a:srgbClr>
                  </a:outerShdw>
                </a:effectLst>
                <a:latin typeface="Trebuchet MS" pitchFamily="34" charset="0"/>
              </a:rPr>
              <a:t>Presentation Services</a:t>
            </a:r>
          </a:p>
          <a:p>
            <a:pPr algn="ctr" defTabSz="914099" fontAlgn="base">
              <a:spcBef>
                <a:spcPct val="0"/>
              </a:spcBef>
              <a:spcAft>
                <a:spcPct val="0"/>
              </a:spcAft>
              <a:defRPr/>
            </a:pPr>
            <a:r>
              <a:rPr lang="en-US" sz="1100" kern="0" dirty="0" smtClean="0">
                <a:solidFill>
                  <a:srgbClr val="FFFFFF"/>
                </a:solidFill>
                <a:effectLst>
                  <a:outerShdw blurRad="38100" dist="38100" dir="2700000" algn="tl">
                    <a:srgbClr val="000000">
                      <a:alpha val="43137"/>
                    </a:srgbClr>
                  </a:outerShdw>
                </a:effectLst>
                <a:latin typeface="Trebuchet MS" pitchFamily="34" charset="0"/>
              </a:rPr>
              <a:t>(Portals, Web Parts, Office Client Extensions, Mobile Client)</a:t>
            </a:r>
          </a:p>
        </p:txBody>
      </p:sp>
      <p:sp>
        <p:nvSpPr>
          <p:cNvPr id="37" name="Rounded Rectangle 36"/>
          <p:cNvSpPr/>
          <p:nvPr/>
        </p:nvSpPr>
        <p:spPr>
          <a:xfrm>
            <a:off x="2461846" y="2753383"/>
            <a:ext cx="4553961"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1206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b="1" kern="0" dirty="0" smtClean="0">
                <a:solidFill>
                  <a:srgbClr val="FFFFFF"/>
                </a:solidFill>
                <a:effectLst>
                  <a:outerShdw blurRad="38100" dist="38100" dir="2700000" algn="tl">
                    <a:srgbClr val="000000">
                      <a:alpha val="43137"/>
                    </a:srgbClr>
                  </a:outerShdw>
                </a:effectLst>
                <a:latin typeface="Trebuchet MS" pitchFamily="34" charset="0"/>
              </a:rPr>
              <a:t>Collaboration Services</a:t>
            </a:r>
          </a:p>
          <a:p>
            <a:pPr algn="ctr" defTabSz="914099" fontAlgn="base">
              <a:spcBef>
                <a:spcPct val="0"/>
              </a:spcBef>
              <a:spcAft>
                <a:spcPct val="0"/>
              </a:spcAft>
              <a:defRPr/>
            </a:pPr>
            <a:r>
              <a:rPr lang="en-US" sz="1100" kern="0" dirty="0" smtClean="0">
                <a:solidFill>
                  <a:srgbClr val="FFFFFF"/>
                </a:solidFill>
                <a:effectLst>
                  <a:outerShdw blurRad="38100" dist="38100" dir="2700000" algn="tl">
                    <a:srgbClr val="000000">
                      <a:alpha val="43137"/>
                    </a:srgbClr>
                  </a:outerShdw>
                </a:effectLst>
                <a:latin typeface="Trebuchet MS" pitchFamily="34" charset="0"/>
              </a:rPr>
              <a:t>(Real Time Communications, Online P2P Offline Collaboration)</a:t>
            </a:r>
          </a:p>
        </p:txBody>
      </p:sp>
      <p:sp>
        <p:nvSpPr>
          <p:cNvPr id="40" name="Rounded Rectangle 39"/>
          <p:cNvSpPr/>
          <p:nvPr/>
        </p:nvSpPr>
        <p:spPr>
          <a:xfrm>
            <a:off x="2461846" y="3192625"/>
            <a:ext cx="4553961"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1206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b="1" kern="0" dirty="0" smtClean="0">
                <a:solidFill>
                  <a:srgbClr val="FFFFFF"/>
                </a:solidFill>
                <a:effectLst>
                  <a:outerShdw blurRad="38100" dist="38100" dir="2700000" algn="tl">
                    <a:srgbClr val="000000">
                      <a:alpha val="43137"/>
                    </a:srgbClr>
                  </a:outerShdw>
                </a:effectLst>
                <a:latin typeface="Trebuchet MS" pitchFamily="34" charset="0"/>
              </a:rPr>
              <a:t>Composition Services</a:t>
            </a:r>
          </a:p>
          <a:p>
            <a:pPr algn="ctr" defTabSz="914099" fontAlgn="base">
              <a:spcBef>
                <a:spcPct val="0"/>
              </a:spcBef>
              <a:spcAft>
                <a:spcPct val="0"/>
              </a:spcAft>
              <a:defRPr/>
            </a:pPr>
            <a:r>
              <a:rPr lang="en-US" sz="1100" kern="0" dirty="0" smtClean="0">
                <a:solidFill>
                  <a:srgbClr val="FFFFFF"/>
                </a:solidFill>
                <a:effectLst>
                  <a:outerShdw blurRad="38100" dist="38100" dir="2700000" algn="tl">
                    <a:srgbClr val="000000">
                      <a:alpha val="43137"/>
                    </a:srgbClr>
                  </a:outerShdw>
                </a:effectLst>
                <a:latin typeface="Trebuchet MS" pitchFamily="34" charset="0"/>
              </a:rPr>
              <a:t>(Workflow, Dashboards, KPIs, Doc Libraries, Business Data Catalog)</a:t>
            </a:r>
          </a:p>
        </p:txBody>
      </p:sp>
      <p:sp>
        <p:nvSpPr>
          <p:cNvPr id="43" name="Rounded Rectangle 42"/>
          <p:cNvSpPr/>
          <p:nvPr/>
        </p:nvSpPr>
        <p:spPr>
          <a:xfrm>
            <a:off x="2490357" y="3962400"/>
            <a:ext cx="1539241"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1400" b="1" kern="0" dirty="0" smtClean="0">
                <a:solidFill>
                  <a:srgbClr val="FFFFFF"/>
                </a:solidFill>
                <a:effectLst>
                  <a:outerShdw blurRad="38100" dist="38100" dir="2700000" algn="tl">
                    <a:srgbClr val="000000">
                      <a:alpha val="43137"/>
                    </a:srgbClr>
                  </a:outerShdw>
                </a:effectLst>
                <a:latin typeface="Trebuchet MS" pitchFamily="34" charset="0"/>
              </a:rPr>
              <a:t>Business Process Services</a:t>
            </a:r>
          </a:p>
          <a:p>
            <a:pPr algn="ctr" defTabSz="914099" fontAlgn="base">
              <a:lnSpc>
                <a:spcPct val="85000"/>
              </a:lnSpc>
              <a:spcBef>
                <a:spcPct val="0"/>
              </a:spcBef>
              <a:spcAft>
                <a:spcPct val="0"/>
              </a:spcAft>
              <a:defRPr/>
            </a:pPr>
            <a:r>
              <a:rPr lang="en-US" sz="1100" kern="0" dirty="0" smtClean="0">
                <a:solidFill>
                  <a:srgbClr val="FFFFFF"/>
                </a:solidFill>
                <a:effectLst>
                  <a:outerShdw blurRad="38100" dist="38100" dir="2700000" algn="tl">
                    <a:srgbClr val="000000">
                      <a:alpha val="43137"/>
                    </a:srgbClr>
                  </a:outerShdw>
                </a:effectLst>
                <a:latin typeface="Trebuchet MS" pitchFamily="34" charset="0"/>
              </a:rPr>
              <a:t>(Orchestration, Rules, BAM, B2B)</a:t>
            </a:r>
          </a:p>
        </p:txBody>
      </p:sp>
      <p:sp>
        <p:nvSpPr>
          <p:cNvPr id="44" name="Rounded Rectangle 43"/>
          <p:cNvSpPr/>
          <p:nvPr/>
        </p:nvSpPr>
        <p:spPr>
          <a:xfrm>
            <a:off x="4105798" y="3962400"/>
            <a:ext cx="1371600"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1400" b="1" kern="0" dirty="0" smtClean="0">
                <a:solidFill>
                  <a:srgbClr val="FFFFFF"/>
                </a:solidFill>
                <a:effectLst>
                  <a:outerShdw blurRad="38100" dist="38100" dir="2700000" algn="tl">
                    <a:srgbClr val="000000">
                      <a:alpha val="43137"/>
                    </a:srgbClr>
                  </a:outerShdw>
                </a:effectLst>
                <a:latin typeface="Trebuchet MS" pitchFamily="34" charset="0"/>
              </a:rPr>
              <a:t>Information Integration Services</a:t>
            </a:r>
          </a:p>
          <a:p>
            <a:pPr algn="ctr" defTabSz="914099" fontAlgn="base">
              <a:lnSpc>
                <a:spcPct val="85000"/>
              </a:lnSpc>
              <a:spcBef>
                <a:spcPct val="0"/>
              </a:spcBef>
              <a:spcAft>
                <a:spcPct val="0"/>
              </a:spcAft>
              <a:defRPr/>
            </a:pPr>
            <a:r>
              <a:rPr lang="en-US" sz="1100" kern="0" dirty="0" smtClean="0">
                <a:solidFill>
                  <a:srgbClr val="FFFFFF"/>
                </a:solidFill>
                <a:effectLst>
                  <a:outerShdw blurRad="38100" dist="38100" dir="2700000" algn="tl">
                    <a:srgbClr val="000000">
                      <a:alpha val="43137"/>
                    </a:srgbClr>
                  </a:outerShdw>
                </a:effectLst>
                <a:latin typeface="Trebuchet MS" pitchFamily="34" charset="0"/>
              </a:rPr>
              <a:t>(ETL, Federated Access, MDM)</a:t>
            </a:r>
          </a:p>
        </p:txBody>
      </p:sp>
      <p:sp>
        <p:nvSpPr>
          <p:cNvPr id="47" name="Rounded Rectangle 46"/>
          <p:cNvSpPr/>
          <p:nvPr/>
        </p:nvSpPr>
        <p:spPr>
          <a:xfrm>
            <a:off x="5538357" y="3962400"/>
            <a:ext cx="1523999"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b="1" kern="0" dirty="0" smtClean="0">
                <a:solidFill>
                  <a:srgbClr val="FFFFFF"/>
                </a:solidFill>
                <a:effectLst>
                  <a:outerShdw blurRad="38100" dist="38100" dir="2700000" algn="tl">
                    <a:srgbClr val="000000">
                      <a:alpha val="43137"/>
                    </a:srgbClr>
                  </a:outerShdw>
                </a:effectLst>
                <a:latin typeface="Trebuchet MS" pitchFamily="34" charset="0"/>
              </a:rPr>
              <a:t>Messaging</a:t>
            </a:r>
          </a:p>
          <a:p>
            <a:pPr algn="ctr" defTabSz="914099" fontAlgn="base">
              <a:spcBef>
                <a:spcPct val="0"/>
              </a:spcBef>
              <a:spcAft>
                <a:spcPct val="0"/>
              </a:spcAft>
              <a:defRPr/>
            </a:pPr>
            <a:r>
              <a:rPr lang="en-US" sz="1400" b="1" kern="0" dirty="0" smtClean="0">
                <a:solidFill>
                  <a:srgbClr val="FFFFFF"/>
                </a:solidFill>
                <a:effectLst>
                  <a:outerShdw blurRad="38100" dist="38100" dir="2700000" algn="tl">
                    <a:srgbClr val="000000">
                      <a:alpha val="43137"/>
                    </a:srgbClr>
                  </a:outerShdw>
                </a:effectLst>
                <a:latin typeface="Trebuchet MS" pitchFamily="34" charset="0"/>
              </a:rPr>
              <a:t>Services</a:t>
            </a:r>
          </a:p>
          <a:p>
            <a:pPr algn="ctr" defTabSz="914099" fontAlgn="base">
              <a:spcBef>
                <a:spcPct val="0"/>
              </a:spcBef>
              <a:spcAft>
                <a:spcPct val="0"/>
              </a:spcAft>
              <a:defRPr/>
            </a:pPr>
            <a:r>
              <a:rPr lang="en-US" sz="1100" kern="0" dirty="0" smtClean="0">
                <a:solidFill>
                  <a:srgbClr val="FFFFFF"/>
                </a:solidFill>
                <a:effectLst>
                  <a:outerShdw blurRad="38100" dist="38100" dir="2700000" algn="tl">
                    <a:srgbClr val="000000">
                      <a:alpha val="43137"/>
                    </a:srgbClr>
                  </a:outerShdw>
                </a:effectLst>
                <a:latin typeface="Trebuchet MS" pitchFamily="34" charset="0"/>
              </a:rPr>
              <a:t>(ESB, EAI, P2P, Queues)</a:t>
            </a:r>
          </a:p>
        </p:txBody>
      </p:sp>
      <p:sp>
        <p:nvSpPr>
          <p:cNvPr id="42" name="Rounded Rectangle 41"/>
          <p:cNvSpPr/>
          <p:nvPr/>
        </p:nvSpPr>
        <p:spPr>
          <a:xfrm>
            <a:off x="2505598" y="4953000"/>
            <a:ext cx="4572000" cy="3810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b="1" kern="0" dirty="0" smtClean="0">
                <a:solidFill>
                  <a:srgbClr val="FFFFFF"/>
                </a:solidFill>
                <a:effectLst>
                  <a:outerShdw blurRad="38100" dist="38100" dir="2700000" algn="tl">
                    <a:srgbClr val="000000">
                      <a:alpha val="43137"/>
                    </a:srgbClr>
                  </a:outerShdw>
                </a:effectLst>
                <a:latin typeface="Trebuchet MS" pitchFamily="34" charset="0"/>
              </a:rPr>
              <a:t>Connectivity Services</a:t>
            </a:r>
          </a:p>
          <a:p>
            <a:pPr algn="ctr" defTabSz="914099" fontAlgn="base">
              <a:spcBef>
                <a:spcPct val="0"/>
              </a:spcBef>
              <a:spcAft>
                <a:spcPct val="0"/>
              </a:spcAft>
              <a:defRPr/>
            </a:pPr>
            <a:r>
              <a:rPr lang="en-US" sz="1100" kern="0" dirty="0" smtClean="0">
                <a:solidFill>
                  <a:srgbClr val="FFFFFF"/>
                </a:solidFill>
                <a:effectLst>
                  <a:outerShdw blurRad="38100" dist="38100" dir="2700000" algn="tl">
                    <a:srgbClr val="000000">
                      <a:alpha val="43137"/>
                    </a:srgbClr>
                  </a:outerShdw>
                </a:effectLst>
                <a:latin typeface="Trebuchet MS" pitchFamily="34" charset="0"/>
              </a:rPr>
              <a:t>(Web Services</a:t>
            </a:r>
            <a:r>
              <a:rPr lang="en-US" sz="1100" kern="0" dirty="0" smtClean="0">
                <a:solidFill>
                  <a:srgbClr val="FFFFFF"/>
                </a:solidFill>
                <a:latin typeface="Trebuchet MS" pitchFamily="34" charset="0"/>
              </a:rPr>
              <a:t> &amp;</a:t>
            </a:r>
            <a:r>
              <a:rPr lang="en-US" sz="1100" kern="0" dirty="0" smtClean="0">
                <a:solidFill>
                  <a:srgbClr val="FFFFFF"/>
                </a:solidFill>
                <a:effectLst>
                  <a:outerShdw blurRad="38100" dist="38100" dir="2700000" algn="tl">
                    <a:srgbClr val="000000">
                      <a:alpha val="43137"/>
                    </a:srgbClr>
                  </a:outerShdw>
                </a:effectLst>
                <a:latin typeface="Trebuchet MS" pitchFamily="34" charset="0"/>
              </a:rPr>
              <a:t> Adapters)</a:t>
            </a:r>
          </a:p>
        </p:txBody>
      </p:sp>
      <p:sp>
        <p:nvSpPr>
          <p:cNvPr id="36" name="Rounded Rectangle 35"/>
          <p:cNvSpPr/>
          <p:nvPr/>
        </p:nvSpPr>
        <p:spPr>
          <a:xfrm rot="10800000">
            <a:off x="7543800" y="1172796"/>
            <a:ext cx="426026" cy="5304204"/>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effectLst>
                  <a:outerShdw blurRad="38100" dist="38100" dir="2700000" algn="tl">
                    <a:srgbClr val="000000">
                      <a:alpha val="43137"/>
                    </a:srgbClr>
                  </a:outerShdw>
                </a:effectLst>
                <a:latin typeface="Trebuchet MS" pitchFamily="34" charset="0"/>
              </a:rPr>
              <a:t>Security and Identity</a:t>
            </a:r>
          </a:p>
        </p:txBody>
      </p:sp>
      <p:sp>
        <p:nvSpPr>
          <p:cNvPr id="52" name="Rounded Rectangle 51"/>
          <p:cNvSpPr/>
          <p:nvPr/>
        </p:nvSpPr>
        <p:spPr>
          <a:xfrm rot="10800000">
            <a:off x="8014855" y="1172796"/>
            <a:ext cx="426026" cy="5304204"/>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effectLst>
                  <a:outerShdw blurRad="38100" dist="38100" dir="2700000" algn="tl">
                    <a:srgbClr val="000000">
                      <a:alpha val="43137"/>
                    </a:srgbClr>
                  </a:outerShdw>
                </a:effectLst>
                <a:latin typeface="Trebuchet MS" pitchFamily="34" charset="0"/>
              </a:rPr>
              <a:t>Management and Governance</a:t>
            </a:r>
          </a:p>
        </p:txBody>
      </p:sp>
      <p:sp>
        <p:nvSpPr>
          <p:cNvPr id="53" name="Rounded Rectangle 52"/>
          <p:cNvSpPr/>
          <p:nvPr/>
        </p:nvSpPr>
        <p:spPr>
          <a:xfrm rot="10800000">
            <a:off x="8485909" y="1172796"/>
            <a:ext cx="426026" cy="5304204"/>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effectLst>
                  <a:outerShdw blurRad="38100" dist="38100" dir="2700000" algn="tl">
                    <a:srgbClr val="000000">
                      <a:alpha val="43137"/>
                    </a:srgbClr>
                  </a:outerShdw>
                </a:effectLst>
                <a:latin typeface="Trebuchet MS" pitchFamily="34" charset="0"/>
              </a:rPr>
              <a:t>Design and Development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bwMode="auto">
          <a:xfrm>
            <a:off x="270164" y="1198130"/>
            <a:ext cx="7055427" cy="2611870"/>
          </a:xfrm>
          <a:prstGeom prst="roundRect">
            <a:avLst>
              <a:gd name="adj" fmla="val 9566"/>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600" kern="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2" name="Rounded Rectangle 51"/>
          <p:cNvSpPr/>
          <p:nvPr/>
        </p:nvSpPr>
        <p:spPr bwMode="auto">
          <a:xfrm>
            <a:off x="270164" y="3886200"/>
            <a:ext cx="7055427" cy="2590800"/>
          </a:xfrm>
          <a:prstGeom prst="roundRect">
            <a:avLst>
              <a:gd name="adj" fmla="val 9566"/>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600" kern="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3" name="TextBox 52"/>
          <p:cNvSpPr txBox="1"/>
          <p:nvPr/>
        </p:nvSpPr>
        <p:spPr>
          <a:xfrm>
            <a:off x="381000" y="2286000"/>
            <a:ext cx="6796117" cy="13716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Compose </a:t>
            </a:r>
          </a:p>
          <a:p>
            <a:pPr defTabSz="914099" fontAlgn="base">
              <a:spcBef>
                <a:spcPct val="0"/>
              </a:spcBef>
              <a:spcAft>
                <a:spcPct val="0"/>
              </a:spcAft>
              <a:defRPr/>
            </a:pPr>
            <a:r>
              <a:rPr lang="en-US" sz="1600" i="1" kern="0" dirty="0" smtClean="0">
                <a:solidFill>
                  <a:srgbClr val="FFFF00"/>
                </a:solidFill>
                <a:effectLst>
                  <a:outerShdw blurRad="38100" dist="38100" dir="2700000" algn="tl">
                    <a:srgbClr val="000000">
                      <a:alpha val="43137"/>
                    </a:srgbClr>
                  </a:outerShdw>
                </a:effectLst>
                <a:latin typeface="Trebuchet MS" pitchFamily="34" charset="0"/>
              </a:rPr>
              <a:t>User Interaction</a:t>
            </a:r>
          </a:p>
        </p:txBody>
      </p:sp>
      <p:sp>
        <p:nvSpPr>
          <p:cNvPr id="54" name="TextBox 53"/>
          <p:cNvSpPr txBox="1"/>
          <p:nvPr/>
        </p:nvSpPr>
        <p:spPr>
          <a:xfrm>
            <a:off x="381002" y="3975394"/>
            <a:ext cx="6796117" cy="13716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Compose </a:t>
            </a:r>
          </a:p>
          <a:p>
            <a:pPr defTabSz="914099" fontAlgn="base">
              <a:spcBef>
                <a:spcPct val="0"/>
              </a:spcBef>
              <a:spcAft>
                <a:spcPct val="0"/>
              </a:spcAft>
              <a:defRPr/>
            </a:pPr>
            <a:r>
              <a:rPr lang="en-US" sz="1600" i="1" kern="0" dirty="0" smtClean="0">
                <a:solidFill>
                  <a:srgbClr val="FFFF00"/>
                </a:solidFill>
                <a:effectLst>
                  <a:outerShdw blurRad="38100" dist="38100" dir="2700000" algn="tl">
                    <a:srgbClr val="000000">
                      <a:alpha val="43137"/>
                    </a:srgbClr>
                  </a:outerShdw>
                </a:effectLst>
                <a:latin typeface="Trebuchet MS" pitchFamily="34" charset="0"/>
              </a:rPr>
              <a:t>Business Transaction</a:t>
            </a:r>
          </a:p>
        </p:txBody>
      </p:sp>
      <p:sp>
        <p:nvSpPr>
          <p:cNvPr id="55" name="TextBox 54"/>
          <p:cNvSpPr txBox="1"/>
          <p:nvPr/>
        </p:nvSpPr>
        <p:spPr>
          <a:xfrm>
            <a:off x="381002" y="5476890"/>
            <a:ext cx="6796117" cy="9144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Expose</a:t>
            </a:r>
          </a:p>
          <a:p>
            <a:pPr defTabSz="914099" fontAlgn="base">
              <a:spcBef>
                <a:spcPct val="0"/>
              </a:spcBef>
              <a:spcAft>
                <a:spcPct val="0"/>
              </a:spcAft>
              <a:defRPr/>
            </a:pPr>
            <a:r>
              <a:rPr lang="en-US" sz="1600" i="1" kern="0" dirty="0" smtClean="0">
                <a:solidFill>
                  <a:srgbClr val="FFFF00"/>
                </a:solidFill>
                <a:effectLst>
                  <a:outerShdw blurRad="38100" dist="38100" dir="2700000" algn="tl">
                    <a:srgbClr val="000000">
                      <a:alpha val="43137"/>
                    </a:srgbClr>
                  </a:outerShdw>
                </a:effectLst>
                <a:latin typeface="Trebuchet MS" pitchFamily="34" charset="0"/>
              </a:rPr>
              <a:t>Existing Systems</a:t>
            </a:r>
          </a:p>
        </p:txBody>
      </p:sp>
      <p:sp>
        <p:nvSpPr>
          <p:cNvPr id="56" name="TextBox 55"/>
          <p:cNvSpPr txBox="1"/>
          <p:nvPr/>
        </p:nvSpPr>
        <p:spPr>
          <a:xfrm>
            <a:off x="381002" y="1285860"/>
            <a:ext cx="6796117" cy="9144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latin typeface="Trebuchet MS" pitchFamily="34" charset="0"/>
              </a:rPr>
              <a:t>Consume</a:t>
            </a:r>
          </a:p>
          <a:p>
            <a:pPr defTabSz="914099" fontAlgn="base">
              <a:spcBef>
                <a:spcPct val="0"/>
              </a:spcBef>
              <a:spcAft>
                <a:spcPct val="0"/>
              </a:spcAft>
              <a:defRPr/>
            </a:pPr>
            <a:r>
              <a:rPr lang="en-US" sz="1600" i="1" kern="0" dirty="0" smtClean="0">
                <a:solidFill>
                  <a:srgbClr val="FFFF00"/>
                </a:solidFill>
                <a:effectLst>
                  <a:outerShdw blurRad="38100" dist="38100" dir="2700000" algn="tl">
                    <a:srgbClr val="000000">
                      <a:alpha val="43137"/>
                    </a:srgbClr>
                  </a:outerShdw>
                </a:effectLst>
                <a:latin typeface="Trebuchet MS" pitchFamily="34" charset="0"/>
              </a:rPr>
              <a:t>User Directed</a:t>
            </a:r>
          </a:p>
        </p:txBody>
      </p:sp>
      <p:grpSp>
        <p:nvGrpSpPr>
          <p:cNvPr id="58" name="Group 47"/>
          <p:cNvGrpSpPr/>
          <p:nvPr/>
        </p:nvGrpSpPr>
        <p:grpSpPr>
          <a:xfrm>
            <a:off x="3123132" y="5555144"/>
            <a:ext cx="3641814" cy="790188"/>
            <a:chOff x="4071973" y="5286388"/>
            <a:chExt cx="4214810" cy="914400"/>
          </a:xfrm>
          <a:effectLst>
            <a:outerShdw blurRad="292100" dist="88900" dir="10680000" algn="tr" rotWithShape="0">
              <a:prstClr val="black">
                <a:alpha val="40000"/>
              </a:prstClr>
            </a:outerShdw>
          </a:effectLst>
        </p:grpSpPr>
        <p:pic>
          <p:nvPicPr>
            <p:cNvPr id="61" name="Picture 60"/>
            <p:cNvPicPr>
              <a:picLocks noChangeAspect="1" noChangeArrowheads="1"/>
            </p:cNvPicPr>
            <p:nvPr/>
          </p:nvPicPr>
          <p:blipFill>
            <a:blip r:embed="rId3" cstate="email"/>
            <a:srcRect/>
            <a:stretch>
              <a:fillRect/>
            </a:stretch>
          </p:blipFill>
          <p:spPr bwMode="auto">
            <a:xfrm>
              <a:off x="4071973" y="5286388"/>
              <a:ext cx="1005840" cy="818477"/>
            </a:xfrm>
            <a:prstGeom prst="rect">
              <a:avLst/>
            </a:prstGeom>
            <a:noFill/>
            <a:ln w="9525">
              <a:noFill/>
              <a:miter lim="800000"/>
              <a:headEnd/>
              <a:tailEnd/>
            </a:ln>
          </p:spPr>
        </p:pic>
        <p:pic>
          <p:nvPicPr>
            <p:cNvPr id="62" name="Picture 61"/>
            <p:cNvPicPr>
              <a:picLocks noChangeAspect="1" noChangeArrowheads="1"/>
            </p:cNvPicPr>
            <p:nvPr/>
          </p:nvPicPr>
          <p:blipFill>
            <a:blip r:embed="rId4" cstate="email"/>
            <a:srcRect/>
            <a:stretch>
              <a:fillRect/>
            </a:stretch>
          </p:blipFill>
          <p:spPr bwMode="auto">
            <a:xfrm>
              <a:off x="5193395" y="5286388"/>
              <a:ext cx="593090" cy="914400"/>
            </a:xfrm>
            <a:prstGeom prst="rect">
              <a:avLst/>
            </a:prstGeom>
            <a:noFill/>
            <a:ln w="9525">
              <a:noFill/>
              <a:miter lim="800000"/>
              <a:headEnd/>
              <a:tailEnd/>
            </a:ln>
          </p:spPr>
        </p:pic>
        <p:pic>
          <p:nvPicPr>
            <p:cNvPr id="63" name="Picture 62"/>
            <p:cNvPicPr>
              <a:picLocks noChangeAspect="1" noChangeArrowheads="1"/>
            </p:cNvPicPr>
            <p:nvPr/>
          </p:nvPicPr>
          <p:blipFill>
            <a:blip r:embed="rId5" cstate="email"/>
            <a:srcRect/>
            <a:stretch>
              <a:fillRect/>
            </a:stretch>
          </p:blipFill>
          <p:spPr bwMode="auto">
            <a:xfrm>
              <a:off x="5904453" y="5286388"/>
              <a:ext cx="596412" cy="914400"/>
            </a:xfrm>
            <a:prstGeom prst="rect">
              <a:avLst/>
            </a:prstGeom>
            <a:noFill/>
            <a:ln w="9525">
              <a:noFill/>
              <a:miter lim="800000"/>
              <a:headEnd/>
              <a:tailEnd/>
            </a:ln>
          </p:spPr>
        </p:pic>
        <p:pic>
          <p:nvPicPr>
            <p:cNvPr id="64" name="Picture 63"/>
            <p:cNvPicPr>
              <a:picLocks noChangeAspect="1" noChangeArrowheads="1"/>
            </p:cNvPicPr>
            <p:nvPr/>
          </p:nvPicPr>
          <p:blipFill>
            <a:blip r:embed="rId6" cstate="email"/>
            <a:srcRect/>
            <a:stretch>
              <a:fillRect/>
            </a:stretch>
          </p:blipFill>
          <p:spPr bwMode="auto">
            <a:xfrm>
              <a:off x="6643741" y="5286388"/>
              <a:ext cx="796925" cy="914400"/>
            </a:xfrm>
            <a:prstGeom prst="rect">
              <a:avLst/>
            </a:prstGeom>
            <a:noFill/>
            <a:ln w="9525">
              <a:noFill/>
              <a:miter lim="800000"/>
              <a:headEnd/>
              <a:tailEnd/>
            </a:ln>
          </p:spPr>
        </p:pic>
        <p:pic>
          <p:nvPicPr>
            <p:cNvPr id="65" name="Picture 18"/>
            <p:cNvPicPr>
              <a:picLocks noChangeAspect="1" noChangeArrowheads="1"/>
            </p:cNvPicPr>
            <p:nvPr/>
          </p:nvPicPr>
          <p:blipFill>
            <a:blip r:embed="rId7" cstate="email"/>
            <a:srcRect/>
            <a:stretch>
              <a:fillRect/>
            </a:stretch>
          </p:blipFill>
          <p:spPr bwMode="auto">
            <a:xfrm>
              <a:off x="7540658" y="5286388"/>
              <a:ext cx="746125" cy="914400"/>
            </a:xfrm>
            <a:prstGeom prst="rect">
              <a:avLst/>
            </a:prstGeom>
            <a:noFill/>
            <a:ln w="9525">
              <a:noFill/>
              <a:miter lim="800000"/>
              <a:headEnd/>
              <a:tailEnd/>
            </a:ln>
          </p:spPr>
        </p:pic>
      </p:grpSp>
      <p:grpSp>
        <p:nvGrpSpPr>
          <p:cNvPr id="66" name="Group 49"/>
          <p:cNvGrpSpPr/>
          <p:nvPr/>
        </p:nvGrpSpPr>
        <p:grpSpPr>
          <a:xfrm>
            <a:off x="2720997" y="1404839"/>
            <a:ext cx="3898478" cy="699290"/>
            <a:chOff x="1661207" y="642918"/>
            <a:chExt cx="4588503" cy="822960"/>
          </a:xfrm>
        </p:grpSpPr>
        <p:pic>
          <p:nvPicPr>
            <p:cNvPr id="67" name="Picture 32"/>
            <p:cNvPicPr>
              <a:picLocks noChangeAspect="1" noChangeArrowheads="1"/>
            </p:cNvPicPr>
            <p:nvPr/>
          </p:nvPicPr>
          <p:blipFill>
            <a:blip r:embed="rId8" cstate="email"/>
            <a:srcRect/>
            <a:stretch>
              <a:fillRect/>
            </a:stretch>
          </p:blipFill>
          <p:spPr bwMode="auto">
            <a:xfrm>
              <a:off x="4640932" y="642918"/>
              <a:ext cx="825413"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68" name="Picture 36"/>
            <p:cNvPicPr>
              <a:picLocks noChangeAspect="1" noChangeArrowheads="1"/>
            </p:cNvPicPr>
            <p:nvPr/>
          </p:nvPicPr>
          <p:blipFill>
            <a:blip r:embed="rId9" cstate="email"/>
            <a:srcRect/>
            <a:stretch>
              <a:fillRect/>
            </a:stretch>
          </p:blipFill>
          <p:spPr bwMode="auto">
            <a:xfrm>
              <a:off x="3783676" y="642918"/>
              <a:ext cx="822960" cy="806165"/>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69" name="Picture 38"/>
            <p:cNvPicPr>
              <a:picLocks noChangeAspect="1" noChangeArrowheads="1"/>
            </p:cNvPicPr>
            <p:nvPr/>
          </p:nvPicPr>
          <p:blipFill>
            <a:blip r:embed="rId10" cstate="email"/>
            <a:srcRect/>
            <a:stretch>
              <a:fillRect/>
            </a:stretch>
          </p:blipFill>
          <p:spPr bwMode="auto">
            <a:xfrm>
              <a:off x="5426750" y="642918"/>
              <a:ext cx="822960" cy="822960"/>
            </a:xfrm>
            <a:prstGeom prst="rect">
              <a:avLst/>
            </a:prstGeom>
            <a:noFill/>
            <a:ln w="9525">
              <a:noFill/>
              <a:miter lim="800000"/>
              <a:headEnd/>
              <a:tailEnd/>
            </a:ln>
          </p:spPr>
        </p:pic>
        <p:pic>
          <p:nvPicPr>
            <p:cNvPr id="70" name="Picture 41"/>
            <p:cNvPicPr>
              <a:picLocks noChangeAspect="1" noChangeArrowheads="1"/>
            </p:cNvPicPr>
            <p:nvPr/>
          </p:nvPicPr>
          <p:blipFill>
            <a:blip r:embed="rId11" cstate="email"/>
            <a:srcRect/>
            <a:stretch>
              <a:fillRect/>
            </a:stretch>
          </p:blipFill>
          <p:spPr bwMode="auto">
            <a:xfrm>
              <a:off x="2817840" y="642918"/>
              <a:ext cx="822960"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71" name="Picture 44"/>
            <p:cNvPicPr>
              <a:picLocks noChangeAspect="1" noChangeArrowheads="1"/>
            </p:cNvPicPr>
            <p:nvPr/>
          </p:nvPicPr>
          <p:blipFill>
            <a:blip r:embed="rId12" cstate="email"/>
            <a:srcRect/>
            <a:stretch>
              <a:fillRect/>
            </a:stretch>
          </p:blipFill>
          <p:spPr bwMode="auto">
            <a:xfrm>
              <a:off x="1661207" y="642918"/>
              <a:ext cx="1050899" cy="822960"/>
            </a:xfrm>
            <a:prstGeom prst="rect">
              <a:avLst/>
            </a:prstGeom>
            <a:noFill/>
            <a:ln w="9525">
              <a:noFill/>
              <a:miter lim="800000"/>
              <a:headEnd/>
              <a:tailEnd/>
            </a:ln>
            <a:effectLst>
              <a:outerShdw blurRad="215900" dist="88900" dir="9300000" algn="ctr" rotWithShape="0">
                <a:srgbClr val="000000">
                  <a:alpha val="43137"/>
                </a:srgbClr>
              </a:outerShdw>
            </a:effectLst>
          </p:spPr>
        </p:pic>
      </p:grpSp>
      <p:sp>
        <p:nvSpPr>
          <p:cNvPr id="57" name="Title 56"/>
          <p:cNvSpPr>
            <a:spLocks noGrp="1"/>
          </p:cNvSpPr>
          <p:nvPr>
            <p:ph type="title"/>
          </p:nvPr>
        </p:nvSpPr>
        <p:spPr>
          <a:xfrm>
            <a:off x="380999" y="230188"/>
            <a:ext cx="8524009" cy="609398"/>
          </a:xfrm>
        </p:spPr>
        <p:txBody>
          <a:bodyPr/>
          <a:lstStyle/>
          <a:p>
            <a:r>
              <a:rPr lang="en-US" sz="4400" dirty="0" smtClean="0"/>
              <a:t>Application Platform For SOA</a:t>
            </a:r>
            <a:endParaRPr lang="en-US" sz="4400" dirty="0"/>
          </a:p>
        </p:txBody>
      </p:sp>
      <p:sp>
        <p:nvSpPr>
          <p:cNvPr id="41" name="Rounded Rectangle 40"/>
          <p:cNvSpPr/>
          <p:nvPr/>
        </p:nvSpPr>
        <p:spPr>
          <a:xfrm>
            <a:off x="2461845" y="2314141"/>
            <a:ext cx="4553961"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1206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kern="0" dirty="0" smtClean="0">
                <a:solidFill>
                  <a:srgbClr val="FFFFFF"/>
                </a:solidFill>
                <a:effectLst>
                  <a:outerShdw blurRad="38100" dist="38100" dir="2700000" algn="tl">
                    <a:srgbClr val="000000">
                      <a:alpha val="43137"/>
                    </a:srgbClr>
                  </a:outerShdw>
                </a:effectLst>
                <a:latin typeface="Trebuchet MS" pitchFamily="34" charset="0"/>
              </a:rPr>
              <a:t>SharePoint Server, .NET Compact Framework,</a:t>
            </a:r>
            <a:br>
              <a:rPr lang="en-US" sz="1200" kern="0" dirty="0" smtClean="0">
                <a:solidFill>
                  <a:srgbClr val="FFFFFF"/>
                </a:solidFill>
                <a:effectLst>
                  <a:outerShdw blurRad="38100" dist="38100" dir="2700000" algn="tl">
                    <a:srgbClr val="000000">
                      <a:alpha val="43137"/>
                    </a:srgbClr>
                  </a:outerShdw>
                </a:effectLst>
                <a:latin typeface="Trebuchet MS" pitchFamily="34" charset="0"/>
              </a:rPr>
            </a:br>
            <a:r>
              <a:rPr lang="en-US" sz="1200" kern="0" dirty="0" err="1" smtClean="0">
                <a:solidFill>
                  <a:srgbClr val="FFFFFF"/>
                </a:solidFill>
                <a:effectLst>
                  <a:outerShdw blurRad="38100" dist="38100" dir="2700000" algn="tl">
                    <a:srgbClr val="000000">
                      <a:alpha val="43137"/>
                    </a:srgbClr>
                  </a:outerShdw>
                </a:effectLst>
                <a:latin typeface="Trebuchet MS" pitchFamily="34" charset="0"/>
              </a:rPr>
              <a:t>Silverlight,Office</a:t>
            </a:r>
            <a:r>
              <a:rPr lang="en-US" sz="1200" kern="0" dirty="0" smtClean="0">
                <a:solidFill>
                  <a:srgbClr val="FFFFFF"/>
                </a:solidFill>
                <a:effectLst>
                  <a:outerShdw blurRad="38100" dist="38100" dir="2700000" algn="tl">
                    <a:srgbClr val="000000">
                      <a:alpha val="43137"/>
                    </a:srgbClr>
                  </a:outerShdw>
                </a:effectLst>
                <a:latin typeface="Trebuchet MS" pitchFamily="34" charset="0"/>
              </a:rPr>
              <a:t> System, ASP.NET, Windows Client</a:t>
            </a:r>
          </a:p>
        </p:txBody>
      </p:sp>
      <p:sp>
        <p:nvSpPr>
          <p:cNvPr id="37" name="Rounded Rectangle 36"/>
          <p:cNvSpPr/>
          <p:nvPr/>
        </p:nvSpPr>
        <p:spPr>
          <a:xfrm>
            <a:off x="2461845" y="2753383"/>
            <a:ext cx="4553961"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1206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kern="0" dirty="0" smtClean="0">
                <a:solidFill>
                  <a:srgbClr val="FFFFFF"/>
                </a:solidFill>
                <a:effectLst>
                  <a:outerShdw blurRad="38100" dist="38100" dir="2700000" algn="tl">
                    <a:srgbClr val="000000">
                      <a:alpha val="43137"/>
                    </a:srgbClr>
                  </a:outerShdw>
                </a:effectLst>
                <a:latin typeface="Trebuchet MS" pitchFamily="34" charset="0"/>
              </a:rPr>
              <a:t>Live Communications Server, SharePoint Server</a:t>
            </a:r>
          </a:p>
        </p:txBody>
      </p:sp>
      <p:sp>
        <p:nvSpPr>
          <p:cNvPr id="40" name="Rounded Rectangle 39"/>
          <p:cNvSpPr/>
          <p:nvPr/>
        </p:nvSpPr>
        <p:spPr>
          <a:xfrm>
            <a:off x="2461845" y="3192625"/>
            <a:ext cx="4553961"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1206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kern="0" dirty="0" smtClean="0">
                <a:solidFill>
                  <a:srgbClr val="FFFFFF"/>
                </a:solidFill>
                <a:effectLst>
                  <a:outerShdw blurRad="38100" dist="38100" dir="2700000" algn="tl">
                    <a:srgbClr val="000000">
                      <a:alpha val="43137"/>
                    </a:srgbClr>
                  </a:outerShdw>
                </a:effectLst>
                <a:latin typeface="Trebuchet MS" pitchFamily="34" charset="0"/>
              </a:rPr>
              <a:t>Workflow Foundation, SharePoint Server, CAB</a:t>
            </a:r>
          </a:p>
        </p:txBody>
      </p:sp>
      <p:sp>
        <p:nvSpPr>
          <p:cNvPr id="43" name="Rounded Rectangle 42"/>
          <p:cNvSpPr/>
          <p:nvPr/>
        </p:nvSpPr>
        <p:spPr>
          <a:xfrm>
            <a:off x="2490357" y="3962400"/>
            <a:ext cx="1539241"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kern="0" dirty="0" smtClean="0">
                <a:solidFill>
                  <a:srgbClr val="FFFFFF"/>
                </a:solidFill>
                <a:effectLst>
                  <a:outerShdw blurRad="38100" dist="38100" dir="2700000" algn="tl">
                    <a:srgbClr val="000000">
                      <a:alpha val="43137"/>
                    </a:srgbClr>
                  </a:outerShdw>
                </a:effectLst>
                <a:latin typeface="Trebuchet MS" pitchFamily="34" charset="0"/>
              </a:rPr>
              <a:t>BizTalk</a:t>
            </a:r>
          </a:p>
          <a:p>
            <a:pPr algn="ctr" defTabSz="914099" fontAlgn="base">
              <a:spcBef>
                <a:spcPct val="0"/>
              </a:spcBef>
              <a:spcAft>
                <a:spcPct val="0"/>
              </a:spcAft>
              <a:defRPr/>
            </a:pPr>
            <a:r>
              <a:rPr lang="en-US" sz="1200" kern="0" dirty="0" smtClean="0">
                <a:solidFill>
                  <a:srgbClr val="FFFFFF"/>
                </a:solidFill>
                <a:effectLst>
                  <a:outerShdw blurRad="38100" dist="38100" dir="2700000" algn="tl">
                    <a:srgbClr val="000000">
                      <a:alpha val="43137"/>
                    </a:srgbClr>
                  </a:outerShdw>
                </a:effectLst>
                <a:latin typeface="Trebuchet MS" pitchFamily="34" charset="0"/>
              </a:rPr>
              <a:t>Server</a:t>
            </a:r>
          </a:p>
        </p:txBody>
      </p:sp>
      <p:sp>
        <p:nvSpPr>
          <p:cNvPr id="44" name="Rounded Rectangle 43"/>
          <p:cNvSpPr/>
          <p:nvPr/>
        </p:nvSpPr>
        <p:spPr>
          <a:xfrm>
            <a:off x="4105798" y="3962400"/>
            <a:ext cx="1371600"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kern="0" dirty="0" smtClean="0">
                <a:solidFill>
                  <a:srgbClr val="FFFFFF"/>
                </a:solidFill>
                <a:effectLst>
                  <a:outerShdw blurRad="38100" dist="38100" dir="2700000" algn="tl">
                    <a:srgbClr val="000000">
                      <a:alpha val="43137"/>
                    </a:srgbClr>
                  </a:outerShdw>
                </a:effectLst>
                <a:latin typeface="Trebuchet MS" pitchFamily="34" charset="0"/>
              </a:rPr>
              <a:t>SQL Server</a:t>
            </a:r>
          </a:p>
        </p:txBody>
      </p:sp>
      <p:sp>
        <p:nvSpPr>
          <p:cNvPr id="47" name="Rounded Rectangle 46"/>
          <p:cNvSpPr/>
          <p:nvPr/>
        </p:nvSpPr>
        <p:spPr>
          <a:xfrm>
            <a:off x="5538357" y="3962400"/>
            <a:ext cx="1523999"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kern="0" dirty="0" smtClean="0">
                <a:solidFill>
                  <a:srgbClr val="FFFFFF"/>
                </a:solidFill>
                <a:effectLst>
                  <a:outerShdw blurRad="38100" dist="38100" dir="2700000" algn="tl">
                    <a:srgbClr val="000000">
                      <a:alpha val="43137"/>
                    </a:srgbClr>
                  </a:outerShdw>
                </a:effectLst>
                <a:latin typeface="Trebuchet MS" pitchFamily="34" charset="0"/>
              </a:rPr>
              <a:t>WCF</a:t>
            </a:r>
          </a:p>
          <a:p>
            <a:pPr algn="ctr" defTabSz="914099" fontAlgn="base">
              <a:spcBef>
                <a:spcPct val="0"/>
              </a:spcBef>
              <a:spcAft>
                <a:spcPct val="0"/>
              </a:spcAft>
              <a:defRPr/>
            </a:pPr>
            <a:r>
              <a:rPr lang="en-US" sz="1200" kern="0" dirty="0" smtClean="0">
                <a:solidFill>
                  <a:srgbClr val="FFFFFF"/>
                </a:solidFill>
                <a:effectLst>
                  <a:outerShdw blurRad="38100" dist="38100" dir="2700000" algn="tl">
                    <a:srgbClr val="000000">
                      <a:alpha val="43137"/>
                    </a:srgbClr>
                  </a:outerShdw>
                </a:effectLst>
                <a:latin typeface="Trebuchet MS" pitchFamily="34" charset="0"/>
              </a:rPr>
              <a:t>Windows</a:t>
            </a:r>
          </a:p>
          <a:p>
            <a:pPr algn="ctr" defTabSz="914099" fontAlgn="base">
              <a:spcBef>
                <a:spcPct val="0"/>
              </a:spcBef>
              <a:spcAft>
                <a:spcPct val="0"/>
              </a:spcAft>
              <a:defRPr/>
            </a:pPr>
            <a:r>
              <a:rPr lang="en-US" sz="1200" kern="0" smtClean="0">
                <a:solidFill>
                  <a:srgbClr val="FFFFFF"/>
                </a:solidFill>
                <a:effectLst>
                  <a:outerShdw blurRad="38100" dist="38100" dir="2700000" algn="tl">
                    <a:srgbClr val="000000">
                      <a:alpha val="43137"/>
                    </a:srgbClr>
                  </a:outerShdw>
                </a:effectLst>
                <a:latin typeface="Trebuchet MS" pitchFamily="34" charset="0"/>
              </a:rPr>
              <a:t>BizTalk Server</a:t>
            </a:r>
          </a:p>
          <a:p>
            <a:pPr algn="ctr" defTabSz="914099" fontAlgn="base">
              <a:spcBef>
                <a:spcPct val="0"/>
              </a:spcBef>
              <a:spcAft>
                <a:spcPct val="0"/>
              </a:spcAft>
              <a:defRPr/>
            </a:pPr>
            <a:r>
              <a:rPr lang="de-DE" sz="1200" kern="0" smtClean="0">
                <a:solidFill>
                  <a:srgbClr val="FFFFFF"/>
                </a:solidFill>
                <a:effectLst>
                  <a:outerShdw blurRad="38100" dist="38100" dir="2700000" algn="tl">
                    <a:srgbClr val="000000">
                      <a:alpha val="43137"/>
                    </a:srgbClr>
                  </a:outerShdw>
                </a:effectLst>
                <a:latin typeface="Trebuchet MS" pitchFamily="34" charset="0"/>
              </a:rPr>
              <a:t>MSE</a:t>
            </a:r>
            <a:endParaRPr lang="en-US" sz="1200" kern="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2" name="Rounded Rectangle 41"/>
          <p:cNvSpPr/>
          <p:nvPr/>
        </p:nvSpPr>
        <p:spPr>
          <a:xfrm>
            <a:off x="2505598" y="4953000"/>
            <a:ext cx="4572000" cy="3810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kern="0" dirty="0" smtClean="0">
                <a:solidFill>
                  <a:srgbClr val="FFFFFF"/>
                </a:solidFill>
                <a:effectLst>
                  <a:outerShdw blurRad="38100" dist="38100" dir="2700000" algn="tl">
                    <a:srgbClr val="000000">
                      <a:alpha val="43137"/>
                    </a:srgbClr>
                  </a:outerShdw>
                </a:effectLst>
                <a:latin typeface="Trebuchet MS" pitchFamily="34" charset="0"/>
              </a:rPr>
              <a:t>WCF and BizTalk Server</a:t>
            </a:r>
          </a:p>
        </p:txBody>
      </p:sp>
      <p:sp>
        <p:nvSpPr>
          <p:cNvPr id="48" name="Rounded Rectangle 47"/>
          <p:cNvSpPr/>
          <p:nvPr/>
        </p:nvSpPr>
        <p:spPr>
          <a:xfrm rot="10800000">
            <a:off x="7543800" y="1182845"/>
            <a:ext cx="426026" cy="5294155"/>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effectLst>
                  <a:outerShdw blurRad="38100" dist="38100" dir="2700000" algn="tl">
                    <a:srgbClr val="000000">
                      <a:alpha val="43137"/>
                    </a:srgbClr>
                  </a:outerShdw>
                </a:effectLst>
                <a:latin typeface="Trebuchet MS" pitchFamily="34" charset="0"/>
              </a:rPr>
              <a:t>Active Directory</a:t>
            </a:r>
          </a:p>
        </p:txBody>
      </p:sp>
      <p:sp>
        <p:nvSpPr>
          <p:cNvPr id="49" name="Rounded Rectangle 48"/>
          <p:cNvSpPr/>
          <p:nvPr/>
        </p:nvSpPr>
        <p:spPr>
          <a:xfrm rot="10800000">
            <a:off x="8014855" y="1182845"/>
            <a:ext cx="426026" cy="5294155"/>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effectLst>
                  <a:outerShdw blurRad="38100" dist="38100" dir="2700000" algn="tl">
                    <a:srgbClr val="000000">
                      <a:alpha val="43137"/>
                    </a:srgbClr>
                  </a:outerShdw>
                </a:effectLst>
                <a:latin typeface="Trebuchet MS" pitchFamily="34" charset="0"/>
              </a:rPr>
              <a:t>System Center, Partners, MOF</a:t>
            </a:r>
          </a:p>
        </p:txBody>
      </p:sp>
      <p:sp>
        <p:nvSpPr>
          <p:cNvPr id="50" name="Rounded Rectangle 49"/>
          <p:cNvSpPr/>
          <p:nvPr/>
        </p:nvSpPr>
        <p:spPr>
          <a:xfrm rot="10800000">
            <a:off x="8485909" y="1182845"/>
            <a:ext cx="426026" cy="5294155"/>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effectLst>
                  <a:outerShdw blurRad="38100" dist="38100" dir="2700000" algn="tl">
                    <a:srgbClr val="000000">
                      <a:alpha val="43137"/>
                    </a:srgbClr>
                  </a:outerShdw>
                </a:effectLst>
                <a:latin typeface="Trebuchet MS" pitchFamily="34" charset="0"/>
              </a:rPr>
              <a:t>Visual Studio, Patterns and Practices</a:t>
            </a:r>
            <a:r>
              <a:rPr lang="en-US" sz="1600" kern="0" smtClean="0">
                <a:solidFill>
                  <a:srgbClr val="FFFFFF"/>
                </a:solidFill>
                <a:effectLst>
                  <a:outerShdw blurRad="38100" dist="38100" dir="2700000" algn="tl">
                    <a:srgbClr val="000000">
                      <a:alpha val="43137"/>
                    </a:srgbClr>
                  </a:outerShdw>
                </a:effectLst>
                <a:latin typeface="Trebuchet MS" pitchFamily="34" charset="0"/>
              </a:rPr>
              <a:t>, MSF, SOM</a:t>
            </a:r>
            <a:endParaRPr lang="en-US" sz="1600" kern="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218" name="Picture 2" descr="4 areas fan"/>
          <p:cNvPicPr>
            <a:picLocks noChangeAspect="1" noChangeArrowheads="1"/>
          </p:cNvPicPr>
          <p:nvPr/>
        </p:nvPicPr>
        <p:blipFill>
          <a:blip r:embed="rId3" cstate="email"/>
          <a:srcRect/>
          <a:stretch>
            <a:fillRect/>
          </a:stretch>
        </p:blipFill>
        <p:spPr bwMode="auto">
          <a:xfrm>
            <a:off x="0" y="0"/>
            <a:ext cx="9144000" cy="6889750"/>
          </a:xfrm>
          <a:prstGeom prst="rect">
            <a:avLst/>
          </a:prstGeom>
          <a:noFill/>
        </p:spPr>
      </p:pic>
      <p:sp>
        <p:nvSpPr>
          <p:cNvPr id="1033219" name="Rectangle 3"/>
          <p:cNvSpPr>
            <a:spLocks noGrp="1" noChangeArrowheads="1"/>
          </p:cNvSpPr>
          <p:nvPr>
            <p:ph type="body" sz="half" idx="4294967295"/>
          </p:nvPr>
        </p:nvSpPr>
        <p:spPr>
          <a:xfrm>
            <a:off x="304800" y="1143000"/>
            <a:ext cx="3409950" cy="1643062"/>
          </a:xfrm>
          <a:noFill/>
          <a:ln/>
          <a:effectLst/>
        </p:spPr>
        <p:txBody>
          <a:bodyPr>
            <a:normAutofit/>
          </a:bodyPr>
          <a:lstStyle/>
          <a:p>
            <a:pPr marL="284163" indent="-284163"/>
            <a:r>
              <a:rPr lang="en-US" sz="1800" dirty="0" smtClean="0"/>
              <a:t>Single developer IDE across all lifecycle phases</a:t>
            </a:r>
          </a:p>
          <a:p>
            <a:pPr marL="284163" indent="-284163"/>
            <a:r>
              <a:rPr sz="1800" smtClean="0"/>
              <a:t>Well factored and integrated stack</a:t>
            </a:r>
          </a:p>
          <a:p>
            <a:pPr marL="284163" indent="-284163"/>
            <a:r>
              <a:rPr sz="1800" smtClean="0"/>
              <a:t>Focus on innovation not infrastructure</a:t>
            </a:r>
            <a:endParaRPr lang="en-US" sz="1800" dirty="0"/>
          </a:p>
        </p:txBody>
      </p:sp>
      <p:sp>
        <p:nvSpPr>
          <p:cNvPr id="1033220" name="Rectangle 4"/>
          <p:cNvSpPr>
            <a:spLocks noGrp="1" noChangeArrowheads="1"/>
          </p:cNvSpPr>
          <p:nvPr>
            <p:ph type="body" sz="half" idx="4294967295"/>
          </p:nvPr>
        </p:nvSpPr>
        <p:spPr>
          <a:xfrm>
            <a:off x="5727700" y="1103313"/>
            <a:ext cx="3416300" cy="1712912"/>
          </a:xfrm>
          <a:noFill/>
          <a:ln/>
          <a:effectLst/>
        </p:spPr>
        <p:txBody>
          <a:bodyPr>
            <a:normAutofit fontScale="92500" lnSpcReduction="20000"/>
          </a:bodyPr>
          <a:lstStyle/>
          <a:p>
            <a:pPr marL="284163" indent="-284163"/>
            <a:r>
              <a:rPr lang="en-US" sz="1800" dirty="0" smtClean="0"/>
              <a:t>Self-Directed, Consumer-Focused</a:t>
            </a:r>
          </a:p>
          <a:p>
            <a:pPr marL="284163" indent="-284163"/>
            <a:r>
              <a:rPr lang="en-US" sz="1800" dirty="0" smtClean="0"/>
              <a:t>Rich Web AJAX Mash-Ups</a:t>
            </a:r>
          </a:p>
          <a:p>
            <a:pPr marL="284163" indent="-284163"/>
            <a:r>
              <a:rPr lang="en-US" sz="1800" smtClean="0"/>
              <a:t>Composite Application </a:t>
            </a:r>
            <a:r>
              <a:rPr sz="1800" smtClean="0"/>
              <a:t>Office Business Applications</a:t>
            </a:r>
          </a:p>
          <a:p>
            <a:pPr marL="284163" indent="-284163"/>
            <a:r>
              <a:rPr sz="1800" smtClean="0"/>
              <a:t>Mobile devices</a:t>
            </a:r>
          </a:p>
          <a:p>
            <a:pPr marL="284163" indent="-284163"/>
            <a:r>
              <a:rPr sz="1800" smtClean="0"/>
              <a:t>Dynamics composite applications</a:t>
            </a:r>
            <a:endParaRPr sz="1800" dirty="0"/>
          </a:p>
        </p:txBody>
      </p:sp>
      <p:sp>
        <p:nvSpPr>
          <p:cNvPr id="1033221" name="Rectangle 5"/>
          <p:cNvSpPr>
            <a:spLocks noChangeArrowheads="1"/>
          </p:cNvSpPr>
          <p:nvPr/>
        </p:nvSpPr>
        <p:spPr bwMode="auto">
          <a:xfrm>
            <a:off x="447676" y="3907606"/>
            <a:ext cx="3502155" cy="2280624"/>
          </a:xfrm>
          <a:prstGeom prst="rect">
            <a:avLst/>
          </a:prstGeom>
          <a:noFill/>
          <a:ln w="9525" algn="ctr">
            <a:noFill/>
            <a:miter lim="800000"/>
            <a:headEnd/>
            <a:tailEnd/>
          </a:ln>
          <a:effectLst/>
        </p:spPr>
        <p:txBody>
          <a:bodyPr wrap="square">
            <a:spAutoFit/>
          </a:bodyPr>
          <a:lstStyle/>
          <a:p>
            <a:pPr marL="284163" indent="-284163" algn="l" eaLnBrk="1" hangingPunct="1">
              <a:spcBef>
                <a:spcPct val="30000"/>
              </a:spcBef>
              <a:buClr>
                <a:schemeClr val="tx2"/>
              </a:buClr>
              <a:buSzPct val="80000"/>
              <a:buFont typeface="Wingdings" pitchFamily="2" charset="2"/>
              <a:buBlip>
                <a:blip r:embed="rId4"/>
              </a:buBlip>
            </a:pPr>
            <a:r>
              <a:rPr lang="en-US" sz="1800" b="0" dirty="0" smtClean="0">
                <a:solidFill>
                  <a:schemeClr val="tx1"/>
                </a:solidFill>
                <a:effectLst>
                  <a:outerShdw blurRad="38100" dist="38100" dir="2700000" algn="tl">
                    <a:srgbClr val="000000">
                      <a:alpha val="43137"/>
                    </a:srgbClr>
                  </a:outerShdw>
                </a:effectLst>
              </a:rPr>
              <a:t>Continued Application Platform investment and innovation</a:t>
            </a:r>
          </a:p>
          <a:p>
            <a:pPr marL="284163" indent="-284163" algn="l" eaLnBrk="1" hangingPunct="1">
              <a:spcBef>
                <a:spcPct val="30000"/>
              </a:spcBef>
              <a:buClr>
                <a:schemeClr val="tx2"/>
              </a:buClr>
              <a:buSzPct val="80000"/>
              <a:buFont typeface="Wingdings" pitchFamily="2" charset="2"/>
              <a:buBlip>
                <a:blip r:embed="rId4"/>
              </a:buBlip>
            </a:pPr>
            <a:r>
              <a:rPr lang="en-US" sz="1800" b="0" dirty="0" smtClean="0">
                <a:solidFill>
                  <a:schemeClr val="tx1"/>
                </a:solidFill>
                <a:effectLst>
                  <a:outerShdw blurRad="38100" dist="38100" dir="2700000" algn="tl">
                    <a:srgbClr val="000000">
                      <a:alpha val="43137"/>
                    </a:srgbClr>
                  </a:outerShdw>
                </a:effectLst>
              </a:rPr>
              <a:t>Spans both on-premise and cloud (Software + Services)</a:t>
            </a:r>
          </a:p>
          <a:p>
            <a:pPr marL="284163" indent="-284163" algn="l" eaLnBrk="1" hangingPunct="1">
              <a:spcBef>
                <a:spcPct val="30000"/>
              </a:spcBef>
              <a:buClr>
                <a:schemeClr val="tx2"/>
              </a:buClr>
              <a:buSzPct val="80000"/>
              <a:buFont typeface="Wingdings" pitchFamily="2" charset="2"/>
              <a:buBlip>
                <a:blip r:embed="rId4"/>
              </a:buBlip>
            </a:pPr>
            <a:r>
              <a:rPr lang="en-US" b="0" dirty="0" smtClean="0">
                <a:effectLst>
                  <a:outerShdw blurRad="38100" dist="38100" dir="2700000" algn="tl">
                    <a:srgbClr val="000000">
                      <a:alpha val="43137"/>
                    </a:srgbClr>
                  </a:outerShdw>
                </a:effectLst>
              </a:rPr>
              <a:t>Dynamics Systems Initiative</a:t>
            </a:r>
          </a:p>
          <a:p>
            <a:pPr marL="284163" indent="-284163" algn="l" eaLnBrk="1" hangingPunct="1">
              <a:spcBef>
                <a:spcPct val="30000"/>
              </a:spcBef>
              <a:buClr>
                <a:schemeClr val="tx2"/>
              </a:buClr>
              <a:buSzPct val="80000"/>
              <a:buFont typeface="Wingdings" pitchFamily="2" charset="2"/>
              <a:buBlip>
                <a:blip r:embed="rId4"/>
              </a:buBlip>
            </a:pPr>
            <a:endParaRPr lang="en-US" b="0" dirty="0" smtClean="0">
              <a:effectLst>
                <a:outerShdw blurRad="38100" dist="38100" dir="2700000" algn="tl">
                  <a:srgbClr val="000000">
                    <a:alpha val="43137"/>
                  </a:srgbClr>
                </a:outerShdw>
              </a:effectLst>
            </a:endParaRPr>
          </a:p>
        </p:txBody>
      </p:sp>
      <p:grpSp>
        <p:nvGrpSpPr>
          <p:cNvPr id="2" name="Group 11"/>
          <p:cNvGrpSpPr>
            <a:grpSpLocks/>
          </p:cNvGrpSpPr>
          <p:nvPr/>
        </p:nvGrpSpPr>
        <p:grpSpPr bwMode="auto">
          <a:xfrm>
            <a:off x="2614613" y="2245707"/>
            <a:ext cx="3908425" cy="1762125"/>
            <a:chOff x="1767" y="1506"/>
            <a:chExt cx="2094" cy="944"/>
          </a:xfrm>
        </p:grpSpPr>
        <p:pic>
          <p:nvPicPr>
            <p:cNvPr id="1033228" name="Picture 12" descr="Why Microsoft"/>
            <p:cNvPicPr>
              <a:picLocks noChangeAspect="1" noChangeArrowheads="1"/>
            </p:cNvPicPr>
            <p:nvPr/>
          </p:nvPicPr>
          <p:blipFill>
            <a:blip r:embed="rId5"/>
            <a:srcRect/>
            <a:stretch>
              <a:fillRect/>
            </a:stretch>
          </p:blipFill>
          <p:spPr bwMode="auto">
            <a:xfrm>
              <a:off x="2273" y="1506"/>
              <a:ext cx="936" cy="535"/>
            </a:xfrm>
            <a:prstGeom prst="rect">
              <a:avLst/>
            </a:prstGeom>
            <a:noFill/>
          </p:spPr>
        </p:pic>
        <p:pic>
          <p:nvPicPr>
            <p:cNvPr id="1033229" name="Picture 13" descr="Why Microsoft"/>
            <p:cNvPicPr>
              <a:picLocks noChangeAspect="1" noChangeArrowheads="1"/>
            </p:cNvPicPr>
            <p:nvPr/>
          </p:nvPicPr>
          <p:blipFill>
            <a:blip r:embed="rId6"/>
            <a:srcRect/>
            <a:stretch>
              <a:fillRect/>
            </a:stretch>
          </p:blipFill>
          <p:spPr bwMode="auto">
            <a:xfrm>
              <a:off x="1767" y="1915"/>
              <a:ext cx="2094" cy="535"/>
            </a:xfrm>
            <a:prstGeom prst="rect">
              <a:avLst/>
            </a:prstGeom>
            <a:noFill/>
          </p:spPr>
        </p:pic>
      </p:grpSp>
      <p:sp>
        <p:nvSpPr>
          <p:cNvPr id="1033230" name="Rectangle 14"/>
          <p:cNvSpPr>
            <a:spLocks noChangeArrowheads="1"/>
          </p:cNvSpPr>
          <p:nvPr/>
        </p:nvSpPr>
        <p:spPr bwMode="auto">
          <a:xfrm>
            <a:off x="5678488" y="3893319"/>
            <a:ext cx="3465512" cy="2723823"/>
          </a:xfrm>
          <a:prstGeom prst="rect">
            <a:avLst/>
          </a:prstGeom>
          <a:noFill/>
          <a:ln w="9525" algn="ctr">
            <a:noFill/>
            <a:miter lim="800000"/>
            <a:headEnd/>
            <a:tailEnd/>
          </a:ln>
          <a:effectLst/>
        </p:spPr>
        <p:txBody>
          <a:bodyPr>
            <a:spAutoFit/>
          </a:bodyPr>
          <a:lstStyle/>
          <a:p>
            <a:pPr marL="284163" indent="-284163" algn="l" eaLnBrk="1" hangingPunct="1">
              <a:spcBef>
                <a:spcPct val="30000"/>
              </a:spcBef>
              <a:buClr>
                <a:schemeClr val="tx2"/>
              </a:buClr>
              <a:buSzPct val="80000"/>
              <a:buFont typeface="Wingdings" pitchFamily="2" charset="2"/>
              <a:buBlip>
                <a:blip r:embed="rId4"/>
              </a:buBlip>
            </a:pPr>
            <a:r>
              <a:rPr lang="en-US" sz="1800" b="0" dirty="0" smtClean="0">
                <a:solidFill>
                  <a:schemeClr val="tx1"/>
                </a:solidFill>
                <a:effectLst>
                  <a:outerShdw blurRad="38100" dist="38100" dir="2700000" algn="tl">
                    <a:srgbClr val="000000">
                      <a:alpha val="43137"/>
                    </a:srgbClr>
                  </a:outerShdw>
                </a:effectLst>
              </a:rPr>
              <a:t>Web services leader</a:t>
            </a:r>
          </a:p>
          <a:p>
            <a:pPr marL="284163" indent="-284163">
              <a:spcBef>
                <a:spcPct val="30000"/>
              </a:spcBef>
              <a:buClr>
                <a:schemeClr val="tx2"/>
              </a:buClr>
              <a:buSzPct val="80000"/>
              <a:buBlip>
                <a:blip r:embed="rId4"/>
              </a:buBlip>
            </a:pPr>
            <a:r>
              <a:rPr lang="en-US" b="0" dirty="0" smtClean="0">
                <a:effectLst>
                  <a:outerShdw blurRad="38100" dist="38100" dir="2700000" algn="tl">
                    <a:srgbClr val="000000">
                      <a:alpha val="43137"/>
                    </a:srgbClr>
                  </a:outerShdw>
                </a:effectLst>
              </a:rPr>
              <a:t>Interoperability Executive Customer Council</a:t>
            </a:r>
          </a:p>
          <a:p>
            <a:pPr marL="284163" indent="-284163">
              <a:spcBef>
                <a:spcPct val="30000"/>
              </a:spcBef>
              <a:buClr>
                <a:schemeClr val="tx2"/>
              </a:buClr>
              <a:buSzPct val="80000"/>
              <a:buBlip>
                <a:blip r:embed="rId4"/>
              </a:buBlip>
            </a:pPr>
            <a:r>
              <a:rPr lang="en-US" b="0" dirty="0" smtClean="0">
                <a:effectLst>
                  <a:outerShdw blurRad="38100" dist="38100" dir="2700000" algn="tl">
                    <a:srgbClr val="000000">
                      <a:alpha val="43137"/>
                    </a:srgbClr>
                  </a:outerShdw>
                </a:effectLst>
              </a:rPr>
              <a:t>Open XML and ISO Standardization</a:t>
            </a:r>
          </a:p>
          <a:p>
            <a:pPr marL="284163" indent="-284163">
              <a:spcBef>
                <a:spcPct val="30000"/>
              </a:spcBef>
              <a:buClr>
                <a:schemeClr val="tx2"/>
              </a:buClr>
              <a:buSzPct val="80000"/>
              <a:buBlip>
                <a:blip r:embed="rId4"/>
              </a:buBlip>
            </a:pPr>
            <a:r>
              <a:rPr lang="en-US" b="0" dirty="0" smtClean="0">
                <a:effectLst>
                  <a:outerShdw blurRad="38100" dist="38100" dir="2700000" algn="tl">
                    <a:srgbClr val="000000">
                      <a:alpha val="43137"/>
                    </a:srgbClr>
                  </a:outerShdw>
                </a:effectLst>
              </a:rPr>
              <a:t>Mainframe, UNIX, data </a:t>
            </a:r>
          </a:p>
          <a:p>
            <a:pPr marL="284163" indent="-284163" algn="l" eaLnBrk="1" hangingPunct="1">
              <a:spcBef>
                <a:spcPct val="30000"/>
              </a:spcBef>
              <a:buClr>
                <a:schemeClr val="tx2"/>
              </a:buClr>
              <a:buSzPct val="80000"/>
              <a:buFont typeface="Wingdings" pitchFamily="2" charset="2"/>
              <a:buBlip>
                <a:blip r:embed="rId4"/>
              </a:buBlip>
            </a:pPr>
            <a:endParaRPr lang="en-US" sz="1800" b="0" dirty="0" smtClean="0">
              <a:solidFill>
                <a:schemeClr val="tx1"/>
              </a:solidFill>
              <a:effectLst>
                <a:outerShdw blurRad="38100" dist="38100" dir="2700000" algn="tl">
                  <a:srgbClr val="000000">
                    <a:alpha val="43137"/>
                  </a:srgbClr>
                </a:outerShdw>
              </a:effectLst>
            </a:endParaRPr>
          </a:p>
          <a:p>
            <a:pPr marL="284163" indent="-284163" algn="l" eaLnBrk="1" hangingPunct="1">
              <a:spcBef>
                <a:spcPct val="30000"/>
              </a:spcBef>
              <a:buClr>
                <a:schemeClr val="tx2"/>
              </a:buClr>
              <a:buSzPct val="80000"/>
              <a:buFont typeface="Wingdings" pitchFamily="2" charset="2"/>
              <a:buBlip>
                <a:blip r:embed="rId4"/>
              </a:buBlip>
            </a:pPr>
            <a:endParaRPr lang="en-US" sz="1800" b="0" dirty="0">
              <a:solidFill>
                <a:schemeClr val="tx1"/>
              </a:solidFill>
              <a:effectLst>
                <a:outerShdw blurRad="38100" dist="38100" dir="2700000" algn="tl">
                  <a:srgbClr val="000000">
                    <a:alpha val="43137"/>
                  </a:srgbClr>
                </a:outerShdw>
              </a:effectLst>
            </a:endParaRPr>
          </a:p>
        </p:txBody>
      </p:sp>
      <p:sp>
        <p:nvSpPr>
          <p:cNvPr id="14" name="Rectangle 13"/>
          <p:cNvSpPr/>
          <p:nvPr/>
        </p:nvSpPr>
        <p:spPr>
          <a:xfrm>
            <a:off x="346227" y="256037"/>
            <a:ext cx="2239716" cy="830997"/>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rgbClr val="002060"/>
                  </a:solidFill>
                </a:ln>
                <a:solidFill>
                  <a:schemeClr val="accent5">
                    <a:lumMod val="60000"/>
                    <a:lumOff val="40000"/>
                  </a:schemeClr>
                </a:solidFill>
                <a:effectLst>
                  <a:glow rad="139700">
                    <a:schemeClr val="accent1">
                      <a:satMod val="175000"/>
                      <a:alpha val="40000"/>
                    </a:schemeClr>
                  </a:glow>
                  <a:outerShdw blurRad="50800" dist="39000" dir="5460000" algn="tl">
                    <a:srgbClr val="000000">
                      <a:alpha val="38000"/>
                    </a:srgbClr>
                  </a:outerShdw>
                </a:effectLst>
                <a:latin typeface="Segoe" pitchFamily="34" charset="0"/>
                <a:ea typeface="+mj-ea"/>
                <a:cs typeface="+mj-cs"/>
              </a:rPr>
              <a:t>Agility </a:t>
            </a:r>
          </a:p>
        </p:txBody>
      </p:sp>
      <p:sp>
        <p:nvSpPr>
          <p:cNvPr id="15" name="Rectangle 14"/>
          <p:cNvSpPr/>
          <p:nvPr/>
        </p:nvSpPr>
        <p:spPr>
          <a:xfrm>
            <a:off x="5559245" y="256037"/>
            <a:ext cx="3474028" cy="830997"/>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rgbClr val="002060"/>
                  </a:solidFill>
                </a:ln>
                <a:solidFill>
                  <a:schemeClr val="accent5">
                    <a:lumMod val="60000"/>
                    <a:lumOff val="40000"/>
                  </a:schemeClr>
                </a:solidFill>
                <a:effectLst>
                  <a:glow rad="139700">
                    <a:schemeClr val="accent1">
                      <a:satMod val="175000"/>
                      <a:alpha val="40000"/>
                    </a:schemeClr>
                  </a:glow>
                  <a:outerShdw blurRad="50800" dist="39000" dir="5460000" algn="tl">
                    <a:srgbClr val="000000">
                      <a:alpha val="38000"/>
                    </a:srgbClr>
                  </a:outerShdw>
                </a:effectLst>
                <a:latin typeface="Segoe" pitchFamily="34" charset="0"/>
                <a:ea typeface="+mj-ea"/>
                <a:cs typeface="+mj-cs"/>
              </a:rPr>
              <a:t>Experience</a:t>
            </a:r>
          </a:p>
        </p:txBody>
      </p:sp>
      <p:sp>
        <p:nvSpPr>
          <p:cNvPr id="16" name="Rectangle 15"/>
          <p:cNvSpPr/>
          <p:nvPr/>
        </p:nvSpPr>
        <p:spPr>
          <a:xfrm>
            <a:off x="346227" y="5800759"/>
            <a:ext cx="3302507" cy="830997"/>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rgbClr val="002060"/>
                  </a:solidFill>
                </a:ln>
                <a:solidFill>
                  <a:schemeClr val="accent5">
                    <a:lumMod val="60000"/>
                    <a:lumOff val="40000"/>
                  </a:schemeClr>
                </a:solidFill>
                <a:effectLst>
                  <a:glow rad="139700">
                    <a:schemeClr val="accent1">
                      <a:satMod val="175000"/>
                      <a:alpha val="40000"/>
                    </a:schemeClr>
                  </a:glow>
                  <a:outerShdw blurRad="50800" dist="39000" dir="5460000" algn="tl">
                    <a:srgbClr val="000000">
                      <a:alpha val="38000"/>
                    </a:srgbClr>
                  </a:outerShdw>
                </a:effectLst>
                <a:latin typeface="Segoe" pitchFamily="34" charset="0"/>
                <a:ea typeface="+mj-ea"/>
                <a:cs typeface="+mj-cs"/>
              </a:rPr>
              <a:t>Innovation</a:t>
            </a:r>
          </a:p>
        </p:txBody>
      </p:sp>
      <p:sp>
        <p:nvSpPr>
          <p:cNvPr id="17" name="Rectangle 16"/>
          <p:cNvSpPr/>
          <p:nvPr/>
        </p:nvSpPr>
        <p:spPr>
          <a:xfrm>
            <a:off x="4506192" y="5800759"/>
            <a:ext cx="4637808" cy="830997"/>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rgbClr val="002060"/>
                  </a:solidFill>
                </a:ln>
                <a:solidFill>
                  <a:schemeClr val="accent5">
                    <a:lumMod val="60000"/>
                    <a:lumOff val="40000"/>
                  </a:schemeClr>
                </a:solidFill>
                <a:effectLst>
                  <a:glow rad="139700">
                    <a:schemeClr val="accent1">
                      <a:satMod val="175000"/>
                      <a:alpha val="40000"/>
                    </a:schemeClr>
                  </a:glow>
                  <a:outerShdw blurRad="50800" dist="39000" dir="5460000" algn="tl">
                    <a:srgbClr val="000000">
                      <a:alpha val="38000"/>
                    </a:srgbClr>
                  </a:outerShdw>
                </a:effectLst>
                <a:latin typeface="Segoe" pitchFamily="34" charset="0"/>
                <a:ea typeface="+mj-ea"/>
                <a:cs typeface="+mj-cs"/>
              </a:rPr>
              <a:t>Interoperability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33218"/>
                                        </p:tgtEl>
                                        <p:attrNameLst>
                                          <p:attrName>style.visibility</p:attrName>
                                        </p:attrNameLst>
                                      </p:cBhvr>
                                      <p:to>
                                        <p:strVal val="visible"/>
                                      </p:to>
                                    </p:set>
                                    <p:animEffect transition="in" filter="fade">
                                      <p:cBhvr>
                                        <p:cTn id="13" dur="500"/>
                                        <p:tgtEl>
                                          <p:spTgt spid="103321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33219"/>
                                        </p:tgtEl>
                                        <p:attrNameLst>
                                          <p:attrName>style.visibility</p:attrName>
                                        </p:attrNameLst>
                                      </p:cBhvr>
                                      <p:to>
                                        <p:strVal val="visible"/>
                                      </p:to>
                                    </p:set>
                                    <p:animEffect transition="in" filter="fade">
                                      <p:cBhvr>
                                        <p:cTn id="17" dur="1000"/>
                                        <p:tgtEl>
                                          <p:spTgt spid="10332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33220"/>
                                        </p:tgtEl>
                                        <p:attrNameLst>
                                          <p:attrName>style.visibility</p:attrName>
                                        </p:attrNameLst>
                                      </p:cBhvr>
                                      <p:to>
                                        <p:strVal val="visible"/>
                                      </p:to>
                                    </p:set>
                                    <p:animEffect transition="in" filter="fade">
                                      <p:cBhvr>
                                        <p:cTn id="20" dur="1000"/>
                                        <p:tgtEl>
                                          <p:spTgt spid="10332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33221"/>
                                        </p:tgtEl>
                                        <p:attrNameLst>
                                          <p:attrName>style.visibility</p:attrName>
                                        </p:attrNameLst>
                                      </p:cBhvr>
                                      <p:to>
                                        <p:strVal val="visible"/>
                                      </p:to>
                                    </p:set>
                                    <p:animEffect transition="in" filter="fade">
                                      <p:cBhvr>
                                        <p:cTn id="23" dur="1000"/>
                                        <p:tgtEl>
                                          <p:spTgt spid="10332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33230"/>
                                        </p:tgtEl>
                                        <p:attrNameLst>
                                          <p:attrName>style.visibility</p:attrName>
                                        </p:attrNameLst>
                                      </p:cBhvr>
                                      <p:to>
                                        <p:strVal val="visible"/>
                                      </p:to>
                                    </p:set>
                                    <p:animEffect transition="in" filter="fade">
                                      <p:cBhvr>
                                        <p:cTn id="26" dur="1000"/>
                                        <p:tgtEl>
                                          <p:spTgt spid="1033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19" grpId="0" animBg="1"/>
      <p:bldP spid="1033220" grpId="0" animBg="1"/>
      <p:bldP spid="1033221" grpId="0"/>
      <p:bldP spid="10332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534400" cy="684212"/>
          </a:xfrm>
        </p:spPr>
        <p:txBody>
          <a:bodyPr/>
          <a:lstStyle/>
          <a:p>
            <a:r>
              <a:rPr smtClean="0"/>
              <a:t>Application Platform Leader 2007</a:t>
            </a:r>
            <a:endParaRPr lang="en-US" dirty="0"/>
          </a:p>
        </p:txBody>
      </p:sp>
      <p:sp>
        <p:nvSpPr>
          <p:cNvPr id="6" name="TextBox 5"/>
          <p:cNvSpPr txBox="1"/>
          <p:nvPr/>
        </p:nvSpPr>
        <p:spPr>
          <a:xfrm>
            <a:off x="609600" y="6243935"/>
            <a:ext cx="8229600" cy="461665"/>
          </a:xfrm>
          <a:prstGeom prst="rect">
            <a:avLst/>
          </a:prstGeom>
          <a:noFill/>
        </p:spPr>
        <p:txBody>
          <a:bodyPr wrap="square" rtlCol="0">
            <a:spAutoFit/>
          </a:bodyPr>
          <a:lstStyle/>
          <a:p>
            <a:pPr algn="ctr"/>
            <a:r>
              <a:rPr lang="en-GB" sz="1200" dirty="0" smtClean="0"/>
              <a:t>July 11, 2007 The Forrester Wave™: Application Server Platforms, Q3 2007</a:t>
            </a:r>
          </a:p>
          <a:p>
            <a:pPr algn="ctr"/>
            <a:r>
              <a:rPr lang="en-GB" sz="1200" dirty="0" smtClean="0"/>
              <a:t>by John R. </a:t>
            </a:r>
            <a:r>
              <a:rPr lang="en-GB" sz="1200" dirty="0" err="1" smtClean="0"/>
              <a:t>Rymer</a:t>
            </a:r>
            <a:endParaRPr lang="en-US" sz="1200" dirty="0"/>
          </a:p>
        </p:txBody>
      </p:sp>
      <p:pic>
        <p:nvPicPr>
          <p:cNvPr id="1026" name="Picture 2"/>
          <p:cNvPicPr>
            <a:picLocks noChangeAspect="1" noChangeArrowheads="1"/>
          </p:cNvPicPr>
          <p:nvPr/>
        </p:nvPicPr>
        <p:blipFill>
          <a:blip r:embed="rId3"/>
          <a:srcRect/>
          <a:stretch>
            <a:fillRect/>
          </a:stretch>
        </p:blipFill>
        <p:spPr bwMode="auto">
          <a:xfrm>
            <a:off x="2667000" y="1295400"/>
            <a:ext cx="4038600" cy="4659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Analyst View – Gartner</a:t>
            </a:r>
            <a:endParaRPr lang="en-US" dirty="0"/>
          </a:p>
        </p:txBody>
      </p:sp>
      <p:pic>
        <p:nvPicPr>
          <p:cNvPr id="4" name="Picture 3"/>
          <p:cNvPicPr>
            <a:picLocks noChangeAspect="1" noChangeArrowheads="1"/>
          </p:cNvPicPr>
          <p:nvPr/>
        </p:nvPicPr>
        <p:blipFill>
          <a:blip r:embed="rId3" cstate="email"/>
          <a:srcRect/>
          <a:stretch>
            <a:fillRect/>
          </a:stretch>
        </p:blipFill>
        <p:spPr bwMode="auto">
          <a:xfrm>
            <a:off x="228600" y="1655802"/>
            <a:ext cx="2869579" cy="2941320"/>
          </a:xfrm>
          <a:prstGeom prst="rect">
            <a:avLst/>
          </a:prstGeom>
          <a:noFill/>
          <a:ln w="9525">
            <a:noFill/>
            <a:miter lim="800000"/>
            <a:headEnd/>
            <a:tailEnd/>
          </a:ln>
          <a:effectLst/>
        </p:spPr>
      </p:pic>
      <p:pic>
        <p:nvPicPr>
          <p:cNvPr id="6" name="Picture 5"/>
          <p:cNvPicPr>
            <a:picLocks noChangeAspect="1" noChangeArrowheads="1"/>
          </p:cNvPicPr>
          <p:nvPr/>
        </p:nvPicPr>
        <p:blipFill>
          <a:blip r:embed="rId4" cstate="email"/>
          <a:srcRect/>
          <a:stretch>
            <a:fillRect/>
          </a:stretch>
        </p:blipFill>
        <p:spPr bwMode="auto">
          <a:xfrm>
            <a:off x="6096000" y="1655802"/>
            <a:ext cx="2895736" cy="2971800"/>
          </a:xfrm>
          <a:prstGeom prst="rect">
            <a:avLst/>
          </a:prstGeom>
          <a:noFill/>
          <a:ln w="9525">
            <a:noFill/>
            <a:miter lim="800000"/>
            <a:headEnd/>
            <a:tailEnd/>
          </a:ln>
          <a:effectLst/>
        </p:spPr>
      </p:pic>
      <p:sp>
        <p:nvSpPr>
          <p:cNvPr id="7" name="Rectangle 34"/>
          <p:cNvSpPr>
            <a:spLocks noChangeArrowheads="1"/>
          </p:cNvSpPr>
          <p:nvPr/>
        </p:nvSpPr>
        <p:spPr bwMode="auto">
          <a:xfrm>
            <a:off x="990600" y="4780002"/>
            <a:ext cx="1194237" cy="5539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R="0" lvl="0" indent="0" algn="ctr" defTabSz="912740" eaLnBrk="0" fontAlgn="base" hangingPunct="0">
              <a:lnSpc>
                <a:spcPct val="100000"/>
              </a:lnSpc>
              <a:spcBef>
                <a:spcPct val="0"/>
              </a:spcBef>
              <a:spcAft>
                <a:spcPct val="0"/>
              </a:spcAft>
              <a:buClr>
                <a:schemeClr val="tx2"/>
              </a:buClr>
              <a:buSzPct val="95000"/>
              <a:buFontTx/>
              <a:buNone/>
              <a:tabLst/>
              <a:defRPr/>
            </a:pPr>
            <a:r>
              <a:rPr lang="en-US" kern="0" dirty="0" smtClean="0"/>
              <a:t>Application</a:t>
            </a:r>
          </a:p>
          <a:p>
            <a:pPr marR="0" lvl="0" indent="0" algn="ctr" defTabSz="912740" eaLnBrk="0" fontAlgn="base" hangingPunct="0">
              <a:lnSpc>
                <a:spcPct val="100000"/>
              </a:lnSpc>
              <a:spcBef>
                <a:spcPct val="0"/>
              </a:spcBef>
              <a:spcAft>
                <a:spcPct val="0"/>
              </a:spcAft>
              <a:buClr>
                <a:schemeClr val="tx2"/>
              </a:buClr>
              <a:buSzPct val="95000"/>
              <a:buFontTx/>
              <a:buNone/>
              <a:tabLst/>
              <a:defRPr/>
            </a:pPr>
            <a:r>
              <a:rPr lang="en-US" kern="0" dirty="0" smtClean="0"/>
              <a:t>Infrastructure</a:t>
            </a:r>
          </a:p>
        </p:txBody>
      </p:sp>
      <p:sp>
        <p:nvSpPr>
          <p:cNvPr id="8" name="Rectangle 34"/>
          <p:cNvSpPr>
            <a:spLocks noChangeArrowheads="1"/>
          </p:cNvSpPr>
          <p:nvPr/>
        </p:nvSpPr>
        <p:spPr bwMode="auto">
          <a:xfrm>
            <a:off x="6629400" y="4800600"/>
            <a:ext cx="185914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R="0" lvl="0" indent="0" algn="ctr" defTabSz="912740" eaLnBrk="0" fontAlgn="base" hangingPunct="0">
              <a:lnSpc>
                <a:spcPct val="100000"/>
              </a:lnSpc>
              <a:spcBef>
                <a:spcPct val="0"/>
              </a:spcBef>
              <a:spcAft>
                <a:spcPct val="0"/>
              </a:spcAft>
              <a:buClr>
                <a:schemeClr val="tx2"/>
              </a:buClr>
              <a:buSzPct val="95000"/>
              <a:buFontTx/>
              <a:buNone/>
              <a:tabLst/>
              <a:defRPr/>
            </a:pPr>
            <a:r>
              <a:rPr lang="en-US" kern="0" dirty="0" smtClean="0"/>
              <a:t>Back-End</a:t>
            </a:r>
          </a:p>
          <a:p>
            <a:pPr marR="0" lvl="0" indent="0" algn="ctr" defTabSz="912740" eaLnBrk="0" fontAlgn="base" hangingPunct="0">
              <a:lnSpc>
                <a:spcPct val="100000"/>
              </a:lnSpc>
              <a:spcBef>
                <a:spcPct val="0"/>
              </a:spcBef>
              <a:spcAft>
                <a:spcPct val="0"/>
              </a:spcAft>
              <a:buClr>
                <a:schemeClr val="tx2"/>
              </a:buClr>
              <a:buSzPct val="95000"/>
              <a:buFontTx/>
              <a:buNone/>
              <a:tabLst/>
              <a:defRPr/>
            </a:pPr>
            <a:r>
              <a:rPr lang="en-US" kern="0" dirty="0" smtClean="0"/>
              <a:t>Integration Projects</a:t>
            </a:r>
          </a:p>
        </p:txBody>
      </p:sp>
      <p:pic>
        <p:nvPicPr>
          <p:cNvPr id="9" name="Picture 105"/>
          <p:cNvPicPr>
            <a:picLocks noChangeAspect="1" noChangeArrowheads="1"/>
          </p:cNvPicPr>
          <p:nvPr/>
        </p:nvPicPr>
        <p:blipFill>
          <a:blip r:embed="rId5" cstate="email"/>
          <a:srcRect/>
          <a:stretch>
            <a:fillRect/>
          </a:stretch>
        </p:blipFill>
        <p:spPr bwMode="auto">
          <a:xfrm>
            <a:off x="3152074" y="1655802"/>
            <a:ext cx="2867726" cy="2939415"/>
          </a:xfrm>
          <a:prstGeom prst="rect">
            <a:avLst/>
          </a:prstGeom>
          <a:noFill/>
          <a:ln w="9525">
            <a:noFill/>
            <a:miter lim="800000"/>
            <a:headEnd/>
            <a:tailEnd/>
          </a:ln>
          <a:effectLst/>
        </p:spPr>
      </p:pic>
      <p:sp>
        <p:nvSpPr>
          <p:cNvPr id="13" name="Content Placeholder 4"/>
          <p:cNvSpPr txBox="1">
            <a:spLocks/>
          </p:cNvSpPr>
          <p:nvPr/>
        </p:nvSpPr>
        <p:spPr bwMode="auto">
          <a:xfrm>
            <a:off x="3886200" y="4876800"/>
            <a:ext cx="1447800" cy="4985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indent="-382558" algn="ctr" defTabSz="912740" eaLnBrk="0" fontAlgn="base" hangingPunct="0">
              <a:lnSpc>
                <a:spcPct val="90000"/>
              </a:lnSpc>
              <a:spcBef>
                <a:spcPct val="30000"/>
              </a:spcBef>
              <a:spcAft>
                <a:spcPct val="0"/>
              </a:spcAft>
              <a:buClr>
                <a:schemeClr val="tx2"/>
              </a:buClr>
              <a:buSzPct val="95000"/>
              <a:defRPr/>
            </a:pPr>
            <a:r>
              <a:rPr lang="en-US" kern="0" dirty="0" smtClean="0"/>
              <a:t>Horizontal Portals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581400" cy="1440394"/>
          </a:xfrm>
        </p:spPr>
        <p:txBody>
          <a:bodyPr/>
          <a:lstStyle/>
          <a:p>
            <a:r>
              <a:rPr sz="4000" smtClean="0"/>
              <a:t>Customer View</a:t>
            </a:r>
            <a:br>
              <a:rPr sz="4000" smtClean="0"/>
            </a:br>
            <a:r>
              <a:rPr sz="3200" b="1" i="1" smtClean="0"/>
              <a:t>Microsoft a primary choice for SOA</a:t>
            </a:r>
            <a:endParaRPr lang="en-US" sz="4000" b="1" i="1" dirty="0"/>
          </a:p>
        </p:txBody>
      </p:sp>
      <p:pic>
        <p:nvPicPr>
          <p:cNvPr id="1027" name="Picture 3"/>
          <p:cNvPicPr>
            <a:picLocks noChangeAspect="1" noChangeArrowheads="1"/>
          </p:cNvPicPr>
          <p:nvPr/>
        </p:nvPicPr>
        <p:blipFill>
          <a:blip r:embed="rId3" cstate="email"/>
          <a:srcRect/>
          <a:stretch>
            <a:fillRect/>
          </a:stretch>
        </p:blipFill>
        <p:spPr bwMode="auto">
          <a:xfrm>
            <a:off x="3657600" y="297216"/>
            <a:ext cx="5410200" cy="3436584"/>
          </a:xfrm>
          <a:prstGeom prst="rect">
            <a:avLst/>
          </a:prstGeom>
          <a:ln>
            <a:noFill/>
          </a:ln>
          <a:effectLst>
            <a:softEdge rad="112500"/>
          </a:effectLst>
        </p:spPr>
      </p:pic>
      <p:pic>
        <p:nvPicPr>
          <p:cNvPr id="4" name="Picture 4"/>
          <p:cNvPicPr>
            <a:picLocks noChangeAspect="1" noChangeArrowheads="1"/>
          </p:cNvPicPr>
          <p:nvPr/>
        </p:nvPicPr>
        <p:blipFill>
          <a:blip r:embed="rId4"/>
          <a:srcRect/>
          <a:stretch>
            <a:fillRect/>
          </a:stretch>
        </p:blipFill>
        <p:spPr bwMode="auto">
          <a:xfrm>
            <a:off x="3733800" y="3733800"/>
            <a:ext cx="5281082" cy="3048000"/>
          </a:xfrm>
          <a:prstGeom prst="roundRect">
            <a:avLst>
              <a:gd name="adj" fmla="val 8594"/>
            </a:avLst>
          </a:prstGeom>
          <a:solidFill>
            <a:srgbClr val="FFFFFF">
              <a:shade val="85000"/>
            </a:srgbClr>
          </a:solidFill>
          <a:ln>
            <a:noFill/>
          </a:ln>
          <a:effectLst/>
        </p:spPr>
      </p:pic>
      <p:sp>
        <p:nvSpPr>
          <p:cNvPr id="5" name="Rectangle 4"/>
          <p:cNvSpPr/>
          <p:nvPr/>
        </p:nvSpPr>
        <p:spPr>
          <a:xfrm>
            <a:off x="152400" y="5181600"/>
            <a:ext cx="3352800" cy="923330"/>
          </a:xfrm>
          <a:prstGeom prst="rect">
            <a:avLst/>
          </a:prstGeom>
        </p:spPr>
        <p:txBody>
          <a:bodyPr wrap="square">
            <a:spAutoFit/>
          </a:bodyPr>
          <a:lstStyle/>
          <a:p>
            <a:r>
              <a:rPr lang="en-US" b="1" dirty="0" smtClean="0"/>
              <a:t>Goldman Sachs research – companies view Microsoft as strategic partner for SOA</a:t>
            </a:r>
          </a:p>
        </p:txBody>
      </p:sp>
      <p:sp>
        <p:nvSpPr>
          <p:cNvPr id="6" name="Rectangle 5"/>
          <p:cNvSpPr/>
          <p:nvPr/>
        </p:nvSpPr>
        <p:spPr>
          <a:xfrm>
            <a:off x="152400" y="2057400"/>
            <a:ext cx="3352800" cy="646331"/>
          </a:xfrm>
          <a:prstGeom prst="rect">
            <a:avLst/>
          </a:prstGeom>
        </p:spPr>
        <p:txBody>
          <a:bodyPr wrap="square">
            <a:spAutoFit/>
          </a:bodyPr>
          <a:lstStyle/>
          <a:p>
            <a:r>
              <a:rPr lang="en-US" b="1" dirty="0" smtClean="0"/>
              <a:t>IDC 2007 – Microsoft leads in vendor usage for SOA</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5257800" y="1295400"/>
            <a:ext cx="4048125" cy="2371725"/>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smtClean="0"/>
              <a:t>Customer Momentum</a:t>
            </a:r>
            <a:endParaRPr lang="en-US" dirty="0"/>
          </a:p>
        </p:txBody>
      </p:sp>
      <p:pic>
        <p:nvPicPr>
          <p:cNvPr id="9" name="Picture 34" descr="BizTalk server 2006 logo reverse"/>
          <p:cNvPicPr>
            <a:picLocks noChangeAspect="1" noChangeArrowheads="1"/>
          </p:cNvPicPr>
          <p:nvPr/>
        </p:nvPicPr>
        <p:blipFill>
          <a:blip r:embed="rId4" cstate="email"/>
          <a:srcRect/>
          <a:stretch>
            <a:fillRect/>
          </a:stretch>
        </p:blipFill>
        <p:spPr bwMode="auto">
          <a:xfrm>
            <a:off x="5791200" y="2057400"/>
            <a:ext cx="2928368" cy="381000"/>
          </a:xfrm>
          <a:prstGeom prst="rect">
            <a:avLst/>
          </a:prstGeom>
          <a:noFill/>
          <a:ln w="9525">
            <a:noFill/>
            <a:miter lim="800000"/>
            <a:headEnd/>
            <a:tailEnd/>
          </a:ln>
        </p:spPr>
      </p:pic>
      <p:sp>
        <p:nvSpPr>
          <p:cNvPr id="10" name="TextBox 9"/>
          <p:cNvSpPr txBox="1"/>
          <p:nvPr/>
        </p:nvSpPr>
        <p:spPr>
          <a:xfrm>
            <a:off x="6858000" y="2438400"/>
            <a:ext cx="801823" cy="461665"/>
          </a:xfrm>
          <a:prstGeom prst="rect">
            <a:avLst/>
          </a:prstGeom>
          <a:noFill/>
        </p:spPr>
        <p:txBody>
          <a:bodyPr wrap="none" rtlCol="0">
            <a:spAutoFit/>
          </a:bodyPr>
          <a:lstStyle/>
          <a:p>
            <a:pPr algn="l" rtl="0" fontAlgn="base">
              <a:spcBef>
                <a:spcPct val="0"/>
              </a:spcBef>
              <a:spcAft>
                <a:spcPct val="0"/>
              </a:spcAft>
            </a:pPr>
            <a:r>
              <a:rPr lang="en-US" sz="2400" b="1"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86%</a:t>
            </a:r>
          </a:p>
        </p:txBody>
      </p:sp>
      <p:sp>
        <p:nvSpPr>
          <p:cNvPr id="11" name="TextBox 10"/>
          <p:cNvSpPr txBox="1"/>
          <p:nvPr/>
        </p:nvSpPr>
        <p:spPr>
          <a:xfrm>
            <a:off x="5867400" y="3581400"/>
            <a:ext cx="3046027" cy="400110"/>
          </a:xfrm>
          <a:prstGeom prst="rect">
            <a:avLst/>
          </a:prstGeom>
          <a:noFill/>
        </p:spPr>
        <p:txBody>
          <a:bodyPr wrap="none" rtlCol="0">
            <a:spAutoFit/>
          </a:bodyPr>
          <a:lstStyle/>
          <a:p>
            <a:pPr algn="l" rtl="0" fontAlgn="base">
              <a:spcBef>
                <a:spcPct val="0"/>
              </a:spcBef>
              <a:spcAft>
                <a:spcPct val="0"/>
              </a:spcAft>
            </a:pPr>
            <a:r>
              <a:rPr lang="en-US" sz="2000" b="1" kern="1200" dirty="0">
                <a:solidFill>
                  <a:srgbClr val="FFFFFF"/>
                </a:solidFill>
                <a:latin typeface="Segoe Semibold" pitchFamily="34" charset="0"/>
                <a:ea typeface="+mn-ea"/>
                <a:cs typeface="+mn-cs"/>
              </a:rPr>
              <a:t>Global 100 Penetration:</a:t>
            </a:r>
          </a:p>
        </p:txBody>
      </p:sp>
      <p:sp>
        <p:nvSpPr>
          <p:cNvPr id="12" name="TextBox 11"/>
          <p:cNvSpPr txBox="1"/>
          <p:nvPr/>
        </p:nvSpPr>
        <p:spPr>
          <a:xfrm>
            <a:off x="533400" y="3714690"/>
            <a:ext cx="3810851" cy="400110"/>
          </a:xfrm>
          <a:prstGeom prst="rect">
            <a:avLst/>
          </a:prstGeom>
          <a:noFill/>
        </p:spPr>
        <p:txBody>
          <a:bodyPr wrap="none" rtlCol="0">
            <a:spAutoFit/>
          </a:bodyPr>
          <a:lstStyle/>
          <a:p>
            <a:pPr algn="l" rtl="0" fontAlgn="base">
              <a:spcBef>
                <a:spcPct val="0"/>
              </a:spcBef>
              <a:spcAft>
                <a:spcPct val="0"/>
              </a:spcAft>
            </a:pPr>
            <a:r>
              <a:rPr lang="en-US" sz="2000" b="1" kern="1200" dirty="0">
                <a:solidFill>
                  <a:srgbClr val="FFFFFF"/>
                </a:solidFill>
                <a:latin typeface="Segoe Semibold" pitchFamily="34" charset="0"/>
                <a:ea typeface="+mn-ea"/>
                <a:cs typeface="+mn-cs"/>
              </a:rPr>
              <a:t>6,500 BizTalk Customer s WW</a:t>
            </a:r>
          </a:p>
        </p:txBody>
      </p:sp>
      <p:pic>
        <p:nvPicPr>
          <p:cNvPr id="1026" name="Picture 2"/>
          <p:cNvPicPr>
            <a:picLocks noChangeAspect="1" noChangeArrowheads="1"/>
          </p:cNvPicPr>
          <p:nvPr/>
        </p:nvPicPr>
        <p:blipFill>
          <a:blip r:embed="rId5"/>
          <a:srcRect t="34667" b="16000"/>
          <a:stretch>
            <a:fillRect/>
          </a:stretch>
        </p:blipFill>
        <p:spPr bwMode="auto">
          <a:xfrm>
            <a:off x="-228600" y="1066800"/>
            <a:ext cx="5486400" cy="2899954"/>
          </a:xfrm>
          <a:prstGeom prst="rect">
            <a:avLst/>
          </a:prstGeom>
          <a:noFill/>
          <a:ln w="9525">
            <a:noFill/>
            <a:miter lim="800000"/>
            <a:headEnd/>
            <a:tailEnd/>
          </a:ln>
          <a:effectLst/>
        </p:spPr>
      </p:pic>
      <p:sp>
        <p:nvSpPr>
          <p:cNvPr id="14" name="Content Placeholder 3"/>
          <p:cNvSpPr txBox="1">
            <a:spLocks/>
          </p:cNvSpPr>
          <p:nvPr/>
        </p:nvSpPr>
        <p:spPr bwMode="auto">
          <a:xfrm>
            <a:off x="4471325" y="1066800"/>
            <a:ext cx="557875"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1775" indent="-231775" algn="l" rtl="0" eaLnBrk="0" fontAlgn="base" hangingPunct="0">
              <a:lnSpc>
                <a:spcPct val="90000"/>
              </a:lnSpc>
              <a:spcBef>
                <a:spcPct val="30000"/>
              </a:spcBef>
              <a:spcAft>
                <a:spcPct val="0"/>
              </a:spcAft>
              <a:buClr>
                <a:srgbClr val="FFFFFF"/>
              </a:buClr>
              <a:buFont typeface="Wingdings 2" pitchFamily="18" charset="2"/>
              <a:buBlip>
                <a:blip r:embed="rId6"/>
              </a:buBlip>
              <a:defRPr/>
            </a:pPr>
            <a:r>
              <a:rPr lang="en-US" sz="3200" dirty="0">
                <a:solidFill>
                  <a:srgbClr val="FFFFFF"/>
                </a:solidFill>
                <a:latin typeface="Segoe"/>
                <a:ea typeface="+mn-ea"/>
                <a:cs typeface="+mn-cs"/>
              </a:rPr>
              <a:t> </a:t>
            </a:r>
          </a:p>
        </p:txBody>
      </p:sp>
      <p:sp>
        <p:nvSpPr>
          <p:cNvPr id="15" name="Rounded Rectangle 14"/>
          <p:cNvSpPr/>
          <p:nvPr/>
        </p:nvSpPr>
        <p:spPr bwMode="auto">
          <a:xfrm>
            <a:off x="304800" y="4343400"/>
            <a:ext cx="8610600" cy="2133600"/>
          </a:xfrm>
          <a:prstGeom prst="roundRect">
            <a:avLst/>
          </a:prstGeom>
          <a:solidFill>
            <a:schemeClr val="tx2"/>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rtl="0" eaLnBrk="0" fontAlgn="base" hangingPunct="0">
              <a:lnSpc>
                <a:spcPct val="85000"/>
              </a:lnSpc>
              <a:spcBef>
                <a:spcPct val="20000"/>
              </a:spcBef>
              <a:spcAft>
                <a:spcPct val="0"/>
              </a:spcAft>
            </a:pPr>
            <a:endParaRPr lang="en-US" b="1" kern="1200">
              <a:solidFill>
                <a:srgbClr val="FFFFFF"/>
              </a:solidFill>
              <a:latin typeface="Segoe Semibold" pitchFamily="34" charset="0"/>
              <a:ea typeface="+mn-ea"/>
              <a:cs typeface="+mn-cs"/>
            </a:endParaRPr>
          </a:p>
        </p:txBody>
      </p:sp>
      <p:pic>
        <p:nvPicPr>
          <p:cNvPr id="16" name="Picture 2" descr="T-Com"/>
          <p:cNvPicPr>
            <a:picLocks noChangeAspect="1" noChangeArrowheads="1"/>
          </p:cNvPicPr>
          <p:nvPr/>
        </p:nvPicPr>
        <p:blipFill>
          <a:blip r:embed="rId7" cstate="email"/>
          <a:srcRect/>
          <a:stretch>
            <a:fillRect/>
          </a:stretch>
        </p:blipFill>
        <p:spPr bwMode="auto">
          <a:xfrm>
            <a:off x="609600" y="4587240"/>
            <a:ext cx="1447800" cy="365761"/>
          </a:xfrm>
          <a:prstGeom prst="rect">
            <a:avLst/>
          </a:prstGeom>
          <a:noFill/>
        </p:spPr>
      </p:pic>
      <p:pic>
        <p:nvPicPr>
          <p:cNvPr id="17" name="Picture 4" descr="Vital Forsikring ASA"/>
          <p:cNvPicPr>
            <a:picLocks noChangeAspect="1" noChangeArrowheads="1"/>
          </p:cNvPicPr>
          <p:nvPr/>
        </p:nvPicPr>
        <p:blipFill>
          <a:blip r:embed="rId8" cstate="email"/>
          <a:srcRect/>
          <a:stretch>
            <a:fillRect/>
          </a:stretch>
        </p:blipFill>
        <p:spPr bwMode="auto">
          <a:xfrm>
            <a:off x="6629400" y="4572000"/>
            <a:ext cx="533400" cy="657225"/>
          </a:xfrm>
          <a:prstGeom prst="rect">
            <a:avLst/>
          </a:prstGeom>
          <a:noFill/>
        </p:spPr>
      </p:pic>
      <p:pic>
        <p:nvPicPr>
          <p:cNvPr id="18" name="Picture 6" descr="Raiffeisenbank"/>
          <p:cNvPicPr>
            <a:picLocks noChangeAspect="1" noChangeArrowheads="1"/>
          </p:cNvPicPr>
          <p:nvPr/>
        </p:nvPicPr>
        <p:blipFill>
          <a:blip r:embed="rId9"/>
          <a:srcRect/>
          <a:stretch>
            <a:fillRect/>
          </a:stretch>
        </p:blipFill>
        <p:spPr bwMode="auto">
          <a:xfrm>
            <a:off x="3581400" y="4495800"/>
            <a:ext cx="1295400" cy="457200"/>
          </a:xfrm>
          <a:prstGeom prst="rect">
            <a:avLst/>
          </a:prstGeom>
          <a:noFill/>
        </p:spPr>
      </p:pic>
      <p:pic>
        <p:nvPicPr>
          <p:cNvPr id="19" name="Picture 8" descr="Citigroup"/>
          <p:cNvPicPr>
            <a:picLocks noChangeAspect="1" noChangeArrowheads="1"/>
          </p:cNvPicPr>
          <p:nvPr/>
        </p:nvPicPr>
        <p:blipFill>
          <a:blip r:embed="rId10"/>
          <a:srcRect/>
          <a:stretch>
            <a:fillRect/>
          </a:stretch>
        </p:blipFill>
        <p:spPr bwMode="auto">
          <a:xfrm>
            <a:off x="3200400" y="5257800"/>
            <a:ext cx="1333500" cy="428625"/>
          </a:xfrm>
          <a:prstGeom prst="rect">
            <a:avLst/>
          </a:prstGeom>
          <a:noFill/>
        </p:spPr>
      </p:pic>
      <p:pic>
        <p:nvPicPr>
          <p:cNvPr id="20" name="Picture 10" descr="BT Germany"/>
          <p:cNvPicPr>
            <a:picLocks noChangeAspect="1" noChangeArrowheads="1"/>
          </p:cNvPicPr>
          <p:nvPr/>
        </p:nvPicPr>
        <p:blipFill>
          <a:blip r:embed="rId11"/>
          <a:srcRect/>
          <a:stretch>
            <a:fillRect/>
          </a:stretch>
        </p:blipFill>
        <p:spPr bwMode="auto">
          <a:xfrm>
            <a:off x="4648200" y="5257800"/>
            <a:ext cx="714375" cy="342900"/>
          </a:xfrm>
          <a:prstGeom prst="rect">
            <a:avLst/>
          </a:prstGeom>
          <a:noFill/>
        </p:spPr>
      </p:pic>
      <p:pic>
        <p:nvPicPr>
          <p:cNvPr id="21" name="Picture 12" descr="SIEMENS AG GERMANY"/>
          <p:cNvPicPr>
            <a:picLocks noChangeAspect="1" noChangeArrowheads="1"/>
          </p:cNvPicPr>
          <p:nvPr/>
        </p:nvPicPr>
        <p:blipFill>
          <a:blip r:embed="rId12"/>
          <a:srcRect t="18182" b="27273"/>
          <a:stretch>
            <a:fillRect/>
          </a:stretch>
        </p:blipFill>
        <p:spPr bwMode="auto">
          <a:xfrm>
            <a:off x="533400" y="5181600"/>
            <a:ext cx="1524000" cy="385011"/>
          </a:xfrm>
          <a:prstGeom prst="rect">
            <a:avLst/>
          </a:prstGeom>
          <a:noFill/>
        </p:spPr>
      </p:pic>
      <p:pic>
        <p:nvPicPr>
          <p:cNvPr id="22" name="Picture 14" descr="JPMorgan Mortgage Capital"/>
          <p:cNvPicPr>
            <a:picLocks noChangeAspect="1" noChangeArrowheads="1"/>
          </p:cNvPicPr>
          <p:nvPr/>
        </p:nvPicPr>
        <p:blipFill>
          <a:blip r:embed="rId13"/>
          <a:srcRect b="18367"/>
          <a:stretch>
            <a:fillRect/>
          </a:stretch>
        </p:blipFill>
        <p:spPr bwMode="auto">
          <a:xfrm>
            <a:off x="5562600" y="5410200"/>
            <a:ext cx="1562100" cy="381000"/>
          </a:xfrm>
          <a:prstGeom prst="rect">
            <a:avLst/>
          </a:prstGeom>
          <a:noFill/>
        </p:spPr>
      </p:pic>
      <p:pic>
        <p:nvPicPr>
          <p:cNvPr id="23" name="Picture 19"/>
          <p:cNvPicPr>
            <a:picLocks noChangeAspect="1" noChangeArrowheads="1"/>
          </p:cNvPicPr>
          <p:nvPr/>
        </p:nvPicPr>
        <p:blipFill>
          <a:blip r:embed="rId14" cstate="email"/>
          <a:srcRect/>
          <a:stretch>
            <a:fillRect/>
          </a:stretch>
        </p:blipFill>
        <p:spPr bwMode="auto">
          <a:xfrm>
            <a:off x="2286000" y="4495800"/>
            <a:ext cx="1351817" cy="514350"/>
          </a:xfrm>
          <a:prstGeom prst="rect">
            <a:avLst/>
          </a:prstGeom>
          <a:noFill/>
          <a:ln w="9525">
            <a:noFill/>
            <a:miter lim="800000"/>
            <a:headEnd/>
            <a:tailEnd/>
          </a:ln>
          <a:effectLst/>
        </p:spPr>
      </p:pic>
      <p:pic>
        <p:nvPicPr>
          <p:cNvPr id="24" name="Picture 21" descr="Virgin Retail">
            <a:hlinkClick r:id="rId15"/>
          </p:cNvPr>
          <p:cNvPicPr>
            <a:picLocks noChangeAspect="1" noChangeArrowheads="1"/>
          </p:cNvPicPr>
          <p:nvPr/>
        </p:nvPicPr>
        <p:blipFill>
          <a:blip r:embed="rId16" cstate="email"/>
          <a:srcRect/>
          <a:stretch>
            <a:fillRect/>
          </a:stretch>
        </p:blipFill>
        <p:spPr bwMode="auto">
          <a:xfrm>
            <a:off x="7391400" y="4648200"/>
            <a:ext cx="1143000" cy="528638"/>
          </a:xfrm>
          <a:prstGeom prst="rect">
            <a:avLst/>
          </a:prstGeom>
          <a:noFill/>
        </p:spPr>
      </p:pic>
      <p:pic>
        <p:nvPicPr>
          <p:cNvPr id="25" name="Picture 25" descr="DenizBank"/>
          <p:cNvPicPr>
            <a:picLocks noChangeAspect="1" noChangeArrowheads="1"/>
          </p:cNvPicPr>
          <p:nvPr/>
        </p:nvPicPr>
        <p:blipFill>
          <a:blip r:embed="rId17"/>
          <a:srcRect/>
          <a:stretch>
            <a:fillRect/>
          </a:stretch>
        </p:blipFill>
        <p:spPr bwMode="auto">
          <a:xfrm>
            <a:off x="4191000" y="5867400"/>
            <a:ext cx="1524000" cy="344906"/>
          </a:xfrm>
          <a:prstGeom prst="rect">
            <a:avLst/>
          </a:prstGeom>
          <a:noFill/>
        </p:spPr>
      </p:pic>
      <p:pic>
        <p:nvPicPr>
          <p:cNvPr id="26" name="Picture 27" descr="ABB"/>
          <p:cNvPicPr>
            <a:picLocks noChangeAspect="1" noChangeArrowheads="1"/>
          </p:cNvPicPr>
          <p:nvPr/>
        </p:nvPicPr>
        <p:blipFill>
          <a:blip r:embed="rId18"/>
          <a:srcRect/>
          <a:stretch>
            <a:fillRect/>
          </a:stretch>
        </p:blipFill>
        <p:spPr bwMode="auto">
          <a:xfrm>
            <a:off x="4876800" y="4600575"/>
            <a:ext cx="704850" cy="276225"/>
          </a:xfrm>
          <a:prstGeom prst="rect">
            <a:avLst/>
          </a:prstGeom>
          <a:noFill/>
        </p:spPr>
      </p:pic>
      <p:pic>
        <p:nvPicPr>
          <p:cNvPr id="27" name="Picture 29" descr="Audi"/>
          <p:cNvPicPr>
            <a:picLocks noChangeAspect="1" noChangeArrowheads="1"/>
          </p:cNvPicPr>
          <p:nvPr/>
        </p:nvPicPr>
        <p:blipFill>
          <a:blip r:embed="rId19"/>
          <a:srcRect/>
          <a:stretch>
            <a:fillRect/>
          </a:stretch>
        </p:blipFill>
        <p:spPr bwMode="auto">
          <a:xfrm>
            <a:off x="2209800" y="4953000"/>
            <a:ext cx="1314450" cy="914401"/>
          </a:xfrm>
          <a:prstGeom prst="rect">
            <a:avLst/>
          </a:prstGeom>
          <a:noFill/>
        </p:spPr>
      </p:pic>
      <p:pic>
        <p:nvPicPr>
          <p:cNvPr id="28" name="Picture 31" descr="Mercedes-Benz"/>
          <p:cNvPicPr>
            <a:picLocks noChangeAspect="1" noChangeArrowheads="1"/>
          </p:cNvPicPr>
          <p:nvPr/>
        </p:nvPicPr>
        <p:blipFill>
          <a:blip r:embed="rId20"/>
          <a:srcRect/>
          <a:stretch>
            <a:fillRect/>
          </a:stretch>
        </p:blipFill>
        <p:spPr bwMode="auto">
          <a:xfrm>
            <a:off x="5638800" y="4572000"/>
            <a:ext cx="933450" cy="676276"/>
          </a:xfrm>
          <a:prstGeom prst="rect">
            <a:avLst/>
          </a:prstGeom>
          <a:noFill/>
        </p:spPr>
      </p:pic>
      <p:pic>
        <p:nvPicPr>
          <p:cNvPr id="29" name="Picture 33" descr="http://www.metro24.de/bilder/MCC_logo.gif"/>
          <p:cNvPicPr>
            <a:picLocks noChangeAspect="1" noChangeArrowheads="1"/>
          </p:cNvPicPr>
          <p:nvPr/>
        </p:nvPicPr>
        <p:blipFill>
          <a:blip r:embed="rId21"/>
          <a:srcRect/>
          <a:stretch>
            <a:fillRect/>
          </a:stretch>
        </p:blipFill>
        <p:spPr bwMode="auto">
          <a:xfrm>
            <a:off x="7391400" y="5410200"/>
            <a:ext cx="1190625" cy="400050"/>
          </a:xfrm>
          <a:prstGeom prst="rect">
            <a:avLst/>
          </a:prstGeom>
          <a:noFill/>
        </p:spPr>
      </p:pic>
      <p:pic>
        <p:nvPicPr>
          <p:cNvPr id="31" name="Picture 25"/>
          <p:cNvPicPr>
            <a:picLocks noChangeAspect="1" noChangeArrowheads="1"/>
          </p:cNvPicPr>
          <p:nvPr/>
        </p:nvPicPr>
        <p:blipFill>
          <a:blip r:embed="rId22"/>
          <a:srcRect/>
          <a:stretch>
            <a:fillRect/>
          </a:stretch>
        </p:blipFill>
        <p:spPr bwMode="auto">
          <a:xfrm>
            <a:off x="5943600" y="5943600"/>
            <a:ext cx="2438400" cy="406400"/>
          </a:xfrm>
          <a:prstGeom prst="rect">
            <a:avLst/>
          </a:prstGeom>
          <a:noFill/>
          <a:ln w="9525">
            <a:noFill/>
            <a:miter lim="800000"/>
            <a:headEnd/>
            <a:tailEnd/>
          </a:ln>
        </p:spPr>
      </p:pic>
      <p:pic>
        <p:nvPicPr>
          <p:cNvPr id="32" name="Picture 24"/>
          <p:cNvPicPr>
            <a:picLocks noChangeAspect="1" noChangeArrowheads="1"/>
          </p:cNvPicPr>
          <p:nvPr/>
        </p:nvPicPr>
        <p:blipFill>
          <a:blip r:embed="rId23" cstate="email"/>
          <a:srcRect/>
          <a:stretch>
            <a:fillRect/>
          </a:stretch>
        </p:blipFill>
        <p:spPr bwMode="auto">
          <a:xfrm>
            <a:off x="2514600" y="5867400"/>
            <a:ext cx="1295400" cy="472991"/>
          </a:xfrm>
          <a:prstGeom prst="rect">
            <a:avLst/>
          </a:prstGeom>
          <a:noFill/>
          <a:ln w="9525">
            <a:noFill/>
            <a:miter lim="800000"/>
            <a:headEnd/>
            <a:tailEnd/>
          </a:ln>
        </p:spPr>
      </p:pic>
      <p:pic>
        <p:nvPicPr>
          <p:cNvPr id="33" name="Picture 27"/>
          <p:cNvPicPr>
            <a:picLocks noChangeAspect="1" noChangeArrowheads="1"/>
          </p:cNvPicPr>
          <p:nvPr/>
        </p:nvPicPr>
        <p:blipFill>
          <a:blip r:embed="rId24"/>
          <a:srcRect/>
          <a:stretch>
            <a:fillRect/>
          </a:stretch>
        </p:blipFill>
        <p:spPr bwMode="auto">
          <a:xfrm>
            <a:off x="762000" y="5867400"/>
            <a:ext cx="1447800" cy="4254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smtClean="0"/>
              <a:t>Customer Momentum</a:t>
            </a:r>
            <a:endParaRPr lang="en-US" dirty="0"/>
          </a:p>
        </p:txBody>
      </p:sp>
      <p:graphicFrame>
        <p:nvGraphicFramePr>
          <p:cNvPr id="4" name="Content Placeholder 3"/>
          <p:cNvGraphicFramePr>
            <a:graphicFrameLocks noGrp="1"/>
          </p:cNvGraphicFramePr>
          <p:nvPr>
            <p:ph idx="1"/>
          </p:nvPr>
        </p:nvGraphicFramePr>
        <p:xfrm>
          <a:off x="381000" y="1046462"/>
          <a:ext cx="8381999" cy="5889457"/>
        </p:xfrm>
        <a:graphic>
          <a:graphicData uri="http://schemas.openxmlformats.org/drawingml/2006/table">
            <a:tbl>
              <a:tblPr/>
              <a:tblGrid>
                <a:gridCol w="4800600"/>
                <a:gridCol w="3581399"/>
              </a:tblGrid>
              <a:tr h="174078">
                <a:tc>
                  <a:txBody>
                    <a:bodyPr/>
                    <a:lstStyle/>
                    <a:p>
                      <a:pPr marL="0" marR="0">
                        <a:lnSpc>
                          <a:spcPct val="150000"/>
                        </a:lnSpc>
                        <a:spcBef>
                          <a:spcPts val="0"/>
                        </a:spcBef>
                        <a:spcAft>
                          <a:spcPts val="600"/>
                        </a:spcAft>
                      </a:pPr>
                      <a:r>
                        <a:rPr lang="en-US" sz="1200" b="1">
                          <a:solidFill>
                            <a:schemeClr val="tx1"/>
                          </a:solidFill>
                          <a:latin typeface="+mn-lt"/>
                          <a:ea typeface="Calibri"/>
                          <a:cs typeface="Times New Roman"/>
                        </a:rPr>
                        <a:t>Factoid</a:t>
                      </a:r>
                      <a:endParaRPr lang="en-US" sz="1200">
                        <a:solidFill>
                          <a:schemeClr val="tx1"/>
                        </a:solidFill>
                        <a:latin typeface="+mn-lt"/>
                        <a:ea typeface="Calibri"/>
                        <a:cs typeface="Times New Roman"/>
                      </a:endParaRP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600"/>
                        </a:spcAft>
                      </a:pPr>
                      <a:r>
                        <a:rPr lang="en-US" sz="1200" b="1">
                          <a:solidFill>
                            <a:schemeClr val="tx1"/>
                          </a:solidFill>
                          <a:latin typeface="+mn-lt"/>
                          <a:ea typeface="Calibri"/>
                          <a:cs typeface="Times New Roman"/>
                        </a:rPr>
                        <a:t>Source</a:t>
                      </a:r>
                      <a:endParaRPr lang="en-US" sz="1200">
                        <a:solidFill>
                          <a:schemeClr val="tx1"/>
                        </a:solidFill>
                        <a:latin typeface="+mn-lt"/>
                        <a:ea typeface="Calibri"/>
                        <a:cs typeface="Times New Roman"/>
                      </a:endParaRP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001">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12 of the 15 largest Retailers in the World run Microsoft BizTalk</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Elsevier Food International, September 2006 (sourced from PlanetRetail database)</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57">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5 of 10 largest Hotel Chains in the World with over 2 Million rooms use Microsoft </a:t>
                      </a:r>
                      <a:r>
                        <a:rPr lang="en-US" sz="1200" smtClean="0">
                          <a:solidFill>
                            <a:schemeClr val="tx1"/>
                          </a:solidFill>
                          <a:latin typeface="+mn-lt"/>
                          <a:ea typeface="Calibri"/>
                          <a:cs typeface="Times New Roman"/>
                        </a:rPr>
                        <a:t>BizTalk</a:t>
                      </a:r>
                      <a:endParaRPr lang="en-US" sz="1200">
                        <a:solidFill>
                          <a:schemeClr val="tx1"/>
                        </a:solidFill>
                        <a:latin typeface="+mn-lt"/>
                        <a:ea typeface="Calibri"/>
                        <a:cs typeface="Times New Roman"/>
                      </a:endParaRP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Hotels Magazine, July 2007</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57">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6 of the 8 largest U.S. Pharmacuetical Companies use Microsoft </a:t>
                      </a:r>
                      <a:r>
                        <a:rPr lang="en-US" sz="1200" smtClean="0">
                          <a:solidFill>
                            <a:schemeClr val="tx1"/>
                          </a:solidFill>
                          <a:latin typeface="+mn-lt"/>
                          <a:ea typeface="Calibri"/>
                          <a:cs typeface="Times New Roman"/>
                        </a:rPr>
                        <a:t>BizTalk</a:t>
                      </a:r>
                      <a:endParaRPr lang="en-US" sz="1200">
                        <a:solidFill>
                          <a:schemeClr val="tx1"/>
                        </a:solidFill>
                        <a:latin typeface="+mn-lt"/>
                        <a:ea typeface="Calibri"/>
                        <a:cs typeface="Times New Roman"/>
                      </a:endParaRP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Fortune 1000 by Industry, April 30, 2007</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57">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4 of the 5 largest U.S. Electronics Parts Manufacturers use Microsoft BizTalk</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Fortune 1000 by Industry, April 30, 2007</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502">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9 of 10 largest U.S. Telecommunications Companies use Microsoft BizTalk</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Fortune 1000 by Industry, April 30, 2007</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502">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9 of the 10 largest Aerospace and Defense Companies in the U.S. run Microsoft BizTalk</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Fortune 1000 by Industry, April 30, 2007</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034">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5 of the 8 largest U.S. Chemical Companies run Microsoft BizTalk</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Fortune 1000 by Industry, April 30, 2007</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034">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4 of the 5 largest Railroads in the U.S. run Microsoft BizTalk</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Fortune 1000 by Industry, April 30, 2007</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502">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9 of the 10 largest Insurance Companies in the World run Microsoft BizTalk</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Insurance Information Institute (from Fortune Global 500 data)</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0003">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23 of 27 EU member governments use Microsoft BizTalk to provide more efficient government services</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600"/>
                        </a:spcAft>
                      </a:pPr>
                      <a:r>
                        <a:rPr lang="en-US" sz="1200">
                          <a:solidFill>
                            <a:schemeClr val="tx1"/>
                          </a:solidFill>
                          <a:latin typeface="+mn-lt"/>
                          <a:ea typeface="Calibri"/>
                          <a:cs typeface="Times New Roman"/>
                        </a:rPr>
                        <a:t>European Union web site</a:t>
                      </a:r>
                    </a:p>
                  </a:txBody>
                  <a:tcPr marL="18385" marR="18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603375" y="2789238"/>
            <a:ext cx="7023100" cy="1719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tabLst>
                <a:tab pos="1600200" algn="l"/>
              </a:tabLst>
              <a:defRPr/>
            </a:pPr>
            <a:r>
              <a:rPr lang="en-US" sz="3200" smtClean="0">
                <a:solidFill>
                  <a:schemeClr val="accent6">
                    <a:lumMod val="95000"/>
                  </a:schemeClr>
                </a:solidFill>
                <a:ea typeface="+mj-ea"/>
                <a:cs typeface="+mj-cs"/>
              </a:rPr>
              <a:t>Real World SOA</a:t>
            </a:r>
          </a:p>
          <a:p>
            <a:pPr lvl="0" fontAlgn="base">
              <a:spcBef>
                <a:spcPct val="0"/>
              </a:spcBef>
              <a:spcAft>
                <a:spcPct val="0"/>
              </a:spcAft>
              <a:tabLst>
                <a:tab pos="1600200" algn="l"/>
              </a:tabLst>
              <a:defRPr/>
            </a:pPr>
            <a:r>
              <a:rPr lang="en-US" sz="3200" smtClean="0">
                <a:solidFill>
                  <a:schemeClr val="accent6">
                    <a:lumMod val="95000"/>
                  </a:schemeClr>
                </a:solidFill>
                <a:ea typeface="+mj-ea"/>
                <a:cs typeface="+mj-cs"/>
              </a:rPr>
              <a:t>Aligning Business and IT</a:t>
            </a:r>
            <a:endParaRPr lang="en-US" sz="3200" dirty="0" smtClean="0">
              <a:solidFill>
                <a:schemeClr val="accent6">
                  <a:lumMod val="95000"/>
                </a:schemeClr>
              </a:solidFill>
              <a:latin typeface="+mn-lt"/>
              <a:ea typeface="+mj-ea"/>
              <a:cs typeface="+mj-cs"/>
            </a:endParaRPr>
          </a:p>
        </p:txBody>
      </p:sp>
      <p:sp>
        <p:nvSpPr>
          <p:cNvPr id="12" name="Rectangle 3"/>
          <p:cNvSpPr txBox="1">
            <a:spLocks noChangeArrowheads="1"/>
          </p:cNvSpPr>
          <p:nvPr/>
        </p:nvSpPr>
        <p:spPr bwMode="auto">
          <a:xfrm>
            <a:off x="1603375" y="4111625"/>
            <a:ext cx="5840412" cy="1450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fontAlgn="base">
              <a:spcBef>
                <a:spcPct val="20000"/>
              </a:spcBef>
              <a:spcAft>
                <a:spcPct val="0"/>
              </a:spcAft>
              <a:buClr>
                <a:schemeClr val="accent1"/>
              </a:buClr>
              <a:defRPr/>
            </a:pPr>
            <a:r>
              <a:rPr lang="en-US" sz="2400" kern="0" smtClean="0">
                <a:solidFill>
                  <a:srgbClr val="A2998A"/>
                </a:solidFill>
              </a:rPr>
              <a:t>Thomas Reimer</a:t>
            </a:r>
          </a:p>
          <a:p>
            <a:pPr marL="342900" lvl="0" indent="-342900" fontAlgn="base">
              <a:spcBef>
                <a:spcPct val="20000"/>
              </a:spcBef>
              <a:spcAft>
                <a:spcPct val="0"/>
              </a:spcAft>
              <a:buClr>
                <a:schemeClr val="accent1"/>
              </a:buClr>
              <a:defRPr/>
            </a:pPr>
            <a:r>
              <a:rPr lang="en-US" sz="2400" kern="0" smtClean="0">
                <a:solidFill>
                  <a:srgbClr val="A2998A"/>
                </a:solidFill>
              </a:rPr>
              <a:t>Enterprise Technology Strategist (CATM)</a:t>
            </a:r>
          </a:p>
          <a:p>
            <a:pPr marL="342900" lvl="0" indent="-342900" fontAlgn="base">
              <a:spcBef>
                <a:spcPct val="20000"/>
              </a:spcBef>
              <a:spcAft>
                <a:spcPct val="0"/>
              </a:spcAft>
              <a:buClr>
                <a:schemeClr val="accent1"/>
              </a:buClr>
              <a:defRPr/>
            </a:pPr>
            <a:r>
              <a:rPr lang="en-US" sz="2400" kern="0" smtClean="0">
                <a:solidFill>
                  <a:srgbClr val="A2998A"/>
                </a:solidFill>
              </a:rPr>
              <a:t>Microsoft Corporation</a:t>
            </a:r>
            <a:endParaRPr kumimoji="0" lang="en-US" sz="2400" b="0" i="0" u="none" strike="noStrike" kern="0" cap="none" spc="0" normalizeH="0" baseline="0" noProof="0" dirty="0" smtClean="0">
              <a:ln>
                <a:noFill/>
              </a:ln>
              <a:solidFill>
                <a:srgbClr val="A2998A"/>
              </a:solidFill>
              <a:effectLst/>
              <a:uLnTx/>
              <a:uFillTx/>
              <a:latin typeface="+mn-lt"/>
              <a:ea typeface="+mn-ea"/>
              <a:cs typeface="+mn-cs"/>
            </a:endParaRPr>
          </a:p>
        </p:txBody>
      </p:sp>
      <p:sp>
        <p:nvSpPr>
          <p:cNvPr id="5" name="Rectangle 4"/>
          <p:cNvSpPr/>
          <p:nvPr/>
        </p:nvSpPr>
        <p:spPr>
          <a:xfrm>
            <a:off x="368300" y="419100"/>
            <a:ext cx="1651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0"/>
            <a:ext cx="673100" cy="19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37284">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fontAlgn="auto">
              <a:spcAft>
                <a:spcPts val="0"/>
              </a:spcAft>
              <a:defRPr/>
            </a:pPr>
            <a:r>
              <a:rPr lang="de-DE" smtClean="0"/>
              <a:t>SOA and BPM -Composite Application </a:t>
            </a:r>
            <a:endParaRPr dirty="0"/>
          </a:p>
        </p:txBody>
      </p:sp>
      <p:sp>
        <p:nvSpPr>
          <p:cNvPr id="4" name="Text Placeholder 3"/>
          <p:cNvSpPr>
            <a:spLocks noGrp="1"/>
          </p:cNvSpPr>
          <p:nvPr>
            <p:ph type="body" sz="quarter" idx="10"/>
          </p:nvPr>
        </p:nvSpPr>
        <p:spPr/>
        <p:txBody>
          <a:bodyPr rtlCol="0"/>
          <a:lstStyle/>
          <a:p>
            <a:pPr defTabSz="914363" fontAlgn="auto">
              <a:spcAft>
                <a:spcPts val="0"/>
              </a:spcAft>
              <a:defRPr/>
            </a:pPr>
            <a:r>
              <a:rPr/>
              <a:t>demo </a:t>
            </a:r>
          </a:p>
        </p:txBody>
      </p:sp>
      <p:sp>
        <p:nvSpPr>
          <p:cNvPr id="5" name="Rectangle 3"/>
          <p:cNvSpPr txBox="1">
            <a:spLocks noChangeArrowheads="1"/>
          </p:cNvSpPr>
          <p:nvPr/>
        </p:nvSpPr>
        <p:spPr>
          <a:xfrm>
            <a:off x="762000" y="4114800"/>
            <a:ext cx="7467600" cy="2286000"/>
          </a:xfrm>
          <a:prstGeom prst="rect">
            <a:avLst/>
          </a:prstGeom>
        </p:spPr>
        <p:txBody>
          <a:bodyPr vert="horz" lIns="0" tIns="0" rIns="0" bIns="0" rtlCol="0">
            <a:normAutofit/>
          </a:bodyPr>
          <a:lstStyle/>
          <a:p>
            <a:pPr marL="0" marR="0" lvl="0" indent="0" algn="l" defTabSz="914363" rtl="0" eaLnBrk="1" fontAlgn="auto" latinLnBrk="0" hangingPunct="1">
              <a:spcBef>
                <a:spcPts val="0"/>
              </a:spcBef>
              <a:spcAft>
                <a:spcPts val="0"/>
              </a:spcAft>
              <a:buClrTx/>
              <a:buSzTx/>
              <a:buFont typeface="Arial" pitchFamily="34" charset="0"/>
              <a:buChar char="•"/>
              <a:tabLst/>
              <a:defRPr/>
            </a:pPr>
            <a:r>
              <a:rPr kumimoji="0" lang="de-DE" sz="1400" b="0" i="0" u="none" strike="noStrike" kern="1200" cap="none" spc="0" normalizeH="0" baseline="0" noProof="0" smtClean="0">
                <a:ln>
                  <a:noFill/>
                </a:ln>
                <a:solidFill>
                  <a:schemeClr val="tx1">
                    <a:tint val="75000"/>
                  </a:schemeClr>
                </a:solidFill>
                <a:effectLst/>
                <a:uLnTx/>
                <a:uFillTx/>
                <a:latin typeface="+mn-lt"/>
                <a:ea typeface="+mn-ea"/>
                <a:cs typeface="+mn-cs"/>
              </a:rPr>
              <a:t> BizTalk Server 2006 R2</a:t>
            </a:r>
          </a:p>
          <a:p>
            <a:pPr marL="0" marR="0" lvl="0" indent="0" algn="l" defTabSz="914363" rtl="0" eaLnBrk="1" fontAlgn="auto" latinLnBrk="0" hangingPunct="1">
              <a:spcBef>
                <a:spcPts val="0"/>
              </a:spcBef>
              <a:spcAft>
                <a:spcPts val="0"/>
              </a:spcAft>
              <a:buClrTx/>
              <a:buSzTx/>
              <a:buFont typeface="Arial" pitchFamily="34" charset="0"/>
              <a:buChar char="•"/>
              <a:tabLst/>
              <a:defRPr/>
            </a:pPr>
            <a:r>
              <a:rPr lang="de-DE" sz="1400" smtClean="0">
                <a:solidFill>
                  <a:schemeClr val="tx1">
                    <a:tint val="75000"/>
                  </a:schemeClr>
                </a:solidFill>
              </a:rPr>
              <a:t> BizTalk Adapter Pack for SAP</a:t>
            </a:r>
            <a:endParaRPr kumimoji="0" lang="de-DE" sz="14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l" defTabSz="914363" rtl="0" eaLnBrk="1" fontAlgn="auto" latinLnBrk="0" hangingPunct="1">
              <a:spcBef>
                <a:spcPts val="0"/>
              </a:spcBef>
              <a:spcAft>
                <a:spcPts val="0"/>
              </a:spcAft>
              <a:buClrTx/>
              <a:buSzTx/>
              <a:buFont typeface="Arial" pitchFamily="34" charset="0"/>
              <a:buChar char="•"/>
              <a:tabLst/>
              <a:defRPr/>
            </a:pPr>
            <a:r>
              <a:rPr lang="de-DE" sz="1400" smtClean="0">
                <a:solidFill>
                  <a:schemeClr val="tx1">
                    <a:tint val="75000"/>
                  </a:schemeClr>
                </a:solidFill>
              </a:rPr>
              <a:t> Microsoft Office Visio 2007</a:t>
            </a:r>
          </a:p>
          <a:p>
            <a:pPr marL="0" marR="0" lvl="0" indent="0" algn="l" defTabSz="914363" rtl="0" eaLnBrk="1" fontAlgn="auto" latinLnBrk="0" hangingPunct="1">
              <a:spcBef>
                <a:spcPts val="0"/>
              </a:spcBef>
              <a:spcAft>
                <a:spcPts val="0"/>
              </a:spcAft>
              <a:buClrTx/>
              <a:buSzTx/>
              <a:buFont typeface="Arial" pitchFamily="34" charset="0"/>
              <a:buChar char="•"/>
              <a:tabLst/>
              <a:defRPr/>
            </a:pPr>
            <a:r>
              <a:rPr kumimoji="0" lang="de-DE" sz="1400" b="0" i="0" u="none" strike="noStrike" kern="1200" cap="none" spc="0" normalizeH="0" baseline="0" noProof="0" smtClean="0">
                <a:ln>
                  <a:noFill/>
                </a:ln>
                <a:solidFill>
                  <a:schemeClr val="tx1">
                    <a:tint val="75000"/>
                  </a:schemeClr>
                </a:solidFill>
                <a:effectLst/>
                <a:uLnTx/>
                <a:uFillTx/>
                <a:latin typeface="+mn-lt"/>
                <a:ea typeface="+mn-ea"/>
                <a:cs typeface="+mn-cs"/>
              </a:rPr>
              <a:t> Microsoft Office SharePoint Server 2007</a:t>
            </a:r>
          </a:p>
          <a:p>
            <a:pPr marL="0" marR="0" lvl="0" indent="0" algn="l" defTabSz="914363" rtl="0" eaLnBrk="1" fontAlgn="auto" latinLnBrk="0" hangingPunct="1">
              <a:spcBef>
                <a:spcPts val="0"/>
              </a:spcBef>
              <a:spcAft>
                <a:spcPts val="0"/>
              </a:spcAft>
              <a:buClrTx/>
              <a:buSzTx/>
              <a:buFont typeface="Arial" pitchFamily="34" charset="0"/>
              <a:buChar char="•"/>
              <a:tabLst/>
              <a:defRPr/>
            </a:pPr>
            <a:r>
              <a:rPr lang="de-DE" sz="1400" smtClean="0">
                <a:solidFill>
                  <a:schemeClr val="tx1">
                    <a:tint val="75000"/>
                  </a:schemeClr>
                </a:solidFill>
              </a:rPr>
              <a:t> Microsoft Office InfoPath 2007</a:t>
            </a:r>
          </a:p>
          <a:p>
            <a:pPr marL="0" marR="0" lvl="0" indent="0" algn="l" defTabSz="914363" rtl="0" eaLnBrk="1" fontAlgn="auto" latinLnBrk="0" hangingPunct="1">
              <a:spcBef>
                <a:spcPts val="0"/>
              </a:spcBef>
              <a:spcAft>
                <a:spcPts val="0"/>
              </a:spcAft>
              <a:buClrTx/>
              <a:buSzTx/>
              <a:buFont typeface="Arial" pitchFamily="34" charset="0"/>
              <a:buChar char="•"/>
              <a:tabLst/>
              <a:defRPr/>
            </a:pPr>
            <a:r>
              <a:rPr kumimoji="0" lang="de-DE" sz="1400" b="0" i="0" u="none" strike="noStrike" kern="1200" cap="none" spc="0" normalizeH="0" baseline="0" noProof="0" smtClean="0">
                <a:ln>
                  <a:noFill/>
                </a:ln>
                <a:solidFill>
                  <a:schemeClr val="tx1">
                    <a:tint val="75000"/>
                  </a:schemeClr>
                </a:solidFill>
                <a:effectLst/>
                <a:uLnTx/>
                <a:uFillTx/>
                <a:latin typeface="+mn-lt"/>
                <a:ea typeface="+mn-ea"/>
                <a:cs typeface="+mn-cs"/>
              </a:rPr>
              <a:t> Microsoft</a:t>
            </a:r>
            <a:r>
              <a:rPr kumimoji="0" lang="de-DE" sz="1400" b="0" i="0" u="none" strike="noStrike" kern="1200" cap="none" spc="0" normalizeH="0" noProof="0" smtClean="0">
                <a:ln>
                  <a:noFill/>
                </a:ln>
                <a:solidFill>
                  <a:schemeClr val="tx1">
                    <a:tint val="75000"/>
                  </a:schemeClr>
                </a:solidFill>
                <a:effectLst/>
                <a:uLnTx/>
                <a:uFillTx/>
                <a:latin typeface="+mn-lt"/>
                <a:ea typeface="+mn-ea"/>
                <a:cs typeface="+mn-cs"/>
              </a:rPr>
              <a:t> Windows Presentation Foundation and</a:t>
            </a:r>
            <a:r>
              <a:rPr lang="de-DE" sz="1400" smtClean="0">
                <a:solidFill>
                  <a:schemeClr val="tx1">
                    <a:tint val="75000"/>
                  </a:schemeClr>
                </a:solidFill>
              </a:rPr>
              <a:t> Expressions Blend</a:t>
            </a:r>
          </a:p>
          <a:p>
            <a:pPr marL="0" marR="0" lvl="0" indent="0" algn="l" defTabSz="914363" rtl="0" eaLnBrk="1" fontAlgn="auto" latinLnBrk="0" hangingPunct="1">
              <a:spcBef>
                <a:spcPts val="0"/>
              </a:spcBef>
              <a:spcAft>
                <a:spcPts val="0"/>
              </a:spcAft>
              <a:buClrTx/>
              <a:buSzTx/>
              <a:buFont typeface="Arial" pitchFamily="34" charset="0"/>
              <a:buChar char="•"/>
              <a:tabLst/>
              <a:defRPr/>
            </a:pPr>
            <a:r>
              <a:rPr kumimoji="0" lang="de-DE" sz="1400" b="0" i="0" u="none" strike="noStrike" kern="1200" cap="none" spc="0" normalizeH="0" baseline="0" noProof="0" smtClean="0">
                <a:ln>
                  <a:noFill/>
                </a:ln>
                <a:solidFill>
                  <a:schemeClr val="tx1">
                    <a:tint val="75000"/>
                  </a:schemeClr>
                </a:solidFill>
                <a:effectLst/>
                <a:uLnTx/>
                <a:uFillTx/>
                <a:latin typeface="+mn-lt"/>
                <a:ea typeface="+mn-ea"/>
                <a:cs typeface="+mn-cs"/>
              </a:rPr>
              <a:t> Microsoft</a:t>
            </a:r>
            <a:r>
              <a:rPr kumimoji="0" lang="de-DE" sz="1400" b="0" i="0" u="none" strike="noStrike" kern="1200" cap="none" spc="0" normalizeH="0" noProof="0" smtClean="0">
                <a:ln>
                  <a:noFill/>
                </a:ln>
                <a:solidFill>
                  <a:schemeClr val="tx1">
                    <a:tint val="75000"/>
                  </a:schemeClr>
                </a:solidFill>
                <a:effectLst/>
                <a:uLnTx/>
                <a:uFillTx/>
                <a:latin typeface="+mn-lt"/>
                <a:ea typeface="+mn-ea"/>
                <a:cs typeface="+mn-cs"/>
              </a:rPr>
              <a:t> Performance Point Server 2007</a:t>
            </a:r>
          </a:p>
          <a:p>
            <a:pPr marL="0" marR="0" lvl="0" indent="0" algn="l" defTabSz="914363" rtl="0" eaLnBrk="1" fontAlgn="auto" latinLnBrk="0" hangingPunct="1">
              <a:spcBef>
                <a:spcPts val="0"/>
              </a:spcBef>
              <a:spcAft>
                <a:spcPts val="0"/>
              </a:spcAft>
              <a:buClrTx/>
              <a:buSzTx/>
              <a:tabLst/>
              <a:defRPr/>
            </a:pPr>
            <a:endParaRPr lang="de-DE" sz="1400" baseline="0" smtClean="0">
              <a:solidFill>
                <a:schemeClr val="tx1">
                  <a:tint val="75000"/>
                </a:schemeClr>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Getting Started with SOA</a:t>
            </a:r>
            <a:endParaRPr lang="en-US" dirty="0"/>
          </a:p>
        </p:txBody>
      </p:sp>
      <p:sp>
        <p:nvSpPr>
          <p:cNvPr id="3" name="Subtitle 2"/>
          <p:cNvSpPr>
            <a:spLocks noGrp="1"/>
          </p:cNvSpPr>
          <p:nvPr>
            <p:ph type="subTitle" idx="1"/>
          </p:nvPr>
        </p:nvSpPr>
        <p:spPr/>
        <p:txBody>
          <a:bodyPr/>
          <a:lstStyle/>
          <a:p>
            <a:r>
              <a:rPr lang="en-US" dirty="0" smtClean="0"/>
              <a:t>SOA Value Patterns</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7445" name="Rectangle 5"/>
          <p:cNvSpPr>
            <a:spLocks noGrp="1" noChangeArrowheads="1"/>
          </p:cNvSpPr>
          <p:nvPr>
            <p:ph type="title"/>
          </p:nvPr>
        </p:nvSpPr>
        <p:spPr>
          <a:xfrm>
            <a:off x="381000" y="230188"/>
            <a:ext cx="8382000" cy="1329595"/>
          </a:xfrm>
        </p:spPr>
        <p:txBody>
          <a:bodyPr/>
          <a:lstStyle/>
          <a:p>
            <a:r>
              <a:rPr lang="en-US" dirty="0" smtClean="0"/>
              <a:t>Getting Started Requires a Roadmap</a:t>
            </a:r>
            <a:endParaRPr lang="en-US" dirty="0"/>
          </a:p>
        </p:txBody>
      </p:sp>
      <p:sp>
        <p:nvSpPr>
          <p:cNvPr id="4797443" name="Rectangle 3"/>
          <p:cNvSpPr>
            <a:spLocks noGrp="1" noChangeArrowheads="1"/>
          </p:cNvSpPr>
          <p:nvPr>
            <p:ph type="body" idx="1"/>
          </p:nvPr>
        </p:nvSpPr>
        <p:spPr>
          <a:xfrm>
            <a:off x="457200" y="1600200"/>
            <a:ext cx="8686800" cy="4953000"/>
          </a:xfrm>
        </p:spPr>
        <p:txBody>
          <a:bodyPr>
            <a:normAutofit fontScale="77500" lnSpcReduction="20000"/>
          </a:bodyPr>
          <a:lstStyle/>
          <a:p>
            <a:endParaRPr lang="en-US" dirty="0" smtClean="0"/>
          </a:p>
          <a:p>
            <a:r>
              <a:rPr lang="en-US" dirty="0" smtClean="0"/>
              <a:t>Assess your current maturity, across multiple dimensions</a:t>
            </a:r>
          </a:p>
          <a:p>
            <a:pPr lvl="1"/>
            <a:r>
              <a:rPr lang="en-US" dirty="0" smtClean="0"/>
              <a:t>Business</a:t>
            </a:r>
          </a:p>
          <a:p>
            <a:pPr lvl="1"/>
            <a:r>
              <a:rPr lang="en-US" dirty="0" smtClean="0"/>
              <a:t>Methodology</a:t>
            </a:r>
          </a:p>
          <a:p>
            <a:pPr lvl="1"/>
            <a:r>
              <a:rPr lang="en-US" dirty="0" smtClean="0"/>
              <a:t>Technical</a:t>
            </a:r>
            <a:br>
              <a:rPr lang="en-US" dirty="0" smtClean="0"/>
            </a:br>
            <a:endParaRPr lang="en-US" dirty="0" smtClean="0"/>
          </a:p>
          <a:p>
            <a:r>
              <a:rPr lang="en-US" dirty="0" smtClean="0"/>
              <a:t>Establish targets for where you want to be</a:t>
            </a:r>
            <a:br>
              <a:rPr lang="en-US" dirty="0" smtClean="0"/>
            </a:br>
            <a:endParaRPr lang="en-US" dirty="0" smtClean="0"/>
          </a:p>
          <a:p>
            <a:r>
              <a:rPr lang="en-US" dirty="0" smtClean="0"/>
              <a:t>Document important goals and metrics for transitions across the maturity dimensions</a:t>
            </a:r>
            <a:br>
              <a:rPr lang="en-US" dirty="0" smtClean="0"/>
            </a:br>
            <a:endParaRPr lang="en-US" dirty="0" smtClean="0"/>
          </a:p>
          <a:p>
            <a:r>
              <a:rPr lang="en-US" dirty="0" smtClean="0"/>
              <a:t>Recognize that aspects of the Roadmap may shift with </a:t>
            </a:r>
            <a:br>
              <a:rPr lang="en-US" dirty="0" smtClean="0"/>
            </a:br>
            <a:r>
              <a:rPr lang="en-US" dirty="0" smtClean="0"/>
              <a:t>experiences gained </a:t>
            </a:r>
          </a:p>
          <a:p>
            <a:pPr lvl="1">
              <a:buNone/>
            </a:pPr>
            <a:endParaRPr lang="en-US" dirty="0" smtClean="0"/>
          </a:p>
          <a:p>
            <a:r>
              <a:rPr lang="en-US" dirty="0" smtClean="0"/>
              <a:t>The Microsoft APO approach – provides a roadmap</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1186" name="Picture 2" descr="Picture3"/>
          <p:cNvPicPr>
            <a:picLocks noChangeAspect="1" noChangeArrowheads="1"/>
          </p:cNvPicPr>
          <p:nvPr/>
        </p:nvPicPr>
        <p:blipFill>
          <a:blip r:embed="rId4"/>
          <a:srcRect/>
          <a:stretch>
            <a:fillRect/>
          </a:stretch>
        </p:blipFill>
        <p:spPr bwMode="auto">
          <a:xfrm>
            <a:off x="254000" y="1111250"/>
            <a:ext cx="8632825" cy="5746750"/>
          </a:xfrm>
          <a:prstGeom prst="rect">
            <a:avLst/>
          </a:prstGeom>
          <a:noFill/>
          <a:ln w="9525">
            <a:noFill/>
            <a:miter lim="800000"/>
            <a:headEnd/>
            <a:tailEnd/>
          </a:ln>
        </p:spPr>
      </p:pic>
      <p:sp>
        <p:nvSpPr>
          <p:cNvPr id="861187" name="AutoShape 3"/>
          <p:cNvSpPr>
            <a:spLocks noChangeArrowheads="1"/>
          </p:cNvSpPr>
          <p:nvPr/>
        </p:nvSpPr>
        <p:spPr bwMode="auto">
          <a:xfrm rot="10800000">
            <a:off x="2476500" y="5767388"/>
            <a:ext cx="1952625" cy="909637"/>
          </a:xfrm>
          <a:prstGeom prst="roundRect">
            <a:avLst>
              <a:gd name="adj" fmla="val 4417"/>
            </a:avLst>
          </a:prstGeom>
          <a:gradFill rotWithShape="1">
            <a:gsLst>
              <a:gs pos="0">
                <a:schemeClr val="bg2">
                  <a:gamma/>
                  <a:shade val="46275"/>
                  <a:invGamma/>
                  <a:alpha val="0"/>
                </a:schemeClr>
              </a:gs>
              <a:gs pos="100000">
                <a:schemeClr val="bg2">
                  <a:alpha val="20000"/>
                </a:schemeClr>
              </a:gs>
            </a:gsLst>
            <a:lin ang="5400000" scaled="1"/>
          </a:gradFill>
          <a:ln w="9525">
            <a:noFill/>
            <a:round/>
            <a:headEnd/>
            <a:tailEnd/>
          </a:ln>
          <a:effectLst/>
        </p:spPr>
        <p:txBody>
          <a:bodyPr wrap="none" anchor="ctr"/>
          <a:lstStyle/>
          <a:p>
            <a:pPr>
              <a:defRPr/>
            </a:pPr>
            <a:endParaRPr lang="en-US"/>
          </a:p>
        </p:txBody>
      </p:sp>
      <p:sp>
        <p:nvSpPr>
          <p:cNvPr id="861188" name="AutoShape 4"/>
          <p:cNvSpPr>
            <a:spLocks noChangeArrowheads="1"/>
          </p:cNvSpPr>
          <p:nvPr/>
        </p:nvSpPr>
        <p:spPr bwMode="auto">
          <a:xfrm rot="10800000">
            <a:off x="4686300" y="5767388"/>
            <a:ext cx="1952625" cy="909637"/>
          </a:xfrm>
          <a:prstGeom prst="roundRect">
            <a:avLst>
              <a:gd name="adj" fmla="val 4417"/>
            </a:avLst>
          </a:prstGeom>
          <a:gradFill rotWithShape="1">
            <a:gsLst>
              <a:gs pos="0">
                <a:schemeClr val="bg2">
                  <a:gamma/>
                  <a:shade val="46275"/>
                  <a:invGamma/>
                  <a:alpha val="0"/>
                </a:schemeClr>
              </a:gs>
              <a:gs pos="100000">
                <a:schemeClr val="bg2">
                  <a:alpha val="20000"/>
                </a:schemeClr>
              </a:gs>
            </a:gsLst>
            <a:lin ang="5400000" scaled="1"/>
          </a:gradFill>
          <a:ln w="9525">
            <a:noFill/>
            <a:round/>
            <a:headEnd/>
            <a:tailEnd/>
          </a:ln>
          <a:effectLst/>
        </p:spPr>
        <p:txBody>
          <a:bodyPr wrap="none" anchor="ctr"/>
          <a:lstStyle/>
          <a:p>
            <a:pPr>
              <a:defRPr/>
            </a:pPr>
            <a:endParaRPr lang="en-US"/>
          </a:p>
        </p:txBody>
      </p:sp>
      <p:sp>
        <p:nvSpPr>
          <p:cNvPr id="861189" name="AutoShape 5"/>
          <p:cNvSpPr>
            <a:spLocks noChangeArrowheads="1"/>
          </p:cNvSpPr>
          <p:nvPr/>
        </p:nvSpPr>
        <p:spPr bwMode="auto">
          <a:xfrm rot="10800000">
            <a:off x="6835775" y="5767388"/>
            <a:ext cx="1952625" cy="909637"/>
          </a:xfrm>
          <a:prstGeom prst="roundRect">
            <a:avLst>
              <a:gd name="adj" fmla="val 4417"/>
            </a:avLst>
          </a:prstGeom>
          <a:gradFill rotWithShape="1">
            <a:gsLst>
              <a:gs pos="0">
                <a:schemeClr val="bg2">
                  <a:gamma/>
                  <a:shade val="46275"/>
                  <a:invGamma/>
                  <a:alpha val="0"/>
                </a:schemeClr>
              </a:gs>
              <a:gs pos="100000">
                <a:schemeClr val="bg2">
                  <a:alpha val="20000"/>
                </a:schemeClr>
              </a:gs>
            </a:gsLst>
            <a:lin ang="5400000" scaled="1"/>
          </a:gradFill>
          <a:ln w="9525">
            <a:noFill/>
            <a:round/>
            <a:headEnd/>
            <a:tailEnd/>
          </a:ln>
          <a:effectLst/>
        </p:spPr>
        <p:txBody>
          <a:bodyPr wrap="none" anchor="ctr"/>
          <a:lstStyle/>
          <a:p>
            <a:pPr>
              <a:defRPr/>
            </a:pPr>
            <a:endParaRPr lang="en-US"/>
          </a:p>
        </p:txBody>
      </p:sp>
      <p:sp>
        <p:nvSpPr>
          <p:cNvPr id="861190" name="AutoShape 6"/>
          <p:cNvSpPr>
            <a:spLocks noChangeArrowheads="1"/>
          </p:cNvSpPr>
          <p:nvPr/>
        </p:nvSpPr>
        <p:spPr bwMode="auto">
          <a:xfrm rot="10800000">
            <a:off x="341313" y="5767388"/>
            <a:ext cx="1952625" cy="909637"/>
          </a:xfrm>
          <a:prstGeom prst="roundRect">
            <a:avLst>
              <a:gd name="adj" fmla="val 4417"/>
            </a:avLst>
          </a:prstGeom>
          <a:gradFill rotWithShape="1">
            <a:gsLst>
              <a:gs pos="0">
                <a:schemeClr val="bg2">
                  <a:gamma/>
                  <a:shade val="46275"/>
                  <a:invGamma/>
                  <a:alpha val="0"/>
                </a:schemeClr>
              </a:gs>
              <a:gs pos="100000">
                <a:schemeClr val="bg2">
                  <a:alpha val="20000"/>
                </a:schemeClr>
              </a:gs>
            </a:gsLst>
            <a:lin ang="5400000" scaled="1"/>
          </a:gradFill>
          <a:ln w="9525">
            <a:noFill/>
            <a:round/>
            <a:headEnd/>
            <a:tailEnd/>
          </a:ln>
          <a:effectLst/>
        </p:spPr>
        <p:txBody>
          <a:bodyPr wrap="none" anchor="ctr"/>
          <a:lstStyle/>
          <a:p>
            <a:pPr>
              <a:defRPr/>
            </a:pPr>
            <a:endParaRPr lang="en-US"/>
          </a:p>
        </p:txBody>
      </p:sp>
      <p:sp>
        <p:nvSpPr>
          <p:cNvPr id="861191" name="Oval 7"/>
          <p:cNvSpPr>
            <a:spLocks noChangeArrowheads="1"/>
          </p:cNvSpPr>
          <p:nvPr/>
        </p:nvSpPr>
        <p:spPr bwMode="auto">
          <a:xfrm>
            <a:off x="15875" y="2759075"/>
            <a:ext cx="2835275" cy="3035300"/>
          </a:xfrm>
          <a:prstGeom prst="ellipse">
            <a:avLst/>
          </a:prstGeom>
          <a:gradFill rotWithShape="1">
            <a:gsLst>
              <a:gs pos="0">
                <a:schemeClr val="bg2">
                  <a:alpha val="50000"/>
                </a:schemeClr>
              </a:gs>
              <a:gs pos="100000">
                <a:schemeClr val="bg2">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861192" name="Oval 8"/>
          <p:cNvSpPr>
            <a:spLocks noChangeArrowheads="1"/>
          </p:cNvSpPr>
          <p:nvPr/>
        </p:nvSpPr>
        <p:spPr bwMode="auto">
          <a:xfrm>
            <a:off x="2047875" y="2336800"/>
            <a:ext cx="2835275" cy="3838575"/>
          </a:xfrm>
          <a:prstGeom prst="ellipse">
            <a:avLst/>
          </a:prstGeom>
          <a:gradFill rotWithShape="1">
            <a:gsLst>
              <a:gs pos="0">
                <a:schemeClr val="bg2">
                  <a:alpha val="50000"/>
                </a:schemeClr>
              </a:gs>
              <a:gs pos="100000">
                <a:schemeClr val="bg2">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dirty="0"/>
          </a:p>
        </p:txBody>
      </p:sp>
      <p:sp>
        <p:nvSpPr>
          <p:cNvPr id="861193" name="Oval 9"/>
          <p:cNvSpPr>
            <a:spLocks noChangeArrowheads="1"/>
          </p:cNvSpPr>
          <p:nvPr/>
        </p:nvSpPr>
        <p:spPr bwMode="auto">
          <a:xfrm>
            <a:off x="4191000" y="2209800"/>
            <a:ext cx="2835275" cy="4065588"/>
          </a:xfrm>
          <a:prstGeom prst="ellipse">
            <a:avLst/>
          </a:prstGeom>
          <a:gradFill rotWithShape="1">
            <a:gsLst>
              <a:gs pos="0">
                <a:schemeClr val="bg2">
                  <a:alpha val="50000"/>
                </a:schemeClr>
              </a:gs>
              <a:gs pos="100000">
                <a:schemeClr val="bg2">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861194" name="Oval 10"/>
          <p:cNvSpPr>
            <a:spLocks noChangeArrowheads="1"/>
          </p:cNvSpPr>
          <p:nvPr/>
        </p:nvSpPr>
        <p:spPr bwMode="auto">
          <a:xfrm>
            <a:off x="6156325" y="2060575"/>
            <a:ext cx="3228975" cy="4206875"/>
          </a:xfrm>
          <a:prstGeom prst="ellipse">
            <a:avLst/>
          </a:prstGeom>
          <a:gradFill rotWithShape="1">
            <a:gsLst>
              <a:gs pos="0">
                <a:schemeClr val="bg2">
                  <a:alpha val="50000"/>
                </a:schemeClr>
              </a:gs>
              <a:gs pos="100000">
                <a:schemeClr val="bg2">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a:p>
        </p:txBody>
      </p:sp>
      <p:grpSp>
        <p:nvGrpSpPr>
          <p:cNvPr id="2" name="Group 15"/>
          <p:cNvGrpSpPr>
            <a:grpSpLocks/>
          </p:cNvGrpSpPr>
          <p:nvPr/>
        </p:nvGrpSpPr>
        <p:grpSpPr bwMode="auto">
          <a:xfrm>
            <a:off x="479425" y="1309688"/>
            <a:ext cx="8212138" cy="1779587"/>
            <a:chOff x="302" y="825"/>
            <a:chExt cx="5173" cy="1121"/>
          </a:xfrm>
        </p:grpSpPr>
        <p:grpSp>
          <p:nvGrpSpPr>
            <p:cNvPr id="3" name="Group 16"/>
            <p:cNvGrpSpPr>
              <a:grpSpLocks/>
            </p:cNvGrpSpPr>
            <p:nvPr/>
          </p:nvGrpSpPr>
          <p:grpSpPr bwMode="auto">
            <a:xfrm>
              <a:off x="4358" y="825"/>
              <a:ext cx="1117" cy="1117"/>
              <a:chOff x="313" y="1013"/>
              <a:chExt cx="1182" cy="1182"/>
            </a:xfrm>
          </p:grpSpPr>
          <p:sp>
            <p:nvSpPr>
              <p:cNvPr id="22605" name="Oval 17"/>
              <p:cNvSpPr>
                <a:spLocks noChangeArrowheads="1"/>
              </p:cNvSpPr>
              <p:nvPr/>
            </p:nvSpPr>
            <p:spPr bwMode="auto">
              <a:xfrm>
                <a:off x="313" y="1013"/>
                <a:ext cx="1182" cy="1182"/>
              </a:xfrm>
              <a:prstGeom prst="ellipse">
                <a:avLst/>
              </a:prstGeom>
              <a:solidFill>
                <a:schemeClr val="hlink">
                  <a:alpha val="30196"/>
                </a:schemeClr>
              </a:solidFill>
              <a:ln w="12700" algn="ctr">
                <a:noFill/>
                <a:round/>
                <a:headEnd type="none" w="sm" len="sm"/>
                <a:tailEnd type="none" w="sm" len="sm"/>
              </a:ln>
            </p:spPr>
            <p:txBody>
              <a:bodyPr wrap="none" anchor="ctr"/>
              <a:lstStyle/>
              <a:p>
                <a:endParaRPr lang="en-US"/>
              </a:p>
            </p:txBody>
          </p:sp>
          <p:sp>
            <p:nvSpPr>
              <p:cNvPr id="22606" name="Oval 18"/>
              <p:cNvSpPr>
                <a:spLocks noChangeArrowheads="1"/>
              </p:cNvSpPr>
              <p:nvPr/>
            </p:nvSpPr>
            <p:spPr bwMode="auto">
              <a:xfrm>
                <a:off x="341" y="1040"/>
                <a:ext cx="1128" cy="1128"/>
              </a:xfrm>
              <a:prstGeom prst="ellipse">
                <a:avLst/>
              </a:prstGeom>
              <a:solidFill>
                <a:schemeClr val="bg2">
                  <a:alpha val="50195"/>
                </a:schemeClr>
              </a:solidFill>
              <a:ln w="12700" algn="ctr">
                <a:noFill/>
                <a:round/>
                <a:headEnd type="none" w="sm" len="sm"/>
                <a:tailEnd type="none" w="sm" len="sm"/>
              </a:ln>
            </p:spPr>
            <p:txBody>
              <a:bodyPr wrap="none" anchor="ctr"/>
              <a:lstStyle/>
              <a:p>
                <a:endParaRPr lang="en-US"/>
              </a:p>
            </p:txBody>
          </p:sp>
        </p:grpSp>
        <p:grpSp>
          <p:nvGrpSpPr>
            <p:cNvPr id="4" name="Group 19"/>
            <p:cNvGrpSpPr>
              <a:grpSpLocks/>
            </p:cNvGrpSpPr>
            <p:nvPr/>
          </p:nvGrpSpPr>
          <p:grpSpPr bwMode="auto">
            <a:xfrm>
              <a:off x="302" y="829"/>
              <a:ext cx="1117" cy="1117"/>
              <a:chOff x="313" y="1013"/>
              <a:chExt cx="1182" cy="1182"/>
            </a:xfrm>
          </p:grpSpPr>
          <p:sp>
            <p:nvSpPr>
              <p:cNvPr id="22603" name="Oval 20"/>
              <p:cNvSpPr>
                <a:spLocks noChangeArrowheads="1"/>
              </p:cNvSpPr>
              <p:nvPr/>
            </p:nvSpPr>
            <p:spPr bwMode="auto">
              <a:xfrm>
                <a:off x="313" y="1013"/>
                <a:ext cx="1182" cy="1182"/>
              </a:xfrm>
              <a:prstGeom prst="ellipse">
                <a:avLst/>
              </a:prstGeom>
              <a:solidFill>
                <a:schemeClr val="hlink">
                  <a:alpha val="30196"/>
                </a:schemeClr>
              </a:solidFill>
              <a:ln w="12700" algn="ctr">
                <a:noFill/>
                <a:round/>
                <a:headEnd type="none" w="sm" len="sm"/>
                <a:tailEnd type="none" w="sm" len="sm"/>
              </a:ln>
            </p:spPr>
            <p:txBody>
              <a:bodyPr wrap="none" anchor="ctr"/>
              <a:lstStyle/>
              <a:p>
                <a:endParaRPr lang="en-US"/>
              </a:p>
            </p:txBody>
          </p:sp>
          <p:sp>
            <p:nvSpPr>
              <p:cNvPr id="22604" name="Oval 21"/>
              <p:cNvSpPr>
                <a:spLocks noChangeArrowheads="1"/>
              </p:cNvSpPr>
              <p:nvPr/>
            </p:nvSpPr>
            <p:spPr bwMode="auto">
              <a:xfrm>
                <a:off x="341" y="1040"/>
                <a:ext cx="1128" cy="1128"/>
              </a:xfrm>
              <a:prstGeom prst="ellipse">
                <a:avLst/>
              </a:prstGeom>
              <a:solidFill>
                <a:schemeClr val="bg2">
                  <a:alpha val="50195"/>
                </a:schemeClr>
              </a:solidFill>
              <a:ln w="12700" algn="ctr">
                <a:noFill/>
                <a:round/>
                <a:headEnd type="none" w="sm" len="sm"/>
                <a:tailEnd type="none" w="sm" len="sm"/>
              </a:ln>
            </p:spPr>
            <p:txBody>
              <a:bodyPr wrap="none" anchor="ctr"/>
              <a:lstStyle/>
              <a:p>
                <a:endParaRPr lang="en-US"/>
              </a:p>
            </p:txBody>
          </p:sp>
        </p:grpSp>
        <p:grpSp>
          <p:nvGrpSpPr>
            <p:cNvPr id="5" name="Group 22"/>
            <p:cNvGrpSpPr>
              <a:grpSpLocks/>
            </p:cNvGrpSpPr>
            <p:nvPr/>
          </p:nvGrpSpPr>
          <p:grpSpPr bwMode="auto">
            <a:xfrm>
              <a:off x="4479" y="891"/>
              <a:ext cx="866" cy="874"/>
              <a:chOff x="4231" y="1493"/>
              <a:chExt cx="1334" cy="1346"/>
            </a:xfrm>
          </p:grpSpPr>
          <p:pic>
            <p:nvPicPr>
              <p:cNvPr id="22582" name="Picture 23" descr="grey inner shadow circle"/>
              <p:cNvPicPr>
                <a:picLocks noChangeAspect="1" noChangeArrowheads="1"/>
              </p:cNvPicPr>
              <p:nvPr/>
            </p:nvPicPr>
            <p:blipFill>
              <a:blip r:embed="rId5" cstate="email">
                <a:lum bright="100000"/>
              </a:blip>
              <a:srcRect/>
              <a:stretch>
                <a:fillRect/>
              </a:stretch>
            </p:blipFill>
            <p:spPr bwMode="auto">
              <a:xfrm>
                <a:off x="4639" y="1493"/>
                <a:ext cx="518" cy="516"/>
              </a:xfrm>
              <a:prstGeom prst="rect">
                <a:avLst/>
              </a:prstGeom>
              <a:noFill/>
              <a:ln w="9525">
                <a:noFill/>
                <a:miter lim="800000"/>
                <a:headEnd/>
                <a:tailEnd/>
              </a:ln>
            </p:spPr>
          </p:pic>
          <p:pic>
            <p:nvPicPr>
              <p:cNvPr id="22583" name="Picture 24" descr="grey inner shadow circle"/>
              <p:cNvPicPr>
                <a:picLocks noChangeAspect="1" noChangeArrowheads="1"/>
              </p:cNvPicPr>
              <p:nvPr/>
            </p:nvPicPr>
            <p:blipFill>
              <a:blip r:embed="rId5" cstate="email">
                <a:lum bright="100000"/>
              </a:blip>
              <a:srcRect/>
              <a:stretch>
                <a:fillRect/>
              </a:stretch>
            </p:blipFill>
            <p:spPr bwMode="auto">
              <a:xfrm>
                <a:off x="4231" y="2323"/>
                <a:ext cx="518" cy="516"/>
              </a:xfrm>
              <a:prstGeom prst="rect">
                <a:avLst/>
              </a:prstGeom>
              <a:noFill/>
              <a:ln w="9525">
                <a:noFill/>
                <a:miter lim="800000"/>
                <a:headEnd/>
                <a:tailEnd/>
              </a:ln>
            </p:spPr>
          </p:pic>
          <p:pic>
            <p:nvPicPr>
              <p:cNvPr id="22584" name="Picture 25" descr="grey inner shadow circle"/>
              <p:cNvPicPr>
                <a:picLocks noChangeAspect="1" noChangeArrowheads="1"/>
              </p:cNvPicPr>
              <p:nvPr/>
            </p:nvPicPr>
            <p:blipFill>
              <a:blip r:embed="rId5" cstate="email">
                <a:lum bright="100000"/>
              </a:blip>
              <a:srcRect/>
              <a:stretch>
                <a:fillRect/>
              </a:stretch>
            </p:blipFill>
            <p:spPr bwMode="auto">
              <a:xfrm>
                <a:off x="5047" y="2323"/>
                <a:ext cx="518" cy="516"/>
              </a:xfrm>
              <a:prstGeom prst="rect">
                <a:avLst/>
              </a:prstGeom>
              <a:noFill/>
              <a:ln w="9525">
                <a:noFill/>
                <a:miter lim="800000"/>
                <a:headEnd/>
                <a:tailEnd/>
              </a:ln>
            </p:spPr>
          </p:pic>
          <p:grpSp>
            <p:nvGrpSpPr>
              <p:cNvPr id="6" name="Group 26"/>
              <p:cNvGrpSpPr>
                <a:grpSpLocks/>
              </p:cNvGrpSpPr>
              <p:nvPr/>
            </p:nvGrpSpPr>
            <p:grpSpPr bwMode="auto">
              <a:xfrm>
                <a:off x="4676" y="1527"/>
                <a:ext cx="446" cy="446"/>
                <a:chOff x="473" y="1314"/>
                <a:chExt cx="446" cy="446"/>
              </a:xfrm>
            </p:grpSpPr>
            <p:sp>
              <p:nvSpPr>
                <p:cNvPr id="22601" name="Oval 27"/>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endParaRPr lang="en-US"/>
                </a:p>
              </p:txBody>
            </p:sp>
            <p:sp>
              <p:nvSpPr>
                <p:cNvPr id="861212" name="Oval 28"/>
                <p:cNvSpPr>
                  <a:spLocks noChangeArrowheads="1"/>
                </p:cNvSpPr>
                <p:nvPr/>
              </p:nvSpPr>
              <p:spPr bwMode="auto">
                <a:xfrm>
                  <a:off x="493" y="1334"/>
                  <a:ext cx="404" cy="408"/>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defRPr/>
                  </a:pPr>
                  <a:endParaRPr lang="en-US"/>
                </a:p>
              </p:txBody>
            </p:sp>
          </p:grpSp>
          <p:grpSp>
            <p:nvGrpSpPr>
              <p:cNvPr id="7" name="Group 29"/>
              <p:cNvGrpSpPr>
                <a:grpSpLocks/>
              </p:cNvGrpSpPr>
              <p:nvPr/>
            </p:nvGrpSpPr>
            <p:grpSpPr bwMode="auto">
              <a:xfrm>
                <a:off x="4268" y="2357"/>
                <a:ext cx="446" cy="446"/>
                <a:chOff x="473" y="1314"/>
                <a:chExt cx="446" cy="446"/>
              </a:xfrm>
            </p:grpSpPr>
            <p:sp>
              <p:nvSpPr>
                <p:cNvPr id="22599" name="Oval 30"/>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endParaRPr lang="en-US"/>
                </a:p>
              </p:txBody>
            </p:sp>
            <p:sp>
              <p:nvSpPr>
                <p:cNvPr id="861215" name="Oval 31"/>
                <p:cNvSpPr>
                  <a:spLocks noChangeArrowheads="1"/>
                </p:cNvSpPr>
                <p:nvPr/>
              </p:nvSpPr>
              <p:spPr bwMode="auto">
                <a:xfrm>
                  <a:off x="493" y="1334"/>
                  <a:ext cx="408" cy="408"/>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defRPr/>
                  </a:pPr>
                  <a:endParaRPr lang="en-US"/>
                </a:p>
              </p:txBody>
            </p:sp>
          </p:grpSp>
          <p:grpSp>
            <p:nvGrpSpPr>
              <p:cNvPr id="8" name="Group 32"/>
              <p:cNvGrpSpPr>
                <a:grpSpLocks/>
              </p:cNvGrpSpPr>
              <p:nvPr/>
            </p:nvGrpSpPr>
            <p:grpSpPr bwMode="auto">
              <a:xfrm>
                <a:off x="5082" y="2357"/>
                <a:ext cx="446" cy="446"/>
                <a:chOff x="473" y="1314"/>
                <a:chExt cx="446" cy="446"/>
              </a:xfrm>
            </p:grpSpPr>
            <p:sp>
              <p:nvSpPr>
                <p:cNvPr id="22597" name="Oval 33"/>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endParaRPr lang="en-US"/>
                </a:p>
              </p:txBody>
            </p:sp>
            <p:sp>
              <p:nvSpPr>
                <p:cNvPr id="861218" name="Oval 34"/>
                <p:cNvSpPr>
                  <a:spLocks noChangeArrowheads="1"/>
                </p:cNvSpPr>
                <p:nvPr/>
              </p:nvSpPr>
              <p:spPr bwMode="auto">
                <a:xfrm>
                  <a:off x="491" y="1334"/>
                  <a:ext cx="408" cy="408"/>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defRPr/>
                  </a:pPr>
                  <a:endParaRPr lang="en-US"/>
                </a:p>
              </p:txBody>
            </p:sp>
          </p:grpSp>
          <p:pic>
            <p:nvPicPr>
              <p:cNvPr id="22588" name="Picture 35" descr="XP icon my computer"/>
              <p:cNvPicPr>
                <a:picLocks noChangeAspect="1" noChangeArrowheads="1"/>
              </p:cNvPicPr>
              <p:nvPr/>
            </p:nvPicPr>
            <p:blipFill>
              <a:blip r:embed="rId6" cstate="email"/>
              <a:srcRect/>
              <a:stretch>
                <a:fillRect/>
              </a:stretch>
            </p:blipFill>
            <p:spPr bwMode="auto">
              <a:xfrm>
                <a:off x="5163" y="2433"/>
                <a:ext cx="282" cy="282"/>
              </a:xfrm>
              <a:prstGeom prst="rect">
                <a:avLst/>
              </a:prstGeom>
              <a:noFill/>
              <a:ln w="9525">
                <a:noFill/>
                <a:miter lim="800000"/>
                <a:headEnd/>
                <a:tailEnd/>
              </a:ln>
            </p:spPr>
          </p:pic>
          <p:pic>
            <p:nvPicPr>
              <p:cNvPr id="22589" name="Picture 36" descr="XP icon my computer"/>
              <p:cNvPicPr>
                <a:picLocks noChangeAspect="1" noChangeArrowheads="1"/>
              </p:cNvPicPr>
              <p:nvPr/>
            </p:nvPicPr>
            <p:blipFill>
              <a:blip r:embed="rId6" cstate="email"/>
              <a:srcRect/>
              <a:stretch>
                <a:fillRect/>
              </a:stretch>
            </p:blipFill>
            <p:spPr bwMode="auto">
              <a:xfrm>
                <a:off x="4341" y="2433"/>
                <a:ext cx="282" cy="282"/>
              </a:xfrm>
              <a:prstGeom prst="rect">
                <a:avLst/>
              </a:prstGeom>
              <a:noFill/>
              <a:ln w="9525">
                <a:noFill/>
                <a:miter lim="800000"/>
                <a:headEnd/>
                <a:tailEnd/>
              </a:ln>
            </p:spPr>
          </p:pic>
          <p:pic>
            <p:nvPicPr>
              <p:cNvPr id="22590" name="Picture 37" descr="XP icon my computer"/>
              <p:cNvPicPr>
                <a:picLocks noChangeAspect="1" noChangeArrowheads="1"/>
              </p:cNvPicPr>
              <p:nvPr/>
            </p:nvPicPr>
            <p:blipFill>
              <a:blip r:embed="rId6" cstate="email"/>
              <a:srcRect/>
              <a:stretch>
                <a:fillRect/>
              </a:stretch>
            </p:blipFill>
            <p:spPr bwMode="auto">
              <a:xfrm>
                <a:off x="4761" y="1605"/>
                <a:ext cx="282" cy="282"/>
              </a:xfrm>
              <a:prstGeom prst="rect">
                <a:avLst/>
              </a:prstGeom>
              <a:noFill/>
              <a:ln w="9525">
                <a:noFill/>
                <a:miter lim="800000"/>
                <a:headEnd/>
                <a:tailEnd/>
              </a:ln>
            </p:spPr>
          </p:pic>
          <p:pic>
            <p:nvPicPr>
              <p:cNvPr id="22591" name="Picture 38" descr="green blue starburst"/>
              <p:cNvPicPr>
                <a:picLocks noChangeAspect="1" noChangeArrowheads="1"/>
              </p:cNvPicPr>
              <p:nvPr/>
            </p:nvPicPr>
            <p:blipFill>
              <a:blip r:embed="rId7">
                <a:lum bright="96000"/>
              </a:blip>
              <a:srcRect/>
              <a:stretch>
                <a:fillRect/>
              </a:stretch>
            </p:blipFill>
            <p:spPr bwMode="auto">
              <a:xfrm>
                <a:off x="4405" y="1864"/>
                <a:ext cx="980" cy="738"/>
              </a:xfrm>
              <a:prstGeom prst="rect">
                <a:avLst/>
              </a:prstGeom>
              <a:noFill/>
              <a:ln w="9525">
                <a:noFill/>
                <a:miter lim="800000"/>
                <a:headEnd/>
                <a:tailEnd/>
              </a:ln>
            </p:spPr>
          </p:pic>
          <p:pic>
            <p:nvPicPr>
              <p:cNvPr id="22592" name="Picture 39" descr="grey inner shadow circle"/>
              <p:cNvPicPr>
                <a:picLocks noChangeAspect="1" noChangeArrowheads="1"/>
              </p:cNvPicPr>
              <p:nvPr/>
            </p:nvPicPr>
            <p:blipFill>
              <a:blip r:embed="rId5" cstate="email">
                <a:lum bright="100000"/>
              </a:blip>
              <a:srcRect/>
              <a:stretch>
                <a:fillRect/>
              </a:stretch>
            </p:blipFill>
            <p:spPr bwMode="auto">
              <a:xfrm>
                <a:off x="4639" y="2003"/>
                <a:ext cx="518" cy="516"/>
              </a:xfrm>
              <a:prstGeom prst="rect">
                <a:avLst/>
              </a:prstGeom>
              <a:noFill/>
              <a:ln w="9525">
                <a:noFill/>
                <a:miter lim="800000"/>
                <a:headEnd/>
                <a:tailEnd/>
              </a:ln>
            </p:spPr>
          </p:pic>
          <p:grpSp>
            <p:nvGrpSpPr>
              <p:cNvPr id="9" name="Group 40"/>
              <p:cNvGrpSpPr>
                <a:grpSpLocks/>
              </p:cNvGrpSpPr>
              <p:nvPr/>
            </p:nvGrpSpPr>
            <p:grpSpPr bwMode="auto">
              <a:xfrm>
                <a:off x="4676" y="2039"/>
                <a:ext cx="446" cy="446"/>
                <a:chOff x="473" y="1314"/>
                <a:chExt cx="446" cy="446"/>
              </a:xfrm>
            </p:grpSpPr>
            <p:sp>
              <p:nvSpPr>
                <p:cNvPr id="22595" name="Oval 41"/>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endParaRPr lang="en-US"/>
                </a:p>
              </p:txBody>
            </p:sp>
            <p:sp>
              <p:nvSpPr>
                <p:cNvPr id="861226" name="Oval 42"/>
                <p:cNvSpPr>
                  <a:spLocks noChangeArrowheads="1"/>
                </p:cNvSpPr>
                <p:nvPr/>
              </p:nvSpPr>
              <p:spPr bwMode="auto">
                <a:xfrm>
                  <a:off x="493" y="1336"/>
                  <a:ext cx="404" cy="403"/>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defRPr/>
                  </a:pPr>
                  <a:endParaRPr lang="en-US"/>
                </a:p>
              </p:txBody>
            </p:sp>
          </p:grpSp>
          <p:pic>
            <p:nvPicPr>
              <p:cNvPr id="22594" name="Picture 43" descr="Server"/>
              <p:cNvPicPr>
                <a:picLocks noChangeAspect="1" noChangeArrowheads="1"/>
              </p:cNvPicPr>
              <p:nvPr/>
            </p:nvPicPr>
            <p:blipFill>
              <a:blip r:embed="rId8"/>
              <a:srcRect/>
              <a:stretch>
                <a:fillRect/>
              </a:stretch>
            </p:blipFill>
            <p:spPr bwMode="auto">
              <a:xfrm>
                <a:off x="4767" y="2071"/>
                <a:ext cx="258" cy="382"/>
              </a:xfrm>
              <a:prstGeom prst="rect">
                <a:avLst/>
              </a:prstGeom>
              <a:noFill/>
              <a:ln w="9525">
                <a:noFill/>
                <a:miter lim="800000"/>
                <a:headEnd/>
                <a:tailEnd/>
              </a:ln>
            </p:spPr>
          </p:pic>
        </p:grpSp>
        <p:grpSp>
          <p:nvGrpSpPr>
            <p:cNvPr id="10" name="Group 44"/>
            <p:cNvGrpSpPr>
              <a:grpSpLocks/>
            </p:cNvGrpSpPr>
            <p:nvPr/>
          </p:nvGrpSpPr>
          <p:grpSpPr bwMode="auto">
            <a:xfrm>
              <a:off x="428" y="881"/>
              <a:ext cx="856" cy="864"/>
              <a:chOff x="1011" y="1997"/>
              <a:chExt cx="989" cy="998"/>
            </a:xfrm>
          </p:grpSpPr>
          <p:grpSp>
            <p:nvGrpSpPr>
              <p:cNvPr id="11" name="Group 45"/>
              <p:cNvGrpSpPr>
                <a:grpSpLocks/>
              </p:cNvGrpSpPr>
              <p:nvPr/>
            </p:nvGrpSpPr>
            <p:grpSpPr bwMode="auto">
              <a:xfrm>
                <a:off x="1011" y="1997"/>
                <a:ext cx="989" cy="998"/>
                <a:chOff x="28" y="1493"/>
                <a:chExt cx="1334" cy="1346"/>
              </a:xfrm>
            </p:grpSpPr>
            <p:pic>
              <p:nvPicPr>
                <p:cNvPr id="22566" name="Picture 46" descr="grey inner shadow circle"/>
                <p:cNvPicPr>
                  <a:picLocks noChangeAspect="1" noChangeArrowheads="1"/>
                </p:cNvPicPr>
                <p:nvPr/>
              </p:nvPicPr>
              <p:blipFill>
                <a:blip r:embed="rId9" cstate="email">
                  <a:lum bright="100000"/>
                </a:blip>
                <a:srcRect/>
                <a:stretch>
                  <a:fillRect/>
                </a:stretch>
              </p:blipFill>
              <p:spPr bwMode="auto">
                <a:xfrm>
                  <a:off x="436" y="2003"/>
                  <a:ext cx="518" cy="516"/>
                </a:xfrm>
                <a:prstGeom prst="rect">
                  <a:avLst/>
                </a:prstGeom>
                <a:noFill/>
                <a:ln w="9525">
                  <a:noFill/>
                  <a:miter lim="800000"/>
                  <a:headEnd/>
                  <a:tailEnd/>
                </a:ln>
              </p:spPr>
            </p:pic>
            <p:pic>
              <p:nvPicPr>
                <p:cNvPr id="22567" name="Picture 47" descr="grey inner shadow circle"/>
                <p:cNvPicPr>
                  <a:picLocks noChangeAspect="1" noChangeArrowheads="1"/>
                </p:cNvPicPr>
                <p:nvPr/>
              </p:nvPicPr>
              <p:blipFill>
                <a:blip r:embed="rId9" cstate="email">
                  <a:lum bright="100000"/>
                </a:blip>
                <a:srcRect/>
                <a:stretch>
                  <a:fillRect/>
                </a:stretch>
              </p:blipFill>
              <p:spPr bwMode="auto">
                <a:xfrm>
                  <a:off x="436" y="1493"/>
                  <a:ext cx="518" cy="516"/>
                </a:xfrm>
                <a:prstGeom prst="rect">
                  <a:avLst/>
                </a:prstGeom>
                <a:noFill/>
                <a:ln w="9525">
                  <a:noFill/>
                  <a:miter lim="800000"/>
                  <a:headEnd/>
                  <a:tailEnd/>
                </a:ln>
              </p:spPr>
            </p:pic>
            <p:pic>
              <p:nvPicPr>
                <p:cNvPr id="22568" name="Picture 48" descr="grey inner shadow circle"/>
                <p:cNvPicPr>
                  <a:picLocks noChangeAspect="1" noChangeArrowheads="1"/>
                </p:cNvPicPr>
                <p:nvPr/>
              </p:nvPicPr>
              <p:blipFill>
                <a:blip r:embed="rId9" cstate="email">
                  <a:lum bright="100000"/>
                </a:blip>
                <a:srcRect/>
                <a:stretch>
                  <a:fillRect/>
                </a:stretch>
              </p:blipFill>
              <p:spPr bwMode="auto">
                <a:xfrm>
                  <a:off x="28" y="2323"/>
                  <a:ext cx="518" cy="516"/>
                </a:xfrm>
                <a:prstGeom prst="rect">
                  <a:avLst/>
                </a:prstGeom>
                <a:noFill/>
                <a:ln w="9525">
                  <a:noFill/>
                  <a:miter lim="800000"/>
                  <a:headEnd/>
                  <a:tailEnd/>
                </a:ln>
              </p:spPr>
            </p:pic>
            <p:pic>
              <p:nvPicPr>
                <p:cNvPr id="22569" name="Picture 49" descr="grey inner shadow circle"/>
                <p:cNvPicPr>
                  <a:picLocks noChangeAspect="1" noChangeArrowheads="1"/>
                </p:cNvPicPr>
                <p:nvPr/>
              </p:nvPicPr>
              <p:blipFill>
                <a:blip r:embed="rId9" cstate="email">
                  <a:lum bright="100000"/>
                </a:blip>
                <a:srcRect/>
                <a:stretch>
                  <a:fillRect/>
                </a:stretch>
              </p:blipFill>
              <p:spPr bwMode="auto">
                <a:xfrm>
                  <a:off x="844" y="2323"/>
                  <a:ext cx="518" cy="516"/>
                </a:xfrm>
                <a:prstGeom prst="rect">
                  <a:avLst/>
                </a:prstGeom>
                <a:noFill/>
                <a:ln w="9525">
                  <a:noFill/>
                  <a:miter lim="800000"/>
                  <a:headEnd/>
                  <a:tailEnd/>
                </a:ln>
              </p:spPr>
            </p:pic>
            <p:grpSp>
              <p:nvGrpSpPr>
                <p:cNvPr id="12" name="Group 50"/>
                <p:cNvGrpSpPr>
                  <a:grpSpLocks/>
                </p:cNvGrpSpPr>
                <p:nvPr/>
              </p:nvGrpSpPr>
              <p:grpSpPr bwMode="auto">
                <a:xfrm>
                  <a:off x="473" y="1527"/>
                  <a:ext cx="446" cy="446"/>
                  <a:chOff x="473" y="1314"/>
                  <a:chExt cx="446" cy="446"/>
                </a:xfrm>
              </p:grpSpPr>
              <p:sp>
                <p:nvSpPr>
                  <p:cNvPr id="22580" name="Oval 51"/>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endParaRPr lang="en-US"/>
                  </a:p>
                </p:txBody>
              </p:sp>
              <p:sp>
                <p:nvSpPr>
                  <p:cNvPr id="861236" name="Oval 52"/>
                  <p:cNvSpPr>
                    <a:spLocks noChangeArrowheads="1"/>
                  </p:cNvSpPr>
                  <p:nvPr/>
                </p:nvSpPr>
                <p:spPr bwMode="auto">
                  <a:xfrm>
                    <a:off x="494" y="1335"/>
                    <a:ext cx="405" cy="405"/>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defRPr/>
                    </a:pPr>
                    <a:endParaRPr lang="en-US"/>
                  </a:p>
                </p:txBody>
              </p:sp>
            </p:grpSp>
            <p:grpSp>
              <p:nvGrpSpPr>
                <p:cNvPr id="13" name="Group 53"/>
                <p:cNvGrpSpPr>
                  <a:grpSpLocks/>
                </p:cNvGrpSpPr>
                <p:nvPr/>
              </p:nvGrpSpPr>
              <p:grpSpPr bwMode="auto">
                <a:xfrm>
                  <a:off x="473" y="2039"/>
                  <a:ext cx="446" cy="446"/>
                  <a:chOff x="473" y="1314"/>
                  <a:chExt cx="446" cy="446"/>
                </a:xfrm>
              </p:grpSpPr>
              <p:sp>
                <p:nvSpPr>
                  <p:cNvPr id="22578" name="Oval 54"/>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endParaRPr lang="en-US"/>
                  </a:p>
                </p:txBody>
              </p:sp>
              <p:sp>
                <p:nvSpPr>
                  <p:cNvPr id="861239" name="Oval 55"/>
                  <p:cNvSpPr>
                    <a:spLocks noChangeArrowheads="1"/>
                  </p:cNvSpPr>
                  <p:nvPr/>
                </p:nvSpPr>
                <p:spPr bwMode="auto">
                  <a:xfrm>
                    <a:off x="494" y="1334"/>
                    <a:ext cx="405" cy="408"/>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defRPr/>
                    </a:pPr>
                    <a:endParaRPr lang="en-US"/>
                  </a:p>
                </p:txBody>
              </p:sp>
            </p:grpSp>
            <p:grpSp>
              <p:nvGrpSpPr>
                <p:cNvPr id="14" name="Group 56"/>
                <p:cNvGrpSpPr>
                  <a:grpSpLocks/>
                </p:cNvGrpSpPr>
                <p:nvPr/>
              </p:nvGrpSpPr>
              <p:grpSpPr bwMode="auto">
                <a:xfrm>
                  <a:off x="65" y="2357"/>
                  <a:ext cx="446" cy="446"/>
                  <a:chOff x="473" y="1314"/>
                  <a:chExt cx="446" cy="446"/>
                </a:xfrm>
              </p:grpSpPr>
              <p:sp>
                <p:nvSpPr>
                  <p:cNvPr id="22576" name="Oval 57"/>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endParaRPr lang="en-US"/>
                  </a:p>
                </p:txBody>
              </p:sp>
              <p:sp>
                <p:nvSpPr>
                  <p:cNvPr id="861242" name="Oval 58"/>
                  <p:cNvSpPr>
                    <a:spLocks noChangeArrowheads="1"/>
                  </p:cNvSpPr>
                  <p:nvPr/>
                </p:nvSpPr>
                <p:spPr bwMode="auto">
                  <a:xfrm>
                    <a:off x="494" y="1335"/>
                    <a:ext cx="405" cy="405"/>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defRPr/>
                    </a:pPr>
                    <a:endParaRPr lang="en-US"/>
                  </a:p>
                </p:txBody>
              </p:sp>
            </p:grpSp>
            <p:grpSp>
              <p:nvGrpSpPr>
                <p:cNvPr id="15" name="Group 59"/>
                <p:cNvGrpSpPr>
                  <a:grpSpLocks/>
                </p:cNvGrpSpPr>
                <p:nvPr/>
              </p:nvGrpSpPr>
              <p:grpSpPr bwMode="auto">
                <a:xfrm>
                  <a:off x="879" y="2357"/>
                  <a:ext cx="446" cy="446"/>
                  <a:chOff x="473" y="1314"/>
                  <a:chExt cx="446" cy="446"/>
                </a:xfrm>
              </p:grpSpPr>
              <p:sp>
                <p:nvSpPr>
                  <p:cNvPr id="22574" name="Oval 60"/>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endParaRPr lang="en-US"/>
                  </a:p>
                </p:txBody>
              </p:sp>
              <p:sp>
                <p:nvSpPr>
                  <p:cNvPr id="861245" name="Oval 61"/>
                  <p:cNvSpPr>
                    <a:spLocks noChangeArrowheads="1"/>
                  </p:cNvSpPr>
                  <p:nvPr/>
                </p:nvSpPr>
                <p:spPr bwMode="auto">
                  <a:xfrm>
                    <a:off x="493" y="1335"/>
                    <a:ext cx="405" cy="405"/>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defRPr/>
                    </a:pPr>
                    <a:endParaRPr lang="en-US"/>
                  </a:p>
                </p:txBody>
              </p:sp>
            </p:grpSp>
          </p:grpSp>
          <p:pic>
            <p:nvPicPr>
              <p:cNvPr id="22562" name="Picture 62" descr="XP icon my computer"/>
              <p:cNvPicPr>
                <a:picLocks noChangeAspect="1" noChangeArrowheads="1"/>
              </p:cNvPicPr>
              <p:nvPr/>
            </p:nvPicPr>
            <p:blipFill>
              <a:blip r:embed="rId10" cstate="email"/>
              <a:srcRect/>
              <a:stretch>
                <a:fillRect/>
              </a:stretch>
            </p:blipFill>
            <p:spPr bwMode="auto">
              <a:xfrm>
                <a:off x="1709" y="2694"/>
                <a:ext cx="209" cy="209"/>
              </a:xfrm>
              <a:prstGeom prst="rect">
                <a:avLst/>
              </a:prstGeom>
              <a:noFill/>
              <a:ln w="9525">
                <a:noFill/>
                <a:miter lim="800000"/>
                <a:headEnd/>
                <a:tailEnd/>
              </a:ln>
            </p:spPr>
          </p:pic>
          <p:pic>
            <p:nvPicPr>
              <p:cNvPr id="22563" name="Picture 63" descr="XP icon my computer"/>
              <p:cNvPicPr>
                <a:picLocks noChangeAspect="1" noChangeArrowheads="1"/>
              </p:cNvPicPr>
              <p:nvPr/>
            </p:nvPicPr>
            <p:blipFill>
              <a:blip r:embed="rId10" cstate="email"/>
              <a:srcRect/>
              <a:stretch>
                <a:fillRect/>
              </a:stretch>
            </p:blipFill>
            <p:spPr bwMode="auto">
              <a:xfrm>
                <a:off x="1099" y="2694"/>
                <a:ext cx="209" cy="209"/>
              </a:xfrm>
              <a:prstGeom prst="rect">
                <a:avLst/>
              </a:prstGeom>
              <a:noFill/>
              <a:ln w="9525">
                <a:noFill/>
                <a:miter lim="800000"/>
                <a:headEnd/>
                <a:tailEnd/>
              </a:ln>
            </p:spPr>
          </p:pic>
          <p:pic>
            <p:nvPicPr>
              <p:cNvPr id="22564" name="Picture 64" descr="XP icon my computer"/>
              <p:cNvPicPr>
                <a:picLocks noChangeAspect="1" noChangeArrowheads="1"/>
              </p:cNvPicPr>
              <p:nvPr/>
            </p:nvPicPr>
            <p:blipFill>
              <a:blip r:embed="rId10" cstate="email"/>
              <a:srcRect/>
              <a:stretch>
                <a:fillRect/>
              </a:stretch>
            </p:blipFill>
            <p:spPr bwMode="auto">
              <a:xfrm>
                <a:off x="1406" y="2080"/>
                <a:ext cx="209" cy="209"/>
              </a:xfrm>
              <a:prstGeom prst="rect">
                <a:avLst/>
              </a:prstGeom>
              <a:noFill/>
              <a:ln w="9525">
                <a:noFill/>
                <a:miter lim="800000"/>
                <a:headEnd/>
                <a:tailEnd/>
              </a:ln>
            </p:spPr>
          </p:pic>
          <p:pic>
            <p:nvPicPr>
              <p:cNvPr id="22565" name="Picture 65" descr="XP_Man"/>
              <p:cNvPicPr>
                <a:picLocks noChangeAspect="1" noChangeArrowheads="1"/>
              </p:cNvPicPr>
              <p:nvPr/>
            </p:nvPicPr>
            <p:blipFill>
              <a:blip r:embed="rId11"/>
              <a:srcRect/>
              <a:stretch>
                <a:fillRect/>
              </a:stretch>
            </p:blipFill>
            <p:spPr bwMode="auto">
              <a:xfrm>
                <a:off x="1405" y="2435"/>
                <a:ext cx="189" cy="252"/>
              </a:xfrm>
              <a:prstGeom prst="rect">
                <a:avLst/>
              </a:prstGeom>
              <a:noFill/>
              <a:ln w="9525">
                <a:noFill/>
                <a:miter lim="800000"/>
                <a:headEnd/>
                <a:tailEnd/>
              </a:ln>
            </p:spPr>
          </p:pic>
        </p:grpSp>
        <p:pic>
          <p:nvPicPr>
            <p:cNvPr id="22558" name="Picture 66" descr="slide-05-arrow"/>
            <p:cNvPicPr>
              <a:picLocks noChangeAspect="1" noChangeArrowheads="1"/>
            </p:cNvPicPr>
            <p:nvPr/>
          </p:nvPicPr>
          <p:blipFill>
            <a:blip r:embed="rId12"/>
            <a:srcRect/>
            <a:stretch>
              <a:fillRect/>
            </a:stretch>
          </p:blipFill>
          <p:spPr bwMode="invGray">
            <a:xfrm rot="-354739">
              <a:off x="1152" y="960"/>
              <a:ext cx="1197" cy="503"/>
            </a:xfrm>
            <a:prstGeom prst="rect">
              <a:avLst/>
            </a:prstGeom>
            <a:noFill/>
            <a:ln w="9525">
              <a:noFill/>
              <a:miter lim="800000"/>
              <a:headEnd/>
              <a:tailEnd/>
            </a:ln>
          </p:spPr>
        </p:pic>
        <p:pic>
          <p:nvPicPr>
            <p:cNvPr id="22559" name="Picture 67" descr="slide-05-arrow"/>
            <p:cNvPicPr>
              <a:picLocks noChangeAspect="1" noChangeArrowheads="1"/>
            </p:cNvPicPr>
            <p:nvPr/>
          </p:nvPicPr>
          <p:blipFill>
            <a:blip r:embed="rId12"/>
            <a:srcRect/>
            <a:stretch>
              <a:fillRect/>
            </a:stretch>
          </p:blipFill>
          <p:spPr bwMode="invGray">
            <a:xfrm rot="-354739">
              <a:off x="2280" y="947"/>
              <a:ext cx="1197" cy="503"/>
            </a:xfrm>
            <a:prstGeom prst="rect">
              <a:avLst/>
            </a:prstGeom>
            <a:noFill/>
            <a:ln w="9525">
              <a:noFill/>
              <a:miter lim="800000"/>
              <a:headEnd/>
              <a:tailEnd/>
            </a:ln>
          </p:spPr>
        </p:pic>
        <p:pic>
          <p:nvPicPr>
            <p:cNvPr id="22560" name="Picture 68" descr="slide-05-arrow"/>
            <p:cNvPicPr>
              <a:picLocks noChangeAspect="1" noChangeArrowheads="1"/>
            </p:cNvPicPr>
            <p:nvPr/>
          </p:nvPicPr>
          <p:blipFill>
            <a:blip r:embed="rId12"/>
            <a:srcRect/>
            <a:stretch>
              <a:fillRect/>
            </a:stretch>
          </p:blipFill>
          <p:spPr bwMode="invGray">
            <a:xfrm rot="-354739">
              <a:off x="3417" y="947"/>
              <a:ext cx="1197" cy="503"/>
            </a:xfrm>
            <a:prstGeom prst="rect">
              <a:avLst/>
            </a:prstGeom>
            <a:noFill/>
            <a:ln w="9525">
              <a:noFill/>
              <a:miter lim="800000"/>
              <a:headEnd/>
              <a:tailEnd/>
            </a:ln>
          </p:spPr>
        </p:pic>
      </p:grpSp>
      <p:sp>
        <p:nvSpPr>
          <p:cNvPr id="861253" name="Text Box 69"/>
          <p:cNvSpPr txBox="1">
            <a:spLocks noChangeArrowheads="1"/>
          </p:cNvSpPr>
          <p:nvPr/>
        </p:nvSpPr>
        <p:spPr bwMode="auto">
          <a:xfrm>
            <a:off x="381000" y="5907088"/>
            <a:ext cx="1957388" cy="369332"/>
          </a:xfrm>
          <a:prstGeom prst="rect">
            <a:avLst/>
          </a:prstGeom>
          <a:noFill/>
          <a:ln w="9525">
            <a:noFill/>
            <a:miter lim="800000"/>
            <a:headEnd/>
            <a:tailEnd/>
          </a:ln>
        </p:spPr>
        <p:txBody>
          <a:bodyPr anchor="ctr">
            <a:spAutoFit/>
          </a:bodyPr>
          <a:lstStyle/>
          <a:p>
            <a:pPr algn="ctr" eaLnBrk="1" hangingPunct="1">
              <a:spcBef>
                <a:spcPct val="50000"/>
              </a:spcBef>
            </a:pPr>
            <a:r>
              <a:rPr lang="en-US" b="0" dirty="0">
                <a:cs typeface="Arial" pitchFamily="34" charset="0"/>
              </a:rPr>
              <a:t>Cost Center </a:t>
            </a:r>
          </a:p>
        </p:txBody>
      </p:sp>
      <p:sp>
        <p:nvSpPr>
          <p:cNvPr id="861254" name="Text Box 70"/>
          <p:cNvSpPr txBox="1">
            <a:spLocks noChangeArrowheads="1"/>
          </p:cNvSpPr>
          <p:nvPr/>
        </p:nvSpPr>
        <p:spPr bwMode="auto">
          <a:xfrm>
            <a:off x="2528888" y="5791200"/>
            <a:ext cx="1936750" cy="646331"/>
          </a:xfrm>
          <a:prstGeom prst="rect">
            <a:avLst/>
          </a:prstGeom>
          <a:noFill/>
          <a:ln w="9525">
            <a:noFill/>
            <a:miter lim="800000"/>
            <a:headEnd/>
            <a:tailEnd/>
          </a:ln>
        </p:spPr>
        <p:txBody>
          <a:bodyPr anchor="ctr">
            <a:spAutoFit/>
          </a:bodyPr>
          <a:lstStyle/>
          <a:p>
            <a:pPr algn="ctr" eaLnBrk="1" hangingPunct="1">
              <a:spcBef>
                <a:spcPct val="50000"/>
              </a:spcBef>
            </a:pPr>
            <a:r>
              <a:rPr lang="en-US" b="0" dirty="0">
                <a:cs typeface="Arial" pitchFamily="34" charset="0"/>
              </a:rPr>
              <a:t>More Efficient Cost Center</a:t>
            </a:r>
          </a:p>
        </p:txBody>
      </p:sp>
      <p:sp>
        <p:nvSpPr>
          <p:cNvPr id="861255" name="Text Box 71"/>
          <p:cNvSpPr txBox="1">
            <a:spLocks noChangeArrowheads="1"/>
          </p:cNvSpPr>
          <p:nvPr/>
        </p:nvSpPr>
        <p:spPr bwMode="auto">
          <a:xfrm>
            <a:off x="4752975" y="5791200"/>
            <a:ext cx="1885950" cy="646331"/>
          </a:xfrm>
          <a:prstGeom prst="rect">
            <a:avLst/>
          </a:prstGeom>
          <a:noFill/>
          <a:ln w="9525">
            <a:noFill/>
            <a:miter lim="800000"/>
            <a:headEnd/>
            <a:tailEnd/>
          </a:ln>
        </p:spPr>
        <p:txBody>
          <a:bodyPr anchor="ctr">
            <a:spAutoFit/>
          </a:bodyPr>
          <a:lstStyle/>
          <a:p>
            <a:pPr algn="ctr" eaLnBrk="1" hangingPunct="1">
              <a:spcBef>
                <a:spcPct val="50000"/>
              </a:spcBef>
            </a:pPr>
            <a:r>
              <a:rPr lang="en-US" b="0" dirty="0">
                <a:cs typeface="Arial" pitchFamily="34" charset="0"/>
              </a:rPr>
              <a:t>Business Enabler</a:t>
            </a:r>
          </a:p>
        </p:txBody>
      </p:sp>
      <p:sp>
        <p:nvSpPr>
          <p:cNvPr id="861256" name="Text Box 72"/>
          <p:cNvSpPr txBox="1">
            <a:spLocks noChangeArrowheads="1"/>
          </p:cNvSpPr>
          <p:nvPr/>
        </p:nvSpPr>
        <p:spPr bwMode="auto">
          <a:xfrm>
            <a:off x="6810375" y="5908675"/>
            <a:ext cx="1984375" cy="369332"/>
          </a:xfrm>
          <a:prstGeom prst="rect">
            <a:avLst/>
          </a:prstGeom>
          <a:noFill/>
          <a:ln w="9525">
            <a:noFill/>
            <a:miter lim="800000"/>
            <a:headEnd/>
            <a:tailEnd/>
          </a:ln>
        </p:spPr>
        <p:txBody>
          <a:bodyPr anchor="ctr">
            <a:spAutoFit/>
          </a:bodyPr>
          <a:lstStyle/>
          <a:p>
            <a:pPr algn="ctr" eaLnBrk="1" hangingPunct="1">
              <a:spcBef>
                <a:spcPct val="50000"/>
              </a:spcBef>
            </a:pPr>
            <a:r>
              <a:rPr lang="en-US" b="0" dirty="0">
                <a:cs typeface="Arial" pitchFamily="34" charset="0"/>
              </a:rPr>
              <a:t>Strategic Asset</a:t>
            </a:r>
          </a:p>
        </p:txBody>
      </p:sp>
      <p:pic>
        <p:nvPicPr>
          <p:cNvPr id="861257" name="Picture 73" descr="basic"/>
          <p:cNvPicPr>
            <a:picLocks noChangeAspect="1" noChangeArrowheads="1"/>
          </p:cNvPicPr>
          <p:nvPr/>
        </p:nvPicPr>
        <p:blipFill>
          <a:blip r:embed="rId13"/>
          <a:srcRect/>
          <a:stretch>
            <a:fillRect/>
          </a:stretch>
        </p:blipFill>
        <p:spPr bwMode="auto">
          <a:xfrm>
            <a:off x="860425" y="6310313"/>
            <a:ext cx="885825" cy="504825"/>
          </a:xfrm>
          <a:prstGeom prst="rect">
            <a:avLst/>
          </a:prstGeom>
          <a:noFill/>
          <a:ln w="9525">
            <a:noFill/>
            <a:miter lim="800000"/>
            <a:headEnd/>
            <a:tailEnd/>
          </a:ln>
        </p:spPr>
      </p:pic>
      <p:pic>
        <p:nvPicPr>
          <p:cNvPr id="861258" name="Picture 74" descr="dynamic"/>
          <p:cNvPicPr>
            <a:picLocks noChangeAspect="1" noChangeArrowheads="1"/>
          </p:cNvPicPr>
          <p:nvPr/>
        </p:nvPicPr>
        <p:blipFill>
          <a:blip r:embed="rId14"/>
          <a:srcRect/>
          <a:stretch>
            <a:fillRect/>
          </a:stretch>
        </p:blipFill>
        <p:spPr bwMode="auto">
          <a:xfrm>
            <a:off x="7148513" y="6310313"/>
            <a:ext cx="1276350" cy="504825"/>
          </a:xfrm>
          <a:prstGeom prst="rect">
            <a:avLst/>
          </a:prstGeom>
          <a:noFill/>
          <a:ln w="9525">
            <a:noFill/>
            <a:miter lim="800000"/>
            <a:headEnd/>
            <a:tailEnd/>
          </a:ln>
        </p:spPr>
      </p:pic>
      <p:pic>
        <p:nvPicPr>
          <p:cNvPr id="861259" name="Picture 75" descr="standardized"/>
          <p:cNvPicPr>
            <a:picLocks noChangeAspect="1" noChangeArrowheads="1"/>
          </p:cNvPicPr>
          <p:nvPr/>
        </p:nvPicPr>
        <p:blipFill>
          <a:blip r:embed="rId15"/>
          <a:srcRect/>
          <a:stretch>
            <a:fillRect/>
          </a:stretch>
        </p:blipFill>
        <p:spPr bwMode="auto">
          <a:xfrm>
            <a:off x="2614613" y="6310313"/>
            <a:ext cx="1800225" cy="504825"/>
          </a:xfrm>
          <a:prstGeom prst="rect">
            <a:avLst/>
          </a:prstGeom>
          <a:noFill/>
          <a:ln w="9525">
            <a:noFill/>
            <a:miter lim="800000"/>
            <a:headEnd/>
            <a:tailEnd/>
          </a:ln>
        </p:spPr>
      </p:pic>
      <p:pic>
        <p:nvPicPr>
          <p:cNvPr id="861260" name="Picture 76" descr="advanced"/>
          <p:cNvPicPr>
            <a:picLocks noChangeAspect="1" noChangeArrowheads="1"/>
          </p:cNvPicPr>
          <p:nvPr/>
        </p:nvPicPr>
        <p:blipFill>
          <a:blip r:embed="rId16"/>
          <a:srcRect/>
          <a:stretch>
            <a:fillRect/>
          </a:stretch>
        </p:blipFill>
        <p:spPr bwMode="auto">
          <a:xfrm>
            <a:off x="4949825" y="6310313"/>
            <a:ext cx="1485900" cy="504825"/>
          </a:xfrm>
          <a:prstGeom prst="rect">
            <a:avLst/>
          </a:prstGeom>
          <a:noFill/>
          <a:ln w="9525">
            <a:noFill/>
            <a:miter lim="800000"/>
            <a:headEnd/>
            <a:tailEnd/>
          </a:ln>
        </p:spPr>
      </p:pic>
      <p:sp>
        <p:nvSpPr>
          <p:cNvPr id="83" name="Oval 49"/>
          <p:cNvSpPr>
            <a:spLocks noChangeArrowheads="1"/>
          </p:cNvSpPr>
          <p:nvPr/>
        </p:nvSpPr>
        <p:spPr bwMode="auto">
          <a:xfrm>
            <a:off x="304800" y="2851150"/>
            <a:ext cx="2057400" cy="3473450"/>
          </a:xfrm>
          <a:prstGeom prst="ellipse">
            <a:avLst/>
          </a:prstGeom>
          <a:noFill/>
          <a:ln w="9525">
            <a:noFill/>
            <a:round/>
            <a:headEnd/>
            <a:tailEnd/>
          </a:ln>
          <a:effectLst/>
        </p:spPr>
        <p:txBody>
          <a:bodyPr rIns="54000" bIns="10800" anchor="ctr"/>
          <a:lstStyle/>
          <a:p>
            <a:pPr eaLnBrk="1" hangingPunct="1">
              <a:lnSpc>
                <a:spcPct val="110000"/>
              </a:lnSpc>
            </a:pPr>
            <a:r>
              <a:rPr lang="en-GB" sz="1200" b="0" dirty="0" smtClean="0"/>
              <a:t>Evaluating the beginnings of SOA and composite apps</a:t>
            </a:r>
          </a:p>
          <a:p>
            <a:pPr eaLnBrk="1" hangingPunct="1">
              <a:lnSpc>
                <a:spcPct val="110000"/>
              </a:lnSpc>
            </a:pPr>
            <a:endParaRPr lang="en-GB" sz="1200" b="0" dirty="0" smtClean="0"/>
          </a:p>
          <a:p>
            <a:pPr eaLnBrk="1" hangingPunct="1">
              <a:lnSpc>
                <a:spcPct val="110000"/>
              </a:lnSpc>
            </a:pPr>
            <a:r>
              <a:rPr lang="en-GB" sz="1200" b="0" dirty="0" smtClean="0"/>
              <a:t>Short term ROI on primarily technical solutions</a:t>
            </a:r>
          </a:p>
          <a:p>
            <a:pPr eaLnBrk="1" hangingPunct="1">
              <a:lnSpc>
                <a:spcPct val="110000"/>
              </a:lnSpc>
            </a:pPr>
            <a:endParaRPr lang="en-GB" sz="1200" b="0" dirty="0" smtClean="0"/>
          </a:p>
          <a:p>
            <a:pPr eaLnBrk="1" hangingPunct="1">
              <a:lnSpc>
                <a:spcPct val="110000"/>
              </a:lnSpc>
            </a:pPr>
            <a:r>
              <a:rPr lang="en-GB" sz="1200" b="0" dirty="0" smtClean="0"/>
              <a:t>Visioning, planning and communicating</a:t>
            </a:r>
          </a:p>
          <a:p>
            <a:pPr eaLnBrk="1" hangingPunct="1">
              <a:lnSpc>
                <a:spcPct val="110000"/>
              </a:lnSpc>
            </a:pPr>
            <a:endParaRPr lang="en-GB" sz="1200" b="0" dirty="0"/>
          </a:p>
          <a:p>
            <a:pPr eaLnBrk="1" hangingPunct="1">
              <a:lnSpc>
                <a:spcPct val="110000"/>
              </a:lnSpc>
            </a:pPr>
            <a:endParaRPr lang="en-GB" sz="1200" b="0" dirty="0"/>
          </a:p>
          <a:p>
            <a:pPr eaLnBrk="1" hangingPunct="1">
              <a:lnSpc>
                <a:spcPct val="110000"/>
              </a:lnSpc>
            </a:pPr>
            <a:endParaRPr lang="en-GB" sz="1200" b="0" dirty="0"/>
          </a:p>
          <a:p>
            <a:pPr eaLnBrk="1" hangingPunct="1">
              <a:lnSpc>
                <a:spcPct val="110000"/>
              </a:lnSpc>
            </a:pPr>
            <a:endParaRPr lang="en-GB" sz="1200" b="0" dirty="0"/>
          </a:p>
          <a:p>
            <a:pPr eaLnBrk="1" hangingPunct="1">
              <a:lnSpc>
                <a:spcPct val="110000"/>
              </a:lnSpc>
            </a:pPr>
            <a:r>
              <a:rPr lang="en-GB" sz="1200" b="0" dirty="0"/>
              <a:t> </a:t>
            </a:r>
            <a:endParaRPr lang="en-US" sz="1200" b="0" dirty="0"/>
          </a:p>
        </p:txBody>
      </p:sp>
      <p:sp>
        <p:nvSpPr>
          <p:cNvPr id="90" name="Oval 50"/>
          <p:cNvSpPr>
            <a:spLocks noChangeArrowheads="1"/>
          </p:cNvSpPr>
          <p:nvPr/>
        </p:nvSpPr>
        <p:spPr bwMode="auto">
          <a:xfrm>
            <a:off x="2438400" y="1447800"/>
            <a:ext cx="2057400" cy="4300537"/>
          </a:xfrm>
          <a:prstGeom prst="ellipse">
            <a:avLst/>
          </a:prstGeom>
          <a:noFill/>
          <a:ln w="9525">
            <a:noFill/>
            <a:round/>
            <a:headEnd/>
            <a:tailEnd/>
          </a:ln>
          <a:effectLst/>
        </p:spPr>
        <p:txBody>
          <a:bodyPr lIns="0" tIns="36000" rIns="0" bIns="10800" anchor="ctr"/>
          <a:lstStyle/>
          <a:p>
            <a:pPr eaLnBrk="1" hangingPunct="1">
              <a:lnSpc>
                <a:spcPct val="110000"/>
              </a:lnSpc>
            </a:pPr>
            <a:r>
              <a:rPr lang="en-GB" sz="1200" b="0" dirty="0"/>
              <a:t>Common </a:t>
            </a:r>
            <a:r>
              <a:rPr lang="en-GB" sz="1200" b="0" dirty="0" smtClean="0"/>
              <a:t> enterprise </a:t>
            </a:r>
            <a:r>
              <a:rPr lang="en-GB" sz="1200" b="0" dirty="0"/>
              <a:t>service </a:t>
            </a:r>
            <a:r>
              <a:rPr lang="en-GB" sz="1200" b="0" dirty="0" smtClean="0"/>
              <a:t> bus  capabilities</a:t>
            </a:r>
            <a:endParaRPr lang="en-GB" sz="1200" b="0" dirty="0"/>
          </a:p>
          <a:p>
            <a:pPr eaLnBrk="1" hangingPunct="1">
              <a:lnSpc>
                <a:spcPct val="110000"/>
              </a:lnSpc>
            </a:pPr>
            <a:r>
              <a:rPr lang="en-GB" sz="1200" b="0" dirty="0"/>
              <a:t> </a:t>
            </a:r>
          </a:p>
          <a:p>
            <a:pPr eaLnBrk="1" hangingPunct="1">
              <a:lnSpc>
                <a:spcPct val="110000"/>
              </a:lnSpc>
            </a:pPr>
            <a:r>
              <a:rPr lang="en-GB" sz="1200" b="0" dirty="0"/>
              <a:t>Existing capabilities exposed as services</a:t>
            </a:r>
          </a:p>
          <a:p>
            <a:pPr eaLnBrk="1" hangingPunct="1">
              <a:lnSpc>
                <a:spcPct val="110000"/>
              </a:lnSpc>
            </a:pPr>
            <a:endParaRPr lang="en-GB" sz="1200" b="0" dirty="0"/>
          </a:p>
          <a:p>
            <a:pPr eaLnBrk="1" hangingPunct="1">
              <a:lnSpc>
                <a:spcPct val="110000"/>
              </a:lnSpc>
            </a:pPr>
            <a:r>
              <a:rPr lang="en-GB" sz="1200" b="0" dirty="0"/>
              <a:t>Consistent use of services across the organization</a:t>
            </a:r>
          </a:p>
          <a:p>
            <a:pPr eaLnBrk="1" hangingPunct="1">
              <a:lnSpc>
                <a:spcPct val="110000"/>
              </a:lnSpc>
            </a:pPr>
            <a:endParaRPr lang="en-GB" sz="1200" b="0" dirty="0"/>
          </a:p>
          <a:p>
            <a:pPr eaLnBrk="1" hangingPunct="1">
              <a:lnSpc>
                <a:spcPct val="110000"/>
              </a:lnSpc>
            </a:pPr>
            <a:r>
              <a:rPr lang="en-GB" sz="1200" b="0" dirty="0"/>
              <a:t>Cost reduction from (reuse) efficiency</a:t>
            </a:r>
          </a:p>
          <a:p>
            <a:pPr eaLnBrk="1" hangingPunct="1">
              <a:lnSpc>
                <a:spcPct val="110000"/>
              </a:lnSpc>
            </a:pPr>
            <a:endParaRPr lang="en-GB" sz="1200" b="0" dirty="0"/>
          </a:p>
          <a:p>
            <a:pPr eaLnBrk="1" hangingPunct="1">
              <a:lnSpc>
                <a:spcPct val="110000"/>
              </a:lnSpc>
            </a:pPr>
            <a:r>
              <a:rPr lang="en-GB" sz="1200" b="0" dirty="0"/>
              <a:t>Increase in business agility from contract </a:t>
            </a:r>
            <a:r>
              <a:rPr lang="en-GB" sz="1200" b="0" dirty="0" smtClean="0"/>
              <a:t>based systems </a:t>
            </a:r>
            <a:endParaRPr lang="en-GB" sz="1200" b="0" dirty="0"/>
          </a:p>
          <a:p>
            <a:pPr eaLnBrk="1" hangingPunct="1">
              <a:lnSpc>
                <a:spcPct val="110000"/>
              </a:lnSpc>
            </a:pPr>
            <a:endParaRPr lang="en-GB" sz="1200" b="0" dirty="0"/>
          </a:p>
          <a:p>
            <a:pPr eaLnBrk="1" hangingPunct="1">
              <a:lnSpc>
                <a:spcPct val="110000"/>
              </a:lnSpc>
            </a:pPr>
            <a:r>
              <a:rPr lang="en-GB" sz="1200" b="0" dirty="0"/>
              <a:t>Provider </a:t>
            </a:r>
            <a:r>
              <a:rPr lang="en-GB" sz="1200" dirty="0" smtClean="0"/>
              <a:t>&amp; </a:t>
            </a:r>
            <a:r>
              <a:rPr lang="en-GB" sz="1200" b="0" dirty="0" smtClean="0"/>
              <a:t>Consumer </a:t>
            </a:r>
            <a:endParaRPr lang="en-GB" sz="1200" b="0" dirty="0"/>
          </a:p>
          <a:p>
            <a:pPr eaLnBrk="1" hangingPunct="1">
              <a:lnSpc>
                <a:spcPct val="110000"/>
              </a:lnSpc>
            </a:pPr>
            <a:r>
              <a:rPr lang="en-GB" sz="1200" b="0" dirty="0"/>
              <a:t>Organization</a:t>
            </a:r>
            <a:endParaRPr lang="en-US" sz="1200" b="0" dirty="0"/>
          </a:p>
        </p:txBody>
      </p:sp>
      <p:sp>
        <p:nvSpPr>
          <p:cNvPr id="91" name="Oval 51"/>
          <p:cNvSpPr>
            <a:spLocks noChangeArrowheads="1"/>
          </p:cNvSpPr>
          <p:nvPr/>
        </p:nvSpPr>
        <p:spPr bwMode="auto">
          <a:xfrm>
            <a:off x="4648200" y="1600200"/>
            <a:ext cx="2057400" cy="4170362"/>
          </a:xfrm>
          <a:prstGeom prst="ellipse">
            <a:avLst/>
          </a:prstGeom>
          <a:noFill/>
          <a:ln w="9525">
            <a:noFill/>
            <a:round/>
            <a:headEnd/>
            <a:tailEnd/>
          </a:ln>
          <a:effectLst/>
        </p:spPr>
        <p:txBody>
          <a:bodyPr rIns="54000" bIns="10800" anchor="ctr"/>
          <a:lstStyle/>
          <a:p>
            <a:pPr eaLnBrk="1" hangingPunct="1">
              <a:lnSpc>
                <a:spcPct val="110000"/>
              </a:lnSpc>
            </a:pPr>
            <a:r>
              <a:rPr lang="en-GB" sz="1200" b="0" dirty="0"/>
              <a:t>Secure, </a:t>
            </a:r>
            <a:r>
              <a:rPr lang="en-GB" sz="1200" b="0" dirty="0" smtClean="0"/>
              <a:t>transactional </a:t>
            </a:r>
            <a:r>
              <a:rPr lang="en-GB" sz="1200" b="0" dirty="0"/>
              <a:t>services </a:t>
            </a:r>
            <a:r>
              <a:rPr lang="en-GB" sz="1200" b="0" dirty="0" smtClean="0"/>
              <a:t>environment</a:t>
            </a:r>
            <a:endParaRPr lang="en-GB" sz="1200" b="0" dirty="0"/>
          </a:p>
          <a:p>
            <a:pPr eaLnBrk="1" hangingPunct="1">
              <a:lnSpc>
                <a:spcPct val="110000"/>
              </a:lnSpc>
            </a:pPr>
            <a:endParaRPr lang="en-GB" sz="1200" b="0" dirty="0"/>
          </a:p>
          <a:p>
            <a:pPr eaLnBrk="1" hangingPunct="1">
              <a:lnSpc>
                <a:spcPct val="110000"/>
              </a:lnSpc>
            </a:pPr>
            <a:r>
              <a:rPr lang="en-GB" sz="1200" b="0" dirty="0"/>
              <a:t>Business processes reengineered as services</a:t>
            </a:r>
            <a:endParaRPr lang="en-US" sz="1200" b="0" dirty="0"/>
          </a:p>
          <a:p>
            <a:pPr eaLnBrk="1" hangingPunct="1">
              <a:lnSpc>
                <a:spcPct val="110000"/>
              </a:lnSpc>
            </a:pPr>
            <a:endParaRPr lang="en-GB" sz="1200" b="0" dirty="0"/>
          </a:p>
          <a:p>
            <a:pPr eaLnBrk="1" hangingPunct="1">
              <a:lnSpc>
                <a:spcPct val="110000"/>
              </a:lnSpc>
            </a:pPr>
            <a:r>
              <a:rPr lang="en-US" sz="1200" b="0" dirty="0" smtClean="0"/>
              <a:t>Services federated </a:t>
            </a:r>
            <a:r>
              <a:rPr lang="en-US" sz="1200" b="0" dirty="0"/>
              <a:t>across business </a:t>
            </a:r>
            <a:r>
              <a:rPr lang="en-US" sz="1200" b="0" dirty="0" smtClean="0"/>
              <a:t> ecosystems</a:t>
            </a:r>
            <a:endParaRPr lang="en-US" sz="1200" b="0" dirty="0"/>
          </a:p>
          <a:p>
            <a:pPr eaLnBrk="1" hangingPunct="1">
              <a:lnSpc>
                <a:spcPct val="110000"/>
              </a:lnSpc>
            </a:pPr>
            <a:endParaRPr lang="en-US" sz="1200" b="0" dirty="0"/>
          </a:p>
          <a:p>
            <a:pPr eaLnBrk="1" hangingPunct="1">
              <a:lnSpc>
                <a:spcPct val="110000"/>
              </a:lnSpc>
            </a:pPr>
            <a:r>
              <a:rPr lang="en-US" sz="1200" b="0" dirty="0"/>
              <a:t>Monolithic systems reengineered as components</a:t>
            </a:r>
          </a:p>
          <a:p>
            <a:pPr eaLnBrk="1" hangingPunct="1">
              <a:lnSpc>
                <a:spcPct val="110000"/>
              </a:lnSpc>
            </a:pPr>
            <a:endParaRPr lang="en-GB" sz="1200" b="0" dirty="0"/>
          </a:p>
          <a:p>
            <a:pPr eaLnBrk="1" hangingPunct="1">
              <a:lnSpc>
                <a:spcPct val="110000"/>
              </a:lnSpc>
            </a:pPr>
            <a:r>
              <a:rPr lang="en-GB" sz="1200" b="0" dirty="0"/>
              <a:t>Real time data currency and business</a:t>
            </a:r>
            <a:br>
              <a:rPr lang="en-GB" sz="1200" b="0" dirty="0"/>
            </a:br>
            <a:r>
              <a:rPr lang="en-GB" sz="1200" b="0" dirty="0"/>
              <a:t> intelligence</a:t>
            </a:r>
            <a:endParaRPr lang="en-US" sz="1200" b="0" dirty="0"/>
          </a:p>
        </p:txBody>
      </p:sp>
      <p:sp>
        <p:nvSpPr>
          <p:cNvPr id="92" name="Oval 52"/>
          <p:cNvSpPr>
            <a:spLocks noChangeArrowheads="1"/>
          </p:cNvSpPr>
          <p:nvPr/>
        </p:nvSpPr>
        <p:spPr bwMode="auto">
          <a:xfrm>
            <a:off x="6781800" y="2286000"/>
            <a:ext cx="2057400" cy="4010025"/>
          </a:xfrm>
          <a:prstGeom prst="ellipse">
            <a:avLst/>
          </a:prstGeom>
          <a:noFill/>
          <a:ln w="9525">
            <a:noFill/>
            <a:round/>
            <a:headEnd/>
            <a:tailEnd/>
          </a:ln>
          <a:effectLst/>
        </p:spPr>
        <p:txBody>
          <a:bodyPr rIns="54000" bIns="10800" anchor="ctr"/>
          <a:lstStyle/>
          <a:p>
            <a:pPr eaLnBrk="1" hangingPunct="1">
              <a:lnSpc>
                <a:spcPct val="110000"/>
              </a:lnSpc>
            </a:pPr>
            <a:r>
              <a:rPr lang="en-US" sz="1200" b="0" dirty="0"/>
              <a:t>Real time business services</a:t>
            </a:r>
          </a:p>
          <a:p>
            <a:pPr eaLnBrk="1" hangingPunct="1">
              <a:lnSpc>
                <a:spcPct val="110000"/>
              </a:lnSpc>
            </a:pPr>
            <a:endParaRPr lang="en-GB" sz="1200" b="0" dirty="0"/>
          </a:p>
          <a:p>
            <a:pPr eaLnBrk="1" hangingPunct="1">
              <a:lnSpc>
                <a:spcPct val="110000"/>
              </a:lnSpc>
            </a:pPr>
            <a:r>
              <a:rPr lang="en-GB" sz="1200" b="0" dirty="0"/>
              <a:t>Service is basis for virtualized resource management</a:t>
            </a:r>
          </a:p>
          <a:p>
            <a:pPr eaLnBrk="1" hangingPunct="1">
              <a:lnSpc>
                <a:spcPct val="110000"/>
              </a:lnSpc>
            </a:pPr>
            <a:endParaRPr lang="en-GB" sz="1200" b="0" dirty="0"/>
          </a:p>
          <a:p>
            <a:pPr eaLnBrk="1" hangingPunct="1">
              <a:lnSpc>
                <a:spcPct val="110000"/>
              </a:lnSpc>
            </a:pPr>
            <a:r>
              <a:rPr lang="en-GB" sz="1200" b="0" dirty="0"/>
              <a:t>Federated services management</a:t>
            </a:r>
          </a:p>
          <a:p>
            <a:pPr eaLnBrk="1" hangingPunct="1">
              <a:lnSpc>
                <a:spcPct val="110000"/>
              </a:lnSpc>
            </a:pPr>
            <a:endParaRPr lang="en-GB" sz="1200" b="0" dirty="0"/>
          </a:p>
          <a:p>
            <a:pPr eaLnBrk="1" hangingPunct="1">
              <a:lnSpc>
                <a:spcPct val="110000"/>
              </a:lnSpc>
            </a:pPr>
            <a:endParaRPr lang="en-GB" sz="1200" b="0" dirty="0"/>
          </a:p>
          <a:p>
            <a:pPr eaLnBrk="1" hangingPunct="1">
              <a:lnSpc>
                <a:spcPct val="110000"/>
              </a:lnSpc>
            </a:pPr>
            <a:endParaRPr lang="en-US" sz="1200" b="0" dirty="0"/>
          </a:p>
          <a:p>
            <a:pPr eaLnBrk="1" hangingPunct="1">
              <a:lnSpc>
                <a:spcPct val="110000"/>
              </a:lnSpc>
            </a:pPr>
            <a:endParaRPr lang="en-US" sz="1200" b="0" dirty="0"/>
          </a:p>
        </p:txBody>
      </p:sp>
      <p:sp>
        <p:nvSpPr>
          <p:cNvPr id="93" name="Title 92"/>
          <p:cNvSpPr>
            <a:spLocks noGrp="1"/>
          </p:cNvSpPr>
          <p:nvPr>
            <p:ph type="title"/>
          </p:nvPr>
        </p:nvSpPr>
        <p:spPr/>
        <p:txBody>
          <a:bodyPr>
            <a:normAutofit fontScale="90000"/>
          </a:bodyPr>
          <a:lstStyle/>
          <a:p>
            <a:r>
              <a:rPr lang="en-US" dirty="0" smtClean="0"/>
              <a:t>Application Platform Optimization</a:t>
            </a:r>
            <a:br>
              <a:rPr lang="en-US" dirty="0" smtClean="0"/>
            </a:br>
            <a:r>
              <a:rPr lang="en-US" sz="3600" dirty="0" smtClean="0"/>
              <a:t>Your Guide to Enterprise SOA</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1000"/>
                                        <p:tgtEl>
                                          <p:spTgt spid="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1000"/>
                                        <p:tgtEl>
                                          <p:spTgt spid="9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1000"/>
                                        <p:tgtEl>
                                          <p:spTgt spid="92"/>
                                        </p:tgtEl>
                                      </p:cBhvr>
                                    </p:animEffect>
                                  </p:childTnLst>
                                </p:cTn>
                              </p:par>
                              <p:par>
                                <p:cTn id="17" presetID="10" presetClass="entr" presetSubtype="0" fill="hold" nodeType="withEffect">
                                  <p:stCondLst>
                                    <p:cond delay="0"/>
                                  </p:stCondLst>
                                  <p:childTnLst>
                                    <p:set>
                                      <p:cBhvr>
                                        <p:cTn id="18" dur="1" fill="hold">
                                          <p:stCondLst>
                                            <p:cond delay="0"/>
                                          </p:stCondLst>
                                        </p:cTn>
                                        <p:tgtEl>
                                          <p:spTgt spid="861186"/>
                                        </p:tgtEl>
                                        <p:attrNameLst>
                                          <p:attrName>style.visibility</p:attrName>
                                        </p:attrNameLst>
                                      </p:cBhvr>
                                      <p:to>
                                        <p:strVal val="visible"/>
                                      </p:to>
                                    </p:set>
                                    <p:animEffect transition="in" filter="fade">
                                      <p:cBhvr>
                                        <p:cTn id="19" dur="1000"/>
                                        <p:tgtEl>
                                          <p:spTgt spid="861186"/>
                                        </p:tgtEl>
                                      </p:cBhvr>
                                    </p:animEffect>
                                  </p:childTnLst>
                                </p:cTn>
                              </p:par>
                              <p:par>
                                <p:cTn id="20" presetID="10" presetClass="entr" presetSubtype="0" fill="hold" nodeType="withEffect">
                                  <p:stCondLst>
                                    <p:cond delay="0"/>
                                  </p:stCondLst>
                                  <p:childTnLst>
                                    <p:set>
                                      <p:cBhvr>
                                        <p:cTn id="21" dur="1" fill="hold">
                                          <p:stCondLst>
                                            <p:cond delay="0"/>
                                          </p:stCondLst>
                                        </p:cTn>
                                        <p:tgtEl>
                                          <p:spTgt spid="861257"/>
                                        </p:tgtEl>
                                        <p:attrNameLst>
                                          <p:attrName>style.visibility</p:attrName>
                                        </p:attrNameLst>
                                      </p:cBhvr>
                                      <p:to>
                                        <p:strVal val="visible"/>
                                      </p:to>
                                    </p:set>
                                    <p:animEffect transition="in" filter="fade">
                                      <p:cBhvr>
                                        <p:cTn id="22" dur="1000"/>
                                        <p:tgtEl>
                                          <p:spTgt spid="861257"/>
                                        </p:tgtEl>
                                      </p:cBhvr>
                                    </p:animEffect>
                                  </p:childTnLst>
                                </p:cTn>
                              </p:par>
                              <p:par>
                                <p:cTn id="23" presetID="10" presetClass="entr" presetSubtype="0" fill="hold" nodeType="withEffect">
                                  <p:stCondLst>
                                    <p:cond delay="0"/>
                                  </p:stCondLst>
                                  <p:childTnLst>
                                    <p:set>
                                      <p:cBhvr>
                                        <p:cTn id="24" dur="1" fill="hold">
                                          <p:stCondLst>
                                            <p:cond delay="0"/>
                                          </p:stCondLst>
                                        </p:cTn>
                                        <p:tgtEl>
                                          <p:spTgt spid="861259"/>
                                        </p:tgtEl>
                                        <p:attrNameLst>
                                          <p:attrName>style.visibility</p:attrName>
                                        </p:attrNameLst>
                                      </p:cBhvr>
                                      <p:to>
                                        <p:strVal val="visible"/>
                                      </p:to>
                                    </p:set>
                                    <p:animEffect transition="in" filter="fade">
                                      <p:cBhvr>
                                        <p:cTn id="25" dur="1000"/>
                                        <p:tgtEl>
                                          <p:spTgt spid="861259"/>
                                        </p:tgtEl>
                                      </p:cBhvr>
                                    </p:animEffect>
                                  </p:childTnLst>
                                </p:cTn>
                              </p:par>
                              <p:par>
                                <p:cTn id="26" presetID="10" presetClass="entr" presetSubtype="0" fill="hold" nodeType="withEffect">
                                  <p:stCondLst>
                                    <p:cond delay="0"/>
                                  </p:stCondLst>
                                  <p:childTnLst>
                                    <p:set>
                                      <p:cBhvr>
                                        <p:cTn id="27" dur="1" fill="hold">
                                          <p:stCondLst>
                                            <p:cond delay="0"/>
                                          </p:stCondLst>
                                        </p:cTn>
                                        <p:tgtEl>
                                          <p:spTgt spid="861260"/>
                                        </p:tgtEl>
                                        <p:attrNameLst>
                                          <p:attrName>style.visibility</p:attrName>
                                        </p:attrNameLst>
                                      </p:cBhvr>
                                      <p:to>
                                        <p:strVal val="visible"/>
                                      </p:to>
                                    </p:set>
                                    <p:animEffect transition="in" filter="fade">
                                      <p:cBhvr>
                                        <p:cTn id="28" dur="1000"/>
                                        <p:tgtEl>
                                          <p:spTgt spid="861260"/>
                                        </p:tgtEl>
                                      </p:cBhvr>
                                    </p:animEffect>
                                  </p:childTnLst>
                                </p:cTn>
                              </p:par>
                              <p:par>
                                <p:cTn id="29" presetID="10" presetClass="entr" presetSubtype="0" fill="hold" nodeType="withEffect">
                                  <p:stCondLst>
                                    <p:cond delay="0"/>
                                  </p:stCondLst>
                                  <p:childTnLst>
                                    <p:set>
                                      <p:cBhvr>
                                        <p:cTn id="30" dur="1" fill="hold">
                                          <p:stCondLst>
                                            <p:cond delay="0"/>
                                          </p:stCondLst>
                                        </p:cTn>
                                        <p:tgtEl>
                                          <p:spTgt spid="861258"/>
                                        </p:tgtEl>
                                        <p:attrNameLst>
                                          <p:attrName>style.visibility</p:attrName>
                                        </p:attrNameLst>
                                      </p:cBhvr>
                                      <p:to>
                                        <p:strVal val="visible"/>
                                      </p:to>
                                    </p:set>
                                    <p:animEffect transition="in" filter="fade">
                                      <p:cBhvr>
                                        <p:cTn id="31" dur="1000"/>
                                        <p:tgtEl>
                                          <p:spTgt spid="8612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61190"/>
                                        </p:tgtEl>
                                        <p:attrNameLst>
                                          <p:attrName>style.visibility</p:attrName>
                                        </p:attrNameLst>
                                      </p:cBhvr>
                                      <p:to>
                                        <p:strVal val="visible"/>
                                      </p:to>
                                    </p:set>
                                    <p:animEffect transition="in" filter="fade">
                                      <p:cBhvr>
                                        <p:cTn id="34" dur="500"/>
                                        <p:tgtEl>
                                          <p:spTgt spid="86119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61187"/>
                                        </p:tgtEl>
                                        <p:attrNameLst>
                                          <p:attrName>style.visibility</p:attrName>
                                        </p:attrNameLst>
                                      </p:cBhvr>
                                      <p:to>
                                        <p:strVal val="visible"/>
                                      </p:to>
                                    </p:set>
                                    <p:animEffect transition="in" filter="fade">
                                      <p:cBhvr>
                                        <p:cTn id="37" dur="500"/>
                                        <p:tgtEl>
                                          <p:spTgt spid="8611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61188"/>
                                        </p:tgtEl>
                                        <p:attrNameLst>
                                          <p:attrName>style.visibility</p:attrName>
                                        </p:attrNameLst>
                                      </p:cBhvr>
                                      <p:to>
                                        <p:strVal val="visible"/>
                                      </p:to>
                                    </p:set>
                                    <p:animEffect transition="in" filter="fade">
                                      <p:cBhvr>
                                        <p:cTn id="40" dur="500"/>
                                        <p:tgtEl>
                                          <p:spTgt spid="8611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61189"/>
                                        </p:tgtEl>
                                        <p:attrNameLst>
                                          <p:attrName>style.visibility</p:attrName>
                                        </p:attrNameLst>
                                      </p:cBhvr>
                                      <p:to>
                                        <p:strVal val="visible"/>
                                      </p:to>
                                    </p:set>
                                    <p:animEffect transition="in" filter="fade">
                                      <p:cBhvr>
                                        <p:cTn id="43" dur="500"/>
                                        <p:tgtEl>
                                          <p:spTgt spid="861189"/>
                                        </p:tgtEl>
                                      </p:cBhvr>
                                    </p:animEffect>
                                  </p:childTnLst>
                                </p:cTn>
                              </p:par>
                            </p:childTnLst>
                          </p:cTn>
                        </p:par>
                        <p:par>
                          <p:cTn id="44" fill="hold">
                            <p:stCondLst>
                              <p:cond delay="1000"/>
                            </p:stCondLst>
                            <p:childTnLst>
                              <p:par>
                                <p:cTn id="45" presetID="47" presetClass="entr" presetSubtype="0" fill="hold" grpId="0" nodeType="afterEffect">
                                  <p:stCondLst>
                                    <p:cond delay="0"/>
                                  </p:stCondLst>
                                  <p:childTnLst>
                                    <p:set>
                                      <p:cBhvr>
                                        <p:cTn id="46" dur="1" fill="hold">
                                          <p:stCondLst>
                                            <p:cond delay="0"/>
                                          </p:stCondLst>
                                        </p:cTn>
                                        <p:tgtEl>
                                          <p:spTgt spid="861253"/>
                                        </p:tgtEl>
                                        <p:attrNameLst>
                                          <p:attrName>style.visibility</p:attrName>
                                        </p:attrNameLst>
                                      </p:cBhvr>
                                      <p:to>
                                        <p:strVal val="visible"/>
                                      </p:to>
                                    </p:set>
                                    <p:animEffect transition="in" filter="fade">
                                      <p:cBhvr>
                                        <p:cTn id="47" dur="1000"/>
                                        <p:tgtEl>
                                          <p:spTgt spid="861253"/>
                                        </p:tgtEl>
                                      </p:cBhvr>
                                    </p:animEffect>
                                    <p:anim calcmode="lin" valueType="num">
                                      <p:cBhvr>
                                        <p:cTn id="48" dur="1000" fill="hold"/>
                                        <p:tgtEl>
                                          <p:spTgt spid="861253"/>
                                        </p:tgtEl>
                                        <p:attrNameLst>
                                          <p:attrName>ppt_x</p:attrName>
                                        </p:attrNameLst>
                                      </p:cBhvr>
                                      <p:tavLst>
                                        <p:tav tm="0">
                                          <p:val>
                                            <p:strVal val="#ppt_x"/>
                                          </p:val>
                                        </p:tav>
                                        <p:tav tm="100000">
                                          <p:val>
                                            <p:strVal val="#ppt_x"/>
                                          </p:val>
                                        </p:tav>
                                      </p:tavLst>
                                    </p:anim>
                                    <p:anim calcmode="lin" valueType="num">
                                      <p:cBhvr>
                                        <p:cTn id="49" dur="1000" fill="hold"/>
                                        <p:tgtEl>
                                          <p:spTgt spid="86125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861254"/>
                                        </p:tgtEl>
                                        <p:attrNameLst>
                                          <p:attrName>style.visibility</p:attrName>
                                        </p:attrNameLst>
                                      </p:cBhvr>
                                      <p:to>
                                        <p:strVal val="visible"/>
                                      </p:to>
                                    </p:set>
                                    <p:animEffect transition="in" filter="fade">
                                      <p:cBhvr>
                                        <p:cTn id="52" dur="1000"/>
                                        <p:tgtEl>
                                          <p:spTgt spid="861254"/>
                                        </p:tgtEl>
                                      </p:cBhvr>
                                    </p:animEffect>
                                    <p:anim calcmode="lin" valueType="num">
                                      <p:cBhvr>
                                        <p:cTn id="53" dur="1000" fill="hold"/>
                                        <p:tgtEl>
                                          <p:spTgt spid="861254"/>
                                        </p:tgtEl>
                                        <p:attrNameLst>
                                          <p:attrName>ppt_x</p:attrName>
                                        </p:attrNameLst>
                                      </p:cBhvr>
                                      <p:tavLst>
                                        <p:tav tm="0">
                                          <p:val>
                                            <p:strVal val="#ppt_x"/>
                                          </p:val>
                                        </p:tav>
                                        <p:tav tm="100000">
                                          <p:val>
                                            <p:strVal val="#ppt_x"/>
                                          </p:val>
                                        </p:tav>
                                      </p:tavLst>
                                    </p:anim>
                                    <p:anim calcmode="lin" valueType="num">
                                      <p:cBhvr>
                                        <p:cTn id="54" dur="1000" fill="hold"/>
                                        <p:tgtEl>
                                          <p:spTgt spid="861254"/>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61255"/>
                                        </p:tgtEl>
                                        <p:attrNameLst>
                                          <p:attrName>style.visibility</p:attrName>
                                        </p:attrNameLst>
                                      </p:cBhvr>
                                      <p:to>
                                        <p:strVal val="visible"/>
                                      </p:to>
                                    </p:set>
                                    <p:animEffect transition="in" filter="fade">
                                      <p:cBhvr>
                                        <p:cTn id="57" dur="1000"/>
                                        <p:tgtEl>
                                          <p:spTgt spid="861255"/>
                                        </p:tgtEl>
                                      </p:cBhvr>
                                    </p:animEffect>
                                    <p:anim calcmode="lin" valueType="num">
                                      <p:cBhvr>
                                        <p:cTn id="58" dur="1000" fill="hold"/>
                                        <p:tgtEl>
                                          <p:spTgt spid="861255"/>
                                        </p:tgtEl>
                                        <p:attrNameLst>
                                          <p:attrName>ppt_x</p:attrName>
                                        </p:attrNameLst>
                                      </p:cBhvr>
                                      <p:tavLst>
                                        <p:tav tm="0">
                                          <p:val>
                                            <p:strVal val="#ppt_x"/>
                                          </p:val>
                                        </p:tav>
                                        <p:tav tm="100000">
                                          <p:val>
                                            <p:strVal val="#ppt_x"/>
                                          </p:val>
                                        </p:tav>
                                      </p:tavLst>
                                    </p:anim>
                                    <p:anim calcmode="lin" valueType="num">
                                      <p:cBhvr>
                                        <p:cTn id="59" dur="1000" fill="hold"/>
                                        <p:tgtEl>
                                          <p:spTgt spid="86125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1256"/>
                                        </p:tgtEl>
                                        <p:attrNameLst>
                                          <p:attrName>style.visibility</p:attrName>
                                        </p:attrNameLst>
                                      </p:cBhvr>
                                      <p:to>
                                        <p:strVal val="visible"/>
                                      </p:to>
                                    </p:set>
                                    <p:animEffect transition="in" filter="fade">
                                      <p:cBhvr>
                                        <p:cTn id="62" dur="1000"/>
                                        <p:tgtEl>
                                          <p:spTgt spid="861256"/>
                                        </p:tgtEl>
                                      </p:cBhvr>
                                    </p:animEffect>
                                    <p:anim calcmode="lin" valueType="num">
                                      <p:cBhvr>
                                        <p:cTn id="63" dur="1000" fill="hold"/>
                                        <p:tgtEl>
                                          <p:spTgt spid="861256"/>
                                        </p:tgtEl>
                                        <p:attrNameLst>
                                          <p:attrName>ppt_x</p:attrName>
                                        </p:attrNameLst>
                                      </p:cBhvr>
                                      <p:tavLst>
                                        <p:tav tm="0">
                                          <p:val>
                                            <p:strVal val="#ppt_x"/>
                                          </p:val>
                                        </p:tav>
                                        <p:tav tm="100000">
                                          <p:val>
                                            <p:strVal val="#ppt_x"/>
                                          </p:val>
                                        </p:tav>
                                      </p:tavLst>
                                    </p:anim>
                                    <p:anim calcmode="lin" valueType="num">
                                      <p:cBhvr>
                                        <p:cTn id="64" dur="1000" fill="hold"/>
                                        <p:tgtEl>
                                          <p:spTgt spid="861256"/>
                                        </p:tgtEl>
                                        <p:attrNameLst>
                                          <p:attrName>ppt_y</p:attrName>
                                        </p:attrNameLst>
                                      </p:cBhvr>
                                      <p:tavLst>
                                        <p:tav tm="0">
                                          <p:val>
                                            <p:strVal val="#ppt_y-.1"/>
                                          </p:val>
                                        </p:tav>
                                        <p:tav tm="100000">
                                          <p:val>
                                            <p:strVal val="#ppt_y"/>
                                          </p:val>
                                        </p:tav>
                                      </p:tavLst>
                                    </p:anim>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animBg="1"/>
      <p:bldP spid="861188" grpId="0" animBg="1"/>
      <p:bldP spid="861189" grpId="0" animBg="1"/>
      <p:bldP spid="861190" grpId="0" animBg="1"/>
      <p:bldP spid="861253" grpId="0"/>
      <p:bldP spid="861254" grpId="0"/>
      <p:bldP spid="861255" grpId="0"/>
      <p:bldP spid="861256" grpId="0"/>
      <p:bldP spid="83" grpId="0"/>
      <p:bldP spid="90" grpId="0"/>
      <p:bldP spid="91" grpId="0"/>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SOA Maturity Model</a:t>
            </a:r>
            <a:endParaRPr lang="en-GB" dirty="0"/>
          </a:p>
        </p:txBody>
      </p:sp>
      <p:graphicFrame>
        <p:nvGraphicFramePr>
          <p:cNvPr id="5" name="Group 2"/>
          <p:cNvGraphicFramePr>
            <a:graphicFrameLocks noGrp="1"/>
          </p:cNvGraphicFramePr>
          <p:nvPr/>
        </p:nvGraphicFramePr>
        <p:xfrm>
          <a:off x="119747" y="1264624"/>
          <a:ext cx="8915401" cy="5450524"/>
        </p:xfrm>
        <a:graphic>
          <a:graphicData uri="http://schemas.openxmlformats.org/drawingml/2006/table">
            <a:tbl>
              <a:tblPr/>
              <a:tblGrid>
                <a:gridCol w="1480458"/>
                <a:gridCol w="1789793"/>
                <a:gridCol w="1881188"/>
                <a:gridCol w="1881187"/>
                <a:gridCol w="1882775"/>
              </a:tblGrid>
              <a:tr h="1554163">
                <a:tc>
                  <a:txBody>
                    <a:bodyPr/>
                    <a:lstStyle/>
                    <a:p>
                      <a:pPr marL="0" marR="0" lvl="0" indent="0" algn="ctr"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r>
                        <a:rPr kumimoji="0" lang="en-US" sz="1500" b="0" i="0" u="none" strike="noStrike" kern="1200" cap="none" normalizeH="0" baseline="0" dirty="0">
                          <a:ln>
                            <a:noFill/>
                          </a:ln>
                          <a:solidFill>
                            <a:schemeClr val="tx1"/>
                          </a:solidFill>
                          <a:effectLst>
                            <a:outerShdw blurRad="38100" dist="38100" dir="2700000" algn="tl">
                              <a:srgbClr val="000000">
                                <a:alpha val="43137"/>
                              </a:srgbClr>
                            </a:outerShdw>
                          </a:effectLst>
                          <a:latin typeface="Segoe UI" pitchFamily="34" charset="0"/>
                          <a:ea typeface="Calibri Bold" pitchFamily="-112" charset="0"/>
                          <a:cs typeface="Segoe UI" pitchFamily="34" charset="0"/>
                          <a:sym typeface="Calibri Bold" pitchFamily="-112" charset="0"/>
                        </a:rPr>
                        <a:t>Service  Administration</a:t>
                      </a:r>
                    </a:p>
                  </a:txBody>
                  <a:tcPr marL="38100" marR="38100" marT="38100" marB="381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100000"/>
                        <a:buFont typeface="Arial" pitchFamily="-112" charset="-52"/>
                        <a:buChar char="•"/>
                        <a:tabLst>
                          <a:tab pos="558800" algn="l"/>
                        </a:tabLst>
                      </a:pPr>
                      <a:endParaRPr kumimoji="0" lang="en-US" sz="1100" b="0" i="0" u="none" strike="noStrike" cap="none" normalizeH="0" baseline="0" dirty="0">
                        <a:ln>
                          <a:noFill/>
                        </a:ln>
                        <a:solidFill>
                          <a:schemeClr val="tx1"/>
                        </a:solidFill>
                        <a:effectLst/>
                        <a:latin typeface="Calibri" pitchFamily="-112" charset="0"/>
                        <a:ea typeface="Calibri" pitchFamily="-112" charset="0"/>
                        <a:cs typeface="Calibri" pitchFamily="-112" charset="0"/>
                        <a:sym typeface="Calibri" pitchFamily="-112" charset="0"/>
                      </a:endParaRP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100000"/>
                        <a:buFont typeface="Arial" pitchFamily="-112" charset="-52"/>
                        <a:buChar char="•"/>
                        <a:tabLst>
                          <a:tab pos="558800" algn="l"/>
                        </a:tabLst>
                      </a:pPr>
                      <a:endParaRPr kumimoji="0" lang="en-US" sz="1100" b="0" i="0" u="none" strike="noStrike" cap="none" normalizeH="0" baseline="0">
                        <a:ln>
                          <a:noFill/>
                        </a:ln>
                        <a:solidFill>
                          <a:schemeClr val="tx1"/>
                        </a:solidFill>
                        <a:effectLst/>
                        <a:latin typeface="Calibri" pitchFamily="-112" charset="0"/>
                        <a:ea typeface="Calibri" pitchFamily="-112" charset="0"/>
                        <a:cs typeface="Calibri" pitchFamily="-112" charset="0"/>
                        <a:sym typeface="Calibri" pitchFamily="-112" charset="0"/>
                      </a:endParaRP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B3E2"/>
                    </a:solidFill>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100000"/>
                        <a:buFont typeface="Arial" pitchFamily="-112" charset="-52"/>
                        <a:buChar char="•"/>
                        <a:tabLst>
                          <a:tab pos="558800" algn="l"/>
                        </a:tabLst>
                      </a:pPr>
                      <a:endParaRPr kumimoji="0" lang="en-US" sz="1100" b="0" i="0" u="none" strike="noStrike" cap="none" normalizeH="0" baseline="0">
                        <a:ln>
                          <a:noFill/>
                        </a:ln>
                        <a:solidFill>
                          <a:schemeClr val="tx1"/>
                        </a:solidFill>
                        <a:effectLst/>
                        <a:latin typeface="Calibri" pitchFamily="-112" charset="0"/>
                        <a:ea typeface="Calibri" pitchFamily="-112" charset="0"/>
                        <a:cs typeface="Calibri" pitchFamily="-112" charset="0"/>
                        <a:sym typeface="Calibri" pitchFamily="-112" charset="0"/>
                      </a:endParaRP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100000"/>
                        <a:buFont typeface="Arial" pitchFamily="-112" charset="-52"/>
                        <a:buChar char="•"/>
                        <a:tabLst>
                          <a:tab pos="558800" algn="l"/>
                        </a:tabLst>
                      </a:pPr>
                      <a:endParaRPr kumimoji="0" lang="en-US" sz="1100" b="0" i="0" u="none" strike="noStrike" cap="none" normalizeH="0" baseline="0">
                        <a:ln>
                          <a:noFill/>
                        </a:ln>
                        <a:solidFill>
                          <a:schemeClr val="tx1"/>
                        </a:solidFill>
                        <a:effectLst/>
                        <a:latin typeface="Calibri" pitchFamily="-112" charset="0"/>
                        <a:ea typeface="Calibri" pitchFamily="-112" charset="0"/>
                        <a:cs typeface="Calibri" pitchFamily="-112" charset="0"/>
                        <a:sym typeface="Calibri" pitchFamily="-112" charset="0"/>
                      </a:endParaRP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1554163">
                <a:tc>
                  <a:txBody>
                    <a:bodyPr/>
                    <a:lstStyle/>
                    <a:p>
                      <a:pPr marL="0" marR="0" lvl="0" indent="0" algn="ctr"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r>
                        <a:rPr kumimoji="0" lang="en-US" sz="1500" b="0" i="0" u="none" strike="noStrike" kern="1200" cap="none" normalizeH="0" baseline="0">
                          <a:ln>
                            <a:noFill/>
                          </a:ln>
                          <a:solidFill>
                            <a:schemeClr val="tx1"/>
                          </a:solidFill>
                          <a:effectLst>
                            <a:outerShdw blurRad="38100" dist="38100" dir="2700000" algn="tl">
                              <a:srgbClr val="000000">
                                <a:alpha val="43137"/>
                              </a:srgbClr>
                            </a:outerShdw>
                          </a:effectLst>
                          <a:latin typeface="Segoe UI" pitchFamily="34" charset="0"/>
                          <a:ea typeface="Calibri Bold" pitchFamily="-112" charset="0"/>
                          <a:cs typeface="Segoe UI" pitchFamily="34" charset="0"/>
                          <a:sym typeface="Calibri Bold" pitchFamily="-112" charset="0"/>
                        </a:rPr>
                        <a:t>Service Consumption</a:t>
                      </a:r>
                    </a:p>
                  </a:txBody>
                  <a:tcPr marL="38100" marR="38100" marT="38100" marB="381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endParaRPr kumimoji="0" lang="en-US" sz="1100" b="0" i="0" u="none" strike="noStrike" cap="none" normalizeH="0" baseline="0">
                        <a:ln>
                          <a:noFill/>
                        </a:ln>
                        <a:solidFill>
                          <a:schemeClr val="tx1"/>
                        </a:solidFill>
                        <a:effectLst/>
                        <a:latin typeface="Calibri" pitchFamily="-112" charset="0"/>
                        <a:ea typeface="Calibri" pitchFamily="-112" charset="0"/>
                        <a:cs typeface="Calibri" pitchFamily="-112" charset="0"/>
                        <a:sym typeface="Calibri" pitchFamily="-112" charset="0"/>
                      </a:endParaRP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endParaRPr kumimoji="0" lang="en-US" sz="1100" b="0" i="0" u="none" strike="noStrike" cap="none" normalizeH="0" baseline="0">
                        <a:ln>
                          <a:noFill/>
                        </a:ln>
                        <a:solidFill>
                          <a:schemeClr val="tx1"/>
                        </a:solidFill>
                        <a:effectLst/>
                        <a:latin typeface="Calibri" pitchFamily="-112" charset="0"/>
                        <a:ea typeface="Calibri" pitchFamily="-112" charset="0"/>
                        <a:cs typeface="Calibri" pitchFamily="-112" charset="0"/>
                        <a:sym typeface="Calibri" pitchFamily="-112" charset="0"/>
                      </a:endParaRP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B3E2"/>
                    </a:solidFill>
                  </a:tcPr>
                </a:tc>
                <a:tc>
                  <a:txBody>
                    <a:bodyPr/>
                    <a:lstStyle/>
                    <a:p>
                      <a:pPr marL="0" marR="0" lvl="0" indent="0" algn="l"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endParaRPr kumimoji="0" lang="en-US" sz="1100" b="0" i="0" u="none" strike="noStrike" cap="none" normalizeH="0" baseline="0">
                        <a:ln>
                          <a:noFill/>
                        </a:ln>
                        <a:solidFill>
                          <a:schemeClr val="tx1"/>
                        </a:solidFill>
                        <a:effectLst/>
                        <a:latin typeface="Calibri" pitchFamily="-112" charset="0"/>
                        <a:ea typeface="Calibri" pitchFamily="-112" charset="0"/>
                        <a:cs typeface="Calibri" pitchFamily="-112" charset="0"/>
                        <a:sym typeface="Calibri" pitchFamily="-112" charset="0"/>
                      </a:endParaRP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endParaRPr kumimoji="0" lang="en-US" sz="1100" b="0" i="0" u="none" strike="noStrike" cap="none" normalizeH="0" baseline="0">
                        <a:ln>
                          <a:noFill/>
                        </a:ln>
                        <a:solidFill>
                          <a:schemeClr val="tx1"/>
                        </a:solidFill>
                        <a:effectLst/>
                        <a:latin typeface="Calibri" pitchFamily="-112" charset="0"/>
                        <a:ea typeface="Calibri" pitchFamily="-112" charset="0"/>
                        <a:cs typeface="Calibri" pitchFamily="-112" charset="0"/>
                        <a:sym typeface="Calibri" pitchFamily="-112" charset="0"/>
                      </a:endParaRP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1601788">
                <a:tc>
                  <a:txBody>
                    <a:bodyPr/>
                    <a:lstStyle/>
                    <a:p>
                      <a:pPr marL="0" marR="0" lvl="0" indent="0" algn="ctr"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r>
                        <a:rPr kumimoji="0" lang="en-US" sz="1500" b="0" i="0" u="none" strike="noStrike" kern="1200" cap="none" normalizeH="0" baseline="0">
                          <a:ln>
                            <a:noFill/>
                          </a:ln>
                          <a:solidFill>
                            <a:schemeClr val="tx1"/>
                          </a:solidFill>
                          <a:effectLst>
                            <a:outerShdw blurRad="38100" dist="38100" dir="2700000" algn="tl">
                              <a:srgbClr val="000000">
                                <a:alpha val="43137"/>
                              </a:srgbClr>
                            </a:outerShdw>
                          </a:effectLst>
                          <a:latin typeface="Segoe UI" pitchFamily="34" charset="0"/>
                          <a:ea typeface="Calibri Bold" pitchFamily="-112" charset="0"/>
                          <a:cs typeface="Segoe UI" pitchFamily="34" charset="0"/>
                          <a:sym typeface="Calibri Bold" pitchFamily="-112" charset="0"/>
                        </a:rPr>
                        <a:t>Service Implementation</a:t>
                      </a:r>
                    </a:p>
                  </a:txBody>
                  <a:tcPr marL="38100" marR="38100" marT="38100" marB="381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endParaRPr kumimoji="0" lang="en-US" sz="1100" b="0" i="0" u="none" strike="noStrike" cap="none" normalizeH="0" baseline="0">
                        <a:ln>
                          <a:noFill/>
                        </a:ln>
                        <a:solidFill>
                          <a:schemeClr val="tx1"/>
                        </a:solidFill>
                        <a:effectLst/>
                        <a:latin typeface="Calibri" pitchFamily="-112" charset="0"/>
                        <a:ea typeface="Calibri" pitchFamily="-112" charset="0"/>
                        <a:cs typeface="Calibri" pitchFamily="-112" charset="0"/>
                        <a:sym typeface="Calibri" pitchFamily="-112" charset="0"/>
                      </a:endParaRP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100000"/>
                        <a:buFont typeface="Arial" pitchFamily="-112" charset="-52"/>
                        <a:buChar char="•"/>
                        <a:tabLst>
                          <a:tab pos="558800" algn="l"/>
                        </a:tabLst>
                      </a:pPr>
                      <a:endParaRPr kumimoji="0" lang="en-US" sz="1100" b="0" i="0" u="none" strike="noStrike" cap="none" normalizeH="0" baseline="0">
                        <a:ln>
                          <a:noFill/>
                        </a:ln>
                        <a:solidFill>
                          <a:schemeClr val="tx1"/>
                        </a:solidFill>
                        <a:effectLst/>
                        <a:latin typeface="Calibri" pitchFamily="-112" charset="0"/>
                        <a:ea typeface="Calibri" pitchFamily="-112" charset="0"/>
                        <a:cs typeface="Calibri" pitchFamily="-112" charset="0"/>
                        <a:sym typeface="Calibri" pitchFamily="-112" charset="0"/>
                      </a:endParaRP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B3E2"/>
                    </a:solidFill>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100000"/>
                        <a:buFont typeface="Arial" pitchFamily="-112" charset="-52"/>
                        <a:buChar char="•"/>
                        <a:tabLst>
                          <a:tab pos="558800" algn="l"/>
                        </a:tabLst>
                      </a:pPr>
                      <a:endParaRPr kumimoji="0" lang="en-US" sz="1100" b="0" i="0" u="none" strike="noStrike" cap="none" normalizeH="0" baseline="0">
                        <a:ln>
                          <a:noFill/>
                        </a:ln>
                        <a:solidFill>
                          <a:schemeClr val="tx1"/>
                        </a:solidFill>
                        <a:effectLst/>
                        <a:latin typeface="Calibri" pitchFamily="-112" charset="0"/>
                        <a:ea typeface="Calibri" pitchFamily="-112" charset="0"/>
                        <a:cs typeface="Calibri" pitchFamily="-112" charset="0"/>
                        <a:sym typeface="Calibri" pitchFamily="-112" charset="0"/>
                      </a:endParaRP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100000"/>
                        <a:buFont typeface="Arial" pitchFamily="-112" charset="-52"/>
                        <a:buChar char="•"/>
                        <a:tabLst>
                          <a:tab pos="558800" algn="l"/>
                        </a:tabLst>
                      </a:pPr>
                      <a:endParaRPr kumimoji="0" lang="en-US" sz="1100" b="0" i="0" u="none" strike="noStrike" cap="none" normalizeH="0" baseline="0">
                        <a:ln>
                          <a:noFill/>
                        </a:ln>
                        <a:solidFill>
                          <a:schemeClr val="tx1"/>
                        </a:solidFill>
                        <a:effectLst/>
                        <a:latin typeface="Calibri" pitchFamily="-112" charset="0"/>
                        <a:ea typeface="Calibri" pitchFamily="-112" charset="0"/>
                        <a:cs typeface="Calibri" pitchFamily="-112" charset="0"/>
                        <a:sym typeface="Calibri" pitchFamily="-112" charset="0"/>
                      </a:endParaRP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342900">
                <a:tc rowSpan="2">
                  <a:txBody>
                    <a:bodyPr/>
                    <a:lstStyle/>
                    <a:p>
                      <a:pPr marL="0" marR="0" lvl="0" indent="0" algn="ctr"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r>
                        <a:rPr kumimoji="0" lang="en-US" sz="1500" b="0" i="0" u="none" strike="noStrike" kern="1200" cap="none" normalizeH="0" baseline="0" dirty="0">
                          <a:ln>
                            <a:noFill/>
                          </a:ln>
                          <a:solidFill>
                            <a:schemeClr val="tx1"/>
                          </a:solidFill>
                          <a:effectLst>
                            <a:outerShdw blurRad="38100" dist="38100" dir="2700000" algn="tl">
                              <a:srgbClr val="000000">
                                <a:alpha val="43137"/>
                              </a:srgbClr>
                            </a:outerShdw>
                          </a:effectLst>
                          <a:latin typeface="Segoe UI" pitchFamily="34" charset="0"/>
                          <a:ea typeface="Calibri Bold" pitchFamily="-112" charset="0"/>
                          <a:cs typeface="Segoe UI" pitchFamily="34" charset="0"/>
                          <a:sym typeface="Calibri Bold" pitchFamily="-112" charset="0"/>
                        </a:rPr>
                        <a:t>Capability</a:t>
                      </a:r>
                    </a:p>
                  </a:txBody>
                  <a:tcPr marL="38100" marR="38100" marT="38100" marB="38100" anchor="ctr" horzOverflow="overflow">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r>
                        <a:rPr kumimoji="0" lang="en-US" sz="1500" b="0" i="0" u="none" strike="noStrike" kern="1200" cap="none" normalizeH="0" baseline="0">
                          <a:ln>
                            <a:noFill/>
                          </a:ln>
                          <a:solidFill>
                            <a:schemeClr val="bg1"/>
                          </a:solidFill>
                          <a:effectLst>
                            <a:outerShdw blurRad="38100" dist="38100" dir="2700000" algn="tl">
                              <a:srgbClr val="000000">
                                <a:alpha val="43137"/>
                              </a:srgbClr>
                            </a:outerShdw>
                          </a:effectLst>
                          <a:latin typeface="Segoe UI" pitchFamily="34" charset="0"/>
                          <a:ea typeface="Calibri Bold" pitchFamily="-112" charset="0"/>
                          <a:cs typeface="Segoe UI" pitchFamily="34" charset="0"/>
                          <a:sym typeface="Calibri Bold" pitchFamily="-112" charset="0"/>
                        </a:rPr>
                        <a:t>Basic</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r>
                        <a:rPr kumimoji="0" lang="en-US" sz="1500" b="0" i="0" u="none" strike="noStrike" kern="1200" cap="none" normalizeH="0" baseline="0">
                          <a:ln>
                            <a:noFill/>
                          </a:ln>
                          <a:solidFill>
                            <a:schemeClr val="bg1"/>
                          </a:solidFill>
                          <a:effectLst>
                            <a:outerShdw blurRad="38100" dist="38100" dir="2700000" algn="tl">
                              <a:srgbClr val="000000">
                                <a:alpha val="43137"/>
                              </a:srgbClr>
                            </a:outerShdw>
                          </a:effectLst>
                          <a:latin typeface="Segoe UI" pitchFamily="34" charset="0"/>
                          <a:ea typeface="Calibri Bold" pitchFamily="-112" charset="0"/>
                          <a:cs typeface="Segoe UI" pitchFamily="34" charset="0"/>
                          <a:sym typeface="Calibri Bold" pitchFamily="-112" charset="0"/>
                        </a:rPr>
                        <a:t>Standardized</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r>
                        <a:rPr kumimoji="0" lang="en-US" sz="1500" b="0" i="0" u="none" strike="noStrike" kern="1200" cap="none" normalizeH="0" baseline="0">
                          <a:ln>
                            <a:noFill/>
                          </a:ln>
                          <a:solidFill>
                            <a:schemeClr val="bg1"/>
                          </a:solidFill>
                          <a:effectLst>
                            <a:outerShdw blurRad="38100" dist="38100" dir="2700000" algn="tl">
                              <a:srgbClr val="000000">
                                <a:alpha val="43137"/>
                              </a:srgbClr>
                            </a:outerShdw>
                          </a:effectLst>
                          <a:latin typeface="Segoe UI" pitchFamily="34" charset="0"/>
                          <a:ea typeface="Calibri Bold" pitchFamily="-112" charset="0"/>
                          <a:cs typeface="Segoe UI" pitchFamily="34" charset="0"/>
                          <a:sym typeface="Calibri Bold" pitchFamily="-112" charset="0"/>
                        </a:rPr>
                        <a:t>Advanced</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r>
                        <a:rPr kumimoji="0" lang="en-US" sz="1500" b="0" i="0" u="none" strike="noStrike" kern="1200" cap="none" normalizeH="0" baseline="0">
                          <a:ln>
                            <a:noFill/>
                          </a:ln>
                          <a:solidFill>
                            <a:schemeClr val="bg1"/>
                          </a:solidFill>
                          <a:effectLst>
                            <a:outerShdw blurRad="38100" dist="38100" dir="2700000" algn="tl">
                              <a:srgbClr val="000000">
                                <a:alpha val="43137"/>
                              </a:srgbClr>
                            </a:outerShdw>
                          </a:effectLst>
                          <a:latin typeface="Segoe UI" pitchFamily="34" charset="0"/>
                          <a:ea typeface="Calibri Bold" pitchFamily="-112" charset="0"/>
                          <a:cs typeface="Segoe UI" pitchFamily="34" charset="0"/>
                          <a:sym typeface="Calibri Bold" pitchFamily="-112" charset="0"/>
                        </a:rPr>
                        <a:t>Dynamic</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397510">
                <a:tc vMerge="1">
                  <a:txBody>
                    <a:bodyPr/>
                    <a:lstStyle/>
                    <a:p>
                      <a:endParaRPr lang="en-US"/>
                    </a:p>
                  </a:txBody>
                  <a:tcPr/>
                </a:tc>
                <a:tc gridSpan="4">
                  <a:txBody>
                    <a:bodyPr/>
                    <a:lstStyle/>
                    <a:p>
                      <a:pPr marL="0" marR="0" lvl="0" indent="0" algn="ctr" defTabSz="914400" rtl="0" eaLnBrk="1" fontAlgn="base" latinLnBrk="0" hangingPunct="1">
                        <a:lnSpc>
                          <a:spcPct val="115000"/>
                        </a:lnSpc>
                        <a:spcBef>
                          <a:spcPct val="0"/>
                        </a:spcBef>
                        <a:spcAft>
                          <a:spcPct val="0"/>
                        </a:spcAft>
                        <a:buClr>
                          <a:srgbClr val="82B5E4"/>
                        </a:buClr>
                        <a:buSzPct val="75000"/>
                        <a:buFont typeface="Wingdings" pitchFamily="-112" charset="2"/>
                        <a:buNone/>
                        <a:tabLst>
                          <a:tab pos="558800" algn="l"/>
                        </a:tabLst>
                      </a:pPr>
                      <a:r>
                        <a:rPr kumimoji="0" lang="en-US" sz="1500" b="0" i="0" u="none" strike="noStrike" kern="1200" cap="none" normalizeH="0" baseline="0" dirty="0">
                          <a:ln>
                            <a:noFill/>
                          </a:ln>
                          <a:solidFill>
                            <a:schemeClr val="tx1"/>
                          </a:solidFill>
                          <a:effectLst>
                            <a:outerShdw blurRad="38100" dist="38100" dir="2700000" algn="tl">
                              <a:srgbClr val="000000">
                                <a:alpha val="43137"/>
                              </a:srgbClr>
                            </a:outerShdw>
                          </a:effectLst>
                          <a:latin typeface="Segoe UI" pitchFamily="34" charset="0"/>
                          <a:ea typeface="Calibri Bold" pitchFamily="-112" charset="0"/>
                          <a:cs typeface="Segoe UI" pitchFamily="34" charset="0"/>
                          <a:sym typeface="Calibri Bold" pitchFamily="-112" charset="0"/>
                        </a:rPr>
                        <a:t>Maturity Level</a:t>
                      </a:r>
                    </a:p>
                  </a:txBody>
                  <a:tcPr marL="38100" marR="38100" marT="38100" marB="381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Rectangle 77">
            <a:hlinkClick r:id="rId3" action="ppaction://hlinksldjump"/>
          </p:cNvPr>
          <p:cNvSpPr>
            <a:spLocks/>
          </p:cNvSpPr>
          <p:nvPr/>
        </p:nvSpPr>
        <p:spPr bwMode="auto">
          <a:xfrm>
            <a:off x="3568700" y="44768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prstTxWarp prst="textNoShape">
              <a:avLst/>
            </a:prstTxWarp>
          </a:bodyPr>
          <a:lstStyle/>
          <a:p>
            <a:pPr algn="ctr"/>
            <a:endParaRPr lang="en-US" sz="1000"/>
          </a:p>
        </p:txBody>
      </p:sp>
      <p:sp>
        <p:nvSpPr>
          <p:cNvPr id="8" name="Rectangle 78">
            <a:hlinkClick r:id="rId3" action="ppaction://hlinksldjump"/>
          </p:cNvPr>
          <p:cNvSpPr>
            <a:spLocks/>
          </p:cNvSpPr>
          <p:nvPr/>
        </p:nvSpPr>
        <p:spPr bwMode="auto">
          <a:xfrm>
            <a:off x="3568700" y="44768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Loosely-coupled </a:t>
            </a:r>
            <a:r>
              <a:rPr lang="en-US" sz="1000" smtClean="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Composition</a:t>
            </a:r>
            <a:endPar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endParaRPr>
          </a:p>
        </p:txBody>
      </p:sp>
      <p:sp>
        <p:nvSpPr>
          <p:cNvPr id="10" name="Rectangle 80">
            <a:hlinkClick r:id="rId4" action="ppaction://hlinksldjump"/>
          </p:cNvPr>
          <p:cNvSpPr>
            <a:spLocks/>
          </p:cNvSpPr>
          <p:nvPr/>
        </p:nvSpPr>
        <p:spPr bwMode="auto">
          <a:xfrm>
            <a:off x="3568700" y="33973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Service Discoverability</a:t>
            </a:r>
          </a:p>
        </p:txBody>
      </p:sp>
      <p:sp>
        <p:nvSpPr>
          <p:cNvPr id="14" name="Rectangle 83">
            <a:hlinkClick r:id="rId4" action="ppaction://hlinksldjump"/>
          </p:cNvPr>
          <p:cNvSpPr>
            <a:spLocks/>
          </p:cNvSpPr>
          <p:nvPr/>
        </p:nvSpPr>
        <p:spPr bwMode="auto">
          <a:xfrm>
            <a:off x="3568700" y="38926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prstTxWarp prst="textNoShape">
              <a:avLst/>
            </a:prstTxWarp>
          </a:bodyPr>
          <a:lstStyle/>
          <a:p>
            <a:pPr algn="ctr"/>
            <a:endParaRPr lang="en-US" sz="1000"/>
          </a:p>
        </p:txBody>
      </p:sp>
      <p:sp>
        <p:nvSpPr>
          <p:cNvPr id="15" name="Rectangle 84">
            <a:hlinkClick r:id="rId4" action="ppaction://hlinksldjump"/>
          </p:cNvPr>
          <p:cNvSpPr>
            <a:spLocks/>
          </p:cNvSpPr>
          <p:nvPr/>
        </p:nvSpPr>
        <p:spPr bwMode="auto">
          <a:xfrm>
            <a:off x="3568700" y="38926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Testing Support </a:t>
            </a:r>
          </a:p>
        </p:txBody>
      </p:sp>
      <p:sp>
        <p:nvSpPr>
          <p:cNvPr id="17" name="Rectangle 86">
            <a:hlinkClick r:id="rId5" action="ppaction://hlinksldjump"/>
          </p:cNvPr>
          <p:cNvSpPr>
            <a:spLocks/>
          </p:cNvSpPr>
          <p:nvPr/>
        </p:nvSpPr>
        <p:spPr bwMode="auto">
          <a:xfrm>
            <a:off x="3568700" y="13430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prstTxWarp prst="textNoShape">
              <a:avLst/>
            </a:prstTxWarp>
          </a:bodyPr>
          <a:lstStyle/>
          <a:p>
            <a:pPr algn="ctr"/>
            <a:endParaRPr lang="en-US" sz="1000"/>
          </a:p>
        </p:txBody>
      </p:sp>
      <p:sp>
        <p:nvSpPr>
          <p:cNvPr id="18" name="Rectangle 87">
            <a:hlinkClick r:id="rId5" action="ppaction://hlinksldjump"/>
          </p:cNvPr>
          <p:cNvSpPr>
            <a:spLocks/>
          </p:cNvSpPr>
          <p:nvPr/>
        </p:nvSpPr>
        <p:spPr bwMode="auto">
          <a:xfrm>
            <a:off x="3568700" y="13430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pPr marL="177779" indent="-177779"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Enterprise Security</a:t>
            </a:r>
          </a:p>
        </p:txBody>
      </p:sp>
      <p:sp>
        <p:nvSpPr>
          <p:cNvPr id="20" name="Rectangle 89">
            <a:hlinkClick r:id="rId5" action="ppaction://hlinksldjump"/>
          </p:cNvPr>
          <p:cNvSpPr>
            <a:spLocks/>
          </p:cNvSpPr>
          <p:nvPr/>
        </p:nvSpPr>
        <p:spPr bwMode="auto">
          <a:xfrm>
            <a:off x="3568700" y="2338438"/>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prstTxWarp prst="textNoShape">
              <a:avLst/>
            </a:prstTxWarp>
          </a:bodyPr>
          <a:lstStyle/>
          <a:p>
            <a:pPr algn="ctr"/>
            <a:endParaRPr lang="en-US" sz="1000"/>
          </a:p>
        </p:txBody>
      </p:sp>
      <p:sp>
        <p:nvSpPr>
          <p:cNvPr id="21" name="Rectangle 90">
            <a:hlinkClick r:id="rId5" action="ppaction://hlinksldjump"/>
          </p:cNvPr>
          <p:cNvSpPr>
            <a:spLocks/>
          </p:cNvSpPr>
          <p:nvPr/>
        </p:nvSpPr>
        <p:spPr bwMode="auto">
          <a:xfrm>
            <a:off x="3568700" y="2338438"/>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Organizational Alignment</a:t>
            </a:r>
          </a:p>
        </p:txBody>
      </p:sp>
      <p:sp>
        <p:nvSpPr>
          <p:cNvPr id="23" name="Rectangle 92">
            <a:hlinkClick r:id="rId3" action="ppaction://hlinksldjump"/>
          </p:cNvPr>
          <p:cNvSpPr>
            <a:spLocks/>
          </p:cNvSpPr>
          <p:nvPr/>
        </p:nvSpPr>
        <p:spPr bwMode="auto">
          <a:xfrm>
            <a:off x="3568700" y="55055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prstTxWarp prst="textNoShape">
              <a:avLst/>
            </a:prstTxWarp>
          </a:bodyPr>
          <a:lstStyle/>
          <a:p>
            <a:pPr algn="ctr"/>
            <a:endParaRPr lang="en-US" sz="1000"/>
          </a:p>
        </p:txBody>
      </p:sp>
      <p:sp>
        <p:nvSpPr>
          <p:cNvPr id="24" name="Rectangle 93">
            <a:hlinkClick r:id="rId3" action="ppaction://hlinksldjump"/>
          </p:cNvPr>
          <p:cNvSpPr>
            <a:spLocks/>
          </p:cNvSpPr>
          <p:nvPr/>
        </p:nvSpPr>
        <p:spPr bwMode="auto">
          <a:xfrm>
            <a:off x="3568700" y="55055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Common Entities</a:t>
            </a:r>
          </a:p>
        </p:txBody>
      </p:sp>
      <p:sp>
        <p:nvSpPr>
          <p:cNvPr id="26" name="Rectangle 95">
            <a:hlinkClick r:id="rId3" action="ppaction://hlinksldjump"/>
          </p:cNvPr>
          <p:cNvSpPr>
            <a:spLocks/>
          </p:cNvSpPr>
          <p:nvPr/>
        </p:nvSpPr>
        <p:spPr bwMode="auto">
          <a:xfrm>
            <a:off x="3568700" y="49848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prstTxWarp prst="textNoShape">
              <a:avLst/>
            </a:prstTxWarp>
          </a:bodyPr>
          <a:lstStyle/>
          <a:p>
            <a:pPr algn="ctr"/>
            <a:endParaRPr lang="en-US" sz="1000"/>
          </a:p>
        </p:txBody>
      </p:sp>
      <p:sp>
        <p:nvSpPr>
          <p:cNvPr id="27" name="Rectangle 96">
            <a:hlinkClick r:id="rId3" action="ppaction://hlinksldjump"/>
          </p:cNvPr>
          <p:cNvSpPr>
            <a:spLocks/>
          </p:cNvSpPr>
          <p:nvPr/>
        </p:nvSpPr>
        <p:spPr bwMode="auto">
          <a:xfrm>
            <a:off x="3568700" y="49848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Design Patterns</a:t>
            </a:r>
          </a:p>
        </p:txBody>
      </p:sp>
      <p:sp>
        <p:nvSpPr>
          <p:cNvPr id="29" name="Rectangle 98">
            <a:hlinkClick r:id="rId4" action="ppaction://hlinksldjump"/>
          </p:cNvPr>
          <p:cNvSpPr>
            <a:spLocks/>
          </p:cNvSpPr>
          <p:nvPr/>
        </p:nvSpPr>
        <p:spPr bwMode="auto">
          <a:xfrm>
            <a:off x="3568700" y="29020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prstTxWarp prst="textNoShape">
              <a:avLst/>
            </a:prstTxWarp>
          </a:bodyPr>
          <a:lstStyle/>
          <a:p>
            <a:pPr algn="ctr"/>
            <a:endParaRPr lang="en-US" sz="1000"/>
          </a:p>
        </p:txBody>
      </p:sp>
      <p:sp>
        <p:nvSpPr>
          <p:cNvPr id="30" name="Rectangle 99">
            <a:hlinkClick r:id="rId4" action="ppaction://hlinksldjump"/>
          </p:cNvPr>
          <p:cNvSpPr>
            <a:spLocks/>
          </p:cNvSpPr>
          <p:nvPr/>
        </p:nvSpPr>
        <p:spPr bwMode="auto">
          <a:xfrm>
            <a:off x="3568700" y="29020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Uniform Contracts</a:t>
            </a:r>
          </a:p>
        </p:txBody>
      </p:sp>
      <p:sp>
        <p:nvSpPr>
          <p:cNvPr id="32" name="Rectangle 101">
            <a:hlinkClick r:id="rId5" action="ppaction://hlinksldjump"/>
          </p:cNvPr>
          <p:cNvSpPr>
            <a:spLocks/>
          </p:cNvSpPr>
          <p:nvPr/>
        </p:nvSpPr>
        <p:spPr bwMode="auto">
          <a:xfrm>
            <a:off x="3568700" y="18479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Enterprise Governance</a:t>
            </a:r>
          </a:p>
        </p:txBody>
      </p:sp>
      <p:sp>
        <p:nvSpPr>
          <p:cNvPr id="35" name="Rectangle 116">
            <a:hlinkClick r:id="rId4" action="ppaction://hlinksldjump"/>
          </p:cNvPr>
          <p:cNvSpPr>
            <a:spLocks/>
          </p:cNvSpPr>
          <p:nvPr/>
        </p:nvSpPr>
        <p:spPr bwMode="auto">
          <a:xfrm>
            <a:off x="1674813" y="5507085"/>
            <a:ext cx="1600200" cy="360000"/>
          </a:xfrm>
          <a:prstGeom prst="roundRect">
            <a:avLst/>
          </a:prstGeom>
          <a:gradFill rotWithShape="0">
            <a:gsLst>
              <a:gs pos="0">
                <a:srgbClr val="649FD5"/>
              </a:gs>
              <a:gs pos="100000">
                <a:srgbClr val="4C79A2"/>
              </a:gs>
            </a:gsLst>
            <a:lin ang="5400000" scaled="1"/>
          </a:gradFill>
          <a:ln w="9525">
            <a:noFill/>
            <a:miter lim="800000"/>
            <a:headEnd type="none" w="med" len="med"/>
            <a:tailEnd type="none" w="med" len="med"/>
          </a:ln>
          <a:effectLst>
            <a:outerShdw blurRad="38100" dist="22999" dir="5400000" algn="ctr" rotWithShape="0">
              <a:schemeClr val="bg2">
                <a:alpha val="34999"/>
              </a:schemeClr>
            </a:outerShdw>
          </a:effectLst>
        </p:spPr>
        <p:txBody>
          <a:bodyPr lIns="0" tIns="0" rIns="0" bIns="0">
            <a:prstTxWarp prst="textNoShape">
              <a:avLst/>
            </a:prstTxWarp>
          </a:bodyPr>
          <a:lstStyle/>
          <a:p>
            <a:pPr algn="ctr"/>
            <a:endParaRPr lang="en-US" sz="1000"/>
          </a:p>
        </p:txBody>
      </p:sp>
      <p:sp>
        <p:nvSpPr>
          <p:cNvPr id="36" name="Rectangle 117">
            <a:hlinkClick r:id="rId4" action="ppaction://hlinksldjump"/>
          </p:cNvPr>
          <p:cNvSpPr>
            <a:spLocks/>
          </p:cNvSpPr>
          <p:nvPr/>
        </p:nvSpPr>
        <p:spPr bwMode="auto">
          <a:xfrm>
            <a:off x="1674813" y="550708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Development Process Efficiency</a:t>
            </a:r>
          </a:p>
        </p:txBody>
      </p:sp>
      <p:sp>
        <p:nvSpPr>
          <p:cNvPr id="38" name="Rectangle 119">
            <a:hlinkClick r:id="rId4" action="ppaction://hlinksldjump"/>
          </p:cNvPr>
          <p:cNvSpPr>
            <a:spLocks/>
          </p:cNvSpPr>
          <p:nvPr/>
        </p:nvSpPr>
        <p:spPr bwMode="auto">
          <a:xfrm>
            <a:off x="1674813" y="4476797"/>
            <a:ext cx="1600200" cy="360000"/>
          </a:xfrm>
          <a:prstGeom prst="roundRect">
            <a:avLst/>
          </a:prstGeom>
          <a:gradFill rotWithShape="0">
            <a:gsLst>
              <a:gs pos="0">
                <a:srgbClr val="649FD5"/>
              </a:gs>
              <a:gs pos="100000">
                <a:srgbClr val="4C79A2"/>
              </a:gs>
            </a:gsLst>
            <a:lin ang="5400000" scaled="1"/>
          </a:gradFill>
          <a:ln w="9525">
            <a:noFill/>
            <a:miter lim="800000"/>
            <a:headEnd type="none" w="med" len="med"/>
            <a:tailEnd type="none" w="med" len="med"/>
          </a:ln>
          <a:effectLst>
            <a:outerShdw blurRad="38100" dist="22999" dir="5400000" algn="ctr" rotWithShape="0">
              <a:schemeClr val="bg2">
                <a:alpha val="34999"/>
              </a:schemeClr>
            </a:outerShdw>
          </a:effectLst>
        </p:spPr>
        <p:txBody>
          <a:bodyPr lIns="0" tIns="0" rIns="0" bIns="0">
            <a:prstTxWarp prst="textNoShape">
              <a:avLst/>
            </a:prstTxWarp>
          </a:bodyPr>
          <a:lstStyle/>
          <a:p>
            <a:pPr algn="ctr"/>
            <a:endParaRPr lang="en-US" sz="1000"/>
          </a:p>
        </p:txBody>
      </p:sp>
      <p:sp>
        <p:nvSpPr>
          <p:cNvPr id="39" name="Rectangle 120">
            <a:hlinkClick r:id="rId4" action="ppaction://hlinksldjump"/>
          </p:cNvPr>
          <p:cNvSpPr>
            <a:spLocks/>
          </p:cNvSpPr>
          <p:nvPr/>
        </p:nvSpPr>
        <p:spPr bwMode="auto">
          <a:xfrm>
            <a:off x="1674813" y="4476797"/>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Service Adoption</a:t>
            </a:r>
          </a:p>
        </p:txBody>
      </p:sp>
      <p:sp>
        <p:nvSpPr>
          <p:cNvPr id="41" name="Rectangle 123">
            <a:hlinkClick r:id="rId4" action="ppaction://hlinksldjump"/>
          </p:cNvPr>
          <p:cNvSpPr>
            <a:spLocks/>
          </p:cNvSpPr>
          <p:nvPr/>
        </p:nvSpPr>
        <p:spPr bwMode="auto">
          <a:xfrm>
            <a:off x="1674813" y="4994322"/>
            <a:ext cx="1600200" cy="360000"/>
          </a:xfrm>
          <a:prstGeom prst="roundRect">
            <a:avLst/>
          </a:prstGeom>
          <a:gradFill rotWithShape="0">
            <a:gsLst>
              <a:gs pos="0">
                <a:srgbClr val="649FD5"/>
              </a:gs>
              <a:gs pos="100000">
                <a:srgbClr val="4C79A2"/>
              </a:gs>
            </a:gsLst>
            <a:lin ang="5400000" scaled="1"/>
          </a:gradFill>
          <a:ln w="9525">
            <a:noFill/>
            <a:miter lim="800000"/>
            <a:headEnd type="none" w="med" len="med"/>
            <a:tailEnd type="none" w="med" len="med"/>
          </a:ln>
          <a:effectLst>
            <a:outerShdw blurRad="38100" dist="22999" dir="5400000" algn="ctr" rotWithShape="0">
              <a:schemeClr val="bg2">
                <a:alpha val="34999"/>
              </a:schemeClr>
            </a:outerShdw>
          </a:effectLst>
        </p:spPr>
        <p:txBody>
          <a:bodyPr lIns="0" tIns="0" rIns="0" bIns="0">
            <a:prstTxWarp prst="textNoShape">
              <a:avLst/>
            </a:prstTxWarp>
          </a:bodyPr>
          <a:lstStyle/>
          <a:p>
            <a:pPr algn="ctr"/>
            <a:endParaRPr lang="en-US" sz="1000"/>
          </a:p>
        </p:txBody>
      </p:sp>
      <p:sp>
        <p:nvSpPr>
          <p:cNvPr id="42" name="Rectangle 124">
            <a:hlinkClick r:id="rId4" action="ppaction://hlinksldjump"/>
          </p:cNvPr>
          <p:cNvSpPr>
            <a:spLocks/>
          </p:cNvSpPr>
          <p:nvPr/>
        </p:nvSpPr>
        <p:spPr bwMode="auto">
          <a:xfrm>
            <a:off x="1674813" y="4994322"/>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Integration Efficiency</a:t>
            </a:r>
          </a:p>
        </p:txBody>
      </p:sp>
      <p:sp>
        <p:nvSpPr>
          <p:cNvPr id="52" name="Rectangle 105">
            <a:hlinkClick r:id="rId6" action="ppaction://hlinksldjump"/>
          </p:cNvPr>
          <p:cNvSpPr>
            <a:spLocks/>
          </p:cNvSpPr>
          <p:nvPr/>
        </p:nvSpPr>
        <p:spPr bwMode="auto">
          <a:xfrm>
            <a:off x="1674813" y="1357297"/>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0" tIns="0" rIns="0" bIns="0" anchor="ctr">
            <a:prstTxWarp prst="textNoShape">
              <a:avLst/>
            </a:prstTxWarp>
          </a:bodyPr>
          <a:lstStyle/>
          <a:p>
            <a:pPr marL="177779" indent="-177779" algn="ctr"/>
            <a:r>
              <a:rPr lang="en-US" sz="1000" dirty="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Basic security</a:t>
            </a:r>
          </a:p>
        </p:txBody>
      </p:sp>
      <p:sp>
        <p:nvSpPr>
          <p:cNvPr id="49" name="Rectangle 107">
            <a:hlinkClick r:id="rId6" action="ppaction://hlinksldjump"/>
          </p:cNvPr>
          <p:cNvSpPr>
            <a:spLocks/>
          </p:cNvSpPr>
          <p:nvPr/>
        </p:nvSpPr>
        <p:spPr bwMode="auto">
          <a:xfrm>
            <a:off x="1674813" y="23432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Maintenance Efficiency</a:t>
            </a:r>
          </a:p>
        </p:txBody>
      </p:sp>
      <p:sp>
        <p:nvSpPr>
          <p:cNvPr id="48" name="Rectangle 127">
            <a:hlinkClick r:id="rId6" action="ppaction://hlinksldjump"/>
          </p:cNvPr>
          <p:cNvSpPr>
            <a:spLocks/>
          </p:cNvSpPr>
          <p:nvPr/>
        </p:nvSpPr>
        <p:spPr bwMode="auto">
          <a:xfrm>
            <a:off x="1674813" y="18479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Basic Governance</a:t>
            </a:r>
          </a:p>
        </p:txBody>
      </p:sp>
      <p:sp>
        <p:nvSpPr>
          <p:cNvPr id="62" name="Rectangle 111">
            <a:hlinkClick r:id="rId5" action="ppaction://hlinksldjump"/>
          </p:cNvPr>
          <p:cNvSpPr>
            <a:spLocks/>
          </p:cNvSpPr>
          <p:nvPr/>
        </p:nvSpPr>
        <p:spPr bwMode="auto">
          <a:xfrm>
            <a:off x="1674813" y="29051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Explicit Contracts</a:t>
            </a:r>
          </a:p>
        </p:txBody>
      </p:sp>
      <p:sp>
        <p:nvSpPr>
          <p:cNvPr id="60" name="Rectangle 114">
            <a:hlinkClick r:id="rId5" action="ppaction://hlinksldjump"/>
          </p:cNvPr>
          <p:cNvSpPr>
            <a:spLocks/>
          </p:cNvSpPr>
          <p:nvPr/>
        </p:nvSpPr>
        <p:spPr bwMode="auto">
          <a:xfrm>
            <a:off x="1674813" y="38926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Service Boundaries</a:t>
            </a:r>
          </a:p>
        </p:txBody>
      </p:sp>
      <p:sp>
        <p:nvSpPr>
          <p:cNvPr id="58" name="Rectangle 130">
            <a:hlinkClick r:id="rId5" action="ppaction://hlinksldjump"/>
          </p:cNvPr>
          <p:cNvSpPr>
            <a:spLocks/>
          </p:cNvSpPr>
          <p:nvPr/>
        </p:nvSpPr>
        <p:spPr bwMode="auto">
          <a:xfrm>
            <a:off x="1674813" y="33973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Service Identification</a:t>
            </a:r>
          </a:p>
        </p:txBody>
      </p:sp>
      <p:sp>
        <p:nvSpPr>
          <p:cNvPr id="64" name="Rectangle 132">
            <a:hlinkClick r:id="rId7" action="ppaction://hlinksldjump"/>
          </p:cNvPr>
          <p:cNvSpPr>
            <a:spLocks/>
          </p:cNvSpPr>
          <p:nvPr/>
        </p:nvSpPr>
        <p:spPr bwMode="auto">
          <a:xfrm>
            <a:off x="5448300" y="29051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prstTxWarp prst="textNoShape">
              <a:avLst/>
            </a:prstTxWarp>
          </a:bodyPr>
          <a:lstStyle/>
          <a:p>
            <a:pPr algn="ctr"/>
            <a:endParaRPr lang="en-US" sz="1000"/>
          </a:p>
        </p:txBody>
      </p:sp>
      <p:sp>
        <p:nvSpPr>
          <p:cNvPr id="65" name="Rectangle 133">
            <a:hlinkClick r:id="rId7" action="ppaction://hlinksldjump"/>
          </p:cNvPr>
          <p:cNvSpPr>
            <a:spLocks/>
          </p:cNvSpPr>
          <p:nvPr/>
        </p:nvSpPr>
        <p:spPr bwMode="auto">
          <a:xfrm>
            <a:off x="5448300" y="29051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Semantic Services</a:t>
            </a:r>
          </a:p>
        </p:txBody>
      </p:sp>
      <p:sp>
        <p:nvSpPr>
          <p:cNvPr id="67" name="Rectangle 135">
            <a:hlinkClick r:id="rId8" action="ppaction://hlinksldjump"/>
          </p:cNvPr>
          <p:cNvSpPr>
            <a:spLocks/>
          </p:cNvSpPr>
          <p:nvPr/>
        </p:nvSpPr>
        <p:spPr bwMode="auto">
          <a:xfrm>
            <a:off x="5448300" y="13430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prstTxWarp prst="textNoShape">
              <a:avLst/>
            </a:prstTxWarp>
          </a:bodyPr>
          <a:lstStyle/>
          <a:p>
            <a:pPr algn="ctr"/>
            <a:endParaRPr lang="en-US" sz="1000"/>
          </a:p>
        </p:txBody>
      </p:sp>
      <p:sp>
        <p:nvSpPr>
          <p:cNvPr id="68" name="Rectangle 136">
            <a:hlinkClick r:id="rId7" action="ppaction://hlinksldjump"/>
          </p:cNvPr>
          <p:cNvSpPr>
            <a:spLocks/>
          </p:cNvSpPr>
          <p:nvPr/>
        </p:nvSpPr>
        <p:spPr bwMode="auto">
          <a:xfrm>
            <a:off x="5448300" y="13430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pPr algn="ctr"/>
            <a:r>
              <a:rPr lang="en-US" sz="1000" dirty="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Deployment </a:t>
            </a:r>
            <a:r>
              <a:rPr lang="en-US" sz="1000" dirty="0" smtClean="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Management</a:t>
            </a:r>
            <a:endParaRPr lang="en-US" sz="1000" dirty="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endParaRPr>
          </a:p>
        </p:txBody>
      </p:sp>
      <p:sp>
        <p:nvSpPr>
          <p:cNvPr id="70" name="Rectangle 138">
            <a:hlinkClick r:id="rId7" action="ppaction://hlinksldjump"/>
          </p:cNvPr>
          <p:cNvSpPr>
            <a:spLocks/>
          </p:cNvSpPr>
          <p:nvPr/>
        </p:nvSpPr>
        <p:spPr bwMode="auto">
          <a:xfrm>
            <a:off x="5448300" y="38957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prstTxWarp prst="textNoShape">
              <a:avLst/>
            </a:prstTxWarp>
          </a:bodyPr>
          <a:lstStyle/>
          <a:p>
            <a:pPr algn="ctr"/>
            <a:endParaRPr lang="en-US" sz="1000"/>
          </a:p>
        </p:txBody>
      </p:sp>
      <p:sp>
        <p:nvSpPr>
          <p:cNvPr id="71" name="Rectangle 139">
            <a:hlinkClick r:id="rId7" action="ppaction://hlinksldjump"/>
          </p:cNvPr>
          <p:cNvSpPr>
            <a:spLocks/>
          </p:cNvSpPr>
          <p:nvPr/>
        </p:nvSpPr>
        <p:spPr bwMode="auto">
          <a:xfrm>
            <a:off x="5448300" y="38957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Service Level Agreements</a:t>
            </a:r>
          </a:p>
        </p:txBody>
      </p:sp>
      <p:sp>
        <p:nvSpPr>
          <p:cNvPr id="73" name="Rectangle 141">
            <a:hlinkClick r:id="rId7" action="ppaction://hlinksldjump"/>
          </p:cNvPr>
          <p:cNvSpPr>
            <a:spLocks/>
          </p:cNvSpPr>
          <p:nvPr/>
        </p:nvSpPr>
        <p:spPr bwMode="auto">
          <a:xfrm>
            <a:off x="5448300" y="34004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prstTxWarp prst="textNoShape">
              <a:avLst/>
            </a:prstTxWarp>
          </a:bodyPr>
          <a:lstStyle/>
          <a:p>
            <a:pPr algn="ctr"/>
            <a:endParaRPr lang="en-US" sz="1000"/>
          </a:p>
        </p:txBody>
      </p:sp>
      <p:sp>
        <p:nvSpPr>
          <p:cNvPr id="74" name="Rectangle 142">
            <a:hlinkClick r:id="rId7" action="ppaction://hlinksldjump"/>
          </p:cNvPr>
          <p:cNvSpPr>
            <a:spLocks/>
          </p:cNvSpPr>
          <p:nvPr/>
        </p:nvSpPr>
        <p:spPr bwMode="auto">
          <a:xfrm>
            <a:off x="5448300" y="34004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Self Service</a:t>
            </a:r>
          </a:p>
        </p:txBody>
      </p:sp>
      <p:sp>
        <p:nvSpPr>
          <p:cNvPr id="76" name="Rectangle 144">
            <a:hlinkClick r:id="rId9" action="ppaction://hlinksldjump"/>
          </p:cNvPr>
          <p:cNvSpPr>
            <a:spLocks/>
          </p:cNvSpPr>
          <p:nvPr/>
        </p:nvSpPr>
        <p:spPr bwMode="auto">
          <a:xfrm>
            <a:off x="7312025" y="38926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prstTxWarp prst="textNoShape">
              <a:avLst/>
            </a:prstTxWarp>
          </a:bodyPr>
          <a:lstStyle/>
          <a:p>
            <a:pPr algn="ctr"/>
            <a:endParaRPr lang="en-US" sz="1000"/>
          </a:p>
        </p:txBody>
      </p:sp>
      <p:sp>
        <p:nvSpPr>
          <p:cNvPr id="77" name="Rectangle 145">
            <a:hlinkClick r:id="rId9" action="ppaction://hlinksldjump"/>
          </p:cNvPr>
          <p:cNvSpPr>
            <a:spLocks/>
          </p:cNvSpPr>
          <p:nvPr/>
        </p:nvSpPr>
        <p:spPr bwMode="auto">
          <a:xfrm>
            <a:off x="7312025" y="38926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Extensible Service Channels</a:t>
            </a:r>
          </a:p>
        </p:txBody>
      </p:sp>
      <p:sp>
        <p:nvSpPr>
          <p:cNvPr id="79" name="Rectangle 147">
            <a:hlinkClick r:id="rId8" action="ppaction://hlinksldjump"/>
          </p:cNvPr>
          <p:cNvSpPr>
            <a:spLocks/>
          </p:cNvSpPr>
          <p:nvPr/>
        </p:nvSpPr>
        <p:spPr bwMode="auto">
          <a:xfrm>
            <a:off x="5448300" y="23432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prstTxWarp prst="textNoShape">
              <a:avLst/>
            </a:prstTxWarp>
          </a:bodyPr>
          <a:lstStyle/>
          <a:p>
            <a:pPr algn="ctr"/>
            <a:endParaRPr lang="en-US" sz="1000"/>
          </a:p>
        </p:txBody>
      </p:sp>
      <p:sp>
        <p:nvSpPr>
          <p:cNvPr id="80" name="Rectangle 148">
            <a:hlinkClick r:id="rId8" action="ppaction://hlinksldjump"/>
          </p:cNvPr>
          <p:cNvSpPr>
            <a:spLocks/>
          </p:cNvSpPr>
          <p:nvPr/>
        </p:nvSpPr>
        <p:spPr bwMode="auto">
          <a:xfrm>
            <a:off x="5448300" y="23432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Advanced Monitoring</a:t>
            </a:r>
          </a:p>
        </p:txBody>
      </p:sp>
      <p:sp>
        <p:nvSpPr>
          <p:cNvPr id="82" name="Rectangle 150">
            <a:hlinkClick r:id="rId10" action="ppaction://hlinksldjump"/>
          </p:cNvPr>
          <p:cNvSpPr>
            <a:spLocks/>
          </p:cNvSpPr>
          <p:nvPr/>
        </p:nvSpPr>
        <p:spPr bwMode="auto">
          <a:xfrm>
            <a:off x="7312025" y="54801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prstTxWarp prst="textNoShape">
              <a:avLst/>
            </a:prstTxWarp>
          </a:bodyPr>
          <a:lstStyle/>
          <a:p>
            <a:pPr algn="ctr"/>
            <a:endParaRPr lang="en-US" sz="1000"/>
          </a:p>
        </p:txBody>
      </p:sp>
      <p:sp>
        <p:nvSpPr>
          <p:cNvPr id="83" name="Rectangle 151">
            <a:hlinkClick r:id="rId10" action="ppaction://hlinksldjump"/>
          </p:cNvPr>
          <p:cNvSpPr>
            <a:spLocks/>
          </p:cNvSpPr>
          <p:nvPr/>
        </p:nvSpPr>
        <p:spPr bwMode="auto">
          <a:xfrm>
            <a:off x="7312025" y="54801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Process Modeling Support</a:t>
            </a:r>
          </a:p>
        </p:txBody>
      </p:sp>
      <p:sp>
        <p:nvSpPr>
          <p:cNvPr id="85" name="Rectangle 153">
            <a:hlinkClick r:id="rId10" action="ppaction://hlinksldjump"/>
          </p:cNvPr>
          <p:cNvSpPr>
            <a:spLocks/>
          </p:cNvSpPr>
          <p:nvPr/>
        </p:nvSpPr>
        <p:spPr bwMode="auto">
          <a:xfrm>
            <a:off x="7312025" y="44768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prstTxWarp prst="textNoShape">
              <a:avLst/>
            </a:prstTxWarp>
          </a:bodyPr>
          <a:lstStyle/>
          <a:p>
            <a:pPr algn="ctr"/>
            <a:endParaRPr lang="en-US" sz="1000"/>
          </a:p>
        </p:txBody>
      </p:sp>
      <p:sp>
        <p:nvSpPr>
          <p:cNvPr id="86" name="Rectangle 154">
            <a:hlinkClick r:id="rId10" action="ppaction://hlinksldjump"/>
          </p:cNvPr>
          <p:cNvSpPr>
            <a:spLocks/>
          </p:cNvSpPr>
          <p:nvPr/>
        </p:nvSpPr>
        <p:spPr bwMode="auto">
          <a:xfrm>
            <a:off x="7312025" y="44768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Progressive Composition</a:t>
            </a:r>
          </a:p>
        </p:txBody>
      </p:sp>
      <p:sp>
        <p:nvSpPr>
          <p:cNvPr id="88" name="Rectangle 156">
            <a:hlinkClick r:id="rId9" action="ppaction://hlinksldjump"/>
          </p:cNvPr>
          <p:cNvSpPr>
            <a:spLocks/>
          </p:cNvSpPr>
          <p:nvPr/>
        </p:nvSpPr>
        <p:spPr bwMode="auto">
          <a:xfrm>
            <a:off x="7312025" y="29051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prstTxWarp prst="textNoShape">
              <a:avLst/>
            </a:prstTxWarp>
          </a:bodyPr>
          <a:lstStyle/>
          <a:p>
            <a:pPr algn="ctr"/>
            <a:endParaRPr lang="en-US" sz="1000"/>
          </a:p>
        </p:txBody>
      </p:sp>
      <p:sp>
        <p:nvSpPr>
          <p:cNvPr id="89" name="Rectangle 157">
            <a:hlinkClick r:id="rId9" action="ppaction://hlinksldjump"/>
          </p:cNvPr>
          <p:cNvSpPr>
            <a:spLocks/>
          </p:cNvSpPr>
          <p:nvPr/>
        </p:nvSpPr>
        <p:spPr bwMode="auto">
          <a:xfrm>
            <a:off x="7312025" y="29051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nchor="ctr">
            <a:prstTxWarp prst="textNoShape">
              <a:avLst/>
            </a:prstTxWarp>
          </a:bodyPr>
          <a:lstStyle/>
          <a:p>
            <a:pPr algn="ctr"/>
            <a:r>
              <a:rPr lang="en-US" sz="1000" err="1">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Composable</a:t>
            </a: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 Policy</a:t>
            </a:r>
          </a:p>
        </p:txBody>
      </p:sp>
      <p:sp>
        <p:nvSpPr>
          <p:cNvPr id="91" name="Rectangle 159">
            <a:hlinkClick r:id="rId11" action="ppaction://hlinksldjump"/>
          </p:cNvPr>
          <p:cNvSpPr>
            <a:spLocks/>
          </p:cNvSpPr>
          <p:nvPr/>
        </p:nvSpPr>
        <p:spPr bwMode="auto">
          <a:xfrm>
            <a:off x="7312025" y="18479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prstTxWarp prst="textNoShape">
              <a:avLst/>
            </a:prstTxWarp>
          </a:bodyPr>
          <a:lstStyle/>
          <a:p>
            <a:pPr algn="ctr"/>
            <a:endParaRPr lang="en-US" sz="1000"/>
          </a:p>
        </p:txBody>
      </p:sp>
      <p:sp>
        <p:nvSpPr>
          <p:cNvPr id="92" name="Rectangle 160">
            <a:hlinkClick r:id="rId11" action="ppaction://hlinksldjump"/>
          </p:cNvPr>
          <p:cNvSpPr>
            <a:spLocks/>
          </p:cNvSpPr>
          <p:nvPr/>
        </p:nvSpPr>
        <p:spPr bwMode="auto">
          <a:xfrm>
            <a:off x="7312025" y="18479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Business Analytics</a:t>
            </a:r>
          </a:p>
        </p:txBody>
      </p:sp>
      <p:sp>
        <p:nvSpPr>
          <p:cNvPr id="94" name="Rectangle 162">
            <a:hlinkClick r:id="rId12" action="ppaction://hlinksldjump"/>
          </p:cNvPr>
          <p:cNvSpPr>
            <a:spLocks/>
          </p:cNvSpPr>
          <p:nvPr/>
        </p:nvSpPr>
        <p:spPr bwMode="auto">
          <a:xfrm>
            <a:off x="5448300" y="55055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prstTxWarp prst="textNoShape">
              <a:avLst/>
            </a:prstTxWarp>
          </a:bodyPr>
          <a:lstStyle/>
          <a:p>
            <a:pPr algn="ctr"/>
            <a:endParaRPr lang="en-US" sz="1000"/>
          </a:p>
        </p:txBody>
      </p:sp>
      <p:sp>
        <p:nvSpPr>
          <p:cNvPr id="95" name="Rectangle 163">
            <a:hlinkClick r:id="rId12" action="ppaction://hlinksldjump"/>
          </p:cNvPr>
          <p:cNvSpPr>
            <a:spLocks/>
          </p:cNvSpPr>
          <p:nvPr/>
        </p:nvSpPr>
        <p:spPr bwMode="auto">
          <a:xfrm>
            <a:off x="5448300" y="55055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Executable </a:t>
            </a:r>
            <a:r>
              <a:rPr lang="en-US" sz="1000" smtClean="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Policy</a:t>
            </a:r>
            <a:endPar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endParaRPr>
          </a:p>
        </p:txBody>
      </p:sp>
      <p:sp>
        <p:nvSpPr>
          <p:cNvPr id="97" name="Rectangle 165">
            <a:hlinkClick r:id="rId12" action="ppaction://hlinksldjump"/>
          </p:cNvPr>
          <p:cNvSpPr>
            <a:spLocks/>
          </p:cNvSpPr>
          <p:nvPr/>
        </p:nvSpPr>
        <p:spPr bwMode="auto">
          <a:xfrm>
            <a:off x="5448300" y="49975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prstTxWarp prst="textNoShape">
              <a:avLst/>
            </a:prstTxWarp>
          </a:bodyPr>
          <a:lstStyle/>
          <a:p>
            <a:pPr algn="ctr"/>
            <a:endParaRPr lang="en-US" sz="1000"/>
          </a:p>
        </p:txBody>
      </p:sp>
      <p:sp>
        <p:nvSpPr>
          <p:cNvPr id="98" name="Rectangle 166">
            <a:hlinkClick r:id="rId12" action="ppaction://hlinksldjump"/>
          </p:cNvPr>
          <p:cNvSpPr>
            <a:spLocks/>
          </p:cNvSpPr>
          <p:nvPr/>
        </p:nvSpPr>
        <p:spPr bwMode="auto">
          <a:xfrm>
            <a:off x="5448300" y="49975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Versioning Support</a:t>
            </a:r>
          </a:p>
        </p:txBody>
      </p:sp>
      <p:sp>
        <p:nvSpPr>
          <p:cNvPr id="100" name="Rectangle 168">
            <a:hlinkClick r:id="rId12" action="ppaction://hlinksldjump"/>
          </p:cNvPr>
          <p:cNvSpPr>
            <a:spLocks/>
          </p:cNvSpPr>
          <p:nvPr/>
        </p:nvSpPr>
        <p:spPr bwMode="auto">
          <a:xfrm>
            <a:off x="5448300" y="44768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prstTxWarp prst="textNoShape">
              <a:avLst/>
            </a:prstTxWarp>
          </a:bodyPr>
          <a:lstStyle/>
          <a:p>
            <a:pPr algn="ctr"/>
            <a:endParaRPr lang="en-US" sz="1000"/>
          </a:p>
        </p:txBody>
      </p:sp>
      <p:sp>
        <p:nvSpPr>
          <p:cNvPr id="101" name="Rectangle 169">
            <a:hlinkClick r:id="rId12" action="ppaction://hlinksldjump"/>
          </p:cNvPr>
          <p:cNvSpPr>
            <a:spLocks/>
          </p:cNvSpPr>
          <p:nvPr/>
        </p:nvSpPr>
        <p:spPr bwMode="auto">
          <a:xfrm>
            <a:off x="5448300" y="44768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Consumable Type System</a:t>
            </a:r>
          </a:p>
        </p:txBody>
      </p:sp>
      <p:sp>
        <p:nvSpPr>
          <p:cNvPr id="103" name="Rectangle 171">
            <a:hlinkClick r:id="rId8" action="ppaction://hlinksldjump"/>
          </p:cNvPr>
          <p:cNvSpPr>
            <a:spLocks/>
          </p:cNvSpPr>
          <p:nvPr/>
        </p:nvSpPr>
        <p:spPr bwMode="auto">
          <a:xfrm>
            <a:off x="5448300" y="18479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prstTxWarp prst="textNoShape">
              <a:avLst/>
            </a:prstTxWarp>
          </a:bodyPr>
          <a:lstStyle/>
          <a:p>
            <a:pPr algn="ctr"/>
            <a:endParaRPr lang="en-US" sz="1000"/>
          </a:p>
        </p:txBody>
      </p:sp>
      <p:sp>
        <p:nvSpPr>
          <p:cNvPr id="104" name="Rectangle 172">
            <a:hlinkClick r:id="rId8" action="ppaction://hlinksldjump"/>
          </p:cNvPr>
          <p:cNvSpPr>
            <a:spLocks/>
          </p:cNvSpPr>
          <p:nvPr/>
        </p:nvSpPr>
        <p:spPr bwMode="auto">
          <a:xfrm>
            <a:off x="5448300" y="18479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Provisioning </a:t>
            </a:r>
            <a:r>
              <a:rPr lang="en-US" sz="1000" smtClean="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Management</a:t>
            </a:r>
            <a:endPar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endParaRPr>
          </a:p>
        </p:txBody>
      </p:sp>
      <p:sp>
        <p:nvSpPr>
          <p:cNvPr id="106" name="Rectangle 174">
            <a:hlinkClick r:id="rId10" action="ppaction://hlinksldjump"/>
          </p:cNvPr>
          <p:cNvSpPr>
            <a:spLocks/>
          </p:cNvSpPr>
          <p:nvPr/>
        </p:nvSpPr>
        <p:spPr bwMode="auto">
          <a:xfrm>
            <a:off x="7312025" y="49975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prstTxWarp prst="textNoShape">
              <a:avLst/>
            </a:prstTxWarp>
          </a:bodyPr>
          <a:lstStyle/>
          <a:p>
            <a:pPr algn="ctr"/>
            <a:endParaRPr lang="en-US" sz="1000"/>
          </a:p>
        </p:txBody>
      </p:sp>
      <p:sp>
        <p:nvSpPr>
          <p:cNvPr id="107" name="Rectangle 175">
            <a:hlinkClick r:id="rId10" action="ppaction://hlinksldjump"/>
          </p:cNvPr>
          <p:cNvSpPr>
            <a:spLocks/>
          </p:cNvSpPr>
          <p:nvPr/>
        </p:nvSpPr>
        <p:spPr bwMode="auto">
          <a:xfrm>
            <a:off x="7312025" y="4997500"/>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Rules Driven Policy</a:t>
            </a:r>
          </a:p>
        </p:txBody>
      </p:sp>
      <p:sp>
        <p:nvSpPr>
          <p:cNvPr id="109" name="Rectangle 177">
            <a:hlinkClick r:id="rId11" action="ppaction://hlinksldjump"/>
          </p:cNvPr>
          <p:cNvSpPr>
            <a:spLocks/>
          </p:cNvSpPr>
          <p:nvPr/>
        </p:nvSpPr>
        <p:spPr bwMode="auto">
          <a:xfrm>
            <a:off x="7312025" y="13430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prstTxWarp prst="textNoShape">
              <a:avLst/>
            </a:prstTxWarp>
          </a:bodyPr>
          <a:lstStyle/>
          <a:p>
            <a:pPr algn="ctr"/>
            <a:endParaRPr lang="en-US" sz="1000"/>
          </a:p>
        </p:txBody>
      </p:sp>
      <p:sp>
        <p:nvSpPr>
          <p:cNvPr id="110" name="Rectangle 178">
            <a:hlinkClick r:id="rId11" action="ppaction://hlinksldjump"/>
          </p:cNvPr>
          <p:cNvSpPr>
            <a:spLocks/>
          </p:cNvSpPr>
          <p:nvPr/>
        </p:nvSpPr>
        <p:spPr bwMode="auto">
          <a:xfrm>
            <a:off x="7312025" y="1343075"/>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Scenario Impact Analysis</a:t>
            </a:r>
          </a:p>
        </p:txBody>
      </p:sp>
      <p:sp>
        <p:nvSpPr>
          <p:cNvPr id="112" name="Rectangle 180">
            <a:hlinkClick r:id="rId9" action="ppaction://hlinksldjump"/>
          </p:cNvPr>
          <p:cNvSpPr>
            <a:spLocks/>
          </p:cNvSpPr>
          <p:nvPr/>
        </p:nvSpPr>
        <p:spPr bwMode="auto">
          <a:xfrm>
            <a:off x="7312025" y="3392538"/>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prstTxWarp prst="textNoShape">
              <a:avLst/>
            </a:prstTxWarp>
          </a:bodyPr>
          <a:lstStyle/>
          <a:p>
            <a:pPr algn="ctr"/>
            <a:endParaRPr lang="en-US" sz="1000"/>
          </a:p>
        </p:txBody>
      </p:sp>
      <p:sp>
        <p:nvSpPr>
          <p:cNvPr id="113" name="Rectangle 181">
            <a:hlinkClick r:id="rId9" action="ppaction://hlinksldjump"/>
          </p:cNvPr>
          <p:cNvSpPr>
            <a:spLocks/>
          </p:cNvSpPr>
          <p:nvPr/>
        </p:nvSpPr>
        <p:spPr bwMode="auto">
          <a:xfrm>
            <a:off x="7312025" y="3392538"/>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Back Channel Messaging</a:t>
            </a:r>
          </a:p>
        </p:txBody>
      </p:sp>
      <p:sp>
        <p:nvSpPr>
          <p:cNvPr id="115" name="Rectangle 183">
            <a:hlinkClick r:id="rId11" action="ppaction://hlinksldjump"/>
          </p:cNvPr>
          <p:cNvSpPr>
            <a:spLocks/>
          </p:cNvSpPr>
          <p:nvPr/>
        </p:nvSpPr>
        <p:spPr bwMode="auto">
          <a:xfrm>
            <a:off x="7312025" y="2344788"/>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prstTxWarp prst="textNoShape">
              <a:avLst/>
            </a:prstTxWarp>
          </a:bodyPr>
          <a:lstStyle/>
          <a:p>
            <a:pPr algn="ctr"/>
            <a:endParaRPr lang="en-US" sz="1000"/>
          </a:p>
        </p:txBody>
      </p:sp>
      <p:sp>
        <p:nvSpPr>
          <p:cNvPr id="116" name="Rectangle 184">
            <a:hlinkClick r:id="rId11" action="ppaction://hlinksldjump"/>
          </p:cNvPr>
          <p:cNvSpPr>
            <a:spLocks/>
          </p:cNvSpPr>
          <p:nvPr/>
        </p:nvSpPr>
        <p:spPr bwMode="auto">
          <a:xfrm>
            <a:off x="7312025" y="2344788"/>
            <a:ext cx="1600200" cy="360000"/>
          </a:xfrm>
          <a:prstGeom prst="roundRect">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0" tIns="0" rIns="0" bIns="0" anchor="ctr">
            <a:prstTxWarp prst="textNoShape">
              <a:avLst/>
            </a:prstTxWarp>
          </a:bodyPr>
          <a:lstStyle/>
          <a:p>
            <a:pPr algn="ctr"/>
            <a:r>
              <a:rPr lang="en-US" sz="1000">
                <a:solidFill>
                  <a:srgbClr val="FFFFFF"/>
                </a:solidFill>
                <a:latin typeface="Franklin Gothic Medium" pitchFamily="-112" charset="0"/>
                <a:ea typeface="Franklin Gothic Medium" pitchFamily="-112" charset="0"/>
                <a:cs typeface="Franklin Gothic Medium" pitchFamily="-112" charset="0"/>
                <a:sym typeface="Franklin Gothic Medium" pitchFamily="-112" charset="0"/>
              </a:rPr>
              <a:t>Extensible Security</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SOA Projects</a:t>
            </a:r>
            <a:br>
              <a:rPr lang="en-US" dirty="0" smtClean="0"/>
            </a:br>
            <a:r>
              <a:rPr lang="en-US" sz="3100" i="1" dirty="0" smtClean="0"/>
              <a:t>Move Incrementally towards Roadmap</a:t>
            </a:r>
            <a:endParaRPr lang="en-US" i="1" dirty="0"/>
          </a:p>
        </p:txBody>
      </p:sp>
      <p:sp>
        <p:nvSpPr>
          <p:cNvPr id="3" name="Content Placeholder 2"/>
          <p:cNvSpPr>
            <a:spLocks noGrp="1"/>
          </p:cNvSpPr>
          <p:nvPr>
            <p:ph sz="quarter" idx="1"/>
          </p:nvPr>
        </p:nvSpPr>
        <p:spPr>
          <a:xfrm>
            <a:off x="381000" y="1412875"/>
            <a:ext cx="8382000" cy="4693593"/>
          </a:xfrm>
        </p:spPr>
        <p:txBody>
          <a:bodyPr/>
          <a:lstStyle/>
          <a:p>
            <a:pPr marL="396875" lvl="1">
              <a:buBlip>
                <a:blip r:embed="rId3"/>
              </a:buBlip>
            </a:pPr>
            <a:r>
              <a:rPr lang="en-GB" sz="2400" dirty="0" smtClean="0"/>
              <a:t>The driving goal is </a:t>
            </a:r>
            <a:r>
              <a:rPr lang="en-GB" sz="2400" b="1" dirty="0" smtClean="0">
                <a:solidFill>
                  <a:srgbClr val="FF0000"/>
                </a:solidFill>
              </a:rPr>
              <a:t>business value </a:t>
            </a:r>
            <a:r>
              <a:rPr lang="en-GB" sz="2400" dirty="0" smtClean="0"/>
              <a:t>– while </a:t>
            </a:r>
            <a:r>
              <a:rPr lang="en-GB" sz="2400" b="1" dirty="0" smtClean="0">
                <a:solidFill>
                  <a:schemeClr val="accent2">
                    <a:lumMod val="40000"/>
                    <a:lumOff val="60000"/>
                  </a:schemeClr>
                </a:solidFill>
              </a:rPr>
              <a:t>component reuse </a:t>
            </a:r>
            <a:r>
              <a:rPr lang="en-GB" sz="2400" dirty="0" smtClean="0"/>
              <a:t>is the next tier benefit</a:t>
            </a:r>
            <a:endParaRPr lang="en-US" dirty="0" smtClean="0"/>
          </a:p>
          <a:p>
            <a:pPr lvl="1"/>
            <a:r>
              <a:rPr lang="en-US" sz="2200" dirty="0" smtClean="0"/>
              <a:t>Select a project that addresses a well known business problem AND one that can benefit from SOA</a:t>
            </a:r>
          </a:p>
          <a:p>
            <a:pPr lvl="1"/>
            <a:r>
              <a:rPr lang="en-US" sz="2200" dirty="0" smtClean="0"/>
              <a:t>Include LOB and IT objectives &amp; well defined metrics</a:t>
            </a:r>
          </a:p>
          <a:p>
            <a:endParaRPr lang="en-US" sz="2400" dirty="0" smtClean="0"/>
          </a:p>
          <a:p>
            <a:r>
              <a:rPr lang="en-GB" sz="2400" b="1" dirty="0" smtClean="0">
                <a:solidFill>
                  <a:srgbClr val="FF0000"/>
                </a:solidFill>
              </a:rPr>
              <a:t>Prioritise </a:t>
            </a:r>
            <a:r>
              <a:rPr lang="en-US" sz="2400" dirty="0" smtClean="0"/>
              <a:t>where you start &amp; Iterate – don’t </a:t>
            </a:r>
            <a:r>
              <a:rPr lang="en-US" sz="2400" b="1" dirty="0" smtClean="0">
                <a:solidFill>
                  <a:schemeClr val="accent2">
                    <a:lumMod val="40000"/>
                    <a:lumOff val="60000"/>
                  </a:schemeClr>
                </a:solidFill>
              </a:rPr>
              <a:t>boil the ocean</a:t>
            </a:r>
          </a:p>
          <a:p>
            <a:pPr lvl="1"/>
            <a:r>
              <a:rPr lang="en-US" sz="2200" dirty="0" smtClean="0"/>
              <a:t>Requires achievable stretch beyond current capabilities to address gaps</a:t>
            </a:r>
          </a:p>
          <a:p>
            <a:pPr lvl="1"/>
            <a:r>
              <a:rPr lang="en-US" sz="2200" dirty="0" smtClean="0"/>
              <a:t>Be something you put in production</a:t>
            </a:r>
          </a:p>
          <a:p>
            <a:pPr lvl="1"/>
            <a:r>
              <a:rPr lang="en-US" sz="2200" dirty="0" smtClean="0"/>
              <a:t>Incorporate &amp; Evolve Aspects of Governance</a:t>
            </a:r>
          </a:p>
          <a:p>
            <a:pPr lvl="1"/>
            <a:endParaRPr lang="en-US" sz="2000" dirty="0" smtClean="0"/>
          </a:p>
          <a:p>
            <a:r>
              <a:rPr lang="en-US" sz="2400" dirty="0" smtClean="0"/>
              <a:t>Leverage SOA Value Pattern</a:t>
            </a:r>
            <a:endParaRPr lang="en-US" sz="24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r>
              <a:rPr lang="en-US" smtClean="0"/>
              <a:t>SOA Value Patterns</a:t>
            </a:r>
            <a:endParaRPr lang="en-US" dirty="0"/>
          </a:p>
        </p:txBody>
      </p:sp>
      <p:graphicFrame>
        <p:nvGraphicFramePr>
          <p:cNvPr id="4" name="Diagram 3"/>
          <p:cNvGraphicFramePr/>
          <p:nvPr/>
        </p:nvGraphicFramePr>
        <p:xfrm>
          <a:off x="381000" y="1412874"/>
          <a:ext cx="8534400" cy="506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7928" name="Rectangle 8"/>
          <p:cNvSpPr>
            <a:spLocks noGrp="1" noChangeArrowheads="1"/>
          </p:cNvSpPr>
          <p:nvPr>
            <p:ph type="title"/>
          </p:nvPr>
        </p:nvSpPr>
        <p:spPr/>
        <p:txBody>
          <a:bodyPr>
            <a:normAutofit fontScale="90000"/>
          </a:bodyPr>
          <a:lstStyle/>
          <a:p>
            <a:r>
              <a:rPr lang="en-US" dirty="0" smtClean="0"/>
              <a:t>Value Pattern: Integration - Process</a:t>
            </a:r>
            <a:br>
              <a:rPr lang="en-US" dirty="0" smtClean="0"/>
            </a:br>
            <a:r>
              <a:rPr lang="en-US" sz="3100" i="1" dirty="0" smtClean="0"/>
              <a:t>Business Process Management for Continuous Innovation</a:t>
            </a:r>
            <a:endParaRPr lang="en-US" i="1" dirty="0"/>
          </a:p>
        </p:txBody>
      </p:sp>
      <p:graphicFrame>
        <p:nvGraphicFramePr>
          <p:cNvPr id="7" name="Content Placeholder 6"/>
          <p:cNvGraphicFramePr>
            <a:graphicFrameLocks noGrp="1"/>
          </p:cNvGraphicFramePr>
          <p:nvPr>
            <p:ph sz="quarter" idx="1"/>
          </p:nvPr>
        </p:nvGraphicFramePr>
        <p:xfrm>
          <a:off x="533400" y="1828800"/>
          <a:ext cx="6172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7925" name="AutoShape 5"/>
          <p:cNvSpPr>
            <a:spLocks noChangeAspect="1" noChangeArrowheads="1"/>
          </p:cNvSpPr>
          <p:nvPr/>
        </p:nvSpPr>
        <p:spPr bwMode="auto">
          <a:xfrm>
            <a:off x="6642100" y="617538"/>
            <a:ext cx="1506538" cy="438150"/>
          </a:xfrm>
          <a:prstGeom prst="rect">
            <a:avLst/>
          </a:prstGeom>
          <a:noFill/>
        </p:spPr>
        <p:txBody>
          <a:bodyPr/>
          <a:lstStyle/>
          <a:p>
            <a:endParaRPr lang="en-US"/>
          </a:p>
        </p:txBody>
      </p:sp>
      <p:pic>
        <p:nvPicPr>
          <p:cNvPr id="4817926" name="Picture 6"/>
          <p:cNvPicPr>
            <a:picLocks noChangeAspect="1" noChangeArrowheads="1"/>
          </p:cNvPicPr>
          <p:nvPr/>
        </p:nvPicPr>
        <p:blipFill>
          <a:blip r:embed="rId7"/>
          <a:srcRect/>
          <a:stretch>
            <a:fillRect/>
          </a:stretch>
        </p:blipFill>
        <p:spPr bwMode="auto">
          <a:xfrm>
            <a:off x="6096000" y="1371600"/>
            <a:ext cx="2487613" cy="1755962"/>
          </a:xfrm>
          <a:prstGeom prst="rect">
            <a:avLst/>
          </a:prstGeom>
          <a:noFill/>
          <a:ln w="28575" algn="ctr">
            <a:noFill/>
            <a:miter lim="800000"/>
            <a:headEnd/>
            <a:tailEnd/>
          </a:ln>
          <a:effectLst/>
        </p:spPr>
      </p:pic>
      <p:pic>
        <p:nvPicPr>
          <p:cNvPr id="4817927" name="Picture 7" descr="Untitled-1"/>
          <p:cNvPicPr>
            <a:picLocks noChangeAspect="1" noChangeArrowheads="1"/>
          </p:cNvPicPr>
          <p:nvPr/>
        </p:nvPicPr>
        <p:blipFill>
          <a:blip r:embed="rId8"/>
          <a:srcRect/>
          <a:stretch>
            <a:fillRect/>
          </a:stretch>
        </p:blipFill>
        <p:spPr bwMode="auto">
          <a:xfrm>
            <a:off x="6521450" y="3962400"/>
            <a:ext cx="2622550" cy="2189886"/>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151331" y="4380911"/>
            <a:ext cx="7088445" cy="2019778"/>
          </a:xfrm>
          <a:prstGeom prst="rect">
            <a:avLst/>
          </a:prstGeom>
          <a:solidFill>
            <a:schemeClr val="tx2">
              <a:shade val="75000"/>
              <a:alpha val="25000"/>
            </a:schemeClr>
          </a:solidFill>
          <a:ln w="6350" cap="rnd" cmpd="sng" algn="ctr">
            <a:noFill/>
            <a:prstDash val="solid"/>
            <a:headEnd type="none" w="med" len="med"/>
            <a:tailEnd type="none" w="med" len="med"/>
          </a:ln>
          <a:effectLst>
            <a:outerShdw blurRad="50800" dist="50800" dir="2700000" algn="tl" rotWithShape="0">
              <a:srgbClr val="000000">
                <a:alpha val="10000"/>
              </a:srgbClr>
            </a:outerShdw>
          </a:effectLst>
        </p:spPr>
        <p:style>
          <a:lnRef idx="1">
            <a:schemeClr val="accent5"/>
          </a:lnRef>
          <a:fillRef idx="3">
            <a:schemeClr val="accent5"/>
          </a:fillRef>
          <a:effectRef idx="3">
            <a:schemeClr val="accent5"/>
          </a:effectRef>
          <a:fontRef idx="minor">
            <a:schemeClr val="lt1"/>
          </a:fontRef>
        </p:style>
        <p:txBody>
          <a:bodyPr vert="horz" wrap="square" lIns="91436" tIns="45718" rIns="91436" bIns="45718" rtlCol="0" anchor="t" compatLnSpc="1"/>
          <a:lstStyle/>
          <a:p>
            <a:pPr algn="ctr" rtl="0" eaLnBrk="0" fontAlgn="base" hangingPunct="0">
              <a:spcBef>
                <a:spcPct val="0"/>
              </a:spcBef>
              <a:spcAft>
                <a:spcPct val="0"/>
              </a:spcAft>
              <a:defRPr/>
            </a:pPr>
            <a:endParaRPr lang="en-US" sz="1200" b="1" kern="1200" dirty="0">
              <a:solidFill>
                <a:srgbClr val="000000"/>
              </a:solidFill>
              <a:ea typeface="+mn-ea"/>
              <a:cs typeface="+mn-cs"/>
            </a:endParaRPr>
          </a:p>
        </p:txBody>
      </p:sp>
      <p:sp>
        <p:nvSpPr>
          <p:cNvPr id="27" name="Rectangle 26"/>
          <p:cNvSpPr/>
          <p:nvPr/>
        </p:nvSpPr>
        <p:spPr bwMode="auto">
          <a:xfrm>
            <a:off x="7391577" y="4383190"/>
            <a:ext cx="1523299" cy="2017604"/>
          </a:xfrm>
          <a:prstGeom prst="rect">
            <a:avLst/>
          </a:prstGeom>
          <a:solidFill>
            <a:schemeClr val="tx2">
              <a:shade val="75000"/>
              <a:alpha val="25000"/>
            </a:schemeClr>
          </a:solidFill>
          <a:ln w="6350" cap="rnd" cmpd="sng" algn="ctr">
            <a:noFill/>
            <a:prstDash val="solid"/>
            <a:headEnd type="none" w="med" len="med"/>
            <a:tailEnd type="none" w="med" len="med"/>
          </a:ln>
          <a:effectLst>
            <a:outerShdw blurRad="50800" dist="50800" dir="2700000" algn="tl" rotWithShape="0">
              <a:srgbClr val="000000">
                <a:alpha val="10000"/>
              </a:srgbClr>
            </a:outerShdw>
          </a:effectLst>
        </p:spPr>
        <p:style>
          <a:lnRef idx="1">
            <a:schemeClr val="accent5"/>
          </a:lnRef>
          <a:fillRef idx="3">
            <a:schemeClr val="accent5"/>
          </a:fillRef>
          <a:effectRef idx="3">
            <a:schemeClr val="accent5"/>
          </a:effectRef>
          <a:fontRef idx="minor">
            <a:schemeClr val="lt1"/>
          </a:fontRef>
        </p:style>
        <p:txBody>
          <a:bodyPr vert="horz" wrap="square" lIns="91436" tIns="45718" rIns="91436" bIns="45718" rtlCol="0" anchor="t" compatLnSpc="1"/>
          <a:lstStyle/>
          <a:p>
            <a:pPr algn="ctr" rtl="0" eaLnBrk="0" fontAlgn="base" hangingPunct="0">
              <a:spcBef>
                <a:spcPct val="0"/>
              </a:spcBef>
              <a:spcAft>
                <a:spcPct val="0"/>
              </a:spcAft>
              <a:defRPr/>
            </a:pPr>
            <a:endParaRPr lang="en-US" sz="1200" b="1" kern="1200" dirty="0">
              <a:solidFill>
                <a:srgbClr val="000000"/>
              </a:solidFill>
              <a:ea typeface="+mn-ea"/>
              <a:cs typeface="+mn-cs"/>
            </a:endParaRPr>
          </a:p>
        </p:txBody>
      </p:sp>
      <p:sp>
        <p:nvSpPr>
          <p:cNvPr id="15361" name="Title 15360"/>
          <p:cNvSpPr>
            <a:spLocks noGrp="1"/>
          </p:cNvSpPr>
          <p:nvPr>
            <p:ph type="title"/>
          </p:nvPr>
        </p:nvSpPr>
        <p:spPr>
          <a:noFill/>
          <a:ln w="9525">
            <a:noFill/>
            <a:miter lim="800000"/>
            <a:headEnd/>
            <a:tailEnd/>
          </a:ln>
        </p:spPr>
        <p:txBody>
          <a:bodyPr vert="horz" wrap="square" lIns="92075" tIns="46038" rIns="92075" bIns="46038" numCol="1" anchor="t" anchorCtr="0" compatLnSpc="1">
            <a:prstTxWarp prst="textNoShape">
              <a:avLst/>
            </a:prstTxWarp>
            <a:spAutoFit/>
          </a:bodyPr>
          <a:lstStyle/>
          <a:p>
            <a:r>
              <a:rPr lang="en-US" dirty="0" smtClean="0"/>
              <a:t>Idealized Business Process</a:t>
            </a:r>
            <a:endParaRPr lang="en-US" dirty="0"/>
          </a:p>
        </p:txBody>
      </p:sp>
      <p:sp>
        <p:nvSpPr>
          <p:cNvPr id="4" name="Rectangle 3"/>
          <p:cNvSpPr/>
          <p:nvPr/>
        </p:nvSpPr>
        <p:spPr bwMode="auto">
          <a:xfrm>
            <a:off x="457347" y="4571704"/>
            <a:ext cx="757701" cy="532082"/>
          </a:xfrm>
          <a:prstGeom prst="rect">
            <a:avLst/>
          </a:prstGeom>
          <a:ln w="6350" cap="rnd" cmpd="sng" algn="ctr">
            <a:noFill/>
            <a:prstDash val="solid"/>
            <a:headEnd type="none" w="med" len="med"/>
            <a:tailEnd type="none" w="med" len="med"/>
          </a:ln>
          <a:effectLst>
            <a:outerShdw blurRad="50800" dist="50800" dir="2700000" algn="tl" rotWithShape="0">
              <a:srgbClr val="000000">
                <a:alpha val="43137"/>
              </a:srgbClr>
            </a:outerShdw>
          </a:effectLst>
        </p:spPr>
        <p:style>
          <a:lnRef idx="1">
            <a:schemeClr val="accent2"/>
          </a:lnRef>
          <a:fillRef idx="1002">
            <a:schemeClr val="lt2"/>
          </a:fillRef>
          <a:effectRef idx="3">
            <a:schemeClr val="accent2"/>
          </a:effectRef>
          <a:fontRef idx="minor">
            <a:schemeClr val="lt1"/>
          </a:fontRef>
        </p:style>
        <p:txBody>
          <a:bodyPr vert="horz" wrap="square" lIns="91436" tIns="45718" rIns="91436" bIns="45718" rtlCol="0" anchor="t" compatLnSpc="1"/>
          <a:lstStyle/>
          <a:p>
            <a:pPr algn="ctr" rtl="0" eaLnBrk="0" fontAlgn="base" hangingPunct="0">
              <a:spcBef>
                <a:spcPct val="0"/>
              </a:spcBef>
              <a:spcAft>
                <a:spcPct val="0"/>
              </a:spcAft>
              <a:defRPr/>
            </a:pPr>
            <a:r>
              <a:rPr lang="en-US" sz="1400" b="1" kern="1200" dirty="0">
                <a:solidFill>
                  <a:srgbClr val="000000"/>
                </a:solidFill>
                <a:ea typeface="+mn-ea"/>
                <a:cs typeface="+mn-cs"/>
              </a:rPr>
              <a:t>Create</a:t>
            </a:r>
            <a:endParaRPr lang="en-US" b="1" kern="1200" dirty="0">
              <a:solidFill>
                <a:srgbClr val="000000"/>
              </a:solidFill>
              <a:ea typeface="+mn-ea"/>
              <a:cs typeface="+mn-cs"/>
            </a:endParaRPr>
          </a:p>
          <a:p>
            <a:pPr algn="ctr" rtl="0" eaLnBrk="0" fontAlgn="base" hangingPunct="0">
              <a:spcBef>
                <a:spcPct val="0"/>
              </a:spcBef>
              <a:spcAft>
                <a:spcPct val="0"/>
              </a:spcAft>
              <a:defRPr/>
            </a:pPr>
            <a:r>
              <a:rPr lang="en-US" sz="1400" b="1" kern="1200" dirty="0">
                <a:solidFill>
                  <a:srgbClr val="000000"/>
                </a:solidFill>
                <a:ea typeface="+mn-ea"/>
                <a:cs typeface="+mn-cs"/>
              </a:rPr>
              <a:t>Lead</a:t>
            </a:r>
          </a:p>
        </p:txBody>
      </p:sp>
      <p:sp>
        <p:nvSpPr>
          <p:cNvPr id="5" name="Flowchart: Decision 4"/>
          <p:cNvSpPr/>
          <p:nvPr/>
        </p:nvSpPr>
        <p:spPr bwMode="auto">
          <a:xfrm>
            <a:off x="1451692" y="4499754"/>
            <a:ext cx="1066445" cy="683072"/>
          </a:xfrm>
          <a:prstGeom prst="flowChartDecision">
            <a:avLst/>
          </a:prstGeom>
          <a:ln w="9525" cap="flat" cmpd="sng" algn="ctr">
            <a:noFill/>
            <a:prstDash val="solid"/>
            <a:round/>
            <a:headEnd type="none" w="med" len="med"/>
            <a:tailEnd type="none" w="med" len="med"/>
          </a:ln>
          <a:effectLst>
            <a:outerShdw blurRad="50800" dist="50800" dir="2700000" algn="tl" rotWithShape="0">
              <a:srgbClr val="000000">
                <a:alpha val="43137"/>
              </a:srgbClr>
            </a:outerShdw>
          </a:effectLst>
        </p:spPr>
        <p:style>
          <a:lnRef idx="0">
            <a:scrgbClr r="0" g="0" b="0"/>
          </a:lnRef>
          <a:fillRef idx="1003">
            <a:schemeClr val="lt1"/>
          </a:fillRef>
          <a:effectRef idx="0">
            <a:scrgbClr r="0" g="0" b="0"/>
          </a:effectRef>
          <a:fontRef idx="major"/>
        </p:style>
        <p:txBody>
          <a:bodyPr vert="horz" wrap="square" lIns="91436" tIns="45718" rIns="91436" bIns="45718" anchor="t" compatLnSpc="1">
            <a:noAutofit/>
          </a:bodyPr>
          <a:lstStyle/>
          <a:p>
            <a:pPr algn="ctr" rtl="0" eaLnBrk="0" fontAlgn="base" hangingPunct="0">
              <a:spcBef>
                <a:spcPct val="0"/>
              </a:spcBef>
              <a:spcAft>
                <a:spcPct val="0"/>
              </a:spcAft>
            </a:pPr>
            <a:endParaRPr lang="en-US" sz="1100" b="1" kern="1200" dirty="0">
              <a:solidFill>
                <a:srgbClr val="FFFFFF"/>
              </a:solidFill>
              <a:latin typeface="+mn-lt"/>
              <a:ea typeface="+mj-ea"/>
              <a:cs typeface="+mj-cs"/>
            </a:endParaRPr>
          </a:p>
        </p:txBody>
      </p:sp>
      <p:sp>
        <p:nvSpPr>
          <p:cNvPr id="44040" name="TextBox 48136"/>
          <p:cNvSpPr txBox="1">
            <a:spLocks noChangeArrowheads="1"/>
          </p:cNvSpPr>
          <p:nvPr/>
        </p:nvSpPr>
        <p:spPr bwMode="auto">
          <a:xfrm>
            <a:off x="1493839" y="4681538"/>
            <a:ext cx="1058295" cy="307773"/>
          </a:xfrm>
          <a:prstGeom prst="rect">
            <a:avLst/>
          </a:prstGeom>
          <a:noFill/>
          <a:ln w="9525" cap="flat" cmpd="sng" algn="ctr">
            <a:noFill/>
            <a:prstDash val="solid"/>
            <a:miter lim="800000"/>
            <a:headEnd type="none" w="med" len="med"/>
            <a:tailEnd type="none" w="med" len="med"/>
          </a:ln>
          <a:effectLst/>
        </p:spPr>
        <p:txBody>
          <a:bodyPr vert="horz" wrap="none" lIns="91436" tIns="45718" rIns="91436" bIns="45718" anchor="t" compatLnSpc="1">
            <a:spAutoFit/>
          </a:bodyPr>
          <a:lstStyle/>
          <a:p>
            <a:pPr algn="l" rtl="0" eaLnBrk="0" fontAlgn="base" hangingPunct="0">
              <a:spcBef>
                <a:spcPct val="0"/>
              </a:spcBef>
              <a:spcAft>
                <a:spcPct val="0"/>
              </a:spcAft>
            </a:pPr>
            <a:r>
              <a:rPr lang="en-US" sz="1400" b="1" kern="1200" dirty="0">
                <a:solidFill>
                  <a:srgbClr val="000000"/>
                </a:solidFill>
                <a:ea typeface="+mn-ea"/>
                <a:cs typeface="+mn-cs"/>
              </a:rPr>
              <a:t>Qualified?</a:t>
            </a:r>
            <a:endParaRPr lang="en-US" b="1" kern="1200" dirty="0">
              <a:solidFill>
                <a:srgbClr val="000000"/>
              </a:solidFill>
              <a:ea typeface="+mn-ea"/>
              <a:cs typeface="+mn-cs"/>
            </a:endParaRPr>
          </a:p>
        </p:txBody>
      </p:sp>
      <p:sp>
        <p:nvSpPr>
          <p:cNvPr id="8" name="Rectangle 7"/>
          <p:cNvSpPr/>
          <p:nvPr/>
        </p:nvSpPr>
        <p:spPr bwMode="auto">
          <a:xfrm>
            <a:off x="1523873" y="5559663"/>
            <a:ext cx="910129" cy="532102"/>
          </a:xfrm>
          <a:prstGeom prst="rect">
            <a:avLst/>
          </a:prstGeom>
          <a:ln w="6350" cap="rnd" cmpd="sng" algn="ctr">
            <a:noFill/>
            <a:prstDash val="solid"/>
            <a:headEnd type="none" w="med" len="med"/>
            <a:tailEnd type="none" w="med" len="med"/>
          </a:ln>
          <a:effectLst>
            <a:outerShdw blurRad="50800" dist="50800" dir="2700000" algn="tl" rotWithShape="0">
              <a:srgbClr val="000000">
                <a:alpha val="43137"/>
              </a:srgbClr>
            </a:outerShdw>
          </a:effectLst>
        </p:spPr>
        <p:style>
          <a:lnRef idx="1">
            <a:schemeClr val="accent2"/>
          </a:lnRef>
          <a:fillRef idx="1002">
            <a:schemeClr val="lt2"/>
          </a:fillRef>
          <a:effectRef idx="3">
            <a:schemeClr val="accent2"/>
          </a:effectRef>
          <a:fontRef idx="minor">
            <a:schemeClr val="lt1"/>
          </a:fontRef>
        </p:style>
        <p:txBody>
          <a:bodyPr vert="horz" wrap="square" lIns="91436" tIns="45718" rIns="91436" bIns="45718" rtlCol="0" anchor="t" compatLnSpc="1"/>
          <a:lstStyle/>
          <a:p>
            <a:pPr algn="ctr" rtl="0" eaLnBrk="0" fontAlgn="base" hangingPunct="0">
              <a:spcBef>
                <a:spcPct val="0"/>
              </a:spcBef>
              <a:spcAft>
                <a:spcPct val="0"/>
              </a:spcAft>
              <a:defRPr/>
            </a:pPr>
            <a:r>
              <a:rPr lang="en-US" sz="1400" b="1" kern="1200" dirty="0">
                <a:solidFill>
                  <a:srgbClr val="000000"/>
                </a:solidFill>
                <a:ea typeface="+mn-ea"/>
                <a:cs typeface="+mn-cs"/>
              </a:rPr>
              <a:t>Retire</a:t>
            </a:r>
            <a:endParaRPr lang="en-US" b="1" kern="1200" dirty="0">
              <a:solidFill>
                <a:srgbClr val="000000"/>
              </a:solidFill>
              <a:ea typeface="+mn-ea"/>
              <a:cs typeface="+mn-cs"/>
            </a:endParaRPr>
          </a:p>
          <a:p>
            <a:pPr algn="ctr" rtl="0" eaLnBrk="0" fontAlgn="base" hangingPunct="0">
              <a:spcBef>
                <a:spcPct val="0"/>
              </a:spcBef>
              <a:spcAft>
                <a:spcPct val="0"/>
              </a:spcAft>
              <a:defRPr/>
            </a:pPr>
            <a:r>
              <a:rPr lang="en-US" sz="1400" b="1" kern="1200" dirty="0">
                <a:solidFill>
                  <a:srgbClr val="000000"/>
                </a:solidFill>
                <a:ea typeface="+mn-ea"/>
                <a:cs typeface="+mn-cs"/>
              </a:rPr>
              <a:t>Lead</a:t>
            </a:r>
          </a:p>
        </p:txBody>
      </p:sp>
      <p:sp>
        <p:nvSpPr>
          <p:cNvPr id="9" name="Rectangle 8"/>
          <p:cNvSpPr/>
          <p:nvPr/>
        </p:nvSpPr>
        <p:spPr bwMode="auto">
          <a:xfrm>
            <a:off x="2743979" y="4571704"/>
            <a:ext cx="836248" cy="532082"/>
          </a:xfrm>
          <a:prstGeom prst="rect">
            <a:avLst/>
          </a:prstGeom>
          <a:ln w="6350" cap="rnd" cmpd="sng" algn="ctr">
            <a:noFill/>
            <a:prstDash val="solid"/>
            <a:headEnd type="none" w="med" len="med"/>
            <a:tailEnd type="none" w="med" len="med"/>
          </a:ln>
          <a:effectLst>
            <a:outerShdw blurRad="50800" dist="50800" dir="2700000" algn="tl" rotWithShape="0">
              <a:srgbClr val="000000">
                <a:alpha val="43137"/>
              </a:srgbClr>
            </a:outerShdw>
          </a:effectLst>
        </p:spPr>
        <p:style>
          <a:lnRef idx="1">
            <a:schemeClr val="accent2"/>
          </a:lnRef>
          <a:fillRef idx="1002">
            <a:schemeClr val="lt2"/>
          </a:fillRef>
          <a:effectRef idx="3">
            <a:schemeClr val="accent2"/>
          </a:effectRef>
          <a:fontRef idx="minor">
            <a:schemeClr val="lt1"/>
          </a:fontRef>
        </p:style>
        <p:txBody>
          <a:bodyPr vert="horz" wrap="square" lIns="91436" tIns="45718" rIns="91436" bIns="45718" rtlCol="0" anchor="t" compatLnSpc="1"/>
          <a:lstStyle/>
          <a:p>
            <a:pPr algn="ctr" rtl="0" eaLnBrk="0" fontAlgn="base" hangingPunct="0">
              <a:spcBef>
                <a:spcPct val="0"/>
              </a:spcBef>
              <a:spcAft>
                <a:spcPct val="0"/>
              </a:spcAft>
              <a:defRPr/>
            </a:pPr>
            <a:r>
              <a:rPr lang="en-US" sz="1400" b="1" kern="1200" dirty="0">
                <a:solidFill>
                  <a:srgbClr val="000000"/>
                </a:solidFill>
                <a:ea typeface="+mn-ea"/>
                <a:cs typeface="+mn-cs"/>
              </a:rPr>
              <a:t>Create</a:t>
            </a:r>
            <a:endParaRPr lang="en-US" b="1" kern="1200" dirty="0">
              <a:solidFill>
                <a:srgbClr val="000000"/>
              </a:solidFill>
              <a:ea typeface="+mn-ea"/>
              <a:cs typeface="+mn-cs"/>
            </a:endParaRPr>
          </a:p>
          <a:p>
            <a:pPr algn="ctr" rtl="0" eaLnBrk="0" fontAlgn="base" hangingPunct="0">
              <a:spcBef>
                <a:spcPct val="0"/>
              </a:spcBef>
              <a:spcAft>
                <a:spcPct val="0"/>
              </a:spcAft>
              <a:defRPr/>
            </a:pPr>
            <a:r>
              <a:rPr lang="en-US" sz="1400" b="1" kern="1200" dirty="0">
                <a:solidFill>
                  <a:srgbClr val="000000"/>
                </a:solidFill>
                <a:ea typeface="+mn-ea"/>
                <a:cs typeface="+mn-cs"/>
              </a:rPr>
              <a:t>Oppt’y</a:t>
            </a:r>
          </a:p>
        </p:txBody>
      </p:sp>
      <p:sp>
        <p:nvSpPr>
          <p:cNvPr id="12" name="Rectangle 11"/>
          <p:cNvSpPr/>
          <p:nvPr/>
        </p:nvSpPr>
        <p:spPr bwMode="auto">
          <a:xfrm>
            <a:off x="3810779" y="4571704"/>
            <a:ext cx="836248" cy="532082"/>
          </a:xfrm>
          <a:prstGeom prst="rect">
            <a:avLst/>
          </a:prstGeom>
          <a:ln w="6350" cap="rnd" cmpd="sng" algn="ctr">
            <a:noFill/>
            <a:prstDash val="solid"/>
            <a:headEnd type="none" w="med" len="med"/>
            <a:tailEnd type="none" w="med" len="med"/>
          </a:ln>
          <a:effectLst>
            <a:outerShdw blurRad="50800" dist="50800" dir="2700000" algn="tl" rotWithShape="0">
              <a:srgbClr val="000000">
                <a:alpha val="43137"/>
              </a:srgbClr>
            </a:outerShdw>
          </a:effectLst>
        </p:spPr>
        <p:style>
          <a:lnRef idx="1">
            <a:schemeClr val="accent2"/>
          </a:lnRef>
          <a:fillRef idx="1002">
            <a:schemeClr val="lt2"/>
          </a:fillRef>
          <a:effectRef idx="3">
            <a:schemeClr val="accent2"/>
          </a:effectRef>
          <a:fontRef idx="minor">
            <a:schemeClr val="lt1"/>
          </a:fontRef>
        </p:style>
        <p:txBody>
          <a:bodyPr vert="horz" wrap="square" lIns="91436" tIns="45718" rIns="91436" bIns="45718" rtlCol="0" anchor="t" compatLnSpc="1"/>
          <a:lstStyle/>
          <a:p>
            <a:pPr algn="ctr" rtl="0" eaLnBrk="0" fontAlgn="base" hangingPunct="0">
              <a:spcBef>
                <a:spcPct val="0"/>
              </a:spcBef>
              <a:spcAft>
                <a:spcPct val="0"/>
              </a:spcAft>
              <a:defRPr/>
            </a:pPr>
            <a:r>
              <a:rPr lang="en-US" sz="1400" b="1" kern="1200" dirty="0">
                <a:solidFill>
                  <a:srgbClr val="000000"/>
                </a:solidFill>
                <a:ea typeface="+mn-ea"/>
                <a:cs typeface="+mn-cs"/>
              </a:rPr>
              <a:t>Create</a:t>
            </a:r>
            <a:endParaRPr lang="en-US" b="1" kern="1200" dirty="0">
              <a:solidFill>
                <a:srgbClr val="000000"/>
              </a:solidFill>
              <a:ea typeface="+mn-ea"/>
              <a:cs typeface="+mn-cs"/>
            </a:endParaRPr>
          </a:p>
          <a:p>
            <a:pPr algn="ctr" rtl="0" eaLnBrk="0" fontAlgn="base" hangingPunct="0">
              <a:spcBef>
                <a:spcPct val="0"/>
              </a:spcBef>
              <a:spcAft>
                <a:spcPct val="0"/>
              </a:spcAft>
              <a:defRPr/>
            </a:pPr>
            <a:r>
              <a:rPr lang="en-US" sz="1400" b="1" kern="1200" dirty="0">
                <a:solidFill>
                  <a:srgbClr val="000000"/>
                </a:solidFill>
                <a:ea typeface="+mn-ea"/>
                <a:cs typeface="+mn-cs"/>
              </a:rPr>
              <a:t>Quote</a:t>
            </a:r>
          </a:p>
        </p:txBody>
      </p:sp>
      <p:sp>
        <p:nvSpPr>
          <p:cNvPr id="13" name="Flowchart: Decision 12"/>
          <p:cNvSpPr/>
          <p:nvPr/>
        </p:nvSpPr>
        <p:spPr bwMode="auto">
          <a:xfrm>
            <a:off x="4819215" y="4499754"/>
            <a:ext cx="990407" cy="683072"/>
          </a:xfrm>
          <a:prstGeom prst="flowChartDecision">
            <a:avLst/>
          </a:prstGeom>
          <a:ln w="9525" cap="flat" cmpd="sng" algn="ctr">
            <a:noFill/>
            <a:prstDash val="solid"/>
            <a:round/>
            <a:headEnd type="none" w="med" len="med"/>
            <a:tailEnd type="none" w="med" len="med"/>
          </a:ln>
          <a:effectLst>
            <a:outerShdw blurRad="50800" dist="50800" dir="2700000" algn="tl" rotWithShape="0">
              <a:srgbClr val="000000">
                <a:alpha val="43137"/>
              </a:srgbClr>
            </a:outerShdw>
          </a:effectLst>
        </p:spPr>
        <p:style>
          <a:lnRef idx="0">
            <a:scrgbClr r="0" g="0" b="0"/>
          </a:lnRef>
          <a:fillRef idx="1003">
            <a:schemeClr val="lt1"/>
          </a:fillRef>
          <a:effectRef idx="0">
            <a:scrgbClr r="0" g="0" b="0"/>
          </a:effectRef>
          <a:fontRef idx="major"/>
        </p:style>
        <p:txBody>
          <a:bodyPr vert="horz" wrap="square" lIns="91436" tIns="45718" rIns="91436" bIns="45718" anchor="t" compatLnSpc="1">
            <a:noAutofit/>
          </a:bodyPr>
          <a:lstStyle/>
          <a:p>
            <a:pPr algn="ctr" rtl="0" eaLnBrk="0" fontAlgn="base" hangingPunct="0">
              <a:spcBef>
                <a:spcPct val="0"/>
              </a:spcBef>
              <a:spcAft>
                <a:spcPct val="0"/>
              </a:spcAft>
            </a:pPr>
            <a:endParaRPr lang="en-US" sz="1100" b="1" kern="1200" dirty="0">
              <a:solidFill>
                <a:srgbClr val="FFFFFF"/>
              </a:solidFill>
              <a:latin typeface="+mn-lt"/>
              <a:ea typeface="+mj-ea"/>
              <a:cs typeface="+mj-cs"/>
            </a:endParaRPr>
          </a:p>
        </p:txBody>
      </p:sp>
      <p:sp>
        <p:nvSpPr>
          <p:cNvPr id="44047" name="TextBox 48143"/>
          <p:cNvSpPr txBox="1">
            <a:spLocks noChangeArrowheads="1"/>
          </p:cNvSpPr>
          <p:nvPr/>
        </p:nvSpPr>
        <p:spPr bwMode="auto">
          <a:xfrm>
            <a:off x="4876801" y="4687888"/>
            <a:ext cx="822653" cy="307773"/>
          </a:xfrm>
          <a:prstGeom prst="rect">
            <a:avLst/>
          </a:prstGeom>
          <a:noFill/>
          <a:ln w="9525" cap="flat" cmpd="sng" algn="ctr">
            <a:noFill/>
            <a:prstDash val="solid"/>
            <a:miter lim="800000"/>
            <a:headEnd type="none" w="med" len="med"/>
            <a:tailEnd type="none" w="med" len="med"/>
          </a:ln>
          <a:effectLst/>
        </p:spPr>
        <p:txBody>
          <a:bodyPr vert="horz" wrap="none" lIns="91436" tIns="45718" rIns="91436" bIns="45718" anchor="t" compatLnSpc="1">
            <a:spAutoFit/>
          </a:bodyPr>
          <a:lstStyle/>
          <a:p>
            <a:pPr algn="l" rtl="0" eaLnBrk="0" fontAlgn="base" hangingPunct="0">
              <a:spcBef>
                <a:spcPct val="0"/>
              </a:spcBef>
              <a:spcAft>
                <a:spcPct val="0"/>
              </a:spcAft>
            </a:pPr>
            <a:r>
              <a:rPr lang="en-US" sz="1400" b="1" kern="1200" dirty="0">
                <a:solidFill>
                  <a:srgbClr val="000000"/>
                </a:solidFill>
                <a:ea typeface="+mn-ea"/>
                <a:cs typeface="+mn-cs"/>
              </a:rPr>
              <a:t>Closed?</a:t>
            </a:r>
            <a:endParaRPr lang="en-US" b="1" kern="1200" dirty="0">
              <a:solidFill>
                <a:srgbClr val="000000"/>
              </a:solidFill>
              <a:ea typeface="+mn-ea"/>
              <a:cs typeface="+mn-cs"/>
            </a:endParaRPr>
          </a:p>
        </p:txBody>
      </p:sp>
      <p:cxnSp>
        <p:nvCxnSpPr>
          <p:cNvPr id="44048" name="Elbow Connector 48144"/>
          <p:cNvCxnSpPr>
            <a:cxnSpLocks noChangeShapeType="1"/>
          </p:cNvCxnSpPr>
          <p:nvPr/>
        </p:nvCxnSpPr>
        <p:spPr bwMode="auto">
          <a:xfrm rot="5400000" flipH="1">
            <a:off x="4733925" y="4610100"/>
            <a:ext cx="76200" cy="1066800"/>
          </a:xfrm>
          <a:prstGeom prst="bentConnector3">
            <a:avLst>
              <a:gd name="adj1" fmla="val -299648"/>
            </a:avLst>
          </a:prstGeom>
          <a:noFill/>
          <a:ln w="19050" cap="flat" cmpd="sng" algn="ctr">
            <a:solidFill>
              <a:srgbClr val="FFFFFF"/>
            </a:solidFill>
            <a:prstDash val="solid"/>
            <a:miter lim="800000"/>
            <a:headEnd type="none" w="med" len="med"/>
            <a:tailEnd type="triangle" w="lg" len="lg"/>
          </a:ln>
          <a:effectLst/>
        </p:spPr>
      </p:cxnSp>
      <p:cxnSp>
        <p:nvCxnSpPr>
          <p:cNvPr id="44049" name="Elbow Connector 48145"/>
          <p:cNvCxnSpPr>
            <a:cxnSpLocks noChangeShapeType="1"/>
          </p:cNvCxnSpPr>
          <p:nvPr/>
        </p:nvCxnSpPr>
        <p:spPr bwMode="auto">
          <a:xfrm>
            <a:off x="1219200" y="4838701"/>
            <a:ext cx="258763" cy="3175"/>
          </a:xfrm>
          <a:prstGeom prst="bentConnector3">
            <a:avLst>
              <a:gd name="adj1" fmla="val 50000"/>
            </a:avLst>
          </a:prstGeom>
          <a:noFill/>
          <a:ln w="19050" cap="flat" cmpd="sng" algn="ctr">
            <a:solidFill>
              <a:srgbClr val="FFFFFF"/>
            </a:solidFill>
            <a:prstDash val="solid"/>
            <a:miter lim="800000"/>
            <a:headEnd type="none" w="med" len="med"/>
            <a:tailEnd type="triangle" w="lg" len="lg"/>
          </a:ln>
          <a:effectLst/>
        </p:spPr>
      </p:cxnSp>
      <p:cxnSp>
        <p:nvCxnSpPr>
          <p:cNvPr id="44050" name="Straight Arrow Connector 48146"/>
          <p:cNvCxnSpPr>
            <a:cxnSpLocks noChangeShapeType="1"/>
          </p:cNvCxnSpPr>
          <p:nvPr/>
        </p:nvCxnSpPr>
        <p:spPr bwMode="auto">
          <a:xfrm flipV="1">
            <a:off x="2486025" y="4838701"/>
            <a:ext cx="228600" cy="3175"/>
          </a:xfrm>
          <a:prstGeom prst="straightConnector1">
            <a:avLst/>
          </a:prstGeom>
          <a:noFill/>
          <a:ln w="19050" cap="flat" cmpd="sng" algn="ctr">
            <a:solidFill>
              <a:srgbClr val="FFFFFF"/>
            </a:solidFill>
            <a:prstDash val="solid"/>
            <a:round/>
            <a:headEnd type="none" w="med" len="med"/>
            <a:tailEnd type="triangle" w="lg" len="lg"/>
          </a:ln>
          <a:effectLst/>
        </p:spPr>
      </p:cxnSp>
      <p:cxnSp>
        <p:nvCxnSpPr>
          <p:cNvPr id="44051" name="Straight Arrow Connector 48147"/>
          <p:cNvCxnSpPr>
            <a:cxnSpLocks noChangeShapeType="1"/>
          </p:cNvCxnSpPr>
          <p:nvPr/>
        </p:nvCxnSpPr>
        <p:spPr bwMode="auto">
          <a:xfrm>
            <a:off x="3582988" y="4838700"/>
            <a:ext cx="192087" cy="1588"/>
          </a:xfrm>
          <a:prstGeom prst="straightConnector1">
            <a:avLst/>
          </a:prstGeom>
          <a:noFill/>
          <a:ln w="19050" cap="flat" cmpd="sng" algn="ctr">
            <a:solidFill>
              <a:srgbClr val="FFFFFF"/>
            </a:solidFill>
            <a:prstDash val="solid"/>
            <a:round/>
            <a:headEnd type="none" w="med" len="med"/>
            <a:tailEnd type="triangle" w="lg" len="lg"/>
          </a:ln>
          <a:effectLst/>
        </p:spPr>
      </p:cxnSp>
      <p:cxnSp>
        <p:nvCxnSpPr>
          <p:cNvPr id="44052" name="Straight Arrow Connector 48148"/>
          <p:cNvCxnSpPr>
            <a:cxnSpLocks noChangeShapeType="1"/>
          </p:cNvCxnSpPr>
          <p:nvPr/>
        </p:nvCxnSpPr>
        <p:spPr bwMode="auto">
          <a:xfrm flipV="1">
            <a:off x="4649788" y="4832350"/>
            <a:ext cx="179387" cy="6350"/>
          </a:xfrm>
          <a:prstGeom prst="straightConnector1">
            <a:avLst/>
          </a:prstGeom>
          <a:noFill/>
          <a:ln w="19050" cap="flat" cmpd="sng" algn="ctr">
            <a:solidFill>
              <a:srgbClr val="FFFFFF"/>
            </a:solidFill>
            <a:prstDash val="solid"/>
            <a:round/>
            <a:headEnd type="none" w="med" len="med"/>
            <a:tailEnd type="triangle" w="lg" len="lg"/>
          </a:ln>
          <a:effectLst/>
        </p:spPr>
      </p:cxnSp>
      <p:sp>
        <p:nvSpPr>
          <p:cNvPr id="36" name="Rectangle 35"/>
          <p:cNvSpPr/>
          <p:nvPr/>
        </p:nvSpPr>
        <p:spPr bwMode="auto">
          <a:xfrm>
            <a:off x="6059863" y="4571740"/>
            <a:ext cx="1017917" cy="532523"/>
          </a:xfrm>
          <a:prstGeom prst="rect">
            <a:avLst/>
          </a:prstGeom>
          <a:ln w="6350" cap="rnd" cmpd="sng" algn="ctr">
            <a:noFill/>
            <a:prstDash val="solid"/>
            <a:headEnd type="none" w="med" len="med"/>
            <a:tailEnd type="none" w="med" len="med"/>
          </a:ln>
          <a:effectLst>
            <a:outerShdw blurRad="50800" dist="50800" dir="2700000" algn="tl" rotWithShape="0">
              <a:srgbClr val="000000">
                <a:alpha val="43137"/>
              </a:srgbClr>
            </a:outerShdw>
          </a:effectLst>
        </p:spPr>
        <p:style>
          <a:lnRef idx="1">
            <a:schemeClr val="accent2"/>
          </a:lnRef>
          <a:fillRef idx="1002">
            <a:schemeClr val="lt2"/>
          </a:fillRef>
          <a:effectRef idx="3">
            <a:schemeClr val="accent2"/>
          </a:effectRef>
          <a:fontRef idx="minor">
            <a:schemeClr val="lt1"/>
          </a:fontRef>
        </p:style>
        <p:txBody>
          <a:bodyPr vert="horz" wrap="square" lIns="91436" tIns="45718" rIns="91436" bIns="45718" rtlCol="0" anchor="t" compatLnSpc="1"/>
          <a:lstStyle/>
          <a:p>
            <a:pPr algn="ctr" rtl="0" eaLnBrk="0" fontAlgn="base" hangingPunct="0">
              <a:spcBef>
                <a:spcPct val="0"/>
              </a:spcBef>
              <a:spcAft>
                <a:spcPct val="0"/>
              </a:spcAft>
              <a:defRPr/>
            </a:pPr>
            <a:r>
              <a:rPr lang="en-US" sz="1400" b="1" kern="1200" dirty="0">
                <a:solidFill>
                  <a:srgbClr val="000000"/>
                </a:solidFill>
                <a:ea typeface="+mn-ea"/>
                <a:cs typeface="+mn-cs"/>
              </a:rPr>
              <a:t>Complete</a:t>
            </a:r>
            <a:endParaRPr lang="en-US" b="1" kern="1200" dirty="0">
              <a:solidFill>
                <a:srgbClr val="000000"/>
              </a:solidFill>
              <a:ea typeface="+mn-ea"/>
              <a:cs typeface="+mn-cs"/>
            </a:endParaRPr>
          </a:p>
          <a:p>
            <a:pPr algn="ctr" rtl="0" eaLnBrk="0" fontAlgn="base" hangingPunct="0">
              <a:spcBef>
                <a:spcPct val="0"/>
              </a:spcBef>
              <a:spcAft>
                <a:spcPct val="0"/>
              </a:spcAft>
              <a:defRPr/>
            </a:pPr>
            <a:r>
              <a:rPr lang="en-US" sz="1400" b="1" kern="1200" dirty="0">
                <a:solidFill>
                  <a:srgbClr val="000000"/>
                </a:solidFill>
                <a:ea typeface="+mn-ea"/>
                <a:cs typeface="+mn-cs"/>
              </a:rPr>
              <a:t>Sale</a:t>
            </a:r>
          </a:p>
        </p:txBody>
      </p:sp>
      <p:cxnSp>
        <p:nvCxnSpPr>
          <p:cNvPr id="44054" name="Straight Arrow Connector 48150"/>
          <p:cNvCxnSpPr>
            <a:cxnSpLocks noChangeShapeType="1"/>
          </p:cNvCxnSpPr>
          <p:nvPr/>
        </p:nvCxnSpPr>
        <p:spPr bwMode="auto">
          <a:xfrm>
            <a:off x="5781675" y="4838700"/>
            <a:ext cx="261938" cy="1588"/>
          </a:xfrm>
          <a:prstGeom prst="straightConnector1">
            <a:avLst/>
          </a:prstGeom>
          <a:noFill/>
          <a:ln w="19050" cap="flat" cmpd="sng" algn="ctr">
            <a:solidFill>
              <a:srgbClr val="FFFFFF"/>
            </a:solidFill>
            <a:prstDash val="solid"/>
            <a:round/>
            <a:headEnd type="none" w="med" len="med"/>
            <a:tailEnd type="triangle" w="lg" len="lg"/>
          </a:ln>
          <a:effectLst/>
        </p:spPr>
      </p:cxnSp>
      <p:cxnSp>
        <p:nvCxnSpPr>
          <p:cNvPr id="44055" name="Straight Arrow Connector 48151"/>
          <p:cNvCxnSpPr>
            <a:cxnSpLocks noChangeShapeType="1"/>
          </p:cNvCxnSpPr>
          <p:nvPr/>
        </p:nvCxnSpPr>
        <p:spPr bwMode="auto">
          <a:xfrm>
            <a:off x="7077076" y="4838701"/>
            <a:ext cx="536575" cy="3175"/>
          </a:xfrm>
          <a:prstGeom prst="straightConnector1">
            <a:avLst/>
          </a:prstGeom>
          <a:noFill/>
          <a:ln w="19050" cap="flat" cmpd="sng" algn="ctr">
            <a:solidFill>
              <a:srgbClr val="FFFFFF"/>
            </a:solidFill>
            <a:prstDash val="solid"/>
            <a:round/>
            <a:headEnd type="none" w="med" len="med"/>
            <a:tailEnd type="triangle" w="lg" len="lg"/>
          </a:ln>
          <a:effectLst/>
        </p:spPr>
      </p:cxnSp>
      <p:sp>
        <p:nvSpPr>
          <p:cNvPr id="47" name="Rectangle 46"/>
          <p:cNvSpPr/>
          <p:nvPr/>
        </p:nvSpPr>
        <p:spPr bwMode="auto">
          <a:xfrm>
            <a:off x="7609806" y="4571740"/>
            <a:ext cx="1020837" cy="532523"/>
          </a:xfrm>
          <a:prstGeom prst="rect">
            <a:avLst/>
          </a:prstGeom>
          <a:ln w="6350" cap="rnd" cmpd="sng" algn="ctr">
            <a:noFill/>
            <a:prstDash val="solid"/>
            <a:headEnd type="none" w="med" len="med"/>
            <a:tailEnd type="none" w="med" len="med"/>
          </a:ln>
          <a:effectLst>
            <a:outerShdw blurRad="50800" dist="50800" dir="2700000" algn="tl" rotWithShape="0">
              <a:srgbClr val="000000">
                <a:alpha val="43137"/>
              </a:srgbClr>
            </a:outerShdw>
          </a:effectLst>
        </p:spPr>
        <p:style>
          <a:lnRef idx="1">
            <a:schemeClr val="accent2"/>
          </a:lnRef>
          <a:fillRef idx="1002">
            <a:schemeClr val="lt2"/>
          </a:fillRef>
          <a:effectRef idx="3">
            <a:schemeClr val="accent2"/>
          </a:effectRef>
          <a:fontRef idx="minor">
            <a:schemeClr val="lt1"/>
          </a:fontRef>
        </p:style>
        <p:txBody>
          <a:bodyPr vert="horz" wrap="square" lIns="91436" tIns="45718" rIns="91436" bIns="45718" rtlCol="0" anchor="t" compatLnSpc="1"/>
          <a:lstStyle/>
          <a:p>
            <a:pPr algn="ctr" rtl="0" eaLnBrk="0" fontAlgn="base" hangingPunct="0">
              <a:spcBef>
                <a:spcPct val="0"/>
              </a:spcBef>
              <a:spcAft>
                <a:spcPct val="0"/>
              </a:spcAft>
              <a:defRPr/>
            </a:pPr>
            <a:r>
              <a:rPr lang="en-US" sz="1400" b="1" kern="1200" dirty="0">
                <a:solidFill>
                  <a:srgbClr val="000000"/>
                </a:solidFill>
                <a:ea typeface="+mn-ea"/>
                <a:cs typeface="+mn-cs"/>
              </a:rPr>
              <a:t>Create P.O.</a:t>
            </a:r>
            <a:endParaRPr lang="en-US" b="1" kern="1200" dirty="0">
              <a:solidFill>
                <a:srgbClr val="000000"/>
              </a:solidFill>
              <a:ea typeface="+mn-ea"/>
              <a:cs typeface="+mn-cs"/>
            </a:endParaRPr>
          </a:p>
        </p:txBody>
      </p:sp>
      <p:pic>
        <p:nvPicPr>
          <p:cNvPr id="44" name="Rectangle 43"/>
          <p:cNvPicPr>
            <a:picLocks noChangeAspect="1" noChangeArrowheads="1"/>
          </p:cNvPicPr>
          <p:nvPr/>
        </p:nvPicPr>
        <p:blipFill>
          <a:blip r:embed="rId3">
            <a:lum bright="100000" contrast="12000"/>
          </a:blip>
          <a:srcRect/>
          <a:stretch>
            <a:fillRect/>
          </a:stretch>
        </p:blipFill>
        <p:spPr bwMode="auto">
          <a:xfrm>
            <a:off x="3276600" y="5791201"/>
            <a:ext cx="1524000" cy="244475"/>
          </a:xfrm>
          <a:prstGeom prst="rect">
            <a:avLst/>
          </a:prstGeom>
          <a:noFill/>
          <a:ln w="9525" cap="flat" cmpd="sng" algn="ctr">
            <a:noFill/>
            <a:prstDash val="solid"/>
            <a:miter lim="800000"/>
            <a:headEnd type="none" w="med" len="med"/>
            <a:tailEnd type="none" w="med" len="med"/>
          </a:ln>
          <a:effectLst>
            <a:outerShdw blurRad="50800" dist="50800" dir="2700000" sx="105000" sy="105000" algn="tl" rotWithShape="0">
              <a:srgbClr val="000000">
                <a:alpha val="43137"/>
              </a:srgbClr>
            </a:outerShdw>
          </a:effectLst>
        </p:spPr>
      </p:pic>
      <p:pic>
        <p:nvPicPr>
          <p:cNvPr id="45" name="Rectangle 44"/>
          <p:cNvPicPr>
            <a:picLocks noChangeAspect="1" noChangeArrowheads="1"/>
          </p:cNvPicPr>
          <p:nvPr/>
        </p:nvPicPr>
        <p:blipFill>
          <a:blip r:embed="rId4"/>
          <a:srcRect/>
          <a:stretch>
            <a:fillRect/>
          </a:stretch>
        </p:blipFill>
        <p:spPr bwMode="auto">
          <a:xfrm>
            <a:off x="7772400" y="5715001"/>
            <a:ext cx="762000" cy="377825"/>
          </a:xfrm>
          <a:prstGeom prst="rect">
            <a:avLst/>
          </a:prstGeom>
          <a:noFill/>
          <a:ln w="9525" cap="flat" cmpd="sng" algn="ctr">
            <a:noFill/>
            <a:prstDash val="solid"/>
            <a:miter lim="800000"/>
            <a:headEnd type="none" w="med" len="med"/>
            <a:tailEnd type="none" w="med" len="med"/>
          </a:ln>
          <a:effectLst>
            <a:outerShdw blurRad="50800" dist="50800" dir="2700000" sx="105000" sy="105000" algn="tl" rotWithShape="0">
              <a:srgbClr val="000000">
                <a:alpha val="43137"/>
              </a:srgbClr>
            </a:outerShdw>
          </a:effectLst>
        </p:spPr>
      </p:pic>
      <p:cxnSp>
        <p:nvCxnSpPr>
          <p:cNvPr id="44059" name="Straight Arrow Connector 48155"/>
          <p:cNvCxnSpPr>
            <a:cxnSpLocks noChangeShapeType="1"/>
          </p:cNvCxnSpPr>
          <p:nvPr/>
        </p:nvCxnSpPr>
        <p:spPr bwMode="auto">
          <a:xfrm rot="5400000">
            <a:off x="1790700" y="5372100"/>
            <a:ext cx="381000" cy="0"/>
          </a:xfrm>
          <a:prstGeom prst="straightConnector1">
            <a:avLst/>
          </a:prstGeom>
          <a:noFill/>
          <a:ln w="19050" cap="flat" cmpd="sng" algn="ctr">
            <a:solidFill>
              <a:srgbClr val="FFFFFF"/>
            </a:solidFill>
            <a:prstDash val="solid"/>
            <a:round/>
            <a:headEnd type="none" w="med" len="med"/>
            <a:tailEnd type="triangle" w="lg" len="lg"/>
          </a:ln>
          <a:effectLst/>
        </p:spPr>
      </p:cxn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151331" y="4380911"/>
            <a:ext cx="7088445" cy="2019778"/>
          </a:xfrm>
          <a:prstGeom prst="rect">
            <a:avLst/>
          </a:prstGeom>
          <a:solidFill>
            <a:schemeClr val="tx2">
              <a:shade val="75000"/>
              <a:alpha val="25000"/>
            </a:schemeClr>
          </a:solidFill>
          <a:ln w="6350" cap="rnd" cmpd="sng" algn="ctr">
            <a:noFill/>
            <a:prstDash val="solid"/>
            <a:headEnd type="none" w="med" len="med"/>
            <a:tailEnd type="none" w="med" len="med"/>
          </a:ln>
          <a:effectLst>
            <a:outerShdw blurRad="50800" dist="50800" dir="2700000" algn="tl" rotWithShape="0">
              <a:srgbClr val="000000">
                <a:alpha val="10000"/>
              </a:srgbClr>
            </a:outerShdw>
          </a:effectLst>
        </p:spPr>
        <p:style>
          <a:lnRef idx="1">
            <a:schemeClr val="accent5"/>
          </a:lnRef>
          <a:fillRef idx="3">
            <a:schemeClr val="accent5"/>
          </a:fillRef>
          <a:effectRef idx="3">
            <a:schemeClr val="accent5"/>
          </a:effectRef>
          <a:fontRef idx="minor">
            <a:schemeClr val="lt1"/>
          </a:fontRef>
        </p:style>
        <p:txBody>
          <a:bodyPr vert="horz" wrap="square" lIns="91436" tIns="45718" rIns="91436" bIns="45718" rtlCol="0" anchor="t" compatLnSpc="1"/>
          <a:lstStyle/>
          <a:p>
            <a:pPr algn="ctr" rtl="0" eaLnBrk="0" fontAlgn="base" hangingPunct="0">
              <a:spcBef>
                <a:spcPct val="0"/>
              </a:spcBef>
              <a:spcAft>
                <a:spcPct val="0"/>
              </a:spcAft>
              <a:defRPr/>
            </a:pPr>
            <a:endParaRPr lang="en-US" sz="1200" b="1" kern="1200" dirty="0">
              <a:solidFill>
                <a:srgbClr val="000000"/>
              </a:solidFill>
              <a:ea typeface="+mn-ea"/>
              <a:cs typeface="+mn-cs"/>
            </a:endParaRPr>
          </a:p>
        </p:txBody>
      </p:sp>
      <p:sp>
        <p:nvSpPr>
          <p:cNvPr id="38" name="Rectangle 37"/>
          <p:cNvSpPr/>
          <p:nvPr/>
        </p:nvSpPr>
        <p:spPr bwMode="auto">
          <a:xfrm>
            <a:off x="7391577" y="4383190"/>
            <a:ext cx="1523299" cy="2017604"/>
          </a:xfrm>
          <a:prstGeom prst="rect">
            <a:avLst/>
          </a:prstGeom>
          <a:solidFill>
            <a:schemeClr val="tx2">
              <a:shade val="75000"/>
              <a:alpha val="25000"/>
            </a:schemeClr>
          </a:solidFill>
          <a:ln w="6350" cap="rnd" cmpd="sng" algn="ctr">
            <a:noFill/>
            <a:prstDash val="solid"/>
            <a:headEnd type="none" w="med" len="med"/>
            <a:tailEnd type="none" w="med" len="med"/>
          </a:ln>
          <a:effectLst>
            <a:outerShdw blurRad="50800" dist="50800" dir="2700000" algn="tl" rotWithShape="0">
              <a:srgbClr val="000000">
                <a:alpha val="10000"/>
              </a:srgbClr>
            </a:outerShdw>
          </a:effectLst>
        </p:spPr>
        <p:style>
          <a:lnRef idx="1">
            <a:schemeClr val="accent5"/>
          </a:lnRef>
          <a:fillRef idx="3">
            <a:schemeClr val="accent5"/>
          </a:fillRef>
          <a:effectRef idx="3">
            <a:schemeClr val="accent5"/>
          </a:effectRef>
          <a:fontRef idx="minor">
            <a:schemeClr val="lt1"/>
          </a:fontRef>
        </p:style>
        <p:txBody>
          <a:bodyPr vert="horz" wrap="square" lIns="91436" tIns="45718" rIns="91436" bIns="45718" rtlCol="0" anchor="t" compatLnSpc="1"/>
          <a:lstStyle/>
          <a:p>
            <a:pPr algn="ctr" rtl="0" eaLnBrk="0" fontAlgn="base" hangingPunct="0">
              <a:spcBef>
                <a:spcPct val="0"/>
              </a:spcBef>
              <a:spcAft>
                <a:spcPct val="0"/>
              </a:spcAft>
              <a:defRPr/>
            </a:pPr>
            <a:endParaRPr lang="en-US" sz="1200" b="1" kern="1200" dirty="0">
              <a:solidFill>
                <a:srgbClr val="000000"/>
              </a:solidFill>
              <a:ea typeface="+mn-ea"/>
              <a:cs typeface="+mn-cs"/>
            </a:endParaRPr>
          </a:p>
        </p:txBody>
      </p:sp>
      <p:sp>
        <p:nvSpPr>
          <p:cNvPr id="15361" name="Title 15360"/>
          <p:cNvSpPr>
            <a:spLocks noGrp="1"/>
          </p:cNvSpPr>
          <p:nvPr>
            <p:ph type="title"/>
          </p:nvPr>
        </p:nvSpPr>
        <p:spPr>
          <a:noFill/>
          <a:ln w="9525">
            <a:noFill/>
            <a:miter lim="800000"/>
            <a:headEnd/>
            <a:tailEnd/>
          </a:ln>
        </p:spPr>
        <p:txBody>
          <a:bodyPr vert="horz" wrap="square" lIns="92075" tIns="46038" rIns="92075" bIns="46038" numCol="1" anchor="t" anchorCtr="0" compatLnSpc="1">
            <a:prstTxWarp prst="textNoShape">
              <a:avLst/>
            </a:prstTxWarp>
            <a:spAutoFit/>
          </a:bodyPr>
          <a:lstStyle/>
          <a:p>
            <a:r>
              <a:rPr lang="en-US"/>
              <a:t>“Real World” Process</a:t>
            </a:r>
          </a:p>
        </p:txBody>
      </p:sp>
      <p:grpSp>
        <p:nvGrpSpPr>
          <p:cNvPr id="2" name="Group 10"/>
          <p:cNvGrpSpPr>
            <a:grpSpLocks/>
          </p:cNvGrpSpPr>
          <p:nvPr/>
        </p:nvGrpSpPr>
        <p:grpSpPr bwMode="auto">
          <a:xfrm>
            <a:off x="2743200" y="4571999"/>
            <a:ext cx="1906588" cy="533400"/>
            <a:chOff x="2743826" y="4571816"/>
            <a:chExt cx="1906330" cy="533493"/>
          </a:xfrm>
        </p:grpSpPr>
        <p:sp>
          <p:nvSpPr>
            <p:cNvPr id="7" name="Rectangle 6"/>
            <p:cNvSpPr/>
            <p:nvPr/>
          </p:nvSpPr>
          <p:spPr bwMode="auto">
            <a:xfrm>
              <a:off x="2743322" y="4571521"/>
              <a:ext cx="837279" cy="532174"/>
            </a:xfrm>
            <a:prstGeom prst="rect">
              <a:avLst/>
            </a:prstGeom>
            <a:ln w="6350" cap="rnd" cmpd="sng" algn="ctr">
              <a:solidFill>
                <a:srgbClr val="002060"/>
              </a:solidFill>
              <a:prstDash val="solid"/>
              <a:headEnd type="none" w="med" len="med"/>
              <a:tailEnd type="none" w="med" len="med"/>
            </a:ln>
            <a:effectLst>
              <a:outerShdw blurRad="50800" dist="50800" dir="2700000" algn="tl" rotWithShape="0">
                <a:srgbClr val="000000">
                  <a:alpha val="43137"/>
                </a:srgbClr>
              </a:outerShdw>
            </a:effectLst>
          </p:spPr>
          <p:style>
            <a:lnRef idx="1">
              <a:schemeClr val="accent2"/>
            </a:lnRef>
            <a:fillRef idx="1002">
              <a:schemeClr val="lt2"/>
            </a:fillRef>
            <a:effectRef idx="3">
              <a:schemeClr val="accent2"/>
            </a:effectRef>
            <a:fontRef idx="minor">
              <a:schemeClr val="lt1"/>
            </a:fontRef>
          </p:style>
          <p:txBody>
            <a:bodyPr vert="horz" wrap="square" lIns="91440" tIns="45720" rIns="91440" bIns="45720" rtlCol="0" anchor="t" compatLnSpc="1"/>
            <a:lstStyle/>
            <a:p>
              <a:pPr algn="ctr" rtl="0" eaLnBrk="0" fontAlgn="base" hangingPunct="0">
                <a:spcBef>
                  <a:spcPct val="0"/>
                </a:spcBef>
                <a:spcAft>
                  <a:spcPct val="0"/>
                </a:spcAft>
                <a:defRPr/>
              </a:pPr>
              <a:r>
                <a:rPr lang="en-US" sz="1400" b="1" kern="1200" dirty="0">
                  <a:solidFill>
                    <a:srgbClr val="000000"/>
                  </a:solidFill>
                  <a:ea typeface="+mn-ea"/>
                  <a:cs typeface="+mn-cs"/>
                </a:rPr>
                <a:t>Create</a:t>
              </a:r>
              <a:endParaRPr lang="en-US" b="1" kern="1200" dirty="0">
                <a:solidFill>
                  <a:srgbClr val="000000"/>
                </a:solidFill>
                <a:ea typeface="+mn-ea"/>
                <a:cs typeface="+mn-cs"/>
              </a:endParaRPr>
            </a:p>
            <a:p>
              <a:pPr algn="ctr" rtl="0" eaLnBrk="0" fontAlgn="base" hangingPunct="0">
                <a:spcBef>
                  <a:spcPct val="0"/>
                </a:spcBef>
                <a:spcAft>
                  <a:spcPct val="0"/>
                </a:spcAft>
                <a:defRPr/>
              </a:pPr>
              <a:r>
                <a:rPr lang="en-US" sz="1400" b="1" kern="1200" dirty="0">
                  <a:solidFill>
                    <a:srgbClr val="000000"/>
                  </a:solidFill>
                  <a:ea typeface="+mn-ea"/>
                  <a:cs typeface="+mn-cs"/>
                </a:rPr>
                <a:t>Oppt’y</a:t>
              </a:r>
            </a:p>
          </p:txBody>
        </p:sp>
        <p:sp>
          <p:nvSpPr>
            <p:cNvPr id="8" name="Rectangle 7"/>
            <p:cNvSpPr/>
            <p:nvPr/>
          </p:nvSpPr>
          <p:spPr bwMode="auto">
            <a:xfrm>
              <a:off x="3809978" y="4571521"/>
              <a:ext cx="837279" cy="532174"/>
            </a:xfrm>
            <a:prstGeom prst="rect">
              <a:avLst/>
            </a:prstGeom>
            <a:ln w="6350" cap="rnd" cmpd="sng" algn="ctr">
              <a:solidFill>
                <a:srgbClr val="002060"/>
              </a:solidFill>
              <a:prstDash val="solid"/>
              <a:headEnd type="none" w="med" len="med"/>
              <a:tailEnd type="none" w="med" len="med"/>
            </a:ln>
            <a:effectLst>
              <a:outerShdw blurRad="50800" dist="50800" dir="2700000" algn="tl" rotWithShape="0">
                <a:srgbClr val="000000">
                  <a:alpha val="43137"/>
                </a:srgbClr>
              </a:outerShdw>
            </a:effectLst>
          </p:spPr>
          <p:style>
            <a:lnRef idx="1">
              <a:schemeClr val="accent2"/>
            </a:lnRef>
            <a:fillRef idx="1002">
              <a:schemeClr val="lt2"/>
            </a:fillRef>
            <a:effectRef idx="3">
              <a:schemeClr val="accent2"/>
            </a:effectRef>
            <a:fontRef idx="minor">
              <a:schemeClr val="lt1"/>
            </a:fontRef>
          </p:style>
          <p:txBody>
            <a:bodyPr vert="horz" wrap="square" lIns="91440" tIns="45720" rIns="91440" bIns="45720" rtlCol="0" anchor="t" compatLnSpc="1"/>
            <a:lstStyle/>
            <a:p>
              <a:pPr algn="ctr" rtl="0" eaLnBrk="0" fontAlgn="base" hangingPunct="0">
                <a:spcBef>
                  <a:spcPct val="0"/>
                </a:spcBef>
                <a:spcAft>
                  <a:spcPct val="0"/>
                </a:spcAft>
                <a:defRPr/>
              </a:pPr>
              <a:r>
                <a:rPr lang="en-US" sz="1400" b="1" kern="1200" dirty="0">
                  <a:solidFill>
                    <a:srgbClr val="000000"/>
                  </a:solidFill>
                  <a:ea typeface="+mn-ea"/>
                  <a:cs typeface="+mn-cs"/>
                </a:rPr>
                <a:t>Create</a:t>
              </a:r>
              <a:endParaRPr lang="en-US" b="1" kern="1200" dirty="0">
                <a:solidFill>
                  <a:srgbClr val="000000"/>
                </a:solidFill>
                <a:ea typeface="+mn-ea"/>
                <a:cs typeface="+mn-cs"/>
              </a:endParaRPr>
            </a:p>
            <a:p>
              <a:pPr algn="ctr" rtl="0" eaLnBrk="0" fontAlgn="base" hangingPunct="0">
                <a:spcBef>
                  <a:spcPct val="0"/>
                </a:spcBef>
                <a:spcAft>
                  <a:spcPct val="0"/>
                </a:spcAft>
                <a:defRPr/>
              </a:pPr>
              <a:r>
                <a:rPr lang="en-US" sz="1400" b="1" kern="1200" dirty="0">
                  <a:solidFill>
                    <a:srgbClr val="000000"/>
                  </a:solidFill>
                  <a:ea typeface="+mn-ea"/>
                  <a:cs typeface="+mn-cs"/>
                </a:rPr>
                <a:t>Quote</a:t>
              </a:r>
            </a:p>
          </p:txBody>
        </p:sp>
        <p:cxnSp>
          <p:nvCxnSpPr>
            <p:cNvPr id="46115" name="Straight Arrow Connector 50186"/>
            <p:cNvCxnSpPr>
              <a:cxnSpLocks noChangeShapeType="1"/>
            </p:cNvCxnSpPr>
            <p:nvPr/>
          </p:nvCxnSpPr>
          <p:spPr bwMode="auto">
            <a:xfrm>
              <a:off x="3583019" y="4838699"/>
              <a:ext cx="192156" cy="1588"/>
            </a:xfrm>
            <a:prstGeom prst="straightConnector1">
              <a:avLst/>
            </a:prstGeom>
            <a:noFill/>
            <a:ln w="19050" cap="flat" cmpd="sng" algn="ctr">
              <a:solidFill>
                <a:srgbClr val="002060"/>
              </a:solidFill>
              <a:prstDash val="solid"/>
              <a:round/>
              <a:headEnd type="none" w="med" len="med"/>
              <a:tailEnd type="triangle" w="lg" len="lg"/>
            </a:ln>
            <a:effectLst/>
          </p:spPr>
        </p:cxnSp>
      </p:grpSp>
      <p:grpSp>
        <p:nvGrpSpPr>
          <p:cNvPr id="3" name="Group 7"/>
          <p:cNvGrpSpPr>
            <a:grpSpLocks/>
          </p:cNvGrpSpPr>
          <p:nvPr/>
        </p:nvGrpSpPr>
        <p:grpSpPr bwMode="auto">
          <a:xfrm>
            <a:off x="381001" y="1371600"/>
            <a:ext cx="8305800" cy="3200400"/>
            <a:chOff x="240" y="864"/>
            <a:chExt cx="5232" cy="2016"/>
          </a:xfrm>
        </p:grpSpPr>
        <p:sp>
          <p:nvSpPr>
            <p:cNvPr id="13" name="Oval 12"/>
            <p:cNvSpPr/>
            <p:nvPr/>
          </p:nvSpPr>
          <p:spPr bwMode="auto">
            <a:xfrm>
              <a:off x="244" y="1441"/>
              <a:ext cx="860" cy="529"/>
            </a:xfrm>
            <a:prstGeom prst="ellipse">
              <a:avLst/>
            </a:prstGeom>
            <a:ln w="6350" cap="rnd" cmpd="sng" algn="ctr">
              <a:solidFill>
                <a:srgbClr val="002060"/>
              </a:solidFill>
              <a:prstDash val="solid"/>
              <a:headEnd type="none" w="med" len="med"/>
              <a:tailEnd type="none" w="med" len="med"/>
            </a:ln>
            <a:effectLst>
              <a:outerShdw blurRad="50800" dist="63500" dir="2700000" algn="tl" rotWithShape="0">
                <a:srgbClr val="000000">
                  <a:alpha val="43137"/>
                </a:srgbClr>
              </a:outerShdw>
            </a:effectLst>
          </p:spPr>
          <p:style>
            <a:lnRef idx="1">
              <a:schemeClr val="accent6"/>
            </a:lnRef>
            <a:fillRef idx="1003">
              <a:schemeClr val="dk1"/>
            </a:fillRef>
            <a:effectRef idx="3">
              <a:schemeClr val="accent6"/>
            </a:effectRef>
            <a:fontRef idx="minor">
              <a:schemeClr val="lt1"/>
            </a:fontRef>
          </p:style>
          <p:txBody>
            <a:bodyPr vert="horz" wrap="square" lIns="91440" tIns="45720" rIns="91440" bIns="45720" rtlCol="0" anchor="t" compatLnSpc="1">
              <a:noAutofit/>
            </a:bodyPr>
            <a:lstStyle/>
            <a:p>
              <a:pPr algn="ctr" rtl="0" eaLnBrk="0" fontAlgn="base" hangingPunct="0">
                <a:spcBef>
                  <a:spcPct val="0"/>
                </a:spcBef>
                <a:spcAft>
                  <a:spcPct val="0"/>
                </a:spcAft>
                <a:defRPr/>
              </a:pPr>
              <a:r>
                <a:rPr lang="en-US" sz="1200" b="1" kern="1200" dirty="0">
                  <a:solidFill>
                    <a:srgbClr val="FFFFFF">
                      <a:alpha val="100000"/>
                    </a:srgbClr>
                  </a:solidFill>
                  <a:ea typeface="+mn-ea"/>
                  <a:cs typeface="+mn-cs"/>
                </a:rPr>
                <a:t>Get specs from customer</a:t>
              </a:r>
              <a:endParaRPr lang="en-US" b="1" kern="1200" dirty="0">
                <a:solidFill>
                  <a:srgbClr val="FFFFFF"/>
                </a:solidFill>
                <a:ea typeface="+mn-ea"/>
                <a:cs typeface="+mn-cs"/>
              </a:endParaRPr>
            </a:p>
          </p:txBody>
        </p:sp>
        <p:sp>
          <p:nvSpPr>
            <p:cNvPr id="12" name="Oval 11"/>
            <p:cNvSpPr/>
            <p:nvPr/>
          </p:nvSpPr>
          <p:spPr bwMode="auto">
            <a:xfrm>
              <a:off x="1920" y="865"/>
              <a:ext cx="768" cy="529"/>
            </a:xfrm>
            <a:prstGeom prst="ellipse">
              <a:avLst/>
            </a:prstGeom>
            <a:ln w="6350" cap="rnd" cmpd="sng" algn="ctr">
              <a:solidFill>
                <a:srgbClr val="002060"/>
              </a:solidFill>
              <a:prstDash val="solid"/>
              <a:headEnd type="none" w="med" len="med"/>
              <a:tailEnd type="none" w="med" len="med"/>
            </a:ln>
            <a:effectLst>
              <a:outerShdw blurRad="50800" dist="63500" dir="2700000" algn="tl" rotWithShape="0">
                <a:srgbClr val="000000">
                  <a:alpha val="43137"/>
                </a:srgbClr>
              </a:outerShdw>
            </a:effectLst>
          </p:spPr>
          <p:style>
            <a:lnRef idx="1">
              <a:schemeClr val="accent6"/>
            </a:lnRef>
            <a:fillRef idx="1003">
              <a:schemeClr val="dk1"/>
            </a:fillRef>
            <a:effectRef idx="3">
              <a:schemeClr val="accent6"/>
            </a:effectRef>
            <a:fontRef idx="minor">
              <a:schemeClr val="lt1"/>
            </a:fontRef>
          </p:style>
          <p:txBody>
            <a:bodyPr vert="horz" wrap="square" lIns="91440" tIns="45720" rIns="91440" bIns="45720" rtlCol="0" anchor="t" compatLnSpc="1">
              <a:noAutofit/>
            </a:bodyPr>
            <a:lstStyle/>
            <a:p>
              <a:pPr algn="ctr" rtl="0" eaLnBrk="0" fontAlgn="base" hangingPunct="0">
                <a:spcBef>
                  <a:spcPct val="0"/>
                </a:spcBef>
                <a:spcAft>
                  <a:spcPct val="0"/>
                </a:spcAft>
                <a:defRPr/>
              </a:pPr>
              <a:r>
                <a:rPr lang="en-US" sz="1200" b="1" kern="1200" dirty="0">
                  <a:solidFill>
                    <a:srgbClr val="FFFFFF">
                      <a:alpha val="100000"/>
                    </a:srgbClr>
                  </a:solidFill>
                  <a:ea typeface="+mn-ea"/>
                  <a:cs typeface="+mn-cs"/>
                </a:rPr>
                <a:t>Estimate custom design</a:t>
              </a:r>
              <a:endParaRPr lang="en-US" b="1" kern="1200" dirty="0">
                <a:solidFill>
                  <a:srgbClr val="FFFFFF"/>
                </a:solidFill>
                <a:ea typeface="+mn-ea"/>
                <a:cs typeface="+mn-cs"/>
              </a:endParaRPr>
            </a:p>
          </p:txBody>
        </p:sp>
        <p:sp>
          <p:nvSpPr>
            <p:cNvPr id="14" name="Oval 13"/>
            <p:cNvSpPr/>
            <p:nvPr/>
          </p:nvSpPr>
          <p:spPr bwMode="auto">
            <a:xfrm>
              <a:off x="1920" y="1825"/>
              <a:ext cx="768" cy="529"/>
            </a:xfrm>
            <a:prstGeom prst="ellipse">
              <a:avLst/>
            </a:prstGeom>
            <a:ln w="6350" cap="rnd" cmpd="sng" algn="ctr">
              <a:solidFill>
                <a:srgbClr val="002060"/>
              </a:solidFill>
              <a:prstDash val="solid"/>
              <a:headEnd type="none" w="med" len="med"/>
              <a:tailEnd type="none" w="med" len="med"/>
            </a:ln>
            <a:effectLst>
              <a:outerShdw blurRad="50800" dist="63500" dir="2700000" algn="tl" rotWithShape="0">
                <a:srgbClr val="000000">
                  <a:alpha val="43137"/>
                </a:srgbClr>
              </a:outerShdw>
            </a:effectLst>
          </p:spPr>
          <p:style>
            <a:lnRef idx="1">
              <a:schemeClr val="accent6"/>
            </a:lnRef>
            <a:fillRef idx="1003">
              <a:schemeClr val="dk1"/>
            </a:fillRef>
            <a:effectRef idx="3">
              <a:schemeClr val="accent6"/>
            </a:effectRef>
            <a:fontRef idx="minor">
              <a:schemeClr val="lt1"/>
            </a:fontRef>
          </p:style>
          <p:txBody>
            <a:bodyPr vert="horz" wrap="square" lIns="91440" tIns="45720" rIns="91440" bIns="45720" rtlCol="0" anchor="t" compatLnSpc="1">
              <a:noAutofit/>
            </a:bodyPr>
            <a:lstStyle/>
            <a:p>
              <a:pPr algn="ctr" rtl="0" eaLnBrk="0" fontAlgn="base" hangingPunct="0">
                <a:spcBef>
                  <a:spcPct val="0"/>
                </a:spcBef>
                <a:spcAft>
                  <a:spcPct val="0"/>
                </a:spcAft>
                <a:defRPr/>
              </a:pPr>
              <a:r>
                <a:rPr lang="en-US" sz="1200" b="1" kern="1200" dirty="0">
                  <a:solidFill>
                    <a:srgbClr val="FFFFFF">
                      <a:alpha val="100000"/>
                    </a:srgbClr>
                  </a:solidFill>
                  <a:ea typeface="+mn-ea"/>
                  <a:cs typeface="+mn-cs"/>
                </a:rPr>
                <a:t>Cost out the solution</a:t>
              </a:r>
              <a:endParaRPr lang="en-US" b="1" kern="1200" dirty="0">
                <a:solidFill>
                  <a:srgbClr val="FFFFFF"/>
                </a:solidFill>
                <a:ea typeface="+mn-ea"/>
                <a:cs typeface="+mn-cs"/>
              </a:endParaRPr>
            </a:p>
          </p:txBody>
        </p:sp>
        <p:sp>
          <p:nvSpPr>
            <p:cNvPr id="15" name="Oval 14"/>
            <p:cNvSpPr/>
            <p:nvPr/>
          </p:nvSpPr>
          <p:spPr bwMode="auto">
            <a:xfrm>
              <a:off x="2880" y="1825"/>
              <a:ext cx="768" cy="529"/>
            </a:xfrm>
            <a:prstGeom prst="ellipse">
              <a:avLst/>
            </a:prstGeom>
            <a:ln w="6350" cap="rnd" cmpd="sng" algn="ctr">
              <a:solidFill>
                <a:srgbClr val="002060"/>
              </a:solidFill>
              <a:prstDash val="solid"/>
              <a:headEnd type="none" w="med" len="med"/>
              <a:tailEnd type="none" w="med" len="med"/>
            </a:ln>
            <a:effectLst>
              <a:outerShdw blurRad="50800" dist="63500" dir="2700000" algn="tl" rotWithShape="0">
                <a:srgbClr val="000000">
                  <a:alpha val="43137"/>
                </a:srgbClr>
              </a:outerShdw>
            </a:effectLst>
          </p:spPr>
          <p:style>
            <a:lnRef idx="1">
              <a:schemeClr val="accent6"/>
            </a:lnRef>
            <a:fillRef idx="1003">
              <a:schemeClr val="dk1"/>
            </a:fillRef>
            <a:effectRef idx="3">
              <a:schemeClr val="accent6"/>
            </a:effectRef>
            <a:fontRef idx="minor">
              <a:schemeClr val="lt1"/>
            </a:fontRef>
          </p:style>
          <p:txBody>
            <a:bodyPr vert="horz" wrap="square" lIns="91440" tIns="45720" rIns="91440" bIns="45720" rtlCol="0" anchor="t" compatLnSpc="1">
              <a:noAutofit/>
            </a:bodyPr>
            <a:lstStyle/>
            <a:p>
              <a:pPr algn="ctr" rtl="0" eaLnBrk="0" fontAlgn="base" hangingPunct="0">
                <a:spcBef>
                  <a:spcPct val="0"/>
                </a:spcBef>
                <a:spcAft>
                  <a:spcPct val="0"/>
                </a:spcAft>
                <a:defRPr/>
              </a:pPr>
              <a:r>
                <a:rPr lang="en-US" sz="1200" b="1" kern="1200" dirty="0">
                  <a:solidFill>
                    <a:srgbClr val="FFFFFF">
                      <a:alpha val="100000"/>
                    </a:srgbClr>
                  </a:solidFill>
                  <a:ea typeface="+mn-ea"/>
                  <a:cs typeface="+mn-cs"/>
                </a:rPr>
                <a:t>Decide discount strategy</a:t>
              </a:r>
              <a:endParaRPr lang="en-US" b="1" kern="1200" dirty="0">
                <a:solidFill>
                  <a:srgbClr val="FFFFFF"/>
                </a:solidFill>
                <a:ea typeface="+mn-ea"/>
                <a:cs typeface="+mn-cs"/>
              </a:endParaRPr>
            </a:p>
          </p:txBody>
        </p:sp>
        <p:sp>
          <p:nvSpPr>
            <p:cNvPr id="16" name="Oval 15"/>
            <p:cNvSpPr/>
            <p:nvPr/>
          </p:nvSpPr>
          <p:spPr bwMode="auto">
            <a:xfrm>
              <a:off x="3696" y="1825"/>
              <a:ext cx="860" cy="529"/>
            </a:xfrm>
            <a:prstGeom prst="ellipse">
              <a:avLst/>
            </a:prstGeom>
            <a:ln w="6350" cap="rnd" cmpd="sng" algn="ctr">
              <a:solidFill>
                <a:srgbClr val="002060"/>
              </a:solidFill>
              <a:prstDash val="solid"/>
              <a:headEnd type="none" w="med" len="med"/>
              <a:tailEnd type="none" w="med" len="med"/>
            </a:ln>
            <a:effectLst>
              <a:outerShdw blurRad="50800" dist="63500" dir="2700000" algn="tl" rotWithShape="0">
                <a:srgbClr val="000000">
                  <a:alpha val="43137"/>
                </a:srgbClr>
              </a:outerShdw>
            </a:effectLst>
          </p:spPr>
          <p:style>
            <a:lnRef idx="1">
              <a:schemeClr val="accent6"/>
            </a:lnRef>
            <a:fillRef idx="1003">
              <a:schemeClr val="dk1"/>
            </a:fillRef>
            <a:effectRef idx="3">
              <a:schemeClr val="accent6"/>
            </a:effectRef>
            <a:fontRef idx="minor">
              <a:schemeClr val="lt1"/>
            </a:fontRef>
          </p:style>
          <p:txBody>
            <a:bodyPr vert="horz" wrap="square" lIns="91440" tIns="45720" rIns="91440" bIns="45720" rtlCol="0" anchor="t" compatLnSpc="1">
              <a:noAutofit/>
            </a:bodyPr>
            <a:lstStyle/>
            <a:p>
              <a:pPr algn="ctr" rtl="0" eaLnBrk="0" fontAlgn="base" hangingPunct="0">
                <a:spcBef>
                  <a:spcPct val="0"/>
                </a:spcBef>
                <a:spcAft>
                  <a:spcPct val="0"/>
                </a:spcAft>
                <a:defRPr/>
              </a:pPr>
              <a:r>
                <a:rPr lang="en-US" sz="1200" b="1" kern="1200" dirty="0">
                  <a:solidFill>
                    <a:srgbClr val="FFFFFF">
                      <a:alpha val="100000"/>
                    </a:srgbClr>
                  </a:solidFill>
                  <a:ea typeface="+mn-ea"/>
                  <a:cs typeface="+mn-cs"/>
                </a:rPr>
                <a:t>Assemble proposed response</a:t>
              </a:r>
              <a:endParaRPr lang="en-US" b="1" kern="1200" dirty="0">
                <a:solidFill>
                  <a:srgbClr val="FFFFFF"/>
                </a:solidFill>
                <a:ea typeface="+mn-ea"/>
                <a:cs typeface="+mn-cs"/>
              </a:endParaRPr>
            </a:p>
          </p:txBody>
        </p:sp>
        <p:sp>
          <p:nvSpPr>
            <p:cNvPr id="17" name="Oval 16"/>
            <p:cNvSpPr/>
            <p:nvPr/>
          </p:nvSpPr>
          <p:spPr bwMode="auto">
            <a:xfrm>
              <a:off x="4608" y="1825"/>
              <a:ext cx="864" cy="529"/>
            </a:xfrm>
            <a:prstGeom prst="ellipse">
              <a:avLst/>
            </a:prstGeom>
            <a:ln w="6350" cap="rnd" cmpd="sng" algn="ctr">
              <a:solidFill>
                <a:srgbClr val="002060"/>
              </a:solidFill>
              <a:prstDash val="solid"/>
              <a:headEnd type="none" w="med" len="med"/>
              <a:tailEnd type="none" w="med" len="med"/>
            </a:ln>
            <a:effectLst>
              <a:outerShdw blurRad="50800" dist="63500" dir="2700000" algn="tl" rotWithShape="0">
                <a:srgbClr val="000000">
                  <a:alpha val="43137"/>
                </a:srgbClr>
              </a:outerShdw>
            </a:effectLst>
          </p:spPr>
          <p:style>
            <a:lnRef idx="1">
              <a:schemeClr val="accent6"/>
            </a:lnRef>
            <a:fillRef idx="1003">
              <a:schemeClr val="dk1"/>
            </a:fillRef>
            <a:effectRef idx="3">
              <a:schemeClr val="accent6"/>
            </a:effectRef>
            <a:fontRef idx="minor">
              <a:schemeClr val="lt1"/>
            </a:fontRef>
          </p:style>
          <p:txBody>
            <a:bodyPr vert="horz" wrap="square" lIns="91440" tIns="45720" rIns="91440" bIns="45720" rtlCol="0" anchor="t" compatLnSpc="1">
              <a:noAutofit/>
            </a:bodyPr>
            <a:lstStyle/>
            <a:p>
              <a:pPr algn="ctr" rtl="0" eaLnBrk="0" fontAlgn="base" hangingPunct="0">
                <a:spcBef>
                  <a:spcPct val="0"/>
                </a:spcBef>
                <a:spcAft>
                  <a:spcPct val="0"/>
                </a:spcAft>
                <a:defRPr/>
              </a:pPr>
              <a:r>
                <a:rPr lang="en-US" sz="1200" b="1" kern="1200" dirty="0">
                  <a:solidFill>
                    <a:srgbClr val="FFFFFF">
                      <a:alpha val="100000"/>
                    </a:srgbClr>
                  </a:solidFill>
                  <a:ea typeface="+mn-ea"/>
                  <a:cs typeface="+mn-cs"/>
                </a:rPr>
                <a:t>Approve proposed response</a:t>
              </a:r>
              <a:endParaRPr lang="en-US" b="1" kern="1200" dirty="0">
                <a:solidFill>
                  <a:srgbClr val="FFFFFF"/>
                </a:solidFill>
                <a:ea typeface="+mn-ea"/>
                <a:cs typeface="+mn-cs"/>
              </a:endParaRPr>
            </a:p>
          </p:txBody>
        </p:sp>
        <p:cxnSp>
          <p:nvCxnSpPr>
            <p:cNvPr id="46091" name="Elbow Connector 50216"/>
            <p:cNvCxnSpPr>
              <a:cxnSpLocks noChangeShapeType="1"/>
            </p:cNvCxnSpPr>
            <p:nvPr/>
          </p:nvCxnSpPr>
          <p:spPr bwMode="auto">
            <a:xfrm rot="16200000" flipV="1">
              <a:off x="852" y="1740"/>
              <a:ext cx="912" cy="1368"/>
            </a:xfrm>
            <a:prstGeom prst="bentConnector3">
              <a:avLst>
                <a:gd name="adj1" fmla="val 39931"/>
              </a:avLst>
            </a:prstGeom>
            <a:noFill/>
            <a:ln w="19050" cap="flat" cmpd="sng" algn="ctr">
              <a:solidFill>
                <a:srgbClr val="002060"/>
              </a:solidFill>
              <a:prstDash val="solid"/>
              <a:miter lim="800000"/>
              <a:headEnd type="none" w="med" len="med"/>
              <a:tailEnd type="triangle" w="lg" len="lg"/>
            </a:ln>
            <a:effectLst/>
          </p:spPr>
        </p:cxnSp>
        <p:cxnSp>
          <p:nvCxnSpPr>
            <p:cNvPr id="46092" name="Elbow Connector 50217"/>
            <p:cNvCxnSpPr>
              <a:cxnSpLocks noChangeShapeType="1"/>
            </p:cNvCxnSpPr>
            <p:nvPr/>
          </p:nvCxnSpPr>
          <p:spPr bwMode="auto">
            <a:xfrm>
              <a:off x="1008" y="1704"/>
              <a:ext cx="192" cy="1"/>
            </a:xfrm>
            <a:prstGeom prst="bentConnector3">
              <a:avLst>
                <a:gd name="adj1" fmla="val 50000"/>
              </a:avLst>
            </a:prstGeom>
            <a:noFill/>
            <a:ln w="19050" cap="flat" cmpd="sng" algn="ctr">
              <a:solidFill>
                <a:srgbClr val="002060"/>
              </a:solidFill>
              <a:prstDash val="solid"/>
              <a:miter lim="800000"/>
              <a:headEnd type="none" w="med" len="med"/>
              <a:tailEnd type="triangle" w="lg" len="lg"/>
            </a:ln>
            <a:effectLst/>
          </p:spPr>
        </p:cxnSp>
        <p:cxnSp>
          <p:nvCxnSpPr>
            <p:cNvPr id="46093" name="Shape 50218"/>
            <p:cNvCxnSpPr>
              <a:cxnSpLocks noChangeShapeType="1"/>
            </p:cNvCxnSpPr>
            <p:nvPr/>
          </p:nvCxnSpPr>
          <p:spPr bwMode="auto">
            <a:xfrm rot="-5400000">
              <a:off x="1608" y="1128"/>
              <a:ext cx="312" cy="312"/>
            </a:xfrm>
            <a:prstGeom prst="bentConnector2">
              <a:avLst/>
            </a:prstGeom>
            <a:noFill/>
            <a:ln w="19050" cap="flat" cmpd="sng" algn="ctr">
              <a:solidFill>
                <a:srgbClr val="002060"/>
              </a:solidFill>
              <a:prstDash val="solid"/>
              <a:miter lim="800000"/>
              <a:headEnd type="none" w="med" len="med"/>
              <a:tailEnd type="triangle" w="lg" len="lg"/>
            </a:ln>
            <a:effectLst/>
          </p:spPr>
        </p:cxnSp>
        <p:cxnSp>
          <p:nvCxnSpPr>
            <p:cNvPr id="46094" name="Elbow Connector 50219"/>
            <p:cNvCxnSpPr>
              <a:cxnSpLocks noChangeShapeType="1"/>
            </p:cNvCxnSpPr>
            <p:nvPr/>
          </p:nvCxnSpPr>
          <p:spPr bwMode="auto">
            <a:xfrm rot="5400000">
              <a:off x="2088" y="1608"/>
              <a:ext cx="432" cy="1"/>
            </a:xfrm>
            <a:prstGeom prst="bentConnector3">
              <a:avLst>
                <a:gd name="adj1" fmla="val 50000"/>
              </a:avLst>
            </a:prstGeom>
            <a:noFill/>
            <a:ln w="19050" cap="flat" cmpd="sng" algn="ctr">
              <a:solidFill>
                <a:srgbClr val="002060"/>
              </a:solidFill>
              <a:prstDash val="solid"/>
              <a:miter lim="800000"/>
              <a:headEnd type="none" w="med" len="med"/>
              <a:tailEnd type="triangle" w="lg" len="lg"/>
            </a:ln>
            <a:effectLst/>
          </p:spPr>
        </p:cxnSp>
        <p:cxnSp>
          <p:nvCxnSpPr>
            <p:cNvPr id="46095" name="Elbow Connector 50220"/>
            <p:cNvCxnSpPr>
              <a:cxnSpLocks noChangeShapeType="1"/>
            </p:cNvCxnSpPr>
            <p:nvPr/>
          </p:nvCxnSpPr>
          <p:spPr bwMode="auto">
            <a:xfrm>
              <a:off x="2688" y="2088"/>
              <a:ext cx="192" cy="1"/>
            </a:xfrm>
            <a:prstGeom prst="bentConnector3">
              <a:avLst>
                <a:gd name="adj1" fmla="val 50000"/>
              </a:avLst>
            </a:prstGeom>
            <a:noFill/>
            <a:ln w="19050" cap="flat" cmpd="sng" algn="ctr">
              <a:solidFill>
                <a:srgbClr val="002060"/>
              </a:solidFill>
              <a:prstDash val="solid"/>
              <a:miter lim="800000"/>
              <a:headEnd type="none" w="med" len="med"/>
              <a:tailEnd type="triangle" w="lg" len="lg"/>
            </a:ln>
            <a:effectLst/>
          </p:spPr>
        </p:cxnSp>
        <p:cxnSp>
          <p:nvCxnSpPr>
            <p:cNvPr id="46096" name="Elbow Connector 50221"/>
            <p:cNvCxnSpPr>
              <a:cxnSpLocks noChangeShapeType="1"/>
            </p:cNvCxnSpPr>
            <p:nvPr/>
          </p:nvCxnSpPr>
          <p:spPr bwMode="auto">
            <a:xfrm>
              <a:off x="3648" y="2088"/>
              <a:ext cx="144" cy="1"/>
            </a:xfrm>
            <a:prstGeom prst="bentConnector3">
              <a:avLst>
                <a:gd name="adj1" fmla="val 50000"/>
              </a:avLst>
            </a:prstGeom>
            <a:noFill/>
            <a:ln w="19050" cap="flat" cmpd="sng" algn="ctr">
              <a:solidFill>
                <a:srgbClr val="002060"/>
              </a:solidFill>
              <a:prstDash val="solid"/>
              <a:miter lim="800000"/>
              <a:headEnd type="none" w="med" len="med"/>
              <a:tailEnd type="triangle" w="lg" len="lg"/>
            </a:ln>
            <a:effectLst/>
          </p:spPr>
        </p:cxnSp>
        <p:cxnSp>
          <p:nvCxnSpPr>
            <p:cNvPr id="46097" name="Elbow Connector 50222"/>
            <p:cNvCxnSpPr>
              <a:cxnSpLocks noChangeShapeType="1"/>
            </p:cNvCxnSpPr>
            <p:nvPr/>
          </p:nvCxnSpPr>
          <p:spPr bwMode="auto">
            <a:xfrm>
              <a:off x="4560" y="2088"/>
              <a:ext cx="144" cy="1"/>
            </a:xfrm>
            <a:prstGeom prst="bentConnector3">
              <a:avLst>
                <a:gd name="adj1" fmla="val 50000"/>
              </a:avLst>
            </a:prstGeom>
            <a:noFill/>
            <a:ln w="19050" cap="flat" cmpd="sng" algn="ctr">
              <a:solidFill>
                <a:srgbClr val="002060"/>
              </a:solidFill>
              <a:prstDash val="solid"/>
              <a:miter lim="800000"/>
              <a:headEnd type="none" w="med" len="med"/>
              <a:tailEnd type="triangle" w="lg" len="lg"/>
            </a:ln>
            <a:effectLst/>
          </p:spPr>
        </p:cxnSp>
        <p:cxnSp>
          <p:nvCxnSpPr>
            <p:cNvPr id="46098" name="Elbow Connector 50223"/>
            <p:cNvCxnSpPr>
              <a:cxnSpLocks noChangeShapeType="1"/>
            </p:cNvCxnSpPr>
            <p:nvPr/>
          </p:nvCxnSpPr>
          <p:spPr bwMode="auto">
            <a:xfrm rot="5400000">
              <a:off x="4176" y="912"/>
              <a:ext cx="1" cy="1824"/>
            </a:xfrm>
            <a:prstGeom prst="bentConnector3">
              <a:avLst>
                <a:gd name="adj1" fmla="val -14395468"/>
              </a:avLst>
            </a:prstGeom>
            <a:noFill/>
            <a:ln w="19050" cap="flat" cmpd="sng" algn="ctr">
              <a:solidFill>
                <a:srgbClr val="002060"/>
              </a:solidFill>
              <a:prstDash val="solid"/>
              <a:miter lim="800000"/>
              <a:headEnd type="none" w="med" len="med"/>
              <a:tailEnd type="triangle" w="lg" len="lg"/>
            </a:ln>
            <a:effectLst/>
          </p:spPr>
        </p:cxnSp>
        <p:cxnSp>
          <p:nvCxnSpPr>
            <p:cNvPr id="46099" name="Elbow Connector 50224"/>
            <p:cNvCxnSpPr>
              <a:cxnSpLocks noChangeShapeType="1"/>
            </p:cNvCxnSpPr>
            <p:nvPr/>
          </p:nvCxnSpPr>
          <p:spPr bwMode="auto">
            <a:xfrm rot="-5400000">
              <a:off x="3612" y="1404"/>
              <a:ext cx="528" cy="2424"/>
            </a:xfrm>
            <a:prstGeom prst="bentConnector3">
              <a:avLst>
                <a:gd name="adj1" fmla="val 68185"/>
              </a:avLst>
            </a:prstGeom>
            <a:noFill/>
            <a:ln w="19050" cap="flat" cmpd="sng" algn="ctr">
              <a:solidFill>
                <a:srgbClr val="002060"/>
              </a:solidFill>
              <a:prstDash val="solid"/>
              <a:miter lim="800000"/>
              <a:headEnd type="triangle" w="lg" len="lg"/>
              <a:tailEnd type="none" w="lg" len="lg"/>
            </a:ln>
            <a:effectLst/>
          </p:spPr>
        </p:cxnSp>
        <p:cxnSp>
          <p:nvCxnSpPr>
            <p:cNvPr id="46100" name="Shape 50225"/>
            <p:cNvCxnSpPr>
              <a:cxnSpLocks noChangeShapeType="1"/>
            </p:cNvCxnSpPr>
            <p:nvPr/>
          </p:nvCxnSpPr>
          <p:spPr bwMode="auto">
            <a:xfrm rot="5400000" flipV="1">
              <a:off x="1704" y="1872"/>
              <a:ext cx="120" cy="312"/>
            </a:xfrm>
            <a:prstGeom prst="bentConnector2">
              <a:avLst/>
            </a:prstGeom>
            <a:noFill/>
            <a:ln w="19050" cap="flat" cmpd="sng" algn="ctr">
              <a:solidFill>
                <a:srgbClr val="002060"/>
              </a:solidFill>
              <a:prstDash val="solid"/>
              <a:miter lim="800000"/>
              <a:headEnd type="none" w="med" len="med"/>
              <a:tailEnd type="triangle" w="lg" len="lg"/>
            </a:ln>
            <a:effectLst/>
          </p:spPr>
        </p:cxnSp>
        <p:pic>
          <p:nvPicPr>
            <p:cNvPr id="46101" name="Rectangle 50226"/>
            <p:cNvPicPr>
              <a:picLocks noChangeAspect="1" noChangeArrowheads="1"/>
            </p:cNvPicPr>
            <p:nvPr/>
          </p:nvPicPr>
          <p:blipFill>
            <a:blip r:embed="rId3" cstate="email"/>
            <a:srcRect/>
            <a:stretch>
              <a:fillRect/>
            </a:stretch>
          </p:blipFill>
          <p:spPr bwMode="auto">
            <a:xfrm>
              <a:off x="1392" y="1296"/>
              <a:ext cx="118" cy="279"/>
            </a:xfrm>
            <a:prstGeom prst="rect">
              <a:avLst/>
            </a:prstGeom>
            <a:noFill/>
            <a:ln w="9525" cap="flat" cmpd="sng" algn="ctr">
              <a:noFill/>
              <a:prstDash val="solid"/>
              <a:miter lim="800000"/>
              <a:headEnd type="none" w="med" len="med"/>
              <a:tailEnd type="none" w="med" len="med"/>
            </a:ln>
            <a:effectLst/>
          </p:spPr>
        </p:pic>
        <p:pic>
          <p:nvPicPr>
            <p:cNvPr id="46102" name="Rectangle 50227"/>
            <p:cNvPicPr>
              <a:picLocks noChangeAspect="1" noChangeArrowheads="1"/>
            </p:cNvPicPr>
            <p:nvPr/>
          </p:nvPicPr>
          <p:blipFill>
            <a:blip r:embed="rId4" cstate="email"/>
            <a:srcRect/>
            <a:stretch>
              <a:fillRect/>
            </a:stretch>
          </p:blipFill>
          <p:spPr bwMode="auto">
            <a:xfrm>
              <a:off x="1104" y="1384"/>
              <a:ext cx="257" cy="200"/>
            </a:xfrm>
            <a:prstGeom prst="rect">
              <a:avLst/>
            </a:prstGeom>
            <a:noFill/>
            <a:ln w="9525" cap="flat" cmpd="sng" algn="ctr">
              <a:noFill/>
              <a:prstDash val="solid"/>
              <a:miter lim="800000"/>
              <a:headEnd type="none" w="med" len="med"/>
              <a:tailEnd type="none" w="med" len="med"/>
            </a:ln>
            <a:effectLst/>
          </p:spPr>
        </p:pic>
        <p:pic>
          <p:nvPicPr>
            <p:cNvPr id="46103" name="Rectangle 50228"/>
            <p:cNvPicPr>
              <a:picLocks noChangeAspect="1" noChangeArrowheads="1"/>
            </p:cNvPicPr>
            <p:nvPr/>
          </p:nvPicPr>
          <p:blipFill>
            <a:blip r:embed="rId4" cstate="email"/>
            <a:srcRect/>
            <a:stretch>
              <a:fillRect/>
            </a:stretch>
          </p:blipFill>
          <p:spPr bwMode="auto">
            <a:xfrm>
              <a:off x="240" y="1344"/>
              <a:ext cx="257" cy="200"/>
            </a:xfrm>
            <a:prstGeom prst="rect">
              <a:avLst/>
            </a:prstGeom>
            <a:noFill/>
            <a:ln w="9525" cap="flat" cmpd="sng" algn="ctr">
              <a:noFill/>
              <a:prstDash val="solid"/>
              <a:miter lim="800000"/>
              <a:headEnd type="none" w="med" len="med"/>
              <a:tailEnd type="none" w="med" len="med"/>
            </a:ln>
            <a:effectLst/>
          </p:spPr>
        </p:pic>
        <p:pic>
          <p:nvPicPr>
            <p:cNvPr id="46104" name="Rectangle 50229"/>
            <p:cNvPicPr>
              <a:picLocks noChangeAspect="1" noChangeArrowheads="1"/>
            </p:cNvPicPr>
            <p:nvPr/>
          </p:nvPicPr>
          <p:blipFill>
            <a:blip r:embed="rId4" cstate="email"/>
            <a:srcRect/>
            <a:stretch>
              <a:fillRect/>
            </a:stretch>
          </p:blipFill>
          <p:spPr bwMode="auto">
            <a:xfrm>
              <a:off x="1824" y="864"/>
              <a:ext cx="257" cy="200"/>
            </a:xfrm>
            <a:prstGeom prst="rect">
              <a:avLst/>
            </a:prstGeom>
            <a:noFill/>
            <a:ln w="9525" cap="flat" cmpd="sng" algn="ctr">
              <a:noFill/>
              <a:prstDash val="solid"/>
              <a:miter lim="800000"/>
              <a:headEnd type="none" w="med" len="med"/>
              <a:tailEnd type="none" w="med" len="med"/>
            </a:ln>
            <a:effectLst/>
          </p:spPr>
        </p:pic>
        <p:pic>
          <p:nvPicPr>
            <p:cNvPr id="46105" name="Rectangle 50230"/>
            <p:cNvPicPr>
              <a:picLocks noChangeAspect="1" noChangeArrowheads="1"/>
            </p:cNvPicPr>
            <p:nvPr/>
          </p:nvPicPr>
          <p:blipFill>
            <a:blip r:embed="rId4" cstate="email"/>
            <a:srcRect/>
            <a:stretch>
              <a:fillRect/>
            </a:stretch>
          </p:blipFill>
          <p:spPr bwMode="auto">
            <a:xfrm>
              <a:off x="5215" y="1768"/>
              <a:ext cx="257" cy="200"/>
            </a:xfrm>
            <a:prstGeom prst="rect">
              <a:avLst/>
            </a:prstGeom>
            <a:noFill/>
            <a:ln w="9525" cap="flat" cmpd="sng" algn="ctr">
              <a:noFill/>
              <a:prstDash val="solid"/>
              <a:miter lim="800000"/>
              <a:headEnd type="none" w="med" len="med"/>
              <a:tailEnd type="none" w="med" len="med"/>
            </a:ln>
            <a:effectLst/>
          </p:spPr>
        </p:pic>
        <p:pic>
          <p:nvPicPr>
            <p:cNvPr id="46106" name="Rectangle 50231"/>
            <p:cNvPicPr>
              <a:picLocks noChangeAspect="1" noChangeArrowheads="1"/>
            </p:cNvPicPr>
            <p:nvPr/>
          </p:nvPicPr>
          <p:blipFill>
            <a:blip r:embed="rId3" cstate="email"/>
            <a:srcRect/>
            <a:stretch>
              <a:fillRect/>
            </a:stretch>
          </p:blipFill>
          <p:spPr bwMode="auto">
            <a:xfrm>
              <a:off x="3456" y="1776"/>
              <a:ext cx="118" cy="279"/>
            </a:xfrm>
            <a:prstGeom prst="rect">
              <a:avLst/>
            </a:prstGeom>
            <a:noFill/>
            <a:ln w="9525" cap="flat" cmpd="sng" algn="ctr">
              <a:noFill/>
              <a:prstDash val="solid"/>
              <a:miter lim="800000"/>
              <a:headEnd type="none" w="med" len="med"/>
              <a:tailEnd type="none" w="med" len="med"/>
            </a:ln>
            <a:effectLst/>
          </p:spPr>
        </p:pic>
        <p:pic>
          <p:nvPicPr>
            <p:cNvPr id="46107" name="Rectangle 50233"/>
            <p:cNvPicPr>
              <a:picLocks noChangeAspect="1" noChangeArrowheads="1"/>
            </p:cNvPicPr>
            <p:nvPr/>
          </p:nvPicPr>
          <p:blipFill>
            <a:blip r:embed="rId5"/>
            <a:srcRect/>
            <a:stretch>
              <a:fillRect/>
            </a:stretch>
          </p:blipFill>
          <p:spPr bwMode="auto">
            <a:xfrm>
              <a:off x="2477" y="1801"/>
              <a:ext cx="259" cy="259"/>
            </a:xfrm>
            <a:prstGeom prst="rect">
              <a:avLst/>
            </a:prstGeom>
            <a:noFill/>
            <a:ln w="9525" cap="flat" cmpd="sng" algn="ctr">
              <a:noFill/>
              <a:prstDash val="solid"/>
              <a:miter lim="800000"/>
              <a:headEnd type="none" w="med" len="med"/>
              <a:tailEnd type="none" w="med" len="med"/>
            </a:ln>
            <a:effectLst/>
          </p:spPr>
        </p:pic>
        <p:grpSp>
          <p:nvGrpSpPr>
            <p:cNvPr id="4" name="Group 168"/>
            <p:cNvGrpSpPr>
              <a:grpSpLocks/>
            </p:cNvGrpSpPr>
            <p:nvPr/>
          </p:nvGrpSpPr>
          <p:grpSpPr bwMode="auto">
            <a:xfrm>
              <a:off x="4387" y="1784"/>
              <a:ext cx="240" cy="267"/>
              <a:chOff x="3895" y="163"/>
              <a:chExt cx="613" cy="629"/>
            </a:xfrm>
          </p:grpSpPr>
          <p:sp>
            <p:nvSpPr>
              <p:cNvPr id="46111" name="Rectangle 50235"/>
              <p:cNvSpPr>
                <a:spLocks noChangeAspect="1" noChangeArrowheads="1"/>
              </p:cNvSpPr>
              <p:nvPr/>
            </p:nvSpPr>
            <p:spPr bwMode="auto">
              <a:xfrm>
                <a:off x="4032" y="240"/>
                <a:ext cx="476" cy="55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p>
                <a:pPr algn="l" rtl="0" eaLnBrk="0" fontAlgn="base" hangingPunct="0">
                  <a:spcBef>
                    <a:spcPct val="0"/>
                  </a:spcBef>
                  <a:spcAft>
                    <a:spcPct val="0"/>
                  </a:spcAft>
                </a:pPr>
                <a:endParaRPr lang="en-US" b="1" kern="1200">
                  <a:solidFill>
                    <a:srgbClr val="FFFFFF">
                      <a:alpha val="100000"/>
                    </a:srgbClr>
                  </a:solidFill>
                  <a:ea typeface="+mn-ea"/>
                  <a:cs typeface="+mn-cs"/>
                </a:endParaRPr>
              </a:p>
            </p:txBody>
          </p:sp>
          <p:pic>
            <p:nvPicPr>
              <p:cNvPr id="46112" name="Rectangle 50236"/>
              <p:cNvPicPr>
                <a:picLocks noChangeAspect="1" noChangeArrowheads="1"/>
              </p:cNvPicPr>
              <p:nvPr/>
            </p:nvPicPr>
            <p:blipFill>
              <a:blip r:embed="rId6" cstate="email"/>
              <a:srcRect/>
              <a:stretch>
                <a:fillRect/>
              </a:stretch>
            </p:blipFill>
            <p:spPr bwMode="auto">
              <a:xfrm rot="-570911">
                <a:off x="3895" y="163"/>
                <a:ext cx="476" cy="552"/>
              </a:xfrm>
              <a:prstGeom prst="rect">
                <a:avLst/>
              </a:prstGeom>
              <a:noFill/>
              <a:ln w="9525" cap="flat" cmpd="sng" algn="ctr">
                <a:noFill/>
                <a:prstDash val="solid"/>
                <a:miter lim="800000"/>
                <a:headEnd type="none" w="med" len="med"/>
                <a:tailEnd type="none" w="med" len="med"/>
              </a:ln>
              <a:effectLst/>
            </p:spPr>
          </p:pic>
        </p:grpSp>
        <p:pic>
          <p:nvPicPr>
            <p:cNvPr id="46109" name="Rectangle 50237"/>
            <p:cNvPicPr>
              <a:picLocks noChangeAspect="1" noChangeArrowheads="1"/>
            </p:cNvPicPr>
            <p:nvPr/>
          </p:nvPicPr>
          <p:blipFill>
            <a:blip r:embed="rId7" cstate="email"/>
            <a:srcRect/>
            <a:stretch>
              <a:fillRect/>
            </a:stretch>
          </p:blipFill>
          <p:spPr bwMode="auto">
            <a:xfrm>
              <a:off x="1824" y="1440"/>
              <a:ext cx="288" cy="236"/>
            </a:xfrm>
            <a:prstGeom prst="rect">
              <a:avLst/>
            </a:prstGeom>
            <a:noFill/>
            <a:ln w="9525" cap="flat" cmpd="sng" algn="ctr">
              <a:noFill/>
              <a:prstDash val="solid"/>
              <a:miter lim="800000"/>
              <a:headEnd type="none" w="med" len="med"/>
              <a:tailEnd type="none" w="med" len="med"/>
            </a:ln>
            <a:effectLst/>
          </p:spPr>
        </p:pic>
        <p:pic>
          <p:nvPicPr>
            <p:cNvPr id="46110" name="Rectangle 50238"/>
            <p:cNvPicPr>
              <a:picLocks noChangeAspect="1" noChangeArrowheads="1"/>
            </p:cNvPicPr>
            <p:nvPr/>
          </p:nvPicPr>
          <p:blipFill>
            <a:blip r:embed="rId7" cstate="email"/>
            <a:srcRect/>
            <a:stretch>
              <a:fillRect/>
            </a:stretch>
          </p:blipFill>
          <p:spPr bwMode="auto">
            <a:xfrm>
              <a:off x="2922" y="1719"/>
              <a:ext cx="288" cy="236"/>
            </a:xfrm>
            <a:prstGeom prst="rect">
              <a:avLst/>
            </a:prstGeom>
            <a:noFill/>
            <a:ln w="9525" cap="flat" cmpd="sng" algn="ctr">
              <a:noFill/>
              <a:prstDash val="solid"/>
              <a:miter lim="800000"/>
              <a:headEnd type="none" w="med" len="med"/>
              <a:tailEnd type="none" w="med" len="med"/>
            </a:ln>
            <a:effectLst/>
          </p:spPr>
        </p:pic>
        <p:sp>
          <p:nvSpPr>
            <p:cNvPr id="9" name="Oval 8"/>
            <p:cNvSpPr/>
            <p:nvPr/>
          </p:nvSpPr>
          <p:spPr bwMode="auto">
            <a:xfrm>
              <a:off x="1204" y="1441"/>
              <a:ext cx="812" cy="529"/>
            </a:xfrm>
            <a:prstGeom prst="ellipse">
              <a:avLst/>
            </a:prstGeom>
            <a:ln w="6350" cap="rnd" cmpd="sng" algn="ctr">
              <a:solidFill>
                <a:srgbClr val="002060"/>
              </a:solidFill>
              <a:prstDash val="solid"/>
              <a:headEnd type="none" w="med" len="med"/>
              <a:tailEnd type="none" w="med" len="med"/>
            </a:ln>
            <a:effectLst>
              <a:outerShdw blurRad="50800" dist="63500" dir="2700000" algn="tl" rotWithShape="0">
                <a:srgbClr val="000000">
                  <a:alpha val="43137"/>
                </a:srgbClr>
              </a:outerShdw>
            </a:effectLst>
          </p:spPr>
          <p:style>
            <a:lnRef idx="1">
              <a:schemeClr val="accent6"/>
            </a:lnRef>
            <a:fillRef idx="1003">
              <a:schemeClr val="dk1"/>
            </a:fillRef>
            <a:effectRef idx="3">
              <a:schemeClr val="accent6"/>
            </a:effectRef>
            <a:fontRef idx="minor">
              <a:schemeClr val="lt1"/>
            </a:fontRef>
          </p:style>
          <p:txBody>
            <a:bodyPr vert="horz" wrap="square" lIns="91440" tIns="45720" rIns="91440" bIns="45720" rtlCol="0" anchor="t" compatLnSpc="1">
              <a:noAutofit/>
            </a:bodyPr>
            <a:lstStyle/>
            <a:p>
              <a:pPr algn="ctr" rtl="0" eaLnBrk="0" fontAlgn="base" hangingPunct="0">
                <a:spcBef>
                  <a:spcPct val="0"/>
                </a:spcBef>
                <a:spcAft>
                  <a:spcPct val="0"/>
                </a:spcAft>
                <a:defRPr/>
              </a:pPr>
              <a:r>
                <a:rPr lang="en-US" sz="1200" b="1" kern="1200" dirty="0">
                  <a:solidFill>
                    <a:srgbClr val="FFFFFF">
                      <a:alpha val="100000"/>
                    </a:srgbClr>
                  </a:solidFill>
                  <a:ea typeface="+mn-ea"/>
                  <a:cs typeface="+mn-cs"/>
                </a:rPr>
                <a:t>Validate specs with Tech Sales</a:t>
              </a:r>
              <a:endParaRPr lang="en-US" b="1" kern="1200" dirty="0">
                <a:solidFill>
                  <a:srgbClr val="FFFFFF"/>
                </a:solidFill>
                <a:ea typeface="+mn-ea"/>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type="body" sz="quarter" idx="10"/>
          </p:nvPr>
        </p:nvSpPr>
        <p:spPr>
          <a:xfrm>
            <a:off x="457200" y="1143000"/>
            <a:ext cx="8382000" cy="2210862"/>
          </a:xfrm>
        </p:spPr>
        <p:txBody>
          <a:bodyPr>
            <a:noAutofit/>
          </a:bodyPr>
          <a:lstStyle/>
          <a:p>
            <a:r>
              <a:rPr lang="en-US" dirty="0" smtClean="0"/>
              <a:t>SOA – Business Perspective</a:t>
            </a:r>
          </a:p>
          <a:p>
            <a:pPr lvl="1"/>
            <a:r>
              <a:rPr lang="en-US" dirty="0" smtClean="0"/>
              <a:t>Aligning Business Agility and IT</a:t>
            </a:r>
          </a:p>
          <a:p>
            <a:pPr lvl="1"/>
            <a:r>
              <a:rPr lang="en-US" dirty="0" smtClean="0"/>
              <a:t>Benefits of SOA and Dynamic IT</a:t>
            </a:r>
          </a:p>
          <a:p>
            <a:r>
              <a:rPr lang="en-US" dirty="0" smtClean="0"/>
              <a:t>Microsoft Real World SOA</a:t>
            </a:r>
          </a:p>
          <a:p>
            <a:pPr lvl="1"/>
            <a:r>
              <a:rPr lang="en-US" dirty="0" smtClean="0"/>
              <a:t>Business Value Approach</a:t>
            </a:r>
          </a:p>
          <a:p>
            <a:pPr lvl="1"/>
            <a:r>
              <a:rPr lang="en-US" dirty="0" smtClean="0"/>
              <a:t>Microsoft SOA Platform</a:t>
            </a:r>
          </a:p>
          <a:p>
            <a:pPr lvl="1"/>
            <a:r>
              <a:rPr lang="en-US" smtClean="0"/>
              <a:t>Analyst Perspective and Customer Momentum</a:t>
            </a:r>
            <a:endParaRPr lang="en-US" dirty="0" smtClean="0"/>
          </a:p>
          <a:p>
            <a:pPr lvl="1"/>
            <a:r>
              <a:rPr lang="en-US" dirty="0" smtClean="0"/>
              <a:t>Composite Application Demo</a:t>
            </a:r>
          </a:p>
          <a:p>
            <a:r>
              <a:rPr lang="en-US" dirty="0" smtClean="0"/>
              <a:t>Getting Start with SOA</a:t>
            </a:r>
          </a:p>
          <a:p>
            <a:pPr lvl="1"/>
            <a:r>
              <a:rPr lang="en-US" dirty="0" smtClean="0"/>
              <a:t>SOA Roadmap</a:t>
            </a:r>
          </a:p>
          <a:p>
            <a:pPr lvl="1"/>
            <a:r>
              <a:rPr lang="en-US" dirty="0" smtClean="0"/>
              <a:t>4 Value Patterns</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Process Optimization Potential</a:t>
            </a:r>
            <a:endParaRPr lang="de-DE"/>
          </a:p>
        </p:txBody>
      </p:sp>
      <p:grpSp>
        <p:nvGrpSpPr>
          <p:cNvPr id="3" name="Group 118"/>
          <p:cNvGrpSpPr/>
          <p:nvPr/>
        </p:nvGrpSpPr>
        <p:grpSpPr>
          <a:xfrm>
            <a:off x="381000" y="3048000"/>
            <a:ext cx="8382000" cy="1066800"/>
            <a:chOff x="381000" y="3048000"/>
            <a:chExt cx="8382000" cy="1066800"/>
          </a:xfrm>
        </p:grpSpPr>
        <p:sp>
          <p:nvSpPr>
            <p:cNvPr id="5" name="Rectangle 115"/>
            <p:cNvSpPr/>
            <p:nvPr/>
          </p:nvSpPr>
          <p:spPr bwMode="auto">
            <a:xfrm>
              <a:off x="381000" y="3048000"/>
              <a:ext cx="8382000" cy="1066800"/>
            </a:xfrm>
            <a:prstGeom prst="rect">
              <a:avLst/>
            </a:prstGeom>
            <a:solidFill>
              <a:schemeClr val="accent2"/>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6" name="Text Box 16"/>
            <p:cNvSpPr txBox="1">
              <a:spLocks noChangeArrowheads="1"/>
            </p:cNvSpPr>
            <p:nvPr/>
          </p:nvSpPr>
          <p:spPr bwMode="auto">
            <a:xfrm>
              <a:off x="457200" y="3364468"/>
              <a:ext cx="3014480" cy="369332"/>
            </a:xfrm>
            <a:prstGeom prst="rect">
              <a:avLst/>
            </a:prstGeom>
            <a:noFill/>
            <a:ln w="9525">
              <a:noFill/>
              <a:miter lim="800000"/>
              <a:headEnd/>
              <a:tailEnd/>
            </a:ln>
            <a:effectLst/>
          </p:spPr>
          <p:txBody>
            <a:bodyPr wrap="none">
              <a:spAutoFit/>
            </a:bodyPr>
            <a:lstStyle/>
            <a:p>
              <a:r>
                <a:rPr lang="en-US" dirty="0" smtClean="0"/>
                <a:t>Typical Business Process</a:t>
              </a:r>
              <a:endParaRPr lang="en-US" dirty="0"/>
            </a:p>
          </p:txBody>
        </p:sp>
        <p:grpSp>
          <p:nvGrpSpPr>
            <p:cNvPr id="4" name="Group 76"/>
            <p:cNvGrpSpPr/>
            <p:nvPr/>
          </p:nvGrpSpPr>
          <p:grpSpPr>
            <a:xfrm>
              <a:off x="4278313" y="3245264"/>
              <a:ext cx="4319587" cy="287337"/>
              <a:chOff x="468313" y="3202818"/>
              <a:chExt cx="4319587" cy="287337"/>
            </a:xfrm>
          </p:grpSpPr>
          <p:sp>
            <p:nvSpPr>
              <p:cNvPr id="10" name="AutoShape 5"/>
              <p:cNvSpPr>
                <a:spLocks noChangeArrowheads="1"/>
              </p:cNvSpPr>
              <p:nvPr/>
            </p:nvSpPr>
            <p:spPr bwMode="auto">
              <a:xfrm>
                <a:off x="4683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11" name="AutoShape 7"/>
              <p:cNvSpPr>
                <a:spLocks noChangeArrowheads="1"/>
              </p:cNvSpPr>
              <p:nvPr/>
            </p:nvSpPr>
            <p:spPr bwMode="auto">
              <a:xfrm>
                <a:off x="9001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12" name="AutoShape 8"/>
              <p:cNvSpPr>
                <a:spLocks noChangeArrowheads="1"/>
              </p:cNvSpPr>
              <p:nvPr/>
            </p:nvSpPr>
            <p:spPr bwMode="auto">
              <a:xfrm>
                <a:off x="13319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13" name="AutoShape 9"/>
              <p:cNvSpPr>
                <a:spLocks noChangeArrowheads="1"/>
              </p:cNvSpPr>
              <p:nvPr/>
            </p:nvSpPr>
            <p:spPr bwMode="auto">
              <a:xfrm>
                <a:off x="17637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14" name="AutoShape 10"/>
              <p:cNvSpPr>
                <a:spLocks noChangeArrowheads="1"/>
              </p:cNvSpPr>
              <p:nvPr/>
            </p:nvSpPr>
            <p:spPr bwMode="auto">
              <a:xfrm>
                <a:off x="21955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15" name="AutoShape 11"/>
              <p:cNvSpPr>
                <a:spLocks noChangeArrowheads="1"/>
              </p:cNvSpPr>
              <p:nvPr/>
            </p:nvSpPr>
            <p:spPr bwMode="auto">
              <a:xfrm>
                <a:off x="26273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16" name="AutoShape 12"/>
              <p:cNvSpPr>
                <a:spLocks noChangeArrowheads="1"/>
              </p:cNvSpPr>
              <p:nvPr/>
            </p:nvSpPr>
            <p:spPr bwMode="auto">
              <a:xfrm>
                <a:off x="30591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17" name="AutoShape 13"/>
              <p:cNvSpPr>
                <a:spLocks noChangeArrowheads="1"/>
              </p:cNvSpPr>
              <p:nvPr/>
            </p:nvSpPr>
            <p:spPr bwMode="auto">
              <a:xfrm>
                <a:off x="34909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18" name="AutoShape 14"/>
              <p:cNvSpPr>
                <a:spLocks noChangeArrowheads="1"/>
              </p:cNvSpPr>
              <p:nvPr/>
            </p:nvSpPr>
            <p:spPr bwMode="auto">
              <a:xfrm>
                <a:off x="3924300" y="3202818"/>
                <a:ext cx="431800" cy="287337"/>
              </a:xfrm>
              <a:prstGeom prst="flowChartProcess">
                <a:avLst/>
              </a:prstGeom>
              <a:solidFill>
                <a:srgbClr val="0066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19" name="AutoShape 15"/>
              <p:cNvSpPr>
                <a:spLocks noChangeArrowheads="1"/>
              </p:cNvSpPr>
              <p:nvPr/>
            </p:nvSpPr>
            <p:spPr bwMode="auto">
              <a:xfrm>
                <a:off x="4356100" y="3202818"/>
                <a:ext cx="431800" cy="287337"/>
              </a:xfrm>
              <a:prstGeom prst="flowChartProcess">
                <a:avLst/>
              </a:prstGeom>
              <a:solidFill>
                <a:srgbClr val="0066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grpSp>
        <p:sp>
          <p:nvSpPr>
            <p:cNvPr id="8" name="Text Box 17"/>
            <p:cNvSpPr txBox="1">
              <a:spLocks noChangeArrowheads="1"/>
            </p:cNvSpPr>
            <p:nvPr/>
          </p:nvSpPr>
          <p:spPr bwMode="auto">
            <a:xfrm>
              <a:off x="4191000" y="3623846"/>
              <a:ext cx="1760418" cy="338554"/>
            </a:xfrm>
            <a:prstGeom prst="rect">
              <a:avLst/>
            </a:prstGeom>
            <a:noFill/>
            <a:ln w="9525">
              <a:noFill/>
              <a:miter lim="800000"/>
              <a:headEnd/>
              <a:tailEnd/>
            </a:ln>
            <a:effectLst/>
          </p:spPr>
          <p:txBody>
            <a:bodyPr wrap="none">
              <a:spAutoFit/>
            </a:bodyPr>
            <a:lstStyle/>
            <a:p>
              <a:r>
                <a:rPr lang="en-US" sz="1600" dirty="0" smtClean="0"/>
                <a:t>Idle period: 80%</a:t>
              </a:r>
              <a:endParaRPr lang="en-US" sz="1600" dirty="0"/>
            </a:p>
          </p:txBody>
        </p:sp>
        <p:sp>
          <p:nvSpPr>
            <p:cNvPr id="9" name="Text Box 20"/>
            <p:cNvSpPr txBox="1">
              <a:spLocks noChangeArrowheads="1"/>
            </p:cNvSpPr>
            <p:nvPr/>
          </p:nvSpPr>
          <p:spPr bwMode="auto">
            <a:xfrm>
              <a:off x="6324600" y="3623846"/>
              <a:ext cx="2307042" cy="338554"/>
            </a:xfrm>
            <a:prstGeom prst="rect">
              <a:avLst/>
            </a:prstGeom>
            <a:noFill/>
            <a:ln w="9525">
              <a:noFill/>
              <a:miter lim="800000"/>
              <a:headEnd/>
              <a:tailEnd/>
            </a:ln>
            <a:effectLst/>
          </p:spPr>
          <p:txBody>
            <a:bodyPr wrap="none">
              <a:spAutoFit/>
            </a:bodyPr>
            <a:lstStyle/>
            <a:p>
              <a:r>
                <a:rPr lang="de-DE" sz="1600" dirty="0"/>
                <a:t>Processing time: 20%</a:t>
              </a:r>
              <a:endParaRPr lang="en-US" sz="1600" dirty="0"/>
            </a:p>
          </p:txBody>
        </p:sp>
      </p:grpSp>
      <p:grpSp>
        <p:nvGrpSpPr>
          <p:cNvPr id="7" name="Group 119"/>
          <p:cNvGrpSpPr/>
          <p:nvPr/>
        </p:nvGrpSpPr>
        <p:grpSpPr>
          <a:xfrm>
            <a:off x="381000" y="4191000"/>
            <a:ext cx="8382000" cy="1066800"/>
            <a:chOff x="381000" y="4191000"/>
            <a:chExt cx="8382000" cy="1066800"/>
          </a:xfrm>
        </p:grpSpPr>
        <p:sp>
          <p:nvSpPr>
            <p:cNvPr id="21" name="Rectangle 116"/>
            <p:cNvSpPr/>
            <p:nvPr/>
          </p:nvSpPr>
          <p:spPr bwMode="auto">
            <a:xfrm>
              <a:off x="381000" y="4191000"/>
              <a:ext cx="8382000" cy="1066800"/>
            </a:xfrm>
            <a:prstGeom prst="rect">
              <a:avLst/>
            </a:prstGeom>
            <a:solidFill>
              <a:schemeClr val="accent2"/>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22" name="Text Box 31"/>
            <p:cNvSpPr txBox="1">
              <a:spLocks noChangeArrowheads="1"/>
            </p:cNvSpPr>
            <p:nvPr/>
          </p:nvSpPr>
          <p:spPr bwMode="auto">
            <a:xfrm>
              <a:off x="457200" y="4413647"/>
              <a:ext cx="3665042" cy="615553"/>
            </a:xfrm>
            <a:prstGeom prst="rect">
              <a:avLst/>
            </a:prstGeom>
            <a:noFill/>
            <a:ln w="9525">
              <a:noFill/>
              <a:miter lim="800000"/>
              <a:headEnd/>
              <a:tailEnd/>
            </a:ln>
            <a:effectLst/>
          </p:spPr>
          <p:txBody>
            <a:bodyPr wrap="none">
              <a:spAutoFit/>
            </a:bodyPr>
            <a:lstStyle/>
            <a:p>
              <a:r>
                <a:rPr lang="en-US" dirty="0" smtClean="0"/>
                <a:t>Processing time optimization</a:t>
              </a:r>
            </a:p>
            <a:p>
              <a:r>
                <a:rPr lang="en-US" sz="1600" dirty="0" smtClean="0"/>
                <a:t>(Typical approach of ERP and CRM)</a:t>
              </a:r>
              <a:endParaRPr lang="en-US" sz="1600" dirty="0"/>
            </a:p>
          </p:txBody>
        </p:sp>
        <p:sp>
          <p:nvSpPr>
            <p:cNvPr id="23" name="Text Box 32"/>
            <p:cNvSpPr txBox="1">
              <a:spLocks noChangeArrowheads="1"/>
            </p:cNvSpPr>
            <p:nvPr/>
          </p:nvSpPr>
          <p:spPr bwMode="auto">
            <a:xfrm>
              <a:off x="4322763" y="4620039"/>
              <a:ext cx="4275137" cy="338554"/>
            </a:xfrm>
            <a:prstGeom prst="rect">
              <a:avLst/>
            </a:prstGeom>
            <a:noFill/>
            <a:ln w="9525">
              <a:noFill/>
              <a:miter lim="800000"/>
              <a:headEnd/>
              <a:tailEnd/>
            </a:ln>
            <a:effectLst/>
          </p:spPr>
          <p:txBody>
            <a:bodyPr>
              <a:spAutoFit/>
            </a:bodyPr>
            <a:lstStyle/>
            <a:p>
              <a:pPr algn="ctr"/>
              <a:r>
                <a:rPr lang="en-US" sz="1600" dirty="0" smtClean="0"/>
                <a:t>50% reduction of the processing time</a:t>
              </a:r>
              <a:endParaRPr lang="en-US" sz="1600" dirty="0"/>
            </a:p>
          </p:txBody>
        </p:sp>
        <p:sp>
          <p:nvSpPr>
            <p:cNvPr id="24" name="Text Box 34"/>
            <p:cNvSpPr txBox="1">
              <a:spLocks noChangeArrowheads="1"/>
            </p:cNvSpPr>
            <p:nvPr/>
          </p:nvSpPr>
          <p:spPr bwMode="auto">
            <a:xfrm>
              <a:off x="4322763" y="4919246"/>
              <a:ext cx="4275137" cy="338554"/>
            </a:xfrm>
            <a:prstGeom prst="rect">
              <a:avLst/>
            </a:prstGeom>
            <a:noFill/>
            <a:ln w="9525">
              <a:noFill/>
              <a:miter lim="800000"/>
              <a:headEnd/>
              <a:tailEnd/>
            </a:ln>
            <a:effectLst/>
          </p:spPr>
          <p:txBody>
            <a:bodyPr>
              <a:spAutoFit/>
            </a:bodyPr>
            <a:lstStyle/>
            <a:p>
              <a:pPr algn="ctr">
                <a:buFont typeface="Symbol" pitchFamily="18" charset="2"/>
                <a:buChar char="Þ"/>
              </a:pPr>
              <a:r>
                <a:rPr lang="en-US" sz="1600" smtClean="0"/>
                <a:t> </a:t>
              </a:r>
              <a:r>
                <a:rPr lang="en-US" sz="1600" b="1" smtClean="0"/>
                <a:t>10% reduction of the cylce time</a:t>
              </a:r>
              <a:endParaRPr lang="en-US" sz="1600" b="1"/>
            </a:p>
          </p:txBody>
        </p:sp>
        <p:grpSp>
          <p:nvGrpSpPr>
            <p:cNvPr id="20" name="Group 93"/>
            <p:cNvGrpSpPr/>
            <p:nvPr/>
          </p:nvGrpSpPr>
          <p:grpSpPr>
            <a:xfrm>
              <a:off x="4267200" y="4309646"/>
              <a:ext cx="4319587" cy="287337"/>
              <a:chOff x="457200" y="4267200"/>
              <a:chExt cx="4319587" cy="287337"/>
            </a:xfrm>
          </p:grpSpPr>
          <p:sp>
            <p:nvSpPr>
              <p:cNvPr id="26" name="AutoShape 5"/>
              <p:cNvSpPr>
                <a:spLocks noChangeArrowheads="1"/>
              </p:cNvSpPr>
              <p:nvPr/>
            </p:nvSpPr>
            <p:spPr bwMode="auto">
              <a:xfrm>
                <a:off x="4572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27" name="AutoShape 7"/>
              <p:cNvSpPr>
                <a:spLocks noChangeArrowheads="1"/>
              </p:cNvSpPr>
              <p:nvPr/>
            </p:nvSpPr>
            <p:spPr bwMode="auto">
              <a:xfrm>
                <a:off x="8890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28" name="AutoShape 8"/>
              <p:cNvSpPr>
                <a:spLocks noChangeArrowheads="1"/>
              </p:cNvSpPr>
              <p:nvPr/>
            </p:nvSpPr>
            <p:spPr bwMode="auto">
              <a:xfrm>
                <a:off x="13208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29" name="AutoShape 9"/>
              <p:cNvSpPr>
                <a:spLocks noChangeArrowheads="1"/>
              </p:cNvSpPr>
              <p:nvPr/>
            </p:nvSpPr>
            <p:spPr bwMode="auto">
              <a:xfrm>
                <a:off x="17526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30" name="AutoShape 10"/>
              <p:cNvSpPr>
                <a:spLocks noChangeArrowheads="1"/>
              </p:cNvSpPr>
              <p:nvPr/>
            </p:nvSpPr>
            <p:spPr bwMode="auto">
              <a:xfrm>
                <a:off x="21844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31" name="AutoShape 11"/>
              <p:cNvSpPr>
                <a:spLocks noChangeArrowheads="1"/>
              </p:cNvSpPr>
              <p:nvPr/>
            </p:nvSpPr>
            <p:spPr bwMode="auto">
              <a:xfrm>
                <a:off x="26162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32" name="AutoShape 12"/>
              <p:cNvSpPr>
                <a:spLocks noChangeArrowheads="1"/>
              </p:cNvSpPr>
              <p:nvPr/>
            </p:nvSpPr>
            <p:spPr bwMode="auto">
              <a:xfrm>
                <a:off x="30480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33" name="AutoShape 13"/>
              <p:cNvSpPr>
                <a:spLocks noChangeArrowheads="1"/>
              </p:cNvSpPr>
              <p:nvPr/>
            </p:nvSpPr>
            <p:spPr bwMode="auto">
              <a:xfrm>
                <a:off x="34798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34" name="AutoShape 14"/>
              <p:cNvSpPr>
                <a:spLocks noChangeArrowheads="1"/>
              </p:cNvSpPr>
              <p:nvPr/>
            </p:nvSpPr>
            <p:spPr bwMode="auto">
              <a:xfrm>
                <a:off x="3913187" y="4267200"/>
                <a:ext cx="431800" cy="287337"/>
              </a:xfrm>
              <a:prstGeom prst="flowChartProcess">
                <a:avLst/>
              </a:prstGeom>
              <a:solidFill>
                <a:srgbClr val="0066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35" name="AutoShape 15"/>
              <p:cNvSpPr>
                <a:spLocks noChangeArrowheads="1"/>
              </p:cNvSpPr>
              <p:nvPr/>
            </p:nvSpPr>
            <p:spPr bwMode="auto">
              <a:xfrm>
                <a:off x="4344987" y="4267200"/>
                <a:ext cx="431800" cy="287337"/>
              </a:xfrm>
              <a:prstGeom prst="flowChartProcess">
                <a:avLst/>
              </a:prstGeom>
              <a:solidFill>
                <a:srgbClr val="00B05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grpSp>
      </p:grpSp>
      <p:grpSp>
        <p:nvGrpSpPr>
          <p:cNvPr id="25" name="Group 120"/>
          <p:cNvGrpSpPr/>
          <p:nvPr/>
        </p:nvGrpSpPr>
        <p:grpSpPr>
          <a:xfrm>
            <a:off x="381000" y="5334000"/>
            <a:ext cx="8382000" cy="1066800"/>
            <a:chOff x="381000" y="5334000"/>
            <a:chExt cx="8382000" cy="1066800"/>
          </a:xfrm>
        </p:grpSpPr>
        <p:sp>
          <p:nvSpPr>
            <p:cNvPr id="37" name="Rectangle 117"/>
            <p:cNvSpPr/>
            <p:nvPr/>
          </p:nvSpPr>
          <p:spPr bwMode="auto">
            <a:xfrm>
              <a:off x="381000" y="5334000"/>
              <a:ext cx="8382000" cy="1066800"/>
            </a:xfrm>
            <a:prstGeom prst="rect">
              <a:avLst/>
            </a:prstGeom>
            <a:solidFill>
              <a:schemeClr val="accent2"/>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38" name="Text Box 47"/>
            <p:cNvSpPr txBox="1">
              <a:spLocks noChangeArrowheads="1"/>
            </p:cNvSpPr>
            <p:nvPr/>
          </p:nvSpPr>
          <p:spPr bwMode="auto">
            <a:xfrm>
              <a:off x="457200" y="5525869"/>
              <a:ext cx="3240087" cy="646331"/>
            </a:xfrm>
            <a:prstGeom prst="rect">
              <a:avLst/>
            </a:prstGeom>
            <a:noFill/>
            <a:ln w="9525">
              <a:noFill/>
              <a:miter lim="800000"/>
              <a:headEnd/>
              <a:tailEnd/>
            </a:ln>
            <a:effectLst/>
          </p:spPr>
          <p:txBody>
            <a:bodyPr>
              <a:spAutoFit/>
            </a:bodyPr>
            <a:lstStyle/>
            <a:p>
              <a:r>
                <a:rPr lang="en-US" b="1" dirty="0" smtClean="0"/>
                <a:t>Idle period reduction is </a:t>
              </a:r>
            </a:p>
            <a:p>
              <a:r>
                <a:rPr lang="en-US" b="1" dirty="0" smtClean="0"/>
                <a:t>the main Focus of BPM</a:t>
              </a:r>
              <a:endParaRPr lang="en-US" b="1" dirty="0"/>
            </a:p>
          </p:txBody>
        </p:sp>
        <p:sp>
          <p:nvSpPr>
            <p:cNvPr id="39" name="Text Box 48"/>
            <p:cNvSpPr txBox="1">
              <a:spLocks noChangeArrowheads="1"/>
            </p:cNvSpPr>
            <p:nvPr/>
          </p:nvSpPr>
          <p:spPr bwMode="auto">
            <a:xfrm>
              <a:off x="4322763" y="5757446"/>
              <a:ext cx="4275137" cy="338554"/>
            </a:xfrm>
            <a:prstGeom prst="rect">
              <a:avLst/>
            </a:prstGeom>
            <a:noFill/>
            <a:ln w="9525">
              <a:noFill/>
              <a:miter lim="800000"/>
              <a:headEnd/>
              <a:tailEnd/>
            </a:ln>
            <a:effectLst/>
          </p:spPr>
          <p:txBody>
            <a:bodyPr>
              <a:spAutoFit/>
            </a:bodyPr>
            <a:lstStyle/>
            <a:p>
              <a:pPr algn="ctr"/>
              <a:r>
                <a:rPr lang="en-US" sz="1600" dirty="0" smtClean="0"/>
                <a:t>50% reduction of the idle period</a:t>
              </a:r>
              <a:endParaRPr lang="en-US" sz="1600" dirty="0"/>
            </a:p>
          </p:txBody>
        </p:sp>
        <p:sp>
          <p:nvSpPr>
            <p:cNvPr id="40" name="Text Box 49"/>
            <p:cNvSpPr txBox="1">
              <a:spLocks noChangeArrowheads="1"/>
            </p:cNvSpPr>
            <p:nvPr/>
          </p:nvSpPr>
          <p:spPr bwMode="auto">
            <a:xfrm>
              <a:off x="4322763" y="6062246"/>
              <a:ext cx="4275137" cy="338554"/>
            </a:xfrm>
            <a:prstGeom prst="rect">
              <a:avLst/>
            </a:prstGeom>
            <a:noFill/>
            <a:ln w="9525">
              <a:noFill/>
              <a:miter lim="800000"/>
              <a:headEnd/>
              <a:tailEnd/>
            </a:ln>
            <a:effectLst/>
          </p:spPr>
          <p:txBody>
            <a:bodyPr>
              <a:spAutoFit/>
            </a:bodyPr>
            <a:lstStyle/>
            <a:p>
              <a:pPr algn="ctr">
                <a:buFont typeface="Symbol" pitchFamily="18" charset="2"/>
                <a:buChar char="Þ"/>
              </a:pPr>
              <a:r>
                <a:rPr lang="en-US" sz="1600" b="1" dirty="0" smtClean="0"/>
                <a:t> 40% reduction of the cycle time</a:t>
              </a:r>
              <a:endParaRPr lang="en-US" sz="1600" b="1" dirty="0"/>
            </a:p>
          </p:txBody>
        </p:sp>
        <p:grpSp>
          <p:nvGrpSpPr>
            <p:cNvPr id="36" name="Group 104"/>
            <p:cNvGrpSpPr/>
            <p:nvPr/>
          </p:nvGrpSpPr>
          <p:grpSpPr>
            <a:xfrm>
              <a:off x="4267200" y="5452646"/>
              <a:ext cx="4319587" cy="287337"/>
              <a:chOff x="457200" y="5334000"/>
              <a:chExt cx="4319587" cy="287337"/>
            </a:xfrm>
          </p:grpSpPr>
          <p:sp>
            <p:nvSpPr>
              <p:cNvPr id="42" name="AutoShape 5"/>
              <p:cNvSpPr>
                <a:spLocks noChangeArrowheads="1"/>
              </p:cNvSpPr>
              <p:nvPr/>
            </p:nvSpPr>
            <p:spPr bwMode="auto">
              <a:xfrm>
                <a:off x="457200" y="53340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43" name="AutoShape 7"/>
              <p:cNvSpPr>
                <a:spLocks noChangeArrowheads="1"/>
              </p:cNvSpPr>
              <p:nvPr/>
            </p:nvSpPr>
            <p:spPr bwMode="auto">
              <a:xfrm>
                <a:off x="889000" y="53340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44" name="AutoShape 8"/>
              <p:cNvSpPr>
                <a:spLocks noChangeArrowheads="1"/>
              </p:cNvSpPr>
              <p:nvPr/>
            </p:nvSpPr>
            <p:spPr bwMode="auto">
              <a:xfrm>
                <a:off x="1320800" y="53340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45" name="AutoShape 9"/>
              <p:cNvSpPr>
                <a:spLocks noChangeArrowheads="1"/>
              </p:cNvSpPr>
              <p:nvPr/>
            </p:nvSpPr>
            <p:spPr bwMode="auto">
              <a:xfrm>
                <a:off x="1752600" y="53340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46" name="AutoShape 10"/>
              <p:cNvSpPr>
                <a:spLocks noChangeArrowheads="1"/>
              </p:cNvSpPr>
              <p:nvPr/>
            </p:nvSpPr>
            <p:spPr bwMode="auto">
              <a:xfrm>
                <a:off x="2184400" y="5334000"/>
                <a:ext cx="431800" cy="287337"/>
              </a:xfrm>
              <a:prstGeom prst="flowChartProcess">
                <a:avLst/>
              </a:prstGeom>
              <a:solidFill>
                <a:srgbClr val="00B05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47" name="AutoShape 11"/>
              <p:cNvSpPr>
                <a:spLocks noChangeArrowheads="1"/>
              </p:cNvSpPr>
              <p:nvPr/>
            </p:nvSpPr>
            <p:spPr bwMode="auto">
              <a:xfrm>
                <a:off x="2616200" y="5334000"/>
                <a:ext cx="431800" cy="287337"/>
              </a:xfrm>
              <a:prstGeom prst="flowChartProcess">
                <a:avLst/>
              </a:prstGeom>
              <a:solidFill>
                <a:srgbClr val="00B05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48" name="AutoShape 12"/>
              <p:cNvSpPr>
                <a:spLocks noChangeArrowheads="1"/>
              </p:cNvSpPr>
              <p:nvPr/>
            </p:nvSpPr>
            <p:spPr bwMode="auto">
              <a:xfrm>
                <a:off x="3048000" y="5334000"/>
                <a:ext cx="431800" cy="287337"/>
              </a:xfrm>
              <a:prstGeom prst="flowChartProcess">
                <a:avLst/>
              </a:prstGeom>
              <a:solidFill>
                <a:srgbClr val="00B05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49" name="AutoShape 13"/>
              <p:cNvSpPr>
                <a:spLocks noChangeArrowheads="1"/>
              </p:cNvSpPr>
              <p:nvPr/>
            </p:nvSpPr>
            <p:spPr bwMode="auto">
              <a:xfrm>
                <a:off x="3479800" y="5334000"/>
                <a:ext cx="431800" cy="287337"/>
              </a:xfrm>
              <a:prstGeom prst="flowChartProcess">
                <a:avLst/>
              </a:prstGeom>
              <a:solidFill>
                <a:srgbClr val="00B05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50" name="AutoShape 14"/>
              <p:cNvSpPr>
                <a:spLocks noChangeArrowheads="1"/>
              </p:cNvSpPr>
              <p:nvPr/>
            </p:nvSpPr>
            <p:spPr bwMode="auto">
              <a:xfrm>
                <a:off x="3913187" y="5334000"/>
                <a:ext cx="431800" cy="287337"/>
              </a:xfrm>
              <a:prstGeom prst="flowChartProcess">
                <a:avLst/>
              </a:prstGeom>
              <a:solidFill>
                <a:srgbClr val="0066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sp>
            <p:nvSpPr>
              <p:cNvPr id="51" name="AutoShape 15"/>
              <p:cNvSpPr>
                <a:spLocks noChangeArrowheads="1"/>
              </p:cNvSpPr>
              <p:nvPr/>
            </p:nvSpPr>
            <p:spPr bwMode="auto">
              <a:xfrm>
                <a:off x="4344987" y="5334000"/>
                <a:ext cx="431800" cy="287337"/>
              </a:xfrm>
              <a:prstGeom prst="flowChartProcess">
                <a:avLst/>
              </a:prstGeom>
              <a:solidFill>
                <a:srgbClr val="0066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p>
            </p:txBody>
          </p:sp>
        </p:grpSp>
      </p:grpSp>
      <p:pic>
        <p:nvPicPr>
          <p:cNvPr id="53" name="Picture 8" descr="http://www.lsgskychefs.com/lsg/common/download/Category_2/Cat_2jpg_down/0120_SKY_2.jpg"/>
          <p:cNvPicPr>
            <a:picLocks noChangeAspect="1" noChangeArrowheads="1"/>
          </p:cNvPicPr>
          <p:nvPr/>
        </p:nvPicPr>
        <p:blipFill>
          <a:blip r:embed="rId3" cstate="email"/>
          <a:srcRect/>
          <a:stretch>
            <a:fillRect/>
          </a:stretch>
        </p:blipFill>
        <p:spPr bwMode="auto">
          <a:xfrm>
            <a:off x="6324599" y="1662379"/>
            <a:ext cx="2380663" cy="108082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4" name="Textfeld 53"/>
          <p:cNvSpPr txBox="1"/>
          <p:nvPr/>
        </p:nvSpPr>
        <p:spPr>
          <a:xfrm>
            <a:off x="415291" y="1743670"/>
            <a:ext cx="5452110" cy="1015663"/>
          </a:xfrm>
          <a:prstGeom prst="rect">
            <a:avLst/>
          </a:prstGeom>
          <a:noFill/>
        </p:spPr>
        <p:txBody>
          <a:bodyPr wrap="square" rtlCol="0">
            <a:spAutoFit/>
          </a:bodyPr>
          <a:lstStyle/>
          <a:p>
            <a:pPr lvl="0" algn="l"/>
            <a:r>
              <a:rPr lang="en-US" sz="2000" kern="0" dirty="0" smtClean="0"/>
              <a:t>With Business Process Management cycle times can be reduced by 40%</a:t>
            </a:r>
          </a:p>
          <a:p>
            <a:endParaRPr lang="de-DE" sz="2000" dirty="0"/>
          </a:p>
        </p:txBody>
      </p:sp>
      <p:pic>
        <p:nvPicPr>
          <p:cNvPr id="55" name="Picture 3"/>
          <p:cNvPicPr>
            <a:picLocks noChangeAspect="1" noChangeArrowheads="1"/>
          </p:cNvPicPr>
          <p:nvPr/>
        </p:nvPicPr>
        <p:blipFill>
          <a:blip r:embed="rId4"/>
          <a:srcRect/>
          <a:stretch>
            <a:fillRect/>
          </a:stretch>
        </p:blipFill>
        <p:spPr bwMode="auto">
          <a:xfrm>
            <a:off x="5029200" y="2483223"/>
            <a:ext cx="990600" cy="401983"/>
          </a:xfrm>
          <a:prstGeom prst="rect">
            <a:avLst/>
          </a:prstGeom>
          <a:noFill/>
          <a:ln w="9525">
            <a:noFill/>
            <a:miter lim="800000"/>
            <a:headEnd/>
            <a:tailEnd/>
          </a:ln>
          <a:effectLst/>
        </p:spPr>
      </p:pic>
      <p:pic>
        <p:nvPicPr>
          <p:cNvPr id="56" name="Picture 4"/>
          <p:cNvPicPr>
            <a:picLocks noChangeAspect="1" noChangeArrowheads="1"/>
          </p:cNvPicPr>
          <p:nvPr/>
        </p:nvPicPr>
        <p:blipFill>
          <a:blip r:embed="rId5" cstate="email"/>
          <a:srcRect/>
          <a:stretch>
            <a:fillRect/>
          </a:stretch>
        </p:blipFill>
        <p:spPr bwMode="auto">
          <a:xfrm>
            <a:off x="4581820" y="2416548"/>
            <a:ext cx="404665" cy="47905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SOA and BPM</a:t>
            </a:r>
            <a:endParaRPr lang="en-US"/>
          </a:p>
        </p:txBody>
      </p:sp>
      <p:cxnSp>
        <p:nvCxnSpPr>
          <p:cNvPr id="3" name="Straight Arrow Connector 2"/>
          <p:cNvCxnSpPr/>
          <p:nvPr/>
        </p:nvCxnSpPr>
        <p:spPr>
          <a:xfrm rot="5400000">
            <a:off x="2000766" y="3693241"/>
            <a:ext cx="4786346" cy="1588"/>
          </a:xfrm>
          <a:prstGeom prst="straightConnector1">
            <a:avLst/>
          </a:prstGeom>
          <a:ln w="1047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0800000">
            <a:off x="1822171" y="3586084"/>
            <a:ext cx="5500726" cy="71438"/>
          </a:xfrm>
          <a:prstGeom prst="straightConnector1">
            <a:avLst/>
          </a:prstGeom>
          <a:ln w="104775">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50997" y="871440"/>
            <a:ext cx="1862241" cy="400110"/>
          </a:xfrm>
          <a:prstGeom prst="rect">
            <a:avLst/>
          </a:prstGeom>
          <a:noFill/>
        </p:spPr>
        <p:txBody>
          <a:bodyPr wrap="none" rtlCol="0">
            <a:spAutoFit/>
          </a:bodyPr>
          <a:lstStyle/>
          <a:p>
            <a:r>
              <a:rPr lang="en-US" sz="2000" b="1" dirty="0" smtClean="0"/>
              <a:t>Business-driven</a:t>
            </a:r>
            <a:endParaRPr lang="nl-BE" sz="2000" b="1" dirty="0"/>
          </a:p>
        </p:txBody>
      </p:sp>
      <p:sp>
        <p:nvSpPr>
          <p:cNvPr id="6" name="TextBox 5"/>
          <p:cNvSpPr txBox="1"/>
          <p:nvPr/>
        </p:nvSpPr>
        <p:spPr>
          <a:xfrm>
            <a:off x="3965311" y="6229290"/>
            <a:ext cx="1137684" cy="400110"/>
          </a:xfrm>
          <a:prstGeom prst="rect">
            <a:avLst/>
          </a:prstGeom>
          <a:noFill/>
        </p:spPr>
        <p:txBody>
          <a:bodyPr wrap="none" rtlCol="0">
            <a:spAutoFit/>
          </a:bodyPr>
          <a:lstStyle/>
          <a:p>
            <a:r>
              <a:rPr lang="en-US" sz="2000" b="1" dirty="0" smtClean="0"/>
              <a:t>IT-driven</a:t>
            </a:r>
            <a:endParaRPr lang="nl-BE" sz="2000" b="1" dirty="0"/>
          </a:p>
        </p:txBody>
      </p:sp>
      <p:sp>
        <p:nvSpPr>
          <p:cNvPr id="7" name="TextBox 6"/>
          <p:cNvSpPr txBox="1"/>
          <p:nvPr/>
        </p:nvSpPr>
        <p:spPr>
          <a:xfrm>
            <a:off x="7465773" y="3371770"/>
            <a:ext cx="1068627" cy="707886"/>
          </a:xfrm>
          <a:prstGeom prst="rect">
            <a:avLst/>
          </a:prstGeom>
          <a:noFill/>
        </p:spPr>
        <p:txBody>
          <a:bodyPr wrap="none" rtlCol="0">
            <a:spAutoFit/>
          </a:bodyPr>
          <a:lstStyle/>
          <a:p>
            <a:pPr algn="ctr"/>
            <a:r>
              <a:rPr lang="en-US" sz="2000" b="1" dirty="0" smtClean="0"/>
              <a:t>Build to </a:t>
            </a:r>
          </a:p>
          <a:p>
            <a:pPr algn="ctr"/>
            <a:r>
              <a:rPr lang="en-US" sz="2000" b="1" dirty="0" smtClean="0"/>
              <a:t>Last</a:t>
            </a:r>
            <a:endParaRPr lang="nl-BE" sz="2000" b="1" dirty="0"/>
          </a:p>
        </p:txBody>
      </p:sp>
      <p:sp>
        <p:nvSpPr>
          <p:cNvPr id="8" name="TextBox 7"/>
          <p:cNvSpPr txBox="1"/>
          <p:nvPr/>
        </p:nvSpPr>
        <p:spPr>
          <a:xfrm>
            <a:off x="750601" y="3300332"/>
            <a:ext cx="1068627" cy="707886"/>
          </a:xfrm>
          <a:prstGeom prst="rect">
            <a:avLst/>
          </a:prstGeom>
          <a:noFill/>
        </p:spPr>
        <p:txBody>
          <a:bodyPr wrap="none" rtlCol="0">
            <a:spAutoFit/>
          </a:bodyPr>
          <a:lstStyle/>
          <a:p>
            <a:pPr algn="ctr"/>
            <a:r>
              <a:rPr lang="en-US" sz="2000" b="1" dirty="0" smtClean="0"/>
              <a:t>Build to </a:t>
            </a:r>
          </a:p>
          <a:p>
            <a:pPr algn="ctr"/>
            <a:r>
              <a:rPr lang="en-US" sz="2000" b="1" dirty="0" smtClean="0"/>
              <a:t>Change</a:t>
            </a:r>
            <a:endParaRPr lang="nl-BE" sz="2000" b="1" dirty="0"/>
          </a:p>
        </p:txBody>
      </p:sp>
      <p:graphicFrame>
        <p:nvGraphicFramePr>
          <p:cNvPr id="9" name="Chart 8"/>
          <p:cNvGraphicFramePr/>
          <p:nvPr/>
        </p:nvGraphicFramePr>
        <p:xfrm>
          <a:off x="6108451" y="4871968"/>
          <a:ext cx="1638297" cy="1371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2107923" y="1800134"/>
          <a:ext cx="1785950" cy="12858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4894005" y="4229026"/>
          <a:ext cx="1643074" cy="12858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2393675" y="4157588"/>
          <a:ext cx="1357322" cy="13573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p:nvPr/>
        </p:nvGraphicFramePr>
        <p:xfrm>
          <a:off x="4965443" y="1871572"/>
          <a:ext cx="1357322" cy="1285884"/>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1750733" y="2228762"/>
            <a:ext cx="526106" cy="461665"/>
          </a:xfrm>
          <a:prstGeom prst="rect">
            <a:avLst/>
          </a:prstGeom>
          <a:noFill/>
        </p:spPr>
        <p:txBody>
          <a:bodyPr wrap="none" rtlCol="0">
            <a:spAutoFit/>
          </a:bodyPr>
          <a:lstStyle/>
          <a:p>
            <a:r>
              <a:rPr lang="en-US" sz="1200" b="1" dirty="0" smtClean="0">
                <a:solidFill>
                  <a:schemeClr val="accent1">
                    <a:lumMod val="60000"/>
                    <a:lumOff val="40000"/>
                  </a:schemeClr>
                </a:solidFill>
              </a:rPr>
              <a:t>SOA</a:t>
            </a:r>
          </a:p>
          <a:p>
            <a:r>
              <a:rPr lang="en-US" sz="1200" b="1" dirty="0" smtClean="0">
                <a:solidFill>
                  <a:srgbClr val="0070C0"/>
                </a:solidFill>
              </a:rPr>
              <a:t>BPM</a:t>
            </a:r>
            <a:endParaRPr lang="nl-BE" sz="1200" b="1" dirty="0">
              <a:solidFill>
                <a:srgbClr val="0070C0"/>
              </a:solidFill>
            </a:endParaRPr>
          </a:p>
        </p:txBody>
      </p:sp>
      <p:sp>
        <p:nvSpPr>
          <p:cNvPr id="15" name="TextBox 14"/>
          <p:cNvSpPr txBox="1"/>
          <p:nvPr/>
        </p:nvSpPr>
        <p:spPr>
          <a:xfrm>
            <a:off x="6537079" y="4586216"/>
            <a:ext cx="526106" cy="461665"/>
          </a:xfrm>
          <a:prstGeom prst="rect">
            <a:avLst/>
          </a:prstGeom>
          <a:noFill/>
        </p:spPr>
        <p:txBody>
          <a:bodyPr wrap="none" rtlCol="0">
            <a:spAutoFit/>
          </a:bodyPr>
          <a:lstStyle/>
          <a:p>
            <a:r>
              <a:rPr lang="en-US" sz="1200" b="1" dirty="0" smtClean="0">
                <a:solidFill>
                  <a:schemeClr val="accent1">
                    <a:lumMod val="60000"/>
                    <a:lumOff val="40000"/>
                  </a:schemeClr>
                </a:solidFill>
              </a:rPr>
              <a:t>SOA</a:t>
            </a:r>
          </a:p>
          <a:p>
            <a:r>
              <a:rPr lang="en-US" sz="1200" b="1" dirty="0" smtClean="0">
                <a:solidFill>
                  <a:srgbClr val="0070C0"/>
                </a:solidFill>
              </a:rPr>
              <a:t>BPM</a:t>
            </a:r>
            <a:endParaRPr lang="nl-BE" sz="1200" b="1" dirty="0">
              <a:solidFill>
                <a:srgbClr val="0070C0"/>
              </a:solidFill>
            </a:endParaRPr>
          </a:p>
        </p:txBody>
      </p:sp>
      <p:sp>
        <p:nvSpPr>
          <p:cNvPr id="16" name="TextBox 15"/>
          <p:cNvSpPr txBox="1"/>
          <p:nvPr/>
        </p:nvSpPr>
        <p:spPr>
          <a:xfrm>
            <a:off x="6608517" y="2300200"/>
            <a:ext cx="526106" cy="461665"/>
          </a:xfrm>
          <a:prstGeom prst="rect">
            <a:avLst/>
          </a:prstGeom>
          <a:noFill/>
        </p:spPr>
        <p:txBody>
          <a:bodyPr wrap="none" rtlCol="0">
            <a:spAutoFit/>
          </a:bodyPr>
          <a:lstStyle/>
          <a:p>
            <a:r>
              <a:rPr lang="en-US" sz="1200" b="1" dirty="0" smtClean="0">
                <a:solidFill>
                  <a:schemeClr val="accent1">
                    <a:lumMod val="60000"/>
                    <a:lumOff val="40000"/>
                  </a:schemeClr>
                </a:solidFill>
              </a:rPr>
              <a:t>SOA</a:t>
            </a:r>
          </a:p>
          <a:p>
            <a:r>
              <a:rPr lang="en-US" sz="1200" b="1" dirty="0" smtClean="0">
                <a:solidFill>
                  <a:srgbClr val="0070C0"/>
                </a:solidFill>
              </a:rPr>
              <a:t>BPM</a:t>
            </a:r>
            <a:endParaRPr lang="nl-BE" sz="1200" b="1" dirty="0">
              <a:solidFill>
                <a:srgbClr val="0070C0"/>
              </a:solidFill>
            </a:endParaRPr>
          </a:p>
        </p:txBody>
      </p:sp>
      <p:sp>
        <p:nvSpPr>
          <p:cNvPr id="17" name="TextBox 16"/>
          <p:cNvSpPr txBox="1"/>
          <p:nvPr/>
        </p:nvSpPr>
        <p:spPr>
          <a:xfrm>
            <a:off x="1822171" y="4729092"/>
            <a:ext cx="526106" cy="461665"/>
          </a:xfrm>
          <a:prstGeom prst="rect">
            <a:avLst/>
          </a:prstGeom>
          <a:noFill/>
        </p:spPr>
        <p:txBody>
          <a:bodyPr wrap="none" rtlCol="0">
            <a:spAutoFit/>
          </a:bodyPr>
          <a:lstStyle/>
          <a:p>
            <a:r>
              <a:rPr lang="en-US" sz="1200" b="1" dirty="0" smtClean="0">
                <a:solidFill>
                  <a:schemeClr val="accent1">
                    <a:lumMod val="60000"/>
                    <a:lumOff val="40000"/>
                  </a:schemeClr>
                </a:solidFill>
              </a:rPr>
              <a:t>SOA</a:t>
            </a:r>
          </a:p>
          <a:p>
            <a:r>
              <a:rPr lang="en-US" sz="1200" b="1" dirty="0" smtClean="0">
                <a:solidFill>
                  <a:srgbClr val="0070C0"/>
                </a:solidFill>
              </a:rPr>
              <a:t>BPM</a:t>
            </a:r>
            <a:endParaRPr lang="nl-BE" sz="1200" b="1" dirty="0">
              <a:solidFill>
                <a:srgbClr val="0070C0"/>
              </a:solidFill>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9388" y="2492375"/>
            <a:ext cx="8785225" cy="4176713"/>
            <a:chOff x="363" y="1834"/>
            <a:chExt cx="5257" cy="2532"/>
          </a:xfrm>
        </p:grpSpPr>
        <p:grpSp>
          <p:nvGrpSpPr>
            <p:cNvPr id="3" name="Group 3"/>
            <p:cNvGrpSpPr>
              <a:grpSpLocks/>
            </p:cNvGrpSpPr>
            <p:nvPr/>
          </p:nvGrpSpPr>
          <p:grpSpPr bwMode="auto">
            <a:xfrm>
              <a:off x="363" y="1834"/>
              <a:ext cx="1686" cy="2532"/>
              <a:chOff x="227" y="1698"/>
              <a:chExt cx="1686" cy="2532"/>
            </a:xfrm>
          </p:grpSpPr>
          <p:pic>
            <p:nvPicPr>
              <p:cNvPr id="2072" name="Picture 4" descr="empty-blue-rectangle"/>
              <p:cNvPicPr>
                <a:picLocks noChangeAspect="1" noChangeArrowheads="1"/>
              </p:cNvPicPr>
              <p:nvPr/>
            </p:nvPicPr>
            <p:blipFill>
              <a:blip r:embed="rId4"/>
              <a:srcRect/>
              <a:stretch>
                <a:fillRect/>
              </a:stretch>
            </p:blipFill>
            <p:spPr bwMode="auto">
              <a:xfrm>
                <a:off x="227" y="1698"/>
                <a:ext cx="1686" cy="2532"/>
              </a:xfrm>
              <a:prstGeom prst="rect">
                <a:avLst/>
              </a:prstGeom>
              <a:noFill/>
              <a:ln w="9525">
                <a:noFill/>
                <a:miter lim="800000"/>
                <a:headEnd/>
                <a:tailEnd/>
              </a:ln>
            </p:spPr>
          </p:pic>
          <p:pic>
            <p:nvPicPr>
              <p:cNvPr id="2073" name="Picture 5" descr="blue-top-faded"/>
              <p:cNvPicPr>
                <a:picLocks noChangeAspect="1" noChangeArrowheads="1"/>
              </p:cNvPicPr>
              <p:nvPr/>
            </p:nvPicPr>
            <p:blipFill>
              <a:blip r:embed="rId5"/>
              <a:srcRect/>
              <a:stretch>
                <a:fillRect/>
              </a:stretch>
            </p:blipFill>
            <p:spPr bwMode="auto">
              <a:xfrm>
                <a:off x="249" y="1717"/>
                <a:ext cx="1626" cy="720"/>
              </a:xfrm>
              <a:prstGeom prst="rect">
                <a:avLst/>
              </a:prstGeom>
              <a:noFill/>
              <a:ln w="9525">
                <a:noFill/>
                <a:miter lim="800000"/>
                <a:headEnd/>
                <a:tailEnd/>
              </a:ln>
            </p:spPr>
          </p:pic>
          <p:pic>
            <p:nvPicPr>
              <p:cNvPr id="2074" name="Picture 6" descr="Customer--Business-Challeng"/>
              <p:cNvPicPr>
                <a:picLocks noChangeAspect="1" noChangeArrowheads="1"/>
              </p:cNvPicPr>
              <p:nvPr/>
            </p:nvPicPr>
            <p:blipFill>
              <a:blip r:embed="rId6" cstate="email"/>
              <a:srcRect/>
              <a:stretch>
                <a:fillRect/>
              </a:stretch>
            </p:blipFill>
            <p:spPr bwMode="auto">
              <a:xfrm>
                <a:off x="341" y="1859"/>
                <a:ext cx="1432" cy="412"/>
              </a:xfrm>
              <a:prstGeom prst="rect">
                <a:avLst/>
              </a:prstGeom>
              <a:noFill/>
              <a:ln w="9525">
                <a:noFill/>
                <a:miter lim="800000"/>
                <a:headEnd/>
                <a:tailEnd/>
              </a:ln>
            </p:spPr>
          </p:pic>
        </p:grpSp>
        <p:grpSp>
          <p:nvGrpSpPr>
            <p:cNvPr id="4" name="Group 7"/>
            <p:cNvGrpSpPr>
              <a:grpSpLocks/>
            </p:cNvGrpSpPr>
            <p:nvPr/>
          </p:nvGrpSpPr>
          <p:grpSpPr bwMode="auto">
            <a:xfrm>
              <a:off x="2148" y="1834"/>
              <a:ext cx="1686" cy="2532"/>
              <a:chOff x="2012" y="1698"/>
              <a:chExt cx="1686" cy="2532"/>
            </a:xfrm>
          </p:grpSpPr>
          <p:pic>
            <p:nvPicPr>
              <p:cNvPr id="2069" name="Picture 8" descr="empty-green-rectangle"/>
              <p:cNvPicPr>
                <a:picLocks noChangeAspect="1" noChangeArrowheads="1"/>
              </p:cNvPicPr>
              <p:nvPr/>
            </p:nvPicPr>
            <p:blipFill>
              <a:blip r:embed="rId7"/>
              <a:srcRect/>
              <a:stretch>
                <a:fillRect/>
              </a:stretch>
            </p:blipFill>
            <p:spPr bwMode="auto">
              <a:xfrm>
                <a:off x="2012" y="1698"/>
                <a:ext cx="1686" cy="2532"/>
              </a:xfrm>
              <a:prstGeom prst="rect">
                <a:avLst/>
              </a:prstGeom>
              <a:noFill/>
              <a:ln w="9525">
                <a:noFill/>
                <a:miter lim="800000"/>
                <a:headEnd/>
                <a:tailEnd/>
              </a:ln>
            </p:spPr>
          </p:pic>
          <p:pic>
            <p:nvPicPr>
              <p:cNvPr id="2070" name="Picture 9" descr="green-top-faded"/>
              <p:cNvPicPr>
                <a:picLocks noChangeAspect="1" noChangeArrowheads="1"/>
              </p:cNvPicPr>
              <p:nvPr/>
            </p:nvPicPr>
            <p:blipFill>
              <a:blip r:embed="rId8"/>
              <a:srcRect/>
              <a:stretch>
                <a:fillRect/>
              </a:stretch>
            </p:blipFill>
            <p:spPr bwMode="auto">
              <a:xfrm>
                <a:off x="2045" y="1718"/>
                <a:ext cx="1626" cy="720"/>
              </a:xfrm>
              <a:prstGeom prst="rect">
                <a:avLst/>
              </a:prstGeom>
              <a:noFill/>
              <a:ln w="9525">
                <a:noFill/>
                <a:miter lim="800000"/>
                <a:headEnd/>
                <a:tailEnd/>
              </a:ln>
            </p:spPr>
          </p:pic>
          <p:pic>
            <p:nvPicPr>
              <p:cNvPr id="2071" name="Picture 10" descr="Solution"/>
              <p:cNvPicPr>
                <a:picLocks noChangeAspect="1" noChangeArrowheads="1"/>
              </p:cNvPicPr>
              <p:nvPr/>
            </p:nvPicPr>
            <p:blipFill>
              <a:blip r:embed="rId9" cstate="email"/>
              <a:srcRect/>
              <a:stretch>
                <a:fillRect/>
              </a:stretch>
            </p:blipFill>
            <p:spPr bwMode="auto">
              <a:xfrm>
                <a:off x="2430" y="1935"/>
                <a:ext cx="834" cy="260"/>
              </a:xfrm>
              <a:prstGeom prst="rect">
                <a:avLst/>
              </a:prstGeom>
              <a:noFill/>
              <a:ln w="9525">
                <a:noFill/>
                <a:miter lim="800000"/>
                <a:headEnd/>
                <a:tailEnd/>
              </a:ln>
            </p:spPr>
          </p:pic>
        </p:grpSp>
        <p:grpSp>
          <p:nvGrpSpPr>
            <p:cNvPr id="5" name="Group 11"/>
            <p:cNvGrpSpPr>
              <a:grpSpLocks/>
            </p:cNvGrpSpPr>
            <p:nvPr/>
          </p:nvGrpSpPr>
          <p:grpSpPr bwMode="auto">
            <a:xfrm>
              <a:off x="3934" y="1834"/>
              <a:ext cx="1686" cy="2532"/>
              <a:chOff x="3798" y="1698"/>
              <a:chExt cx="1686" cy="2532"/>
            </a:xfrm>
          </p:grpSpPr>
          <p:pic>
            <p:nvPicPr>
              <p:cNvPr id="2066" name="Picture 12" descr="empty-red-rectangle"/>
              <p:cNvPicPr>
                <a:picLocks noChangeAspect="1" noChangeArrowheads="1"/>
              </p:cNvPicPr>
              <p:nvPr/>
            </p:nvPicPr>
            <p:blipFill>
              <a:blip r:embed="rId10"/>
              <a:srcRect/>
              <a:stretch>
                <a:fillRect/>
              </a:stretch>
            </p:blipFill>
            <p:spPr bwMode="auto">
              <a:xfrm>
                <a:off x="3798" y="1698"/>
                <a:ext cx="1686" cy="2532"/>
              </a:xfrm>
              <a:prstGeom prst="rect">
                <a:avLst/>
              </a:prstGeom>
              <a:noFill/>
              <a:ln w="9525">
                <a:noFill/>
                <a:miter lim="800000"/>
                <a:headEnd/>
                <a:tailEnd/>
              </a:ln>
            </p:spPr>
          </p:pic>
          <p:pic>
            <p:nvPicPr>
              <p:cNvPr id="2067" name="Picture 13" descr="red-top-faded"/>
              <p:cNvPicPr>
                <a:picLocks noChangeAspect="1" noChangeArrowheads="1"/>
              </p:cNvPicPr>
              <p:nvPr/>
            </p:nvPicPr>
            <p:blipFill>
              <a:blip r:embed="rId11"/>
              <a:srcRect/>
              <a:stretch>
                <a:fillRect/>
              </a:stretch>
            </p:blipFill>
            <p:spPr bwMode="auto">
              <a:xfrm>
                <a:off x="3821" y="1727"/>
                <a:ext cx="1626" cy="720"/>
              </a:xfrm>
              <a:prstGeom prst="rect">
                <a:avLst/>
              </a:prstGeom>
              <a:noFill/>
              <a:ln w="9525">
                <a:noFill/>
                <a:miter lim="800000"/>
                <a:headEnd/>
                <a:tailEnd/>
              </a:ln>
            </p:spPr>
          </p:pic>
          <p:pic>
            <p:nvPicPr>
              <p:cNvPr id="2068" name="Picture 14" descr="Customer-Results-Benefits"/>
              <p:cNvPicPr>
                <a:picLocks noChangeAspect="1" noChangeArrowheads="1"/>
              </p:cNvPicPr>
              <p:nvPr/>
            </p:nvPicPr>
            <p:blipFill>
              <a:blip r:embed="rId12" cstate="email"/>
              <a:srcRect/>
              <a:stretch>
                <a:fillRect/>
              </a:stretch>
            </p:blipFill>
            <p:spPr bwMode="auto">
              <a:xfrm>
                <a:off x="4077" y="1870"/>
                <a:ext cx="1153" cy="391"/>
              </a:xfrm>
              <a:prstGeom prst="rect">
                <a:avLst/>
              </a:prstGeom>
              <a:noFill/>
              <a:ln w="9525">
                <a:noFill/>
                <a:miter lim="800000"/>
                <a:headEnd/>
                <a:tailEnd/>
              </a:ln>
            </p:spPr>
          </p:pic>
        </p:grpSp>
      </p:grpSp>
      <p:pic>
        <p:nvPicPr>
          <p:cNvPr id="3087" name="Picture 15"/>
          <p:cNvPicPr>
            <a:picLocks noChangeAspect="1" noChangeArrowheads="1"/>
          </p:cNvPicPr>
          <p:nvPr/>
        </p:nvPicPr>
        <p:blipFill>
          <a:blip r:embed="rId13" cstate="email">
            <a:lum bright="18000"/>
          </a:blip>
          <a:srcRect/>
          <a:stretch>
            <a:fillRect/>
          </a:stretch>
        </p:blipFill>
        <p:spPr bwMode="auto">
          <a:xfrm>
            <a:off x="228600" y="1371600"/>
            <a:ext cx="9144000" cy="1079500"/>
          </a:xfrm>
          <a:prstGeom prst="rect">
            <a:avLst/>
          </a:prstGeom>
          <a:noFill/>
          <a:ln w="12700" algn="ctr">
            <a:noFill/>
            <a:miter lim="800000"/>
            <a:headEnd type="none" w="sm" len="sm"/>
            <a:tailEnd type="none" w="sm" len="sm"/>
          </a:ln>
        </p:spPr>
      </p:pic>
      <p:sp>
        <p:nvSpPr>
          <p:cNvPr id="2052" name="Line 16"/>
          <p:cNvSpPr>
            <a:spLocks noChangeShapeType="1"/>
          </p:cNvSpPr>
          <p:nvPr/>
        </p:nvSpPr>
        <p:spPr bwMode="auto">
          <a:xfrm>
            <a:off x="484188" y="4808538"/>
            <a:ext cx="5334000" cy="0"/>
          </a:xfrm>
          <a:prstGeom prst="line">
            <a:avLst/>
          </a:prstGeom>
          <a:noFill/>
          <a:ln w="38100">
            <a:noFill/>
            <a:round/>
            <a:headEnd/>
            <a:tailEnd type="none" w="lg" len="sm"/>
          </a:ln>
        </p:spPr>
        <p:txBody>
          <a:bodyPr tIns="91440" bIns="91440">
            <a:spAutoFit/>
          </a:bodyPr>
          <a:lstStyle/>
          <a:p>
            <a:endParaRPr lang="en-US"/>
          </a:p>
        </p:txBody>
      </p:sp>
      <p:sp>
        <p:nvSpPr>
          <p:cNvPr id="2053" name="Rectangle 17"/>
          <p:cNvSpPr>
            <a:spLocks noChangeArrowheads="1"/>
          </p:cNvSpPr>
          <p:nvPr/>
        </p:nvSpPr>
        <p:spPr bwMode="auto">
          <a:xfrm>
            <a:off x="6248400" y="3532188"/>
            <a:ext cx="2592388" cy="2519362"/>
          </a:xfrm>
          <a:prstGeom prst="rect">
            <a:avLst/>
          </a:prstGeom>
          <a:noFill/>
          <a:ln w="9525" algn="ctr">
            <a:noFill/>
            <a:miter lim="800000"/>
            <a:headEnd type="none" w="sm" len="sm"/>
            <a:tailEnd type="none" w="sm" len="sm"/>
          </a:ln>
        </p:spPr>
        <p:txBody>
          <a:bodyPr>
            <a:spAutoFit/>
          </a:bodyPr>
          <a:lstStyle/>
          <a:p>
            <a:pPr marL="193675" indent="-193675">
              <a:lnSpc>
                <a:spcPct val="85000"/>
              </a:lnSpc>
              <a:spcBef>
                <a:spcPct val="25000"/>
              </a:spcBef>
              <a:buClr>
                <a:schemeClr val="folHlink"/>
              </a:buClr>
              <a:buSzPct val="45000"/>
              <a:buFont typeface="Wingdings 2" pitchFamily="18" charset="2"/>
              <a:buChar char="¢"/>
            </a:pPr>
            <a:r>
              <a:rPr lang="en-US" dirty="0"/>
              <a:t>Increased revenues by 20%</a:t>
            </a:r>
          </a:p>
          <a:p>
            <a:pPr marL="193675" indent="-193675">
              <a:lnSpc>
                <a:spcPct val="85000"/>
              </a:lnSpc>
              <a:spcBef>
                <a:spcPct val="25000"/>
              </a:spcBef>
              <a:buClr>
                <a:schemeClr val="folHlink"/>
              </a:buClr>
              <a:buSzPct val="45000"/>
              <a:buFont typeface="Wingdings 2" pitchFamily="18" charset="2"/>
              <a:buChar char="¢"/>
            </a:pPr>
            <a:endParaRPr lang="en-US" sz="500" dirty="0"/>
          </a:p>
          <a:p>
            <a:pPr marL="193675" indent="-193675">
              <a:lnSpc>
                <a:spcPct val="85000"/>
              </a:lnSpc>
              <a:spcBef>
                <a:spcPct val="25000"/>
              </a:spcBef>
              <a:buClr>
                <a:schemeClr val="folHlink"/>
              </a:buClr>
              <a:buSzPct val="45000"/>
              <a:buFont typeface="Wingdings 2" pitchFamily="18" charset="2"/>
              <a:buChar char="¢"/>
            </a:pPr>
            <a:r>
              <a:rPr lang="en-US" dirty="0"/>
              <a:t>Expedited cash receipts by $2 million USD/month</a:t>
            </a:r>
          </a:p>
          <a:p>
            <a:pPr marL="193675" indent="-193675">
              <a:lnSpc>
                <a:spcPct val="85000"/>
              </a:lnSpc>
              <a:spcBef>
                <a:spcPct val="25000"/>
              </a:spcBef>
              <a:buClr>
                <a:schemeClr val="folHlink"/>
              </a:buClr>
              <a:buSzPct val="45000"/>
              <a:buFont typeface="Wingdings 2" pitchFamily="18" charset="2"/>
              <a:buChar char="¢"/>
            </a:pPr>
            <a:endParaRPr lang="en-US" sz="500" dirty="0"/>
          </a:p>
          <a:p>
            <a:pPr marL="193675" indent="-193675">
              <a:lnSpc>
                <a:spcPct val="85000"/>
              </a:lnSpc>
              <a:spcBef>
                <a:spcPct val="25000"/>
              </a:spcBef>
              <a:buClr>
                <a:schemeClr val="folHlink"/>
              </a:buClr>
              <a:buSzPct val="45000"/>
              <a:buFont typeface="Wingdings 2" pitchFamily="18" charset="2"/>
              <a:buChar char="¢"/>
            </a:pPr>
            <a:r>
              <a:rPr lang="en-US" dirty="0"/>
              <a:t>Reduced invoice generation time from 10 days to 20 seconds</a:t>
            </a:r>
          </a:p>
        </p:txBody>
      </p:sp>
      <p:sp>
        <p:nvSpPr>
          <p:cNvPr id="2054" name="Rectangle 18"/>
          <p:cNvSpPr>
            <a:spLocks noChangeArrowheads="1"/>
          </p:cNvSpPr>
          <p:nvPr/>
        </p:nvSpPr>
        <p:spPr bwMode="auto">
          <a:xfrm>
            <a:off x="3276600" y="3505200"/>
            <a:ext cx="2590800" cy="2989263"/>
          </a:xfrm>
          <a:prstGeom prst="rect">
            <a:avLst/>
          </a:prstGeom>
          <a:noFill/>
          <a:ln w="9525" algn="ctr">
            <a:noFill/>
            <a:miter lim="800000"/>
            <a:headEnd type="none" w="sm" len="sm"/>
            <a:tailEnd type="none" w="sm" len="sm"/>
          </a:ln>
        </p:spPr>
        <p:txBody>
          <a:bodyPr>
            <a:spAutoFit/>
          </a:bodyPr>
          <a:lstStyle/>
          <a:p>
            <a:pPr marL="193675" indent="-193675">
              <a:lnSpc>
                <a:spcPct val="85000"/>
              </a:lnSpc>
              <a:spcBef>
                <a:spcPct val="25000"/>
              </a:spcBef>
              <a:buClr>
                <a:schemeClr val="folHlink"/>
              </a:buClr>
              <a:buSzPct val="45000"/>
              <a:buFont typeface="Wingdings 2" pitchFamily="18" charset="2"/>
              <a:buChar char="¢"/>
            </a:pPr>
            <a:r>
              <a:rPr lang="en-GB" dirty="0"/>
              <a:t>Engaged Microsoft</a:t>
            </a:r>
            <a:r>
              <a:rPr lang="en-GB" sz="900" dirty="0"/>
              <a:t>®</a:t>
            </a:r>
            <a:r>
              <a:rPr lang="en-GB" dirty="0"/>
              <a:t> Solutions Provider LANAC Technology</a:t>
            </a:r>
          </a:p>
          <a:p>
            <a:pPr marL="193675" indent="-193675">
              <a:lnSpc>
                <a:spcPct val="85000"/>
              </a:lnSpc>
              <a:spcBef>
                <a:spcPct val="25000"/>
              </a:spcBef>
              <a:buClr>
                <a:schemeClr val="folHlink"/>
              </a:buClr>
              <a:buSzPct val="45000"/>
              <a:buFont typeface="Wingdings 2" pitchFamily="18" charset="2"/>
              <a:buChar char="¢"/>
            </a:pPr>
            <a:endParaRPr lang="en-GB" sz="500" dirty="0"/>
          </a:p>
          <a:p>
            <a:pPr marL="193675" indent="-193675">
              <a:lnSpc>
                <a:spcPct val="85000"/>
              </a:lnSpc>
              <a:spcBef>
                <a:spcPct val="25000"/>
              </a:spcBef>
              <a:buClr>
                <a:schemeClr val="folHlink"/>
              </a:buClr>
              <a:buSzPct val="45000"/>
              <a:buFont typeface="Wingdings 2" pitchFamily="18" charset="2"/>
              <a:buChar char="¢"/>
            </a:pPr>
            <a:r>
              <a:rPr lang="en-GB" dirty="0"/>
              <a:t>Uses Microsoft BizTalk</a:t>
            </a:r>
            <a:r>
              <a:rPr lang="en-GB" sz="900" dirty="0"/>
              <a:t>®</a:t>
            </a:r>
            <a:r>
              <a:rPr lang="en-GB" dirty="0"/>
              <a:t> Server 2006 and Microsoft Dynamics</a:t>
            </a:r>
            <a:r>
              <a:rPr lang="en-GB" sz="1000" dirty="0"/>
              <a:t>™</a:t>
            </a:r>
            <a:r>
              <a:rPr lang="en-GB" dirty="0"/>
              <a:t> GP</a:t>
            </a:r>
          </a:p>
          <a:p>
            <a:pPr marL="193675" indent="-193675">
              <a:lnSpc>
                <a:spcPct val="85000"/>
              </a:lnSpc>
              <a:spcBef>
                <a:spcPct val="25000"/>
              </a:spcBef>
              <a:buClr>
                <a:schemeClr val="folHlink"/>
              </a:buClr>
              <a:buSzPct val="45000"/>
              <a:buFont typeface="Wingdings 2" pitchFamily="18" charset="2"/>
              <a:buChar char="¢"/>
            </a:pPr>
            <a:endParaRPr lang="en-GB" sz="500" dirty="0"/>
          </a:p>
          <a:p>
            <a:pPr marL="193675" indent="-193675">
              <a:lnSpc>
                <a:spcPct val="85000"/>
              </a:lnSpc>
              <a:spcBef>
                <a:spcPct val="25000"/>
              </a:spcBef>
              <a:buClr>
                <a:schemeClr val="folHlink"/>
              </a:buClr>
              <a:buSzPct val="45000"/>
              <a:buFont typeface="Wingdings 2" pitchFamily="18" charset="2"/>
              <a:buChar char="¢"/>
            </a:pPr>
            <a:r>
              <a:rPr lang="en-GB" dirty="0"/>
              <a:t>Uses SharePoint</a:t>
            </a:r>
            <a:r>
              <a:rPr lang="en-GB" sz="900" dirty="0"/>
              <a:t>®</a:t>
            </a:r>
            <a:r>
              <a:rPr lang="en-GB" dirty="0"/>
              <a:t> Portal Server and a service-oriented architecture (SOA)</a:t>
            </a:r>
          </a:p>
        </p:txBody>
      </p:sp>
      <p:sp>
        <p:nvSpPr>
          <p:cNvPr id="2055" name="Rectangle 19"/>
          <p:cNvSpPr>
            <a:spLocks noChangeArrowheads="1"/>
          </p:cNvSpPr>
          <p:nvPr/>
        </p:nvSpPr>
        <p:spPr bwMode="auto">
          <a:xfrm>
            <a:off x="228600" y="3505200"/>
            <a:ext cx="2659063" cy="2989263"/>
          </a:xfrm>
          <a:prstGeom prst="rect">
            <a:avLst/>
          </a:prstGeom>
          <a:noFill/>
          <a:ln w="9525" algn="ctr">
            <a:noFill/>
            <a:miter lim="800000"/>
            <a:headEnd type="none" w="sm" len="sm"/>
            <a:tailEnd type="none" w="sm" len="sm"/>
          </a:ln>
        </p:spPr>
        <p:txBody>
          <a:bodyPr>
            <a:spAutoFit/>
          </a:bodyPr>
          <a:lstStyle/>
          <a:p>
            <a:pPr marL="193675" indent="-193675">
              <a:lnSpc>
                <a:spcPct val="85000"/>
              </a:lnSpc>
              <a:spcBef>
                <a:spcPct val="25000"/>
              </a:spcBef>
              <a:buClr>
                <a:schemeClr val="folHlink"/>
              </a:buClr>
              <a:buSzPct val="45000"/>
              <a:buFont typeface="Wingdings 2" pitchFamily="18" charset="2"/>
              <a:buChar char="¢"/>
            </a:pPr>
            <a:r>
              <a:rPr lang="en-GB" dirty="0"/>
              <a:t>Manual financial processes were inefficient and hindering global growth</a:t>
            </a:r>
          </a:p>
          <a:p>
            <a:pPr marL="193675" indent="-193675">
              <a:lnSpc>
                <a:spcPct val="85000"/>
              </a:lnSpc>
              <a:spcBef>
                <a:spcPct val="25000"/>
              </a:spcBef>
              <a:buClr>
                <a:schemeClr val="folHlink"/>
              </a:buClr>
              <a:buSzPct val="45000"/>
              <a:buFont typeface="Wingdings 2" pitchFamily="18" charset="2"/>
              <a:buChar char="¢"/>
            </a:pPr>
            <a:endParaRPr lang="en-GB" sz="500" dirty="0"/>
          </a:p>
          <a:p>
            <a:pPr marL="193675" indent="-193675">
              <a:lnSpc>
                <a:spcPct val="85000"/>
              </a:lnSpc>
              <a:spcBef>
                <a:spcPct val="25000"/>
              </a:spcBef>
              <a:buClr>
                <a:schemeClr val="folHlink"/>
              </a:buClr>
              <a:buSzPct val="45000"/>
              <a:buFont typeface="Wingdings 2" pitchFamily="18" charset="2"/>
              <a:buChar char="¢"/>
            </a:pPr>
            <a:r>
              <a:rPr lang="en-GB" dirty="0"/>
              <a:t>Finance and sales hampered by lack of system integration</a:t>
            </a:r>
          </a:p>
          <a:p>
            <a:pPr marL="193675" indent="-193675">
              <a:lnSpc>
                <a:spcPct val="85000"/>
              </a:lnSpc>
              <a:spcBef>
                <a:spcPct val="25000"/>
              </a:spcBef>
              <a:buClr>
                <a:schemeClr val="folHlink"/>
              </a:buClr>
              <a:buSzPct val="45000"/>
              <a:buFont typeface="Wingdings 2" pitchFamily="18" charset="2"/>
              <a:buChar char="¢"/>
            </a:pPr>
            <a:endParaRPr lang="en-GB" sz="500" dirty="0"/>
          </a:p>
          <a:p>
            <a:pPr marL="193675" indent="-193675">
              <a:lnSpc>
                <a:spcPct val="85000"/>
              </a:lnSpc>
              <a:spcBef>
                <a:spcPct val="25000"/>
              </a:spcBef>
              <a:buClr>
                <a:schemeClr val="folHlink"/>
              </a:buClr>
              <a:buSzPct val="45000"/>
              <a:buFont typeface="Wingdings 2" pitchFamily="18" charset="2"/>
              <a:buChar char="¢"/>
            </a:pPr>
            <a:r>
              <a:rPr lang="en-GB" dirty="0"/>
              <a:t>Invoice generation took 10 days to complete</a:t>
            </a:r>
            <a:endParaRPr lang="en-GB" sz="500" dirty="0"/>
          </a:p>
        </p:txBody>
      </p:sp>
      <p:sp>
        <p:nvSpPr>
          <p:cNvPr id="3092" name="Text Box 20"/>
          <p:cNvSpPr txBox="1">
            <a:spLocks noChangeArrowheads="1"/>
          </p:cNvSpPr>
          <p:nvPr/>
        </p:nvSpPr>
        <p:spPr bwMode="auto">
          <a:xfrm>
            <a:off x="327025" y="1447800"/>
            <a:ext cx="8512175" cy="868363"/>
          </a:xfrm>
          <a:prstGeom prst="rect">
            <a:avLst/>
          </a:prstGeom>
          <a:noFill/>
          <a:ln w="12700" algn="ctr">
            <a:noFill/>
            <a:miter lim="800000"/>
            <a:headEnd/>
            <a:tailEnd/>
          </a:ln>
        </p:spPr>
        <p:txBody>
          <a:bodyPr>
            <a:spAutoFit/>
          </a:bodyPr>
          <a:lstStyle/>
          <a:p>
            <a:pPr eaLnBrk="0" hangingPunct="0">
              <a:lnSpc>
                <a:spcPct val="90000"/>
              </a:lnSpc>
              <a:spcBef>
                <a:spcPct val="30000"/>
              </a:spcBef>
              <a:buClr>
                <a:schemeClr val="tx2"/>
              </a:buClr>
              <a:buSzPct val="85000"/>
              <a:buFont typeface="Wingdings" pitchFamily="2" charset="2"/>
              <a:buNone/>
            </a:pPr>
            <a:r>
              <a:rPr lang="en-GB" sz="2800" dirty="0"/>
              <a:t>Aircraft services provider improves supply chain efficiency and reduces costs</a:t>
            </a:r>
            <a:endParaRPr lang="en-US" sz="2800" dirty="0"/>
          </a:p>
        </p:txBody>
      </p:sp>
      <p:sp>
        <p:nvSpPr>
          <p:cNvPr id="2057" name="Line 21"/>
          <p:cNvSpPr>
            <a:spLocks noChangeShapeType="1"/>
          </p:cNvSpPr>
          <p:nvPr/>
        </p:nvSpPr>
        <p:spPr bwMode="auto">
          <a:xfrm>
            <a:off x="706438" y="2770188"/>
            <a:ext cx="5334000" cy="0"/>
          </a:xfrm>
          <a:prstGeom prst="line">
            <a:avLst/>
          </a:prstGeom>
          <a:noFill/>
          <a:ln w="38100" cap="sq">
            <a:noFill/>
            <a:round/>
            <a:headEnd/>
            <a:tailEnd type="none" w="lg" len="sm"/>
          </a:ln>
        </p:spPr>
        <p:txBody>
          <a:bodyPr tIns="91440" bIns="91440">
            <a:spAutoFit/>
          </a:bodyPr>
          <a:lstStyle/>
          <a:p>
            <a:endParaRPr lang="en-US"/>
          </a:p>
        </p:txBody>
      </p:sp>
      <p:pic>
        <p:nvPicPr>
          <p:cNvPr id="2058" name="Picture 22" descr="GEL Wide Arrow with Fade steel-gray"/>
          <p:cNvPicPr>
            <a:picLocks noChangeAspect="1" noChangeArrowheads="1"/>
          </p:cNvPicPr>
          <p:nvPr/>
        </p:nvPicPr>
        <p:blipFill>
          <a:blip r:embed="rId14" cstate="email"/>
          <a:srcRect/>
          <a:stretch>
            <a:fillRect/>
          </a:stretch>
        </p:blipFill>
        <p:spPr bwMode="auto">
          <a:xfrm>
            <a:off x="2843213" y="2997200"/>
            <a:ext cx="508000" cy="581025"/>
          </a:xfrm>
          <a:prstGeom prst="rect">
            <a:avLst/>
          </a:prstGeom>
          <a:noFill/>
          <a:ln w="9525">
            <a:noFill/>
            <a:miter lim="800000"/>
            <a:headEnd/>
            <a:tailEnd/>
          </a:ln>
        </p:spPr>
      </p:pic>
      <p:pic>
        <p:nvPicPr>
          <p:cNvPr id="2059" name="Picture 23" descr="GEL Wide Arrow with Fade steel-gray"/>
          <p:cNvPicPr>
            <a:picLocks noChangeAspect="1" noChangeArrowheads="1"/>
          </p:cNvPicPr>
          <p:nvPr/>
        </p:nvPicPr>
        <p:blipFill>
          <a:blip r:embed="rId14" cstate="email"/>
          <a:srcRect/>
          <a:stretch>
            <a:fillRect/>
          </a:stretch>
        </p:blipFill>
        <p:spPr bwMode="auto">
          <a:xfrm>
            <a:off x="5795963" y="2997200"/>
            <a:ext cx="508000" cy="581025"/>
          </a:xfrm>
          <a:prstGeom prst="rect">
            <a:avLst/>
          </a:prstGeom>
          <a:noFill/>
          <a:ln w="9525">
            <a:noFill/>
            <a:miter lim="800000"/>
            <a:headEnd/>
            <a:tailEnd/>
          </a:ln>
        </p:spPr>
      </p:pic>
      <p:sp>
        <p:nvSpPr>
          <p:cNvPr id="2060" name="Text Box 24"/>
          <p:cNvSpPr txBox="1">
            <a:spLocks noChangeArrowheads="1"/>
          </p:cNvSpPr>
          <p:nvPr/>
        </p:nvSpPr>
        <p:spPr bwMode="auto">
          <a:xfrm>
            <a:off x="2057400" y="228600"/>
            <a:ext cx="4876800" cy="736600"/>
          </a:xfrm>
          <a:prstGeom prst="rect">
            <a:avLst/>
          </a:prstGeom>
          <a:noFill/>
          <a:ln w="12700" algn="ctr">
            <a:noFill/>
            <a:miter lim="800000"/>
            <a:headEnd type="none" w="sm" len="sm"/>
            <a:tailEnd type="none" w="sm" len="sm"/>
          </a:ln>
        </p:spPr>
        <p:txBody>
          <a:bodyPr lIns="0" rIns="0">
            <a:spAutoFit/>
          </a:bodyPr>
          <a:lstStyle/>
          <a:p>
            <a:pPr algn="ctr" eaLnBrk="0" hangingPunct="0">
              <a:lnSpc>
                <a:spcPct val="85000"/>
              </a:lnSpc>
              <a:spcBef>
                <a:spcPct val="20000"/>
              </a:spcBef>
            </a:pPr>
            <a:r>
              <a:rPr lang="en-GB" sz="1600" i="1"/>
              <a:t>“</a:t>
            </a:r>
            <a:r>
              <a:rPr lang="en-US" sz="1600" i="1"/>
              <a:t>With our new system, the time it takes to create invoices has gone from 10 days to 10 seconds.”</a:t>
            </a:r>
          </a:p>
          <a:p>
            <a:pPr algn="ctr" eaLnBrk="0" hangingPunct="0">
              <a:lnSpc>
                <a:spcPct val="85000"/>
              </a:lnSpc>
              <a:spcBef>
                <a:spcPct val="20000"/>
              </a:spcBef>
            </a:pPr>
            <a:r>
              <a:rPr lang="en-GB" sz="1400"/>
              <a:t>John LeBeau, Director, JSSI</a:t>
            </a:r>
            <a:endParaRPr lang="en-US" sz="1200"/>
          </a:p>
        </p:txBody>
      </p:sp>
      <p:pic>
        <p:nvPicPr>
          <p:cNvPr id="2061" name="Picture 63"/>
          <p:cNvPicPr>
            <a:picLocks noChangeAspect="1" noChangeArrowheads="1"/>
          </p:cNvPicPr>
          <p:nvPr/>
        </p:nvPicPr>
        <p:blipFill>
          <a:blip r:embed="rId15"/>
          <a:srcRect/>
          <a:stretch>
            <a:fillRect/>
          </a:stretch>
        </p:blipFill>
        <p:spPr bwMode="auto">
          <a:xfrm>
            <a:off x="7391400" y="228600"/>
            <a:ext cx="1524000" cy="409575"/>
          </a:xfrm>
          <a:prstGeom prst="rect">
            <a:avLst/>
          </a:prstGeom>
          <a:noFill/>
          <a:ln w="9525">
            <a:noFill/>
            <a:miter lim="800000"/>
            <a:headEnd/>
            <a:tailEnd/>
          </a:ln>
        </p:spPr>
      </p:pic>
      <p:pic>
        <p:nvPicPr>
          <p:cNvPr id="2062" name="Picture 1"/>
          <p:cNvPicPr>
            <a:picLocks noChangeAspect="1" noChangeArrowheads="1"/>
          </p:cNvPicPr>
          <p:nvPr/>
        </p:nvPicPr>
        <p:blipFill>
          <a:blip r:embed="rId16" cstate="email"/>
          <a:srcRect/>
          <a:stretch>
            <a:fillRect/>
          </a:stretch>
        </p:blipFill>
        <p:spPr bwMode="auto">
          <a:xfrm>
            <a:off x="381000" y="152400"/>
            <a:ext cx="1133475" cy="1000125"/>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92"/>
                                        </p:tgtEl>
                                        <p:attrNameLst>
                                          <p:attrName>style.visibility</p:attrName>
                                        </p:attrNameLst>
                                      </p:cBhvr>
                                      <p:to>
                                        <p:strVal val="visible"/>
                                      </p:to>
                                    </p:set>
                                    <p:animEffect transition="in" filter="fade">
                                      <p:cBhvr>
                                        <p:cTn id="7" dur="1000"/>
                                        <p:tgtEl>
                                          <p:spTgt spid="3092"/>
                                        </p:tgtEl>
                                      </p:cBhvr>
                                    </p:animEffect>
                                  </p:childTnLst>
                                </p:cTn>
                              </p:par>
                              <p:par>
                                <p:cTn id="8" presetID="10" presetClass="entr" presetSubtype="0" fill="hold" nodeType="withEffect">
                                  <p:stCondLst>
                                    <p:cond delay="0"/>
                                  </p:stCondLst>
                                  <p:childTnLst>
                                    <p:set>
                                      <p:cBhvr>
                                        <p:cTn id="9" dur="1" fill="hold">
                                          <p:stCondLst>
                                            <p:cond delay="0"/>
                                          </p:stCondLst>
                                        </p:cTn>
                                        <p:tgtEl>
                                          <p:spTgt spid="3087"/>
                                        </p:tgtEl>
                                        <p:attrNameLst>
                                          <p:attrName>style.visibility</p:attrName>
                                        </p:attrNameLst>
                                      </p:cBhvr>
                                      <p:to>
                                        <p:strVal val="visible"/>
                                      </p:to>
                                    </p:set>
                                    <p:animEffect transition="in" filter="fade">
                                      <p:cBhvr>
                                        <p:cTn id="10" dur="10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837" name="Rectangle 13"/>
          <p:cNvSpPr>
            <a:spLocks noGrp="1" noChangeArrowheads="1"/>
          </p:cNvSpPr>
          <p:nvPr>
            <p:ph type="title"/>
          </p:nvPr>
        </p:nvSpPr>
        <p:spPr>
          <a:xfrm>
            <a:off x="612648" y="228600"/>
            <a:ext cx="8531352" cy="990600"/>
          </a:xfrm>
        </p:spPr>
        <p:txBody>
          <a:bodyPr>
            <a:normAutofit fontScale="90000"/>
          </a:bodyPr>
          <a:lstStyle/>
          <a:p>
            <a:r>
              <a:rPr lang="en-US" sz="4000" dirty="0" smtClean="0"/>
              <a:t>Value Pattern: Modern Composite Applications</a:t>
            </a:r>
            <a:r>
              <a:rPr lang="en-US" dirty="0" smtClean="0"/>
              <a:t/>
            </a:r>
            <a:br>
              <a:rPr lang="en-US" dirty="0" smtClean="0"/>
            </a:br>
            <a:r>
              <a:rPr lang="en-US" sz="2700" i="1" dirty="0" smtClean="0"/>
              <a:t>Intuitive &amp; Adaptive User Experience &amp; Interaction</a:t>
            </a:r>
            <a:endParaRPr lang="en-US" i="1" dirty="0"/>
          </a:p>
        </p:txBody>
      </p:sp>
      <p:grpSp>
        <p:nvGrpSpPr>
          <p:cNvPr id="2" name="Group 4"/>
          <p:cNvGrpSpPr>
            <a:grpSpLocks/>
          </p:cNvGrpSpPr>
          <p:nvPr/>
        </p:nvGrpSpPr>
        <p:grpSpPr bwMode="auto">
          <a:xfrm flipH="1">
            <a:off x="7391400" y="2895600"/>
            <a:ext cx="1536700" cy="1279525"/>
            <a:chOff x="2584" y="1323"/>
            <a:chExt cx="737" cy="673"/>
          </a:xfrm>
        </p:grpSpPr>
        <p:sp>
          <p:nvSpPr>
            <p:cNvPr id="4813829" name="Line 5"/>
            <p:cNvSpPr>
              <a:spLocks noChangeShapeType="1"/>
            </p:cNvSpPr>
            <p:nvPr/>
          </p:nvSpPr>
          <p:spPr bwMode="auto">
            <a:xfrm flipV="1">
              <a:off x="2870" y="1736"/>
              <a:ext cx="168" cy="161"/>
            </a:xfrm>
            <a:prstGeom prst="line">
              <a:avLst/>
            </a:prstGeom>
            <a:noFill/>
            <a:ln w="28575">
              <a:solidFill>
                <a:schemeClr val="tx2"/>
              </a:solidFill>
              <a:round/>
              <a:headEnd/>
              <a:tailEnd/>
            </a:ln>
            <a:effectLst/>
          </p:spPr>
          <p:txBody>
            <a:bodyPr/>
            <a:lstStyle/>
            <a:p>
              <a:endParaRPr lang="en-US"/>
            </a:p>
          </p:txBody>
        </p:sp>
        <p:sp>
          <p:nvSpPr>
            <p:cNvPr id="4813830" name="Line 6"/>
            <p:cNvSpPr>
              <a:spLocks noChangeShapeType="1"/>
            </p:cNvSpPr>
            <p:nvPr/>
          </p:nvSpPr>
          <p:spPr bwMode="auto">
            <a:xfrm>
              <a:off x="2727" y="1645"/>
              <a:ext cx="339" cy="0"/>
            </a:xfrm>
            <a:prstGeom prst="line">
              <a:avLst/>
            </a:prstGeom>
            <a:noFill/>
            <a:ln w="28575">
              <a:solidFill>
                <a:schemeClr val="tx2"/>
              </a:solidFill>
              <a:round/>
              <a:headEnd/>
              <a:tailEnd/>
            </a:ln>
            <a:effectLst/>
          </p:spPr>
          <p:txBody>
            <a:bodyPr/>
            <a:lstStyle/>
            <a:p>
              <a:endParaRPr lang="en-US"/>
            </a:p>
          </p:txBody>
        </p:sp>
        <p:sp>
          <p:nvSpPr>
            <p:cNvPr id="4813831" name="Line 7"/>
            <p:cNvSpPr>
              <a:spLocks noChangeShapeType="1"/>
            </p:cNvSpPr>
            <p:nvPr/>
          </p:nvSpPr>
          <p:spPr bwMode="auto">
            <a:xfrm>
              <a:off x="2863" y="1467"/>
              <a:ext cx="154" cy="72"/>
            </a:xfrm>
            <a:prstGeom prst="line">
              <a:avLst/>
            </a:prstGeom>
            <a:noFill/>
            <a:ln w="28575">
              <a:solidFill>
                <a:schemeClr val="tx2"/>
              </a:solidFill>
              <a:round/>
              <a:headEnd/>
              <a:tailEnd/>
            </a:ln>
            <a:effectLst/>
          </p:spPr>
          <p:txBody>
            <a:bodyPr/>
            <a:lstStyle/>
            <a:p>
              <a:endParaRPr lang="en-US"/>
            </a:p>
          </p:txBody>
        </p:sp>
        <p:pic>
          <p:nvPicPr>
            <p:cNvPr id="4813832" name="Picture 8" descr="customer"/>
            <p:cNvPicPr>
              <a:picLocks noChangeAspect="1" noChangeArrowheads="1"/>
            </p:cNvPicPr>
            <p:nvPr/>
          </p:nvPicPr>
          <p:blipFill>
            <a:blip r:embed="rId3"/>
            <a:srcRect/>
            <a:stretch>
              <a:fillRect/>
            </a:stretch>
          </p:blipFill>
          <p:spPr bwMode="auto">
            <a:xfrm>
              <a:off x="2751" y="1764"/>
              <a:ext cx="175" cy="232"/>
            </a:xfrm>
            <a:prstGeom prst="rect">
              <a:avLst/>
            </a:prstGeom>
            <a:noFill/>
          </p:spPr>
        </p:pic>
        <p:pic>
          <p:nvPicPr>
            <p:cNvPr id="4813833" name="Picture 9" descr="company-1"/>
            <p:cNvPicPr>
              <a:picLocks noChangeAspect="1" noChangeArrowheads="1"/>
            </p:cNvPicPr>
            <p:nvPr/>
          </p:nvPicPr>
          <p:blipFill>
            <a:blip r:embed="rId4"/>
            <a:srcRect/>
            <a:stretch>
              <a:fillRect/>
            </a:stretch>
          </p:blipFill>
          <p:spPr bwMode="auto">
            <a:xfrm>
              <a:off x="2584" y="1530"/>
              <a:ext cx="161" cy="227"/>
            </a:xfrm>
            <a:prstGeom prst="rect">
              <a:avLst/>
            </a:prstGeom>
            <a:noFill/>
          </p:spPr>
        </p:pic>
        <p:pic>
          <p:nvPicPr>
            <p:cNvPr id="4813834" name="Picture 10" descr="database"/>
            <p:cNvPicPr>
              <a:picLocks noChangeAspect="1" noChangeArrowheads="1"/>
            </p:cNvPicPr>
            <p:nvPr/>
          </p:nvPicPr>
          <p:blipFill>
            <a:blip r:embed="rId5"/>
            <a:srcRect/>
            <a:stretch>
              <a:fillRect/>
            </a:stretch>
          </p:blipFill>
          <p:spPr bwMode="auto">
            <a:xfrm>
              <a:off x="2776" y="1323"/>
              <a:ext cx="121" cy="223"/>
            </a:xfrm>
            <a:prstGeom prst="rect">
              <a:avLst/>
            </a:prstGeom>
            <a:noFill/>
          </p:spPr>
        </p:pic>
        <p:pic>
          <p:nvPicPr>
            <p:cNvPr id="4813835" name="Picture 11" descr="Picture3"/>
            <p:cNvPicPr>
              <a:picLocks noChangeAspect="1" noChangeArrowheads="1"/>
            </p:cNvPicPr>
            <p:nvPr/>
          </p:nvPicPr>
          <p:blipFill>
            <a:blip r:embed="rId6"/>
            <a:srcRect/>
            <a:stretch>
              <a:fillRect/>
            </a:stretch>
          </p:blipFill>
          <p:spPr bwMode="auto">
            <a:xfrm>
              <a:off x="3011" y="1414"/>
              <a:ext cx="310" cy="489"/>
            </a:xfrm>
            <a:prstGeom prst="rect">
              <a:avLst/>
            </a:prstGeom>
            <a:noFill/>
          </p:spPr>
        </p:pic>
      </p:grpSp>
      <p:pic>
        <p:nvPicPr>
          <p:cNvPr id="4813836" name="Picture 12" descr="ExecInsight"/>
          <p:cNvPicPr>
            <a:picLocks noChangeAspect="1" noChangeArrowheads="1"/>
          </p:cNvPicPr>
          <p:nvPr/>
        </p:nvPicPr>
        <p:blipFill>
          <a:blip r:embed="rId7"/>
          <a:srcRect/>
          <a:stretch>
            <a:fillRect/>
          </a:stretch>
        </p:blipFill>
        <p:spPr bwMode="auto">
          <a:xfrm>
            <a:off x="6575425" y="228600"/>
            <a:ext cx="2568575" cy="2322513"/>
          </a:xfrm>
          <a:prstGeom prst="rect">
            <a:avLst/>
          </a:prstGeom>
          <a:noFill/>
        </p:spPr>
      </p:pic>
      <p:graphicFrame>
        <p:nvGraphicFramePr>
          <p:cNvPr id="13" name="Content Placeholder 6"/>
          <p:cNvGraphicFramePr>
            <a:graphicFrameLocks/>
          </p:cNvGraphicFramePr>
          <p:nvPr/>
        </p:nvGraphicFramePr>
        <p:xfrm>
          <a:off x="381000" y="2057400"/>
          <a:ext cx="6934200"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79388" y="2492375"/>
            <a:ext cx="8783637" cy="4175125"/>
            <a:chOff x="113" y="1570"/>
            <a:chExt cx="5533" cy="2630"/>
          </a:xfrm>
        </p:grpSpPr>
        <p:grpSp>
          <p:nvGrpSpPr>
            <p:cNvPr id="3" name="Group 2"/>
            <p:cNvGrpSpPr>
              <a:grpSpLocks/>
            </p:cNvGrpSpPr>
            <p:nvPr/>
          </p:nvGrpSpPr>
          <p:grpSpPr bwMode="auto">
            <a:xfrm>
              <a:off x="113" y="1570"/>
              <a:ext cx="1774" cy="2630"/>
              <a:chOff x="113" y="1570"/>
              <a:chExt cx="1774" cy="2630"/>
            </a:xfrm>
          </p:grpSpPr>
          <p:pic>
            <p:nvPicPr>
              <p:cNvPr id="2072" name="Picture 3"/>
              <p:cNvPicPr>
                <a:picLocks noChangeAspect="1" noChangeArrowheads="1"/>
              </p:cNvPicPr>
              <p:nvPr/>
            </p:nvPicPr>
            <p:blipFill>
              <a:blip r:embed="rId3"/>
              <a:srcRect/>
              <a:stretch>
                <a:fillRect/>
              </a:stretch>
            </p:blipFill>
            <p:spPr bwMode="auto">
              <a:xfrm>
                <a:off x="113" y="1570"/>
                <a:ext cx="1775" cy="2631"/>
              </a:xfrm>
              <a:prstGeom prst="rect">
                <a:avLst/>
              </a:prstGeom>
              <a:noFill/>
              <a:ln w="9525">
                <a:noFill/>
                <a:round/>
                <a:headEnd/>
                <a:tailEnd/>
              </a:ln>
            </p:spPr>
          </p:pic>
          <p:pic>
            <p:nvPicPr>
              <p:cNvPr id="2073" name="Picture 4"/>
              <p:cNvPicPr>
                <a:picLocks noChangeAspect="1" noChangeArrowheads="1"/>
              </p:cNvPicPr>
              <p:nvPr/>
            </p:nvPicPr>
            <p:blipFill>
              <a:blip r:embed="rId4"/>
              <a:srcRect/>
              <a:stretch>
                <a:fillRect/>
              </a:stretch>
            </p:blipFill>
            <p:spPr bwMode="auto">
              <a:xfrm>
                <a:off x="136" y="1589"/>
                <a:ext cx="1712" cy="748"/>
              </a:xfrm>
              <a:prstGeom prst="rect">
                <a:avLst/>
              </a:prstGeom>
              <a:noFill/>
              <a:ln w="9525">
                <a:noFill/>
                <a:round/>
                <a:headEnd/>
                <a:tailEnd/>
              </a:ln>
            </p:spPr>
          </p:pic>
          <p:pic>
            <p:nvPicPr>
              <p:cNvPr id="2074" name="Picture 5"/>
              <p:cNvPicPr>
                <a:picLocks noChangeAspect="1" noChangeArrowheads="1"/>
              </p:cNvPicPr>
              <p:nvPr/>
            </p:nvPicPr>
            <p:blipFill>
              <a:blip r:embed="rId5" cstate="email"/>
              <a:srcRect/>
              <a:stretch>
                <a:fillRect/>
              </a:stretch>
            </p:blipFill>
            <p:spPr bwMode="auto">
              <a:xfrm>
                <a:off x="233" y="1737"/>
                <a:ext cx="1507" cy="428"/>
              </a:xfrm>
              <a:prstGeom prst="rect">
                <a:avLst/>
              </a:prstGeom>
              <a:noFill/>
              <a:ln w="9525">
                <a:noFill/>
                <a:round/>
                <a:headEnd/>
                <a:tailEnd/>
              </a:ln>
            </p:spPr>
          </p:pic>
        </p:grpSp>
        <p:grpSp>
          <p:nvGrpSpPr>
            <p:cNvPr id="4" name="Group 6"/>
            <p:cNvGrpSpPr>
              <a:grpSpLocks/>
            </p:cNvGrpSpPr>
            <p:nvPr/>
          </p:nvGrpSpPr>
          <p:grpSpPr bwMode="auto">
            <a:xfrm>
              <a:off x="1992" y="1570"/>
              <a:ext cx="1774" cy="2630"/>
              <a:chOff x="1992" y="1570"/>
              <a:chExt cx="1774" cy="2630"/>
            </a:xfrm>
          </p:grpSpPr>
          <p:pic>
            <p:nvPicPr>
              <p:cNvPr id="2069" name="Picture 7"/>
              <p:cNvPicPr>
                <a:picLocks noChangeAspect="1" noChangeArrowheads="1"/>
              </p:cNvPicPr>
              <p:nvPr/>
            </p:nvPicPr>
            <p:blipFill>
              <a:blip r:embed="rId6"/>
              <a:srcRect/>
              <a:stretch>
                <a:fillRect/>
              </a:stretch>
            </p:blipFill>
            <p:spPr bwMode="auto">
              <a:xfrm>
                <a:off x="1992" y="1570"/>
                <a:ext cx="1775" cy="2631"/>
              </a:xfrm>
              <a:prstGeom prst="rect">
                <a:avLst/>
              </a:prstGeom>
              <a:noFill/>
              <a:ln w="9525">
                <a:noFill/>
                <a:round/>
                <a:headEnd/>
                <a:tailEnd/>
              </a:ln>
            </p:spPr>
          </p:pic>
          <p:pic>
            <p:nvPicPr>
              <p:cNvPr id="2070" name="Picture 8"/>
              <p:cNvPicPr>
                <a:picLocks noChangeAspect="1" noChangeArrowheads="1"/>
              </p:cNvPicPr>
              <p:nvPr/>
            </p:nvPicPr>
            <p:blipFill>
              <a:blip r:embed="rId7"/>
              <a:srcRect/>
              <a:stretch>
                <a:fillRect/>
              </a:stretch>
            </p:blipFill>
            <p:spPr bwMode="auto">
              <a:xfrm>
                <a:off x="2026" y="1591"/>
                <a:ext cx="1712" cy="748"/>
              </a:xfrm>
              <a:prstGeom prst="rect">
                <a:avLst/>
              </a:prstGeom>
              <a:noFill/>
              <a:ln w="9525">
                <a:noFill/>
                <a:round/>
                <a:headEnd/>
                <a:tailEnd/>
              </a:ln>
            </p:spPr>
          </p:pic>
          <p:pic>
            <p:nvPicPr>
              <p:cNvPr id="2071" name="Picture 9"/>
              <p:cNvPicPr>
                <a:picLocks noChangeAspect="1" noChangeArrowheads="1"/>
              </p:cNvPicPr>
              <p:nvPr/>
            </p:nvPicPr>
            <p:blipFill>
              <a:blip r:embed="rId8" cstate="email"/>
              <a:srcRect/>
              <a:stretch>
                <a:fillRect/>
              </a:stretch>
            </p:blipFill>
            <p:spPr bwMode="auto">
              <a:xfrm>
                <a:off x="2432" y="1816"/>
                <a:ext cx="878" cy="270"/>
              </a:xfrm>
              <a:prstGeom prst="rect">
                <a:avLst/>
              </a:prstGeom>
              <a:noFill/>
              <a:ln w="9525">
                <a:noFill/>
                <a:round/>
                <a:headEnd/>
                <a:tailEnd/>
              </a:ln>
            </p:spPr>
          </p:pic>
        </p:grpSp>
        <p:grpSp>
          <p:nvGrpSpPr>
            <p:cNvPr id="5" name="Group 10"/>
            <p:cNvGrpSpPr>
              <a:grpSpLocks/>
            </p:cNvGrpSpPr>
            <p:nvPr/>
          </p:nvGrpSpPr>
          <p:grpSpPr bwMode="auto">
            <a:xfrm>
              <a:off x="3872" y="1570"/>
              <a:ext cx="1774" cy="2630"/>
              <a:chOff x="3872" y="1570"/>
              <a:chExt cx="1774" cy="2630"/>
            </a:xfrm>
          </p:grpSpPr>
          <p:pic>
            <p:nvPicPr>
              <p:cNvPr id="2066" name="Picture 11"/>
              <p:cNvPicPr>
                <a:picLocks noChangeAspect="1" noChangeArrowheads="1"/>
              </p:cNvPicPr>
              <p:nvPr/>
            </p:nvPicPr>
            <p:blipFill>
              <a:blip r:embed="rId9"/>
              <a:srcRect/>
              <a:stretch>
                <a:fillRect/>
              </a:stretch>
            </p:blipFill>
            <p:spPr bwMode="auto">
              <a:xfrm>
                <a:off x="3872" y="1570"/>
                <a:ext cx="1775" cy="2631"/>
              </a:xfrm>
              <a:prstGeom prst="rect">
                <a:avLst/>
              </a:prstGeom>
              <a:noFill/>
              <a:ln w="9525">
                <a:noFill/>
                <a:round/>
                <a:headEnd/>
                <a:tailEnd/>
              </a:ln>
            </p:spPr>
          </p:pic>
          <p:pic>
            <p:nvPicPr>
              <p:cNvPr id="2067" name="Picture 12"/>
              <p:cNvPicPr>
                <a:picLocks noChangeAspect="1" noChangeArrowheads="1"/>
              </p:cNvPicPr>
              <p:nvPr/>
            </p:nvPicPr>
            <p:blipFill>
              <a:blip r:embed="rId10"/>
              <a:srcRect/>
              <a:stretch>
                <a:fillRect/>
              </a:stretch>
            </p:blipFill>
            <p:spPr bwMode="auto">
              <a:xfrm>
                <a:off x="3896" y="1600"/>
                <a:ext cx="1712" cy="748"/>
              </a:xfrm>
              <a:prstGeom prst="rect">
                <a:avLst/>
              </a:prstGeom>
              <a:noFill/>
              <a:ln w="9525">
                <a:noFill/>
                <a:round/>
                <a:headEnd/>
                <a:tailEnd/>
              </a:ln>
            </p:spPr>
          </p:pic>
          <p:pic>
            <p:nvPicPr>
              <p:cNvPr id="2068" name="Picture 13"/>
              <p:cNvPicPr>
                <a:picLocks noChangeAspect="1" noChangeArrowheads="1"/>
              </p:cNvPicPr>
              <p:nvPr/>
            </p:nvPicPr>
            <p:blipFill>
              <a:blip r:embed="rId11" cstate="email"/>
              <a:srcRect/>
              <a:stretch>
                <a:fillRect/>
              </a:stretch>
            </p:blipFill>
            <p:spPr bwMode="auto">
              <a:xfrm>
                <a:off x="4166" y="1748"/>
                <a:ext cx="1214" cy="406"/>
              </a:xfrm>
              <a:prstGeom prst="rect">
                <a:avLst/>
              </a:prstGeom>
              <a:noFill/>
              <a:ln w="9525">
                <a:noFill/>
                <a:round/>
                <a:headEnd/>
                <a:tailEnd/>
              </a:ln>
            </p:spPr>
          </p:pic>
        </p:grpSp>
      </p:grpSp>
      <p:pic>
        <p:nvPicPr>
          <p:cNvPr id="3086" name="Picture 14"/>
          <p:cNvPicPr>
            <a:picLocks noChangeAspect="1" noChangeArrowheads="1"/>
          </p:cNvPicPr>
          <p:nvPr/>
        </p:nvPicPr>
        <p:blipFill>
          <a:blip r:embed="rId12" cstate="email">
            <a:lum bright="18000"/>
          </a:blip>
          <a:srcRect/>
          <a:stretch>
            <a:fillRect/>
          </a:stretch>
        </p:blipFill>
        <p:spPr bwMode="auto">
          <a:xfrm>
            <a:off x="0" y="1341438"/>
            <a:ext cx="9144000" cy="1079500"/>
          </a:xfrm>
          <a:prstGeom prst="rect">
            <a:avLst/>
          </a:prstGeom>
          <a:noFill/>
          <a:ln w="9525">
            <a:noFill/>
            <a:round/>
            <a:headEnd/>
            <a:tailEnd/>
          </a:ln>
        </p:spPr>
      </p:pic>
      <p:sp>
        <p:nvSpPr>
          <p:cNvPr id="2052" name="Line 15"/>
          <p:cNvSpPr>
            <a:spLocks noChangeShapeType="1"/>
          </p:cNvSpPr>
          <p:nvPr/>
        </p:nvSpPr>
        <p:spPr bwMode="auto">
          <a:xfrm>
            <a:off x="484188" y="4808538"/>
            <a:ext cx="5334000" cy="1587"/>
          </a:xfrm>
          <a:prstGeom prst="line">
            <a:avLst/>
          </a:prstGeom>
          <a:noFill/>
          <a:ln w="9525">
            <a:noFill/>
            <a:round/>
            <a:headEnd/>
            <a:tailEnd/>
          </a:ln>
        </p:spPr>
        <p:txBody>
          <a:bodyPr/>
          <a:lstStyle/>
          <a:p>
            <a:endParaRPr lang="en-US"/>
          </a:p>
        </p:txBody>
      </p:sp>
      <p:sp>
        <p:nvSpPr>
          <p:cNvPr id="2053" name="Rectangle 16"/>
          <p:cNvSpPr>
            <a:spLocks noChangeArrowheads="1"/>
          </p:cNvSpPr>
          <p:nvPr/>
        </p:nvSpPr>
        <p:spPr bwMode="auto">
          <a:xfrm>
            <a:off x="6227763" y="3573463"/>
            <a:ext cx="2592387" cy="3029933"/>
          </a:xfrm>
          <a:prstGeom prst="rect">
            <a:avLst/>
          </a:prstGeom>
          <a:noFill/>
          <a:ln w="9525">
            <a:noFill/>
            <a:round/>
            <a:headEnd/>
            <a:tailEnd/>
          </a:ln>
        </p:spPr>
        <p:txBody>
          <a:bodyPr lIns="90000" tIns="46800" rIns="90000" bIns="46800">
            <a:spAutoFit/>
          </a:bodyPr>
          <a:lstStyle/>
          <a:p>
            <a:pPr marL="192088" indent="-192088">
              <a:lnSpc>
                <a:spcPct val="85000"/>
              </a:lnSpc>
              <a:spcBef>
                <a:spcPts val="563"/>
              </a:spcBef>
              <a:buClr>
                <a:srgbClr val="99CC00"/>
              </a:buClr>
              <a:buSzPct val="45000"/>
              <a:buFont typeface="Wingdings 2" pitchFamily="16" charset="2"/>
              <a:buChar char=""/>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r>
              <a:rPr lang="en-GB" dirty="0"/>
              <a:t>Reduced time-to-market for new services by 40%</a:t>
            </a:r>
          </a:p>
          <a:p>
            <a:pPr marL="192088" indent="-192088">
              <a:lnSpc>
                <a:spcPct val="85000"/>
              </a:lnSpc>
              <a:spcBef>
                <a:spcPts val="150"/>
              </a:spcBef>
              <a:buClr>
                <a:srgbClr val="99CC00"/>
              </a:buClr>
              <a:buSzPct val="45000"/>
              <a:buFont typeface="Wingdings 2" pitchFamily="16" charset="2"/>
              <a:buNone/>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endParaRPr lang="en-GB" sz="500" dirty="0"/>
          </a:p>
          <a:p>
            <a:pPr marL="192088" indent="-192088">
              <a:lnSpc>
                <a:spcPct val="85000"/>
              </a:lnSpc>
              <a:spcBef>
                <a:spcPts val="563"/>
              </a:spcBef>
              <a:buClr>
                <a:srgbClr val="99CC00"/>
              </a:buClr>
              <a:buSzPct val="45000"/>
              <a:buFont typeface="Wingdings 2" pitchFamily="16" charset="2"/>
              <a:buChar char=""/>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r>
              <a:rPr lang="en-GB" dirty="0"/>
              <a:t>Improved system performance tenfold</a:t>
            </a:r>
          </a:p>
          <a:p>
            <a:pPr marL="192088" indent="-192088">
              <a:lnSpc>
                <a:spcPct val="85000"/>
              </a:lnSpc>
              <a:spcBef>
                <a:spcPts val="150"/>
              </a:spcBef>
              <a:buClr>
                <a:srgbClr val="99CC00"/>
              </a:buClr>
              <a:buSzPct val="45000"/>
              <a:buFont typeface="Wingdings 2" pitchFamily="16" charset="2"/>
              <a:buNone/>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endParaRPr lang="en-GB" sz="500" dirty="0"/>
          </a:p>
          <a:p>
            <a:pPr marL="192088" indent="-192088">
              <a:lnSpc>
                <a:spcPct val="85000"/>
              </a:lnSpc>
              <a:spcBef>
                <a:spcPts val="563"/>
              </a:spcBef>
              <a:buClr>
                <a:srgbClr val="99CC00"/>
              </a:buClr>
              <a:buSzPct val="45000"/>
              <a:buFont typeface="Wingdings 2" pitchFamily="16" charset="2"/>
              <a:buChar char=""/>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r>
              <a:rPr lang="en-GB" dirty="0"/>
              <a:t>Reduced provisioning costs by 10-15% </a:t>
            </a:r>
          </a:p>
          <a:p>
            <a:pPr marL="192088" indent="-192088">
              <a:lnSpc>
                <a:spcPct val="85000"/>
              </a:lnSpc>
              <a:spcBef>
                <a:spcPts val="150"/>
              </a:spcBef>
              <a:buClr>
                <a:srgbClr val="99CC00"/>
              </a:buClr>
              <a:buSzPct val="45000"/>
              <a:buFont typeface="Wingdings 2" pitchFamily="16" charset="2"/>
              <a:buNone/>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endParaRPr lang="en-GB" sz="500" dirty="0"/>
          </a:p>
          <a:p>
            <a:pPr marL="192088" indent="-192088">
              <a:lnSpc>
                <a:spcPct val="85000"/>
              </a:lnSpc>
              <a:spcBef>
                <a:spcPts val="563"/>
              </a:spcBef>
              <a:buClr>
                <a:srgbClr val="99CC00"/>
              </a:buClr>
              <a:buSzPct val="45000"/>
              <a:buFont typeface="Wingdings 2" pitchFamily="16" charset="2"/>
              <a:buChar char=""/>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r>
              <a:rPr lang="en-GB" dirty="0"/>
              <a:t>Reduced help-desk costs by 10-15%</a:t>
            </a:r>
          </a:p>
          <a:p>
            <a:pPr marL="192088" indent="-192088">
              <a:lnSpc>
                <a:spcPct val="85000"/>
              </a:lnSpc>
              <a:spcBef>
                <a:spcPts val="563"/>
              </a:spcBef>
              <a:buClr>
                <a:srgbClr val="99CC00"/>
              </a:buClr>
              <a:buSzPct val="45000"/>
              <a:buFont typeface="Wingdings 2" pitchFamily="16" charset="2"/>
              <a:buNone/>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endParaRPr lang="en-GB" dirty="0"/>
          </a:p>
        </p:txBody>
      </p:sp>
      <p:sp>
        <p:nvSpPr>
          <p:cNvPr id="2054" name="Rectangle 17"/>
          <p:cNvSpPr>
            <a:spLocks noChangeArrowheads="1"/>
          </p:cNvSpPr>
          <p:nvPr/>
        </p:nvSpPr>
        <p:spPr bwMode="auto">
          <a:xfrm>
            <a:off x="3276600" y="3573463"/>
            <a:ext cx="2590800" cy="2616999"/>
          </a:xfrm>
          <a:prstGeom prst="rect">
            <a:avLst/>
          </a:prstGeom>
          <a:noFill/>
          <a:ln w="9525">
            <a:noFill/>
            <a:round/>
            <a:headEnd/>
            <a:tailEnd/>
          </a:ln>
        </p:spPr>
        <p:txBody>
          <a:bodyPr lIns="90000" tIns="46800" rIns="90000" bIns="46800">
            <a:spAutoFit/>
          </a:bodyPr>
          <a:lstStyle/>
          <a:p>
            <a:pPr marL="192088" indent="-192088">
              <a:lnSpc>
                <a:spcPct val="85000"/>
              </a:lnSpc>
              <a:spcBef>
                <a:spcPts val="563"/>
              </a:spcBef>
              <a:buClr>
                <a:srgbClr val="99CC00"/>
              </a:buClr>
              <a:buSzPct val="45000"/>
              <a:buFont typeface="Wingdings 2" pitchFamily="16" charset="2"/>
              <a:buChar char=""/>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r>
              <a:rPr lang="en-GB" dirty="0"/>
              <a:t>Customer rebuilt its provisioning system based on a service-oriented architecture and Microsoft</a:t>
            </a:r>
            <a:r>
              <a:rPr lang="en-GB" sz="900" dirty="0"/>
              <a:t>®</a:t>
            </a:r>
            <a:r>
              <a:rPr lang="en-GB" dirty="0"/>
              <a:t> BizTalk</a:t>
            </a:r>
            <a:r>
              <a:rPr lang="en-GB" sz="900" dirty="0"/>
              <a:t>®</a:t>
            </a:r>
            <a:r>
              <a:rPr lang="en-GB" dirty="0"/>
              <a:t> Server 2004 </a:t>
            </a:r>
          </a:p>
          <a:p>
            <a:pPr marL="192088" indent="-192088">
              <a:lnSpc>
                <a:spcPct val="85000"/>
              </a:lnSpc>
              <a:spcBef>
                <a:spcPts val="150"/>
              </a:spcBef>
              <a:buClr>
                <a:srgbClr val="99CC00"/>
              </a:buClr>
              <a:buSzPct val="45000"/>
              <a:buFont typeface="Wingdings 2" pitchFamily="16" charset="2"/>
              <a:buNone/>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endParaRPr lang="en-GB" sz="500" dirty="0"/>
          </a:p>
          <a:p>
            <a:pPr marL="192088" indent="-192088">
              <a:lnSpc>
                <a:spcPct val="85000"/>
              </a:lnSpc>
              <a:spcBef>
                <a:spcPts val="563"/>
              </a:spcBef>
              <a:buClr>
                <a:srgbClr val="99CC00"/>
              </a:buClr>
              <a:buSzPct val="45000"/>
              <a:buFont typeface="Wingdings 2" pitchFamily="16" charset="2"/>
              <a:buChar char=""/>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r>
              <a:rPr lang="en-GB" dirty="0"/>
              <a:t>Customer delivers its Internet services through XML-based Web services</a:t>
            </a:r>
          </a:p>
        </p:txBody>
      </p:sp>
      <p:sp>
        <p:nvSpPr>
          <p:cNvPr id="2055" name="Rectangle 18"/>
          <p:cNvSpPr>
            <a:spLocks noChangeArrowheads="1"/>
          </p:cNvSpPr>
          <p:nvPr/>
        </p:nvSpPr>
        <p:spPr bwMode="auto">
          <a:xfrm>
            <a:off x="228600" y="3573463"/>
            <a:ext cx="2659063" cy="2784994"/>
          </a:xfrm>
          <a:prstGeom prst="rect">
            <a:avLst/>
          </a:prstGeom>
          <a:noFill/>
          <a:ln w="9525">
            <a:noFill/>
            <a:round/>
            <a:headEnd/>
            <a:tailEnd/>
          </a:ln>
        </p:spPr>
        <p:txBody>
          <a:bodyPr lIns="90000" tIns="46800" rIns="90000" bIns="46800">
            <a:spAutoFit/>
          </a:bodyPr>
          <a:lstStyle/>
          <a:p>
            <a:pPr marL="192088" indent="-192088">
              <a:lnSpc>
                <a:spcPct val="85000"/>
              </a:lnSpc>
              <a:spcBef>
                <a:spcPts val="500"/>
              </a:spcBef>
              <a:buClr>
                <a:srgbClr val="99CC00"/>
              </a:buClr>
              <a:buSzPct val="45000"/>
              <a:buFont typeface="Wingdings 2" pitchFamily="16" charset="2"/>
              <a:buChar char=""/>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r>
              <a:rPr lang="en-GB" dirty="0"/>
              <a:t>Customer needed to reduce the time-to-market for new Internet services</a:t>
            </a:r>
            <a:r>
              <a:rPr lang="en-GB" sz="1600" dirty="0"/>
              <a:t> </a:t>
            </a:r>
          </a:p>
          <a:p>
            <a:pPr marL="192088" indent="-192088">
              <a:lnSpc>
                <a:spcPct val="85000"/>
              </a:lnSpc>
              <a:spcBef>
                <a:spcPts val="150"/>
              </a:spcBef>
              <a:buClr>
                <a:srgbClr val="99CC00"/>
              </a:buClr>
              <a:buSzPct val="45000"/>
              <a:buFont typeface="Wingdings 2" pitchFamily="16" charset="2"/>
              <a:buNone/>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endParaRPr lang="en-GB" sz="500" dirty="0"/>
          </a:p>
          <a:p>
            <a:pPr marL="192088" indent="-192088">
              <a:lnSpc>
                <a:spcPct val="85000"/>
              </a:lnSpc>
              <a:spcBef>
                <a:spcPts val="563"/>
              </a:spcBef>
              <a:buClr>
                <a:srgbClr val="99CC00"/>
              </a:buClr>
              <a:buSzPct val="45000"/>
              <a:buFont typeface="Wingdings 2" pitchFamily="16" charset="2"/>
              <a:buChar char=""/>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r>
              <a:rPr lang="en-GB" dirty="0"/>
              <a:t>Sought to make its provisioning system faster, more reliable, and more flexible</a:t>
            </a:r>
          </a:p>
          <a:p>
            <a:pPr marL="192088" indent="-192088">
              <a:lnSpc>
                <a:spcPct val="85000"/>
              </a:lnSpc>
              <a:spcBef>
                <a:spcPts val="150"/>
              </a:spcBef>
              <a:buClr>
                <a:srgbClr val="99CC00"/>
              </a:buClr>
              <a:buSzPct val="45000"/>
              <a:buFont typeface="Wingdings 2" pitchFamily="16" charset="2"/>
              <a:buNone/>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endParaRPr lang="en-GB" sz="500" dirty="0"/>
          </a:p>
          <a:p>
            <a:pPr marL="192088" indent="-192088">
              <a:lnSpc>
                <a:spcPct val="85000"/>
              </a:lnSpc>
              <a:spcBef>
                <a:spcPts val="563"/>
              </a:spcBef>
              <a:buClr>
                <a:srgbClr val="99CC00"/>
              </a:buClr>
              <a:buSzPct val="45000"/>
              <a:buFont typeface="Wingdings 2" pitchFamily="16" charset="2"/>
              <a:buChar char=""/>
              <a:tabLst>
                <a:tab pos="192088" algn="l"/>
                <a:tab pos="1106488" algn="l"/>
                <a:tab pos="2020888" algn="l"/>
                <a:tab pos="2935288" algn="l"/>
                <a:tab pos="3849688" algn="l"/>
                <a:tab pos="4764088" algn="l"/>
                <a:tab pos="5678488" algn="l"/>
                <a:tab pos="6592888" algn="l"/>
                <a:tab pos="7507288" algn="l"/>
                <a:tab pos="8421688" algn="l"/>
                <a:tab pos="9336088" algn="l"/>
                <a:tab pos="10250488" algn="l"/>
              </a:tabLst>
            </a:pPr>
            <a:r>
              <a:rPr lang="en-GB" dirty="0"/>
              <a:t>Wanted to reduce operating costs</a:t>
            </a:r>
          </a:p>
        </p:txBody>
      </p:sp>
      <p:sp>
        <p:nvSpPr>
          <p:cNvPr id="3091" name="Text Box 19"/>
          <p:cNvSpPr txBox="1">
            <a:spLocks noChangeArrowheads="1"/>
          </p:cNvSpPr>
          <p:nvPr/>
        </p:nvSpPr>
        <p:spPr bwMode="auto">
          <a:xfrm>
            <a:off x="327025" y="1447800"/>
            <a:ext cx="8512175" cy="862013"/>
          </a:xfrm>
          <a:prstGeom prst="rect">
            <a:avLst/>
          </a:prstGeom>
          <a:noFill/>
          <a:ln w="9525">
            <a:noFill/>
            <a:round/>
            <a:headEnd/>
            <a:tailEnd/>
          </a:ln>
        </p:spPr>
        <p:txBody>
          <a:bodyPr lIns="90000" tIns="46800" rIns="90000" bIns="46800">
            <a:spAutoFit/>
          </a:bodyPr>
          <a:lstStyle/>
          <a:p>
            <a:pPr>
              <a:lnSpc>
                <a:spcPct val="90000"/>
              </a:lnSpc>
              <a:spcBef>
                <a:spcPts val="1050"/>
              </a:spcBef>
              <a:buSzPct val="8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Internet service provider reduces time-to-market for new services by 40 percent</a:t>
            </a:r>
          </a:p>
        </p:txBody>
      </p:sp>
      <p:sp>
        <p:nvSpPr>
          <p:cNvPr id="2057" name="Line 20"/>
          <p:cNvSpPr>
            <a:spLocks noChangeShapeType="1"/>
          </p:cNvSpPr>
          <p:nvPr/>
        </p:nvSpPr>
        <p:spPr bwMode="auto">
          <a:xfrm>
            <a:off x="706438" y="2770188"/>
            <a:ext cx="5334000" cy="1587"/>
          </a:xfrm>
          <a:prstGeom prst="line">
            <a:avLst/>
          </a:prstGeom>
          <a:noFill/>
          <a:ln w="9525">
            <a:noFill/>
            <a:round/>
            <a:headEnd/>
            <a:tailEnd/>
          </a:ln>
        </p:spPr>
        <p:txBody>
          <a:bodyPr/>
          <a:lstStyle/>
          <a:p>
            <a:endParaRPr lang="en-US"/>
          </a:p>
        </p:txBody>
      </p:sp>
      <p:pic>
        <p:nvPicPr>
          <p:cNvPr id="2058" name="Picture 21"/>
          <p:cNvPicPr>
            <a:picLocks noChangeAspect="1" noChangeArrowheads="1"/>
          </p:cNvPicPr>
          <p:nvPr/>
        </p:nvPicPr>
        <p:blipFill>
          <a:blip r:embed="rId13" cstate="email"/>
          <a:srcRect/>
          <a:stretch>
            <a:fillRect/>
          </a:stretch>
        </p:blipFill>
        <p:spPr bwMode="auto">
          <a:xfrm>
            <a:off x="2843213" y="2997200"/>
            <a:ext cx="508000" cy="581025"/>
          </a:xfrm>
          <a:prstGeom prst="rect">
            <a:avLst/>
          </a:prstGeom>
          <a:noFill/>
          <a:ln w="9525">
            <a:noFill/>
            <a:round/>
            <a:headEnd/>
            <a:tailEnd/>
          </a:ln>
        </p:spPr>
      </p:pic>
      <p:pic>
        <p:nvPicPr>
          <p:cNvPr id="2059" name="Picture 22"/>
          <p:cNvPicPr>
            <a:picLocks noChangeAspect="1" noChangeArrowheads="1"/>
          </p:cNvPicPr>
          <p:nvPr/>
        </p:nvPicPr>
        <p:blipFill>
          <a:blip r:embed="rId13" cstate="email"/>
          <a:srcRect/>
          <a:stretch>
            <a:fillRect/>
          </a:stretch>
        </p:blipFill>
        <p:spPr bwMode="auto">
          <a:xfrm>
            <a:off x="5795963" y="2997200"/>
            <a:ext cx="508000" cy="581025"/>
          </a:xfrm>
          <a:prstGeom prst="rect">
            <a:avLst/>
          </a:prstGeom>
          <a:noFill/>
          <a:ln w="9525">
            <a:noFill/>
            <a:round/>
            <a:headEnd/>
            <a:tailEnd/>
          </a:ln>
        </p:spPr>
      </p:pic>
      <p:sp>
        <p:nvSpPr>
          <p:cNvPr id="2060" name="Text Box 23"/>
          <p:cNvSpPr txBox="1">
            <a:spLocks noChangeArrowheads="1"/>
          </p:cNvSpPr>
          <p:nvPr/>
        </p:nvSpPr>
        <p:spPr bwMode="auto">
          <a:xfrm>
            <a:off x="1905000" y="228600"/>
            <a:ext cx="5334000" cy="917816"/>
          </a:xfrm>
          <a:prstGeom prst="rect">
            <a:avLst/>
          </a:prstGeom>
          <a:noFill/>
          <a:ln w="9525">
            <a:noFill/>
            <a:round/>
            <a:headEnd/>
            <a:tailEnd/>
          </a:ln>
        </p:spPr>
        <p:txBody>
          <a:bodyPr lIns="90000" tIns="46800" rIns="90000" bIns="46800">
            <a:spAutoFit/>
          </a:bodyPr>
          <a:lstStyle/>
          <a:p>
            <a:pPr algn="ctr">
              <a:lnSpc>
                <a:spcPct val="85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t>“The new system enables T-Com to react in a fast, flexible, and cost-efficient way to changing market conditions for hosted, value-added services.”</a:t>
            </a:r>
          </a:p>
          <a:p>
            <a:pPr algn="ctr">
              <a:lnSpc>
                <a:spcPct val="8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t>Dirk </a:t>
            </a:r>
            <a:r>
              <a:rPr lang="en-GB" sz="1200" dirty="0" err="1"/>
              <a:t>Wöhning</a:t>
            </a:r>
            <a:r>
              <a:rPr lang="en-GB" sz="1200" dirty="0"/>
              <a:t>, Business Engineering Value Added Services, T-Com</a:t>
            </a:r>
          </a:p>
        </p:txBody>
      </p:sp>
      <p:pic>
        <p:nvPicPr>
          <p:cNvPr id="2061" name="Picture 24"/>
          <p:cNvPicPr>
            <a:picLocks noChangeAspect="1" noChangeArrowheads="1"/>
          </p:cNvPicPr>
          <p:nvPr/>
        </p:nvPicPr>
        <p:blipFill>
          <a:blip r:embed="rId14"/>
          <a:srcRect/>
          <a:stretch>
            <a:fillRect/>
          </a:stretch>
        </p:blipFill>
        <p:spPr bwMode="auto">
          <a:xfrm>
            <a:off x="152400" y="457200"/>
            <a:ext cx="1600200" cy="400050"/>
          </a:xfrm>
          <a:prstGeom prst="rect">
            <a:avLst/>
          </a:prstGeom>
          <a:noFill/>
          <a:ln w="9525">
            <a:noFill/>
            <a:round/>
            <a:headEnd/>
            <a:tailEnd/>
          </a:ln>
        </p:spPr>
      </p:pic>
      <p:pic>
        <p:nvPicPr>
          <p:cNvPr id="2062" name="Picture 25"/>
          <p:cNvPicPr>
            <a:picLocks noChangeAspect="1" noChangeArrowheads="1"/>
          </p:cNvPicPr>
          <p:nvPr/>
        </p:nvPicPr>
        <p:blipFill>
          <a:blip r:embed="rId15" cstate="email"/>
          <a:srcRect/>
          <a:stretch>
            <a:fillRect/>
          </a:stretch>
        </p:blipFill>
        <p:spPr bwMode="auto">
          <a:xfrm>
            <a:off x="7315200" y="457200"/>
            <a:ext cx="1676400" cy="411163"/>
          </a:xfrm>
          <a:prstGeom prst="rect">
            <a:avLst/>
          </a:prstGeom>
          <a:noFill/>
          <a:ln w="9525">
            <a:noFill/>
            <a:round/>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3091"/>
                                        </p:tgtEl>
                                        <p:attrNameLst>
                                          <p:attrName>style.visibility</p:attrName>
                                        </p:attrNameLst>
                                      </p:cBhvr>
                                      <p:to>
                                        <p:strVal val="visible"/>
                                      </p:to>
                                    </p:set>
                                    <p:animEffect transition="in" filter="fade">
                                      <p:cBhvr>
                                        <p:cTn id="7" dur="1000"/>
                                        <p:tgtEl>
                                          <p:spTgt spid="3091"/>
                                        </p:tgtEl>
                                      </p:cBhvr>
                                    </p:animEffect>
                                  </p:childTnLst>
                                </p:cTn>
                              </p:par>
                              <p:par>
                                <p:cTn id="8" presetID="10" presetClass="entr" fill="hold" nodeType="withEffect">
                                  <p:stCondLst>
                                    <p:cond delay="0"/>
                                  </p:stCondLst>
                                  <p:childTnLst>
                                    <p:set>
                                      <p:cBhvr>
                                        <p:cTn id="9" dur="1" fill="hold">
                                          <p:stCondLst>
                                            <p:cond delay="0"/>
                                          </p:stCondLst>
                                        </p:cTn>
                                        <p:tgtEl>
                                          <p:spTgt spid="3086"/>
                                        </p:tgtEl>
                                        <p:attrNameLst>
                                          <p:attrName>style.visibility</p:attrName>
                                        </p:attrNameLst>
                                      </p:cBhvr>
                                      <p:to>
                                        <p:strVal val="visible"/>
                                      </p:to>
                                    </p:set>
                                    <p:animEffect transition="in" filter="fade">
                                      <p:cBhvr>
                                        <p:cTn id="10" dur="10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0212" name="Rectangle 4"/>
          <p:cNvSpPr>
            <a:spLocks noGrp="1" noChangeArrowheads="1"/>
          </p:cNvSpPr>
          <p:nvPr>
            <p:ph type="title"/>
          </p:nvPr>
        </p:nvSpPr>
        <p:spPr/>
        <p:txBody>
          <a:bodyPr>
            <a:normAutofit fontScale="90000"/>
          </a:bodyPr>
          <a:lstStyle/>
          <a:p>
            <a:r>
              <a:rPr lang="en-US" dirty="0" smtClean="0"/>
              <a:t>Value Pattern: Consolidation</a:t>
            </a:r>
            <a:br>
              <a:rPr lang="en-US" dirty="0" smtClean="0"/>
            </a:br>
            <a:r>
              <a:rPr lang="en-US" sz="2700" i="1" dirty="0" smtClean="0"/>
              <a:t>Create Flexible, Shared Services based Business Applications</a:t>
            </a:r>
            <a:endParaRPr lang="en-US" i="1" dirty="0"/>
          </a:p>
        </p:txBody>
      </p:sp>
      <p:pic>
        <p:nvPicPr>
          <p:cNvPr id="15" name="Picture 3"/>
          <p:cNvPicPr>
            <a:picLocks noChangeAspect="1" noChangeArrowheads="1"/>
          </p:cNvPicPr>
          <p:nvPr/>
        </p:nvPicPr>
        <p:blipFill>
          <a:blip r:embed="rId3" cstate="email"/>
          <a:srcRect/>
          <a:stretch>
            <a:fillRect/>
          </a:stretch>
        </p:blipFill>
        <p:spPr bwMode="auto">
          <a:xfrm>
            <a:off x="6760275" y="3048000"/>
            <a:ext cx="2383725" cy="1905000"/>
          </a:xfrm>
          <a:prstGeom prst="rect">
            <a:avLst/>
          </a:prstGeom>
          <a:ln>
            <a:noFill/>
          </a:ln>
          <a:effectLst>
            <a:softEdge rad="112500"/>
          </a:effectLst>
        </p:spPr>
      </p:pic>
      <p:graphicFrame>
        <p:nvGraphicFramePr>
          <p:cNvPr id="5" name="Content Placeholder 6"/>
          <p:cNvGraphicFramePr>
            <a:graphicFrameLocks/>
          </p:cNvGraphicFramePr>
          <p:nvPr/>
        </p:nvGraphicFramePr>
        <p:xfrm>
          <a:off x="381000" y="1752600"/>
          <a:ext cx="63246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6144" name="Rectangle 32"/>
          <p:cNvSpPr>
            <a:spLocks noGrp="1" noChangeArrowheads="1"/>
          </p:cNvSpPr>
          <p:nvPr>
            <p:ph type="title"/>
          </p:nvPr>
        </p:nvSpPr>
        <p:spPr/>
        <p:txBody>
          <a:bodyPr>
            <a:normAutofit fontScale="90000"/>
          </a:bodyPr>
          <a:lstStyle/>
          <a:p>
            <a:r>
              <a:rPr lang="en-US" dirty="0" smtClean="0"/>
              <a:t>Value Pattern: Legacy Modernization</a:t>
            </a:r>
            <a:br>
              <a:rPr lang="en-US" dirty="0" smtClean="0"/>
            </a:br>
            <a:r>
              <a:rPr lang="en-US" sz="3100" i="1" dirty="0" smtClean="0"/>
              <a:t>Long Tail of the past IT investment</a:t>
            </a:r>
            <a:endParaRPr lang="en-US" i="1" dirty="0"/>
          </a:p>
        </p:txBody>
      </p:sp>
      <p:grpSp>
        <p:nvGrpSpPr>
          <p:cNvPr id="2" name="Group 43"/>
          <p:cNvGrpSpPr>
            <a:grpSpLocks/>
          </p:cNvGrpSpPr>
          <p:nvPr/>
        </p:nvGrpSpPr>
        <p:grpSpPr bwMode="auto">
          <a:xfrm>
            <a:off x="7086600" y="2590800"/>
            <a:ext cx="1905000" cy="2090737"/>
            <a:chOff x="4160" y="1499"/>
            <a:chExt cx="1434" cy="1653"/>
          </a:xfrm>
        </p:grpSpPr>
        <p:grpSp>
          <p:nvGrpSpPr>
            <p:cNvPr id="3" name="Group 33"/>
            <p:cNvGrpSpPr>
              <a:grpSpLocks/>
            </p:cNvGrpSpPr>
            <p:nvPr/>
          </p:nvGrpSpPr>
          <p:grpSpPr bwMode="auto">
            <a:xfrm>
              <a:off x="4160" y="1499"/>
              <a:ext cx="1434" cy="1653"/>
              <a:chOff x="4326" y="1432"/>
              <a:chExt cx="1434" cy="1653"/>
            </a:xfrm>
          </p:grpSpPr>
          <p:pic>
            <p:nvPicPr>
              <p:cNvPr id="4826146" name="Picture 34" descr="CurvedESB"/>
              <p:cNvPicPr>
                <a:picLocks noChangeAspect="1" noChangeArrowheads="1"/>
              </p:cNvPicPr>
              <p:nvPr/>
            </p:nvPicPr>
            <p:blipFill>
              <a:blip r:embed="rId3" cstate="email"/>
              <a:srcRect/>
              <a:stretch>
                <a:fillRect/>
              </a:stretch>
            </p:blipFill>
            <p:spPr bwMode="auto">
              <a:xfrm>
                <a:off x="4526" y="1593"/>
                <a:ext cx="1234" cy="1482"/>
              </a:xfrm>
              <a:prstGeom prst="rect">
                <a:avLst/>
              </a:prstGeom>
              <a:noFill/>
            </p:spPr>
          </p:pic>
          <p:sp>
            <p:nvSpPr>
              <p:cNvPr id="4826147" name="AutoShape 35"/>
              <p:cNvSpPr>
                <a:spLocks noChangeArrowheads="1"/>
              </p:cNvSpPr>
              <p:nvPr/>
            </p:nvSpPr>
            <p:spPr bwMode="auto">
              <a:xfrm>
                <a:off x="4326" y="2844"/>
                <a:ext cx="1145" cy="241"/>
              </a:xfrm>
              <a:prstGeom prst="cube">
                <a:avLst>
                  <a:gd name="adj" fmla="val 66806"/>
                </a:avLst>
              </a:prstGeom>
              <a:gradFill rotWithShape="1">
                <a:gsLst>
                  <a:gs pos="0">
                    <a:srgbClr val="006699"/>
                  </a:gs>
                  <a:gs pos="100000">
                    <a:srgbClr val="006699">
                      <a:gamma/>
                      <a:shade val="46275"/>
                      <a:invGamma/>
                    </a:srgbClr>
                  </a:gs>
                </a:gsLst>
                <a:lin ang="5400000" scaled="1"/>
              </a:gradFill>
              <a:ln w="9525">
                <a:noFill/>
                <a:miter lim="800000"/>
                <a:headEnd/>
                <a:tailEnd/>
              </a:ln>
              <a:effectLst/>
            </p:spPr>
            <p:txBody>
              <a:bodyPr wrap="none" anchor="ctr"/>
              <a:lstStyle/>
              <a:p>
                <a:endParaRPr lang="en-US"/>
              </a:p>
            </p:txBody>
          </p:sp>
          <p:pic>
            <p:nvPicPr>
              <p:cNvPr id="4826148" name="Picture 36" descr="block_yellow2"/>
              <p:cNvPicPr>
                <a:picLocks noChangeAspect="1" noChangeArrowheads="1"/>
              </p:cNvPicPr>
              <p:nvPr/>
            </p:nvPicPr>
            <p:blipFill>
              <a:blip r:embed="rId4">
                <a:lum bright="-4000" contrast="20000"/>
              </a:blip>
              <a:srcRect/>
              <a:stretch>
                <a:fillRect/>
              </a:stretch>
            </p:blipFill>
            <p:spPr bwMode="auto">
              <a:xfrm>
                <a:off x="4964" y="2646"/>
                <a:ext cx="331" cy="327"/>
              </a:xfrm>
              <a:prstGeom prst="rect">
                <a:avLst/>
              </a:prstGeom>
              <a:noFill/>
              <a:ln w="9525">
                <a:noFill/>
                <a:miter lim="800000"/>
                <a:headEnd/>
                <a:tailEnd/>
              </a:ln>
            </p:spPr>
          </p:pic>
          <p:sp>
            <p:nvSpPr>
              <p:cNvPr id="4826149" name="AutoShape 37"/>
              <p:cNvSpPr>
                <a:spLocks noChangeArrowheads="1"/>
              </p:cNvSpPr>
              <p:nvPr/>
            </p:nvSpPr>
            <p:spPr bwMode="auto">
              <a:xfrm>
                <a:off x="4654" y="1638"/>
                <a:ext cx="998" cy="308"/>
              </a:xfrm>
              <a:prstGeom prst="cube">
                <a:avLst>
                  <a:gd name="adj" fmla="val 69481"/>
                </a:avLst>
              </a:prstGeom>
              <a:gradFill rotWithShape="1">
                <a:gsLst>
                  <a:gs pos="0">
                    <a:srgbClr val="108A64"/>
                  </a:gs>
                  <a:gs pos="100000">
                    <a:srgbClr val="108A64">
                      <a:gamma/>
                      <a:shade val="46275"/>
                      <a:invGamma/>
                    </a:srgbClr>
                  </a:gs>
                </a:gsLst>
                <a:lin ang="5400000" scaled="1"/>
              </a:gradFill>
              <a:ln w="9525">
                <a:noFill/>
                <a:miter lim="800000"/>
                <a:headEnd/>
                <a:tailEnd/>
              </a:ln>
              <a:effectLst/>
            </p:spPr>
            <p:txBody>
              <a:bodyPr wrap="none" anchor="ctr"/>
              <a:lstStyle/>
              <a:p>
                <a:endParaRPr lang="en-US"/>
              </a:p>
            </p:txBody>
          </p:sp>
          <p:pic>
            <p:nvPicPr>
              <p:cNvPr id="4826150" name="Picture 38" descr="block_oraclered"/>
              <p:cNvPicPr>
                <a:picLocks noChangeAspect="1" noChangeArrowheads="1"/>
              </p:cNvPicPr>
              <p:nvPr/>
            </p:nvPicPr>
            <p:blipFill>
              <a:blip r:embed="rId5"/>
              <a:srcRect/>
              <a:stretch>
                <a:fillRect/>
              </a:stretch>
            </p:blipFill>
            <p:spPr bwMode="auto">
              <a:xfrm>
                <a:off x="5242" y="1432"/>
                <a:ext cx="272" cy="267"/>
              </a:xfrm>
              <a:prstGeom prst="rect">
                <a:avLst/>
              </a:prstGeom>
              <a:noFill/>
              <a:ln w="9525">
                <a:noFill/>
                <a:miter lim="800000"/>
                <a:headEnd/>
                <a:tailEnd/>
              </a:ln>
            </p:spPr>
          </p:pic>
          <p:pic>
            <p:nvPicPr>
              <p:cNvPr id="4826151" name="Picture 39"/>
              <p:cNvPicPr>
                <a:picLocks noChangeAspect="1" noChangeArrowheads="1"/>
              </p:cNvPicPr>
              <p:nvPr/>
            </p:nvPicPr>
            <p:blipFill>
              <a:blip r:embed="rId6"/>
              <a:srcRect/>
              <a:stretch>
                <a:fillRect/>
              </a:stretch>
            </p:blipFill>
            <p:spPr bwMode="auto">
              <a:xfrm>
                <a:off x="4849" y="1454"/>
                <a:ext cx="314" cy="309"/>
              </a:xfrm>
              <a:prstGeom prst="rect">
                <a:avLst/>
              </a:prstGeom>
              <a:noFill/>
              <a:ln w="9525">
                <a:noFill/>
                <a:miter lim="800000"/>
                <a:headEnd/>
                <a:tailEnd/>
              </a:ln>
            </p:spPr>
          </p:pic>
        </p:grpSp>
        <p:pic>
          <p:nvPicPr>
            <p:cNvPr id="4826154" name="Picture 42" descr="turquoise lego"/>
            <p:cNvPicPr>
              <a:picLocks noChangeAspect="1" noChangeArrowheads="1"/>
            </p:cNvPicPr>
            <p:nvPr/>
          </p:nvPicPr>
          <p:blipFill>
            <a:blip r:embed="rId7" cstate="email"/>
            <a:srcRect/>
            <a:stretch>
              <a:fillRect/>
            </a:stretch>
          </p:blipFill>
          <p:spPr bwMode="auto">
            <a:xfrm>
              <a:off x="4324" y="2703"/>
              <a:ext cx="350" cy="324"/>
            </a:xfrm>
            <a:prstGeom prst="rect">
              <a:avLst/>
            </a:prstGeom>
            <a:noFill/>
          </p:spPr>
        </p:pic>
      </p:grpSp>
      <p:graphicFrame>
        <p:nvGraphicFramePr>
          <p:cNvPr id="13" name="Content Placeholder 6"/>
          <p:cNvGraphicFramePr>
            <a:graphicFrameLocks/>
          </p:cNvGraphicFramePr>
          <p:nvPr/>
        </p:nvGraphicFramePr>
        <p:xfrm>
          <a:off x="304800" y="1524000"/>
          <a:ext cx="7010400"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9388" y="2492375"/>
            <a:ext cx="8785225" cy="4176713"/>
            <a:chOff x="363" y="1834"/>
            <a:chExt cx="5257" cy="2532"/>
          </a:xfrm>
        </p:grpSpPr>
        <p:grpSp>
          <p:nvGrpSpPr>
            <p:cNvPr id="3" name="Group 3"/>
            <p:cNvGrpSpPr>
              <a:grpSpLocks/>
            </p:cNvGrpSpPr>
            <p:nvPr/>
          </p:nvGrpSpPr>
          <p:grpSpPr bwMode="auto">
            <a:xfrm>
              <a:off x="363" y="1834"/>
              <a:ext cx="1686" cy="2532"/>
              <a:chOff x="227" y="1698"/>
              <a:chExt cx="1686" cy="2532"/>
            </a:xfrm>
          </p:grpSpPr>
          <p:pic>
            <p:nvPicPr>
              <p:cNvPr id="3076" name="Picture 4" descr="empty-blue-rectangle"/>
              <p:cNvPicPr>
                <a:picLocks noChangeAspect="1" noChangeArrowheads="1"/>
              </p:cNvPicPr>
              <p:nvPr/>
            </p:nvPicPr>
            <p:blipFill>
              <a:blip r:embed="rId4"/>
              <a:srcRect/>
              <a:stretch>
                <a:fillRect/>
              </a:stretch>
            </p:blipFill>
            <p:spPr bwMode="auto">
              <a:xfrm>
                <a:off x="227" y="1698"/>
                <a:ext cx="1686" cy="2532"/>
              </a:xfrm>
              <a:prstGeom prst="rect">
                <a:avLst/>
              </a:prstGeom>
              <a:noFill/>
            </p:spPr>
          </p:pic>
          <p:pic>
            <p:nvPicPr>
              <p:cNvPr id="3077" name="Picture 5" descr="blue-top-faded"/>
              <p:cNvPicPr>
                <a:picLocks noChangeAspect="1" noChangeArrowheads="1"/>
              </p:cNvPicPr>
              <p:nvPr/>
            </p:nvPicPr>
            <p:blipFill>
              <a:blip r:embed="rId5"/>
              <a:srcRect/>
              <a:stretch>
                <a:fillRect/>
              </a:stretch>
            </p:blipFill>
            <p:spPr bwMode="auto">
              <a:xfrm>
                <a:off x="249" y="1717"/>
                <a:ext cx="1626" cy="720"/>
              </a:xfrm>
              <a:prstGeom prst="rect">
                <a:avLst/>
              </a:prstGeom>
              <a:noFill/>
            </p:spPr>
          </p:pic>
          <p:pic>
            <p:nvPicPr>
              <p:cNvPr id="3078" name="Picture 6" descr="Customer--Business-Challeng"/>
              <p:cNvPicPr>
                <a:picLocks noChangeAspect="1" noChangeArrowheads="1"/>
              </p:cNvPicPr>
              <p:nvPr/>
            </p:nvPicPr>
            <p:blipFill>
              <a:blip r:embed="rId6" cstate="email"/>
              <a:srcRect/>
              <a:stretch>
                <a:fillRect/>
              </a:stretch>
            </p:blipFill>
            <p:spPr bwMode="auto">
              <a:xfrm>
                <a:off x="341" y="1859"/>
                <a:ext cx="1432" cy="412"/>
              </a:xfrm>
              <a:prstGeom prst="rect">
                <a:avLst/>
              </a:prstGeom>
              <a:noFill/>
            </p:spPr>
          </p:pic>
        </p:grpSp>
        <p:grpSp>
          <p:nvGrpSpPr>
            <p:cNvPr id="4" name="Group 7"/>
            <p:cNvGrpSpPr>
              <a:grpSpLocks/>
            </p:cNvGrpSpPr>
            <p:nvPr/>
          </p:nvGrpSpPr>
          <p:grpSpPr bwMode="auto">
            <a:xfrm>
              <a:off x="2148" y="1834"/>
              <a:ext cx="1686" cy="2532"/>
              <a:chOff x="2012" y="1698"/>
              <a:chExt cx="1686" cy="2532"/>
            </a:xfrm>
          </p:grpSpPr>
          <p:pic>
            <p:nvPicPr>
              <p:cNvPr id="3080" name="Picture 8" descr="empty-green-rectangle"/>
              <p:cNvPicPr>
                <a:picLocks noChangeAspect="1" noChangeArrowheads="1"/>
              </p:cNvPicPr>
              <p:nvPr/>
            </p:nvPicPr>
            <p:blipFill>
              <a:blip r:embed="rId7"/>
              <a:srcRect/>
              <a:stretch>
                <a:fillRect/>
              </a:stretch>
            </p:blipFill>
            <p:spPr bwMode="auto">
              <a:xfrm>
                <a:off x="2012" y="1698"/>
                <a:ext cx="1686" cy="2532"/>
              </a:xfrm>
              <a:prstGeom prst="rect">
                <a:avLst/>
              </a:prstGeom>
              <a:noFill/>
            </p:spPr>
          </p:pic>
          <p:pic>
            <p:nvPicPr>
              <p:cNvPr id="3081" name="Picture 9" descr="green-top-faded"/>
              <p:cNvPicPr>
                <a:picLocks noChangeAspect="1" noChangeArrowheads="1"/>
              </p:cNvPicPr>
              <p:nvPr/>
            </p:nvPicPr>
            <p:blipFill>
              <a:blip r:embed="rId8"/>
              <a:srcRect/>
              <a:stretch>
                <a:fillRect/>
              </a:stretch>
            </p:blipFill>
            <p:spPr bwMode="auto">
              <a:xfrm>
                <a:off x="2045" y="1718"/>
                <a:ext cx="1626" cy="720"/>
              </a:xfrm>
              <a:prstGeom prst="rect">
                <a:avLst/>
              </a:prstGeom>
              <a:noFill/>
            </p:spPr>
          </p:pic>
          <p:pic>
            <p:nvPicPr>
              <p:cNvPr id="3082" name="Picture 10" descr="Solution"/>
              <p:cNvPicPr>
                <a:picLocks noChangeAspect="1" noChangeArrowheads="1"/>
              </p:cNvPicPr>
              <p:nvPr/>
            </p:nvPicPr>
            <p:blipFill>
              <a:blip r:embed="rId9" cstate="email"/>
              <a:srcRect/>
              <a:stretch>
                <a:fillRect/>
              </a:stretch>
            </p:blipFill>
            <p:spPr bwMode="auto">
              <a:xfrm>
                <a:off x="2430" y="1935"/>
                <a:ext cx="834" cy="260"/>
              </a:xfrm>
              <a:prstGeom prst="rect">
                <a:avLst/>
              </a:prstGeom>
              <a:noFill/>
            </p:spPr>
          </p:pic>
        </p:grpSp>
        <p:grpSp>
          <p:nvGrpSpPr>
            <p:cNvPr id="5" name="Group 11"/>
            <p:cNvGrpSpPr>
              <a:grpSpLocks/>
            </p:cNvGrpSpPr>
            <p:nvPr/>
          </p:nvGrpSpPr>
          <p:grpSpPr bwMode="auto">
            <a:xfrm>
              <a:off x="3934" y="1834"/>
              <a:ext cx="1686" cy="2532"/>
              <a:chOff x="3798" y="1698"/>
              <a:chExt cx="1686" cy="2532"/>
            </a:xfrm>
          </p:grpSpPr>
          <p:pic>
            <p:nvPicPr>
              <p:cNvPr id="3084" name="Picture 12" descr="empty-red-rectangle"/>
              <p:cNvPicPr>
                <a:picLocks noChangeAspect="1" noChangeArrowheads="1"/>
              </p:cNvPicPr>
              <p:nvPr/>
            </p:nvPicPr>
            <p:blipFill>
              <a:blip r:embed="rId10"/>
              <a:srcRect/>
              <a:stretch>
                <a:fillRect/>
              </a:stretch>
            </p:blipFill>
            <p:spPr bwMode="auto">
              <a:xfrm>
                <a:off x="3798" y="1698"/>
                <a:ext cx="1686" cy="2532"/>
              </a:xfrm>
              <a:prstGeom prst="rect">
                <a:avLst/>
              </a:prstGeom>
              <a:noFill/>
            </p:spPr>
          </p:pic>
          <p:pic>
            <p:nvPicPr>
              <p:cNvPr id="3085" name="Picture 13" descr="red-top-faded"/>
              <p:cNvPicPr>
                <a:picLocks noChangeAspect="1" noChangeArrowheads="1"/>
              </p:cNvPicPr>
              <p:nvPr/>
            </p:nvPicPr>
            <p:blipFill>
              <a:blip r:embed="rId11"/>
              <a:srcRect/>
              <a:stretch>
                <a:fillRect/>
              </a:stretch>
            </p:blipFill>
            <p:spPr bwMode="auto">
              <a:xfrm>
                <a:off x="3821" y="1727"/>
                <a:ext cx="1626" cy="720"/>
              </a:xfrm>
              <a:prstGeom prst="rect">
                <a:avLst/>
              </a:prstGeom>
              <a:noFill/>
            </p:spPr>
          </p:pic>
          <p:pic>
            <p:nvPicPr>
              <p:cNvPr id="3086" name="Picture 14" descr="Customer-Results-Benefits"/>
              <p:cNvPicPr>
                <a:picLocks noChangeAspect="1" noChangeArrowheads="1"/>
              </p:cNvPicPr>
              <p:nvPr/>
            </p:nvPicPr>
            <p:blipFill>
              <a:blip r:embed="rId12" cstate="email"/>
              <a:srcRect/>
              <a:stretch>
                <a:fillRect/>
              </a:stretch>
            </p:blipFill>
            <p:spPr bwMode="auto">
              <a:xfrm>
                <a:off x="4077" y="1870"/>
                <a:ext cx="1153" cy="391"/>
              </a:xfrm>
              <a:prstGeom prst="rect">
                <a:avLst/>
              </a:prstGeom>
              <a:noFill/>
            </p:spPr>
          </p:pic>
        </p:grpSp>
      </p:grpSp>
      <p:pic>
        <p:nvPicPr>
          <p:cNvPr id="3087" name="Picture 15"/>
          <p:cNvPicPr>
            <a:picLocks noChangeAspect="1" noChangeArrowheads="1"/>
          </p:cNvPicPr>
          <p:nvPr/>
        </p:nvPicPr>
        <p:blipFill>
          <a:blip r:embed="rId13" cstate="email">
            <a:lum bright="18000"/>
          </a:blip>
          <a:srcRect/>
          <a:stretch>
            <a:fillRect/>
          </a:stretch>
        </p:blipFill>
        <p:spPr bwMode="auto">
          <a:xfrm>
            <a:off x="0" y="1341438"/>
            <a:ext cx="9144000" cy="1079500"/>
          </a:xfrm>
          <a:prstGeom prst="rect">
            <a:avLst/>
          </a:prstGeom>
          <a:noFill/>
          <a:ln w="12700" algn="ctr">
            <a:noFill/>
            <a:miter lim="800000"/>
            <a:headEnd type="none" w="sm" len="sm"/>
            <a:tailEnd type="none" w="sm" len="sm"/>
          </a:ln>
          <a:effectLst/>
        </p:spPr>
      </p:pic>
      <p:sp>
        <p:nvSpPr>
          <p:cNvPr id="3088" name="Line 16"/>
          <p:cNvSpPr>
            <a:spLocks noChangeShapeType="1"/>
          </p:cNvSpPr>
          <p:nvPr/>
        </p:nvSpPr>
        <p:spPr bwMode="auto">
          <a:xfrm>
            <a:off x="484188" y="4808538"/>
            <a:ext cx="5334000" cy="0"/>
          </a:xfrm>
          <a:prstGeom prst="line">
            <a:avLst/>
          </a:prstGeom>
          <a:noFill/>
          <a:ln w="38100">
            <a:noFill/>
            <a:round/>
            <a:headEnd/>
            <a:tailEnd type="none" w="lg" len="sm"/>
          </a:ln>
          <a:effectLst/>
        </p:spPr>
        <p:txBody>
          <a:bodyPr tIns="91440" bIns="91440">
            <a:spAutoFit/>
          </a:bodyPr>
          <a:lstStyle/>
          <a:p>
            <a:endParaRPr lang="en-US"/>
          </a:p>
        </p:txBody>
      </p:sp>
      <p:sp>
        <p:nvSpPr>
          <p:cNvPr id="3089" name="Rectangle 17"/>
          <p:cNvSpPr>
            <a:spLocks noChangeArrowheads="1"/>
          </p:cNvSpPr>
          <p:nvPr/>
        </p:nvSpPr>
        <p:spPr bwMode="auto">
          <a:xfrm>
            <a:off x="6227763" y="3573463"/>
            <a:ext cx="2592387" cy="3281362"/>
          </a:xfrm>
          <a:prstGeom prst="rect">
            <a:avLst/>
          </a:prstGeom>
          <a:noFill/>
          <a:ln w="9525" algn="ctr">
            <a:noFill/>
            <a:miter lim="800000"/>
            <a:headEnd type="none" w="sm" len="sm"/>
            <a:tailEnd type="none" w="sm" len="sm"/>
          </a:ln>
          <a:effectLst/>
        </p:spPr>
        <p:txBody>
          <a:bodyPr>
            <a:spAutoFit/>
          </a:bodyPr>
          <a:lstStyle/>
          <a:p>
            <a:pPr marL="193675" indent="-193675">
              <a:lnSpc>
                <a:spcPct val="85000"/>
              </a:lnSpc>
              <a:spcBef>
                <a:spcPct val="25000"/>
              </a:spcBef>
              <a:buClr>
                <a:schemeClr val="folHlink"/>
              </a:buClr>
              <a:buSzPct val="45000"/>
              <a:buFont typeface="Wingdings 2" pitchFamily="18" charset="2"/>
              <a:buChar char="¢"/>
            </a:pPr>
            <a:r>
              <a:rPr lang="en-US" dirty="0"/>
              <a:t>Improved customer service by allowing caseworkers to provide customers with more up-to-date, reliable information</a:t>
            </a:r>
          </a:p>
          <a:p>
            <a:pPr marL="193675" indent="-193675">
              <a:lnSpc>
                <a:spcPct val="85000"/>
              </a:lnSpc>
              <a:spcBef>
                <a:spcPct val="25000"/>
              </a:spcBef>
              <a:buClr>
                <a:schemeClr val="folHlink"/>
              </a:buClr>
              <a:buSzPct val="45000"/>
              <a:buFont typeface="Wingdings 2" pitchFamily="18" charset="2"/>
              <a:buNone/>
            </a:pPr>
            <a:endParaRPr lang="en-US" sz="500" dirty="0"/>
          </a:p>
          <a:p>
            <a:pPr marL="193675" indent="-193675">
              <a:lnSpc>
                <a:spcPct val="85000"/>
              </a:lnSpc>
              <a:spcBef>
                <a:spcPct val="25000"/>
              </a:spcBef>
              <a:buClr>
                <a:schemeClr val="folHlink"/>
              </a:buClr>
              <a:buSzPct val="45000"/>
              <a:buFont typeface="Wingdings 2" pitchFamily="18" charset="2"/>
              <a:buChar char="¢"/>
            </a:pPr>
            <a:r>
              <a:rPr lang="en-US" dirty="0"/>
              <a:t>Expected to cut development costs for its next project by NOK16 million (U.S.$2.4 million)</a:t>
            </a:r>
          </a:p>
          <a:p>
            <a:pPr marL="193675" indent="-193675">
              <a:lnSpc>
                <a:spcPct val="85000"/>
              </a:lnSpc>
              <a:spcBef>
                <a:spcPct val="25000"/>
              </a:spcBef>
              <a:buClr>
                <a:schemeClr val="folHlink"/>
              </a:buClr>
              <a:buSzPct val="45000"/>
              <a:buFont typeface="Wingdings 2" pitchFamily="18" charset="2"/>
              <a:buChar char="¢"/>
            </a:pPr>
            <a:endParaRPr lang="en-US" sz="500" dirty="0"/>
          </a:p>
          <a:p>
            <a:pPr marL="193675" indent="-193675">
              <a:lnSpc>
                <a:spcPct val="85000"/>
              </a:lnSpc>
              <a:spcBef>
                <a:spcPct val="25000"/>
              </a:spcBef>
              <a:buClr>
                <a:schemeClr val="folHlink"/>
              </a:buClr>
              <a:buSzPct val="45000"/>
              <a:buFont typeface="Wingdings 2" pitchFamily="18" charset="2"/>
              <a:buChar char="¢"/>
            </a:pPr>
            <a:endParaRPr lang="en-US" dirty="0"/>
          </a:p>
          <a:p>
            <a:pPr marL="193675" indent="-193675">
              <a:lnSpc>
                <a:spcPct val="85000"/>
              </a:lnSpc>
              <a:spcBef>
                <a:spcPct val="25000"/>
              </a:spcBef>
              <a:buClr>
                <a:schemeClr val="folHlink"/>
              </a:buClr>
              <a:buSzPct val="45000"/>
              <a:buFont typeface="Wingdings 2" pitchFamily="18" charset="2"/>
              <a:buChar char="¢"/>
            </a:pPr>
            <a:endParaRPr lang="en-US" sz="500" dirty="0"/>
          </a:p>
        </p:txBody>
      </p:sp>
      <p:sp>
        <p:nvSpPr>
          <p:cNvPr id="3090" name="Rectangle 18"/>
          <p:cNvSpPr>
            <a:spLocks noChangeArrowheads="1"/>
          </p:cNvSpPr>
          <p:nvPr/>
        </p:nvSpPr>
        <p:spPr bwMode="auto">
          <a:xfrm>
            <a:off x="3276600" y="3573463"/>
            <a:ext cx="2590800" cy="2811462"/>
          </a:xfrm>
          <a:prstGeom prst="rect">
            <a:avLst/>
          </a:prstGeom>
          <a:noFill/>
          <a:ln w="9525" algn="ctr">
            <a:noFill/>
            <a:miter lim="800000"/>
            <a:headEnd type="none" w="sm" len="sm"/>
            <a:tailEnd type="none" w="sm" len="sm"/>
          </a:ln>
          <a:effectLst/>
        </p:spPr>
        <p:txBody>
          <a:bodyPr>
            <a:spAutoFit/>
          </a:bodyPr>
          <a:lstStyle/>
          <a:p>
            <a:pPr marL="193675" indent="-193675">
              <a:lnSpc>
                <a:spcPct val="85000"/>
              </a:lnSpc>
              <a:spcBef>
                <a:spcPct val="25000"/>
              </a:spcBef>
              <a:buClr>
                <a:schemeClr val="folHlink"/>
              </a:buClr>
              <a:buSzPct val="45000"/>
              <a:buFont typeface="Wingdings 2" pitchFamily="18" charset="2"/>
              <a:buChar char="¢"/>
            </a:pPr>
            <a:r>
              <a:rPr lang="en-US" dirty="0"/>
              <a:t>Developed a new pension application based on service-oriented architecture </a:t>
            </a:r>
          </a:p>
          <a:p>
            <a:pPr marL="193675" indent="-193675">
              <a:lnSpc>
                <a:spcPct val="85000"/>
              </a:lnSpc>
              <a:spcBef>
                <a:spcPct val="25000"/>
              </a:spcBef>
              <a:buClr>
                <a:schemeClr val="folHlink"/>
              </a:buClr>
              <a:buSzPct val="45000"/>
              <a:buFont typeface="Wingdings 2" pitchFamily="18" charset="2"/>
              <a:buChar char="¢"/>
            </a:pPr>
            <a:endParaRPr lang="en-US" sz="500" dirty="0"/>
          </a:p>
          <a:p>
            <a:pPr marL="193675" indent="-193675">
              <a:lnSpc>
                <a:spcPct val="85000"/>
              </a:lnSpc>
              <a:spcBef>
                <a:spcPct val="25000"/>
              </a:spcBef>
              <a:buClr>
                <a:schemeClr val="folHlink"/>
              </a:buClr>
              <a:buSzPct val="45000"/>
              <a:buFont typeface="Wingdings 2" pitchFamily="18" charset="2"/>
              <a:buChar char="¢"/>
            </a:pPr>
            <a:r>
              <a:rPr lang="en-US" dirty="0"/>
              <a:t>Built its solution using Microsoft</a:t>
            </a:r>
            <a:r>
              <a:rPr lang="en-US" sz="900" dirty="0">
                <a:cs typeface="Arial" charset="0"/>
              </a:rPr>
              <a:t>®</a:t>
            </a:r>
            <a:r>
              <a:rPr lang="en-US" dirty="0"/>
              <a:t> BizTalk</a:t>
            </a:r>
            <a:r>
              <a:rPr lang="en-US" sz="900" dirty="0"/>
              <a:t>®</a:t>
            </a:r>
            <a:r>
              <a:rPr lang="en-US" dirty="0"/>
              <a:t> Server</a:t>
            </a:r>
            <a:r>
              <a:rPr lang="en-US" sz="900" dirty="0"/>
              <a:t> </a:t>
            </a:r>
            <a:r>
              <a:rPr lang="en-US" dirty="0"/>
              <a:t>2006, which allowed it to interchange data from heterogeneous computer systems</a:t>
            </a:r>
          </a:p>
        </p:txBody>
      </p:sp>
      <p:sp>
        <p:nvSpPr>
          <p:cNvPr id="3091" name="Rectangle 19"/>
          <p:cNvSpPr>
            <a:spLocks noChangeArrowheads="1"/>
          </p:cNvSpPr>
          <p:nvPr/>
        </p:nvSpPr>
        <p:spPr bwMode="auto">
          <a:xfrm>
            <a:off x="228600" y="3573463"/>
            <a:ext cx="2659063" cy="2811462"/>
          </a:xfrm>
          <a:prstGeom prst="rect">
            <a:avLst/>
          </a:prstGeom>
          <a:noFill/>
          <a:ln w="9525" algn="ctr">
            <a:noFill/>
            <a:miter lim="800000"/>
            <a:headEnd type="none" w="sm" len="sm"/>
            <a:tailEnd type="none" w="sm" len="sm"/>
          </a:ln>
          <a:effectLst/>
        </p:spPr>
        <p:txBody>
          <a:bodyPr>
            <a:spAutoFit/>
          </a:bodyPr>
          <a:lstStyle/>
          <a:p>
            <a:pPr marL="193675" indent="-193675">
              <a:lnSpc>
                <a:spcPct val="85000"/>
              </a:lnSpc>
              <a:spcBef>
                <a:spcPct val="25000"/>
              </a:spcBef>
              <a:buClr>
                <a:schemeClr val="folHlink"/>
              </a:buClr>
              <a:buSzPct val="45000"/>
              <a:buFont typeface="Wingdings 2" pitchFamily="18" charset="2"/>
              <a:buChar char="¢"/>
            </a:pPr>
            <a:r>
              <a:rPr lang="en-US" dirty="0"/>
              <a:t>Vital wanted to boost the number of subscribers to its pension products</a:t>
            </a:r>
            <a:endParaRPr lang="en-US" sz="1600" dirty="0"/>
          </a:p>
          <a:p>
            <a:pPr marL="193675" indent="-193675">
              <a:lnSpc>
                <a:spcPct val="85000"/>
              </a:lnSpc>
              <a:spcBef>
                <a:spcPct val="25000"/>
              </a:spcBef>
              <a:buClr>
                <a:schemeClr val="folHlink"/>
              </a:buClr>
              <a:buSzPct val="45000"/>
              <a:buFont typeface="Wingdings 2" pitchFamily="18" charset="2"/>
              <a:buChar char="¢"/>
            </a:pPr>
            <a:endParaRPr lang="en-US" sz="500" dirty="0"/>
          </a:p>
          <a:p>
            <a:pPr marL="193675" indent="-193675">
              <a:lnSpc>
                <a:spcPct val="85000"/>
              </a:lnSpc>
              <a:spcBef>
                <a:spcPct val="25000"/>
              </a:spcBef>
              <a:buClr>
                <a:schemeClr val="folHlink"/>
              </a:buClr>
              <a:buSzPct val="45000"/>
              <a:buFont typeface="Wingdings 2" pitchFamily="18" charset="2"/>
              <a:buChar char="¢"/>
            </a:pPr>
            <a:r>
              <a:rPr lang="en-US" dirty="0"/>
              <a:t>Needed to combine different transactions available through its disparate systems and present them as Web services in a single Web portal</a:t>
            </a:r>
          </a:p>
        </p:txBody>
      </p:sp>
      <p:sp>
        <p:nvSpPr>
          <p:cNvPr id="3092" name="Text Box 20"/>
          <p:cNvSpPr txBox="1">
            <a:spLocks noChangeArrowheads="1"/>
          </p:cNvSpPr>
          <p:nvPr/>
        </p:nvSpPr>
        <p:spPr bwMode="auto">
          <a:xfrm>
            <a:off x="327025" y="1447800"/>
            <a:ext cx="8512175" cy="860425"/>
          </a:xfrm>
          <a:prstGeom prst="rect">
            <a:avLst/>
          </a:prstGeom>
          <a:noFill/>
          <a:ln w="12700" algn="ctr">
            <a:noFill/>
            <a:miter lim="800000"/>
            <a:headEnd/>
            <a:tailEnd/>
          </a:ln>
          <a:effectLst/>
        </p:spPr>
        <p:txBody>
          <a:bodyPr>
            <a:spAutoFit/>
          </a:bodyPr>
          <a:lstStyle/>
          <a:p>
            <a:pPr eaLnBrk="0" hangingPunct="0">
              <a:lnSpc>
                <a:spcPct val="90000"/>
              </a:lnSpc>
              <a:spcBef>
                <a:spcPct val="30000"/>
              </a:spcBef>
              <a:buClr>
                <a:schemeClr val="tx2"/>
              </a:buClr>
              <a:buSzPct val="85000"/>
              <a:buFont typeface="Wingdings" pitchFamily="2" charset="2"/>
              <a:buNone/>
            </a:pPr>
            <a:r>
              <a:rPr lang="en-US" sz="2800"/>
              <a:t>Pension insurance provider boosts worker productivity, improves customer service</a:t>
            </a:r>
          </a:p>
        </p:txBody>
      </p:sp>
      <p:sp>
        <p:nvSpPr>
          <p:cNvPr id="3093" name="Line 21"/>
          <p:cNvSpPr>
            <a:spLocks noChangeShapeType="1"/>
          </p:cNvSpPr>
          <p:nvPr/>
        </p:nvSpPr>
        <p:spPr bwMode="auto">
          <a:xfrm>
            <a:off x="706438" y="2770188"/>
            <a:ext cx="5334000" cy="0"/>
          </a:xfrm>
          <a:prstGeom prst="line">
            <a:avLst/>
          </a:prstGeom>
          <a:noFill/>
          <a:ln w="38100" cap="sq">
            <a:noFill/>
            <a:round/>
            <a:headEnd/>
            <a:tailEnd type="none" w="lg" len="sm"/>
          </a:ln>
          <a:effectLst/>
        </p:spPr>
        <p:txBody>
          <a:bodyPr tIns="91440" bIns="91440">
            <a:spAutoFit/>
          </a:bodyPr>
          <a:lstStyle/>
          <a:p>
            <a:endParaRPr lang="en-US"/>
          </a:p>
        </p:txBody>
      </p:sp>
      <p:pic>
        <p:nvPicPr>
          <p:cNvPr id="3094" name="Picture 22" descr="GEL Wide Arrow with Fade steel-gray"/>
          <p:cNvPicPr>
            <a:picLocks noChangeAspect="1" noChangeArrowheads="1"/>
          </p:cNvPicPr>
          <p:nvPr/>
        </p:nvPicPr>
        <p:blipFill>
          <a:blip r:embed="rId14" cstate="email"/>
          <a:srcRect/>
          <a:stretch>
            <a:fillRect/>
          </a:stretch>
        </p:blipFill>
        <p:spPr bwMode="auto">
          <a:xfrm>
            <a:off x="2843213" y="2997200"/>
            <a:ext cx="508000" cy="581025"/>
          </a:xfrm>
          <a:prstGeom prst="rect">
            <a:avLst/>
          </a:prstGeom>
          <a:noFill/>
        </p:spPr>
      </p:pic>
      <p:pic>
        <p:nvPicPr>
          <p:cNvPr id="3095" name="Picture 23" descr="GEL Wide Arrow with Fade steel-gray"/>
          <p:cNvPicPr>
            <a:picLocks noChangeAspect="1" noChangeArrowheads="1"/>
          </p:cNvPicPr>
          <p:nvPr/>
        </p:nvPicPr>
        <p:blipFill>
          <a:blip r:embed="rId14" cstate="email"/>
          <a:srcRect/>
          <a:stretch>
            <a:fillRect/>
          </a:stretch>
        </p:blipFill>
        <p:spPr bwMode="auto">
          <a:xfrm>
            <a:off x="5795963" y="2997200"/>
            <a:ext cx="508000" cy="581025"/>
          </a:xfrm>
          <a:prstGeom prst="rect">
            <a:avLst/>
          </a:prstGeom>
          <a:noFill/>
        </p:spPr>
      </p:pic>
      <p:sp>
        <p:nvSpPr>
          <p:cNvPr id="3096" name="Text Box 24"/>
          <p:cNvSpPr txBox="1">
            <a:spLocks noChangeArrowheads="1"/>
          </p:cNvSpPr>
          <p:nvPr/>
        </p:nvSpPr>
        <p:spPr bwMode="auto">
          <a:xfrm>
            <a:off x="1905000" y="152400"/>
            <a:ext cx="4876800" cy="1116013"/>
          </a:xfrm>
          <a:prstGeom prst="rect">
            <a:avLst/>
          </a:prstGeom>
          <a:noFill/>
          <a:ln w="12700" algn="ctr">
            <a:noFill/>
            <a:miter lim="800000"/>
            <a:headEnd type="none" w="sm" len="sm"/>
            <a:tailEnd type="none" w="sm" len="sm"/>
          </a:ln>
          <a:effectLst/>
        </p:spPr>
        <p:txBody>
          <a:bodyPr>
            <a:spAutoFit/>
          </a:bodyPr>
          <a:lstStyle/>
          <a:p>
            <a:pPr algn="ctr" eaLnBrk="0" hangingPunct="0">
              <a:lnSpc>
                <a:spcPct val="85000"/>
              </a:lnSpc>
              <a:spcBef>
                <a:spcPct val="20000"/>
              </a:spcBef>
            </a:pPr>
            <a:r>
              <a:rPr lang="en-US" sz="1600" i="1"/>
              <a:t>“Caseworkers can be more precise when they talk to customers on the phone</a:t>
            </a:r>
            <a:r>
              <a:rPr lang="en-US" sz="1600"/>
              <a:t>—</a:t>
            </a:r>
            <a:r>
              <a:rPr lang="en-US" sz="1600" i="1"/>
              <a:t>they can respond to requests more quickly, more easily, and with better quality information.”</a:t>
            </a:r>
          </a:p>
          <a:p>
            <a:pPr algn="ctr" eaLnBrk="0" hangingPunct="0">
              <a:lnSpc>
                <a:spcPct val="85000"/>
              </a:lnSpc>
              <a:spcBef>
                <a:spcPct val="20000"/>
              </a:spcBef>
            </a:pPr>
            <a:r>
              <a:rPr lang="en-US" sz="1200"/>
              <a:t>Rolf Nergaard, Enterprise Architect, Vital Forsikring ASA</a:t>
            </a:r>
          </a:p>
        </p:txBody>
      </p:sp>
      <p:pic>
        <p:nvPicPr>
          <p:cNvPr id="3101" name="Picture 29" descr="DnB-Nor-logo"/>
          <p:cNvPicPr>
            <a:picLocks noChangeAspect="1" noChangeArrowheads="1"/>
          </p:cNvPicPr>
          <p:nvPr/>
        </p:nvPicPr>
        <p:blipFill>
          <a:blip r:embed="rId15"/>
          <a:srcRect/>
          <a:stretch>
            <a:fillRect/>
          </a:stretch>
        </p:blipFill>
        <p:spPr bwMode="auto">
          <a:xfrm>
            <a:off x="685800" y="304800"/>
            <a:ext cx="657225" cy="835025"/>
          </a:xfrm>
          <a:prstGeom prst="rect">
            <a:avLst/>
          </a:prstGeom>
          <a:noFill/>
          <a:ln w="9525">
            <a:noFill/>
            <a:miter lim="800000"/>
            <a:headEnd/>
            <a:tailEnd/>
          </a:ln>
        </p:spPr>
      </p:pic>
      <p:pic>
        <p:nvPicPr>
          <p:cNvPr id="3102" name="Picture 30" descr="BTS2006"/>
          <p:cNvPicPr>
            <a:picLocks noChangeAspect="1" noChangeArrowheads="1"/>
          </p:cNvPicPr>
          <p:nvPr/>
        </p:nvPicPr>
        <p:blipFill>
          <a:blip r:embed="rId16" cstate="email"/>
          <a:srcRect/>
          <a:stretch>
            <a:fillRect/>
          </a:stretch>
        </p:blipFill>
        <p:spPr bwMode="auto">
          <a:xfrm>
            <a:off x="6858000" y="515938"/>
            <a:ext cx="1905000" cy="293687"/>
          </a:xfrm>
          <a:prstGeom prst="rect">
            <a:avLst/>
          </a:prstGeom>
          <a:noFill/>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92"/>
                                        </p:tgtEl>
                                        <p:attrNameLst>
                                          <p:attrName>style.visibility</p:attrName>
                                        </p:attrNameLst>
                                      </p:cBhvr>
                                      <p:to>
                                        <p:strVal val="visible"/>
                                      </p:to>
                                    </p:set>
                                    <p:animEffect transition="in" filter="fade">
                                      <p:cBhvr>
                                        <p:cTn id="7" dur="1000"/>
                                        <p:tgtEl>
                                          <p:spTgt spid="3092"/>
                                        </p:tgtEl>
                                      </p:cBhvr>
                                    </p:animEffect>
                                  </p:childTnLst>
                                </p:cTn>
                              </p:par>
                              <p:par>
                                <p:cTn id="8" presetID="10" presetClass="entr" presetSubtype="0" fill="hold" nodeType="withEffect">
                                  <p:stCondLst>
                                    <p:cond delay="0"/>
                                  </p:stCondLst>
                                  <p:childTnLst>
                                    <p:set>
                                      <p:cBhvr>
                                        <p:cTn id="9" dur="1" fill="hold">
                                          <p:stCondLst>
                                            <p:cond delay="0"/>
                                          </p:stCondLst>
                                        </p:cTn>
                                        <p:tgtEl>
                                          <p:spTgt spid="3087"/>
                                        </p:tgtEl>
                                        <p:attrNameLst>
                                          <p:attrName>style.visibility</p:attrName>
                                        </p:attrNameLst>
                                      </p:cBhvr>
                                      <p:to>
                                        <p:strVal val="visible"/>
                                      </p:to>
                                    </p:set>
                                    <p:animEffect transition="in" filter="fade">
                                      <p:cBhvr>
                                        <p:cTn id="10" dur="10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Microsoft SOA Technologies</a:t>
            </a:r>
            <a:endParaRPr lang="en-US" dirty="0"/>
          </a:p>
        </p:txBody>
      </p:sp>
      <p:sp>
        <p:nvSpPr>
          <p:cNvPr id="3" name="Subtitle 2"/>
          <p:cNvSpPr>
            <a:spLocks noGrp="1"/>
          </p:cNvSpPr>
          <p:nvPr>
            <p:ph type="subTitle" idx="1"/>
          </p:nvPr>
        </p:nvSpPr>
        <p:spPr/>
        <p:txBody>
          <a:bodyPr/>
          <a:lstStyle/>
          <a:p>
            <a:r>
              <a:rPr lang="de-DE" smtClean="0"/>
              <a:t>BizTalk Server and WCF</a:t>
            </a:r>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bwMode="auto">
          <a:xfrm>
            <a:off x="4754326" y="1276350"/>
            <a:ext cx="4008674" cy="4145360"/>
          </a:xfrm>
          <a:prstGeom prst="ellipse">
            <a:avLst/>
          </a:prstGeom>
          <a:gradFill flip="none" rotWithShape="1">
            <a:gsLst>
              <a:gs pos="0">
                <a:srgbClr val="BFBFBF"/>
              </a:gs>
              <a:gs pos="100000">
                <a:srgbClr val="EAEAEA"/>
              </a:gs>
            </a:gsLst>
            <a:lin ang="16200000" scaled="1"/>
            <a:tileRect/>
          </a:gradFill>
          <a:ln>
            <a:gradFill flip="none" rotWithShape="1">
              <a:gsLst>
                <a:gs pos="0">
                  <a:srgbClr val="BFBFBF"/>
                </a:gs>
                <a:gs pos="100000">
                  <a:schemeClr val="bg2">
                    <a:lumMod val="40000"/>
                    <a:lumOff val="60000"/>
                  </a:schemeClr>
                </a:gs>
              </a:gsLst>
              <a:lin ang="16200000" scaled="1"/>
              <a:tileRect/>
            </a:gra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83000"/>
              </a:lnSpc>
              <a:spcBef>
                <a:spcPct val="0"/>
              </a:spcBef>
              <a:spcAft>
                <a:spcPct val="0"/>
              </a:spcAft>
              <a:defRPr/>
            </a:pPr>
            <a:endParaRPr lang="en-US" sz="2400" dirty="0" smtClean="0">
              <a:solidFill>
                <a:schemeClr val="bg1"/>
              </a:solidFill>
            </a:endParaRPr>
          </a:p>
        </p:txBody>
      </p:sp>
      <p:sp>
        <p:nvSpPr>
          <p:cNvPr id="2" name="Title 1"/>
          <p:cNvSpPr>
            <a:spLocks noGrp="1"/>
          </p:cNvSpPr>
          <p:nvPr>
            <p:ph type="title"/>
          </p:nvPr>
        </p:nvSpPr>
        <p:spPr>
          <a:xfrm>
            <a:off x="381000" y="230188"/>
            <a:ext cx="8763000" cy="664797"/>
          </a:xfrm>
        </p:spPr>
        <p:txBody>
          <a:bodyPr/>
          <a:lstStyle/>
          <a:p>
            <a:r>
              <a:rPr lang="en-US" dirty="0" smtClean="0"/>
              <a:t>WCF Unifying Transport Protocols</a:t>
            </a:r>
            <a:endParaRPr lang="en-US" dirty="0"/>
          </a:p>
        </p:txBody>
      </p:sp>
      <p:sp>
        <p:nvSpPr>
          <p:cNvPr id="3" name="Text Placeholder 2"/>
          <p:cNvSpPr>
            <a:spLocks noGrp="1"/>
          </p:cNvSpPr>
          <p:nvPr>
            <p:ph type="body" sz="quarter" idx="10"/>
          </p:nvPr>
        </p:nvSpPr>
        <p:spPr>
          <a:xfrm>
            <a:off x="380999" y="1411552"/>
            <a:ext cx="4371753" cy="4302716"/>
          </a:xfrm>
        </p:spPr>
        <p:txBody>
          <a:bodyPr/>
          <a:lstStyle/>
          <a:p>
            <a:pPr marL="400050" indent="-400050"/>
            <a:r>
              <a:rPr lang="en-US" sz="2400" dirty="0" smtClean="0"/>
              <a:t>One-stop-shop for services</a:t>
            </a:r>
          </a:p>
          <a:p>
            <a:pPr marL="400050" indent="-400050"/>
            <a:r>
              <a:rPr lang="en-US" sz="2400" dirty="0" smtClean="0"/>
              <a:t>Consistent object model</a:t>
            </a:r>
          </a:p>
          <a:p>
            <a:pPr marL="400050" indent="-400050"/>
            <a:r>
              <a:rPr lang="en-US" sz="2400" dirty="0" smtClean="0"/>
              <a:t>Adoption of WCF as IO layer</a:t>
            </a:r>
          </a:p>
          <a:p>
            <a:pPr marL="400050" indent="-400050"/>
            <a:r>
              <a:rPr lang="en-US" sz="2400" dirty="0" smtClean="0"/>
              <a:t>Inherit new capabilities as they are added to the platform :</a:t>
            </a:r>
          </a:p>
          <a:p>
            <a:pPr marL="917575" lvl="1" indent="-400050"/>
            <a:r>
              <a:rPr lang="en-US" sz="2000" dirty="0" smtClean="0"/>
              <a:t>WS-* Standards</a:t>
            </a:r>
          </a:p>
          <a:p>
            <a:pPr marL="917575" lvl="1" indent="-400050"/>
            <a:r>
              <a:rPr lang="en-US" sz="2000" dirty="0" smtClean="0"/>
              <a:t>Web 2.0</a:t>
            </a:r>
          </a:p>
          <a:p>
            <a:pPr marL="917575" lvl="1" indent="-400050"/>
            <a:r>
              <a:rPr lang="en-US" sz="2000" dirty="0" smtClean="0"/>
              <a:t>....</a:t>
            </a:r>
          </a:p>
          <a:p>
            <a:pPr marL="0" indent="0">
              <a:buNone/>
            </a:pPr>
            <a:r>
              <a:rPr lang="en-US" sz="2400" dirty="0" smtClean="0">
                <a:solidFill>
                  <a:schemeClr val="tx2"/>
                </a:solidFill>
              </a:rPr>
              <a:t/>
            </a:r>
            <a:br>
              <a:rPr lang="en-US" sz="2400" dirty="0" smtClean="0">
                <a:solidFill>
                  <a:schemeClr val="tx2"/>
                </a:solidFill>
              </a:rPr>
            </a:br>
            <a:r>
              <a:rPr lang="en-US" sz="2400" dirty="0" smtClean="0">
                <a:solidFill>
                  <a:schemeClr val="tx2"/>
                </a:solidFill>
              </a:rPr>
              <a:t>Focus on the functionality, </a:t>
            </a:r>
            <a:br>
              <a:rPr lang="en-US" sz="2400" dirty="0" smtClean="0">
                <a:solidFill>
                  <a:schemeClr val="tx2"/>
                </a:solidFill>
              </a:rPr>
            </a:br>
            <a:r>
              <a:rPr lang="en-US" sz="2400" dirty="0" smtClean="0">
                <a:solidFill>
                  <a:schemeClr val="tx2"/>
                </a:solidFill>
              </a:rPr>
              <a:t>WCF takes care of the plumbing</a:t>
            </a:r>
            <a:endParaRPr lang="en-US" sz="2400" dirty="0">
              <a:solidFill>
                <a:schemeClr val="tx2"/>
              </a:solidFill>
            </a:endParaRPr>
          </a:p>
        </p:txBody>
      </p:sp>
      <p:sp>
        <p:nvSpPr>
          <p:cNvPr id="5" name="Down Arrow 4"/>
          <p:cNvSpPr/>
          <p:nvPr/>
        </p:nvSpPr>
        <p:spPr bwMode="auto">
          <a:xfrm rot="1975093">
            <a:off x="6958021" y="2110692"/>
            <a:ext cx="457200" cy="1218709"/>
          </a:xfrm>
          <a:prstGeom prst="downArrow">
            <a:avLst/>
          </a:prstGeom>
          <a:gradFill flip="none" rotWithShape="1">
            <a:gsLst>
              <a:gs pos="100000">
                <a:srgbClr val="BFBFBF">
                  <a:alpha val="0"/>
                </a:srgbClr>
              </a:gs>
              <a:gs pos="0">
                <a:schemeClr val="tx1">
                  <a:lumMod val="65000"/>
                </a:schemeClr>
              </a:gs>
            </a:gsLst>
            <a:lin ang="16200000" scaled="1"/>
            <a:tileRect/>
          </a:gradFill>
          <a:ln w="31750" cmpd="sng">
            <a:gradFill flip="none" rotWithShape="1">
              <a:gsLst>
                <a:gs pos="100000">
                  <a:srgbClr val="BFBFBF">
                    <a:alpha val="0"/>
                  </a:srgbClr>
                </a:gs>
                <a:gs pos="0">
                  <a:schemeClr val="tx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base">
              <a:lnSpc>
                <a:spcPct val="90000"/>
              </a:lnSpc>
              <a:spcBef>
                <a:spcPct val="0"/>
              </a:spcBef>
              <a:spcAft>
                <a:spcPct val="0"/>
              </a:spcAft>
              <a:defRPr/>
            </a:pPr>
            <a:endParaRPr lang="en-US" sz="2400" dirty="0" smtClean="0">
              <a:solidFill>
                <a:schemeClr val="bg1"/>
              </a:solidFill>
            </a:endParaRPr>
          </a:p>
        </p:txBody>
      </p:sp>
      <p:sp>
        <p:nvSpPr>
          <p:cNvPr id="6" name="Down Arrow 5"/>
          <p:cNvSpPr/>
          <p:nvPr/>
        </p:nvSpPr>
        <p:spPr bwMode="auto">
          <a:xfrm rot="3248404">
            <a:off x="7105923" y="2576406"/>
            <a:ext cx="457200" cy="816152"/>
          </a:xfrm>
          <a:prstGeom prst="downArrow">
            <a:avLst/>
          </a:prstGeom>
          <a:gradFill flip="none" rotWithShape="1">
            <a:gsLst>
              <a:gs pos="100000">
                <a:srgbClr val="BFBFBF">
                  <a:alpha val="0"/>
                </a:srgbClr>
              </a:gs>
              <a:gs pos="0">
                <a:schemeClr val="tx1">
                  <a:lumMod val="65000"/>
                </a:schemeClr>
              </a:gs>
            </a:gsLst>
            <a:lin ang="16200000" scaled="1"/>
            <a:tileRect/>
          </a:gradFill>
          <a:ln w="31750" cmpd="sng">
            <a:gradFill flip="none" rotWithShape="1">
              <a:gsLst>
                <a:gs pos="100000">
                  <a:srgbClr val="BFBFBF">
                    <a:alpha val="0"/>
                  </a:srgbClr>
                </a:gs>
                <a:gs pos="0">
                  <a:schemeClr val="tx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base">
              <a:lnSpc>
                <a:spcPct val="90000"/>
              </a:lnSpc>
              <a:spcBef>
                <a:spcPct val="0"/>
              </a:spcBef>
              <a:spcAft>
                <a:spcPct val="0"/>
              </a:spcAft>
              <a:defRPr/>
            </a:pPr>
            <a:endParaRPr lang="en-US" sz="2400" dirty="0" smtClean="0">
              <a:solidFill>
                <a:schemeClr val="bg1"/>
              </a:solidFill>
            </a:endParaRPr>
          </a:p>
        </p:txBody>
      </p:sp>
      <p:sp>
        <p:nvSpPr>
          <p:cNvPr id="7" name="Down Arrow 6"/>
          <p:cNvSpPr/>
          <p:nvPr/>
        </p:nvSpPr>
        <p:spPr bwMode="auto">
          <a:xfrm rot="4754534">
            <a:off x="7343875" y="3101858"/>
            <a:ext cx="457200" cy="336245"/>
          </a:xfrm>
          <a:prstGeom prst="downArrow">
            <a:avLst/>
          </a:prstGeom>
          <a:gradFill flip="none" rotWithShape="1">
            <a:gsLst>
              <a:gs pos="100000">
                <a:srgbClr val="BFBFBF">
                  <a:alpha val="0"/>
                </a:srgbClr>
              </a:gs>
              <a:gs pos="0">
                <a:schemeClr val="tx1">
                  <a:lumMod val="65000"/>
                </a:schemeClr>
              </a:gs>
            </a:gsLst>
            <a:lin ang="16200000" scaled="1"/>
            <a:tileRect/>
          </a:gradFill>
          <a:ln w="31750" cmpd="sng">
            <a:gradFill flip="none" rotWithShape="1">
              <a:gsLst>
                <a:gs pos="100000">
                  <a:srgbClr val="BFBFBF">
                    <a:alpha val="0"/>
                  </a:srgbClr>
                </a:gs>
                <a:gs pos="0">
                  <a:schemeClr val="tx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base">
              <a:lnSpc>
                <a:spcPct val="90000"/>
              </a:lnSpc>
              <a:spcBef>
                <a:spcPct val="0"/>
              </a:spcBef>
              <a:spcAft>
                <a:spcPct val="0"/>
              </a:spcAft>
              <a:defRPr/>
            </a:pPr>
            <a:endParaRPr lang="en-US" sz="2400" dirty="0" smtClean="0">
              <a:solidFill>
                <a:schemeClr val="bg1"/>
              </a:solidFill>
            </a:endParaRPr>
          </a:p>
        </p:txBody>
      </p:sp>
      <p:sp>
        <p:nvSpPr>
          <p:cNvPr id="8" name="Down Arrow 7"/>
          <p:cNvSpPr/>
          <p:nvPr/>
        </p:nvSpPr>
        <p:spPr bwMode="auto">
          <a:xfrm rot="19744222">
            <a:off x="6063819" y="1985710"/>
            <a:ext cx="457200" cy="1325891"/>
          </a:xfrm>
          <a:prstGeom prst="downArrow">
            <a:avLst/>
          </a:prstGeom>
          <a:gradFill flip="none" rotWithShape="1">
            <a:gsLst>
              <a:gs pos="100000">
                <a:srgbClr val="BFBFBF">
                  <a:alpha val="0"/>
                </a:srgbClr>
              </a:gs>
              <a:gs pos="0">
                <a:schemeClr val="tx1">
                  <a:lumMod val="65000"/>
                </a:schemeClr>
              </a:gs>
            </a:gsLst>
            <a:lin ang="16200000" scaled="1"/>
            <a:tileRect/>
          </a:gradFill>
          <a:ln w="31750" cmpd="sng">
            <a:gradFill flip="none" rotWithShape="1">
              <a:gsLst>
                <a:gs pos="100000">
                  <a:srgbClr val="BFBFBF">
                    <a:alpha val="0"/>
                  </a:srgbClr>
                </a:gs>
                <a:gs pos="0">
                  <a:schemeClr val="tx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base">
              <a:lnSpc>
                <a:spcPct val="90000"/>
              </a:lnSpc>
              <a:spcBef>
                <a:spcPct val="0"/>
              </a:spcBef>
              <a:spcAft>
                <a:spcPct val="0"/>
              </a:spcAft>
              <a:defRPr/>
            </a:pPr>
            <a:endParaRPr lang="en-US" sz="2400" dirty="0" smtClean="0">
              <a:solidFill>
                <a:schemeClr val="bg1"/>
              </a:solidFill>
            </a:endParaRPr>
          </a:p>
        </p:txBody>
      </p:sp>
      <p:sp>
        <p:nvSpPr>
          <p:cNvPr id="9" name="Down Arrow 8"/>
          <p:cNvSpPr/>
          <p:nvPr/>
        </p:nvSpPr>
        <p:spPr bwMode="auto">
          <a:xfrm rot="18291917">
            <a:off x="5897858" y="2457285"/>
            <a:ext cx="457200" cy="986243"/>
          </a:xfrm>
          <a:prstGeom prst="downArrow">
            <a:avLst/>
          </a:prstGeom>
          <a:gradFill flip="none" rotWithShape="1">
            <a:gsLst>
              <a:gs pos="100000">
                <a:srgbClr val="BFBFBF">
                  <a:alpha val="0"/>
                </a:srgbClr>
              </a:gs>
              <a:gs pos="0">
                <a:schemeClr val="tx1">
                  <a:lumMod val="65000"/>
                </a:schemeClr>
              </a:gs>
            </a:gsLst>
            <a:lin ang="16200000" scaled="1"/>
            <a:tileRect/>
          </a:gradFill>
          <a:ln w="31750" cmpd="sng">
            <a:gradFill flip="none" rotWithShape="1">
              <a:gsLst>
                <a:gs pos="100000">
                  <a:srgbClr val="BFBFBF">
                    <a:alpha val="0"/>
                  </a:srgbClr>
                </a:gs>
                <a:gs pos="0">
                  <a:schemeClr val="tx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base">
              <a:lnSpc>
                <a:spcPct val="90000"/>
              </a:lnSpc>
              <a:spcBef>
                <a:spcPct val="0"/>
              </a:spcBef>
              <a:spcAft>
                <a:spcPct val="0"/>
              </a:spcAft>
              <a:defRPr/>
            </a:pPr>
            <a:endParaRPr lang="en-US" sz="2400" dirty="0" smtClean="0">
              <a:solidFill>
                <a:schemeClr val="bg1"/>
              </a:solidFill>
            </a:endParaRPr>
          </a:p>
        </p:txBody>
      </p:sp>
      <p:sp>
        <p:nvSpPr>
          <p:cNvPr id="10" name="Down Arrow 9"/>
          <p:cNvSpPr/>
          <p:nvPr/>
        </p:nvSpPr>
        <p:spPr bwMode="auto">
          <a:xfrm rot="16682675">
            <a:off x="5706579" y="3010264"/>
            <a:ext cx="457200" cy="482666"/>
          </a:xfrm>
          <a:prstGeom prst="downArrow">
            <a:avLst/>
          </a:prstGeom>
          <a:gradFill flip="none" rotWithShape="1">
            <a:gsLst>
              <a:gs pos="100000">
                <a:srgbClr val="BFBFBF">
                  <a:alpha val="0"/>
                </a:srgbClr>
              </a:gs>
              <a:gs pos="0">
                <a:schemeClr val="tx1">
                  <a:lumMod val="65000"/>
                </a:schemeClr>
              </a:gs>
            </a:gsLst>
            <a:lin ang="16200000" scaled="1"/>
            <a:tileRect/>
          </a:gradFill>
          <a:ln w="31750" cmpd="sng">
            <a:gradFill flip="none" rotWithShape="1">
              <a:gsLst>
                <a:gs pos="100000">
                  <a:srgbClr val="BFBFBF">
                    <a:alpha val="0"/>
                  </a:srgbClr>
                </a:gs>
                <a:gs pos="0">
                  <a:schemeClr val="tx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base">
              <a:lnSpc>
                <a:spcPct val="90000"/>
              </a:lnSpc>
              <a:spcBef>
                <a:spcPct val="0"/>
              </a:spcBef>
              <a:spcAft>
                <a:spcPct val="0"/>
              </a:spcAft>
              <a:defRPr/>
            </a:pPr>
            <a:endParaRPr lang="en-US" sz="2400" dirty="0" smtClean="0">
              <a:solidFill>
                <a:schemeClr val="bg1"/>
              </a:solidFill>
            </a:endParaRPr>
          </a:p>
        </p:txBody>
      </p:sp>
      <p:sp>
        <p:nvSpPr>
          <p:cNvPr id="11" name="Oval 10"/>
          <p:cNvSpPr/>
          <p:nvPr/>
        </p:nvSpPr>
        <p:spPr bwMode="auto">
          <a:xfrm>
            <a:off x="5463985" y="1802968"/>
            <a:ext cx="914400" cy="457200"/>
          </a:xfrm>
          <a:prstGeom prst="ellipse">
            <a:avLst/>
          </a:prstGeom>
          <a:gradFill flip="none" rotWithShape="1">
            <a:gsLst>
              <a:gs pos="0">
                <a:srgbClr val="C9D24E"/>
              </a:gs>
              <a:gs pos="100000">
                <a:srgbClr val="EEF2C4"/>
              </a:gs>
            </a:gsLst>
            <a:lin ang="16200000" scaled="1"/>
            <a:tileRect/>
          </a:gradFill>
          <a:ln>
            <a:solidFill>
              <a:srgbClr val="C9D24E"/>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lvl="1" algn="ctr" fontAlgn="base">
              <a:lnSpc>
                <a:spcPct val="83000"/>
              </a:lnSpc>
              <a:spcBef>
                <a:spcPct val="0"/>
              </a:spcBef>
              <a:spcAft>
                <a:spcPct val="0"/>
              </a:spcAft>
              <a:defRPr/>
            </a:pPr>
            <a:r>
              <a:rPr lang="en-US" sz="1400" dirty="0" smtClean="0">
                <a:solidFill>
                  <a:schemeClr val="bg1"/>
                </a:solidFill>
              </a:rPr>
              <a:t>SOAP 1.1</a:t>
            </a:r>
          </a:p>
        </p:txBody>
      </p:sp>
      <p:sp>
        <p:nvSpPr>
          <p:cNvPr id="12" name="Oval 11"/>
          <p:cNvSpPr/>
          <p:nvPr/>
        </p:nvSpPr>
        <p:spPr bwMode="auto">
          <a:xfrm>
            <a:off x="4854385" y="2857068"/>
            <a:ext cx="914400" cy="457200"/>
          </a:xfrm>
          <a:prstGeom prst="ellipse">
            <a:avLst/>
          </a:prstGeom>
          <a:gradFill flip="none" rotWithShape="1">
            <a:gsLst>
              <a:gs pos="0">
                <a:srgbClr val="FC9204"/>
              </a:gs>
              <a:gs pos="100000">
                <a:srgbClr val="FFCF9B"/>
              </a:gs>
            </a:gsLst>
            <a:lin ang="16200000" scaled="1"/>
            <a:tileRect/>
          </a:gradFill>
          <a:ln>
            <a:solidFill>
              <a:srgbClr val="FC9804"/>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0000"/>
              </a:lnSpc>
              <a:spcBef>
                <a:spcPct val="0"/>
              </a:spcBef>
              <a:spcAft>
                <a:spcPct val="0"/>
              </a:spcAft>
              <a:defRPr/>
            </a:pPr>
            <a:r>
              <a:rPr lang="en-US" sz="1400" dirty="0" smtClean="0">
                <a:solidFill>
                  <a:schemeClr val="bg1"/>
                </a:solidFill>
              </a:rPr>
              <a:t>POX</a:t>
            </a:r>
          </a:p>
        </p:txBody>
      </p:sp>
      <p:sp>
        <p:nvSpPr>
          <p:cNvPr id="13" name="Oval 12"/>
          <p:cNvSpPr/>
          <p:nvPr/>
        </p:nvSpPr>
        <p:spPr bwMode="auto">
          <a:xfrm>
            <a:off x="7749985" y="2857068"/>
            <a:ext cx="914400" cy="457200"/>
          </a:xfrm>
          <a:prstGeom prst="ellipse">
            <a:avLst/>
          </a:prstGeom>
          <a:gradFill flip="none" rotWithShape="1">
            <a:gsLst>
              <a:gs pos="0">
                <a:srgbClr val="9580D2"/>
              </a:gs>
              <a:gs pos="100000">
                <a:srgbClr val="E4DDFF"/>
              </a:gs>
            </a:gsLst>
            <a:lin ang="16200000" scaled="1"/>
            <a:tileRect/>
          </a:gradFill>
          <a:ln>
            <a:solidFill>
              <a:srgbClr val="9999FF"/>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1400" dirty="0" smtClean="0">
                <a:solidFill>
                  <a:schemeClr val="bg1"/>
                </a:solidFill>
              </a:rPr>
              <a:t>WS-*</a:t>
            </a:r>
          </a:p>
        </p:txBody>
      </p:sp>
      <p:sp>
        <p:nvSpPr>
          <p:cNvPr id="14" name="Oval 13"/>
          <p:cNvSpPr/>
          <p:nvPr/>
        </p:nvSpPr>
        <p:spPr bwMode="auto">
          <a:xfrm>
            <a:off x="5082985" y="2323668"/>
            <a:ext cx="914400" cy="457200"/>
          </a:xfrm>
          <a:prstGeom prst="ellipse">
            <a:avLst/>
          </a:prstGeom>
          <a:gradFill flip="none" rotWithShape="1">
            <a:gsLst>
              <a:gs pos="0">
                <a:srgbClr val="FFC000"/>
              </a:gs>
              <a:gs pos="100000">
                <a:srgbClr val="FFE79B"/>
              </a:gs>
            </a:gsLst>
            <a:lin ang="16200000" scaled="1"/>
            <a:tileRect/>
          </a:gradFill>
          <a:ln>
            <a:solidFill>
              <a:srgbClr val="FFC000"/>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0000"/>
              </a:lnSpc>
              <a:spcBef>
                <a:spcPct val="0"/>
              </a:spcBef>
              <a:spcAft>
                <a:spcPct val="0"/>
              </a:spcAft>
              <a:defRPr/>
            </a:pPr>
            <a:r>
              <a:rPr lang="en-US" sz="1400" dirty="0" smtClean="0">
                <a:solidFill>
                  <a:schemeClr val="bg1"/>
                </a:solidFill>
              </a:rPr>
              <a:t>WSE</a:t>
            </a:r>
          </a:p>
        </p:txBody>
      </p:sp>
      <p:sp>
        <p:nvSpPr>
          <p:cNvPr id="15" name="Oval 14"/>
          <p:cNvSpPr/>
          <p:nvPr/>
        </p:nvSpPr>
        <p:spPr bwMode="auto">
          <a:xfrm>
            <a:off x="7130860" y="1802968"/>
            <a:ext cx="914400" cy="457200"/>
          </a:xfrm>
          <a:prstGeom prst="ellipse">
            <a:avLst/>
          </a:prstGeom>
          <a:gradFill flip="none" rotWithShape="1">
            <a:gsLst>
              <a:gs pos="0">
                <a:srgbClr val="00CC99"/>
              </a:gs>
              <a:gs pos="100000">
                <a:srgbClr val="AFFFEA"/>
              </a:gs>
            </a:gsLst>
            <a:lin ang="16200000" scaled="1"/>
            <a:tileRect/>
          </a:gradFill>
          <a:ln>
            <a:solidFill>
              <a:srgbClr val="00CC99"/>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0000"/>
              </a:lnSpc>
              <a:spcBef>
                <a:spcPct val="0"/>
              </a:spcBef>
              <a:spcAft>
                <a:spcPct val="0"/>
              </a:spcAft>
            </a:pPr>
            <a:r>
              <a:rPr lang="en-US" sz="1400" dirty="0" smtClean="0">
                <a:solidFill>
                  <a:schemeClr val="bg1"/>
                </a:solidFill>
              </a:rPr>
              <a:t>ASMX</a:t>
            </a:r>
          </a:p>
        </p:txBody>
      </p:sp>
      <p:sp>
        <p:nvSpPr>
          <p:cNvPr id="16" name="Oval 15"/>
          <p:cNvSpPr/>
          <p:nvPr/>
        </p:nvSpPr>
        <p:spPr bwMode="auto">
          <a:xfrm>
            <a:off x="7559485" y="2314143"/>
            <a:ext cx="914400" cy="457200"/>
          </a:xfrm>
          <a:prstGeom prst="ellipse">
            <a:avLst/>
          </a:prstGeom>
          <a:gradFill flip="none" rotWithShape="1">
            <a:gsLst>
              <a:gs pos="0">
                <a:srgbClr val="00B0F0"/>
              </a:gs>
              <a:gs pos="100000">
                <a:srgbClr val="89E0FF"/>
              </a:gs>
            </a:gsLst>
            <a:lin ang="16200000" scaled="1"/>
            <a:tileRect/>
          </a:gradFill>
          <a:ln>
            <a:gradFill flip="none" rotWithShape="1">
              <a:gsLst>
                <a:gs pos="0">
                  <a:srgbClr val="00B0F0"/>
                </a:gs>
                <a:gs pos="100000">
                  <a:srgbClr val="00B0F0"/>
                </a:gs>
              </a:gsLst>
              <a:lin ang="16200000" scaled="1"/>
              <a:tileRect/>
            </a:gra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83000"/>
              </a:lnSpc>
              <a:spcBef>
                <a:spcPct val="0"/>
              </a:spcBef>
              <a:spcAft>
                <a:spcPct val="0"/>
              </a:spcAft>
              <a:defRPr/>
            </a:pPr>
            <a:r>
              <a:rPr lang="en-US" sz="1050" kern="0" dirty="0" smtClean="0">
                <a:solidFill>
                  <a:schemeClr val="bg1"/>
                </a:solidFill>
                <a:latin typeface="Trebuchet MS" pitchFamily="34" charset="0"/>
              </a:rPr>
              <a:t>MSMQ</a:t>
            </a:r>
          </a:p>
        </p:txBody>
      </p:sp>
      <p:sp>
        <p:nvSpPr>
          <p:cNvPr id="17" name="Down Arrow 16"/>
          <p:cNvSpPr/>
          <p:nvPr/>
        </p:nvSpPr>
        <p:spPr bwMode="auto">
          <a:xfrm>
            <a:off x="6528430" y="1872648"/>
            <a:ext cx="457200" cy="1333148"/>
          </a:xfrm>
          <a:prstGeom prst="downArrow">
            <a:avLst/>
          </a:prstGeom>
          <a:gradFill flip="none" rotWithShape="1">
            <a:gsLst>
              <a:gs pos="100000">
                <a:srgbClr val="BFBFBF">
                  <a:alpha val="0"/>
                </a:srgbClr>
              </a:gs>
              <a:gs pos="0">
                <a:schemeClr val="tx1">
                  <a:lumMod val="65000"/>
                </a:schemeClr>
              </a:gs>
            </a:gsLst>
            <a:lin ang="16200000" scaled="1"/>
            <a:tileRect/>
          </a:gradFill>
          <a:ln w="31750" cmpd="sng">
            <a:gradFill flip="none" rotWithShape="1">
              <a:gsLst>
                <a:gs pos="100000">
                  <a:srgbClr val="BFBFBF">
                    <a:alpha val="0"/>
                  </a:srgbClr>
                </a:gs>
                <a:gs pos="0">
                  <a:schemeClr val="tx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base">
              <a:lnSpc>
                <a:spcPct val="90000"/>
              </a:lnSpc>
              <a:spcBef>
                <a:spcPct val="0"/>
              </a:spcBef>
              <a:spcAft>
                <a:spcPct val="0"/>
              </a:spcAft>
              <a:defRPr/>
            </a:pPr>
            <a:endParaRPr lang="en-US" sz="2400" dirty="0" smtClean="0">
              <a:solidFill>
                <a:schemeClr val="bg1"/>
              </a:solidFill>
            </a:endParaRPr>
          </a:p>
        </p:txBody>
      </p:sp>
      <p:sp>
        <p:nvSpPr>
          <p:cNvPr id="18" name="Oval 17"/>
          <p:cNvSpPr/>
          <p:nvPr/>
        </p:nvSpPr>
        <p:spPr bwMode="auto">
          <a:xfrm>
            <a:off x="6264084" y="1466418"/>
            <a:ext cx="993965" cy="457200"/>
          </a:xfrm>
          <a:prstGeom prst="ellipse">
            <a:avLst/>
          </a:prstGeom>
          <a:gradFill flip="none" rotWithShape="1">
            <a:gsLst>
              <a:gs pos="0">
                <a:srgbClr val="92D050"/>
              </a:gs>
              <a:gs pos="100000">
                <a:srgbClr val="DBF2C4"/>
              </a:gs>
            </a:gsLst>
            <a:lin ang="16200000" scaled="1"/>
            <a:tileRect/>
          </a:gradFill>
          <a:ln>
            <a:solidFill>
              <a:srgbClr val="A7DF6F"/>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lvl="1" algn="ctr" fontAlgn="base">
              <a:lnSpc>
                <a:spcPct val="83000"/>
              </a:lnSpc>
              <a:spcBef>
                <a:spcPct val="0"/>
              </a:spcBef>
              <a:spcAft>
                <a:spcPct val="0"/>
              </a:spcAft>
              <a:defRPr/>
            </a:pPr>
            <a:r>
              <a:rPr lang="en-US" sz="1200" dirty="0" smtClean="0">
                <a:solidFill>
                  <a:schemeClr val="bg1"/>
                </a:solidFill>
              </a:rPr>
              <a:t>.NET Remoting</a:t>
            </a:r>
          </a:p>
        </p:txBody>
      </p:sp>
      <p:sp>
        <p:nvSpPr>
          <p:cNvPr id="28" name="Oval 27"/>
          <p:cNvSpPr/>
          <p:nvPr/>
        </p:nvSpPr>
        <p:spPr bwMode="auto">
          <a:xfrm>
            <a:off x="5025835" y="4315625"/>
            <a:ext cx="3429000" cy="1514135"/>
          </a:xfrm>
          <a:prstGeom prst="ellipse">
            <a:avLst/>
          </a:prstGeom>
          <a:gradFill flip="none" rotWithShape="1">
            <a:gsLst>
              <a:gs pos="0">
                <a:srgbClr val="00B0F0"/>
              </a:gs>
              <a:gs pos="100000">
                <a:srgbClr val="89E0FF"/>
              </a:gs>
            </a:gsLst>
            <a:lin ang="16200000" scaled="1"/>
            <a:tileRect/>
          </a:gradFill>
          <a:ln>
            <a:gradFill flip="none" rotWithShape="1">
              <a:gsLst>
                <a:gs pos="0">
                  <a:srgbClr val="00B0F0"/>
                </a:gs>
                <a:gs pos="100000">
                  <a:srgbClr val="00B0F0"/>
                </a:gs>
              </a:gsLst>
              <a:lin ang="16200000" scaled="1"/>
              <a:tileRect/>
            </a:gra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83000"/>
              </a:lnSpc>
              <a:spcBef>
                <a:spcPct val="0"/>
              </a:spcBef>
              <a:spcAft>
                <a:spcPct val="0"/>
              </a:spcAft>
              <a:defRPr/>
            </a:pPr>
            <a:r>
              <a:rPr lang="en-US" kern="0" dirty="0" smtClean="0">
                <a:solidFill>
                  <a:schemeClr val="bg1"/>
                </a:solidFill>
                <a:latin typeface="Trebuchet MS" pitchFamily="34" charset="0"/>
              </a:rPr>
              <a:t>Web 2.0 Technologies</a:t>
            </a:r>
          </a:p>
        </p:txBody>
      </p:sp>
      <p:sp>
        <p:nvSpPr>
          <p:cNvPr id="19" name="Oval 18"/>
          <p:cNvSpPr/>
          <p:nvPr/>
        </p:nvSpPr>
        <p:spPr bwMode="auto">
          <a:xfrm>
            <a:off x="6326108" y="4762068"/>
            <a:ext cx="914400" cy="457200"/>
          </a:xfrm>
          <a:prstGeom prst="ellipse">
            <a:avLst/>
          </a:prstGeom>
          <a:gradFill flip="none" rotWithShape="1">
            <a:gsLst>
              <a:gs pos="0">
                <a:srgbClr val="993300"/>
              </a:gs>
              <a:gs pos="100000">
                <a:srgbClr val="FFA071"/>
              </a:gs>
            </a:gsLst>
            <a:lin ang="16200000" scaled="1"/>
            <a:tileRect/>
          </a:gradFill>
          <a:ln>
            <a:solidFill>
              <a:srgbClr val="993300"/>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0000"/>
              </a:lnSpc>
              <a:spcBef>
                <a:spcPct val="0"/>
              </a:spcBef>
              <a:spcAft>
                <a:spcPct val="0"/>
              </a:spcAft>
            </a:pPr>
            <a:r>
              <a:rPr lang="en-US" sz="1400" dirty="0" smtClean="0">
                <a:solidFill>
                  <a:schemeClr val="bg1"/>
                </a:solidFill>
              </a:rPr>
              <a:t>REST</a:t>
            </a:r>
          </a:p>
        </p:txBody>
      </p:sp>
      <p:sp>
        <p:nvSpPr>
          <p:cNvPr id="20" name="Oval 19"/>
          <p:cNvSpPr/>
          <p:nvPr/>
        </p:nvSpPr>
        <p:spPr bwMode="auto">
          <a:xfrm>
            <a:off x="7483396" y="4762068"/>
            <a:ext cx="914400" cy="457200"/>
          </a:xfrm>
          <a:prstGeom prst="ellipse">
            <a:avLst/>
          </a:prstGeom>
          <a:gradFill flip="none" rotWithShape="1">
            <a:gsLst>
              <a:gs pos="0">
                <a:schemeClr val="accent6">
                  <a:lumMod val="60000"/>
                  <a:lumOff val="40000"/>
                </a:schemeClr>
              </a:gs>
              <a:gs pos="100000">
                <a:srgbClr val="EEDDFF"/>
              </a:gs>
            </a:gsLst>
            <a:lin ang="16200000" scaled="1"/>
            <a:tileRect/>
          </a:gradFill>
          <a:ln>
            <a:solidFill>
              <a:srgbClr val="CC99FF"/>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1400" dirty="0" smtClean="0">
                <a:solidFill>
                  <a:schemeClr val="bg1"/>
                </a:solidFill>
              </a:rPr>
              <a:t>ATOM</a:t>
            </a:r>
          </a:p>
        </p:txBody>
      </p:sp>
      <p:sp>
        <p:nvSpPr>
          <p:cNvPr id="21" name="Oval 20"/>
          <p:cNvSpPr/>
          <p:nvPr/>
        </p:nvSpPr>
        <p:spPr bwMode="auto">
          <a:xfrm>
            <a:off x="5168821" y="4762068"/>
            <a:ext cx="914400" cy="457200"/>
          </a:xfrm>
          <a:prstGeom prst="ellipse">
            <a:avLst/>
          </a:prstGeom>
          <a:gradFill flip="none" rotWithShape="1">
            <a:gsLst>
              <a:gs pos="0">
                <a:srgbClr val="FF6600"/>
              </a:gs>
              <a:gs pos="100000">
                <a:srgbClr val="FFCFAF"/>
              </a:gs>
            </a:gsLst>
            <a:lin ang="16200000" scaled="1"/>
            <a:tileRect/>
          </a:gradFill>
          <a:ln>
            <a:solidFill>
              <a:srgbClr val="FF6600"/>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83000"/>
              </a:lnSpc>
              <a:spcBef>
                <a:spcPct val="0"/>
              </a:spcBef>
              <a:spcAft>
                <a:spcPct val="0"/>
              </a:spcAft>
              <a:defRPr/>
            </a:pPr>
            <a:r>
              <a:rPr lang="en-US" sz="1400" dirty="0" smtClean="0">
                <a:solidFill>
                  <a:schemeClr val="bg1"/>
                </a:solidFill>
              </a:rPr>
              <a:t>RSS</a:t>
            </a:r>
          </a:p>
        </p:txBody>
      </p:sp>
      <p:sp>
        <p:nvSpPr>
          <p:cNvPr id="22" name="Down Arrow 21"/>
          <p:cNvSpPr/>
          <p:nvPr/>
        </p:nvSpPr>
        <p:spPr bwMode="auto">
          <a:xfrm rot="12750634">
            <a:off x="5858377" y="3778271"/>
            <a:ext cx="457200" cy="1003272"/>
          </a:xfrm>
          <a:prstGeom prst="downArrow">
            <a:avLst/>
          </a:prstGeom>
          <a:gradFill flip="none" rotWithShape="1">
            <a:gsLst>
              <a:gs pos="100000">
                <a:srgbClr val="BFBFBF">
                  <a:alpha val="0"/>
                </a:srgbClr>
              </a:gs>
              <a:gs pos="0">
                <a:schemeClr val="tx1">
                  <a:lumMod val="65000"/>
                </a:schemeClr>
              </a:gs>
            </a:gsLst>
            <a:lin ang="16200000" scaled="1"/>
            <a:tileRect/>
          </a:gradFill>
          <a:ln w="31750" cmpd="sng">
            <a:gradFill flip="none" rotWithShape="1">
              <a:gsLst>
                <a:gs pos="100000">
                  <a:srgbClr val="BFBFBF">
                    <a:alpha val="0"/>
                  </a:srgbClr>
                </a:gs>
                <a:gs pos="0">
                  <a:schemeClr val="tx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base">
              <a:lnSpc>
                <a:spcPct val="90000"/>
              </a:lnSpc>
              <a:spcBef>
                <a:spcPct val="0"/>
              </a:spcBef>
              <a:spcAft>
                <a:spcPct val="0"/>
              </a:spcAft>
              <a:defRPr/>
            </a:pPr>
            <a:endParaRPr lang="en-US" sz="2400" dirty="0" smtClean="0">
              <a:solidFill>
                <a:schemeClr val="bg1"/>
              </a:solidFill>
            </a:endParaRPr>
          </a:p>
        </p:txBody>
      </p:sp>
      <p:sp>
        <p:nvSpPr>
          <p:cNvPr id="23" name="Down Arrow 22"/>
          <p:cNvSpPr/>
          <p:nvPr/>
        </p:nvSpPr>
        <p:spPr bwMode="auto">
          <a:xfrm rot="10800000">
            <a:off x="6502321" y="3867397"/>
            <a:ext cx="457200" cy="822953"/>
          </a:xfrm>
          <a:prstGeom prst="downArrow">
            <a:avLst/>
          </a:prstGeom>
          <a:gradFill flip="none" rotWithShape="1">
            <a:gsLst>
              <a:gs pos="100000">
                <a:srgbClr val="BFBFBF">
                  <a:alpha val="0"/>
                </a:srgbClr>
              </a:gs>
              <a:gs pos="0">
                <a:schemeClr val="tx1">
                  <a:lumMod val="65000"/>
                </a:schemeClr>
              </a:gs>
            </a:gsLst>
            <a:lin ang="16200000" scaled="1"/>
            <a:tileRect/>
          </a:gradFill>
          <a:ln w="31750" cmpd="sng">
            <a:gradFill flip="none" rotWithShape="1">
              <a:gsLst>
                <a:gs pos="100000">
                  <a:srgbClr val="BFBFBF">
                    <a:alpha val="0"/>
                  </a:srgbClr>
                </a:gs>
                <a:gs pos="0">
                  <a:schemeClr val="tx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base">
              <a:lnSpc>
                <a:spcPct val="90000"/>
              </a:lnSpc>
              <a:spcBef>
                <a:spcPct val="0"/>
              </a:spcBef>
              <a:spcAft>
                <a:spcPct val="0"/>
              </a:spcAft>
              <a:defRPr/>
            </a:pPr>
            <a:endParaRPr lang="en-US" sz="2400" dirty="0" smtClean="0">
              <a:solidFill>
                <a:schemeClr val="bg1"/>
              </a:solidFill>
            </a:endParaRPr>
          </a:p>
        </p:txBody>
      </p:sp>
      <p:sp>
        <p:nvSpPr>
          <p:cNvPr id="24" name="Down Arrow 23"/>
          <p:cNvSpPr/>
          <p:nvPr/>
        </p:nvSpPr>
        <p:spPr bwMode="auto">
          <a:xfrm rot="8806550">
            <a:off x="7135609" y="3768546"/>
            <a:ext cx="457200" cy="990412"/>
          </a:xfrm>
          <a:prstGeom prst="downArrow">
            <a:avLst/>
          </a:prstGeom>
          <a:gradFill flip="none" rotWithShape="1">
            <a:gsLst>
              <a:gs pos="100000">
                <a:srgbClr val="BFBFBF">
                  <a:alpha val="0"/>
                </a:srgbClr>
              </a:gs>
              <a:gs pos="0">
                <a:schemeClr val="tx1">
                  <a:lumMod val="65000"/>
                </a:schemeClr>
              </a:gs>
            </a:gsLst>
            <a:lin ang="16200000" scaled="1"/>
            <a:tileRect/>
          </a:gradFill>
          <a:ln w="31750" cmpd="sng">
            <a:gradFill flip="none" rotWithShape="1">
              <a:gsLst>
                <a:gs pos="100000">
                  <a:srgbClr val="BFBFBF">
                    <a:alpha val="0"/>
                  </a:srgbClr>
                </a:gs>
                <a:gs pos="0">
                  <a:schemeClr val="tx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base">
              <a:lnSpc>
                <a:spcPct val="90000"/>
              </a:lnSpc>
              <a:spcBef>
                <a:spcPct val="0"/>
              </a:spcBef>
              <a:spcAft>
                <a:spcPct val="0"/>
              </a:spcAft>
              <a:defRPr/>
            </a:pPr>
            <a:endParaRPr lang="en-US" sz="2400" dirty="0" smtClean="0">
              <a:solidFill>
                <a:schemeClr val="bg1"/>
              </a:solidFill>
            </a:endParaRPr>
          </a:p>
        </p:txBody>
      </p:sp>
      <p:sp>
        <p:nvSpPr>
          <p:cNvPr id="25" name="Oval 24"/>
          <p:cNvSpPr/>
          <p:nvPr/>
        </p:nvSpPr>
        <p:spPr bwMode="auto">
          <a:xfrm>
            <a:off x="5986956" y="3257118"/>
            <a:ext cx="1600200" cy="609600"/>
          </a:xfrm>
          <a:prstGeom prst="ellipse">
            <a:avLst/>
          </a:prstGeom>
          <a:gradFill flip="none" rotWithShape="1">
            <a:gsLst>
              <a:gs pos="0">
                <a:srgbClr val="00B0F0"/>
              </a:gs>
              <a:gs pos="100000">
                <a:srgbClr val="89E0FF"/>
              </a:gs>
            </a:gsLst>
            <a:lin ang="16200000" scaled="1"/>
            <a:tileRect/>
          </a:gradFill>
          <a:ln>
            <a:gradFill flip="none" rotWithShape="1">
              <a:gsLst>
                <a:gs pos="0">
                  <a:srgbClr val="00B0F0"/>
                </a:gs>
                <a:gs pos="100000">
                  <a:srgbClr val="00B0F0"/>
                </a:gs>
              </a:gsLst>
              <a:lin ang="16200000" scaled="1"/>
              <a:tileRect/>
            </a:gra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3000"/>
              </a:lnSpc>
              <a:spcBef>
                <a:spcPct val="0"/>
              </a:spcBef>
              <a:spcAft>
                <a:spcPct val="0"/>
              </a:spcAft>
              <a:defRPr/>
            </a:pPr>
            <a:r>
              <a:rPr lang="en-US" sz="1050" kern="0" dirty="0" smtClean="0">
                <a:solidFill>
                  <a:schemeClr val="bg1"/>
                </a:solidFill>
                <a:latin typeface="Trebuchet MS" pitchFamily="34" charset="0"/>
              </a:rPr>
              <a:t>Windows</a:t>
            </a:r>
          </a:p>
          <a:p>
            <a:pPr algn="ctr" defTabSz="914099" fontAlgn="base">
              <a:lnSpc>
                <a:spcPct val="83000"/>
              </a:lnSpc>
              <a:spcBef>
                <a:spcPct val="0"/>
              </a:spcBef>
              <a:spcAft>
                <a:spcPct val="0"/>
              </a:spcAft>
              <a:defRPr/>
            </a:pPr>
            <a:r>
              <a:rPr lang="en-US" sz="1050" kern="0" dirty="0" smtClean="0">
                <a:solidFill>
                  <a:schemeClr val="bg1"/>
                </a:solidFill>
                <a:latin typeface="Trebuchet MS" pitchFamily="34" charset="0"/>
              </a:rPr>
              <a:t>Communication</a:t>
            </a:r>
          </a:p>
          <a:p>
            <a:pPr algn="ctr" defTabSz="914099" fontAlgn="base">
              <a:lnSpc>
                <a:spcPct val="83000"/>
              </a:lnSpc>
              <a:spcBef>
                <a:spcPct val="0"/>
              </a:spcBef>
              <a:spcAft>
                <a:spcPct val="0"/>
              </a:spcAft>
              <a:defRPr/>
            </a:pPr>
            <a:r>
              <a:rPr lang="en-US" sz="1050" kern="0" dirty="0" smtClean="0">
                <a:solidFill>
                  <a:schemeClr val="bg1"/>
                </a:solidFill>
                <a:latin typeface="Trebuchet MS" pitchFamily="34" charset="0"/>
              </a:rPr>
              <a:t>Foundation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30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18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childTnLst>
                                </p:cTn>
                              </p:par>
                            </p:childTnLst>
                          </p:cTn>
                        </p:par>
                        <p:par>
                          <p:cTn id="47" fill="hold">
                            <p:stCondLst>
                              <p:cond delay="2800"/>
                            </p:stCondLst>
                            <p:childTnLst>
                              <p:par>
                                <p:cTn id="48" presetID="10"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dissolv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8" grpId="0" animBg="1"/>
      <p:bldP spid="19" grpId="0" animBg="1"/>
      <p:bldP spid="20" grpId="0" animBg="1"/>
      <p:bldP spid="21"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IT Brakes Growth</a:t>
            </a:r>
            <a:endParaRPr lang="de-DE"/>
          </a:p>
        </p:txBody>
      </p:sp>
      <p:sp>
        <p:nvSpPr>
          <p:cNvPr id="4" name="Inhaltsplatzhalter 3"/>
          <p:cNvSpPr>
            <a:spLocks noGrp="1"/>
          </p:cNvSpPr>
          <p:nvPr>
            <p:ph idx="1"/>
          </p:nvPr>
        </p:nvSpPr>
        <p:spPr/>
        <p:txBody>
          <a:bodyPr>
            <a:normAutofit/>
          </a:bodyPr>
          <a:lstStyle/>
          <a:p>
            <a:r>
              <a:rPr lang="de-DE" sz="3200" smtClean="0"/>
              <a:t>According to A.T. Kearney (2007 survey) companies lose 6% of their growth in sales per annum because their IT does not meet the current business requirements. </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BizTalk Server 2006 R2 </a:t>
            </a:r>
            <a:br>
              <a:rPr lang="en-US" dirty="0" smtClean="0"/>
            </a:br>
            <a:r>
              <a:rPr lang="en-US" sz="3600" dirty="0" smtClean="0">
                <a:solidFill>
                  <a:schemeClr val="tx2"/>
                </a:solidFill>
              </a:rPr>
              <a:t>Capabilities</a:t>
            </a:r>
            <a:endParaRPr lang="en-US" dirty="0">
              <a:solidFill>
                <a:schemeClr val="tx2"/>
              </a:solidFill>
            </a:endParaRPr>
          </a:p>
        </p:txBody>
      </p:sp>
      <p:sp>
        <p:nvSpPr>
          <p:cNvPr id="5" name="Rectangle 4"/>
          <p:cNvSpPr/>
          <p:nvPr/>
        </p:nvSpPr>
        <p:spPr>
          <a:xfrm>
            <a:off x="1181100" y="1905000"/>
            <a:ext cx="1532965" cy="2794747"/>
          </a:xfrm>
          <a:prstGeom prst="rect">
            <a:avLst/>
          </a:prstGeom>
          <a:gradFill flip="none" rotWithShape="1">
            <a:gsLst>
              <a:gs pos="0">
                <a:srgbClr val="92D050"/>
              </a:gs>
              <a:gs pos="100000">
                <a:srgbClr val="DBF2C4"/>
              </a:gs>
            </a:gsLst>
            <a:lin ang="16200000" scaled="1"/>
            <a:tileRect/>
          </a:gradFill>
          <a:ln>
            <a:solidFill>
              <a:srgbClr val="A7DF6F"/>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Management and Operations</a:t>
            </a:r>
            <a:endParaRPr lang="en-US" dirty="0">
              <a:solidFill>
                <a:schemeClr val="bg1"/>
              </a:solidFill>
            </a:endParaRPr>
          </a:p>
        </p:txBody>
      </p:sp>
      <p:sp>
        <p:nvSpPr>
          <p:cNvPr id="6" name="Rectangle 5"/>
          <p:cNvSpPr/>
          <p:nvPr/>
        </p:nvSpPr>
        <p:spPr>
          <a:xfrm>
            <a:off x="1181100" y="4894730"/>
            <a:ext cx="1532965" cy="1169894"/>
          </a:xfrm>
          <a:prstGeom prst="rect">
            <a:avLst/>
          </a:prstGeom>
          <a:gradFill flip="none" rotWithShape="1">
            <a:gsLst>
              <a:gs pos="0">
                <a:srgbClr val="BFBFBF"/>
              </a:gs>
              <a:gs pos="100000">
                <a:srgbClr val="EAEAEA"/>
              </a:gs>
            </a:gsLst>
            <a:lin ang="16200000" scaled="1"/>
            <a:tileRect/>
          </a:gradFill>
          <a:ln>
            <a:gradFill flip="none" rotWithShape="1">
              <a:gsLst>
                <a:gs pos="0">
                  <a:srgbClr val="BFBFBF"/>
                </a:gs>
                <a:gs pos="100000">
                  <a:schemeClr val="bg2">
                    <a:lumMod val="40000"/>
                    <a:lumOff val="60000"/>
                  </a:schemeClr>
                </a:gs>
              </a:gsLst>
              <a:lin ang="16200000" scaled="1"/>
              <a:tileRect/>
            </a:gra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RFID Platform</a:t>
            </a:r>
            <a:endParaRPr lang="en-US" sz="2000" dirty="0">
              <a:solidFill>
                <a:schemeClr val="bg1"/>
              </a:solidFill>
            </a:endParaRPr>
          </a:p>
        </p:txBody>
      </p:sp>
      <p:sp>
        <p:nvSpPr>
          <p:cNvPr id="7" name="Rectangle 6"/>
          <p:cNvSpPr/>
          <p:nvPr/>
        </p:nvSpPr>
        <p:spPr>
          <a:xfrm>
            <a:off x="2909047" y="1905000"/>
            <a:ext cx="1559859" cy="1494865"/>
          </a:xfrm>
          <a:prstGeom prst="rect">
            <a:avLst/>
          </a:prstGeom>
          <a:gradFill flip="none" rotWithShape="1">
            <a:gsLst>
              <a:gs pos="0">
                <a:schemeClr val="accent6">
                  <a:lumMod val="60000"/>
                  <a:lumOff val="40000"/>
                </a:schemeClr>
              </a:gs>
              <a:gs pos="100000">
                <a:srgbClr val="EEDDFF"/>
              </a:gs>
            </a:gsLst>
            <a:lin ang="16200000" scaled="1"/>
            <a:tileRect/>
          </a:gradFill>
          <a:ln>
            <a:solidFill>
              <a:srgbClr val="CC99FF"/>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Business Rule Framework</a:t>
            </a:r>
            <a:endParaRPr lang="en-US" sz="2000" dirty="0">
              <a:solidFill>
                <a:schemeClr val="bg1"/>
              </a:solidFill>
            </a:endParaRPr>
          </a:p>
        </p:txBody>
      </p:sp>
      <p:sp>
        <p:nvSpPr>
          <p:cNvPr id="8" name="Rectangle 7"/>
          <p:cNvSpPr/>
          <p:nvPr/>
        </p:nvSpPr>
        <p:spPr>
          <a:xfrm>
            <a:off x="4663888" y="1905000"/>
            <a:ext cx="1559859" cy="1494865"/>
          </a:xfrm>
          <a:prstGeom prst="rect">
            <a:avLst/>
          </a:prstGeom>
          <a:gradFill flip="none" rotWithShape="1">
            <a:gsLst>
              <a:gs pos="0">
                <a:srgbClr val="00CC99"/>
              </a:gs>
              <a:gs pos="100000">
                <a:srgbClr val="AFFFEA"/>
              </a:gs>
            </a:gsLst>
            <a:lin ang="16200000" scaled="1"/>
            <a:tileRect/>
          </a:gradFill>
          <a:ln>
            <a:solidFill>
              <a:srgbClr val="00CC99"/>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Business to Business Integration</a:t>
            </a:r>
            <a:endParaRPr lang="en-US" sz="2000" dirty="0">
              <a:solidFill>
                <a:schemeClr val="bg1"/>
              </a:solidFill>
            </a:endParaRPr>
          </a:p>
        </p:txBody>
      </p:sp>
      <p:sp>
        <p:nvSpPr>
          <p:cNvPr id="9" name="Rectangle 8"/>
          <p:cNvSpPr/>
          <p:nvPr/>
        </p:nvSpPr>
        <p:spPr>
          <a:xfrm>
            <a:off x="6418729" y="1905000"/>
            <a:ext cx="1477496" cy="2339789"/>
          </a:xfrm>
          <a:prstGeom prst="rect">
            <a:avLst/>
          </a:prstGeom>
          <a:gradFill flip="none" rotWithShape="1">
            <a:gsLst>
              <a:gs pos="0">
                <a:srgbClr val="FFC000"/>
              </a:gs>
              <a:gs pos="100000">
                <a:srgbClr val="FFE79B"/>
              </a:gs>
            </a:gsLst>
            <a:lin ang="16200000" scaled="1"/>
            <a:tileRect/>
          </a:gradFill>
          <a:ln>
            <a:solidFill>
              <a:srgbClr val="FFC000"/>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Business Activity Monitoring</a:t>
            </a:r>
          </a:p>
        </p:txBody>
      </p:sp>
      <p:sp>
        <p:nvSpPr>
          <p:cNvPr id="10" name="Rectangle 9"/>
          <p:cNvSpPr/>
          <p:nvPr/>
        </p:nvSpPr>
        <p:spPr>
          <a:xfrm>
            <a:off x="2909047" y="4439771"/>
            <a:ext cx="3314700" cy="1624853"/>
          </a:xfrm>
          <a:prstGeom prst="rect">
            <a:avLst/>
          </a:prstGeom>
          <a:gradFill flip="none" rotWithShape="1">
            <a:gsLst>
              <a:gs pos="0">
                <a:srgbClr val="00B0F0"/>
              </a:gs>
              <a:gs pos="100000">
                <a:srgbClr val="89E0FF"/>
              </a:gs>
            </a:gsLst>
            <a:lin ang="16200000" scaled="1"/>
            <a:tileRect/>
          </a:gradFill>
          <a:ln>
            <a:gradFill flip="none" rotWithShape="1">
              <a:gsLst>
                <a:gs pos="0">
                  <a:srgbClr val="00B0F0"/>
                </a:gs>
                <a:gs pos="100000">
                  <a:srgbClr val="00B0F0"/>
                </a:gs>
              </a:gsLst>
              <a:lin ang="16200000" scaled="1"/>
              <a:tileRect/>
            </a:gra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Messaging</a:t>
            </a:r>
            <a:endParaRPr lang="en-US" sz="2000" dirty="0">
              <a:solidFill>
                <a:schemeClr val="bg1"/>
              </a:solidFill>
            </a:endParaRPr>
          </a:p>
        </p:txBody>
      </p:sp>
      <p:sp>
        <p:nvSpPr>
          <p:cNvPr id="11" name="Rectangle 10"/>
          <p:cNvSpPr/>
          <p:nvPr/>
        </p:nvSpPr>
        <p:spPr>
          <a:xfrm>
            <a:off x="2909047" y="3529853"/>
            <a:ext cx="3314700" cy="714935"/>
          </a:xfrm>
          <a:prstGeom prst="rect">
            <a:avLst/>
          </a:prstGeom>
          <a:gradFill flip="none" rotWithShape="1">
            <a:gsLst>
              <a:gs pos="0">
                <a:srgbClr val="FF6600"/>
              </a:gs>
              <a:gs pos="100000">
                <a:srgbClr val="FFCFAF"/>
              </a:gs>
            </a:gsLst>
            <a:lin ang="16200000" scaled="1"/>
            <a:tileRect/>
          </a:gradFill>
          <a:ln>
            <a:solidFill>
              <a:srgbClr val="FF6600"/>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Orchestration</a:t>
            </a:r>
            <a:endParaRPr lang="en-US" sz="2000" dirty="0">
              <a:solidFill>
                <a:schemeClr val="bg1"/>
              </a:solidFill>
            </a:endParaRPr>
          </a:p>
        </p:txBody>
      </p:sp>
      <p:sp>
        <p:nvSpPr>
          <p:cNvPr id="12" name="Rectangle 11"/>
          <p:cNvSpPr/>
          <p:nvPr/>
        </p:nvSpPr>
        <p:spPr>
          <a:xfrm>
            <a:off x="6418729" y="4439771"/>
            <a:ext cx="1467971" cy="1624853"/>
          </a:xfrm>
          <a:prstGeom prst="rect">
            <a:avLst/>
          </a:prstGeom>
          <a:gradFill flip="none" rotWithShape="1">
            <a:gsLst>
              <a:gs pos="0">
                <a:srgbClr val="993300"/>
              </a:gs>
              <a:gs pos="100000">
                <a:srgbClr val="FFA071"/>
              </a:gs>
            </a:gsLst>
            <a:lin ang="16200000" scaled="1"/>
            <a:tileRect/>
          </a:gradFill>
          <a:ln>
            <a:solidFill>
              <a:srgbClr val="993300"/>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Tools</a:t>
            </a:r>
            <a:endParaRPr lang="en-US" sz="2000" dirty="0">
              <a:solidFill>
                <a:schemeClr val="bg1"/>
              </a:solidFill>
            </a:endParaRPr>
          </a:p>
        </p:txBody>
      </p:sp>
      <p:grpSp>
        <p:nvGrpSpPr>
          <p:cNvPr id="3" name="Group 31"/>
          <p:cNvGrpSpPr/>
          <p:nvPr/>
        </p:nvGrpSpPr>
        <p:grpSpPr>
          <a:xfrm>
            <a:off x="7429500" y="230188"/>
            <a:ext cx="1333500" cy="836706"/>
            <a:chOff x="3362325" y="1905000"/>
            <a:chExt cx="6629400" cy="4159624"/>
          </a:xfrm>
        </p:grpSpPr>
        <p:sp>
          <p:nvSpPr>
            <p:cNvPr id="24" name="Rectangle 23"/>
            <p:cNvSpPr/>
            <p:nvPr/>
          </p:nvSpPr>
          <p:spPr>
            <a:xfrm>
              <a:off x="3362325" y="1905000"/>
              <a:ext cx="1494865" cy="2794747"/>
            </a:xfrm>
            <a:prstGeom prst="rect">
              <a:avLst/>
            </a:prstGeom>
            <a:gradFill flip="none" rotWithShape="1">
              <a:gsLst>
                <a:gs pos="0">
                  <a:srgbClr val="92D050"/>
                </a:gs>
                <a:gs pos="100000">
                  <a:srgbClr val="DBF2C4"/>
                </a:gs>
              </a:gsLst>
              <a:lin ang="16200000" scaled="1"/>
              <a:tileRect/>
            </a:gradFill>
            <a:ln w="3175">
              <a:solidFill>
                <a:srgbClr val="A7DF6F"/>
              </a:solidFill>
            </a:ln>
            <a:scene3d>
              <a:camera prst="orthographicFront"/>
              <a:lightRig rig="threePt" dir="t"/>
            </a:scene3d>
            <a:sp3d contourW="6350">
              <a:bevelT w="1270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Rectangle 24"/>
            <p:cNvSpPr/>
            <p:nvPr/>
          </p:nvSpPr>
          <p:spPr>
            <a:xfrm>
              <a:off x="3362325" y="4894730"/>
              <a:ext cx="1494865" cy="1169894"/>
            </a:xfrm>
            <a:prstGeom prst="rect">
              <a:avLst/>
            </a:prstGeom>
            <a:gradFill flip="none" rotWithShape="1">
              <a:gsLst>
                <a:gs pos="0">
                  <a:srgbClr val="BFBFBF"/>
                </a:gs>
                <a:gs pos="100000">
                  <a:srgbClr val="EAEAEA"/>
                </a:gs>
              </a:gsLst>
              <a:lin ang="16200000" scaled="1"/>
              <a:tileRect/>
            </a:gradFill>
            <a:ln w="3175">
              <a:gradFill flip="none" rotWithShape="1">
                <a:gsLst>
                  <a:gs pos="0">
                    <a:srgbClr val="BFBFBF"/>
                  </a:gs>
                  <a:gs pos="100000">
                    <a:schemeClr val="bg2">
                      <a:lumMod val="40000"/>
                      <a:lumOff val="60000"/>
                    </a:schemeClr>
                  </a:gs>
                </a:gsLst>
                <a:lin ang="16200000" scaled="1"/>
                <a:tileRect/>
              </a:gradFill>
            </a:ln>
            <a:scene3d>
              <a:camera prst="orthographicFront"/>
              <a:lightRig rig="threePt" dir="t"/>
            </a:scene3d>
            <a:sp3d contourW="6350">
              <a:bevelT w="1270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Rectangle 25"/>
            <p:cNvSpPr/>
            <p:nvPr/>
          </p:nvSpPr>
          <p:spPr>
            <a:xfrm>
              <a:off x="5052172" y="1905000"/>
              <a:ext cx="1559859" cy="1494865"/>
            </a:xfrm>
            <a:prstGeom prst="rect">
              <a:avLst/>
            </a:prstGeom>
            <a:gradFill flip="none" rotWithShape="1">
              <a:gsLst>
                <a:gs pos="0">
                  <a:schemeClr val="accent6">
                    <a:lumMod val="60000"/>
                    <a:lumOff val="40000"/>
                  </a:schemeClr>
                </a:gs>
                <a:gs pos="100000">
                  <a:srgbClr val="EEDDFF"/>
                </a:gs>
              </a:gsLst>
              <a:lin ang="16200000" scaled="1"/>
              <a:tileRect/>
            </a:gradFill>
            <a:ln w="3175">
              <a:solidFill>
                <a:srgbClr val="CC99FF"/>
              </a:solidFill>
            </a:ln>
            <a:scene3d>
              <a:camera prst="orthographicFront"/>
              <a:lightRig rig="threePt" dir="t"/>
            </a:scene3d>
            <a:sp3d contourW="6350">
              <a:bevelT w="1270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7" name="Rectangle 26"/>
            <p:cNvSpPr/>
            <p:nvPr/>
          </p:nvSpPr>
          <p:spPr>
            <a:xfrm>
              <a:off x="6807013" y="1905000"/>
              <a:ext cx="1559859" cy="1494865"/>
            </a:xfrm>
            <a:prstGeom prst="rect">
              <a:avLst/>
            </a:prstGeom>
            <a:gradFill flip="none" rotWithShape="1">
              <a:gsLst>
                <a:gs pos="0">
                  <a:srgbClr val="00CC99"/>
                </a:gs>
                <a:gs pos="100000">
                  <a:srgbClr val="AFFFEA"/>
                </a:gs>
              </a:gsLst>
              <a:lin ang="16200000" scaled="1"/>
              <a:tileRect/>
            </a:gradFill>
            <a:ln w="3175">
              <a:solidFill>
                <a:srgbClr val="00CC99"/>
              </a:solidFill>
            </a:ln>
            <a:scene3d>
              <a:camera prst="orthographicFront"/>
              <a:lightRig rig="threePt" dir="t"/>
            </a:scene3d>
            <a:sp3d contourW="6350">
              <a:bevelT w="1270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8" name="Rectangle 27"/>
            <p:cNvSpPr/>
            <p:nvPr/>
          </p:nvSpPr>
          <p:spPr>
            <a:xfrm>
              <a:off x="8561854" y="1905000"/>
              <a:ext cx="1429871" cy="2339789"/>
            </a:xfrm>
            <a:prstGeom prst="rect">
              <a:avLst/>
            </a:prstGeom>
            <a:gradFill flip="none" rotWithShape="1">
              <a:gsLst>
                <a:gs pos="0">
                  <a:srgbClr val="FFC000"/>
                </a:gs>
                <a:gs pos="100000">
                  <a:srgbClr val="FFE79B"/>
                </a:gs>
              </a:gsLst>
              <a:lin ang="16200000" scaled="1"/>
              <a:tileRect/>
            </a:gradFill>
            <a:ln w="3175">
              <a:solidFill>
                <a:srgbClr val="FFC000"/>
              </a:solidFill>
            </a:ln>
            <a:scene3d>
              <a:camera prst="orthographicFront"/>
              <a:lightRig rig="threePt" dir="t"/>
            </a:scene3d>
            <a:sp3d contourW="6350">
              <a:bevelT w="1270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bg1"/>
                </a:solidFill>
              </a:endParaRPr>
            </a:p>
          </p:txBody>
        </p:sp>
        <p:sp>
          <p:nvSpPr>
            <p:cNvPr id="29" name="Rectangle 28"/>
            <p:cNvSpPr/>
            <p:nvPr/>
          </p:nvSpPr>
          <p:spPr>
            <a:xfrm>
              <a:off x="5052172" y="4439771"/>
              <a:ext cx="3314700" cy="1624853"/>
            </a:xfrm>
            <a:prstGeom prst="rect">
              <a:avLst/>
            </a:prstGeom>
            <a:gradFill flip="none" rotWithShape="1">
              <a:gsLst>
                <a:gs pos="0">
                  <a:srgbClr val="00B0F0"/>
                </a:gs>
                <a:gs pos="100000">
                  <a:srgbClr val="89E0FF"/>
                </a:gs>
              </a:gsLst>
              <a:lin ang="16200000" scaled="1"/>
              <a:tileRect/>
            </a:gradFill>
            <a:ln w="3175">
              <a:gradFill flip="none" rotWithShape="1">
                <a:gsLst>
                  <a:gs pos="0">
                    <a:srgbClr val="00B0F0"/>
                  </a:gs>
                  <a:gs pos="100000">
                    <a:srgbClr val="00B0F0"/>
                  </a:gs>
                </a:gsLst>
                <a:lin ang="16200000" scaled="1"/>
                <a:tileRect/>
              </a:gradFill>
            </a:ln>
            <a:scene3d>
              <a:camera prst="orthographicFront"/>
              <a:lightRig rig="threePt" dir="t"/>
            </a:scene3d>
            <a:sp3d contourW="6350">
              <a:bevelT w="1270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0" name="Rectangle 29"/>
            <p:cNvSpPr/>
            <p:nvPr/>
          </p:nvSpPr>
          <p:spPr>
            <a:xfrm>
              <a:off x="5052173" y="3572735"/>
              <a:ext cx="3314700" cy="714936"/>
            </a:xfrm>
            <a:prstGeom prst="rect">
              <a:avLst/>
            </a:prstGeom>
            <a:gradFill flip="none" rotWithShape="1">
              <a:gsLst>
                <a:gs pos="0">
                  <a:srgbClr val="FF6600"/>
                </a:gs>
                <a:gs pos="100000">
                  <a:srgbClr val="FFCFAF"/>
                </a:gs>
              </a:gsLst>
              <a:lin ang="16200000" scaled="1"/>
              <a:tileRect/>
            </a:gradFill>
            <a:ln w="3175">
              <a:solidFill>
                <a:srgbClr val="FF6600"/>
              </a:solidFill>
            </a:ln>
            <a:scene3d>
              <a:camera prst="orthographicFront"/>
              <a:lightRig rig="threePt" dir="t"/>
            </a:scene3d>
            <a:sp3d contourW="6350">
              <a:bevelT w="1270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1" name="Rectangle 30"/>
            <p:cNvSpPr/>
            <p:nvPr/>
          </p:nvSpPr>
          <p:spPr>
            <a:xfrm>
              <a:off x="8561854" y="4439771"/>
              <a:ext cx="1429871" cy="1624853"/>
            </a:xfrm>
            <a:prstGeom prst="rect">
              <a:avLst/>
            </a:prstGeom>
            <a:gradFill flip="none" rotWithShape="1">
              <a:gsLst>
                <a:gs pos="0">
                  <a:srgbClr val="993300"/>
                </a:gs>
                <a:gs pos="100000">
                  <a:srgbClr val="FFA071"/>
                </a:gs>
              </a:gsLst>
              <a:lin ang="16200000" scaled="1"/>
              <a:tileRect/>
            </a:gradFill>
            <a:ln w="3175">
              <a:solidFill>
                <a:srgbClr val="993300"/>
              </a:solidFill>
            </a:ln>
            <a:scene3d>
              <a:camera prst="orthographicFront"/>
              <a:lightRig rig="threePt" dir="t"/>
            </a:scene3d>
            <a:sp3d contourW="6350">
              <a:bevelT w="1270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srcRect/>
          <a:stretch>
            <a:fillRect/>
          </a:stretch>
        </p:blipFill>
        <p:spPr bwMode="auto">
          <a:xfrm>
            <a:off x="0" y="-24470"/>
            <a:ext cx="8915400" cy="6882470"/>
          </a:xfrm>
          <a:prstGeom prst="rect">
            <a:avLst/>
          </a:prstGeom>
          <a:noFill/>
          <a:ln w="9525">
            <a:noFill/>
            <a:miter lim="800000"/>
            <a:headEnd/>
            <a:tailEnd/>
          </a:ln>
          <a:effectLst/>
        </p:spPr>
      </p:pic>
      <p:sp>
        <p:nvSpPr>
          <p:cNvPr id="4" name="Rounded Rectangle 3"/>
          <p:cNvSpPr/>
          <p:nvPr/>
        </p:nvSpPr>
        <p:spPr bwMode="auto">
          <a:xfrm>
            <a:off x="114300" y="4114800"/>
            <a:ext cx="2171700" cy="2667000"/>
          </a:xfrm>
          <a:prstGeom prst="roundRect">
            <a:avLst/>
          </a:prstGeom>
          <a:noFill/>
          <a:ln w="57150">
            <a:solidFill>
              <a:srgbClr val="CCCC00"/>
            </a:solidFill>
            <a:headEnd type="none" w="med" len="med"/>
            <a:tailEnd type="none" w="med" len="med"/>
          </a:ln>
          <a:effectLst>
            <a:glow rad="101600">
              <a:srgbClr val="CCCC00">
                <a:alpha val="60000"/>
              </a:srgb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2466975" y="4800600"/>
            <a:ext cx="942975" cy="1924050"/>
          </a:xfrm>
          <a:prstGeom prst="roundRect">
            <a:avLst/>
          </a:prstGeom>
          <a:noFill/>
          <a:ln w="57150">
            <a:solidFill>
              <a:srgbClr val="CCCC00"/>
            </a:solidFill>
            <a:headEnd type="none" w="med" len="med"/>
            <a:tailEnd type="none" w="med" len="med"/>
          </a:ln>
          <a:effectLst>
            <a:glow rad="101600">
              <a:srgbClr val="CCCC00">
                <a:alpha val="60000"/>
              </a:srgb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4314825" y="161925"/>
            <a:ext cx="2628900" cy="1419225"/>
          </a:xfrm>
          <a:prstGeom prst="roundRect">
            <a:avLst/>
          </a:prstGeom>
          <a:noFill/>
          <a:ln w="57150">
            <a:solidFill>
              <a:srgbClr val="CCCC00"/>
            </a:solidFill>
            <a:headEnd type="none" w="med" len="med"/>
            <a:tailEnd type="none" w="med" len="med"/>
          </a:ln>
          <a:effectLst>
            <a:glow rad="101600">
              <a:srgbClr val="CCCC00">
                <a:alpha val="60000"/>
              </a:srgb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7153275" y="1981200"/>
            <a:ext cx="1600200" cy="266699"/>
          </a:xfrm>
          <a:prstGeom prst="roundRect">
            <a:avLst/>
          </a:prstGeom>
          <a:noFill/>
          <a:ln w="57150">
            <a:solidFill>
              <a:srgbClr val="CCCC00"/>
            </a:solidFill>
            <a:headEnd type="none" w="med" len="med"/>
            <a:tailEnd type="none" w="med" len="med"/>
          </a:ln>
          <a:effectLst>
            <a:glow rad="101600">
              <a:srgbClr val="CCCC00">
                <a:alpha val="60000"/>
              </a:srgb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Up-Down Arrow 21"/>
          <p:cNvSpPr/>
          <p:nvPr/>
        </p:nvSpPr>
        <p:spPr bwMode="auto">
          <a:xfrm rot="16200000">
            <a:off x="4068764" y="-1262064"/>
            <a:ext cx="933450" cy="8918577"/>
          </a:xfrm>
          <a:prstGeom prst="upDownArrow">
            <a:avLst/>
          </a:prstGeom>
          <a:gradFill flip="none" rotWithShape="1">
            <a:gsLst>
              <a:gs pos="0">
                <a:srgbClr val="BFBFBF">
                  <a:alpha val="22000"/>
                </a:srgbClr>
              </a:gs>
              <a:gs pos="100000">
                <a:srgbClr val="EAEAEA">
                  <a:alpha val="65000"/>
                </a:srgbClr>
              </a:gs>
            </a:gsLst>
            <a:lin ang="16200000" scaled="1"/>
            <a:tileRect/>
          </a:gradFill>
          <a:ln>
            <a:gradFill flip="none" rotWithShape="1">
              <a:gsLst>
                <a:gs pos="0">
                  <a:srgbClr val="BFBFBF"/>
                </a:gs>
                <a:gs pos="100000">
                  <a:schemeClr val="bg2">
                    <a:lumMod val="40000"/>
                    <a:lumOff val="60000"/>
                  </a:schemeClr>
                </a:gs>
              </a:gsLst>
              <a:lin ang="16200000" scaled="1"/>
              <a:tileRect/>
            </a:gra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endParaRPr lang="en-US" sz="3200" dirty="0">
              <a:solidFill>
                <a:schemeClr val="bg1"/>
              </a:solidFill>
            </a:endParaRPr>
          </a:p>
        </p:txBody>
      </p:sp>
      <p:sp>
        <p:nvSpPr>
          <p:cNvPr id="29" name="Rectangle 28"/>
          <p:cNvSpPr/>
          <p:nvPr/>
        </p:nvSpPr>
        <p:spPr>
          <a:xfrm>
            <a:off x="6629400" y="3117453"/>
            <a:ext cx="1969835" cy="341632"/>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none">
            <a:spAutoFit/>
          </a:bodyPr>
          <a:lstStyle/>
          <a:p>
            <a:pPr marL="384939" indent="-384939" defTabSz="766640">
              <a:lnSpc>
                <a:spcPct val="90000"/>
              </a:lnSpc>
              <a:buClr>
                <a:schemeClr val="tx2"/>
              </a:buClr>
              <a:defRPr/>
            </a:pPr>
            <a:r>
              <a:rPr lang="en-US" dirty="0">
                <a:solidFill>
                  <a:schemeClr val="bg1"/>
                </a:solidFill>
                <a:latin typeface="+mn-lt"/>
              </a:rPr>
              <a:t>Internet Service Bus</a:t>
            </a:r>
          </a:p>
        </p:txBody>
      </p:sp>
      <p:sp>
        <p:nvSpPr>
          <p:cNvPr id="28" name="Rectangle 27"/>
          <p:cNvSpPr/>
          <p:nvPr/>
        </p:nvSpPr>
        <p:spPr>
          <a:xfrm>
            <a:off x="559974" y="3103603"/>
            <a:ext cx="2183226" cy="369332"/>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dirty="0">
                <a:solidFill>
                  <a:schemeClr val="bg1"/>
                </a:solidFill>
                <a:latin typeface="+mn-lt"/>
              </a:rPr>
              <a:t>Enterprise Service Bus</a:t>
            </a:r>
          </a:p>
        </p:txBody>
      </p:sp>
      <p:sp>
        <p:nvSpPr>
          <p:cNvPr id="25602" name="Title 4"/>
          <p:cNvSpPr>
            <a:spLocks noGrp="1"/>
          </p:cNvSpPr>
          <p:nvPr>
            <p:ph type="title"/>
          </p:nvPr>
        </p:nvSpPr>
        <p:spPr/>
        <p:txBody>
          <a:bodyPr/>
          <a:lstStyle/>
          <a:p>
            <a:r>
              <a:rPr lang="en-US" dirty="0" smtClean="0"/>
              <a:t>Extending The Service Bus</a:t>
            </a:r>
          </a:p>
        </p:txBody>
      </p:sp>
      <p:sp>
        <p:nvSpPr>
          <p:cNvPr id="7" name="Text Placeholder 6"/>
          <p:cNvSpPr>
            <a:spLocks noGrp="1"/>
          </p:cNvSpPr>
          <p:nvPr>
            <p:ph sz="half" idx="4294967295"/>
          </p:nvPr>
        </p:nvSpPr>
        <p:spPr>
          <a:xfrm>
            <a:off x="838200" y="3568700"/>
            <a:ext cx="3886200" cy="2492375"/>
          </a:xfrm>
        </p:spPr>
        <p:txBody>
          <a:bodyPr/>
          <a:lstStyle/>
          <a:p>
            <a:pPr>
              <a:buFont typeface="Wingdings" pitchFamily="2" charset="2"/>
              <a:buNone/>
            </a:pPr>
            <a:r>
              <a:rPr lang="en-US" sz="2400" dirty="0" smtClean="0"/>
              <a:t>BizTalk Server</a:t>
            </a:r>
          </a:p>
          <a:p>
            <a:pPr marL="285750" indent="-285750"/>
            <a:r>
              <a:rPr lang="en-US" sz="1800" dirty="0" smtClean="0"/>
              <a:t>On-premise SOA infrastructure </a:t>
            </a:r>
            <a:br>
              <a:rPr lang="en-US" sz="1800" dirty="0" smtClean="0"/>
            </a:br>
            <a:r>
              <a:rPr lang="en-US" sz="1800" dirty="0" smtClean="0"/>
              <a:t>for loosely-coupled communication based upon web service standards</a:t>
            </a:r>
          </a:p>
          <a:p>
            <a:pPr marL="285750" indent="-285750"/>
            <a:r>
              <a:rPr lang="en-US" sz="1800" dirty="0" smtClean="0"/>
              <a:t>Automation and management </a:t>
            </a:r>
            <a:br>
              <a:rPr lang="en-US" sz="1800" dirty="0" smtClean="0"/>
            </a:br>
            <a:r>
              <a:rPr lang="en-US" sz="1800" dirty="0" smtClean="0"/>
              <a:t>of business processes</a:t>
            </a:r>
          </a:p>
          <a:p>
            <a:pPr marL="285750" indent="-285750"/>
            <a:r>
              <a:rPr lang="en-US" sz="1800" dirty="0" smtClean="0"/>
              <a:t>Prescriptive guidance for ESB implementations available at </a:t>
            </a:r>
            <a:r>
              <a:rPr lang="en-US" sz="1800" dirty="0" smtClean="0">
                <a:hlinkClick r:id="rId3"/>
              </a:rPr>
              <a:t>www.codeplex.com/esb</a:t>
            </a:r>
            <a:endParaRPr lang="en-US" sz="1800" dirty="0" smtClean="0"/>
          </a:p>
        </p:txBody>
      </p:sp>
      <p:sp>
        <p:nvSpPr>
          <p:cNvPr id="26" name="Content Placeholder 25"/>
          <p:cNvSpPr>
            <a:spLocks noGrp="1"/>
          </p:cNvSpPr>
          <p:nvPr>
            <p:ph sz="half" idx="4294967295"/>
          </p:nvPr>
        </p:nvSpPr>
        <p:spPr>
          <a:xfrm>
            <a:off x="5257800" y="3568700"/>
            <a:ext cx="3886200" cy="2243138"/>
          </a:xfrm>
        </p:spPr>
        <p:txBody>
          <a:bodyPr/>
          <a:lstStyle/>
          <a:p>
            <a:pPr>
              <a:buFont typeface="Wingdings" pitchFamily="2" charset="2"/>
              <a:buNone/>
            </a:pPr>
            <a:r>
              <a:rPr lang="en-US" sz="2400" dirty="0" smtClean="0"/>
              <a:t>BizTalk Services</a:t>
            </a:r>
          </a:p>
          <a:p>
            <a:pPr marL="285750" indent="-285750"/>
            <a:r>
              <a:rPr lang="en-US" sz="1800" dirty="0" smtClean="0"/>
              <a:t>“Firewall friendly” messaging, </a:t>
            </a:r>
            <a:br>
              <a:rPr lang="en-US" sz="1800" dirty="0" smtClean="0"/>
            </a:br>
            <a:r>
              <a:rPr lang="en-US" sz="1800" dirty="0" smtClean="0"/>
              <a:t>identity, and workflow services</a:t>
            </a:r>
          </a:p>
          <a:p>
            <a:pPr marL="285750" indent="-285750"/>
            <a:r>
              <a:rPr lang="en-US" sz="1800" dirty="0" smtClean="0"/>
              <a:t>Extend our server reach</a:t>
            </a:r>
            <a:br>
              <a:rPr lang="en-US" sz="1800" dirty="0" smtClean="0"/>
            </a:br>
            <a:r>
              <a:rPr lang="en-US" sz="1800" dirty="0" smtClean="0"/>
              <a:t>and capabilities for cross-organizational composite applications</a:t>
            </a:r>
          </a:p>
          <a:p>
            <a:pPr marL="285750" indent="-285750"/>
            <a:r>
              <a:rPr lang="en-US" sz="1800" dirty="0" smtClean="0"/>
              <a:t>CTP release of services are available today at </a:t>
            </a:r>
            <a:r>
              <a:rPr lang="en-US" sz="1800" dirty="0" smtClean="0">
                <a:hlinkClick r:id="rId4"/>
              </a:rPr>
              <a:t>http://labs.biztalk.net</a:t>
            </a:r>
            <a:endParaRPr lang="en-US" sz="1800" dirty="0" smtClean="0"/>
          </a:p>
        </p:txBody>
      </p:sp>
      <p:grpSp>
        <p:nvGrpSpPr>
          <p:cNvPr id="2" name="Group 25"/>
          <p:cNvGrpSpPr>
            <a:grpSpLocks/>
          </p:cNvGrpSpPr>
          <p:nvPr/>
        </p:nvGrpSpPr>
        <p:grpSpPr bwMode="auto">
          <a:xfrm>
            <a:off x="228600" y="1643063"/>
            <a:ext cx="8686800" cy="914400"/>
            <a:chOff x="228600" y="1706415"/>
            <a:chExt cx="8686800" cy="914400"/>
          </a:xfrm>
        </p:grpSpPr>
        <p:sp>
          <p:nvSpPr>
            <p:cNvPr id="14" name="Rectangle 13"/>
            <p:cNvSpPr/>
            <p:nvPr/>
          </p:nvSpPr>
          <p:spPr bwMode="auto">
            <a:xfrm>
              <a:off x="228600" y="1706415"/>
              <a:ext cx="8686800" cy="914400"/>
            </a:xfrm>
            <a:prstGeom prst="rect">
              <a:avLst/>
            </a:prstGeom>
            <a:gradFill flip="none" rotWithShape="1">
              <a:gsLst>
                <a:gs pos="0">
                  <a:srgbClr val="FFC000"/>
                </a:gs>
                <a:gs pos="100000">
                  <a:srgbClr val="FFE79B"/>
                </a:gs>
              </a:gsLst>
              <a:lin ang="16200000" scaled="1"/>
              <a:tileRect/>
            </a:gradFill>
            <a:ln>
              <a:solidFill>
                <a:srgbClr val="FFC000"/>
              </a:soli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defRPr/>
              </a:pPr>
              <a:r>
                <a:rPr lang="en-US" sz="2400" dirty="0">
                  <a:solidFill>
                    <a:schemeClr val="bg1"/>
                  </a:solidFill>
                </a:rPr>
                <a:t>Service Bus</a:t>
              </a:r>
            </a:p>
          </p:txBody>
        </p:sp>
        <p:sp>
          <p:nvSpPr>
            <p:cNvPr id="15" name="Rectangle 14"/>
            <p:cNvSpPr/>
            <p:nvPr/>
          </p:nvSpPr>
          <p:spPr bwMode="auto">
            <a:xfrm>
              <a:off x="381000" y="2115990"/>
              <a:ext cx="1447800" cy="381000"/>
            </a:xfrm>
            <a:prstGeom prst="rect">
              <a:avLst/>
            </a:prstGeom>
            <a:gradFill flip="none" rotWithShape="1">
              <a:gsLst>
                <a:gs pos="0">
                  <a:srgbClr val="FFC000"/>
                </a:gs>
                <a:gs pos="100000">
                  <a:srgbClr val="FFE79B"/>
                </a:gs>
              </a:gsLst>
              <a:lin ang="16200000" scaled="1"/>
              <a:tileRect/>
            </a:gradFill>
            <a:ln>
              <a:solidFill>
                <a:srgbClr val="FFC000"/>
              </a:solidFill>
            </a:ln>
            <a:effectLst>
              <a:outerShdw blurRad="63500" sx="102000" sy="102000" algn="ctr" rotWithShape="0">
                <a:prstClr val="black">
                  <a:alpha val="40000"/>
                </a:prstClr>
              </a:outerShdw>
            </a:effectLst>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a:solidFill>
                    <a:schemeClr val="bg1"/>
                  </a:solidFill>
                </a:rPr>
                <a:t>Naming</a:t>
              </a:r>
            </a:p>
          </p:txBody>
        </p:sp>
        <p:sp>
          <p:nvSpPr>
            <p:cNvPr id="16" name="Rectangle 15"/>
            <p:cNvSpPr/>
            <p:nvPr/>
          </p:nvSpPr>
          <p:spPr bwMode="auto">
            <a:xfrm>
              <a:off x="5045075" y="2115990"/>
              <a:ext cx="1447800" cy="381000"/>
            </a:xfrm>
            <a:prstGeom prst="rect">
              <a:avLst/>
            </a:prstGeom>
            <a:gradFill flip="none" rotWithShape="1">
              <a:gsLst>
                <a:gs pos="0">
                  <a:srgbClr val="FFC000"/>
                </a:gs>
                <a:gs pos="100000">
                  <a:srgbClr val="FFE79B"/>
                </a:gs>
              </a:gsLst>
              <a:lin ang="16200000" scaled="1"/>
              <a:tileRect/>
            </a:gradFill>
            <a:ln>
              <a:solidFill>
                <a:srgbClr val="FFC000"/>
              </a:solidFill>
            </a:ln>
            <a:effectLst>
              <a:outerShdw blurRad="63500" sx="102000" sy="102000" algn="ctr" rotWithShape="0">
                <a:prstClr val="black">
                  <a:alpha val="40000"/>
                </a:prstClr>
              </a:outerShdw>
            </a:effectLst>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a:solidFill>
                    <a:schemeClr val="bg1"/>
                  </a:solidFill>
                </a:rPr>
                <a:t>Directory</a:t>
              </a:r>
            </a:p>
          </p:txBody>
        </p:sp>
        <p:sp>
          <p:nvSpPr>
            <p:cNvPr id="17" name="Rectangle 16"/>
            <p:cNvSpPr/>
            <p:nvPr/>
          </p:nvSpPr>
          <p:spPr bwMode="auto">
            <a:xfrm>
              <a:off x="3489325" y="2115990"/>
              <a:ext cx="1447800" cy="381000"/>
            </a:xfrm>
            <a:prstGeom prst="rect">
              <a:avLst/>
            </a:prstGeom>
            <a:gradFill flip="none" rotWithShape="1">
              <a:gsLst>
                <a:gs pos="0">
                  <a:srgbClr val="FFC000"/>
                </a:gs>
                <a:gs pos="100000">
                  <a:srgbClr val="FFE79B"/>
                </a:gs>
              </a:gsLst>
              <a:lin ang="16200000" scaled="1"/>
              <a:tileRect/>
            </a:gradFill>
            <a:ln>
              <a:solidFill>
                <a:srgbClr val="FFC000"/>
              </a:solidFill>
            </a:ln>
            <a:effectLst>
              <a:outerShdw blurRad="63500" sx="102000" sy="102000" algn="ctr" rotWithShape="0">
                <a:prstClr val="black">
                  <a:alpha val="40000"/>
                </a:prstClr>
              </a:outerShdw>
            </a:effectLst>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a:solidFill>
                    <a:schemeClr val="bg1"/>
                  </a:solidFill>
                </a:rPr>
                <a:t>Identity</a:t>
              </a:r>
            </a:p>
          </p:txBody>
        </p:sp>
        <p:sp>
          <p:nvSpPr>
            <p:cNvPr id="18" name="Rectangle 17"/>
            <p:cNvSpPr/>
            <p:nvPr/>
          </p:nvSpPr>
          <p:spPr bwMode="auto">
            <a:xfrm>
              <a:off x="1935163" y="2115990"/>
              <a:ext cx="1447800" cy="381000"/>
            </a:xfrm>
            <a:prstGeom prst="rect">
              <a:avLst/>
            </a:prstGeom>
            <a:gradFill flip="none" rotWithShape="1">
              <a:gsLst>
                <a:gs pos="0">
                  <a:srgbClr val="FFC000"/>
                </a:gs>
                <a:gs pos="100000">
                  <a:srgbClr val="FFE79B"/>
                </a:gs>
              </a:gsLst>
              <a:lin ang="16200000" scaled="1"/>
              <a:tileRect/>
            </a:gradFill>
            <a:ln>
              <a:solidFill>
                <a:srgbClr val="FFC000"/>
              </a:solidFill>
            </a:ln>
            <a:effectLst>
              <a:outerShdw blurRad="63500" sx="102000" sy="102000" algn="ctr" rotWithShape="0">
                <a:prstClr val="black">
                  <a:alpha val="40000"/>
                </a:prstClr>
              </a:outerShdw>
            </a:effectLst>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a:solidFill>
                    <a:schemeClr val="bg1"/>
                  </a:solidFill>
                </a:rPr>
                <a:t>Messaging</a:t>
              </a:r>
            </a:p>
          </p:txBody>
        </p:sp>
        <p:sp>
          <p:nvSpPr>
            <p:cNvPr id="19" name="Rectangle 18"/>
            <p:cNvSpPr/>
            <p:nvPr/>
          </p:nvSpPr>
          <p:spPr bwMode="auto">
            <a:xfrm>
              <a:off x="6599238" y="2115990"/>
              <a:ext cx="1447800" cy="381000"/>
            </a:xfrm>
            <a:prstGeom prst="rect">
              <a:avLst/>
            </a:prstGeom>
            <a:gradFill flip="none" rotWithShape="1">
              <a:gsLst>
                <a:gs pos="0">
                  <a:srgbClr val="FFC000"/>
                </a:gs>
                <a:gs pos="100000">
                  <a:srgbClr val="FFE79B"/>
                </a:gs>
              </a:gsLst>
              <a:lin ang="16200000" scaled="1"/>
              <a:tileRect/>
            </a:gradFill>
            <a:ln>
              <a:solidFill>
                <a:srgbClr val="FFC000"/>
              </a:solidFill>
            </a:ln>
            <a:effectLst>
              <a:outerShdw blurRad="63500" sx="102000" sy="102000" algn="ctr" rotWithShape="0">
                <a:prstClr val="black">
                  <a:alpha val="40000"/>
                </a:prstClr>
              </a:outerShdw>
            </a:effectLst>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err="1">
                  <a:solidFill>
                    <a:schemeClr val="bg1"/>
                  </a:solidFill>
                </a:rPr>
                <a:t>Eventing</a:t>
              </a:r>
              <a:endParaRPr lang="en-US" sz="1600" dirty="0">
                <a:solidFill>
                  <a:schemeClr val="bg1"/>
                </a:solidFill>
              </a:endParaRPr>
            </a:p>
          </p:txBody>
        </p:sp>
        <p:sp>
          <p:nvSpPr>
            <p:cNvPr id="20" name="Rectangle 19"/>
            <p:cNvSpPr/>
            <p:nvPr/>
          </p:nvSpPr>
          <p:spPr bwMode="auto">
            <a:xfrm>
              <a:off x="8153400" y="2115990"/>
              <a:ext cx="609600" cy="381000"/>
            </a:xfrm>
            <a:prstGeom prst="rect">
              <a:avLst/>
            </a:prstGeom>
            <a:gradFill flip="none" rotWithShape="1">
              <a:gsLst>
                <a:gs pos="0">
                  <a:srgbClr val="FFC000"/>
                </a:gs>
                <a:gs pos="100000">
                  <a:srgbClr val="FFE79B"/>
                </a:gs>
              </a:gsLst>
              <a:lin ang="16200000" scaled="1"/>
              <a:tileRect/>
            </a:gradFill>
            <a:ln>
              <a:solidFill>
                <a:srgbClr val="FFC000"/>
              </a:solidFill>
            </a:ln>
            <a:effectLst>
              <a:outerShdw blurRad="63500" sx="102000" sy="102000" algn="ctr" rotWithShape="0">
                <a:prstClr val="black">
                  <a:alpha val="40000"/>
                </a:prstClr>
              </a:outerShdw>
            </a:effectLst>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a:solidFill>
                    <a:schemeClr val="bg1"/>
                  </a:solidFill>
                </a:rPr>
                <a:t>…</a:t>
              </a:r>
            </a:p>
          </p:txBody>
        </p:sp>
      </p:grpSp>
      <p:sp>
        <p:nvSpPr>
          <p:cNvPr id="23" name="Rectangle 22"/>
          <p:cNvSpPr/>
          <p:nvPr/>
        </p:nvSpPr>
        <p:spPr bwMode="auto">
          <a:xfrm>
            <a:off x="559974" y="2875003"/>
            <a:ext cx="1460849" cy="369332"/>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dirty="0" smtClean="0">
                <a:solidFill>
                  <a:schemeClr val="bg1"/>
                </a:solidFill>
              </a:rPr>
              <a:t>On-Premises</a:t>
            </a:r>
            <a:endParaRPr lang="en-US" dirty="0">
              <a:solidFill>
                <a:schemeClr val="bg1"/>
              </a:solidFill>
            </a:endParaRPr>
          </a:p>
        </p:txBody>
      </p:sp>
      <p:sp>
        <p:nvSpPr>
          <p:cNvPr id="24" name="Rectangle 23"/>
          <p:cNvSpPr/>
          <p:nvPr/>
        </p:nvSpPr>
        <p:spPr bwMode="auto">
          <a:xfrm>
            <a:off x="7880769" y="2884528"/>
            <a:ext cx="718466" cy="369332"/>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dirty="0">
                <a:solidFill>
                  <a:schemeClr val="bg1"/>
                </a:solidFill>
              </a:rPr>
              <a:t>Cloud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1000"/>
                                        <p:tgtEl>
                                          <p:spTgt spid="22"/>
                                        </p:tgtEl>
                                      </p:cBhvr>
                                    </p:animEffect>
                                  </p:childTnLst>
                                </p:cTn>
                              </p:par>
                            </p:childTnLst>
                          </p:cTn>
                        </p:par>
                        <p:par>
                          <p:cTn id="13" fill="hold">
                            <p:stCondLst>
                              <p:cond delay="1000"/>
                            </p:stCondLst>
                            <p:childTnLst>
                              <p:par>
                                <p:cTn id="14" presetID="10" presetClass="entr" presetSubtype="0" fill="hold" grpId="1"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childTnLst>
                                </p:cTn>
                              </p:par>
                              <p:par>
                                <p:cTn id="28" presetID="10" presetClass="exit" presetSubtype="0" fill="hold" grpId="0" nodeType="withEffect">
                                  <p:stCondLst>
                                    <p:cond delay="0"/>
                                  </p:stCondLst>
                                  <p:childTnLst>
                                    <p:animEffect transition="out" filter="fade">
                                      <p:cBhvr>
                                        <p:cTn id="29" dur="1000"/>
                                        <p:tgtEl>
                                          <p:spTgt spid="24"/>
                                        </p:tgtEl>
                                      </p:cBhvr>
                                    </p:animEffect>
                                    <p:set>
                                      <p:cBhvr>
                                        <p:cTn id="30" dur="1" fill="hold">
                                          <p:stCondLst>
                                            <p:cond delay="999"/>
                                          </p:stCondLst>
                                        </p:cTn>
                                        <p:tgtEl>
                                          <p:spTgt spid="24"/>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1000"/>
                                        <p:tgtEl>
                                          <p:spTgt spid="23"/>
                                        </p:tgtEl>
                                      </p:cBhvr>
                                    </p:animEffect>
                                    <p:set>
                                      <p:cBhvr>
                                        <p:cTn id="33" dur="1" fill="hold">
                                          <p:stCondLst>
                                            <p:cond delay="999"/>
                                          </p:stCondLst>
                                        </p:cTn>
                                        <p:tgtEl>
                                          <p:spTgt spid="2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1000"/>
                                        <p:tgtEl>
                                          <p:spTgt spid="7">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fade">
                                      <p:cBhvr>
                                        <p:cTn id="41" dur="1000"/>
                                        <p:tgtEl>
                                          <p:spTgt spid="7">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fade">
                                      <p:cBhvr>
                                        <p:cTn id="44" dur="1000"/>
                                        <p:tgtEl>
                                          <p:spTgt spid="7">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10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1000"/>
                                        <p:tgtEl>
                                          <p:spTgt spid="26">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animEffect transition="in" filter="fade">
                                      <p:cBhvr>
                                        <p:cTn id="55" dur="1000"/>
                                        <p:tgtEl>
                                          <p:spTgt spid="26">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xEl>
                                              <p:pRg st="2" end="2"/>
                                            </p:txEl>
                                          </p:spTgt>
                                        </p:tgtEl>
                                        <p:attrNameLst>
                                          <p:attrName>style.visibility</p:attrName>
                                        </p:attrNameLst>
                                      </p:cBhvr>
                                      <p:to>
                                        <p:strVal val="visible"/>
                                      </p:to>
                                    </p:set>
                                    <p:animEffect transition="in" filter="fade">
                                      <p:cBhvr>
                                        <p:cTn id="58" dur="1000"/>
                                        <p:tgtEl>
                                          <p:spTgt spid="26">
                                            <p:txEl>
                                              <p:pRg st="2" end="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xEl>
                                              <p:pRg st="3" end="3"/>
                                            </p:txEl>
                                          </p:spTgt>
                                        </p:tgtEl>
                                        <p:attrNameLst>
                                          <p:attrName>style.visibility</p:attrName>
                                        </p:attrNameLst>
                                      </p:cBhvr>
                                      <p:to>
                                        <p:strVal val="visible"/>
                                      </p:to>
                                    </p:set>
                                    <p:animEffect transition="in" filter="fade">
                                      <p:cBhvr>
                                        <p:cTn id="61" dur="10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P spid="28" grpId="0" animBg="1"/>
      <p:bldP spid="7" grpId="0" build="p"/>
      <p:bldP spid="26" grpId="0" build="p"/>
      <p:bldP spid="23" grpId="0"/>
      <p:bldP spid="23" grpId="1"/>
      <p:bldP spid="24" grpId="0"/>
      <p:bldP spid="24"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115911" y="965914"/>
            <a:ext cx="3335627" cy="4997003"/>
          </a:xfrm>
          <a:prstGeom prst="roundRect">
            <a:avLst>
              <a:gd name="adj" fmla="val 9155"/>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solidFill>
                <a:schemeClr val="tx1"/>
              </a:solidFill>
              <a:effectLst>
                <a:outerShdw blurRad="50800" dist="38100" dir="2700000" algn="tl" rotWithShape="0">
                  <a:prstClr val="black">
                    <a:alpha val="40000"/>
                  </a:prstClr>
                </a:outerShdw>
              </a:effectLst>
            </a:endParaRPr>
          </a:p>
        </p:txBody>
      </p:sp>
      <p:sp>
        <p:nvSpPr>
          <p:cNvPr id="15" name="Rounded Rectangle 14"/>
          <p:cNvSpPr/>
          <p:nvPr/>
        </p:nvSpPr>
        <p:spPr bwMode="auto">
          <a:xfrm rot="5400000">
            <a:off x="3973133" y="1255692"/>
            <a:ext cx="1197733" cy="9144000"/>
          </a:xfrm>
          <a:prstGeom prst="roundRect">
            <a:avLst>
              <a:gd name="adj" fmla="val 0"/>
            </a:avLst>
          </a:prstGeom>
          <a:gradFill rotWithShape="1">
            <a:gsLst>
              <a:gs pos="0">
                <a:schemeClr val="tx1"/>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solidFill>
                <a:schemeClr val="tx1"/>
              </a:solidFill>
              <a:effectLst>
                <a:outerShdw blurRad="50800" dist="38100" dir="2700000" algn="tl" rotWithShape="0">
                  <a:prstClr val="black">
                    <a:alpha val="40000"/>
                  </a:prstClr>
                </a:outerShdw>
              </a:effectLst>
            </a:endParaRPr>
          </a:p>
        </p:txBody>
      </p:sp>
      <p:sp>
        <p:nvSpPr>
          <p:cNvPr id="221186" name="Title 221185"/>
          <p:cNvSpPr>
            <a:spLocks noGrp="1" noChangeArrowheads="1"/>
          </p:cNvSpPr>
          <p:nvPr>
            <p:ph type="title"/>
          </p:nvPr>
        </p:nvSpPr>
        <p:spPr>
          <a:xfrm>
            <a:off x="381000" y="230188"/>
            <a:ext cx="8382000" cy="747897"/>
          </a:xfrm>
        </p:spPr>
        <p:txBody>
          <a:bodyPr/>
          <a:lstStyle/>
          <a:p>
            <a:r>
              <a:rPr sz="540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rPr>
              <a:t>Microsoft ESB Guidance</a:t>
            </a:r>
          </a:p>
        </p:txBody>
      </p:sp>
      <p:sp>
        <p:nvSpPr>
          <p:cNvPr id="11" name="Content Placeholder 10"/>
          <p:cNvSpPr>
            <a:spLocks noGrp="1"/>
          </p:cNvSpPr>
          <p:nvPr>
            <p:ph idx="1"/>
          </p:nvPr>
        </p:nvSpPr>
        <p:spPr>
          <a:xfrm>
            <a:off x="388620" y="1242230"/>
            <a:ext cx="3200400" cy="4525963"/>
          </a:xfrm>
        </p:spPr>
        <p:txBody>
          <a:bodyPr>
            <a:noAutofit/>
          </a:bodyPr>
          <a:lstStyle/>
          <a:p>
            <a:pPr>
              <a:lnSpc>
                <a:spcPct val="100000"/>
              </a:lnSpc>
              <a:spcBef>
                <a:spcPts val="300"/>
              </a:spcBef>
            </a:pPr>
            <a:r>
              <a:rPr lang="en-US" sz="2800" dirty="0" smtClean="0"/>
              <a:t>Architectural guidance</a:t>
            </a:r>
          </a:p>
          <a:p>
            <a:pPr>
              <a:lnSpc>
                <a:spcPct val="100000"/>
              </a:lnSpc>
              <a:spcBef>
                <a:spcPts val="300"/>
              </a:spcBef>
            </a:pPr>
            <a:r>
              <a:rPr lang="en-US" sz="2800" dirty="0" smtClean="0"/>
              <a:t>Reusable components</a:t>
            </a:r>
          </a:p>
          <a:p>
            <a:pPr>
              <a:lnSpc>
                <a:spcPct val="100000"/>
              </a:lnSpc>
              <a:spcBef>
                <a:spcPts val="300"/>
              </a:spcBef>
            </a:pPr>
            <a:r>
              <a:rPr lang="en-US" sz="2800" dirty="0" smtClean="0"/>
              <a:t>Sample applications</a:t>
            </a:r>
          </a:p>
          <a:p>
            <a:pPr>
              <a:lnSpc>
                <a:spcPct val="100000"/>
              </a:lnSpc>
              <a:spcBef>
                <a:spcPts val="300"/>
              </a:spcBef>
            </a:pPr>
            <a:r>
              <a:rPr lang="en-US" sz="2800" dirty="0" smtClean="0"/>
              <a:t>Management portal</a:t>
            </a:r>
          </a:p>
          <a:p>
            <a:pPr lvl="1">
              <a:lnSpc>
                <a:spcPct val="100000"/>
              </a:lnSpc>
              <a:spcBef>
                <a:spcPts val="300"/>
              </a:spcBef>
              <a:buNone/>
            </a:pPr>
            <a:endParaRPr lang="en-US" sz="1400" dirty="0" smtClean="0"/>
          </a:p>
          <a:p>
            <a:pPr marL="231775" indent="-223838">
              <a:lnSpc>
                <a:spcPct val="100000"/>
              </a:lnSpc>
              <a:spcBef>
                <a:spcPts val="300"/>
              </a:spcBef>
              <a:buNone/>
            </a:pPr>
            <a:r>
              <a:rPr lang="en-US" sz="1800" dirty="0" smtClean="0">
                <a:ea typeface="+mn-ea"/>
                <a:cs typeface="+mn-cs"/>
              </a:rPr>
              <a:t>   </a:t>
            </a:r>
            <a:endParaRPr lang="en-US" sz="1800" b="1" dirty="0" smtClean="0">
              <a:ea typeface="+mn-ea"/>
              <a:cs typeface="+mn-cs"/>
            </a:endParaRPr>
          </a:p>
          <a:p>
            <a:pPr lvl="1">
              <a:lnSpc>
                <a:spcPct val="100000"/>
              </a:lnSpc>
              <a:spcBef>
                <a:spcPts val="300"/>
              </a:spcBef>
            </a:pPr>
            <a:endParaRPr lang="en-US" sz="1400" dirty="0" smtClean="0"/>
          </a:p>
          <a:p>
            <a:pPr>
              <a:lnSpc>
                <a:spcPct val="100000"/>
              </a:lnSpc>
              <a:spcBef>
                <a:spcPts val="300"/>
              </a:spcBef>
            </a:pPr>
            <a:endParaRPr lang="en-US" sz="1400" dirty="0" smtClean="0"/>
          </a:p>
          <a:p>
            <a:pPr lvl="1">
              <a:lnSpc>
                <a:spcPct val="100000"/>
              </a:lnSpc>
              <a:spcBef>
                <a:spcPts val="300"/>
              </a:spcBef>
            </a:pPr>
            <a:endParaRPr lang="en-US" sz="1400" dirty="0"/>
          </a:p>
        </p:txBody>
      </p:sp>
      <p:pic>
        <p:nvPicPr>
          <p:cNvPr id="1026" name="Picture 2"/>
          <p:cNvPicPr>
            <a:picLocks noChangeAspect="1" noChangeArrowheads="1"/>
          </p:cNvPicPr>
          <p:nvPr/>
        </p:nvPicPr>
        <p:blipFill>
          <a:blip r:embed="rId3" cstate="email"/>
          <a:srcRect/>
          <a:stretch>
            <a:fillRect/>
          </a:stretch>
        </p:blipFill>
        <p:spPr bwMode="auto">
          <a:xfrm>
            <a:off x="3500566" y="1771843"/>
            <a:ext cx="5196066" cy="3392488"/>
          </a:xfrm>
          <a:prstGeom prst="rect">
            <a:avLst/>
          </a:prstGeom>
          <a:noFill/>
          <a:ln w="9525">
            <a:noFill/>
            <a:miter lim="800000"/>
            <a:headEnd/>
            <a:tailEnd/>
          </a:ln>
          <a:effectLst/>
        </p:spPr>
      </p:pic>
      <p:sp>
        <p:nvSpPr>
          <p:cNvPr id="130" name="Rectangle 129"/>
          <p:cNvSpPr/>
          <p:nvPr/>
        </p:nvSpPr>
        <p:spPr>
          <a:xfrm>
            <a:off x="3805366" y="1387033"/>
            <a:ext cx="4194225" cy="369332"/>
          </a:xfrm>
          <a:prstGeom prst="rect">
            <a:avLst/>
          </a:prstGeom>
        </p:spPr>
        <p:txBody>
          <a:bodyPr wrap="none">
            <a:spAutoFit/>
          </a:bodyPr>
          <a:lstStyle/>
          <a:p>
            <a:r>
              <a:rPr lang="en-US" sz="1800" b="1" dirty="0" smtClean="0"/>
              <a:t>Available on </a:t>
            </a:r>
            <a:r>
              <a:rPr lang="en-US" sz="1800" b="1" dirty="0" smtClean="0">
                <a:hlinkClick r:id="rId4"/>
              </a:rPr>
              <a:t>www.codeplex.com/esb</a:t>
            </a:r>
            <a:endParaRPr lang="en-US" sz="1800" b="1" dirty="0" smtClean="0"/>
          </a:p>
        </p:txBody>
      </p:sp>
      <p:pic>
        <p:nvPicPr>
          <p:cNvPr id="7" name="Picture 2" descr="C:\Program Files\Microsoft Resource DVD Artwork\DVD_ART\BoxShots_Logos\BizTalk Server 2006\BizTalk server 2006 logo black.png"/>
          <p:cNvPicPr>
            <a:picLocks noChangeAspect="1" noChangeArrowheads="1"/>
          </p:cNvPicPr>
          <p:nvPr/>
        </p:nvPicPr>
        <p:blipFill>
          <a:blip r:embed="rId5" cstate="email"/>
          <a:srcRect b="-6463"/>
          <a:stretch>
            <a:fillRect/>
          </a:stretch>
        </p:blipFill>
        <p:spPr bwMode="auto">
          <a:xfrm>
            <a:off x="343072" y="5819784"/>
            <a:ext cx="2742986" cy="540156"/>
          </a:xfrm>
          <a:prstGeom prst="rect">
            <a:avLst/>
          </a:prstGeom>
          <a:noFill/>
        </p:spPr>
      </p:pic>
      <p:grpSp>
        <p:nvGrpSpPr>
          <p:cNvPr id="2" name="Group 12"/>
          <p:cNvGrpSpPr/>
          <p:nvPr/>
        </p:nvGrpSpPr>
        <p:grpSpPr>
          <a:xfrm>
            <a:off x="4365937" y="5441315"/>
            <a:ext cx="4188461" cy="771525"/>
            <a:chOff x="4148767" y="5544185"/>
            <a:chExt cx="4188461" cy="771525"/>
          </a:xfrm>
        </p:grpSpPr>
        <p:pic>
          <p:nvPicPr>
            <p:cNvPr id="6" name="Picture 5" descr="amberpoint.gif"/>
            <p:cNvPicPr>
              <a:picLocks noChangeAspect="1"/>
            </p:cNvPicPr>
            <p:nvPr/>
          </p:nvPicPr>
          <p:blipFill>
            <a:blip r:embed="rId6"/>
            <a:stretch>
              <a:fillRect/>
            </a:stretch>
          </p:blipFill>
          <p:spPr>
            <a:xfrm>
              <a:off x="4148767" y="5700836"/>
              <a:ext cx="2197147" cy="493741"/>
            </a:xfrm>
            <a:prstGeom prst="rect">
              <a:avLst/>
            </a:prstGeom>
            <a:noFill/>
            <a:ln>
              <a:noFill/>
            </a:ln>
          </p:spPr>
        </p:pic>
        <p:pic>
          <p:nvPicPr>
            <p:cNvPr id="56322" name="Picture 2" descr="SOA"/>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184703" y="5544185"/>
              <a:ext cx="1152525" cy="771525"/>
            </a:xfrm>
            <a:prstGeom prst="rect">
              <a:avLst/>
            </a:prstGeom>
            <a:noFill/>
          </p:spPr>
        </p:pic>
      </p:grpSp>
      <p:pic>
        <p:nvPicPr>
          <p:cNvPr id="56323" name="Picture 3" descr="C:\Program Files\Microsoft Resource DVD Artwork\DVD_ART\BoxShots_Logos\Microsoft .NET Framework - NET\Microsoft NET Framework h.png"/>
          <p:cNvPicPr>
            <a:picLocks noChangeAspect="1" noChangeArrowheads="1"/>
          </p:cNvPicPr>
          <p:nvPr/>
        </p:nvPicPr>
        <p:blipFill>
          <a:blip r:embed="rId8" cstate="email"/>
          <a:srcRect/>
          <a:stretch>
            <a:fillRect/>
          </a:stretch>
        </p:blipFill>
        <p:spPr bwMode="auto">
          <a:xfrm>
            <a:off x="259080" y="5270841"/>
            <a:ext cx="2985538" cy="455295"/>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ounded Rectangle 94"/>
          <p:cNvSpPr/>
          <p:nvPr/>
        </p:nvSpPr>
        <p:spPr bwMode="auto">
          <a:xfrm>
            <a:off x="6477000" y="3581400"/>
            <a:ext cx="2438400" cy="3048000"/>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6" name="Picture 2" descr="C:\Program Files\Microsoft Resource DVD Artwork\DVD_ART\Artwork_Imagery\Shapes and Graphics\Arrows - arrow\Curved\green-arrows-4.png"/>
          <p:cNvPicPr>
            <a:picLocks noChangeAspect="1" noChangeArrowheads="1"/>
          </p:cNvPicPr>
          <p:nvPr/>
        </p:nvPicPr>
        <p:blipFill>
          <a:blip r:embed="rId4" cstate="email">
            <a:lum bright="-40000"/>
          </a:blip>
          <a:srcRect/>
          <a:stretch>
            <a:fillRect/>
          </a:stretch>
        </p:blipFill>
        <p:spPr bwMode="auto">
          <a:xfrm>
            <a:off x="2940856" y="2360614"/>
            <a:ext cx="3262288" cy="2207078"/>
          </a:xfrm>
          <a:prstGeom prst="rect">
            <a:avLst/>
          </a:prstGeom>
          <a:noFill/>
        </p:spPr>
      </p:pic>
      <p:grpSp>
        <p:nvGrpSpPr>
          <p:cNvPr id="2" name="Group 26"/>
          <p:cNvGrpSpPr>
            <a:grpSpLocks/>
          </p:cNvGrpSpPr>
          <p:nvPr/>
        </p:nvGrpSpPr>
        <p:grpSpPr bwMode="auto">
          <a:xfrm flipH="1">
            <a:off x="6608042" y="3733800"/>
            <a:ext cx="2224286" cy="2115384"/>
            <a:chOff x="24" y="1299"/>
            <a:chExt cx="2540" cy="1694"/>
          </a:xfrm>
        </p:grpSpPr>
        <p:pic>
          <p:nvPicPr>
            <p:cNvPr id="13325" name="Picture 12" descr="crc-inner-blueDk"/>
            <p:cNvPicPr>
              <a:picLocks noChangeAspect="1" noChangeArrowheads="1"/>
            </p:cNvPicPr>
            <p:nvPr/>
          </p:nvPicPr>
          <p:blipFill>
            <a:blip r:embed="rId5" cstate="email">
              <a:lum/>
            </a:blip>
            <a:srcRect/>
            <a:stretch>
              <a:fillRect/>
            </a:stretch>
          </p:blipFill>
          <p:spPr bwMode="auto">
            <a:xfrm>
              <a:off x="152" y="1336"/>
              <a:ext cx="2309" cy="1645"/>
            </a:xfrm>
            <a:prstGeom prst="rect">
              <a:avLst/>
            </a:prstGeom>
            <a:noFill/>
            <a:ln w="9525">
              <a:noFill/>
              <a:miter lim="800000"/>
              <a:headEnd/>
              <a:tailEnd/>
            </a:ln>
          </p:spPr>
        </p:pic>
        <p:pic>
          <p:nvPicPr>
            <p:cNvPr id="83" name="Picture 14" descr="arrow-bot-blue"/>
            <p:cNvPicPr>
              <a:picLocks noChangeAspect="1" noChangeArrowheads="1"/>
            </p:cNvPicPr>
            <p:nvPr/>
          </p:nvPicPr>
          <p:blipFill>
            <a:blip r:embed="rId6" cstate="email">
              <a:lum/>
            </a:blip>
            <a:srcRect/>
            <a:stretch>
              <a:fillRect/>
            </a:stretch>
          </p:blipFill>
          <p:spPr bwMode="auto">
            <a:xfrm>
              <a:off x="705" y="2484"/>
              <a:ext cx="1237" cy="509"/>
            </a:xfrm>
            <a:prstGeom prst="rect">
              <a:avLst/>
            </a:prstGeom>
            <a:noFill/>
            <a:effectLst>
              <a:outerShdw dist="35921" dir="2700000" algn="ctr" rotWithShape="0">
                <a:schemeClr val="bg2"/>
              </a:outerShdw>
            </a:effectLst>
          </p:spPr>
        </p:pic>
        <p:grpSp>
          <p:nvGrpSpPr>
            <p:cNvPr id="3" name="Group 24"/>
            <p:cNvGrpSpPr>
              <a:grpSpLocks/>
            </p:cNvGrpSpPr>
            <p:nvPr/>
          </p:nvGrpSpPr>
          <p:grpSpPr bwMode="auto">
            <a:xfrm>
              <a:off x="24" y="1299"/>
              <a:ext cx="2540" cy="1668"/>
              <a:chOff x="24" y="1299"/>
              <a:chExt cx="2540" cy="1668"/>
            </a:xfrm>
          </p:grpSpPr>
          <p:pic>
            <p:nvPicPr>
              <p:cNvPr id="13328" name="Picture 11" descr="Center-Circle"/>
              <p:cNvPicPr>
                <a:picLocks noChangeAspect="1" noChangeArrowheads="1"/>
              </p:cNvPicPr>
              <p:nvPr/>
            </p:nvPicPr>
            <p:blipFill>
              <a:blip r:embed="rId7" cstate="email">
                <a:lum/>
              </a:blip>
              <a:srcRect/>
              <a:stretch>
                <a:fillRect/>
              </a:stretch>
            </p:blipFill>
            <p:spPr bwMode="auto">
              <a:xfrm>
                <a:off x="780" y="1601"/>
                <a:ext cx="1069" cy="1097"/>
              </a:xfrm>
              <a:prstGeom prst="rect">
                <a:avLst/>
              </a:prstGeom>
              <a:noFill/>
              <a:ln w="9525">
                <a:noFill/>
                <a:miter lim="800000"/>
                <a:headEnd/>
                <a:tailEnd/>
              </a:ln>
            </p:spPr>
          </p:pic>
          <p:pic>
            <p:nvPicPr>
              <p:cNvPr id="13329" name="Picture 13" descr="Security Download Server"/>
              <p:cNvPicPr>
                <a:picLocks noChangeAspect="1" noChangeArrowheads="1"/>
              </p:cNvPicPr>
              <p:nvPr/>
            </p:nvPicPr>
            <p:blipFill>
              <a:blip r:embed="rId8" cstate="email">
                <a:lum/>
              </a:blip>
              <a:srcRect/>
              <a:stretch>
                <a:fillRect/>
              </a:stretch>
            </p:blipFill>
            <p:spPr bwMode="auto">
              <a:xfrm>
                <a:off x="985" y="1846"/>
                <a:ext cx="598" cy="594"/>
              </a:xfrm>
              <a:prstGeom prst="rect">
                <a:avLst/>
              </a:prstGeom>
              <a:noFill/>
              <a:ln w="9525">
                <a:noFill/>
                <a:miter lim="800000"/>
                <a:headEnd/>
                <a:tailEnd/>
              </a:ln>
            </p:spPr>
          </p:pic>
          <p:pic>
            <p:nvPicPr>
              <p:cNvPr id="87" name="Picture 15" descr="arrow-rt-blue"/>
              <p:cNvPicPr>
                <a:picLocks noChangeAspect="1" noChangeArrowheads="1"/>
              </p:cNvPicPr>
              <p:nvPr/>
            </p:nvPicPr>
            <p:blipFill>
              <a:blip r:embed="rId9" cstate="email">
                <a:lum/>
              </a:blip>
              <a:srcRect/>
              <a:stretch>
                <a:fillRect/>
              </a:stretch>
            </p:blipFill>
            <p:spPr bwMode="auto">
              <a:xfrm>
                <a:off x="1732" y="1561"/>
                <a:ext cx="725" cy="1057"/>
              </a:xfrm>
              <a:prstGeom prst="rect">
                <a:avLst/>
              </a:prstGeom>
              <a:noFill/>
              <a:effectLst>
                <a:outerShdw dist="35921" dir="2700000" algn="ctr" rotWithShape="0">
                  <a:schemeClr val="bg2"/>
                </a:outerShdw>
              </a:effectLst>
            </p:spPr>
          </p:pic>
          <p:pic>
            <p:nvPicPr>
              <p:cNvPr id="88" name="Picture 16" descr="arrow-lft-blue"/>
              <p:cNvPicPr>
                <a:picLocks noChangeAspect="1" noChangeArrowheads="1"/>
              </p:cNvPicPr>
              <p:nvPr/>
            </p:nvPicPr>
            <p:blipFill>
              <a:blip r:embed="rId10" cstate="email">
                <a:lum/>
              </a:blip>
              <a:srcRect/>
              <a:stretch>
                <a:fillRect/>
              </a:stretch>
            </p:blipFill>
            <p:spPr bwMode="auto">
              <a:xfrm>
                <a:off x="158" y="1677"/>
                <a:ext cx="727" cy="1011"/>
              </a:xfrm>
              <a:prstGeom prst="rect">
                <a:avLst/>
              </a:prstGeom>
              <a:noFill/>
              <a:effectLst>
                <a:outerShdw dist="45791" dir="3378596" algn="ctr" rotWithShape="0">
                  <a:schemeClr val="bg2"/>
                </a:outerShdw>
              </a:effectLst>
            </p:spPr>
          </p:pic>
          <p:pic>
            <p:nvPicPr>
              <p:cNvPr id="89" name="Picture 17" descr="arrow-top-blue"/>
              <p:cNvPicPr>
                <a:picLocks noChangeAspect="1" noChangeArrowheads="1"/>
              </p:cNvPicPr>
              <p:nvPr/>
            </p:nvPicPr>
            <p:blipFill>
              <a:blip r:embed="rId11" cstate="email">
                <a:lum/>
              </a:blip>
              <a:srcRect/>
              <a:stretch>
                <a:fillRect/>
              </a:stretch>
            </p:blipFill>
            <p:spPr bwMode="auto">
              <a:xfrm>
                <a:off x="650" y="1328"/>
                <a:ext cx="1278" cy="498"/>
              </a:xfrm>
              <a:prstGeom prst="rect">
                <a:avLst/>
              </a:prstGeom>
              <a:noFill/>
              <a:effectLst>
                <a:outerShdw dist="12700" dir="5400000" algn="ctr" rotWithShape="0">
                  <a:schemeClr val="bg2"/>
                </a:outerShdw>
              </a:effectLst>
            </p:spPr>
          </p:pic>
          <p:sp>
            <p:nvSpPr>
              <p:cNvPr id="90" name="Text Box 18"/>
              <p:cNvSpPr txBox="1">
                <a:spLocks noChangeArrowheads="1"/>
              </p:cNvSpPr>
              <p:nvPr/>
            </p:nvSpPr>
            <p:spPr bwMode="auto">
              <a:xfrm>
                <a:off x="754" y="1299"/>
                <a:ext cx="908" cy="308"/>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000" b="1" dirty="0">
                    <a:solidFill>
                      <a:schemeClr val="tx1"/>
                    </a:solidFill>
                  </a:rPr>
                  <a:t>Federated</a:t>
                </a:r>
              </a:p>
              <a:p>
                <a:pPr algn="ctr">
                  <a:lnSpc>
                    <a:spcPct val="85000"/>
                  </a:lnSpc>
                  <a:spcBef>
                    <a:spcPct val="20000"/>
                  </a:spcBef>
                </a:pPr>
                <a:r>
                  <a:rPr lang="en-US" sz="1000" b="1" dirty="0">
                    <a:solidFill>
                      <a:schemeClr val="tx1"/>
                    </a:solidFill>
                  </a:rPr>
                  <a:t>identity</a:t>
                </a:r>
              </a:p>
            </p:txBody>
          </p:sp>
          <p:sp>
            <p:nvSpPr>
              <p:cNvPr id="91" name="Text Box 19"/>
              <p:cNvSpPr txBox="1">
                <a:spLocks noChangeArrowheads="1"/>
              </p:cNvSpPr>
              <p:nvPr/>
            </p:nvSpPr>
            <p:spPr bwMode="auto">
              <a:xfrm>
                <a:off x="567" y="2659"/>
                <a:ext cx="1159" cy="308"/>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000" b="1" dirty="0">
                    <a:solidFill>
                      <a:schemeClr val="tx1"/>
                    </a:solidFill>
                  </a:rPr>
                  <a:t>Claims-based</a:t>
                </a:r>
              </a:p>
              <a:p>
                <a:pPr algn="ctr">
                  <a:lnSpc>
                    <a:spcPct val="85000"/>
                  </a:lnSpc>
                  <a:spcBef>
                    <a:spcPct val="20000"/>
                  </a:spcBef>
                </a:pPr>
                <a:r>
                  <a:rPr lang="en-US" sz="1000" b="1" dirty="0">
                    <a:solidFill>
                      <a:schemeClr val="tx1"/>
                    </a:solidFill>
                  </a:rPr>
                  <a:t>access</a:t>
                </a:r>
              </a:p>
            </p:txBody>
          </p:sp>
          <p:sp>
            <p:nvSpPr>
              <p:cNvPr id="92" name="Text Box 20"/>
              <p:cNvSpPr txBox="1">
                <a:spLocks noChangeArrowheads="1"/>
              </p:cNvSpPr>
              <p:nvPr/>
            </p:nvSpPr>
            <p:spPr bwMode="auto">
              <a:xfrm>
                <a:off x="24" y="2007"/>
                <a:ext cx="559" cy="308"/>
              </a:xfrm>
              <a:prstGeom prst="rect">
                <a:avLst/>
              </a:prstGeom>
              <a:noFill/>
              <a:ln w="12700" algn="ctr">
                <a:noFill/>
                <a:miter lim="800000"/>
                <a:headEnd/>
                <a:tailEnd/>
              </a:ln>
              <a:effectLst/>
            </p:spPr>
            <p:txBody>
              <a:bodyPr wrap="none">
                <a:spAutoFit/>
              </a:bodyPr>
              <a:lstStyle/>
              <a:p>
                <a:pPr algn="ctr">
                  <a:lnSpc>
                    <a:spcPct val="85000"/>
                  </a:lnSpc>
                  <a:spcBef>
                    <a:spcPct val="20000"/>
                  </a:spcBef>
                  <a:defRPr/>
                </a:pPr>
                <a:r>
                  <a:rPr lang="en-US" sz="1000" b="1" dirty="0">
                    <a:solidFill>
                      <a:schemeClr val="tx1"/>
                    </a:solidFill>
                  </a:rPr>
                  <a:t>Web</a:t>
                </a:r>
              </a:p>
              <a:p>
                <a:pPr algn="ctr">
                  <a:lnSpc>
                    <a:spcPct val="85000"/>
                  </a:lnSpc>
                  <a:spcBef>
                    <a:spcPct val="20000"/>
                  </a:spcBef>
                  <a:defRPr/>
                </a:pPr>
                <a:r>
                  <a:rPr lang="en-US" sz="1000" b="1" dirty="0">
                    <a:solidFill>
                      <a:schemeClr val="tx1"/>
                    </a:solidFill>
                  </a:rPr>
                  <a:t>SSO </a:t>
                </a:r>
              </a:p>
            </p:txBody>
          </p:sp>
          <p:sp>
            <p:nvSpPr>
              <p:cNvPr id="93" name="Text Box 21"/>
              <p:cNvSpPr txBox="1">
                <a:spLocks noChangeArrowheads="1"/>
              </p:cNvSpPr>
              <p:nvPr/>
            </p:nvSpPr>
            <p:spPr bwMode="auto">
              <a:xfrm>
                <a:off x="1597" y="2104"/>
                <a:ext cx="967" cy="308"/>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000" b="1" dirty="0">
                    <a:solidFill>
                      <a:schemeClr val="tx1"/>
                    </a:solidFill>
                  </a:rPr>
                  <a:t>Live</a:t>
                </a:r>
              </a:p>
              <a:p>
                <a:pPr algn="ctr">
                  <a:lnSpc>
                    <a:spcPct val="85000"/>
                  </a:lnSpc>
                  <a:spcBef>
                    <a:spcPct val="20000"/>
                  </a:spcBef>
                </a:pPr>
                <a:r>
                  <a:rPr lang="en-US" sz="1000" b="1" dirty="0">
                    <a:solidFill>
                      <a:schemeClr val="tx1"/>
                    </a:solidFill>
                  </a:rPr>
                  <a:t>integration</a:t>
                </a:r>
              </a:p>
            </p:txBody>
          </p:sp>
        </p:grpSp>
      </p:grpSp>
      <p:grpSp>
        <p:nvGrpSpPr>
          <p:cNvPr id="4" name="Group 23"/>
          <p:cNvGrpSpPr>
            <a:grpSpLocks/>
          </p:cNvGrpSpPr>
          <p:nvPr/>
        </p:nvGrpSpPr>
        <p:grpSpPr bwMode="auto">
          <a:xfrm>
            <a:off x="6620485" y="870856"/>
            <a:ext cx="2111830" cy="2068284"/>
            <a:chOff x="75" y="1513"/>
            <a:chExt cx="2362" cy="1664"/>
          </a:xfrm>
        </p:grpSpPr>
        <p:pic>
          <p:nvPicPr>
            <p:cNvPr id="13348" name="Picture 9" descr="Center-Circle"/>
            <p:cNvPicPr>
              <a:picLocks noChangeAspect="1" noChangeArrowheads="1"/>
            </p:cNvPicPr>
            <p:nvPr/>
          </p:nvPicPr>
          <p:blipFill>
            <a:blip r:embed="rId12" cstate="email">
              <a:lum bright="-40000"/>
            </a:blip>
            <a:srcRect/>
            <a:stretch>
              <a:fillRect/>
            </a:stretch>
          </p:blipFill>
          <p:spPr bwMode="auto">
            <a:xfrm>
              <a:off x="703" y="1786"/>
              <a:ext cx="1069" cy="1097"/>
            </a:xfrm>
            <a:prstGeom prst="rect">
              <a:avLst/>
            </a:prstGeom>
            <a:noFill/>
            <a:ln w="9525">
              <a:noFill/>
              <a:miter lim="800000"/>
              <a:headEnd/>
              <a:tailEnd/>
            </a:ln>
          </p:spPr>
        </p:pic>
        <p:pic>
          <p:nvPicPr>
            <p:cNvPr id="13349" name="Picture 10" descr="crc-inner-blueDk"/>
            <p:cNvPicPr>
              <a:picLocks noChangeAspect="1" noChangeArrowheads="1"/>
            </p:cNvPicPr>
            <p:nvPr/>
          </p:nvPicPr>
          <p:blipFill>
            <a:blip r:embed="rId13" cstate="email">
              <a:lum bright="-40000"/>
            </a:blip>
            <a:srcRect/>
            <a:stretch>
              <a:fillRect/>
            </a:stretch>
          </p:blipFill>
          <p:spPr bwMode="auto">
            <a:xfrm>
              <a:off x="75" y="1521"/>
              <a:ext cx="2309" cy="1645"/>
            </a:xfrm>
            <a:prstGeom prst="rect">
              <a:avLst/>
            </a:prstGeom>
            <a:noFill/>
            <a:ln w="9525">
              <a:noFill/>
              <a:miter lim="800000"/>
              <a:headEnd/>
              <a:tailEnd/>
            </a:ln>
          </p:spPr>
        </p:pic>
        <p:pic>
          <p:nvPicPr>
            <p:cNvPr id="58" name="Picture 11" descr="arrow-bot-blue"/>
            <p:cNvPicPr>
              <a:picLocks noChangeAspect="1" noChangeArrowheads="1"/>
            </p:cNvPicPr>
            <p:nvPr/>
          </p:nvPicPr>
          <p:blipFill>
            <a:blip r:embed="rId14" cstate="email">
              <a:lum bright="-40000"/>
            </a:blip>
            <a:srcRect/>
            <a:stretch>
              <a:fillRect/>
            </a:stretch>
          </p:blipFill>
          <p:spPr bwMode="auto">
            <a:xfrm>
              <a:off x="628" y="2668"/>
              <a:ext cx="1238" cy="509"/>
            </a:xfrm>
            <a:prstGeom prst="rect">
              <a:avLst/>
            </a:prstGeom>
            <a:noFill/>
            <a:effectLst>
              <a:outerShdw dist="35921" dir="2700000" algn="ctr" rotWithShape="0">
                <a:schemeClr val="bg2"/>
              </a:outerShdw>
            </a:effectLst>
          </p:spPr>
        </p:pic>
        <p:pic>
          <p:nvPicPr>
            <p:cNvPr id="13351" name="Rectangle 4103"/>
            <p:cNvPicPr>
              <a:picLocks noChangeAspect="1" noChangeArrowheads="1"/>
            </p:cNvPicPr>
            <p:nvPr/>
          </p:nvPicPr>
          <p:blipFill>
            <a:blip r:embed="rId15" cstate="email">
              <a:lum bright="-40000"/>
            </a:blip>
            <a:srcRect/>
            <a:stretch>
              <a:fillRect/>
            </a:stretch>
          </p:blipFill>
          <p:spPr bwMode="auto">
            <a:xfrm>
              <a:off x="778" y="2805"/>
              <a:ext cx="1068" cy="277"/>
            </a:xfrm>
            <a:prstGeom prst="rect">
              <a:avLst/>
            </a:prstGeom>
            <a:noFill/>
            <a:ln w="9525">
              <a:noFill/>
              <a:miter lim="800000"/>
              <a:headEnd/>
              <a:tailEnd/>
            </a:ln>
          </p:spPr>
        </p:pic>
        <p:pic>
          <p:nvPicPr>
            <p:cNvPr id="60" name="Picture 13" descr="arrow-lft-blue"/>
            <p:cNvPicPr>
              <a:picLocks noChangeAspect="1" noChangeArrowheads="1"/>
            </p:cNvPicPr>
            <p:nvPr/>
          </p:nvPicPr>
          <p:blipFill>
            <a:blip r:embed="rId16" cstate="email">
              <a:lum bright="-40000"/>
            </a:blip>
            <a:srcRect/>
            <a:stretch>
              <a:fillRect/>
            </a:stretch>
          </p:blipFill>
          <p:spPr bwMode="auto">
            <a:xfrm>
              <a:off x="82" y="1861"/>
              <a:ext cx="724" cy="1011"/>
            </a:xfrm>
            <a:prstGeom prst="rect">
              <a:avLst/>
            </a:prstGeom>
            <a:noFill/>
            <a:effectLst>
              <a:outerShdw dist="45791" dir="3378596" algn="ctr" rotWithShape="0">
                <a:schemeClr val="bg2"/>
              </a:outerShdw>
            </a:effectLst>
          </p:spPr>
        </p:pic>
        <p:pic>
          <p:nvPicPr>
            <p:cNvPr id="13353" name="Picture 14" descr="windows mobile logo color reverse vert"/>
            <p:cNvPicPr>
              <a:picLocks noChangeAspect="1" noChangeArrowheads="1"/>
            </p:cNvPicPr>
            <p:nvPr/>
          </p:nvPicPr>
          <p:blipFill>
            <a:blip r:embed="rId17" cstate="email">
              <a:lum bright="-40000"/>
            </a:blip>
            <a:srcRect/>
            <a:stretch>
              <a:fillRect/>
            </a:stretch>
          </p:blipFill>
          <p:spPr bwMode="invGray">
            <a:xfrm>
              <a:off x="84" y="1898"/>
              <a:ext cx="517" cy="473"/>
            </a:xfrm>
            <a:prstGeom prst="rect">
              <a:avLst/>
            </a:prstGeom>
            <a:noFill/>
            <a:ln w="9525">
              <a:noFill/>
              <a:miter lim="800000"/>
              <a:headEnd/>
              <a:tailEnd/>
            </a:ln>
          </p:spPr>
        </p:pic>
        <p:pic>
          <p:nvPicPr>
            <p:cNvPr id="62" name="Picture 15" descr="arrow-rt-blue"/>
            <p:cNvPicPr>
              <a:picLocks noChangeAspect="1" noChangeArrowheads="1"/>
            </p:cNvPicPr>
            <p:nvPr/>
          </p:nvPicPr>
          <p:blipFill>
            <a:blip r:embed="rId18" cstate="email">
              <a:lum bright="-40000"/>
            </a:blip>
            <a:srcRect/>
            <a:stretch>
              <a:fillRect/>
            </a:stretch>
          </p:blipFill>
          <p:spPr bwMode="auto">
            <a:xfrm>
              <a:off x="1655" y="1747"/>
              <a:ext cx="724" cy="1057"/>
            </a:xfrm>
            <a:prstGeom prst="rect">
              <a:avLst/>
            </a:prstGeom>
            <a:noFill/>
            <a:effectLst>
              <a:outerShdw dist="35921" dir="2700000" algn="ctr" rotWithShape="0">
                <a:schemeClr val="bg2"/>
              </a:outerShdw>
            </a:effectLst>
          </p:spPr>
        </p:pic>
        <p:grpSp>
          <p:nvGrpSpPr>
            <p:cNvPr id="5" name="Group 16"/>
            <p:cNvGrpSpPr>
              <a:grpSpLocks/>
            </p:cNvGrpSpPr>
            <p:nvPr/>
          </p:nvGrpSpPr>
          <p:grpSpPr bwMode="auto">
            <a:xfrm>
              <a:off x="1734" y="2266"/>
              <a:ext cx="703" cy="339"/>
              <a:chOff x="1734" y="2266"/>
              <a:chExt cx="703" cy="339"/>
            </a:xfrm>
          </p:grpSpPr>
          <p:pic>
            <p:nvPicPr>
              <p:cNvPr id="13359" name="Picture 17" descr="Exchange-Server-07"/>
              <p:cNvPicPr>
                <a:picLocks noChangeAspect="1" noChangeArrowheads="1"/>
              </p:cNvPicPr>
              <p:nvPr/>
            </p:nvPicPr>
            <p:blipFill>
              <a:blip r:embed="rId19" cstate="email">
                <a:lum bright="-40000"/>
              </a:blip>
              <a:srcRect/>
              <a:stretch>
                <a:fillRect/>
              </a:stretch>
            </p:blipFill>
            <p:spPr bwMode="auto">
              <a:xfrm>
                <a:off x="1764" y="2404"/>
                <a:ext cx="673" cy="201"/>
              </a:xfrm>
              <a:prstGeom prst="rect">
                <a:avLst/>
              </a:prstGeom>
              <a:noFill/>
              <a:ln w="9525">
                <a:noFill/>
                <a:miter lim="800000"/>
                <a:headEnd/>
                <a:tailEnd/>
              </a:ln>
            </p:spPr>
          </p:pic>
          <p:pic>
            <p:nvPicPr>
              <p:cNvPr id="13360" name="Picture 18" descr="Exchange-Server-07"/>
              <p:cNvPicPr>
                <a:picLocks noChangeAspect="1" noChangeArrowheads="1"/>
              </p:cNvPicPr>
              <p:nvPr/>
            </p:nvPicPr>
            <p:blipFill>
              <a:blip r:embed="rId20" cstate="email">
                <a:lum bright="-40000"/>
              </a:blip>
              <a:srcRect/>
              <a:stretch>
                <a:fillRect/>
              </a:stretch>
            </p:blipFill>
            <p:spPr bwMode="auto">
              <a:xfrm>
                <a:off x="1734" y="2266"/>
                <a:ext cx="637" cy="213"/>
              </a:xfrm>
              <a:prstGeom prst="rect">
                <a:avLst/>
              </a:prstGeom>
              <a:noFill/>
              <a:ln w="9525">
                <a:noFill/>
                <a:miter lim="800000"/>
                <a:headEnd/>
                <a:tailEnd/>
              </a:ln>
            </p:spPr>
          </p:pic>
        </p:grpSp>
        <p:pic>
          <p:nvPicPr>
            <p:cNvPr id="13356" name="Picture 19" descr="Security shield windows"/>
            <p:cNvPicPr>
              <a:picLocks noChangeAspect="1" noChangeArrowheads="1"/>
            </p:cNvPicPr>
            <p:nvPr/>
          </p:nvPicPr>
          <p:blipFill>
            <a:blip r:embed="rId21" cstate="email">
              <a:lum bright="-40000"/>
            </a:blip>
            <a:srcRect/>
            <a:stretch>
              <a:fillRect/>
            </a:stretch>
          </p:blipFill>
          <p:spPr bwMode="auto">
            <a:xfrm>
              <a:off x="924" y="2077"/>
              <a:ext cx="597" cy="495"/>
            </a:xfrm>
            <a:prstGeom prst="rect">
              <a:avLst/>
            </a:prstGeom>
            <a:noFill/>
            <a:ln w="9525">
              <a:noFill/>
              <a:miter lim="800000"/>
              <a:headEnd/>
              <a:tailEnd/>
            </a:ln>
          </p:spPr>
        </p:pic>
        <p:pic>
          <p:nvPicPr>
            <p:cNvPr id="65" name="Picture 20" descr="arrow-top-blue"/>
            <p:cNvPicPr>
              <a:picLocks noChangeAspect="1" noChangeArrowheads="1"/>
            </p:cNvPicPr>
            <p:nvPr/>
          </p:nvPicPr>
          <p:blipFill>
            <a:blip r:embed="rId22" cstate="email">
              <a:lum bright="-40000"/>
            </a:blip>
            <a:srcRect/>
            <a:stretch>
              <a:fillRect/>
            </a:stretch>
          </p:blipFill>
          <p:spPr bwMode="auto">
            <a:xfrm>
              <a:off x="573" y="1513"/>
              <a:ext cx="1278" cy="498"/>
            </a:xfrm>
            <a:prstGeom prst="rect">
              <a:avLst/>
            </a:prstGeom>
            <a:noFill/>
            <a:effectLst>
              <a:outerShdw dist="12700" dir="5400000" algn="ctr" rotWithShape="0">
                <a:schemeClr val="bg2"/>
              </a:outerShdw>
            </a:effectLst>
          </p:spPr>
        </p:pic>
        <p:pic>
          <p:nvPicPr>
            <p:cNvPr id="13358" name="Picture 21" descr="office-logo"/>
            <p:cNvPicPr>
              <a:picLocks noChangeAspect="1" noChangeArrowheads="1"/>
            </p:cNvPicPr>
            <p:nvPr/>
          </p:nvPicPr>
          <p:blipFill>
            <a:blip r:embed="rId23" cstate="email">
              <a:lum bright="-40000"/>
            </a:blip>
            <a:srcRect/>
            <a:stretch>
              <a:fillRect/>
            </a:stretch>
          </p:blipFill>
          <p:spPr bwMode="auto">
            <a:xfrm>
              <a:off x="912" y="1561"/>
              <a:ext cx="769" cy="225"/>
            </a:xfrm>
            <a:prstGeom prst="rect">
              <a:avLst/>
            </a:prstGeom>
            <a:noFill/>
            <a:ln w="9525">
              <a:noFill/>
              <a:miter lim="800000"/>
              <a:headEnd/>
              <a:tailEnd/>
            </a:ln>
          </p:spPr>
        </p:pic>
      </p:grpSp>
      <p:grpSp>
        <p:nvGrpSpPr>
          <p:cNvPr id="6" name="Group 41"/>
          <p:cNvGrpSpPr>
            <a:grpSpLocks/>
          </p:cNvGrpSpPr>
          <p:nvPr/>
        </p:nvGrpSpPr>
        <p:grpSpPr bwMode="auto">
          <a:xfrm>
            <a:off x="396843" y="870856"/>
            <a:ext cx="2431042" cy="2090057"/>
            <a:chOff x="81" y="1513"/>
            <a:chExt cx="2744" cy="1664"/>
          </a:xfrm>
        </p:grpSpPr>
        <p:pic>
          <p:nvPicPr>
            <p:cNvPr id="13361" name="Picture 30" descr="Center-Circle"/>
            <p:cNvPicPr>
              <a:picLocks noChangeAspect="1" noChangeArrowheads="1"/>
            </p:cNvPicPr>
            <p:nvPr/>
          </p:nvPicPr>
          <p:blipFill>
            <a:blip r:embed="rId24" cstate="email">
              <a:lum bright="-40000"/>
            </a:blip>
            <a:srcRect/>
            <a:stretch>
              <a:fillRect/>
            </a:stretch>
          </p:blipFill>
          <p:spPr bwMode="auto">
            <a:xfrm>
              <a:off x="878" y="1786"/>
              <a:ext cx="1069" cy="1097"/>
            </a:xfrm>
            <a:prstGeom prst="rect">
              <a:avLst/>
            </a:prstGeom>
            <a:noFill/>
            <a:ln w="9525">
              <a:noFill/>
              <a:miter lim="800000"/>
              <a:headEnd/>
              <a:tailEnd/>
            </a:ln>
          </p:spPr>
        </p:pic>
        <p:pic>
          <p:nvPicPr>
            <p:cNvPr id="13362" name="Picture 31" descr="crc-inner-blueDk"/>
            <p:cNvPicPr>
              <a:picLocks noChangeAspect="1" noChangeArrowheads="1"/>
            </p:cNvPicPr>
            <p:nvPr/>
          </p:nvPicPr>
          <p:blipFill>
            <a:blip r:embed="rId25" cstate="email">
              <a:lum bright="-40000"/>
            </a:blip>
            <a:srcRect/>
            <a:stretch>
              <a:fillRect/>
            </a:stretch>
          </p:blipFill>
          <p:spPr bwMode="auto">
            <a:xfrm>
              <a:off x="250" y="1521"/>
              <a:ext cx="2309" cy="1645"/>
            </a:xfrm>
            <a:prstGeom prst="rect">
              <a:avLst/>
            </a:prstGeom>
            <a:noFill/>
            <a:ln w="9525">
              <a:noFill/>
              <a:miter lim="800000"/>
              <a:headEnd/>
              <a:tailEnd/>
            </a:ln>
          </p:spPr>
        </p:pic>
        <p:pic>
          <p:nvPicPr>
            <p:cNvPr id="13363" name="Picture 32" descr="user blue"/>
            <p:cNvPicPr>
              <a:picLocks noChangeAspect="1" noChangeArrowheads="1"/>
            </p:cNvPicPr>
            <p:nvPr/>
          </p:nvPicPr>
          <p:blipFill>
            <a:blip r:embed="rId26" cstate="email">
              <a:lum bright="-40000"/>
            </a:blip>
            <a:srcRect/>
            <a:stretch>
              <a:fillRect/>
            </a:stretch>
          </p:blipFill>
          <p:spPr bwMode="auto">
            <a:xfrm>
              <a:off x="1123" y="2048"/>
              <a:ext cx="528" cy="531"/>
            </a:xfrm>
            <a:prstGeom prst="rect">
              <a:avLst/>
            </a:prstGeom>
            <a:noFill/>
            <a:ln w="9525">
              <a:noFill/>
              <a:miter lim="800000"/>
              <a:headEnd/>
              <a:tailEnd/>
            </a:ln>
          </p:spPr>
        </p:pic>
        <p:pic>
          <p:nvPicPr>
            <p:cNvPr id="45" name="Picture 33" descr="arrow-bot-blue"/>
            <p:cNvPicPr>
              <a:picLocks noChangeAspect="1" noChangeArrowheads="1"/>
            </p:cNvPicPr>
            <p:nvPr/>
          </p:nvPicPr>
          <p:blipFill>
            <a:blip r:embed="rId27" cstate="email">
              <a:lum bright="-40000"/>
            </a:blip>
            <a:srcRect/>
            <a:stretch>
              <a:fillRect/>
            </a:stretch>
          </p:blipFill>
          <p:spPr bwMode="auto">
            <a:xfrm>
              <a:off x="803" y="2668"/>
              <a:ext cx="1237" cy="509"/>
            </a:xfrm>
            <a:prstGeom prst="rect">
              <a:avLst/>
            </a:prstGeom>
            <a:noFill/>
            <a:effectLst>
              <a:outerShdw dist="35921" dir="2700000" algn="ctr" rotWithShape="0">
                <a:schemeClr val="bg2"/>
              </a:outerShdw>
            </a:effectLst>
          </p:spPr>
        </p:pic>
        <p:pic>
          <p:nvPicPr>
            <p:cNvPr id="48" name="Picture 34" descr="arrow-rt-blue"/>
            <p:cNvPicPr>
              <a:picLocks noChangeAspect="1" noChangeArrowheads="1"/>
            </p:cNvPicPr>
            <p:nvPr/>
          </p:nvPicPr>
          <p:blipFill>
            <a:blip r:embed="rId28" cstate="email">
              <a:lum bright="-40000"/>
            </a:blip>
            <a:srcRect/>
            <a:stretch>
              <a:fillRect/>
            </a:stretch>
          </p:blipFill>
          <p:spPr bwMode="auto">
            <a:xfrm>
              <a:off x="1829" y="1747"/>
              <a:ext cx="724" cy="1057"/>
            </a:xfrm>
            <a:prstGeom prst="rect">
              <a:avLst/>
            </a:prstGeom>
            <a:noFill/>
            <a:effectLst>
              <a:outerShdw dist="35921" dir="2700000" algn="ctr" rotWithShape="0">
                <a:schemeClr val="bg2"/>
              </a:outerShdw>
            </a:effectLst>
          </p:spPr>
        </p:pic>
        <p:pic>
          <p:nvPicPr>
            <p:cNvPr id="49" name="Picture 35" descr="arrow-lft-blue"/>
            <p:cNvPicPr>
              <a:picLocks noChangeAspect="1" noChangeArrowheads="1"/>
            </p:cNvPicPr>
            <p:nvPr/>
          </p:nvPicPr>
          <p:blipFill>
            <a:blip r:embed="rId29" cstate="email">
              <a:lum bright="-40000"/>
            </a:blip>
            <a:srcRect/>
            <a:stretch>
              <a:fillRect/>
            </a:stretch>
          </p:blipFill>
          <p:spPr bwMode="auto">
            <a:xfrm>
              <a:off x="255" y="1862"/>
              <a:ext cx="727" cy="1010"/>
            </a:xfrm>
            <a:prstGeom prst="rect">
              <a:avLst/>
            </a:prstGeom>
            <a:noFill/>
            <a:effectLst>
              <a:outerShdw dist="45791" dir="3378596" algn="ctr" rotWithShape="0">
                <a:schemeClr val="bg2"/>
              </a:outerShdw>
            </a:effectLst>
          </p:spPr>
        </p:pic>
        <p:sp>
          <p:nvSpPr>
            <p:cNvPr id="50" name="Text Box 36"/>
            <p:cNvSpPr txBox="1">
              <a:spLocks noChangeArrowheads="1"/>
            </p:cNvSpPr>
            <p:nvPr/>
          </p:nvSpPr>
          <p:spPr bwMode="auto">
            <a:xfrm>
              <a:off x="81" y="1929"/>
              <a:ext cx="1099" cy="306"/>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000" b="1" dirty="0">
                  <a:solidFill>
                    <a:schemeClr val="tx1"/>
                  </a:solidFill>
                </a:rPr>
                <a:t>Access</a:t>
              </a:r>
            </a:p>
            <a:p>
              <a:pPr algn="ctr">
                <a:lnSpc>
                  <a:spcPct val="85000"/>
                </a:lnSpc>
                <a:spcBef>
                  <a:spcPct val="20000"/>
                </a:spcBef>
              </a:pPr>
              <a:r>
                <a:rPr lang="en-US" sz="1000" b="1" dirty="0">
                  <a:solidFill>
                    <a:schemeClr val="tx1"/>
                  </a:solidFill>
                </a:rPr>
                <a:t>management</a:t>
              </a:r>
            </a:p>
          </p:txBody>
        </p:sp>
        <p:pic>
          <p:nvPicPr>
            <p:cNvPr id="51" name="Picture 37" descr="arrow-top-blue"/>
            <p:cNvPicPr>
              <a:picLocks noChangeAspect="1" noChangeArrowheads="1"/>
            </p:cNvPicPr>
            <p:nvPr/>
          </p:nvPicPr>
          <p:blipFill>
            <a:blip r:embed="rId30" cstate="email">
              <a:lum bright="-40000"/>
            </a:blip>
            <a:srcRect/>
            <a:stretch>
              <a:fillRect/>
            </a:stretch>
          </p:blipFill>
          <p:spPr bwMode="auto">
            <a:xfrm>
              <a:off x="746" y="1513"/>
              <a:ext cx="1279" cy="498"/>
            </a:xfrm>
            <a:prstGeom prst="rect">
              <a:avLst/>
            </a:prstGeom>
            <a:noFill/>
            <a:effectLst>
              <a:outerShdw dist="12700" dir="5400000" algn="ctr" rotWithShape="0">
                <a:schemeClr val="bg2"/>
              </a:outerShdw>
            </a:effectLst>
          </p:spPr>
        </p:pic>
        <p:sp>
          <p:nvSpPr>
            <p:cNvPr id="52" name="Text Box 38"/>
            <p:cNvSpPr txBox="1">
              <a:spLocks noChangeArrowheads="1"/>
            </p:cNvSpPr>
            <p:nvPr/>
          </p:nvSpPr>
          <p:spPr bwMode="auto">
            <a:xfrm>
              <a:off x="801" y="2757"/>
              <a:ext cx="1099" cy="282"/>
            </a:xfrm>
            <a:prstGeom prst="rect">
              <a:avLst/>
            </a:prstGeom>
            <a:noFill/>
            <a:ln w="12700" algn="ctr">
              <a:noFill/>
              <a:miter lim="800000"/>
              <a:headEnd/>
              <a:tailEnd/>
            </a:ln>
            <a:effectLst/>
          </p:spPr>
          <p:txBody>
            <a:bodyPr wrap="none">
              <a:spAutoFit/>
            </a:bodyPr>
            <a:lstStyle/>
            <a:p>
              <a:pPr algn="ctr">
                <a:lnSpc>
                  <a:spcPct val="85000"/>
                </a:lnSpc>
                <a:spcBef>
                  <a:spcPct val="20000"/>
                </a:spcBef>
              </a:pPr>
              <a:r>
                <a:rPr lang="en-US" sz="1000" b="1" dirty="0">
                  <a:solidFill>
                    <a:schemeClr val="tx1"/>
                  </a:solidFill>
                </a:rPr>
                <a:t>Policy</a:t>
              </a:r>
              <a:br>
                <a:rPr lang="en-US" sz="1000" b="1" dirty="0">
                  <a:solidFill>
                    <a:schemeClr val="tx1"/>
                  </a:solidFill>
                </a:rPr>
              </a:br>
              <a:r>
                <a:rPr lang="en-US" sz="1000" b="1" dirty="0">
                  <a:solidFill>
                    <a:schemeClr val="tx1"/>
                  </a:solidFill>
                </a:rPr>
                <a:t>management</a:t>
              </a:r>
            </a:p>
          </p:txBody>
        </p:sp>
        <p:sp>
          <p:nvSpPr>
            <p:cNvPr id="53" name="Text Box 39"/>
            <p:cNvSpPr txBox="1">
              <a:spLocks noChangeArrowheads="1"/>
            </p:cNvSpPr>
            <p:nvPr/>
          </p:nvSpPr>
          <p:spPr bwMode="auto">
            <a:xfrm>
              <a:off x="1726" y="2289"/>
              <a:ext cx="1099" cy="306"/>
            </a:xfrm>
            <a:prstGeom prst="rect">
              <a:avLst/>
            </a:prstGeom>
            <a:noFill/>
            <a:ln w="12700" algn="ctr">
              <a:noFill/>
              <a:miter lim="800000"/>
              <a:headEnd/>
              <a:tailEnd/>
            </a:ln>
            <a:effectLst/>
          </p:spPr>
          <p:txBody>
            <a:bodyPr wrap="none">
              <a:spAutoFit/>
            </a:bodyPr>
            <a:lstStyle/>
            <a:p>
              <a:pPr algn="ctr">
                <a:lnSpc>
                  <a:spcPct val="85000"/>
                </a:lnSpc>
                <a:spcBef>
                  <a:spcPct val="20000"/>
                </a:spcBef>
                <a:buClrTx/>
                <a:buFontTx/>
                <a:buNone/>
              </a:pPr>
              <a:r>
                <a:rPr lang="en-US" sz="1000" b="1" dirty="0">
                  <a:solidFill>
                    <a:schemeClr val="tx1"/>
                  </a:solidFill>
                </a:rPr>
                <a:t>Credential</a:t>
              </a:r>
            </a:p>
            <a:p>
              <a:pPr algn="ctr">
                <a:lnSpc>
                  <a:spcPct val="85000"/>
                </a:lnSpc>
                <a:spcBef>
                  <a:spcPct val="20000"/>
                </a:spcBef>
              </a:pPr>
              <a:r>
                <a:rPr lang="en-US" sz="1000" b="1" dirty="0">
                  <a:solidFill>
                    <a:schemeClr val="tx1"/>
                  </a:solidFill>
                </a:rPr>
                <a:t>management</a:t>
              </a:r>
            </a:p>
          </p:txBody>
        </p:sp>
        <p:sp>
          <p:nvSpPr>
            <p:cNvPr id="54" name="Text Box 40"/>
            <p:cNvSpPr txBox="1">
              <a:spLocks noChangeArrowheads="1"/>
            </p:cNvSpPr>
            <p:nvPr/>
          </p:nvSpPr>
          <p:spPr bwMode="auto">
            <a:xfrm>
              <a:off x="1114" y="1526"/>
              <a:ext cx="1075" cy="306"/>
            </a:xfrm>
            <a:prstGeom prst="rect">
              <a:avLst/>
            </a:prstGeom>
            <a:noFill/>
            <a:ln w="12700" algn="ctr">
              <a:noFill/>
              <a:miter lim="800000"/>
              <a:headEnd/>
              <a:tailEnd/>
            </a:ln>
            <a:effectLst/>
          </p:spPr>
          <p:txBody>
            <a:bodyPr wrap="none">
              <a:spAutoFit/>
            </a:bodyPr>
            <a:lstStyle/>
            <a:p>
              <a:pPr algn="ctr" eaLnBrk="1" hangingPunct="1">
                <a:lnSpc>
                  <a:spcPct val="85000"/>
                </a:lnSpc>
                <a:spcBef>
                  <a:spcPct val="20000"/>
                </a:spcBef>
                <a:buClrTx/>
                <a:buFontTx/>
                <a:buNone/>
              </a:pPr>
              <a:r>
                <a:rPr lang="en-US" sz="1000" b="1" dirty="0">
                  <a:solidFill>
                    <a:schemeClr val="tx1"/>
                  </a:solidFill>
                </a:rPr>
                <a:t>User </a:t>
              </a:r>
            </a:p>
            <a:p>
              <a:pPr algn="ctr" eaLnBrk="1" hangingPunct="1">
                <a:lnSpc>
                  <a:spcPct val="85000"/>
                </a:lnSpc>
                <a:spcBef>
                  <a:spcPct val="20000"/>
                </a:spcBef>
                <a:buClrTx/>
                <a:buFontTx/>
                <a:buNone/>
              </a:pPr>
              <a:r>
                <a:rPr lang="en-US" sz="1000" b="1" dirty="0">
                  <a:solidFill>
                    <a:schemeClr val="tx1"/>
                  </a:solidFill>
                </a:rPr>
                <a:t>provisioning</a:t>
              </a:r>
            </a:p>
          </p:txBody>
        </p:sp>
      </p:grpSp>
      <p:grpSp>
        <p:nvGrpSpPr>
          <p:cNvPr id="7" name="Group 23"/>
          <p:cNvGrpSpPr>
            <a:grpSpLocks/>
          </p:cNvGrpSpPr>
          <p:nvPr/>
        </p:nvGrpSpPr>
        <p:grpSpPr bwMode="auto">
          <a:xfrm>
            <a:off x="413172" y="3733800"/>
            <a:ext cx="2255080" cy="2057399"/>
            <a:chOff x="-103" y="1513"/>
            <a:chExt cx="2501" cy="1664"/>
          </a:xfrm>
        </p:grpSpPr>
        <p:pic>
          <p:nvPicPr>
            <p:cNvPr id="13337" name="Picture 11" descr="Center-Circle"/>
            <p:cNvPicPr>
              <a:picLocks noChangeAspect="1" noChangeArrowheads="1"/>
            </p:cNvPicPr>
            <p:nvPr/>
          </p:nvPicPr>
          <p:blipFill>
            <a:blip r:embed="rId31" cstate="email">
              <a:lum bright="-40000"/>
            </a:blip>
            <a:srcRect/>
            <a:stretch>
              <a:fillRect/>
            </a:stretch>
          </p:blipFill>
          <p:spPr bwMode="auto">
            <a:xfrm>
              <a:off x="703" y="1786"/>
              <a:ext cx="1069" cy="1097"/>
            </a:xfrm>
            <a:prstGeom prst="rect">
              <a:avLst/>
            </a:prstGeom>
            <a:noFill/>
            <a:ln w="9525">
              <a:noFill/>
              <a:miter lim="800000"/>
              <a:headEnd/>
              <a:tailEnd/>
            </a:ln>
          </p:spPr>
        </p:pic>
        <p:pic>
          <p:nvPicPr>
            <p:cNvPr id="13338" name="Picture 12" descr="crc-inner-blueDk"/>
            <p:cNvPicPr>
              <a:picLocks noChangeAspect="1" noChangeArrowheads="1"/>
            </p:cNvPicPr>
            <p:nvPr/>
          </p:nvPicPr>
          <p:blipFill>
            <a:blip r:embed="rId32" cstate="email">
              <a:lum bright="-40000"/>
            </a:blip>
            <a:srcRect/>
            <a:stretch>
              <a:fillRect/>
            </a:stretch>
          </p:blipFill>
          <p:spPr bwMode="auto">
            <a:xfrm>
              <a:off x="75" y="1521"/>
              <a:ext cx="2309" cy="1645"/>
            </a:xfrm>
            <a:prstGeom prst="rect">
              <a:avLst/>
            </a:prstGeom>
            <a:noFill/>
            <a:ln w="9525">
              <a:noFill/>
              <a:miter lim="800000"/>
              <a:headEnd/>
              <a:tailEnd/>
            </a:ln>
          </p:spPr>
        </p:pic>
        <p:pic>
          <p:nvPicPr>
            <p:cNvPr id="13339" name="Picture 13" descr="Security Upload server"/>
            <p:cNvPicPr>
              <a:picLocks noChangeAspect="1" noChangeArrowheads="1"/>
            </p:cNvPicPr>
            <p:nvPr/>
          </p:nvPicPr>
          <p:blipFill>
            <a:blip r:embed="rId33" cstate="email">
              <a:lum bright="-40000"/>
            </a:blip>
            <a:srcRect/>
            <a:stretch>
              <a:fillRect/>
            </a:stretch>
          </p:blipFill>
          <p:spPr bwMode="auto">
            <a:xfrm>
              <a:off x="966" y="2045"/>
              <a:ext cx="513" cy="550"/>
            </a:xfrm>
            <a:prstGeom prst="rect">
              <a:avLst/>
            </a:prstGeom>
            <a:noFill/>
            <a:ln w="9525">
              <a:noFill/>
              <a:miter lim="800000"/>
              <a:headEnd/>
              <a:tailEnd/>
            </a:ln>
          </p:spPr>
        </p:pic>
        <p:pic>
          <p:nvPicPr>
            <p:cNvPr id="73" name="Picture 14" descr="arrow-top-blue"/>
            <p:cNvPicPr>
              <a:picLocks noChangeAspect="1" noChangeArrowheads="1"/>
            </p:cNvPicPr>
            <p:nvPr/>
          </p:nvPicPr>
          <p:blipFill>
            <a:blip r:embed="rId34" cstate="email">
              <a:lum bright="-40000"/>
            </a:blip>
            <a:srcRect/>
            <a:stretch>
              <a:fillRect/>
            </a:stretch>
          </p:blipFill>
          <p:spPr bwMode="auto">
            <a:xfrm>
              <a:off x="572" y="1513"/>
              <a:ext cx="1279" cy="499"/>
            </a:xfrm>
            <a:prstGeom prst="rect">
              <a:avLst/>
            </a:prstGeom>
            <a:noFill/>
            <a:effectLst>
              <a:outerShdw dist="12700" dir="5400000" algn="ctr" rotWithShape="0">
                <a:schemeClr val="bg2"/>
              </a:outerShdw>
            </a:effectLst>
          </p:spPr>
        </p:pic>
        <p:sp>
          <p:nvSpPr>
            <p:cNvPr id="74" name="Text Box 15"/>
            <p:cNvSpPr txBox="1">
              <a:spLocks noChangeArrowheads="1"/>
            </p:cNvSpPr>
            <p:nvPr/>
          </p:nvSpPr>
          <p:spPr bwMode="auto">
            <a:xfrm>
              <a:off x="765" y="1527"/>
              <a:ext cx="1175" cy="286"/>
            </a:xfrm>
            <a:prstGeom prst="rect">
              <a:avLst/>
            </a:prstGeom>
            <a:noFill/>
            <a:ln w="12700" algn="ctr">
              <a:noFill/>
              <a:miter lim="800000"/>
              <a:headEnd/>
              <a:tailEnd/>
            </a:ln>
            <a:effectLst/>
          </p:spPr>
          <p:txBody>
            <a:bodyPr wrap="none">
              <a:spAutoFit/>
            </a:bodyPr>
            <a:lstStyle/>
            <a:p>
              <a:pPr>
                <a:lnSpc>
                  <a:spcPct val="85000"/>
                </a:lnSpc>
                <a:spcBef>
                  <a:spcPct val="20000"/>
                </a:spcBef>
              </a:pPr>
              <a:r>
                <a:rPr lang="en-US" sz="1000" b="1" dirty="0">
                  <a:solidFill>
                    <a:schemeClr val="tx1"/>
                  </a:solidFill>
                </a:rPr>
                <a:t>Smartcard</a:t>
              </a:r>
              <a:br>
                <a:rPr lang="en-US" sz="1000" b="1" dirty="0">
                  <a:solidFill>
                    <a:schemeClr val="tx1"/>
                  </a:solidFill>
                </a:rPr>
              </a:br>
              <a:r>
                <a:rPr lang="en-US" sz="1000" b="1" dirty="0">
                  <a:solidFill>
                    <a:schemeClr val="tx1"/>
                  </a:solidFill>
                </a:rPr>
                <a:t>authentication</a:t>
              </a:r>
            </a:p>
          </p:txBody>
        </p:sp>
        <p:pic>
          <p:nvPicPr>
            <p:cNvPr id="75" name="Picture 16" descr="arrow-bot-blue"/>
            <p:cNvPicPr>
              <a:picLocks noChangeAspect="1" noChangeArrowheads="1"/>
            </p:cNvPicPr>
            <p:nvPr/>
          </p:nvPicPr>
          <p:blipFill>
            <a:blip r:embed="rId35" cstate="email">
              <a:lum bright="-40000"/>
            </a:blip>
            <a:srcRect/>
            <a:stretch>
              <a:fillRect/>
            </a:stretch>
          </p:blipFill>
          <p:spPr bwMode="auto">
            <a:xfrm>
              <a:off x="627" y="2668"/>
              <a:ext cx="1237" cy="509"/>
            </a:xfrm>
            <a:prstGeom prst="rect">
              <a:avLst/>
            </a:prstGeom>
            <a:noFill/>
            <a:effectLst>
              <a:outerShdw dist="35921" dir="2700000" algn="ctr" rotWithShape="0">
                <a:schemeClr val="bg2"/>
              </a:outerShdw>
            </a:effectLst>
          </p:spPr>
        </p:pic>
        <p:pic>
          <p:nvPicPr>
            <p:cNvPr id="76" name="Picture 17" descr="arrow-rt-blue"/>
            <p:cNvPicPr>
              <a:picLocks noChangeAspect="1" noChangeArrowheads="1"/>
            </p:cNvPicPr>
            <p:nvPr/>
          </p:nvPicPr>
          <p:blipFill>
            <a:blip r:embed="rId36" cstate="email">
              <a:lum bright="-40000"/>
            </a:blip>
            <a:srcRect/>
            <a:stretch>
              <a:fillRect/>
            </a:stretch>
          </p:blipFill>
          <p:spPr bwMode="auto">
            <a:xfrm>
              <a:off x="1654" y="1746"/>
              <a:ext cx="726" cy="1058"/>
            </a:xfrm>
            <a:prstGeom prst="rect">
              <a:avLst/>
            </a:prstGeom>
            <a:noFill/>
            <a:effectLst>
              <a:outerShdw dist="35921" dir="2700000" algn="ctr" rotWithShape="0">
                <a:schemeClr val="bg2"/>
              </a:outerShdw>
            </a:effectLst>
          </p:spPr>
        </p:pic>
        <p:pic>
          <p:nvPicPr>
            <p:cNvPr id="77" name="Picture 18" descr="arrow-lft-blue"/>
            <p:cNvPicPr>
              <a:picLocks noChangeAspect="1" noChangeArrowheads="1"/>
            </p:cNvPicPr>
            <p:nvPr/>
          </p:nvPicPr>
          <p:blipFill>
            <a:blip r:embed="rId37" cstate="email">
              <a:lum bright="-40000"/>
            </a:blip>
            <a:srcRect/>
            <a:stretch>
              <a:fillRect/>
            </a:stretch>
          </p:blipFill>
          <p:spPr bwMode="auto">
            <a:xfrm>
              <a:off x="81" y="1860"/>
              <a:ext cx="726" cy="1011"/>
            </a:xfrm>
            <a:prstGeom prst="rect">
              <a:avLst/>
            </a:prstGeom>
            <a:noFill/>
            <a:effectLst>
              <a:outerShdw dist="45791" dir="3378596" algn="ctr" rotWithShape="0">
                <a:schemeClr val="bg2"/>
              </a:outerShdw>
            </a:effectLst>
          </p:spPr>
        </p:pic>
        <p:sp>
          <p:nvSpPr>
            <p:cNvPr id="78" name="Text Box 19"/>
            <p:cNvSpPr txBox="1">
              <a:spLocks noChangeArrowheads="1"/>
            </p:cNvSpPr>
            <p:nvPr/>
          </p:nvSpPr>
          <p:spPr bwMode="auto">
            <a:xfrm>
              <a:off x="559" y="2788"/>
              <a:ext cx="1101" cy="286"/>
            </a:xfrm>
            <a:prstGeom prst="rect">
              <a:avLst/>
            </a:prstGeom>
            <a:noFill/>
            <a:ln w="12700" algn="ctr">
              <a:noFill/>
              <a:miter lim="800000"/>
              <a:headEnd/>
              <a:tailEnd/>
            </a:ln>
            <a:effectLst/>
          </p:spPr>
          <p:txBody>
            <a:bodyPr wrap="none">
              <a:spAutoFit/>
            </a:bodyPr>
            <a:lstStyle/>
            <a:p>
              <a:pPr>
                <a:lnSpc>
                  <a:spcPct val="85000"/>
                </a:lnSpc>
                <a:spcBef>
                  <a:spcPct val="20000"/>
                </a:spcBef>
              </a:pPr>
              <a:r>
                <a:rPr lang="en-US" sz="1000" b="1" dirty="0">
                  <a:solidFill>
                    <a:schemeClr val="tx1"/>
                  </a:solidFill>
                </a:rPr>
                <a:t>Full life-cycle</a:t>
              </a:r>
              <a:br>
                <a:rPr lang="en-US" sz="1000" b="1" dirty="0">
                  <a:solidFill>
                    <a:schemeClr val="tx1"/>
                  </a:solidFill>
                </a:rPr>
              </a:br>
              <a:r>
                <a:rPr lang="en-US" sz="1000" b="1" dirty="0">
                  <a:solidFill>
                    <a:schemeClr val="tx1"/>
                  </a:solidFill>
                </a:rPr>
                <a:t>management</a:t>
              </a:r>
            </a:p>
          </p:txBody>
        </p:sp>
        <p:sp>
          <p:nvSpPr>
            <p:cNvPr id="79" name="Text Box 20"/>
            <p:cNvSpPr txBox="1">
              <a:spLocks noChangeArrowheads="1"/>
            </p:cNvSpPr>
            <p:nvPr/>
          </p:nvSpPr>
          <p:spPr bwMode="auto">
            <a:xfrm>
              <a:off x="1637" y="2289"/>
              <a:ext cx="761" cy="286"/>
            </a:xfrm>
            <a:prstGeom prst="rect">
              <a:avLst/>
            </a:prstGeom>
            <a:noFill/>
            <a:ln w="12700" algn="ctr">
              <a:noFill/>
              <a:miter lim="800000"/>
              <a:headEnd/>
              <a:tailEnd/>
            </a:ln>
            <a:effectLst/>
          </p:spPr>
          <p:txBody>
            <a:bodyPr wrap="none">
              <a:spAutoFit/>
            </a:bodyPr>
            <a:lstStyle/>
            <a:p>
              <a:pPr>
                <a:lnSpc>
                  <a:spcPct val="85000"/>
                </a:lnSpc>
                <a:spcBef>
                  <a:spcPct val="20000"/>
                </a:spcBef>
              </a:pPr>
              <a:r>
                <a:rPr lang="en-US" sz="1000" b="1" dirty="0">
                  <a:solidFill>
                    <a:schemeClr val="tx1"/>
                  </a:solidFill>
                </a:rPr>
                <a:t>Secure</a:t>
              </a:r>
              <a:br>
                <a:rPr lang="en-US" sz="1000" b="1" dirty="0">
                  <a:solidFill>
                    <a:schemeClr val="tx1"/>
                  </a:solidFill>
                </a:rPr>
              </a:br>
              <a:r>
                <a:rPr lang="en-US" sz="1000" b="1" dirty="0">
                  <a:solidFill>
                    <a:schemeClr val="tx1"/>
                  </a:solidFill>
                </a:rPr>
                <a:t>wireless</a:t>
              </a:r>
            </a:p>
          </p:txBody>
        </p:sp>
        <p:sp>
          <p:nvSpPr>
            <p:cNvPr id="80" name="Text Box 22"/>
            <p:cNvSpPr txBox="1">
              <a:spLocks noChangeArrowheads="1"/>
            </p:cNvSpPr>
            <p:nvPr/>
          </p:nvSpPr>
          <p:spPr bwMode="auto">
            <a:xfrm>
              <a:off x="-103" y="2074"/>
              <a:ext cx="1001" cy="286"/>
            </a:xfrm>
            <a:prstGeom prst="rect">
              <a:avLst/>
            </a:prstGeom>
            <a:noFill/>
            <a:ln w="12700" algn="ctr">
              <a:noFill/>
              <a:miter lim="800000"/>
              <a:headEnd/>
              <a:tailEnd/>
            </a:ln>
            <a:effectLst/>
          </p:spPr>
          <p:txBody>
            <a:bodyPr wrap="none">
              <a:spAutoFit/>
            </a:bodyPr>
            <a:lstStyle/>
            <a:p>
              <a:pPr>
                <a:lnSpc>
                  <a:spcPct val="85000"/>
                </a:lnSpc>
                <a:spcBef>
                  <a:spcPct val="20000"/>
                </a:spcBef>
              </a:pPr>
              <a:r>
                <a:rPr lang="en-US" sz="1000" b="1" dirty="0">
                  <a:solidFill>
                    <a:schemeClr val="tx1"/>
                  </a:solidFill>
                </a:rPr>
                <a:t>Encryption</a:t>
              </a:r>
              <a:br>
                <a:rPr lang="en-US" sz="1000" b="1" dirty="0">
                  <a:solidFill>
                    <a:schemeClr val="tx1"/>
                  </a:solidFill>
                </a:rPr>
              </a:br>
              <a:r>
                <a:rPr lang="en-US" sz="1000" b="1" dirty="0">
                  <a:solidFill>
                    <a:schemeClr val="tx1"/>
                  </a:solidFill>
                </a:rPr>
                <a:t>and signing</a:t>
              </a:r>
            </a:p>
          </p:txBody>
        </p:sp>
      </p:grpSp>
      <p:sp>
        <p:nvSpPr>
          <p:cNvPr id="360451" name="Rectangle 3"/>
          <p:cNvSpPr>
            <a:spLocks noGrp="1" noChangeArrowheads="1"/>
          </p:cNvSpPr>
          <p:nvPr>
            <p:ph type="title"/>
          </p:nvPr>
        </p:nvSpPr>
        <p:spPr/>
        <p:txBody>
          <a:bodyPr>
            <a:normAutofit/>
          </a:bodyPr>
          <a:lstStyle/>
          <a:p>
            <a:r>
              <a:rPr sz="4400" smtClean="0"/>
              <a:t>SOA requires Identity and Access</a:t>
            </a:r>
            <a:endParaRPr lang="en-US" sz="4400" dirty="0"/>
          </a:p>
        </p:txBody>
      </p:sp>
      <p:grpSp>
        <p:nvGrpSpPr>
          <p:cNvPr id="8" name="Group 46"/>
          <p:cNvGrpSpPr>
            <a:grpSpLocks/>
          </p:cNvGrpSpPr>
          <p:nvPr/>
        </p:nvGrpSpPr>
        <p:grpSpPr bwMode="auto">
          <a:xfrm>
            <a:off x="3662541" y="2569029"/>
            <a:ext cx="1818918" cy="1734702"/>
            <a:chOff x="1254125" y="1762126"/>
            <a:chExt cx="1697038" cy="1741488"/>
          </a:xfrm>
        </p:grpSpPr>
        <p:pic>
          <p:nvPicPr>
            <p:cNvPr id="13372" name="Picture 5" descr="Center-Circle"/>
            <p:cNvPicPr>
              <a:picLocks noChangeAspect="1" noChangeArrowheads="1"/>
            </p:cNvPicPr>
            <p:nvPr/>
          </p:nvPicPr>
          <p:blipFill>
            <a:blip r:embed="rId38">
              <a:lum bright="-40000"/>
            </a:blip>
            <a:srcRect/>
            <a:stretch>
              <a:fillRect/>
            </a:stretch>
          </p:blipFill>
          <p:spPr bwMode="auto">
            <a:xfrm>
              <a:off x="1254125" y="1762126"/>
              <a:ext cx="1697038" cy="1741488"/>
            </a:xfrm>
            <a:prstGeom prst="rect">
              <a:avLst/>
            </a:prstGeom>
            <a:noFill/>
            <a:ln w="9525">
              <a:noFill/>
              <a:miter lim="800000"/>
              <a:headEnd/>
              <a:tailEnd/>
            </a:ln>
          </p:spPr>
        </p:pic>
        <p:grpSp>
          <p:nvGrpSpPr>
            <p:cNvPr id="9" name="Group 11"/>
            <p:cNvGrpSpPr>
              <a:grpSpLocks/>
            </p:cNvGrpSpPr>
            <p:nvPr/>
          </p:nvGrpSpPr>
          <p:grpSpPr bwMode="auto">
            <a:xfrm>
              <a:off x="1558925" y="2068513"/>
              <a:ext cx="1030288" cy="942975"/>
              <a:chOff x="2624" y="2323"/>
              <a:chExt cx="415" cy="345"/>
            </a:xfrm>
          </p:grpSpPr>
          <p:sp>
            <p:nvSpPr>
              <p:cNvPr id="360460" name="Freeform 12"/>
              <p:cNvSpPr>
                <a:spLocks noChangeAspect="1"/>
              </p:cNvSpPr>
              <p:nvPr/>
            </p:nvSpPr>
            <p:spPr bwMode="auto">
              <a:xfrm>
                <a:off x="2624" y="2323"/>
                <a:ext cx="208" cy="345"/>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gradFill rotWithShape="0">
                <a:gsLst>
                  <a:gs pos="0">
                    <a:schemeClr val="hlink"/>
                  </a:gs>
                  <a:gs pos="100000">
                    <a:schemeClr val="hlink">
                      <a:gamma/>
                      <a:shade val="46275"/>
                      <a:invGamma/>
                    </a:schemeClr>
                  </a:gs>
                </a:gsLst>
                <a:lin ang="0" scaled="1"/>
              </a:gradFill>
              <a:ln w="9525" cap="flat" cmpd="sng">
                <a:solidFill>
                  <a:schemeClr val="tx1"/>
                </a:solidFill>
                <a:prstDash val="solid"/>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sp>
            <p:nvSpPr>
              <p:cNvPr id="360461" name="Freeform 13"/>
              <p:cNvSpPr>
                <a:spLocks noChangeAspect="1"/>
              </p:cNvSpPr>
              <p:nvPr/>
            </p:nvSpPr>
            <p:spPr bwMode="auto">
              <a:xfrm flipH="1">
                <a:off x="2831" y="2323"/>
                <a:ext cx="208" cy="345"/>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gradFill rotWithShape="0">
                <a:gsLst>
                  <a:gs pos="0">
                    <a:schemeClr val="bg1">
                      <a:gamma/>
                      <a:shade val="46275"/>
                      <a:invGamma/>
                    </a:schemeClr>
                  </a:gs>
                  <a:gs pos="100000">
                    <a:schemeClr val="bg1"/>
                  </a:gs>
                </a:gsLst>
                <a:lin ang="0" scaled="1"/>
              </a:gradFill>
              <a:ln w="9525" cap="flat" cmpd="sng">
                <a:solidFill>
                  <a:schemeClr val="tx1"/>
                </a:solidFill>
                <a:prstDash val="solid"/>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sp>
            <p:nvSpPr>
              <p:cNvPr id="360462" name="Line 14"/>
              <p:cNvSpPr>
                <a:spLocks noChangeAspect="1" noChangeShapeType="1"/>
              </p:cNvSpPr>
              <p:nvPr/>
            </p:nvSpPr>
            <p:spPr bwMode="auto">
              <a:xfrm flipH="1">
                <a:off x="2781" y="2408"/>
                <a:ext cx="20" cy="30"/>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63" name="Freeform 15"/>
              <p:cNvSpPr>
                <a:spLocks noChangeAspect="1"/>
              </p:cNvSpPr>
              <p:nvPr/>
            </p:nvSpPr>
            <p:spPr bwMode="auto">
              <a:xfrm flipV="1">
                <a:off x="2805" y="2436"/>
                <a:ext cx="56" cy="22"/>
              </a:xfrm>
              <a:custGeom>
                <a:avLst/>
                <a:gdLst/>
                <a:ahLst/>
                <a:cxnLst>
                  <a:cxn ang="0">
                    <a:pos x="0" y="41"/>
                  </a:cxn>
                  <a:cxn ang="0">
                    <a:pos x="40" y="1"/>
                  </a:cxn>
                  <a:cxn ang="0">
                    <a:pos x="92" y="37"/>
                  </a:cxn>
                </a:cxnLst>
                <a:rect l="0" t="0" r="r" b="b"/>
                <a:pathLst>
                  <a:path w="92" h="41">
                    <a:moveTo>
                      <a:pt x="0" y="41"/>
                    </a:moveTo>
                    <a:cubicBezTo>
                      <a:pt x="12" y="21"/>
                      <a:pt x="25" y="2"/>
                      <a:pt x="40" y="1"/>
                    </a:cubicBezTo>
                    <a:cubicBezTo>
                      <a:pt x="55" y="0"/>
                      <a:pt x="73" y="18"/>
                      <a:pt x="92" y="37"/>
                    </a:cubicBezTo>
                  </a:path>
                </a:pathLst>
              </a:custGeom>
              <a:noFill/>
              <a:ln w="19050" cap="flat" cmpd="sng">
                <a:solidFill>
                  <a:srgbClr val="00CCFF"/>
                </a:solidFill>
                <a:prstDash val="solid"/>
                <a:round/>
                <a:headEnd type="none" w="med" len="med"/>
                <a:tailEnd type="none" w="med" len="me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64" name="Freeform 16"/>
              <p:cNvSpPr>
                <a:spLocks noChangeAspect="1"/>
              </p:cNvSpPr>
              <p:nvPr/>
            </p:nvSpPr>
            <p:spPr bwMode="auto">
              <a:xfrm>
                <a:off x="2806" y="2545"/>
                <a:ext cx="43" cy="71"/>
              </a:xfrm>
              <a:custGeom>
                <a:avLst/>
                <a:gdLst/>
                <a:ahLst/>
                <a:cxnLst>
                  <a:cxn ang="0">
                    <a:pos x="0" y="0"/>
                  </a:cxn>
                  <a:cxn ang="0">
                    <a:pos x="36" y="120"/>
                  </a:cxn>
                  <a:cxn ang="0">
                    <a:pos x="116" y="168"/>
                  </a:cxn>
                </a:cxnLst>
                <a:rect l="0" t="0" r="r" b="b"/>
                <a:pathLst>
                  <a:path w="116" h="168">
                    <a:moveTo>
                      <a:pt x="0" y="0"/>
                    </a:moveTo>
                    <a:cubicBezTo>
                      <a:pt x="8" y="46"/>
                      <a:pt x="17" y="92"/>
                      <a:pt x="36" y="120"/>
                    </a:cubicBezTo>
                    <a:cubicBezTo>
                      <a:pt x="55" y="148"/>
                      <a:pt x="85" y="158"/>
                      <a:pt x="116" y="168"/>
                    </a:cubicBezTo>
                  </a:path>
                </a:pathLst>
              </a:custGeom>
              <a:noFill/>
              <a:ln w="19050" cap="flat" cmpd="sng">
                <a:solidFill>
                  <a:srgbClr val="00CCFF"/>
                </a:solidFill>
                <a:prstDash val="solid"/>
                <a:round/>
                <a:headEnd type="none" w="med" len="med"/>
                <a:tailEnd type="none" w="med" len="me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65" name="Freeform 17"/>
              <p:cNvSpPr>
                <a:spLocks noChangeAspect="1"/>
              </p:cNvSpPr>
              <p:nvPr/>
            </p:nvSpPr>
            <p:spPr bwMode="auto">
              <a:xfrm>
                <a:off x="2809" y="2548"/>
                <a:ext cx="45" cy="69"/>
              </a:xfrm>
              <a:custGeom>
                <a:avLst/>
                <a:gdLst/>
                <a:ahLst/>
                <a:cxnLst>
                  <a:cxn ang="0">
                    <a:pos x="112" y="0"/>
                  </a:cxn>
                  <a:cxn ang="0">
                    <a:pos x="76" y="128"/>
                  </a:cxn>
                  <a:cxn ang="0">
                    <a:pos x="0" y="172"/>
                  </a:cxn>
                </a:cxnLst>
                <a:rect l="0" t="0" r="r" b="b"/>
                <a:pathLst>
                  <a:path w="112" h="172">
                    <a:moveTo>
                      <a:pt x="112" y="0"/>
                    </a:moveTo>
                    <a:cubicBezTo>
                      <a:pt x="103" y="49"/>
                      <a:pt x="95" y="99"/>
                      <a:pt x="76" y="128"/>
                    </a:cubicBezTo>
                    <a:cubicBezTo>
                      <a:pt x="57" y="157"/>
                      <a:pt x="28" y="164"/>
                      <a:pt x="0" y="172"/>
                    </a:cubicBezTo>
                  </a:path>
                </a:pathLst>
              </a:custGeom>
              <a:noFill/>
              <a:ln w="19050" cap="flat" cmpd="sng">
                <a:solidFill>
                  <a:srgbClr val="00CCFF"/>
                </a:solidFill>
                <a:prstDash val="solid"/>
                <a:round/>
                <a:headEnd type="none" w="med" len="med"/>
                <a:tailEnd type="none" w="med" len="me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66" name="Line 18"/>
              <p:cNvSpPr>
                <a:spLocks noChangeAspect="1" noChangeShapeType="1"/>
              </p:cNvSpPr>
              <p:nvPr/>
            </p:nvSpPr>
            <p:spPr bwMode="auto">
              <a:xfrm flipH="1">
                <a:off x="2740" y="2424"/>
                <a:ext cx="55" cy="95"/>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67" name="Line 19"/>
              <p:cNvSpPr>
                <a:spLocks noChangeAspect="1" noChangeShapeType="1"/>
              </p:cNvSpPr>
              <p:nvPr/>
            </p:nvSpPr>
            <p:spPr bwMode="auto">
              <a:xfrm flipH="1">
                <a:off x="2683" y="2517"/>
                <a:ext cx="60" cy="86"/>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68" name="Line 20"/>
              <p:cNvSpPr>
                <a:spLocks noChangeAspect="1" noChangeShapeType="1"/>
              </p:cNvSpPr>
              <p:nvPr/>
            </p:nvSpPr>
            <p:spPr bwMode="auto">
              <a:xfrm flipH="1">
                <a:off x="2741" y="2529"/>
                <a:ext cx="60" cy="86"/>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69" name="Line 21"/>
              <p:cNvSpPr>
                <a:spLocks noChangeAspect="1" noChangeShapeType="1"/>
              </p:cNvSpPr>
              <p:nvPr/>
            </p:nvSpPr>
            <p:spPr bwMode="auto">
              <a:xfrm>
                <a:off x="2797" y="2526"/>
                <a:ext cx="8" cy="99"/>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70" name="Line 22"/>
              <p:cNvSpPr>
                <a:spLocks noChangeAspect="1" noChangeShapeType="1"/>
              </p:cNvSpPr>
              <p:nvPr/>
            </p:nvSpPr>
            <p:spPr bwMode="auto">
              <a:xfrm>
                <a:off x="2797" y="2418"/>
                <a:ext cx="0" cy="113"/>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71" name="Oval 23"/>
              <p:cNvSpPr>
                <a:spLocks noChangeAspect="1" noChangeArrowheads="1"/>
              </p:cNvSpPr>
              <p:nvPr/>
            </p:nvSpPr>
            <p:spPr bwMode="auto">
              <a:xfrm>
                <a:off x="2775" y="2403"/>
                <a:ext cx="40" cy="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sp>
            <p:nvSpPr>
              <p:cNvPr id="360472" name="Oval 24"/>
              <p:cNvSpPr>
                <a:spLocks noChangeAspect="1" noChangeArrowheads="1"/>
              </p:cNvSpPr>
              <p:nvPr/>
            </p:nvSpPr>
            <p:spPr bwMode="auto">
              <a:xfrm>
                <a:off x="2721" y="2497"/>
                <a:ext cx="40" cy="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sp>
            <p:nvSpPr>
              <p:cNvPr id="360473" name="Oval 25"/>
              <p:cNvSpPr>
                <a:spLocks noChangeAspect="1" noChangeArrowheads="1"/>
              </p:cNvSpPr>
              <p:nvPr/>
            </p:nvSpPr>
            <p:spPr bwMode="auto">
              <a:xfrm>
                <a:off x="2775" y="2510"/>
                <a:ext cx="40" cy="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sp>
            <p:nvSpPr>
              <p:cNvPr id="360474" name="Oval 26"/>
              <p:cNvSpPr>
                <a:spLocks noChangeAspect="1" noChangeArrowheads="1"/>
              </p:cNvSpPr>
              <p:nvPr/>
            </p:nvSpPr>
            <p:spPr bwMode="auto">
              <a:xfrm>
                <a:off x="2661" y="2579"/>
                <a:ext cx="41" cy="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sp>
            <p:nvSpPr>
              <p:cNvPr id="360475" name="Oval 27"/>
              <p:cNvSpPr>
                <a:spLocks noChangeAspect="1" noChangeArrowheads="1"/>
              </p:cNvSpPr>
              <p:nvPr/>
            </p:nvSpPr>
            <p:spPr bwMode="auto">
              <a:xfrm>
                <a:off x="2722" y="2592"/>
                <a:ext cx="40" cy="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sp>
            <p:nvSpPr>
              <p:cNvPr id="360476" name="Oval 28"/>
              <p:cNvSpPr>
                <a:spLocks noChangeAspect="1" noChangeArrowheads="1"/>
              </p:cNvSpPr>
              <p:nvPr/>
            </p:nvSpPr>
            <p:spPr bwMode="auto">
              <a:xfrm>
                <a:off x="2781" y="2602"/>
                <a:ext cx="40" cy="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grpSp>
            <p:nvGrpSpPr>
              <p:cNvPr id="10" name="Group 29"/>
              <p:cNvGrpSpPr>
                <a:grpSpLocks noChangeAspect="1"/>
              </p:cNvGrpSpPr>
              <p:nvPr/>
            </p:nvGrpSpPr>
            <p:grpSpPr bwMode="auto">
              <a:xfrm flipH="1">
                <a:off x="2841" y="2403"/>
                <a:ext cx="160" cy="241"/>
                <a:chOff x="4160" y="1752"/>
                <a:chExt cx="530" cy="799"/>
              </a:xfrm>
            </p:grpSpPr>
            <p:sp>
              <p:nvSpPr>
                <p:cNvPr id="360478" name="Line 30"/>
                <p:cNvSpPr>
                  <a:spLocks noChangeAspect="1" noChangeShapeType="1"/>
                </p:cNvSpPr>
                <p:nvPr/>
              </p:nvSpPr>
              <p:spPr bwMode="auto">
                <a:xfrm flipH="1">
                  <a:off x="4556" y="1769"/>
                  <a:ext cx="67" cy="101"/>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79" name="Line 31"/>
                <p:cNvSpPr>
                  <a:spLocks noChangeAspect="1" noChangeShapeType="1"/>
                </p:cNvSpPr>
                <p:nvPr/>
              </p:nvSpPr>
              <p:spPr bwMode="auto">
                <a:xfrm flipH="1">
                  <a:off x="4422" y="1823"/>
                  <a:ext cx="183" cy="312"/>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80" name="Line 32"/>
                <p:cNvSpPr>
                  <a:spLocks noChangeAspect="1" noChangeShapeType="1"/>
                </p:cNvSpPr>
                <p:nvPr/>
              </p:nvSpPr>
              <p:spPr bwMode="auto">
                <a:xfrm flipH="1">
                  <a:off x="4233" y="2132"/>
                  <a:ext cx="200" cy="284"/>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81" name="Line 33"/>
                <p:cNvSpPr>
                  <a:spLocks noChangeAspect="1" noChangeShapeType="1"/>
                </p:cNvSpPr>
                <p:nvPr/>
              </p:nvSpPr>
              <p:spPr bwMode="auto">
                <a:xfrm flipH="1">
                  <a:off x="4425" y="2172"/>
                  <a:ext cx="200" cy="284"/>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82" name="Line 34"/>
                <p:cNvSpPr>
                  <a:spLocks noChangeAspect="1" noChangeShapeType="1"/>
                </p:cNvSpPr>
                <p:nvPr/>
              </p:nvSpPr>
              <p:spPr bwMode="auto">
                <a:xfrm>
                  <a:off x="4610" y="2159"/>
                  <a:ext cx="28" cy="328"/>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83" name="Line 35"/>
                <p:cNvSpPr>
                  <a:spLocks noChangeAspect="1" noChangeShapeType="1"/>
                </p:cNvSpPr>
                <p:nvPr/>
              </p:nvSpPr>
              <p:spPr bwMode="auto">
                <a:xfrm>
                  <a:off x="4610" y="1804"/>
                  <a:ext cx="0" cy="372"/>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defRPr/>
                  </a:pPr>
                  <a:endParaRPr lang="en-US" dirty="0">
                    <a:latin typeface="Segoe Semibold"/>
                  </a:endParaRPr>
                </a:p>
              </p:txBody>
            </p:sp>
            <p:sp>
              <p:nvSpPr>
                <p:cNvPr id="360484" name="Oval 36"/>
                <p:cNvSpPr>
                  <a:spLocks noChangeAspect="1" noChangeArrowheads="1"/>
                </p:cNvSpPr>
                <p:nvPr/>
              </p:nvSpPr>
              <p:spPr bwMode="auto">
                <a:xfrm>
                  <a:off x="4537" y="1752"/>
                  <a:ext cx="133" cy="14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sp>
              <p:nvSpPr>
                <p:cNvPr id="360485" name="Oval 37"/>
                <p:cNvSpPr>
                  <a:spLocks noChangeAspect="1" noChangeArrowheads="1"/>
                </p:cNvSpPr>
                <p:nvPr/>
              </p:nvSpPr>
              <p:spPr bwMode="auto">
                <a:xfrm>
                  <a:off x="4358" y="2063"/>
                  <a:ext cx="133" cy="14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sp>
              <p:nvSpPr>
                <p:cNvPr id="360486" name="Oval 38"/>
                <p:cNvSpPr>
                  <a:spLocks noChangeAspect="1" noChangeArrowheads="1"/>
                </p:cNvSpPr>
                <p:nvPr/>
              </p:nvSpPr>
              <p:spPr bwMode="auto">
                <a:xfrm>
                  <a:off x="4537" y="2107"/>
                  <a:ext cx="133" cy="14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sp>
              <p:nvSpPr>
                <p:cNvPr id="360487" name="Oval 39"/>
                <p:cNvSpPr>
                  <a:spLocks noChangeAspect="1" noChangeArrowheads="1"/>
                </p:cNvSpPr>
                <p:nvPr/>
              </p:nvSpPr>
              <p:spPr bwMode="auto">
                <a:xfrm>
                  <a:off x="4161" y="2336"/>
                  <a:ext cx="135" cy="138"/>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sp>
              <p:nvSpPr>
                <p:cNvPr id="360488" name="Oval 40"/>
                <p:cNvSpPr>
                  <a:spLocks noChangeAspect="1" noChangeArrowheads="1"/>
                </p:cNvSpPr>
                <p:nvPr/>
              </p:nvSpPr>
              <p:spPr bwMode="auto">
                <a:xfrm>
                  <a:off x="4361" y="2380"/>
                  <a:ext cx="133" cy="138"/>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sp>
              <p:nvSpPr>
                <p:cNvPr id="360489" name="Oval 41"/>
                <p:cNvSpPr>
                  <a:spLocks noChangeAspect="1" noChangeArrowheads="1"/>
                </p:cNvSpPr>
                <p:nvPr/>
              </p:nvSpPr>
              <p:spPr bwMode="auto">
                <a:xfrm>
                  <a:off x="4556" y="2411"/>
                  <a:ext cx="135" cy="14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latin typeface="Segoe Semibold"/>
                  </a:endParaRPr>
                </a:p>
              </p:txBody>
            </p:sp>
          </p:grpSp>
        </p:grpSp>
      </p:grpSp>
      <p:sp>
        <p:nvSpPr>
          <p:cNvPr id="97" name="TextBox 96"/>
          <p:cNvSpPr txBox="1"/>
          <p:nvPr/>
        </p:nvSpPr>
        <p:spPr>
          <a:xfrm>
            <a:off x="-152400" y="2972801"/>
            <a:ext cx="3505200" cy="618631"/>
          </a:xfrm>
          <a:prstGeom prst="rect">
            <a:avLst/>
          </a:prstGeom>
          <a:noFill/>
        </p:spPr>
        <p:txBody>
          <a:bodyPr wrap="square" rtlCol="0">
            <a:spAutoFit/>
          </a:bodyPr>
          <a:lstStyle/>
          <a:p>
            <a:pPr algn="ctr"/>
            <a:r>
              <a:rPr lang="en-ZA" sz="1200" b="1" dirty="0" smtClean="0">
                <a:solidFill>
                  <a:schemeClr val="tx1"/>
                </a:solidFill>
              </a:rPr>
              <a:t>Identity Lifecycle Management</a:t>
            </a:r>
          </a:p>
          <a:p>
            <a:pPr algn="ctr" defTabSz="912813">
              <a:lnSpc>
                <a:spcPct val="85000"/>
              </a:lnSpc>
              <a:defRPr/>
            </a:pPr>
            <a:r>
              <a:rPr lang="en-US" sz="1200" i="1" dirty="0" smtClean="0">
                <a:solidFill>
                  <a:schemeClr val="tx1"/>
                </a:solidFill>
                <a:latin typeface="Segoe (Body)"/>
              </a:rPr>
              <a:t>Automate identity and access management</a:t>
            </a:r>
            <a:endParaRPr lang="en-US" sz="1200" i="1" dirty="0" smtClean="0">
              <a:solidFill>
                <a:schemeClr val="tx1"/>
              </a:solidFill>
              <a:latin typeface="Segoe (Body)"/>
              <a:cs typeface="Arial" charset="0"/>
            </a:endParaRPr>
          </a:p>
          <a:p>
            <a:pPr algn="ctr"/>
            <a:endParaRPr lang="en-ZA" sz="1200" dirty="0"/>
          </a:p>
        </p:txBody>
      </p:sp>
      <p:sp>
        <p:nvSpPr>
          <p:cNvPr id="98" name="TextBox 97"/>
          <p:cNvSpPr txBox="1"/>
          <p:nvPr/>
        </p:nvSpPr>
        <p:spPr>
          <a:xfrm>
            <a:off x="6419100" y="2972800"/>
            <a:ext cx="2514600" cy="590931"/>
          </a:xfrm>
          <a:prstGeom prst="rect">
            <a:avLst/>
          </a:prstGeom>
          <a:noFill/>
        </p:spPr>
        <p:txBody>
          <a:bodyPr wrap="square" rtlCol="0">
            <a:spAutoFit/>
          </a:bodyPr>
          <a:lstStyle/>
          <a:p>
            <a:pPr algn="ctr"/>
            <a:r>
              <a:rPr lang="en-ZA" sz="1200" b="1" dirty="0" smtClean="0">
                <a:solidFill>
                  <a:schemeClr val="tx1"/>
                </a:solidFill>
              </a:rPr>
              <a:t>Information Protection</a:t>
            </a:r>
          </a:p>
          <a:p>
            <a:pPr algn="ctr" defTabSz="912813">
              <a:lnSpc>
                <a:spcPct val="85000"/>
              </a:lnSpc>
              <a:defRPr/>
            </a:pPr>
            <a:r>
              <a:rPr lang="en-US" sz="1200" i="1" dirty="0" smtClean="0">
                <a:solidFill>
                  <a:schemeClr val="tx1"/>
                </a:solidFill>
                <a:latin typeface="Segoe (Body)"/>
              </a:rPr>
              <a:t>Safeguard confidential data no matter where it goes</a:t>
            </a:r>
            <a:endParaRPr lang="en-US" sz="1200" i="1" dirty="0" smtClean="0">
              <a:solidFill>
                <a:schemeClr val="tx1"/>
              </a:solidFill>
              <a:latin typeface="Segoe (Body)"/>
              <a:cs typeface="Arial" charset="0"/>
            </a:endParaRPr>
          </a:p>
        </p:txBody>
      </p:sp>
      <p:sp>
        <p:nvSpPr>
          <p:cNvPr id="99" name="TextBox 98"/>
          <p:cNvSpPr txBox="1"/>
          <p:nvPr/>
        </p:nvSpPr>
        <p:spPr>
          <a:xfrm>
            <a:off x="353300" y="5823497"/>
            <a:ext cx="2362200" cy="747897"/>
          </a:xfrm>
          <a:prstGeom prst="rect">
            <a:avLst/>
          </a:prstGeom>
          <a:noFill/>
        </p:spPr>
        <p:txBody>
          <a:bodyPr wrap="square" rtlCol="0">
            <a:spAutoFit/>
          </a:bodyPr>
          <a:lstStyle/>
          <a:p>
            <a:pPr algn="ctr"/>
            <a:r>
              <a:rPr lang="en-ZA" sz="1200" b="1" dirty="0" smtClean="0">
                <a:solidFill>
                  <a:schemeClr val="tx1"/>
                </a:solidFill>
              </a:rPr>
              <a:t>Strong Authentication</a:t>
            </a:r>
          </a:p>
          <a:p>
            <a:pPr algn="ctr" defTabSz="912813">
              <a:lnSpc>
                <a:spcPct val="85000"/>
              </a:lnSpc>
              <a:defRPr/>
            </a:pPr>
            <a:r>
              <a:rPr lang="en-US" sz="1200" i="1" dirty="0" smtClean="0">
                <a:solidFill>
                  <a:schemeClr val="tx1"/>
                </a:solidFill>
                <a:latin typeface="Segoe (Body)"/>
              </a:rPr>
              <a:t>Secure access beyond usernames and </a:t>
            </a:r>
          </a:p>
          <a:p>
            <a:pPr algn="ctr" defTabSz="912813">
              <a:lnSpc>
                <a:spcPct val="85000"/>
              </a:lnSpc>
              <a:defRPr/>
            </a:pPr>
            <a:r>
              <a:rPr lang="en-US" sz="1200" i="1" dirty="0" smtClean="0">
                <a:solidFill>
                  <a:schemeClr val="tx1"/>
                </a:solidFill>
                <a:latin typeface="Segoe (Body)"/>
              </a:rPr>
              <a:t>passwords</a:t>
            </a:r>
            <a:endParaRPr lang="en-US" i="1" dirty="0" smtClean="0">
              <a:solidFill>
                <a:schemeClr val="tx1"/>
              </a:solidFill>
              <a:latin typeface="Segoe (Body)"/>
              <a:cs typeface="Arial" charset="0"/>
            </a:endParaRPr>
          </a:p>
        </p:txBody>
      </p:sp>
      <p:sp>
        <p:nvSpPr>
          <p:cNvPr id="100" name="TextBox 99"/>
          <p:cNvSpPr txBox="1"/>
          <p:nvPr/>
        </p:nvSpPr>
        <p:spPr>
          <a:xfrm>
            <a:off x="6304800" y="5823497"/>
            <a:ext cx="2743200" cy="590931"/>
          </a:xfrm>
          <a:prstGeom prst="rect">
            <a:avLst/>
          </a:prstGeom>
          <a:noFill/>
        </p:spPr>
        <p:txBody>
          <a:bodyPr wrap="square" rtlCol="0">
            <a:spAutoFit/>
          </a:bodyPr>
          <a:lstStyle/>
          <a:p>
            <a:pPr algn="ctr"/>
            <a:r>
              <a:rPr lang="en-ZA" sz="1200" b="1" dirty="0" smtClean="0">
                <a:solidFill>
                  <a:schemeClr val="tx1"/>
                </a:solidFill>
              </a:rPr>
              <a:t>Federated Identity/SSO</a:t>
            </a:r>
          </a:p>
          <a:p>
            <a:pPr algn="ctr" defTabSz="912813">
              <a:lnSpc>
                <a:spcPct val="85000"/>
              </a:lnSpc>
              <a:defRPr/>
            </a:pPr>
            <a:r>
              <a:rPr lang="en-US" sz="1200" i="1" dirty="0" smtClean="0">
                <a:solidFill>
                  <a:schemeClr val="tx1"/>
                </a:solidFill>
                <a:latin typeface="Segoe (Body)"/>
              </a:rPr>
              <a:t>Collaborate securely across </a:t>
            </a:r>
          </a:p>
          <a:p>
            <a:pPr algn="ctr" defTabSz="912813">
              <a:lnSpc>
                <a:spcPct val="85000"/>
              </a:lnSpc>
              <a:defRPr/>
            </a:pPr>
            <a:r>
              <a:rPr lang="en-US" sz="1200" i="1" dirty="0" smtClean="0">
                <a:solidFill>
                  <a:schemeClr val="tx1"/>
                </a:solidFill>
                <a:latin typeface="Segoe (Body)"/>
              </a:rPr>
              <a:t>organizational boundaries</a:t>
            </a:r>
            <a:endParaRPr lang="en-US" i="1" dirty="0" smtClean="0">
              <a:solidFill>
                <a:schemeClr val="tx1"/>
              </a:solidFill>
              <a:latin typeface="Segoe (Body)"/>
              <a:cs typeface="Arial" charset="0"/>
            </a:endParaRPr>
          </a:p>
        </p:txBody>
      </p:sp>
      <p:sp>
        <p:nvSpPr>
          <p:cNvPr id="94" name="Text Box 63"/>
          <p:cNvSpPr txBox="1">
            <a:spLocks noChangeArrowheads="1"/>
          </p:cNvSpPr>
          <p:nvPr/>
        </p:nvSpPr>
        <p:spPr bwMode="auto">
          <a:xfrm>
            <a:off x="2968625" y="4371092"/>
            <a:ext cx="3206750" cy="641714"/>
          </a:xfrm>
          <a:prstGeom prst="rect">
            <a:avLst/>
          </a:prstGeom>
          <a:noFill/>
          <a:ln w="12700">
            <a:noFill/>
            <a:miter lim="800000"/>
            <a:headEnd/>
            <a:tailEnd/>
          </a:ln>
          <a:effectLst/>
        </p:spPr>
        <p:txBody>
          <a:bodyPr wrap="square">
            <a:spAutoFit/>
          </a:bodyPr>
          <a:lstStyle/>
          <a:p>
            <a:pPr algn="ctr" defTabSz="912813" eaLnBrk="1" hangingPunct="1">
              <a:lnSpc>
                <a:spcPct val="85000"/>
              </a:lnSpc>
              <a:buClrTx/>
              <a:buFontTx/>
              <a:buNone/>
              <a:defRPr/>
            </a:pPr>
            <a:r>
              <a:rPr lang="en-US" sz="1400" b="1" dirty="0" smtClean="0">
                <a:solidFill>
                  <a:schemeClr val="tx1"/>
                </a:solidFill>
              </a:rPr>
              <a:t>Directory Services</a:t>
            </a:r>
          </a:p>
          <a:p>
            <a:pPr algn="ctr" defTabSz="912813">
              <a:lnSpc>
                <a:spcPct val="85000"/>
              </a:lnSpc>
              <a:defRPr/>
            </a:pPr>
            <a:r>
              <a:rPr lang="en-US" sz="1400" i="1" dirty="0" smtClean="0">
                <a:solidFill>
                  <a:schemeClr val="tx1"/>
                </a:solidFill>
              </a:rPr>
              <a:t>Simplify the management of users and devices</a:t>
            </a:r>
            <a:endParaRPr lang="en-US" sz="1400" i="1" dirty="0">
              <a:solidFill>
                <a:schemeClr val="tx1"/>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95"/>
                                        </p:tgtEl>
                                      </p:cBhvr>
                                    </p:animEffect>
                                    <p:animScale>
                                      <p:cBhvr>
                                        <p:cTn id="7" dur="250" autoRev="1" fill="hold"/>
                                        <p:tgtEl>
                                          <p:spTgt spid="9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8" name="Rectangle 22"/>
          <p:cNvSpPr>
            <a:spLocks noGrp="1" noChangeArrowheads="1"/>
          </p:cNvSpPr>
          <p:nvPr>
            <p:ph type="title"/>
          </p:nvPr>
        </p:nvSpPr>
        <p:spPr>
          <a:xfrm>
            <a:off x="381000" y="230188"/>
            <a:ext cx="8382000" cy="1223412"/>
          </a:xfrm>
        </p:spPr>
        <p:txBody>
          <a:bodyPr/>
          <a:lstStyle/>
          <a:p>
            <a:r>
              <a:rPr lang="en-US" dirty="0" smtClean="0"/>
              <a:t>Rich, Diverse Partner Ecosystem</a:t>
            </a:r>
            <a:br>
              <a:rPr lang="en-US" dirty="0" smtClean="0"/>
            </a:br>
            <a:r>
              <a:rPr sz="3700" smtClean="0"/>
              <a:t>The Microsoft Business Process Alliance</a:t>
            </a:r>
            <a:endParaRPr sz="3700"/>
          </a:p>
        </p:txBody>
      </p:sp>
      <p:sp>
        <p:nvSpPr>
          <p:cNvPr id="9239" name="Rectangle 23"/>
          <p:cNvSpPr>
            <a:spLocks noGrp="1" noChangeArrowheads="1"/>
          </p:cNvSpPr>
          <p:nvPr>
            <p:ph type="body" sz="quarter" idx="10"/>
          </p:nvPr>
        </p:nvSpPr>
        <p:spPr>
          <a:xfrm>
            <a:off x="381000" y="4513284"/>
            <a:ext cx="8382000" cy="1658916"/>
          </a:xfrm>
        </p:spPr>
        <p:txBody>
          <a:bodyPr/>
          <a:lstStyle/>
          <a:p>
            <a:pPr>
              <a:buFont typeface="Arial" pitchFamily="34" charset="0"/>
              <a:buChar char="•"/>
            </a:pPr>
            <a:r>
              <a:rPr lang="en-US" sz="2200" dirty="0" smtClean="0">
                <a:latin typeface="Calibri" pitchFamily="34" charset="0"/>
              </a:rPr>
              <a:t>Set of strategic alliances to deliver greater customer choice of </a:t>
            </a:r>
            <a:r>
              <a:rPr lang="en-US" sz="2200" smtClean="0">
                <a:latin typeface="Calibri" pitchFamily="34" charset="0"/>
              </a:rPr>
              <a:t>end-to-end SOA and BPM </a:t>
            </a:r>
            <a:r>
              <a:rPr lang="en-US" sz="2200" dirty="0" smtClean="0">
                <a:latin typeface="Calibri" pitchFamily="34" charset="0"/>
              </a:rPr>
              <a:t>solutions on the Microsoft process platform</a:t>
            </a:r>
          </a:p>
          <a:p>
            <a:pPr>
              <a:buFont typeface="Arial" pitchFamily="34" charset="0"/>
              <a:buChar char="•"/>
            </a:pPr>
            <a:r>
              <a:rPr lang="en-US" sz="2200" dirty="0" smtClean="0">
                <a:latin typeface="Calibri" pitchFamily="34" charset="0"/>
              </a:rPr>
              <a:t>Includes joint marketing, sales, solution development</a:t>
            </a:r>
          </a:p>
          <a:p>
            <a:pPr>
              <a:buFont typeface="Arial" pitchFamily="34" charset="0"/>
              <a:buChar char="•"/>
            </a:pPr>
            <a:r>
              <a:rPr lang="en-US" sz="2200" dirty="0" smtClean="0">
                <a:latin typeface="Calibri" pitchFamily="34" charset="0"/>
              </a:rPr>
              <a:t>Kept intentionally focused (10 charter partners) to allow for deeper joint engagement model</a:t>
            </a:r>
          </a:p>
        </p:txBody>
      </p:sp>
      <p:grpSp>
        <p:nvGrpSpPr>
          <p:cNvPr id="2" name="Group 17"/>
          <p:cNvGrpSpPr/>
          <p:nvPr/>
        </p:nvGrpSpPr>
        <p:grpSpPr>
          <a:xfrm>
            <a:off x="647573" y="1736415"/>
            <a:ext cx="7643443" cy="2494260"/>
            <a:chOff x="1157417" y="5432612"/>
            <a:chExt cx="8534400" cy="2420107"/>
          </a:xfrm>
        </p:grpSpPr>
        <p:sp>
          <p:nvSpPr>
            <p:cNvPr id="5" name="Rounded Rectangle 4"/>
            <p:cNvSpPr/>
            <p:nvPr/>
          </p:nvSpPr>
          <p:spPr bwMode="auto">
            <a:xfrm>
              <a:off x="1157417" y="5432612"/>
              <a:ext cx="8534400" cy="2420107"/>
            </a:xfrm>
            <a:prstGeom prst="round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pic>
          <p:nvPicPr>
            <p:cNvPr id="6" name="Picture 5" descr="ids_logo_corp.gif"/>
            <p:cNvPicPr>
              <a:picLocks noChangeAspect="1"/>
            </p:cNvPicPr>
            <p:nvPr/>
          </p:nvPicPr>
          <p:blipFill>
            <a:blip r:embed="rId3"/>
            <a:stretch>
              <a:fillRect/>
            </a:stretch>
          </p:blipFill>
          <p:spPr>
            <a:xfrm>
              <a:off x="4662617" y="6490841"/>
              <a:ext cx="1664662" cy="599878"/>
            </a:xfrm>
            <a:prstGeom prst="rect">
              <a:avLst/>
            </a:prstGeom>
            <a:effectLst>
              <a:outerShdw blurRad="50800" dist="38100" dir="8100000" algn="tr" rotWithShape="0">
                <a:prstClr val="black">
                  <a:alpha val="40000"/>
                </a:prstClr>
              </a:outerShdw>
            </a:effectLst>
          </p:spPr>
        </p:pic>
        <p:pic>
          <p:nvPicPr>
            <p:cNvPr id="7" name="Picture 6" descr="navtop_fairisaaclogo.gif"/>
            <p:cNvPicPr>
              <a:picLocks noChangeAspect="1"/>
            </p:cNvPicPr>
            <p:nvPr/>
          </p:nvPicPr>
          <p:blipFill>
            <a:blip r:embed="rId4"/>
            <a:stretch>
              <a:fillRect/>
            </a:stretch>
          </p:blipFill>
          <p:spPr>
            <a:xfrm>
              <a:off x="6282465" y="6288614"/>
              <a:ext cx="1600200" cy="954505"/>
            </a:xfrm>
            <a:prstGeom prst="rect">
              <a:avLst/>
            </a:prstGeom>
            <a:effectLst>
              <a:outerShdw blurRad="50800" dist="38100" dir="8100000" algn="tr" rotWithShape="0">
                <a:prstClr val="black">
                  <a:alpha val="40000"/>
                </a:prstClr>
              </a:outerShdw>
            </a:effectLst>
          </p:spPr>
        </p:pic>
        <p:pic>
          <p:nvPicPr>
            <p:cNvPr id="8" name="Picture 7" descr="ascentn.jpg"/>
            <p:cNvPicPr>
              <a:picLocks noChangeAspect="1"/>
            </p:cNvPicPr>
            <p:nvPr/>
          </p:nvPicPr>
          <p:blipFill>
            <a:blip r:embed="rId5"/>
            <a:srcRect/>
            <a:stretch>
              <a:fillRect/>
            </a:stretch>
          </p:blipFill>
          <p:spPr>
            <a:xfrm>
              <a:off x="6872417" y="7303428"/>
              <a:ext cx="1447800" cy="388761"/>
            </a:xfrm>
            <a:prstGeom prst="rect">
              <a:avLst/>
            </a:prstGeom>
            <a:effectLst>
              <a:outerShdw blurRad="50800" dist="38100" dir="8100000" algn="tr" rotWithShape="0">
                <a:prstClr val="black">
                  <a:alpha val="40000"/>
                </a:prstClr>
              </a:outerShdw>
            </a:effectLst>
          </p:spPr>
        </p:pic>
        <p:pic>
          <p:nvPicPr>
            <p:cNvPr id="9" name="Picture 8" descr="inrule.jpg"/>
            <p:cNvPicPr>
              <a:picLocks noChangeAspect="1"/>
            </p:cNvPicPr>
            <p:nvPr/>
          </p:nvPicPr>
          <p:blipFill>
            <a:blip r:embed="rId6"/>
            <a:srcRect/>
            <a:stretch>
              <a:fillRect/>
            </a:stretch>
          </p:blipFill>
          <p:spPr>
            <a:xfrm>
              <a:off x="8548817" y="7269208"/>
              <a:ext cx="914400" cy="457200"/>
            </a:xfrm>
            <a:prstGeom prst="rect">
              <a:avLst/>
            </a:prstGeom>
            <a:effectLst>
              <a:outerShdw blurRad="50800" dist="38100" dir="8100000" algn="tr" rotWithShape="0">
                <a:prstClr val="black">
                  <a:alpha val="40000"/>
                </a:prstClr>
              </a:outerShdw>
            </a:effectLst>
          </p:spPr>
        </p:pic>
        <p:pic>
          <p:nvPicPr>
            <p:cNvPr id="10" name="Picture 9" descr="metastorm.gif"/>
            <p:cNvPicPr>
              <a:picLocks noChangeAspect="1"/>
            </p:cNvPicPr>
            <p:nvPr/>
          </p:nvPicPr>
          <p:blipFill>
            <a:blip r:embed="rId7"/>
            <a:stretch>
              <a:fillRect/>
            </a:stretch>
          </p:blipFill>
          <p:spPr>
            <a:xfrm>
              <a:off x="1309817" y="6446779"/>
              <a:ext cx="1524000" cy="638175"/>
            </a:xfrm>
            <a:prstGeom prst="rect">
              <a:avLst/>
            </a:prstGeom>
            <a:effectLst>
              <a:outerShdw blurRad="50800" dist="38100" dir="8100000" algn="tr" rotWithShape="0">
                <a:prstClr val="black">
                  <a:alpha val="40000"/>
                </a:prstClr>
              </a:outerShdw>
            </a:effectLst>
          </p:spPr>
        </p:pic>
        <p:pic>
          <p:nvPicPr>
            <p:cNvPr id="11" name="Picture 10" descr="ruleburst.jpg"/>
            <p:cNvPicPr>
              <a:picLocks noChangeAspect="1"/>
            </p:cNvPicPr>
            <p:nvPr/>
          </p:nvPicPr>
          <p:blipFill>
            <a:blip r:embed="rId8"/>
            <a:stretch>
              <a:fillRect/>
            </a:stretch>
          </p:blipFill>
          <p:spPr>
            <a:xfrm>
              <a:off x="1386017" y="7281219"/>
              <a:ext cx="1819350" cy="433179"/>
            </a:xfrm>
            <a:prstGeom prst="rect">
              <a:avLst/>
            </a:prstGeom>
            <a:effectLst>
              <a:outerShdw blurRad="50800" dist="38100" dir="8100000" algn="tr" rotWithShape="0">
                <a:prstClr val="black">
                  <a:alpha val="40000"/>
                </a:prstClr>
              </a:outerShdw>
            </a:effectLst>
          </p:spPr>
        </p:pic>
        <p:pic>
          <p:nvPicPr>
            <p:cNvPr id="12" name="Picture 11" descr="amberpoint.gif"/>
            <p:cNvPicPr>
              <a:picLocks noChangeAspect="1"/>
            </p:cNvPicPr>
            <p:nvPr/>
          </p:nvPicPr>
          <p:blipFill>
            <a:blip r:embed="rId9"/>
            <a:stretch>
              <a:fillRect/>
            </a:stretch>
          </p:blipFill>
          <p:spPr>
            <a:xfrm>
              <a:off x="5043617" y="7307308"/>
              <a:ext cx="1695450" cy="381000"/>
            </a:xfrm>
            <a:prstGeom prst="rect">
              <a:avLst/>
            </a:prstGeom>
            <a:effectLst>
              <a:outerShdw blurRad="50800" dist="38100" dir="8100000" algn="tr" rotWithShape="0">
                <a:prstClr val="black">
                  <a:alpha val="40000"/>
                </a:prstClr>
              </a:outerShdw>
            </a:effectLst>
          </p:spPr>
        </p:pic>
        <p:pic>
          <p:nvPicPr>
            <p:cNvPr id="13" name="Picture 12" descr="k2.jpg"/>
            <p:cNvPicPr>
              <a:picLocks noChangeAspect="1"/>
            </p:cNvPicPr>
            <p:nvPr/>
          </p:nvPicPr>
          <p:blipFill>
            <a:blip r:embed="rId10"/>
            <a:stretch>
              <a:fillRect/>
            </a:stretch>
          </p:blipFill>
          <p:spPr>
            <a:xfrm>
              <a:off x="3042770" y="6474001"/>
              <a:ext cx="1295400" cy="583730"/>
            </a:xfrm>
            <a:prstGeom prst="rect">
              <a:avLst/>
            </a:prstGeom>
            <a:effectLst>
              <a:outerShdw blurRad="50800" dist="38100" dir="8100000" algn="tr" rotWithShape="0">
                <a:prstClr val="black">
                  <a:alpha val="40000"/>
                </a:prstClr>
              </a:outerShdw>
            </a:effectLst>
          </p:spPr>
        </p:pic>
        <p:pic>
          <p:nvPicPr>
            <p:cNvPr id="14" name="Picture 13" descr="global360.jpg"/>
            <p:cNvPicPr>
              <a:picLocks noChangeAspect="1"/>
            </p:cNvPicPr>
            <p:nvPr/>
          </p:nvPicPr>
          <p:blipFill>
            <a:blip r:embed="rId11"/>
            <a:stretch>
              <a:fillRect/>
            </a:stretch>
          </p:blipFill>
          <p:spPr>
            <a:xfrm>
              <a:off x="8091617" y="6537266"/>
              <a:ext cx="1543050" cy="457200"/>
            </a:xfrm>
            <a:prstGeom prst="rect">
              <a:avLst/>
            </a:prstGeom>
            <a:effectLst>
              <a:outerShdw blurRad="50800" dist="38100" dir="8100000" algn="tr" rotWithShape="0">
                <a:prstClr val="black">
                  <a:alpha val="40000"/>
                </a:prstClr>
              </a:outerShdw>
            </a:effectLst>
          </p:spPr>
        </p:pic>
        <p:pic>
          <p:nvPicPr>
            <p:cNvPr id="15" name="Picture 14" descr="pnmsoft.jpg"/>
            <p:cNvPicPr>
              <a:picLocks noChangeAspect="1"/>
            </p:cNvPicPr>
            <p:nvPr/>
          </p:nvPicPr>
          <p:blipFill>
            <a:blip r:embed="rId12"/>
            <a:stretch>
              <a:fillRect/>
            </a:stretch>
          </p:blipFill>
          <p:spPr>
            <a:xfrm>
              <a:off x="3443417" y="7307308"/>
              <a:ext cx="1466850" cy="381000"/>
            </a:xfrm>
            <a:prstGeom prst="rect">
              <a:avLst/>
            </a:prstGeom>
            <a:effectLst>
              <a:outerShdw blurRad="50800" dist="38100" dir="8100000" algn="tr" rotWithShape="0">
                <a:prstClr val="black">
                  <a:alpha val="40000"/>
                </a:prstClr>
              </a:outerShdw>
            </a:effectLst>
          </p:spPr>
        </p:pic>
        <p:pic>
          <p:nvPicPr>
            <p:cNvPr id="1027" name="Picture 3"/>
            <p:cNvPicPr>
              <a:picLocks noChangeAspect="1" noChangeArrowheads="1"/>
            </p:cNvPicPr>
            <p:nvPr/>
          </p:nvPicPr>
          <p:blipFill>
            <a:blip r:embed="rId13"/>
            <a:srcRect l="2684" t="74485" r="1912" b="10992"/>
            <a:stretch>
              <a:fillRect/>
            </a:stretch>
          </p:blipFill>
          <p:spPr bwMode="auto">
            <a:xfrm>
              <a:off x="2407025" y="5540189"/>
              <a:ext cx="6064624" cy="738573"/>
            </a:xfrm>
            <a:prstGeom prst="rect">
              <a:avLst/>
            </a:prstGeom>
            <a:ln>
              <a:noFill/>
            </a:ln>
            <a:effectLst>
              <a:outerShdw blurRad="76200" dir="18900000" sy="23000" kx="-1200000" algn="bl" rotWithShape="0">
                <a:prstClr val="black">
                  <a:alpha val="20000"/>
                </a:prstClr>
              </a:outerShdw>
            </a:effectLst>
          </p:spPr>
        </p:pic>
      </p:gr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b="0" dirty="0" smtClean="0">
                <a:gradFill flip="none" rotWithShape="1">
                  <a:gsLst>
                    <a:gs pos="0">
                      <a:srgbClr val="FFFFB9"/>
                    </a:gs>
                    <a:gs pos="36000">
                      <a:srgbClr val="FFFF99"/>
                    </a:gs>
                    <a:gs pos="86000">
                      <a:srgbClr val="F8801C"/>
                    </a:gs>
                  </a:gsLst>
                  <a:lin ang="5400000" scaled="1"/>
                  <a:tileRect/>
                </a:gradFill>
                <a:latin typeface="Segoe Semibold" pitchFamily="34" charset="0"/>
              </a:rPr>
              <a:t>Business Process Alliance </a:t>
            </a:r>
            <a:br>
              <a:rPr lang="en-US" b="0" dirty="0" smtClean="0">
                <a:gradFill flip="none" rotWithShape="1">
                  <a:gsLst>
                    <a:gs pos="0">
                      <a:srgbClr val="FFFFB9"/>
                    </a:gs>
                    <a:gs pos="36000">
                      <a:srgbClr val="FFFF99"/>
                    </a:gs>
                    <a:gs pos="86000">
                      <a:srgbClr val="F8801C"/>
                    </a:gs>
                  </a:gsLst>
                  <a:lin ang="5400000" scaled="1"/>
                  <a:tileRect/>
                </a:gradFill>
                <a:latin typeface="Segoe Semibold" pitchFamily="34" charset="0"/>
              </a:rPr>
            </a:br>
            <a:r>
              <a:rPr lang="en-US" sz="3600" b="0" i="1" dirty="0" smtClean="0">
                <a:solidFill>
                  <a:schemeClr val="tx2"/>
                </a:solidFill>
              </a:rPr>
              <a:t>Momentum – 2007</a:t>
            </a:r>
            <a:endParaRPr lang="en-US" b="0" i="1" dirty="0">
              <a:solidFill>
                <a:schemeClr val="tx2"/>
              </a:solidFill>
            </a:endParaRPr>
          </a:p>
        </p:txBody>
      </p:sp>
      <p:sp>
        <p:nvSpPr>
          <p:cNvPr id="3" name="Text Placeholder 2"/>
          <p:cNvSpPr>
            <a:spLocks noGrp="1"/>
          </p:cNvSpPr>
          <p:nvPr>
            <p:ph type="body" sz="quarter" idx="10"/>
          </p:nvPr>
        </p:nvSpPr>
        <p:spPr>
          <a:xfrm>
            <a:off x="381000" y="1905000"/>
            <a:ext cx="8382000" cy="3841052"/>
          </a:xfrm>
        </p:spPr>
        <p:txBody>
          <a:bodyPr/>
          <a:lstStyle/>
          <a:p>
            <a:r>
              <a:rPr lang="en-US" dirty="0" smtClean="0"/>
              <a:t>Announcement of the Business Process Alliance at the Gartner BPM Summit in February 2007.  </a:t>
            </a:r>
            <a:r>
              <a:rPr lang="en-US" i="1" dirty="0" smtClean="0"/>
              <a:t>Since then…</a:t>
            </a:r>
          </a:p>
          <a:p>
            <a:r>
              <a:rPr lang="en-US" b="1" i="1" dirty="0" smtClean="0">
                <a:solidFill>
                  <a:srgbClr val="FFFF00"/>
                </a:solidFill>
              </a:rPr>
              <a:t>350+</a:t>
            </a:r>
            <a:r>
              <a:rPr lang="en-US" dirty="0" smtClean="0"/>
              <a:t> consulting and delivery partners</a:t>
            </a:r>
          </a:p>
          <a:p>
            <a:r>
              <a:rPr lang="en-US" b="1" i="1" dirty="0" smtClean="0">
                <a:solidFill>
                  <a:srgbClr val="FFFF00"/>
                </a:solidFill>
              </a:rPr>
              <a:t>50+</a:t>
            </a:r>
            <a:r>
              <a:rPr lang="en-US" dirty="0" smtClean="0"/>
              <a:t> solutions offered</a:t>
            </a:r>
          </a:p>
          <a:p>
            <a:r>
              <a:rPr lang="en-US" b="1" i="1" dirty="0" smtClean="0">
                <a:solidFill>
                  <a:srgbClr val="FFFF00"/>
                </a:solidFill>
              </a:rPr>
              <a:t>6</a:t>
            </a:r>
            <a:r>
              <a:rPr lang="en-US" b="1" i="1" dirty="0" smtClean="0"/>
              <a:t> </a:t>
            </a:r>
            <a:r>
              <a:rPr lang="en-US" dirty="0" smtClean="0"/>
              <a:t>partners appear in Gartner Magic Quadrants for their leadership in BPM and SOA solutions</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b="0" dirty="0" smtClean="0">
                <a:gradFill flip="none" rotWithShape="1">
                  <a:gsLst>
                    <a:gs pos="0">
                      <a:srgbClr val="FFFFB9"/>
                    </a:gs>
                    <a:gs pos="36000">
                      <a:srgbClr val="FFFF99"/>
                    </a:gs>
                    <a:gs pos="86000">
                      <a:srgbClr val="F8801C"/>
                    </a:gs>
                  </a:gsLst>
                  <a:lin ang="5400000" scaled="1"/>
                  <a:tileRect/>
                </a:gradFill>
                <a:latin typeface="Segoe Semibold" pitchFamily="34" charset="0"/>
              </a:rPr>
              <a:t>Business Process Alliance</a:t>
            </a:r>
            <a:br>
              <a:rPr lang="en-US" b="0" dirty="0" smtClean="0">
                <a:gradFill flip="none" rotWithShape="1">
                  <a:gsLst>
                    <a:gs pos="0">
                      <a:srgbClr val="FFFFB9"/>
                    </a:gs>
                    <a:gs pos="36000">
                      <a:srgbClr val="FFFF99"/>
                    </a:gs>
                    <a:gs pos="86000">
                      <a:srgbClr val="F8801C"/>
                    </a:gs>
                  </a:gsLst>
                  <a:lin ang="5400000" scaled="1"/>
                  <a:tileRect/>
                </a:gradFill>
                <a:latin typeface="Segoe Semibold" pitchFamily="34" charset="0"/>
              </a:rPr>
            </a:br>
            <a:r>
              <a:rPr lang="en-US" sz="3600" b="0" i="1" dirty="0" smtClean="0">
                <a:solidFill>
                  <a:schemeClr val="tx2"/>
                </a:solidFill>
              </a:rPr>
              <a:t>Momentum - Industry Recognition</a:t>
            </a:r>
            <a:endParaRPr lang="en-US" b="0" i="1" dirty="0">
              <a:solidFill>
                <a:schemeClr val="tx2"/>
              </a:solidFill>
            </a:endParaRPr>
          </a:p>
        </p:txBody>
      </p:sp>
      <p:sp>
        <p:nvSpPr>
          <p:cNvPr id="3" name="Text Placeholder 2"/>
          <p:cNvSpPr>
            <a:spLocks noGrp="1"/>
          </p:cNvSpPr>
          <p:nvPr>
            <p:ph type="body" sz="quarter" idx="10"/>
          </p:nvPr>
        </p:nvSpPr>
        <p:spPr>
          <a:xfrm>
            <a:off x="381000" y="1905000"/>
            <a:ext cx="8382000" cy="4579715"/>
          </a:xfrm>
        </p:spPr>
        <p:txBody>
          <a:bodyPr/>
          <a:lstStyle/>
          <a:p>
            <a:r>
              <a:rPr lang="en-US" sz="2800" dirty="0" err="1" smtClean="0"/>
              <a:t>Ascentn</a:t>
            </a:r>
            <a:endParaRPr lang="en-US" sz="2800" dirty="0" smtClean="0"/>
          </a:p>
          <a:p>
            <a:pPr lvl="1"/>
            <a:r>
              <a:rPr lang="en-US" sz="2400" dirty="0" smtClean="0"/>
              <a:t>Gartner – “Cool Vendors in BPM 2007”</a:t>
            </a:r>
          </a:p>
          <a:p>
            <a:pPr lvl="1"/>
            <a:r>
              <a:rPr lang="en-US" sz="2400" dirty="0" smtClean="0"/>
              <a:t>Microsoft – Technology of the Year in Innovation 2005</a:t>
            </a:r>
          </a:p>
          <a:p>
            <a:r>
              <a:rPr lang="en-US" sz="2800" dirty="0" err="1" smtClean="0"/>
              <a:t>AmberPoint</a:t>
            </a:r>
            <a:endParaRPr lang="en-US" sz="2800" dirty="0" smtClean="0"/>
          </a:p>
          <a:p>
            <a:pPr lvl="1"/>
            <a:r>
              <a:rPr lang="en-US" sz="2400" dirty="0" smtClean="0"/>
              <a:t>InfoWorld’s Top 25 CTOs</a:t>
            </a:r>
          </a:p>
          <a:p>
            <a:r>
              <a:rPr lang="en-US" sz="2800" dirty="0" smtClean="0"/>
              <a:t>Global 360</a:t>
            </a:r>
          </a:p>
          <a:p>
            <a:pPr lvl="1"/>
            <a:r>
              <a:rPr lang="en-US" sz="2400" dirty="0" smtClean="0"/>
              <a:t>Coverage in Baseline magazine for Process360 9.5</a:t>
            </a:r>
          </a:p>
          <a:p>
            <a:r>
              <a:rPr lang="en-US" sz="2800" dirty="0" err="1" smtClean="0"/>
              <a:t>Metastorm</a:t>
            </a:r>
            <a:endParaRPr lang="en-US" sz="2800" dirty="0" smtClean="0"/>
          </a:p>
          <a:p>
            <a:pPr lvl="1"/>
            <a:r>
              <a:rPr lang="en-US" sz="2400" dirty="0" smtClean="0"/>
              <a:t>START-IT magazine 125 in manufacturing</a:t>
            </a:r>
          </a:p>
          <a:p>
            <a:pPr lvl="1"/>
            <a:r>
              <a:rPr lang="en-US" sz="2400" dirty="0" err="1" smtClean="0"/>
              <a:t>KMWorld</a:t>
            </a:r>
            <a:r>
              <a:rPr lang="en-US" sz="2400" dirty="0" smtClean="0"/>
              <a:t> magazine 100 companies that matter in knowledge management</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b="0" dirty="0" smtClean="0">
                <a:gradFill flip="none" rotWithShape="1">
                  <a:gsLst>
                    <a:gs pos="0">
                      <a:srgbClr val="FFFFB9"/>
                    </a:gs>
                    <a:gs pos="36000">
                      <a:srgbClr val="FFFF99"/>
                    </a:gs>
                    <a:gs pos="86000">
                      <a:srgbClr val="F8801C"/>
                    </a:gs>
                  </a:gsLst>
                  <a:lin ang="5400000" scaled="1"/>
                  <a:tileRect/>
                </a:gradFill>
                <a:latin typeface="Segoe Semibold" pitchFamily="34" charset="0"/>
              </a:rPr>
              <a:t>Business Process Alliance</a:t>
            </a:r>
            <a:br>
              <a:rPr lang="en-US" b="0" dirty="0" smtClean="0">
                <a:gradFill flip="none" rotWithShape="1">
                  <a:gsLst>
                    <a:gs pos="0">
                      <a:srgbClr val="FFFFB9"/>
                    </a:gs>
                    <a:gs pos="36000">
                      <a:srgbClr val="FFFF99"/>
                    </a:gs>
                    <a:gs pos="86000">
                      <a:srgbClr val="F8801C"/>
                    </a:gs>
                  </a:gsLst>
                  <a:lin ang="5400000" scaled="1"/>
                  <a:tileRect/>
                </a:gradFill>
                <a:latin typeface="Segoe Semibold" pitchFamily="34" charset="0"/>
              </a:rPr>
            </a:br>
            <a:r>
              <a:rPr lang="en-US" sz="3600" b="0" i="1" dirty="0" smtClean="0">
                <a:solidFill>
                  <a:schemeClr val="tx2"/>
                </a:solidFill>
              </a:rPr>
              <a:t>Momentum – Product Releases</a:t>
            </a:r>
            <a:endParaRPr lang="en-US" b="0" i="1" dirty="0">
              <a:solidFill>
                <a:schemeClr val="tx2"/>
              </a:solidFill>
            </a:endParaRPr>
          </a:p>
        </p:txBody>
      </p:sp>
      <p:sp>
        <p:nvSpPr>
          <p:cNvPr id="3" name="Text Placeholder 2"/>
          <p:cNvSpPr>
            <a:spLocks noGrp="1"/>
          </p:cNvSpPr>
          <p:nvPr>
            <p:ph type="body" sz="quarter" idx="10"/>
          </p:nvPr>
        </p:nvSpPr>
        <p:spPr>
          <a:xfrm>
            <a:off x="381000" y="1905000"/>
            <a:ext cx="8382000" cy="4216539"/>
          </a:xfrm>
        </p:spPr>
        <p:txBody>
          <a:bodyPr/>
          <a:lstStyle/>
          <a:p>
            <a:r>
              <a:rPr lang="en-US" b="1" i="1" dirty="0" smtClean="0">
                <a:solidFill>
                  <a:srgbClr val="FFFF00"/>
                </a:solidFill>
              </a:rPr>
              <a:t>7</a:t>
            </a:r>
            <a:r>
              <a:rPr lang="en-US" dirty="0" smtClean="0"/>
              <a:t> recent Product Releases</a:t>
            </a:r>
          </a:p>
          <a:p>
            <a:pPr lvl="1"/>
            <a:r>
              <a:rPr lang="en-US" b="1" dirty="0" err="1" smtClean="0"/>
              <a:t>Ascentn</a:t>
            </a:r>
            <a:r>
              <a:rPr lang="en-US" dirty="0" smtClean="0"/>
              <a:t>: </a:t>
            </a:r>
            <a:r>
              <a:rPr lang="en-US" i="1" dirty="0" err="1" smtClean="0"/>
              <a:t>AgilePoint</a:t>
            </a:r>
            <a:r>
              <a:rPr lang="en-US" i="1" dirty="0" smtClean="0"/>
              <a:t> BPMS Suite 4.0</a:t>
            </a:r>
          </a:p>
          <a:p>
            <a:pPr lvl="1"/>
            <a:r>
              <a:rPr lang="en-US" b="1" dirty="0" smtClean="0"/>
              <a:t>Global 360</a:t>
            </a:r>
            <a:r>
              <a:rPr lang="en-US" dirty="0" smtClean="0"/>
              <a:t>: </a:t>
            </a:r>
            <a:r>
              <a:rPr lang="en-US" i="1" dirty="0" smtClean="0"/>
              <a:t>Process360 9.5</a:t>
            </a:r>
          </a:p>
          <a:p>
            <a:pPr lvl="1"/>
            <a:r>
              <a:rPr lang="en-US" b="1" dirty="0" err="1" smtClean="0"/>
              <a:t>InRule</a:t>
            </a:r>
            <a:r>
              <a:rPr lang="en-US" dirty="0" smtClean="0"/>
              <a:t>: </a:t>
            </a:r>
            <a:r>
              <a:rPr lang="en-US" i="1" dirty="0" err="1" smtClean="0"/>
              <a:t>InRule</a:t>
            </a:r>
            <a:r>
              <a:rPr lang="en-US" i="1" dirty="0" smtClean="0"/>
              <a:t> for Windows Workflow Foundation, </a:t>
            </a:r>
            <a:r>
              <a:rPr lang="en-US" i="1" dirty="0" err="1" smtClean="0"/>
              <a:t>InRule</a:t>
            </a:r>
            <a:r>
              <a:rPr lang="en-US" i="1" dirty="0" smtClean="0"/>
              <a:t> 2.9</a:t>
            </a:r>
          </a:p>
          <a:p>
            <a:pPr lvl="1"/>
            <a:r>
              <a:rPr lang="en-US" b="1" dirty="0" smtClean="0"/>
              <a:t>K2</a:t>
            </a:r>
            <a:r>
              <a:rPr lang="en-US" dirty="0" smtClean="0"/>
              <a:t>: </a:t>
            </a:r>
            <a:r>
              <a:rPr lang="en-US" i="1" dirty="0" err="1" smtClean="0"/>
              <a:t>BlackPearl</a:t>
            </a:r>
            <a:endParaRPr lang="en-US" i="1" dirty="0" smtClean="0"/>
          </a:p>
          <a:p>
            <a:pPr lvl="1"/>
            <a:r>
              <a:rPr lang="en-US" b="1" dirty="0" err="1" smtClean="0"/>
              <a:t>Metastorm</a:t>
            </a:r>
            <a:r>
              <a:rPr lang="en-US" dirty="0" smtClean="0"/>
              <a:t>: </a:t>
            </a:r>
            <a:r>
              <a:rPr lang="en-US" i="1" dirty="0" err="1" smtClean="0"/>
              <a:t>Metastorm</a:t>
            </a:r>
            <a:r>
              <a:rPr lang="en-US" i="1" dirty="0" smtClean="0"/>
              <a:t> BPM 7.5</a:t>
            </a:r>
          </a:p>
          <a:p>
            <a:pPr lvl="1"/>
            <a:r>
              <a:rPr lang="en-US" b="1" dirty="0" err="1" smtClean="0"/>
              <a:t>PNMSoft</a:t>
            </a:r>
            <a:r>
              <a:rPr lang="en-US" dirty="0" smtClean="0"/>
              <a:t>: </a:t>
            </a:r>
            <a:r>
              <a:rPr lang="en-US" i="1" dirty="0" smtClean="0"/>
              <a:t>Sequence BPM for Dynamics</a:t>
            </a:r>
          </a:p>
          <a:p>
            <a:r>
              <a:rPr lang="en-US" dirty="0" smtClean="0"/>
              <a:t>… and more to come!</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smtClean="0"/>
              <a:t>Business Process Alliance </a:t>
            </a:r>
            <a:br>
              <a:rPr smtClean="0"/>
            </a:br>
            <a:r>
              <a:rPr lang="en-US" sz="3600" b="0" i="1" dirty="0" smtClean="0">
                <a:solidFill>
                  <a:schemeClr val="tx2"/>
                </a:solidFill>
              </a:rPr>
              <a:t>Momentum - Industries Served</a:t>
            </a:r>
            <a:endParaRPr lang="en-US" b="0" i="1" dirty="0">
              <a:solidFill>
                <a:schemeClr val="tx2"/>
              </a:solidFill>
            </a:endParaRPr>
          </a:p>
        </p:txBody>
      </p:sp>
      <p:sp>
        <p:nvSpPr>
          <p:cNvPr id="3" name="Text Placeholder 2"/>
          <p:cNvSpPr>
            <a:spLocks noGrp="1"/>
          </p:cNvSpPr>
          <p:nvPr>
            <p:ph type="body" sz="quarter" idx="10"/>
          </p:nvPr>
        </p:nvSpPr>
        <p:spPr>
          <a:xfrm>
            <a:off x="381000" y="1676400"/>
            <a:ext cx="8382000" cy="4856714"/>
          </a:xfrm>
        </p:spPr>
        <p:txBody>
          <a:bodyPr/>
          <a:lstStyle/>
          <a:p>
            <a:r>
              <a:rPr lang="en-US" sz="2800" dirty="0" smtClean="0"/>
              <a:t>Over </a:t>
            </a:r>
            <a:r>
              <a:rPr lang="en-US" sz="2800" b="1" i="1" dirty="0" smtClean="0">
                <a:solidFill>
                  <a:srgbClr val="FFFF00"/>
                </a:solidFill>
              </a:rPr>
              <a:t>100</a:t>
            </a:r>
            <a:r>
              <a:rPr lang="en-US" sz="2800" dirty="0" smtClean="0">
                <a:solidFill>
                  <a:srgbClr val="FFFF00"/>
                </a:solidFill>
              </a:rPr>
              <a:t> </a:t>
            </a:r>
            <a:r>
              <a:rPr lang="en-US" sz="2800" dirty="0" smtClean="0"/>
              <a:t>vertical templates and solutions for:</a:t>
            </a:r>
          </a:p>
          <a:p>
            <a:pPr lvl="1"/>
            <a:r>
              <a:rPr lang="en-US" sz="2400" dirty="0" smtClean="0"/>
              <a:t>Banking &amp; Financial Services</a:t>
            </a:r>
          </a:p>
          <a:p>
            <a:pPr lvl="1"/>
            <a:r>
              <a:rPr lang="en-US" sz="2400" dirty="0" smtClean="0"/>
              <a:t>Government &amp; Public Sector</a:t>
            </a:r>
          </a:p>
          <a:p>
            <a:pPr lvl="1"/>
            <a:r>
              <a:rPr lang="en-US" sz="2400" dirty="0" smtClean="0"/>
              <a:t>Insurance</a:t>
            </a:r>
          </a:p>
          <a:p>
            <a:pPr lvl="1"/>
            <a:r>
              <a:rPr lang="en-US" sz="2400" dirty="0" smtClean="0"/>
              <a:t>Healthcare &amp; Life Sciences</a:t>
            </a:r>
          </a:p>
          <a:p>
            <a:pPr lvl="1"/>
            <a:r>
              <a:rPr lang="en-US" sz="2400" dirty="0" smtClean="0"/>
              <a:t>Manufacturing</a:t>
            </a:r>
          </a:p>
          <a:p>
            <a:pPr lvl="1"/>
            <a:r>
              <a:rPr lang="en-US" sz="2400" dirty="0" smtClean="0"/>
              <a:t>Media &amp; Entertainment</a:t>
            </a:r>
          </a:p>
          <a:p>
            <a:pPr lvl="1"/>
            <a:r>
              <a:rPr lang="en-US" sz="2400" dirty="0" smtClean="0"/>
              <a:t>Professional Services &amp; Legal</a:t>
            </a:r>
          </a:p>
          <a:p>
            <a:pPr lvl="1"/>
            <a:r>
              <a:rPr lang="en-US" sz="2400" dirty="0" smtClean="0"/>
              <a:t>Retail</a:t>
            </a:r>
          </a:p>
          <a:p>
            <a:pPr lvl="1"/>
            <a:r>
              <a:rPr lang="en-US" sz="2400" dirty="0" smtClean="0"/>
              <a:t>Telecommunications</a:t>
            </a:r>
          </a:p>
          <a:p>
            <a:pPr lvl="1"/>
            <a:r>
              <a:rPr lang="en-US" sz="2400" dirty="0" smtClean="0"/>
              <a:t>Transportation</a:t>
            </a:r>
          </a:p>
          <a:p>
            <a:pPr lvl="1"/>
            <a:r>
              <a:rPr lang="en-US" sz="2400" dirty="0" smtClean="0"/>
              <a:t>Travel &amp; Hospitality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Rectangle 28"/>
          <p:cNvPicPr>
            <a:picLocks noChangeAspect="1" noChangeArrowheads="1"/>
          </p:cNvPicPr>
          <p:nvPr/>
        </p:nvPicPr>
        <p:blipFill>
          <a:blip r:embed="rId3"/>
          <a:srcRect/>
          <a:stretch>
            <a:fillRect/>
          </a:stretch>
        </p:blipFill>
        <p:spPr bwMode="auto">
          <a:xfrm>
            <a:off x="285720" y="1776295"/>
            <a:ext cx="8458200" cy="4505325"/>
          </a:xfrm>
          <a:prstGeom prst="rect">
            <a:avLst/>
          </a:prstGeom>
          <a:noFill/>
          <a:ln w="9525">
            <a:noFill/>
            <a:miter lim="800000"/>
            <a:headEnd/>
            <a:tailEnd/>
          </a:ln>
        </p:spPr>
      </p:pic>
      <p:sp>
        <p:nvSpPr>
          <p:cNvPr id="12" name="Title 11"/>
          <p:cNvSpPr>
            <a:spLocks noGrp="1" noChangeArrowheads="1"/>
          </p:cNvSpPr>
          <p:nvPr>
            <p:ph type="title"/>
          </p:nvPr>
        </p:nvSpPr>
        <p:spPr>
          <a:xfrm>
            <a:off x="304800" y="260490"/>
            <a:ext cx="8686800" cy="838200"/>
          </a:xfrm>
        </p:spPr>
        <p:txBody>
          <a:bodyPr anchor="t">
            <a:noAutofit/>
          </a:bodyPr>
          <a:lstStyle/>
          <a:p>
            <a:pPr marL="0" indent="0" defTabSz="914400" eaLnBrk="1" hangingPunct="1"/>
            <a:r>
              <a:rPr lang="en-US" dirty="0" smtClean="0"/>
              <a:t>Business Structure Is Fleeting</a:t>
            </a:r>
            <a:endParaRPr lang="en-US" dirty="0" smtClean="0">
              <a:solidFill>
                <a:schemeClr val="bg1">
                  <a:lumMod val="50000"/>
                </a:schemeClr>
              </a:solidFill>
            </a:endParaRPr>
          </a:p>
        </p:txBody>
      </p:sp>
      <p:sp>
        <p:nvSpPr>
          <p:cNvPr id="41" name="Content Placeholder 40"/>
          <p:cNvSpPr>
            <a:spLocks noGrp="1"/>
          </p:cNvSpPr>
          <p:nvPr>
            <p:ph idx="1"/>
          </p:nvPr>
        </p:nvSpPr>
        <p:spPr>
          <a:xfrm>
            <a:off x="2974100" y="2094218"/>
            <a:ext cx="3657600" cy="1071062"/>
          </a:xfrm>
        </p:spPr>
        <p:txBody>
          <a:bodyPr/>
          <a:lstStyle/>
          <a:p>
            <a:pPr marL="0" indent="0" algn="ctr">
              <a:buNone/>
            </a:pPr>
            <a:r>
              <a:rPr lang="en-US" sz="2400" b="1" dirty="0" smtClean="0">
                <a:solidFill>
                  <a:schemeClr val="bg1">
                    <a:lumMod val="50000"/>
                  </a:schemeClr>
                </a:solidFill>
              </a:rPr>
              <a:t>Average company tenure in the S&amp;P 500</a:t>
            </a:r>
          </a:p>
          <a:p>
            <a:pPr>
              <a:buNone/>
            </a:pPr>
            <a:endParaRPr lang="en-US" sz="2400" b="1" dirty="0"/>
          </a:p>
        </p:txBody>
      </p:sp>
      <p:sp>
        <p:nvSpPr>
          <p:cNvPr id="23555" name="Rectangle 29"/>
          <p:cNvSpPr>
            <a:spLocks noChangeArrowheads="1"/>
          </p:cNvSpPr>
          <p:nvPr/>
        </p:nvSpPr>
        <p:spPr bwMode="auto">
          <a:xfrm>
            <a:off x="571472" y="6281620"/>
            <a:ext cx="8150051" cy="2446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nSpc>
                <a:spcPct val="90000"/>
              </a:lnSpc>
              <a:spcBef>
                <a:spcPct val="30000"/>
              </a:spcBef>
              <a:buClr>
                <a:schemeClr val="tx2"/>
              </a:buClr>
              <a:buFont typeface="Wingdings 2" pitchFamily="18" charset="2"/>
              <a:buNone/>
            </a:pPr>
            <a:r>
              <a:rPr lang="en-US" sz="1100" b="1" dirty="0">
                <a:latin typeface="Segoe Semibold"/>
              </a:rPr>
              <a:t>Source:  Dick Foster, “Creative Destruction”</a:t>
            </a:r>
            <a:endParaRPr lang="en-US" sz="2400" b="1" dirty="0"/>
          </a:p>
        </p:txBody>
      </p:sp>
      <p:sp>
        <p:nvSpPr>
          <p:cNvPr id="23556" name="Straight Connector 24"/>
          <p:cNvSpPr>
            <a:spLocks noChangeShapeType="1"/>
          </p:cNvSpPr>
          <p:nvPr/>
        </p:nvSpPr>
        <p:spPr bwMode="auto">
          <a:xfrm flipV="1">
            <a:off x="2305051" y="5701911"/>
            <a:ext cx="0" cy="92075"/>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57" name="Straight Connector 8"/>
          <p:cNvSpPr>
            <a:spLocks noChangeShapeType="1"/>
          </p:cNvSpPr>
          <p:nvPr/>
        </p:nvSpPr>
        <p:spPr bwMode="auto">
          <a:xfrm flipV="1">
            <a:off x="3254620" y="5701911"/>
            <a:ext cx="0" cy="92075"/>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58" name="Straight Connector 17"/>
          <p:cNvSpPr>
            <a:spLocks noChangeShapeType="1"/>
          </p:cNvSpPr>
          <p:nvPr/>
        </p:nvSpPr>
        <p:spPr bwMode="auto">
          <a:xfrm flipV="1">
            <a:off x="4202724" y="5701911"/>
            <a:ext cx="0" cy="92075"/>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59" name="Straight Connector 27"/>
          <p:cNvSpPr>
            <a:spLocks noChangeShapeType="1"/>
          </p:cNvSpPr>
          <p:nvPr/>
        </p:nvSpPr>
        <p:spPr bwMode="auto">
          <a:xfrm flipV="1">
            <a:off x="5152293" y="5701911"/>
            <a:ext cx="0" cy="92075"/>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60" name="Straight Connector 18"/>
          <p:cNvSpPr>
            <a:spLocks noChangeShapeType="1"/>
          </p:cNvSpPr>
          <p:nvPr/>
        </p:nvSpPr>
        <p:spPr bwMode="auto">
          <a:xfrm flipV="1">
            <a:off x="6101862" y="5701911"/>
            <a:ext cx="0" cy="92075"/>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61" name="Straight Connector 6"/>
          <p:cNvSpPr>
            <a:spLocks noChangeShapeType="1"/>
          </p:cNvSpPr>
          <p:nvPr/>
        </p:nvSpPr>
        <p:spPr bwMode="auto">
          <a:xfrm flipV="1">
            <a:off x="7051431" y="5701911"/>
            <a:ext cx="0" cy="92075"/>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62" name="Straight Connector 30"/>
          <p:cNvSpPr>
            <a:spLocks noChangeShapeType="1"/>
          </p:cNvSpPr>
          <p:nvPr/>
        </p:nvSpPr>
        <p:spPr bwMode="auto">
          <a:xfrm flipV="1">
            <a:off x="863112" y="2631685"/>
            <a:ext cx="92319" cy="0"/>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63" name="Straight Connector 21"/>
          <p:cNvSpPr>
            <a:spLocks noChangeShapeType="1"/>
          </p:cNvSpPr>
          <p:nvPr/>
        </p:nvSpPr>
        <p:spPr bwMode="auto">
          <a:xfrm flipV="1">
            <a:off x="863112" y="3049198"/>
            <a:ext cx="92319" cy="0"/>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64" name="Straight Connector 12"/>
          <p:cNvSpPr>
            <a:spLocks noChangeShapeType="1"/>
          </p:cNvSpPr>
          <p:nvPr/>
        </p:nvSpPr>
        <p:spPr bwMode="auto">
          <a:xfrm flipV="1">
            <a:off x="863112" y="3466710"/>
            <a:ext cx="92319" cy="0"/>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65" name="Straight Connector 13"/>
          <p:cNvSpPr>
            <a:spLocks noChangeShapeType="1"/>
          </p:cNvSpPr>
          <p:nvPr/>
        </p:nvSpPr>
        <p:spPr bwMode="auto">
          <a:xfrm flipV="1">
            <a:off x="863112" y="3884223"/>
            <a:ext cx="92319" cy="0"/>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66" name="Straight Connector 2"/>
          <p:cNvSpPr>
            <a:spLocks noChangeShapeType="1"/>
          </p:cNvSpPr>
          <p:nvPr/>
        </p:nvSpPr>
        <p:spPr bwMode="auto">
          <a:xfrm flipV="1">
            <a:off x="863112" y="4300148"/>
            <a:ext cx="92319" cy="0"/>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67" name="Straight Connector 22"/>
          <p:cNvSpPr>
            <a:spLocks noChangeShapeType="1"/>
          </p:cNvSpPr>
          <p:nvPr/>
        </p:nvSpPr>
        <p:spPr bwMode="auto">
          <a:xfrm flipV="1">
            <a:off x="863112" y="4717660"/>
            <a:ext cx="92319" cy="0"/>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68" name="Straight Connector 7"/>
          <p:cNvSpPr>
            <a:spLocks noChangeShapeType="1"/>
          </p:cNvSpPr>
          <p:nvPr/>
        </p:nvSpPr>
        <p:spPr bwMode="auto">
          <a:xfrm flipV="1">
            <a:off x="863112" y="5135173"/>
            <a:ext cx="92319" cy="0"/>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69" name="TextBox 23"/>
          <p:cNvSpPr txBox="1">
            <a:spLocks noChangeArrowheads="1"/>
          </p:cNvSpPr>
          <p:nvPr/>
        </p:nvSpPr>
        <p:spPr bwMode="auto">
          <a:xfrm>
            <a:off x="7828085" y="5833673"/>
            <a:ext cx="33983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dirty="0">
                <a:solidFill>
                  <a:schemeClr val="accent1">
                    <a:lumMod val="50000"/>
                  </a:schemeClr>
                </a:solidFill>
              </a:rPr>
              <a:t>2008</a:t>
            </a:r>
            <a:endParaRPr lang="en-US" dirty="0">
              <a:solidFill>
                <a:schemeClr val="accent1">
                  <a:lumMod val="50000"/>
                </a:schemeClr>
              </a:solidFill>
            </a:endParaRPr>
          </a:p>
        </p:txBody>
      </p:sp>
      <p:sp>
        <p:nvSpPr>
          <p:cNvPr id="23570" name="TextBox 19"/>
          <p:cNvSpPr txBox="1">
            <a:spLocks noChangeArrowheads="1"/>
          </p:cNvSpPr>
          <p:nvPr/>
        </p:nvSpPr>
        <p:spPr bwMode="auto">
          <a:xfrm>
            <a:off x="6877051" y="5833673"/>
            <a:ext cx="33983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dirty="0">
                <a:solidFill>
                  <a:schemeClr val="accent1">
                    <a:lumMod val="50000"/>
                  </a:schemeClr>
                </a:solidFill>
              </a:rPr>
              <a:t>1998</a:t>
            </a:r>
            <a:endParaRPr lang="en-US" dirty="0">
              <a:solidFill>
                <a:schemeClr val="accent1">
                  <a:lumMod val="50000"/>
                </a:schemeClr>
              </a:solidFill>
            </a:endParaRPr>
          </a:p>
        </p:txBody>
      </p:sp>
      <p:sp>
        <p:nvSpPr>
          <p:cNvPr id="23571" name="TextBox 16"/>
          <p:cNvSpPr txBox="1">
            <a:spLocks noChangeArrowheads="1"/>
          </p:cNvSpPr>
          <p:nvPr/>
        </p:nvSpPr>
        <p:spPr bwMode="auto">
          <a:xfrm>
            <a:off x="5927482" y="5833673"/>
            <a:ext cx="33983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a:solidFill>
                  <a:schemeClr val="accent1">
                    <a:lumMod val="50000"/>
                  </a:schemeClr>
                </a:solidFill>
              </a:rPr>
              <a:t>1988</a:t>
            </a:r>
            <a:endParaRPr lang="en-US">
              <a:solidFill>
                <a:schemeClr val="accent1">
                  <a:lumMod val="50000"/>
                </a:schemeClr>
              </a:solidFill>
            </a:endParaRPr>
          </a:p>
        </p:txBody>
      </p:sp>
      <p:sp>
        <p:nvSpPr>
          <p:cNvPr id="23572" name="TextBox 25"/>
          <p:cNvSpPr txBox="1">
            <a:spLocks noChangeArrowheads="1"/>
          </p:cNvSpPr>
          <p:nvPr/>
        </p:nvSpPr>
        <p:spPr bwMode="auto">
          <a:xfrm>
            <a:off x="4977913" y="5833673"/>
            <a:ext cx="33983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a:solidFill>
                  <a:schemeClr val="accent1">
                    <a:lumMod val="50000"/>
                  </a:schemeClr>
                </a:solidFill>
              </a:rPr>
              <a:t>1978</a:t>
            </a:r>
            <a:endParaRPr lang="en-US">
              <a:solidFill>
                <a:schemeClr val="accent1">
                  <a:lumMod val="50000"/>
                </a:schemeClr>
              </a:solidFill>
            </a:endParaRPr>
          </a:p>
        </p:txBody>
      </p:sp>
      <p:sp>
        <p:nvSpPr>
          <p:cNvPr id="23573" name="TextBox 10"/>
          <p:cNvSpPr txBox="1">
            <a:spLocks noChangeArrowheads="1"/>
          </p:cNvSpPr>
          <p:nvPr/>
        </p:nvSpPr>
        <p:spPr bwMode="auto">
          <a:xfrm>
            <a:off x="4026877" y="5833673"/>
            <a:ext cx="33983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a:solidFill>
                  <a:schemeClr val="accent1">
                    <a:lumMod val="50000"/>
                  </a:schemeClr>
                </a:solidFill>
              </a:rPr>
              <a:t>1968</a:t>
            </a:r>
            <a:endParaRPr lang="en-US">
              <a:solidFill>
                <a:schemeClr val="accent1">
                  <a:lumMod val="50000"/>
                </a:schemeClr>
              </a:solidFill>
            </a:endParaRPr>
          </a:p>
        </p:txBody>
      </p:sp>
      <p:sp>
        <p:nvSpPr>
          <p:cNvPr id="23574" name="TextBox 5"/>
          <p:cNvSpPr txBox="1">
            <a:spLocks noChangeArrowheads="1"/>
          </p:cNvSpPr>
          <p:nvPr/>
        </p:nvSpPr>
        <p:spPr bwMode="auto">
          <a:xfrm>
            <a:off x="3077308" y="5833673"/>
            <a:ext cx="33983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a:solidFill>
                  <a:schemeClr val="accent1">
                    <a:lumMod val="50000"/>
                  </a:schemeClr>
                </a:solidFill>
              </a:rPr>
              <a:t>1958</a:t>
            </a:r>
            <a:endParaRPr lang="en-US">
              <a:solidFill>
                <a:schemeClr val="accent1">
                  <a:lumMod val="50000"/>
                </a:schemeClr>
              </a:solidFill>
            </a:endParaRPr>
          </a:p>
        </p:txBody>
      </p:sp>
      <p:sp>
        <p:nvSpPr>
          <p:cNvPr id="23575" name="TextBox 14"/>
          <p:cNvSpPr txBox="1">
            <a:spLocks noChangeArrowheads="1"/>
          </p:cNvSpPr>
          <p:nvPr/>
        </p:nvSpPr>
        <p:spPr bwMode="auto">
          <a:xfrm>
            <a:off x="2127739" y="5833673"/>
            <a:ext cx="33983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dirty="0">
                <a:solidFill>
                  <a:schemeClr val="accent1">
                    <a:lumMod val="50000"/>
                  </a:schemeClr>
                </a:solidFill>
              </a:rPr>
              <a:t>1948</a:t>
            </a:r>
            <a:endParaRPr lang="en-US" dirty="0">
              <a:solidFill>
                <a:schemeClr val="accent1">
                  <a:lumMod val="50000"/>
                </a:schemeClr>
              </a:solidFill>
            </a:endParaRPr>
          </a:p>
        </p:txBody>
      </p:sp>
      <p:sp>
        <p:nvSpPr>
          <p:cNvPr id="23576" name="TextBox 3"/>
          <p:cNvSpPr txBox="1">
            <a:spLocks noChangeArrowheads="1"/>
          </p:cNvSpPr>
          <p:nvPr/>
        </p:nvSpPr>
        <p:spPr bwMode="auto">
          <a:xfrm>
            <a:off x="1179636" y="5833673"/>
            <a:ext cx="33983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a:solidFill>
                  <a:schemeClr val="accent1">
                    <a:lumMod val="50000"/>
                  </a:schemeClr>
                </a:solidFill>
              </a:rPr>
              <a:t>1938</a:t>
            </a:r>
            <a:endParaRPr lang="en-US">
              <a:solidFill>
                <a:schemeClr val="accent1">
                  <a:lumMod val="50000"/>
                </a:schemeClr>
              </a:solidFill>
            </a:endParaRPr>
          </a:p>
        </p:txBody>
      </p:sp>
      <p:sp>
        <p:nvSpPr>
          <p:cNvPr id="23577" name="Straight Connector 9"/>
          <p:cNvSpPr>
            <a:spLocks noChangeShapeType="1"/>
          </p:cNvSpPr>
          <p:nvPr/>
        </p:nvSpPr>
        <p:spPr bwMode="auto">
          <a:xfrm flipV="1">
            <a:off x="863112" y="5552685"/>
            <a:ext cx="92319" cy="0"/>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78" name="Straight Connector 1"/>
          <p:cNvSpPr>
            <a:spLocks noChangeShapeType="1"/>
          </p:cNvSpPr>
          <p:nvPr/>
        </p:nvSpPr>
        <p:spPr bwMode="auto">
          <a:xfrm flipV="1">
            <a:off x="863112" y="2215760"/>
            <a:ext cx="92319" cy="0"/>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79" name="Straight Connector 15"/>
          <p:cNvSpPr>
            <a:spLocks noChangeShapeType="1"/>
          </p:cNvSpPr>
          <p:nvPr/>
        </p:nvSpPr>
        <p:spPr bwMode="auto">
          <a:xfrm flipV="1">
            <a:off x="1355482" y="5701911"/>
            <a:ext cx="0" cy="92075"/>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80" name="Straight Connector 43"/>
          <p:cNvSpPr>
            <a:spLocks noChangeShapeType="1"/>
          </p:cNvSpPr>
          <p:nvPr/>
        </p:nvSpPr>
        <p:spPr bwMode="auto">
          <a:xfrm flipV="1">
            <a:off x="8001000" y="5701911"/>
            <a:ext cx="0" cy="92075"/>
          </a:xfrm>
          <a:prstGeom prst="line">
            <a:avLst/>
          </a:prstGeom>
          <a:noFill/>
          <a:ln w="25400" algn="ctr">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81" name="TextBox 44"/>
          <p:cNvSpPr txBox="1">
            <a:spLocks noChangeArrowheads="1"/>
          </p:cNvSpPr>
          <p:nvPr/>
        </p:nvSpPr>
        <p:spPr bwMode="auto">
          <a:xfrm>
            <a:off x="675320" y="5460610"/>
            <a:ext cx="13625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a:solidFill>
                  <a:schemeClr val="tx2">
                    <a:lumMod val="90000"/>
                    <a:lumOff val="10000"/>
                  </a:schemeClr>
                </a:solidFill>
              </a:rPr>
              <a:t>-5</a:t>
            </a:r>
            <a:endParaRPr lang="en-US">
              <a:solidFill>
                <a:schemeClr val="tx2">
                  <a:lumMod val="90000"/>
                  <a:lumOff val="10000"/>
                </a:schemeClr>
              </a:solidFill>
            </a:endParaRPr>
          </a:p>
        </p:txBody>
      </p:sp>
      <p:sp>
        <p:nvSpPr>
          <p:cNvPr id="23582" name="TextBox 26"/>
          <p:cNvSpPr txBox="1">
            <a:spLocks noChangeArrowheads="1"/>
          </p:cNvSpPr>
          <p:nvPr/>
        </p:nvSpPr>
        <p:spPr bwMode="auto">
          <a:xfrm>
            <a:off x="740812" y="5041510"/>
            <a:ext cx="8496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a:solidFill>
                  <a:schemeClr val="tx2">
                    <a:lumMod val="90000"/>
                    <a:lumOff val="10000"/>
                  </a:schemeClr>
                </a:solidFill>
              </a:rPr>
              <a:t>5</a:t>
            </a:r>
            <a:endParaRPr lang="en-US">
              <a:solidFill>
                <a:schemeClr val="tx2">
                  <a:lumMod val="90000"/>
                  <a:lumOff val="10000"/>
                </a:schemeClr>
              </a:solidFill>
            </a:endParaRPr>
          </a:p>
        </p:txBody>
      </p:sp>
      <p:sp>
        <p:nvSpPr>
          <p:cNvPr id="23583" name="TextBox 50"/>
          <p:cNvSpPr txBox="1">
            <a:spLocks noChangeArrowheads="1"/>
          </p:cNvSpPr>
          <p:nvPr/>
        </p:nvSpPr>
        <p:spPr bwMode="auto">
          <a:xfrm>
            <a:off x="647819" y="4623998"/>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a:solidFill>
                  <a:schemeClr val="tx2">
                    <a:lumMod val="90000"/>
                    <a:lumOff val="10000"/>
                  </a:schemeClr>
                </a:solidFill>
              </a:rPr>
              <a:t>15</a:t>
            </a:r>
            <a:endParaRPr lang="en-US">
              <a:solidFill>
                <a:schemeClr val="tx2">
                  <a:lumMod val="90000"/>
                  <a:lumOff val="10000"/>
                </a:schemeClr>
              </a:solidFill>
            </a:endParaRPr>
          </a:p>
        </p:txBody>
      </p:sp>
      <p:sp>
        <p:nvSpPr>
          <p:cNvPr id="23584" name="TextBox 20"/>
          <p:cNvSpPr txBox="1">
            <a:spLocks noChangeArrowheads="1"/>
          </p:cNvSpPr>
          <p:nvPr/>
        </p:nvSpPr>
        <p:spPr bwMode="auto">
          <a:xfrm>
            <a:off x="647819" y="4206485"/>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a:solidFill>
                  <a:schemeClr val="tx2">
                    <a:lumMod val="90000"/>
                    <a:lumOff val="10000"/>
                  </a:schemeClr>
                </a:solidFill>
              </a:rPr>
              <a:t>25</a:t>
            </a:r>
            <a:endParaRPr lang="en-US">
              <a:solidFill>
                <a:schemeClr val="tx2">
                  <a:lumMod val="90000"/>
                  <a:lumOff val="10000"/>
                </a:schemeClr>
              </a:solidFill>
            </a:endParaRPr>
          </a:p>
        </p:txBody>
      </p:sp>
      <p:sp>
        <p:nvSpPr>
          <p:cNvPr id="23585" name="TextBox 51"/>
          <p:cNvSpPr txBox="1">
            <a:spLocks noChangeArrowheads="1"/>
          </p:cNvSpPr>
          <p:nvPr/>
        </p:nvSpPr>
        <p:spPr bwMode="auto">
          <a:xfrm>
            <a:off x="647819" y="3788973"/>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a:solidFill>
                  <a:schemeClr val="tx2">
                    <a:lumMod val="90000"/>
                    <a:lumOff val="10000"/>
                  </a:schemeClr>
                </a:solidFill>
              </a:rPr>
              <a:t>35</a:t>
            </a:r>
            <a:endParaRPr lang="en-US">
              <a:solidFill>
                <a:schemeClr val="tx2">
                  <a:lumMod val="90000"/>
                  <a:lumOff val="10000"/>
                </a:schemeClr>
              </a:solidFill>
            </a:endParaRPr>
          </a:p>
        </p:txBody>
      </p:sp>
      <p:sp>
        <p:nvSpPr>
          <p:cNvPr id="23586" name="TextBox 31"/>
          <p:cNvSpPr txBox="1">
            <a:spLocks noChangeArrowheads="1"/>
          </p:cNvSpPr>
          <p:nvPr/>
        </p:nvSpPr>
        <p:spPr bwMode="auto">
          <a:xfrm>
            <a:off x="647819" y="3369873"/>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a:solidFill>
                  <a:schemeClr val="tx2">
                    <a:lumMod val="90000"/>
                    <a:lumOff val="10000"/>
                  </a:schemeClr>
                </a:solidFill>
              </a:rPr>
              <a:t>45</a:t>
            </a:r>
            <a:endParaRPr lang="en-US">
              <a:solidFill>
                <a:schemeClr val="tx2">
                  <a:lumMod val="90000"/>
                  <a:lumOff val="10000"/>
                </a:schemeClr>
              </a:solidFill>
            </a:endParaRPr>
          </a:p>
        </p:txBody>
      </p:sp>
      <p:sp>
        <p:nvSpPr>
          <p:cNvPr id="23587" name="TextBox 56"/>
          <p:cNvSpPr txBox="1">
            <a:spLocks noChangeArrowheads="1"/>
          </p:cNvSpPr>
          <p:nvPr/>
        </p:nvSpPr>
        <p:spPr bwMode="auto">
          <a:xfrm>
            <a:off x="647819" y="2952360"/>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a:solidFill>
                  <a:schemeClr val="tx2">
                    <a:lumMod val="90000"/>
                    <a:lumOff val="10000"/>
                  </a:schemeClr>
                </a:solidFill>
              </a:rPr>
              <a:t>55</a:t>
            </a:r>
            <a:endParaRPr lang="en-US">
              <a:solidFill>
                <a:schemeClr val="tx2">
                  <a:lumMod val="90000"/>
                  <a:lumOff val="10000"/>
                </a:schemeClr>
              </a:solidFill>
            </a:endParaRPr>
          </a:p>
        </p:txBody>
      </p:sp>
      <p:sp>
        <p:nvSpPr>
          <p:cNvPr id="23588" name="TextBox 38"/>
          <p:cNvSpPr txBox="1">
            <a:spLocks noChangeArrowheads="1"/>
          </p:cNvSpPr>
          <p:nvPr/>
        </p:nvSpPr>
        <p:spPr bwMode="auto">
          <a:xfrm>
            <a:off x="647819" y="2534848"/>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dirty="0">
                <a:solidFill>
                  <a:schemeClr val="tx2">
                    <a:lumMod val="90000"/>
                    <a:lumOff val="10000"/>
                  </a:schemeClr>
                </a:solidFill>
              </a:rPr>
              <a:t>65</a:t>
            </a:r>
            <a:endParaRPr lang="en-US" dirty="0">
              <a:solidFill>
                <a:schemeClr val="tx2">
                  <a:lumMod val="90000"/>
                  <a:lumOff val="10000"/>
                </a:schemeClr>
              </a:solidFill>
            </a:endParaRPr>
          </a:p>
        </p:txBody>
      </p:sp>
      <p:sp>
        <p:nvSpPr>
          <p:cNvPr id="23589" name="TextBox 52"/>
          <p:cNvSpPr txBox="1">
            <a:spLocks noChangeArrowheads="1"/>
          </p:cNvSpPr>
          <p:nvPr/>
        </p:nvSpPr>
        <p:spPr bwMode="auto">
          <a:xfrm>
            <a:off x="647819" y="2117335"/>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dirty="0">
                <a:solidFill>
                  <a:schemeClr val="tx2">
                    <a:lumMod val="90000"/>
                    <a:lumOff val="10000"/>
                  </a:schemeClr>
                </a:solidFill>
              </a:rPr>
              <a:t>75</a:t>
            </a:r>
            <a:endParaRPr lang="en-US" dirty="0">
              <a:solidFill>
                <a:schemeClr val="tx2">
                  <a:lumMod val="90000"/>
                  <a:lumOff val="10000"/>
                </a:schemeClr>
              </a:solidFill>
            </a:endParaRPr>
          </a:p>
        </p:txBody>
      </p:sp>
      <p:sp>
        <p:nvSpPr>
          <p:cNvPr id="23590" name="Straight Connector 49"/>
          <p:cNvSpPr>
            <a:spLocks noChangeShapeType="1"/>
          </p:cNvSpPr>
          <p:nvPr/>
        </p:nvSpPr>
        <p:spPr bwMode="auto">
          <a:xfrm flipV="1">
            <a:off x="863112" y="5343135"/>
            <a:ext cx="7543800" cy="0"/>
          </a:xfrm>
          <a:prstGeom prst="line">
            <a:avLst/>
          </a:prstGeom>
          <a:noFill/>
          <a:ln w="12700" algn="ctr">
            <a:solidFill>
              <a:schemeClr val="folHlink"/>
            </a:solidFill>
            <a:prstDash val="sysDot"/>
            <a:round/>
            <a:headEnd/>
            <a:tailEnd/>
          </a:ln>
        </p:spPr>
        <p:txBody>
          <a:bodyPr vert="horz" wrap="square" lIns="91440" tIns="45720" rIns="91440" bIns="45720" numCol="1" anchor="ctr" anchorCtr="0" compatLnSpc="1">
            <a:prstTxWarp prst="textNoShape">
              <a:avLst/>
            </a:prstTxWarp>
          </a:bodyPr>
          <a:lstStyle/>
          <a:p>
            <a:endParaRPr lang="en-GB"/>
          </a:p>
        </p:txBody>
      </p:sp>
      <p:sp>
        <p:nvSpPr>
          <p:cNvPr id="23591" name="Shape 45"/>
          <p:cNvSpPr>
            <a:spLocks/>
          </p:cNvSpPr>
          <p:nvPr/>
        </p:nvSpPr>
        <p:spPr bwMode="blackWhite">
          <a:xfrm>
            <a:off x="1172308" y="2187186"/>
            <a:ext cx="6641123" cy="2627313"/>
          </a:xfrm>
          <a:custGeom>
            <a:avLst/>
            <a:gdLst>
              <a:gd name="T0" fmla="*/ 0 w 3851"/>
              <a:gd name="T1" fmla="*/ 0 h 2029"/>
              <a:gd name="T2" fmla="*/ 539 w 3851"/>
              <a:gd name="T3" fmla="*/ 1398 h 2029"/>
              <a:gd name="T4" fmla="*/ 861 w 3851"/>
              <a:gd name="T5" fmla="*/ 390 h 2029"/>
              <a:gd name="T6" fmla="*/ 1440 w 3851"/>
              <a:gd name="T7" fmla="*/ 1632 h 2029"/>
              <a:gd name="T8" fmla="*/ 2039 w 3851"/>
              <a:gd name="T9" fmla="*/ 1313 h 2029"/>
              <a:gd name="T10" fmla="*/ 2657 w 3851"/>
              <a:gd name="T11" fmla="*/ 1974 h 2029"/>
              <a:gd name="T12" fmla="*/ 3292 w 3851"/>
              <a:gd name="T13" fmla="*/ 1643 h 2029"/>
              <a:gd name="T14" fmla="*/ 3851 w 3851"/>
              <a:gd name="T15" fmla="*/ 1982 h 2029"/>
              <a:gd name="T16" fmla="*/ 0 1 256"/>
              <a:gd name="T17" fmla="*/ 0 1 256"/>
              <a:gd name="T18" fmla="*/ 0 1 256"/>
              <a:gd name="T19" fmla="*/ 0 1 256"/>
              <a:gd name="T20" fmla="*/ 0 1 256"/>
              <a:gd name="T21" fmla="*/ 0 1 256"/>
              <a:gd name="T22" fmla="*/ 0 1 256"/>
              <a:gd name="T23" fmla="*/ 0 1 256"/>
              <a:gd name="T24" fmla="*/ 0 w 3851"/>
              <a:gd name="T25" fmla="*/ 0 h 2029"/>
              <a:gd name="T26" fmla="*/ 0 w 3851"/>
              <a:gd name="T27" fmla="*/ 0 h 20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1" h="2029">
                <a:moveTo>
                  <a:pt x="0" y="0"/>
                </a:moveTo>
                <a:cubicBezTo>
                  <a:pt x="90" y="233"/>
                  <a:pt x="294" y="1406"/>
                  <a:pt x="539" y="1398"/>
                </a:cubicBezTo>
                <a:cubicBezTo>
                  <a:pt x="682" y="1463"/>
                  <a:pt x="763" y="380"/>
                  <a:pt x="861" y="390"/>
                </a:cubicBezTo>
                <a:cubicBezTo>
                  <a:pt x="1011" y="429"/>
                  <a:pt x="1265" y="1646"/>
                  <a:pt x="1440" y="1632"/>
                </a:cubicBezTo>
                <a:cubicBezTo>
                  <a:pt x="1615" y="1618"/>
                  <a:pt x="1895" y="1279"/>
                  <a:pt x="2039" y="1313"/>
                </a:cubicBezTo>
                <a:cubicBezTo>
                  <a:pt x="2183" y="1347"/>
                  <a:pt x="2525" y="1961"/>
                  <a:pt x="2657" y="1974"/>
                </a:cubicBezTo>
                <a:cubicBezTo>
                  <a:pt x="2866" y="2029"/>
                  <a:pt x="3105" y="1626"/>
                  <a:pt x="3292" y="1643"/>
                </a:cubicBezTo>
                <a:cubicBezTo>
                  <a:pt x="3479" y="1660"/>
                  <a:pt x="3735" y="1912"/>
                  <a:pt x="3851" y="1982"/>
                </a:cubicBezTo>
              </a:path>
            </a:pathLst>
          </a:custGeom>
          <a:noFill/>
          <a:ln w="57150" algn="ctr">
            <a:solidFill>
              <a:srgbClr val="FF6600"/>
            </a:solidFill>
            <a:round/>
            <a:headEnd/>
            <a:tailEnd/>
          </a:ln>
          <a:effectLst>
            <a:prstShdw prst="shdw17" dist="17961" dir="2700000">
              <a:srgbClr val="993D00"/>
            </a:prstShdw>
          </a:effectLst>
        </p:spPr>
        <p:txBody>
          <a:bodyPr vert="horz" wrap="square" lIns="91440" tIns="45720" rIns="91440" bIns="45720" numCol="1" anchor="ctr" anchorCtr="0" compatLnSpc="1">
            <a:prstTxWarp prst="textNoShape">
              <a:avLst/>
            </a:prstTxWarp>
          </a:bodyPr>
          <a:lstStyle/>
          <a:p>
            <a:endParaRPr lang="en-US">
              <a:solidFill>
                <a:srgbClr val="000000"/>
              </a:solidFill>
            </a:endParaRPr>
          </a:p>
        </p:txBody>
      </p:sp>
      <p:sp>
        <p:nvSpPr>
          <p:cNvPr id="42" name="TextBox 41"/>
          <p:cNvSpPr txBox="1"/>
          <p:nvPr/>
        </p:nvSpPr>
        <p:spPr>
          <a:xfrm>
            <a:off x="267856" y="905180"/>
            <a:ext cx="8312728" cy="507831"/>
          </a:xfrm>
          <a:prstGeom prst="rect">
            <a:avLst/>
          </a:prstGeom>
          <a:noFill/>
        </p:spPr>
        <p:txBody>
          <a:bodyPr wrap="square" rtlCol="0">
            <a:spAutoFit/>
          </a:bodyPr>
          <a:lstStyle/>
          <a:p>
            <a:r>
              <a:rPr lang="en-US" sz="2700" b="1" dirty="0" smtClean="0"/>
              <a:t>Driven by Market Change, Competition, and M&amp;A</a:t>
            </a:r>
            <a:endParaRPr lang="en-US" sz="2700" b="1"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itle 25"/>
          <p:cNvSpPr txBox="1">
            <a:spLocks/>
          </p:cNvSpPr>
          <p:nvPr/>
        </p:nvSpPr>
        <p:spPr>
          <a:xfrm>
            <a:off x="381000" y="228600"/>
            <a:ext cx="8382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nl-BE"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Corporate</a:t>
            </a:r>
            <a:r>
              <a:rPr kumimoji="0" lang="nl-BE" sz="4800" b="0" i="0" u="none" strike="noStrike" kern="1200" cap="none" spc="-150" normalizeH="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 Services : Scenario’s</a:t>
            </a:r>
            <a:endParaRPr kumimoji="0" lang="nl-BE"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ight Arrow 236"/>
          <p:cNvSpPr/>
          <p:nvPr/>
        </p:nvSpPr>
        <p:spPr bwMode="auto">
          <a:xfrm rot="6805252">
            <a:off x="4443446" y="2012066"/>
            <a:ext cx="2731916" cy="769938"/>
          </a:xfrm>
          <a:prstGeom prst="rightArrow">
            <a:avLst/>
          </a:pr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p:spPr>
        <p:txBody>
          <a:bodyPr anchor="ctr"/>
          <a:lstStyle/>
          <a:p>
            <a:pPr algn="ctr" eaLnBrk="0" hangingPunct="0">
              <a:lnSpc>
                <a:spcPct val="85000"/>
              </a:lnSpc>
              <a:spcBef>
                <a:spcPct val="20000"/>
              </a:spcBef>
              <a:defRPr/>
            </a:pPr>
            <a:endParaRPr lang="en-US" kern="0">
              <a:solidFill>
                <a:srgbClr val="FFFFFF"/>
              </a:solidFill>
              <a:effectLst>
                <a:outerShdw blurRad="38100" dist="38100" dir="2700000" algn="tl">
                  <a:srgbClr val="000000">
                    <a:alpha val="43137"/>
                  </a:srgbClr>
                </a:outerShdw>
              </a:effectLst>
            </a:endParaRPr>
          </a:p>
        </p:txBody>
      </p:sp>
      <p:sp>
        <p:nvSpPr>
          <p:cNvPr id="238" name="Right Arrow 237"/>
          <p:cNvSpPr/>
          <p:nvPr/>
        </p:nvSpPr>
        <p:spPr bwMode="auto">
          <a:xfrm rot="4133426">
            <a:off x="1985583" y="1982568"/>
            <a:ext cx="2639763" cy="769937"/>
          </a:xfrm>
          <a:prstGeom prst="rightArrow">
            <a:avLst/>
          </a:pr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p:spPr>
        <p:txBody>
          <a:bodyPr anchor="ctr"/>
          <a:lstStyle/>
          <a:p>
            <a:pPr algn="ctr" eaLnBrk="0" hangingPunct="0">
              <a:lnSpc>
                <a:spcPct val="85000"/>
              </a:lnSpc>
              <a:spcBef>
                <a:spcPct val="20000"/>
              </a:spcBef>
              <a:defRPr/>
            </a:pPr>
            <a:endParaRPr lang="en-US" kern="0">
              <a:solidFill>
                <a:srgbClr val="FFFFFF"/>
              </a:solidFill>
              <a:effectLst>
                <a:outerShdw blurRad="38100" dist="38100" dir="2700000" algn="tl">
                  <a:srgbClr val="000000">
                    <a:alpha val="43137"/>
                  </a:srgbClr>
                </a:outerShdw>
              </a:effectLst>
            </a:endParaRPr>
          </a:p>
        </p:txBody>
      </p:sp>
      <p:sp>
        <p:nvSpPr>
          <p:cNvPr id="96" name="Right Arrow 95"/>
          <p:cNvSpPr/>
          <p:nvPr/>
        </p:nvSpPr>
        <p:spPr bwMode="auto">
          <a:xfrm rot="7847339">
            <a:off x="5990057" y="2424717"/>
            <a:ext cx="2731916" cy="769938"/>
          </a:xfrm>
          <a:prstGeom prst="rightArrow">
            <a:avLst/>
          </a:pr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p:spPr>
        <p:txBody>
          <a:bodyPr anchor="ctr"/>
          <a:lstStyle/>
          <a:p>
            <a:pPr algn="ctr" eaLnBrk="0" hangingPunct="0">
              <a:lnSpc>
                <a:spcPct val="85000"/>
              </a:lnSpc>
              <a:spcBef>
                <a:spcPct val="20000"/>
              </a:spcBef>
              <a:defRPr/>
            </a:pPr>
            <a:endParaRPr lang="en-US" kern="0">
              <a:solidFill>
                <a:srgbClr val="FFFFFF"/>
              </a:solidFill>
              <a:effectLst>
                <a:outerShdw blurRad="38100" dist="38100" dir="2700000" algn="tl">
                  <a:srgbClr val="000000">
                    <a:alpha val="43137"/>
                  </a:srgbClr>
                </a:outerShdw>
              </a:effectLst>
            </a:endParaRPr>
          </a:p>
        </p:txBody>
      </p:sp>
      <p:sp>
        <p:nvSpPr>
          <p:cNvPr id="97" name="Right Arrow 96"/>
          <p:cNvSpPr/>
          <p:nvPr/>
        </p:nvSpPr>
        <p:spPr bwMode="auto">
          <a:xfrm rot="3110068">
            <a:off x="560394" y="2338447"/>
            <a:ext cx="2639763" cy="769937"/>
          </a:xfrm>
          <a:prstGeom prst="rightArrow">
            <a:avLst/>
          </a:pr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p:spPr>
        <p:txBody>
          <a:bodyPr anchor="ctr"/>
          <a:lstStyle/>
          <a:p>
            <a:pPr algn="ctr" eaLnBrk="0" hangingPunct="0">
              <a:lnSpc>
                <a:spcPct val="85000"/>
              </a:lnSpc>
              <a:spcBef>
                <a:spcPct val="20000"/>
              </a:spcBef>
              <a:defRPr/>
            </a:pPr>
            <a:endParaRPr lang="en-US" kern="0">
              <a:solidFill>
                <a:srgbClr val="FFFFFF"/>
              </a:solidFill>
              <a:effectLst>
                <a:outerShdw blurRad="38100" dist="38100" dir="2700000" algn="tl">
                  <a:srgbClr val="000000">
                    <a:alpha val="43137"/>
                  </a:srgbClr>
                </a:outerShdw>
              </a:effectLst>
            </a:endParaRPr>
          </a:p>
        </p:txBody>
      </p:sp>
      <p:sp>
        <p:nvSpPr>
          <p:cNvPr id="26" name="Title 25"/>
          <p:cNvSpPr>
            <a:spLocks noGrp="1"/>
          </p:cNvSpPr>
          <p:nvPr>
            <p:ph type="title"/>
          </p:nvPr>
        </p:nvSpPr>
        <p:spPr/>
        <p:txBody>
          <a:bodyPr/>
          <a:lstStyle/>
          <a:p>
            <a:r>
              <a:rPr lang="nl-BE" dirty="0" smtClean="0"/>
              <a:t>From Point-2-Point to ESB</a:t>
            </a:r>
            <a:endParaRPr lang="nl-BE" dirty="0"/>
          </a:p>
        </p:txBody>
      </p:sp>
      <p:grpSp>
        <p:nvGrpSpPr>
          <p:cNvPr id="2" name="Group 91"/>
          <p:cNvGrpSpPr/>
          <p:nvPr/>
        </p:nvGrpSpPr>
        <p:grpSpPr>
          <a:xfrm>
            <a:off x="2514600" y="2514600"/>
            <a:ext cx="2667000" cy="2133600"/>
            <a:chOff x="2438400" y="1274844"/>
            <a:chExt cx="2667000" cy="2133600"/>
          </a:xfrm>
        </p:grpSpPr>
        <p:sp>
          <p:nvSpPr>
            <p:cNvPr id="21" name="TextBox 94312"/>
            <p:cNvSpPr txBox="1">
              <a:spLocks noChangeArrowheads="1"/>
            </p:cNvSpPr>
            <p:nvPr/>
          </p:nvSpPr>
          <p:spPr bwMode="auto">
            <a:xfrm>
              <a:off x="2438400" y="1274844"/>
              <a:ext cx="2484437" cy="307777"/>
            </a:xfrm>
            <a:prstGeom prst="rect">
              <a:avLst/>
            </a:prstGeom>
            <a:noFill/>
            <a:ln w="9525">
              <a:noFill/>
              <a:miter lim="800000"/>
              <a:headEnd/>
              <a:tailEnd/>
            </a:ln>
          </p:spPr>
          <p:txBody>
            <a:bodyPr>
              <a:spAutoFit/>
            </a:bodyPr>
            <a:lstStyle/>
            <a:p>
              <a:pPr>
                <a:spcBef>
                  <a:spcPct val="50000"/>
                </a:spcBef>
              </a:pPr>
              <a:r>
                <a:rPr lang="en-US" sz="1400" b="1" u="sng" dirty="0" smtClean="0">
                  <a:effectLst>
                    <a:outerShdw blurRad="38100" dist="38100" dir="2700000" algn="tl">
                      <a:srgbClr val="000000">
                        <a:alpha val="43137"/>
                      </a:srgbClr>
                    </a:outerShdw>
                  </a:effectLst>
                </a:rPr>
                <a:t>Managed </a:t>
              </a:r>
              <a:r>
                <a:rPr lang="en-US" sz="1400" b="1" u="sng" dirty="0">
                  <a:effectLst>
                    <a:outerShdw blurRad="38100" dist="38100" dir="2700000" algn="tl">
                      <a:srgbClr val="000000">
                        <a:alpha val="43137"/>
                      </a:srgbClr>
                    </a:outerShdw>
                  </a:effectLst>
                </a:rPr>
                <a:t>/ </a:t>
              </a:r>
              <a:r>
                <a:rPr lang="en-US" sz="1400" b="1" u="sng" dirty="0" smtClean="0">
                  <a:effectLst>
                    <a:outerShdw blurRad="38100" dist="38100" dir="2700000" algn="tl">
                      <a:srgbClr val="000000">
                        <a:alpha val="43137"/>
                      </a:srgbClr>
                    </a:outerShdw>
                  </a:effectLst>
                </a:rPr>
                <a:t>Centralized</a:t>
              </a:r>
              <a:endParaRPr lang="en-US" sz="1400" b="1" u="sng" dirty="0">
                <a:effectLst>
                  <a:outerShdw blurRad="38100" dist="38100" dir="2700000" algn="tl">
                    <a:srgbClr val="000000">
                      <a:alpha val="43137"/>
                    </a:srgbClr>
                  </a:outerShdw>
                </a:effectLst>
              </a:endParaRPr>
            </a:p>
          </p:txBody>
        </p:sp>
        <p:sp>
          <p:nvSpPr>
            <p:cNvPr id="5" name="TextBox 94314"/>
            <p:cNvSpPr txBox="1">
              <a:spLocks noChangeArrowheads="1"/>
            </p:cNvSpPr>
            <p:nvPr/>
          </p:nvSpPr>
          <p:spPr bwMode="auto">
            <a:xfrm>
              <a:off x="2438400" y="1561785"/>
              <a:ext cx="2667000" cy="1846659"/>
            </a:xfrm>
            <a:prstGeom prst="rect">
              <a:avLst/>
            </a:prstGeom>
            <a:noFill/>
            <a:ln w="9525">
              <a:noFill/>
              <a:miter lim="800000"/>
              <a:headEnd/>
              <a:tailEnd/>
            </a:ln>
          </p:spPr>
          <p:txBody>
            <a:bodyPr wrap="square">
              <a:spAutoFit/>
            </a:bodyPr>
            <a:lstStyle/>
            <a:p>
              <a:pPr>
                <a:spcBef>
                  <a:spcPct val="50000"/>
                </a:spcBef>
                <a:buFont typeface="Arial" pitchFamily="34" charset="0"/>
                <a:buChar char="•"/>
                <a:defRPr/>
              </a:pPr>
              <a:r>
                <a:rPr lang="en-US" sz="1200" b="1" dirty="0" smtClean="0">
                  <a:solidFill>
                    <a:srgbClr val="92D050"/>
                  </a:solidFill>
                  <a:effectLst>
                    <a:outerShdw blurRad="38100" dist="38100" dir="2700000" algn="tl">
                      <a:srgbClr val="000000">
                        <a:alpha val="43137"/>
                      </a:srgbClr>
                    </a:outerShdw>
                  </a:effectLst>
                </a:rPr>
                <a:t> Supports </a:t>
              </a:r>
              <a:r>
                <a:rPr lang="en-US" sz="1200" b="1" dirty="0">
                  <a:solidFill>
                    <a:srgbClr val="92D050"/>
                  </a:solidFill>
                  <a:effectLst>
                    <a:outerShdw blurRad="38100" dist="38100" dir="2700000" algn="tl">
                      <a:srgbClr val="000000">
                        <a:alpha val="43137"/>
                      </a:srgbClr>
                    </a:outerShdw>
                  </a:effectLst>
                </a:rPr>
                <a:t>lose coupling of </a:t>
              </a:r>
              <a:r>
                <a:rPr lang="en-US" sz="1200" b="1" dirty="0" smtClean="0">
                  <a:solidFill>
                    <a:srgbClr val="92D050"/>
                  </a:solidFill>
                  <a:effectLst>
                    <a:outerShdw blurRad="38100" dist="38100" dir="2700000" algn="tl">
                      <a:srgbClr val="000000">
                        <a:alpha val="43137"/>
                      </a:srgbClr>
                    </a:outerShdw>
                  </a:effectLst>
                </a:rPr>
                <a:t> systems </a:t>
              </a:r>
              <a:endParaRPr lang="en-US" sz="1200" b="1" dirty="0">
                <a:solidFill>
                  <a:srgbClr val="92D050"/>
                </a:solidFill>
                <a:effectLst>
                  <a:outerShdw blurRad="38100" dist="38100" dir="2700000" algn="tl">
                    <a:srgbClr val="000000">
                      <a:alpha val="43137"/>
                    </a:srgbClr>
                  </a:outerShdw>
                </a:effectLst>
              </a:endParaRPr>
            </a:p>
            <a:p>
              <a:pPr>
                <a:spcBef>
                  <a:spcPct val="50000"/>
                </a:spcBef>
                <a:buFont typeface="Arial" pitchFamily="34" charset="0"/>
                <a:buChar char="•"/>
                <a:defRPr/>
              </a:pPr>
              <a:r>
                <a:rPr lang="en-US" sz="1200" b="1" dirty="0" smtClean="0">
                  <a:solidFill>
                    <a:srgbClr val="92D050"/>
                  </a:solidFill>
                  <a:effectLst>
                    <a:outerShdw blurRad="38100" dist="38100" dir="2700000" algn="tl">
                      <a:srgbClr val="000000">
                        <a:alpha val="43137"/>
                      </a:srgbClr>
                    </a:outerShdw>
                  </a:effectLst>
                </a:rPr>
                <a:t> Message / Process Broker</a:t>
              </a:r>
              <a:endParaRPr lang="en-US" sz="1200" b="1" dirty="0">
                <a:solidFill>
                  <a:srgbClr val="92D050"/>
                </a:solidFill>
                <a:effectLst>
                  <a:outerShdw blurRad="38100" dist="38100" dir="2700000" algn="tl">
                    <a:srgbClr val="000000">
                      <a:alpha val="43137"/>
                    </a:srgbClr>
                  </a:outerShdw>
                </a:effectLst>
              </a:endParaRPr>
            </a:p>
            <a:p>
              <a:pPr>
                <a:spcBef>
                  <a:spcPct val="50000"/>
                </a:spcBef>
                <a:buFont typeface="Arial" pitchFamily="34" charset="0"/>
                <a:buChar char="•"/>
                <a:defRPr/>
              </a:pPr>
              <a:r>
                <a:rPr lang="en-US" sz="1200" b="1" dirty="0" smtClean="0">
                  <a:solidFill>
                    <a:srgbClr val="92D050"/>
                  </a:solidFill>
                  <a:effectLst>
                    <a:outerShdw blurRad="38100" dist="38100" dir="2700000" algn="tl">
                      <a:srgbClr val="000000">
                        <a:alpha val="43137"/>
                      </a:srgbClr>
                    </a:outerShdw>
                  </a:effectLst>
                </a:rPr>
                <a:t> n </a:t>
              </a:r>
              <a:r>
                <a:rPr lang="en-US" sz="1200" b="1" dirty="0">
                  <a:solidFill>
                    <a:srgbClr val="92D050"/>
                  </a:solidFill>
                  <a:effectLst>
                    <a:outerShdw blurRad="38100" dist="38100" dir="2700000" algn="tl">
                      <a:srgbClr val="000000">
                        <a:alpha val="43137"/>
                      </a:srgbClr>
                    </a:outerShdw>
                  </a:effectLst>
                </a:rPr>
                <a:t>lines of connectivity</a:t>
              </a:r>
            </a:p>
            <a:p>
              <a:pPr>
                <a:spcBef>
                  <a:spcPct val="50000"/>
                </a:spcBef>
                <a:buFont typeface="Arial" pitchFamily="34" charset="0"/>
                <a:buChar char="•"/>
                <a:defRPr/>
              </a:pPr>
              <a:r>
                <a:rPr lang="en-US" sz="1200" b="1" dirty="0" smtClean="0">
                  <a:solidFill>
                    <a:srgbClr val="92D050"/>
                  </a:solidFill>
                  <a:effectLst>
                    <a:outerShdw blurRad="38100" dist="38100" dir="2700000" algn="tl">
                      <a:srgbClr val="000000">
                        <a:alpha val="43137"/>
                      </a:srgbClr>
                    </a:outerShdw>
                  </a:effectLst>
                </a:rPr>
                <a:t> Centralized </a:t>
              </a:r>
              <a:r>
                <a:rPr lang="en-US" sz="1200" b="1" dirty="0">
                  <a:solidFill>
                    <a:srgbClr val="92D050"/>
                  </a:solidFill>
                  <a:effectLst>
                    <a:outerShdw blurRad="38100" dist="38100" dir="2700000" algn="tl">
                      <a:srgbClr val="000000">
                        <a:alpha val="43137"/>
                      </a:srgbClr>
                    </a:outerShdw>
                  </a:effectLst>
                </a:rPr>
                <a:t>management</a:t>
              </a:r>
            </a:p>
            <a:p>
              <a:pPr>
                <a:spcBef>
                  <a:spcPct val="50000"/>
                </a:spcBef>
                <a:buFont typeface="Arial" pitchFamily="34" charset="0"/>
                <a:buChar char="•"/>
                <a:defRPr/>
              </a:pPr>
              <a:r>
                <a:rPr lang="en-US" sz="1200" b="1" dirty="0" smtClean="0">
                  <a:solidFill>
                    <a:srgbClr val="FF0000"/>
                  </a:solidFill>
                  <a:effectLst>
                    <a:outerShdw blurRad="38100" dist="38100" dir="2700000" algn="tl">
                      <a:srgbClr val="000000">
                        <a:alpha val="43137"/>
                      </a:srgbClr>
                    </a:outerShdw>
                  </a:effectLst>
                </a:rPr>
                <a:t> Limited </a:t>
              </a:r>
              <a:r>
                <a:rPr lang="en-US" sz="1200" b="1" dirty="0">
                  <a:solidFill>
                    <a:srgbClr val="FF0000"/>
                  </a:solidFill>
                  <a:effectLst>
                    <a:outerShdw blurRad="38100" dist="38100" dir="2700000" algn="tl">
                      <a:srgbClr val="000000">
                        <a:alpha val="43137"/>
                      </a:srgbClr>
                    </a:outerShdw>
                  </a:effectLst>
                </a:rPr>
                <a:t>scalability</a:t>
              </a:r>
            </a:p>
            <a:p>
              <a:pPr>
                <a:spcBef>
                  <a:spcPct val="50000"/>
                </a:spcBef>
                <a:buFont typeface="Arial" pitchFamily="34" charset="0"/>
                <a:buChar char="•"/>
                <a:defRPr/>
              </a:pPr>
              <a:r>
                <a:rPr lang="en-US" sz="1200" b="1" dirty="0" smtClean="0">
                  <a:solidFill>
                    <a:srgbClr val="FF0000"/>
                  </a:solidFill>
                  <a:effectLst>
                    <a:outerShdw blurRad="38100" dist="38100" dir="2700000" algn="tl">
                      <a:srgbClr val="000000">
                        <a:alpha val="43137"/>
                      </a:srgbClr>
                    </a:outerShdw>
                  </a:effectLst>
                </a:rPr>
                <a:t> Single </a:t>
              </a:r>
              <a:r>
                <a:rPr lang="en-US" sz="1200" b="1" dirty="0">
                  <a:solidFill>
                    <a:srgbClr val="FF0000"/>
                  </a:solidFill>
                  <a:effectLst>
                    <a:outerShdw blurRad="38100" dist="38100" dir="2700000" algn="tl">
                      <a:srgbClr val="000000">
                        <a:alpha val="43137"/>
                      </a:srgbClr>
                    </a:outerShdw>
                  </a:effectLst>
                </a:rPr>
                <a:t>point of failure</a:t>
              </a:r>
            </a:p>
          </p:txBody>
        </p:sp>
      </p:grpSp>
      <p:grpSp>
        <p:nvGrpSpPr>
          <p:cNvPr id="3" name="Group 87"/>
          <p:cNvGrpSpPr/>
          <p:nvPr/>
        </p:nvGrpSpPr>
        <p:grpSpPr>
          <a:xfrm>
            <a:off x="76200" y="914400"/>
            <a:ext cx="2286000" cy="1576436"/>
            <a:chOff x="382588" y="1274763"/>
            <a:chExt cx="2555875" cy="1576436"/>
          </a:xfrm>
        </p:grpSpPr>
        <p:sp>
          <p:nvSpPr>
            <p:cNvPr id="40" name="Rounded Rectangle 94209"/>
            <p:cNvSpPr>
              <a:spLocks noChangeArrowheads="1"/>
            </p:cNvSpPr>
            <p:nvPr/>
          </p:nvSpPr>
          <p:spPr bwMode="auto">
            <a:xfrm>
              <a:off x="382588" y="1274763"/>
              <a:ext cx="2555875" cy="1576436"/>
            </a:xfrm>
            <a:prstGeom prst="roundRect">
              <a:avLst>
                <a:gd name="adj" fmla="val 7394"/>
              </a:avLst>
            </a:prstGeom>
            <a:solidFill>
              <a:schemeClr val="accent1">
                <a:lumMod val="20000"/>
                <a:lumOff val="80000"/>
              </a:schemeClr>
            </a:solidFill>
            <a:ln w="9525" algn="ctr">
              <a:solidFill>
                <a:schemeClr val="tx1"/>
              </a:solidFill>
              <a:round/>
              <a:headEnd/>
              <a:tailEnd/>
            </a:ln>
          </p:spPr>
          <p:txBody>
            <a:bodyPr wrap="none" anchor="ctr"/>
            <a:lstStyle/>
            <a:p>
              <a:pPr>
                <a:defRPr/>
              </a:pPr>
              <a:endParaRPr lang="en-US">
                <a:solidFill>
                  <a:srgbClr val="000000"/>
                </a:solidFill>
              </a:endParaRPr>
            </a:p>
          </p:txBody>
        </p:sp>
        <p:sp>
          <p:nvSpPr>
            <p:cNvPr id="41" name="Straight Connector 94217"/>
            <p:cNvSpPr>
              <a:spLocks noChangeShapeType="1"/>
            </p:cNvSpPr>
            <p:nvPr/>
          </p:nvSpPr>
          <p:spPr bwMode="auto">
            <a:xfrm>
              <a:off x="814388" y="1518497"/>
              <a:ext cx="36513" cy="510961"/>
            </a:xfrm>
            <a:prstGeom prst="line">
              <a:avLst/>
            </a:prstGeom>
            <a:noFill/>
            <a:ln w="57150" algn="ctr">
              <a:solidFill>
                <a:srgbClr val="FF9933"/>
              </a:solidFill>
              <a:round/>
              <a:headEnd/>
              <a:tailEnd/>
            </a:ln>
          </p:spPr>
          <p:txBody>
            <a:bodyPr/>
            <a:lstStyle/>
            <a:p>
              <a:endParaRPr lang="nl-BE"/>
            </a:p>
          </p:txBody>
        </p:sp>
        <p:sp>
          <p:nvSpPr>
            <p:cNvPr id="42" name="Straight Connector 94218"/>
            <p:cNvSpPr>
              <a:spLocks noChangeShapeType="1"/>
            </p:cNvSpPr>
            <p:nvPr/>
          </p:nvSpPr>
          <p:spPr bwMode="auto">
            <a:xfrm flipH="1">
              <a:off x="885826" y="1696648"/>
              <a:ext cx="828675" cy="332810"/>
            </a:xfrm>
            <a:prstGeom prst="line">
              <a:avLst/>
            </a:prstGeom>
            <a:noFill/>
            <a:ln w="57150" algn="ctr">
              <a:solidFill>
                <a:srgbClr val="FF9933"/>
              </a:solidFill>
              <a:round/>
              <a:headEnd/>
              <a:tailEnd/>
            </a:ln>
          </p:spPr>
          <p:txBody>
            <a:bodyPr/>
            <a:lstStyle/>
            <a:p>
              <a:endParaRPr lang="nl-BE"/>
            </a:p>
          </p:txBody>
        </p:sp>
        <p:sp>
          <p:nvSpPr>
            <p:cNvPr id="43" name="Straight Connector 94219"/>
            <p:cNvSpPr>
              <a:spLocks noChangeShapeType="1"/>
            </p:cNvSpPr>
            <p:nvPr/>
          </p:nvSpPr>
          <p:spPr bwMode="auto">
            <a:xfrm flipH="1" flipV="1">
              <a:off x="850901" y="2029458"/>
              <a:ext cx="900112" cy="355324"/>
            </a:xfrm>
            <a:prstGeom prst="line">
              <a:avLst/>
            </a:prstGeom>
            <a:noFill/>
            <a:ln w="57150" algn="ctr">
              <a:solidFill>
                <a:srgbClr val="FF9933"/>
              </a:solidFill>
              <a:round/>
              <a:headEnd/>
              <a:tailEnd/>
            </a:ln>
          </p:spPr>
          <p:txBody>
            <a:bodyPr/>
            <a:lstStyle/>
            <a:p>
              <a:endParaRPr lang="nl-BE"/>
            </a:p>
          </p:txBody>
        </p:sp>
        <p:sp>
          <p:nvSpPr>
            <p:cNvPr id="44" name="Straight Connector 94220"/>
            <p:cNvSpPr>
              <a:spLocks noChangeShapeType="1"/>
            </p:cNvSpPr>
            <p:nvPr/>
          </p:nvSpPr>
          <p:spPr bwMode="auto">
            <a:xfrm flipH="1" flipV="1">
              <a:off x="958851" y="1563524"/>
              <a:ext cx="755650" cy="776231"/>
            </a:xfrm>
            <a:prstGeom prst="line">
              <a:avLst/>
            </a:prstGeom>
            <a:noFill/>
            <a:ln w="57150" algn="ctr">
              <a:solidFill>
                <a:srgbClr val="FF9933"/>
              </a:solidFill>
              <a:round/>
              <a:headEnd/>
              <a:tailEnd/>
            </a:ln>
          </p:spPr>
          <p:txBody>
            <a:bodyPr/>
            <a:lstStyle/>
            <a:p>
              <a:endParaRPr lang="nl-BE"/>
            </a:p>
          </p:txBody>
        </p:sp>
        <p:sp>
          <p:nvSpPr>
            <p:cNvPr id="45" name="Straight Connector 94221"/>
            <p:cNvSpPr>
              <a:spLocks noChangeShapeType="1"/>
            </p:cNvSpPr>
            <p:nvPr/>
          </p:nvSpPr>
          <p:spPr bwMode="auto">
            <a:xfrm flipH="1">
              <a:off x="1822451" y="2006945"/>
              <a:ext cx="720725" cy="399372"/>
            </a:xfrm>
            <a:prstGeom prst="line">
              <a:avLst/>
            </a:prstGeom>
            <a:noFill/>
            <a:ln w="57150" algn="ctr">
              <a:solidFill>
                <a:srgbClr val="FF9933"/>
              </a:solidFill>
              <a:round/>
              <a:headEnd/>
              <a:tailEnd/>
            </a:ln>
          </p:spPr>
          <p:txBody>
            <a:bodyPr/>
            <a:lstStyle/>
            <a:p>
              <a:endParaRPr lang="nl-BE"/>
            </a:p>
          </p:txBody>
        </p:sp>
        <p:sp>
          <p:nvSpPr>
            <p:cNvPr id="46" name="Straight Connector 94222"/>
            <p:cNvSpPr>
              <a:spLocks noChangeShapeType="1"/>
            </p:cNvSpPr>
            <p:nvPr/>
          </p:nvSpPr>
          <p:spPr bwMode="auto">
            <a:xfrm flipH="1">
              <a:off x="1858963" y="1763210"/>
              <a:ext cx="0" cy="599058"/>
            </a:xfrm>
            <a:prstGeom prst="line">
              <a:avLst/>
            </a:prstGeom>
            <a:noFill/>
            <a:ln w="57150" algn="ctr">
              <a:solidFill>
                <a:srgbClr val="FF9933"/>
              </a:solidFill>
              <a:round/>
              <a:headEnd/>
              <a:tailEnd/>
            </a:ln>
          </p:spPr>
          <p:txBody>
            <a:bodyPr/>
            <a:lstStyle/>
            <a:p>
              <a:endParaRPr lang="nl-BE"/>
            </a:p>
          </p:txBody>
        </p:sp>
        <p:grpSp>
          <p:nvGrpSpPr>
            <p:cNvPr id="4" name="Group 16"/>
            <p:cNvGrpSpPr>
              <a:grpSpLocks/>
            </p:cNvGrpSpPr>
            <p:nvPr/>
          </p:nvGrpSpPr>
          <p:grpSpPr bwMode="auto">
            <a:xfrm>
              <a:off x="561976" y="1341325"/>
              <a:ext cx="539750" cy="355323"/>
              <a:chOff x="732" y="1056"/>
              <a:chExt cx="804" cy="933"/>
            </a:xfrm>
          </p:grpSpPr>
          <p:pic>
            <p:nvPicPr>
              <p:cNvPr id="62" name="Rectangle 94224"/>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63" name="Rectangle 94225"/>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13" name="Group 19"/>
            <p:cNvGrpSpPr>
              <a:grpSpLocks/>
            </p:cNvGrpSpPr>
            <p:nvPr/>
          </p:nvGrpSpPr>
          <p:grpSpPr bwMode="auto">
            <a:xfrm>
              <a:off x="561976" y="1896335"/>
              <a:ext cx="539750" cy="355325"/>
              <a:chOff x="732" y="1056"/>
              <a:chExt cx="804" cy="933"/>
            </a:xfrm>
          </p:grpSpPr>
          <p:pic>
            <p:nvPicPr>
              <p:cNvPr id="60" name="Rectangle 94227"/>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61" name="Rectangle 94228"/>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14" name="Group 22"/>
            <p:cNvGrpSpPr>
              <a:grpSpLocks/>
            </p:cNvGrpSpPr>
            <p:nvPr/>
          </p:nvGrpSpPr>
          <p:grpSpPr bwMode="auto">
            <a:xfrm>
              <a:off x="1462088" y="1563525"/>
              <a:ext cx="539750" cy="355325"/>
              <a:chOff x="732" y="1056"/>
              <a:chExt cx="804" cy="933"/>
            </a:xfrm>
          </p:grpSpPr>
          <p:pic>
            <p:nvPicPr>
              <p:cNvPr id="58" name="Rectangle 94230"/>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59" name="Rectangle 94231"/>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15" name="Group 25"/>
            <p:cNvGrpSpPr>
              <a:grpSpLocks/>
            </p:cNvGrpSpPr>
            <p:nvPr/>
          </p:nvGrpSpPr>
          <p:grpSpPr bwMode="auto">
            <a:xfrm>
              <a:off x="1535113" y="2273193"/>
              <a:ext cx="539750" cy="355323"/>
              <a:chOff x="732" y="1056"/>
              <a:chExt cx="804" cy="933"/>
            </a:xfrm>
          </p:grpSpPr>
          <p:pic>
            <p:nvPicPr>
              <p:cNvPr id="56" name="Rectangle 94233"/>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57" name="Rectangle 94234"/>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16" name="Group 28"/>
            <p:cNvGrpSpPr>
              <a:grpSpLocks/>
            </p:cNvGrpSpPr>
            <p:nvPr/>
          </p:nvGrpSpPr>
          <p:grpSpPr bwMode="auto">
            <a:xfrm>
              <a:off x="2325688" y="1784746"/>
              <a:ext cx="539750" cy="355325"/>
              <a:chOff x="732" y="1056"/>
              <a:chExt cx="804" cy="933"/>
            </a:xfrm>
          </p:grpSpPr>
          <p:pic>
            <p:nvPicPr>
              <p:cNvPr id="54" name="Rectangle 94236"/>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55" name="Rectangle 94237"/>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sp>
          <p:nvSpPr>
            <p:cNvPr id="52" name="TextBox 94238"/>
            <p:cNvSpPr txBox="1">
              <a:spLocks noChangeArrowheads="1"/>
            </p:cNvSpPr>
            <p:nvPr/>
          </p:nvSpPr>
          <p:spPr bwMode="auto">
            <a:xfrm>
              <a:off x="635001" y="2584468"/>
              <a:ext cx="2052637" cy="226115"/>
            </a:xfrm>
            <a:prstGeom prst="rect">
              <a:avLst/>
            </a:prstGeom>
            <a:noFill/>
            <a:ln w="9525">
              <a:noFill/>
              <a:miter lim="800000"/>
              <a:headEnd/>
              <a:tailEnd/>
            </a:ln>
          </p:spPr>
          <p:txBody>
            <a:bodyPr>
              <a:spAutoFit/>
            </a:bodyPr>
            <a:lstStyle/>
            <a:p>
              <a:pPr algn="ctr">
                <a:spcBef>
                  <a:spcPct val="50000"/>
                </a:spcBef>
              </a:pPr>
              <a:r>
                <a:rPr lang="en-US" dirty="0">
                  <a:solidFill>
                    <a:schemeClr val="bg1"/>
                  </a:solidFill>
                </a:rPr>
                <a:t>Point-to-Point</a:t>
              </a:r>
            </a:p>
          </p:txBody>
        </p:sp>
      </p:grpSp>
      <p:grpSp>
        <p:nvGrpSpPr>
          <p:cNvPr id="17" name="Group 229"/>
          <p:cNvGrpSpPr/>
          <p:nvPr/>
        </p:nvGrpSpPr>
        <p:grpSpPr>
          <a:xfrm>
            <a:off x="0" y="2514600"/>
            <a:ext cx="2700337" cy="838200"/>
            <a:chOff x="0" y="2819400"/>
            <a:chExt cx="2700337" cy="838200"/>
          </a:xfrm>
        </p:grpSpPr>
        <p:sp>
          <p:nvSpPr>
            <p:cNvPr id="53" name="TextBox 94311"/>
            <p:cNvSpPr txBox="1">
              <a:spLocks noChangeArrowheads="1"/>
            </p:cNvSpPr>
            <p:nvPr/>
          </p:nvSpPr>
          <p:spPr bwMode="auto">
            <a:xfrm>
              <a:off x="0" y="2819400"/>
              <a:ext cx="2484437" cy="307777"/>
            </a:xfrm>
            <a:prstGeom prst="rect">
              <a:avLst/>
            </a:prstGeom>
            <a:noFill/>
            <a:ln w="9525">
              <a:noFill/>
              <a:miter lim="800000"/>
              <a:headEnd/>
              <a:tailEnd/>
            </a:ln>
          </p:spPr>
          <p:txBody>
            <a:bodyPr>
              <a:spAutoFit/>
            </a:bodyPr>
            <a:lstStyle/>
            <a:p>
              <a:pPr>
                <a:spcBef>
                  <a:spcPct val="50000"/>
                </a:spcBef>
              </a:pPr>
              <a:r>
                <a:rPr lang="en-US" sz="1400" b="1" u="sng" dirty="0" smtClean="0">
                  <a:effectLst>
                    <a:outerShdw blurRad="38100" dist="38100" dir="2700000" algn="tl">
                      <a:srgbClr val="000000">
                        <a:alpha val="43137"/>
                      </a:srgbClr>
                    </a:outerShdw>
                  </a:effectLst>
                </a:rPr>
                <a:t>Unmanaged </a:t>
              </a:r>
              <a:r>
                <a:rPr lang="en-US" sz="1400" b="1" u="sng" dirty="0">
                  <a:effectLst>
                    <a:outerShdw blurRad="38100" dist="38100" dir="2700000" algn="tl">
                      <a:srgbClr val="000000">
                        <a:alpha val="43137"/>
                      </a:srgbClr>
                    </a:outerShdw>
                  </a:effectLst>
                </a:rPr>
                <a:t>/ </a:t>
              </a:r>
              <a:r>
                <a:rPr lang="en-US" sz="1400" b="1" u="sng" dirty="0" smtClean="0">
                  <a:effectLst>
                    <a:outerShdw blurRad="38100" dist="38100" dir="2700000" algn="tl">
                      <a:srgbClr val="000000">
                        <a:alpha val="43137"/>
                      </a:srgbClr>
                    </a:outerShdw>
                  </a:effectLst>
                </a:rPr>
                <a:t>Decentralized</a:t>
              </a:r>
              <a:endParaRPr lang="en-US" sz="1400" b="1" u="sng" dirty="0">
                <a:effectLst>
                  <a:outerShdw blurRad="38100" dist="38100" dir="2700000" algn="tl">
                    <a:srgbClr val="000000">
                      <a:alpha val="43137"/>
                    </a:srgbClr>
                  </a:outerShdw>
                </a:effectLst>
              </a:endParaRPr>
            </a:p>
          </p:txBody>
        </p:sp>
        <p:sp>
          <p:nvSpPr>
            <p:cNvPr id="39" name="TextBox 94314"/>
            <p:cNvSpPr txBox="1">
              <a:spLocks noChangeArrowheads="1"/>
            </p:cNvSpPr>
            <p:nvPr/>
          </p:nvSpPr>
          <p:spPr bwMode="auto">
            <a:xfrm>
              <a:off x="0" y="3103602"/>
              <a:ext cx="2700337" cy="553998"/>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1200" b="1" dirty="0" smtClean="0">
                  <a:solidFill>
                    <a:srgbClr val="92D050"/>
                  </a:solidFill>
                  <a:effectLst>
                    <a:outerShdw blurRad="38100" dist="38100" dir="2700000" algn="tl">
                      <a:srgbClr val="000000">
                        <a:alpha val="43137"/>
                      </a:srgbClr>
                    </a:outerShdw>
                  </a:effectLst>
                </a:rPr>
                <a:t> Suitable </a:t>
              </a:r>
              <a:r>
                <a:rPr lang="en-US" sz="1200" b="1" dirty="0">
                  <a:solidFill>
                    <a:srgbClr val="92D050"/>
                  </a:solidFill>
                  <a:effectLst>
                    <a:outerShdw blurRad="38100" dist="38100" dir="2700000" algn="tl">
                      <a:srgbClr val="000000">
                        <a:alpha val="43137"/>
                      </a:srgbClr>
                    </a:outerShdw>
                  </a:effectLst>
                </a:rPr>
                <a:t>for small </a:t>
              </a:r>
              <a:r>
                <a:rPr lang="en-US" sz="1200" b="1" dirty="0" err="1" smtClean="0">
                  <a:solidFill>
                    <a:srgbClr val="92D050"/>
                  </a:solidFill>
                  <a:effectLst>
                    <a:outerShdw blurRad="38100" dist="38100" dir="2700000" algn="tl">
                      <a:srgbClr val="000000">
                        <a:alpha val="43137"/>
                      </a:srgbClr>
                    </a:outerShdw>
                  </a:effectLst>
                </a:rPr>
                <a:t>configs</a:t>
              </a:r>
              <a:endParaRPr lang="en-US" sz="1200" b="1" dirty="0" smtClean="0">
                <a:solidFill>
                  <a:srgbClr val="92D050"/>
                </a:solidFill>
                <a:effectLst>
                  <a:outerShdw blurRad="38100" dist="38100" dir="2700000" algn="tl">
                    <a:srgbClr val="000000">
                      <a:alpha val="43137"/>
                    </a:srgbClr>
                  </a:outerShdw>
                </a:effectLst>
              </a:endParaRPr>
            </a:p>
            <a:p>
              <a:pPr>
                <a:spcBef>
                  <a:spcPct val="50000"/>
                </a:spcBef>
                <a:buFont typeface="Arial" pitchFamily="34" charset="0"/>
                <a:buChar char="•"/>
              </a:pPr>
              <a:r>
                <a:rPr lang="en-US" sz="1200" b="1" dirty="0" smtClean="0">
                  <a:solidFill>
                    <a:srgbClr val="FF0000"/>
                  </a:solidFill>
                  <a:effectLst>
                    <a:outerShdw blurRad="38100" dist="38100" dir="2700000" algn="tl">
                      <a:srgbClr val="000000">
                        <a:alpha val="43137"/>
                      </a:srgbClr>
                    </a:outerShdw>
                  </a:effectLst>
                </a:rPr>
                <a:t> n</a:t>
              </a:r>
              <a:r>
                <a:rPr lang="en-US" sz="1200" b="1" dirty="0" smtClean="0">
                  <a:solidFill>
                    <a:srgbClr val="FF0000"/>
                  </a:solidFill>
                  <a:effectLst>
                    <a:outerShdw blurRad="38100" dist="38100" dir="2700000" algn="tl">
                      <a:srgbClr val="000000">
                        <a:alpha val="43137"/>
                      </a:srgbClr>
                    </a:outerShdw>
                  </a:effectLst>
                  <a:cs typeface="Arial" pitchFamily="34" charset="0"/>
                </a:rPr>
                <a:t>² lines of connectivity</a:t>
              </a:r>
              <a:endParaRPr lang="en-US" sz="1200" b="1" dirty="0">
                <a:solidFill>
                  <a:srgbClr val="FF0000"/>
                </a:solidFill>
                <a:effectLst>
                  <a:outerShdw blurRad="38100" dist="38100" dir="2700000" algn="tl">
                    <a:srgbClr val="000000">
                      <a:alpha val="43137"/>
                    </a:srgbClr>
                  </a:outerShdw>
                </a:effectLst>
                <a:cs typeface="Arial" pitchFamily="34" charset="0"/>
              </a:endParaRPr>
            </a:p>
          </p:txBody>
        </p:sp>
      </p:grpSp>
      <p:grpSp>
        <p:nvGrpSpPr>
          <p:cNvPr id="18" name="Group 89"/>
          <p:cNvGrpSpPr/>
          <p:nvPr/>
        </p:nvGrpSpPr>
        <p:grpSpPr>
          <a:xfrm>
            <a:off x="4741331" y="935037"/>
            <a:ext cx="2133600" cy="1679005"/>
            <a:chOff x="6151563" y="1274763"/>
            <a:chExt cx="2555875" cy="1679005"/>
          </a:xfrm>
        </p:grpSpPr>
        <p:sp>
          <p:nvSpPr>
            <p:cNvPr id="67" name="Rounded Rectangle 94212"/>
            <p:cNvSpPr>
              <a:spLocks noChangeArrowheads="1"/>
            </p:cNvSpPr>
            <p:nvPr/>
          </p:nvSpPr>
          <p:spPr bwMode="auto">
            <a:xfrm>
              <a:off x="6151563" y="1274763"/>
              <a:ext cx="2555875" cy="1576436"/>
            </a:xfrm>
            <a:prstGeom prst="roundRect">
              <a:avLst>
                <a:gd name="adj" fmla="val 7394"/>
              </a:avLst>
            </a:prstGeom>
            <a:solidFill>
              <a:schemeClr val="accent1">
                <a:lumMod val="20000"/>
                <a:lumOff val="80000"/>
              </a:schemeClr>
            </a:solidFill>
            <a:ln w="9525" algn="ctr">
              <a:solidFill>
                <a:schemeClr val="tx1"/>
              </a:solidFill>
              <a:round/>
              <a:headEnd/>
              <a:tailEnd/>
            </a:ln>
          </p:spPr>
          <p:txBody>
            <a:bodyPr wrap="none" anchor="ctr"/>
            <a:lstStyle/>
            <a:p>
              <a:pPr>
                <a:defRPr/>
              </a:pPr>
              <a:endParaRPr lang="en-US">
                <a:solidFill>
                  <a:srgbClr val="000000"/>
                </a:solidFill>
              </a:endParaRPr>
            </a:p>
          </p:txBody>
        </p:sp>
        <p:sp>
          <p:nvSpPr>
            <p:cNvPr id="68" name="Straight Connector 94210"/>
            <p:cNvSpPr>
              <a:spLocks noChangeShapeType="1"/>
            </p:cNvSpPr>
            <p:nvPr/>
          </p:nvSpPr>
          <p:spPr bwMode="auto">
            <a:xfrm>
              <a:off x="8059738" y="1962879"/>
              <a:ext cx="0" cy="376849"/>
            </a:xfrm>
            <a:prstGeom prst="line">
              <a:avLst/>
            </a:prstGeom>
            <a:noFill/>
            <a:ln w="57150" algn="ctr">
              <a:solidFill>
                <a:srgbClr val="FF9933"/>
              </a:solidFill>
              <a:round/>
              <a:headEnd/>
              <a:tailEnd/>
            </a:ln>
          </p:spPr>
          <p:txBody>
            <a:bodyPr/>
            <a:lstStyle/>
            <a:p>
              <a:endParaRPr lang="nl-BE"/>
            </a:p>
          </p:txBody>
        </p:sp>
        <p:sp>
          <p:nvSpPr>
            <p:cNvPr id="69" name="Straight Connector 94211"/>
            <p:cNvSpPr>
              <a:spLocks noChangeShapeType="1"/>
            </p:cNvSpPr>
            <p:nvPr/>
          </p:nvSpPr>
          <p:spPr bwMode="auto">
            <a:xfrm>
              <a:off x="7267575" y="1961901"/>
              <a:ext cx="0" cy="376849"/>
            </a:xfrm>
            <a:prstGeom prst="line">
              <a:avLst/>
            </a:prstGeom>
            <a:noFill/>
            <a:ln w="57150" algn="ctr">
              <a:solidFill>
                <a:srgbClr val="FF9933"/>
              </a:solidFill>
              <a:round/>
              <a:headEnd/>
              <a:tailEnd/>
            </a:ln>
          </p:spPr>
          <p:txBody>
            <a:bodyPr/>
            <a:lstStyle/>
            <a:p>
              <a:endParaRPr lang="nl-BE"/>
            </a:p>
          </p:txBody>
        </p:sp>
        <p:sp>
          <p:nvSpPr>
            <p:cNvPr id="70" name="Straight Connector 94213"/>
            <p:cNvSpPr>
              <a:spLocks noChangeShapeType="1"/>
            </p:cNvSpPr>
            <p:nvPr/>
          </p:nvSpPr>
          <p:spPr bwMode="auto">
            <a:xfrm>
              <a:off x="7586663" y="1630078"/>
              <a:ext cx="0" cy="376849"/>
            </a:xfrm>
            <a:prstGeom prst="line">
              <a:avLst/>
            </a:prstGeom>
            <a:noFill/>
            <a:ln w="57150" algn="ctr">
              <a:solidFill>
                <a:srgbClr val="FF9933"/>
              </a:solidFill>
              <a:round/>
              <a:headEnd/>
              <a:tailEnd/>
            </a:ln>
          </p:spPr>
          <p:txBody>
            <a:bodyPr/>
            <a:lstStyle/>
            <a:p>
              <a:endParaRPr lang="nl-BE"/>
            </a:p>
          </p:txBody>
        </p:sp>
        <p:sp>
          <p:nvSpPr>
            <p:cNvPr id="71" name="Straight Connector 94214"/>
            <p:cNvSpPr>
              <a:spLocks noChangeShapeType="1"/>
            </p:cNvSpPr>
            <p:nvPr/>
          </p:nvSpPr>
          <p:spPr bwMode="auto">
            <a:xfrm>
              <a:off x="6794500" y="1629099"/>
              <a:ext cx="0" cy="376849"/>
            </a:xfrm>
            <a:prstGeom prst="line">
              <a:avLst/>
            </a:prstGeom>
            <a:noFill/>
            <a:ln w="57150" algn="ctr">
              <a:solidFill>
                <a:srgbClr val="FF9933"/>
              </a:solidFill>
              <a:round/>
              <a:headEnd/>
              <a:tailEnd/>
            </a:ln>
          </p:spPr>
          <p:txBody>
            <a:bodyPr/>
            <a:lstStyle/>
            <a:p>
              <a:endParaRPr lang="nl-BE"/>
            </a:p>
          </p:txBody>
        </p:sp>
        <p:pic>
          <p:nvPicPr>
            <p:cNvPr id="72" name="Rectangle 94267"/>
            <p:cNvPicPr>
              <a:picLocks noChangeAspect="1" noChangeArrowheads="1"/>
            </p:cNvPicPr>
            <p:nvPr/>
          </p:nvPicPr>
          <p:blipFill>
            <a:blip r:embed="rId5"/>
            <a:srcRect/>
            <a:stretch>
              <a:fillRect/>
            </a:stretch>
          </p:blipFill>
          <p:spPr bwMode="auto">
            <a:xfrm>
              <a:off x="6330950" y="1896319"/>
              <a:ext cx="2212975" cy="177168"/>
            </a:xfrm>
            <a:prstGeom prst="rect">
              <a:avLst/>
            </a:prstGeom>
            <a:noFill/>
            <a:ln w="9525">
              <a:noFill/>
              <a:miter lim="800000"/>
              <a:headEnd/>
              <a:tailEnd/>
            </a:ln>
          </p:spPr>
        </p:pic>
        <p:grpSp>
          <p:nvGrpSpPr>
            <p:cNvPr id="19" name="Group 61"/>
            <p:cNvGrpSpPr>
              <a:grpSpLocks/>
            </p:cNvGrpSpPr>
            <p:nvPr/>
          </p:nvGrpSpPr>
          <p:grpSpPr bwMode="auto">
            <a:xfrm>
              <a:off x="6511925" y="1450952"/>
              <a:ext cx="539750" cy="355315"/>
              <a:chOff x="732" y="1056"/>
              <a:chExt cx="804" cy="933"/>
            </a:xfrm>
          </p:grpSpPr>
          <p:pic>
            <p:nvPicPr>
              <p:cNvPr id="85" name="Rectangle 9426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86" name="Rectangle 9427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20" name="Group 64"/>
            <p:cNvGrpSpPr>
              <a:grpSpLocks/>
            </p:cNvGrpSpPr>
            <p:nvPr/>
          </p:nvGrpSpPr>
          <p:grpSpPr bwMode="auto">
            <a:xfrm>
              <a:off x="7304088" y="1451931"/>
              <a:ext cx="539750" cy="355316"/>
              <a:chOff x="732" y="1056"/>
              <a:chExt cx="804" cy="933"/>
            </a:xfrm>
          </p:grpSpPr>
          <p:pic>
            <p:nvPicPr>
              <p:cNvPr id="83" name="Rectangle 94272"/>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84" name="Rectangle 94273"/>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33" name="Group 67"/>
            <p:cNvGrpSpPr>
              <a:grpSpLocks/>
            </p:cNvGrpSpPr>
            <p:nvPr/>
          </p:nvGrpSpPr>
          <p:grpSpPr bwMode="auto">
            <a:xfrm>
              <a:off x="6980238" y="2206608"/>
              <a:ext cx="539750" cy="355315"/>
              <a:chOff x="732" y="1056"/>
              <a:chExt cx="804" cy="933"/>
            </a:xfrm>
          </p:grpSpPr>
          <p:pic>
            <p:nvPicPr>
              <p:cNvPr id="81" name="Rectangle 94275"/>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82" name="Rectangle 94276"/>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34" name="Group 70"/>
            <p:cNvGrpSpPr>
              <a:grpSpLocks/>
            </p:cNvGrpSpPr>
            <p:nvPr/>
          </p:nvGrpSpPr>
          <p:grpSpPr bwMode="auto">
            <a:xfrm>
              <a:off x="7772400" y="2207587"/>
              <a:ext cx="539750" cy="355316"/>
              <a:chOff x="732" y="1056"/>
              <a:chExt cx="804" cy="933"/>
            </a:xfrm>
          </p:grpSpPr>
          <p:pic>
            <p:nvPicPr>
              <p:cNvPr id="79" name="Rectangle 94278"/>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80" name="Rectangle 94279"/>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sp>
          <p:nvSpPr>
            <p:cNvPr id="77" name="TextBox 94280"/>
            <p:cNvSpPr txBox="1">
              <a:spLocks noChangeArrowheads="1"/>
            </p:cNvSpPr>
            <p:nvPr/>
          </p:nvSpPr>
          <p:spPr bwMode="auto">
            <a:xfrm>
              <a:off x="6438900" y="2584436"/>
              <a:ext cx="2052639" cy="369332"/>
            </a:xfrm>
            <a:prstGeom prst="rect">
              <a:avLst/>
            </a:prstGeom>
            <a:noFill/>
            <a:ln w="9525">
              <a:noFill/>
              <a:miter lim="800000"/>
              <a:headEnd/>
              <a:tailEnd/>
            </a:ln>
          </p:spPr>
          <p:txBody>
            <a:bodyPr>
              <a:spAutoFit/>
            </a:bodyPr>
            <a:lstStyle/>
            <a:p>
              <a:pPr algn="ctr">
                <a:spcBef>
                  <a:spcPct val="50000"/>
                </a:spcBef>
              </a:pPr>
              <a:r>
                <a:rPr lang="en-US" dirty="0" smtClean="0">
                  <a:solidFill>
                    <a:schemeClr val="bg1"/>
                  </a:solidFill>
                </a:rPr>
                <a:t>ESB</a:t>
              </a:r>
              <a:endParaRPr lang="en-US" dirty="0">
                <a:solidFill>
                  <a:schemeClr val="bg1"/>
                </a:solidFill>
              </a:endParaRPr>
            </a:p>
          </p:txBody>
        </p:sp>
      </p:grpSp>
      <p:grpSp>
        <p:nvGrpSpPr>
          <p:cNvPr id="35" name="Group 92"/>
          <p:cNvGrpSpPr/>
          <p:nvPr/>
        </p:nvGrpSpPr>
        <p:grpSpPr>
          <a:xfrm>
            <a:off x="4724400" y="2514600"/>
            <a:ext cx="2484437" cy="2198132"/>
            <a:chOff x="4724400" y="1274844"/>
            <a:chExt cx="2484437" cy="2198132"/>
          </a:xfrm>
        </p:grpSpPr>
        <p:sp>
          <p:nvSpPr>
            <p:cNvPr id="78" name="TextBox 94312"/>
            <p:cNvSpPr txBox="1">
              <a:spLocks noChangeArrowheads="1"/>
            </p:cNvSpPr>
            <p:nvPr/>
          </p:nvSpPr>
          <p:spPr bwMode="auto">
            <a:xfrm>
              <a:off x="4724400" y="1274844"/>
              <a:ext cx="2484437" cy="307777"/>
            </a:xfrm>
            <a:prstGeom prst="rect">
              <a:avLst/>
            </a:prstGeom>
            <a:noFill/>
            <a:ln w="9525">
              <a:noFill/>
              <a:miter lim="800000"/>
              <a:headEnd/>
              <a:tailEnd/>
            </a:ln>
          </p:spPr>
          <p:txBody>
            <a:bodyPr>
              <a:spAutoFit/>
            </a:bodyPr>
            <a:lstStyle/>
            <a:p>
              <a:pPr>
                <a:spcBef>
                  <a:spcPct val="50000"/>
                </a:spcBef>
              </a:pPr>
              <a:r>
                <a:rPr lang="en-US" sz="1400" b="1" u="sng" dirty="0" smtClean="0">
                  <a:effectLst>
                    <a:outerShdw blurRad="38100" dist="38100" dir="2700000" algn="tl">
                      <a:srgbClr val="000000">
                        <a:alpha val="43137"/>
                      </a:srgbClr>
                    </a:outerShdw>
                  </a:effectLst>
                </a:rPr>
                <a:t>Managed </a:t>
              </a:r>
              <a:r>
                <a:rPr lang="en-US" sz="1400" b="1" u="sng" dirty="0">
                  <a:effectLst>
                    <a:outerShdw blurRad="38100" dist="38100" dir="2700000" algn="tl">
                      <a:srgbClr val="000000">
                        <a:alpha val="43137"/>
                      </a:srgbClr>
                    </a:outerShdw>
                  </a:effectLst>
                </a:rPr>
                <a:t>/ </a:t>
              </a:r>
              <a:r>
                <a:rPr lang="en-US" sz="1400" b="1" u="sng" dirty="0" smtClean="0">
                  <a:effectLst>
                    <a:outerShdw blurRad="38100" dist="38100" dir="2700000" algn="tl">
                      <a:srgbClr val="000000">
                        <a:alpha val="43137"/>
                      </a:srgbClr>
                    </a:outerShdw>
                  </a:effectLst>
                </a:rPr>
                <a:t>Decentralized</a:t>
              </a:r>
              <a:endParaRPr lang="en-US" sz="1400" b="1" u="sng" dirty="0">
                <a:effectLst>
                  <a:outerShdw blurRad="38100" dist="38100" dir="2700000" algn="tl">
                    <a:srgbClr val="000000">
                      <a:alpha val="43137"/>
                    </a:srgbClr>
                  </a:outerShdw>
                </a:effectLst>
              </a:endParaRPr>
            </a:p>
          </p:txBody>
        </p:sp>
        <p:sp>
          <p:nvSpPr>
            <p:cNvPr id="66" name="TextBox 94314"/>
            <p:cNvSpPr txBox="1">
              <a:spLocks noChangeArrowheads="1"/>
            </p:cNvSpPr>
            <p:nvPr/>
          </p:nvSpPr>
          <p:spPr bwMode="auto">
            <a:xfrm>
              <a:off x="4737035" y="1533984"/>
              <a:ext cx="2120965" cy="1938992"/>
            </a:xfrm>
            <a:prstGeom prst="rect">
              <a:avLst/>
            </a:prstGeom>
            <a:noFill/>
            <a:ln w="9525">
              <a:noFill/>
              <a:miter lim="800000"/>
              <a:headEnd/>
              <a:tailEnd/>
            </a:ln>
          </p:spPr>
          <p:txBody>
            <a:bodyPr wrap="square">
              <a:spAutoFit/>
            </a:bodyPr>
            <a:lstStyle/>
            <a:p>
              <a:pPr>
                <a:spcBef>
                  <a:spcPct val="50000"/>
                </a:spcBef>
                <a:buFont typeface="Arial" pitchFamily="34" charset="0"/>
                <a:buChar char="•"/>
                <a:defRPr/>
              </a:pPr>
              <a:r>
                <a:rPr lang="en-US" sz="1200" b="1" dirty="0" smtClean="0">
                  <a:solidFill>
                    <a:srgbClr val="92D050"/>
                  </a:solidFill>
                  <a:effectLst>
                    <a:outerShdw blurRad="38100" dist="38100" dir="2700000" algn="tl">
                      <a:srgbClr val="000000">
                        <a:alpha val="43137"/>
                      </a:srgbClr>
                    </a:outerShdw>
                  </a:effectLst>
                </a:rPr>
                <a:t> Common </a:t>
              </a:r>
              <a:r>
                <a:rPr lang="en-US" sz="1200" b="1" dirty="0">
                  <a:solidFill>
                    <a:srgbClr val="92D050"/>
                  </a:solidFill>
                  <a:effectLst>
                    <a:outerShdw blurRad="38100" dist="38100" dir="2700000" algn="tl">
                      <a:srgbClr val="000000">
                        <a:alpha val="43137"/>
                      </a:srgbClr>
                    </a:outerShdw>
                  </a:effectLst>
                </a:rPr>
                <a:t>communication infrastructure</a:t>
              </a:r>
            </a:p>
            <a:p>
              <a:pPr>
                <a:spcBef>
                  <a:spcPct val="50000"/>
                </a:spcBef>
                <a:buFont typeface="Arial" pitchFamily="34" charset="0"/>
                <a:buChar char="•"/>
                <a:defRPr/>
              </a:pPr>
              <a:r>
                <a:rPr lang="en-US" sz="1200" b="1" dirty="0" smtClean="0">
                  <a:solidFill>
                    <a:srgbClr val="92D050"/>
                  </a:solidFill>
                  <a:effectLst>
                    <a:outerShdw blurRad="38100" dist="38100" dir="2700000" algn="tl">
                      <a:srgbClr val="000000">
                        <a:alpha val="43137"/>
                      </a:srgbClr>
                    </a:outerShdw>
                  </a:effectLst>
                </a:rPr>
                <a:t> Common </a:t>
              </a:r>
              <a:r>
                <a:rPr lang="en-US" sz="1200" b="1" dirty="0">
                  <a:solidFill>
                    <a:srgbClr val="92D050"/>
                  </a:solidFill>
                  <a:effectLst>
                    <a:outerShdw blurRad="38100" dist="38100" dir="2700000" algn="tl">
                      <a:srgbClr val="000000">
                        <a:alpha val="43137"/>
                      </a:srgbClr>
                    </a:outerShdw>
                  </a:effectLst>
                </a:rPr>
                <a:t>command infrastructure</a:t>
              </a:r>
            </a:p>
            <a:p>
              <a:pPr>
                <a:spcBef>
                  <a:spcPct val="50000"/>
                </a:spcBef>
                <a:buFont typeface="Arial" pitchFamily="34" charset="0"/>
                <a:buChar char="•"/>
                <a:defRPr/>
              </a:pPr>
              <a:r>
                <a:rPr lang="en-US" sz="1200" b="1" dirty="0" smtClean="0">
                  <a:solidFill>
                    <a:srgbClr val="92D050"/>
                  </a:solidFill>
                  <a:effectLst>
                    <a:outerShdw blurRad="38100" dist="38100" dir="2700000" algn="tl">
                      <a:srgbClr val="000000">
                        <a:alpha val="43137"/>
                      </a:srgbClr>
                    </a:outerShdw>
                  </a:effectLst>
                </a:rPr>
                <a:t> n </a:t>
              </a:r>
              <a:r>
                <a:rPr lang="en-US" sz="1200" b="1" dirty="0">
                  <a:solidFill>
                    <a:srgbClr val="92D050"/>
                  </a:solidFill>
                  <a:effectLst>
                    <a:outerShdw blurRad="38100" dist="38100" dir="2700000" algn="tl">
                      <a:srgbClr val="000000">
                        <a:alpha val="43137"/>
                      </a:srgbClr>
                    </a:outerShdw>
                  </a:effectLst>
                </a:rPr>
                <a:t>lines of connectivity</a:t>
              </a:r>
            </a:p>
            <a:p>
              <a:pPr>
                <a:spcBef>
                  <a:spcPct val="50000"/>
                </a:spcBef>
                <a:buFont typeface="Arial" pitchFamily="34" charset="0"/>
                <a:buChar char="•"/>
                <a:defRPr/>
              </a:pPr>
              <a:r>
                <a:rPr lang="en-US" sz="1200" dirty="0" smtClean="0">
                  <a:solidFill>
                    <a:srgbClr val="FF0000"/>
                  </a:solidFill>
                  <a:effectLst>
                    <a:outerShdw blurRad="38100" dist="38100" dir="2700000" algn="tl">
                      <a:srgbClr val="000000">
                        <a:alpha val="43137"/>
                      </a:srgbClr>
                    </a:outerShdw>
                  </a:effectLst>
                </a:rPr>
                <a:t> Proprietary </a:t>
              </a:r>
              <a:r>
                <a:rPr lang="en-US" sz="1200" dirty="0">
                  <a:solidFill>
                    <a:srgbClr val="FF0000"/>
                  </a:solidFill>
                  <a:effectLst>
                    <a:outerShdw blurRad="38100" dist="38100" dir="2700000" algn="tl">
                      <a:srgbClr val="000000">
                        <a:alpha val="43137"/>
                      </a:srgbClr>
                    </a:outerShdw>
                  </a:effectLst>
                </a:rPr>
                <a:t>communication protocols</a:t>
              </a:r>
            </a:p>
            <a:p>
              <a:pPr>
                <a:spcBef>
                  <a:spcPct val="50000"/>
                </a:spcBef>
                <a:defRPr/>
              </a:pPr>
              <a:endParaRPr lang="en-US" sz="1200" dirty="0">
                <a:solidFill>
                  <a:srgbClr val="FF0000"/>
                </a:solidFill>
                <a:effectLst>
                  <a:outerShdw blurRad="38100" dist="38100" dir="2700000" algn="tl">
                    <a:srgbClr val="000000">
                      <a:alpha val="43137"/>
                    </a:srgbClr>
                  </a:outerShdw>
                </a:effectLst>
              </a:endParaRPr>
            </a:p>
          </p:txBody>
        </p:sp>
      </p:grpSp>
      <p:grpSp>
        <p:nvGrpSpPr>
          <p:cNvPr id="36" name="Group 227"/>
          <p:cNvGrpSpPr/>
          <p:nvPr/>
        </p:nvGrpSpPr>
        <p:grpSpPr>
          <a:xfrm>
            <a:off x="6942667" y="935037"/>
            <a:ext cx="2194707" cy="1681666"/>
            <a:chOff x="6942667" y="1295400"/>
            <a:chExt cx="2194707" cy="1681666"/>
          </a:xfrm>
        </p:grpSpPr>
        <p:grpSp>
          <p:nvGrpSpPr>
            <p:cNvPr id="37" name="Group 184"/>
            <p:cNvGrpSpPr/>
            <p:nvPr/>
          </p:nvGrpSpPr>
          <p:grpSpPr>
            <a:xfrm>
              <a:off x="8534400" y="1524000"/>
              <a:ext cx="602974" cy="533400"/>
              <a:chOff x="1524000" y="3276600"/>
              <a:chExt cx="831574" cy="812514"/>
            </a:xfrm>
          </p:grpSpPr>
          <p:sp>
            <p:nvSpPr>
              <p:cNvPr id="186" name="Straight Connector 94213"/>
              <p:cNvSpPr>
                <a:spLocks noChangeShapeType="1"/>
              </p:cNvSpPr>
              <p:nvPr/>
            </p:nvSpPr>
            <p:spPr bwMode="auto">
              <a:xfrm>
                <a:off x="1676400" y="3477600"/>
                <a:ext cx="0" cy="180000"/>
              </a:xfrm>
              <a:prstGeom prst="line">
                <a:avLst/>
              </a:prstGeom>
              <a:noFill/>
              <a:ln w="57150" algn="ctr">
                <a:solidFill>
                  <a:srgbClr val="FF9933"/>
                </a:solidFill>
                <a:round/>
                <a:headEnd/>
                <a:tailEnd/>
              </a:ln>
            </p:spPr>
            <p:txBody>
              <a:bodyPr/>
              <a:lstStyle/>
              <a:p>
                <a:endParaRPr lang="nl-BE"/>
              </a:p>
            </p:txBody>
          </p:sp>
          <p:grpSp>
            <p:nvGrpSpPr>
              <p:cNvPr id="38" name="Group 61"/>
              <p:cNvGrpSpPr>
                <a:grpSpLocks/>
              </p:cNvGrpSpPr>
              <p:nvPr/>
            </p:nvGrpSpPr>
            <p:grpSpPr bwMode="auto">
              <a:xfrm>
                <a:off x="1524000" y="3276600"/>
                <a:ext cx="374374" cy="279114"/>
                <a:chOff x="732" y="1056"/>
                <a:chExt cx="804" cy="933"/>
              </a:xfrm>
            </p:grpSpPr>
            <p:pic>
              <p:nvPicPr>
                <p:cNvPr id="197" name="Rectangle 9426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198" name="Rectangle 9427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pic>
            <p:nvPicPr>
              <p:cNvPr id="188" name="Rectangle 94267"/>
              <p:cNvPicPr>
                <a:picLocks noChangeAspect="1" noChangeArrowheads="1"/>
              </p:cNvPicPr>
              <p:nvPr/>
            </p:nvPicPr>
            <p:blipFill>
              <a:blip r:embed="rId6" cstate="print"/>
              <a:srcRect/>
              <a:stretch>
                <a:fillRect/>
              </a:stretch>
            </p:blipFill>
            <p:spPr bwMode="auto">
              <a:xfrm>
                <a:off x="1524000" y="3657606"/>
                <a:ext cx="828000" cy="79408"/>
              </a:xfrm>
              <a:prstGeom prst="rect">
                <a:avLst/>
              </a:prstGeom>
              <a:noFill/>
              <a:ln w="9525">
                <a:noFill/>
                <a:miter lim="800000"/>
                <a:headEnd/>
                <a:tailEnd/>
              </a:ln>
            </p:spPr>
          </p:pic>
          <p:sp>
            <p:nvSpPr>
              <p:cNvPr id="189" name="Straight Connector 94213"/>
              <p:cNvSpPr>
                <a:spLocks noChangeShapeType="1"/>
              </p:cNvSpPr>
              <p:nvPr/>
            </p:nvSpPr>
            <p:spPr bwMode="auto">
              <a:xfrm>
                <a:off x="1905000" y="3733800"/>
                <a:ext cx="0" cy="180000"/>
              </a:xfrm>
              <a:prstGeom prst="line">
                <a:avLst/>
              </a:prstGeom>
              <a:noFill/>
              <a:ln w="57150" algn="ctr">
                <a:solidFill>
                  <a:srgbClr val="FF9933"/>
                </a:solidFill>
                <a:round/>
                <a:headEnd/>
                <a:tailEnd/>
              </a:ln>
            </p:spPr>
            <p:txBody>
              <a:bodyPr/>
              <a:lstStyle/>
              <a:p>
                <a:endParaRPr lang="nl-BE"/>
              </a:p>
            </p:txBody>
          </p:sp>
          <p:sp>
            <p:nvSpPr>
              <p:cNvPr id="190" name="Straight Connector 94213"/>
              <p:cNvSpPr>
                <a:spLocks noChangeShapeType="1"/>
              </p:cNvSpPr>
              <p:nvPr/>
            </p:nvSpPr>
            <p:spPr bwMode="auto">
              <a:xfrm>
                <a:off x="2209800" y="3477600"/>
                <a:ext cx="0" cy="180000"/>
              </a:xfrm>
              <a:prstGeom prst="line">
                <a:avLst/>
              </a:prstGeom>
              <a:noFill/>
              <a:ln w="57150" algn="ctr">
                <a:solidFill>
                  <a:srgbClr val="FF9933"/>
                </a:solidFill>
                <a:round/>
                <a:headEnd/>
                <a:tailEnd/>
              </a:ln>
            </p:spPr>
            <p:txBody>
              <a:bodyPr/>
              <a:lstStyle/>
              <a:p>
                <a:endParaRPr lang="nl-BE"/>
              </a:p>
            </p:txBody>
          </p:sp>
          <p:grpSp>
            <p:nvGrpSpPr>
              <p:cNvPr id="47" name="Group 61"/>
              <p:cNvGrpSpPr>
                <a:grpSpLocks/>
              </p:cNvGrpSpPr>
              <p:nvPr/>
            </p:nvGrpSpPr>
            <p:grpSpPr bwMode="auto">
              <a:xfrm>
                <a:off x="1981200" y="3276600"/>
                <a:ext cx="374374" cy="279114"/>
                <a:chOff x="732" y="1056"/>
                <a:chExt cx="804" cy="933"/>
              </a:xfrm>
            </p:grpSpPr>
            <p:pic>
              <p:nvPicPr>
                <p:cNvPr id="195" name="Rectangle 9426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196" name="Rectangle 9427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48" name="Group 61"/>
              <p:cNvGrpSpPr>
                <a:grpSpLocks/>
              </p:cNvGrpSpPr>
              <p:nvPr/>
            </p:nvGrpSpPr>
            <p:grpSpPr bwMode="auto">
              <a:xfrm>
                <a:off x="1759226" y="3810000"/>
                <a:ext cx="374374" cy="279114"/>
                <a:chOff x="732" y="1056"/>
                <a:chExt cx="804" cy="933"/>
              </a:xfrm>
            </p:grpSpPr>
            <p:pic>
              <p:nvPicPr>
                <p:cNvPr id="193" name="Rectangle 9426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194" name="Rectangle 9427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grpSp>
          <p:nvGrpSpPr>
            <p:cNvPr id="49" name="Group 226"/>
            <p:cNvGrpSpPr/>
            <p:nvPr/>
          </p:nvGrpSpPr>
          <p:grpSpPr>
            <a:xfrm>
              <a:off x="6942667" y="1295400"/>
              <a:ext cx="2133600" cy="1681666"/>
              <a:chOff x="6942667" y="1295400"/>
              <a:chExt cx="2133600" cy="1681666"/>
            </a:xfrm>
          </p:grpSpPr>
          <p:sp>
            <p:nvSpPr>
              <p:cNvPr id="121" name="Rounded Rectangle 94212"/>
              <p:cNvSpPr>
                <a:spLocks noChangeArrowheads="1"/>
              </p:cNvSpPr>
              <p:nvPr/>
            </p:nvSpPr>
            <p:spPr bwMode="auto">
              <a:xfrm>
                <a:off x="6942667" y="1295400"/>
                <a:ext cx="2133600" cy="1576436"/>
              </a:xfrm>
              <a:prstGeom prst="roundRect">
                <a:avLst>
                  <a:gd name="adj" fmla="val 7394"/>
                </a:avLst>
              </a:prstGeom>
              <a:solidFill>
                <a:schemeClr val="accent1">
                  <a:lumMod val="20000"/>
                  <a:lumOff val="80000"/>
                </a:schemeClr>
              </a:solidFill>
              <a:ln w="9525" algn="ctr">
                <a:solidFill>
                  <a:schemeClr val="tx1"/>
                </a:solidFill>
                <a:round/>
                <a:headEnd/>
                <a:tailEnd/>
              </a:ln>
            </p:spPr>
            <p:txBody>
              <a:bodyPr wrap="none" anchor="ctr"/>
              <a:lstStyle/>
              <a:p>
                <a:pPr>
                  <a:defRPr/>
                </a:pPr>
                <a:endParaRPr lang="en-US">
                  <a:solidFill>
                    <a:srgbClr val="000000"/>
                  </a:solidFill>
                </a:endParaRPr>
              </a:p>
            </p:txBody>
          </p:sp>
          <p:pic>
            <p:nvPicPr>
              <p:cNvPr id="142" name="Picture 2" descr="C:\Program Files\Microsoft Resource DVD Artwork\DVD_ART\Artwork_Imagery\Shapes and Graphics\Map Globe\world map blank.png"/>
              <p:cNvPicPr>
                <a:picLocks noChangeAspect="1" noChangeArrowheads="1"/>
              </p:cNvPicPr>
              <p:nvPr/>
            </p:nvPicPr>
            <p:blipFill>
              <a:blip r:embed="rId7" cstate="print"/>
              <a:srcRect/>
              <a:stretch>
                <a:fillRect/>
              </a:stretch>
            </p:blipFill>
            <p:spPr bwMode="auto">
              <a:xfrm>
                <a:off x="6973022" y="1295400"/>
                <a:ext cx="2077844" cy="1524000"/>
              </a:xfrm>
              <a:prstGeom prst="rect">
                <a:avLst/>
              </a:prstGeom>
              <a:noFill/>
              <a:ln w="9525">
                <a:noFill/>
                <a:miter lim="800000"/>
                <a:headEnd/>
                <a:tailEnd/>
              </a:ln>
            </p:spPr>
          </p:pic>
          <p:sp>
            <p:nvSpPr>
              <p:cNvPr id="140" name="TextBox 94280"/>
              <p:cNvSpPr txBox="1">
                <a:spLocks noChangeArrowheads="1"/>
              </p:cNvSpPr>
              <p:nvPr/>
            </p:nvSpPr>
            <p:spPr bwMode="auto">
              <a:xfrm>
                <a:off x="7010401" y="2607734"/>
                <a:ext cx="1905000" cy="369332"/>
              </a:xfrm>
              <a:prstGeom prst="rect">
                <a:avLst/>
              </a:prstGeom>
              <a:noFill/>
              <a:ln w="9525">
                <a:noFill/>
                <a:miter lim="800000"/>
                <a:headEnd/>
                <a:tailEnd/>
              </a:ln>
            </p:spPr>
            <p:txBody>
              <a:bodyPr wrap="square">
                <a:spAutoFit/>
              </a:bodyPr>
              <a:lstStyle/>
              <a:p>
                <a:pPr algn="ctr">
                  <a:spcBef>
                    <a:spcPct val="50000"/>
                  </a:spcBef>
                </a:pPr>
                <a:r>
                  <a:rPr lang="en-US" dirty="0" smtClean="0">
                    <a:solidFill>
                      <a:schemeClr val="bg1"/>
                    </a:solidFill>
                  </a:rPr>
                  <a:t> Federated ESB</a:t>
                </a:r>
                <a:endParaRPr lang="en-US" dirty="0">
                  <a:solidFill>
                    <a:schemeClr val="bg1"/>
                  </a:solidFill>
                </a:endParaRPr>
              </a:p>
            </p:txBody>
          </p:sp>
          <p:grpSp>
            <p:nvGrpSpPr>
              <p:cNvPr id="50" name="Group 155"/>
              <p:cNvGrpSpPr/>
              <p:nvPr/>
            </p:nvGrpSpPr>
            <p:grpSpPr>
              <a:xfrm>
                <a:off x="7010400" y="1371600"/>
                <a:ext cx="685800" cy="685800"/>
                <a:chOff x="1524000" y="3276600"/>
                <a:chExt cx="831574" cy="812514"/>
              </a:xfrm>
            </p:grpSpPr>
            <p:sp>
              <p:nvSpPr>
                <p:cNvPr id="157" name="Straight Connector 94213"/>
                <p:cNvSpPr>
                  <a:spLocks noChangeShapeType="1"/>
                </p:cNvSpPr>
                <p:nvPr/>
              </p:nvSpPr>
              <p:spPr bwMode="auto">
                <a:xfrm>
                  <a:off x="1676400" y="3477600"/>
                  <a:ext cx="0" cy="180000"/>
                </a:xfrm>
                <a:prstGeom prst="line">
                  <a:avLst/>
                </a:prstGeom>
                <a:noFill/>
                <a:ln w="57150" algn="ctr">
                  <a:solidFill>
                    <a:srgbClr val="FF9933"/>
                  </a:solidFill>
                  <a:round/>
                  <a:headEnd/>
                  <a:tailEnd/>
                </a:ln>
              </p:spPr>
              <p:txBody>
                <a:bodyPr/>
                <a:lstStyle/>
                <a:p>
                  <a:endParaRPr lang="nl-BE"/>
                </a:p>
              </p:txBody>
            </p:sp>
            <p:grpSp>
              <p:nvGrpSpPr>
                <p:cNvPr id="51" name="Group 61"/>
                <p:cNvGrpSpPr>
                  <a:grpSpLocks/>
                </p:cNvGrpSpPr>
                <p:nvPr/>
              </p:nvGrpSpPr>
              <p:grpSpPr bwMode="auto">
                <a:xfrm>
                  <a:off x="1524000" y="3276600"/>
                  <a:ext cx="374374" cy="279114"/>
                  <a:chOff x="732" y="1056"/>
                  <a:chExt cx="804" cy="933"/>
                </a:xfrm>
              </p:grpSpPr>
              <p:pic>
                <p:nvPicPr>
                  <p:cNvPr id="168" name="Rectangle 9426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169" name="Rectangle 9427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pic>
              <p:nvPicPr>
                <p:cNvPr id="159" name="Rectangle 94267"/>
                <p:cNvPicPr>
                  <a:picLocks noChangeAspect="1" noChangeArrowheads="1"/>
                </p:cNvPicPr>
                <p:nvPr/>
              </p:nvPicPr>
              <p:blipFill>
                <a:blip r:embed="rId8" cstate="print"/>
                <a:srcRect/>
                <a:stretch>
                  <a:fillRect/>
                </a:stretch>
              </p:blipFill>
              <p:spPr bwMode="auto">
                <a:xfrm>
                  <a:off x="1524000" y="3657606"/>
                  <a:ext cx="828000" cy="79408"/>
                </a:xfrm>
                <a:prstGeom prst="rect">
                  <a:avLst/>
                </a:prstGeom>
                <a:noFill/>
                <a:ln w="9525">
                  <a:noFill/>
                  <a:miter lim="800000"/>
                  <a:headEnd/>
                  <a:tailEnd/>
                </a:ln>
              </p:spPr>
            </p:pic>
            <p:sp>
              <p:nvSpPr>
                <p:cNvPr id="160" name="Straight Connector 94213"/>
                <p:cNvSpPr>
                  <a:spLocks noChangeShapeType="1"/>
                </p:cNvSpPr>
                <p:nvPr/>
              </p:nvSpPr>
              <p:spPr bwMode="auto">
                <a:xfrm>
                  <a:off x="1905000" y="3733800"/>
                  <a:ext cx="0" cy="180000"/>
                </a:xfrm>
                <a:prstGeom prst="line">
                  <a:avLst/>
                </a:prstGeom>
                <a:noFill/>
                <a:ln w="57150" algn="ctr">
                  <a:solidFill>
                    <a:srgbClr val="FF9933"/>
                  </a:solidFill>
                  <a:round/>
                  <a:headEnd/>
                  <a:tailEnd/>
                </a:ln>
              </p:spPr>
              <p:txBody>
                <a:bodyPr/>
                <a:lstStyle/>
                <a:p>
                  <a:endParaRPr lang="nl-BE"/>
                </a:p>
              </p:txBody>
            </p:sp>
            <p:sp>
              <p:nvSpPr>
                <p:cNvPr id="161" name="Straight Connector 94213"/>
                <p:cNvSpPr>
                  <a:spLocks noChangeShapeType="1"/>
                </p:cNvSpPr>
                <p:nvPr/>
              </p:nvSpPr>
              <p:spPr bwMode="auto">
                <a:xfrm>
                  <a:off x="2209800" y="3477600"/>
                  <a:ext cx="0" cy="180000"/>
                </a:xfrm>
                <a:prstGeom prst="line">
                  <a:avLst/>
                </a:prstGeom>
                <a:noFill/>
                <a:ln w="57150" algn="ctr">
                  <a:solidFill>
                    <a:srgbClr val="FF9933"/>
                  </a:solidFill>
                  <a:round/>
                  <a:headEnd/>
                  <a:tailEnd/>
                </a:ln>
              </p:spPr>
              <p:txBody>
                <a:bodyPr/>
                <a:lstStyle/>
                <a:p>
                  <a:endParaRPr lang="nl-BE"/>
                </a:p>
              </p:txBody>
            </p:sp>
            <p:grpSp>
              <p:nvGrpSpPr>
                <p:cNvPr id="64" name="Group 61"/>
                <p:cNvGrpSpPr>
                  <a:grpSpLocks/>
                </p:cNvGrpSpPr>
                <p:nvPr/>
              </p:nvGrpSpPr>
              <p:grpSpPr bwMode="auto">
                <a:xfrm>
                  <a:off x="1981200" y="3276600"/>
                  <a:ext cx="374374" cy="279114"/>
                  <a:chOff x="732" y="1056"/>
                  <a:chExt cx="804" cy="933"/>
                </a:xfrm>
              </p:grpSpPr>
              <p:pic>
                <p:nvPicPr>
                  <p:cNvPr id="166" name="Rectangle 9426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167" name="Rectangle 9427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65" name="Group 61"/>
                <p:cNvGrpSpPr>
                  <a:grpSpLocks/>
                </p:cNvGrpSpPr>
                <p:nvPr/>
              </p:nvGrpSpPr>
              <p:grpSpPr bwMode="auto">
                <a:xfrm>
                  <a:off x="1759226" y="3810000"/>
                  <a:ext cx="374374" cy="279114"/>
                  <a:chOff x="732" y="1056"/>
                  <a:chExt cx="804" cy="933"/>
                </a:xfrm>
              </p:grpSpPr>
              <p:pic>
                <p:nvPicPr>
                  <p:cNvPr id="164" name="Rectangle 9426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165" name="Rectangle 9427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grpSp>
            <p:nvGrpSpPr>
              <p:cNvPr id="73" name="Group 169"/>
              <p:cNvGrpSpPr/>
              <p:nvPr/>
            </p:nvGrpSpPr>
            <p:grpSpPr>
              <a:xfrm>
                <a:off x="8382000" y="1371600"/>
                <a:ext cx="602974" cy="533400"/>
                <a:chOff x="1524000" y="3276600"/>
                <a:chExt cx="831574" cy="812514"/>
              </a:xfrm>
            </p:grpSpPr>
            <p:sp>
              <p:nvSpPr>
                <p:cNvPr id="171" name="Straight Connector 94213"/>
                <p:cNvSpPr>
                  <a:spLocks noChangeShapeType="1"/>
                </p:cNvSpPr>
                <p:nvPr/>
              </p:nvSpPr>
              <p:spPr bwMode="auto">
                <a:xfrm>
                  <a:off x="1676400" y="3477600"/>
                  <a:ext cx="0" cy="180000"/>
                </a:xfrm>
                <a:prstGeom prst="line">
                  <a:avLst/>
                </a:prstGeom>
                <a:noFill/>
                <a:ln w="57150" algn="ctr">
                  <a:solidFill>
                    <a:srgbClr val="FF9933"/>
                  </a:solidFill>
                  <a:round/>
                  <a:headEnd/>
                  <a:tailEnd/>
                </a:ln>
              </p:spPr>
              <p:txBody>
                <a:bodyPr/>
                <a:lstStyle/>
                <a:p>
                  <a:endParaRPr lang="nl-BE"/>
                </a:p>
              </p:txBody>
            </p:sp>
            <p:grpSp>
              <p:nvGrpSpPr>
                <p:cNvPr id="74" name="Group 61"/>
                <p:cNvGrpSpPr>
                  <a:grpSpLocks/>
                </p:cNvGrpSpPr>
                <p:nvPr/>
              </p:nvGrpSpPr>
              <p:grpSpPr bwMode="auto">
                <a:xfrm>
                  <a:off x="1524000" y="3276600"/>
                  <a:ext cx="374374" cy="279114"/>
                  <a:chOff x="732" y="1056"/>
                  <a:chExt cx="804" cy="933"/>
                </a:xfrm>
              </p:grpSpPr>
              <p:pic>
                <p:nvPicPr>
                  <p:cNvPr id="182" name="Rectangle 9426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183" name="Rectangle 9427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pic>
              <p:nvPicPr>
                <p:cNvPr id="173" name="Rectangle 94267"/>
                <p:cNvPicPr>
                  <a:picLocks noChangeAspect="1" noChangeArrowheads="1"/>
                </p:cNvPicPr>
                <p:nvPr/>
              </p:nvPicPr>
              <p:blipFill>
                <a:blip r:embed="rId6" cstate="print"/>
                <a:srcRect/>
                <a:stretch>
                  <a:fillRect/>
                </a:stretch>
              </p:blipFill>
              <p:spPr bwMode="auto">
                <a:xfrm>
                  <a:off x="1524000" y="3657606"/>
                  <a:ext cx="828000" cy="79408"/>
                </a:xfrm>
                <a:prstGeom prst="rect">
                  <a:avLst/>
                </a:prstGeom>
                <a:noFill/>
                <a:ln w="9525">
                  <a:noFill/>
                  <a:miter lim="800000"/>
                  <a:headEnd/>
                  <a:tailEnd/>
                </a:ln>
              </p:spPr>
            </p:pic>
            <p:sp>
              <p:nvSpPr>
                <p:cNvPr id="174" name="Straight Connector 94213"/>
                <p:cNvSpPr>
                  <a:spLocks noChangeShapeType="1"/>
                </p:cNvSpPr>
                <p:nvPr/>
              </p:nvSpPr>
              <p:spPr bwMode="auto">
                <a:xfrm>
                  <a:off x="1905000" y="3733800"/>
                  <a:ext cx="0" cy="180000"/>
                </a:xfrm>
                <a:prstGeom prst="line">
                  <a:avLst/>
                </a:prstGeom>
                <a:noFill/>
                <a:ln w="57150" algn="ctr">
                  <a:solidFill>
                    <a:srgbClr val="FF9933"/>
                  </a:solidFill>
                  <a:round/>
                  <a:headEnd/>
                  <a:tailEnd/>
                </a:ln>
              </p:spPr>
              <p:txBody>
                <a:bodyPr/>
                <a:lstStyle/>
                <a:p>
                  <a:endParaRPr lang="nl-BE"/>
                </a:p>
              </p:txBody>
            </p:sp>
            <p:sp>
              <p:nvSpPr>
                <p:cNvPr id="175" name="Straight Connector 94213"/>
                <p:cNvSpPr>
                  <a:spLocks noChangeShapeType="1"/>
                </p:cNvSpPr>
                <p:nvPr/>
              </p:nvSpPr>
              <p:spPr bwMode="auto">
                <a:xfrm>
                  <a:off x="2209800" y="3477600"/>
                  <a:ext cx="0" cy="180000"/>
                </a:xfrm>
                <a:prstGeom prst="line">
                  <a:avLst/>
                </a:prstGeom>
                <a:noFill/>
                <a:ln w="57150" algn="ctr">
                  <a:solidFill>
                    <a:srgbClr val="FF9933"/>
                  </a:solidFill>
                  <a:round/>
                  <a:headEnd/>
                  <a:tailEnd/>
                </a:ln>
              </p:spPr>
              <p:txBody>
                <a:bodyPr/>
                <a:lstStyle/>
                <a:p>
                  <a:endParaRPr lang="nl-BE"/>
                </a:p>
              </p:txBody>
            </p:sp>
            <p:grpSp>
              <p:nvGrpSpPr>
                <p:cNvPr id="75" name="Group 61"/>
                <p:cNvGrpSpPr>
                  <a:grpSpLocks/>
                </p:cNvGrpSpPr>
                <p:nvPr/>
              </p:nvGrpSpPr>
              <p:grpSpPr bwMode="auto">
                <a:xfrm>
                  <a:off x="1981200" y="3276600"/>
                  <a:ext cx="374374" cy="279114"/>
                  <a:chOff x="732" y="1056"/>
                  <a:chExt cx="804" cy="933"/>
                </a:xfrm>
              </p:grpSpPr>
              <p:pic>
                <p:nvPicPr>
                  <p:cNvPr id="180" name="Rectangle 9426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181" name="Rectangle 9427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76" name="Group 61"/>
                <p:cNvGrpSpPr>
                  <a:grpSpLocks/>
                </p:cNvGrpSpPr>
                <p:nvPr/>
              </p:nvGrpSpPr>
              <p:grpSpPr bwMode="auto">
                <a:xfrm>
                  <a:off x="1759226" y="3810000"/>
                  <a:ext cx="374374" cy="279114"/>
                  <a:chOff x="732" y="1056"/>
                  <a:chExt cx="804" cy="933"/>
                </a:xfrm>
              </p:grpSpPr>
              <p:pic>
                <p:nvPicPr>
                  <p:cNvPr id="178" name="Rectangle 9426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179" name="Rectangle 9427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cxnSp>
            <p:nvCxnSpPr>
              <p:cNvPr id="184" name="Straight Connector 183"/>
              <p:cNvCxnSpPr>
                <a:stCxn id="212" idx="1"/>
              </p:cNvCxnSpPr>
              <p:nvPr/>
            </p:nvCxnSpPr>
            <p:spPr>
              <a:xfrm rot="10800000">
                <a:off x="7543800" y="1752600"/>
                <a:ext cx="533400" cy="425372"/>
              </a:xfrm>
              <a:prstGeom prst="line">
                <a:avLst/>
              </a:prstGeom>
              <a:ln w="50800" cap="flat">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87" name="Group 199"/>
              <p:cNvGrpSpPr/>
              <p:nvPr/>
            </p:nvGrpSpPr>
            <p:grpSpPr>
              <a:xfrm>
                <a:off x="8077200" y="2057400"/>
                <a:ext cx="526774" cy="507714"/>
                <a:chOff x="1524000" y="3276600"/>
                <a:chExt cx="831574" cy="812514"/>
              </a:xfrm>
            </p:grpSpPr>
            <p:sp>
              <p:nvSpPr>
                <p:cNvPr id="201" name="Straight Connector 94213"/>
                <p:cNvSpPr>
                  <a:spLocks noChangeShapeType="1"/>
                </p:cNvSpPr>
                <p:nvPr/>
              </p:nvSpPr>
              <p:spPr bwMode="auto">
                <a:xfrm>
                  <a:off x="1676400" y="3477600"/>
                  <a:ext cx="0" cy="180000"/>
                </a:xfrm>
                <a:prstGeom prst="line">
                  <a:avLst/>
                </a:prstGeom>
                <a:noFill/>
                <a:ln w="57150" algn="ctr">
                  <a:solidFill>
                    <a:srgbClr val="FF9933"/>
                  </a:solidFill>
                  <a:round/>
                  <a:headEnd/>
                  <a:tailEnd/>
                </a:ln>
              </p:spPr>
              <p:txBody>
                <a:bodyPr/>
                <a:lstStyle/>
                <a:p>
                  <a:endParaRPr lang="nl-BE"/>
                </a:p>
              </p:txBody>
            </p:sp>
            <p:grpSp>
              <p:nvGrpSpPr>
                <p:cNvPr id="88" name="Group 61"/>
                <p:cNvGrpSpPr>
                  <a:grpSpLocks/>
                </p:cNvGrpSpPr>
                <p:nvPr/>
              </p:nvGrpSpPr>
              <p:grpSpPr bwMode="auto">
                <a:xfrm>
                  <a:off x="1524000" y="3276600"/>
                  <a:ext cx="374374" cy="279114"/>
                  <a:chOff x="732" y="1056"/>
                  <a:chExt cx="804" cy="933"/>
                </a:xfrm>
              </p:grpSpPr>
              <p:pic>
                <p:nvPicPr>
                  <p:cNvPr id="212" name="Rectangle 9426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213" name="Rectangle 9427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pic>
              <p:nvPicPr>
                <p:cNvPr id="203" name="Rectangle 94267"/>
                <p:cNvPicPr>
                  <a:picLocks noChangeAspect="1" noChangeArrowheads="1"/>
                </p:cNvPicPr>
                <p:nvPr/>
              </p:nvPicPr>
              <p:blipFill>
                <a:blip r:embed="rId9" cstate="print"/>
                <a:srcRect/>
                <a:stretch>
                  <a:fillRect/>
                </a:stretch>
              </p:blipFill>
              <p:spPr bwMode="auto">
                <a:xfrm>
                  <a:off x="1524000" y="3657606"/>
                  <a:ext cx="828000" cy="79408"/>
                </a:xfrm>
                <a:prstGeom prst="rect">
                  <a:avLst/>
                </a:prstGeom>
                <a:noFill/>
                <a:ln w="9525">
                  <a:noFill/>
                  <a:miter lim="800000"/>
                  <a:headEnd/>
                  <a:tailEnd/>
                </a:ln>
              </p:spPr>
            </p:pic>
            <p:sp>
              <p:nvSpPr>
                <p:cNvPr id="204" name="Straight Connector 94213"/>
                <p:cNvSpPr>
                  <a:spLocks noChangeShapeType="1"/>
                </p:cNvSpPr>
                <p:nvPr/>
              </p:nvSpPr>
              <p:spPr bwMode="auto">
                <a:xfrm>
                  <a:off x="1905000" y="3733800"/>
                  <a:ext cx="0" cy="180000"/>
                </a:xfrm>
                <a:prstGeom prst="line">
                  <a:avLst/>
                </a:prstGeom>
                <a:noFill/>
                <a:ln w="57150" algn="ctr">
                  <a:solidFill>
                    <a:srgbClr val="FF9933"/>
                  </a:solidFill>
                  <a:round/>
                  <a:headEnd/>
                  <a:tailEnd/>
                </a:ln>
              </p:spPr>
              <p:txBody>
                <a:bodyPr/>
                <a:lstStyle/>
                <a:p>
                  <a:endParaRPr lang="nl-BE"/>
                </a:p>
              </p:txBody>
            </p:sp>
            <p:sp>
              <p:nvSpPr>
                <p:cNvPr id="205" name="Straight Connector 94213"/>
                <p:cNvSpPr>
                  <a:spLocks noChangeShapeType="1"/>
                </p:cNvSpPr>
                <p:nvPr/>
              </p:nvSpPr>
              <p:spPr bwMode="auto">
                <a:xfrm>
                  <a:off x="2209800" y="3477600"/>
                  <a:ext cx="0" cy="180000"/>
                </a:xfrm>
                <a:prstGeom prst="line">
                  <a:avLst/>
                </a:prstGeom>
                <a:noFill/>
                <a:ln w="57150" algn="ctr">
                  <a:solidFill>
                    <a:srgbClr val="FF9933"/>
                  </a:solidFill>
                  <a:round/>
                  <a:headEnd/>
                  <a:tailEnd/>
                </a:ln>
              </p:spPr>
              <p:txBody>
                <a:bodyPr/>
                <a:lstStyle/>
                <a:p>
                  <a:endParaRPr lang="nl-BE"/>
                </a:p>
              </p:txBody>
            </p:sp>
            <p:grpSp>
              <p:nvGrpSpPr>
                <p:cNvPr id="89" name="Group 61"/>
                <p:cNvGrpSpPr>
                  <a:grpSpLocks/>
                </p:cNvGrpSpPr>
                <p:nvPr/>
              </p:nvGrpSpPr>
              <p:grpSpPr bwMode="auto">
                <a:xfrm>
                  <a:off x="1981200" y="3276600"/>
                  <a:ext cx="374374" cy="279114"/>
                  <a:chOff x="732" y="1056"/>
                  <a:chExt cx="804" cy="933"/>
                </a:xfrm>
              </p:grpSpPr>
              <p:pic>
                <p:nvPicPr>
                  <p:cNvPr id="210" name="Rectangle 9426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211" name="Rectangle 9427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90" name="Group 61"/>
                <p:cNvGrpSpPr>
                  <a:grpSpLocks/>
                </p:cNvGrpSpPr>
                <p:nvPr/>
              </p:nvGrpSpPr>
              <p:grpSpPr bwMode="auto">
                <a:xfrm>
                  <a:off x="1759226" y="3810000"/>
                  <a:ext cx="374374" cy="279114"/>
                  <a:chOff x="732" y="1056"/>
                  <a:chExt cx="804" cy="933"/>
                </a:xfrm>
              </p:grpSpPr>
              <p:pic>
                <p:nvPicPr>
                  <p:cNvPr id="208" name="Rectangle 9426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209" name="Rectangle 9427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cxnSp>
            <p:nvCxnSpPr>
              <p:cNvPr id="217" name="Straight Connector 216"/>
              <p:cNvCxnSpPr>
                <a:stCxn id="173" idx="1"/>
              </p:cNvCxnSpPr>
              <p:nvPr/>
            </p:nvCxnSpPr>
            <p:spPr>
              <a:xfrm rot="10800000" flipV="1">
                <a:off x="7620000" y="1647788"/>
                <a:ext cx="762000" cy="28612"/>
              </a:xfrm>
              <a:prstGeom prst="line">
                <a:avLst/>
              </a:prstGeom>
              <a:ln w="50800" cap="flat">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212" idx="3"/>
                <a:endCxn id="197" idx="1"/>
              </p:cNvCxnSpPr>
              <p:nvPr/>
            </p:nvCxnSpPr>
            <p:spPr>
              <a:xfrm flipV="1">
                <a:off x="8314353" y="1650673"/>
                <a:ext cx="220047" cy="527299"/>
              </a:xfrm>
              <a:prstGeom prst="line">
                <a:avLst/>
              </a:prstGeom>
              <a:ln w="50800" cap="flat">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91" name="Group 225"/>
          <p:cNvGrpSpPr/>
          <p:nvPr/>
        </p:nvGrpSpPr>
        <p:grpSpPr>
          <a:xfrm>
            <a:off x="2425385" y="936600"/>
            <a:ext cx="2248216" cy="1654200"/>
            <a:chOff x="2425385" y="1285295"/>
            <a:chExt cx="2248216" cy="1654200"/>
          </a:xfrm>
        </p:grpSpPr>
        <p:grpSp>
          <p:nvGrpSpPr>
            <p:cNvPr id="92" name="Group 41"/>
            <p:cNvGrpSpPr>
              <a:grpSpLocks/>
            </p:cNvGrpSpPr>
            <p:nvPr/>
          </p:nvGrpSpPr>
          <p:grpSpPr bwMode="auto">
            <a:xfrm>
              <a:off x="2425385" y="1694344"/>
              <a:ext cx="570975" cy="355367"/>
              <a:chOff x="732" y="1056"/>
              <a:chExt cx="804" cy="933"/>
            </a:xfrm>
          </p:grpSpPr>
          <p:pic>
            <p:nvPicPr>
              <p:cNvPr id="102" name="Rectangle 94249"/>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103" name="Rectangle 94250"/>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93" name="Group 142"/>
            <p:cNvGrpSpPr/>
            <p:nvPr/>
          </p:nvGrpSpPr>
          <p:grpSpPr>
            <a:xfrm>
              <a:off x="2450786" y="1285295"/>
              <a:ext cx="2222815" cy="1576437"/>
              <a:chOff x="2450786" y="1285295"/>
              <a:chExt cx="2222815" cy="1576437"/>
            </a:xfrm>
          </p:grpSpPr>
          <p:sp>
            <p:nvSpPr>
              <p:cNvPr id="6" name="Rounded Rectangle 94215"/>
              <p:cNvSpPr>
                <a:spLocks noChangeArrowheads="1"/>
              </p:cNvSpPr>
              <p:nvPr/>
            </p:nvSpPr>
            <p:spPr bwMode="auto">
              <a:xfrm>
                <a:off x="2450786" y="1285295"/>
                <a:ext cx="2222815" cy="1576437"/>
              </a:xfrm>
              <a:prstGeom prst="roundRect">
                <a:avLst>
                  <a:gd name="adj" fmla="val 7394"/>
                </a:avLst>
              </a:prstGeom>
              <a:solidFill>
                <a:schemeClr val="accent1">
                  <a:lumMod val="20000"/>
                  <a:lumOff val="80000"/>
                </a:schemeClr>
              </a:solidFill>
              <a:ln w="9525" algn="ctr">
                <a:solidFill>
                  <a:schemeClr val="tx1"/>
                </a:solidFill>
                <a:round/>
                <a:headEnd/>
                <a:tailEnd/>
              </a:ln>
            </p:spPr>
            <p:txBody>
              <a:bodyPr wrap="none" anchor="ctr"/>
              <a:lstStyle/>
              <a:p>
                <a:pPr>
                  <a:defRPr/>
                </a:pPr>
                <a:endParaRPr lang="en-US">
                  <a:solidFill>
                    <a:srgbClr val="000000"/>
                  </a:solidFill>
                </a:endParaRPr>
              </a:p>
            </p:txBody>
          </p:sp>
          <p:sp>
            <p:nvSpPr>
              <p:cNvPr id="7" name="Straight Connector 94239"/>
              <p:cNvSpPr>
                <a:spLocks noChangeShapeType="1"/>
              </p:cNvSpPr>
              <p:nvPr/>
            </p:nvSpPr>
            <p:spPr bwMode="auto">
              <a:xfrm flipH="1" flipV="1">
                <a:off x="2843539" y="1885403"/>
                <a:ext cx="876615" cy="133140"/>
              </a:xfrm>
              <a:prstGeom prst="line">
                <a:avLst/>
              </a:prstGeom>
              <a:noFill/>
              <a:ln w="57150" algn="ctr">
                <a:solidFill>
                  <a:srgbClr val="FF9933"/>
                </a:solidFill>
                <a:round/>
                <a:headEnd/>
                <a:tailEnd/>
              </a:ln>
            </p:spPr>
            <p:txBody>
              <a:bodyPr/>
              <a:lstStyle/>
              <a:p>
                <a:endParaRPr lang="nl-BE"/>
              </a:p>
            </p:txBody>
          </p:sp>
          <p:sp>
            <p:nvSpPr>
              <p:cNvPr id="8" name="Straight Connector 94240"/>
              <p:cNvSpPr>
                <a:spLocks noChangeShapeType="1"/>
              </p:cNvSpPr>
              <p:nvPr/>
            </p:nvSpPr>
            <p:spPr bwMode="auto">
              <a:xfrm>
                <a:off x="3694965" y="1663177"/>
                <a:ext cx="0" cy="376903"/>
              </a:xfrm>
              <a:prstGeom prst="line">
                <a:avLst/>
              </a:prstGeom>
              <a:noFill/>
              <a:ln w="57150" algn="ctr">
                <a:solidFill>
                  <a:srgbClr val="FF9933"/>
                </a:solidFill>
                <a:round/>
                <a:headEnd/>
                <a:tailEnd/>
              </a:ln>
            </p:spPr>
            <p:txBody>
              <a:bodyPr/>
              <a:lstStyle/>
              <a:p>
                <a:endParaRPr lang="nl-BE"/>
              </a:p>
            </p:txBody>
          </p:sp>
          <p:sp>
            <p:nvSpPr>
              <p:cNvPr id="9" name="Straight Connector 94241"/>
              <p:cNvSpPr>
                <a:spLocks noChangeShapeType="1"/>
              </p:cNvSpPr>
              <p:nvPr/>
            </p:nvSpPr>
            <p:spPr bwMode="auto">
              <a:xfrm flipV="1">
                <a:off x="2843539" y="2062597"/>
                <a:ext cx="837991" cy="222226"/>
              </a:xfrm>
              <a:prstGeom prst="line">
                <a:avLst/>
              </a:prstGeom>
              <a:noFill/>
              <a:ln w="57150" algn="ctr">
                <a:solidFill>
                  <a:srgbClr val="FF9933"/>
                </a:solidFill>
                <a:round/>
                <a:headEnd/>
                <a:tailEnd/>
              </a:ln>
            </p:spPr>
            <p:txBody>
              <a:bodyPr/>
              <a:lstStyle/>
              <a:p>
                <a:endParaRPr lang="nl-BE"/>
              </a:p>
            </p:txBody>
          </p:sp>
          <p:sp>
            <p:nvSpPr>
              <p:cNvPr id="10" name="Straight Connector 94242"/>
              <p:cNvSpPr>
                <a:spLocks noChangeShapeType="1"/>
              </p:cNvSpPr>
              <p:nvPr/>
            </p:nvSpPr>
            <p:spPr bwMode="auto">
              <a:xfrm flipH="1" flipV="1">
                <a:off x="3689926" y="2062597"/>
                <a:ext cx="0" cy="399420"/>
              </a:xfrm>
              <a:prstGeom prst="line">
                <a:avLst/>
              </a:prstGeom>
              <a:noFill/>
              <a:ln w="57150" algn="ctr">
                <a:solidFill>
                  <a:srgbClr val="FF9933"/>
                </a:solidFill>
                <a:round/>
                <a:headEnd/>
                <a:tailEnd/>
              </a:ln>
            </p:spPr>
            <p:txBody>
              <a:bodyPr/>
              <a:lstStyle/>
              <a:p>
                <a:endParaRPr lang="nl-BE"/>
              </a:p>
            </p:txBody>
          </p:sp>
          <p:sp>
            <p:nvSpPr>
              <p:cNvPr id="11" name="Straight Connector 94243"/>
              <p:cNvSpPr>
                <a:spLocks noChangeShapeType="1"/>
              </p:cNvSpPr>
              <p:nvPr/>
            </p:nvSpPr>
            <p:spPr bwMode="auto">
              <a:xfrm flipH="1" flipV="1">
                <a:off x="3757100" y="2018543"/>
                <a:ext cx="723796" cy="199710"/>
              </a:xfrm>
              <a:prstGeom prst="line">
                <a:avLst/>
              </a:prstGeom>
              <a:noFill/>
              <a:ln w="57150" algn="ctr">
                <a:solidFill>
                  <a:srgbClr val="FF9933"/>
                </a:solidFill>
                <a:round/>
                <a:headEnd/>
                <a:tailEnd/>
              </a:ln>
            </p:spPr>
            <p:txBody>
              <a:bodyPr/>
              <a:lstStyle/>
              <a:p>
                <a:endParaRPr lang="nl-BE"/>
              </a:p>
            </p:txBody>
          </p:sp>
          <p:sp>
            <p:nvSpPr>
              <p:cNvPr id="12" name="Straight Connector 94244"/>
              <p:cNvSpPr>
                <a:spLocks noChangeShapeType="1"/>
              </p:cNvSpPr>
              <p:nvPr/>
            </p:nvSpPr>
            <p:spPr bwMode="auto">
              <a:xfrm flipH="1">
                <a:off x="3720154" y="1840370"/>
                <a:ext cx="760741" cy="178172"/>
              </a:xfrm>
              <a:prstGeom prst="line">
                <a:avLst/>
              </a:prstGeom>
              <a:noFill/>
              <a:ln w="57150" algn="ctr">
                <a:solidFill>
                  <a:srgbClr val="FF9933"/>
                </a:solidFill>
                <a:round/>
                <a:headEnd/>
                <a:tailEnd/>
              </a:ln>
            </p:spPr>
            <p:txBody>
              <a:bodyPr/>
              <a:lstStyle/>
              <a:p>
                <a:endParaRPr lang="nl-BE"/>
              </a:p>
            </p:txBody>
          </p:sp>
          <p:grpSp>
            <p:nvGrpSpPr>
              <p:cNvPr id="94" name="Group 44"/>
              <p:cNvGrpSpPr>
                <a:grpSpLocks/>
              </p:cNvGrpSpPr>
              <p:nvPr/>
            </p:nvGrpSpPr>
            <p:grpSpPr bwMode="auto">
              <a:xfrm>
                <a:off x="4101785" y="1684715"/>
                <a:ext cx="570975" cy="355366"/>
                <a:chOff x="732" y="1056"/>
                <a:chExt cx="804" cy="933"/>
              </a:xfrm>
            </p:grpSpPr>
            <p:pic>
              <p:nvPicPr>
                <p:cNvPr id="31" name="Rectangle 94252"/>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32" name="Rectangle 94253"/>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95" name="Group 47"/>
              <p:cNvGrpSpPr>
                <a:grpSpLocks/>
              </p:cNvGrpSpPr>
              <p:nvPr/>
            </p:nvGrpSpPr>
            <p:grpSpPr bwMode="auto">
              <a:xfrm>
                <a:off x="2539579" y="2151683"/>
                <a:ext cx="570975" cy="355367"/>
                <a:chOff x="732" y="1056"/>
                <a:chExt cx="804" cy="933"/>
              </a:xfrm>
            </p:grpSpPr>
            <p:pic>
              <p:nvPicPr>
                <p:cNvPr id="29" name="Rectangle 94255"/>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30" name="Rectangle 94256"/>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98" name="Group 50"/>
              <p:cNvGrpSpPr>
                <a:grpSpLocks/>
              </p:cNvGrpSpPr>
              <p:nvPr/>
            </p:nvGrpSpPr>
            <p:grpSpPr bwMode="auto">
              <a:xfrm>
                <a:off x="4101785" y="2106651"/>
                <a:ext cx="570975" cy="355367"/>
                <a:chOff x="732" y="1056"/>
                <a:chExt cx="804" cy="933"/>
              </a:xfrm>
            </p:grpSpPr>
            <p:pic>
              <p:nvPicPr>
                <p:cNvPr id="27" name="Rectangle 94258"/>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28" name="Rectangle 94259"/>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101" name="Group 54"/>
              <p:cNvGrpSpPr>
                <a:grpSpLocks/>
              </p:cNvGrpSpPr>
              <p:nvPr/>
            </p:nvGrpSpPr>
            <p:grpSpPr bwMode="auto">
              <a:xfrm>
                <a:off x="3414514" y="1853097"/>
                <a:ext cx="570975" cy="355366"/>
                <a:chOff x="732" y="1056"/>
                <a:chExt cx="804" cy="933"/>
              </a:xfrm>
            </p:grpSpPr>
            <p:pic>
              <p:nvPicPr>
                <p:cNvPr id="24" name="Rectangle 94262"/>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25" name="Rectangle 94263"/>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104" name="Group 57"/>
              <p:cNvGrpSpPr>
                <a:grpSpLocks/>
              </p:cNvGrpSpPr>
              <p:nvPr/>
            </p:nvGrpSpPr>
            <p:grpSpPr bwMode="auto">
              <a:xfrm>
                <a:off x="3414514" y="2306360"/>
                <a:ext cx="570975" cy="355367"/>
                <a:chOff x="732" y="1056"/>
                <a:chExt cx="804" cy="933"/>
              </a:xfrm>
            </p:grpSpPr>
            <p:pic>
              <p:nvPicPr>
                <p:cNvPr id="22" name="Rectangle 94265"/>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23" name="Rectangle 94266"/>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105" name="Group 38"/>
              <p:cNvGrpSpPr>
                <a:grpSpLocks/>
              </p:cNvGrpSpPr>
              <p:nvPr/>
            </p:nvGrpSpPr>
            <p:grpSpPr bwMode="auto">
              <a:xfrm>
                <a:off x="3300320" y="1361495"/>
                <a:ext cx="570975" cy="355367"/>
                <a:chOff x="732" y="1056"/>
                <a:chExt cx="804" cy="933"/>
              </a:xfrm>
            </p:grpSpPr>
            <p:pic>
              <p:nvPicPr>
                <p:cNvPr id="99" name="Rectangle 94246"/>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100" name="Rectangle 94247"/>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nvGrpSpPr>
              <p:cNvPr id="106" name="Group 54"/>
              <p:cNvGrpSpPr>
                <a:grpSpLocks/>
              </p:cNvGrpSpPr>
              <p:nvPr/>
            </p:nvGrpSpPr>
            <p:grpSpPr bwMode="auto">
              <a:xfrm>
                <a:off x="3300320" y="1840210"/>
                <a:ext cx="570975" cy="355366"/>
                <a:chOff x="732" y="1056"/>
                <a:chExt cx="804" cy="933"/>
              </a:xfrm>
            </p:grpSpPr>
            <p:pic>
              <p:nvPicPr>
                <p:cNvPr id="114" name="Rectangle 94262"/>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115" name="Rectangle 94263"/>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grpSp>
        <p:grpSp>
          <p:nvGrpSpPr>
            <p:cNvPr id="107" name="Group 70"/>
            <p:cNvGrpSpPr>
              <a:grpSpLocks/>
            </p:cNvGrpSpPr>
            <p:nvPr/>
          </p:nvGrpSpPr>
          <p:grpSpPr bwMode="auto">
            <a:xfrm>
              <a:off x="2514600" y="1676400"/>
              <a:ext cx="450574" cy="355316"/>
              <a:chOff x="732" y="1056"/>
              <a:chExt cx="804" cy="933"/>
            </a:xfrm>
          </p:grpSpPr>
          <p:pic>
            <p:nvPicPr>
              <p:cNvPr id="132" name="Rectangle 94278"/>
              <p:cNvPicPr>
                <a:picLocks noChangeAspect="1" noChangeArrowheads="1"/>
              </p:cNvPicPr>
              <p:nvPr/>
            </p:nvPicPr>
            <p:blipFill>
              <a:blip r:embed="rId3"/>
              <a:srcRect/>
              <a:stretch>
                <a:fillRect/>
              </a:stretch>
            </p:blipFill>
            <p:spPr bwMode="auto">
              <a:xfrm>
                <a:off x="732" y="1413"/>
                <a:ext cx="804" cy="576"/>
              </a:xfrm>
              <a:prstGeom prst="rect">
                <a:avLst/>
              </a:prstGeom>
              <a:noFill/>
              <a:ln w="9525">
                <a:noFill/>
                <a:miter lim="800000"/>
                <a:headEnd/>
                <a:tailEnd/>
              </a:ln>
            </p:spPr>
          </p:pic>
          <p:pic>
            <p:nvPicPr>
              <p:cNvPr id="133" name="Rectangle 94279"/>
              <p:cNvPicPr>
                <a:picLocks noChangeAspect="1" noChangeArrowheads="1"/>
              </p:cNvPicPr>
              <p:nvPr/>
            </p:nvPicPr>
            <p:blipFill>
              <a:blip r:embed="rId4"/>
              <a:srcRect/>
              <a:stretch>
                <a:fillRect/>
              </a:stretch>
            </p:blipFill>
            <p:spPr bwMode="auto">
              <a:xfrm>
                <a:off x="889" y="1056"/>
                <a:ext cx="455" cy="672"/>
              </a:xfrm>
              <a:prstGeom prst="rect">
                <a:avLst/>
              </a:prstGeom>
              <a:noFill/>
              <a:ln w="9525">
                <a:noFill/>
                <a:miter lim="800000"/>
                <a:headEnd/>
                <a:tailEnd/>
              </a:ln>
            </p:spPr>
          </p:pic>
        </p:grpSp>
        <p:sp>
          <p:nvSpPr>
            <p:cNvPr id="225" name="TextBox 94280"/>
            <p:cNvSpPr txBox="1">
              <a:spLocks noChangeArrowheads="1"/>
            </p:cNvSpPr>
            <p:nvPr/>
          </p:nvSpPr>
          <p:spPr bwMode="auto">
            <a:xfrm>
              <a:off x="2667000" y="2570163"/>
              <a:ext cx="1713507" cy="369332"/>
            </a:xfrm>
            <a:prstGeom prst="rect">
              <a:avLst/>
            </a:prstGeom>
            <a:noFill/>
            <a:ln w="9525">
              <a:noFill/>
              <a:miter lim="800000"/>
              <a:headEnd/>
              <a:tailEnd/>
            </a:ln>
          </p:spPr>
          <p:txBody>
            <a:bodyPr>
              <a:spAutoFit/>
            </a:bodyPr>
            <a:lstStyle/>
            <a:p>
              <a:pPr algn="ctr">
                <a:spcBef>
                  <a:spcPct val="50000"/>
                </a:spcBef>
              </a:pPr>
              <a:r>
                <a:rPr lang="en-US" dirty="0" smtClean="0">
                  <a:solidFill>
                    <a:schemeClr val="bg1"/>
                  </a:solidFill>
                </a:rPr>
                <a:t>EAI</a:t>
              </a:r>
              <a:endParaRPr lang="en-US" dirty="0">
                <a:solidFill>
                  <a:schemeClr val="bg1"/>
                </a:solidFill>
              </a:endParaRPr>
            </a:p>
          </p:txBody>
        </p:sp>
      </p:grpSp>
      <p:grpSp>
        <p:nvGrpSpPr>
          <p:cNvPr id="108" name="Group 231"/>
          <p:cNvGrpSpPr/>
          <p:nvPr/>
        </p:nvGrpSpPr>
        <p:grpSpPr>
          <a:xfrm>
            <a:off x="6984998" y="2511623"/>
            <a:ext cx="2489206" cy="1893570"/>
            <a:chOff x="6984998" y="2816423"/>
            <a:chExt cx="2489206" cy="1893570"/>
          </a:xfrm>
        </p:grpSpPr>
        <p:sp>
          <p:nvSpPr>
            <p:cNvPr id="229" name="TextBox 94312"/>
            <p:cNvSpPr txBox="1">
              <a:spLocks noChangeArrowheads="1"/>
            </p:cNvSpPr>
            <p:nvPr/>
          </p:nvSpPr>
          <p:spPr bwMode="auto">
            <a:xfrm>
              <a:off x="6989767" y="2816423"/>
              <a:ext cx="2484437" cy="307777"/>
            </a:xfrm>
            <a:prstGeom prst="rect">
              <a:avLst/>
            </a:prstGeom>
            <a:noFill/>
            <a:ln w="9525">
              <a:noFill/>
              <a:miter lim="800000"/>
              <a:headEnd/>
              <a:tailEnd/>
            </a:ln>
          </p:spPr>
          <p:txBody>
            <a:bodyPr>
              <a:spAutoFit/>
            </a:bodyPr>
            <a:lstStyle/>
            <a:p>
              <a:pPr>
                <a:spcBef>
                  <a:spcPct val="50000"/>
                </a:spcBef>
              </a:pPr>
              <a:r>
                <a:rPr lang="en-US" sz="1400" b="1" u="sng" dirty="0" smtClean="0">
                  <a:effectLst>
                    <a:outerShdw blurRad="38100" dist="38100" dir="2700000" algn="tl">
                      <a:srgbClr val="000000">
                        <a:alpha val="43137"/>
                      </a:srgbClr>
                    </a:outerShdw>
                  </a:effectLst>
                </a:rPr>
                <a:t>Managed </a:t>
              </a:r>
              <a:r>
                <a:rPr lang="en-US" sz="1400" b="1" u="sng" dirty="0">
                  <a:effectLst>
                    <a:outerShdw blurRad="38100" dist="38100" dir="2700000" algn="tl">
                      <a:srgbClr val="000000">
                        <a:alpha val="43137"/>
                      </a:srgbClr>
                    </a:outerShdw>
                  </a:effectLst>
                </a:rPr>
                <a:t>/ </a:t>
              </a:r>
              <a:r>
                <a:rPr lang="en-US" sz="1400" b="1" u="sng" dirty="0" smtClean="0">
                  <a:effectLst>
                    <a:outerShdw blurRad="38100" dist="38100" dir="2700000" algn="tl">
                      <a:srgbClr val="000000">
                        <a:alpha val="43137"/>
                      </a:srgbClr>
                    </a:outerShdw>
                  </a:effectLst>
                </a:rPr>
                <a:t>Distributed</a:t>
              </a:r>
              <a:endParaRPr lang="en-US" sz="1400" b="1" u="sng" dirty="0">
                <a:effectLst>
                  <a:outerShdw blurRad="38100" dist="38100" dir="2700000" algn="tl">
                    <a:srgbClr val="000000">
                      <a:alpha val="43137"/>
                    </a:srgbClr>
                  </a:outerShdw>
                </a:effectLst>
              </a:endParaRPr>
            </a:p>
          </p:txBody>
        </p:sp>
        <p:sp>
          <p:nvSpPr>
            <p:cNvPr id="231" name="Rectangle 230"/>
            <p:cNvSpPr/>
            <p:nvPr/>
          </p:nvSpPr>
          <p:spPr>
            <a:xfrm>
              <a:off x="6984998" y="3048000"/>
              <a:ext cx="2159001" cy="1661993"/>
            </a:xfrm>
            <a:prstGeom prst="rect">
              <a:avLst/>
            </a:prstGeom>
          </p:spPr>
          <p:txBody>
            <a:bodyPr wrap="square">
              <a:spAutoFit/>
            </a:bodyPr>
            <a:lstStyle/>
            <a:p>
              <a:pPr>
                <a:spcBef>
                  <a:spcPct val="50000"/>
                </a:spcBef>
                <a:buFont typeface="Arial" pitchFamily="34" charset="0"/>
                <a:buChar char="•"/>
                <a:defRPr/>
              </a:pPr>
              <a:r>
                <a:rPr lang="en-US" sz="1200" b="1" dirty="0" smtClean="0">
                  <a:solidFill>
                    <a:srgbClr val="92D050"/>
                  </a:solidFill>
                  <a:effectLst>
                    <a:outerShdw blurRad="38100" dist="38100" dir="2700000" algn="tl">
                      <a:srgbClr val="000000">
                        <a:alpha val="43137"/>
                      </a:srgbClr>
                    </a:outerShdw>
                  </a:effectLst>
                </a:rPr>
                <a:t> Common communication infrastructure</a:t>
              </a:r>
            </a:p>
            <a:p>
              <a:pPr>
                <a:spcBef>
                  <a:spcPct val="50000"/>
                </a:spcBef>
                <a:buFont typeface="Arial" pitchFamily="34" charset="0"/>
                <a:buChar char="•"/>
                <a:defRPr/>
              </a:pPr>
              <a:r>
                <a:rPr lang="en-US" sz="1200" b="1" dirty="0" smtClean="0">
                  <a:solidFill>
                    <a:srgbClr val="92D050"/>
                  </a:solidFill>
                  <a:effectLst>
                    <a:outerShdw blurRad="38100" dist="38100" dir="2700000" algn="tl">
                      <a:srgbClr val="000000">
                        <a:alpha val="43137"/>
                      </a:srgbClr>
                    </a:outerShdw>
                  </a:effectLst>
                </a:rPr>
                <a:t> Common command infrastructure</a:t>
              </a:r>
            </a:p>
            <a:p>
              <a:pPr>
                <a:spcBef>
                  <a:spcPct val="50000"/>
                </a:spcBef>
                <a:buFont typeface="Arial" pitchFamily="34" charset="0"/>
                <a:buChar char="•"/>
                <a:defRPr/>
              </a:pPr>
              <a:r>
                <a:rPr lang="en-US" sz="1200" b="1" dirty="0" smtClean="0">
                  <a:solidFill>
                    <a:srgbClr val="92D050"/>
                  </a:solidFill>
                  <a:effectLst>
                    <a:outerShdw blurRad="38100" dist="38100" dir="2700000" algn="tl">
                      <a:srgbClr val="000000">
                        <a:alpha val="43137"/>
                      </a:srgbClr>
                    </a:outerShdw>
                  </a:effectLst>
                </a:rPr>
                <a:t> n lines of connectivity</a:t>
              </a:r>
            </a:p>
            <a:p>
              <a:pPr>
                <a:spcBef>
                  <a:spcPct val="50000"/>
                </a:spcBef>
                <a:buFont typeface="Arial" pitchFamily="34" charset="0"/>
                <a:buChar char="•"/>
                <a:defRPr/>
              </a:pPr>
              <a:r>
                <a:rPr lang="en-US" sz="1200" b="1" dirty="0" smtClean="0">
                  <a:solidFill>
                    <a:srgbClr val="92D050"/>
                  </a:solidFill>
                  <a:effectLst>
                    <a:outerShdw blurRad="38100" dist="38100" dir="2700000" algn="tl">
                      <a:srgbClr val="000000">
                        <a:alpha val="43137"/>
                      </a:srgbClr>
                    </a:outerShdw>
                  </a:effectLst>
                </a:rPr>
                <a:t> </a:t>
              </a:r>
              <a:r>
                <a:rPr lang="en-US" sz="1200" b="1" dirty="0" err="1" smtClean="0">
                  <a:solidFill>
                    <a:srgbClr val="92D050"/>
                  </a:solidFill>
                  <a:effectLst>
                    <a:outerShdw blurRad="38100" dist="38100" dir="2700000" algn="tl">
                      <a:srgbClr val="000000">
                        <a:alpha val="43137"/>
                      </a:srgbClr>
                    </a:outerShdw>
                  </a:effectLst>
                </a:rPr>
                <a:t>Comminication</a:t>
              </a:r>
              <a:r>
                <a:rPr lang="en-US" sz="1200" b="1" dirty="0" smtClean="0">
                  <a:solidFill>
                    <a:srgbClr val="92D050"/>
                  </a:solidFill>
                  <a:effectLst>
                    <a:outerShdw blurRad="38100" dist="38100" dir="2700000" algn="tl">
                      <a:srgbClr val="000000">
                        <a:alpha val="43137"/>
                      </a:srgbClr>
                    </a:outerShdw>
                  </a:effectLst>
                </a:rPr>
                <a:t> protocol independent</a:t>
              </a:r>
              <a:endParaRPr lang="en-US" sz="1200" b="1" dirty="0">
                <a:solidFill>
                  <a:srgbClr val="92D050"/>
                </a:solidFill>
                <a:effectLst>
                  <a:outerShdw blurRad="38100" dist="38100" dir="2700000" algn="tl">
                    <a:srgbClr val="000000">
                      <a:alpha val="43137"/>
                    </a:srgbClr>
                  </a:outerShdw>
                </a:effectLst>
              </a:endParaRPr>
            </a:p>
          </p:txBody>
        </p:sp>
      </p:grpSp>
      <p:pic>
        <p:nvPicPr>
          <p:cNvPr id="275" name="Picture 24" descr="Server applicance large"/>
          <p:cNvPicPr>
            <a:picLocks noChangeAspect="1" noChangeArrowheads="1"/>
          </p:cNvPicPr>
          <p:nvPr/>
        </p:nvPicPr>
        <p:blipFill>
          <a:blip r:embed="rId10"/>
          <a:srcRect/>
          <a:stretch>
            <a:fillRect/>
          </a:stretch>
        </p:blipFill>
        <p:spPr bwMode="auto">
          <a:xfrm>
            <a:off x="3810000" y="4800601"/>
            <a:ext cx="1143000" cy="1066800"/>
          </a:xfrm>
          <a:prstGeom prst="rect">
            <a:avLst/>
          </a:prstGeom>
          <a:noFill/>
        </p:spPr>
      </p:pic>
      <p:pic>
        <p:nvPicPr>
          <p:cNvPr id="276" name="Picture 22" descr="BizTalk server 2006 logo black"/>
          <p:cNvPicPr>
            <a:picLocks noChangeAspect="1" noChangeArrowheads="1"/>
          </p:cNvPicPr>
          <p:nvPr/>
        </p:nvPicPr>
        <p:blipFill>
          <a:blip r:embed="rId11"/>
          <a:stretch>
            <a:fillRect/>
          </a:stretch>
        </p:blipFill>
        <p:spPr bwMode="auto">
          <a:xfrm>
            <a:off x="3429000" y="4430522"/>
            <a:ext cx="1981200" cy="293878"/>
          </a:xfrm>
          <a:prstGeom prst="rect">
            <a:avLst/>
          </a:prstGeom>
          <a:noFill/>
          <a:ln>
            <a:noFill/>
          </a:ln>
        </p:spPr>
      </p:pic>
      <p:grpSp>
        <p:nvGrpSpPr>
          <p:cNvPr id="109" name="Group 33"/>
          <p:cNvGrpSpPr>
            <a:grpSpLocks/>
          </p:cNvGrpSpPr>
          <p:nvPr/>
        </p:nvGrpSpPr>
        <p:grpSpPr bwMode="auto">
          <a:xfrm>
            <a:off x="3733800" y="3429000"/>
            <a:ext cx="1357322" cy="981084"/>
            <a:chOff x="117703" y="1511300"/>
            <a:chExt cx="1865797" cy="1612900"/>
          </a:xfrm>
        </p:grpSpPr>
        <p:grpSp>
          <p:nvGrpSpPr>
            <p:cNvPr id="110" name="Group 29"/>
            <p:cNvGrpSpPr>
              <a:grpSpLocks/>
            </p:cNvGrpSpPr>
            <p:nvPr/>
          </p:nvGrpSpPr>
          <p:grpSpPr bwMode="auto">
            <a:xfrm>
              <a:off x="228600" y="1511300"/>
              <a:ext cx="1680713" cy="1612900"/>
              <a:chOff x="228600" y="1511300"/>
              <a:chExt cx="1680713" cy="1612900"/>
            </a:xfrm>
          </p:grpSpPr>
          <p:pic>
            <p:nvPicPr>
              <p:cNvPr id="290" name="Rectangle 9266"/>
              <p:cNvPicPr>
                <a:picLocks noChangeAspect="1" noChangeArrowheads="1"/>
              </p:cNvPicPr>
              <p:nvPr/>
            </p:nvPicPr>
            <p:blipFill>
              <a:blip r:embed="rId12" cstate="print"/>
              <a:srcRect/>
              <a:stretch>
                <a:fillRect/>
              </a:stretch>
            </p:blipFill>
            <p:spPr bwMode="auto">
              <a:xfrm>
                <a:off x="228600" y="1511300"/>
                <a:ext cx="1680713" cy="1612900"/>
              </a:xfrm>
              <a:prstGeom prst="rect">
                <a:avLst/>
              </a:prstGeom>
              <a:noFill/>
              <a:ln w="9525">
                <a:noFill/>
                <a:miter lim="800000"/>
                <a:headEnd/>
                <a:tailEnd/>
              </a:ln>
            </p:spPr>
          </p:pic>
          <p:pic>
            <p:nvPicPr>
              <p:cNvPr id="291" name="Rectangle 9267"/>
              <p:cNvPicPr>
                <a:picLocks noChangeAspect="1" noChangeArrowheads="1"/>
              </p:cNvPicPr>
              <p:nvPr/>
            </p:nvPicPr>
            <p:blipFill>
              <a:blip r:embed="rId13" cstate="print"/>
              <a:srcRect/>
              <a:stretch>
                <a:fillRect/>
              </a:stretch>
            </p:blipFill>
            <p:spPr bwMode="auto">
              <a:xfrm>
                <a:off x="621102" y="2514600"/>
                <a:ext cx="891936" cy="161925"/>
              </a:xfrm>
              <a:prstGeom prst="rect">
                <a:avLst/>
              </a:prstGeom>
              <a:noFill/>
              <a:ln w="9525">
                <a:noFill/>
                <a:miter lim="800000"/>
                <a:headEnd/>
                <a:tailEnd/>
              </a:ln>
            </p:spPr>
          </p:pic>
        </p:grpSp>
        <p:sp>
          <p:nvSpPr>
            <p:cNvPr id="289" name="TextBox 9241"/>
            <p:cNvSpPr txBox="1">
              <a:spLocks noChangeArrowheads="1"/>
            </p:cNvSpPr>
            <p:nvPr/>
          </p:nvSpPr>
          <p:spPr bwMode="auto">
            <a:xfrm>
              <a:off x="117703" y="1818844"/>
              <a:ext cx="1865797" cy="662496"/>
            </a:xfrm>
            <a:prstGeom prst="rect">
              <a:avLst/>
            </a:prstGeom>
            <a:noFill/>
            <a:ln w="9525">
              <a:noFill/>
              <a:miter lim="800000"/>
              <a:headEnd/>
              <a:tailEnd/>
            </a:ln>
          </p:spPr>
          <p:txBody>
            <a:bodyPr wrap="square">
              <a:spAutoFit/>
            </a:bodyPr>
            <a:lstStyle/>
            <a:p>
              <a:pPr algn="ctr">
                <a:spcBef>
                  <a:spcPct val="50000"/>
                </a:spcBef>
              </a:pPr>
              <a:r>
                <a:rPr lang="en-US" sz="1200" b="1" dirty="0">
                  <a:solidFill>
                    <a:srgbClr val="FFFFFF"/>
                  </a:solidFill>
                </a:rPr>
                <a:t>Brokered Communication</a:t>
              </a:r>
            </a:p>
          </p:txBody>
        </p:sp>
      </p:grpSp>
      <p:grpSp>
        <p:nvGrpSpPr>
          <p:cNvPr id="111" name="Group 33"/>
          <p:cNvGrpSpPr>
            <a:grpSpLocks/>
          </p:cNvGrpSpPr>
          <p:nvPr/>
        </p:nvGrpSpPr>
        <p:grpSpPr bwMode="auto">
          <a:xfrm>
            <a:off x="3748078" y="5876916"/>
            <a:ext cx="1357322" cy="981084"/>
            <a:chOff x="137330" y="1511300"/>
            <a:chExt cx="1865798" cy="1612900"/>
          </a:xfrm>
        </p:grpSpPr>
        <p:grpSp>
          <p:nvGrpSpPr>
            <p:cNvPr id="112" name="Group 29"/>
            <p:cNvGrpSpPr>
              <a:grpSpLocks/>
            </p:cNvGrpSpPr>
            <p:nvPr/>
          </p:nvGrpSpPr>
          <p:grpSpPr bwMode="auto">
            <a:xfrm>
              <a:off x="228600" y="1511300"/>
              <a:ext cx="1680713" cy="1612900"/>
              <a:chOff x="228600" y="1511300"/>
              <a:chExt cx="1680713" cy="1612900"/>
            </a:xfrm>
          </p:grpSpPr>
          <p:pic>
            <p:nvPicPr>
              <p:cNvPr id="295" name="Rectangle 9266"/>
              <p:cNvPicPr>
                <a:picLocks noChangeAspect="1" noChangeArrowheads="1"/>
              </p:cNvPicPr>
              <p:nvPr/>
            </p:nvPicPr>
            <p:blipFill>
              <a:blip r:embed="rId12" cstate="print"/>
              <a:srcRect/>
              <a:stretch>
                <a:fillRect/>
              </a:stretch>
            </p:blipFill>
            <p:spPr bwMode="auto">
              <a:xfrm>
                <a:off x="228600" y="1511300"/>
                <a:ext cx="1680713" cy="1612900"/>
              </a:xfrm>
              <a:prstGeom prst="rect">
                <a:avLst/>
              </a:prstGeom>
              <a:noFill/>
              <a:ln w="9525">
                <a:noFill/>
                <a:miter lim="800000"/>
                <a:headEnd/>
                <a:tailEnd/>
              </a:ln>
            </p:spPr>
          </p:pic>
          <p:pic>
            <p:nvPicPr>
              <p:cNvPr id="296" name="Rectangle 9267"/>
              <p:cNvPicPr>
                <a:picLocks noChangeAspect="1" noChangeArrowheads="1"/>
              </p:cNvPicPr>
              <p:nvPr/>
            </p:nvPicPr>
            <p:blipFill>
              <a:blip r:embed="rId13" cstate="print"/>
              <a:srcRect/>
              <a:stretch>
                <a:fillRect/>
              </a:stretch>
            </p:blipFill>
            <p:spPr bwMode="auto">
              <a:xfrm>
                <a:off x="621102" y="2514600"/>
                <a:ext cx="891936" cy="161925"/>
              </a:xfrm>
              <a:prstGeom prst="rect">
                <a:avLst/>
              </a:prstGeom>
              <a:noFill/>
              <a:ln w="9525">
                <a:noFill/>
                <a:miter lim="800000"/>
                <a:headEnd/>
                <a:tailEnd/>
              </a:ln>
            </p:spPr>
          </p:pic>
        </p:grpSp>
        <p:sp>
          <p:nvSpPr>
            <p:cNvPr id="294" name="TextBox 9241"/>
            <p:cNvSpPr txBox="1">
              <a:spLocks noChangeArrowheads="1"/>
            </p:cNvSpPr>
            <p:nvPr/>
          </p:nvSpPr>
          <p:spPr bwMode="auto">
            <a:xfrm>
              <a:off x="137330" y="1818844"/>
              <a:ext cx="1865798" cy="758976"/>
            </a:xfrm>
            <a:prstGeom prst="rect">
              <a:avLst/>
            </a:prstGeom>
            <a:noFill/>
            <a:ln w="9525">
              <a:noFill/>
              <a:miter lim="800000"/>
              <a:headEnd/>
              <a:tailEnd/>
            </a:ln>
          </p:spPr>
          <p:txBody>
            <a:bodyPr wrap="square">
              <a:spAutoFit/>
            </a:bodyPr>
            <a:lstStyle/>
            <a:p>
              <a:pPr algn="ctr">
                <a:spcBef>
                  <a:spcPct val="50000"/>
                </a:spcBef>
              </a:pPr>
              <a:r>
                <a:rPr lang="en-US" sz="1200" b="1" dirty="0" smtClean="0">
                  <a:solidFill>
                    <a:srgbClr val="FFFFFF"/>
                  </a:solidFill>
                </a:rPr>
                <a:t>Web Standards Support</a:t>
              </a:r>
              <a:endParaRPr lang="en-US" sz="1200" b="1" dirty="0">
                <a:solidFill>
                  <a:srgbClr val="FFFFFF"/>
                </a:solidFill>
              </a:endParaRPr>
            </a:p>
          </p:txBody>
        </p:sp>
      </p:grpSp>
      <p:grpSp>
        <p:nvGrpSpPr>
          <p:cNvPr id="113" name="Group 33"/>
          <p:cNvGrpSpPr>
            <a:grpSpLocks/>
          </p:cNvGrpSpPr>
          <p:nvPr/>
        </p:nvGrpSpPr>
        <p:grpSpPr bwMode="auto">
          <a:xfrm>
            <a:off x="2438400" y="3743316"/>
            <a:ext cx="1357322" cy="981084"/>
            <a:chOff x="117703" y="1511300"/>
            <a:chExt cx="1865797" cy="1612900"/>
          </a:xfrm>
        </p:grpSpPr>
        <p:grpSp>
          <p:nvGrpSpPr>
            <p:cNvPr id="116" name="Group 29"/>
            <p:cNvGrpSpPr>
              <a:grpSpLocks/>
            </p:cNvGrpSpPr>
            <p:nvPr/>
          </p:nvGrpSpPr>
          <p:grpSpPr bwMode="auto">
            <a:xfrm>
              <a:off x="228600" y="1511300"/>
              <a:ext cx="1680713" cy="1612900"/>
              <a:chOff x="228600" y="1511300"/>
              <a:chExt cx="1680713" cy="1612900"/>
            </a:xfrm>
          </p:grpSpPr>
          <p:pic>
            <p:nvPicPr>
              <p:cNvPr id="300" name="Rectangle 9266"/>
              <p:cNvPicPr>
                <a:picLocks noChangeAspect="1" noChangeArrowheads="1"/>
              </p:cNvPicPr>
              <p:nvPr/>
            </p:nvPicPr>
            <p:blipFill>
              <a:blip r:embed="rId12" cstate="print"/>
              <a:srcRect/>
              <a:stretch>
                <a:fillRect/>
              </a:stretch>
            </p:blipFill>
            <p:spPr bwMode="auto">
              <a:xfrm>
                <a:off x="228600" y="1511300"/>
                <a:ext cx="1680713" cy="1612900"/>
              </a:xfrm>
              <a:prstGeom prst="rect">
                <a:avLst/>
              </a:prstGeom>
              <a:noFill/>
              <a:ln w="9525">
                <a:noFill/>
                <a:miter lim="800000"/>
                <a:headEnd/>
                <a:tailEnd/>
              </a:ln>
            </p:spPr>
          </p:pic>
          <p:pic>
            <p:nvPicPr>
              <p:cNvPr id="301" name="Rectangle 9267"/>
              <p:cNvPicPr>
                <a:picLocks noChangeAspect="1" noChangeArrowheads="1"/>
              </p:cNvPicPr>
              <p:nvPr/>
            </p:nvPicPr>
            <p:blipFill>
              <a:blip r:embed="rId13" cstate="print"/>
              <a:srcRect/>
              <a:stretch>
                <a:fillRect/>
              </a:stretch>
            </p:blipFill>
            <p:spPr bwMode="auto">
              <a:xfrm>
                <a:off x="621102" y="2514600"/>
                <a:ext cx="891936" cy="161925"/>
              </a:xfrm>
              <a:prstGeom prst="rect">
                <a:avLst/>
              </a:prstGeom>
              <a:noFill/>
              <a:ln w="9525">
                <a:noFill/>
                <a:miter lim="800000"/>
                <a:headEnd/>
                <a:tailEnd/>
              </a:ln>
            </p:spPr>
          </p:pic>
        </p:grpSp>
        <p:sp>
          <p:nvSpPr>
            <p:cNvPr id="299" name="TextBox 9241"/>
            <p:cNvSpPr txBox="1">
              <a:spLocks noChangeArrowheads="1"/>
            </p:cNvSpPr>
            <p:nvPr/>
          </p:nvSpPr>
          <p:spPr bwMode="auto">
            <a:xfrm>
              <a:off x="117703" y="1818844"/>
              <a:ext cx="1865797" cy="758976"/>
            </a:xfrm>
            <a:prstGeom prst="rect">
              <a:avLst/>
            </a:prstGeom>
            <a:noFill/>
            <a:ln w="9525">
              <a:noFill/>
              <a:miter lim="800000"/>
              <a:headEnd/>
              <a:tailEnd/>
            </a:ln>
          </p:spPr>
          <p:txBody>
            <a:bodyPr wrap="square">
              <a:spAutoFit/>
            </a:bodyPr>
            <a:lstStyle/>
            <a:p>
              <a:pPr algn="ctr">
                <a:spcBef>
                  <a:spcPct val="50000"/>
                </a:spcBef>
              </a:pPr>
              <a:r>
                <a:rPr lang="en-US" sz="1200" b="1" dirty="0" err="1" smtClean="0">
                  <a:solidFill>
                    <a:srgbClr val="FFFFFF"/>
                  </a:solidFill>
                </a:rPr>
                <a:t>EndPoint</a:t>
              </a:r>
              <a:r>
                <a:rPr lang="en-US" sz="1200" b="1" dirty="0" smtClean="0">
                  <a:solidFill>
                    <a:srgbClr val="FFFFFF"/>
                  </a:solidFill>
                </a:rPr>
                <a:t> Metadata</a:t>
              </a:r>
              <a:endParaRPr lang="en-US" sz="1200" b="1" dirty="0">
                <a:solidFill>
                  <a:srgbClr val="FFFFFF"/>
                </a:solidFill>
              </a:endParaRPr>
            </a:p>
          </p:txBody>
        </p:sp>
      </p:grpSp>
      <p:grpSp>
        <p:nvGrpSpPr>
          <p:cNvPr id="117" name="Group 33"/>
          <p:cNvGrpSpPr>
            <a:grpSpLocks/>
          </p:cNvGrpSpPr>
          <p:nvPr/>
        </p:nvGrpSpPr>
        <p:grpSpPr bwMode="auto">
          <a:xfrm>
            <a:off x="5119678" y="3743316"/>
            <a:ext cx="1357322" cy="981084"/>
            <a:chOff x="117703" y="1511300"/>
            <a:chExt cx="1865797" cy="1612900"/>
          </a:xfrm>
        </p:grpSpPr>
        <p:grpSp>
          <p:nvGrpSpPr>
            <p:cNvPr id="118" name="Group 29"/>
            <p:cNvGrpSpPr>
              <a:grpSpLocks/>
            </p:cNvGrpSpPr>
            <p:nvPr/>
          </p:nvGrpSpPr>
          <p:grpSpPr bwMode="auto">
            <a:xfrm>
              <a:off x="228600" y="1511300"/>
              <a:ext cx="1680713" cy="1612900"/>
              <a:chOff x="228600" y="1511300"/>
              <a:chExt cx="1680713" cy="1612900"/>
            </a:xfrm>
          </p:grpSpPr>
          <p:pic>
            <p:nvPicPr>
              <p:cNvPr id="305" name="Rectangle 9266"/>
              <p:cNvPicPr>
                <a:picLocks noChangeAspect="1" noChangeArrowheads="1"/>
              </p:cNvPicPr>
              <p:nvPr/>
            </p:nvPicPr>
            <p:blipFill>
              <a:blip r:embed="rId12" cstate="print"/>
              <a:srcRect/>
              <a:stretch>
                <a:fillRect/>
              </a:stretch>
            </p:blipFill>
            <p:spPr bwMode="auto">
              <a:xfrm>
                <a:off x="228600" y="1511300"/>
                <a:ext cx="1680713" cy="1612900"/>
              </a:xfrm>
              <a:prstGeom prst="rect">
                <a:avLst/>
              </a:prstGeom>
              <a:noFill/>
              <a:ln w="9525">
                <a:noFill/>
                <a:miter lim="800000"/>
                <a:headEnd/>
                <a:tailEnd/>
              </a:ln>
            </p:spPr>
          </p:pic>
          <p:pic>
            <p:nvPicPr>
              <p:cNvPr id="306" name="Rectangle 9267"/>
              <p:cNvPicPr>
                <a:picLocks noChangeAspect="1" noChangeArrowheads="1"/>
              </p:cNvPicPr>
              <p:nvPr/>
            </p:nvPicPr>
            <p:blipFill>
              <a:blip r:embed="rId13" cstate="print"/>
              <a:srcRect/>
              <a:stretch>
                <a:fillRect/>
              </a:stretch>
            </p:blipFill>
            <p:spPr bwMode="auto">
              <a:xfrm>
                <a:off x="621102" y="2514600"/>
                <a:ext cx="891936" cy="161925"/>
              </a:xfrm>
              <a:prstGeom prst="rect">
                <a:avLst/>
              </a:prstGeom>
              <a:noFill/>
              <a:ln w="9525">
                <a:noFill/>
                <a:miter lim="800000"/>
                <a:headEnd/>
                <a:tailEnd/>
              </a:ln>
            </p:spPr>
          </p:pic>
        </p:grpSp>
        <p:sp>
          <p:nvSpPr>
            <p:cNvPr id="304" name="TextBox 9241"/>
            <p:cNvSpPr txBox="1">
              <a:spLocks noChangeArrowheads="1"/>
            </p:cNvSpPr>
            <p:nvPr/>
          </p:nvSpPr>
          <p:spPr bwMode="auto">
            <a:xfrm>
              <a:off x="117703" y="1818844"/>
              <a:ext cx="1865797" cy="758976"/>
            </a:xfrm>
            <a:prstGeom prst="rect">
              <a:avLst/>
            </a:prstGeom>
            <a:noFill/>
            <a:ln w="9525">
              <a:noFill/>
              <a:miter lim="800000"/>
              <a:headEnd/>
              <a:tailEnd/>
            </a:ln>
          </p:spPr>
          <p:txBody>
            <a:bodyPr wrap="square">
              <a:spAutoFit/>
            </a:bodyPr>
            <a:lstStyle/>
            <a:p>
              <a:pPr algn="ctr">
                <a:spcBef>
                  <a:spcPct val="50000"/>
                </a:spcBef>
              </a:pPr>
              <a:r>
                <a:rPr lang="en-US" sz="1200" b="1" dirty="0" smtClean="0">
                  <a:solidFill>
                    <a:srgbClr val="FFFFFF"/>
                  </a:solidFill>
                </a:rPr>
                <a:t>Intelligent Routing</a:t>
              </a:r>
              <a:endParaRPr lang="en-US" sz="1200" b="1" dirty="0">
                <a:solidFill>
                  <a:srgbClr val="FFFFFF"/>
                </a:solidFill>
              </a:endParaRPr>
            </a:p>
          </p:txBody>
        </p:sp>
      </p:grpSp>
      <p:grpSp>
        <p:nvGrpSpPr>
          <p:cNvPr id="119" name="Group 33"/>
          <p:cNvGrpSpPr>
            <a:grpSpLocks/>
          </p:cNvGrpSpPr>
          <p:nvPr/>
        </p:nvGrpSpPr>
        <p:grpSpPr bwMode="auto">
          <a:xfrm>
            <a:off x="5119678" y="5486400"/>
            <a:ext cx="1357322" cy="981084"/>
            <a:chOff x="117703" y="1511300"/>
            <a:chExt cx="1865797" cy="1612900"/>
          </a:xfrm>
        </p:grpSpPr>
        <p:grpSp>
          <p:nvGrpSpPr>
            <p:cNvPr id="120" name="Group 29"/>
            <p:cNvGrpSpPr>
              <a:grpSpLocks/>
            </p:cNvGrpSpPr>
            <p:nvPr/>
          </p:nvGrpSpPr>
          <p:grpSpPr bwMode="auto">
            <a:xfrm>
              <a:off x="228600" y="1511300"/>
              <a:ext cx="1680713" cy="1612900"/>
              <a:chOff x="228600" y="1511300"/>
              <a:chExt cx="1680713" cy="1612900"/>
            </a:xfrm>
          </p:grpSpPr>
          <p:pic>
            <p:nvPicPr>
              <p:cNvPr id="310" name="Rectangle 9266"/>
              <p:cNvPicPr>
                <a:picLocks noChangeAspect="1" noChangeArrowheads="1"/>
              </p:cNvPicPr>
              <p:nvPr/>
            </p:nvPicPr>
            <p:blipFill>
              <a:blip r:embed="rId12" cstate="print"/>
              <a:srcRect/>
              <a:stretch>
                <a:fillRect/>
              </a:stretch>
            </p:blipFill>
            <p:spPr bwMode="auto">
              <a:xfrm>
                <a:off x="228600" y="1511300"/>
                <a:ext cx="1680713" cy="1612900"/>
              </a:xfrm>
              <a:prstGeom prst="rect">
                <a:avLst/>
              </a:prstGeom>
              <a:noFill/>
              <a:ln w="9525">
                <a:noFill/>
                <a:miter lim="800000"/>
                <a:headEnd/>
                <a:tailEnd/>
              </a:ln>
            </p:spPr>
          </p:pic>
          <p:pic>
            <p:nvPicPr>
              <p:cNvPr id="311" name="Rectangle 9267"/>
              <p:cNvPicPr>
                <a:picLocks noChangeAspect="1" noChangeArrowheads="1"/>
              </p:cNvPicPr>
              <p:nvPr/>
            </p:nvPicPr>
            <p:blipFill>
              <a:blip r:embed="rId13" cstate="print"/>
              <a:srcRect/>
              <a:stretch>
                <a:fillRect/>
              </a:stretch>
            </p:blipFill>
            <p:spPr bwMode="auto">
              <a:xfrm>
                <a:off x="621102" y="2514600"/>
                <a:ext cx="891936" cy="161925"/>
              </a:xfrm>
              <a:prstGeom prst="rect">
                <a:avLst/>
              </a:prstGeom>
              <a:noFill/>
              <a:ln w="9525">
                <a:noFill/>
                <a:miter lim="800000"/>
                <a:headEnd/>
                <a:tailEnd/>
              </a:ln>
            </p:spPr>
          </p:pic>
        </p:grpSp>
        <p:sp>
          <p:nvSpPr>
            <p:cNvPr id="309" name="TextBox 9241"/>
            <p:cNvSpPr txBox="1">
              <a:spLocks noChangeArrowheads="1"/>
            </p:cNvSpPr>
            <p:nvPr/>
          </p:nvSpPr>
          <p:spPr bwMode="auto">
            <a:xfrm>
              <a:off x="117703" y="1818844"/>
              <a:ext cx="1865797" cy="758976"/>
            </a:xfrm>
            <a:prstGeom prst="rect">
              <a:avLst/>
            </a:prstGeom>
            <a:noFill/>
            <a:ln w="9525">
              <a:noFill/>
              <a:miter lim="800000"/>
              <a:headEnd/>
              <a:tailEnd/>
            </a:ln>
          </p:spPr>
          <p:txBody>
            <a:bodyPr wrap="square">
              <a:spAutoFit/>
            </a:bodyPr>
            <a:lstStyle/>
            <a:p>
              <a:pPr algn="ctr">
                <a:spcBef>
                  <a:spcPct val="50000"/>
                </a:spcBef>
              </a:pPr>
              <a:r>
                <a:rPr lang="en-US" sz="1200" b="1" dirty="0" smtClean="0">
                  <a:solidFill>
                    <a:srgbClr val="FFFFFF"/>
                  </a:solidFill>
                </a:rPr>
                <a:t>Workflow Orchestration</a:t>
              </a:r>
              <a:endParaRPr lang="en-US" sz="1200" b="1" dirty="0">
                <a:solidFill>
                  <a:srgbClr val="FFFFFF"/>
                </a:solidFill>
              </a:endParaRPr>
            </a:p>
          </p:txBody>
        </p:sp>
      </p:grpSp>
      <p:grpSp>
        <p:nvGrpSpPr>
          <p:cNvPr id="122" name="Group 33"/>
          <p:cNvGrpSpPr>
            <a:grpSpLocks/>
          </p:cNvGrpSpPr>
          <p:nvPr/>
        </p:nvGrpSpPr>
        <p:grpSpPr bwMode="auto">
          <a:xfrm>
            <a:off x="2362200" y="5410200"/>
            <a:ext cx="1357322" cy="981084"/>
            <a:chOff x="117703" y="1511300"/>
            <a:chExt cx="1865797" cy="1612900"/>
          </a:xfrm>
        </p:grpSpPr>
        <p:grpSp>
          <p:nvGrpSpPr>
            <p:cNvPr id="123" name="Group 29"/>
            <p:cNvGrpSpPr>
              <a:grpSpLocks/>
            </p:cNvGrpSpPr>
            <p:nvPr/>
          </p:nvGrpSpPr>
          <p:grpSpPr bwMode="auto">
            <a:xfrm>
              <a:off x="228600" y="1511300"/>
              <a:ext cx="1680713" cy="1612900"/>
              <a:chOff x="228600" y="1511300"/>
              <a:chExt cx="1680713" cy="1612900"/>
            </a:xfrm>
          </p:grpSpPr>
          <p:pic>
            <p:nvPicPr>
              <p:cNvPr id="315" name="Rectangle 9266"/>
              <p:cNvPicPr>
                <a:picLocks noChangeAspect="1" noChangeArrowheads="1"/>
              </p:cNvPicPr>
              <p:nvPr/>
            </p:nvPicPr>
            <p:blipFill>
              <a:blip r:embed="rId12" cstate="print"/>
              <a:srcRect/>
              <a:stretch>
                <a:fillRect/>
              </a:stretch>
            </p:blipFill>
            <p:spPr bwMode="auto">
              <a:xfrm>
                <a:off x="228600" y="1511300"/>
                <a:ext cx="1680713" cy="1612900"/>
              </a:xfrm>
              <a:prstGeom prst="rect">
                <a:avLst/>
              </a:prstGeom>
              <a:noFill/>
              <a:ln w="9525">
                <a:noFill/>
                <a:miter lim="800000"/>
                <a:headEnd/>
                <a:tailEnd/>
              </a:ln>
            </p:spPr>
          </p:pic>
          <p:pic>
            <p:nvPicPr>
              <p:cNvPr id="316" name="Rectangle 9267"/>
              <p:cNvPicPr>
                <a:picLocks noChangeAspect="1" noChangeArrowheads="1"/>
              </p:cNvPicPr>
              <p:nvPr/>
            </p:nvPicPr>
            <p:blipFill>
              <a:blip r:embed="rId13" cstate="print"/>
              <a:srcRect/>
              <a:stretch>
                <a:fillRect/>
              </a:stretch>
            </p:blipFill>
            <p:spPr bwMode="auto">
              <a:xfrm>
                <a:off x="621102" y="2514600"/>
                <a:ext cx="891936" cy="161925"/>
              </a:xfrm>
              <a:prstGeom prst="rect">
                <a:avLst/>
              </a:prstGeom>
              <a:noFill/>
              <a:ln w="9525">
                <a:noFill/>
                <a:miter lim="800000"/>
                <a:headEnd/>
                <a:tailEnd/>
              </a:ln>
            </p:spPr>
          </p:pic>
        </p:grpSp>
        <p:sp>
          <p:nvSpPr>
            <p:cNvPr id="314" name="TextBox 9241"/>
            <p:cNvSpPr txBox="1">
              <a:spLocks noChangeArrowheads="1"/>
            </p:cNvSpPr>
            <p:nvPr/>
          </p:nvSpPr>
          <p:spPr bwMode="auto">
            <a:xfrm>
              <a:off x="117703" y="1818844"/>
              <a:ext cx="1865797" cy="455386"/>
            </a:xfrm>
            <a:prstGeom prst="rect">
              <a:avLst/>
            </a:prstGeom>
            <a:noFill/>
            <a:ln w="9525">
              <a:noFill/>
              <a:miter lim="800000"/>
              <a:headEnd/>
              <a:tailEnd/>
            </a:ln>
          </p:spPr>
          <p:txBody>
            <a:bodyPr wrap="square">
              <a:spAutoFit/>
            </a:bodyPr>
            <a:lstStyle/>
            <a:p>
              <a:pPr algn="ctr">
                <a:spcBef>
                  <a:spcPct val="50000"/>
                </a:spcBef>
              </a:pPr>
              <a:r>
                <a:rPr lang="en-US" sz="1200" b="1" dirty="0" smtClean="0">
                  <a:solidFill>
                    <a:srgbClr val="FFFFFF"/>
                  </a:solidFill>
                </a:rPr>
                <a:t>Business Rules</a:t>
              </a:r>
              <a:endParaRPr lang="en-US" sz="1200" b="1" dirty="0">
                <a:solidFill>
                  <a:srgbClr val="FFFFFF"/>
                </a:solidFill>
              </a:endParaRPr>
            </a:p>
          </p:txBody>
        </p:sp>
      </p:grpSp>
      <p:grpSp>
        <p:nvGrpSpPr>
          <p:cNvPr id="124" name="Group 33"/>
          <p:cNvGrpSpPr>
            <a:grpSpLocks/>
          </p:cNvGrpSpPr>
          <p:nvPr/>
        </p:nvGrpSpPr>
        <p:grpSpPr bwMode="auto">
          <a:xfrm>
            <a:off x="1081078" y="4038600"/>
            <a:ext cx="1357322" cy="981084"/>
            <a:chOff x="117703" y="1511300"/>
            <a:chExt cx="1865797" cy="1612900"/>
          </a:xfrm>
        </p:grpSpPr>
        <p:grpSp>
          <p:nvGrpSpPr>
            <p:cNvPr id="125" name="Group 29"/>
            <p:cNvGrpSpPr>
              <a:grpSpLocks/>
            </p:cNvGrpSpPr>
            <p:nvPr/>
          </p:nvGrpSpPr>
          <p:grpSpPr bwMode="auto">
            <a:xfrm>
              <a:off x="228600" y="1511300"/>
              <a:ext cx="1680713" cy="1612900"/>
              <a:chOff x="228600" y="1511300"/>
              <a:chExt cx="1680713" cy="1612900"/>
            </a:xfrm>
          </p:grpSpPr>
          <p:pic>
            <p:nvPicPr>
              <p:cNvPr id="320" name="Rectangle 9266"/>
              <p:cNvPicPr>
                <a:picLocks noChangeAspect="1" noChangeArrowheads="1"/>
              </p:cNvPicPr>
              <p:nvPr/>
            </p:nvPicPr>
            <p:blipFill>
              <a:blip r:embed="rId12" cstate="print"/>
              <a:srcRect/>
              <a:stretch>
                <a:fillRect/>
              </a:stretch>
            </p:blipFill>
            <p:spPr bwMode="auto">
              <a:xfrm>
                <a:off x="228600" y="1511300"/>
                <a:ext cx="1680713" cy="1612900"/>
              </a:xfrm>
              <a:prstGeom prst="rect">
                <a:avLst/>
              </a:prstGeom>
              <a:noFill/>
              <a:ln w="9525">
                <a:noFill/>
                <a:miter lim="800000"/>
                <a:headEnd/>
                <a:tailEnd/>
              </a:ln>
            </p:spPr>
          </p:pic>
          <p:pic>
            <p:nvPicPr>
              <p:cNvPr id="321" name="Rectangle 9267"/>
              <p:cNvPicPr>
                <a:picLocks noChangeAspect="1" noChangeArrowheads="1"/>
              </p:cNvPicPr>
              <p:nvPr/>
            </p:nvPicPr>
            <p:blipFill>
              <a:blip r:embed="rId13" cstate="print"/>
              <a:srcRect/>
              <a:stretch>
                <a:fillRect/>
              </a:stretch>
            </p:blipFill>
            <p:spPr bwMode="auto">
              <a:xfrm>
                <a:off x="621102" y="2514600"/>
                <a:ext cx="891936" cy="161925"/>
              </a:xfrm>
              <a:prstGeom prst="rect">
                <a:avLst/>
              </a:prstGeom>
              <a:noFill/>
              <a:ln w="9525">
                <a:noFill/>
                <a:miter lim="800000"/>
                <a:headEnd/>
                <a:tailEnd/>
              </a:ln>
            </p:spPr>
          </p:pic>
        </p:grpSp>
        <p:sp>
          <p:nvSpPr>
            <p:cNvPr id="319" name="TextBox 9241"/>
            <p:cNvSpPr txBox="1">
              <a:spLocks noChangeArrowheads="1"/>
            </p:cNvSpPr>
            <p:nvPr/>
          </p:nvSpPr>
          <p:spPr bwMode="auto">
            <a:xfrm>
              <a:off x="117703" y="1818844"/>
              <a:ext cx="1865797" cy="758976"/>
            </a:xfrm>
            <a:prstGeom prst="rect">
              <a:avLst/>
            </a:prstGeom>
            <a:noFill/>
            <a:ln w="9525">
              <a:noFill/>
              <a:miter lim="800000"/>
              <a:headEnd/>
              <a:tailEnd/>
            </a:ln>
          </p:spPr>
          <p:txBody>
            <a:bodyPr wrap="square">
              <a:spAutoFit/>
            </a:bodyPr>
            <a:lstStyle/>
            <a:p>
              <a:pPr algn="ctr">
                <a:spcBef>
                  <a:spcPct val="50000"/>
                </a:spcBef>
              </a:pPr>
              <a:r>
                <a:rPr lang="en-US" sz="1200" b="1" dirty="0" smtClean="0">
                  <a:solidFill>
                    <a:srgbClr val="FFFFFF"/>
                  </a:solidFill>
                </a:rPr>
                <a:t>Transformation Services</a:t>
              </a:r>
              <a:endParaRPr lang="en-US" sz="1200" b="1" dirty="0">
                <a:solidFill>
                  <a:srgbClr val="FFFFFF"/>
                </a:solidFill>
              </a:endParaRPr>
            </a:p>
          </p:txBody>
        </p:sp>
      </p:grpSp>
      <p:grpSp>
        <p:nvGrpSpPr>
          <p:cNvPr id="126" name="Group 33"/>
          <p:cNvGrpSpPr>
            <a:grpSpLocks/>
          </p:cNvGrpSpPr>
          <p:nvPr/>
        </p:nvGrpSpPr>
        <p:grpSpPr bwMode="auto">
          <a:xfrm>
            <a:off x="6477000" y="4038600"/>
            <a:ext cx="1357322" cy="981084"/>
            <a:chOff x="117703" y="1511300"/>
            <a:chExt cx="1865797" cy="1612900"/>
          </a:xfrm>
        </p:grpSpPr>
        <p:grpSp>
          <p:nvGrpSpPr>
            <p:cNvPr id="127" name="Group 29"/>
            <p:cNvGrpSpPr>
              <a:grpSpLocks/>
            </p:cNvGrpSpPr>
            <p:nvPr/>
          </p:nvGrpSpPr>
          <p:grpSpPr bwMode="auto">
            <a:xfrm>
              <a:off x="228600" y="1511300"/>
              <a:ext cx="1680713" cy="1612900"/>
              <a:chOff x="228600" y="1511300"/>
              <a:chExt cx="1680713" cy="1612900"/>
            </a:xfrm>
          </p:grpSpPr>
          <p:pic>
            <p:nvPicPr>
              <p:cNvPr id="325" name="Rectangle 9266"/>
              <p:cNvPicPr>
                <a:picLocks noChangeAspect="1" noChangeArrowheads="1"/>
              </p:cNvPicPr>
              <p:nvPr/>
            </p:nvPicPr>
            <p:blipFill>
              <a:blip r:embed="rId12" cstate="print"/>
              <a:srcRect/>
              <a:stretch>
                <a:fillRect/>
              </a:stretch>
            </p:blipFill>
            <p:spPr bwMode="auto">
              <a:xfrm>
                <a:off x="228600" y="1511300"/>
                <a:ext cx="1680713" cy="1612900"/>
              </a:xfrm>
              <a:prstGeom prst="rect">
                <a:avLst/>
              </a:prstGeom>
              <a:noFill/>
              <a:ln w="9525">
                <a:noFill/>
                <a:miter lim="800000"/>
                <a:headEnd/>
                <a:tailEnd/>
              </a:ln>
            </p:spPr>
          </p:pic>
          <p:pic>
            <p:nvPicPr>
              <p:cNvPr id="326" name="Rectangle 9267"/>
              <p:cNvPicPr>
                <a:picLocks noChangeAspect="1" noChangeArrowheads="1"/>
              </p:cNvPicPr>
              <p:nvPr/>
            </p:nvPicPr>
            <p:blipFill>
              <a:blip r:embed="rId13" cstate="print"/>
              <a:srcRect/>
              <a:stretch>
                <a:fillRect/>
              </a:stretch>
            </p:blipFill>
            <p:spPr bwMode="auto">
              <a:xfrm>
                <a:off x="621102" y="2514600"/>
                <a:ext cx="891936" cy="161925"/>
              </a:xfrm>
              <a:prstGeom prst="rect">
                <a:avLst/>
              </a:prstGeom>
              <a:noFill/>
              <a:ln w="9525">
                <a:noFill/>
                <a:miter lim="800000"/>
                <a:headEnd/>
                <a:tailEnd/>
              </a:ln>
            </p:spPr>
          </p:pic>
        </p:grpSp>
        <p:sp>
          <p:nvSpPr>
            <p:cNvPr id="324" name="TextBox 9241"/>
            <p:cNvSpPr txBox="1">
              <a:spLocks noChangeArrowheads="1"/>
            </p:cNvSpPr>
            <p:nvPr/>
          </p:nvSpPr>
          <p:spPr bwMode="auto">
            <a:xfrm>
              <a:off x="117703" y="1818844"/>
              <a:ext cx="1865797" cy="758976"/>
            </a:xfrm>
            <a:prstGeom prst="rect">
              <a:avLst/>
            </a:prstGeom>
            <a:noFill/>
            <a:ln w="9525">
              <a:noFill/>
              <a:miter lim="800000"/>
              <a:headEnd/>
              <a:tailEnd/>
            </a:ln>
          </p:spPr>
          <p:txBody>
            <a:bodyPr wrap="square">
              <a:spAutoFit/>
            </a:bodyPr>
            <a:lstStyle/>
            <a:p>
              <a:pPr algn="ctr">
                <a:spcBef>
                  <a:spcPct val="50000"/>
                </a:spcBef>
              </a:pPr>
              <a:r>
                <a:rPr lang="en-US" sz="1200" b="1" dirty="0" smtClean="0">
                  <a:solidFill>
                    <a:srgbClr val="FFFFFF"/>
                  </a:solidFill>
                </a:rPr>
                <a:t>Service Registry - Repository</a:t>
              </a:r>
              <a:endParaRPr lang="en-US" sz="1200" b="1" dirty="0">
                <a:solidFill>
                  <a:srgbClr val="FFFFFF"/>
                </a:solidFill>
              </a:endParaRPr>
            </a:p>
          </p:txBody>
        </p:sp>
      </p:grpSp>
      <p:grpSp>
        <p:nvGrpSpPr>
          <p:cNvPr id="128" name="Group 33"/>
          <p:cNvGrpSpPr>
            <a:grpSpLocks/>
          </p:cNvGrpSpPr>
          <p:nvPr/>
        </p:nvGrpSpPr>
        <p:grpSpPr bwMode="auto">
          <a:xfrm>
            <a:off x="6491278" y="5191116"/>
            <a:ext cx="1357322" cy="981084"/>
            <a:chOff x="117703" y="1511300"/>
            <a:chExt cx="1865797" cy="1612900"/>
          </a:xfrm>
        </p:grpSpPr>
        <p:grpSp>
          <p:nvGrpSpPr>
            <p:cNvPr id="129" name="Group 29"/>
            <p:cNvGrpSpPr>
              <a:grpSpLocks/>
            </p:cNvGrpSpPr>
            <p:nvPr/>
          </p:nvGrpSpPr>
          <p:grpSpPr bwMode="auto">
            <a:xfrm>
              <a:off x="228600" y="1511300"/>
              <a:ext cx="1680713" cy="1612900"/>
              <a:chOff x="228600" y="1511300"/>
              <a:chExt cx="1680713" cy="1612900"/>
            </a:xfrm>
          </p:grpSpPr>
          <p:pic>
            <p:nvPicPr>
              <p:cNvPr id="330" name="Rectangle 9266"/>
              <p:cNvPicPr>
                <a:picLocks noChangeAspect="1" noChangeArrowheads="1"/>
              </p:cNvPicPr>
              <p:nvPr/>
            </p:nvPicPr>
            <p:blipFill>
              <a:blip r:embed="rId12" cstate="print"/>
              <a:srcRect/>
              <a:stretch>
                <a:fillRect/>
              </a:stretch>
            </p:blipFill>
            <p:spPr bwMode="auto">
              <a:xfrm>
                <a:off x="228600" y="1511300"/>
                <a:ext cx="1680713" cy="1612900"/>
              </a:xfrm>
              <a:prstGeom prst="rect">
                <a:avLst/>
              </a:prstGeom>
              <a:noFill/>
              <a:ln w="9525">
                <a:noFill/>
                <a:miter lim="800000"/>
                <a:headEnd/>
                <a:tailEnd/>
              </a:ln>
            </p:spPr>
          </p:pic>
          <p:pic>
            <p:nvPicPr>
              <p:cNvPr id="331" name="Rectangle 9267"/>
              <p:cNvPicPr>
                <a:picLocks noChangeAspect="1" noChangeArrowheads="1"/>
              </p:cNvPicPr>
              <p:nvPr/>
            </p:nvPicPr>
            <p:blipFill>
              <a:blip r:embed="rId13" cstate="print"/>
              <a:srcRect/>
              <a:stretch>
                <a:fillRect/>
              </a:stretch>
            </p:blipFill>
            <p:spPr bwMode="auto">
              <a:xfrm>
                <a:off x="621102" y="2514600"/>
                <a:ext cx="891936" cy="161925"/>
              </a:xfrm>
              <a:prstGeom prst="rect">
                <a:avLst/>
              </a:prstGeom>
              <a:noFill/>
              <a:ln w="9525">
                <a:noFill/>
                <a:miter lim="800000"/>
                <a:headEnd/>
                <a:tailEnd/>
              </a:ln>
            </p:spPr>
          </p:pic>
        </p:grpSp>
        <p:sp>
          <p:nvSpPr>
            <p:cNvPr id="329" name="TextBox 9241"/>
            <p:cNvSpPr txBox="1">
              <a:spLocks noChangeArrowheads="1"/>
            </p:cNvSpPr>
            <p:nvPr/>
          </p:nvSpPr>
          <p:spPr bwMode="auto">
            <a:xfrm>
              <a:off x="117703" y="1818844"/>
              <a:ext cx="1865797" cy="758976"/>
            </a:xfrm>
            <a:prstGeom prst="rect">
              <a:avLst/>
            </a:prstGeom>
            <a:noFill/>
            <a:ln w="9525">
              <a:noFill/>
              <a:miter lim="800000"/>
              <a:headEnd/>
              <a:tailEnd/>
            </a:ln>
          </p:spPr>
          <p:txBody>
            <a:bodyPr wrap="square">
              <a:spAutoFit/>
            </a:bodyPr>
            <a:lstStyle/>
            <a:p>
              <a:pPr algn="ctr">
                <a:spcBef>
                  <a:spcPct val="50000"/>
                </a:spcBef>
              </a:pPr>
              <a:r>
                <a:rPr lang="en-US" sz="1200" b="1" dirty="0" smtClean="0">
                  <a:solidFill>
                    <a:srgbClr val="FFFFFF"/>
                  </a:solidFill>
                </a:rPr>
                <a:t>Exception Management</a:t>
              </a:r>
              <a:endParaRPr lang="en-US" sz="1200" b="1" dirty="0">
                <a:solidFill>
                  <a:srgbClr val="FFFFFF"/>
                </a:solidFill>
              </a:endParaRPr>
            </a:p>
          </p:txBody>
        </p:sp>
      </p:grpSp>
      <p:grpSp>
        <p:nvGrpSpPr>
          <p:cNvPr id="130" name="Group 33"/>
          <p:cNvGrpSpPr>
            <a:grpSpLocks/>
          </p:cNvGrpSpPr>
          <p:nvPr/>
        </p:nvGrpSpPr>
        <p:grpSpPr bwMode="auto">
          <a:xfrm>
            <a:off x="1066800" y="5181600"/>
            <a:ext cx="1357322" cy="981084"/>
            <a:chOff x="117703" y="1511300"/>
            <a:chExt cx="1865797" cy="1612900"/>
          </a:xfrm>
        </p:grpSpPr>
        <p:grpSp>
          <p:nvGrpSpPr>
            <p:cNvPr id="131" name="Group 29"/>
            <p:cNvGrpSpPr>
              <a:grpSpLocks/>
            </p:cNvGrpSpPr>
            <p:nvPr/>
          </p:nvGrpSpPr>
          <p:grpSpPr bwMode="auto">
            <a:xfrm>
              <a:off x="228600" y="1511300"/>
              <a:ext cx="1680713" cy="1612900"/>
              <a:chOff x="228600" y="1511300"/>
              <a:chExt cx="1680713" cy="1612900"/>
            </a:xfrm>
          </p:grpSpPr>
          <p:pic>
            <p:nvPicPr>
              <p:cNvPr id="335" name="Rectangle 9266"/>
              <p:cNvPicPr>
                <a:picLocks noChangeAspect="1" noChangeArrowheads="1"/>
              </p:cNvPicPr>
              <p:nvPr/>
            </p:nvPicPr>
            <p:blipFill>
              <a:blip r:embed="rId12" cstate="print"/>
              <a:srcRect/>
              <a:stretch>
                <a:fillRect/>
              </a:stretch>
            </p:blipFill>
            <p:spPr bwMode="auto">
              <a:xfrm>
                <a:off x="228600" y="1511300"/>
                <a:ext cx="1680713" cy="1612900"/>
              </a:xfrm>
              <a:prstGeom prst="rect">
                <a:avLst/>
              </a:prstGeom>
              <a:noFill/>
              <a:ln w="9525">
                <a:noFill/>
                <a:miter lim="800000"/>
                <a:headEnd/>
                <a:tailEnd/>
              </a:ln>
            </p:spPr>
          </p:pic>
          <p:pic>
            <p:nvPicPr>
              <p:cNvPr id="336" name="Rectangle 9267"/>
              <p:cNvPicPr>
                <a:picLocks noChangeAspect="1" noChangeArrowheads="1"/>
              </p:cNvPicPr>
              <p:nvPr/>
            </p:nvPicPr>
            <p:blipFill>
              <a:blip r:embed="rId13" cstate="print"/>
              <a:srcRect/>
              <a:stretch>
                <a:fillRect/>
              </a:stretch>
            </p:blipFill>
            <p:spPr bwMode="auto">
              <a:xfrm>
                <a:off x="621102" y="2514600"/>
                <a:ext cx="891936" cy="161925"/>
              </a:xfrm>
              <a:prstGeom prst="rect">
                <a:avLst/>
              </a:prstGeom>
              <a:noFill/>
              <a:ln w="9525">
                <a:noFill/>
                <a:miter lim="800000"/>
                <a:headEnd/>
                <a:tailEnd/>
              </a:ln>
            </p:spPr>
          </p:pic>
        </p:grpSp>
        <p:sp>
          <p:nvSpPr>
            <p:cNvPr id="334" name="TextBox 9241"/>
            <p:cNvSpPr txBox="1">
              <a:spLocks noChangeArrowheads="1"/>
            </p:cNvSpPr>
            <p:nvPr/>
          </p:nvSpPr>
          <p:spPr bwMode="auto">
            <a:xfrm>
              <a:off x="117703" y="1818844"/>
              <a:ext cx="1865797" cy="758976"/>
            </a:xfrm>
            <a:prstGeom prst="rect">
              <a:avLst/>
            </a:prstGeom>
            <a:noFill/>
            <a:ln w="9525">
              <a:noFill/>
              <a:miter lim="800000"/>
              <a:headEnd/>
              <a:tailEnd/>
            </a:ln>
          </p:spPr>
          <p:txBody>
            <a:bodyPr wrap="square">
              <a:spAutoFit/>
            </a:bodyPr>
            <a:lstStyle/>
            <a:p>
              <a:pPr algn="ctr">
                <a:spcBef>
                  <a:spcPct val="50000"/>
                </a:spcBef>
              </a:pPr>
              <a:r>
                <a:rPr lang="en-US" sz="1200" b="1" dirty="0" smtClean="0">
                  <a:solidFill>
                    <a:srgbClr val="FFFFFF"/>
                  </a:solidFill>
                </a:rPr>
                <a:t>Run-Time Governance</a:t>
              </a:r>
              <a:endParaRPr lang="en-US" sz="1200" b="1" dirty="0">
                <a:solidFill>
                  <a:srgbClr val="FFFFFF"/>
                </a:solidFill>
              </a:endParaRPr>
            </a:p>
          </p:txBody>
        </p:sp>
      </p:grpSp>
      <p:sp>
        <p:nvSpPr>
          <p:cNvPr id="338" name="Title 25"/>
          <p:cNvSpPr txBox="1">
            <a:spLocks/>
          </p:cNvSpPr>
          <p:nvPr/>
        </p:nvSpPr>
        <p:spPr>
          <a:xfrm>
            <a:off x="381000" y="228600"/>
            <a:ext cx="8382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nl-BE"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BizTalk Server 2006 R2</a:t>
            </a:r>
            <a:endParaRPr kumimoji="0" lang="nl-BE"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grpSp>
        <p:nvGrpSpPr>
          <p:cNvPr id="134" name="Group 33"/>
          <p:cNvGrpSpPr>
            <a:grpSpLocks/>
          </p:cNvGrpSpPr>
          <p:nvPr/>
        </p:nvGrpSpPr>
        <p:grpSpPr bwMode="auto">
          <a:xfrm>
            <a:off x="-61922" y="4581516"/>
            <a:ext cx="1357322" cy="981084"/>
            <a:chOff x="117703" y="1511300"/>
            <a:chExt cx="1865797" cy="1612900"/>
          </a:xfrm>
        </p:grpSpPr>
        <p:grpSp>
          <p:nvGrpSpPr>
            <p:cNvPr id="135" name="Group 29"/>
            <p:cNvGrpSpPr>
              <a:grpSpLocks/>
            </p:cNvGrpSpPr>
            <p:nvPr/>
          </p:nvGrpSpPr>
          <p:grpSpPr bwMode="auto">
            <a:xfrm>
              <a:off x="228600" y="1511300"/>
              <a:ext cx="1680713" cy="1612900"/>
              <a:chOff x="228600" y="1511300"/>
              <a:chExt cx="1680713" cy="1612900"/>
            </a:xfrm>
          </p:grpSpPr>
          <p:pic>
            <p:nvPicPr>
              <p:cNvPr id="223" name="Rectangle 9266"/>
              <p:cNvPicPr>
                <a:picLocks noChangeAspect="1" noChangeArrowheads="1"/>
              </p:cNvPicPr>
              <p:nvPr/>
            </p:nvPicPr>
            <p:blipFill>
              <a:blip r:embed="rId12" cstate="print"/>
              <a:srcRect/>
              <a:stretch>
                <a:fillRect/>
              </a:stretch>
            </p:blipFill>
            <p:spPr bwMode="auto">
              <a:xfrm>
                <a:off x="228600" y="1511300"/>
                <a:ext cx="1680713" cy="1612900"/>
              </a:xfrm>
              <a:prstGeom prst="rect">
                <a:avLst/>
              </a:prstGeom>
              <a:noFill/>
              <a:ln w="9525">
                <a:noFill/>
                <a:miter lim="800000"/>
                <a:headEnd/>
                <a:tailEnd/>
              </a:ln>
            </p:spPr>
          </p:pic>
          <p:pic>
            <p:nvPicPr>
              <p:cNvPr id="224" name="Rectangle 9267"/>
              <p:cNvPicPr>
                <a:picLocks noChangeAspect="1" noChangeArrowheads="1"/>
              </p:cNvPicPr>
              <p:nvPr/>
            </p:nvPicPr>
            <p:blipFill>
              <a:blip r:embed="rId13" cstate="print"/>
              <a:srcRect/>
              <a:stretch>
                <a:fillRect/>
              </a:stretch>
            </p:blipFill>
            <p:spPr bwMode="auto">
              <a:xfrm>
                <a:off x="621102" y="2514600"/>
                <a:ext cx="891936" cy="161925"/>
              </a:xfrm>
              <a:prstGeom prst="rect">
                <a:avLst/>
              </a:prstGeom>
              <a:noFill/>
              <a:ln w="9525">
                <a:noFill/>
                <a:miter lim="800000"/>
                <a:headEnd/>
                <a:tailEnd/>
              </a:ln>
            </p:spPr>
          </p:pic>
        </p:grpSp>
        <p:sp>
          <p:nvSpPr>
            <p:cNvPr id="222" name="TextBox 9241"/>
            <p:cNvSpPr txBox="1">
              <a:spLocks noChangeArrowheads="1"/>
            </p:cNvSpPr>
            <p:nvPr/>
          </p:nvSpPr>
          <p:spPr bwMode="auto">
            <a:xfrm>
              <a:off x="117703" y="1818844"/>
              <a:ext cx="1865797" cy="758976"/>
            </a:xfrm>
            <a:prstGeom prst="rect">
              <a:avLst/>
            </a:prstGeom>
            <a:noFill/>
            <a:ln w="9525">
              <a:noFill/>
              <a:miter lim="800000"/>
              <a:headEnd/>
              <a:tailEnd/>
            </a:ln>
          </p:spPr>
          <p:txBody>
            <a:bodyPr wrap="square">
              <a:spAutoFit/>
            </a:bodyPr>
            <a:lstStyle/>
            <a:p>
              <a:pPr algn="ctr">
                <a:spcBef>
                  <a:spcPct val="50000"/>
                </a:spcBef>
              </a:pPr>
              <a:r>
                <a:rPr lang="en-US" sz="1200" b="1" dirty="0" smtClean="0">
                  <a:solidFill>
                    <a:srgbClr val="FFFFFF"/>
                  </a:solidFill>
                </a:rPr>
                <a:t>Transaction Management</a:t>
              </a:r>
              <a:endParaRPr lang="en-US" sz="1200" b="1" dirty="0">
                <a:solidFill>
                  <a:srgbClr val="FFFFFF"/>
                </a:solidFill>
              </a:endParaRPr>
            </a:p>
          </p:txBody>
        </p:sp>
      </p:grpSp>
      <p:grpSp>
        <p:nvGrpSpPr>
          <p:cNvPr id="136" name="Group 33"/>
          <p:cNvGrpSpPr>
            <a:grpSpLocks/>
          </p:cNvGrpSpPr>
          <p:nvPr/>
        </p:nvGrpSpPr>
        <p:grpSpPr bwMode="auto">
          <a:xfrm>
            <a:off x="7620000" y="4581516"/>
            <a:ext cx="1357322" cy="981084"/>
            <a:chOff x="117703" y="1511300"/>
            <a:chExt cx="1865797" cy="1612900"/>
          </a:xfrm>
        </p:grpSpPr>
        <p:grpSp>
          <p:nvGrpSpPr>
            <p:cNvPr id="137" name="Group 29"/>
            <p:cNvGrpSpPr>
              <a:grpSpLocks/>
            </p:cNvGrpSpPr>
            <p:nvPr/>
          </p:nvGrpSpPr>
          <p:grpSpPr bwMode="auto">
            <a:xfrm>
              <a:off x="228600" y="1511300"/>
              <a:ext cx="1680713" cy="1612900"/>
              <a:chOff x="228600" y="1511300"/>
              <a:chExt cx="1680713" cy="1612900"/>
            </a:xfrm>
          </p:grpSpPr>
          <p:pic>
            <p:nvPicPr>
              <p:cNvPr id="236" name="Rectangle 9266"/>
              <p:cNvPicPr>
                <a:picLocks noChangeAspect="1" noChangeArrowheads="1"/>
              </p:cNvPicPr>
              <p:nvPr/>
            </p:nvPicPr>
            <p:blipFill>
              <a:blip r:embed="rId12" cstate="print"/>
              <a:srcRect/>
              <a:stretch>
                <a:fillRect/>
              </a:stretch>
            </p:blipFill>
            <p:spPr bwMode="auto">
              <a:xfrm>
                <a:off x="228600" y="1511300"/>
                <a:ext cx="1680713" cy="1612900"/>
              </a:xfrm>
              <a:prstGeom prst="rect">
                <a:avLst/>
              </a:prstGeom>
              <a:noFill/>
              <a:ln w="9525">
                <a:noFill/>
                <a:miter lim="800000"/>
                <a:headEnd/>
                <a:tailEnd/>
              </a:ln>
            </p:spPr>
          </p:pic>
          <p:pic>
            <p:nvPicPr>
              <p:cNvPr id="239" name="Rectangle 9267"/>
              <p:cNvPicPr>
                <a:picLocks noChangeAspect="1" noChangeArrowheads="1"/>
              </p:cNvPicPr>
              <p:nvPr/>
            </p:nvPicPr>
            <p:blipFill>
              <a:blip r:embed="rId13" cstate="print"/>
              <a:srcRect/>
              <a:stretch>
                <a:fillRect/>
              </a:stretch>
            </p:blipFill>
            <p:spPr bwMode="auto">
              <a:xfrm>
                <a:off x="621102" y="2514600"/>
                <a:ext cx="891936" cy="161925"/>
              </a:xfrm>
              <a:prstGeom prst="rect">
                <a:avLst/>
              </a:prstGeom>
              <a:noFill/>
              <a:ln w="9525">
                <a:noFill/>
                <a:miter lim="800000"/>
                <a:headEnd/>
                <a:tailEnd/>
              </a:ln>
            </p:spPr>
          </p:pic>
        </p:grpSp>
        <p:sp>
          <p:nvSpPr>
            <p:cNvPr id="235" name="TextBox 9241"/>
            <p:cNvSpPr txBox="1">
              <a:spLocks noChangeArrowheads="1"/>
            </p:cNvSpPr>
            <p:nvPr/>
          </p:nvSpPr>
          <p:spPr bwMode="auto">
            <a:xfrm>
              <a:off x="117703" y="1818844"/>
              <a:ext cx="1865797" cy="758976"/>
            </a:xfrm>
            <a:prstGeom prst="rect">
              <a:avLst/>
            </a:prstGeom>
            <a:noFill/>
            <a:ln w="9525">
              <a:noFill/>
              <a:miter lim="800000"/>
              <a:headEnd/>
              <a:tailEnd/>
            </a:ln>
          </p:spPr>
          <p:txBody>
            <a:bodyPr wrap="square">
              <a:spAutoFit/>
            </a:bodyPr>
            <a:lstStyle/>
            <a:p>
              <a:pPr algn="ctr">
                <a:spcBef>
                  <a:spcPct val="50000"/>
                </a:spcBef>
              </a:pPr>
              <a:r>
                <a:rPr lang="en-US" sz="1200" b="1" dirty="0" smtClean="0">
                  <a:solidFill>
                    <a:srgbClr val="FFFFFF"/>
                  </a:solidFill>
                </a:rPr>
                <a:t>Service Mediation</a:t>
              </a:r>
              <a:endParaRPr lang="en-US" sz="1200" b="1" dirty="0">
                <a:solidFill>
                  <a:srgbClr val="FFFFFF"/>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box(out)">
                                      <p:cBhvr>
                                        <p:cTn id="21" dur="500"/>
                                        <p:tgtEl>
                                          <p:spTgt spid="91"/>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ox(out)">
                                      <p:cBhvr>
                                        <p:cTn id="30" dur="500"/>
                                        <p:tgtEl>
                                          <p:spTgt spid="18"/>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ox(out)">
                                      <p:cBhvr>
                                        <p:cTn id="39" dur="500"/>
                                        <p:tgtEl>
                                          <p:spTgt spid="36"/>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wipe(up)">
                                      <p:cBhvr>
                                        <p:cTn id="43" dur="500"/>
                                        <p:tgtEl>
                                          <p:spTgt spid="10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2000"/>
                                        <p:tgtEl>
                                          <p:spTgt spid="17"/>
                                        </p:tgtEl>
                                      </p:cBhvr>
                                    </p:animEffect>
                                    <p:set>
                                      <p:cBhvr>
                                        <p:cTn id="48" dur="1" fill="hold">
                                          <p:stCondLst>
                                            <p:cond delay="1999"/>
                                          </p:stCondLst>
                                        </p:cTn>
                                        <p:tgtEl>
                                          <p:spTgt spid="1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2"/>
                                        </p:tgtEl>
                                      </p:cBhvr>
                                    </p:animEffect>
                                    <p:set>
                                      <p:cBhvr>
                                        <p:cTn id="51" dur="1" fill="hold">
                                          <p:stCondLst>
                                            <p:cond delay="1999"/>
                                          </p:stCondLst>
                                        </p:cTn>
                                        <p:tgtEl>
                                          <p:spTgt spid="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35"/>
                                        </p:tgtEl>
                                      </p:cBhvr>
                                    </p:animEffect>
                                    <p:set>
                                      <p:cBhvr>
                                        <p:cTn id="54" dur="1" fill="hold">
                                          <p:stCondLst>
                                            <p:cond delay="1999"/>
                                          </p:stCondLst>
                                        </p:cTn>
                                        <p:tgtEl>
                                          <p:spTgt spid="3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108"/>
                                        </p:tgtEl>
                                      </p:cBhvr>
                                    </p:animEffect>
                                    <p:set>
                                      <p:cBhvr>
                                        <p:cTn id="57" dur="1" fill="hold">
                                          <p:stCondLst>
                                            <p:cond delay="1999"/>
                                          </p:stCondLst>
                                        </p:cTn>
                                        <p:tgtEl>
                                          <p:spTgt spid="108"/>
                                        </p:tgtEl>
                                        <p:attrNameLst>
                                          <p:attrName>style.visibility</p:attrName>
                                        </p:attrNameLst>
                                      </p:cBhvr>
                                      <p:to>
                                        <p:strVal val="hidden"/>
                                      </p:to>
                                    </p:set>
                                  </p:childTnLst>
                                </p:cTn>
                              </p:par>
                            </p:childTnLst>
                          </p:cTn>
                        </p:par>
                        <p:par>
                          <p:cTn id="58" fill="hold">
                            <p:stCondLst>
                              <p:cond delay="2000"/>
                            </p:stCondLst>
                            <p:childTnLst>
                              <p:par>
                                <p:cTn id="59" presetID="22" presetClass="entr" presetSubtype="1" fill="hold" grpId="0"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wipe(up)">
                                      <p:cBhvr>
                                        <p:cTn id="64" dur="500"/>
                                        <p:tgtEl>
                                          <p:spTgt spid="96"/>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37"/>
                                        </p:tgtEl>
                                        <p:attrNameLst>
                                          <p:attrName>style.visibility</p:attrName>
                                        </p:attrNameLst>
                                      </p:cBhvr>
                                      <p:to>
                                        <p:strVal val="visible"/>
                                      </p:to>
                                    </p:set>
                                    <p:animEffect transition="in" filter="wipe(up)">
                                      <p:cBhvr>
                                        <p:cTn id="67" dur="500"/>
                                        <p:tgtEl>
                                          <p:spTgt spid="237"/>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38"/>
                                        </p:tgtEl>
                                        <p:attrNameLst>
                                          <p:attrName>style.visibility</p:attrName>
                                        </p:attrNameLst>
                                      </p:cBhvr>
                                      <p:to>
                                        <p:strVal val="visible"/>
                                      </p:to>
                                    </p:set>
                                    <p:animEffect transition="in" filter="wipe(up)">
                                      <p:cBhvr>
                                        <p:cTn id="70" dur="500"/>
                                        <p:tgtEl>
                                          <p:spTgt spid="238"/>
                                        </p:tgtEl>
                                      </p:cBhvr>
                                    </p:animEffect>
                                  </p:childTnLst>
                                </p:cTn>
                              </p:par>
                            </p:childTnLst>
                          </p:cTn>
                        </p:par>
                        <p:par>
                          <p:cTn id="71" fill="hold">
                            <p:stCondLst>
                              <p:cond delay="2500"/>
                            </p:stCondLst>
                            <p:childTnLst>
                              <p:par>
                                <p:cTn id="72" presetID="10" presetClass="exit" presetSubtype="0" fill="hold" grpId="1" nodeType="afterEffect">
                                  <p:stCondLst>
                                    <p:cond delay="0"/>
                                  </p:stCondLst>
                                  <p:childTnLst>
                                    <p:animEffect transition="out" filter="fade">
                                      <p:cBhvr>
                                        <p:cTn id="73" dur="1000"/>
                                        <p:tgtEl>
                                          <p:spTgt spid="26"/>
                                        </p:tgtEl>
                                      </p:cBhvr>
                                    </p:animEffect>
                                    <p:set>
                                      <p:cBhvr>
                                        <p:cTn id="74" dur="1" fill="hold">
                                          <p:stCondLst>
                                            <p:cond delay="999"/>
                                          </p:stCondLst>
                                        </p:cTn>
                                        <p:tgtEl>
                                          <p:spTgt spid="26"/>
                                        </p:tgtEl>
                                        <p:attrNameLst>
                                          <p:attrName>style.visibility</p:attrName>
                                        </p:attrNameLst>
                                      </p:cBhvr>
                                      <p:to>
                                        <p:strVal val="hidden"/>
                                      </p:to>
                                    </p:set>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338"/>
                                        </p:tgtEl>
                                        <p:attrNameLst>
                                          <p:attrName>style.visibility</p:attrName>
                                        </p:attrNameLst>
                                      </p:cBhvr>
                                      <p:to>
                                        <p:strVal val="visible"/>
                                      </p:to>
                                    </p:set>
                                    <p:animEffect transition="in" filter="fade">
                                      <p:cBhvr>
                                        <p:cTn id="78" dur="500"/>
                                        <p:tgtEl>
                                          <p:spTgt spid="338"/>
                                        </p:tgtEl>
                                      </p:cBhvr>
                                    </p:animEffect>
                                  </p:childTnLst>
                                </p:cTn>
                              </p:par>
                            </p:childTnLst>
                          </p:cTn>
                        </p:par>
                        <p:par>
                          <p:cTn id="79" fill="hold">
                            <p:stCondLst>
                              <p:cond delay="4000"/>
                            </p:stCondLst>
                            <p:childTnLst>
                              <p:par>
                                <p:cTn id="80" presetID="10" presetClass="entr" presetSubtype="0" fill="hold" nodeType="afterEffect">
                                  <p:stCondLst>
                                    <p:cond delay="0"/>
                                  </p:stCondLst>
                                  <p:childTnLst>
                                    <p:set>
                                      <p:cBhvr>
                                        <p:cTn id="81" dur="1" fill="hold">
                                          <p:stCondLst>
                                            <p:cond delay="0"/>
                                          </p:stCondLst>
                                        </p:cTn>
                                        <p:tgtEl>
                                          <p:spTgt spid="275"/>
                                        </p:tgtEl>
                                        <p:attrNameLst>
                                          <p:attrName>style.visibility</p:attrName>
                                        </p:attrNameLst>
                                      </p:cBhvr>
                                      <p:to>
                                        <p:strVal val="visible"/>
                                      </p:to>
                                    </p:set>
                                    <p:animEffect transition="in" filter="fade">
                                      <p:cBhvr>
                                        <p:cTn id="82" dur="500"/>
                                        <p:tgtEl>
                                          <p:spTgt spid="275"/>
                                        </p:tgtEl>
                                      </p:cBhvr>
                                    </p:animEffect>
                                  </p:childTnLst>
                                </p:cTn>
                              </p:par>
                              <p:par>
                                <p:cTn id="83" presetID="10" presetClass="entr" presetSubtype="0" fill="hold" nodeType="withEffect">
                                  <p:stCondLst>
                                    <p:cond delay="0"/>
                                  </p:stCondLst>
                                  <p:childTnLst>
                                    <p:set>
                                      <p:cBhvr>
                                        <p:cTn id="84" dur="1" fill="hold">
                                          <p:stCondLst>
                                            <p:cond delay="0"/>
                                          </p:stCondLst>
                                        </p:cTn>
                                        <p:tgtEl>
                                          <p:spTgt spid="276"/>
                                        </p:tgtEl>
                                        <p:attrNameLst>
                                          <p:attrName>style.visibility</p:attrName>
                                        </p:attrNameLst>
                                      </p:cBhvr>
                                      <p:to>
                                        <p:strVal val="visible"/>
                                      </p:to>
                                    </p:set>
                                    <p:animEffect transition="in" filter="fade">
                                      <p:cBhvr>
                                        <p:cTn id="85" dur="500"/>
                                        <p:tgtEl>
                                          <p:spTgt spid="276"/>
                                        </p:tgtEl>
                                      </p:cBhvr>
                                    </p:animEffect>
                                  </p:childTnLst>
                                </p:cTn>
                              </p:par>
                            </p:childTnLst>
                          </p:cTn>
                        </p:par>
                        <p:par>
                          <p:cTn id="86" fill="hold">
                            <p:stCondLst>
                              <p:cond delay="4500"/>
                            </p:stCondLst>
                            <p:childTnLst>
                              <p:par>
                                <p:cTn id="87" presetID="10" presetClass="exit" presetSubtype="0" fill="hold" grpId="1" nodeType="afterEffect">
                                  <p:stCondLst>
                                    <p:cond delay="0"/>
                                  </p:stCondLst>
                                  <p:childTnLst>
                                    <p:animEffect transition="out" filter="fade">
                                      <p:cBhvr>
                                        <p:cTn id="88" dur="500"/>
                                        <p:tgtEl>
                                          <p:spTgt spid="97"/>
                                        </p:tgtEl>
                                      </p:cBhvr>
                                    </p:animEffect>
                                    <p:set>
                                      <p:cBhvr>
                                        <p:cTn id="89" dur="1" fill="hold">
                                          <p:stCondLst>
                                            <p:cond delay="499"/>
                                          </p:stCondLst>
                                        </p:cTn>
                                        <p:tgtEl>
                                          <p:spTgt spid="9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38"/>
                                        </p:tgtEl>
                                      </p:cBhvr>
                                    </p:animEffect>
                                    <p:set>
                                      <p:cBhvr>
                                        <p:cTn id="92" dur="1" fill="hold">
                                          <p:stCondLst>
                                            <p:cond delay="499"/>
                                          </p:stCondLst>
                                        </p:cTn>
                                        <p:tgtEl>
                                          <p:spTgt spid="238"/>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37"/>
                                        </p:tgtEl>
                                      </p:cBhvr>
                                    </p:animEffect>
                                    <p:set>
                                      <p:cBhvr>
                                        <p:cTn id="95" dur="1" fill="hold">
                                          <p:stCondLst>
                                            <p:cond delay="499"/>
                                          </p:stCondLst>
                                        </p:cTn>
                                        <p:tgtEl>
                                          <p:spTgt spid="237"/>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96"/>
                                        </p:tgtEl>
                                      </p:cBhvr>
                                    </p:animEffect>
                                    <p:set>
                                      <p:cBhvr>
                                        <p:cTn id="98" dur="1" fill="hold">
                                          <p:stCondLst>
                                            <p:cond delay="499"/>
                                          </p:stCondLst>
                                        </p:cTn>
                                        <p:tgtEl>
                                          <p:spTgt spid="96"/>
                                        </p:tgtEl>
                                        <p:attrNameLst>
                                          <p:attrName>style.visibility</p:attrName>
                                        </p:attrNameLst>
                                      </p:cBhvr>
                                      <p:to>
                                        <p:strVal val="hidden"/>
                                      </p:to>
                                    </p:set>
                                  </p:childTnLst>
                                </p:cTn>
                              </p:par>
                            </p:childTnLst>
                          </p:cTn>
                        </p:par>
                        <p:par>
                          <p:cTn id="99" fill="hold">
                            <p:stCondLst>
                              <p:cond delay="5000"/>
                            </p:stCondLst>
                            <p:childTnLst>
                              <p:par>
                                <p:cTn id="100" presetID="4" presetClass="entr" presetSubtype="32" fill="hold" nodeType="afterEffect">
                                  <p:stCondLst>
                                    <p:cond delay="0"/>
                                  </p:stCondLst>
                                  <p:childTnLst>
                                    <p:set>
                                      <p:cBhvr>
                                        <p:cTn id="101" dur="1" fill="hold">
                                          <p:stCondLst>
                                            <p:cond delay="0"/>
                                          </p:stCondLst>
                                        </p:cTn>
                                        <p:tgtEl>
                                          <p:spTgt spid="130"/>
                                        </p:tgtEl>
                                        <p:attrNameLst>
                                          <p:attrName>style.visibility</p:attrName>
                                        </p:attrNameLst>
                                      </p:cBhvr>
                                      <p:to>
                                        <p:strVal val="visible"/>
                                      </p:to>
                                    </p:set>
                                    <p:animEffect transition="in" filter="box(out)">
                                      <p:cBhvr>
                                        <p:cTn id="102" dur="500"/>
                                        <p:tgtEl>
                                          <p:spTgt spid="130"/>
                                        </p:tgtEl>
                                      </p:cBhvr>
                                    </p:animEffect>
                                  </p:childTnLst>
                                </p:cTn>
                              </p:par>
                            </p:childTnLst>
                          </p:cTn>
                        </p:par>
                        <p:par>
                          <p:cTn id="103" fill="hold">
                            <p:stCondLst>
                              <p:cond delay="5500"/>
                            </p:stCondLst>
                            <p:childTnLst>
                              <p:par>
                                <p:cTn id="104" presetID="4" presetClass="entr" presetSubtype="32" fill="hold" nodeType="afterEffect">
                                  <p:stCondLst>
                                    <p:cond delay="0"/>
                                  </p:stCondLst>
                                  <p:childTnLst>
                                    <p:set>
                                      <p:cBhvr>
                                        <p:cTn id="105" dur="1" fill="hold">
                                          <p:stCondLst>
                                            <p:cond delay="0"/>
                                          </p:stCondLst>
                                        </p:cTn>
                                        <p:tgtEl>
                                          <p:spTgt spid="113"/>
                                        </p:tgtEl>
                                        <p:attrNameLst>
                                          <p:attrName>style.visibility</p:attrName>
                                        </p:attrNameLst>
                                      </p:cBhvr>
                                      <p:to>
                                        <p:strVal val="visible"/>
                                      </p:to>
                                    </p:set>
                                    <p:animEffect transition="in" filter="box(out)">
                                      <p:cBhvr>
                                        <p:cTn id="106" dur="500"/>
                                        <p:tgtEl>
                                          <p:spTgt spid="113"/>
                                        </p:tgtEl>
                                      </p:cBhvr>
                                    </p:animEffect>
                                  </p:childTnLst>
                                </p:cTn>
                              </p:par>
                            </p:childTnLst>
                          </p:cTn>
                        </p:par>
                        <p:par>
                          <p:cTn id="107" fill="hold">
                            <p:stCondLst>
                              <p:cond delay="6000"/>
                            </p:stCondLst>
                            <p:childTnLst>
                              <p:par>
                                <p:cTn id="108" presetID="4" presetClass="entr" presetSubtype="32" fill="hold" nodeType="afterEffect">
                                  <p:stCondLst>
                                    <p:cond delay="0"/>
                                  </p:stCondLst>
                                  <p:childTnLst>
                                    <p:set>
                                      <p:cBhvr>
                                        <p:cTn id="109" dur="1" fill="hold">
                                          <p:stCondLst>
                                            <p:cond delay="0"/>
                                          </p:stCondLst>
                                        </p:cTn>
                                        <p:tgtEl>
                                          <p:spTgt spid="109"/>
                                        </p:tgtEl>
                                        <p:attrNameLst>
                                          <p:attrName>style.visibility</p:attrName>
                                        </p:attrNameLst>
                                      </p:cBhvr>
                                      <p:to>
                                        <p:strVal val="visible"/>
                                      </p:to>
                                    </p:set>
                                    <p:animEffect transition="in" filter="box(out)">
                                      <p:cBhvr>
                                        <p:cTn id="110" dur="500"/>
                                        <p:tgtEl>
                                          <p:spTgt spid="109"/>
                                        </p:tgtEl>
                                      </p:cBhvr>
                                    </p:animEffect>
                                  </p:childTnLst>
                                </p:cTn>
                              </p:par>
                            </p:childTnLst>
                          </p:cTn>
                        </p:par>
                        <p:par>
                          <p:cTn id="111" fill="hold">
                            <p:stCondLst>
                              <p:cond delay="6500"/>
                            </p:stCondLst>
                            <p:childTnLst>
                              <p:par>
                                <p:cTn id="112" presetID="4" presetClass="entr" presetSubtype="32"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ox(out)">
                                      <p:cBhvr>
                                        <p:cTn id="114" dur="500"/>
                                        <p:tgtEl>
                                          <p:spTgt spid="122"/>
                                        </p:tgtEl>
                                      </p:cBhvr>
                                    </p:animEffect>
                                  </p:childTnLst>
                                </p:cTn>
                              </p:par>
                            </p:childTnLst>
                          </p:cTn>
                        </p:par>
                        <p:par>
                          <p:cTn id="115" fill="hold">
                            <p:stCondLst>
                              <p:cond delay="7000"/>
                            </p:stCondLst>
                            <p:childTnLst>
                              <p:par>
                                <p:cTn id="116" presetID="4" presetClass="entr" presetSubtype="32" fill="hold" nodeType="afterEffect">
                                  <p:stCondLst>
                                    <p:cond delay="0"/>
                                  </p:stCondLst>
                                  <p:childTnLst>
                                    <p:set>
                                      <p:cBhvr>
                                        <p:cTn id="117" dur="1" fill="hold">
                                          <p:stCondLst>
                                            <p:cond delay="0"/>
                                          </p:stCondLst>
                                        </p:cTn>
                                        <p:tgtEl>
                                          <p:spTgt spid="111"/>
                                        </p:tgtEl>
                                        <p:attrNameLst>
                                          <p:attrName>style.visibility</p:attrName>
                                        </p:attrNameLst>
                                      </p:cBhvr>
                                      <p:to>
                                        <p:strVal val="visible"/>
                                      </p:to>
                                    </p:set>
                                    <p:animEffect transition="in" filter="box(out)">
                                      <p:cBhvr>
                                        <p:cTn id="118" dur="500"/>
                                        <p:tgtEl>
                                          <p:spTgt spid="111"/>
                                        </p:tgtEl>
                                      </p:cBhvr>
                                    </p:animEffect>
                                  </p:childTnLst>
                                </p:cTn>
                              </p:par>
                            </p:childTnLst>
                          </p:cTn>
                        </p:par>
                        <p:par>
                          <p:cTn id="119" fill="hold">
                            <p:stCondLst>
                              <p:cond delay="7500"/>
                            </p:stCondLst>
                            <p:childTnLst>
                              <p:par>
                                <p:cTn id="120" presetID="4" presetClass="entr" presetSubtype="32" fill="hold"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box(out)">
                                      <p:cBhvr>
                                        <p:cTn id="122" dur="500"/>
                                        <p:tgtEl>
                                          <p:spTgt spid="119"/>
                                        </p:tgtEl>
                                      </p:cBhvr>
                                    </p:animEffect>
                                  </p:childTnLst>
                                </p:cTn>
                              </p:par>
                            </p:childTnLst>
                          </p:cTn>
                        </p:par>
                        <p:par>
                          <p:cTn id="123" fill="hold">
                            <p:stCondLst>
                              <p:cond delay="8000"/>
                            </p:stCondLst>
                            <p:childTnLst>
                              <p:par>
                                <p:cTn id="124" presetID="4" presetClass="entr" presetSubtype="32" fill="hold" nodeType="afterEffect">
                                  <p:stCondLst>
                                    <p:cond delay="0"/>
                                  </p:stCondLst>
                                  <p:childTnLst>
                                    <p:set>
                                      <p:cBhvr>
                                        <p:cTn id="125" dur="1" fill="hold">
                                          <p:stCondLst>
                                            <p:cond delay="0"/>
                                          </p:stCondLst>
                                        </p:cTn>
                                        <p:tgtEl>
                                          <p:spTgt spid="117"/>
                                        </p:tgtEl>
                                        <p:attrNameLst>
                                          <p:attrName>style.visibility</p:attrName>
                                        </p:attrNameLst>
                                      </p:cBhvr>
                                      <p:to>
                                        <p:strVal val="visible"/>
                                      </p:to>
                                    </p:set>
                                    <p:animEffect transition="in" filter="box(out)">
                                      <p:cBhvr>
                                        <p:cTn id="126" dur="500"/>
                                        <p:tgtEl>
                                          <p:spTgt spid="117"/>
                                        </p:tgtEl>
                                      </p:cBhvr>
                                    </p:animEffect>
                                  </p:childTnLst>
                                </p:cTn>
                              </p:par>
                            </p:childTnLst>
                          </p:cTn>
                        </p:par>
                        <p:par>
                          <p:cTn id="127" fill="hold">
                            <p:stCondLst>
                              <p:cond delay="8500"/>
                            </p:stCondLst>
                            <p:childTnLst>
                              <p:par>
                                <p:cTn id="128" presetID="4" presetClass="entr" presetSubtype="32" fill="hold" nodeType="afterEffect">
                                  <p:stCondLst>
                                    <p:cond delay="0"/>
                                  </p:stCondLst>
                                  <p:childTnLst>
                                    <p:set>
                                      <p:cBhvr>
                                        <p:cTn id="129" dur="1" fill="hold">
                                          <p:stCondLst>
                                            <p:cond delay="0"/>
                                          </p:stCondLst>
                                        </p:cTn>
                                        <p:tgtEl>
                                          <p:spTgt spid="126"/>
                                        </p:tgtEl>
                                        <p:attrNameLst>
                                          <p:attrName>style.visibility</p:attrName>
                                        </p:attrNameLst>
                                      </p:cBhvr>
                                      <p:to>
                                        <p:strVal val="visible"/>
                                      </p:to>
                                    </p:set>
                                    <p:animEffect transition="in" filter="box(out)">
                                      <p:cBhvr>
                                        <p:cTn id="130" dur="500"/>
                                        <p:tgtEl>
                                          <p:spTgt spid="126"/>
                                        </p:tgtEl>
                                      </p:cBhvr>
                                    </p:animEffect>
                                  </p:childTnLst>
                                </p:cTn>
                              </p:par>
                            </p:childTnLst>
                          </p:cTn>
                        </p:par>
                        <p:par>
                          <p:cTn id="131" fill="hold">
                            <p:stCondLst>
                              <p:cond delay="9000"/>
                            </p:stCondLst>
                            <p:childTnLst>
                              <p:par>
                                <p:cTn id="132" presetID="4" presetClass="entr" presetSubtype="32" fill="hold" nodeType="afterEffect">
                                  <p:stCondLst>
                                    <p:cond delay="0"/>
                                  </p:stCondLst>
                                  <p:childTnLst>
                                    <p:set>
                                      <p:cBhvr>
                                        <p:cTn id="133" dur="1" fill="hold">
                                          <p:stCondLst>
                                            <p:cond delay="0"/>
                                          </p:stCondLst>
                                        </p:cTn>
                                        <p:tgtEl>
                                          <p:spTgt spid="128"/>
                                        </p:tgtEl>
                                        <p:attrNameLst>
                                          <p:attrName>style.visibility</p:attrName>
                                        </p:attrNameLst>
                                      </p:cBhvr>
                                      <p:to>
                                        <p:strVal val="visible"/>
                                      </p:to>
                                    </p:set>
                                    <p:animEffect transition="in" filter="box(out)">
                                      <p:cBhvr>
                                        <p:cTn id="134" dur="500"/>
                                        <p:tgtEl>
                                          <p:spTgt spid="128"/>
                                        </p:tgtEl>
                                      </p:cBhvr>
                                    </p:animEffect>
                                  </p:childTnLst>
                                </p:cTn>
                              </p:par>
                            </p:childTnLst>
                          </p:cTn>
                        </p:par>
                        <p:par>
                          <p:cTn id="135" fill="hold">
                            <p:stCondLst>
                              <p:cond delay="9500"/>
                            </p:stCondLst>
                            <p:childTnLst>
                              <p:par>
                                <p:cTn id="136" presetID="4" presetClass="entr" presetSubtype="32" fill="hold" nodeType="afterEffect">
                                  <p:stCondLst>
                                    <p:cond delay="0"/>
                                  </p:stCondLst>
                                  <p:childTnLst>
                                    <p:set>
                                      <p:cBhvr>
                                        <p:cTn id="137" dur="1" fill="hold">
                                          <p:stCondLst>
                                            <p:cond delay="0"/>
                                          </p:stCondLst>
                                        </p:cTn>
                                        <p:tgtEl>
                                          <p:spTgt spid="124"/>
                                        </p:tgtEl>
                                        <p:attrNameLst>
                                          <p:attrName>style.visibility</p:attrName>
                                        </p:attrNameLst>
                                      </p:cBhvr>
                                      <p:to>
                                        <p:strVal val="visible"/>
                                      </p:to>
                                    </p:set>
                                    <p:animEffect transition="in" filter="box(out)">
                                      <p:cBhvr>
                                        <p:cTn id="138" dur="500"/>
                                        <p:tgtEl>
                                          <p:spTgt spid="124"/>
                                        </p:tgtEl>
                                      </p:cBhvr>
                                    </p:animEffect>
                                  </p:childTnLst>
                                </p:cTn>
                              </p:par>
                            </p:childTnLst>
                          </p:cTn>
                        </p:par>
                        <p:par>
                          <p:cTn id="139" fill="hold">
                            <p:stCondLst>
                              <p:cond delay="10000"/>
                            </p:stCondLst>
                            <p:childTnLst>
                              <p:par>
                                <p:cTn id="140" presetID="4" presetClass="entr" presetSubtype="32" fill="hold" nodeType="afterEffect">
                                  <p:stCondLst>
                                    <p:cond delay="0"/>
                                  </p:stCondLst>
                                  <p:childTnLst>
                                    <p:set>
                                      <p:cBhvr>
                                        <p:cTn id="141" dur="1" fill="hold">
                                          <p:stCondLst>
                                            <p:cond delay="0"/>
                                          </p:stCondLst>
                                        </p:cTn>
                                        <p:tgtEl>
                                          <p:spTgt spid="134"/>
                                        </p:tgtEl>
                                        <p:attrNameLst>
                                          <p:attrName>style.visibility</p:attrName>
                                        </p:attrNameLst>
                                      </p:cBhvr>
                                      <p:to>
                                        <p:strVal val="visible"/>
                                      </p:to>
                                    </p:set>
                                    <p:animEffect transition="in" filter="box(out)">
                                      <p:cBhvr>
                                        <p:cTn id="142" dur="500"/>
                                        <p:tgtEl>
                                          <p:spTgt spid="134"/>
                                        </p:tgtEl>
                                      </p:cBhvr>
                                    </p:animEffect>
                                  </p:childTnLst>
                                </p:cTn>
                              </p:par>
                            </p:childTnLst>
                          </p:cTn>
                        </p:par>
                        <p:par>
                          <p:cTn id="143" fill="hold">
                            <p:stCondLst>
                              <p:cond delay="10500"/>
                            </p:stCondLst>
                            <p:childTnLst>
                              <p:par>
                                <p:cTn id="144" presetID="4" presetClass="entr" presetSubtype="32" fill="hold" nodeType="afterEffect">
                                  <p:stCondLst>
                                    <p:cond delay="0"/>
                                  </p:stCondLst>
                                  <p:childTnLst>
                                    <p:set>
                                      <p:cBhvr>
                                        <p:cTn id="145" dur="1" fill="hold">
                                          <p:stCondLst>
                                            <p:cond delay="0"/>
                                          </p:stCondLst>
                                        </p:cTn>
                                        <p:tgtEl>
                                          <p:spTgt spid="136"/>
                                        </p:tgtEl>
                                        <p:attrNameLst>
                                          <p:attrName>style.visibility</p:attrName>
                                        </p:attrNameLst>
                                      </p:cBhvr>
                                      <p:to>
                                        <p:strVal val="visible"/>
                                      </p:to>
                                    </p:set>
                                    <p:animEffect transition="in" filter="box(out)">
                                      <p:cBhvr>
                                        <p:cTn id="146"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237" grpId="1" animBg="1"/>
      <p:bldP spid="238" grpId="0" animBg="1"/>
      <p:bldP spid="238" grpId="1" animBg="1"/>
      <p:bldP spid="96" grpId="0" animBg="1"/>
      <p:bldP spid="96" grpId="1" animBg="1"/>
      <p:bldP spid="97" grpId="0" animBg="1"/>
      <p:bldP spid="97" grpId="1" animBg="1"/>
      <p:bldP spid="26" grpId="0"/>
      <p:bldP spid="26" grpId="1"/>
      <p:bldP spid="33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ounded Rectangle 94212"/>
          <p:cNvSpPr>
            <a:spLocks noChangeArrowheads="1"/>
          </p:cNvSpPr>
          <p:nvPr/>
        </p:nvSpPr>
        <p:spPr bwMode="auto">
          <a:xfrm>
            <a:off x="457200" y="3505200"/>
            <a:ext cx="8229600" cy="3224059"/>
          </a:xfrm>
          <a:prstGeom prst="roundRect">
            <a:avLst>
              <a:gd name="adj" fmla="val 7394"/>
            </a:avLst>
          </a:prstGeom>
          <a:solidFill>
            <a:schemeClr val="accent1">
              <a:lumMod val="20000"/>
              <a:lumOff val="80000"/>
            </a:schemeClr>
          </a:solidFill>
          <a:ln w="9525" algn="ctr">
            <a:solidFill>
              <a:schemeClr val="tx1"/>
            </a:solidFill>
            <a:round/>
            <a:headEnd/>
            <a:tailEnd/>
          </a:ln>
        </p:spPr>
        <p:txBody>
          <a:bodyPr wrap="none" anchor="ctr"/>
          <a:lstStyle/>
          <a:p>
            <a:pPr>
              <a:defRPr/>
            </a:pPr>
            <a:endParaRPr lang="en-US">
              <a:solidFill>
                <a:srgbClr val="000000"/>
              </a:solidFill>
            </a:endParaRPr>
          </a:p>
        </p:txBody>
      </p:sp>
      <p:pic>
        <p:nvPicPr>
          <p:cNvPr id="142" name="Picture 2" descr="C:\Program Files\Microsoft Resource DVD Artwork\DVD_ART\Artwork_Imagery\Shapes and Graphics\Map Globe\world map blank.png"/>
          <p:cNvPicPr>
            <a:picLocks noChangeAspect="1" noChangeArrowheads="1"/>
          </p:cNvPicPr>
          <p:nvPr/>
        </p:nvPicPr>
        <p:blipFill>
          <a:blip r:embed="rId3" cstate="print"/>
          <a:srcRect/>
          <a:stretch>
            <a:fillRect/>
          </a:stretch>
        </p:blipFill>
        <p:spPr bwMode="auto">
          <a:xfrm>
            <a:off x="1066800" y="4724401"/>
            <a:ext cx="7358538" cy="1864506"/>
          </a:xfrm>
          <a:prstGeom prst="rect">
            <a:avLst/>
          </a:prstGeom>
          <a:noFill/>
          <a:ln w="9525">
            <a:noFill/>
            <a:miter lim="800000"/>
            <a:headEnd/>
            <a:tailEnd/>
          </a:ln>
        </p:spPr>
      </p:pic>
      <p:sp>
        <p:nvSpPr>
          <p:cNvPr id="140" name="TextBox 94280"/>
          <p:cNvSpPr txBox="1">
            <a:spLocks noChangeArrowheads="1"/>
          </p:cNvSpPr>
          <p:nvPr/>
        </p:nvSpPr>
        <p:spPr bwMode="auto">
          <a:xfrm>
            <a:off x="1154275" y="6406149"/>
            <a:ext cx="6746423" cy="451851"/>
          </a:xfrm>
          <a:prstGeom prst="rect">
            <a:avLst/>
          </a:prstGeom>
          <a:noFill/>
          <a:ln w="9525">
            <a:noFill/>
            <a:miter lim="800000"/>
            <a:headEnd/>
            <a:tailEnd/>
          </a:ln>
        </p:spPr>
        <p:txBody>
          <a:bodyPr wrap="square">
            <a:spAutoFit/>
          </a:bodyPr>
          <a:lstStyle/>
          <a:p>
            <a:pPr algn="ctr">
              <a:spcBef>
                <a:spcPct val="50000"/>
              </a:spcBef>
            </a:pPr>
            <a:r>
              <a:rPr lang="en-US" dirty="0" smtClean="0">
                <a:solidFill>
                  <a:schemeClr val="bg1"/>
                </a:solidFill>
              </a:rPr>
              <a:t> Federated ESB</a:t>
            </a:r>
            <a:endParaRPr lang="en-US" dirty="0">
              <a:solidFill>
                <a:schemeClr val="bg1"/>
              </a:solidFill>
            </a:endParaRPr>
          </a:p>
        </p:txBody>
      </p:sp>
      <p:grpSp>
        <p:nvGrpSpPr>
          <p:cNvPr id="2" name="Group 155"/>
          <p:cNvGrpSpPr/>
          <p:nvPr/>
        </p:nvGrpSpPr>
        <p:grpSpPr>
          <a:xfrm>
            <a:off x="1154272" y="4893826"/>
            <a:ext cx="2428712" cy="839028"/>
            <a:chOff x="1524000" y="3276600"/>
            <a:chExt cx="831574" cy="812514"/>
          </a:xfrm>
        </p:grpSpPr>
        <p:sp>
          <p:nvSpPr>
            <p:cNvPr id="157" name="Straight Connector 94213"/>
            <p:cNvSpPr>
              <a:spLocks noChangeShapeType="1"/>
            </p:cNvSpPr>
            <p:nvPr/>
          </p:nvSpPr>
          <p:spPr bwMode="auto">
            <a:xfrm>
              <a:off x="1676400" y="3477600"/>
              <a:ext cx="0" cy="180000"/>
            </a:xfrm>
            <a:prstGeom prst="line">
              <a:avLst/>
            </a:prstGeom>
            <a:noFill/>
            <a:ln w="57150" algn="ctr">
              <a:solidFill>
                <a:srgbClr val="FF9933"/>
              </a:solidFill>
              <a:round/>
              <a:headEnd/>
              <a:tailEnd/>
            </a:ln>
          </p:spPr>
          <p:txBody>
            <a:bodyPr/>
            <a:lstStyle/>
            <a:p>
              <a:endParaRPr lang="nl-BE"/>
            </a:p>
          </p:txBody>
        </p:sp>
        <p:grpSp>
          <p:nvGrpSpPr>
            <p:cNvPr id="3" name="Group 61"/>
            <p:cNvGrpSpPr>
              <a:grpSpLocks/>
            </p:cNvGrpSpPr>
            <p:nvPr/>
          </p:nvGrpSpPr>
          <p:grpSpPr bwMode="auto">
            <a:xfrm>
              <a:off x="1524000" y="3276600"/>
              <a:ext cx="374374" cy="279114"/>
              <a:chOff x="732" y="1056"/>
              <a:chExt cx="804" cy="933"/>
            </a:xfrm>
          </p:grpSpPr>
          <p:pic>
            <p:nvPicPr>
              <p:cNvPr id="168"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169"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pic>
          <p:nvPicPr>
            <p:cNvPr id="159" name="Rectangle 94267"/>
            <p:cNvPicPr>
              <a:picLocks noChangeAspect="1" noChangeArrowheads="1"/>
            </p:cNvPicPr>
            <p:nvPr/>
          </p:nvPicPr>
          <p:blipFill>
            <a:blip r:embed="rId6" cstate="print"/>
            <a:srcRect/>
            <a:stretch>
              <a:fillRect/>
            </a:stretch>
          </p:blipFill>
          <p:spPr bwMode="auto">
            <a:xfrm>
              <a:off x="1524000" y="3657606"/>
              <a:ext cx="828000" cy="79408"/>
            </a:xfrm>
            <a:prstGeom prst="rect">
              <a:avLst/>
            </a:prstGeom>
            <a:noFill/>
            <a:ln w="9525">
              <a:noFill/>
              <a:miter lim="800000"/>
              <a:headEnd/>
              <a:tailEnd/>
            </a:ln>
          </p:spPr>
        </p:pic>
        <p:sp>
          <p:nvSpPr>
            <p:cNvPr id="160" name="Straight Connector 94213"/>
            <p:cNvSpPr>
              <a:spLocks noChangeShapeType="1"/>
            </p:cNvSpPr>
            <p:nvPr/>
          </p:nvSpPr>
          <p:spPr bwMode="auto">
            <a:xfrm>
              <a:off x="1905000" y="3733800"/>
              <a:ext cx="0" cy="180000"/>
            </a:xfrm>
            <a:prstGeom prst="line">
              <a:avLst/>
            </a:prstGeom>
            <a:noFill/>
            <a:ln w="57150" algn="ctr">
              <a:solidFill>
                <a:srgbClr val="FF9933"/>
              </a:solidFill>
              <a:round/>
              <a:headEnd/>
              <a:tailEnd/>
            </a:ln>
          </p:spPr>
          <p:txBody>
            <a:bodyPr/>
            <a:lstStyle/>
            <a:p>
              <a:endParaRPr lang="nl-BE"/>
            </a:p>
          </p:txBody>
        </p:sp>
        <p:sp>
          <p:nvSpPr>
            <p:cNvPr id="161" name="Straight Connector 94213"/>
            <p:cNvSpPr>
              <a:spLocks noChangeShapeType="1"/>
            </p:cNvSpPr>
            <p:nvPr/>
          </p:nvSpPr>
          <p:spPr bwMode="auto">
            <a:xfrm>
              <a:off x="2209800" y="3477600"/>
              <a:ext cx="0" cy="180000"/>
            </a:xfrm>
            <a:prstGeom prst="line">
              <a:avLst/>
            </a:prstGeom>
            <a:noFill/>
            <a:ln w="57150" algn="ctr">
              <a:solidFill>
                <a:srgbClr val="FF9933"/>
              </a:solidFill>
              <a:round/>
              <a:headEnd/>
              <a:tailEnd/>
            </a:ln>
          </p:spPr>
          <p:txBody>
            <a:bodyPr/>
            <a:lstStyle/>
            <a:p>
              <a:endParaRPr lang="nl-BE"/>
            </a:p>
          </p:txBody>
        </p:sp>
        <p:grpSp>
          <p:nvGrpSpPr>
            <p:cNvPr id="4" name="Group 61"/>
            <p:cNvGrpSpPr>
              <a:grpSpLocks/>
            </p:cNvGrpSpPr>
            <p:nvPr/>
          </p:nvGrpSpPr>
          <p:grpSpPr bwMode="auto">
            <a:xfrm>
              <a:off x="1981200" y="3276600"/>
              <a:ext cx="374374" cy="279114"/>
              <a:chOff x="732" y="1056"/>
              <a:chExt cx="804" cy="933"/>
            </a:xfrm>
          </p:grpSpPr>
          <p:pic>
            <p:nvPicPr>
              <p:cNvPr id="166"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167"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5" name="Group 61"/>
            <p:cNvGrpSpPr>
              <a:grpSpLocks/>
            </p:cNvGrpSpPr>
            <p:nvPr/>
          </p:nvGrpSpPr>
          <p:grpSpPr bwMode="auto">
            <a:xfrm>
              <a:off x="1759226" y="3810000"/>
              <a:ext cx="374374" cy="279114"/>
              <a:chOff x="732" y="1056"/>
              <a:chExt cx="804" cy="933"/>
            </a:xfrm>
          </p:grpSpPr>
          <p:pic>
            <p:nvPicPr>
              <p:cNvPr id="164"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165"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grpSp>
        <p:nvGrpSpPr>
          <p:cNvPr id="6" name="Group 169"/>
          <p:cNvGrpSpPr/>
          <p:nvPr/>
        </p:nvGrpSpPr>
        <p:grpSpPr>
          <a:xfrm>
            <a:off x="6011696" y="4893826"/>
            <a:ext cx="2135390" cy="652577"/>
            <a:chOff x="1524000" y="3276600"/>
            <a:chExt cx="831574" cy="812514"/>
          </a:xfrm>
        </p:grpSpPr>
        <p:sp>
          <p:nvSpPr>
            <p:cNvPr id="171" name="Straight Connector 94213"/>
            <p:cNvSpPr>
              <a:spLocks noChangeShapeType="1"/>
            </p:cNvSpPr>
            <p:nvPr/>
          </p:nvSpPr>
          <p:spPr bwMode="auto">
            <a:xfrm>
              <a:off x="1676400" y="3477600"/>
              <a:ext cx="0" cy="180000"/>
            </a:xfrm>
            <a:prstGeom prst="line">
              <a:avLst/>
            </a:prstGeom>
            <a:noFill/>
            <a:ln w="57150" algn="ctr">
              <a:solidFill>
                <a:srgbClr val="FF9933"/>
              </a:solidFill>
              <a:round/>
              <a:headEnd/>
              <a:tailEnd/>
            </a:ln>
          </p:spPr>
          <p:txBody>
            <a:bodyPr/>
            <a:lstStyle/>
            <a:p>
              <a:endParaRPr lang="nl-BE"/>
            </a:p>
          </p:txBody>
        </p:sp>
        <p:grpSp>
          <p:nvGrpSpPr>
            <p:cNvPr id="7" name="Group 61"/>
            <p:cNvGrpSpPr>
              <a:grpSpLocks/>
            </p:cNvGrpSpPr>
            <p:nvPr/>
          </p:nvGrpSpPr>
          <p:grpSpPr bwMode="auto">
            <a:xfrm>
              <a:off x="1524000" y="3276600"/>
              <a:ext cx="374374" cy="279114"/>
              <a:chOff x="732" y="1056"/>
              <a:chExt cx="804" cy="933"/>
            </a:xfrm>
          </p:grpSpPr>
          <p:pic>
            <p:nvPicPr>
              <p:cNvPr id="182"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183"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pic>
          <p:nvPicPr>
            <p:cNvPr id="173" name="Rectangle 94267"/>
            <p:cNvPicPr>
              <a:picLocks noChangeAspect="1" noChangeArrowheads="1"/>
            </p:cNvPicPr>
            <p:nvPr/>
          </p:nvPicPr>
          <p:blipFill>
            <a:blip r:embed="rId7" cstate="print"/>
            <a:srcRect/>
            <a:stretch>
              <a:fillRect/>
            </a:stretch>
          </p:blipFill>
          <p:spPr bwMode="auto">
            <a:xfrm>
              <a:off x="1524000" y="3657606"/>
              <a:ext cx="828000" cy="79408"/>
            </a:xfrm>
            <a:prstGeom prst="rect">
              <a:avLst/>
            </a:prstGeom>
            <a:noFill/>
            <a:ln w="9525">
              <a:noFill/>
              <a:miter lim="800000"/>
              <a:headEnd/>
              <a:tailEnd/>
            </a:ln>
          </p:spPr>
        </p:pic>
        <p:sp>
          <p:nvSpPr>
            <p:cNvPr id="174" name="Straight Connector 94213"/>
            <p:cNvSpPr>
              <a:spLocks noChangeShapeType="1"/>
            </p:cNvSpPr>
            <p:nvPr/>
          </p:nvSpPr>
          <p:spPr bwMode="auto">
            <a:xfrm>
              <a:off x="1905000" y="3733800"/>
              <a:ext cx="0" cy="180000"/>
            </a:xfrm>
            <a:prstGeom prst="line">
              <a:avLst/>
            </a:prstGeom>
            <a:noFill/>
            <a:ln w="57150" algn="ctr">
              <a:solidFill>
                <a:srgbClr val="FF9933"/>
              </a:solidFill>
              <a:round/>
              <a:headEnd/>
              <a:tailEnd/>
            </a:ln>
          </p:spPr>
          <p:txBody>
            <a:bodyPr/>
            <a:lstStyle/>
            <a:p>
              <a:endParaRPr lang="nl-BE"/>
            </a:p>
          </p:txBody>
        </p:sp>
        <p:sp>
          <p:nvSpPr>
            <p:cNvPr id="175" name="Straight Connector 94213"/>
            <p:cNvSpPr>
              <a:spLocks noChangeShapeType="1"/>
            </p:cNvSpPr>
            <p:nvPr/>
          </p:nvSpPr>
          <p:spPr bwMode="auto">
            <a:xfrm>
              <a:off x="2209800" y="3477600"/>
              <a:ext cx="0" cy="180000"/>
            </a:xfrm>
            <a:prstGeom prst="line">
              <a:avLst/>
            </a:prstGeom>
            <a:noFill/>
            <a:ln w="57150" algn="ctr">
              <a:solidFill>
                <a:srgbClr val="FF9933"/>
              </a:solidFill>
              <a:round/>
              <a:headEnd/>
              <a:tailEnd/>
            </a:ln>
          </p:spPr>
          <p:txBody>
            <a:bodyPr/>
            <a:lstStyle/>
            <a:p>
              <a:endParaRPr lang="nl-BE"/>
            </a:p>
          </p:txBody>
        </p:sp>
        <p:grpSp>
          <p:nvGrpSpPr>
            <p:cNvPr id="8" name="Group 61"/>
            <p:cNvGrpSpPr>
              <a:grpSpLocks/>
            </p:cNvGrpSpPr>
            <p:nvPr/>
          </p:nvGrpSpPr>
          <p:grpSpPr bwMode="auto">
            <a:xfrm>
              <a:off x="1981200" y="3276600"/>
              <a:ext cx="374374" cy="279114"/>
              <a:chOff x="732" y="1056"/>
              <a:chExt cx="804" cy="933"/>
            </a:xfrm>
          </p:grpSpPr>
          <p:pic>
            <p:nvPicPr>
              <p:cNvPr id="180"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181"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9" name="Group 61"/>
            <p:cNvGrpSpPr>
              <a:grpSpLocks/>
            </p:cNvGrpSpPr>
            <p:nvPr/>
          </p:nvGrpSpPr>
          <p:grpSpPr bwMode="auto">
            <a:xfrm>
              <a:off x="1759226" y="3810000"/>
              <a:ext cx="374374" cy="279114"/>
              <a:chOff x="732" y="1056"/>
              <a:chExt cx="804" cy="933"/>
            </a:xfrm>
          </p:grpSpPr>
          <p:pic>
            <p:nvPicPr>
              <p:cNvPr id="178"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179"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cxnSp>
        <p:nvCxnSpPr>
          <p:cNvPr id="184" name="Straight Connector 183"/>
          <p:cNvCxnSpPr/>
          <p:nvPr/>
        </p:nvCxnSpPr>
        <p:spPr>
          <a:xfrm rot="10800000">
            <a:off x="4800603" y="4267203"/>
            <a:ext cx="131667" cy="1787276"/>
          </a:xfrm>
          <a:prstGeom prst="line">
            <a:avLst/>
          </a:prstGeom>
          <a:ln w="50800" cap="flat">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0" name="Group 199"/>
          <p:cNvGrpSpPr/>
          <p:nvPr/>
        </p:nvGrpSpPr>
        <p:grpSpPr>
          <a:xfrm>
            <a:off x="4932269" y="5732854"/>
            <a:ext cx="1865533" cy="621152"/>
            <a:chOff x="1524000" y="3276600"/>
            <a:chExt cx="831574" cy="812514"/>
          </a:xfrm>
        </p:grpSpPr>
        <p:sp>
          <p:nvSpPr>
            <p:cNvPr id="201" name="Straight Connector 94213"/>
            <p:cNvSpPr>
              <a:spLocks noChangeShapeType="1"/>
            </p:cNvSpPr>
            <p:nvPr/>
          </p:nvSpPr>
          <p:spPr bwMode="auto">
            <a:xfrm>
              <a:off x="1676400" y="3477600"/>
              <a:ext cx="0" cy="180000"/>
            </a:xfrm>
            <a:prstGeom prst="line">
              <a:avLst/>
            </a:prstGeom>
            <a:noFill/>
            <a:ln w="57150" algn="ctr">
              <a:solidFill>
                <a:srgbClr val="FF9933"/>
              </a:solidFill>
              <a:round/>
              <a:headEnd/>
              <a:tailEnd/>
            </a:ln>
          </p:spPr>
          <p:txBody>
            <a:bodyPr/>
            <a:lstStyle/>
            <a:p>
              <a:endParaRPr lang="nl-BE"/>
            </a:p>
          </p:txBody>
        </p:sp>
        <p:grpSp>
          <p:nvGrpSpPr>
            <p:cNvPr id="11" name="Group 61"/>
            <p:cNvGrpSpPr>
              <a:grpSpLocks/>
            </p:cNvGrpSpPr>
            <p:nvPr/>
          </p:nvGrpSpPr>
          <p:grpSpPr bwMode="auto">
            <a:xfrm>
              <a:off x="1524000" y="3276600"/>
              <a:ext cx="374374" cy="279114"/>
              <a:chOff x="732" y="1056"/>
              <a:chExt cx="804" cy="933"/>
            </a:xfrm>
          </p:grpSpPr>
          <p:pic>
            <p:nvPicPr>
              <p:cNvPr id="212"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213"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pic>
          <p:nvPicPr>
            <p:cNvPr id="203" name="Rectangle 94267"/>
            <p:cNvPicPr>
              <a:picLocks noChangeAspect="1" noChangeArrowheads="1"/>
            </p:cNvPicPr>
            <p:nvPr/>
          </p:nvPicPr>
          <p:blipFill>
            <a:blip r:embed="rId8" cstate="print"/>
            <a:srcRect/>
            <a:stretch>
              <a:fillRect/>
            </a:stretch>
          </p:blipFill>
          <p:spPr bwMode="auto">
            <a:xfrm>
              <a:off x="1524000" y="3657606"/>
              <a:ext cx="828000" cy="79408"/>
            </a:xfrm>
            <a:prstGeom prst="rect">
              <a:avLst/>
            </a:prstGeom>
            <a:noFill/>
            <a:ln w="9525">
              <a:noFill/>
              <a:miter lim="800000"/>
              <a:headEnd/>
              <a:tailEnd/>
            </a:ln>
          </p:spPr>
        </p:pic>
        <p:sp>
          <p:nvSpPr>
            <p:cNvPr id="204" name="Straight Connector 94213"/>
            <p:cNvSpPr>
              <a:spLocks noChangeShapeType="1"/>
            </p:cNvSpPr>
            <p:nvPr/>
          </p:nvSpPr>
          <p:spPr bwMode="auto">
            <a:xfrm>
              <a:off x="1905000" y="3733800"/>
              <a:ext cx="0" cy="180000"/>
            </a:xfrm>
            <a:prstGeom prst="line">
              <a:avLst/>
            </a:prstGeom>
            <a:noFill/>
            <a:ln w="57150" algn="ctr">
              <a:solidFill>
                <a:srgbClr val="FF9933"/>
              </a:solidFill>
              <a:round/>
              <a:headEnd/>
              <a:tailEnd/>
            </a:ln>
          </p:spPr>
          <p:txBody>
            <a:bodyPr/>
            <a:lstStyle/>
            <a:p>
              <a:endParaRPr lang="nl-BE"/>
            </a:p>
          </p:txBody>
        </p:sp>
        <p:sp>
          <p:nvSpPr>
            <p:cNvPr id="205" name="Straight Connector 94213"/>
            <p:cNvSpPr>
              <a:spLocks noChangeShapeType="1"/>
            </p:cNvSpPr>
            <p:nvPr/>
          </p:nvSpPr>
          <p:spPr bwMode="auto">
            <a:xfrm>
              <a:off x="2209800" y="3477600"/>
              <a:ext cx="0" cy="180000"/>
            </a:xfrm>
            <a:prstGeom prst="line">
              <a:avLst/>
            </a:prstGeom>
            <a:noFill/>
            <a:ln w="57150" algn="ctr">
              <a:solidFill>
                <a:srgbClr val="FF9933"/>
              </a:solidFill>
              <a:round/>
              <a:headEnd/>
              <a:tailEnd/>
            </a:ln>
          </p:spPr>
          <p:txBody>
            <a:bodyPr/>
            <a:lstStyle/>
            <a:p>
              <a:endParaRPr lang="nl-BE"/>
            </a:p>
          </p:txBody>
        </p:sp>
        <p:grpSp>
          <p:nvGrpSpPr>
            <p:cNvPr id="12" name="Group 61"/>
            <p:cNvGrpSpPr>
              <a:grpSpLocks/>
            </p:cNvGrpSpPr>
            <p:nvPr/>
          </p:nvGrpSpPr>
          <p:grpSpPr bwMode="auto">
            <a:xfrm>
              <a:off x="1981200" y="3276600"/>
              <a:ext cx="374374" cy="279114"/>
              <a:chOff x="732" y="1056"/>
              <a:chExt cx="804" cy="933"/>
            </a:xfrm>
          </p:grpSpPr>
          <p:pic>
            <p:nvPicPr>
              <p:cNvPr id="210"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211"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13" name="Group 61"/>
            <p:cNvGrpSpPr>
              <a:grpSpLocks/>
            </p:cNvGrpSpPr>
            <p:nvPr/>
          </p:nvGrpSpPr>
          <p:grpSpPr bwMode="auto">
            <a:xfrm>
              <a:off x="1759226" y="3810000"/>
              <a:ext cx="374374" cy="279114"/>
              <a:chOff x="732" y="1056"/>
              <a:chExt cx="804" cy="933"/>
            </a:xfrm>
          </p:grpSpPr>
          <p:pic>
            <p:nvPicPr>
              <p:cNvPr id="208"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209"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cxnSp>
        <p:nvCxnSpPr>
          <p:cNvPr id="220" name="Straight Connector 219"/>
          <p:cNvCxnSpPr/>
          <p:nvPr/>
        </p:nvCxnSpPr>
        <p:spPr>
          <a:xfrm>
            <a:off x="4876800" y="4267201"/>
            <a:ext cx="1217410" cy="968051"/>
          </a:xfrm>
          <a:prstGeom prst="line">
            <a:avLst/>
          </a:prstGeom>
          <a:ln w="50800" cap="flat">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V="1">
            <a:off x="3429000" y="4267201"/>
            <a:ext cx="1295400" cy="1066800"/>
          </a:xfrm>
          <a:prstGeom prst="line">
            <a:avLst/>
          </a:prstGeom>
          <a:ln w="50800" cap="flat">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255" name="Straight Connector 94213"/>
          <p:cNvSpPr>
            <a:spLocks noChangeShapeType="1"/>
          </p:cNvSpPr>
          <p:nvPr/>
        </p:nvSpPr>
        <p:spPr bwMode="auto">
          <a:xfrm>
            <a:off x="4102703" y="3852726"/>
            <a:ext cx="0" cy="185874"/>
          </a:xfrm>
          <a:prstGeom prst="line">
            <a:avLst/>
          </a:prstGeom>
          <a:noFill/>
          <a:ln w="57150" algn="ctr">
            <a:solidFill>
              <a:srgbClr val="FF9933"/>
            </a:solidFill>
            <a:round/>
            <a:headEnd/>
            <a:tailEnd/>
          </a:ln>
        </p:spPr>
        <p:txBody>
          <a:bodyPr/>
          <a:lstStyle/>
          <a:p>
            <a:endParaRPr lang="nl-BE"/>
          </a:p>
        </p:txBody>
      </p:sp>
      <p:grpSp>
        <p:nvGrpSpPr>
          <p:cNvPr id="14" name="Group 61"/>
          <p:cNvGrpSpPr>
            <a:grpSpLocks/>
          </p:cNvGrpSpPr>
          <p:nvPr/>
        </p:nvGrpSpPr>
        <p:grpSpPr bwMode="auto">
          <a:xfrm>
            <a:off x="3657600" y="3581400"/>
            <a:ext cx="1093404" cy="288222"/>
            <a:chOff x="732" y="1056"/>
            <a:chExt cx="804" cy="933"/>
          </a:xfrm>
        </p:grpSpPr>
        <p:pic>
          <p:nvPicPr>
            <p:cNvPr id="266"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267"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pic>
        <p:nvPicPr>
          <p:cNvPr id="257" name="Rectangle 94267"/>
          <p:cNvPicPr>
            <a:picLocks noChangeAspect="1" noChangeArrowheads="1"/>
          </p:cNvPicPr>
          <p:nvPr/>
        </p:nvPicPr>
        <p:blipFill>
          <a:blip r:embed="rId6" cstate="print"/>
          <a:srcRect/>
          <a:stretch>
            <a:fillRect/>
          </a:stretch>
        </p:blipFill>
        <p:spPr bwMode="auto">
          <a:xfrm>
            <a:off x="1640249" y="4038600"/>
            <a:ext cx="6741751" cy="228600"/>
          </a:xfrm>
          <a:prstGeom prst="rect">
            <a:avLst/>
          </a:prstGeom>
          <a:noFill/>
          <a:ln w="9525">
            <a:noFill/>
            <a:miter lim="800000"/>
            <a:headEnd/>
            <a:tailEnd/>
          </a:ln>
        </p:spPr>
      </p:pic>
      <p:sp>
        <p:nvSpPr>
          <p:cNvPr id="259" name="Straight Connector 94213"/>
          <p:cNvSpPr>
            <a:spLocks noChangeShapeType="1"/>
          </p:cNvSpPr>
          <p:nvPr/>
        </p:nvSpPr>
        <p:spPr bwMode="auto">
          <a:xfrm>
            <a:off x="5660561" y="3852726"/>
            <a:ext cx="0" cy="185874"/>
          </a:xfrm>
          <a:prstGeom prst="line">
            <a:avLst/>
          </a:prstGeom>
          <a:noFill/>
          <a:ln w="57150" algn="ctr">
            <a:solidFill>
              <a:srgbClr val="FF9933"/>
            </a:solidFill>
            <a:round/>
            <a:headEnd/>
            <a:tailEnd/>
          </a:ln>
        </p:spPr>
        <p:txBody>
          <a:bodyPr/>
          <a:lstStyle/>
          <a:p>
            <a:endParaRPr lang="nl-BE"/>
          </a:p>
        </p:txBody>
      </p:sp>
      <p:grpSp>
        <p:nvGrpSpPr>
          <p:cNvPr id="15" name="Group 61"/>
          <p:cNvGrpSpPr>
            <a:grpSpLocks/>
          </p:cNvGrpSpPr>
          <p:nvPr/>
        </p:nvGrpSpPr>
        <p:grpSpPr bwMode="auto">
          <a:xfrm>
            <a:off x="4992908" y="3581401"/>
            <a:ext cx="1093404" cy="288222"/>
            <a:chOff x="732" y="1056"/>
            <a:chExt cx="804" cy="933"/>
          </a:xfrm>
        </p:grpSpPr>
        <p:pic>
          <p:nvPicPr>
            <p:cNvPr id="264"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265"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sp>
        <p:nvSpPr>
          <p:cNvPr id="546" name="Rectangle 545"/>
          <p:cNvSpPr/>
          <p:nvPr/>
        </p:nvSpPr>
        <p:spPr>
          <a:xfrm>
            <a:off x="533400" y="3516868"/>
            <a:ext cx="2858475" cy="369332"/>
          </a:xfrm>
          <a:prstGeom prst="rect">
            <a:avLst/>
          </a:prstGeom>
        </p:spPr>
        <p:txBody>
          <a:bodyPr wrap="none">
            <a:spAutoFit/>
          </a:bodyPr>
          <a:lstStyle/>
          <a:p>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Central  International Hub</a:t>
            </a:r>
            <a:endParaRPr lang="nl-BE"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48" name="Isosceles Triangle 547"/>
          <p:cNvSpPr/>
          <p:nvPr/>
        </p:nvSpPr>
        <p:spPr bwMode="auto">
          <a:xfrm rot="10800000">
            <a:off x="2895601" y="2438399"/>
            <a:ext cx="762000" cy="12192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9" name="Isosceles Triangle 548"/>
          <p:cNvSpPr/>
          <p:nvPr/>
        </p:nvSpPr>
        <p:spPr bwMode="auto">
          <a:xfrm rot="10800000">
            <a:off x="4419600" y="2438399"/>
            <a:ext cx="762000" cy="12192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0" name="Isosceles Triangle 549"/>
          <p:cNvSpPr/>
          <p:nvPr/>
        </p:nvSpPr>
        <p:spPr bwMode="auto">
          <a:xfrm rot="10800000">
            <a:off x="5943600" y="2438400"/>
            <a:ext cx="762000" cy="12192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1" name="TextBox 550"/>
          <p:cNvSpPr txBox="1"/>
          <p:nvPr/>
        </p:nvSpPr>
        <p:spPr>
          <a:xfrm rot="16200000">
            <a:off x="2515322" y="1505612"/>
            <a:ext cx="1465466"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E-Invoicing</a:t>
            </a:r>
            <a:endParaRPr lang="nl-BE"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52" name="TextBox 551"/>
          <p:cNvSpPr txBox="1"/>
          <p:nvPr/>
        </p:nvSpPr>
        <p:spPr>
          <a:xfrm rot="16200000">
            <a:off x="4018724" y="1351724"/>
            <a:ext cx="1465466" cy="707886"/>
          </a:xfrm>
          <a:prstGeom prst="rect">
            <a:avLst/>
          </a:prstGeom>
          <a:noFill/>
        </p:spPr>
        <p:txBody>
          <a:bodyPr wrap="square" rtlCol="0">
            <a:spAutoFit/>
          </a:bodyPr>
          <a:lstStyle/>
          <a:p>
            <a:r>
              <a:rPr lang="en-US" sz="2000" b="1" dirty="0" err="1" smtClean="0">
                <a:effectLst>
                  <a:outerShdw blurRad="38100" dist="38100" dir="2700000" algn="tl">
                    <a:srgbClr val="000000">
                      <a:alpha val="43137"/>
                    </a:srgbClr>
                  </a:outerShdw>
                </a:effectLst>
                <a:latin typeface="Times New Roman" pitchFamily="18" charset="0"/>
                <a:cs typeface="Times New Roman" pitchFamily="18" charset="0"/>
              </a:rPr>
              <a:t>CorporatePayments</a:t>
            </a:r>
            <a:endParaRPr lang="nl-BE"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53" name="TextBox 552"/>
          <p:cNvSpPr txBox="1"/>
          <p:nvPr/>
        </p:nvSpPr>
        <p:spPr>
          <a:xfrm rot="16200000">
            <a:off x="5564810" y="1351724"/>
            <a:ext cx="1465466" cy="707886"/>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Corporate</a:t>
            </a:r>
          </a:p>
          <a:p>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Treasury</a:t>
            </a:r>
            <a:endParaRPr lang="nl-BE"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54" name="Title 25"/>
          <p:cNvSpPr txBox="1">
            <a:spLocks/>
          </p:cNvSpPr>
          <p:nvPr/>
        </p:nvSpPr>
        <p:spPr>
          <a:xfrm>
            <a:off x="381000" y="228600"/>
            <a:ext cx="8382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nl-BE"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Corporate Services</a:t>
            </a:r>
            <a:endParaRPr kumimoji="0" lang="nl-BE"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5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230188"/>
            <a:ext cx="8382000" cy="664797"/>
          </a:xfrm>
        </p:spPr>
        <p:txBody>
          <a:bodyPr/>
          <a:lstStyle/>
          <a:p>
            <a:pPr eaLnBrk="1" hangingPunct="1"/>
            <a:r>
              <a:rPr lang="en-US" dirty="0" smtClean="0"/>
              <a:t>Corporate E-Invoicing Hub</a:t>
            </a:r>
          </a:p>
        </p:txBody>
      </p:sp>
      <p:sp>
        <p:nvSpPr>
          <p:cNvPr id="63" name="Rounded Rectangle 94212"/>
          <p:cNvSpPr>
            <a:spLocks noChangeArrowheads="1"/>
          </p:cNvSpPr>
          <p:nvPr/>
        </p:nvSpPr>
        <p:spPr bwMode="auto">
          <a:xfrm>
            <a:off x="457200" y="3505200"/>
            <a:ext cx="8229600" cy="3224059"/>
          </a:xfrm>
          <a:prstGeom prst="roundRect">
            <a:avLst>
              <a:gd name="adj" fmla="val 7394"/>
            </a:avLst>
          </a:prstGeom>
          <a:solidFill>
            <a:schemeClr val="accent1">
              <a:lumMod val="20000"/>
              <a:lumOff val="80000"/>
            </a:schemeClr>
          </a:solidFill>
          <a:ln w="9525" algn="ctr">
            <a:solidFill>
              <a:schemeClr val="tx1"/>
            </a:solidFill>
            <a:round/>
            <a:headEnd/>
            <a:tailEnd/>
          </a:ln>
        </p:spPr>
        <p:txBody>
          <a:bodyPr wrap="none" anchor="ctr"/>
          <a:lstStyle/>
          <a:p>
            <a:pPr>
              <a:defRPr/>
            </a:pPr>
            <a:endParaRPr lang="en-US">
              <a:solidFill>
                <a:srgbClr val="000000"/>
              </a:solidFill>
            </a:endParaRPr>
          </a:p>
        </p:txBody>
      </p:sp>
      <p:pic>
        <p:nvPicPr>
          <p:cNvPr id="64" name="Picture 2" descr="C:\Program Files\Microsoft Resource DVD Artwork\DVD_ART\Artwork_Imagery\Shapes and Graphics\Map Globe\world map blank.png"/>
          <p:cNvPicPr>
            <a:picLocks noChangeAspect="1" noChangeArrowheads="1"/>
          </p:cNvPicPr>
          <p:nvPr/>
        </p:nvPicPr>
        <p:blipFill>
          <a:blip r:embed="rId3" cstate="print"/>
          <a:srcRect/>
          <a:stretch>
            <a:fillRect/>
          </a:stretch>
        </p:blipFill>
        <p:spPr bwMode="auto">
          <a:xfrm>
            <a:off x="1066800" y="4724401"/>
            <a:ext cx="7358538" cy="1864506"/>
          </a:xfrm>
          <a:prstGeom prst="rect">
            <a:avLst/>
          </a:prstGeom>
          <a:noFill/>
          <a:ln w="9525">
            <a:noFill/>
            <a:miter lim="800000"/>
            <a:headEnd/>
            <a:tailEnd/>
          </a:ln>
        </p:spPr>
      </p:pic>
      <p:sp>
        <p:nvSpPr>
          <p:cNvPr id="65" name="TextBox 94280"/>
          <p:cNvSpPr txBox="1">
            <a:spLocks noChangeArrowheads="1"/>
          </p:cNvSpPr>
          <p:nvPr/>
        </p:nvSpPr>
        <p:spPr bwMode="auto">
          <a:xfrm>
            <a:off x="1154275" y="6406149"/>
            <a:ext cx="6746423" cy="451851"/>
          </a:xfrm>
          <a:prstGeom prst="rect">
            <a:avLst/>
          </a:prstGeom>
          <a:noFill/>
          <a:ln w="9525">
            <a:noFill/>
            <a:miter lim="800000"/>
            <a:headEnd/>
            <a:tailEnd/>
          </a:ln>
        </p:spPr>
        <p:txBody>
          <a:bodyPr wrap="square">
            <a:spAutoFit/>
          </a:bodyPr>
          <a:lstStyle/>
          <a:p>
            <a:pPr algn="ctr">
              <a:spcBef>
                <a:spcPct val="50000"/>
              </a:spcBef>
            </a:pPr>
            <a:r>
              <a:rPr lang="en-US" dirty="0" smtClean="0">
                <a:solidFill>
                  <a:schemeClr val="bg1"/>
                </a:solidFill>
              </a:rPr>
              <a:t> Federated ESB</a:t>
            </a:r>
            <a:endParaRPr lang="en-US" dirty="0">
              <a:solidFill>
                <a:schemeClr val="bg1"/>
              </a:solidFill>
            </a:endParaRPr>
          </a:p>
        </p:txBody>
      </p:sp>
      <p:grpSp>
        <p:nvGrpSpPr>
          <p:cNvPr id="2" name="Group 155"/>
          <p:cNvGrpSpPr/>
          <p:nvPr/>
        </p:nvGrpSpPr>
        <p:grpSpPr>
          <a:xfrm>
            <a:off x="1154272" y="4893826"/>
            <a:ext cx="2428712" cy="839028"/>
            <a:chOff x="1524000" y="3276600"/>
            <a:chExt cx="831574" cy="812514"/>
          </a:xfrm>
        </p:grpSpPr>
        <p:sp>
          <p:nvSpPr>
            <p:cNvPr id="67" name="Straight Connector 94213"/>
            <p:cNvSpPr>
              <a:spLocks noChangeShapeType="1"/>
            </p:cNvSpPr>
            <p:nvPr/>
          </p:nvSpPr>
          <p:spPr bwMode="auto">
            <a:xfrm>
              <a:off x="1676400" y="3477600"/>
              <a:ext cx="0" cy="180000"/>
            </a:xfrm>
            <a:prstGeom prst="line">
              <a:avLst/>
            </a:prstGeom>
            <a:noFill/>
            <a:ln w="57150" algn="ctr">
              <a:solidFill>
                <a:srgbClr val="FF9933"/>
              </a:solidFill>
              <a:round/>
              <a:headEnd/>
              <a:tailEnd/>
            </a:ln>
          </p:spPr>
          <p:txBody>
            <a:bodyPr/>
            <a:lstStyle/>
            <a:p>
              <a:endParaRPr lang="nl-BE"/>
            </a:p>
          </p:txBody>
        </p:sp>
        <p:grpSp>
          <p:nvGrpSpPr>
            <p:cNvPr id="3" name="Group 61"/>
            <p:cNvGrpSpPr>
              <a:grpSpLocks/>
            </p:cNvGrpSpPr>
            <p:nvPr/>
          </p:nvGrpSpPr>
          <p:grpSpPr bwMode="auto">
            <a:xfrm>
              <a:off x="1524000" y="3276600"/>
              <a:ext cx="374374" cy="279114"/>
              <a:chOff x="732" y="1056"/>
              <a:chExt cx="804" cy="933"/>
            </a:xfrm>
          </p:grpSpPr>
          <p:pic>
            <p:nvPicPr>
              <p:cNvPr id="78"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79"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pic>
          <p:nvPicPr>
            <p:cNvPr id="69" name="Rectangle 94267"/>
            <p:cNvPicPr>
              <a:picLocks noChangeAspect="1" noChangeArrowheads="1"/>
            </p:cNvPicPr>
            <p:nvPr/>
          </p:nvPicPr>
          <p:blipFill>
            <a:blip r:embed="rId6" cstate="print"/>
            <a:srcRect/>
            <a:stretch>
              <a:fillRect/>
            </a:stretch>
          </p:blipFill>
          <p:spPr bwMode="auto">
            <a:xfrm>
              <a:off x="1524000" y="3657606"/>
              <a:ext cx="828000" cy="79408"/>
            </a:xfrm>
            <a:prstGeom prst="rect">
              <a:avLst/>
            </a:prstGeom>
            <a:noFill/>
            <a:ln w="9525">
              <a:noFill/>
              <a:miter lim="800000"/>
              <a:headEnd/>
              <a:tailEnd/>
            </a:ln>
          </p:spPr>
        </p:pic>
        <p:sp>
          <p:nvSpPr>
            <p:cNvPr id="70" name="Straight Connector 94213"/>
            <p:cNvSpPr>
              <a:spLocks noChangeShapeType="1"/>
            </p:cNvSpPr>
            <p:nvPr/>
          </p:nvSpPr>
          <p:spPr bwMode="auto">
            <a:xfrm>
              <a:off x="1905000" y="3733800"/>
              <a:ext cx="0" cy="180000"/>
            </a:xfrm>
            <a:prstGeom prst="line">
              <a:avLst/>
            </a:prstGeom>
            <a:noFill/>
            <a:ln w="57150" algn="ctr">
              <a:solidFill>
                <a:srgbClr val="FF9933"/>
              </a:solidFill>
              <a:round/>
              <a:headEnd/>
              <a:tailEnd/>
            </a:ln>
          </p:spPr>
          <p:txBody>
            <a:bodyPr/>
            <a:lstStyle/>
            <a:p>
              <a:endParaRPr lang="nl-BE"/>
            </a:p>
          </p:txBody>
        </p:sp>
        <p:sp>
          <p:nvSpPr>
            <p:cNvPr id="71" name="Straight Connector 94213"/>
            <p:cNvSpPr>
              <a:spLocks noChangeShapeType="1"/>
            </p:cNvSpPr>
            <p:nvPr/>
          </p:nvSpPr>
          <p:spPr bwMode="auto">
            <a:xfrm>
              <a:off x="2209800" y="3477600"/>
              <a:ext cx="0" cy="180000"/>
            </a:xfrm>
            <a:prstGeom prst="line">
              <a:avLst/>
            </a:prstGeom>
            <a:noFill/>
            <a:ln w="57150" algn="ctr">
              <a:solidFill>
                <a:srgbClr val="FF9933"/>
              </a:solidFill>
              <a:round/>
              <a:headEnd/>
              <a:tailEnd/>
            </a:ln>
          </p:spPr>
          <p:txBody>
            <a:bodyPr/>
            <a:lstStyle/>
            <a:p>
              <a:endParaRPr lang="nl-BE"/>
            </a:p>
          </p:txBody>
        </p:sp>
        <p:grpSp>
          <p:nvGrpSpPr>
            <p:cNvPr id="4" name="Group 61"/>
            <p:cNvGrpSpPr>
              <a:grpSpLocks/>
            </p:cNvGrpSpPr>
            <p:nvPr/>
          </p:nvGrpSpPr>
          <p:grpSpPr bwMode="auto">
            <a:xfrm>
              <a:off x="1981200" y="3276600"/>
              <a:ext cx="374374" cy="279114"/>
              <a:chOff x="732" y="1056"/>
              <a:chExt cx="804" cy="933"/>
            </a:xfrm>
          </p:grpSpPr>
          <p:pic>
            <p:nvPicPr>
              <p:cNvPr id="76"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77"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5" name="Group 61"/>
            <p:cNvGrpSpPr>
              <a:grpSpLocks/>
            </p:cNvGrpSpPr>
            <p:nvPr/>
          </p:nvGrpSpPr>
          <p:grpSpPr bwMode="auto">
            <a:xfrm>
              <a:off x="1759226" y="3810000"/>
              <a:ext cx="374374" cy="279114"/>
              <a:chOff x="732" y="1056"/>
              <a:chExt cx="804" cy="933"/>
            </a:xfrm>
          </p:grpSpPr>
          <p:pic>
            <p:nvPicPr>
              <p:cNvPr id="74"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75"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grpSp>
        <p:nvGrpSpPr>
          <p:cNvPr id="6" name="Group 169"/>
          <p:cNvGrpSpPr/>
          <p:nvPr/>
        </p:nvGrpSpPr>
        <p:grpSpPr>
          <a:xfrm>
            <a:off x="6011696" y="4893826"/>
            <a:ext cx="2135390" cy="652577"/>
            <a:chOff x="1524000" y="3276600"/>
            <a:chExt cx="831574" cy="812514"/>
          </a:xfrm>
        </p:grpSpPr>
        <p:sp>
          <p:nvSpPr>
            <p:cNvPr id="81" name="Straight Connector 94213"/>
            <p:cNvSpPr>
              <a:spLocks noChangeShapeType="1"/>
            </p:cNvSpPr>
            <p:nvPr/>
          </p:nvSpPr>
          <p:spPr bwMode="auto">
            <a:xfrm>
              <a:off x="1676400" y="3477600"/>
              <a:ext cx="0" cy="180000"/>
            </a:xfrm>
            <a:prstGeom prst="line">
              <a:avLst/>
            </a:prstGeom>
            <a:noFill/>
            <a:ln w="57150" algn="ctr">
              <a:solidFill>
                <a:srgbClr val="FF9933"/>
              </a:solidFill>
              <a:round/>
              <a:headEnd/>
              <a:tailEnd/>
            </a:ln>
          </p:spPr>
          <p:txBody>
            <a:bodyPr/>
            <a:lstStyle/>
            <a:p>
              <a:endParaRPr lang="nl-BE"/>
            </a:p>
          </p:txBody>
        </p:sp>
        <p:grpSp>
          <p:nvGrpSpPr>
            <p:cNvPr id="7" name="Group 61"/>
            <p:cNvGrpSpPr>
              <a:grpSpLocks/>
            </p:cNvGrpSpPr>
            <p:nvPr/>
          </p:nvGrpSpPr>
          <p:grpSpPr bwMode="auto">
            <a:xfrm>
              <a:off x="1524000" y="3276600"/>
              <a:ext cx="374374" cy="279114"/>
              <a:chOff x="732" y="1056"/>
              <a:chExt cx="804" cy="933"/>
            </a:xfrm>
          </p:grpSpPr>
          <p:pic>
            <p:nvPicPr>
              <p:cNvPr id="92"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93"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pic>
          <p:nvPicPr>
            <p:cNvPr id="83" name="Rectangle 94267"/>
            <p:cNvPicPr>
              <a:picLocks noChangeAspect="1" noChangeArrowheads="1"/>
            </p:cNvPicPr>
            <p:nvPr/>
          </p:nvPicPr>
          <p:blipFill>
            <a:blip r:embed="rId7" cstate="print"/>
            <a:srcRect/>
            <a:stretch>
              <a:fillRect/>
            </a:stretch>
          </p:blipFill>
          <p:spPr bwMode="auto">
            <a:xfrm>
              <a:off x="1524000" y="3657606"/>
              <a:ext cx="828000" cy="79408"/>
            </a:xfrm>
            <a:prstGeom prst="rect">
              <a:avLst/>
            </a:prstGeom>
            <a:noFill/>
            <a:ln w="9525">
              <a:noFill/>
              <a:miter lim="800000"/>
              <a:headEnd/>
              <a:tailEnd/>
            </a:ln>
          </p:spPr>
        </p:pic>
        <p:sp>
          <p:nvSpPr>
            <p:cNvPr id="84" name="Straight Connector 94213"/>
            <p:cNvSpPr>
              <a:spLocks noChangeShapeType="1"/>
            </p:cNvSpPr>
            <p:nvPr/>
          </p:nvSpPr>
          <p:spPr bwMode="auto">
            <a:xfrm>
              <a:off x="1905000" y="3733800"/>
              <a:ext cx="0" cy="180000"/>
            </a:xfrm>
            <a:prstGeom prst="line">
              <a:avLst/>
            </a:prstGeom>
            <a:noFill/>
            <a:ln w="57150" algn="ctr">
              <a:solidFill>
                <a:srgbClr val="FF9933"/>
              </a:solidFill>
              <a:round/>
              <a:headEnd/>
              <a:tailEnd/>
            </a:ln>
          </p:spPr>
          <p:txBody>
            <a:bodyPr/>
            <a:lstStyle/>
            <a:p>
              <a:endParaRPr lang="nl-BE"/>
            </a:p>
          </p:txBody>
        </p:sp>
        <p:sp>
          <p:nvSpPr>
            <p:cNvPr id="85" name="Straight Connector 94213"/>
            <p:cNvSpPr>
              <a:spLocks noChangeShapeType="1"/>
            </p:cNvSpPr>
            <p:nvPr/>
          </p:nvSpPr>
          <p:spPr bwMode="auto">
            <a:xfrm>
              <a:off x="2209800" y="3477600"/>
              <a:ext cx="0" cy="180000"/>
            </a:xfrm>
            <a:prstGeom prst="line">
              <a:avLst/>
            </a:prstGeom>
            <a:noFill/>
            <a:ln w="57150" algn="ctr">
              <a:solidFill>
                <a:srgbClr val="FF9933"/>
              </a:solidFill>
              <a:round/>
              <a:headEnd/>
              <a:tailEnd/>
            </a:ln>
          </p:spPr>
          <p:txBody>
            <a:bodyPr/>
            <a:lstStyle/>
            <a:p>
              <a:endParaRPr lang="nl-BE"/>
            </a:p>
          </p:txBody>
        </p:sp>
        <p:grpSp>
          <p:nvGrpSpPr>
            <p:cNvPr id="8" name="Group 61"/>
            <p:cNvGrpSpPr>
              <a:grpSpLocks/>
            </p:cNvGrpSpPr>
            <p:nvPr/>
          </p:nvGrpSpPr>
          <p:grpSpPr bwMode="auto">
            <a:xfrm>
              <a:off x="1981200" y="3276600"/>
              <a:ext cx="374374" cy="279114"/>
              <a:chOff x="732" y="1056"/>
              <a:chExt cx="804" cy="933"/>
            </a:xfrm>
          </p:grpSpPr>
          <p:pic>
            <p:nvPicPr>
              <p:cNvPr id="90"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91"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9" name="Group 61"/>
            <p:cNvGrpSpPr>
              <a:grpSpLocks/>
            </p:cNvGrpSpPr>
            <p:nvPr/>
          </p:nvGrpSpPr>
          <p:grpSpPr bwMode="auto">
            <a:xfrm>
              <a:off x="1759226" y="3810000"/>
              <a:ext cx="374374" cy="279114"/>
              <a:chOff x="732" y="1056"/>
              <a:chExt cx="804" cy="933"/>
            </a:xfrm>
          </p:grpSpPr>
          <p:pic>
            <p:nvPicPr>
              <p:cNvPr id="88"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89"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cxnSp>
        <p:nvCxnSpPr>
          <p:cNvPr id="94" name="Straight Connector 93"/>
          <p:cNvCxnSpPr/>
          <p:nvPr/>
        </p:nvCxnSpPr>
        <p:spPr>
          <a:xfrm rot="10800000">
            <a:off x="4800603" y="4267203"/>
            <a:ext cx="131667" cy="1787276"/>
          </a:xfrm>
          <a:prstGeom prst="line">
            <a:avLst/>
          </a:prstGeom>
          <a:ln w="50800" cap="flat">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0" name="Group 199"/>
          <p:cNvGrpSpPr/>
          <p:nvPr/>
        </p:nvGrpSpPr>
        <p:grpSpPr>
          <a:xfrm>
            <a:off x="4932269" y="5732854"/>
            <a:ext cx="1865533" cy="621152"/>
            <a:chOff x="1524000" y="3276600"/>
            <a:chExt cx="831574" cy="812514"/>
          </a:xfrm>
        </p:grpSpPr>
        <p:sp>
          <p:nvSpPr>
            <p:cNvPr id="96" name="Straight Connector 94213"/>
            <p:cNvSpPr>
              <a:spLocks noChangeShapeType="1"/>
            </p:cNvSpPr>
            <p:nvPr/>
          </p:nvSpPr>
          <p:spPr bwMode="auto">
            <a:xfrm>
              <a:off x="1676400" y="3477600"/>
              <a:ext cx="0" cy="180000"/>
            </a:xfrm>
            <a:prstGeom prst="line">
              <a:avLst/>
            </a:prstGeom>
            <a:noFill/>
            <a:ln w="57150" algn="ctr">
              <a:solidFill>
                <a:srgbClr val="FF9933"/>
              </a:solidFill>
              <a:round/>
              <a:headEnd/>
              <a:tailEnd/>
            </a:ln>
          </p:spPr>
          <p:txBody>
            <a:bodyPr/>
            <a:lstStyle/>
            <a:p>
              <a:endParaRPr lang="nl-BE"/>
            </a:p>
          </p:txBody>
        </p:sp>
        <p:grpSp>
          <p:nvGrpSpPr>
            <p:cNvPr id="11" name="Group 61"/>
            <p:cNvGrpSpPr>
              <a:grpSpLocks/>
            </p:cNvGrpSpPr>
            <p:nvPr/>
          </p:nvGrpSpPr>
          <p:grpSpPr bwMode="auto">
            <a:xfrm>
              <a:off x="1524000" y="3276600"/>
              <a:ext cx="374374" cy="279114"/>
              <a:chOff x="732" y="1056"/>
              <a:chExt cx="804" cy="933"/>
            </a:xfrm>
          </p:grpSpPr>
          <p:pic>
            <p:nvPicPr>
              <p:cNvPr id="107"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108"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pic>
          <p:nvPicPr>
            <p:cNvPr id="98" name="Rectangle 94267"/>
            <p:cNvPicPr>
              <a:picLocks noChangeAspect="1" noChangeArrowheads="1"/>
            </p:cNvPicPr>
            <p:nvPr/>
          </p:nvPicPr>
          <p:blipFill>
            <a:blip r:embed="rId8" cstate="print"/>
            <a:srcRect/>
            <a:stretch>
              <a:fillRect/>
            </a:stretch>
          </p:blipFill>
          <p:spPr bwMode="auto">
            <a:xfrm>
              <a:off x="1524000" y="3657606"/>
              <a:ext cx="828000" cy="79408"/>
            </a:xfrm>
            <a:prstGeom prst="rect">
              <a:avLst/>
            </a:prstGeom>
            <a:noFill/>
            <a:ln w="9525">
              <a:noFill/>
              <a:miter lim="800000"/>
              <a:headEnd/>
              <a:tailEnd/>
            </a:ln>
          </p:spPr>
        </p:pic>
        <p:sp>
          <p:nvSpPr>
            <p:cNvPr id="99" name="Straight Connector 94213"/>
            <p:cNvSpPr>
              <a:spLocks noChangeShapeType="1"/>
            </p:cNvSpPr>
            <p:nvPr/>
          </p:nvSpPr>
          <p:spPr bwMode="auto">
            <a:xfrm>
              <a:off x="1905000" y="3733800"/>
              <a:ext cx="0" cy="180000"/>
            </a:xfrm>
            <a:prstGeom prst="line">
              <a:avLst/>
            </a:prstGeom>
            <a:noFill/>
            <a:ln w="57150" algn="ctr">
              <a:solidFill>
                <a:srgbClr val="FF9933"/>
              </a:solidFill>
              <a:round/>
              <a:headEnd/>
              <a:tailEnd/>
            </a:ln>
          </p:spPr>
          <p:txBody>
            <a:bodyPr/>
            <a:lstStyle/>
            <a:p>
              <a:endParaRPr lang="nl-BE"/>
            </a:p>
          </p:txBody>
        </p:sp>
        <p:sp>
          <p:nvSpPr>
            <p:cNvPr id="100" name="Straight Connector 94213"/>
            <p:cNvSpPr>
              <a:spLocks noChangeShapeType="1"/>
            </p:cNvSpPr>
            <p:nvPr/>
          </p:nvSpPr>
          <p:spPr bwMode="auto">
            <a:xfrm>
              <a:off x="2209800" y="3477600"/>
              <a:ext cx="0" cy="180000"/>
            </a:xfrm>
            <a:prstGeom prst="line">
              <a:avLst/>
            </a:prstGeom>
            <a:noFill/>
            <a:ln w="57150" algn="ctr">
              <a:solidFill>
                <a:srgbClr val="FF9933"/>
              </a:solidFill>
              <a:round/>
              <a:headEnd/>
              <a:tailEnd/>
            </a:ln>
          </p:spPr>
          <p:txBody>
            <a:bodyPr/>
            <a:lstStyle/>
            <a:p>
              <a:endParaRPr lang="nl-BE"/>
            </a:p>
          </p:txBody>
        </p:sp>
        <p:grpSp>
          <p:nvGrpSpPr>
            <p:cNvPr id="12" name="Group 61"/>
            <p:cNvGrpSpPr>
              <a:grpSpLocks/>
            </p:cNvGrpSpPr>
            <p:nvPr/>
          </p:nvGrpSpPr>
          <p:grpSpPr bwMode="auto">
            <a:xfrm>
              <a:off x="1981200" y="3276600"/>
              <a:ext cx="374374" cy="279114"/>
              <a:chOff x="732" y="1056"/>
              <a:chExt cx="804" cy="933"/>
            </a:xfrm>
          </p:grpSpPr>
          <p:pic>
            <p:nvPicPr>
              <p:cNvPr id="105"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106"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13" name="Group 61"/>
            <p:cNvGrpSpPr>
              <a:grpSpLocks/>
            </p:cNvGrpSpPr>
            <p:nvPr/>
          </p:nvGrpSpPr>
          <p:grpSpPr bwMode="auto">
            <a:xfrm>
              <a:off x="1759226" y="3810000"/>
              <a:ext cx="374374" cy="279114"/>
              <a:chOff x="732" y="1056"/>
              <a:chExt cx="804" cy="933"/>
            </a:xfrm>
          </p:grpSpPr>
          <p:pic>
            <p:nvPicPr>
              <p:cNvPr id="103"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104"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cxnSp>
        <p:nvCxnSpPr>
          <p:cNvPr id="109" name="Straight Connector 108"/>
          <p:cNvCxnSpPr/>
          <p:nvPr/>
        </p:nvCxnSpPr>
        <p:spPr>
          <a:xfrm>
            <a:off x="4876800" y="4267201"/>
            <a:ext cx="1217410" cy="968051"/>
          </a:xfrm>
          <a:prstGeom prst="line">
            <a:avLst/>
          </a:prstGeom>
          <a:ln w="50800" cap="flat">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3429000" y="4267201"/>
            <a:ext cx="1295400" cy="1066800"/>
          </a:xfrm>
          <a:prstGeom prst="line">
            <a:avLst/>
          </a:prstGeom>
          <a:ln w="50800" cap="flat">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111" name="Straight Connector 94213"/>
          <p:cNvSpPr>
            <a:spLocks noChangeShapeType="1"/>
          </p:cNvSpPr>
          <p:nvPr/>
        </p:nvSpPr>
        <p:spPr bwMode="auto">
          <a:xfrm>
            <a:off x="4102703" y="3852726"/>
            <a:ext cx="0" cy="185874"/>
          </a:xfrm>
          <a:prstGeom prst="line">
            <a:avLst/>
          </a:prstGeom>
          <a:noFill/>
          <a:ln w="57150" algn="ctr">
            <a:solidFill>
              <a:srgbClr val="FF9933"/>
            </a:solidFill>
            <a:round/>
            <a:headEnd/>
            <a:tailEnd/>
          </a:ln>
        </p:spPr>
        <p:txBody>
          <a:bodyPr/>
          <a:lstStyle/>
          <a:p>
            <a:endParaRPr lang="nl-BE"/>
          </a:p>
        </p:txBody>
      </p:sp>
      <p:grpSp>
        <p:nvGrpSpPr>
          <p:cNvPr id="14" name="Group 61"/>
          <p:cNvGrpSpPr>
            <a:grpSpLocks/>
          </p:cNvGrpSpPr>
          <p:nvPr/>
        </p:nvGrpSpPr>
        <p:grpSpPr bwMode="auto">
          <a:xfrm>
            <a:off x="3657600" y="3581400"/>
            <a:ext cx="1093404" cy="288222"/>
            <a:chOff x="732" y="1056"/>
            <a:chExt cx="804" cy="933"/>
          </a:xfrm>
        </p:grpSpPr>
        <p:pic>
          <p:nvPicPr>
            <p:cNvPr id="113"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114"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pic>
        <p:nvPicPr>
          <p:cNvPr id="115" name="Rectangle 94267"/>
          <p:cNvPicPr>
            <a:picLocks noChangeAspect="1" noChangeArrowheads="1"/>
          </p:cNvPicPr>
          <p:nvPr/>
        </p:nvPicPr>
        <p:blipFill>
          <a:blip r:embed="rId6" cstate="print"/>
          <a:srcRect/>
          <a:stretch>
            <a:fillRect/>
          </a:stretch>
        </p:blipFill>
        <p:spPr bwMode="auto">
          <a:xfrm>
            <a:off x="1640249" y="4038600"/>
            <a:ext cx="6741751" cy="228600"/>
          </a:xfrm>
          <a:prstGeom prst="rect">
            <a:avLst/>
          </a:prstGeom>
          <a:noFill/>
          <a:ln w="9525">
            <a:noFill/>
            <a:miter lim="800000"/>
            <a:headEnd/>
            <a:tailEnd/>
          </a:ln>
        </p:spPr>
      </p:pic>
      <p:sp>
        <p:nvSpPr>
          <p:cNvPr id="116" name="Straight Connector 94213"/>
          <p:cNvSpPr>
            <a:spLocks noChangeShapeType="1"/>
          </p:cNvSpPr>
          <p:nvPr/>
        </p:nvSpPr>
        <p:spPr bwMode="auto">
          <a:xfrm>
            <a:off x="5660561" y="3852726"/>
            <a:ext cx="0" cy="185874"/>
          </a:xfrm>
          <a:prstGeom prst="line">
            <a:avLst/>
          </a:prstGeom>
          <a:noFill/>
          <a:ln w="57150" algn="ctr">
            <a:solidFill>
              <a:srgbClr val="FF9933"/>
            </a:solidFill>
            <a:round/>
            <a:headEnd/>
            <a:tailEnd/>
          </a:ln>
        </p:spPr>
        <p:txBody>
          <a:bodyPr/>
          <a:lstStyle/>
          <a:p>
            <a:endParaRPr lang="nl-BE"/>
          </a:p>
        </p:txBody>
      </p:sp>
      <p:grpSp>
        <p:nvGrpSpPr>
          <p:cNvPr id="15" name="Group 61"/>
          <p:cNvGrpSpPr>
            <a:grpSpLocks/>
          </p:cNvGrpSpPr>
          <p:nvPr/>
        </p:nvGrpSpPr>
        <p:grpSpPr bwMode="auto">
          <a:xfrm>
            <a:off x="4992908" y="3581401"/>
            <a:ext cx="1093404" cy="288222"/>
            <a:chOff x="732" y="1056"/>
            <a:chExt cx="804" cy="933"/>
          </a:xfrm>
        </p:grpSpPr>
        <p:pic>
          <p:nvPicPr>
            <p:cNvPr id="118" name="Rectangle 9426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119" name="Rectangle 9427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sp>
        <p:nvSpPr>
          <p:cNvPr id="120" name="Rectangle 119"/>
          <p:cNvSpPr/>
          <p:nvPr/>
        </p:nvSpPr>
        <p:spPr>
          <a:xfrm>
            <a:off x="533400" y="3516868"/>
            <a:ext cx="2858475" cy="369332"/>
          </a:xfrm>
          <a:prstGeom prst="rect">
            <a:avLst/>
          </a:prstGeom>
        </p:spPr>
        <p:txBody>
          <a:bodyPr wrap="none">
            <a:spAutoFit/>
          </a:bodyPr>
          <a:lstStyle/>
          <a:p>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Central  International Hub</a:t>
            </a:r>
            <a:endParaRPr lang="nl-BE"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1" name="Isosceles Triangle 120"/>
          <p:cNvSpPr/>
          <p:nvPr/>
        </p:nvSpPr>
        <p:spPr bwMode="auto">
          <a:xfrm rot="10800000">
            <a:off x="4419600" y="2438399"/>
            <a:ext cx="762000" cy="12192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2" name="Isosceles Triangle 121"/>
          <p:cNvSpPr/>
          <p:nvPr/>
        </p:nvSpPr>
        <p:spPr bwMode="auto">
          <a:xfrm rot="10800000">
            <a:off x="5943600" y="2438400"/>
            <a:ext cx="762000" cy="12192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3" name="TextBox 122"/>
          <p:cNvSpPr txBox="1"/>
          <p:nvPr/>
        </p:nvSpPr>
        <p:spPr>
          <a:xfrm rot="16200000">
            <a:off x="4018724" y="1351724"/>
            <a:ext cx="1465466" cy="707886"/>
          </a:xfrm>
          <a:prstGeom prst="rect">
            <a:avLst/>
          </a:prstGeom>
          <a:noFill/>
        </p:spPr>
        <p:txBody>
          <a:bodyPr wrap="square" rtlCol="0">
            <a:spAutoFit/>
          </a:bodyPr>
          <a:lstStyle/>
          <a:p>
            <a:r>
              <a:rPr lang="en-US" sz="2000" b="1" dirty="0" err="1" smtClean="0">
                <a:effectLst>
                  <a:outerShdw blurRad="38100" dist="38100" dir="2700000" algn="tl">
                    <a:srgbClr val="000000">
                      <a:alpha val="43137"/>
                    </a:srgbClr>
                  </a:outerShdw>
                </a:effectLst>
                <a:latin typeface="Times New Roman" pitchFamily="18" charset="0"/>
                <a:cs typeface="Times New Roman" pitchFamily="18" charset="0"/>
              </a:rPr>
              <a:t>CorporatePayments</a:t>
            </a:r>
            <a:endParaRPr lang="nl-BE"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4" name="TextBox 123"/>
          <p:cNvSpPr txBox="1"/>
          <p:nvPr/>
        </p:nvSpPr>
        <p:spPr>
          <a:xfrm rot="16200000">
            <a:off x="5564810" y="1351724"/>
            <a:ext cx="1465466" cy="707886"/>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Corporate</a:t>
            </a:r>
          </a:p>
          <a:p>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Treasury</a:t>
            </a:r>
            <a:endParaRPr lang="nl-BE"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6" name="Rectangle 125"/>
          <p:cNvSpPr/>
          <p:nvPr/>
        </p:nvSpPr>
        <p:spPr bwMode="auto">
          <a:xfrm>
            <a:off x="381000" y="990600"/>
            <a:ext cx="3886200" cy="990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BE"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7" name="Rectangle 126"/>
          <p:cNvSpPr/>
          <p:nvPr/>
        </p:nvSpPr>
        <p:spPr bwMode="auto">
          <a:xfrm>
            <a:off x="533400" y="1295400"/>
            <a:ext cx="914400" cy="533400"/>
          </a:xfrm>
          <a:prstGeom prst="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BE"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9" name="TextBox 128"/>
          <p:cNvSpPr txBox="1"/>
          <p:nvPr/>
        </p:nvSpPr>
        <p:spPr>
          <a:xfrm>
            <a:off x="533400" y="1274802"/>
            <a:ext cx="931665" cy="553998"/>
          </a:xfrm>
          <a:prstGeom prst="rect">
            <a:avLst/>
          </a:prstGeom>
          <a:noFill/>
        </p:spPr>
        <p:txBody>
          <a:bodyPr wrap="none" rtlCol="0">
            <a:spAutoFit/>
          </a:bodyPr>
          <a:lstStyle/>
          <a:p>
            <a:pPr algn="ctr"/>
            <a:r>
              <a:rPr lang="en-US" sz="1000" b="1" dirty="0" smtClean="0">
                <a:solidFill>
                  <a:schemeClr val="bg1"/>
                </a:solidFill>
              </a:rPr>
              <a:t>Certification</a:t>
            </a:r>
          </a:p>
          <a:p>
            <a:pPr algn="ctr"/>
            <a:r>
              <a:rPr lang="en-US" sz="1000" b="1" dirty="0" smtClean="0">
                <a:solidFill>
                  <a:schemeClr val="bg1"/>
                </a:solidFill>
              </a:rPr>
              <a:t>Authority</a:t>
            </a:r>
          </a:p>
          <a:p>
            <a:pPr algn="ctr"/>
            <a:r>
              <a:rPr lang="en-US" sz="1000" b="1" dirty="0" smtClean="0">
                <a:solidFill>
                  <a:schemeClr val="bg1"/>
                </a:solidFill>
              </a:rPr>
              <a:t>Service</a:t>
            </a:r>
            <a:endParaRPr lang="nl-BE" sz="1000" b="1" dirty="0">
              <a:solidFill>
                <a:schemeClr val="bg1"/>
              </a:solidFill>
            </a:endParaRPr>
          </a:p>
        </p:txBody>
      </p:sp>
      <p:sp>
        <p:nvSpPr>
          <p:cNvPr id="130" name="Rectangle 129"/>
          <p:cNvSpPr/>
          <p:nvPr/>
        </p:nvSpPr>
        <p:spPr bwMode="auto">
          <a:xfrm>
            <a:off x="1828800" y="1295400"/>
            <a:ext cx="914400" cy="533400"/>
          </a:xfrm>
          <a:prstGeom prst="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BE"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1" name="Rectangle 130"/>
          <p:cNvSpPr/>
          <p:nvPr/>
        </p:nvSpPr>
        <p:spPr bwMode="auto">
          <a:xfrm>
            <a:off x="3200400" y="1295400"/>
            <a:ext cx="914400" cy="533400"/>
          </a:xfrm>
          <a:prstGeom prst="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BE"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8" name="TextBox 127"/>
          <p:cNvSpPr txBox="1"/>
          <p:nvPr/>
        </p:nvSpPr>
        <p:spPr>
          <a:xfrm>
            <a:off x="1936454" y="1371600"/>
            <a:ext cx="654346" cy="400110"/>
          </a:xfrm>
          <a:prstGeom prst="rect">
            <a:avLst/>
          </a:prstGeom>
          <a:noFill/>
        </p:spPr>
        <p:txBody>
          <a:bodyPr wrap="none" rtlCol="0">
            <a:spAutoFit/>
          </a:bodyPr>
          <a:lstStyle/>
          <a:p>
            <a:pPr algn="ctr"/>
            <a:r>
              <a:rPr lang="en-US" sz="1000" b="1" dirty="0" smtClean="0">
                <a:solidFill>
                  <a:schemeClr val="bg1"/>
                </a:solidFill>
              </a:rPr>
              <a:t>Signing</a:t>
            </a:r>
          </a:p>
          <a:p>
            <a:pPr algn="ctr"/>
            <a:r>
              <a:rPr lang="en-US" sz="1000" b="1" dirty="0" smtClean="0">
                <a:solidFill>
                  <a:schemeClr val="bg1"/>
                </a:solidFill>
              </a:rPr>
              <a:t>Service</a:t>
            </a:r>
            <a:endParaRPr lang="nl-BE" sz="1000" b="1" dirty="0">
              <a:solidFill>
                <a:schemeClr val="bg1"/>
              </a:solidFill>
            </a:endParaRPr>
          </a:p>
        </p:txBody>
      </p:sp>
      <p:sp>
        <p:nvSpPr>
          <p:cNvPr id="133" name="TextBox 132"/>
          <p:cNvSpPr txBox="1"/>
          <p:nvPr/>
        </p:nvSpPr>
        <p:spPr>
          <a:xfrm>
            <a:off x="3308054" y="1371600"/>
            <a:ext cx="795411" cy="400110"/>
          </a:xfrm>
          <a:prstGeom prst="rect">
            <a:avLst/>
          </a:prstGeom>
          <a:noFill/>
        </p:spPr>
        <p:txBody>
          <a:bodyPr wrap="none" rtlCol="0">
            <a:spAutoFit/>
          </a:bodyPr>
          <a:lstStyle/>
          <a:p>
            <a:pPr algn="ctr"/>
            <a:r>
              <a:rPr lang="en-US" sz="1000" b="1" dirty="0" smtClean="0">
                <a:solidFill>
                  <a:schemeClr val="bg1"/>
                </a:solidFill>
              </a:rPr>
              <a:t>Validation</a:t>
            </a:r>
          </a:p>
          <a:p>
            <a:pPr algn="ctr"/>
            <a:r>
              <a:rPr lang="en-US" sz="1000" b="1" dirty="0" smtClean="0">
                <a:solidFill>
                  <a:schemeClr val="bg1"/>
                </a:solidFill>
              </a:rPr>
              <a:t>Service</a:t>
            </a:r>
            <a:endParaRPr lang="nl-BE" sz="1000" b="1" dirty="0">
              <a:solidFill>
                <a:schemeClr val="bg1"/>
              </a:solidFill>
            </a:endParaRPr>
          </a:p>
        </p:txBody>
      </p:sp>
      <p:sp>
        <p:nvSpPr>
          <p:cNvPr id="134" name="Rectangle 133"/>
          <p:cNvSpPr/>
          <p:nvPr/>
        </p:nvSpPr>
        <p:spPr>
          <a:xfrm>
            <a:off x="1066800" y="990600"/>
            <a:ext cx="2667000" cy="307777"/>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rPr>
              <a:t>Group E-Invoicing Services</a:t>
            </a:r>
            <a:endParaRPr lang="nl-BE" sz="1400" dirty="0">
              <a:effectLst>
                <a:outerShdw blurRad="38100" dist="38100" dir="2700000" algn="tl">
                  <a:srgbClr val="000000">
                    <a:alpha val="43137"/>
                  </a:srgbClr>
                </a:outerShdw>
              </a:effectLst>
            </a:endParaRPr>
          </a:p>
        </p:txBody>
      </p:sp>
      <p:sp>
        <p:nvSpPr>
          <p:cNvPr id="135" name="Rectangle 134"/>
          <p:cNvSpPr/>
          <p:nvPr/>
        </p:nvSpPr>
        <p:spPr bwMode="auto">
          <a:xfrm>
            <a:off x="381000" y="2133600"/>
            <a:ext cx="3886200" cy="990600"/>
          </a:xfrm>
          <a:prstGeom prst="rect">
            <a:avLst/>
          </a:prstGeom>
          <a:ln w="19050">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BE"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6" name="Rectangle 135"/>
          <p:cNvSpPr/>
          <p:nvPr/>
        </p:nvSpPr>
        <p:spPr>
          <a:xfrm>
            <a:off x="1371600" y="2133600"/>
            <a:ext cx="2667000" cy="307777"/>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rPr>
              <a:t>E-Invoicing Process</a:t>
            </a:r>
            <a:endParaRPr lang="nl-BE" sz="1400" dirty="0">
              <a:effectLst>
                <a:outerShdw blurRad="38100" dist="38100" dir="2700000" algn="tl">
                  <a:srgbClr val="000000">
                    <a:alpha val="43137"/>
                  </a:srgbClr>
                </a:outerShdw>
              </a:effectLst>
            </a:endParaRPr>
          </a:p>
        </p:txBody>
      </p:sp>
      <p:sp>
        <p:nvSpPr>
          <p:cNvPr id="138" name="Rectangle 137"/>
          <p:cNvSpPr/>
          <p:nvPr/>
        </p:nvSpPr>
        <p:spPr bwMode="auto">
          <a:xfrm>
            <a:off x="457200" y="2438400"/>
            <a:ext cx="533400" cy="533400"/>
          </a:xfrm>
          <a:prstGeom prst="rect">
            <a:avLst/>
          </a:prstGeom>
          <a:gradFill>
            <a:gsLst>
              <a:gs pos="0">
                <a:srgbClr val="FFEFD1"/>
              </a:gs>
              <a:gs pos="64999">
                <a:srgbClr val="F0EBD5"/>
              </a:gs>
              <a:gs pos="100000">
                <a:srgbClr val="D1C39F"/>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BE"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9" name="Rectangle 138"/>
          <p:cNvSpPr/>
          <p:nvPr/>
        </p:nvSpPr>
        <p:spPr bwMode="auto">
          <a:xfrm>
            <a:off x="1219200" y="2438400"/>
            <a:ext cx="533400" cy="533400"/>
          </a:xfrm>
          <a:prstGeom prst="rect">
            <a:avLst/>
          </a:prstGeom>
          <a:gradFill>
            <a:gsLst>
              <a:gs pos="0">
                <a:srgbClr val="FFEFD1"/>
              </a:gs>
              <a:gs pos="64999">
                <a:srgbClr val="F0EBD5"/>
              </a:gs>
              <a:gs pos="100000">
                <a:srgbClr val="D1C39F"/>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BE"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2" name="Rectangle 141"/>
          <p:cNvSpPr/>
          <p:nvPr/>
        </p:nvSpPr>
        <p:spPr bwMode="auto">
          <a:xfrm>
            <a:off x="1981200" y="2438400"/>
            <a:ext cx="533400" cy="533400"/>
          </a:xfrm>
          <a:prstGeom prst="rect">
            <a:avLst/>
          </a:prstGeom>
          <a:gradFill>
            <a:gsLst>
              <a:gs pos="0">
                <a:srgbClr val="FFEFD1"/>
              </a:gs>
              <a:gs pos="64999">
                <a:srgbClr val="F0EBD5"/>
              </a:gs>
              <a:gs pos="100000">
                <a:srgbClr val="D1C39F"/>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BE"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3" name="Rectangle 142"/>
          <p:cNvSpPr/>
          <p:nvPr/>
        </p:nvSpPr>
        <p:spPr bwMode="auto">
          <a:xfrm>
            <a:off x="2743200" y="2438400"/>
            <a:ext cx="533400" cy="533400"/>
          </a:xfrm>
          <a:prstGeom prst="rect">
            <a:avLst/>
          </a:prstGeom>
          <a:gradFill>
            <a:gsLst>
              <a:gs pos="0">
                <a:srgbClr val="FFEFD1"/>
              </a:gs>
              <a:gs pos="64999">
                <a:srgbClr val="F0EBD5"/>
              </a:gs>
              <a:gs pos="100000">
                <a:srgbClr val="D1C39F"/>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BE"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4" name="Rectangle 143"/>
          <p:cNvSpPr/>
          <p:nvPr/>
        </p:nvSpPr>
        <p:spPr bwMode="auto">
          <a:xfrm>
            <a:off x="3505200" y="2438400"/>
            <a:ext cx="533400" cy="533400"/>
          </a:xfrm>
          <a:prstGeom prst="rect">
            <a:avLst/>
          </a:prstGeom>
          <a:gradFill>
            <a:gsLst>
              <a:gs pos="0">
                <a:srgbClr val="FFEFD1"/>
              </a:gs>
              <a:gs pos="64999">
                <a:srgbClr val="F0EBD5"/>
              </a:gs>
              <a:gs pos="100000">
                <a:srgbClr val="D1C39F"/>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BE"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5" name="Rectangle 144"/>
          <p:cNvSpPr/>
          <p:nvPr/>
        </p:nvSpPr>
        <p:spPr>
          <a:xfrm>
            <a:off x="-2514600" y="2590800"/>
            <a:ext cx="4572000" cy="200055"/>
          </a:xfrm>
          <a:prstGeom prst="rect">
            <a:avLst/>
          </a:prstGeom>
        </p:spPr>
        <p:txBody>
          <a:bodyPr>
            <a:spAutoFit/>
          </a:bodyPr>
          <a:lstStyle/>
          <a:p>
            <a:pPr lvl="4" algn="ctr"/>
            <a:r>
              <a:rPr lang="en-US" sz="700" b="1" dirty="0" smtClean="0">
                <a:solidFill>
                  <a:schemeClr val="bg1"/>
                </a:solidFill>
              </a:rPr>
              <a:t>Connectivity</a:t>
            </a:r>
            <a:endParaRPr lang="nl-BE" sz="700" b="1" dirty="0">
              <a:solidFill>
                <a:schemeClr val="bg1"/>
              </a:solidFill>
            </a:endParaRPr>
          </a:p>
        </p:txBody>
      </p:sp>
      <p:sp>
        <p:nvSpPr>
          <p:cNvPr id="146" name="Rectangle 145"/>
          <p:cNvSpPr/>
          <p:nvPr/>
        </p:nvSpPr>
        <p:spPr>
          <a:xfrm>
            <a:off x="571500" y="2619345"/>
            <a:ext cx="4572000" cy="200055"/>
          </a:xfrm>
          <a:prstGeom prst="rect">
            <a:avLst/>
          </a:prstGeom>
        </p:spPr>
        <p:txBody>
          <a:bodyPr>
            <a:spAutoFit/>
          </a:bodyPr>
          <a:lstStyle/>
          <a:p>
            <a:pPr lvl="4" algn="ctr"/>
            <a:r>
              <a:rPr lang="en-US" sz="700" b="1" dirty="0" smtClean="0">
                <a:solidFill>
                  <a:schemeClr val="bg1"/>
                </a:solidFill>
              </a:rPr>
              <a:t>Connectivity</a:t>
            </a:r>
            <a:endParaRPr lang="nl-BE" sz="700" b="1" dirty="0">
              <a:solidFill>
                <a:schemeClr val="bg1"/>
              </a:solidFill>
            </a:endParaRPr>
          </a:p>
        </p:txBody>
      </p:sp>
      <p:sp>
        <p:nvSpPr>
          <p:cNvPr id="147" name="Rectangle 146"/>
          <p:cNvSpPr/>
          <p:nvPr/>
        </p:nvSpPr>
        <p:spPr>
          <a:xfrm>
            <a:off x="-1752600" y="2590800"/>
            <a:ext cx="4572000" cy="200055"/>
          </a:xfrm>
          <a:prstGeom prst="rect">
            <a:avLst/>
          </a:prstGeom>
        </p:spPr>
        <p:txBody>
          <a:bodyPr>
            <a:spAutoFit/>
          </a:bodyPr>
          <a:lstStyle/>
          <a:p>
            <a:pPr lvl="4" algn="ctr"/>
            <a:r>
              <a:rPr lang="en-US" sz="700" b="1" dirty="0" smtClean="0">
                <a:solidFill>
                  <a:schemeClr val="bg1"/>
                </a:solidFill>
              </a:rPr>
              <a:t>Mapping</a:t>
            </a:r>
            <a:endParaRPr lang="nl-BE" sz="700" b="1" dirty="0">
              <a:solidFill>
                <a:schemeClr val="bg1"/>
              </a:solidFill>
            </a:endParaRPr>
          </a:p>
        </p:txBody>
      </p:sp>
      <p:sp>
        <p:nvSpPr>
          <p:cNvPr id="148" name="Rectangle 147"/>
          <p:cNvSpPr/>
          <p:nvPr/>
        </p:nvSpPr>
        <p:spPr>
          <a:xfrm>
            <a:off x="-962025" y="2590800"/>
            <a:ext cx="4572000" cy="200055"/>
          </a:xfrm>
          <a:prstGeom prst="rect">
            <a:avLst/>
          </a:prstGeom>
        </p:spPr>
        <p:txBody>
          <a:bodyPr>
            <a:spAutoFit/>
          </a:bodyPr>
          <a:lstStyle/>
          <a:p>
            <a:pPr lvl="4" algn="ctr"/>
            <a:r>
              <a:rPr lang="en-US" sz="700" b="1" dirty="0" smtClean="0">
                <a:solidFill>
                  <a:schemeClr val="bg1"/>
                </a:solidFill>
              </a:rPr>
              <a:t>Checking</a:t>
            </a:r>
            <a:endParaRPr lang="nl-BE" sz="700" b="1" dirty="0">
              <a:solidFill>
                <a:schemeClr val="bg1"/>
              </a:solidFill>
            </a:endParaRPr>
          </a:p>
        </p:txBody>
      </p:sp>
      <p:sp>
        <p:nvSpPr>
          <p:cNvPr id="149" name="Rectangle 148"/>
          <p:cNvSpPr/>
          <p:nvPr/>
        </p:nvSpPr>
        <p:spPr>
          <a:xfrm>
            <a:off x="-228600" y="2590800"/>
            <a:ext cx="4572000" cy="200055"/>
          </a:xfrm>
          <a:prstGeom prst="rect">
            <a:avLst/>
          </a:prstGeom>
        </p:spPr>
        <p:txBody>
          <a:bodyPr>
            <a:spAutoFit/>
          </a:bodyPr>
          <a:lstStyle/>
          <a:p>
            <a:pPr lvl="4" algn="ctr"/>
            <a:r>
              <a:rPr lang="en-US" sz="700" b="1" dirty="0" smtClean="0">
                <a:solidFill>
                  <a:schemeClr val="bg1"/>
                </a:solidFill>
              </a:rPr>
              <a:t>Signing</a:t>
            </a:r>
            <a:endParaRPr lang="nl-BE" sz="700" b="1" dirty="0">
              <a:solidFill>
                <a:schemeClr val="bg1"/>
              </a:solidFill>
            </a:endParaRPr>
          </a:p>
        </p:txBody>
      </p:sp>
      <p:cxnSp>
        <p:nvCxnSpPr>
          <p:cNvPr id="151" name="Straight Arrow Connector 150"/>
          <p:cNvCxnSpPr/>
          <p:nvPr/>
        </p:nvCxnSpPr>
        <p:spPr>
          <a:xfrm>
            <a:off x="990600" y="2714625"/>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1752600" y="2722562"/>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2514600" y="2724150"/>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3276600" y="2724150"/>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Corporate Payment Hub</a:t>
            </a:r>
          </a:p>
        </p:txBody>
      </p:sp>
      <p:pic>
        <p:nvPicPr>
          <p:cNvPr id="5" name="Picture 11" descr="2005-02-15_CPH1"/>
          <p:cNvPicPr>
            <a:picLocks noChangeAspect="1" noChangeArrowheads="1"/>
          </p:cNvPicPr>
          <p:nvPr/>
        </p:nvPicPr>
        <p:blipFill>
          <a:blip r:embed="rId3"/>
          <a:srcRect/>
          <a:stretch>
            <a:fillRect/>
          </a:stretch>
        </p:blipFill>
        <p:spPr bwMode="auto">
          <a:xfrm>
            <a:off x="533400" y="1295400"/>
            <a:ext cx="8329613" cy="4221163"/>
          </a:xfrm>
          <a:prstGeom prst="rect">
            <a:avLst/>
          </a:prstGeom>
          <a:noFill/>
          <a:ln w="9525">
            <a:noFill/>
            <a:miter lim="800000"/>
            <a:headEnd/>
            <a:tailEnd/>
          </a:ln>
        </p:spPr>
      </p:pic>
      <p:pic>
        <p:nvPicPr>
          <p:cNvPr id="6" name="Picture 4" descr="http://www.swift.com/layouts/1/images/logo_swift_btm.gif"/>
          <p:cNvPicPr>
            <a:picLocks noChangeAspect="1" noChangeArrowheads="1"/>
          </p:cNvPicPr>
          <p:nvPr/>
        </p:nvPicPr>
        <p:blipFill>
          <a:blip r:embed="rId4"/>
          <a:srcRect/>
          <a:stretch>
            <a:fillRect/>
          </a:stretch>
        </p:blipFill>
        <p:spPr bwMode="auto">
          <a:xfrm>
            <a:off x="8115300" y="1981200"/>
            <a:ext cx="642938" cy="660400"/>
          </a:xfrm>
          <a:prstGeom prst="rect">
            <a:avLst/>
          </a:prstGeom>
          <a:noFill/>
          <a:ln w="9525">
            <a:noFill/>
            <a:miter lim="800000"/>
            <a:headEnd/>
            <a:tailEnd/>
          </a:ln>
        </p:spPr>
      </p:pic>
      <p:cxnSp>
        <p:nvCxnSpPr>
          <p:cNvPr id="7" name="Straight Arrow Connector 12"/>
          <p:cNvCxnSpPr>
            <a:cxnSpLocks noChangeShapeType="1"/>
          </p:cNvCxnSpPr>
          <p:nvPr/>
        </p:nvCxnSpPr>
        <p:spPr bwMode="auto">
          <a:xfrm>
            <a:off x="7715250" y="2643188"/>
            <a:ext cx="385763" cy="1587"/>
          </a:xfrm>
          <a:prstGeom prst="straightConnector1">
            <a:avLst/>
          </a:prstGeom>
          <a:noFill/>
          <a:ln w="12700" algn="ctr">
            <a:solidFill>
              <a:schemeClr val="tx1"/>
            </a:solidFill>
            <a:round/>
            <a:headEnd type="stealth" w="lg" len="sm"/>
            <a:tailEnd type="stealth" w="lg" len="sm"/>
          </a:ln>
        </p:spPr>
      </p:cxnSp>
      <p:sp>
        <p:nvSpPr>
          <p:cNvPr id="8" name="Rectangle 7"/>
          <p:cNvSpPr/>
          <p:nvPr/>
        </p:nvSpPr>
        <p:spPr bwMode="auto">
          <a:xfrm>
            <a:off x="533400" y="5562600"/>
            <a:ext cx="8305800" cy="500062"/>
          </a:xfrm>
          <a:prstGeom prst="rect">
            <a:avLst/>
          </a:prstGeom>
          <a:solidFill>
            <a:schemeClr val="accent2">
              <a:lumMod val="50000"/>
              <a:alpha val="85000"/>
            </a:schemeClr>
          </a:solidFill>
          <a:ln>
            <a:headEnd type="none" w="med" len="med"/>
            <a:tailEnd type="triangle" w="med" len="med"/>
          </a:ln>
        </p:spPr>
        <p:style>
          <a:lnRef idx="2">
            <a:schemeClr val="dk1"/>
          </a:lnRef>
          <a:fillRef idx="1">
            <a:schemeClr val="lt1"/>
          </a:fillRef>
          <a:effectRef idx="0">
            <a:schemeClr val="dk1"/>
          </a:effectRef>
          <a:fontRef idx="minor">
            <a:schemeClr val="dk1"/>
          </a:fontRef>
        </p:style>
        <p:txBody>
          <a:bodyPr wrap="none"/>
          <a:lstStyle/>
          <a:p>
            <a:pPr marL="342900" indent="-342900">
              <a:defRPr/>
            </a:pPr>
            <a:endParaRPr lang="nl-NL" sz="1400" dirty="0"/>
          </a:p>
        </p:txBody>
      </p:sp>
      <p:grpSp>
        <p:nvGrpSpPr>
          <p:cNvPr id="2" name="Group 15"/>
          <p:cNvGrpSpPr>
            <a:grpSpLocks/>
          </p:cNvGrpSpPr>
          <p:nvPr/>
        </p:nvGrpSpPr>
        <p:grpSpPr bwMode="auto">
          <a:xfrm>
            <a:off x="2286000" y="1828800"/>
            <a:ext cx="914400" cy="914400"/>
            <a:chOff x="-2143172" y="2742756"/>
            <a:chExt cx="1571636" cy="1818361"/>
          </a:xfrm>
        </p:grpSpPr>
        <p:pic>
          <p:nvPicPr>
            <p:cNvPr id="10" name="Picture 24" descr="Server applicance large"/>
            <p:cNvPicPr>
              <a:picLocks noChangeAspect="1" noChangeArrowheads="1"/>
            </p:cNvPicPr>
            <p:nvPr/>
          </p:nvPicPr>
          <p:blipFill>
            <a:blip r:embed="rId5" cstate="print"/>
            <a:srcRect/>
            <a:stretch>
              <a:fillRect/>
            </a:stretch>
          </p:blipFill>
          <p:spPr bwMode="auto">
            <a:xfrm>
              <a:off x="-1928858" y="3000372"/>
              <a:ext cx="1143000" cy="1560745"/>
            </a:xfrm>
            <a:prstGeom prst="rect">
              <a:avLst/>
            </a:prstGeom>
            <a:noFill/>
            <a:ln w="9525">
              <a:noFill/>
              <a:miter lim="800000"/>
              <a:headEnd/>
              <a:tailEnd/>
            </a:ln>
          </p:spPr>
        </p:pic>
        <p:pic>
          <p:nvPicPr>
            <p:cNvPr id="11" name="Picture 22" descr="BizTalk server 2006 logo black"/>
            <p:cNvPicPr>
              <a:picLocks noChangeAspect="1" noChangeArrowheads="1"/>
            </p:cNvPicPr>
            <p:nvPr/>
          </p:nvPicPr>
          <p:blipFill>
            <a:blip r:embed="rId6" cstate="print"/>
            <a:srcRect/>
            <a:stretch>
              <a:fillRect/>
            </a:stretch>
          </p:blipFill>
          <p:spPr bwMode="auto">
            <a:xfrm>
              <a:off x="-2143172" y="2742756"/>
              <a:ext cx="1571636" cy="233126"/>
            </a:xfrm>
            <a:prstGeom prst="rect">
              <a:avLst/>
            </a:prstGeom>
            <a:noFill/>
            <a:ln w="9525">
              <a:noFill/>
              <a:miter lim="800000"/>
              <a:headEnd/>
              <a:tailEnd/>
            </a:ln>
          </p:spPr>
        </p:pic>
      </p:grpSp>
      <p:grpSp>
        <p:nvGrpSpPr>
          <p:cNvPr id="3" name="Group 16"/>
          <p:cNvGrpSpPr>
            <a:grpSpLocks/>
          </p:cNvGrpSpPr>
          <p:nvPr/>
        </p:nvGrpSpPr>
        <p:grpSpPr bwMode="auto">
          <a:xfrm>
            <a:off x="6096000" y="2590800"/>
            <a:ext cx="838200" cy="927100"/>
            <a:chOff x="-2143172" y="2742756"/>
            <a:chExt cx="1571636" cy="1818361"/>
          </a:xfrm>
        </p:grpSpPr>
        <p:pic>
          <p:nvPicPr>
            <p:cNvPr id="13" name="Picture 24" descr="Server applicance large"/>
            <p:cNvPicPr>
              <a:picLocks noChangeAspect="1" noChangeArrowheads="1"/>
            </p:cNvPicPr>
            <p:nvPr/>
          </p:nvPicPr>
          <p:blipFill>
            <a:blip r:embed="rId7" cstate="print"/>
            <a:srcRect/>
            <a:stretch>
              <a:fillRect/>
            </a:stretch>
          </p:blipFill>
          <p:spPr bwMode="auto">
            <a:xfrm>
              <a:off x="-1928858" y="3000372"/>
              <a:ext cx="1143000" cy="1560745"/>
            </a:xfrm>
            <a:prstGeom prst="rect">
              <a:avLst/>
            </a:prstGeom>
            <a:noFill/>
            <a:ln w="9525">
              <a:noFill/>
              <a:miter lim="800000"/>
              <a:headEnd/>
              <a:tailEnd/>
            </a:ln>
          </p:spPr>
        </p:pic>
        <p:pic>
          <p:nvPicPr>
            <p:cNvPr id="14" name="Picture 22" descr="BizTalk server 2006 logo black"/>
            <p:cNvPicPr>
              <a:picLocks noChangeAspect="1" noChangeArrowheads="1"/>
            </p:cNvPicPr>
            <p:nvPr/>
          </p:nvPicPr>
          <p:blipFill>
            <a:blip r:embed="rId8" cstate="print"/>
            <a:srcRect/>
            <a:stretch>
              <a:fillRect/>
            </a:stretch>
          </p:blipFill>
          <p:spPr bwMode="auto">
            <a:xfrm>
              <a:off x="-2143172" y="2742756"/>
              <a:ext cx="1571636" cy="233126"/>
            </a:xfrm>
            <a:prstGeom prst="rect">
              <a:avLst/>
            </a:prstGeom>
            <a:noFill/>
            <a:ln w="9525">
              <a:noFill/>
              <a:miter lim="800000"/>
              <a:headEnd/>
              <a:tailEnd/>
            </a:ln>
          </p:spPr>
        </p:pic>
      </p:grpSp>
      <p:pic>
        <p:nvPicPr>
          <p:cNvPr id="15" name="Picture 14" descr="MS SQL Server Battery.jpg"/>
          <p:cNvPicPr>
            <a:picLocks noChangeAspect="1"/>
          </p:cNvPicPr>
          <p:nvPr/>
        </p:nvPicPr>
        <p:blipFill>
          <a:blip r:embed="rId9"/>
          <a:srcRect/>
          <a:stretch>
            <a:fillRect/>
          </a:stretch>
        </p:blipFill>
        <p:spPr bwMode="auto">
          <a:xfrm>
            <a:off x="4229100" y="3543300"/>
            <a:ext cx="1042988" cy="1714500"/>
          </a:xfrm>
          <a:prstGeom prst="rect">
            <a:avLst/>
          </a:prstGeom>
          <a:noFill/>
          <a:ln w="9525">
            <a:noFill/>
            <a:miter lim="800000"/>
            <a:headEnd/>
            <a:tailEnd/>
          </a:ln>
        </p:spPr>
      </p:pic>
      <p:pic>
        <p:nvPicPr>
          <p:cNvPr id="16" name="Picture 16" descr="Windows">
            <a:hlinkClick r:id="rId10"/>
          </p:cNvPr>
          <p:cNvPicPr>
            <a:picLocks noChangeAspect="1" noChangeArrowheads="1"/>
          </p:cNvPicPr>
          <p:nvPr/>
        </p:nvPicPr>
        <p:blipFill>
          <a:blip r:embed="rId11"/>
          <a:srcRect/>
          <a:stretch>
            <a:fillRect/>
          </a:stretch>
        </p:blipFill>
        <p:spPr bwMode="auto">
          <a:xfrm>
            <a:off x="1179335" y="5614988"/>
            <a:ext cx="1884559" cy="400050"/>
          </a:xfrm>
          <a:prstGeom prst="rect">
            <a:avLst/>
          </a:prstGeom>
          <a:noFill/>
          <a:ln w="9525">
            <a:noFill/>
            <a:miter lim="800000"/>
            <a:headEnd/>
            <a:tailEnd/>
          </a:ln>
        </p:spPr>
      </p:pic>
      <p:cxnSp>
        <p:nvCxnSpPr>
          <p:cNvPr id="17" name="Straight Arrow Connector 5"/>
          <p:cNvCxnSpPr>
            <a:cxnSpLocks noChangeShapeType="1"/>
          </p:cNvCxnSpPr>
          <p:nvPr/>
        </p:nvCxnSpPr>
        <p:spPr bwMode="auto">
          <a:xfrm>
            <a:off x="7691437" y="2286000"/>
            <a:ext cx="385763" cy="1587"/>
          </a:xfrm>
          <a:prstGeom prst="straightConnector1">
            <a:avLst/>
          </a:prstGeom>
          <a:noFill/>
          <a:ln w="12700" algn="ctr">
            <a:solidFill>
              <a:schemeClr val="bg1"/>
            </a:solidFill>
            <a:round/>
            <a:headEnd type="stealth" w="lg" len="sm"/>
            <a:tailEnd type="stealth" w="lg" len="sm"/>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out)">
                                      <p:cBhvr>
                                        <p:cTn id="24" dur="1000"/>
                                        <p:tgtEl>
                                          <p:spTgt spid="2"/>
                                        </p:tgtEl>
                                      </p:cBhvr>
                                    </p:animEffect>
                                  </p:childTnLst>
                                </p:cTn>
                              </p:par>
                              <p:par>
                                <p:cTn id="25" presetID="4" presetClass="entr" presetSubtype="32"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out)">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230188"/>
            <a:ext cx="8382000" cy="664797"/>
          </a:xfrm>
        </p:spPr>
        <p:txBody>
          <a:bodyPr/>
          <a:lstStyle/>
          <a:p>
            <a:pPr eaLnBrk="1" hangingPunct="1"/>
            <a:r>
              <a:rPr lang="en-US" dirty="0" smtClean="0"/>
              <a:t>Corporate Treasury Hub</a:t>
            </a:r>
          </a:p>
        </p:txBody>
      </p:sp>
      <p:sp>
        <p:nvSpPr>
          <p:cNvPr id="18" name="Rectangle 3"/>
          <p:cNvSpPr txBox="1">
            <a:spLocks noChangeArrowheads="1"/>
          </p:cNvSpPr>
          <p:nvPr/>
        </p:nvSpPr>
        <p:spPr>
          <a:xfrm>
            <a:off x="381000" y="1412875"/>
            <a:ext cx="8382000" cy="2210862"/>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Microsoft Treasury group’s responsibilities:</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Allocating resources to subsidiaries</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Reconciling transactions</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Transferring money</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Investing excess cash resources</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Microsoft has 1,000+ bank accounts spread among 95 banks worldwide</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Managing these accounts accurately maximizes revenue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en-US" smtClean="0"/>
              <a:t>Business Challenge: Multiple Custom Connections</a:t>
            </a:r>
          </a:p>
        </p:txBody>
      </p:sp>
      <p:sp>
        <p:nvSpPr>
          <p:cNvPr id="207875" name="Rectangle 3"/>
          <p:cNvSpPr>
            <a:spLocks noGrp="1" noChangeArrowheads="1"/>
          </p:cNvSpPr>
          <p:nvPr>
            <p:ph type="body" idx="1"/>
          </p:nvPr>
        </p:nvSpPr>
        <p:spPr/>
        <p:txBody>
          <a:bodyPr/>
          <a:lstStyle/>
          <a:p>
            <a:pPr eaLnBrk="1" hangingPunct="1">
              <a:buFont typeface="Arial" charset="0"/>
              <a:buNone/>
              <a:defRPr/>
            </a:pPr>
            <a:r>
              <a:rPr lang="en-US" smtClean="0"/>
              <a:t> </a:t>
            </a:r>
          </a:p>
        </p:txBody>
      </p:sp>
      <p:pic>
        <p:nvPicPr>
          <p:cNvPr id="13316" name="Picture 5" descr="PointToPoint"/>
          <p:cNvPicPr>
            <a:picLocks noChangeAspect="1" noChangeArrowheads="1"/>
          </p:cNvPicPr>
          <p:nvPr/>
        </p:nvPicPr>
        <p:blipFill>
          <a:blip r:embed="rId3"/>
          <a:srcRect/>
          <a:stretch>
            <a:fillRect/>
          </a:stretch>
        </p:blipFill>
        <p:spPr bwMode="auto">
          <a:xfrm>
            <a:off x="1295400" y="1773238"/>
            <a:ext cx="6400800" cy="39735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defRPr/>
            </a:pPr>
            <a:r>
              <a:rPr lang="en-US" smtClean="0"/>
              <a:t>Integration Solution</a:t>
            </a:r>
          </a:p>
        </p:txBody>
      </p:sp>
      <p:sp>
        <p:nvSpPr>
          <p:cNvPr id="220163" name="Rectangle 3"/>
          <p:cNvSpPr>
            <a:spLocks noGrp="1" noChangeArrowheads="1"/>
          </p:cNvSpPr>
          <p:nvPr>
            <p:ph type="body" idx="1"/>
          </p:nvPr>
        </p:nvSpPr>
        <p:spPr/>
        <p:txBody>
          <a:bodyPr/>
          <a:lstStyle/>
          <a:p>
            <a:pPr eaLnBrk="1" hangingPunct="1">
              <a:buFont typeface="Arial" charset="0"/>
              <a:buNone/>
              <a:defRPr/>
            </a:pPr>
            <a:r>
              <a:rPr lang="en-US" smtClean="0"/>
              <a:t> </a:t>
            </a:r>
          </a:p>
        </p:txBody>
      </p:sp>
      <p:pic>
        <p:nvPicPr>
          <p:cNvPr id="19460" name="Picture 4" descr="SWIFTNet"/>
          <p:cNvPicPr>
            <a:picLocks noChangeAspect="1" noChangeArrowheads="1"/>
          </p:cNvPicPr>
          <p:nvPr/>
        </p:nvPicPr>
        <p:blipFill>
          <a:blip r:embed="rId3"/>
          <a:srcRect/>
          <a:stretch>
            <a:fillRect/>
          </a:stretch>
        </p:blipFill>
        <p:spPr bwMode="auto">
          <a:xfrm>
            <a:off x="1219200" y="1673225"/>
            <a:ext cx="6477000" cy="38274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230188"/>
            <a:ext cx="8382000" cy="664797"/>
          </a:xfrm>
        </p:spPr>
        <p:txBody>
          <a:bodyPr/>
          <a:lstStyle/>
          <a:p>
            <a:pPr eaLnBrk="1" hangingPunct="1"/>
            <a:r>
              <a:rPr lang="en-US" dirty="0" smtClean="0"/>
              <a:t>Corporate Treasury Hub</a:t>
            </a:r>
          </a:p>
        </p:txBody>
      </p:sp>
      <p:pic>
        <p:nvPicPr>
          <p:cNvPr id="2050" name="Picture 2"/>
          <p:cNvPicPr>
            <a:picLocks noChangeAspect="1" noChangeArrowheads="1"/>
          </p:cNvPicPr>
          <p:nvPr/>
        </p:nvPicPr>
        <p:blipFill>
          <a:blip r:embed="rId3"/>
          <a:srcRect/>
          <a:stretch>
            <a:fillRect/>
          </a:stretch>
        </p:blipFill>
        <p:spPr bwMode="auto">
          <a:xfrm>
            <a:off x="381000" y="990601"/>
            <a:ext cx="8534400" cy="5715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pic>
        <p:nvPicPr>
          <p:cNvPr id="8" name="Picture 4" descr="logo_ms_big.png"/>
          <p:cNvPicPr>
            <a:picLocks noChangeAspect="1"/>
          </p:cNvPicPr>
          <p:nvPr/>
        </p:nvPicPr>
        <p:blipFill>
          <a:blip r:embed="rId5">
            <a:lum bright="100000"/>
          </a:blip>
          <a:srcRect/>
          <a:stretch>
            <a:fillRect/>
          </a:stretch>
        </p:blipFill>
        <p:spPr bwMode="auto">
          <a:xfrm>
            <a:off x="1577975" y="3298825"/>
            <a:ext cx="4937125" cy="822325"/>
          </a:xfrm>
          <a:prstGeom prst="rect">
            <a:avLst/>
          </a:prstGeom>
          <a:noFill/>
          <a:ln w="9525">
            <a:noFill/>
            <a:miter lim="800000"/>
            <a:headEnd/>
            <a:tailEnd/>
          </a:ln>
        </p:spPr>
      </p:pic>
      <p:grpSp>
        <p:nvGrpSpPr>
          <p:cNvPr id="2" name="Group 8"/>
          <p:cNvGrpSpPr/>
          <p:nvPr/>
        </p:nvGrpSpPr>
        <p:grpSpPr>
          <a:xfrm>
            <a:off x="0" y="-95766"/>
            <a:ext cx="6686550" cy="2505591"/>
            <a:chOff x="0" y="-95766"/>
            <a:chExt cx="6686550" cy="2505591"/>
          </a:xfrm>
        </p:grpSpPr>
        <p:pic>
          <p:nvPicPr>
            <p:cNvPr id="4" name="Picture 3"/>
            <p:cNvPicPr>
              <a:picLocks noChangeAspect="1" noChangeArrowheads="1"/>
            </p:cNvPicPr>
            <p:nvPr/>
          </p:nvPicPr>
          <p:blipFill>
            <a:blip r:embed="rId6"/>
            <a:srcRect/>
            <a:stretch>
              <a:fillRect/>
            </a:stretch>
          </p:blipFill>
          <p:spPr bwMode="auto">
            <a:xfrm>
              <a:off x="0" y="0"/>
              <a:ext cx="6686550" cy="2409825"/>
            </a:xfrm>
            <a:prstGeom prst="rect">
              <a:avLst/>
            </a:prstGeom>
            <a:noFill/>
            <a:ln w="9525">
              <a:noFill/>
              <a:miter lim="800000"/>
              <a:headEnd/>
              <a:tailEnd/>
            </a:ln>
            <a:effectLst/>
          </p:spPr>
        </p:pic>
        <p:sp>
          <p:nvSpPr>
            <p:cNvPr id="5" name="Rectangle 4"/>
            <p:cNvSpPr/>
            <p:nvPr/>
          </p:nvSpPr>
          <p:spPr>
            <a:xfrm>
              <a:off x="368300" y="419100"/>
              <a:ext cx="1651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90800" y="0"/>
              <a:ext cx="673100" cy="19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27300" y="-95766"/>
              <a:ext cx="1257300" cy="369332"/>
            </a:xfrm>
            <a:prstGeom prst="rect">
              <a:avLst/>
            </a:prstGeom>
            <a:noFill/>
          </p:spPr>
          <p:txBody>
            <a:bodyPr wrap="square" rtlCol="0">
              <a:spAutoFit/>
            </a:bodyPr>
            <a:lstStyle/>
            <a:p>
              <a:r>
                <a:rPr lang="en-US" sz="1400" dirty="0" smtClean="0">
                  <a:solidFill>
                    <a:schemeClr val="bg1">
                      <a:lumMod val="95000"/>
                    </a:schemeClr>
                  </a:solidFill>
                </a:rPr>
                <a:t>COUNCIL</a:t>
              </a:r>
              <a:r>
                <a:rPr lang="en-US" dirty="0" smtClean="0">
                  <a:solidFill>
                    <a:schemeClr val="bg1">
                      <a:lumMod val="95000"/>
                    </a:schemeClr>
                  </a:solidFill>
                </a:rPr>
                <a:t> </a:t>
              </a:r>
              <a:endParaRPr lang="en-US" dirty="0">
                <a:solidFill>
                  <a:schemeClr val="bg1">
                    <a:lumMod val="95000"/>
                  </a:schemeClr>
                </a:solidFill>
              </a:endParaRPr>
            </a:p>
          </p:txBody>
        </p:sp>
      </p:grpSp>
    </p:spTree>
  </p:cSld>
  <p:clrMapOvr>
    <a:overrideClrMapping bg1="lt1" tx1="dk1" bg2="lt2" tx2="dk2" accent1="accent1" accent2="accent2" accent3="accent3" accent4="accent4" accent5="accent5" accent6="accent6" hlink="hlink" folHlink="folHlink"/>
  </p:clrMapOvr>
  <p:transition advTm="37284">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1521" name="Rectangle 33"/>
          <p:cNvSpPr>
            <a:spLocks noGrp="1" noChangeArrowheads="1"/>
          </p:cNvSpPr>
          <p:nvPr>
            <p:ph type="title"/>
          </p:nvPr>
        </p:nvSpPr>
        <p:spPr>
          <a:xfrm>
            <a:off x="228600" y="184150"/>
            <a:ext cx="8686800" cy="1218795"/>
          </a:xfrm>
        </p:spPr>
        <p:txBody>
          <a:bodyPr/>
          <a:lstStyle/>
          <a:p>
            <a:r>
              <a:rPr lang="en-US" sz="4400" dirty="0" smtClean="0"/>
              <a:t>CEOs Demand Innovation for Growth</a:t>
            </a:r>
            <a:endParaRPr lang="en-US" sz="4400" dirty="0"/>
          </a:p>
        </p:txBody>
      </p:sp>
      <p:grpSp>
        <p:nvGrpSpPr>
          <p:cNvPr id="2" name="Group 65"/>
          <p:cNvGrpSpPr>
            <a:grpSpLocks/>
          </p:cNvGrpSpPr>
          <p:nvPr/>
        </p:nvGrpSpPr>
        <p:grpSpPr bwMode="auto">
          <a:xfrm>
            <a:off x="685800" y="1171574"/>
            <a:ext cx="7708900" cy="3625850"/>
            <a:chOff x="621" y="1124"/>
            <a:chExt cx="4856" cy="2284"/>
          </a:xfrm>
        </p:grpSpPr>
        <p:sp>
          <p:nvSpPr>
            <p:cNvPr id="4671538" name="Rectangle 50"/>
            <p:cNvSpPr>
              <a:spLocks noChangeArrowheads="1"/>
            </p:cNvSpPr>
            <p:nvPr/>
          </p:nvSpPr>
          <p:spPr bwMode="auto">
            <a:xfrm>
              <a:off x="2599" y="1132"/>
              <a:ext cx="2765" cy="2141"/>
            </a:xfrm>
            <a:prstGeom prst="rect">
              <a:avLst/>
            </a:prstGeom>
            <a:gradFill rotWithShape="1">
              <a:gsLst>
                <a:gs pos="0">
                  <a:srgbClr val="FFFFFF">
                    <a:gamma/>
                    <a:shade val="87843"/>
                    <a:invGamma/>
                  </a:srgbClr>
                </a:gs>
                <a:gs pos="100000">
                  <a:srgbClr val="FFFFFF">
                    <a:alpha val="44000"/>
                  </a:srgbClr>
                </a:gs>
              </a:gsLst>
              <a:lin ang="5400000" scaled="1"/>
            </a:gradFill>
            <a:ln w="9525" algn="ctr">
              <a:no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4671539" name="Rectangle 51"/>
            <p:cNvSpPr>
              <a:spLocks noChangeArrowheads="1"/>
            </p:cNvSpPr>
            <p:nvPr/>
          </p:nvSpPr>
          <p:spPr bwMode="auto">
            <a:xfrm>
              <a:off x="893" y="2959"/>
              <a:ext cx="1595" cy="3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1300163"/>
              <a:r>
                <a:rPr lang="en-US" sz="1600" i="1">
                  <a:solidFill>
                    <a:schemeClr val="tx1"/>
                  </a:solidFill>
                </a:rPr>
                <a:t>Ability to manage increasing regulation costs</a:t>
              </a:r>
            </a:p>
          </p:txBody>
        </p:sp>
        <p:sp>
          <p:nvSpPr>
            <p:cNvPr id="4671540" name="Rectangle 52"/>
            <p:cNvSpPr>
              <a:spLocks noChangeArrowheads="1"/>
            </p:cNvSpPr>
            <p:nvPr/>
          </p:nvSpPr>
          <p:spPr bwMode="auto">
            <a:xfrm>
              <a:off x="1438" y="2513"/>
              <a:ext cx="1050" cy="3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1300163"/>
              <a:r>
                <a:rPr lang="en-US" sz="1600" i="1">
                  <a:solidFill>
                    <a:schemeClr val="tx1"/>
                  </a:solidFill>
                </a:rPr>
                <a:t>Ability to allocate capital</a:t>
              </a:r>
            </a:p>
          </p:txBody>
        </p:sp>
        <p:sp>
          <p:nvSpPr>
            <p:cNvPr id="4671541" name="Rectangle 53"/>
            <p:cNvSpPr>
              <a:spLocks noChangeArrowheads="1"/>
            </p:cNvSpPr>
            <p:nvPr/>
          </p:nvSpPr>
          <p:spPr bwMode="auto">
            <a:xfrm>
              <a:off x="1115" y="2066"/>
              <a:ext cx="1373" cy="3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1300163"/>
              <a:r>
                <a:rPr lang="en-US" sz="1600" i="1">
                  <a:solidFill>
                    <a:schemeClr val="tx1"/>
                  </a:solidFill>
                </a:rPr>
                <a:t>Ability to manage a global organization</a:t>
              </a:r>
            </a:p>
          </p:txBody>
        </p:sp>
        <p:sp>
          <p:nvSpPr>
            <p:cNvPr id="4671542" name="Rectangle 54"/>
            <p:cNvSpPr>
              <a:spLocks noChangeArrowheads="1"/>
            </p:cNvSpPr>
            <p:nvPr/>
          </p:nvSpPr>
          <p:spPr bwMode="auto">
            <a:xfrm>
              <a:off x="1356" y="1619"/>
              <a:ext cx="1132" cy="3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1300163"/>
              <a:r>
                <a:rPr lang="en-US" sz="1600" i="1">
                  <a:solidFill>
                    <a:schemeClr val="tx1"/>
                  </a:solidFill>
                </a:rPr>
                <a:t>Ability to allocate the best talent</a:t>
              </a:r>
            </a:p>
          </p:txBody>
        </p:sp>
        <p:sp>
          <p:nvSpPr>
            <p:cNvPr id="4671543" name="Rectangle 55"/>
            <p:cNvSpPr>
              <a:spLocks noChangeArrowheads="1"/>
            </p:cNvSpPr>
            <p:nvPr/>
          </p:nvSpPr>
          <p:spPr bwMode="auto">
            <a:xfrm>
              <a:off x="621" y="1237"/>
              <a:ext cx="1899" cy="1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1300163"/>
              <a:r>
                <a:rPr lang="en-US" sz="2000" b="1" i="1">
                  <a:solidFill>
                    <a:schemeClr val="tx1"/>
                  </a:solidFill>
                </a:rPr>
                <a:t>Ability to innovate</a:t>
              </a:r>
            </a:p>
          </p:txBody>
        </p:sp>
        <p:sp>
          <p:nvSpPr>
            <p:cNvPr id="4671544" name="Rectangle 56"/>
            <p:cNvSpPr>
              <a:spLocks noChangeArrowheads="1"/>
            </p:cNvSpPr>
            <p:nvPr/>
          </p:nvSpPr>
          <p:spPr bwMode="auto">
            <a:xfrm>
              <a:off x="2550" y="3275"/>
              <a:ext cx="123" cy="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300163"/>
              <a:r>
                <a:rPr lang="en-US" sz="1100" b="1">
                  <a:solidFill>
                    <a:schemeClr val="tx1"/>
                  </a:solidFill>
                </a:rPr>
                <a:t>0</a:t>
              </a:r>
            </a:p>
          </p:txBody>
        </p:sp>
        <p:sp>
          <p:nvSpPr>
            <p:cNvPr id="4671545" name="Rectangle 57"/>
            <p:cNvSpPr>
              <a:spLocks noChangeArrowheads="1"/>
            </p:cNvSpPr>
            <p:nvPr/>
          </p:nvSpPr>
          <p:spPr bwMode="auto">
            <a:xfrm>
              <a:off x="3886" y="3275"/>
              <a:ext cx="237" cy="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300163"/>
              <a:r>
                <a:rPr lang="en-US" sz="1100" b="1">
                  <a:solidFill>
                    <a:schemeClr val="tx1"/>
                  </a:solidFill>
                </a:rPr>
                <a:t>30</a:t>
              </a:r>
            </a:p>
          </p:txBody>
        </p:sp>
        <p:sp>
          <p:nvSpPr>
            <p:cNvPr id="4671546" name="Rectangle 58"/>
            <p:cNvSpPr>
              <a:spLocks noChangeArrowheads="1"/>
            </p:cNvSpPr>
            <p:nvPr/>
          </p:nvSpPr>
          <p:spPr bwMode="auto">
            <a:xfrm>
              <a:off x="5240" y="3275"/>
              <a:ext cx="237" cy="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300163"/>
              <a:r>
                <a:rPr lang="en-US" sz="1100" b="1">
                  <a:solidFill>
                    <a:schemeClr val="tx1"/>
                  </a:solidFill>
                </a:rPr>
                <a:t>60</a:t>
              </a:r>
            </a:p>
          </p:txBody>
        </p:sp>
        <p:grpSp>
          <p:nvGrpSpPr>
            <p:cNvPr id="3" name="Group 59"/>
            <p:cNvGrpSpPr>
              <a:grpSpLocks/>
            </p:cNvGrpSpPr>
            <p:nvPr/>
          </p:nvGrpSpPr>
          <p:grpSpPr bwMode="auto">
            <a:xfrm>
              <a:off x="2599" y="1132"/>
              <a:ext cx="2766" cy="2137"/>
              <a:chOff x="3015" y="1096"/>
              <a:chExt cx="4891" cy="3776"/>
            </a:xfrm>
          </p:grpSpPr>
          <p:sp>
            <p:nvSpPr>
              <p:cNvPr id="4671548" name="Line 60"/>
              <p:cNvSpPr>
                <a:spLocks noChangeShapeType="1"/>
              </p:cNvSpPr>
              <p:nvPr/>
            </p:nvSpPr>
            <p:spPr bwMode="auto">
              <a:xfrm flipV="1">
                <a:off x="5504" y="1096"/>
                <a:ext cx="0" cy="3776"/>
              </a:xfrm>
              <a:prstGeom prst="line">
                <a:avLst/>
              </a:prstGeom>
              <a:noFill/>
              <a:ln w="9525">
                <a:solidFill>
                  <a:srgbClr val="525BCC"/>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4671549" name="Line 61"/>
              <p:cNvSpPr>
                <a:spLocks noChangeShapeType="1"/>
              </p:cNvSpPr>
              <p:nvPr/>
            </p:nvSpPr>
            <p:spPr bwMode="auto">
              <a:xfrm flipV="1">
                <a:off x="3015" y="1096"/>
                <a:ext cx="0" cy="3776"/>
              </a:xfrm>
              <a:prstGeom prst="line">
                <a:avLst/>
              </a:prstGeom>
              <a:noFill/>
              <a:ln w="9525">
                <a:solidFill>
                  <a:srgbClr val="525BCC"/>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4671550" name="Line 62"/>
              <p:cNvSpPr>
                <a:spLocks noChangeShapeType="1"/>
              </p:cNvSpPr>
              <p:nvPr/>
            </p:nvSpPr>
            <p:spPr bwMode="auto">
              <a:xfrm flipV="1">
                <a:off x="7906" y="1096"/>
                <a:ext cx="0" cy="3776"/>
              </a:xfrm>
              <a:prstGeom prst="line">
                <a:avLst/>
              </a:prstGeom>
              <a:noFill/>
              <a:ln w="9525">
                <a:solidFill>
                  <a:srgbClr val="525BCC"/>
                </a:solidFill>
                <a:round/>
                <a:headEnd/>
                <a:tailEnd/>
              </a:ln>
              <a:effectLst/>
            </p:spPr>
            <p:txBody>
              <a:bodyPr vert="horz" wrap="none" lIns="91440" tIns="45720" rIns="91440" bIns="45720" numCol="1" anchor="ctr" anchorCtr="0" compatLnSpc="1">
                <a:prstTxWarp prst="textNoShape">
                  <a:avLst/>
                </a:prstTxWarp>
              </a:bodyPr>
              <a:lstStyle/>
              <a:p>
                <a:endParaRPr lang="en-US"/>
              </a:p>
            </p:txBody>
          </p:sp>
        </p:grpSp>
        <p:pic>
          <p:nvPicPr>
            <p:cNvPr id="4671551" name="Picture 63" descr="Bars"/>
            <p:cNvPicPr>
              <a:picLocks noChangeAspect="1" noChangeArrowheads="1"/>
            </p:cNvPicPr>
            <p:nvPr/>
          </p:nvPicPr>
          <p:blipFill>
            <a:blip r:embed="rId3" cstate="email"/>
            <a:srcRect/>
            <a:stretch>
              <a:fillRect/>
            </a:stretch>
          </p:blipFill>
          <p:spPr bwMode="auto">
            <a:xfrm>
              <a:off x="2521" y="1124"/>
              <a:ext cx="2732" cy="2284"/>
            </a:xfrm>
            <a:prstGeom prst="rect">
              <a:avLst/>
            </a:prstGeom>
            <a:noFill/>
          </p:spPr>
        </p:pic>
      </p:grpSp>
      <p:sp>
        <p:nvSpPr>
          <p:cNvPr id="4671552" name="Text Box 64"/>
          <p:cNvSpPr txBox="1">
            <a:spLocks noChangeArrowheads="1"/>
          </p:cNvSpPr>
          <p:nvPr/>
        </p:nvSpPr>
        <p:spPr bwMode="auto">
          <a:xfrm>
            <a:off x="4724400" y="4738687"/>
            <a:ext cx="3563937" cy="214313"/>
          </a:xfrm>
          <a:prstGeom prst="rect">
            <a:avLst/>
          </a:prstGeom>
          <a:noFill/>
          <a:ln w="9525" algn="ctr">
            <a:noFill/>
            <a:miter lim="800000"/>
            <a:headEnd/>
            <a:tailEnd/>
          </a:ln>
          <a:effectLst/>
        </p:spPr>
        <p:txBody>
          <a:bodyPr vert="horz" wrap="none" lIns="91440" tIns="45720" rIns="91440" bIns="45720" numCol="1" anchor="t" anchorCtr="0" compatLnSpc="1">
            <a:prstTxWarp prst="textNoShape">
              <a:avLst/>
            </a:prstTxWarp>
            <a:spAutoFit/>
          </a:bodyPr>
          <a:lstStyle/>
          <a:p>
            <a:pPr algn="r"/>
            <a:r>
              <a:rPr lang="en-US" sz="800" i="1" dirty="0">
                <a:solidFill>
                  <a:schemeClr val="tx1"/>
                </a:solidFill>
              </a:rPr>
              <a:t>Source: March 2005 McKinsey Quarterly survey of 9,345 global executives</a:t>
            </a:r>
          </a:p>
        </p:txBody>
      </p:sp>
      <p:sp>
        <p:nvSpPr>
          <p:cNvPr id="20" name="Rectangle 6"/>
          <p:cNvSpPr>
            <a:spLocks noChangeArrowheads="1"/>
          </p:cNvSpPr>
          <p:nvPr/>
        </p:nvSpPr>
        <p:spPr bwMode="auto">
          <a:xfrm>
            <a:off x="344030" y="5334000"/>
            <a:ext cx="8528365" cy="1246495"/>
          </a:xfrm>
          <a:prstGeom prst="rect">
            <a:avLst/>
          </a:prstGeom>
          <a:noFill/>
          <a:ln w="28575"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r>
              <a:rPr lang="en-US" sz="1900" b="1" i="1" dirty="0" smtClean="0"/>
              <a:t>IT organizations overcome complex environments to deliver results.</a:t>
            </a:r>
          </a:p>
          <a:p>
            <a:pPr algn="ctr"/>
            <a:endParaRPr lang="en-US" sz="1200" b="1" i="1" dirty="0" smtClean="0"/>
          </a:p>
          <a:p>
            <a:pPr algn="ctr"/>
            <a:r>
              <a:rPr lang="en-US" sz="2400" b="1" dirty="0" smtClean="0">
                <a:solidFill>
                  <a:srgbClr val="FFFF00"/>
                </a:solidFill>
              </a:rPr>
              <a:t>Yet:</a:t>
            </a:r>
            <a:r>
              <a:rPr lang="en-US" sz="2000" b="1" dirty="0" smtClean="0">
                <a:solidFill>
                  <a:srgbClr val="FFFF00"/>
                </a:solidFill>
              </a:rPr>
              <a:t> With an increasing pace of markets change, only 1 in 10 CEOs believe their company has the ability to be very responsive.</a:t>
            </a:r>
            <a:endParaRPr lang="en-US" sz="2000"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Obstacles To Overcome</a:t>
            </a:r>
            <a:endParaRPr lang="de-DE"/>
          </a:p>
        </p:txBody>
      </p:sp>
      <p:pic>
        <p:nvPicPr>
          <p:cNvPr id="93186" name="Picture 2"/>
          <p:cNvPicPr>
            <a:picLocks noChangeAspect="1" noChangeArrowheads="1"/>
          </p:cNvPicPr>
          <p:nvPr/>
        </p:nvPicPr>
        <p:blipFill>
          <a:blip r:embed="rId2" cstate="email"/>
          <a:srcRect/>
          <a:stretch>
            <a:fillRect/>
          </a:stretch>
        </p:blipFill>
        <p:spPr bwMode="auto">
          <a:xfrm>
            <a:off x="4409759" y="1905000"/>
            <a:ext cx="4200841" cy="2743200"/>
          </a:xfrm>
          <a:prstGeom prst="rect">
            <a:avLst/>
          </a:prstGeom>
          <a:noFill/>
          <a:ln w="9525">
            <a:noFill/>
            <a:miter lim="800000"/>
            <a:headEnd/>
            <a:tailEnd/>
          </a:ln>
          <a:effectLst/>
          <a:scene3d>
            <a:camera prst="orthographicFront"/>
            <a:lightRig rig="threePt" dir="t"/>
          </a:scene3d>
          <a:sp3d>
            <a:bevelT/>
          </a:sp3d>
        </p:spPr>
      </p:pic>
      <p:pic>
        <p:nvPicPr>
          <p:cNvPr id="1397" name="Picture 2" descr="activityDiagram"/>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3009" y="1905000"/>
            <a:ext cx="3595591" cy="2696693"/>
          </a:xfrm>
          <a:prstGeom prst="rect">
            <a:avLst/>
          </a:prstGeom>
          <a:solidFill>
            <a:schemeClr val="tx1"/>
          </a:solidFill>
          <a:scene3d>
            <a:camera prst="orthographicFront"/>
            <a:lightRig rig="threePt" dir="t"/>
          </a:scene3d>
          <a:sp3d>
            <a:bevelT/>
          </a:sp3d>
        </p:spPr>
      </p:pic>
      <p:pic>
        <p:nvPicPr>
          <p:cNvPr id="1398" name="Picture 17" descr="sample of an application for leave form ">
            <a:hlinkClick r:id="rId4"/>
          </p:cNvPr>
          <p:cNvPicPr>
            <a:picLocks noChangeAspect="1" noChangeArrowheads="1"/>
          </p:cNvPicPr>
          <p:nvPr/>
        </p:nvPicPr>
        <p:blipFill>
          <a:blip r:embed="rId5" cstate="email"/>
          <a:srcRect/>
          <a:stretch>
            <a:fillRect/>
          </a:stretch>
        </p:blipFill>
        <p:spPr bwMode="auto">
          <a:xfrm>
            <a:off x="3200400" y="5029200"/>
            <a:ext cx="1285504" cy="1600200"/>
          </a:xfrm>
          <a:prstGeom prst="rect">
            <a:avLst/>
          </a:prstGeom>
          <a:noFill/>
          <a:scene3d>
            <a:camera prst="orthographicFront"/>
            <a:lightRig rig="threePt" dir="t"/>
          </a:scene3d>
          <a:sp3d>
            <a:bevelT w="139700" h="139700" prst="divot"/>
          </a:sp3d>
        </p:spPr>
      </p:pic>
      <p:pic>
        <p:nvPicPr>
          <p:cNvPr id="1399" name="Picture 19" descr="p54"/>
          <p:cNvPicPr>
            <a:picLocks noChangeAspect="1" noChangeArrowheads="1"/>
          </p:cNvPicPr>
          <p:nvPr/>
        </p:nvPicPr>
        <p:blipFill>
          <a:blip r:embed="rId6" cstate="email"/>
          <a:srcRect/>
          <a:stretch>
            <a:fillRect/>
          </a:stretch>
        </p:blipFill>
        <p:spPr bwMode="auto">
          <a:xfrm>
            <a:off x="5521177" y="5029200"/>
            <a:ext cx="1066859" cy="1524000"/>
          </a:xfrm>
          <a:prstGeom prst="rect">
            <a:avLst/>
          </a:prstGeom>
          <a:noFill/>
          <a:scene3d>
            <a:camera prst="orthographicFront"/>
            <a:lightRig rig="threePt" dir="t"/>
          </a:scene3d>
          <a:sp3d>
            <a:bevelT w="139700" h="139700" prst="divot"/>
          </a:sp3d>
        </p:spPr>
      </p:pic>
      <p:pic>
        <p:nvPicPr>
          <p:cNvPr id="1400" name="Picture 21" descr="Revi2003catalog"/>
          <p:cNvPicPr>
            <a:picLocks noChangeAspect="1" noChangeArrowheads="1"/>
          </p:cNvPicPr>
          <p:nvPr/>
        </p:nvPicPr>
        <p:blipFill>
          <a:blip r:embed="rId7"/>
          <a:srcRect/>
          <a:stretch>
            <a:fillRect/>
          </a:stretch>
        </p:blipFill>
        <p:spPr bwMode="auto">
          <a:xfrm>
            <a:off x="4395425" y="4892059"/>
            <a:ext cx="1243375" cy="1584941"/>
          </a:xfrm>
          <a:prstGeom prst="rect">
            <a:avLst/>
          </a:prstGeom>
          <a:noFill/>
          <a:scene3d>
            <a:camera prst="orthographicFront"/>
            <a:lightRig rig="threePt" dir="t"/>
          </a:scene3d>
          <a:sp3d>
            <a:bevelT w="139700" h="139700" prst="divot"/>
          </a:sp3d>
        </p:spPr>
      </p:pic>
      <p:sp>
        <p:nvSpPr>
          <p:cNvPr id="1401" name="Rectangle 4"/>
          <p:cNvSpPr txBox="1">
            <a:spLocks noChangeArrowheads="1"/>
          </p:cNvSpPr>
          <p:nvPr/>
        </p:nvSpPr>
        <p:spPr>
          <a:xfrm>
            <a:off x="457200" y="1447800"/>
            <a:ext cx="3048000" cy="457200"/>
          </a:xfrm>
          <a:prstGeom prst="rect">
            <a:avLst/>
          </a:prstGeom>
        </p:spPr>
        <p:txBody>
          <a:bodyPr>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GB" sz="2000" b="0" i="0" u="none" strike="noStrike" kern="1200" cap="none" spc="0" normalizeH="0" baseline="0" noProof="0" smtClean="0">
                <a:ln>
                  <a:noFill/>
                </a:ln>
                <a:solidFill>
                  <a:schemeClr val="tx1"/>
                </a:solidFill>
                <a:effectLst/>
                <a:uLnTx/>
                <a:uFillTx/>
                <a:latin typeface="+mn-lt"/>
                <a:ea typeface="+mn-ea"/>
                <a:cs typeface="+mn-cs"/>
              </a:rPr>
              <a:t>Dynamic Processes</a:t>
            </a:r>
          </a:p>
        </p:txBody>
      </p:sp>
      <p:sp>
        <p:nvSpPr>
          <p:cNvPr id="1402" name="Rectangle 4"/>
          <p:cNvSpPr txBox="1">
            <a:spLocks noChangeArrowheads="1"/>
          </p:cNvSpPr>
          <p:nvPr/>
        </p:nvSpPr>
        <p:spPr>
          <a:xfrm>
            <a:off x="4343400" y="1447800"/>
            <a:ext cx="3657600" cy="457200"/>
          </a:xfrm>
          <a:prstGeom prst="rect">
            <a:avLst/>
          </a:prstGeom>
        </p:spPr>
        <p:txBody>
          <a:bodyPr>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GB" sz="2000" b="0" i="0" u="none" strike="noStrike" kern="1200" cap="none" spc="0" normalizeH="0" baseline="0" noProof="0" smtClean="0">
                <a:ln>
                  <a:noFill/>
                </a:ln>
                <a:solidFill>
                  <a:schemeClr val="tx1"/>
                </a:solidFill>
                <a:effectLst/>
                <a:uLnTx/>
                <a:uFillTx/>
                <a:latin typeface="+mn-lt"/>
                <a:ea typeface="+mn-ea"/>
                <a:cs typeface="+mn-cs"/>
              </a:rPr>
              <a:t>Static IT</a:t>
            </a:r>
          </a:p>
        </p:txBody>
      </p:sp>
      <p:sp>
        <p:nvSpPr>
          <p:cNvPr id="1403" name="Rectangle 4"/>
          <p:cNvSpPr txBox="1">
            <a:spLocks noChangeArrowheads="1"/>
          </p:cNvSpPr>
          <p:nvPr/>
        </p:nvSpPr>
        <p:spPr>
          <a:xfrm>
            <a:off x="457200" y="4800600"/>
            <a:ext cx="2667000" cy="762000"/>
          </a:xfrm>
          <a:prstGeom prst="rect">
            <a:avLst/>
          </a:prstGeom>
        </p:spPr>
        <p:txBody>
          <a:bodyPr>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GB" sz="2000" b="0" i="0" u="none" strike="noStrike" kern="1200" cap="none" spc="0" normalizeH="0" baseline="0" noProof="0" smtClean="0">
                <a:ln>
                  <a:noFill/>
                </a:ln>
                <a:solidFill>
                  <a:schemeClr val="tx1"/>
                </a:solidFill>
                <a:effectLst/>
                <a:uLnTx/>
                <a:uFillTx/>
                <a:latin typeface="+mn-lt"/>
                <a:ea typeface="+mn-ea"/>
                <a:cs typeface="+mn-cs"/>
              </a:rPr>
              <a:t>Unstructured</a:t>
            </a:r>
            <a:r>
              <a:rPr kumimoji="0" lang="en-GB" sz="2000" b="0" i="0" u="none" strike="noStrike" kern="1200" cap="none" spc="0" normalizeH="0" noProof="0" smtClean="0">
                <a:ln>
                  <a:noFill/>
                </a:ln>
                <a:solidFill>
                  <a:schemeClr val="tx1"/>
                </a:solidFill>
                <a:effectLst/>
                <a:uLnTx/>
                <a:uFillTx/>
                <a:latin typeface="+mn-lt"/>
                <a:ea typeface="+mn-ea"/>
                <a:cs typeface="+mn-cs"/>
              </a:rPr>
              <a:t> Content and Collaboration</a:t>
            </a:r>
            <a:endParaRPr kumimoji="0" lang="en-GB" sz="20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a:grpSpLocks/>
          </p:cNvGrpSpPr>
          <p:nvPr/>
        </p:nvGrpSpPr>
        <p:grpSpPr bwMode="auto">
          <a:xfrm>
            <a:off x="1119188" y="4033838"/>
            <a:ext cx="4572000" cy="2479675"/>
            <a:chOff x="2071670" y="3643314"/>
            <a:chExt cx="4572032" cy="2480452"/>
          </a:xfrm>
        </p:grpSpPr>
        <p:grpSp>
          <p:nvGrpSpPr>
            <p:cNvPr id="3" name="Group 119"/>
            <p:cNvGrpSpPr>
              <a:grpSpLocks/>
            </p:cNvGrpSpPr>
            <p:nvPr/>
          </p:nvGrpSpPr>
          <p:grpSpPr bwMode="auto">
            <a:xfrm>
              <a:off x="2071670" y="3643314"/>
              <a:ext cx="4572032" cy="2470136"/>
              <a:chOff x="2071670" y="3643314"/>
              <a:chExt cx="4572032" cy="2470136"/>
            </a:xfrm>
          </p:grpSpPr>
          <p:sp>
            <p:nvSpPr>
              <p:cNvPr id="22602" name="Rectangle 19"/>
              <p:cNvSpPr>
                <a:spLocks noChangeArrowheads="1"/>
              </p:cNvSpPr>
              <p:nvPr/>
            </p:nvSpPr>
            <p:spPr bwMode="auto">
              <a:xfrm>
                <a:off x="2071670" y="3643314"/>
                <a:ext cx="4572032" cy="2470136"/>
              </a:xfrm>
              <a:prstGeom prst="rect">
                <a:avLst/>
              </a:prstGeom>
              <a:solidFill>
                <a:srgbClr val="C7A6C7"/>
              </a:solidFill>
              <a:ln w="38100">
                <a:solidFill>
                  <a:schemeClr val="accent1"/>
                </a:solidFill>
                <a:miter lim="800000"/>
                <a:headEnd/>
                <a:tailEnd/>
              </a:ln>
            </p:spPr>
            <p:txBody>
              <a:bodyPr wrap="none" anchor="ctr"/>
              <a:lstStyle/>
              <a:p>
                <a:endParaRPr lang="en-GB"/>
              </a:p>
            </p:txBody>
          </p:sp>
          <p:sp>
            <p:nvSpPr>
              <p:cNvPr id="22603" name="AutoShape 45"/>
              <p:cNvSpPr>
                <a:spLocks noChangeArrowheads="1"/>
              </p:cNvSpPr>
              <p:nvPr/>
            </p:nvSpPr>
            <p:spPr bwMode="auto">
              <a:xfrm>
                <a:off x="3571868" y="3759205"/>
                <a:ext cx="1727200" cy="360363"/>
              </a:xfrm>
              <a:prstGeom prst="flowChartAlternateProcess">
                <a:avLst/>
              </a:prstGeom>
              <a:solidFill>
                <a:srgbClr val="C7A6C7"/>
              </a:solidFill>
              <a:ln w="38100" algn="ctr">
                <a:solidFill>
                  <a:schemeClr val="accent1"/>
                </a:solidFill>
                <a:miter lim="800000"/>
                <a:headEnd/>
                <a:tailEnd/>
              </a:ln>
            </p:spPr>
            <p:txBody>
              <a:bodyPr wrap="none" anchor="ctr"/>
              <a:lstStyle/>
              <a:p>
                <a:pPr algn="ctr"/>
                <a:r>
                  <a:rPr lang="en-US" sz="1400" b="1">
                    <a:latin typeface="Segoe Semibold"/>
                  </a:rPr>
                  <a:t>Technology model</a:t>
                </a:r>
              </a:p>
            </p:txBody>
          </p:sp>
        </p:grpSp>
        <p:sp>
          <p:nvSpPr>
            <p:cNvPr id="22601" name="Text Box 42"/>
            <p:cNvSpPr txBox="1">
              <a:spLocks noChangeArrowheads="1"/>
            </p:cNvSpPr>
            <p:nvPr/>
          </p:nvSpPr>
          <p:spPr bwMode="auto">
            <a:xfrm>
              <a:off x="2071670" y="5846767"/>
              <a:ext cx="1495425" cy="276999"/>
            </a:xfrm>
            <a:prstGeom prst="rect">
              <a:avLst/>
            </a:prstGeom>
            <a:noFill/>
            <a:ln w="12700">
              <a:noFill/>
              <a:miter lim="800000"/>
              <a:headEnd/>
              <a:tailEnd/>
            </a:ln>
          </p:spPr>
          <p:txBody>
            <a:bodyPr>
              <a:spAutoFit/>
            </a:bodyPr>
            <a:lstStyle/>
            <a:p>
              <a:pPr>
                <a:spcBef>
                  <a:spcPct val="50000"/>
                </a:spcBef>
              </a:pPr>
              <a:r>
                <a:rPr lang="en-GB" sz="1200" b="1">
                  <a:latin typeface="Segoe Semibold"/>
                </a:rPr>
                <a:t>TECHNOLOGY</a:t>
              </a:r>
            </a:p>
          </p:txBody>
        </p:sp>
      </p:grpSp>
      <p:grpSp>
        <p:nvGrpSpPr>
          <p:cNvPr id="4" name="Group 121"/>
          <p:cNvGrpSpPr>
            <a:grpSpLocks/>
          </p:cNvGrpSpPr>
          <p:nvPr/>
        </p:nvGrpSpPr>
        <p:grpSpPr bwMode="auto">
          <a:xfrm>
            <a:off x="1119188" y="1747838"/>
            <a:ext cx="4572000" cy="1857375"/>
            <a:chOff x="2071670" y="1357298"/>
            <a:chExt cx="4572032" cy="1857388"/>
          </a:xfrm>
        </p:grpSpPr>
        <p:grpSp>
          <p:nvGrpSpPr>
            <p:cNvPr id="5" name="Group 120"/>
            <p:cNvGrpSpPr>
              <a:grpSpLocks/>
            </p:cNvGrpSpPr>
            <p:nvPr/>
          </p:nvGrpSpPr>
          <p:grpSpPr bwMode="auto">
            <a:xfrm>
              <a:off x="2071670" y="1357298"/>
              <a:ext cx="4572032" cy="1857388"/>
              <a:chOff x="2071670" y="1357298"/>
              <a:chExt cx="4572032" cy="1857388"/>
            </a:xfrm>
          </p:grpSpPr>
          <p:sp>
            <p:nvSpPr>
              <p:cNvPr id="22598" name="Rectangle 20"/>
              <p:cNvSpPr>
                <a:spLocks noChangeArrowheads="1"/>
              </p:cNvSpPr>
              <p:nvPr/>
            </p:nvSpPr>
            <p:spPr bwMode="auto">
              <a:xfrm>
                <a:off x="2071670" y="1357298"/>
                <a:ext cx="4572032" cy="1857388"/>
              </a:xfrm>
              <a:prstGeom prst="rect">
                <a:avLst/>
              </a:prstGeom>
              <a:solidFill>
                <a:srgbClr val="966496"/>
              </a:solidFill>
              <a:ln w="38100">
                <a:solidFill>
                  <a:schemeClr val="accent1"/>
                </a:solidFill>
                <a:miter lim="800000"/>
                <a:headEnd/>
                <a:tailEnd/>
              </a:ln>
            </p:spPr>
            <p:txBody>
              <a:bodyPr wrap="none" anchor="ctr"/>
              <a:lstStyle/>
              <a:p>
                <a:endParaRPr lang="en-GB"/>
              </a:p>
            </p:txBody>
          </p:sp>
          <p:sp>
            <p:nvSpPr>
              <p:cNvPr id="22599" name="AutoShape 44"/>
              <p:cNvSpPr>
                <a:spLocks noChangeArrowheads="1"/>
              </p:cNvSpPr>
              <p:nvPr/>
            </p:nvSpPr>
            <p:spPr bwMode="auto">
              <a:xfrm>
                <a:off x="3571868" y="2764315"/>
                <a:ext cx="1584325" cy="358775"/>
              </a:xfrm>
              <a:prstGeom prst="flowChartAlternateProcess">
                <a:avLst/>
              </a:prstGeom>
              <a:solidFill>
                <a:srgbClr val="966496"/>
              </a:solidFill>
              <a:ln w="38100" algn="ctr">
                <a:solidFill>
                  <a:schemeClr val="accent1"/>
                </a:solidFill>
                <a:miter lim="800000"/>
                <a:headEnd/>
                <a:tailEnd/>
              </a:ln>
            </p:spPr>
            <p:txBody>
              <a:bodyPr wrap="none" anchor="ctr"/>
              <a:lstStyle/>
              <a:p>
                <a:pPr algn="ctr"/>
                <a:r>
                  <a:rPr lang="en-US" sz="1400" b="1">
                    <a:latin typeface="Segoe Semibold"/>
                  </a:rPr>
                  <a:t>Business model</a:t>
                </a:r>
              </a:p>
            </p:txBody>
          </p:sp>
        </p:grpSp>
        <p:sp>
          <p:nvSpPr>
            <p:cNvPr id="22597" name="Text Box 41"/>
            <p:cNvSpPr txBox="1">
              <a:spLocks noChangeArrowheads="1"/>
            </p:cNvSpPr>
            <p:nvPr/>
          </p:nvSpPr>
          <p:spPr bwMode="auto">
            <a:xfrm>
              <a:off x="2071670" y="1357298"/>
              <a:ext cx="1116013" cy="307777"/>
            </a:xfrm>
            <a:prstGeom prst="rect">
              <a:avLst/>
            </a:prstGeom>
            <a:noFill/>
            <a:ln w="12700">
              <a:noFill/>
              <a:miter lim="800000"/>
              <a:headEnd/>
              <a:tailEnd/>
            </a:ln>
          </p:spPr>
          <p:txBody>
            <a:bodyPr>
              <a:spAutoFit/>
            </a:bodyPr>
            <a:lstStyle/>
            <a:p>
              <a:pPr>
                <a:spcBef>
                  <a:spcPct val="50000"/>
                </a:spcBef>
              </a:pPr>
              <a:r>
                <a:rPr lang="en-GB" sz="1400" b="1">
                  <a:latin typeface="Segoe Semibold"/>
                </a:rPr>
                <a:t>BUSINESS</a:t>
              </a:r>
            </a:p>
          </p:txBody>
        </p:sp>
      </p:grpSp>
      <p:sp>
        <p:nvSpPr>
          <p:cNvPr id="117766" name="Rectangle 6"/>
          <p:cNvSpPr>
            <a:spLocks noGrp="1" noChangeArrowheads="1"/>
          </p:cNvSpPr>
          <p:nvPr>
            <p:ph type="title"/>
          </p:nvPr>
        </p:nvSpPr>
        <p:spPr>
          <a:xfrm>
            <a:off x="380650" y="228600"/>
            <a:ext cx="8458550" cy="720028"/>
          </a:xfrm>
        </p:spPr>
        <p:txBody>
          <a:bodyPr>
            <a:normAutofit fontScale="90000"/>
          </a:bodyPr>
          <a:lstStyle/>
          <a:p>
            <a:pPr>
              <a:defRPr/>
            </a:pPr>
            <a:r>
              <a:rPr lang="en-GB" sz="4400" dirty="0"/>
              <a:t>Business </a:t>
            </a:r>
            <a:r>
              <a:rPr lang="en-GB" sz="4400" dirty="0" smtClean="0"/>
              <a:t>Agility </a:t>
            </a:r>
            <a:r>
              <a:rPr lang="en-GB" sz="4400" dirty="0"/>
              <a:t>Depends on </a:t>
            </a:r>
            <a:r>
              <a:rPr lang="en-GB" sz="4400" dirty="0" smtClean="0"/>
              <a:t>IT</a:t>
            </a:r>
            <a:br>
              <a:rPr lang="en-GB" sz="4400" dirty="0" smtClean="0"/>
            </a:br>
            <a:r>
              <a:rPr sz="3100" i="1" smtClean="0">
                <a:solidFill>
                  <a:schemeClr val="tx1"/>
                </a:solidFill>
              </a:rPr>
              <a:t>But IT Architectures were not Optimized for Flexibility</a:t>
            </a:r>
            <a:endParaRPr lang="en-GB" sz="3100" dirty="0">
              <a:solidFill>
                <a:schemeClr val="tx1"/>
              </a:solidFill>
            </a:endParaRPr>
          </a:p>
        </p:txBody>
      </p:sp>
      <p:grpSp>
        <p:nvGrpSpPr>
          <p:cNvPr id="6" name="Group 76"/>
          <p:cNvGrpSpPr>
            <a:grpSpLocks/>
          </p:cNvGrpSpPr>
          <p:nvPr/>
        </p:nvGrpSpPr>
        <p:grpSpPr bwMode="auto">
          <a:xfrm>
            <a:off x="4548188" y="1676400"/>
            <a:ext cx="1428750" cy="1428750"/>
            <a:chOff x="5429256" y="1357298"/>
            <a:chExt cx="1428760" cy="1428760"/>
          </a:xfrm>
        </p:grpSpPr>
        <p:sp>
          <p:nvSpPr>
            <p:cNvPr id="117" name="Oval 116"/>
            <p:cNvSpPr/>
            <p:nvPr/>
          </p:nvSpPr>
          <p:spPr bwMode="auto">
            <a:xfrm>
              <a:off x="5429256" y="1357298"/>
              <a:ext cx="1428760" cy="1428760"/>
            </a:xfrm>
            <a:prstGeom prst="ellipse">
              <a:avLst/>
            </a:prstGeom>
            <a:solidFill>
              <a:srgbClr val="B589B5"/>
            </a:solidFill>
            <a:ln w="38100">
              <a:solidFill>
                <a:srgbClr val="966496"/>
              </a:solidFill>
              <a:miter lim="800000"/>
              <a:headEnd/>
              <a:tailEnd/>
            </a:ln>
            <a:effectLst/>
            <a:scene3d>
              <a:camera prst="orthographicFront"/>
              <a:lightRig rig="threePt" dir="t"/>
            </a:scene3d>
            <a:sp3d>
              <a:bevelT/>
            </a:sp3d>
          </p:spPr>
          <p:txBody>
            <a:bodyPr lIns="0" rIns="0" bIns="0" anchor="b"/>
            <a:lstStyle/>
            <a:p>
              <a:pPr algn="ctr">
                <a:spcBef>
                  <a:spcPct val="50000"/>
                </a:spcBef>
                <a:defRPr/>
              </a:pPr>
              <a:r>
                <a:rPr lang="en-GB" sz="1200" b="1" dirty="0">
                  <a:latin typeface="Segoe Semibold" pitchFamily="34" charset="0"/>
                  <a:cs typeface="+mn-cs"/>
                </a:rPr>
                <a:t>Business siloed by IT</a:t>
              </a:r>
            </a:p>
          </p:txBody>
        </p:sp>
        <p:sp>
          <p:nvSpPr>
            <p:cNvPr id="22595" name="Rectangle 36"/>
            <p:cNvSpPr>
              <a:spLocks noChangeArrowheads="1"/>
            </p:cNvSpPr>
            <p:nvPr/>
          </p:nvSpPr>
          <p:spPr bwMode="auto">
            <a:xfrm>
              <a:off x="5730887" y="1571612"/>
              <a:ext cx="555625" cy="522288"/>
            </a:xfrm>
            <a:prstGeom prst="rect">
              <a:avLst/>
            </a:prstGeom>
            <a:noFill/>
            <a:ln w="38100">
              <a:solidFill>
                <a:schemeClr val="tx1"/>
              </a:solidFill>
              <a:prstDash val="dash"/>
              <a:miter lim="800000"/>
              <a:headEnd/>
              <a:tailEnd/>
            </a:ln>
          </p:spPr>
          <p:txBody>
            <a:bodyPr wrap="none" anchor="ctr"/>
            <a:lstStyle/>
            <a:p>
              <a:endParaRPr lang="en-GB"/>
            </a:p>
          </p:txBody>
        </p:sp>
      </p:grpSp>
      <p:grpSp>
        <p:nvGrpSpPr>
          <p:cNvPr id="7" name="Group 82"/>
          <p:cNvGrpSpPr>
            <a:grpSpLocks/>
          </p:cNvGrpSpPr>
          <p:nvPr/>
        </p:nvGrpSpPr>
        <p:grpSpPr bwMode="auto">
          <a:xfrm>
            <a:off x="4262438" y="3033713"/>
            <a:ext cx="1785937" cy="2884487"/>
            <a:chOff x="5286380" y="2714620"/>
            <a:chExt cx="1714512" cy="2813088"/>
          </a:xfrm>
        </p:grpSpPr>
        <p:sp>
          <p:nvSpPr>
            <p:cNvPr id="61" name="Bent Arrow 60"/>
            <p:cNvSpPr/>
            <p:nvPr/>
          </p:nvSpPr>
          <p:spPr bwMode="auto">
            <a:xfrm rot="10800000" flipV="1">
              <a:off x="5286380" y="2714620"/>
              <a:ext cx="1043947" cy="1286558"/>
            </a:xfrm>
            <a:prstGeom prst="bentArrow">
              <a:avLst>
                <a:gd name="adj1" fmla="val 27536"/>
                <a:gd name="adj2" fmla="val 23971"/>
                <a:gd name="adj3" fmla="val 25000"/>
                <a:gd name="adj4" fmla="val 43750"/>
              </a:avLst>
            </a:prstGeom>
            <a:solidFill>
              <a:srgbClr val="C7A6C7"/>
            </a:solidFill>
            <a:ln w="38100" cap="flat" cmpd="sng">
              <a:solidFill>
                <a:schemeClr val="accent1"/>
              </a:solidFill>
              <a:prstDash val="solid"/>
              <a:round/>
              <a:headEnd type="none" w="med" len="med"/>
              <a:tailEnd type="none" w="med" len="med"/>
            </a:ln>
            <a:effectLst/>
          </p:spPr>
          <p:txBody>
            <a:bodyPr wrap="none" anchor="ctr"/>
            <a:lstStyle/>
            <a:p>
              <a:pPr>
                <a:defRPr/>
              </a:pPr>
              <a:endParaRPr lang="en-GB">
                <a:latin typeface="Arial" charset="0"/>
                <a:cs typeface="+mn-cs"/>
              </a:endParaRPr>
            </a:p>
          </p:txBody>
        </p:sp>
        <p:grpSp>
          <p:nvGrpSpPr>
            <p:cNvPr id="8" name="Group 77"/>
            <p:cNvGrpSpPr>
              <a:grpSpLocks/>
            </p:cNvGrpSpPr>
            <p:nvPr/>
          </p:nvGrpSpPr>
          <p:grpSpPr bwMode="auto">
            <a:xfrm>
              <a:off x="5357818" y="3884634"/>
              <a:ext cx="1643074" cy="1643074"/>
              <a:chOff x="5357818" y="3884634"/>
              <a:chExt cx="1643074" cy="1643074"/>
            </a:xfrm>
          </p:grpSpPr>
          <p:sp>
            <p:nvSpPr>
              <p:cNvPr id="118" name="Oval 117"/>
              <p:cNvSpPr/>
              <p:nvPr/>
            </p:nvSpPr>
            <p:spPr bwMode="auto">
              <a:xfrm>
                <a:off x="5357818" y="3884634"/>
                <a:ext cx="1643074" cy="1643074"/>
              </a:xfrm>
              <a:prstGeom prst="ellipse">
                <a:avLst/>
              </a:prstGeom>
              <a:solidFill>
                <a:srgbClr val="C7A6C7"/>
              </a:solidFill>
              <a:ln w="38100">
                <a:solidFill>
                  <a:srgbClr val="966496"/>
                </a:solidFill>
                <a:miter lim="800000"/>
                <a:headEnd/>
                <a:tailEnd/>
              </a:ln>
              <a:effectLst/>
              <a:scene3d>
                <a:camera prst="orthographicFront"/>
                <a:lightRig rig="threePt" dir="t"/>
              </a:scene3d>
              <a:sp3d>
                <a:bevelT/>
              </a:sp3d>
            </p:spPr>
            <p:txBody>
              <a:bodyPr anchor="b"/>
              <a:lstStyle/>
              <a:p>
                <a:pPr algn="ctr">
                  <a:spcBef>
                    <a:spcPct val="50000"/>
                  </a:spcBef>
                  <a:defRPr/>
                </a:pPr>
                <a:r>
                  <a:rPr lang="en-GB" sz="1200" b="1" dirty="0">
                    <a:latin typeface="Segoe Semibold" pitchFamily="34" charset="0"/>
                    <a:cs typeface="+mn-cs"/>
                  </a:rPr>
                  <a:t>Solutions impose constraints</a:t>
                </a:r>
              </a:p>
            </p:txBody>
          </p:sp>
          <p:sp>
            <p:nvSpPr>
              <p:cNvPr id="22591" name="Rectangle 35"/>
              <p:cNvSpPr>
                <a:spLocks noChangeArrowheads="1"/>
              </p:cNvSpPr>
              <p:nvPr/>
            </p:nvSpPr>
            <p:spPr bwMode="auto">
              <a:xfrm>
                <a:off x="5929322" y="4098948"/>
                <a:ext cx="500066" cy="450850"/>
              </a:xfrm>
              <a:prstGeom prst="rect">
                <a:avLst/>
              </a:prstGeom>
              <a:noFill/>
              <a:ln w="38100">
                <a:solidFill>
                  <a:schemeClr val="tx1"/>
                </a:solidFill>
                <a:prstDash val="dash"/>
                <a:miter lim="800000"/>
                <a:headEnd/>
                <a:tailEnd/>
              </a:ln>
            </p:spPr>
            <p:txBody>
              <a:bodyPr wrap="none" anchor="ctr"/>
              <a:lstStyle/>
              <a:p>
                <a:endParaRPr lang="en-GB"/>
              </a:p>
            </p:txBody>
          </p:sp>
        </p:grpSp>
      </p:grpSp>
      <p:grpSp>
        <p:nvGrpSpPr>
          <p:cNvPr id="9" name="Group 81"/>
          <p:cNvGrpSpPr>
            <a:grpSpLocks/>
          </p:cNvGrpSpPr>
          <p:nvPr/>
        </p:nvGrpSpPr>
        <p:grpSpPr bwMode="auto">
          <a:xfrm>
            <a:off x="762000" y="4676775"/>
            <a:ext cx="1214438" cy="1214438"/>
            <a:chOff x="2000232" y="4313262"/>
            <a:chExt cx="1214446" cy="1214446"/>
          </a:xfrm>
        </p:grpSpPr>
        <p:grpSp>
          <p:nvGrpSpPr>
            <p:cNvPr id="10" name="Group 51"/>
            <p:cNvGrpSpPr>
              <a:grpSpLocks/>
            </p:cNvGrpSpPr>
            <p:nvPr/>
          </p:nvGrpSpPr>
          <p:grpSpPr bwMode="auto">
            <a:xfrm>
              <a:off x="2000232" y="4313262"/>
              <a:ext cx="1214446" cy="1214446"/>
              <a:chOff x="2071670" y="4071942"/>
              <a:chExt cx="1214446" cy="1214446"/>
            </a:xfrm>
          </p:grpSpPr>
          <p:sp>
            <p:nvSpPr>
              <p:cNvPr id="114" name="Oval 113"/>
              <p:cNvSpPr/>
              <p:nvPr/>
            </p:nvSpPr>
            <p:spPr bwMode="auto">
              <a:xfrm>
                <a:off x="2071670" y="4071942"/>
                <a:ext cx="1214446" cy="1214446"/>
              </a:xfrm>
              <a:prstGeom prst="ellipse">
                <a:avLst/>
              </a:prstGeom>
              <a:solidFill>
                <a:srgbClr val="C7A6C7"/>
              </a:solidFill>
              <a:ln w="38100">
                <a:solidFill>
                  <a:srgbClr val="966496"/>
                </a:solidFill>
                <a:miter lim="800000"/>
                <a:headEnd/>
                <a:tailEnd/>
              </a:ln>
              <a:effectLst/>
              <a:scene3d>
                <a:camera prst="orthographicFront"/>
                <a:lightRig rig="threePt" dir="t"/>
              </a:scene3d>
              <a:sp3d>
                <a:bevelT/>
              </a:sp3d>
            </p:spPr>
            <p:txBody>
              <a:bodyPr wrap="none" anchor="ctr"/>
              <a:lstStyle/>
              <a:p>
                <a:pPr>
                  <a:defRPr/>
                </a:pPr>
                <a:endParaRPr lang="en-GB">
                  <a:latin typeface="Arial" charset="0"/>
                  <a:cs typeface="+mn-cs"/>
                </a:endParaRPr>
              </a:p>
            </p:txBody>
          </p:sp>
          <p:grpSp>
            <p:nvGrpSpPr>
              <p:cNvPr id="11" name="Group 49"/>
              <p:cNvGrpSpPr>
                <a:grpSpLocks/>
              </p:cNvGrpSpPr>
              <p:nvPr/>
            </p:nvGrpSpPr>
            <p:grpSpPr bwMode="auto">
              <a:xfrm>
                <a:off x="2483631" y="4214818"/>
                <a:ext cx="390525" cy="405681"/>
                <a:chOff x="411" y="2816"/>
                <a:chExt cx="316" cy="357"/>
              </a:xfrm>
              <a:effectLst>
                <a:outerShdw blurRad="50800" dist="38100" dir="2700000" algn="tl" rotWithShape="0">
                  <a:prstClr val="black">
                    <a:alpha val="40000"/>
                  </a:prstClr>
                </a:outerShdw>
              </a:effectLst>
            </p:grpSpPr>
            <p:sp>
              <p:nvSpPr>
                <p:cNvPr id="117812" name="Freeform 52"/>
                <p:cNvSpPr>
                  <a:spLocks/>
                </p:cNvSpPr>
                <p:nvPr/>
              </p:nvSpPr>
              <p:spPr bwMode="auto">
                <a:xfrm rot="19080837">
                  <a:off x="414" y="2816"/>
                  <a:ext cx="182" cy="272"/>
                </a:xfrm>
                <a:custGeom>
                  <a:avLst/>
                  <a:gdLst/>
                  <a:ahLst/>
                  <a:cxnLst>
                    <a:cxn ang="0">
                      <a:pos x="91" y="0"/>
                    </a:cxn>
                    <a:cxn ang="0">
                      <a:pos x="0" y="226"/>
                    </a:cxn>
                    <a:cxn ang="0">
                      <a:pos x="91" y="272"/>
                    </a:cxn>
                    <a:cxn ang="0">
                      <a:pos x="182" y="226"/>
                    </a:cxn>
                    <a:cxn ang="0">
                      <a:pos x="91" y="0"/>
                    </a:cxn>
                  </a:cxnLst>
                  <a:rect l="0" t="0" r="r" b="b"/>
                  <a:pathLst>
                    <a:path w="182" h="272">
                      <a:moveTo>
                        <a:pt x="91" y="0"/>
                      </a:moveTo>
                      <a:lnTo>
                        <a:pt x="0" y="226"/>
                      </a:lnTo>
                      <a:lnTo>
                        <a:pt x="91" y="272"/>
                      </a:lnTo>
                      <a:lnTo>
                        <a:pt x="182" y="226"/>
                      </a:lnTo>
                      <a:lnTo>
                        <a:pt x="91" y="0"/>
                      </a:lnTo>
                      <a:close/>
                    </a:path>
                  </a:pathLst>
                </a:custGeom>
                <a:gradFill rotWithShape="1">
                  <a:gsLst>
                    <a:gs pos="0">
                      <a:srgbClr val="FFFFFF">
                        <a:gamma/>
                        <a:shade val="46275"/>
                        <a:invGamma/>
                      </a:srgbClr>
                    </a:gs>
                    <a:gs pos="100000">
                      <a:srgbClr val="FFFFFF"/>
                    </a:gs>
                  </a:gsLst>
                  <a:lin ang="5400000" scaled="1"/>
                </a:gradFill>
                <a:ln w="9525" cap="flat" cmpd="sng">
                  <a:solidFill>
                    <a:schemeClr val="tx1"/>
                  </a:solidFill>
                  <a:prstDash val="solid"/>
                  <a:round/>
                  <a:headEnd/>
                  <a:tailEnd/>
                </a:ln>
                <a:effectLst/>
                <a:scene3d>
                  <a:camera prst="orthographicFront"/>
                  <a:lightRig rig="threePt" dir="t"/>
                </a:scene3d>
                <a:sp3d>
                  <a:bevelT/>
                </a:sp3d>
              </p:spPr>
              <p:txBody>
                <a:bodyPr lIns="18000" tIns="10800" rIns="18000" bIns="10800" anchor="ctr"/>
                <a:lstStyle/>
                <a:p>
                  <a:pPr>
                    <a:defRPr/>
                  </a:pPr>
                  <a:endParaRPr lang="en-GB">
                    <a:latin typeface="Arial" charset="0"/>
                    <a:cs typeface="+mn-cs"/>
                  </a:endParaRPr>
                </a:p>
              </p:txBody>
            </p:sp>
            <p:sp>
              <p:nvSpPr>
                <p:cNvPr id="117813" name="Oval 53"/>
                <p:cNvSpPr>
                  <a:spLocks noChangeArrowheads="1"/>
                </p:cNvSpPr>
                <p:nvPr/>
              </p:nvSpPr>
              <p:spPr bwMode="auto">
                <a:xfrm rot="19303147">
                  <a:off x="481" y="2977"/>
                  <a:ext cx="164" cy="56"/>
                </a:xfrm>
                <a:prstGeom prst="ellipse">
                  <a:avLst/>
                </a:prstGeom>
                <a:solidFill>
                  <a:srgbClr val="99CCFF"/>
                </a:solidFill>
                <a:ln w="9525" algn="ctr">
                  <a:noFill/>
                  <a:round/>
                  <a:headEnd/>
                  <a:tailEnd/>
                </a:ln>
                <a:effectLst/>
                <a:scene3d>
                  <a:camera prst="orthographicFront"/>
                  <a:lightRig rig="threePt" dir="t"/>
                </a:scene3d>
                <a:sp3d>
                  <a:bevelT/>
                </a:sp3d>
              </p:spPr>
              <p:txBody>
                <a:bodyPr wrap="none" lIns="18000" tIns="10800" rIns="18000" bIns="10800" anchor="ctr"/>
                <a:lstStyle/>
                <a:p>
                  <a:pPr>
                    <a:defRPr/>
                  </a:pPr>
                  <a:endParaRPr lang="en-GB">
                    <a:latin typeface="Arial" charset="0"/>
                    <a:cs typeface="+mn-cs"/>
                  </a:endParaRPr>
                </a:p>
              </p:txBody>
            </p:sp>
            <p:sp>
              <p:nvSpPr>
                <p:cNvPr id="117814" name="Freeform 54"/>
                <p:cNvSpPr>
                  <a:spLocks/>
                </p:cNvSpPr>
                <p:nvPr/>
              </p:nvSpPr>
              <p:spPr bwMode="auto">
                <a:xfrm rot="-2519163">
                  <a:off x="489" y="2998"/>
                  <a:ext cx="182" cy="43"/>
                </a:xfrm>
                <a:custGeom>
                  <a:avLst/>
                  <a:gdLst/>
                  <a:ahLst/>
                  <a:cxnLst>
                    <a:cxn ang="0">
                      <a:pos x="0" y="0"/>
                    </a:cxn>
                    <a:cxn ang="0">
                      <a:pos x="90" y="43"/>
                    </a:cxn>
                    <a:cxn ang="0">
                      <a:pos x="182" y="1"/>
                    </a:cxn>
                  </a:cxnLst>
                  <a:rect l="0" t="0" r="r" b="b"/>
                  <a:pathLst>
                    <a:path w="182" h="43">
                      <a:moveTo>
                        <a:pt x="0" y="0"/>
                      </a:moveTo>
                      <a:cubicBezTo>
                        <a:pt x="15" y="7"/>
                        <a:pt x="60" y="43"/>
                        <a:pt x="90" y="43"/>
                      </a:cubicBezTo>
                      <a:cubicBezTo>
                        <a:pt x="120" y="43"/>
                        <a:pt x="163" y="10"/>
                        <a:pt x="182" y="1"/>
                      </a:cubicBezTo>
                    </a:path>
                  </a:pathLst>
                </a:custGeom>
                <a:noFill/>
                <a:ln w="28575" cap="flat" cmpd="sng">
                  <a:solidFill>
                    <a:schemeClr val="tx1"/>
                  </a:solidFill>
                  <a:prstDash val="solid"/>
                  <a:round/>
                  <a:headEnd/>
                  <a:tailEnd/>
                </a:ln>
                <a:effectLst/>
                <a:scene3d>
                  <a:camera prst="orthographicFront"/>
                  <a:lightRig rig="threePt" dir="t"/>
                </a:scene3d>
                <a:sp3d>
                  <a:bevelT/>
                </a:sp3d>
              </p:spPr>
              <p:txBody>
                <a:bodyPr lIns="18000" tIns="10800" rIns="18000" bIns="10800" anchor="ctr"/>
                <a:lstStyle/>
                <a:p>
                  <a:pPr>
                    <a:defRPr/>
                  </a:pPr>
                  <a:endParaRPr lang="en-GB">
                    <a:latin typeface="Arial" charset="0"/>
                    <a:cs typeface="+mn-cs"/>
                  </a:endParaRPr>
                </a:p>
              </p:txBody>
            </p:sp>
            <p:sp>
              <p:nvSpPr>
                <p:cNvPr id="117815" name="Oval 55"/>
                <p:cNvSpPr>
                  <a:spLocks noChangeArrowheads="1"/>
                </p:cNvSpPr>
                <p:nvPr/>
              </p:nvSpPr>
              <p:spPr bwMode="auto">
                <a:xfrm rot="19080837">
                  <a:off x="539" y="3002"/>
                  <a:ext cx="90" cy="46"/>
                </a:xfrm>
                <a:prstGeom prst="ellipse">
                  <a:avLst/>
                </a:prstGeom>
                <a:solidFill>
                  <a:schemeClr val="bg2">
                    <a:lumMod val="75000"/>
                  </a:schemeClr>
                </a:solidFill>
                <a:ln w="9525" algn="ctr">
                  <a:solidFill>
                    <a:schemeClr val="bg2">
                      <a:lumMod val="75000"/>
                    </a:schemeClr>
                  </a:solidFill>
                  <a:round/>
                  <a:headEnd/>
                  <a:tailEnd/>
                </a:ln>
                <a:effectLst/>
                <a:scene3d>
                  <a:camera prst="orthographicFront"/>
                  <a:lightRig rig="threePt" dir="t"/>
                </a:scene3d>
                <a:sp3d>
                  <a:bevelT/>
                </a:sp3d>
              </p:spPr>
              <p:txBody>
                <a:bodyPr wrap="none" lIns="18000" tIns="10800" rIns="18000" bIns="10800" anchor="ctr"/>
                <a:lstStyle/>
                <a:p>
                  <a:pPr>
                    <a:defRPr/>
                  </a:pPr>
                  <a:endParaRPr lang="en-GB">
                    <a:latin typeface="Arial" charset="0"/>
                    <a:cs typeface="+mn-cs"/>
                  </a:endParaRPr>
                </a:p>
              </p:txBody>
            </p:sp>
            <p:sp>
              <p:nvSpPr>
                <p:cNvPr id="117810" name="Freeform 50"/>
                <p:cNvSpPr>
                  <a:spLocks/>
                </p:cNvSpPr>
                <p:nvPr/>
              </p:nvSpPr>
              <p:spPr bwMode="auto">
                <a:xfrm>
                  <a:off x="411" y="2835"/>
                  <a:ext cx="316" cy="144"/>
                </a:xfrm>
                <a:custGeom>
                  <a:avLst/>
                  <a:gdLst/>
                  <a:ahLst/>
                  <a:cxnLst>
                    <a:cxn ang="0">
                      <a:pos x="0" y="0"/>
                    </a:cxn>
                    <a:cxn ang="0">
                      <a:pos x="316" y="144"/>
                    </a:cxn>
                  </a:cxnLst>
                  <a:rect l="0" t="0" r="r" b="b"/>
                  <a:pathLst>
                    <a:path w="316" h="144">
                      <a:moveTo>
                        <a:pt x="0" y="0"/>
                      </a:moveTo>
                      <a:lnTo>
                        <a:pt x="316" y="144"/>
                      </a:lnTo>
                    </a:path>
                  </a:pathLst>
                </a:custGeom>
                <a:noFill/>
                <a:ln w="38100" cap="flat" cmpd="sng">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lIns="18000" tIns="10800" rIns="18000" bIns="10800" anchor="ctr"/>
                <a:lstStyle/>
                <a:p>
                  <a:pPr>
                    <a:defRPr/>
                  </a:pPr>
                  <a:endParaRPr lang="en-GB">
                    <a:latin typeface="Arial" charset="0"/>
                    <a:cs typeface="+mn-cs"/>
                  </a:endParaRPr>
                </a:p>
              </p:txBody>
            </p:sp>
            <p:sp>
              <p:nvSpPr>
                <p:cNvPr id="117811" name="Freeform 51"/>
                <p:cNvSpPr>
                  <a:spLocks/>
                </p:cNvSpPr>
                <p:nvPr/>
              </p:nvSpPr>
              <p:spPr bwMode="auto">
                <a:xfrm>
                  <a:off x="413" y="2835"/>
                  <a:ext cx="82" cy="338"/>
                </a:xfrm>
                <a:custGeom>
                  <a:avLst/>
                  <a:gdLst/>
                  <a:ahLst/>
                  <a:cxnLst>
                    <a:cxn ang="0">
                      <a:pos x="0" y="0"/>
                    </a:cxn>
                    <a:cxn ang="0">
                      <a:pos x="70" y="220"/>
                    </a:cxn>
                    <a:cxn ang="0">
                      <a:pos x="70" y="338"/>
                    </a:cxn>
                  </a:cxnLst>
                  <a:rect l="0" t="0" r="r" b="b"/>
                  <a:pathLst>
                    <a:path w="82" h="338">
                      <a:moveTo>
                        <a:pt x="0" y="0"/>
                      </a:moveTo>
                      <a:cubicBezTo>
                        <a:pt x="12" y="36"/>
                        <a:pt x="58" y="164"/>
                        <a:pt x="70" y="220"/>
                      </a:cubicBezTo>
                      <a:cubicBezTo>
                        <a:pt x="82" y="276"/>
                        <a:pt x="70" y="314"/>
                        <a:pt x="70" y="338"/>
                      </a:cubicBezTo>
                    </a:path>
                  </a:pathLst>
                </a:custGeom>
                <a:noFill/>
                <a:ln w="38100" cap="flat" cmpd="sng">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lIns="18000" tIns="10800" rIns="18000" bIns="10800" anchor="ctr"/>
                <a:lstStyle/>
                <a:p>
                  <a:pPr>
                    <a:defRPr/>
                  </a:pPr>
                  <a:endParaRPr lang="en-GB">
                    <a:latin typeface="Arial" charset="0"/>
                    <a:cs typeface="+mn-cs"/>
                  </a:endParaRPr>
                </a:p>
              </p:txBody>
            </p:sp>
          </p:grpSp>
        </p:grpSp>
        <p:sp>
          <p:nvSpPr>
            <p:cNvPr id="117797" name="Text Box 37"/>
            <p:cNvSpPr txBox="1">
              <a:spLocks noChangeArrowheads="1"/>
            </p:cNvSpPr>
            <p:nvPr/>
          </p:nvSpPr>
          <p:spPr bwMode="auto">
            <a:xfrm>
              <a:off x="2059000" y="4786330"/>
              <a:ext cx="1116013" cy="646331"/>
            </a:xfrm>
            <a:prstGeom prst="rect">
              <a:avLst/>
            </a:prstGeom>
            <a:noFill/>
            <a:ln w="12700">
              <a:noFill/>
              <a:miter lim="800000"/>
              <a:headEnd/>
              <a:tailEnd/>
            </a:ln>
            <a:effectLst/>
            <a:scene3d>
              <a:camera prst="orthographicFront"/>
              <a:lightRig rig="threePt" dir="t"/>
            </a:scene3d>
            <a:sp3d>
              <a:bevelT/>
            </a:sp3d>
          </p:spPr>
          <p:txBody>
            <a:bodyPr>
              <a:spAutoFit/>
            </a:bodyPr>
            <a:lstStyle/>
            <a:p>
              <a:pPr algn="ctr">
                <a:spcBef>
                  <a:spcPct val="50000"/>
                </a:spcBef>
                <a:defRPr/>
              </a:pPr>
              <a:r>
                <a:rPr lang="en-GB" sz="1200" b="1" dirty="0">
                  <a:latin typeface="Segoe Semibold" pitchFamily="34" charset="0"/>
                  <a:cs typeface="+mn-cs"/>
                </a:rPr>
                <a:t>Inward</a:t>
              </a:r>
              <a:br>
                <a:rPr lang="en-GB" sz="1200" b="1" dirty="0">
                  <a:latin typeface="Segoe Semibold" pitchFamily="34" charset="0"/>
                  <a:cs typeface="+mn-cs"/>
                </a:rPr>
              </a:br>
              <a:r>
                <a:rPr lang="en-GB" sz="1200" b="1" dirty="0">
                  <a:latin typeface="Segoe Semibold" pitchFamily="34" charset="0"/>
                  <a:cs typeface="+mn-cs"/>
                </a:rPr>
                <a:t>technology driven view</a:t>
              </a:r>
            </a:p>
          </p:txBody>
        </p:sp>
      </p:grpSp>
      <p:grpSp>
        <p:nvGrpSpPr>
          <p:cNvPr id="12" name="Group 80"/>
          <p:cNvGrpSpPr>
            <a:grpSpLocks/>
          </p:cNvGrpSpPr>
          <p:nvPr/>
        </p:nvGrpSpPr>
        <p:grpSpPr bwMode="auto">
          <a:xfrm>
            <a:off x="762000" y="2105025"/>
            <a:ext cx="1803400" cy="2460625"/>
            <a:chOff x="1714480" y="1714488"/>
            <a:chExt cx="1758964" cy="2428891"/>
          </a:xfrm>
        </p:grpSpPr>
        <p:grpSp>
          <p:nvGrpSpPr>
            <p:cNvPr id="13" name="Group 53"/>
            <p:cNvGrpSpPr>
              <a:grpSpLocks/>
            </p:cNvGrpSpPr>
            <p:nvPr/>
          </p:nvGrpSpPr>
          <p:grpSpPr bwMode="auto">
            <a:xfrm>
              <a:off x="1714480" y="1714488"/>
              <a:ext cx="1758964" cy="2428891"/>
              <a:chOff x="1785918" y="1643050"/>
              <a:chExt cx="1758964" cy="2428891"/>
            </a:xfrm>
          </p:grpSpPr>
          <p:sp>
            <p:nvSpPr>
              <p:cNvPr id="94" name="Bent Arrow 93"/>
              <p:cNvSpPr/>
              <p:nvPr/>
            </p:nvSpPr>
            <p:spPr bwMode="auto">
              <a:xfrm flipV="1">
                <a:off x="2357272" y="2727432"/>
                <a:ext cx="1187610" cy="1344509"/>
              </a:xfrm>
              <a:prstGeom prst="bentArrow">
                <a:avLst>
                  <a:gd name="adj1" fmla="val 25633"/>
                  <a:gd name="adj2" fmla="val 21116"/>
                  <a:gd name="adj3" fmla="val 25000"/>
                  <a:gd name="adj4" fmla="val 43750"/>
                </a:avLst>
              </a:prstGeom>
              <a:solidFill>
                <a:srgbClr val="966496"/>
              </a:solidFill>
              <a:ln w="38100">
                <a:solidFill>
                  <a:schemeClr val="accent1"/>
                </a:solidFill>
                <a:miter lim="800000"/>
                <a:headEnd/>
                <a:tailEnd/>
              </a:ln>
              <a:effectLst/>
            </p:spPr>
            <p:txBody>
              <a:bodyPr wrap="none" anchor="ctr"/>
              <a:lstStyle/>
              <a:p>
                <a:pPr>
                  <a:defRPr/>
                </a:pPr>
                <a:endParaRPr lang="en-GB">
                  <a:latin typeface="Arial" charset="0"/>
                  <a:cs typeface="+mn-cs"/>
                </a:endParaRPr>
              </a:p>
            </p:txBody>
          </p:sp>
          <p:sp>
            <p:nvSpPr>
              <p:cNvPr id="116" name="Oval 115"/>
              <p:cNvSpPr/>
              <p:nvPr/>
            </p:nvSpPr>
            <p:spPr bwMode="auto">
              <a:xfrm>
                <a:off x="1785918" y="1643050"/>
                <a:ext cx="1428760" cy="1428760"/>
              </a:xfrm>
              <a:prstGeom prst="ellipse">
                <a:avLst/>
              </a:prstGeom>
              <a:solidFill>
                <a:srgbClr val="B589B5"/>
              </a:solidFill>
              <a:ln w="38100">
                <a:solidFill>
                  <a:srgbClr val="966496"/>
                </a:solidFill>
                <a:miter lim="800000"/>
                <a:headEnd/>
                <a:tailEnd/>
              </a:ln>
              <a:effectLst/>
              <a:scene3d>
                <a:camera prst="orthographicFront"/>
                <a:lightRig rig="threePt" dir="t"/>
              </a:scene3d>
              <a:sp3d>
                <a:bevelT/>
              </a:sp3d>
            </p:spPr>
            <p:txBody>
              <a:bodyPr wrap="none" anchor="ctr"/>
              <a:lstStyle/>
              <a:p>
                <a:pPr>
                  <a:defRPr/>
                </a:pPr>
                <a:endParaRPr lang="en-GB">
                  <a:latin typeface="Arial" charset="0"/>
                  <a:cs typeface="+mn-cs"/>
                </a:endParaRPr>
              </a:p>
            </p:txBody>
          </p:sp>
          <p:sp>
            <p:nvSpPr>
              <p:cNvPr id="22577" name="Flowchart: Multidocument 112"/>
              <p:cNvSpPr>
                <a:spLocks noChangeArrowheads="1"/>
              </p:cNvSpPr>
              <p:nvPr/>
            </p:nvSpPr>
            <p:spPr bwMode="auto">
              <a:xfrm>
                <a:off x="2214546" y="2357430"/>
                <a:ext cx="714380" cy="571504"/>
              </a:xfrm>
              <a:prstGeom prst="flowChartMultidocument">
                <a:avLst/>
              </a:prstGeom>
              <a:blipFill dpi="0" rotWithShape="1">
                <a:blip r:embed="rId4" cstate="email"/>
                <a:srcRect/>
                <a:stretch>
                  <a:fillRect/>
                </a:stretch>
              </a:blipFill>
              <a:ln w="9525" algn="ctr">
                <a:solidFill>
                  <a:schemeClr val="tx1"/>
                </a:solidFill>
                <a:round/>
                <a:headEnd/>
                <a:tailEnd/>
              </a:ln>
            </p:spPr>
            <p:txBody>
              <a:bodyPr/>
              <a:lstStyle/>
              <a:p>
                <a:pPr eaLnBrk="0" hangingPunct="0"/>
                <a:endParaRPr lang="en-GB">
                  <a:ea typeface="MS PGothic" pitchFamily="34" charset="-128"/>
                </a:endParaRPr>
              </a:p>
            </p:txBody>
          </p:sp>
        </p:grpSp>
        <p:sp>
          <p:nvSpPr>
            <p:cNvPr id="22572" name="Text Box 39"/>
            <p:cNvSpPr txBox="1">
              <a:spLocks noChangeArrowheads="1"/>
            </p:cNvSpPr>
            <p:nvPr/>
          </p:nvSpPr>
          <p:spPr bwMode="auto">
            <a:xfrm>
              <a:off x="1962929" y="1785926"/>
              <a:ext cx="931863" cy="646331"/>
            </a:xfrm>
            <a:prstGeom prst="rect">
              <a:avLst/>
            </a:prstGeom>
            <a:noFill/>
            <a:ln w="12700">
              <a:noFill/>
              <a:miter lim="800000"/>
              <a:headEnd/>
              <a:tailEnd/>
            </a:ln>
          </p:spPr>
          <p:txBody>
            <a:bodyPr>
              <a:spAutoFit/>
            </a:bodyPr>
            <a:lstStyle/>
            <a:p>
              <a:pPr algn="ctr">
                <a:spcBef>
                  <a:spcPct val="50000"/>
                </a:spcBef>
              </a:pPr>
              <a:r>
                <a:rPr lang="en-GB" sz="1200" b="1">
                  <a:latin typeface="Segoe Semibold"/>
                </a:rPr>
                <a:t>Focus on document exchange</a:t>
              </a:r>
            </a:p>
          </p:txBody>
        </p:sp>
      </p:grpSp>
      <p:grpSp>
        <p:nvGrpSpPr>
          <p:cNvPr id="14" name="Group 123"/>
          <p:cNvGrpSpPr>
            <a:grpSpLocks/>
          </p:cNvGrpSpPr>
          <p:nvPr/>
        </p:nvGrpSpPr>
        <p:grpSpPr bwMode="auto">
          <a:xfrm>
            <a:off x="2405063" y="4533900"/>
            <a:ext cx="2941637" cy="1928813"/>
            <a:chOff x="3357554" y="4143380"/>
            <a:chExt cx="2941657" cy="1928826"/>
          </a:xfrm>
        </p:grpSpPr>
        <p:sp>
          <p:nvSpPr>
            <p:cNvPr id="117786" name="Oval 26"/>
            <p:cNvSpPr>
              <a:spLocks noChangeArrowheads="1"/>
            </p:cNvSpPr>
            <p:nvPr/>
          </p:nvSpPr>
          <p:spPr bwMode="auto">
            <a:xfrm>
              <a:off x="4643438" y="4170368"/>
              <a:ext cx="571504" cy="571504"/>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en-GB" sz="1600" dirty="0">
                  <a:latin typeface="Arial" charset="0"/>
                  <a:cs typeface="+mn-cs"/>
                </a:rPr>
                <a:t>IIS</a:t>
              </a:r>
            </a:p>
          </p:txBody>
        </p:sp>
        <p:sp>
          <p:nvSpPr>
            <p:cNvPr id="117787" name="Oval 27"/>
            <p:cNvSpPr>
              <a:spLocks noChangeArrowheads="1"/>
            </p:cNvSpPr>
            <p:nvPr/>
          </p:nvSpPr>
          <p:spPr bwMode="auto">
            <a:xfrm>
              <a:off x="3357554" y="4313244"/>
              <a:ext cx="800105" cy="785817"/>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GB" sz="1600" dirty="0">
                  <a:latin typeface="Arial" charset="0"/>
                  <a:cs typeface="+mn-cs"/>
                </a:rPr>
                <a:t>Siebel</a:t>
              </a:r>
              <a:endParaRPr lang="en-GB" dirty="0">
                <a:latin typeface="Arial" charset="0"/>
                <a:cs typeface="+mn-cs"/>
              </a:endParaRPr>
            </a:p>
          </p:txBody>
        </p:sp>
        <p:sp>
          <p:nvSpPr>
            <p:cNvPr id="117788" name="Oval 28"/>
            <p:cNvSpPr>
              <a:spLocks noChangeArrowheads="1"/>
            </p:cNvSpPr>
            <p:nvPr/>
          </p:nvSpPr>
          <p:spPr bwMode="auto">
            <a:xfrm>
              <a:off x="4786314" y="5027624"/>
              <a:ext cx="642941" cy="642941"/>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GB" sz="1400" dirty="0">
                  <a:latin typeface="Arial" charset="0"/>
                  <a:cs typeface="+mn-cs"/>
                </a:rPr>
                <a:t>AS400</a:t>
              </a:r>
              <a:endParaRPr lang="en-GB" dirty="0">
                <a:latin typeface="Arial" charset="0"/>
                <a:cs typeface="+mn-cs"/>
              </a:endParaRPr>
            </a:p>
          </p:txBody>
        </p:sp>
        <p:sp>
          <p:nvSpPr>
            <p:cNvPr id="117789" name="Oval 29"/>
            <p:cNvSpPr>
              <a:spLocks noChangeArrowheads="1"/>
            </p:cNvSpPr>
            <p:nvPr/>
          </p:nvSpPr>
          <p:spPr bwMode="auto">
            <a:xfrm>
              <a:off x="3786182" y="5072074"/>
              <a:ext cx="785817" cy="71755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en-GB" sz="1600" dirty="0">
                  <a:latin typeface="Arial" charset="0"/>
                  <a:cs typeface="+mn-cs"/>
                </a:rPr>
                <a:t>Tandem</a:t>
              </a:r>
            </a:p>
          </p:txBody>
        </p:sp>
        <p:cxnSp>
          <p:nvCxnSpPr>
            <p:cNvPr id="117792" name="AutoShape 32"/>
            <p:cNvCxnSpPr>
              <a:cxnSpLocks noChangeShapeType="1"/>
              <a:stCxn id="117787" idx="6"/>
              <a:endCxn id="117788" idx="1"/>
            </p:cNvCxnSpPr>
            <p:nvPr/>
          </p:nvCxnSpPr>
          <p:spPr bwMode="auto">
            <a:xfrm>
              <a:off x="4157659" y="4706947"/>
              <a:ext cx="722317" cy="414340"/>
            </a:xfrm>
            <a:prstGeom prst="straightConnector1">
              <a:avLst/>
            </a:prstGeom>
            <a:noFill/>
            <a:ln w="38100">
              <a:solidFill>
                <a:schemeClr val="tx2">
                  <a:lumMod val="60000"/>
                  <a:lumOff val="40000"/>
                </a:schemeClr>
              </a:solidFill>
              <a:prstDash val="sysDot"/>
              <a:round/>
              <a:headEnd/>
              <a:tailEnd/>
            </a:ln>
            <a:effectLst/>
          </p:spPr>
        </p:cxnSp>
        <p:sp>
          <p:nvSpPr>
            <p:cNvPr id="22565" name="Text Box 40"/>
            <p:cNvSpPr txBox="1">
              <a:spLocks noChangeArrowheads="1"/>
            </p:cNvSpPr>
            <p:nvPr/>
          </p:nvSpPr>
          <p:spPr bwMode="auto">
            <a:xfrm>
              <a:off x="4071934" y="5797568"/>
              <a:ext cx="1116013" cy="274638"/>
            </a:xfrm>
            <a:prstGeom prst="rect">
              <a:avLst/>
            </a:prstGeom>
            <a:noFill/>
            <a:ln w="12700">
              <a:noFill/>
              <a:miter lim="800000"/>
              <a:headEnd/>
              <a:tailEnd/>
            </a:ln>
          </p:spPr>
          <p:txBody>
            <a:bodyPr>
              <a:spAutoFit/>
            </a:bodyPr>
            <a:lstStyle/>
            <a:p>
              <a:pPr>
                <a:spcBef>
                  <a:spcPct val="50000"/>
                </a:spcBef>
              </a:pPr>
              <a:r>
                <a:rPr lang="en-GB" sz="1200" b="1">
                  <a:latin typeface="Segoe Semibold"/>
                </a:rPr>
                <a:t>Applications</a:t>
              </a:r>
            </a:p>
          </p:txBody>
        </p:sp>
        <p:cxnSp>
          <p:nvCxnSpPr>
            <p:cNvPr id="106" name="AutoShape 33"/>
            <p:cNvCxnSpPr>
              <a:cxnSpLocks noChangeShapeType="1"/>
              <a:stCxn id="117786" idx="3"/>
              <a:endCxn id="117789" idx="7"/>
            </p:cNvCxnSpPr>
            <p:nvPr/>
          </p:nvCxnSpPr>
          <p:spPr bwMode="auto">
            <a:xfrm rot="5400000">
              <a:off x="4333079" y="4782353"/>
              <a:ext cx="519116" cy="269877"/>
            </a:xfrm>
            <a:prstGeom prst="straightConnector1">
              <a:avLst/>
            </a:prstGeom>
            <a:noFill/>
            <a:ln w="38100" cap="rnd">
              <a:solidFill>
                <a:schemeClr val="tx2">
                  <a:lumMod val="60000"/>
                  <a:lumOff val="40000"/>
                </a:schemeClr>
              </a:solidFill>
              <a:prstDash val="sysDot"/>
              <a:round/>
              <a:headEnd/>
              <a:tailEnd/>
            </a:ln>
            <a:effectLst/>
          </p:spPr>
        </p:cxnSp>
        <p:sp>
          <p:nvSpPr>
            <p:cNvPr id="117790" name="Oval 30"/>
            <p:cNvSpPr>
              <a:spLocks noChangeArrowheads="1"/>
            </p:cNvSpPr>
            <p:nvPr/>
          </p:nvSpPr>
          <p:spPr bwMode="auto">
            <a:xfrm>
              <a:off x="6000759" y="4143380"/>
              <a:ext cx="298452" cy="277815"/>
            </a:xfrm>
            <a:prstGeom prst="ellipse">
              <a:avLst/>
            </a:prstGeom>
            <a:solidFill>
              <a:schemeClr val="hlink"/>
            </a:solidFill>
            <a:ln w="38100">
              <a:solidFill>
                <a:schemeClr val="tx2">
                  <a:lumMod val="60000"/>
                  <a:lumOff val="40000"/>
                </a:schemeClr>
              </a:solidFill>
              <a:round/>
              <a:headEnd/>
              <a:tailEnd/>
            </a:ln>
            <a:effectLst/>
          </p:spPr>
          <p:txBody>
            <a:bodyPr wrap="none" anchor="ctr"/>
            <a:lstStyle/>
            <a:p>
              <a:pPr>
                <a:defRPr/>
              </a:pPr>
              <a:endParaRPr lang="en-GB">
                <a:latin typeface="Arial" charset="0"/>
                <a:cs typeface="+mn-cs"/>
              </a:endParaRPr>
            </a:p>
          </p:txBody>
        </p:sp>
        <p:cxnSp>
          <p:nvCxnSpPr>
            <p:cNvPr id="117793" name="AutoShape 33"/>
            <p:cNvCxnSpPr>
              <a:cxnSpLocks noChangeShapeType="1"/>
              <a:stCxn id="117790" idx="3"/>
              <a:endCxn id="117789" idx="7"/>
            </p:cNvCxnSpPr>
            <p:nvPr/>
          </p:nvCxnSpPr>
          <p:spPr bwMode="auto">
            <a:xfrm rot="5400000">
              <a:off x="4852988" y="3984630"/>
              <a:ext cx="796930" cy="1587511"/>
            </a:xfrm>
            <a:prstGeom prst="straightConnector1">
              <a:avLst/>
            </a:prstGeom>
            <a:noFill/>
            <a:ln w="38100" cap="rnd">
              <a:solidFill>
                <a:schemeClr val="tx2">
                  <a:lumMod val="60000"/>
                  <a:lumOff val="40000"/>
                </a:schemeClr>
              </a:solidFill>
              <a:prstDash val="sysDot"/>
              <a:round/>
              <a:headEnd/>
              <a:tailEnd/>
            </a:ln>
            <a:effectLst/>
          </p:spPr>
        </p:cxnSp>
        <p:cxnSp>
          <p:nvCxnSpPr>
            <p:cNvPr id="117794" name="AutoShape 34"/>
            <p:cNvCxnSpPr>
              <a:cxnSpLocks noChangeShapeType="1"/>
              <a:stCxn id="117786" idx="6"/>
              <a:endCxn id="117790" idx="2"/>
            </p:cNvCxnSpPr>
            <p:nvPr/>
          </p:nvCxnSpPr>
          <p:spPr bwMode="auto">
            <a:xfrm flipV="1">
              <a:off x="5214942" y="4281494"/>
              <a:ext cx="785817" cy="174626"/>
            </a:xfrm>
            <a:prstGeom prst="straightConnector1">
              <a:avLst/>
            </a:prstGeom>
            <a:noFill/>
            <a:ln w="38100" cap="rnd">
              <a:solidFill>
                <a:schemeClr val="tx2">
                  <a:lumMod val="60000"/>
                  <a:lumOff val="40000"/>
                </a:schemeClr>
              </a:solidFill>
              <a:prstDash val="sysDot"/>
              <a:round/>
              <a:headEnd/>
              <a:tailEnd/>
            </a:ln>
            <a:effectLst/>
          </p:spPr>
        </p:cxnSp>
        <p:cxnSp>
          <p:nvCxnSpPr>
            <p:cNvPr id="88" name="AutoShape 32"/>
            <p:cNvCxnSpPr>
              <a:cxnSpLocks noChangeShapeType="1"/>
              <a:stCxn id="117787" idx="7"/>
              <a:endCxn id="117786" idx="2"/>
            </p:cNvCxnSpPr>
            <p:nvPr/>
          </p:nvCxnSpPr>
          <p:spPr bwMode="auto">
            <a:xfrm rot="16200000" flipH="1">
              <a:off x="4328317" y="4140999"/>
              <a:ext cx="26988" cy="603254"/>
            </a:xfrm>
            <a:prstGeom prst="straightConnector1">
              <a:avLst/>
            </a:prstGeom>
            <a:noFill/>
            <a:ln w="38100">
              <a:solidFill>
                <a:schemeClr val="tx2">
                  <a:lumMod val="60000"/>
                  <a:lumOff val="40000"/>
                </a:schemeClr>
              </a:solidFill>
              <a:prstDash val="sysDot"/>
              <a:round/>
              <a:headEnd/>
              <a:tailEnd/>
            </a:ln>
            <a:effectLst/>
          </p:spPr>
        </p:cxnSp>
      </p:grpSp>
      <p:grpSp>
        <p:nvGrpSpPr>
          <p:cNvPr id="15" name="Group 124"/>
          <p:cNvGrpSpPr>
            <a:grpSpLocks/>
          </p:cNvGrpSpPr>
          <p:nvPr/>
        </p:nvGrpSpPr>
        <p:grpSpPr bwMode="auto">
          <a:xfrm>
            <a:off x="2555875" y="1747838"/>
            <a:ext cx="2778125" cy="1166812"/>
            <a:chOff x="3508488" y="1375093"/>
            <a:chExt cx="2778024" cy="1167139"/>
          </a:xfrm>
        </p:grpSpPr>
        <p:grpSp>
          <p:nvGrpSpPr>
            <p:cNvPr id="16" name="Group 99"/>
            <p:cNvGrpSpPr>
              <a:grpSpLocks/>
            </p:cNvGrpSpPr>
            <p:nvPr/>
          </p:nvGrpSpPr>
          <p:grpSpPr bwMode="auto">
            <a:xfrm>
              <a:off x="3508488" y="1375093"/>
              <a:ext cx="1581018" cy="1167139"/>
              <a:chOff x="3508488" y="1375093"/>
              <a:chExt cx="1581018" cy="1167139"/>
            </a:xfrm>
          </p:grpSpPr>
          <p:sp>
            <p:nvSpPr>
              <p:cNvPr id="45" name="Cloud 44"/>
              <p:cNvSpPr/>
              <p:nvPr/>
            </p:nvSpPr>
            <p:spPr bwMode="auto">
              <a:xfrm rot="399239">
                <a:off x="3508488" y="1375093"/>
                <a:ext cx="850869" cy="876546"/>
              </a:xfrm>
              <a:prstGeom prst="cloud">
                <a:avLst/>
              </a:prstGeom>
              <a:ln>
                <a:headEnd/>
                <a:tailEnd/>
              </a:ln>
            </p:spPr>
            <p:style>
              <a:lnRef idx="1">
                <a:schemeClr val="accent5"/>
              </a:lnRef>
              <a:fillRef idx="3">
                <a:schemeClr val="accent5"/>
              </a:fillRef>
              <a:effectRef idx="2">
                <a:schemeClr val="accent5"/>
              </a:effectRef>
              <a:fontRef idx="minor">
                <a:schemeClr val="lt1"/>
              </a:fontRef>
            </p:style>
            <p:txBody>
              <a:bodyPr wrap="none" lIns="0" anchor="ctr"/>
              <a:lstStyle/>
              <a:p>
                <a:pPr>
                  <a:defRPr/>
                </a:pPr>
                <a:r>
                  <a:rPr lang="en-GB" sz="1400" dirty="0">
                    <a:latin typeface="Arial" charset="0"/>
                    <a:cs typeface="+mn-cs"/>
                  </a:rPr>
                  <a:t>Finance</a:t>
                </a:r>
              </a:p>
            </p:txBody>
          </p:sp>
          <p:sp>
            <p:nvSpPr>
              <p:cNvPr id="51" name="Cloud 50"/>
              <p:cNvSpPr/>
              <p:nvPr/>
            </p:nvSpPr>
            <p:spPr bwMode="auto">
              <a:xfrm rot="8613539" flipV="1">
                <a:off x="4065681" y="1783194"/>
                <a:ext cx="1023900" cy="759038"/>
              </a:xfrm>
              <a:prstGeom prst="cloud">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en-GB" sz="1400" dirty="0">
                    <a:latin typeface="Arial" charset="0"/>
                    <a:cs typeface="+mn-cs"/>
                  </a:rPr>
                  <a:t>Logistics</a:t>
                </a:r>
                <a:endParaRPr lang="en-GB" dirty="0">
                  <a:latin typeface="Arial" charset="0"/>
                  <a:cs typeface="+mn-cs"/>
                </a:endParaRPr>
              </a:p>
            </p:txBody>
          </p:sp>
          <p:cxnSp>
            <p:nvCxnSpPr>
              <p:cNvPr id="59" name="AutoShape 34"/>
              <p:cNvCxnSpPr>
                <a:cxnSpLocks noChangeShapeType="1"/>
                <a:endCxn id="51" idx="1"/>
              </p:cNvCxnSpPr>
              <p:nvPr/>
            </p:nvCxnSpPr>
            <p:spPr bwMode="auto">
              <a:xfrm rot="16200000" flipH="1">
                <a:off x="4122685" y="1788029"/>
                <a:ext cx="909893" cy="449247"/>
              </a:xfrm>
              <a:prstGeom prst="curvedConnector5">
                <a:avLst>
                  <a:gd name="adj1" fmla="val 12349"/>
                  <a:gd name="adj2" fmla="val 214671"/>
                  <a:gd name="adj3" fmla="val 125145"/>
                </a:avLst>
              </a:prstGeom>
              <a:noFill/>
              <a:ln w="38100" cap="rnd">
                <a:solidFill>
                  <a:schemeClr val="accent6">
                    <a:lumMod val="20000"/>
                    <a:lumOff val="80000"/>
                  </a:schemeClr>
                </a:solidFill>
                <a:prstDash val="sysDot"/>
                <a:round/>
                <a:headEnd/>
                <a:tailEnd/>
              </a:ln>
              <a:effectLst/>
            </p:spPr>
          </p:cxnSp>
          <p:cxnSp>
            <p:nvCxnSpPr>
              <p:cNvPr id="69" name="AutoShape 34"/>
              <p:cNvCxnSpPr>
                <a:cxnSpLocks noChangeShapeType="1"/>
                <a:stCxn id="45" idx="2"/>
                <a:endCxn id="51" idx="3"/>
              </p:cNvCxnSpPr>
              <p:nvPr/>
            </p:nvCxnSpPr>
            <p:spPr bwMode="auto">
              <a:xfrm rot="10800000" flipH="1" flipV="1">
                <a:off x="3513251" y="1764139"/>
                <a:ext cx="865156" cy="127036"/>
              </a:xfrm>
              <a:prstGeom prst="curvedConnector4">
                <a:avLst>
                  <a:gd name="adj1" fmla="val -27104"/>
                  <a:gd name="adj2" fmla="val -482813"/>
                </a:avLst>
              </a:prstGeom>
              <a:noFill/>
              <a:ln w="38100" cap="rnd">
                <a:solidFill>
                  <a:schemeClr val="accent6">
                    <a:lumMod val="20000"/>
                    <a:lumOff val="80000"/>
                  </a:schemeClr>
                </a:solidFill>
                <a:prstDash val="sysDot"/>
                <a:round/>
                <a:headEnd/>
                <a:tailEnd/>
              </a:ln>
              <a:effectLst/>
            </p:spPr>
          </p:cxnSp>
        </p:grpSp>
        <p:grpSp>
          <p:nvGrpSpPr>
            <p:cNvPr id="17" name="Group 100"/>
            <p:cNvGrpSpPr>
              <a:grpSpLocks/>
            </p:cNvGrpSpPr>
            <p:nvPr/>
          </p:nvGrpSpPr>
          <p:grpSpPr bwMode="auto">
            <a:xfrm>
              <a:off x="4986823" y="1571612"/>
              <a:ext cx="1299689" cy="385768"/>
              <a:chOff x="4986823" y="1571612"/>
              <a:chExt cx="1299689" cy="385768"/>
            </a:xfrm>
          </p:grpSpPr>
          <p:sp>
            <p:nvSpPr>
              <p:cNvPr id="117784" name="Oval 24"/>
              <p:cNvSpPr>
                <a:spLocks noChangeArrowheads="1"/>
              </p:cNvSpPr>
              <p:nvPr/>
            </p:nvSpPr>
            <p:spPr bwMode="auto">
              <a:xfrm>
                <a:off x="5876952" y="1571998"/>
                <a:ext cx="409560" cy="385870"/>
              </a:xfrm>
              <a:prstGeom prst="cloud">
                <a:avLst/>
              </a:prstGeom>
              <a:solidFill>
                <a:schemeClr val="accent1">
                  <a:lumMod val="60000"/>
                  <a:lumOff val="40000"/>
                </a:schemeClr>
              </a:solidFill>
              <a:ln w="38100">
                <a:solidFill>
                  <a:schemeClr val="accent6">
                    <a:lumMod val="20000"/>
                    <a:lumOff val="80000"/>
                  </a:schemeClr>
                </a:solidFill>
                <a:round/>
                <a:headEnd/>
                <a:tailEnd/>
              </a:ln>
              <a:effectLst/>
            </p:spPr>
            <p:txBody>
              <a:bodyPr wrap="none" lIns="0" anchor="ctr"/>
              <a:lstStyle/>
              <a:p>
                <a:pPr>
                  <a:defRPr/>
                </a:pPr>
                <a:r>
                  <a:rPr lang="en-GB" sz="1200" dirty="0">
                    <a:latin typeface="Arial" charset="0"/>
                    <a:cs typeface="+mn-cs"/>
                  </a:rPr>
                  <a:t>R&amp;D</a:t>
                </a:r>
              </a:p>
            </p:txBody>
          </p:sp>
          <p:cxnSp>
            <p:nvCxnSpPr>
              <p:cNvPr id="63" name="AutoShape 34"/>
              <p:cNvCxnSpPr>
                <a:cxnSpLocks noChangeShapeType="1"/>
                <a:stCxn id="51" idx="2"/>
                <a:endCxn id="117784" idx="3"/>
              </p:cNvCxnSpPr>
              <p:nvPr/>
            </p:nvCxnSpPr>
            <p:spPr bwMode="auto">
              <a:xfrm flipV="1">
                <a:off x="4986397" y="1594229"/>
                <a:ext cx="1095335" cy="266775"/>
              </a:xfrm>
              <a:prstGeom prst="curvedConnector4">
                <a:avLst>
                  <a:gd name="adj1" fmla="val 35979"/>
                  <a:gd name="adj2" fmla="val 194042"/>
                </a:avLst>
              </a:prstGeom>
              <a:noFill/>
              <a:ln w="38100" cap="rnd">
                <a:solidFill>
                  <a:schemeClr val="accent6">
                    <a:lumMod val="20000"/>
                    <a:lumOff val="80000"/>
                  </a:schemeClr>
                </a:solidFill>
                <a:prstDash val="sysDot"/>
                <a:round/>
                <a:headEnd/>
                <a:tailEnd/>
              </a:ln>
              <a:effectLst/>
            </p:spPr>
          </p:cxnSp>
        </p:grpSp>
      </p:grpSp>
      <p:sp>
        <p:nvSpPr>
          <p:cNvPr id="95" name="Explosion 1 94"/>
          <p:cNvSpPr/>
          <p:nvPr/>
        </p:nvSpPr>
        <p:spPr bwMode="auto">
          <a:xfrm>
            <a:off x="4119566" y="3176583"/>
            <a:ext cx="357190" cy="285752"/>
          </a:xfrm>
          <a:prstGeom prst="irregularSeal1">
            <a:avLst/>
          </a:prstGeom>
          <a:gradFill flip="none" rotWithShape="1">
            <a:gsLst>
              <a:gs pos="0">
                <a:srgbClr val="FFF200"/>
              </a:gs>
              <a:gs pos="45000">
                <a:srgbClr val="FF7A00"/>
              </a:gs>
              <a:gs pos="70000">
                <a:srgbClr val="FF0300"/>
              </a:gs>
              <a:gs pos="100000">
                <a:srgbClr val="4D0808"/>
              </a:gs>
            </a:gsLst>
            <a:path path="rect">
              <a:fillToRect l="50000" t="50000" r="50000" b="50000"/>
            </a:path>
            <a:tileRect/>
          </a:gradFill>
          <a:ln w="9525" cap="flat" cmpd="sng" algn="ctr">
            <a:solidFill>
              <a:srgbClr val="FFFF00"/>
            </a:solidFill>
            <a:prstDash val="solid"/>
            <a:round/>
            <a:headEnd type="none" w="med" len="med"/>
            <a:tailEnd type="none" w="med" len="med"/>
          </a:ln>
          <a:effectLst>
            <a:glow rad="228600">
              <a:schemeClr val="accent2">
                <a:satMod val="175000"/>
                <a:alpha val="40000"/>
              </a:schemeClr>
            </a:glow>
          </a:effectLst>
        </p:spPr>
        <p:txBody>
          <a:bodyPr/>
          <a:lstStyle/>
          <a:p>
            <a:pPr eaLnBrk="0" hangingPunct="0">
              <a:defRPr/>
            </a:pPr>
            <a:endParaRPr lang="en-GB">
              <a:latin typeface="Arial" charset="0"/>
              <a:ea typeface="ＭＳ Ｐゴシック" pitchFamily="1" charset="-128"/>
              <a:cs typeface="+mn-cs"/>
            </a:endParaRPr>
          </a:p>
        </p:txBody>
      </p:sp>
      <p:sp>
        <p:nvSpPr>
          <p:cNvPr id="96" name="Explosion 2 95"/>
          <p:cNvSpPr/>
          <p:nvPr/>
        </p:nvSpPr>
        <p:spPr bwMode="auto">
          <a:xfrm>
            <a:off x="2405054" y="4105277"/>
            <a:ext cx="285752" cy="285752"/>
          </a:xfrm>
          <a:prstGeom prst="irregularSeal2">
            <a:avLst/>
          </a:prstGeom>
          <a:gradFill flip="none" rotWithShape="1">
            <a:gsLst>
              <a:gs pos="0">
                <a:srgbClr val="FFF200"/>
              </a:gs>
              <a:gs pos="45000">
                <a:srgbClr val="FF7A00"/>
              </a:gs>
              <a:gs pos="70000">
                <a:srgbClr val="FF0300"/>
              </a:gs>
              <a:gs pos="100000">
                <a:srgbClr val="4D0808"/>
              </a:gs>
            </a:gsLst>
            <a:path path="rect">
              <a:fillToRect l="50000" t="50000" r="50000" b="50000"/>
            </a:path>
            <a:tileRect/>
          </a:gradFill>
          <a:ln w="9525" cap="flat" cmpd="sng" algn="ctr">
            <a:solidFill>
              <a:srgbClr val="FFFF00"/>
            </a:solidFill>
            <a:prstDash val="solid"/>
            <a:round/>
            <a:headEnd type="none" w="med" len="med"/>
            <a:tailEnd type="none" w="med" len="med"/>
          </a:ln>
          <a:effectLst>
            <a:glow rad="228600">
              <a:schemeClr val="accent2">
                <a:satMod val="175000"/>
                <a:alpha val="40000"/>
              </a:schemeClr>
            </a:glow>
          </a:effectLst>
        </p:spPr>
        <p:txBody>
          <a:bodyPr/>
          <a:lstStyle/>
          <a:p>
            <a:pPr>
              <a:defRPr/>
            </a:pPr>
            <a:endParaRPr lang="en-GB">
              <a:latin typeface="Arial" charset="0"/>
              <a:cs typeface="+mn-cs"/>
            </a:endParaRPr>
          </a:p>
        </p:txBody>
      </p:sp>
      <p:sp>
        <p:nvSpPr>
          <p:cNvPr id="98" name="Explosion 2 97"/>
          <p:cNvSpPr/>
          <p:nvPr/>
        </p:nvSpPr>
        <p:spPr bwMode="auto">
          <a:xfrm flipV="1">
            <a:off x="5262574" y="2247889"/>
            <a:ext cx="285752" cy="285752"/>
          </a:xfrm>
          <a:prstGeom prst="irregularSeal2">
            <a:avLst/>
          </a:prstGeom>
          <a:gradFill flip="none" rotWithShape="1">
            <a:gsLst>
              <a:gs pos="0">
                <a:srgbClr val="FFF200"/>
              </a:gs>
              <a:gs pos="45000">
                <a:srgbClr val="FF7A00"/>
              </a:gs>
              <a:gs pos="70000">
                <a:srgbClr val="FF0300"/>
              </a:gs>
              <a:gs pos="100000">
                <a:srgbClr val="4D0808"/>
              </a:gs>
            </a:gsLst>
            <a:path path="rect">
              <a:fillToRect l="50000" t="50000" r="50000" b="50000"/>
            </a:path>
            <a:tileRect/>
          </a:gradFill>
          <a:ln w="9525" cap="flat" cmpd="sng" algn="ctr">
            <a:solidFill>
              <a:srgbClr val="FFFF00"/>
            </a:solidFill>
            <a:prstDash val="solid"/>
            <a:round/>
            <a:headEnd type="none" w="med" len="med"/>
            <a:tailEnd type="none" w="med" len="med"/>
          </a:ln>
          <a:effectLst>
            <a:glow rad="228600">
              <a:schemeClr val="accent2">
                <a:satMod val="175000"/>
                <a:alpha val="40000"/>
              </a:schemeClr>
            </a:glow>
          </a:effectLst>
        </p:spPr>
        <p:txBody>
          <a:bodyPr/>
          <a:lstStyle/>
          <a:p>
            <a:pPr>
              <a:defRPr/>
            </a:pPr>
            <a:endParaRPr lang="en-GB">
              <a:latin typeface="Arial" charset="0"/>
              <a:cs typeface="+mn-cs"/>
            </a:endParaRPr>
          </a:p>
        </p:txBody>
      </p:sp>
      <p:sp>
        <p:nvSpPr>
          <p:cNvPr id="99" name="Explosion 1 98"/>
          <p:cNvSpPr/>
          <p:nvPr/>
        </p:nvSpPr>
        <p:spPr bwMode="auto">
          <a:xfrm>
            <a:off x="3190872" y="3676649"/>
            <a:ext cx="357190" cy="285752"/>
          </a:xfrm>
          <a:prstGeom prst="irregularSeal1">
            <a:avLst/>
          </a:prstGeom>
          <a:gradFill flip="none" rotWithShape="1">
            <a:gsLst>
              <a:gs pos="0">
                <a:srgbClr val="FFF200"/>
              </a:gs>
              <a:gs pos="45000">
                <a:srgbClr val="FF7A00"/>
              </a:gs>
              <a:gs pos="70000">
                <a:srgbClr val="FF0300"/>
              </a:gs>
              <a:gs pos="100000">
                <a:srgbClr val="4D0808"/>
              </a:gs>
            </a:gsLst>
            <a:path path="rect">
              <a:fillToRect l="50000" t="50000" r="50000" b="50000"/>
            </a:path>
            <a:tileRect/>
          </a:gradFill>
          <a:ln w="9525" cap="flat" cmpd="sng" algn="ctr">
            <a:solidFill>
              <a:srgbClr val="FFFF00"/>
            </a:solidFill>
            <a:prstDash val="solid"/>
            <a:round/>
            <a:headEnd type="none" w="med" len="med"/>
            <a:tailEnd type="none" w="med" len="med"/>
          </a:ln>
          <a:effectLst>
            <a:glow rad="228600">
              <a:schemeClr val="accent2">
                <a:satMod val="175000"/>
                <a:alpha val="40000"/>
              </a:schemeClr>
            </a:glow>
          </a:effectLst>
        </p:spPr>
        <p:txBody>
          <a:bodyPr/>
          <a:lstStyle/>
          <a:p>
            <a:pPr eaLnBrk="0" hangingPunct="0">
              <a:defRPr/>
            </a:pPr>
            <a:endParaRPr lang="en-GB">
              <a:latin typeface="Arial" charset="0"/>
              <a:ea typeface="ＭＳ Ｐゴシック" pitchFamily="1" charset="-128"/>
              <a:cs typeface="+mn-cs"/>
            </a:endParaRPr>
          </a:p>
        </p:txBody>
      </p:sp>
      <p:sp>
        <p:nvSpPr>
          <p:cNvPr id="64" name="Rectangle 5"/>
          <p:cNvSpPr>
            <a:spLocks noChangeArrowheads="1"/>
          </p:cNvSpPr>
          <p:nvPr/>
        </p:nvSpPr>
        <p:spPr bwMode="auto">
          <a:xfrm>
            <a:off x="6248400" y="2286000"/>
            <a:ext cx="2552700" cy="3584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17475" indent="-117475" algn="l">
              <a:lnSpc>
                <a:spcPct val="105000"/>
              </a:lnSpc>
              <a:spcBef>
                <a:spcPct val="35000"/>
              </a:spcBef>
              <a:spcAft>
                <a:spcPct val="15000"/>
              </a:spcAft>
              <a:buClr>
                <a:schemeClr val="accent2"/>
              </a:buClr>
              <a:buFont typeface="Wingdings" pitchFamily="2" charset="2"/>
              <a:buNone/>
            </a:pPr>
            <a:r>
              <a:rPr lang="en-US" sz="2000" b="1" dirty="0">
                <a:solidFill>
                  <a:schemeClr val="tx1"/>
                </a:solidFill>
              </a:rPr>
              <a:t>“Today’s IT architectures, arcane as they may be, are the biggest roadblocks </a:t>
            </a:r>
            <a:r>
              <a:rPr lang="en-US" sz="2000" b="1" dirty="0" smtClean="0">
                <a:solidFill>
                  <a:schemeClr val="tx1"/>
                </a:solidFill>
              </a:rPr>
              <a:t>most </a:t>
            </a:r>
            <a:r>
              <a:rPr lang="en-US" sz="2000" b="1" dirty="0">
                <a:solidFill>
                  <a:schemeClr val="tx1"/>
                </a:solidFill>
              </a:rPr>
              <a:t>companies face when making strategic moves.” </a:t>
            </a:r>
            <a:r>
              <a:rPr lang="en-US" sz="1600" i="1" dirty="0">
                <a:solidFill>
                  <a:schemeClr val="tx1"/>
                </a:solidFill>
              </a:rPr>
              <a:t>McKinsey  </a:t>
            </a:r>
            <a:r>
              <a:rPr lang="en-US" sz="1400" i="1" dirty="0">
                <a:solidFill>
                  <a:schemeClr val="tx1"/>
                </a:solidFill>
              </a:rPr>
              <a:t>“Flexible IT, Better Strategy”</a:t>
            </a:r>
          </a:p>
          <a:p>
            <a:pPr marL="117475" indent="-117475" algn="r">
              <a:lnSpc>
                <a:spcPct val="105000"/>
              </a:lnSpc>
              <a:spcBef>
                <a:spcPct val="35000"/>
              </a:spcBef>
              <a:spcAft>
                <a:spcPct val="15000"/>
              </a:spcAft>
              <a:buClr>
                <a:schemeClr val="accent2"/>
              </a:buClr>
              <a:buFont typeface="Wingdings" pitchFamily="2" charset="2"/>
              <a:buNone/>
            </a:pPr>
            <a:endParaRPr lang="en-US" sz="1400" b="1" dirty="0">
              <a:solidFill>
                <a:schemeClr val="tx1"/>
              </a:solidFill>
            </a:endParaRPr>
          </a:p>
        </p:txBody>
      </p:sp>
    </p:spTree>
    <p:custDataLst>
      <p:tags r:id="rId1"/>
    </p:custDataLst>
  </p:cSld>
  <p:clrMapOvr>
    <a:masterClrMapping/>
  </p:clrMapOvr>
  <p:transition advTm="6439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2" presetClass="entr" presetSubtype="2"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96"/>
                                        </p:tgtEl>
                                        <p:attrNameLst>
                                          <p:attrName>style.visibility</p:attrName>
                                        </p:attrNameLst>
                                      </p:cBhvr>
                                      <p:to>
                                        <p:strVal val="visible"/>
                                      </p:to>
                                    </p:set>
                                    <p:anim calcmode="lin" valueType="num">
                                      <p:cBhvr>
                                        <p:cTn id="46" dur="500" fill="hold"/>
                                        <p:tgtEl>
                                          <p:spTgt spid="96"/>
                                        </p:tgtEl>
                                        <p:attrNameLst>
                                          <p:attrName>ppt_w</p:attrName>
                                        </p:attrNameLst>
                                      </p:cBhvr>
                                      <p:tavLst>
                                        <p:tav tm="0">
                                          <p:val>
                                            <p:fltVal val="0"/>
                                          </p:val>
                                        </p:tav>
                                        <p:tav tm="100000">
                                          <p:val>
                                            <p:strVal val="#ppt_w"/>
                                          </p:val>
                                        </p:tav>
                                      </p:tavLst>
                                    </p:anim>
                                    <p:anim calcmode="lin" valueType="num">
                                      <p:cBhvr>
                                        <p:cTn id="47" dur="500" fill="hold"/>
                                        <p:tgtEl>
                                          <p:spTgt spid="96"/>
                                        </p:tgtEl>
                                        <p:attrNameLst>
                                          <p:attrName>ppt_h</p:attrName>
                                        </p:attrNameLst>
                                      </p:cBhvr>
                                      <p:tavLst>
                                        <p:tav tm="0">
                                          <p:val>
                                            <p:fltVal val="0"/>
                                          </p:val>
                                        </p:tav>
                                        <p:tav tm="100000">
                                          <p:val>
                                            <p:strVal val="#ppt_h"/>
                                          </p:val>
                                        </p:tav>
                                      </p:tavLst>
                                    </p:anim>
                                    <p:animEffect transition="in" filter="fade">
                                      <p:cBhvr>
                                        <p:cTn id="48" dur="500"/>
                                        <p:tgtEl>
                                          <p:spTgt spid="96"/>
                                        </p:tgtEl>
                                      </p:cBhvr>
                                    </p:animEffect>
                                  </p:childTnLst>
                                </p:cTn>
                              </p:par>
                              <p:par>
                                <p:cTn id="49" presetID="53" presetClass="entr" presetSubtype="0"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p:cTn id="51" dur="500" fill="hold"/>
                                        <p:tgtEl>
                                          <p:spTgt spid="99"/>
                                        </p:tgtEl>
                                        <p:attrNameLst>
                                          <p:attrName>ppt_w</p:attrName>
                                        </p:attrNameLst>
                                      </p:cBhvr>
                                      <p:tavLst>
                                        <p:tav tm="0">
                                          <p:val>
                                            <p:fltVal val="0"/>
                                          </p:val>
                                        </p:tav>
                                        <p:tav tm="100000">
                                          <p:val>
                                            <p:strVal val="#ppt_w"/>
                                          </p:val>
                                        </p:tav>
                                      </p:tavLst>
                                    </p:anim>
                                    <p:anim calcmode="lin" valueType="num">
                                      <p:cBhvr>
                                        <p:cTn id="52" dur="500" fill="hold"/>
                                        <p:tgtEl>
                                          <p:spTgt spid="99"/>
                                        </p:tgtEl>
                                        <p:attrNameLst>
                                          <p:attrName>ppt_h</p:attrName>
                                        </p:attrNameLst>
                                      </p:cBhvr>
                                      <p:tavLst>
                                        <p:tav tm="0">
                                          <p:val>
                                            <p:fltVal val="0"/>
                                          </p:val>
                                        </p:tav>
                                        <p:tav tm="100000">
                                          <p:val>
                                            <p:strVal val="#ppt_h"/>
                                          </p:val>
                                        </p:tav>
                                      </p:tavLst>
                                    </p:anim>
                                    <p:animEffect transition="in" filter="fade">
                                      <p:cBhvr>
                                        <p:cTn id="53" dur="500"/>
                                        <p:tgtEl>
                                          <p:spTgt spid="99"/>
                                        </p:tgtEl>
                                      </p:cBhvr>
                                    </p:animEffect>
                                  </p:childTnLst>
                                </p:cTn>
                              </p:par>
                              <p:par>
                                <p:cTn id="54" presetID="53" presetClass="entr" presetSubtype="0" fill="hold" nodeType="withEffect">
                                  <p:stCondLst>
                                    <p:cond delay="0"/>
                                  </p:stCondLst>
                                  <p:childTnLst>
                                    <p:set>
                                      <p:cBhvr>
                                        <p:cTn id="55" dur="1" fill="hold">
                                          <p:stCondLst>
                                            <p:cond delay="0"/>
                                          </p:stCondLst>
                                        </p:cTn>
                                        <p:tgtEl>
                                          <p:spTgt spid="95"/>
                                        </p:tgtEl>
                                        <p:attrNameLst>
                                          <p:attrName>style.visibility</p:attrName>
                                        </p:attrNameLst>
                                      </p:cBhvr>
                                      <p:to>
                                        <p:strVal val="visible"/>
                                      </p:to>
                                    </p:set>
                                    <p:anim calcmode="lin" valueType="num">
                                      <p:cBhvr>
                                        <p:cTn id="56" dur="500" fill="hold"/>
                                        <p:tgtEl>
                                          <p:spTgt spid="95"/>
                                        </p:tgtEl>
                                        <p:attrNameLst>
                                          <p:attrName>ppt_w</p:attrName>
                                        </p:attrNameLst>
                                      </p:cBhvr>
                                      <p:tavLst>
                                        <p:tav tm="0">
                                          <p:val>
                                            <p:fltVal val="0"/>
                                          </p:val>
                                        </p:tav>
                                        <p:tav tm="100000">
                                          <p:val>
                                            <p:strVal val="#ppt_w"/>
                                          </p:val>
                                        </p:tav>
                                      </p:tavLst>
                                    </p:anim>
                                    <p:anim calcmode="lin" valueType="num">
                                      <p:cBhvr>
                                        <p:cTn id="57" dur="500" fill="hold"/>
                                        <p:tgtEl>
                                          <p:spTgt spid="95"/>
                                        </p:tgtEl>
                                        <p:attrNameLst>
                                          <p:attrName>ppt_h</p:attrName>
                                        </p:attrNameLst>
                                      </p:cBhvr>
                                      <p:tavLst>
                                        <p:tav tm="0">
                                          <p:val>
                                            <p:fltVal val="0"/>
                                          </p:val>
                                        </p:tav>
                                        <p:tav tm="100000">
                                          <p:val>
                                            <p:strVal val="#ppt_h"/>
                                          </p:val>
                                        </p:tav>
                                      </p:tavLst>
                                    </p:anim>
                                    <p:animEffect transition="in" filter="fade">
                                      <p:cBhvr>
                                        <p:cTn id="58" dur="500"/>
                                        <p:tgtEl>
                                          <p:spTgt spid="95"/>
                                        </p:tgtEl>
                                      </p:cBhvr>
                                    </p:animEffect>
                                  </p:childTnLst>
                                </p:cTn>
                              </p:par>
                              <p:par>
                                <p:cTn id="59" presetID="53" presetClass="entr" presetSubtype="0" fill="hold" nodeType="withEffect">
                                  <p:stCondLst>
                                    <p:cond delay="0"/>
                                  </p:stCondLst>
                                  <p:childTnLst>
                                    <p:set>
                                      <p:cBhvr>
                                        <p:cTn id="60" dur="1" fill="hold">
                                          <p:stCondLst>
                                            <p:cond delay="0"/>
                                          </p:stCondLst>
                                        </p:cTn>
                                        <p:tgtEl>
                                          <p:spTgt spid="98"/>
                                        </p:tgtEl>
                                        <p:attrNameLst>
                                          <p:attrName>style.visibility</p:attrName>
                                        </p:attrNameLst>
                                      </p:cBhvr>
                                      <p:to>
                                        <p:strVal val="visible"/>
                                      </p:to>
                                    </p:set>
                                    <p:anim calcmode="lin" valueType="num">
                                      <p:cBhvr>
                                        <p:cTn id="61" dur="500" fill="hold"/>
                                        <p:tgtEl>
                                          <p:spTgt spid="98"/>
                                        </p:tgtEl>
                                        <p:attrNameLst>
                                          <p:attrName>ppt_w</p:attrName>
                                        </p:attrNameLst>
                                      </p:cBhvr>
                                      <p:tavLst>
                                        <p:tav tm="0">
                                          <p:val>
                                            <p:fltVal val="0"/>
                                          </p:val>
                                        </p:tav>
                                        <p:tav tm="100000">
                                          <p:val>
                                            <p:strVal val="#ppt_w"/>
                                          </p:val>
                                        </p:tav>
                                      </p:tavLst>
                                    </p:anim>
                                    <p:anim calcmode="lin" valueType="num">
                                      <p:cBhvr>
                                        <p:cTn id="62" dur="500" fill="hold"/>
                                        <p:tgtEl>
                                          <p:spTgt spid="98"/>
                                        </p:tgtEl>
                                        <p:attrNameLst>
                                          <p:attrName>ppt_h</p:attrName>
                                        </p:attrNameLst>
                                      </p:cBhvr>
                                      <p:tavLst>
                                        <p:tav tm="0">
                                          <p:val>
                                            <p:fltVal val="0"/>
                                          </p:val>
                                        </p:tav>
                                        <p:tav tm="100000">
                                          <p:val>
                                            <p:strVal val="#ppt_h"/>
                                          </p:val>
                                        </p:tav>
                                      </p:tavLst>
                                    </p:anim>
                                    <p:animEffect transition="in" filter="fade">
                                      <p:cBhvr>
                                        <p:cTn id="63" dur="500"/>
                                        <p:tgtEl>
                                          <p:spTgt spid="98"/>
                                        </p:tgtEl>
                                      </p:cBhvr>
                                    </p:animEffect>
                                  </p:childTnLst>
                                </p:cTn>
                              </p:par>
                            </p:childTnLst>
                          </p:cTn>
                        </p:par>
                        <p:par>
                          <p:cTn id="64" fill="hold">
                            <p:stCondLst>
                              <p:cond delay="500"/>
                            </p:stCondLst>
                            <p:childTnLst>
                              <p:par>
                                <p:cTn id="65" presetID="6" presetClass="emph" presetSubtype="0" repeatCount="3000" autoRev="1" fill="hold" nodeType="afterEffect">
                                  <p:stCondLst>
                                    <p:cond delay="500"/>
                                  </p:stCondLst>
                                  <p:childTnLst>
                                    <p:animScale>
                                      <p:cBhvr>
                                        <p:cTn id="66" dur="500" fill="hold"/>
                                        <p:tgtEl>
                                          <p:spTgt spid="96"/>
                                        </p:tgtEl>
                                      </p:cBhvr>
                                      <p:by x="150000" y="150000"/>
                                    </p:animScale>
                                  </p:childTnLst>
                                </p:cTn>
                              </p:par>
                              <p:par>
                                <p:cTn id="67" presetID="6" presetClass="emph" presetSubtype="0" repeatCount="3000" autoRev="1" fill="hold" nodeType="withEffect">
                                  <p:stCondLst>
                                    <p:cond delay="500"/>
                                  </p:stCondLst>
                                  <p:childTnLst>
                                    <p:animScale>
                                      <p:cBhvr>
                                        <p:cTn id="68" dur="500" fill="hold"/>
                                        <p:tgtEl>
                                          <p:spTgt spid="99"/>
                                        </p:tgtEl>
                                      </p:cBhvr>
                                      <p:by x="150000" y="150000"/>
                                    </p:animScale>
                                  </p:childTnLst>
                                </p:cTn>
                              </p:par>
                              <p:par>
                                <p:cTn id="69" presetID="6" presetClass="emph" presetSubtype="0" repeatCount="3000" autoRev="1" fill="hold" nodeType="withEffect">
                                  <p:stCondLst>
                                    <p:cond delay="500"/>
                                  </p:stCondLst>
                                  <p:childTnLst>
                                    <p:animScale>
                                      <p:cBhvr>
                                        <p:cTn id="70" dur="500" fill="hold"/>
                                        <p:tgtEl>
                                          <p:spTgt spid="95"/>
                                        </p:tgtEl>
                                      </p:cBhvr>
                                      <p:by x="150000" y="150000"/>
                                    </p:animScale>
                                  </p:childTnLst>
                                </p:cTn>
                              </p:par>
                              <p:par>
                                <p:cTn id="71" presetID="6" presetClass="emph" presetSubtype="0" repeatCount="3000" autoRev="1" fill="hold" nodeType="withEffect">
                                  <p:stCondLst>
                                    <p:cond delay="500"/>
                                  </p:stCondLst>
                                  <p:childTnLst>
                                    <p:animScale>
                                      <p:cBhvr>
                                        <p:cTn id="72" dur="500" fill="hold"/>
                                        <p:tgtEl>
                                          <p:spTgt spid="98"/>
                                        </p:tgtEl>
                                      </p:cBhvr>
                                      <p:by x="150000" y="150000"/>
                                    </p:animScale>
                                  </p:childTnLst>
                                </p:cTn>
                              </p:par>
                              <p:par>
                                <p:cTn id="73" presetID="9" presetClass="entr" presetSubtype="0" fill="hold" grpId="0" nodeType="withEffect">
                                  <p:stCondLst>
                                    <p:cond delay="500"/>
                                  </p:stCondLst>
                                  <p:childTnLst>
                                    <p:set>
                                      <p:cBhvr>
                                        <p:cTn id="74" dur="1" fill="hold">
                                          <p:stCondLst>
                                            <p:cond delay="0"/>
                                          </p:stCondLst>
                                        </p:cTn>
                                        <p:tgtEl>
                                          <p:spTgt spid="64"/>
                                        </p:tgtEl>
                                        <p:attrNameLst>
                                          <p:attrName>style.visibility</p:attrName>
                                        </p:attrNameLst>
                                      </p:cBhvr>
                                      <p:to>
                                        <p:strVal val="visible"/>
                                      </p:to>
                                    </p:set>
                                    <p:animEffect transition="in" filter="dissolve">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4/2007 10:57:20 AM&quot;&gt;&lt;Slide id=&quot;256&quot; dur=&quot;2412.141&quot; bld=&quot;INVLD&quot;/&gt;&lt;Slide id=&quot;283&quot; dur=&quot;1.0625&quot;/&gt;&lt;Slide id=&quot;256&quot; dur=&quot;198.0781&quot;/&gt;&lt;Slide id=&quot;283&quot; dur=&quot;135.3906&quot;/&gt;&lt;Slide id=&quot;284&quot; dur=&quot;210.3438&quot; bld=&quot;|1.7|101.7|29.8|.5|33.8|16.8|.5|12.5|3.5&quot;/&gt;&lt;Slide id=&quot;308&quot; dur=&quot;133.9531&quot; bld=&quot;|.2|11.7|29.1|57.7|1|.9|24.2&quot;/&gt;&lt;Slide id=&quot;285&quot; dur=&quot;478.9531&quot; bld=&quot;|6.4|19|68.9|87.5|117.8|35.4|125.7&quot;/&gt;&lt;Slide id=&quot;307&quot; dur=&quot;81.96875&quot;/&gt;&lt;Slide id=&quot;257&quot; dur=&quot;306.9219&quot; bld=&quot;|132.4&quot;/&gt;&lt;Slide id=&quot;336&quot; dur=&quot;339.5469&quot;/&gt;&lt;Slide id=&quot;270&quot; dur=&quot;257.375&quot;/&gt;&lt;Slide id=&quot;330&quot; dur=&quot;66.29688&quot;/&gt;&lt;Slide id=&quot;270&quot; dur=&quot;1.40625&quot;/&gt;&lt;Slide id=&quot;330&quot; dur=&quot;186.8594&quot; bld=&quot;|1.2&quot;/&gt;&lt;Slide id=&quot;270&quot; dur=&quot;.859375&quot;/&gt;&lt;Slide id=&quot;330&quot; dur=&quot;2.421875&quot; bld=&quot;|1&quot;/&gt;&lt;Slide id=&quot;265&quot; dur=&quot;74.15625&quot;/&gt;&lt;Slide id=&quot;274&quot; dur=&quot;35.45313&quot;/&gt;&lt;Slide id=&quot;265&quot; dur=&quot;3.078125&quot;/&gt;&lt;Slide id=&quot;274&quot; dur=&quot;.796875&quot;/&gt;&lt;Slide id=&quot;319&quot; dur=&quot;161.1719&quot;/&gt;&lt;Slide id=&quot;274&quot; dur=&quot;2.203125&quot;/&gt;&lt;Slide id=&quot;319&quot; dur=&quot;14.375&quot;/&gt;&lt;Slide id=&quot;274&quot; dur=&quot;3&quot;/&gt;&lt;Slide id=&quot;319&quot; dur=&quot;1.484375&quot;/&gt;&lt;Slide id=&quot;331&quot; dur=&quot;146.7813&quot;/&gt;&lt;Slide id=&quot;319&quot; dur=&quot;1.46875&quot;/&gt;&lt;Slide id=&quot;331&quot; dur=&quot;.84375&quot;/&gt;&lt;Slide id=&quot;275&quot; dur=&quot;12.67188&quot;/&gt;&lt;Slide id=&quot;310&quot; dur=&quot;18.15625&quot;/&gt;&lt;Slide id=&quot;271&quot; dur=&quot;32.17188&quot;/&gt;&lt;Slide id=&quot;323&quot; dur=&quot;225.8438&quot; bld=&quot;|12.5|80.5|55.7|.5&quot;/&gt;&lt;Slide id=&quot;332&quot; dur=&quot;65.75&quot;/&gt;&lt;Slide id=&quot;323&quot; dur=&quot;1.265625&quot;/&gt;&lt;Slide id=&quot;332&quot; dur=&quot;.71875&quot;/&gt;&lt;Slide id=&quot;333&quot; dur=&quot;39.90625&quot; bld=&quot;|9.4&quot;/&gt;&lt;Slide id=&quot;334&quot; dur=&quot;22.875&quot; bld=&quot;|.8|.9|2&quot;/&gt;&lt;Slide id=&quot;269&quot; dur=&quot;20.51563&quot; bld=&quot;|.9|2.5|1|2.8|1|4.3|1|.5|1.8&quot;/&gt;&lt;Slide id=&quot;289&quot; dur=&quot;7.25&quot; bld=&quot;|.1|.6|1&quot;/&gt;&lt;Slide id=&quot;327&quot; dur=&quot;1.6875&quot; bld=&quot;|0&quot;/&gt;&lt;Slide id=&quot;328&quot; dur=&quot;1.921875&quot;/&gt;&lt;Slide id=&quot;327&quot; dur=&quot;21.125&quot;/&gt;&lt;Slide id=&quot;328&quot; dur=&quot;1.640625&quot; bld=&quot;|0&quot;/&gt;&lt;Slide id=&quot;329&quot; dur=&quot;1.984375&quot; bld=&quot;|0&quot;/&gt;&lt;Slide id=&quot;338&quot; dur=&quot;1297.859&quot; bld=&quot;|.6|.9&quot;/&gt;&lt;/Timings&gt;&lt;Timings time=&quot;7/24/2007 10:55:48 AM&quot;&gt;&lt;Slide id=&quot;265&quot; dur=&quot;7.375&quot; bld=&quot;INVLD&quot;/&gt;&lt;Slide id=&quot;274&quot; dur=&quot;5.375&quot;/&gt;&lt;Slide id=&quot;319&quot; dur=&quot;2.203125&quot;/&gt;&lt;Slide id=&quot;331&quot; dur=&quot;2.890625&quot;/&gt;&lt;Slide id=&quot;275&quot; dur=&quot;3.4375&quot;/&gt;&lt;Slide id=&quot;310&quot; dur=&quot;1.3125&quot;/&gt;&lt;Slide id=&quot;271&quot; dur=&quot;1.296875&quot;/&gt;&lt;Slide id=&quot;323&quot; dur=&quot;4.703125&quot; bld=&quot;|.5|.8|.8&quot;/&gt;&lt;Slide id=&quot;332&quot; dur=&quot;1.34375&quot;/&gt;&lt;Slide id=&quot;333&quot; dur=&quot;7.59375&quot; bld=&quot;|.4|5.3&quot;/&gt;&lt;Slide id=&quot;334&quot; dur=&quot;6.4375&quot; bld=&quot;|.8|.8|1.8&quot;/&gt;&lt;Slide id=&quot;269&quot; dur=&quot;16.53125&quot; bld=&quot;|.5|.5|1|1.5|1|2.1|1|.5|6&quot;/&gt;&lt;Slide id=&quot;289&quot; dur=&quot;1.65625&quot; bld=&quot;|.1|0|0&quot;/&gt;&lt;Slide id=&quot;327&quot; dur=&quot;2.375&quot; bld=&quot;|.1&quot;/&gt;&lt;Slide id=&quot;328&quot; dur=&quot;3.265625&quot; bld=&quot;|.5&quot;/&gt;&lt;/Timings&gt;&lt;Timings time=&quot;7/24/2007 10:46:41 AM&quot;&gt;&lt;Slide id=&quot;256&quot; dur=&quot;338.9844&quot; bld=&quot;INVLD&quot;/&gt;&lt;Slide id=&quot;283&quot; dur=&quot;.96875&quot;/&gt;&lt;Slide id=&quot;284&quot; dur=&quot;9.359375&quot; bld=&quot;|0|.5|.8|.4|.5|.9|.4|.5|3.5&quot;/&gt;&lt;Slide id=&quot;308&quot; dur=&quot;7.34375&quot; bld=&quot;|.1|.5|1.1|1|1|.5|1.1&quot;/&gt;&lt;Slide id=&quot;285&quot; dur=&quot;17.79688&quot; bld=&quot;|.7|.9|3.8|2.5|6.8|.6|.9&quot;/&gt;&lt;Slide id=&quot;307&quot; dur=&quot;1.140625&quot;/&gt;&lt;Slide id=&quot;257&quot; dur=&quot;4.96875&quot; bld=&quot;|2.9&quot;/&gt;&lt;Slide id=&quot;336&quot; dur=&quot;1.59375&quot;/&gt;&lt;Slide id=&quot;270&quot; dur=&quot;1.65625&quot;/&gt;&lt;Slide id=&quot;330&quot; dur=&quot;8.515625&quot; bld=&quot;|.7&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5.7|11.2|18.7|6.2|8"/>
</p:tagLst>
</file>

<file path=ppt/tags/tag3.xml><?xml version="1.0" encoding="utf-8"?>
<p:tagLst xmlns:a="http://schemas.openxmlformats.org/drawingml/2006/main" xmlns:r="http://schemas.openxmlformats.org/officeDocument/2006/relationships" xmlns:p="http://schemas.openxmlformats.org/presentationml/2006/main">
  <p:tag name="TIMING" val="|9.7|19.7|19.8|27.8|2.2"/>
</p:tagLst>
</file>

<file path=ppt/tags/tag4.xml><?xml version="1.0" encoding="utf-8"?>
<p:tagLst xmlns:a="http://schemas.openxmlformats.org/drawingml/2006/main" xmlns:r="http://schemas.openxmlformats.org/officeDocument/2006/relationships" xmlns:p="http://schemas.openxmlformats.org/presentationml/2006/main">
  <p:tag name="TIMING" val="|13.2"/>
</p:tagLst>
</file>

<file path=ppt/tags/tag5.xml><?xml version="1.0" encoding="utf-8"?>
<p:tagLst xmlns:a="http://schemas.openxmlformats.org/drawingml/2006/main" xmlns:r="http://schemas.openxmlformats.org/officeDocument/2006/relationships" xmlns:p="http://schemas.openxmlformats.org/presentationml/2006/main">
  <p:tag name="TIMING" val="|.8|.9|2"/>
</p:tagLst>
</file>

<file path=ppt/tags/tag6.xml><?xml version="1.0" encoding="utf-8"?>
<p:tagLst xmlns:a="http://schemas.openxmlformats.org/drawingml/2006/main" xmlns:r="http://schemas.openxmlformats.org/officeDocument/2006/relationships" xmlns:p="http://schemas.openxmlformats.org/presentationml/2006/main">
  <p:tag name="TIMING" val="|0"/>
</p:tagLst>
</file>

<file path=ppt/tags/tag7.xml><?xml version="1.0" encoding="utf-8"?>
<p:tagLst xmlns:a="http://schemas.openxmlformats.org/drawingml/2006/main" xmlns:r="http://schemas.openxmlformats.org/officeDocument/2006/relationships" xmlns:p="http://schemas.openxmlformats.org/presentationml/2006/main">
  <p:tag name="TIMING" val="|0"/>
</p:tagLst>
</file>

<file path=ppt/tags/tag8.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TechReady5 Breakout Chalktalk Templat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Ed2007-Developer">
  <a:themeElements>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fontScheme name="Custom 8">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9F9F8"/>
        </a:lt1>
        <a:dk2>
          <a:srgbClr val="F37736"/>
        </a:dk2>
        <a:lt2>
          <a:srgbClr val="DDDDDD"/>
        </a:lt2>
        <a:accent1>
          <a:srgbClr val="FEC214"/>
        </a:accent1>
        <a:accent2>
          <a:srgbClr val="A2C83A"/>
        </a:accent2>
        <a:accent3>
          <a:srgbClr val="FBFBFB"/>
        </a:accent3>
        <a:accent4>
          <a:srgbClr val="000000"/>
        </a:accent4>
        <a:accent5>
          <a:srgbClr val="FEDDAA"/>
        </a:accent5>
        <a:accent6>
          <a:srgbClr val="92B534"/>
        </a:accent6>
        <a:hlink>
          <a:srgbClr val="519CD5"/>
        </a:hlink>
        <a:folHlink>
          <a:srgbClr val="A2998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chEd2007-Developer">
  <a:themeElements>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fontScheme name="Custom 8">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9F9F8"/>
        </a:lt1>
        <a:dk2>
          <a:srgbClr val="F37736"/>
        </a:dk2>
        <a:lt2>
          <a:srgbClr val="DDDDDD"/>
        </a:lt2>
        <a:accent1>
          <a:srgbClr val="FEC214"/>
        </a:accent1>
        <a:accent2>
          <a:srgbClr val="A2C83A"/>
        </a:accent2>
        <a:accent3>
          <a:srgbClr val="FBFBFB"/>
        </a:accent3>
        <a:accent4>
          <a:srgbClr val="000000"/>
        </a:accent4>
        <a:accent5>
          <a:srgbClr val="FEDDAA"/>
        </a:accent5>
        <a:accent6>
          <a:srgbClr val="92B534"/>
        </a:accent6>
        <a:hlink>
          <a:srgbClr val="519CD5"/>
        </a:hlink>
        <a:folHlink>
          <a:srgbClr val="A2998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themeOverride>
</file>

<file path=ppt/theme/themeOverride2.xml><?xml version="1.0" encoding="utf-8"?>
<a:themeOverride xmlns:a="http://schemas.openxmlformats.org/drawingml/2006/main">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4665FE7E5BAB419469DE3F3D2D8665" ma:contentTypeVersion="3" ma:contentTypeDescription="Create a new document." ma:contentTypeScope="" ma:versionID="b2d49cc27296e9440fd47cf6bce0eff2">
  <xsd:schema xmlns:xsd="http://www.w3.org/2001/XMLSchema" xmlns:p="http://schemas.microsoft.com/office/2006/metadata/properties" targetNamespace="http://schemas.microsoft.com/office/2006/metadata/properties" ma:root="true" ma:fieldsID="7b91cd84e461439c1f0212db008b3f7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364378-8098-4885-A1FC-6F94E90DD5DE}">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547F1F98-BEFF-4515-871E-084595AA1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32D3BAF-FE27-4886-AEB8-265159EAC7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Median</Template>
  <TotalTime>29</TotalTime>
  <Words>9191</Words>
  <Application>Microsoft Office PowerPoint</Application>
  <PresentationFormat>On-screen Show (4:3)</PresentationFormat>
  <Paragraphs>1228</Paragraphs>
  <Slides>69</Slides>
  <Notes>63</Notes>
  <HiddenSlides>1</HiddenSlides>
  <MMClips>0</MMClips>
  <ScaleCrop>false</ScaleCrop>
  <HeadingPairs>
    <vt:vector size="4" baseType="variant">
      <vt:variant>
        <vt:lpstr>Theme</vt:lpstr>
      </vt:variant>
      <vt:variant>
        <vt:i4>4</vt:i4>
      </vt:variant>
      <vt:variant>
        <vt:lpstr>Slide Titles</vt:lpstr>
      </vt:variant>
      <vt:variant>
        <vt:i4>69</vt:i4>
      </vt:variant>
    </vt:vector>
  </HeadingPairs>
  <TitlesOfParts>
    <vt:vector size="73" baseType="lpstr">
      <vt:lpstr>TechReady5 Breakout Chalktalk Template</vt:lpstr>
      <vt:lpstr>White with Courier font for code slides</vt:lpstr>
      <vt:lpstr>TechEd2007-Developer</vt:lpstr>
      <vt:lpstr>1_TechEd2007-Developer</vt:lpstr>
      <vt:lpstr>Slide 1</vt:lpstr>
      <vt:lpstr>Slide 2</vt:lpstr>
      <vt:lpstr>Slide 3</vt:lpstr>
      <vt:lpstr>Agenda</vt:lpstr>
      <vt:lpstr>IT Brakes Growth</vt:lpstr>
      <vt:lpstr>Business Structure Is Fleeting</vt:lpstr>
      <vt:lpstr>CEOs Demand Innovation for Growth</vt:lpstr>
      <vt:lpstr>Obstacles To Overcome</vt:lpstr>
      <vt:lpstr>Business Agility Depends on IT But IT Architectures were not Optimized for Flexibility</vt:lpstr>
      <vt:lpstr>SOA Reduces the Business &amp; Technical Divide</vt:lpstr>
      <vt:lpstr>Services and Capabilities</vt:lpstr>
      <vt:lpstr>Example: Check Credit History Service</vt:lpstr>
      <vt:lpstr>What is SOA?</vt:lpstr>
      <vt:lpstr>The Future – “Dynamic Applications”</vt:lpstr>
      <vt:lpstr>Composite App:  BP's Solution  Services consumption in an "Enterprise Mashup"</vt:lpstr>
      <vt:lpstr>IT Investment has a Strategic Impact</vt:lpstr>
      <vt:lpstr>Successful Customers</vt:lpstr>
      <vt:lpstr>Microsoft Real-World SOA Approach</vt:lpstr>
      <vt:lpstr>Microsoft "Real-World" SOA</vt:lpstr>
      <vt:lpstr>Microsoft Service SOA Offerings</vt:lpstr>
      <vt:lpstr>Application Platform For SOA</vt:lpstr>
      <vt:lpstr>Application Platform For SOA</vt:lpstr>
      <vt:lpstr>Application Platform For SOA</vt:lpstr>
      <vt:lpstr>Slide 24</vt:lpstr>
      <vt:lpstr>Application Platform Leader 2007</vt:lpstr>
      <vt:lpstr>Analyst View – Gartner</vt:lpstr>
      <vt:lpstr>Customer View Microsoft a primary choice for SOA</vt:lpstr>
      <vt:lpstr>Customer Momentum</vt:lpstr>
      <vt:lpstr>Customer Momentum</vt:lpstr>
      <vt:lpstr>SOA and BPM -Composite Application </vt:lpstr>
      <vt:lpstr>Getting Started with SOA</vt:lpstr>
      <vt:lpstr>Getting Started Requires a Roadmap</vt:lpstr>
      <vt:lpstr>Application Platform Optimization Your Guide to Enterprise SOA</vt:lpstr>
      <vt:lpstr>SOA Maturity Model</vt:lpstr>
      <vt:lpstr>Select SOA Projects Move Incrementally towards Roadmap</vt:lpstr>
      <vt:lpstr>SOA Value Patterns</vt:lpstr>
      <vt:lpstr>Value Pattern: Integration - Process Business Process Management for Continuous Innovation</vt:lpstr>
      <vt:lpstr>Idealized Business Process</vt:lpstr>
      <vt:lpstr>“Real World” Process</vt:lpstr>
      <vt:lpstr>Process Optimization Potential</vt:lpstr>
      <vt:lpstr>SOA and BPM</vt:lpstr>
      <vt:lpstr>Slide 42</vt:lpstr>
      <vt:lpstr>Value Pattern: Modern Composite Applications Intuitive &amp; Adaptive User Experience &amp; Interaction</vt:lpstr>
      <vt:lpstr>Slide 44</vt:lpstr>
      <vt:lpstr>Value Pattern: Consolidation Create Flexible, Shared Services based Business Applications</vt:lpstr>
      <vt:lpstr>Value Pattern: Legacy Modernization Long Tail of the past IT investment</vt:lpstr>
      <vt:lpstr>Slide 47</vt:lpstr>
      <vt:lpstr>Microsoft SOA Technologies</vt:lpstr>
      <vt:lpstr>WCF Unifying Transport Protocols</vt:lpstr>
      <vt:lpstr>BizTalk Server 2006 R2  Capabilities</vt:lpstr>
      <vt:lpstr>Slide 51</vt:lpstr>
      <vt:lpstr>Extending The Service Bus</vt:lpstr>
      <vt:lpstr>Microsoft ESB Guidance</vt:lpstr>
      <vt:lpstr>SOA requires Identity and Access</vt:lpstr>
      <vt:lpstr>Rich, Diverse Partner Ecosystem The Microsoft Business Process Alliance</vt:lpstr>
      <vt:lpstr>Business Process Alliance  Momentum – 2007</vt:lpstr>
      <vt:lpstr>Business Process Alliance Momentum - Industry Recognition</vt:lpstr>
      <vt:lpstr>Business Process Alliance Momentum – Product Releases</vt:lpstr>
      <vt:lpstr>Business Process Alliance  Momentum - Industries Served</vt:lpstr>
      <vt:lpstr>Slide 60</vt:lpstr>
      <vt:lpstr>From Point-2-Point to ESB</vt:lpstr>
      <vt:lpstr>Slide 62</vt:lpstr>
      <vt:lpstr>Corporate E-Invoicing Hub</vt:lpstr>
      <vt:lpstr>Corporate Payment Hub</vt:lpstr>
      <vt:lpstr>Corporate Treasury Hub</vt:lpstr>
      <vt:lpstr>Business Challenge: Multiple Custom Connections</vt:lpstr>
      <vt:lpstr>Integration Solution</vt:lpstr>
      <vt:lpstr>Corporate Treasury Hub</vt:lpstr>
      <vt:lpstr>Slide 69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SBP208: Making The Business Case For SOAMicrosoft Guidance on Gaining Business Sponsorship</dc:title>
  <dc:subject>TechReady 5</dc:subject>
  <dc:creator>Syed Rasheed</dc:creator>
  <dc:description>Template design: Joepan
Formatting:
Event Date: February 5-9, 2007
Event Location:
Audience:</dc:description>
  <cp:lastModifiedBy>pdestoop</cp:lastModifiedBy>
  <cp:revision>308</cp:revision>
  <dcterms:created xsi:type="dcterms:W3CDTF">2007-05-09T22:36:09Z</dcterms:created>
  <dcterms:modified xsi:type="dcterms:W3CDTF">2008-04-15T19:19:21Z</dcterms:modified>
</cp:coreProperties>
</file>