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12" r:id="rId6"/>
    <p:sldId id="292" r:id="rId7"/>
    <p:sldId id="267" r:id="rId8"/>
    <p:sldId id="311" r:id="rId9"/>
    <p:sldId id="271" r:id="rId10"/>
    <p:sldId id="265" r:id="rId11"/>
    <p:sldId id="317" r:id="rId12"/>
    <p:sldId id="310" r:id="rId13"/>
    <p:sldId id="276" r:id="rId14"/>
    <p:sldId id="272" r:id="rId15"/>
    <p:sldId id="298" r:id="rId16"/>
    <p:sldId id="299" r:id="rId17"/>
    <p:sldId id="274" r:id="rId18"/>
    <p:sldId id="304" r:id="rId19"/>
    <p:sldId id="305" r:id="rId20"/>
    <p:sldId id="300" r:id="rId21"/>
    <p:sldId id="313" r:id="rId22"/>
    <p:sldId id="314" r:id="rId23"/>
    <p:sldId id="318" r:id="rId24"/>
    <p:sldId id="320" r:id="rId25"/>
    <p:sldId id="319" r:id="rId26"/>
    <p:sldId id="321" r:id="rId27"/>
    <p:sldId id="322" r:id="rId28"/>
    <p:sldId id="323" r:id="rId29"/>
    <p:sldId id="324" r:id="rId30"/>
    <p:sldId id="32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91C"/>
    <a:srgbClr val="72AEB6"/>
    <a:srgbClr val="7AC142"/>
    <a:srgbClr val="231F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2672" autoAdjust="0"/>
    <p:restoredTop sz="93298" autoAdjust="0"/>
  </p:normalViewPr>
  <p:slideViewPr>
    <p:cSldViewPr>
      <p:cViewPr varScale="1">
        <p:scale>
          <a:sx n="107" d="100"/>
          <a:sy n="107" d="100"/>
        </p:scale>
        <p:origin x="-588" y="-84"/>
      </p:cViewPr>
      <p:guideLst>
        <p:guide orient="horz" pos="2160"/>
        <p:guide pos="304"/>
      </p:guideLst>
    </p:cSldViewPr>
  </p:slideViewPr>
  <p:outlineViewPr>
    <p:cViewPr>
      <p:scale>
        <a:sx n="33" d="100"/>
        <a:sy n="33" d="100"/>
      </p:scale>
      <p:origin x="0" y="15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2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E950-7ED1-4A5C-97C2-27DBF3782C63}" type="datetimeFigureOut">
              <a:rPr lang="en-US" smtClean="0"/>
              <a:pPr/>
              <a:t>3/31/2008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9BE5-D758-4ED8-A8AA-C1A1F60F8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6193-D234-40E6-9000-88D040DE5363}" type="datetimeFigureOut">
              <a:rPr lang="en-US" smtClean="0"/>
              <a:pPr/>
              <a:t>3/31/2008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02E6-3A5A-4F78-BCFE-23FAB2E97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02E6-3A5A-4F78-BCFE-23FAB2E97B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385-1225-4E57-AABD-4518398FC7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2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net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k2.com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k2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k2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k2.com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k2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g_large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59796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05212" y="5748950"/>
            <a:ext cx="1306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030" y="3124200"/>
            <a:ext cx="7862170" cy="4603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228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1E70AC-EE1F-4CB9-869F-DE3D2DDFD29B}" type="datetime4">
              <a:rPr lang="en-US" smtClean="0"/>
              <a:pPr/>
              <a:t>March 31, 2008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600" y="4419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PRESENTED BY: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905000" y="4419600"/>
            <a:ext cx="655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4810" y="228600"/>
            <a:ext cx="110104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457200" y="14478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http://www.k2.com/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048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K2.com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357429"/>
            <a:ext cx="5000660" cy="3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 Under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048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K2 Underground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457200" y="14478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http://www.k2underground.com/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K2U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1200" y="2362200"/>
            <a:ext cx="5058139" cy="3558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g_large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597968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" y="3124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</a:rPr>
              <a:t>Questions &amp; Answers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5212" y="5748950"/>
            <a:ext cx="1306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600" y="4419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PRESENTED BY: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905000" y="4419600"/>
            <a:ext cx="655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4810" y="228600"/>
            <a:ext cx="110104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g_small_ta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1138" y="0"/>
            <a:ext cx="87217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12725" y="606425"/>
            <a:ext cx="12954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100" dirty="0">
                <a:solidFill>
                  <a:schemeClr val="accent3"/>
                </a:solidFill>
                <a:latin typeface="+mn-lt"/>
                <a:cs typeface="+mn-cs"/>
                <a:hlinkClick r:id="rId3"/>
              </a:rPr>
              <a:t>WWW.K2.COM</a:t>
            </a:r>
            <a:endParaRPr lang="en-US" sz="900" b="1" spc="1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4" name="Picture 7" descr="K2BPidentity_4C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2425" y="98425"/>
            <a:ext cx="2298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4FACC8-9FB0-46E4-9DCE-D6F496C76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lar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2F3869A-0036-4AC4-91C8-CA1F0660E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g_small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33400" y="2286000"/>
            <a:ext cx="80772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600200"/>
            <a:ext cx="80772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Dark with Mini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pic>
        <p:nvPicPr>
          <p:cNvPr id="7" name="Picture 6" descr="map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67200" y="4114800"/>
            <a:ext cx="4619202" cy="2362200"/>
          </a:xfrm>
          <a:prstGeom prst="rect">
            <a:avLst/>
          </a:prstGeom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33400" y="2286000"/>
            <a:ext cx="80772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600200"/>
            <a:ext cx="80772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cept_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339" y="1371600"/>
            <a:ext cx="8147321" cy="4480569"/>
          </a:xfrm>
          <a:prstGeom prst="rect">
            <a:avLst/>
          </a:prstGeom>
        </p:spPr>
      </p:pic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4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 descr="K2identity_4Cforblack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5720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3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 descr="K2identity_4Cforblack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_f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990600"/>
            <a:ext cx="8722656" cy="5632239"/>
          </a:xfrm>
          <a:prstGeom prst="rect">
            <a:avLst/>
          </a:prstGeom>
        </p:spPr>
      </p:pic>
      <p:pic>
        <p:nvPicPr>
          <p:cNvPr id="10" name="Picture 9" descr="dg_small_ta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3058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 cap="all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228600" indent="-228600">
              <a:buClr>
                <a:schemeClr val="tx1">
                  <a:lumMod val="75000"/>
                </a:schemeClr>
              </a:buClr>
              <a:buSzPct val="70000"/>
              <a:buFont typeface="Arial" pitchFamily="34" charset="0"/>
              <a:buChar char="&gt;"/>
              <a:defRPr sz="1800"/>
            </a:lvl2pPr>
            <a:lvl3pPr marL="457200" indent="-228600">
              <a:buClr>
                <a:schemeClr val="tx1">
                  <a:lumMod val="85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4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305800" cy="4572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1" name="Picture 40" descr="K2identity_4Cforblack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_f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990600"/>
            <a:ext cx="8722656" cy="5632239"/>
          </a:xfrm>
          <a:prstGeom prst="rect">
            <a:avLst/>
          </a:prstGeom>
        </p:spPr>
      </p:pic>
      <p:pic>
        <p:nvPicPr>
          <p:cNvPr id="12" name="Picture 11" descr="dg_small_ta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none" spc="100" baseline="0" dirty="0" smtClean="0">
                <a:solidFill>
                  <a:schemeClr val="accent1"/>
                </a:solidFill>
                <a:hlinkClick r:id="rId4"/>
              </a:rPr>
              <a:t>WWW.K2.COM</a:t>
            </a:r>
            <a:endParaRPr lang="en-US" sz="900" b="1" u="none" spc="100" baseline="0" dirty="0">
              <a:solidFill>
                <a:schemeClr val="accent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3058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 cap="all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228600" indent="-228600">
              <a:buClr>
                <a:schemeClr val="tx1">
                  <a:lumMod val="75000"/>
                </a:schemeClr>
              </a:buClr>
              <a:buSzPct val="70000"/>
              <a:buFont typeface="Arial" pitchFamily="34" charset="0"/>
              <a:buChar char="&gt;"/>
              <a:defRPr sz="1800"/>
            </a:lvl2pPr>
            <a:lvl3pPr marL="457200" indent="-228600">
              <a:buClr>
                <a:schemeClr val="tx1">
                  <a:lumMod val="85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305800" cy="4648200"/>
          </a:xfrm>
          <a:prstGeom prst="rect">
            <a:avLst/>
          </a:prstGeom>
        </p:spPr>
        <p:txBody>
          <a:bodyPr/>
          <a:lstStyle>
            <a:lvl1pPr marL="169863" indent="-169863">
              <a:buClr>
                <a:schemeClr val="bg2">
                  <a:lumMod val="50000"/>
                  <a:lumOff val="50000"/>
                </a:schemeClr>
              </a:buClr>
              <a:buSzPct val="70000"/>
              <a:buFont typeface="Arial" pitchFamily="34" charset="0"/>
              <a:buNone/>
              <a:defRPr sz="1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341313" indent="-158750">
              <a:buClr>
                <a:schemeClr val="bg2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&gt;"/>
              <a:defRPr sz="1600"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73088" indent="-169863"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 descr="K2identity_4Cforblack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_f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2" y="990600"/>
            <a:ext cx="8722656" cy="5632239"/>
          </a:xfrm>
          <a:prstGeom prst="rect">
            <a:avLst/>
          </a:prstGeom>
        </p:spPr>
      </p:pic>
      <p:pic>
        <p:nvPicPr>
          <p:cNvPr id="18" name="Picture 17" descr="dg_small_ta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4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7200" y="1752600"/>
            <a:ext cx="25908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600" b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228600" indent="-228600">
              <a:buClr>
                <a:schemeClr val="tx1">
                  <a:lumMod val="75000"/>
                </a:schemeClr>
              </a:buClr>
              <a:buSzPct val="70000"/>
              <a:buFont typeface="Arial" pitchFamily="34" charset="0"/>
              <a:buChar char="&gt;"/>
              <a:defRPr sz="1800"/>
            </a:lvl2pPr>
            <a:lvl3pPr marL="457200" indent="-228600">
              <a:buClr>
                <a:schemeClr val="tx1">
                  <a:lumMod val="85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3200400"/>
          </a:xfrm>
          <a:prstGeom prst="rect">
            <a:avLst/>
          </a:prstGeom>
        </p:spPr>
        <p:txBody>
          <a:bodyPr/>
          <a:lstStyle>
            <a:lvl1pPr marL="120650" indent="-120650">
              <a:buClr>
                <a:schemeClr val="bg2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&gt;"/>
              <a:defRPr sz="1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228600" indent="-107950">
              <a:buClr>
                <a:schemeClr val="bg2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&gt;"/>
              <a:defRPr sz="1400"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1448610" y="3504272"/>
            <a:ext cx="3505201" cy="1859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352800" y="1752600"/>
            <a:ext cx="5298558" cy="350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352800" y="5334000"/>
            <a:ext cx="49530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9" name="Picture 28" descr="K2identity_4Cforblack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1371600"/>
            <a:ext cx="8458555" cy="4325596"/>
          </a:xfrm>
          <a:prstGeom prst="rect">
            <a:avLst/>
          </a:prstGeom>
        </p:spPr>
      </p:pic>
      <p:pic>
        <p:nvPicPr>
          <p:cNvPr id="9" name="Picture 8" descr="dg_small_ta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72" y="0"/>
            <a:ext cx="8722656" cy="8350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3360" y="606626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none" spc="100" baseline="0" dirty="0" smtClean="0">
                <a:solidFill>
                  <a:schemeClr val="accent1"/>
                </a:solidFill>
                <a:hlinkClick r:id="rId4"/>
              </a:rPr>
              <a:t>WWW.K2.COM</a:t>
            </a:r>
            <a:endParaRPr lang="en-US" sz="900" b="1" u="none" spc="100" baseline="0" dirty="0" smtClean="0">
              <a:solidFill>
                <a:schemeClr val="accent1"/>
              </a:solidFill>
            </a:endParaRPr>
          </a:p>
        </p:txBody>
      </p:sp>
      <p:pic>
        <p:nvPicPr>
          <p:cNvPr id="15" name="Picture 14" descr="K2identity_4Cforblack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41418" y="98578"/>
            <a:ext cx="832022" cy="4606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0323" y="6642556"/>
            <a:ext cx="1336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000" spc="7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K2 CONFIDENTIAL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"/>
            <a:ext cx="762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Heading</a:t>
            </a:r>
            <a:endParaRPr lang="en-GB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715000"/>
            <a:ext cx="8458200" cy="4572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Enter Sub-Heading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6" r:id="rId4"/>
    <p:sldLayoutId id="2147483669" r:id="rId5"/>
    <p:sldLayoutId id="2147483663" r:id="rId6"/>
    <p:sldLayoutId id="2147483670" r:id="rId7"/>
    <p:sldLayoutId id="2147483668" r:id="rId8"/>
    <p:sldLayoutId id="2147483667" r:id="rId9"/>
    <p:sldLayoutId id="2147483673" r:id="rId10"/>
    <p:sldLayoutId id="2147483674" r:id="rId11"/>
    <p:sldLayoutId id="2147483675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bg2">
            <a:lumMod val="50000"/>
            <a:lumOff val="50000"/>
          </a:schemeClr>
        </a:buClr>
        <a:buSzPct val="70000"/>
        <a:buFont typeface="Arial" pitchFamily="34" charset="0"/>
        <a:buNone/>
        <a:defRPr sz="16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65138" indent="-233363" algn="l" defTabSz="914400" rtl="0" eaLnBrk="1" latinLnBrk="0" hangingPunct="1">
        <a:spcBef>
          <a:spcPct val="20000"/>
        </a:spcBef>
        <a:buClr>
          <a:schemeClr val="bg2">
            <a:lumMod val="50000"/>
            <a:lumOff val="50000"/>
          </a:schemeClr>
        </a:buClr>
        <a:buSzPct val="70000"/>
        <a:buFont typeface="Arial" pitchFamily="34" charset="0"/>
        <a:buChar char="&gt;"/>
        <a:defRPr sz="16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682625" indent="-217488" algn="l" defTabSz="914400" rtl="0" eaLnBrk="1" latinLnBrk="0" hangingPunct="1">
        <a:spcBef>
          <a:spcPct val="20000"/>
        </a:spcBef>
        <a:buClr>
          <a:schemeClr val="bg2">
            <a:lumMod val="50000"/>
            <a:lumOff val="50000"/>
          </a:schemeClr>
        </a:buClr>
        <a:buSzPct val="70000"/>
        <a:buFont typeface="Arial" pitchFamily="34" charset="0"/>
        <a:buChar char="&gt;"/>
        <a:defRPr sz="16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914400" indent="-217488" algn="l" defTabSz="914400" rtl="0" eaLnBrk="1" latinLnBrk="0" hangingPunct="1">
        <a:spcBef>
          <a:spcPct val="20000"/>
        </a:spcBef>
        <a:buClr>
          <a:schemeClr val="bg2">
            <a:lumMod val="50000"/>
            <a:lumOff val="50000"/>
          </a:schemeClr>
        </a:buClr>
        <a:buSzPct val="70000"/>
        <a:buFont typeface="Arial" pitchFamily="34" charset="0"/>
        <a:buChar char="&gt;"/>
        <a:defRPr sz="1600" kern="1200">
          <a:solidFill>
            <a:schemeClr val="tx2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146175" indent="-231775" algn="l" defTabSz="914400" rtl="0" eaLnBrk="1" latinLnBrk="0" hangingPunct="1">
        <a:spcBef>
          <a:spcPct val="20000"/>
        </a:spcBef>
        <a:buClr>
          <a:schemeClr val="bg2">
            <a:lumMod val="50000"/>
            <a:lumOff val="50000"/>
          </a:schemeClr>
        </a:buClr>
        <a:buSzPct val="70000"/>
        <a:buFont typeface="Arial" pitchFamily="34" charset="0"/>
        <a:buChar char="&gt;"/>
        <a:defRPr sz="1600" kern="1200" cap="none" baseline="0">
          <a:solidFill>
            <a:schemeClr val="tx2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un@k2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haun@k2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.com/customer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Introducing K2 [blackpearl] BPM</a:t>
            </a: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Architect Forum (Brussels, Belgium)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1E70AC-EE1F-4CB9-869F-DE3D2DDFD29B}" type="datetime4">
              <a:rPr lang="en-US" smtClean="0"/>
              <a:pPr/>
              <a:t>March 31, 2008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Shaun Leisegang </a:t>
            </a:r>
            <a:r>
              <a:rPr lang="en-GB" dirty="0" smtClean="0"/>
              <a:t>| Presales Manager | </a:t>
            </a:r>
            <a:r>
              <a:rPr lang="en-GB" dirty="0" smtClean="0">
                <a:hlinkClick r:id="rId3"/>
              </a:rPr>
              <a:t>shaun@k2.com</a:t>
            </a:r>
            <a:endParaRPr lang="en-GB" dirty="0" smtClean="0"/>
          </a:p>
          <a:p>
            <a:pPr lvl="0"/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4086244"/>
          </a:xfrm>
        </p:spPr>
        <p:txBody>
          <a:bodyPr/>
          <a:lstStyle/>
          <a:p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Graphical, intuitive design tools</a:t>
            </a:r>
          </a:p>
          <a:p>
            <a:r>
              <a:rPr lang="en-GB" dirty="0" smtClean="0"/>
              <a:t>Assemble</a:t>
            </a:r>
          </a:p>
          <a:p>
            <a:pPr lvl="1"/>
            <a:r>
              <a:rPr lang="en-GB" dirty="0" smtClean="0"/>
              <a:t>Powerful web based management</a:t>
            </a:r>
          </a:p>
          <a:p>
            <a:r>
              <a:rPr lang="en-GB" dirty="0" smtClean="0"/>
              <a:t>Execute</a:t>
            </a:r>
          </a:p>
          <a:p>
            <a:pPr lvl="1"/>
            <a:r>
              <a:rPr lang="en-GB" dirty="0" smtClean="0"/>
              <a:t>Secure, scalable and robust server architecture</a:t>
            </a:r>
          </a:p>
          <a:p>
            <a:r>
              <a:rPr lang="en-GB" dirty="0" smtClean="0"/>
              <a:t>Monitor</a:t>
            </a:r>
          </a:p>
          <a:p>
            <a:pPr lvl="1"/>
            <a:r>
              <a:rPr lang="en-GB" dirty="0" smtClean="0"/>
              <a:t>Standards based self service reports</a:t>
            </a:r>
          </a:p>
          <a:p>
            <a:r>
              <a:rPr lang="en-GB" dirty="0" smtClean="0"/>
              <a:t>Optimize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K2 [blackpearl] introduces a number of innovative features and technologies to facilitate building business process and dynamic applications for the enterprise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  <a:endParaRPr lang="en-GB" dirty="0"/>
          </a:p>
        </p:txBody>
      </p:sp>
      <p:pic>
        <p:nvPicPr>
          <p:cNvPr id="12290" name="Picture 2" descr="C:\Documents and Settings\Sebastien\My Documents\My Pictures\Lifecycle Approv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357298"/>
            <a:ext cx="3863348" cy="3845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4929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643050"/>
            <a:ext cx="464347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428736"/>
            <a:ext cx="4857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3729054"/>
          </a:xfrm>
        </p:spPr>
        <p:txBody>
          <a:bodyPr/>
          <a:lstStyle/>
          <a:p>
            <a:r>
              <a:rPr lang="en-GB" dirty="0" smtClean="0"/>
              <a:t>K2 Web Designer for SharePoint</a:t>
            </a:r>
          </a:p>
          <a:p>
            <a:pPr lvl="1"/>
            <a:r>
              <a:rPr lang="en-GB" dirty="0" smtClean="0"/>
              <a:t>For the End-User</a:t>
            </a:r>
          </a:p>
          <a:p>
            <a:pPr lvl="1"/>
            <a:r>
              <a:rPr lang="en-GB" dirty="0" smtClean="0"/>
              <a:t>Embedded in MOSS</a:t>
            </a:r>
          </a:p>
          <a:p>
            <a:r>
              <a:rPr lang="en-GB" dirty="0" smtClean="0"/>
              <a:t>K2 Designer for Visio</a:t>
            </a:r>
          </a:p>
          <a:p>
            <a:pPr lvl="1"/>
            <a:r>
              <a:rPr lang="en-GB" dirty="0" smtClean="0"/>
              <a:t>For the Power-User or Analyst</a:t>
            </a:r>
          </a:p>
          <a:p>
            <a:pPr lvl="1"/>
            <a:r>
              <a:rPr lang="en-GB" dirty="0" smtClean="0"/>
              <a:t>Stencil Agnostic</a:t>
            </a:r>
          </a:p>
          <a:p>
            <a:r>
              <a:rPr lang="en-GB" dirty="0" smtClean="0"/>
              <a:t>K2 Studio Designer</a:t>
            </a:r>
          </a:p>
          <a:p>
            <a:pPr lvl="1"/>
            <a:r>
              <a:rPr lang="en-GB" dirty="0" smtClean="0"/>
              <a:t>For the Developer</a:t>
            </a:r>
          </a:p>
          <a:p>
            <a:pPr lvl="1"/>
            <a:r>
              <a:rPr lang="en-GB" dirty="0" smtClean="0"/>
              <a:t>Graphical and allows access to WF and .NET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Graphical, intuitive design tools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  <a:endParaRPr lang="en-GB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357430"/>
            <a:ext cx="39814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4300558"/>
          </a:xfrm>
        </p:spPr>
        <p:txBody>
          <a:bodyPr/>
          <a:lstStyle/>
          <a:p>
            <a:r>
              <a:rPr lang="en-GB" dirty="0" smtClean="0"/>
              <a:t>Business Entities</a:t>
            </a:r>
          </a:p>
          <a:p>
            <a:pPr lvl="1"/>
            <a:r>
              <a:rPr lang="en-GB" dirty="0" smtClean="0"/>
              <a:t>Design business entities which provision enterprise data</a:t>
            </a:r>
          </a:p>
          <a:p>
            <a:r>
              <a:rPr lang="en-GB" dirty="0" smtClean="0"/>
              <a:t>Forms</a:t>
            </a:r>
          </a:p>
          <a:p>
            <a:pPr lvl="1"/>
            <a:r>
              <a:rPr lang="en-GB" dirty="0" smtClean="0"/>
              <a:t>K2 SmartForms</a:t>
            </a:r>
          </a:p>
          <a:p>
            <a:pPr lvl="1"/>
            <a:r>
              <a:rPr lang="en-GB" dirty="0" smtClean="0"/>
              <a:t>Microsoft Forms Technologies</a:t>
            </a:r>
          </a:p>
          <a:p>
            <a:r>
              <a:rPr lang="en-GB" dirty="0" smtClean="0"/>
              <a:t>Policies</a:t>
            </a:r>
          </a:p>
          <a:p>
            <a:pPr lvl="1"/>
            <a:r>
              <a:rPr lang="en-GB" dirty="0" smtClean="0"/>
              <a:t>Localizable, natural language policies</a:t>
            </a:r>
          </a:p>
          <a:p>
            <a:r>
              <a:rPr lang="en-GB" dirty="0" smtClean="0"/>
              <a:t>Reports</a:t>
            </a:r>
          </a:p>
          <a:p>
            <a:pPr lvl="1"/>
            <a:r>
              <a:rPr lang="en-GB" dirty="0" smtClean="0"/>
              <a:t>Pre-configured and ad hoc reporting capability</a:t>
            </a:r>
          </a:p>
          <a:p>
            <a:pPr lvl="1"/>
            <a:r>
              <a:rPr lang="en-GB" dirty="0" smtClean="0"/>
              <a:t>Based on Microsoft SQL Server 2005 Reporting Services</a:t>
            </a:r>
          </a:p>
          <a:p>
            <a:pPr lvl="1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Graphical, intuitive design tools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  <a:endParaRPr lang="en-GB" dirty="0"/>
          </a:p>
        </p:txBody>
      </p:sp>
      <p:pic>
        <p:nvPicPr>
          <p:cNvPr id="65540" name="Picture 4" descr="C:\Documents and Settings\Sebastien\My Documents\My Pictures\coming-s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928802"/>
            <a:ext cx="3667125" cy="25527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589" y="1785926"/>
            <a:ext cx="4786346" cy="347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65" y="1785926"/>
            <a:ext cx="4786346" cy="347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779" y="1785926"/>
            <a:ext cx="4786346" cy="347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55" y="1785926"/>
            <a:ext cx="4786345" cy="347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65542" name="Picture 6" descr="C:\Documents and Settings\Sebastien\My Documents\My Pictures\coming-s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071678"/>
            <a:ext cx="3667125" cy="25527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142984"/>
            <a:ext cx="4092214" cy="40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Assemble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3729054"/>
          </a:xfrm>
        </p:spPr>
        <p:txBody>
          <a:bodyPr/>
          <a:lstStyle/>
          <a:p>
            <a:r>
              <a:rPr lang="en-GB" dirty="0" smtClean="0"/>
              <a:t>Artifact Library</a:t>
            </a:r>
          </a:p>
          <a:p>
            <a:pPr lvl="1"/>
            <a:r>
              <a:rPr lang="en-GB" dirty="0" smtClean="0"/>
              <a:t>Centrally create, manage and secure reusable artifacts</a:t>
            </a:r>
          </a:p>
          <a:p>
            <a:pPr lvl="1"/>
            <a:r>
              <a:rPr lang="en-GB" dirty="0" smtClean="0"/>
              <a:t>Process designers reuse preconfigured artifacts in their processes and applications</a:t>
            </a:r>
          </a:p>
          <a:p>
            <a:r>
              <a:rPr lang="en-GB" dirty="0" smtClean="0"/>
              <a:t>Environment Library</a:t>
            </a:r>
          </a:p>
          <a:p>
            <a:pPr lvl="1"/>
            <a:r>
              <a:rPr lang="en-GB" dirty="0" smtClean="0"/>
              <a:t>Centrally create, manage and secure multiple environments</a:t>
            </a:r>
          </a:p>
          <a:p>
            <a:pPr lvl="1"/>
            <a:r>
              <a:rPr lang="en-GB" dirty="0" smtClean="0"/>
              <a:t>Processes and applications execute against the selected environment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Assemble Dynamic Business Applications Collaboratively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</a:p>
          <a:p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49958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2943225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Execute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408624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K2 [blackpearl] Server</a:t>
            </a:r>
          </a:p>
          <a:p>
            <a:pPr lvl="1">
              <a:defRPr/>
            </a:pPr>
            <a:r>
              <a:rPr lang="en-GB" dirty="0" smtClean="0"/>
              <a:t>Scalable, secure and robust architecture</a:t>
            </a:r>
          </a:p>
          <a:p>
            <a:pPr lvl="1">
              <a:defRPr/>
            </a:pPr>
            <a:r>
              <a:rPr lang="en-GB" dirty="0" smtClean="0"/>
              <a:t>Built on Microsoft .NET 3.0</a:t>
            </a:r>
          </a:p>
          <a:p>
            <a:pPr>
              <a:defRPr/>
            </a:pPr>
            <a:r>
              <a:rPr lang="en-GB" dirty="0" smtClean="0"/>
              <a:t>K2 Workspace</a:t>
            </a:r>
          </a:p>
          <a:p>
            <a:pPr lvl="1">
              <a:defRPr/>
            </a:pPr>
            <a:r>
              <a:rPr lang="en-GB" dirty="0" smtClean="0"/>
              <a:t>Localizable AJAX web application</a:t>
            </a:r>
          </a:p>
          <a:p>
            <a:pPr lvl="2">
              <a:defRPr/>
            </a:pPr>
            <a:r>
              <a:rPr lang="en-GB" sz="1400" dirty="0" smtClean="0"/>
              <a:t>Notification</a:t>
            </a:r>
          </a:p>
          <a:p>
            <a:pPr lvl="2">
              <a:defRPr/>
            </a:pPr>
            <a:r>
              <a:rPr lang="en-GB" sz="1400" dirty="0" smtClean="0"/>
              <a:t>Management</a:t>
            </a:r>
          </a:p>
          <a:p>
            <a:pPr lvl="2">
              <a:defRPr/>
            </a:pPr>
            <a:r>
              <a:rPr lang="en-GB" sz="1400" dirty="0" smtClean="0"/>
              <a:t>Reporting</a:t>
            </a:r>
          </a:p>
          <a:p>
            <a:pPr lvl="2">
              <a:defRPr/>
            </a:pPr>
            <a:r>
              <a:rPr lang="en-GB" sz="1400" dirty="0" smtClean="0"/>
              <a:t>Worklist</a:t>
            </a:r>
          </a:p>
          <a:p>
            <a:pPr>
              <a:defRPr/>
            </a:pPr>
            <a:r>
              <a:rPr lang="en-GB" dirty="0" smtClean="0"/>
              <a:t>K2 [connect]</a:t>
            </a:r>
          </a:p>
          <a:p>
            <a:pPr lvl="1">
              <a:defRPr/>
            </a:pPr>
            <a:r>
              <a:rPr lang="en-GB" dirty="0" smtClean="0"/>
              <a:t>Integration with SAP</a:t>
            </a:r>
          </a:p>
          <a:p>
            <a:pPr lvl="1">
              <a:defRPr/>
            </a:pPr>
            <a:r>
              <a:rPr lang="en-GB" dirty="0" smtClean="0"/>
              <a:t>Model complex back end data structures and programs into consumable artifacts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52800" y="5472130"/>
            <a:ext cx="4953000" cy="457200"/>
          </a:xfrm>
        </p:spPr>
        <p:txBody>
          <a:bodyPr/>
          <a:lstStyle/>
          <a:p>
            <a:r>
              <a:rPr lang="en-GB" dirty="0" smtClean="0"/>
              <a:t>Secure, scalable and robust architecture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71546"/>
            <a:ext cx="4718401" cy="430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Monitor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Real-Time Process Monitoring</a:t>
            </a:r>
          </a:p>
          <a:p>
            <a:pPr lvl="1"/>
            <a:r>
              <a:rPr lang="en-GB" dirty="0" smtClean="0"/>
              <a:t>View Flow</a:t>
            </a:r>
          </a:p>
          <a:p>
            <a:pPr lvl="1"/>
            <a:r>
              <a:rPr lang="en-GB" dirty="0" smtClean="0"/>
              <a:t>Standard Reports</a:t>
            </a:r>
          </a:p>
          <a:p>
            <a:pPr lvl="1"/>
            <a:r>
              <a:rPr lang="en-GB" dirty="0" smtClean="0"/>
              <a:t>Ad Hoc (Self Service) Reports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Standards based reporting, monitoring and analysis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504828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29" y="1285860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285860"/>
            <a:ext cx="5072066" cy="38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Monitor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Integrated SharePoint Dashboards</a:t>
            </a:r>
          </a:p>
          <a:p>
            <a:pPr lvl="1"/>
            <a:r>
              <a:rPr lang="en-US" dirty="0" smtClean="0"/>
              <a:t>Ability to assemble K2[blackpearl] Reporting Dashboard within MOSS delivering Process Metrics &amp; Process Data</a:t>
            </a:r>
          </a:p>
          <a:p>
            <a:pPr lvl="1"/>
            <a:r>
              <a:rPr lang="en-US" dirty="0" smtClean="0"/>
              <a:t>Ability to rapidly assemble Reports via K2 [blackpearl] Report Designer or SQL Reporting Designer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Standards based reporting, monitoring and analysis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487544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2"/>
            <a:ext cx="4857784" cy="386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1" y="1214422"/>
            <a:ext cx="4929221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Monitor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2590800" cy="3371864"/>
          </a:xfrm>
        </p:spPr>
        <p:txBody>
          <a:bodyPr/>
          <a:lstStyle/>
          <a:p>
            <a:r>
              <a:rPr lang="en-GB" dirty="0" smtClean="0"/>
              <a:t>Notification</a:t>
            </a:r>
          </a:p>
          <a:p>
            <a:pPr lvl="1"/>
            <a:r>
              <a:rPr lang="en-GB" dirty="0" smtClean="0"/>
              <a:t>Fully configurable event notification for processes and applications</a:t>
            </a:r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Standard counters for Microsoft Performance Monitor</a:t>
            </a:r>
          </a:p>
          <a:p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AJAX-enabled, localizable, web-based tooling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Standards based reporting, monitoring and analysis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Introducing K2 [blackpearl]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4929190" cy="3581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357298"/>
            <a:ext cx="4929222" cy="35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357298"/>
            <a:ext cx="4916128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Documents and Settings\marko.mandusic\My Documents\K2\Murray McDonald\NationWidePics\ODAEM_Assemb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394" y="1467358"/>
            <a:ext cx="4315206" cy="4336542"/>
          </a:xfrm>
          <a:prstGeom prst="rect">
            <a:avLst/>
          </a:prstGeom>
          <a:noFill/>
        </p:spPr>
      </p:pic>
      <p:pic>
        <p:nvPicPr>
          <p:cNvPr id="9" name="Picture 14" descr="C:\Documents and Settings\marko.mandusic\My Documents\K2\Murray McDonald\NationWidePics\ODAEM_Execu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466850"/>
            <a:ext cx="4315206" cy="4336542"/>
          </a:xfrm>
          <a:prstGeom prst="rect">
            <a:avLst/>
          </a:prstGeom>
          <a:noFill/>
        </p:spPr>
      </p:pic>
      <p:pic>
        <p:nvPicPr>
          <p:cNvPr id="10" name="Picture 15" descr="C:\Documents and Settings\marko.mandusic\My Documents\K2\Murray McDonald\NationWidePics\ODAEM_Monit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466850"/>
            <a:ext cx="4315206" cy="4336542"/>
          </a:xfrm>
          <a:prstGeom prst="rect">
            <a:avLst/>
          </a:prstGeom>
          <a:noFill/>
        </p:spPr>
      </p:pic>
      <p:pic>
        <p:nvPicPr>
          <p:cNvPr id="11" name="Picture 11" descr="C:\Documents and Settings\marko.mandusic\My Documents\K2\Murray McDonald\NationWidePics\ODAEM_Optimiz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7394" y="1466850"/>
            <a:ext cx="4315206" cy="4336542"/>
          </a:xfrm>
          <a:prstGeom prst="rect">
            <a:avLst/>
          </a:prstGeom>
          <a:noFill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1231" y="1237148"/>
            <a:ext cx="46999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C:\Documents and Settings\marko.mandusic\My Documents\K2\Murray McDonald\NationWidePics\ODAEM_Desig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1" y="1458282"/>
            <a:ext cx="4325502" cy="4346889"/>
          </a:xfrm>
          <a:prstGeom prst="rect">
            <a:avLst/>
          </a:prstGeom>
          <a:noFill/>
        </p:spPr>
      </p:pic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bg1"/>
                </a:solidFill>
                <a:latin typeface="45 Helvetica Light"/>
              </a:rPr>
              <a:t>Summary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" name="Picture 6" descr="C:\Users\murray.K2WORKFLOW\Pictures\Logos\K2identity_4Conblack_RGB_jpg.jpg"/>
          <p:cNvPicPr>
            <a:picLocks noChangeAspect="1" noChangeArrowheads="1"/>
          </p:cNvPicPr>
          <p:nvPr/>
        </p:nvPicPr>
        <p:blipFill>
          <a:blip r:embed="rId10" cstate="print">
            <a:lum/>
          </a:blip>
          <a:srcRect r="755"/>
          <a:stretch>
            <a:fillRect/>
          </a:stretch>
        </p:blipFill>
        <p:spPr bwMode="auto">
          <a:xfrm>
            <a:off x="3563665" y="2895600"/>
            <a:ext cx="2227535" cy="1287142"/>
          </a:xfrm>
          <a:prstGeom prst="rect">
            <a:avLst/>
          </a:prstGeom>
          <a:noFill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629400" y="1295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/>
          <a:lstStyle/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Web Designer, Visio, </a:t>
            </a:r>
          </a:p>
          <a:p>
            <a:pPr marL="225425" indent="-225425">
              <a:buClr>
                <a:schemeClr val="tx1"/>
              </a:buClr>
              <a:buSzPct val="70000"/>
            </a:pPr>
            <a:r>
              <a:rPr lang="en-GB" sz="1600" dirty="0" smtClean="0">
                <a:solidFill>
                  <a:schemeClr val="bg1"/>
                </a:solidFill>
              </a:rPr>
              <a:t>	K2 Studio, Visual Studio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Different designers for different users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Automatic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553200" y="4724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/>
          <a:lstStyle/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Create reusable components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Reuse components 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Integrate LOB systems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Document management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Records management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Policies and rules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3352800" y="5791200"/>
            <a:ext cx="281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/>
          <a:lstStyle/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Server - Scalable, robust, cluster, Operational Info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Command line build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Environment library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04800" y="4724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/>
          <a:lstStyle/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Out of the box reports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Custom reports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Real time process view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Task management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81000" y="15240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/>
          <a:lstStyle/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In flight process changes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In flight policy changes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In flight data changes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Simulate</a:t>
            </a: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tx1"/>
              </a:buClr>
              <a:buSzPct val="70000"/>
              <a:buFont typeface="Arial" pitchFamily="34" charset="0"/>
              <a:buChar char="&gt;"/>
            </a:pPr>
            <a:endParaRPr lang="en-GB" sz="16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K2 blackpearl Demonstration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bg1"/>
                </a:solidFill>
                <a:latin typeface="45 Helvetica Light"/>
              </a:rPr>
              <a:t>What is Business Process Management (“BPM”)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Business Process Modelling 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Business Process Simulation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Integrated Human Workflow Management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User Roles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Workflow and Forms Integration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Escalation/Delegation Mechanisms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Universal Tasklist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Central Workflow Reporting and </a:t>
            </a: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Management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Standards Support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BPMN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XPDL, BPEL4P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K2 blackpearl Demonstration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K2 Extends the Microsoft Stack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K2 blackwatch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K2 blackwatch - 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59"/>
            <a:ext cx="9144000" cy="6359481"/>
          </a:xfrm>
          <a:prstGeom prst="rect">
            <a:avLst/>
          </a:prstGeom>
        </p:spPr>
      </p:pic>
      <p:pic>
        <p:nvPicPr>
          <p:cNvPr id="4" name="Picture 3" descr="08b K2 blackwatch - Wat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124"/>
            <a:ext cx="9144000" cy="634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Case Study</a:t>
            </a: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: BRFKredit (Copenhagen, Denmark)</a:t>
            </a:r>
            <a:endParaRPr lang="en-US" sz="2400" dirty="0" smtClean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BRFKredit </a:t>
            </a:r>
            <a:r>
              <a:rPr lang="en-GB" dirty="0" smtClean="0"/>
              <a:t>is an independent mortgage provider based in </a:t>
            </a:r>
            <a:r>
              <a:rPr lang="en-GB" dirty="0" smtClean="0"/>
              <a:t>Denmark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It offers mortgage and securities services to thousands of customers </a:t>
            </a:r>
            <a:r>
              <a:rPr lang="en-GB" dirty="0" smtClean="0"/>
              <a:t>worldwide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In 2005, </a:t>
            </a:r>
            <a:r>
              <a:rPr lang="en-GB" dirty="0" smtClean="0"/>
              <a:t>BRFKredit </a:t>
            </a:r>
            <a:r>
              <a:rPr lang="en-GB" dirty="0" smtClean="0"/>
              <a:t>began looking for a new platform on which to base its messaging and collaboration </a:t>
            </a:r>
            <a:r>
              <a:rPr lang="en-GB" dirty="0" smtClean="0"/>
              <a:t>services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The company used Lotus Notes for messaging and content management, but found it increasingly difficult to manage these services cost efficiently and provide the flexibility employees </a:t>
            </a:r>
            <a:r>
              <a:rPr lang="en-GB" dirty="0" smtClean="0"/>
              <a:t>needed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BRFKredit </a:t>
            </a:r>
            <a:r>
              <a:rPr lang="en-GB" dirty="0" smtClean="0"/>
              <a:t>needed to: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Reduce operational costs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Give workers access to information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when </a:t>
            </a:r>
            <a:r>
              <a:rPr lang="en-GB" dirty="0" smtClean="0">
                <a:solidFill>
                  <a:schemeClr val="accent1"/>
                </a:solidFill>
              </a:rPr>
              <a:t>out of the office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Help employees share information more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easily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BRFKredit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Business </a:t>
            </a:r>
            <a:r>
              <a:rPr lang="en-GB" dirty="0" smtClean="0"/>
              <a:t>Needs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Migrated messaging and collaboration platform from an IBM operating system to Windows Server 2003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This supports the Microsoft Exchange Server 2003 messaging and collaboration solution. 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Exchange Server 2003 delivers fast and secure messaging features through: 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Microsoft </a:t>
            </a:r>
            <a:r>
              <a:rPr lang="en-GB" dirty="0" smtClean="0">
                <a:solidFill>
                  <a:schemeClr val="accent1"/>
                </a:solidFill>
              </a:rPr>
              <a:t>Office Outlook 2003, which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helps </a:t>
            </a:r>
            <a:r>
              <a:rPr lang="en-GB" dirty="0" smtClean="0">
                <a:solidFill>
                  <a:schemeClr val="accent1"/>
                </a:solidFill>
              </a:rPr>
              <a:t>employees manage their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e-mail </a:t>
            </a:r>
            <a:r>
              <a:rPr lang="en-GB" dirty="0" smtClean="0">
                <a:solidFill>
                  <a:schemeClr val="accent1"/>
                </a:solidFill>
              </a:rPr>
              <a:t>and scheduling </a:t>
            </a:r>
            <a:r>
              <a:rPr lang="en-GB" dirty="0" smtClean="0">
                <a:solidFill>
                  <a:schemeClr val="accent1"/>
                </a:solidFill>
              </a:rPr>
              <a:t>easily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Windows Mobile 5.0 running on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handheld </a:t>
            </a:r>
            <a:r>
              <a:rPr lang="en-GB" dirty="0" smtClean="0">
                <a:solidFill>
                  <a:schemeClr val="accent1"/>
                </a:solidFill>
              </a:rPr>
              <a:t>devices, which </a:t>
            </a:r>
            <a:r>
              <a:rPr lang="en-GB" dirty="0" smtClean="0">
                <a:solidFill>
                  <a:schemeClr val="accent1"/>
                </a:solidFill>
              </a:rPr>
              <a:t>provides a </a:t>
            </a: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mobile workforce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Microsoft Office SharePoint Server 2007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providing </a:t>
            </a:r>
            <a:r>
              <a:rPr lang="en-GB" dirty="0" smtClean="0">
                <a:solidFill>
                  <a:schemeClr val="accent1"/>
                </a:solidFill>
              </a:rPr>
              <a:t>a repository from which employees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can </a:t>
            </a:r>
            <a:r>
              <a:rPr lang="en-GB" dirty="0" smtClean="0">
                <a:solidFill>
                  <a:schemeClr val="accent1"/>
                </a:solidFill>
              </a:rPr>
              <a:t>quickly and securely access information </a:t>
            </a:r>
            <a:endParaRPr lang="en-GB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such </a:t>
            </a:r>
            <a:r>
              <a:rPr lang="en-GB" dirty="0" smtClean="0">
                <a:solidFill>
                  <a:schemeClr val="accent1"/>
                </a:solidFill>
              </a:rPr>
              <a:t>as a colleagues’ e-mail folders and </a:t>
            </a:r>
            <a:r>
              <a:rPr lang="en-GB" dirty="0" smtClean="0">
                <a:solidFill>
                  <a:schemeClr val="accent1"/>
                </a:solidFill>
              </a:rPr>
              <a:t>documents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BRFKredit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Microsoft Server Product Portfolio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Windows Server 2003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Microsoft Exchange Server 2003</a:t>
            </a:r>
          </a:p>
          <a:p>
            <a:pPr lvl="0">
              <a:buFont typeface="Wingdings" pitchFamily="2" charset="2"/>
              <a:buChar char="Ø"/>
            </a:pP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Microsoft Office System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Microsoft Office SharePoint Server 2007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Microsoft Office Outlook 2003</a:t>
            </a:r>
          </a:p>
          <a:p>
            <a:pPr lvl="0">
              <a:buFont typeface="Wingdings" pitchFamily="2" charset="2"/>
              <a:buChar char="Ø"/>
            </a:pP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Windows Mobile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Windows Mobile 5.0</a:t>
            </a:r>
          </a:p>
          <a:p>
            <a:pPr lvl="0">
              <a:buFont typeface="Wingdings" pitchFamily="2" charset="2"/>
              <a:buChar char="Ø"/>
            </a:pP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SourceCode Technology Holdings, Inc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K2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BRFKredit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 and Services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Employees </a:t>
            </a:r>
            <a:r>
              <a:rPr lang="en-GB" dirty="0" smtClean="0"/>
              <a:t>can search and share information with colleagues </a:t>
            </a:r>
            <a:r>
              <a:rPr lang="en-GB" dirty="0" smtClean="0"/>
              <a:t>easily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Workers find e-mail messaging and scheduling easier and more reliable using Outlook </a:t>
            </a:r>
            <a:r>
              <a:rPr lang="en-GB" dirty="0" smtClean="0">
                <a:solidFill>
                  <a:schemeClr val="accent1"/>
                </a:solidFill>
              </a:rPr>
              <a:t>2003</a:t>
            </a:r>
            <a:endParaRPr lang="en-GB" dirty="0" smtClean="0">
              <a:solidFill>
                <a:schemeClr val="accent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Financial advisors and other employees are more flexible and can work productively when away from the office using mobile </a:t>
            </a:r>
            <a:r>
              <a:rPr lang="en-GB" dirty="0" smtClean="0"/>
              <a:t>technology</a:t>
            </a: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The interoperable platform optimises current investments by integrating existing applications through SharePoint Server </a:t>
            </a:r>
            <a:r>
              <a:rPr lang="en-GB" dirty="0" smtClean="0">
                <a:solidFill>
                  <a:schemeClr val="accent1"/>
                </a:solidFill>
              </a:rPr>
              <a:t>2007</a:t>
            </a:r>
            <a:endParaRPr lang="en-GB" dirty="0" smtClean="0">
              <a:solidFill>
                <a:schemeClr val="accent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IT overheads are lowered </a:t>
            </a:r>
            <a:r>
              <a:rPr lang="en-GB" dirty="0" smtClean="0"/>
              <a:t>through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The </a:t>
            </a:r>
            <a:r>
              <a:rPr lang="en-GB" dirty="0" smtClean="0">
                <a:solidFill>
                  <a:schemeClr val="accent1"/>
                </a:solidFill>
              </a:rPr>
              <a:t>IT infrastructure is greatly simplified, </a:t>
            </a:r>
            <a:endParaRPr lang="en-GB" dirty="0" smtClean="0">
              <a:solidFill>
                <a:schemeClr val="accent1"/>
              </a:solidFill>
            </a:endParaRPr>
          </a:p>
          <a:p>
            <a:pPr lvl="0"/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which </a:t>
            </a:r>
            <a:r>
              <a:rPr lang="en-GB" dirty="0" smtClean="0">
                <a:solidFill>
                  <a:schemeClr val="accent1"/>
                </a:solidFill>
              </a:rPr>
              <a:t>reduces the routine maintenance </a:t>
            </a:r>
            <a:endParaRPr lang="en-GB" dirty="0" smtClean="0">
              <a:solidFill>
                <a:schemeClr val="accent1"/>
              </a:solidFill>
            </a:endParaRPr>
          </a:p>
          <a:p>
            <a:pPr lvl="0"/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work </a:t>
            </a:r>
            <a:r>
              <a:rPr lang="en-GB" dirty="0" smtClean="0">
                <a:solidFill>
                  <a:schemeClr val="accent1"/>
                </a:solidFill>
              </a:rPr>
              <a:t>required by </a:t>
            </a:r>
            <a:r>
              <a:rPr lang="en-GB" dirty="0" smtClean="0">
                <a:solidFill>
                  <a:schemeClr val="accent1"/>
                </a:solidFill>
              </a:rPr>
              <a:t>employees</a:t>
            </a:r>
            <a:endParaRPr lang="en-GB" dirty="0" smtClean="0">
              <a:solidFill>
                <a:schemeClr val="accent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The company can expand business easily </a:t>
            </a:r>
            <a:endParaRPr lang="en-GB" dirty="0" smtClean="0"/>
          </a:p>
          <a:p>
            <a:pPr lvl="0"/>
            <a:r>
              <a:rPr lang="en-GB" dirty="0" smtClean="0"/>
              <a:t>	</a:t>
            </a:r>
            <a:r>
              <a:rPr lang="en-GB" dirty="0" smtClean="0"/>
              <a:t>because </a:t>
            </a:r>
            <a:r>
              <a:rPr lang="en-GB" dirty="0" smtClean="0"/>
              <a:t>the environment is widely supported </a:t>
            </a:r>
            <a:endParaRPr lang="en-GB" dirty="0" smtClean="0"/>
          </a:p>
          <a:p>
            <a:pPr lvl="0"/>
            <a:r>
              <a:rPr lang="en-GB" dirty="0" smtClean="0"/>
              <a:t>	</a:t>
            </a:r>
            <a:r>
              <a:rPr lang="en-GB" dirty="0" smtClean="0"/>
              <a:t>and </a:t>
            </a:r>
            <a:r>
              <a:rPr lang="en-GB" dirty="0" smtClean="0"/>
              <a:t>integrates with a range of third-party </a:t>
            </a:r>
            <a:endParaRPr lang="en-GB" dirty="0" smtClean="0"/>
          </a:p>
          <a:p>
            <a:pPr lvl="0"/>
            <a:r>
              <a:rPr lang="en-GB" dirty="0" smtClean="0"/>
              <a:t>	</a:t>
            </a:r>
            <a:r>
              <a:rPr lang="en-GB" dirty="0" smtClean="0"/>
              <a:t>applications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BRFKredit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Call To Action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4478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www.k2.com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900737" cy="43557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“Business process management (“BPM”) is a field of knowledge at the intersection between </a:t>
            </a:r>
            <a:r>
              <a:rPr lang="en-GB" dirty="0" smtClean="0">
                <a:solidFill>
                  <a:schemeClr val="accent1"/>
                </a:solidFill>
              </a:rPr>
              <a:t>management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information technology</a:t>
            </a:r>
            <a:r>
              <a:rPr lang="en-GB" dirty="0" smtClean="0"/>
              <a:t>, encompassing methods, techniques and tools to design, enact, control, and analyze </a:t>
            </a:r>
            <a:r>
              <a:rPr lang="en-GB" dirty="0" smtClean="0">
                <a:solidFill>
                  <a:schemeClr val="accent1"/>
                </a:solidFill>
              </a:rPr>
              <a:t>business processes</a:t>
            </a:r>
            <a:r>
              <a:rPr lang="en-GB" dirty="0" smtClean="0"/>
              <a:t> involving humans, organizations, applications, documents and other sources of information”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What is Business Process Management (“BPM”)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Defining BPM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4478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k2underground.com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 descr="K2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62200"/>
            <a:ext cx="5058139" cy="3558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4478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Questions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 And Answers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33400" y="22860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25425" indent="-225425">
              <a:lnSpc>
                <a:spcPts val="2100"/>
              </a:lnSpc>
              <a:buClr>
                <a:schemeClr val="tx1"/>
              </a:buClr>
              <a:buSzPct val="70000"/>
            </a:pPr>
            <a:endParaRPr lang="en-GB" sz="1500" dirty="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2133600"/>
            <a:ext cx="7543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45 Helvetica Light" pitchFamily="1" charset="0"/>
                <a:ea typeface="+mn-ea"/>
                <a:cs typeface="+mn-cs"/>
              </a:rPr>
              <a:t>Shaun</a:t>
            </a:r>
            <a:r>
              <a:rPr lang="en-US" sz="2400" dirty="0" smtClean="0">
                <a:solidFill>
                  <a:schemeClr val="bg1"/>
                </a:solidFill>
                <a:latin typeface="45 Helvetica Light" pitchFamily="1" charset="0"/>
              </a:rPr>
              <a:t> Leisegang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45 Helvetica Light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45 Helvetica Light" pitchFamily="1" charset="0"/>
              </a:rPr>
              <a:t>Presales Manager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45 Helvetica Light" pitchFamily="1" charset="0"/>
                <a:hlinkClick r:id="rId3"/>
              </a:rPr>
              <a:t>shaun@k2.com</a:t>
            </a:r>
            <a:endParaRPr lang="en-US" sz="1600" dirty="0" smtClean="0">
              <a:solidFill>
                <a:schemeClr val="bg1"/>
              </a:solidFill>
              <a:latin typeface="45 Helvetica Light" pitchFamily="1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chemeClr val="bg1"/>
              </a:solidFill>
              <a:latin typeface="45 Helvetica Light" pitchFamily="1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chemeClr val="bg1"/>
              </a:solidFill>
              <a:latin typeface="45 Helvetica Light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Documents and Settings\Sebastien\My Documents\My Pictures\ODAEM_Execu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2313437" cy="2153417"/>
          </a:xfrm>
          <a:prstGeom prst="rect">
            <a:avLst/>
          </a:prstGeom>
          <a:noFill/>
        </p:spPr>
      </p:pic>
      <p:pic>
        <p:nvPicPr>
          <p:cNvPr id="30731" name="Picture 11" descr="C:\Documents and Settings\Sebastien\My Documents\My Pictures\ODAEM_Optim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57298"/>
            <a:ext cx="1874524" cy="184252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Implementing BPM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Assemble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Execute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Monitor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Optimize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Process Lifecycle: The ongoing</a:t>
            </a:r>
            <a:r>
              <a:rPr lang="en-US" dirty="0" smtClean="0"/>
              <a:t>, progressive activity, which aims to improve the efficiency of individual processes and the business as a whole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is Business Process Management (“BPM”)</a:t>
            </a:r>
          </a:p>
          <a:p>
            <a:endParaRPr lang="en-GB" dirty="0"/>
          </a:p>
        </p:txBody>
      </p:sp>
      <p:pic>
        <p:nvPicPr>
          <p:cNvPr id="30722" name="Picture 2" descr="C:\Documents and Settings\Sebastien\My Documents\My Pictures\ODAEM_De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357298"/>
            <a:ext cx="1901956" cy="1988824"/>
          </a:xfrm>
          <a:prstGeom prst="rect">
            <a:avLst/>
          </a:prstGeom>
          <a:noFill/>
        </p:spPr>
      </p:pic>
      <p:pic>
        <p:nvPicPr>
          <p:cNvPr id="30724" name="Picture 4" descr="C:\Documents and Settings\Sebastien\My Documents\My Pictures\ODAEM_Assemb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71744"/>
            <a:ext cx="1979680" cy="2258573"/>
          </a:xfrm>
          <a:prstGeom prst="rect">
            <a:avLst/>
          </a:prstGeom>
          <a:noFill/>
        </p:spPr>
      </p:pic>
      <p:pic>
        <p:nvPicPr>
          <p:cNvPr id="30729" name="Picture 9" descr="C:\Documents and Settings\Sebastien\My Documents\My Pictures\ODAEM_Monit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643182"/>
            <a:ext cx="2133605" cy="228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Introducing K2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K2 </a:t>
            </a:r>
            <a:r>
              <a:rPr lang="en-GB" dirty="0" smtClean="0">
                <a:solidFill>
                  <a:schemeClr val="accent1"/>
                </a:solidFill>
              </a:rPr>
              <a:t>enables </a:t>
            </a:r>
            <a:r>
              <a:rPr lang="en-GB" dirty="0" smtClean="0"/>
              <a:t>business solutions for </a:t>
            </a:r>
            <a:r>
              <a:rPr lang="en-GB" dirty="0" smtClean="0">
                <a:solidFill>
                  <a:srgbClr val="7AC142"/>
                </a:solidFill>
              </a:rPr>
              <a:t>1,500+</a:t>
            </a:r>
            <a:r>
              <a:rPr lang="en-GB" dirty="0" smtClean="0"/>
              <a:t> customers with over </a:t>
            </a:r>
            <a:r>
              <a:rPr lang="en-GB" dirty="0" smtClean="0">
                <a:solidFill>
                  <a:srgbClr val="7AC142"/>
                </a:solidFill>
              </a:rPr>
              <a:t>1,000,000 </a:t>
            </a:r>
            <a:r>
              <a:rPr lang="en-GB" dirty="0" smtClean="0"/>
              <a:t>users in over 43 countries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People in many different sectors and roles are already benefiting from K2 which allows them to </a:t>
            </a:r>
            <a:r>
              <a:rPr lang="en-US" dirty="0" smtClean="0">
                <a:solidFill>
                  <a:schemeClr val="accent1"/>
                </a:solidFill>
              </a:rPr>
              <a:t>respond rapidly </a:t>
            </a:r>
            <a:r>
              <a:rPr lang="en-US" dirty="0" smtClean="0"/>
              <a:t>to change both within the business and in the marketplace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 use our own platform to stay ahead of the market</a:t>
            </a:r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hlinkClick r:id="rId3"/>
              </a:rPr>
              <a:t>http://www.k2.com/customers.aspx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Introducing K2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Our Customers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First commercial software launch, 2000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K2.net 2003: award-winning .NET based Enterprise Workflow platform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Global presence</a:t>
            </a:r>
            <a:r>
              <a:rPr lang="en-GB" dirty="0" smtClean="0"/>
              <a:t>; headquartered in Redmond, Washington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Deployed in 20% of the Fortune 100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Strong, global partner community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Over four years of triple-digit growth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2007: Release of </a:t>
            </a:r>
            <a:r>
              <a:rPr lang="en-GB" dirty="0" smtClean="0">
                <a:solidFill>
                  <a:schemeClr val="accent1"/>
                </a:solidFill>
              </a:rPr>
              <a:t>K2 [blackpearl]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Introducing K2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Our Company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dirty="0" smtClean="0"/>
              <a:t>The only BPM vendor with a product built completely in .NET 3</a:t>
            </a:r>
          </a:p>
          <a:p>
            <a:pPr marL="688975" lvl="1" indent="-231775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Execute Windows Workflow Foundation</a:t>
            </a:r>
          </a:p>
          <a:p>
            <a:pPr marL="688975" lvl="1" indent="-231775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Consume or publish as Windows Communication Foundation </a:t>
            </a:r>
          </a:p>
          <a:p>
            <a:pPr marL="688975" lvl="1" indent="-231775"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Deep integration into Office suite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Excellent relationships with the Microsoft product teams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The only Globally Managed, BPM, Independent Software Vendor (one of 32 ISVs) 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Member of the Business Process </a:t>
            </a:r>
          </a:p>
          <a:p>
            <a:pPr lvl="0"/>
            <a:r>
              <a:rPr lang="en-GB" dirty="0" smtClean="0"/>
              <a:t>	Alliance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The only Member of the Microsoft </a:t>
            </a:r>
          </a:p>
          <a:p>
            <a:pPr lvl="0"/>
            <a:r>
              <a:rPr lang="en-GB" dirty="0" smtClean="0"/>
              <a:t>	Business Process Alliance to be </a:t>
            </a:r>
          </a:p>
          <a:p>
            <a:pPr lvl="0"/>
            <a:r>
              <a:rPr lang="en-GB" dirty="0" smtClean="0"/>
              <a:t>	awarded the Innovation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Introducing K2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K2 and </a:t>
            </a:r>
            <a:endParaRPr lang="en-GB" dirty="0"/>
          </a:p>
        </p:txBody>
      </p:sp>
      <p:pic>
        <p:nvPicPr>
          <p:cNvPr id="6" name="Picture 5" descr="Logo Microso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1789179" cy="134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457200" y="609600"/>
            <a:ext cx="7543800" cy="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838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45 Helvetica Light"/>
              </a:rPr>
              <a:t>Introducing K2 blackpearl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9525">
            <a:solidFill>
              <a:srgbClr val="C4C4C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6172200" y="4495800"/>
            <a:ext cx="2819400" cy="2133600"/>
            <a:chOff x="5029200" y="3352800"/>
            <a:chExt cx="4114800" cy="3505200"/>
          </a:xfrm>
        </p:grpSpPr>
        <p:pic>
          <p:nvPicPr>
            <p:cNvPr id="10" name="Picture 2" descr="C:\Documents and Settings\marko.mandusic\Desktop\Summe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505200"/>
              <a:ext cx="3762375" cy="318135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105400" y="3429000"/>
              <a:ext cx="3886200" cy="34290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10200" y="2971800"/>
              <a:ext cx="3352800" cy="4114800"/>
            </a:xfrm>
            <a:prstGeom prst="rect">
              <a:avLst/>
            </a:prstGeom>
            <a:gradFill>
              <a:gsLst>
                <a:gs pos="100000">
                  <a:schemeClr val="bg2"/>
                </a:gs>
                <a:gs pos="34000">
                  <a:schemeClr val="bg2">
                    <a:alpha val="0"/>
                  </a:schemeClr>
                </a:gs>
                <a:gs pos="0">
                  <a:schemeClr val="bg2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1|0.1|0.1"/>
</p:tagLst>
</file>

<file path=ppt/theme/theme1.xml><?xml version="1.0" encoding="utf-8"?>
<a:theme xmlns:a="http://schemas.openxmlformats.org/drawingml/2006/main" name="K2 Template">
  <a:themeElements>
    <a:clrScheme name="K2_Colors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7AC142"/>
      </a:accent1>
      <a:accent2>
        <a:srgbClr val="6DB33F"/>
      </a:accent2>
      <a:accent3>
        <a:srgbClr val="5D9732"/>
      </a:accent3>
      <a:accent4>
        <a:srgbClr val="4F6E18"/>
      </a:accent4>
      <a:accent5>
        <a:srgbClr val="395509"/>
      </a:accent5>
      <a:accent6>
        <a:srgbClr val="D0E4A6"/>
      </a:accent6>
      <a:hlink>
        <a:srgbClr val="7AC142"/>
      </a:hlink>
      <a:folHlink>
        <a:srgbClr val="4F6E18"/>
      </a:folHlink>
    </a:clrScheme>
    <a:fontScheme name="K2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EFDA9C290F34EA7682865F4F37D03" ma:contentTypeVersion="1" ma:contentTypeDescription="Create a new document." ma:contentTypeScope="" ma:versionID="9951f8f8de8a0dea9a77096f9b6b6932">
  <xsd:schema xmlns:xsd="http://www.w3.org/2001/XMLSchema" xmlns:p="http://schemas.microsoft.com/office/2006/metadata/properties" xmlns:ns2="ca0795ed-7621-40de-80d3-c89c7fa87a9e" targetNamespace="http://schemas.microsoft.com/office/2006/metadata/properties" ma:root="true" ma:fieldsID="b20275aefe711798798bcdee78d89abc" ns2:_="">
    <xsd:import namespace="ca0795ed-7621-40de-80d3-c89c7fa87a9e"/>
    <xsd:element name="properties">
      <xsd:complexType>
        <xsd:sequence>
          <xsd:element name="documentManagement">
            <xsd:complexType>
              <xsd:all>
                <xsd:element ref="ns2:Brand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0795ed-7621-40de-80d3-c89c7fa87a9e" elementFormDefault="qualified">
    <xsd:import namespace="http://schemas.microsoft.com/office/2006/documentManagement/types"/>
    <xsd:element name="Brand_x0020_Type" ma:index="8" nillable="true" ma:displayName="Brand Type" ma:default="Packaging" ma:format="Dropdown" ma:internalName="Brand_x0020_Type">
      <xsd:simpleType>
        <xsd:restriction base="dms:Choice">
          <xsd:enumeration value="Stationery"/>
          <xsd:enumeration value="Guide"/>
          <xsd:enumeration value="Corporate Logos"/>
          <xsd:enumeration value="Brief"/>
          <xsd:enumeration value="PowerPoint"/>
          <xsd:enumeration value="Environmental"/>
          <xsd:enumeration value="Signature"/>
          <xsd:enumeration value="CD Packaging Templates"/>
          <xsd:enumeration value="Invitations"/>
          <xsd:enumeration value="Internal Creative Docs"/>
          <xsd:enumeration value="Community Logos"/>
          <xsd:enumeration value="Word Template"/>
          <xsd:enumeration value="Image Library"/>
          <xsd:enumeration value="Icons"/>
          <xsd:enumeration value="Visio Stencils"/>
          <xsd:enumeration value="Packag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rand_x0020_Type xmlns="ca0795ed-7621-40de-80d3-c89c7fa87a9e" xsi:nil="true"/>
  </documentManagement>
</p:properties>
</file>

<file path=customXml/itemProps1.xml><?xml version="1.0" encoding="utf-8"?>
<ds:datastoreItem xmlns:ds="http://schemas.openxmlformats.org/officeDocument/2006/customXml" ds:itemID="{F52E8B4F-2D16-4367-8B15-FF624633C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795ed-7621-40de-80d3-c89c7fa87a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2E550C4-49EE-4ADC-8C1C-17EB568D6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265DC-A64A-47D9-9F35-15B59C9E79F6}">
  <ds:schemaRefs>
    <ds:schemaRef ds:uri="http://schemas.microsoft.com/office/2006/metadata/properties"/>
    <ds:schemaRef ds:uri="ca0795ed-7621-40de-80d3-c89c7fa87a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K2 Template</Template>
  <TotalTime>0</TotalTime>
  <Words>1068</Words>
  <Application>Microsoft Office PowerPoint</Application>
  <PresentationFormat>On-screen Show (4:3)</PresentationFormat>
  <Paragraphs>281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K2 Template</vt:lpstr>
      <vt:lpstr>Introducing K2 [blackpearl] BPM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K2 [blackpearl] BPM</dc:title>
  <dc:creator/>
  <cp:lastModifiedBy/>
  <cp:revision>1</cp:revision>
  <dcterms:created xsi:type="dcterms:W3CDTF">2007-08-07T13:26:26Z</dcterms:created>
  <dcterms:modified xsi:type="dcterms:W3CDTF">2008-03-31T16:42:49Z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0x0101004B1EFDA9C290F34EA7682865F4F37D03</vt:lpwstr>
  </property>
  <property fmtid="{D5CDD505-2E9C-101B-9397-08002B2CF9AE}" pid="3" name="Order">
    <vt:r8>8400</vt:r8>
  </property>
</Properties>
</file>