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436" r:id="rId2"/>
    <p:sldId id="417" r:id="rId3"/>
    <p:sldId id="438" r:id="rId4"/>
    <p:sldId id="439" r:id="rId5"/>
    <p:sldId id="440" r:id="rId6"/>
    <p:sldId id="441" r:id="rId7"/>
  </p:sldIdLst>
  <p:sldSz cx="9144000" cy="6858000" type="screen4x3"/>
  <p:notesSz cx="6858000" cy="9144000"/>
  <p:defaultTextStyle>
    <a:defPPr>
      <a:defRPr lang="en-US"/>
    </a:defPPr>
    <a:lvl1pPr algn="l" rtl="0" fontAlgn="base">
      <a:spcBef>
        <a:spcPct val="0"/>
      </a:spcBef>
      <a:spcAft>
        <a:spcPct val="0"/>
      </a:spcAft>
      <a:defRPr kern="1200">
        <a:solidFill>
          <a:srgbClr val="A2998A"/>
        </a:solidFill>
        <a:latin typeface="Segoe"/>
        <a:ea typeface="+mn-ea"/>
        <a:cs typeface="+mn-cs"/>
      </a:defRPr>
    </a:lvl1pPr>
    <a:lvl2pPr marL="457200" algn="l" rtl="0" fontAlgn="base">
      <a:spcBef>
        <a:spcPct val="0"/>
      </a:spcBef>
      <a:spcAft>
        <a:spcPct val="0"/>
      </a:spcAft>
      <a:defRPr kern="1200">
        <a:solidFill>
          <a:srgbClr val="A2998A"/>
        </a:solidFill>
        <a:latin typeface="Segoe"/>
        <a:ea typeface="+mn-ea"/>
        <a:cs typeface="+mn-cs"/>
      </a:defRPr>
    </a:lvl2pPr>
    <a:lvl3pPr marL="914400" algn="l" rtl="0" fontAlgn="base">
      <a:spcBef>
        <a:spcPct val="0"/>
      </a:spcBef>
      <a:spcAft>
        <a:spcPct val="0"/>
      </a:spcAft>
      <a:defRPr kern="1200">
        <a:solidFill>
          <a:srgbClr val="A2998A"/>
        </a:solidFill>
        <a:latin typeface="Segoe"/>
        <a:ea typeface="+mn-ea"/>
        <a:cs typeface="+mn-cs"/>
      </a:defRPr>
    </a:lvl3pPr>
    <a:lvl4pPr marL="1371600" algn="l" rtl="0" fontAlgn="base">
      <a:spcBef>
        <a:spcPct val="0"/>
      </a:spcBef>
      <a:spcAft>
        <a:spcPct val="0"/>
      </a:spcAft>
      <a:defRPr kern="1200">
        <a:solidFill>
          <a:srgbClr val="A2998A"/>
        </a:solidFill>
        <a:latin typeface="Segoe"/>
        <a:ea typeface="+mn-ea"/>
        <a:cs typeface="+mn-cs"/>
      </a:defRPr>
    </a:lvl4pPr>
    <a:lvl5pPr marL="1828800" algn="l" rtl="0" fontAlgn="base">
      <a:spcBef>
        <a:spcPct val="0"/>
      </a:spcBef>
      <a:spcAft>
        <a:spcPct val="0"/>
      </a:spcAft>
      <a:defRPr kern="1200">
        <a:solidFill>
          <a:srgbClr val="A2998A"/>
        </a:solidFill>
        <a:latin typeface="Segoe"/>
        <a:ea typeface="+mn-ea"/>
        <a:cs typeface="+mn-cs"/>
      </a:defRPr>
    </a:lvl5pPr>
    <a:lvl6pPr marL="2286000" algn="l" defTabSz="914400" rtl="0" eaLnBrk="1" latinLnBrk="0" hangingPunct="1">
      <a:defRPr kern="1200">
        <a:solidFill>
          <a:srgbClr val="A2998A"/>
        </a:solidFill>
        <a:latin typeface="Segoe"/>
        <a:ea typeface="+mn-ea"/>
        <a:cs typeface="+mn-cs"/>
      </a:defRPr>
    </a:lvl6pPr>
    <a:lvl7pPr marL="2743200" algn="l" defTabSz="914400" rtl="0" eaLnBrk="1" latinLnBrk="0" hangingPunct="1">
      <a:defRPr kern="1200">
        <a:solidFill>
          <a:srgbClr val="A2998A"/>
        </a:solidFill>
        <a:latin typeface="Segoe"/>
        <a:ea typeface="+mn-ea"/>
        <a:cs typeface="+mn-cs"/>
      </a:defRPr>
    </a:lvl7pPr>
    <a:lvl8pPr marL="3200400" algn="l" defTabSz="914400" rtl="0" eaLnBrk="1" latinLnBrk="0" hangingPunct="1">
      <a:defRPr kern="1200">
        <a:solidFill>
          <a:srgbClr val="A2998A"/>
        </a:solidFill>
        <a:latin typeface="Segoe"/>
        <a:ea typeface="+mn-ea"/>
        <a:cs typeface="+mn-cs"/>
      </a:defRPr>
    </a:lvl8pPr>
    <a:lvl9pPr marL="3657600" algn="l" defTabSz="914400" rtl="0" eaLnBrk="1" latinLnBrk="0" hangingPunct="1">
      <a:defRPr kern="1200">
        <a:solidFill>
          <a:srgbClr val="A2998A"/>
        </a:solidFill>
        <a:latin typeface="Segoe"/>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scaleToFitPaper="1" frameSlides="1"/>
  <p:showPr loop="1" showNarration="1">
    <p:kiosk/>
    <p:sldAll/>
    <p:penClr>
      <a:srgbClr val="FF0000"/>
    </p:penClr>
  </p:showPr>
  <p:clrMru>
    <a:srgbClr val="FFFFFF"/>
    <a:srgbClr val="666666"/>
    <a:srgbClr val="D59E2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378" autoAdjust="0"/>
    <p:restoredTop sz="90302" autoAdjust="0"/>
  </p:normalViewPr>
  <p:slideViewPr>
    <p:cSldViewPr snapToGrid="0">
      <p:cViewPr>
        <p:scale>
          <a:sx n="75" d="100"/>
          <a:sy n="75" d="100"/>
        </p:scale>
        <p:origin x="-1992" y="-684"/>
      </p:cViewPr>
      <p:guideLst>
        <p:guide orient="horz" pos="3974"/>
        <p:guide orient="horz" pos="1565"/>
        <p:guide orient="horz" pos="4195"/>
        <p:guide pos="2880"/>
        <p:guide pos="340"/>
        <p:guide pos="1040"/>
        <p:guide pos="5442"/>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1" d="100"/>
          <a:sy n="81" d="100"/>
        </p:scale>
        <p:origin x="-2040"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smtClean="0"/>
              <a:t>DAT306</a:t>
            </a: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AFE33A2-4BF6-487D-A64B-8901C8A02D2D}" type="datetimeFigureOut">
              <a:rPr lang="en-US" smtClean="0"/>
              <a:pPr/>
              <a:t>4/11/2008</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dirty="0" smtClean="0"/>
              <a:t>DAT306</a:t>
            </a:r>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8F759D-00E8-4637-B3BD-DDD3D22F1BA4}" type="slidenum">
              <a:rPr lang="en-GB" smtClean="0"/>
              <a:pPr/>
              <a:t>‹#›</a:t>
            </a:fld>
            <a:endParaRPr lang="en-GB"/>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charset="0"/>
              </a:defRPr>
            </a:lvl1pPr>
          </a:lstStyle>
          <a:p>
            <a:pPr>
              <a:defRPr/>
            </a:pPr>
            <a:r>
              <a:rPr lang="en-US" smtClean="0"/>
              <a:t>DAT306</a:t>
            </a:r>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pPr>
              <a:defRPr/>
            </a:pPr>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1C9BC253-3C3E-4952-95DF-387E834314BE}" type="slidenum">
              <a:rPr lang="en-US"/>
              <a:pPr>
                <a:defRPr/>
              </a:pPr>
              <a:t>‹#›</a:t>
            </a:fld>
            <a:endParaRPr 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Header Placeholder 2"/>
          <p:cNvSpPr>
            <a:spLocks noGrp="1"/>
          </p:cNvSpPr>
          <p:nvPr>
            <p:ph type="hdr" sz="quarter" idx="10"/>
          </p:nvPr>
        </p:nvSpPr>
        <p:spPr/>
        <p:txBody>
          <a:bodyPr/>
          <a:lstStyle/>
          <a:p>
            <a:pPr>
              <a:defRPr/>
            </a:pPr>
            <a:r>
              <a:rPr lang="en-US" smtClean="0"/>
              <a:t>DAT306</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Header Placeholder 2"/>
          <p:cNvSpPr>
            <a:spLocks noGrp="1"/>
          </p:cNvSpPr>
          <p:nvPr>
            <p:ph type="hdr" sz="quarter" idx="10"/>
          </p:nvPr>
        </p:nvSpPr>
        <p:spPr/>
        <p:txBody>
          <a:bodyPr/>
          <a:lstStyle/>
          <a:p>
            <a:pPr>
              <a:defRPr/>
            </a:pPr>
            <a:r>
              <a:rPr lang="en-US" smtClean="0"/>
              <a:t>DAT306</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Header Placeholder 2"/>
          <p:cNvSpPr>
            <a:spLocks noGrp="1"/>
          </p:cNvSpPr>
          <p:nvPr>
            <p:ph type="hdr" sz="quarter" idx="10"/>
          </p:nvPr>
        </p:nvSpPr>
        <p:spPr/>
        <p:txBody>
          <a:bodyPr/>
          <a:lstStyle/>
          <a:p>
            <a:pPr>
              <a:defRPr/>
            </a:pPr>
            <a:r>
              <a:rPr lang="en-US" smtClean="0"/>
              <a:t>DAT306</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Header Placeholder 2"/>
          <p:cNvSpPr>
            <a:spLocks noGrp="1"/>
          </p:cNvSpPr>
          <p:nvPr>
            <p:ph type="hdr" sz="quarter" idx="10"/>
          </p:nvPr>
        </p:nvSpPr>
        <p:spPr/>
        <p:txBody>
          <a:bodyPr/>
          <a:lstStyle/>
          <a:p>
            <a:pPr>
              <a:defRPr/>
            </a:pPr>
            <a:r>
              <a:rPr lang="en-US" smtClean="0"/>
              <a:t>DAT306</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Header Placeholder 2"/>
          <p:cNvSpPr>
            <a:spLocks noGrp="1"/>
          </p:cNvSpPr>
          <p:nvPr>
            <p:ph type="hdr" sz="quarter" idx="10"/>
          </p:nvPr>
        </p:nvSpPr>
        <p:spPr/>
        <p:txBody>
          <a:bodyPr/>
          <a:lstStyle/>
          <a:p>
            <a:pPr>
              <a:defRPr/>
            </a:pPr>
            <a:r>
              <a:rPr lang="en-US" smtClean="0"/>
              <a:t>DAT306</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Header Placeholder 2"/>
          <p:cNvSpPr>
            <a:spLocks noGrp="1"/>
          </p:cNvSpPr>
          <p:nvPr>
            <p:ph type="hdr" sz="quarter" idx="10"/>
          </p:nvPr>
        </p:nvSpPr>
        <p:spPr/>
        <p:txBody>
          <a:bodyPr/>
          <a:lstStyle/>
          <a:p>
            <a:pPr>
              <a:defRPr/>
            </a:pPr>
            <a:r>
              <a:rPr lang="en-US" smtClean="0"/>
              <a:t>DAT306</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logo-box_BIG.png"/>
          <p:cNvPicPr>
            <a:picLocks noChangeAspect="1"/>
          </p:cNvPicPr>
          <p:nvPr userDrawn="1"/>
        </p:nvPicPr>
        <p:blipFill>
          <a:blip r:embed="rId2"/>
          <a:srcRect t="32419"/>
          <a:stretch>
            <a:fillRect/>
          </a:stretch>
        </p:blipFill>
        <p:spPr bwMode="auto">
          <a:xfrm>
            <a:off x="430213" y="0"/>
            <a:ext cx="3313112" cy="1897063"/>
          </a:xfrm>
          <a:prstGeom prst="rect">
            <a:avLst/>
          </a:prstGeom>
          <a:noFill/>
          <a:ln w="9525">
            <a:noFill/>
            <a:miter lim="800000"/>
            <a:headEnd/>
            <a:tailEnd/>
          </a:ln>
        </p:spPr>
      </p:pic>
      <p:pic>
        <p:nvPicPr>
          <p:cNvPr id="5" name="Picture 4" descr="title-slide-lines_BIG.png"/>
          <p:cNvPicPr>
            <a:picLocks noChangeAspect="1"/>
          </p:cNvPicPr>
          <p:nvPr userDrawn="1"/>
        </p:nvPicPr>
        <p:blipFill>
          <a:blip r:embed="rId3"/>
          <a:srcRect/>
          <a:stretch>
            <a:fillRect/>
          </a:stretch>
        </p:blipFill>
        <p:spPr bwMode="auto">
          <a:xfrm>
            <a:off x="0" y="2997200"/>
            <a:ext cx="3360738" cy="3860800"/>
          </a:xfrm>
          <a:prstGeom prst="rect">
            <a:avLst/>
          </a:prstGeom>
          <a:noFill/>
          <a:ln w="9525">
            <a:noFill/>
            <a:miter lim="800000"/>
            <a:headEnd/>
            <a:tailEnd/>
          </a:ln>
        </p:spPr>
      </p:pic>
      <p:pic>
        <p:nvPicPr>
          <p:cNvPr id="6" name="Picture 6" descr="Dev-logo_BIG.png"/>
          <p:cNvPicPr>
            <a:picLocks noChangeAspect="1"/>
          </p:cNvPicPr>
          <p:nvPr userDrawn="1"/>
        </p:nvPicPr>
        <p:blipFill>
          <a:blip r:embed="rId4"/>
          <a:srcRect/>
          <a:stretch>
            <a:fillRect/>
          </a:stretch>
        </p:blipFill>
        <p:spPr bwMode="auto">
          <a:xfrm>
            <a:off x="711200" y="685800"/>
            <a:ext cx="2722563" cy="846138"/>
          </a:xfrm>
          <a:prstGeom prst="rect">
            <a:avLst/>
          </a:prstGeom>
          <a:noFill/>
          <a:ln w="9525">
            <a:noFill/>
            <a:miter lim="800000"/>
            <a:headEnd/>
            <a:tailEnd/>
          </a:ln>
        </p:spPr>
      </p:pic>
      <p:sp>
        <p:nvSpPr>
          <p:cNvPr id="4098" name="Rectangle 2"/>
          <p:cNvSpPr>
            <a:spLocks noGrp="1" noChangeArrowheads="1"/>
          </p:cNvSpPr>
          <p:nvPr>
            <p:ph type="ctrTitle"/>
          </p:nvPr>
        </p:nvSpPr>
        <p:spPr>
          <a:xfrm>
            <a:off x="1538514" y="2090058"/>
            <a:ext cx="7100662" cy="1719942"/>
          </a:xfrm>
        </p:spPr>
        <p:txBody>
          <a:bodyPr anchor="b"/>
          <a:lstStyle>
            <a:lvl1pPr>
              <a:defRPr sz="3200" b="0">
                <a:solidFill>
                  <a:schemeClr val="accent1"/>
                </a:solidFill>
                <a:latin typeface="+mn-lt"/>
              </a:defRPr>
            </a:lvl1pPr>
          </a:lstStyle>
          <a:p>
            <a:r>
              <a:rPr lang="en-US" dirty="0" smtClean="0"/>
              <a:t>Click to edit Master title style</a:t>
            </a:r>
            <a:endParaRPr lang="en-US" dirty="0"/>
          </a:p>
        </p:txBody>
      </p:sp>
      <p:sp>
        <p:nvSpPr>
          <p:cNvPr id="4099" name="Rectangle 3"/>
          <p:cNvSpPr>
            <a:spLocks noGrp="1" noChangeArrowheads="1"/>
          </p:cNvSpPr>
          <p:nvPr>
            <p:ph type="subTitle" idx="1"/>
          </p:nvPr>
        </p:nvSpPr>
        <p:spPr>
          <a:xfrm>
            <a:off x="1538513" y="3870551"/>
            <a:ext cx="7100662" cy="1136877"/>
          </a:xfrm>
        </p:spPr>
        <p:txBody>
          <a:bodyPr/>
          <a:lstStyle>
            <a:lvl1pPr marL="0" indent="0">
              <a:buFontTx/>
              <a:buNone/>
              <a:defRPr sz="2000">
                <a:solidFill>
                  <a:schemeClr val="bg1"/>
                </a:solidFill>
              </a:defRPr>
            </a:lvl1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7013" y="274638"/>
            <a:ext cx="2011362"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274638"/>
            <a:ext cx="58848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Section Header2">
    <p:spTree>
      <p:nvGrpSpPr>
        <p:cNvPr id="1" name=""/>
        <p:cNvGrpSpPr/>
        <p:nvPr/>
      </p:nvGrpSpPr>
      <p:grpSpPr>
        <a:xfrm>
          <a:off x="0" y="0"/>
          <a:ext cx="0" cy="0"/>
          <a:chOff x="0" y="0"/>
          <a:chExt cx="0" cy="0"/>
        </a:xfrm>
      </p:grpSpPr>
      <p:pic>
        <p:nvPicPr>
          <p:cNvPr id="5" name="Picture 4" descr="title-slide-lines_BIG.png"/>
          <p:cNvPicPr>
            <a:picLocks noChangeAspect="1"/>
          </p:cNvPicPr>
          <p:nvPr userDrawn="1"/>
        </p:nvPicPr>
        <p:blipFill>
          <a:blip r:embed="rId2"/>
          <a:srcRect/>
          <a:stretch>
            <a:fillRect/>
          </a:stretch>
        </p:blipFill>
        <p:spPr bwMode="auto">
          <a:xfrm>
            <a:off x="0" y="2997200"/>
            <a:ext cx="3360738" cy="3860800"/>
          </a:xfrm>
          <a:prstGeom prst="rect">
            <a:avLst/>
          </a:prstGeom>
          <a:noFill/>
          <a:ln w="9525">
            <a:noFill/>
            <a:miter lim="800000"/>
            <a:headEnd/>
            <a:tailEnd/>
          </a:ln>
        </p:spPr>
      </p:pic>
      <p:sp>
        <p:nvSpPr>
          <p:cNvPr id="4098" name="Rectangle 2"/>
          <p:cNvSpPr>
            <a:spLocks noGrp="1" noChangeArrowheads="1"/>
          </p:cNvSpPr>
          <p:nvPr>
            <p:ph type="ctrTitle"/>
          </p:nvPr>
        </p:nvSpPr>
        <p:spPr>
          <a:xfrm>
            <a:off x="1538514" y="2090058"/>
            <a:ext cx="7100662" cy="1719942"/>
          </a:xfrm>
        </p:spPr>
        <p:txBody>
          <a:bodyPr anchor="b"/>
          <a:lstStyle>
            <a:lvl1pPr>
              <a:defRPr sz="3200" b="0">
                <a:solidFill>
                  <a:schemeClr val="accent1"/>
                </a:solidFill>
                <a:latin typeface="+mn-lt"/>
              </a:defRPr>
            </a:lvl1pPr>
          </a:lstStyle>
          <a:p>
            <a:r>
              <a:rPr lang="en-US" dirty="0" smtClean="0"/>
              <a:t>Click to edit Master title style</a:t>
            </a:r>
            <a:endParaRPr lang="en-US" dirty="0"/>
          </a:p>
        </p:txBody>
      </p:sp>
      <p:sp>
        <p:nvSpPr>
          <p:cNvPr id="4099" name="Rectangle 3"/>
          <p:cNvSpPr>
            <a:spLocks noGrp="1" noChangeArrowheads="1"/>
          </p:cNvSpPr>
          <p:nvPr>
            <p:ph type="subTitle" idx="1"/>
          </p:nvPr>
        </p:nvSpPr>
        <p:spPr>
          <a:xfrm>
            <a:off x="1538513" y="3870551"/>
            <a:ext cx="7100662" cy="1136877"/>
          </a:xfrm>
        </p:spPr>
        <p:txBody>
          <a:bodyPr/>
          <a:lstStyle>
            <a:lvl1pPr marL="0" indent="0">
              <a:buFontTx/>
              <a:buNone/>
              <a:defRPr sz="2000">
                <a:solidFill>
                  <a:schemeClr val="bg1"/>
                </a:solidFill>
              </a:defRPr>
            </a:lvl1pPr>
          </a:lstStyle>
          <a:p>
            <a:r>
              <a:rPr lang="en-US" dirty="0" smtClean="0"/>
              <a:t>Click to edit Master subtitle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Roadmap">
    <p:spTree>
      <p:nvGrpSpPr>
        <p:cNvPr id="1" name=""/>
        <p:cNvGrpSpPr/>
        <p:nvPr/>
      </p:nvGrpSpPr>
      <p:grpSpPr>
        <a:xfrm>
          <a:off x="0" y="0"/>
          <a:ext cx="0" cy="0"/>
          <a:chOff x="0" y="0"/>
          <a:chExt cx="0" cy="0"/>
        </a:xfrm>
      </p:grpSpPr>
      <p:pic>
        <p:nvPicPr>
          <p:cNvPr id="4" name="Picture 2" descr="C:\Data\Presentations\_Artwork\Artwork_Imagery\Shapes and Graphics\Roadmaps and traffic signs\road.png"/>
          <p:cNvPicPr>
            <a:picLocks noChangeAspect="1" noChangeArrowheads="1"/>
          </p:cNvPicPr>
          <p:nvPr userDrawn="1"/>
        </p:nvPicPr>
        <p:blipFill>
          <a:blip r:embed="rId2"/>
          <a:srcRect/>
          <a:stretch>
            <a:fillRect/>
          </a:stretch>
        </p:blipFill>
        <p:spPr bwMode="auto">
          <a:xfrm>
            <a:off x="0" y="201925"/>
            <a:ext cx="9144000" cy="6858001"/>
          </a:xfrm>
          <a:prstGeom prst="rect">
            <a:avLst/>
          </a:prstGeom>
          <a:noFill/>
        </p:spPr>
      </p:pic>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9750" y="285750"/>
            <a:ext cx="8048625" cy="701221"/>
          </a:xfr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Placeholder 5"/>
          <p:cNvSpPr>
            <a:spLocks noGrp="1"/>
          </p:cNvSpPr>
          <p:nvPr>
            <p:ph sz="quarter" idx="10"/>
          </p:nvPr>
        </p:nvSpPr>
        <p:spPr>
          <a:xfrm>
            <a:off x="544286" y="906694"/>
            <a:ext cx="8048625" cy="385763"/>
          </a:xfrm>
        </p:spPr>
        <p:txBody>
          <a:bodyPr/>
          <a:lstStyle>
            <a:lvl1pPr>
              <a:buNone/>
              <a:defRPr lang="en-US" sz="2800" dirty="0" smtClean="0">
                <a:solidFill>
                  <a:schemeClr val="tx2"/>
                </a:solidFill>
                <a:latin typeface="+mj-lt"/>
                <a:ea typeface="+mj-ea"/>
                <a:cs typeface="+mj-cs"/>
              </a:defRPr>
            </a:lvl1pPr>
          </a:lstStyle>
          <a:p>
            <a:pPr lvl="0"/>
            <a:r>
              <a:rPr lang="en-US" dirty="0" smtClean="0"/>
              <a:t>Click to edit Master text styles</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539750" y="1600200"/>
            <a:ext cx="39481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0263" y="1600200"/>
            <a:ext cx="39481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pic>
        <p:nvPicPr>
          <p:cNvPr id="1026" name="Picture 4" descr="title-slide-lines-grey_BIG.png"/>
          <p:cNvPicPr>
            <a:picLocks noChangeAspect="1"/>
          </p:cNvPicPr>
          <p:nvPr userDrawn="1"/>
        </p:nvPicPr>
        <p:blipFill>
          <a:blip r:embed="rId17">
            <a:lum bright="-6000"/>
          </a:blip>
          <a:srcRect/>
          <a:stretch>
            <a:fillRect/>
          </a:stretch>
        </p:blipFill>
        <p:spPr bwMode="auto">
          <a:xfrm>
            <a:off x="0" y="2990850"/>
            <a:ext cx="3367088" cy="38671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539750" y="285750"/>
            <a:ext cx="8048625"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title style</a:t>
            </a:r>
          </a:p>
        </p:txBody>
      </p:sp>
      <p:sp>
        <p:nvSpPr>
          <p:cNvPr id="1028" name="Rectangle 3"/>
          <p:cNvSpPr>
            <a:spLocks noGrp="1" noChangeArrowheads="1"/>
          </p:cNvSpPr>
          <p:nvPr>
            <p:ph type="body" idx="1"/>
          </p:nvPr>
        </p:nvSpPr>
        <p:spPr bwMode="auto">
          <a:xfrm>
            <a:off x="539750" y="1600200"/>
            <a:ext cx="8048625"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61" r:id="rId1"/>
    <p:sldLayoutId id="2147483668" r:id="rId2"/>
    <p:sldLayoutId id="2147483651" r:id="rId3"/>
    <p:sldLayoutId id="2147483670" r:id="rId4"/>
    <p:sldLayoutId id="2147483669"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71" r:id="rId14"/>
  </p:sldLayoutIdLst>
  <p:timing>
    <p:tnLst>
      <p:par>
        <p:cTn id="1" dur="indefinite" restart="never" nodeType="tmRoot"/>
      </p:par>
    </p:tnLst>
  </p:timing>
  <p:txStyles>
    <p:titleStyle>
      <a:lvl1pPr algn="l" rtl="0" eaLnBrk="0" fontAlgn="base" hangingPunct="0">
        <a:spcBef>
          <a:spcPct val="0"/>
        </a:spcBef>
        <a:spcAft>
          <a:spcPct val="0"/>
        </a:spcAft>
        <a:defRPr sz="4000">
          <a:solidFill>
            <a:schemeClr val="accent1"/>
          </a:solidFill>
          <a:latin typeface="+mj-lt"/>
          <a:ea typeface="+mj-ea"/>
          <a:cs typeface="+mj-cs"/>
        </a:defRPr>
      </a:lvl1pPr>
      <a:lvl2pPr algn="l" rtl="0" eaLnBrk="0" fontAlgn="base" hangingPunct="0">
        <a:spcBef>
          <a:spcPct val="0"/>
        </a:spcBef>
        <a:spcAft>
          <a:spcPct val="0"/>
        </a:spcAft>
        <a:defRPr sz="4000">
          <a:solidFill>
            <a:schemeClr val="accent1"/>
          </a:solidFill>
          <a:latin typeface="Segoe"/>
        </a:defRPr>
      </a:lvl2pPr>
      <a:lvl3pPr algn="l" rtl="0" eaLnBrk="0" fontAlgn="base" hangingPunct="0">
        <a:spcBef>
          <a:spcPct val="0"/>
        </a:spcBef>
        <a:spcAft>
          <a:spcPct val="0"/>
        </a:spcAft>
        <a:defRPr sz="4000">
          <a:solidFill>
            <a:schemeClr val="accent1"/>
          </a:solidFill>
          <a:latin typeface="Segoe"/>
        </a:defRPr>
      </a:lvl3pPr>
      <a:lvl4pPr algn="l" rtl="0" eaLnBrk="0" fontAlgn="base" hangingPunct="0">
        <a:spcBef>
          <a:spcPct val="0"/>
        </a:spcBef>
        <a:spcAft>
          <a:spcPct val="0"/>
        </a:spcAft>
        <a:defRPr sz="4000">
          <a:solidFill>
            <a:schemeClr val="accent1"/>
          </a:solidFill>
          <a:latin typeface="Segoe"/>
        </a:defRPr>
      </a:lvl4pPr>
      <a:lvl5pPr algn="l" rtl="0" eaLnBrk="0" fontAlgn="base" hangingPunct="0">
        <a:spcBef>
          <a:spcPct val="0"/>
        </a:spcBef>
        <a:spcAft>
          <a:spcPct val="0"/>
        </a:spcAft>
        <a:defRPr sz="4000">
          <a:solidFill>
            <a:schemeClr val="accent1"/>
          </a:solidFill>
          <a:latin typeface="Segoe"/>
        </a:defRPr>
      </a:lvl5pPr>
      <a:lvl6pPr marL="457200" algn="l" rtl="0" eaLnBrk="1" fontAlgn="base" hangingPunct="1">
        <a:spcBef>
          <a:spcPct val="0"/>
        </a:spcBef>
        <a:spcAft>
          <a:spcPct val="0"/>
        </a:spcAft>
        <a:defRPr sz="4000">
          <a:solidFill>
            <a:schemeClr val="tx2"/>
          </a:solidFill>
          <a:latin typeface="Segoe Semibold" pitchFamily="34" charset="0"/>
        </a:defRPr>
      </a:lvl6pPr>
      <a:lvl7pPr marL="914400" algn="l" rtl="0" eaLnBrk="1" fontAlgn="base" hangingPunct="1">
        <a:spcBef>
          <a:spcPct val="0"/>
        </a:spcBef>
        <a:spcAft>
          <a:spcPct val="0"/>
        </a:spcAft>
        <a:defRPr sz="4000">
          <a:solidFill>
            <a:schemeClr val="tx2"/>
          </a:solidFill>
          <a:latin typeface="Segoe Semibold" pitchFamily="34" charset="0"/>
        </a:defRPr>
      </a:lvl7pPr>
      <a:lvl8pPr marL="1371600" algn="l" rtl="0" eaLnBrk="1" fontAlgn="base" hangingPunct="1">
        <a:spcBef>
          <a:spcPct val="0"/>
        </a:spcBef>
        <a:spcAft>
          <a:spcPct val="0"/>
        </a:spcAft>
        <a:defRPr sz="4000">
          <a:solidFill>
            <a:schemeClr val="tx2"/>
          </a:solidFill>
          <a:latin typeface="Segoe Semibold" pitchFamily="34" charset="0"/>
        </a:defRPr>
      </a:lvl8pPr>
      <a:lvl9pPr marL="1828800" algn="l" rtl="0" eaLnBrk="1" fontAlgn="base" hangingPunct="1">
        <a:spcBef>
          <a:spcPct val="0"/>
        </a:spcBef>
        <a:spcAft>
          <a:spcPct val="0"/>
        </a:spcAft>
        <a:defRPr sz="4000">
          <a:solidFill>
            <a:schemeClr val="tx2"/>
          </a:solidFill>
          <a:latin typeface="Segoe Semibold" pitchFamily="34" charset="0"/>
        </a:defRPr>
      </a:lvl9pPr>
    </p:titleStyle>
    <p:bodyStyle>
      <a:lvl1pPr marL="342900" indent="-342900" algn="l" rtl="0" eaLnBrk="0" fontAlgn="base" hangingPunct="0">
        <a:spcBef>
          <a:spcPct val="20000"/>
        </a:spcBef>
        <a:spcAft>
          <a:spcPct val="0"/>
        </a:spcAft>
        <a:buClr>
          <a:schemeClr val="accent1"/>
        </a:buClr>
        <a:buChar char="•"/>
        <a:defRPr sz="2400">
          <a:solidFill>
            <a:schemeClr val="bg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bg1"/>
          </a:solidFill>
          <a:latin typeface="+mn-lt"/>
        </a:defRPr>
      </a:lvl2pPr>
      <a:lvl3pPr marL="1143000" indent="-228600" algn="l" rtl="0" eaLnBrk="0" fontAlgn="base" hangingPunct="0">
        <a:spcBef>
          <a:spcPct val="20000"/>
        </a:spcBef>
        <a:spcAft>
          <a:spcPct val="0"/>
        </a:spcAft>
        <a:buClr>
          <a:schemeClr val="accent1"/>
        </a:buClr>
        <a:buChar char="•"/>
        <a:defRPr sz="2400">
          <a:solidFill>
            <a:schemeClr val="bg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bg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bg1"/>
          </a:solidFill>
          <a:latin typeface="+mn-lt"/>
        </a:defRPr>
      </a:lvl5pPr>
      <a:lvl6pPr marL="2514600" indent="-228600" algn="l" rtl="0" eaLnBrk="1" fontAlgn="base" hangingPunct="1">
        <a:spcBef>
          <a:spcPct val="20000"/>
        </a:spcBef>
        <a:spcAft>
          <a:spcPct val="0"/>
        </a:spcAft>
        <a:buClr>
          <a:schemeClr val="tx2"/>
        </a:buClr>
        <a:buChar char="•"/>
        <a:defRPr>
          <a:solidFill>
            <a:schemeClr val="tx1"/>
          </a:solidFill>
          <a:latin typeface="+mn-lt"/>
        </a:defRPr>
      </a:lvl6pPr>
      <a:lvl7pPr marL="2971800" indent="-228600" algn="l" rtl="0" eaLnBrk="1" fontAlgn="base" hangingPunct="1">
        <a:spcBef>
          <a:spcPct val="20000"/>
        </a:spcBef>
        <a:spcAft>
          <a:spcPct val="0"/>
        </a:spcAft>
        <a:buClr>
          <a:schemeClr val="tx2"/>
        </a:buClr>
        <a:buChar char="•"/>
        <a:defRPr>
          <a:solidFill>
            <a:schemeClr val="tx1"/>
          </a:solidFill>
          <a:latin typeface="+mn-lt"/>
        </a:defRPr>
      </a:lvl7pPr>
      <a:lvl8pPr marL="3429000" indent="-228600" algn="l" rtl="0" eaLnBrk="1" fontAlgn="base" hangingPunct="1">
        <a:spcBef>
          <a:spcPct val="20000"/>
        </a:spcBef>
        <a:spcAft>
          <a:spcPct val="0"/>
        </a:spcAft>
        <a:buClr>
          <a:schemeClr val="tx2"/>
        </a:buClr>
        <a:buChar char="•"/>
        <a:defRPr>
          <a:solidFill>
            <a:schemeClr val="tx1"/>
          </a:solidFill>
          <a:latin typeface="+mn-lt"/>
        </a:defRPr>
      </a:lvl8pPr>
      <a:lvl9pPr marL="3886200" indent="-228600" algn="l" rtl="0" eaLnBrk="1" fontAlgn="base" hangingPunct="1">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02" name="Picture 10"/>
          <p:cNvPicPr>
            <a:picLocks noChangeAspect="1" noChangeArrowheads="1"/>
          </p:cNvPicPr>
          <p:nvPr/>
        </p:nvPicPr>
        <p:blipFill>
          <a:blip r:embed="rId3"/>
          <a:srcRect/>
          <a:stretch>
            <a:fillRect/>
          </a:stretch>
        </p:blipFill>
        <p:spPr bwMode="auto">
          <a:xfrm>
            <a:off x="-12700" y="3111500"/>
            <a:ext cx="9245315" cy="2565400"/>
          </a:xfrm>
          <a:prstGeom prst="rect">
            <a:avLst/>
          </a:prstGeom>
          <a:noFill/>
          <a:ln w="9525">
            <a:noFill/>
            <a:miter lim="800000"/>
            <a:headEnd/>
            <a:tailEnd/>
          </a:ln>
          <a:effectLst/>
        </p:spPr>
      </p:pic>
      <p:pic>
        <p:nvPicPr>
          <p:cNvPr id="9" name="Picture 3"/>
          <p:cNvPicPr>
            <a:picLocks noChangeAspect="1" noChangeArrowheads="1"/>
          </p:cNvPicPr>
          <p:nvPr/>
        </p:nvPicPr>
        <p:blipFill>
          <a:blip r:embed="rId4"/>
          <a:srcRect/>
          <a:stretch>
            <a:fillRect/>
          </a:stretch>
        </p:blipFill>
        <p:spPr bwMode="auto">
          <a:xfrm>
            <a:off x="508000" y="203200"/>
            <a:ext cx="8039100" cy="2565400"/>
          </a:xfrm>
          <a:prstGeom prst="rect">
            <a:avLst/>
          </a:prstGeom>
          <a:noFill/>
          <a:ln w="9525">
            <a:noFill/>
            <a:miter lim="800000"/>
            <a:headEnd/>
            <a:tailEnd/>
          </a:ln>
          <a:effectLst/>
        </p:spPr>
      </p:pic>
    </p:spTree>
  </p:cSld>
  <p:clrMapOvr>
    <a:masterClrMapping/>
  </p:clrMapOvr>
  <p:transition advTm="28502">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273300" y="4548138"/>
            <a:ext cx="6591300" cy="1477328"/>
          </a:xfrm>
          <a:prstGeom prst="rect">
            <a:avLst/>
          </a:prstGeom>
          <a:ln>
            <a:solidFill>
              <a:schemeClr val="bg2">
                <a:lumMod val="75000"/>
              </a:schemeClr>
            </a:solidFill>
          </a:ln>
        </p:spPr>
        <p:txBody>
          <a:bodyPr wrap="square">
            <a:spAutoFit/>
          </a:bodyPr>
          <a:lstStyle/>
          <a:p>
            <a:r>
              <a:rPr lang="en-US" dirty="0" smtClean="0">
                <a:solidFill>
                  <a:schemeClr val="accent6">
                    <a:lumMod val="95000"/>
                  </a:schemeClr>
                </a:solidFill>
              </a:rPr>
              <a:t>"Thanks to well-considered </a:t>
            </a:r>
            <a:r>
              <a:rPr lang="en-US" i="1" dirty="0" smtClean="0">
                <a:solidFill>
                  <a:schemeClr val="accent6">
                    <a:lumMod val="95000"/>
                  </a:schemeClr>
                </a:solidFill>
              </a:rPr>
              <a:t>Business Process Management </a:t>
            </a:r>
            <a:r>
              <a:rPr lang="en-US" dirty="0" smtClean="0">
                <a:solidFill>
                  <a:schemeClr val="accent6">
                    <a:lumMod val="95000"/>
                  </a:schemeClr>
                </a:solidFill>
              </a:rPr>
              <a:t>you avoid having</a:t>
            </a:r>
            <a:r>
              <a:rPr lang="en-US" i="1" dirty="0" smtClean="0">
                <a:solidFill>
                  <a:schemeClr val="accent6">
                    <a:lumMod val="95000"/>
                  </a:schemeClr>
                </a:solidFill>
              </a:rPr>
              <a:t> </a:t>
            </a:r>
            <a:r>
              <a:rPr lang="en-US" dirty="0" smtClean="0">
                <a:solidFill>
                  <a:schemeClr val="accent6">
                    <a:lumMod val="95000"/>
                  </a:schemeClr>
                </a:solidFill>
              </a:rPr>
              <a:t>to constantly reinvent the wheel and are therefore able to launch applications faster.“</a:t>
            </a:r>
            <a:br>
              <a:rPr lang="en-US" dirty="0" smtClean="0">
                <a:solidFill>
                  <a:schemeClr val="accent6">
                    <a:lumMod val="95000"/>
                  </a:schemeClr>
                </a:solidFill>
              </a:rPr>
            </a:br>
            <a:endParaRPr lang="en-US" dirty="0" smtClean="0">
              <a:solidFill>
                <a:schemeClr val="accent6">
                  <a:lumMod val="95000"/>
                </a:schemeClr>
              </a:solidFill>
            </a:endParaRPr>
          </a:p>
          <a:p>
            <a:r>
              <a:rPr lang="en-US" dirty="0" smtClean="0"/>
              <a:t>Bart Roelant, Applications Development Manager, </a:t>
            </a:r>
            <a:r>
              <a:rPr lang="en-US" dirty="0" err="1" smtClean="0"/>
              <a:t>Capsugel</a:t>
            </a:r>
            <a:endParaRPr lang="en-US" dirty="0"/>
          </a:p>
        </p:txBody>
      </p:sp>
      <p:sp>
        <p:nvSpPr>
          <p:cNvPr id="12" name="Rectangle 11"/>
          <p:cNvSpPr/>
          <p:nvPr/>
        </p:nvSpPr>
        <p:spPr>
          <a:xfrm>
            <a:off x="177800" y="2159338"/>
            <a:ext cx="5067300" cy="1754326"/>
          </a:xfrm>
          <a:prstGeom prst="rect">
            <a:avLst/>
          </a:prstGeom>
          <a:ln>
            <a:solidFill>
              <a:schemeClr val="bg2">
                <a:lumMod val="75000"/>
              </a:schemeClr>
            </a:solidFill>
          </a:ln>
          <a:effectLst>
            <a:innerShdw blurRad="63500" dist="50800" dir="18900000">
              <a:prstClr val="black">
                <a:alpha val="50000"/>
              </a:prstClr>
            </a:innerShdw>
          </a:effectLst>
        </p:spPr>
        <p:txBody>
          <a:bodyPr wrap="square">
            <a:spAutoFit/>
          </a:bodyPr>
          <a:lstStyle/>
          <a:p>
            <a:r>
              <a:rPr lang="en-US" dirty="0" smtClean="0">
                <a:solidFill>
                  <a:schemeClr val="accent6">
                    <a:lumMod val="95000"/>
                  </a:schemeClr>
                </a:solidFill>
              </a:rPr>
              <a:t>"Microsoft BizTalk Server is an important</a:t>
            </a:r>
          </a:p>
          <a:p>
            <a:r>
              <a:rPr lang="en-US" dirty="0" smtClean="0">
                <a:solidFill>
                  <a:schemeClr val="accent6">
                    <a:lumMod val="95000"/>
                  </a:schemeClr>
                </a:solidFill>
              </a:rPr>
              <a:t>component of our </a:t>
            </a:r>
            <a:r>
              <a:rPr lang="en-US" i="1" dirty="0" smtClean="0">
                <a:solidFill>
                  <a:schemeClr val="accent6">
                    <a:lumMod val="95000"/>
                  </a:schemeClr>
                </a:solidFill>
              </a:rPr>
              <a:t>Service Oriented Architecture. </a:t>
            </a:r>
            <a:r>
              <a:rPr lang="en-US" dirty="0" smtClean="0">
                <a:solidFill>
                  <a:schemeClr val="accent6">
                    <a:lumMod val="95000"/>
                  </a:schemeClr>
                </a:solidFill>
              </a:rPr>
              <a:t>It is also an extremely efficient technology to integrate web services and other technologies.“</a:t>
            </a:r>
            <a:br>
              <a:rPr lang="en-US" dirty="0" smtClean="0">
                <a:solidFill>
                  <a:schemeClr val="accent6">
                    <a:lumMod val="95000"/>
                  </a:schemeClr>
                </a:solidFill>
              </a:rPr>
            </a:br>
            <a:endParaRPr lang="en-US" dirty="0" smtClean="0">
              <a:solidFill>
                <a:schemeClr val="accent6">
                  <a:lumMod val="95000"/>
                </a:schemeClr>
              </a:solidFill>
            </a:endParaRPr>
          </a:p>
          <a:p>
            <a:r>
              <a:rPr lang="en-US" dirty="0" smtClean="0"/>
              <a:t>Ludwig </a:t>
            </a:r>
            <a:r>
              <a:rPr lang="en-US" dirty="0" err="1" smtClean="0"/>
              <a:t>Stuyck</a:t>
            </a:r>
            <a:r>
              <a:rPr lang="en-US" dirty="0" smtClean="0"/>
              <a:t>, Software Architect at CTG</a:t>
            </a:r>
            <a:endParaRPr lang="en-US" dirty="0"/>
          </a:p>
        </p:txBody>
      </p:sp>
      <p:sp>
        <p:nvSpPr>
          <p:cNvPr id="1028" name="Rectangle 4"/>
          <p:cNvSpPr>
            <a:spLocks noChangeArrowheads="1"/>
          </p:cNvSpPr>
          <p:nvPr/>
        </p:nvSpPr>
        <p:spPr bwMode="auto">
          <a:xfrm>
            <a:off x="0" y="355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Franklin Gothic Book" pitchFamily="34" charset="0"/>
                <a:ea typeface="Times New Roman" pitchFamily="18" charset="0"/>
                <a:cs typeface="Times New Roman" pitchFamily="18" charset="0"/>
              </a:rPr>
              <a:t>A quicker and better application development at Capsugel thanks to SOA and BPM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3"/>
          <a:srcRect/>
          <a:stretch>
            <a:fillRect/>
          </a:stretch>
        </p:blipFill>
        <p:spPr bwMode="auto">
          <a:xfrm>
            <a:off x="5073650" y="1844675"/>
            <a:ext cx="1162050" cy="1127872"/>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a:srcRect/>
          <a:stretch>
            <a:fillRect/>
          </a:stretch>
        </p:blipFill>
        <p:spPr bwMode="auto">
          <a:xfrm>
            <a:off x="1876425" y="5954713"/>
            <a:ext cx="3381375" cy="561975"/>
          </a:xfrm>
          <a:prstGeom prst="rect">
            <a:avLst/>
          </a:prstGeom>
          <a:noFill/>
          <a:ln w="9525">
            <a:noFill/>
            <a:miter lim="800000"/>
            <a:headEnd/>
            <a:tailEnd/>
          </a:ln>
          <a:effectLst/>
        </p:spPr>
      </p:pic>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Franklin Gothic Book" pitchFamily="34" charset="0"/>
                <a:ea typeface="Times New Roman" pitchFamily="18" charset="0"/>
                <a:cs typeface="Times New Roman" pitchFamily="18" charset="0"/>
              </a:rPr>
              <a:t>A quicker and better application development at Capsugel thanks to SOA and BPM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itle 16"/>
          <p:cNvSpPr>
            <a:spLocks noGrp="1"/>
          </p:cNvSpPr>
          <p:nvPr>
            <p:ph type="title"/>
          </p:nvPr>
        </p:nvSpPr>
        <p:spPr>
          <a:xfrm>
            <a:off x="190500" y="171450"/>
            <a:ext cx="8572500" cy="1143000"/>
          </a:xfrm>
        </p:spPr>
        <p:txBody>
          <a:bodyPr/>
          <a:lstStyle/>
          <a:p>
            <a:r>
              <a:rPr lang="en-US" sz="3200" dirty="0" smtClean="0">
                <a:solidFill>
                  <a:schemeClr val="bg2">
                    <a:lumMod val="90000"/>
                  </a:schemeClr>
                </a:solidFill>
              </a:rPr>
              <a:t>Quicker and better application development at </a:t>
            </a:r>
            <a:r>
              <a:rPr lang="en-US" sz="3200" dirty="0" err="1" smtClean="0">
                <a:solidFill>
                  <a:schemeClr val="bg2">
                    <a:lumMod val="90000"/>
                  </a:schemeClr>
                </a:solidFill>
              </a:rPr>
              <a:t>Capsugel</a:t>
            </a:r>
            <a:r>
              <a:rPr lang="en-US" sz="3200" dirty="0" smtClean="0">
                <a:solidFill>
                  <a:schemeClr val="bg2">
                    <a:lumMod val="90000"/>
                  </a:schemeClr>
                </a:solidFill>
              </a:rPr>
              <a:t> thanks to SOA and BPM based on Microsoft platform</a:t>
            </a:r>
            <a:r>
              <a:rPr lang="nl-BE" sz="3200" dirty="0" smtClean="0">
                <a:solidFill>
                  <a:schemeClr val="bg2">
                    <a:lumMod val="90000"/>
                  </a:schemeClr>
                </a:solidFill>
              </a:rPr>
              <a:t/>
            </a:r>
            <a:br>
              <a:rPr lang="nl-BE" sz="3200" dirty="0" smtClean="0">
                <a:solidFill>
                  <a:schemeClr val="bg2">
                    <a:lumMod val="90000"/>
                  </a:schemeClr>
                </a:solidFill>
              </a:rPr>
            </a:br>
            <a:endParaRPr lang="en-US" sz="3200" dirty="0">
              <a:solidFill>
                <a:schemeClr val="bg2">
                  <a:lumMod val="90000"/>
                </a:schemeClr>
              </a:solidFill>
            </a:endParaRPr>
          </a:p>
        </p:txBody>
      </p:sp>
    </p:spTree>
  </p:cSld>
  <p:clrMapOvr>
    <a:masterClrMapping/>
  </p:clrMapOvr>
  <p:transition advTm="25226">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714500" y="4624338"/>
            <a:ext cx="6591300" cy="1754326"/>
          </a:xfrm>
          <a:prstGeom prst="rect">
            <a:avLst/>
          </a:prstGeom>
          <a:ln>
            <a:solidFill>
              <a:schemeClr val="bg2">
                <a:lumMod val="75000"/>
              </a:schemeClr>
            </a:solidFill>
          </a:ln>
        </p:spPr>
        <p:txBody>
          <a:bodyPr wrap="square">
            <a:spAutoFit/>
          </a:bodyPr>
          <a:lstStyle/>
          <a:p>
            <a:r>
              <a:rPr lang="en-GB" dirty="0" smtClean="0">
                <a:solidFill>
                  <a:schemeClr val="accent6">
                    <a:lumMod val="95000"/>
                  </a:schemeClr>
                </a:solidFill>
              </a:rPr>
              <a:t>"Whenever we adapt a component of the software infrastructure, we do not need to change the other elements. This high degree of future-oriented flexibility was an absolute must.”</a:t>
            </a:r>
          </a:p>
          <a:p>
            <a:endParaRPr lang="nl-BE" dirty="0" smtClean="0"/>
          </a:p>
          <a:p>
            <a:r>
              <a:rPr lang="en-GB" dirty="0" smtClean="0"/>
              <a:t>Frank Devliegher, Software Architect at Delaware Consulting</a:t>
            </a:r>
            <a:endParaRPr lang="nl-BE" dirty="0"/>
          </a:p>
        </p:txBody>
      </p:sp>
      <p:sp>
        <p:nvSpPr>
          <p:cNvPr id="12" name="Rectangle 11"/>
          <p:cNvSpPr/>
          <p:nvPr/>
        </p:nvSpPr>
        <p:spPr>
          <a:xfrm>
            <a:off x="647700" y="2006938"/>
            <a:ext cx="5422900" cy="2031325"/>
          </a:xfrm>
          <a:prstGeom prst="rect">
            <a:avLst/>
          </a:prstGeom>
          <a:ln>
            <a:solidFill>
              <a:schemeClr val="bg2">
                <a:lumMod val="75000"/>
              </a:schemeClr>
            </a:solidFill>
          </a:ln>
          <a:effectLst>
            <a:innerShdw blurRad="63500" dist="50800" dir="18900000">
              <a:prstClr val="black">
                <a:alpha val="50000"/>
              </a:prstClr>
            </a:innerShdw>
          </a:effectLst>
        </p:spPr>
        <p:txBody>
          <a:bodyPr wrap="square">
            <a:spAutoFit/>
          </a:bodyPr>
          <a:lstStyle/>
          <a:p>
            <a:r>
              <a:rPr lang="en-GB" dirty="0" smtClean="0">
                <a:solidFill>
                  <a:schemeClr val="accent6">
                    <a:lumMod val="95000"/>
                  </a:schemeClr>
                </a:solidFill>
              </a:rPr>
              <a:t>"We can now keep our online brochures up-to-date. With the previous infrastructure, that was not possible and online information was in fact outdated by the time it was published."</a:t>
            </a:r>
            <a:endParaRPr lang="nl-BE" dirty="0" smtClean="0">
              <a:solidFill>
                <a:schemeClr val="accent6">
                  <a:lumMod val="95000"/>
                </a:schemeClr>
              </a:solidFill>
            </a:endParaRPr>
          </a:p>
          <a:p>
            <a:endParaRPr lang="en-GB" dirty="0" smtClean="0"/>
          </a:p>
          <a:p>
            <a:r>
              <a:rPr lang="en-GB" dirty="0" smtClean="0"/>
              <a:t>Rein </a:t>
            </a:r>
            <a:r>
              <a:rPr lang="en-GB" dirty="0" err="1" smtClean="0"/>
              <a:t>Suijker</a:t>
            </a:r>
            <a:r>
              <a:rPr lang="en-GB" dirty="0" smtClean="0"/>
              <a:t>, manager e-business development at Thomas Cook Netherlands</a:t>
            </a:r>
            <a:endParaRPr lang="nl-BE" dirty="0"/>
          </a:p>
        </p:txBody>
      </p:sp>
      <p:sp>
        <p:nvSpPr>
          <p:cNvPr id="1028" name="Rectangle 4"/>
          <p:cNvSpPr>
            <a:spLocks noChangeArrowheads="1"/>
          </p:cNvSpPr>
          <p:nvPr/>
        </p:nvSpPr>
        <p:spPr bwMode="auto">
          <a:xfrm>
            <a:off x="0" y="355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Franklin Gothic Book" pitchFamily="34" charset="0"/>
                <a:ea typeface="Times New Roman" pitchFamily="18" charset="0"/>
                <a:cs typeface="Times New Roman" pitchFamily="18" charset="0"/>
              </a:rPr>
              <a:t>A quicker and better application development at Capsugel thanks to SOA and BPM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Franklin Gothic Book" pitchFamily="34" charset="0"/>
                <a:ea typeface="Times New Roman" pitchFamily="18" charset="0"/>
                <a:cs typeface="Times New Roman" pitchFamily="18" charset="0"/>
              </a:rPr>
              <a:t>A quicker and better application development at Capsugel thanks to SOA and BPM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itle 16"/>
          <p:cNvSpPr>
            <a:spLocks noGrp="1"/>
          </p:cNvSpPr>
          <p:nvPr>
            <p:ph type="title"/>
          </p:nvPr>
        </p:nvSpPr>
        <p:spPr>
          <a:xfrm>
            <a:off x="190500" y="171450"/>
            <a:ext cx="8572500" cy="1143000"/>
          </a:xfrm>
        </p:spPr>
        <p:txBody>
          <a:bodyPr/>
          <a:lstStyle/>
          <a:p>
            <a:r>
              <a:rPr lang="en-GB" sz="3200" dirty="0" smtClean="0">
                <a:solidFill>
                  <a:schemeClr val="bg2">
                    <a:lumMod val="90000"/>
                  </a:schemeClr>
                </a:solidFill>
              </a:rPr>
              <a:t>Travellers find their bearings quicker on innovative Thomas Cook travel sites</a:t>
            </a:r>
            <a:r>
              <a:rPr lang="nl-BE" sz="3200" dirty="0" smtClean="0">
                <a:solidFill>
                  <a:schemeClr val="bg2">
                    <a:lumMod val="90000"/>
                  </a:schemeClr>
                </a:solidFill>
              </a:rPr>
              <a:t/>
            </a:r>
            <a:br>
              <a:rPr lang="nl-BE" sz="3200" dirty="0" smtClean="0">
                <a:solidFill>
                  <a:schemeClr val="bg2">
                    <a:lumMod val="90000"/>
                  </a:schemeClr>
                </a:solidFill>
              </a:rPr>
            </a:br>
            <a:r>
              <a:rPr lang="nl-BE" sz="3200" dirty="0" smtClean="0">
                <a:solidFill>
                  <a:schemeClr val="bg2">
                    <a:lumMod val="90000"/>
                  </a:schemeClr>
                </a:solidFill>
              </a:rPr>
              <a:t/>
            </a:r>
            <a:br>
              <a:rPr lang="nl-BE" sz="3200" dirty="0" smtClean="0">
                <a:solidFill>
                  <a:schemeClr val="bg2">
                    <a:lumMod val="90000"/>
                  </a:schemeClr>
                </a:solidFill>
              </a:rPr>
            </a:br>
            <a:endParaRPr lang="en-US" sz="3200" dirty="0">
              <a:solidFill>
                <a:schemeClr val="bg2">
                  <a:lumMod val="90000"/>
                </a:schemeClr>
              </a:solidFill>
            </a:endParaRPr>
          </a:p>
        </p:txBody>
      </p:sp>
      <p:pic>
        <p:nvPicPr>
          <p:cNvPr id="10" name="Picture 3"/>
          <p:cNvPicPr>
            <a:picLocks noChangeAspect="1" noChangeArrowheads="1"/>
          </p:cNvPicPr>
          <p:nvPr/>
        </p:nvPicPr>
        <p:blipFill>
          <a:blip r:embed="rId3"/>
          <a:srcRect/>
          <a:stretch>
            <a:fillRect/>
          </a:stretch>
        </p:blipFill>
        <p:spPr bwMode="auto">
          <a:xfrm>
            <a:off x="7264400" y="3839913"/>
            <a:ext cx="1709458" cy="960687"/>
          </a:xfrm>
          <a:prstGeom prst="rect">
            <a:avLst/>
          </a:prstGeom>
          <a:noFill/>
          <a:ln w="9525">
            <a:noFill/>
            <a:miter lim="800000"/>
            <a:headEnd/>
            <a:tailEnd/>
          </a:ln>
          <a:effectLst/>
        </p:spPr>
      </p:pic>
      <p:pic>
        <p:nvPicPr>
          <p:cNvPr id="25602" name="Picture 2"/>
          <p:cNvPicPr>
            <a:picLocks noChangeAspect="1" noChangeArrowheads="1"/>
          </p:cNvPicPr>
          <p:nvPr/>
        </p:nvPicPr>
        <p:blipFill>
          <a:blip r:embed="rId4"/>
          <a:srcRect/>
          <a:stretch>
            <a:fillRect/>
          </a:stretch>
        </p:blipFill>
        <p:spPr bwMode="auto">
          <a:xfrm>
            <a:off x="5592763" y="2449513"/>
            <a:ext cx="904875" cy="942975"/>
          </a:xfrm>
          <a:prstGeom prst="rect">
            <a:avLst/>
          </a:prstGeom>
          <a:noFill/>
          <a:ln w="9525">
            <a:noFill/>
            <a:miter lim="800000"/>
            <a:headEnd/>
            <a:tailEnd/>
          </a:ln>
          <a:effectLst/>
        </p:spPr>
      </p:pic>
    </p:spTree>
  </p:cSld>
  <p:clrMapOvr>
    <a:masterClrMapping/>
  </p:clrMapOvr>
  <p:transition advTm="2535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485900" y="4624338"/>
            <a:ext cx="6591300" cy="1754326"/>
          </a:xfrm>
          <a:prstGeom prst="rect">
            <a:avLst/>
          </a:prstGeom>
          <a:ln>
            <a:solidFill>
              <a:schemeClr val="bg2">
                <a:lumMod val="75000"/>
              </a:schemeClr>
            </a:solidFill>
          </a:ln>
        </p:spPr>
        <p:txBody>
          <a:bodyPr wrap="square">
            <a:spAutoFit/>
          </a:bodyPr>
          <a:lstStyle/>
          <a:p>
            <a:r>
              <a:rPr lang="en-US" dirty="0" smtClean="0">
                <a:solidFill>
                  <a:schemeClr val="accent6">
                    <a:lumMod val="95000"/>
                  </a:schemeClr>
                </a:solidFill>
              </a:rPr>
              <a:t>“With a daily volume of 250.000 business transactions the ESB must be completely reliable. After all, if the system should go down for two hours, the factories would also come to a standstill. “</a:t>
            </a:r>
          </a:p>
          <a:p>
            <a:endParaRPr lang="en-US" dirty="0" smtClean="0"/>
          </a:p>
          <a:p>
            <a:r>
              <a:rPr lang="en-US" dirty="0" smtClean="0"/>
              <a:t>Sam Vanhoutte, Chief Technical Architect at </a:t>
            </a:r>
            <a:r>
              <a:rPr lang="en-US" dirty="0" err="1" smtClean="0"/>
              <a:t>CODit</a:t>
            </a:r>
            <a:endParaRPr lang="en-US" dirty="0" smtClean="0"/>
          </a:p>
        </p:txBody>
      </p:sp>
      <p:sp>
        <p:nvSpPr>
          <p:cNvPr id="12" name="Rectangle 11"/>
          <p:cNvSpPr/>
          <p:nvPr/>
        </p:nvSpPr>
        <p:spPr>
          <a:xfrm>
            <a:off x="330200" y="1562439"/>
            <a:ext cx="8013700" cy="2308324"/>
          </a:xfrm>
          <a:prstGeom prst="rect">
            <a:avLst/>
          </a:prstGeom>
          <a:ln>
            <a:solidFill>
              <a:schemeClr val="bg2">
                <a:lumMod val="75000"/>
              </a:schemeClr>
            </a:solidFill>
          </a:ln>
          <a:effectLst>
            <a:innerShdw blurRad="63500" dist="50800" dir="18900000">
              <a:prstClr val="black">
                <a:alpha val="50000"/>
              </a:prstClr>
            </a:innerShdw>
          </a:effectLst>
        </p:spPr>
        <p:txBody>
          <a:bodyPr wrap="square">
            <a:spAutoFit/>
          </a:bodyPr>
          <a:lstStyle/>
          <a:p>
            <a:r>
              <a:rPr lang="en-US" dirty="0" smtClean="0">
                <a:solidFill>
                  <a:schemeClr val="accent6">
                    <a:lumMod val="95000"/>
                  </a:schemeClr>
                </a:solidFill>
              </a:rPr>
              <a:t>“Business processes change frequently in our sector as a result of market changes. It is therefore crucial to extract these processes explicitly out of the applications, enabling us to modify them as easily as possible. It is also very important to be able to better depict the process visually. This allows developers and systems architects to better communicate with non IT persons. Our most important tool for this is Microsoft BizTalk Orchestration.”</a:t>
            </a:r>
          </a:p>
          <a:p>
            <a:endParaRPr lang="en-US" dirty="0" smtClean="0"/>
          </a:p>
          <a:p>
            <a:r>
              <a:rPr lang="en-US" dirty="0" smtClean="0"/>
              <a:t>Hans Valcke, Technology Program Manager &amp; Architect  at </a:t>
            </a:r>
            <a:endParaRPr lang="nl-BE" dirty="0" smtClean="0"/>
          </a:p>
        </p:txBody>
      </p:sp>
      <p:sp>
        <p:nvSpPr>
          <p:cNvPr id="1028" name="Rectangle 4"/>
          <p:cNvSpPr>
            <a:spLocks noChangeArrowheads="1"/>
          </p:cNvSpPr>
          <p:nvPr/>
        </p:nvSpPr>
        <p:spPr bwMode="auto">
          <a:xfrm>
            <a:off x="0" y="355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Franklin Gothic Book" pitchFamily="34" charset="0"/>
                <a:ea typeface="Times New Roman" pitchFamily="18" charset="0"/>
                <a:cs typeface="Times New Roman" pitchFamily="18" charset="0"/>
              </a:rPr>
              <a:t>A quicker and better application development at Capsugel thanks to SOA and BPM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Franklin Gothic Book" pitchFamily="34" charset="0"/>
                <a:ea typeface="Times New Roman" pitchFamily="18" charset="0"/>
                <a:cs typeface="Times New Roman" pitchFamily="18" charset="0"/>
              </a:rPr>
              <a:t>A quicker and better application development at Capsugel thanks to SOA and BPM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itle 16"/>
          <p:cNvSpPr>
            <a:spLocks noGrp="1"/>
          </p:cNvSpPr>
          <p:nvPr>
            <p:ph type="title"/>
          </p:nvPr>
        </p:nvSpPr>
        <p:spPr>
          <a:xfrm>
            <a:off x="190500" y="171450"/>
            <a:ext cx="8572500" cy="1143000"/>
          </a:xfrm>
        </p:spPr>
        <p:txBody>
          <a:bodyPr/>
          <a:lstStyle/>
          <a:p>
            <a:r>
              <a:rPr lang="en-US" sz="3200" dirty="0" smtClean="0">
                <a:solidFill>
                  <a:schemeClr val="bg2">
                    <a:lumMod val="90000"/>
                  </a:schemeClr>
                </a:solidFill>
              </a:rPr>
              <a:t>UNILIN (Quickstep) integrates business unit processes from around the world.  </a:t>
            </a:r>
            <a:br>
              <a:rPr lang="en-US" sz="3200" dirty="0" smtClean="0">
                <a:solidFill>
                  <a:schemeClr val="bg2">
                    <a:lumMod val="90000"/>
                  </a:schemeClr>
                </a:solidFill>
              </a:rPr>
            </a:br>
            <a:r>
              <a:rPr lang="nl-BE" sz="3200" dirty="0" smtClean="0">
                <a:solidFill>
                  <a:schemeClr val="bg2">
                    <a:lumMod val="90000"/>
                  </a:schemeClr>
                </a:solidFill>
              </a:rPr>
              <a:t/>
            </a:r>
            <a:br>
              <a:rPr lang="nl-BE" sz="3200" dirty="0" smtClean="0">
                <a:solidFill>
                  <a:schemeClr val="bg2">
                    <a:lumMod val="90000"/>
                  </a:schemeClr>
                </a:solidFill>
              </a:rPr>
            </a:br>
            <a:r>
              <a:rPr lang="nl-BE" sz="3200" dirty="0" smtClean="0">
                <a:solidFill>
                  <a:schemeClr val="bg2">
                    <a:lumMod val="90000"/>
                  </a:schemeClr>
                </a:solidFill>
              </a:rPr>
              <a:t/>
            </a:r>
            <a:br>
              <a:rPr lang="nl-BE" sz="3200" dirty="0" smtClean="0">
                <a:solidFill>
                  <a:schemeClr val="bg2">
                    <a:lumMod val="90000"/>
                  </a:schemeClr>
                </a:solidFill>
              </a:rPr>
            </a:br>
            <a:endParaRPr lang="en-US" sz="3200" dirty="0">
              <a:solidFill>
                <a:schemeClr val="bg2">
                  <a:lumMod val="90000"/>
                </a:schemeClr>
              </a:solidFill>
            </a:endParaRPr>
          </a:p>
        </p:txBody>
      </p:sp>
      <p:pic>
        <p:nvPicPr>
          <p:cNvPr id="11" name="Picture 2"/>
          <p:cNvPicPr>
            <a:picLocks noChangeAspect="1" noChangeArrowheads="1"/>
          </p:cNvPicPr>
          <p:nvPr/>
        </p:nvPicPr>
        <p:blipFill>
          <a:blip r:embed="rId3"/>
          <a:srcRect/>
          <a:stretch>
            <a:fillRect/>
          </a:stretch>
        </p:blipFill>
        <p:spPr bwMode="auto">
          <a:xfrm>
            <a:off x="6430282" y="3500211"/>
            <a:ext cx="2647950" cy="438150"/>
          </a:xfrm>
          <a:prstGeom prst="rect">
            <a:avLst/>
          </a:prstGeom>
          <a:noFill/>
          <a:ln w="9525">
            <a:noFill/>
            <a:miter lim="800000"/>
            <a:headEnd/>
            <a:tailEnd/>
          </a:ln>
          <a:effectLst/>
        </p:spPr>
      </p:pic>
      <p:pic>
        <p:nvPicPr>
          <p:cNvPr id="26626" name="Picture 2"/>
          <p:cNvPicPr>
            <a:picLocks noChangeAspect="1" noChangeArrowheads="1"/>
          </p:cNvPicPr>
          <p:nvPr/>
        </p:nvPicPr>
        <p:blipFill>
          <a:blip r:embed="rId4" cstate="print"/>
          <a:srcRect/>
          <a:stretch>
            <a:fillRect/>
          </a:stretch>
        </p:blipFill>
        <p:spPr bwMode="auto">
          <a:xfrm>
            <a:off x="6045201" y="5842001"/>
            <a:ext cx="1904999" cy="766173"/>
          </a:xfrm>
          <a:prstGeom prst="rect">
            <a:avLst/>
          </a:prstGeom>
          <a:noFill/>
          <a:ln w="9525">
            <a:noFill/>
            <a:miter lim="800000"/>
            <a:headEnd/>
            <a:tailEnd/>
          </a:ln>
          <a:effectLst/>
        </p:spPr>
      </p:pic>
      <p:sp>
        <p:nvSpPr>
          <p:cNvPr id="2662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Franklin Gothic Book" pitchFamily="34" charset="0"/>
                <a:ea typeface="Times New Roman" pitchFamily="18" charset="0"/>
                <a:cs typeface="Times New Roman" pitchFamily="18" charset="0"/>
              </a:rPr>
              <a:t>Sam Vanhoutte, Chief Technical Architect at CODit</a:t>
            </a:r>
            <a:r>
              <a:rPr kumimoji="0" lang="nl-BE" sz="600" b="0" i="0" u="none" strike="noStrike" cap="none" normalizeH="0" baseline="0" smtClean="0">
                <a:ln>
                  <a:noFill/>
                </a:ln>
                <a:solidFill>
                  <a:schemeClr val="tx1"/>
                </a:solidFill>
                <a:effectLst/>
                <a:latin typeface="Arial" pitchFamily="34" charset="0"/>
                <a:cs typeface="Arial" pitchFamily="34" charset="0"/>
              </a:rPr>
              <a:t> </a:t>
            </a:r>
            <a:endParaRPr kumimoji="0" lang="nl-BE"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advTm="25241">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981200" y="4154438"/>
            <a:ext cx="6591300" cy="2585323"/>
          </a:xfrm>
          <a:prstGeom prst="rect">
            <a:avLst/>
          </a:prstGeom>
          <a:ln>
            <a:solidFill>
              <a:schemeClr val="bg2">
                <a:lumMod val="75000"/>
              </a:schemeClr>
            </a:solidFill>
          </a:ln>
        </p:spPr>
        <p:txBody>
          <a:bodyPr wrap="square">
            <a:spAutoFit/>
          </a:bodyPr>
          <a:lstStyle/>
          <a:p>
            <a:r>
              <a:rPr lang="en-US" dirty="0" smtClean="0">
                <a:solidFill>
                  <a:schemeClr val="accent6">
                    <a:lumMod val="95000"/>
                  </a:schemeClr>
                </a:solidFill>
              </a:rPr>
              <a:t>“When we process a new bank card for someone, we first have to check whether that individual is creditworthy. He must for example have a minimum amount in an account. We configure this through a </a:t>
            </a:r>
            <a:r>
              <a:rPr lang="en-US" i="1" dirty="0" smtClean="0">
                <a:solidFill>
                  <a:schemeClr val="accent6">
                    <a:lumMod val="95000"/>
                  </a:schemeClr>
                </a:solidFill>
              </a:rPr>
              <a:t>WF</a:t>
            </a:r>
            <a:r>
              <a:rPr lang="en-US" dirty="0" smtClean="0">
                <a:solidFill>
                  <a:schemeClr val="accent6">
                    <a:lumMod val="95000"/>
                  </a:schemeClr>
                </a:solidFill>
              </a:rPr>
              <a:t> </a:t>
            </a:r>
            <a:r>
              <a:rPr lang="en-US" i="1" dirty="0" smtClean="0">
                <a:solidFill>
                  <a:schemeClr val="accent6">
                    <a:lumMod val="95000"/>
                  </a:schemeClr>
                </a:solidFill>
              </a:rPr>
              <a:t>business rule. </a:t>
            </a:r>
            <a:r>
              <a:rPr lang="en-US" dirty="0" smtClean="0">
                <a:solidFill>
                  <a:schemeClr val="accent6">
                    <a:lumMod val="95000"/>
                  </a:schemeClr>
                </a:solidFill>
              </a:rPr>
              <a:t>If tomorrow it is decided to change one of the conditions, then the workflow remains the same while the rule is adjusted.” </a:t>
            </a:r>
          </a:p>
          <a:p>
            <a:endParaRPr lang="en-US" dirty="0" smtClean="0"/>
          </a:p>
          <a:p>
            <a:r>
              <a:rPr lang="en-US" dirty="0" smtClean="0"/>
              <a:t>Bart Calders, Manager Development Front Office IT at Delta Lloyd Bank Belgium</a:t>
            </a:r>
            <a:endParaRPr lang="nl-BE" dirty="0"/>
          </a:p>
        </p:txBody>
      </p:sp>
      <p:sp>
        <p:nvSpPr>
          <p:cNvPr id="12" name="Rectangle 11"/>
          <p:cNvSpPr/>
          <p:nvPr/>
        </p:nvSpPr>
        <p:spPr>
          <a:xfrm>
            <a:off x="139700" y="1549739"/>
            <a:ext cx="7823200" cy="2308324"/>
          </a:xfrm>
          <a:prstGeom prst="rect">
            <a:avLst/>
          </a:prstGeom>
          <a:ln>
            <a:solidFill>
              <a:schemeClr val="bg2">
                <a:lumMod val="75000"/>
              </a:schemeClr>
            </a:solidFill>
          </a:ln>
          <a:effectLst>
            <a:innerShdw blurRad="63500" dist="50800" dir="18900000">
              <a:prstClr val="black">
                <a:alpha val="50000"/>
              </a:prstClr>
            </a:innerShdw>
          </a:effectLst>
        </p:spPr>
        <p:txBody>
          <a:bodyPr wrap="square">
            <a:spAutoFit/>
          </a:bodyPr>
          <a:lstStyle/>
          <a:p>
            <a:r>
              <a:rPr lang="en-US" dirty="0" smtClean="0">
                <a:solidFill>
                  <a:schemeClr val="accent6">
                    <a:lumMod val="95000"/>
                  </a:schemeClr>
                </a:solidFill>
              </a:rPr>
              <a:t>“At the analysis stage, we carefully consider SOA: architects have a list of existing web services of which the names are strictly standardized. We can then use these building blocks in a new workflow. Communication between the analysts is improved and architects can efficiently develop new applications. Even the most diverse platforms work together thanks to WCF, and that interoperability is a very important advantage.”</a:t>
            </a:r>
          </a:p>
          <a:p>
            <a:endParaRPr lang="en-US" dirty="0" smtClean="0"/>
          </a:p>
          <a:p>
            <a:r>
              <a:rPr lang="en-US" dirty="0" smtClean="0"/>
              <a:t>Kurt Claeys, .NET Solutions Architect and Trainer at </a:t>
            </a:r>
            <a:r>
              <a:rPr lang="en-US" dirty="0" err="1" smtClean="0"/>
              <a:t>Ordina</a:t>
            </a:r>
            <a:r>
              <a:rPr lang="en-US" dirty="0" smtClean="0"/>
              <a:t> </a:t>
            </a:r>
            <a:endParaRPr lang="nl-BE" dirty="0"/>
          </a:p>
        </p:txBody>
      </p:sp>
      <p:sp>
        <p:nvSpPr>
          <p:cNvPr id="1028" name="Rectangle 4"/>
          <p:cNvSpPr>
            <a:spLocks noChangeArrowheads="1"/>
          </p:cNvSpPr>
          <p:nvPr/>
        </p:nvSpPr>
        <p:spPr bwMode="auto">
          <a:xfrm>
            <a:off x="0" y="355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Franklin Gothic Book" pitchFamily="34" charset="0"/>
                <a:ea typeface="Times New Roman" pitchFamily="18" charset="0"/>
                <a:cs typeface="Times New Roman" pitchFamily="18" charset="0"/>
              </a:rPr>
              <a:t>A quicker and better application development at Capsugel thanks to SOA and BPM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Franklin Gothic Book" pitchFamily="34" charset="0"/>
                <a:ea typeface="Times New Roman" pitchFamily="18" charset="0"/>
                <a:cs typeface="Times New Roman" pitchFamily="18" charset="0"/>
              </a:rPr>
              <a:t>A quicker and better application development at Capsugel thanks to SOA and BPM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itle 16"/>
          <p:cNvSpPr>
            <a:spLocks noGrp="1"/>
          </p:cNvSpPr>
          <p:nvPr>
            <p:ph type="title"/>
          </p:nvPr>
        </p:nvSpPr>
        <p:spPr>
          <a:xfrm>
            <a:off x="0" y="171450"/>
            <a:ext cx="9144000" cy="1143000"/>
          </a:xfrm>
        </p:spPr>
        <p:txBody>
          <a:bodyPr/>
          <a:lstStyle/>
          <a:p>
            <a:r>
              <a:rPr lang="en-US" sz="3200" dirty="0" smtClean="0">
                <a:solidFill>
                  <a:schemeClr val="bg2">
                    <a:lumMod val="90000"/>
                  </a:schemeClr>
                </a:solidFill>
              </a:rPr>
              <a:t>Delta Lloyd reacts quicker to changes in front applications thanks to .NET 3.0 SOA-architecture</a:t>
            </a:r>
            <a:br>
              <a:rPr lang="en-US" sz="3200" dirty="0" smtClean="0">
                <a:solidFill>
                  <a:schemeClr val="bg2">
                    <a:lumMod val="90000"/>
                  </a:schemeClr>
                </a:solidFill>
              </a:rPr>
            </a:br>
            <a:r>
              <a:rPr lang="nl-BE" sz="3200" dirty="0" smtClean="0">
                <a:solidFill>
                  <a:schemeClr val="bg2">
                    <a:lumMod val="90000"/>
                  </a:schemeClr>
                </a:solidFill>
              </a:rPr>
              <a:t/>
            </a:r>
            <a:br>
              <a:rPr lang="nl-BE" sz="3200" dirty="0" smtClean="0">
                <a:solidFill>
                  <a:schemeClr val="bg2">
                    <a:lumMod val="90000"/>
                  </a:schemeClr>
                </a:solidFill>
              </a:rPr>
            </a:br>
            <a:r>
              <a:rPr lang="nl-BE" sz="3200" dirty="0" smtClean="0">
                <a:solidFill>
                  <a:schemeClr val="bg2">
                    <a:lumMod val="90000"/>
                  </a:schemeClr>
                </a:solidFill>
              </a:rPr>
              <a:t/>
            </a:r>
            <a:br>
              <a:rPr lang="nl-BE" sz="3200" dirty="0" smtClean="0">
                <a:solidFill>
                  <a:schemeClr val="bg2">
                    <a:lumMod val="90000"/>
                  </a:schemeClr>
                </a:solidFill>
              </a:rPr>
            </a:br>
            <a:endParaRPr lang="en-US" sz="3200" dirty="0">
              <a:solidFill>
                <a:schemeClr val="bg2">
                  <a:lumMod val="90000"/>
                </a:schemeClr>
              </a:solidFill>
            </a:endParaRPr>
          </a:p>
        </p:txBody>
      </p:sp>
      <p:sp>
        <p:nvSpPr>
          <p:cNvPr id="2662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Franklin Gothic Book" pitchFamily="34" charset="0"/>
                <a:ea typeface="Times New Roman" pitchFamily="18" charset="0"/>
                <a:cs typeface="Times New Roman" pitchFamily="18" charset="0"/>
              </a:rPr>
              <a:t>Sam Vanhoutte, Chief Technical Architect at CODit</a:t>
            </a:r>
            <a:r>
              <a:rPr kumimoji="0" lang="nl-BE" sz="600" b="0" i="0" u="none" strike="noStrike" cap="none" normalizeH="0" baseline="0" smtClean="0">
                <a:ln>
                  <a:noFill/>
                </a:ln>
                <a:solidFill>
                  <a:schemeClr val="tx1"/>
                </a:solidFill>
                <a:effectLst/>
                <a:latin typeface="Arial" pitchFamily="34" charset="0"/>
                <a:cs typeface="Arial" pitchFamily="34" charset="0"/>
              </a:rPr>
              <a:t> </a:t>
            </a:r>
            <a:endParaRPr kumimoji="0" lang="nl-BE"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3"/>
          <a:srcRect/>
          <a:stretch>
            <a:fillRect/>
          </a:stretch>
        </p:blipFill>
        <p:spPr bwMode="auto">
          <a:xfrm>
            <a:off x="6907213" y="3063875"/>
            <a:ext cx="1933575" cy="628650"/>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a:srcRect/>
          <a:stretch>
            <a:fillRect/>
          </a:stretch>
        </p:blipFill>
        <p:spPr bwMode="auto">
          <a:xfrm>
            <a:off x="7244195" y="5600700"/>
            <a:ext cx="1861705" cy="476250"/>
          </a:xfrm>
          <a:prstGeom prst="rect">
            <a:avLst/>
          </a:prstGeom>
          <a:noFill/>
          <a:ln w="9525">
            <a:noFill/>
            <a:miter lim="800000"/>
            <a:headEnd/>
            <a:tailEnd/>
          </a:ln>
          <a:effectLst/>
        </p:spPr>
      </p:pic>
    </p:spTree>
  </p:cSld>
  <p:clrMapOvr>
    <a:masterClrMapping/>
  </p:clrMapOvr>
  <p:transition advTm="25819">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981200" y="4154438"/>
            <a:ext cx="6591300" cy="1477328"/>
          </a:xfrm>
          <a:prstGeom prst="rect">
            <a:avLst/>
          </a:prstGeom>
          <a:ln>
            <a:solidFill>
              <a:schemeClr val="bg2">
                <a:lumMod val="75000"/>
              </a:schemeClr>
            </a:solidFill>
          </a:ln>
        </p:spPr>
        <p:txBody>
          <a:bodyPr wrap="square">
            <a:spAutoFit/>
          </a:bodyPr>
          <a:lstStyle/>
          <a:p>
            <a:r>
              <a:rPr lang="en-US" dirty="0" smtClean="0">
                <a:solidFill>
                  <a:schemeClr val="accent6">
                    <a:lumMod val="95000"/>
                  </a:schemeClr>
                </a:solidFill>
              </a:rPr>
              <a:t>“The new BizTalk Adapter framework makes it easy to create custom adapters and connect every application, or any transport, in record time.”  </a:t>
            </a:r>
          </a:p>
          <a:p>
            <a:endParaRPr lang="en-US" dirty="0" smtClean="0"/>
          </a:p>
          <a:p>
            <a:r>
              <a:rPr lang="nl-BE" dirty="0" smtClean="0"/>
              <a:t>Gregory Van de Wiele, Architect at solvIT</a:t>
            </a:r>
            <a:endParaRPr lang="nl-BE" dirty="0"/>
          </a:p>
        </p:txBody>
      </p:sp>
      <p:sp>
        <p:nvSpPr>
          <p:cNvPr id="12" name="Rectangle 11"/>
          <p:cNvSpPr/>
          <p:nvPr/>
        </p:nvSpPr>
        <p:spPr>
          <a:xfrm>
            <a:off x="431800" y="2083139"/>
            <a:ext cx="6845300" cy="1200329"/>
          </a:xfrm>
          <a:prstGeom prst="rect">
            <a:avLst/>
          </a:prstGeom>
          <a:ln>
            <a:solidFill>
              <a:schemeClr val="bg2">
                <a:lumMod val="75000"/>
              </a:schemeClr>
            </a:solidFill>
          </a:ln>
          <a:effectLst>
            <a:innerShdw blurRad="63500" dist="50800" dir="18900000">
              <a:prstClr val="black">
                <a:alpha val="50000"/>
              </a:prstClr>
            </a:innerShdw>
          </a:effectLst>
        </p:spPr>
        <p:txBody>
          <a:bodyPr wrap="square">
            <a:spAutoFit/>
          </a:bodyPr>
          <a:lstStyle/>
          <a:p>
            <a:r>
              <a:rPr lang="en-US" dirty="0" smtClean="0">
                <a:solidFill>
                  <a:schemeClr val="accent6">
                    <a:lumMod val="95000"/>
                  </a:schemeClr>
                </a:solidFill>
              </a:rPr>
              <a:t>“By the time the paper roll hits the winder,” </a:t>
            </a:r>
            <a:r>
              <a:rPr lang="en-US" dirty="0" err="1" smtClean="0">
                <a:solidFill>
                  <a:schemeClr val="accent6">
                    <a:lumMod val="95000"/>
                  </a:schemeClr>
                </a:solidFill>
              </a:rPr>
              <a:t>Colpaert</a:t>
            </a:r>
            <a:r>
              <a:rPr lang="en-US" dirty="0" smtClean="0">
                <a:solidFill>
                  <a:schemeClr val="accent6">
                    <a:lumMod val="95000"/>
                  </a:schemeClr>
                </a:solidFill>
              </a:rPr>
              <a:t> says, “the quality data is already available. It happens in real time.” </a:t>
            </a:r>
          </a:p>
          <a:p>
            <a:endParaRPr lang="en-US" dirty="0" smtClean="0"/>
          </a:p>
          <a:p>
            <a:r>
              <a:rPr lang="nl-BE" dirty="0" smtClean="0"/>
              <a:t>Peter Colpaert, Project Manager, </a:t>
            </a:r>
            <a:r>
              <a:rPr lang="nl-BE" b="1" dirty="0" smtClean="0"/>
              <a:t>Stora</a:t>
            </a:r>
            <a:r>
              <a:rPr lang="nl-BE" dirty="0" smtClean="0"/>
              <a:t> </a:t>
            </a:r>
            <a:r>
              <a:rPr lang="nl-BE" b="1" dirty="0" smtClean="0"/>
              <a:t>Enso</a:t>
            </a:r>
            <a:r>
              <a:rPr lang="nl-BE" dirty="0" smtClean="0"/>
              <a:t> Langerbrugge Mill</a:t>
            </a:r>
          </a:p>
        </p:txBody>
      </p:sp>
      <p:sp>
        <p:nvSpPr>
          <p:cNvPr id="1028" name="Rectangle 4"/>
          <p:cNvSpPr>
            <a:spLocks noChangeArrowheads="1"/>
          </p:cNvSpPr>
          <p:nvPr/>
        </p:nvSpPr>
        <p:spPr bwMode="auto">
          <a:xfrm>
            <a:off x="0" y="355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Franklin Gothic Book" pitchFamily="34" charset="0"/>
                <a:ea typeface="Times New Roman" pitchFamily="18" charset="0"/>
                <a:cs typeface="Times New Roman" pitchFamily="18" charset="0"/>
              </a:rPr>
              <a:t>A quicker and better application development at Capsugel thanks to SOA and BPM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Franklin Gothic Book" pitchFamily="34" charset="0"/>
                <a:ea typeface="Times New Roman" pitchFamily="18" charset="0"/>
                <a:cs typeface="Times New Roman" pitchFamily="18" charset="0"/>
              </a:rPr>
              <a:t>A quicker and better application development at Capsugel thanks to SOA and BPM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itle 16"/>
          <p:cNvSpPr>
            <a:spLocks noGrp="1"/>
          </p:cNvSpPr>
          <p:nvPr>
            <p:ph type="title"/>
          </p:nvPr>
        </p:nvSpPr>
        <p:spPr>
          <a:xfrm>
            <a:off x="127000" y="247650"/>
            <a:ext cx="9144000" cy="1143000"/>
          </a:xfrm>
        </p:spPr>
        <p:txBody>
          <a:bodyPr/>
          <a:lstStyle/>
          <a:p>
            <a:r>
              <a:rPr lang="en-US" sz="3200" dirty="0" err="1" smtClean="0">
                <a:solidFill>
                  <a:schemeClr val="bg2">
                    <a:lumMod val="90000"/>
                  </a:schemeClr>
                </a:solidFill>
              </a:rPr>
              <a:t>Stora</a:t>
            </a:r>
            <a:r>
              <a:rPr lang="en-US" sz="3200" dirty="0" smtClean="0">
                <a:solidFill>
                  <a:schemeClr val="bg2">
                    <a:lumMod val="90000"/>
                  </a:schemeClr>
                </a:solidFill>
              </a:rPr>
              <a:t> Enso, Leading Paper Manufacturer, Automates Paper Assessment and Business Processes</a:t>
            </a:r>
            <a:r>
              <a:rPr lang="nl-BE" sz="3200" dirty="0" smtClean="0">
                <a:solidFill>
                  <a:schemeClr val="bg2">
                    <a:lumMod val="90000"/>
                  </a:schemeClr>
                </a:solidFill>
              </a:rPr>
              <a:t/>
            </a:r>
            <a:br>
              <a:rPr lang="nl-BE" sz="3200" dirty="0" smtClean="0">
                <a:solidFill>
                  <a:schemeClr val="bg2">
                    <a:lumMod val="90000"/>
                  </a:schemeClr>
                </a:solidFill>
              </a:rPr>
            </a:br>
            <a:r>
              <a:rPr lang="nl-BE" sz="3200" dirty="0" smtClean="0">
                <a:solidFill>
                  <a:schemeClr val="bg2">
                    <a:lumMod val="90000"/>
                  </a:schemeClr>
                </a:solidFill>
              </a:rPr>
              <a:t/>
            </a:r>
            <a:br>
              <a:rPr lang="nl-BE" sz="3200" dirty="0" smtClean="0">
                <a:solidFill>
                  <a:schemeClr val="bg2">
                    <a:lumMod val="90000"/>
                  </a:schemeClr>
                </a:solidFill>
              </a:rPr>
            </a:br>
            <a:endParaRPr lang="en-US" sz="3200" dirty="0">
              <a:solidFill>
                <a:schemeClr val="bg2">
                  <a:lumMod val="90000"/>
                </a:schemeClr>
              </a:solidFill>
            </a:endParaRPr>
          </a:p>
        </p:txBody>
      </p:sp>
      <p:sp>
        <p:nvSpPr>
          <p:cNvPr id="2662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Franklin Gothic Book" pitchFamily="34" charset="0"/>
                <a:ea typeface="Times New Roman" pitchFamily="18" charset="0"/>
                <a:cs typeface="Times New Roman" pitchFamily="18" charset="0"/>
              </a:rPr>
              <a:t>Sam Vanhoutte, Chief Technical Architect at CODit</a:t>
            </a:r>
            <a:r>
              <a:rPr kumimoji="0" lang="nl-BE" sz="600" b="0" i="0" u="none" strike="noStrike" cap="none" normalizeH="0" baseline="0" smtClean="0">
                <a:ln>
                  <a:noFill/>
                </a:ln>
                <a:solidFill>
                  <a:schemeClr val="tx1"/>
                </a:solidFill>
                <a:effectLst/>
                <a:latin typeface="Arial" pitchFamily="34" charset="0"/>
                <a:cs typeface="Arial" pitchFamily="34" charset="0"/>
              </a:rPr>
              <a:t> </a:t>
            </a:r>
            <a:endParaRPr kumimoji="0" lang="nl-BE"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TextBox 10"/>
          <p:cNvSpPr txBox="1"/>
          <p:nvPr/>
        </p:nvSpPr>
        <p:spPr>
          <a:xfrm>
            <a:off x="7594600" y="5283200"/>
            <a:ext cx="1092200" cy="400110"/>
          </a:xfrm>
          <a:prstGeom prst="rect">
            <a:avLst/>
          </a:prstGeom>
          <a:solidFill>
            <a:schemeClr val="bg1"/>
          </a:solidFill>
        </p:spPr>
        <p:txBody>
          <a:bodyPr wrap="square" rtlCol="0">
            <a:spAutoFit/>
          </a:bodyPr>
          <a:lstStyle/>
          <a:p>
            <a:r>
              <a:rPr lang="en-US" sz="2000" b="1" dirty="0" err="1" smtClean="0">
                <a:solidFill>
                  <a:srgbClr val="0070C0"/>
                </a:solidFill>
                <a:effectLst>
                  <a:outerShdw blurRad="38100" dist="38100" dir="2700000" algn="tl">
                    <a:srgbClr val="000000">
                      <a:alpha val="43137"/>
                    </a:srgbClr>
                  </a:outerShdw>
                </a:effectLst>
              </a:rPr>
              <a:t>solvIT</a:t>
            </a:r>
            <a:endParaRPr lang="en-US" sz="2000" b="1" dirty="0">
              <a:solidFill>
                <a:srgbClr val="0070C0"/>
              </a:solidFill>
              <a:effectLst>
                <a:outerShdw blurRad="38100" dist="38100" dir="2700000" algn="tl">
                  <a:srgbClr val="000000">
                    <a:alpha val="43137"/>
                  </a:srgbClr>
                </a:outerShdw>
              </a:effectLst>
            </a:endParaRPr>
          </a:p>
        </p:txBody>
      </p:sp>
      <p:pic>
        <p:nvPicPr>
          <p:cNvPr id="2050" name="Picture 2"/>
          <p:cNvPicPr>
            <a:picLocks noChangeAspect="1" noChangeArrowheads="1"/>
          </p:cNvPicPr>
          <p:nvPr/>
        </p:nvPicPr>
        <p:blipFill>
          <a:blip r:embed="rId3"/>
          <a:srcRect/>
          <a:stretch>
            <a:fillRect/>
          </a:stretch>
        </p:blipFill>
        <p:spPr bwMode="auto">
          <a:xfrm>
            <a:off x="6684963" y="2387600"/>
            <a:ext cx="1425431" cy="527050"/>
          </a:xfrm>
          <a:prstGeom prst="rect">
            <a:avLst/>
          </a:prstGeom>
          <a:noFill/>
          <a:ln w="9525">
            <a:noFill/>
            <a:miter lim="800000"/>
            <a:headEnd/>
            <a:tailEnd/>
          </a:ln>
          <a:effectLst/>
        </p:spPr>
      </p:pic>
    </p:spTree>
  </p:cSld>
  <p:clrMapOvr>
    <a:masterClrMapping/>
  </p:clrMapOvr>
  <p:transition advTm="21934">
    <p:fade/>
  </p:transition>
  <p:timing>
    <p:tnLst>
      <p:par>
        <p:cTn id="1" dur="indefinite" restart="never" nodeType="tmRoot"/>
      </p:par>
    </p:tnLst>
  </p:timing>
</p:sld>
</file>

<file path=ppt/theme/theme1.xml><?xml version="1.0" encoding="utf-8"?>
<a:theme xmlns:a="http://schemas.openxmlformats.org/drawingml/2006/main" name="TechEd2007-Developer">
  <a:themeElements>
    <a:clrScheme name="Custom 5">
      <a:dk1>
        <a:srgbClr val="000000"/>
      </a:dk1>
      <a:lt1>
        <a:srgbClr val="FFFFFF"/>
      </a:lt1>
      <a:dk2>
        <a:srgbClr val="666666"/>
      </a:dk2>
      <a:lt2>
        <a:srgbClr val="CCCCCC"/>
      </a:lt2>
      <a:accent1>
        <a:srgbClr val="F37720"/>
      </a:accent1>
      <a:accent2>
        <a:srgbClr val="0076BF"/>
      </a:accent2>
      <a:accent3>
        <a:srgbClr val="66CC33"/>
      </a:accent3>
      <a:accent4>
        <a:srgbClr val="FFCC00"/>
      </a:accent4>
      <a:accent5>
        <a:srgbClr val="EE3424"/>
      </a:accent5>
      <a:accent6>
        <a:srgbClr val="FFFFFF"/>
      </a:accent6>
      <a:hlink>
        <a:srgbClr val="F37720"/>
      </a:hlink>
      <a:folHlink>
        <a:srgbClr val="F37720"/>
      </a:folHlink>
    </a:clrScheme>
    <a:fontScheme name="Custom 8">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9F9F8"/>
        </a:lt1>
        <a:dk2>
          <a:srgbClr val="F37736"/>
        </a:dk2>
        <a:lt2>
          <a:srgbClr val="DDDDDD"/>
        </a:lt2>
        <a:accent1>
          <a:srgbClr val="FEC214"/>
        </a:accent1>
        <a:accent2>
          <a:srgbClr val="A2C83A"/>
        </a:accent2>
        <a:accent3>
          <a:srgbClr val="FBFBFB"/>
        </a:accent3>
        <a:accent4>
          <a:srgbClr val="000000"/>
        </a:accent4>
        <a:accent5>
          <a:srgbClr val="FEDDAA"/>
        </a:accent5>
        <a:accent6>
          <a:srgbClr val="92B534"/>
        </a:accent6>
        <a:hlink>
          <a:srgbClr val="519CD5"/>
        </a:hlink>
        <a:folHlink>
          <a:srgbClr val="A2998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3220</TotalTime>
  <Words>728</Words>
  <Application>Microsoft Office PowerPoint</Application>
  <PresentationFormat>On-screen Show (4:3)</PresentationFormat>
  <Paragraphs>54</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TechEd2007-Developer</vt:lpstr>
      <vt:lpstr>Slide 1</vt:lpstr>
      <vt:lpstr>Quicker and better application development at Capsugel thanks to SOA and BPM based on Microsoft platform </vt:lpstr>
      <vt:lpstr>Travellers find their bearings quicker on innovative Thomas Cook travel sites  </vt:lpstr>
      <vt:lpstr>UNILIN (Quickstep) integrates business unit processes from around the world.     </vt:lpstr>
      <vt:lpstr>Delta Lloyd reacts quicker to changes in front applications thanks to .NET 3.0 SOA-architecture   </vt:lpstr>
      <vt:lpstr>Stora Enso, Leading Paper Manufacturer, Automates Paper Assessment and Business Processes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Steve Lasker</dc:creator>
  <cp:lastModifiedBy>pdestoop</cp:lastModifiedBy>
  <cp:revision>149</cp:revision>
  <dcterms:created xsi:type="dcterms:W3CDTF">2007-05-01T12:49:55Z</dcterms:created>
  <dcterms:modified xsi:type="dcterms:W3CDTF">2008-04-11T07:55:47Z</dcterms:modified>
</cp:coreProperties>
</file>