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Default Extension="gif" ContentType="image/gif"/>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56" r:id="rId2"/>
    <p:sldId id="257" r:id="rId3"/>
    <p:sldId id="327" r:id="rId4"/>
    <p:sldId id="330" r:id="rId5"/>
    <p:sldId id="331" r:id="rId6"/>
    <p:sldId id="328" r:id="rId7"/>
    <p:sldId id="332" r:id="rId8"/>
    <p:sldId id="333" r:id="rId9"/>
    <p:sldId id="276" r:id="rId10"/>
    <p:sldId id="277" r:id="rId11"/>
    <p:sldId id="278" r:id="rId12"/>
    <p:sldId id="279" r:id="rId13"/>
    <p:sldId id="280" r:id="rId14"/>
    <p:sldId id="282" r:id="rId15"/>
    <p:sldId id="285" r:id="rId16"/>
    <p:sldId id="286" r:id="rId17"/>
    <p:sldId id="309" r:id="rId18"/>
    <p:sldId id="297" r:id="rId19"/>
    <p:sldId id="298" r:id="rId20"/>
    <p:sldId id="299" r:id="rId21"/>
    <p:sldId id="300" r:id="rId22"/>
    <p:sldId id="301" r:id="rId23"/>
    <p:sldId id="302" r:id="rId24"/>
    <p:sldId id="303" r:id="rId25"/>
    <p:sldId id="304" r:id="rId26"/>
    <p:sldId id="305" r:id="rId27"/>
    <p:sldId id="306" r:id="rId28"/>
    <p:sldId id="308" r:id="rId29"/>
    <p:sldId id="310" r:id="rId30"/>
    <p:sldId id="289" r:id="rId31"/>
    <p:sldId id="334" r:id="rId32"/>
    <p:sldId id="335" r:id="rId33"/>
    <p:sldId id="336" r:id="rId34"/>
    <p:sldId id="337" r:id="rId35"/>
    <p:sldId id="338" r:id="rId36"/>
    <p:sldId id="339" r:id="rId37"/>
    <p:sldId id="340" r:id="rId38"/>
    <p:sldId id="341" r:id="rId39"/>
    <p:sldId id="342" r:id="rId40"/>
    <p:sldId id="346" r:id="rId41"/>
    <p:sldId id="347" r:id="rId42"/>
    <p:sldId id="348" r:id="rId43"/>
    <p:sldId id="350" r:id="rId44"/>
    <p:sldId id="351" r:id="rId45"/>
    <p:sldId id="295" r:id="rId46"/>
    <p:sldId id="272" r:id="rId47"/>
    <p:sldId id="311" r:id="rId48"/>
    <p:sldId id="274" r:id="rId49"/>
    <p:sldId id="275" r:id="rId5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82" autoAdjust="0"/>
    <p:restoredTop sz="91348" autoAdjust="0"/>
  </p:normalViewPr>
  <p:slideViewPr>
    <p:cSldViewPr>
      <p:cViewPr varScale="1">
        <p:scale>
          <a:sx n="62" d="100"/>
          <a:sy n="62" d="100"/>
        </p:scale>
        <p:origin x="-642"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1616A-BB99-4C09-8EE0-C4FFFFB00A53}"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9B5AF59B-0753-4C04-AC9A-9B5E70DA4053}">
      <dgm:prSet custT="1"/>
      <dgm:spPr/>
      <dgm:t>
        <a:bodyPr/>
        <a:lstStyle/>
        <a:p>
          <a:pPr rtl="0"/>
          <a:r>
            <a:rPr lang="zh-CN" altLang="en-US" sz="1400" b="0" dirty="0" smtClean="0">
              <a:latin typeface="微软雅黑" pitchFamily="34" charset="-122"/>
              <a:ea typeface="微软雅黑" pitchFamily="34" charset="-122"/>
            </a:rPr>
            <a:t>系统平台众多</a:t>
          </a:r>
          <a:r>
            <a:rPr lang="en-US" sz="1400" b="0" dirty="0" smtClean="0">
              <a:latin typeface="微软雅黑" pitchFamily="34" charset="-122"/>
              <a:ea typeface="微软雅黑" pitchFamily="34" charset="-122"/>
            </a:rPr>
            <a:t> </a:t>
          </a:r>
          <a:endParaRPr lang="en-US" sz="1400" b="0" dirty="0">
            <a:latin typeface="微软雅黑" pitchFamily="34" charset="-122"/>
            <a:ea typeface="微软雅黑" pitchFamily="34" charset="-122"/>
          </a:endParaRPr>
        </a:p>
      </dgm:t>
    </dgm:pt>
    <dgm:pt modelId="{CA6964E0-32F6-4041-B8F9-AE50E546CEA9}" type="parTrans" cxnId="{1CB89B27-10BA-48BD-B719-D25AC42C8C53}">
      <dgm:prSet/>
      <dgm:spPr/>
      <dgm:t>
        <a:bodyPr/>
        <a:lstStyle/>
        <a:p>
          <a:endParaRPr lang="en-US" sz="1600"/>
        </a:p>
      </dgm:t>
    </dgm:pt>
    <dgm:pt modelId="{42241795-1932-42F6-8F93-6381287057B2}" type="sibTrans" cxnId="{1CB89B27-10BA-48BD-B719-D25AC42C8C53}">
      <dgm:prSet/>
      <dgm:spPr/>
      <dgm:t>
        <a:bodyPr/>
        <a:lstStyle/>
        <a:p>
          <a:endParaRPr lang="en-US" sz="1600"/>
        </a:p>
      </dgm:t>
    </dgm:pt>
    <dgm:pt modelId="{3BE98B97-64B9-45E7-A448-6F45E0F346D9}">
      <dgm:prSet custT="1"/>
      <dgm:spPr/>
      <dgm:t>
        <a:bodyPr/>
        <a:lstStyle/>
        <a:p>
          <a:pPr rtl="0"/>
          <a:r>
            <a:rPr lang="zh-CN" altLang="en-US" sz="1200" dirty="0" smtClean="0">
              <a:latin typeface="微软雅黑" pitchFamily="34" charset="-122"/>
              <a:ea typeface="微软雅黑" pitchFamily="34" charset="-122"/>
            </a:rPr>
            <a:t>不能集中数据对其统一进行分析</a:t>
          </a:r>
          <a:endParaRPr lang="en-US" sz="1200" dirty="0">
            <a:latin typeface="微软雅黑" pitchFamily="34" charset="-122"/>
            <a:ea typeface="微软雅黑" pitchFamily="34" charset="-122"/>
          </a:endParaRPr>
        </a:p>
      </dgm:t>
    </dgm:pt>
    <dgm:pt modelId="{CDE47A76-7F7A-4229-B453-285DD3CD1E83}" type="parTrans" cxnId="{9025CE3B-6717-4B2A-B04B-5E87FD020E11}">
      <dgm:prSet/>
      <dgm:spPr/>
      <dgm:t>
        <a:bodyPr/>
        <a:lstStyle/>
        <a:p>
          <a:endParaRPr lang="en-US" sz="1600"/>
        </a:p>
      </dgm:t>
    </dgm:pt>
    <dgm:pt modelId="{95CFEBE3-0A15-4ED2-8961-D7EACD7C1C68}" type="sibTrans" cxnId="{9025CE3B-6717-4B2A-B04B-5E87FD020E11}">
      <dgm:prSet/>
      <dgm:spPr/>
      <dgm:t>
        <a:bodyPr/>
        <a:lstStyle/>
        <a:p>
          <a:endParaRPr lang="en-US" sz="1600"/>
        </a:p>
      </dgm:t>
    </dgm:pt>
    <dgm:pt modelId="{2E7E8277-8193-443A-A916-5881EFC7F43E}">
      <dgm:prSet custT="1"/>
      <dgm:spPr/>
      <dgm:t>
        <a:bodyPr/>
        <a:lstStyle/>
        <a:p>
          <a:pPr rtl="0"/>
          <a:r>
            <a:rPr lang="zh-CN" altLang="en-US" sz="1200" dirty="0" smtClean="0">
              <a:latin typeface="微软雅黑" pitchFamily="34" charset="-122"/>
              <a:ea typeface="微软雅黑" pitchFamily="34" charset="-122"/>
            </a:rPr>
            <a:t>数据过于分散，数据源众多，数据格式复杂</a:t>
          </a:r>
          <a:endParaRPr lang="en-US" sz="1200" dirty="0">
            <a:latin typeface="微软雅黑" pitchFamily="34" charset="-122"/>
            <a:ea typeface="微软雅黑" pitchFamily="34" charset="-122"/>
          </a:endParaRPr>
        </a:p>
      </dgm:t>
    </dgm:pt>
    <dgm:pt modelId="{C9604ABD-4810-4EB5-8FFD-A48FD0120CF9}" type="parTrans" cxnId="{E49739BD-6788-47D2-BD5E-0A597442194A}">
      <dgm:prSet/>
      <dgm:spPr/>
      <dgm:t>
        <a:bodyPr/>
        <a:lstStyle/>
        <a:p>
          <a:endParaRPr lang="en-US" sz="1600"/>
        </a:p>
      </dgm:t>
    </dgm:pt>
    <dgm:pt modelId="{CE0CDE5E-9523-4AB4-9FAC-55DE935630A2}" type="sibTrans" cxnId="{E49739BD-6788-47D2-BD5E-0A597442194A}">
      <dgm:prSet/>
      <dgm:spPr/>
      <dgm:t>
        <a:bodyPr/>
        <a:lstStyle/>
        <a:p>
          <a:endParaRPr lang="en-US" sz="1600"/>
        </a:p>
      </dgm:t>
    </dgm:pt>
    <dgm:pt modelId="{02A332C5-36C0-4974-AA90-92232610FCAF}">
      <dgm:prSet custT="1"/>
      <dgm:spPr/>
      <dgm:t>
        <a:bodyPr/>
        <a:lstStyle/>
        <a:p>
          <a:pPr rtl="0"/>
          <a:endParaRPr lang="en-US" sz="1200" dirty="0">
            <a:latin typeface="微软雅黑" pitchFamily="34" charset="-122"/>
            <a:ea typeface="微软雅黑" pitchFamily="34" charset="-122"/>
          </a:endParaRPr>
        </a:p>
      </dgm:t>
    </dgm:pt>
    <dgm:pt modelId="{908264C5-179B-4053-887B-72A4D7C05F9F}" type="parTrans" cxnId="{BAC2B94C-D44A-4AFE-BBCE-71B3EC7706E1}">
      <dgm:prSet/>
      <dgm:spPr/>
      <dgm:t>
        <a:bodyPr/>
        <a:lstStyle/>
        <a:p>
          <a:endParaRPr lang="en-US" sz="1600"/>
        </a:p>
      </dgm:t>
    </dgm:pt>
    <dgm:pt modelId="{645FF892-69D7-46FC-834A-016A3174E913}" type="sibTrans" cxnId="{BAC2B94C-D44A-4AFE-BBCE-71B3EC7706E1}">
      <dgm:prSet/>
      <dgm:spPr/>
      <dgm:t>
        <a:bodyPr/>
        <a:lstStyle/>
        <a:p>
          <a:endParaRPr lang="en-US" sz="1600"/>
        </a:p>
      </dgm:t>
    </dgm:pt>
    <dgm:pt modelId="{8BF49AF6-9636-4320-A020-D3B3AE0CC020}">
      <dgm:prSet custT="1"/>
      <dgm:spPr/>
      <dgm:t>
        <a:bodyPr/>
        <a:lstStyle/>
        <a:p>
          <a:pPr rtl="0"/>
          <a:r>
            <a:rPr lang="zh-CN" altLang="en-US" sz="1400" dirty="0" smtClean="0">
              <a:latin typeface="微软雅黑" pitchFamily="34" charset="-122"/>
              <a:ea typeface="微软雅黑" pitchFamily="34" charset="-122"/>
            </a:rPr>
            <a:t>较少监控及分析</a:t>
          </a:r>
          <a:endParaRPr lang="en-US" sz="1400" dirty="0">
            <a:latin typeface="微软雅黑" pitchFamily="34" charset="-122"/>
            <a:ea typeface="微软雅黑" pitchFamily="34" charset="-122"/>
          </a:endParaRPr>
        </a:p>
      </dgm:t>
    </dgm:pt>
    <dgm:pt modelId="{6BFEC43F-57B2-4EAA-90AD-3000DEB18189}" type="parTrans" cxnId="{D478DFE4-0138-44B2-B9E3-3ECD404EA2EF}">
      <dgm:prSet/>
      <dgm:spPr/>
      <dgm:t>
        <a:bodyPr/>
        <a:lstStyle/>
        <a:p>
          <a:endParaRPr lang="en-US" sz="1600"/>
        </a:p>
      </dgm:t>
    </dgm:pt>
    <dgm:pt modelId="{05902D83-BF9B-4567-BCC9-87012D6F08AC}" type="sibTrans" cxnId="{D478DFE4-0138-44B2-B9E3-3ECD404EA2EF}">
      <dgm:prSet/>
      <dgm:spPr/>
      <dgm:t>
        <a:bodyPr/>
        <a:lstStyle/>
        <a:p>
          <a:endParaRPr lang="en-US" sz="1600"/>
        </a:p>
      </dgm:t>
    </dgm:pt>
    <dgm:pt modelId="{A0FFB417-6A11-48EF-9C56-40917DAD8EE1}">
      <dgm:prSet custT="1"/>
      <dgm:spPr/>
      <dgm:t>
        <a:bodyPr/>
        <a:lstStyle/>
        <a:p>
          <a:pPr rtl="0"/>
          <a:r>
            <a:rPr lang="zh-CN" altLang="en-US" sz="1200" dirty="0" smtClean="0">
              <a:latin typeface="微软雅黑" pitchFamily="34" charset="-122"/>
              <a:ea typeface="微软雅黑" pitchFamily="34" charset="-122"/>
            </a:rPr>
            <a:t>运维报告生成速度相对滞后</a:t>
          </a:r>
          <a:endParaRPr lang="en-US" sz="1200" dirty="0">
            <a:latin typeface="微软雅黑" pitchFamily="34" charset="-122"/>
            <a:ea typeface="微软雅黑" pitchFamily="34" charset="-122"/>
          </a:endParaRPr>
        </a:p>
      </dgm:t>
    </dgm:pt>
    <dgm:pt modelId="{CE855488-82D6-4741-86AA-6F7ADB178E8D}" type="parTrans" cxnId="{ED075C1F-8374-4E2E-8F6C-381C3543E868}">
      <dgm:prSet/>
      <dgm:spPr/>
      <dgm:t>
        <a:bodyPr/>
        <a:lstStyle/>
        <a:p>
          <a:endParaRPr lang="en-US" sz="1600"/>
        </a:p>
      </dgm:t>
    </dgm:pt>
    <dgm:pt modelId="{5447D3D2-DA57-4F4A-A494-1DB4C68D1594}" type="sibTrans" cxnId="{ED075C1F-8374-4E2E-8F6C-381C3543E868}">
      <dgm:prSet/>
      <dgm:spPr/>
      <dgm:t>
        <a:bodyPr/>
        <a:lstStyle/>
        <a:p>
          <a:endParaRPr lang="en-US" sz="1600"/>
        </a:p>
      </dgm:t>
    </dgm:pt>
    <dgm:pt modelId="{F4F6E54F-CF58-4284-9EF0-785BEEB2201D}">
      <dgm:prSet custT="1"/>
      <dgm:spPr/>
      <dgm:t>
        <a:bodyPr/>
        <a:lstStyle/>
        <a:p>
          <a:pPr rtl="0"/>
          <a:r>
            <a:rPr lang="zh-CN" altLang="en-US" sz="1200" dirty="0" smtClean="0">
              <a:latin typeface="微软雅黑" pitchFamily="34" charset="-122"/>
              <a:ea typeface="微软雅黑" pitchFamily="34" charset="-122"/>
            </a:rPr>
            <a:t>只能够提供对当前运维状况的简单的统计报表，缺乏进行多角度、深层次的分析功能，不能进行系统告警预测</a:t>
          </a:r>
          <a:endParaRPr lang="en-US" sz="1200" dirty="0">
            <a:latin typeface="微软雅黑" pitchFamily="34" charset="-122"/>
            <a:ea typeface="微软雅黑" pitchFamily="34" charset="-122"/>
          </a:endParaRPr>
        </a:p>
      </dgm:t>
    </dgm:pt>
    <dgm:pt modelId="{83B76A55-B945-4190-B773-A38610835A5A}" type="parTrans" cxnId="{212085CC-674B-4756-9724-05D0DEBAFD7B}">
      <dgm:prSet/>
      <dgm:spPr/>
      <dgm:t>
        <a:bodyPr/>
        <a:lstStyle/>
        <a:p>
          <a:endParaRPr lang="en-US" sz="1600"/>
        </a:p>
      </dgm:t>
    </dgm:pt>
    <dgm:pt modelId="{7BE62216-CB57-475C-A959-FA941AF60267}" type="sibTrans" cxnId="{212085CC-674B-4756-9724-05D0DEBAFD7B}">
      <dgm:prSet/>
      <dgm:spPr/>
      <dgm:t>
        <a:bodyPr/>
        <a:lstStyle/>
        <a:p>
          <a:endParaRPr lang="en-US" sz="1600"/>
        </a:p>
      </dgm:t>
    </dgm:pt>
    <dgm:pt modelId="{D1171779-C48E-4E13-AAE6-C0522C713F85}">
      <dgm:prSet custT="1"/>
      <dgm:spPr/>
      <dgm:t>
        <a:bodyPr/>
        <a:lstStyle/>
        <a:p>
          <a:pPr rtl="0"/>
          <a:r>
            <a:rPr lang="zh-CN" altLang="en-US" sz="1200" dirty="0" smtClean="0">
              <a:latin typeface="微软雅黑" pitchFamily="34" charset="-122"/>
              <a:ea typeface="微软雅黑" pitchFamily="34" charset="-122"/>
            </a:rPr>
            <a:t>缺乏对历史数据的统计分析，无法快速获取历史统计报告</a:t>
          </a:r>
          <a:endParaRPr lang="en-US" sz="1200" dirty="0">
            <a:latin typeface="微软雅黑" pitchFamily="34" charset="-122"/>
            <a:ea typeface="微软雅黑" pitchFamily="34" charset="-122"/>
          </a:endParaRPr>
        </a:p>
      </dgm:t>
    </dgm:pt>
    <dgm:pt modelId="{9B7A113C-6B28-4038-991A-5ECC4A68F74D}" type="parTrans" cxnId="{27959D98-84F9-4E01-9994-71618C5C6CA3}">
      <dgm:prSet/>
      <dgm:spPr/>
      <dgm:t>
        <a:bodyPr/>
        <a:lstStyle/>
        <a:p>
          <a:endParaRPr lang="en-US" sz="1600"/>
        </a:p>
      </dgm:t>
    </dgm:pt>
    <dgm:pt modelId="{EF2ACCBE-BBF7-4C59-B2CD-45A8FD1D47C7}" type="sibTrans" cxnId="{27959D98-84F9-4E01-9994-71618C5C6CA3}">
      <dgm:prSet/>
      <dgm:spPr/>
      <dgm:t>
        <a:bodyPr/>
        <a:lstStyle/>
        <a:p>
          <a:endParaRPr lang="en-US" sz="1600"/>
        </a:p>
      </dgm:t>
    </dgm:pt>
    <dgm:pt modelId="{7213CE56-93C8-450B-BB97-9954230A61F1}">
      <dgm:prSet custT="1"/>
      <dgm:spPr/>
      <dgm:t>
        <a:bodyPr/>
        <a:lstStyle/>
        <a:p>
          <a:pPr rtl="0"/>
          <a:endParaRPr lang="en-US" sz="1200" dirty="0">
            <a:latin typeface="微软雅黑" pitchFamily="34" charset="-122"/>
            <a:ea typeface="微软雅黑" pitchFamily="34" charset="-122"/>
          </a:endParaRPr>
        </a:p>
      </dgm:t>
    </dgm:pt>
    <dgm:pt modelId="{2F09F5AC-02A2-4193-86C9-172649E79D41}" type="parTrans" cxnId="{E3F185C3-6D87-40DD-A5D4-2555FC0435D1}">
      <dgm:prSet/>
      <dgm:spPr/>
      <dgm:t>
        <a:bodyPr/>
        <a:lstStyle/>
        <a:p>
          <a:endParaRPr lang="en-US" sz="1600"/>
        </a:p>
      </dgm:t>
    </dgm:pt>
    <dgm:pt modelId="{D4F2F5C7-3764-4C73-998A-EE59938D85BF}" type="sibTrans" cxnId="{E3F185C3-6D87-40DD-A5D4-2555FC0435D1}">
      <dgm:prSet/>
      <dgm:spPr/>
      <dgm:t>
        <a:bodyPr/>
        <a:lstStyle/>
        <a:p>
          <a:endParaRPr lang="en-US" sz="1600"/>
        </a:p>
      </dgm:t>
    </dgm:pt>
    <dgm:pt modelId="{427953B3-91E7-4AA1-9C2E-FABB36300D5C}">
      <dgm:prSet custT="1"/>
      <dgm:spPr/>
      <dgm:t>
        <a:bodyPr/>
        <a:lstStyle/>
        <a:p>
          <a:pPr rtl="0"/>
          <a:r>
            <a:rPr lang="zh-CN" altLang="en-US" sz="1400" dirty="0" smtClean="0">
              <a:latin typeface="微软雅黑" pitchFamily="34" charset="-122"/>
              <a:ea typeface="微软雅黑" pitchFamily="34" charset="-122"/>
            </a:rPr>
            <a:t>统计工作量繁重</a:t>
          </a:r>
          <a:endParaRPr lang="en-US" sz="1400" dirty="0">
            <a:latin typeface="微软雅黑" pitchFamily="34" charset="-122"/>
            <a:ea typeface="微软雅黑" pitchFamily="34" charset="-122"/>
          </a:endParaRPr>
        </a:p>
      </dgm:t>
    </dgm:pt>
    <dgm:pt modelId="{D9672D0A-166F-42D7-B8F2-91B80B1D3365}" type="parTrans" cxnId="{37E571FE-6C75-4C34-A1BF-14D636A257EE}">
      <dgm:prSet/>
      <dgm:spPr/>
      <dgm:t>
        <a:bodyPr/>
        <a:lstStyle/>
        <a:p>
          <a:endParaRPr lang="en-US" sz="1600"/>
        </a:p>
      </dgm:t>
    </dgm:pt>
    <dgm:pt modelId="{5EE68E89-A525-4985-A386-6FCE5CD9B1D1}" type="sibTrans" cxnId="{37E571FE-6C75-4C34-A1BF-14D636A257EE}">
      <dgm:prSet/>
      <dgm:spPr/>
      <dgm:t>
        <a:bodyPr/>
        <a:lstStyle/>
        <a:p>
          <a:endParaRPr lang="en-US" sz="1600"/>
        </a:p>
      </dgm:t>
    </dgm:pt>
    <dgm:pt modelId="{F9E1F318-E735-4624-83D5-EB8F6979F211}">
      <dgm:prSet custT="1"/>
      <dgm:spPr/>
      <dgm:t>
        <a:bodyPr/>
        <a:lstStyle/>
        <a:p>
          <a:pPr rtl="0"/>
          <a:r>
            <a:rPr lang="zh-CN" altLang="en-US" sz="1200" dirty="0" smtClean="0">
              <a:latin typeface="微软雅黑" pitchFamily="34" charset="-122"/>
              <a:ea typeface="微软雅黑" pitchFamily="34" charset="-122"/>
            </a:rPr>
            <a:t>无法快速生成统一要求的</a:t>
          </a:r>
          <a:r>
            <a:rPr lang="en-US" altLang="zh-CN" sz="1200" dirty="0" smtClean="0">
              <a:latin typeface="微软雅黑" pitchFamily="34" charset="-122"/>
              <a:ea typeface="微软雅黑" pitchFamily="34" charset="-122"/>
            </a:rPr>
            <a:t>PPT</a:t>
          </a:r>
          <a:r>
            <a:rPr lang="zh-CN" altLang="en-US" sz="1200" dirty="0" smtClean="0">
              <a:latin typeface="微软雅黑" pitchFamily="34" charset="-122"/>
              <a:ea typeface="微软雅黑" pitchFamily="34" charset="-122"/>
            </a:rPr>
            <a:t>或运维报告</a:t>
          </a:r>
          <a:endParaRPr lang="en-US" sz="1200" dirty="0">
            <a:latin typeface="微软雅黑" pitchFamily="34" charset="-122"/>
            <a:ea typeface="微软雅黑" pitchFamily="34" charset="-122"/>
          </a:endParaRPr>
        </a:p>
      </dgm:t>
    </dgm:pt>
    <dgm:pt modelId="{26E40BCE-E627-400D-B45B-39B2935E52B6}" type="parTrans" cxnId="{17F0FDB8-D4AC-430C-8C67-37A952180FE0}">
      <dgm:prSet/>
      <dgm:spPr/>
      <dgm:t>
        <a:bodyPr/>
        <a:lstStyle/>
        <a:p>
          <a:endParaRPr lang="en-US" sz="1600"/>
        </a:p>
      </dgm:t>
    </dgm:pt>
    <dgm:pt modelId="{C61189BE-7A64-48A1-9107-FB99D7AD4012}" type="sibTrans" cxnId="{17F0FDB8-D4AC-430C-8C67-37A952180FE0}">
      <dgm:prSet/>
      <dgm:spPr/>
      <dgm:t>
        <a:bodyPr/>
        <a:lstStyle/>
        <a:p>
          <a:endParaRPr lang="en-US" sz="1600"/>
        </a:p>
      </dgm:t>
    </dgm:pt>
    <dgm:pt modelId="{34594DD2-58B2-4123-BDEE-AE9C929BA180}">
      <dgm:prSet custT="1"/>
      <dgm:spPr/>
      <dgm:t>
        <a:bodyPr/>
        <a:lstStyle/>
        <a:p>
          <a:pPr rtl="0"/>
          <a:r>
            <a:rPr lang="zh-CN" altLang="en-US" sz="1200" dirty="0" smtClean="0">
              <a:latin typeface="微软雅黑" pitchFamily="34" charset="-122"/>
              <a:ea typeface="微软雅黑" pitchFamily="34" charset="-122"/>
            </a:rPr>
            <a:t>大量人力资源集中在原始数据采集及报表统计</a:t>
          </a:r>
          <a:endParaRPr lang="en-US" sz="1200" dirty="0">
            <a:latin typeface="微软雅黑" pitchFamily="34" charset="-122"/>
            <a:ea typeface="微软雅黑" pitchFamily="34" charset="-122"/>
          </a:endParaRPr>
        </a:p>
      </dgm:t>
    </dgm:pt>
    <dgm:pt modelId="{D8F233A4-21D4-43A5-B887-83FB0A244A0D}" type="parTrans" cxnId="{D296ECD1-9ABC-4FDF-9925-9C2C14FC083B}">
      <dgm:prSet/>
      <dgm:spPr/>
      <dgm:t>
        <a:bodyPr/>
        <a:lstStyle/>
        <a:p>
          <a:endParaRPr lang="en-US" sz="1600"/>
        </a:p>
      </dgm:t>
    </dgm:pt>
    <dgm:pt modelId="{C6B2F5AA-4511-4DD0-873B-EB4C731293CB}" type="sibTrans" cxnId="{D296ECD1-9ABC-4FDF-9925-9C2C14FC083B}">
      <dgm:prSet/>
      <dgm:spPr/>
      <dgm:t>
        <a:bodyPr/>
        <a:lstStyle/>
        <a:p>
          <a:endParaRPr lang="en-US" sz="1600"/>
        </a:p>
      </dgm:t>
    </dgm:pt>
    <dgm:pt modelId="{CE942106-AD21-4859-B511-B36558798C3A}">
      <dgm:prSet custT="1"/>
      <dgm:spPr/>
      <dgm:t>
        <a:bodyPr/>
        <a:lstStyle/>
        <a:p>
          <a:pPr rtl="0"/>
          <a:r>
            <a:rPr lang="zh-CN" altLang="en-US" sz="1200" dirty="0" smtClean="0">
              <a:latin typeface="微软雅黑" pitchFamily="34" charset="-122"/>
              <a:ea typeface="微软雅黑" pitchFamily="34" charset="-122"/>
            </a:rPr>
            <a:t>不能将员工的工作集中在对于网络优化的分析上</a:t>
          </a:r>
          <a:endParaRPr lang="en-US" sz="1200" dirty="0">
            <a:latin typeface="微软雅黑" pitchFamily="34" charset="-122"/>
            <a:ea typeface="微软雅黑" pitchFamily="34" charset="-122"/>
          </a:endParaRPr>
        </a:p>
      </dgm:t>
    </dgm:pt>
    <dgm:pt modelId="{B816D6FF-E106-4345-9E60-4223606E339C}" type="parTrans" cxnId="{41F8F3F7-0CF1-4E9D-9247-AD1786A101A4}">
      <dgm:prSet/>
      <dgm:spPr/>
      <dgm:t>
        <a:bodyPr/>
        <a:lstStyle/>
        <a:p>
          <a:endParaRPr lang="en-US" sz="1600"/>
        </a:p>
      </dgm:t>
    </dgm:pt>
    <dgm:pt modelId="{2FB58594-0BBE-4871-93A1-3639939CA5A8}" type="sibTrans" cxnId="{41F8F3F7-0CF1-4E9D-9247-AD1786A101A4}">
      <dgm:prSet/>
      <dgm:spPr/>
      <dgm:t>
        <a:bodyPr/>
        <a:lstStyle/>
        <a:p>
          <a:endParaRPr lang="en-US" sz="1600"/>
        </a:p>
      </dgm:t>
    </dgm:pt>
    <dgm:pt modelId="{B3DF7873-EC74-49F7-9A54-F0BD5CCD69BA}">
      <dgm:prSet custT="1"/>
      <dgm:spPr/>
      <dgm:t>
        <a:bodyPr/>
        <a:lstStyle/>
        <a:p>
          <a:pPr rtl="0"/>
          <a:r>
            <a:rPr lang="zh-CN" altLang="en-US" sz="1400" dirty="0" smtClean="0">
              <a:latin typeface="微软雅黑" pitchFamily="34" charset="-122"/>
              <a:ea typeface="微软雅黑" pitchFamily="34" charset="-122"/>
            </a:rPr>
            <a:t>分析成果难共享</a:t>
          </a:r>
          <a:endParaRPr lang="en-US" sz="1400" dirty="0">
            <a:latin typeface="微软雅黑" pitchFamily="34" charset="-122"/>
            <a:ea typeface="微软雅黑" pitchFamily="34" charset="-122"/>
          </a:endParaRPr>
        </a:p>
      </dgm:t>
    </dgm:pt>
    <dgm:pt modelId="{355FE866-D1CC-4BC7-9592-E9F62125D661}" type="parTrans" cxnId="{E1B33C16-1DD2-419B-A59F-2C2993389603}">
      <dgm:prSet/>
      <dgm:spPr/>
      <dgm:t>
        <a:bodyPr/>
        <a:lstStyle/>
        <a:p>
          <a:endParaRPr lang="en-US" sz="1600"/>
        </a:p>
      </dgm:t>
    </dgm:pt>
    <dgm:pt modelId="{4B06FB39-AEC9-40D9-8E4A-8F715F8FF7CA}" type="sibTrans" cxnId="{E1B33C16-1DD2-419B-A59F-2C2993389603}">
      <dgm:prSet/>
      <dgm:spPr/>
      <dgm:t>
        <a:bodyPr/>
        <a:lstStyle/>
        <a:p>
          <a:endParaRPr lang="en-US" sz="1600"/>
        </a:p>
      </dgm:t>
    </dgm:pt>
    <dgm:pt modelId="{2CC4EC70-D798-4326-A33F-52761398AAB2}">
      <dgm:prSet custT="1"/>
      <dgm:spPr/>
      <dgm:t>
        <a:bodyPr/>
        <a:lstStyle/>
        <a:p>
          <a:pPr rtl="0"/>
          <a:r>
            <a:rPr lang="zh-CN" altLang="en-US" sz="1200" dirty="0" smtClean="0">
              <a:latin typeface="微软雅黑" pitchFamily="34" charset="-122"/>
              <a:ea typeface="微软雅黑" pitchFamily="34" charset="-122"/>
            </a:rPr>
            <a:t>没有统一展现的门户平台，或现有平台不能进行分权限分内容浏览</a:t>
          </a:r>
          <a:endParaRPr lang="en-US" sz="1200" dirty="0">
            <a:latin typeface="微软雅黑" pitchFamily="34" charset="-122"/>
            <a:ea typeface="微软雅黑" pitchFamily="34" charset="-122"/>
          </a:endParaRPr>
        </a:p>
      </dgm:t>
    </dgm:pt>
    <dgm:pt modelId="{8AE31E05-5895-4EAE-B902-F0786BFB0244}" type="parTrans" cxnId="{207C3D47-3F82-4D3F-815B-3D489FA10222}">
      <dgm:prSet/>
      <dgm:spPr/>
      <dgm:t>
        <a:bodyPr/>
        <a:lstStyle/>
        <a:p>
          <a:endParaRPr lang="en-US" sz="1600"/>
        </a:p>
      </dgm:t>
    </dgm:pt>
    <dgm:pt modelId="{4BA4FE75-965C-4273-8281-CE9539C9F6F3}" type="sibTrans" cxnId="{207C3D47-3F82-4D3F-815B-3D489FA10222}">
      <dgm:prSet/>
      <dgm:spPr/>
      <dgm:t>
        <a:bodyPr/>
        <a:lstStyle/>
        <a:p>
          <a:endParaRPr lang="en-US" sz="1600"/>
        </a:p>
      </dgm:t>
    </dgm:pt>
    <dgm:pt modelId="{5D5BA6DD-568B-467E-93CA-AF904D6CF0C0}">
      <dgm:prSet custT="1"/>
      <dgm:spPr/>
      <dgm:t>
        <a:bodyPr/>
        <a:lstStyle/>
        <a:p>
          <a:pPr rtl="0"/>
          <a:endParaRPr lang="en-US" sz="1200" dirty="0">
            <a:latin typeface="微软雅黑" pitchFamily="34" charset="-122"/>
            <a:ea typeface="微软雅黑" pitchFamily="34" charset="-122"/>
          </a:endParaRPr>
        </a:p>
      </dgm:t>
    </dgm:pt>
    <dgm:pt modelId="{7414B783-B312-4B5B-9DEF-0239A37D8091}" type="parTrans" cxnId="{2E00C1D0-2098-4B76-978A-5FDBEE274013}">
      <dgm:prSet/>
      <dgm:spPr/>
      <dgm:t>
        <a:bodyPr/>
        <a:lstStyle/>
        <a:p>
          <a:endParaRPr lang="en-US" sz="1600"/>
        </a:p>
      </dgm:t>
    </dgm:pt>
    <dgm:pt modelId="{791969D0-8AA5-46D4-BDBA-3BC00AB184D0}" type="sibTrans" cxnId="{2E00C1D0-2098-4B76-978A-5FDBEE274013}">
      <dgm:prSet/>
      <dgm:spPr/>
      <dgm:t>
        <a:bodyPr/>
        <a:lstStyle/>
        <a:p>
          <a:endParaRPr lang="en-US" sz="1600"/>
        </a:p>
      </dgm:t>
    </dgm:pt>
    <dgm:pt modelId="{11DBBE4D-989D-4BD1-BD84-5C228EC1BC27}">
      <dgm:prSet custT="1"/>
      <dgm:spPr/>
      <dgm:t>
        <a:bodyPr/>
        <a:lstStyle/>
        <a:p>
          <a:pPr rtl="0"/>
          <a:endParaRPr lang="en-US" sz="1200" dirty="0">
            <a:latin typeface="微软雅黑" pitchFamily="34" charset="-122"/>
            <a:ea typeface="微软雅黑" pitchFamily="34" charset="-122"/>
          </a:endParaRPr>
        </a:p>
      </dgm:t>
    </dgm:pt>
    <dgm:pt modelId="{3E2E9024-DBEC-4665-A9D4-83561CA2D867}" type="parTrans" cxnId="{9145ADD8-F74B-410B-AFB8-9C635F318E7C}">
      <dgm:prSet/>
      <dgm:spPr/>
      <dgm:t>
        <a:bodyPr/>
        <a:lstStyle/>
        <a:p>
          <a:endParaRPr lang="en-US" sz="1600"/>
        </a:p>
      </dgm:t>
    </dgm:pt>
    <dgm:pt modelId="{523346CF-2E06-4095-A7A7-484D0E3447B0}" type="sibTrans" cxnId="{9145ADD8-F74B-410B-AFB8-9C635F318E7C}">
      <dgm:prSet/>
      <dgm:spPr/>
      <dgm:t>
        <a:bodyPr/>
        <a:lstStyle/>
        <a:p>
          <a:endParaRPr lang="en-US" sz="1600"/>
        </a:p>
      </dgm:t>
    </dgm:pt>
    <dgm:pt modelId="{C1EF170E-9C0F-4AFA-9A12-D8FA76E21CEA}">
      <dgm:prSet custT="1"/>
      <dgm:spPr/>
      <dgm:t>
        <a:bodyPr/>
        <a:lstStyle/>
        <a:p>
          <a:pPr rtl="0"/>
          <a:endParaRPr lang="en-US" sz="1200" dirty="0">
            <a:latin typeface="微软雅黑" pitchFamily="34" charset="-122"/>
            <a:ea typeface="微软雅黑" pitchFamily="34" charset="-122"/>
          </a:endParaRPr>
        </a:p>
      </dgm:t>
    </dgm:pt>
    <dgm:pt modelId="{77949360-75EB-4D8C-B634-0BD27A0BDEF2}" type="parTrans" cxnId="{18EB4627-948C-475A-B6FB-BBED73475921}">
      <dgm:prSet/>
      <dgm:spPr/>
      <dgm:t>
        <a:bodyPr/>
        <a:lstStyle/>
        <a:p>
          <a:endParaRPr lang="en-US" sz="1600"/>
        </a:p>
      </dgm:t>
    </dgm:pt>
    <dgm:pt modelId="{7E87785E-147D-4371-A22F-8D49A680213C}" type="sibTrans" cxnId="{18EB4627-948C-475A-B6FB-BBED73475921}">
      <dgm:prSet/>
      <dgm:spPr/>
      <dgm:t>
        <a:bodyPr/>
        <a:lstStyle/>
        <a:p>
          <a:endParaRPr lang="en-US" sz="1600"/>
        </a:p>
      </dgm:t>
    </dgm:pt>
    <dgm:pt modelId="{85116F4F-77A8-411C-B113-2F5AC89A9597}">
      <dgm:prSet custT="1"/>
      <dgm:spPr/>
      <dgm:t>
        <a:bodyPr/>
        <a:lstStyle/>
        <a:p>
          <a:pPr rtl="0"/>
          <a:endParaRPr lang="en-US" sz="1200" dirty="0">
            <a:latin typeface="微软雅黑" pitchFamily="34" charset="-122"/>
            <a:ea typeface="微软雅黑" pitchFamily="34" charset="-122"/>
          </a:endParaRPr>
        </a:p>
      </dgm:t>
    </dgm:pt>
    <dgm:pt modelId="{79703F74-B3FC-469B-A0BF-CAAB01094946}" type="parTrans" cxnId="{C9B9B927-4570-4C5C-BCD7-2719EB1F0584}">
      <dgm:prSet/>
      <dgm:spPr/>
      <dgm:t>
        <a:bodyPr/>
        <a:lstStyle/>
        <a:p>
          <a:endParaRPr lang="en-US" sz="1600"/>
        </a:p>
      </dgm:t>
    </dgm:pt>
    <dgm:pt modelId="{2C516964-7E26-48DF-9DA0-9B1C93AAF886}" type="sibTrans" cxnId="{C9B9B927-4570-4C5C-BCD7-2719EB1F0584}">
      <dgm:prSet/>
      <dgm:spPr/>
      <dgm:t>
        <a:bodyPr/>
        <a:lstStyle/>
        <a:p>
          <a:endParaRPr lang="en-US" sz="1600"/>
        </a:p>
      </dgm:t>
    </dgm:pt>
    <dgm:pt modelId="{ADB7E754-6771-45C8-9F64-7634A1D861F1}">
      <dgm:prSet custT="1"/>
      <dgm:spPr/>
      <dgm:t>
        <a:bodyPr/>
        <a:lstStyle/>
        <a:p>
          <a:pPr rtl="0"/>
          <a:endParaRPr lang="en-US" sz="1200" dirty="0">
            <a:latin typeface="微软雅黑" pitchFamily="34" charset="-122"/>
            <a:ea typeface="微软雅黑" pitchFamily="34" charset="-122"/>
          </a:endParaRPr>
        </a:p>
      </dgm:t>
    </dgm:pt>
    <dgm:pt modelId="{B22B9942-C19C-4537-A006-3E717221F1DA}" type="parTrans" cxnId="{AC794366-D027-4DA9-B498-B12FD2C12240}">
      <dgm:prSet/>
      <dgm:spPr/>
      <dgm:t>
        <a:bodyPr/>
        <a:lstStyle/>
        <a:p>
          <a:endParaRPr lang="en-US" sz="1600"/>
        </a:p>
      </dgm:t>
    </dgm:pt>
    <dgm:pt modelId="{8EAEF954-60FA-4FF1-A434-9FDD6B9E511C}" type="sibTrans" cxnId="{AC794366-D027-4DA9-B498-B12FD2C12240}">
      <dgm:prSet/>
      <dgm:spPr/>
      <dgm:t>
        <a:bodyPr/>
        <a:lstStyle/>
        <a:p>
          <a:endParaRPr lang="en-US" sz="1600"/>
        </a:p>
      </dgm:t>
    </dgm:pt>
    <dgm:pt modelId="{1A94398F-A97C-4D00-A4FE-F671E3E9641A}">
      <dgm:prSet custT="1"/>
      <dgm:spPr/>
      <dgm:t>
        <a:bodyPr/>
        <a:lstStyle/>
        <a:p>
          <a:r>
            <a:rPr lang="zh-CN" altLang="en-US" sz="1200" b="0" dirty="0" smtClean="0">
              <a:latin typeface="微软雅黑" pitchFamily="34" charset="-122"/>
              <a:ea typeface="微软雅黑" pitchFamily="34" charset="-122"/>
            </a:rPr>
            <a:t>历史统计结果不能精确查找</a:t>
          </a:r>
          <a:endParaRPr lang="en-US" sz="1200" b="0" dirty="0">
            <a:latin typeface="微软雅黑" pitchFamily="34" charset="-122"/>
            <a:ea typeface="微软雅黑" pitchFamily="34" charset="-122"/>
          </a:endParaRPr>
        </a:p>
      </dgm:t>
    </dgm:pt>
    <dgm:pt modelId="{B042D8BE-3633-451F-96AB-3E5EBBAEB830}" type="parTrans" cxnId="{5346F255-E725-4FB1-96EE-B3C802A04458}">
      <dgm:prSet/>
      <dgm:spPr/>
      <dgm:t>
        <a:bodyPr/>
        <a:lstStyle/>
        <a:p>
          <a:endParaRPr lang="en-US" sz="1600"/>
        </a:p>
      </dgm:t>
    </dgm:pt>
    <dgm:pt modelId="{E0F58C28-76C3-40E3-ADF1-96B12298B5BC}" type="sibTrans" cxnId="{5346F255-E725-4FB1-96EE-B3C802A04458}">
      <dgm:prSet/>
      <dgm:spPr/>
      <dgm:t>
        <a:bodyPr/>
        <a:lstStyle/>
        <a:p>
          <a:endParaRPr lang="en-US" sz="1600"/>
        </a:p>
      </dgm:t>
    </dgm:pt>
    <dgm:pt modelId="{F6BECAE1-4D7D-43B3-8F07-BE4544A4EF7D}">
      <dgm:prSet custT="1"/>
      <dgm:spPr/>
      <dgm:t>
        <a:bodyPr/>
        <a:lstStyle/>
        <a:p>
          <a:endParaRPr lang="en-US" sz="1200" b="0" dirty="0">
            <a:latin typeface="微软雅黑" pitchFamily="34" charset="-122"/>
            <a:ea typeface="微软雅黑" pitchFamily="34" charset="-122"/>
          </a:endParaRPr>
        </a:p>
      </dgm:t>
    </dgm:pt>
    <dgm:pt modelId="{27C8DFF9-8C61-4BF7-8AEE-186CDFC533CD}" type="parTrans" cxnId="{49E84967-003E-4A31-99BC-2E1C56970B23}">
      <dgm:prSet/>
      <dgm:spPr/>
      <dgm:t>
        <a:bodyPr/>
        <a:lstStyle/>
        <a:p>
          <a:endParaRPr lang="en-US" sz="1600"/>
        </a:p>
      </dgm:t>
    </dgm:pt>
    <dgm:pt modelId="{CE35C479-62BE-497C-9A7B-562BEB780412}" type="sibTrans" cxnId="{49E84967-003E-4A31-99BC-2E1C56970B23}">
      <dgm:prSet/>
      <dgm:spPr/>
      <dgm:t>
        <a:bodyPr/>
        <a:lstStyle/>
        <a:p>
          <a:endParaRPr lang="en-US" sz="1600"/>
        </a:p>
      </dgm:t>
    </dgm:pt>
    <dgm:pt modelId="{37251C78-1683-4B9A-8476-837AADF89254}">
      <dgm:prSet custT="1"/>
      <dgm:spPr/>
      <dgm:t>
        <a:bodyPr/>
        <a:lstStyle/>
        <a:p>
          <a:pPr rtl="0"/>
          <a:r>
            <a:rPr lang="zh-CN" altLang="en-US" sz="1200" dirty="0" smtClean="0">
              <a:latin typeface="微软雅黑" pitchFamily="34" charset="-122"/>
              <a:ea typeface="微软雅黑" pitchFamily="34" charset="-122"/>
            </a:rPr>
            <a:t>无法从海量数据中找到网络运维的痛点</a:t>
          </a:r>
          <a:endParaRPr lang="en-US" sz="1200" dirty="0">
            <a:latin typeface="微软雅黑" pitchFamily="34" charset="-122"/>
            <a:ea typeface="微软雅黑" pitchFamily="34" charset="-122"/>
          </a:endParaRPr>
        </a:p>
      </dgm:t>
    </dgm:pt>
    <dgm:pt modelId="{AF8F7DC9-0A6A-4F87-B929-3D94F5E4CEBB}" type="parTrans" cxnId="{A94EEC83-1077-45F8-ACE8-9BA53647C426}">
      <dgm:prSet/>
      <dgm:spPr/>
      <dgm:t>
        <a:bodyPr/>
        <a:lstStyle/>
        <a:p>
          <a:endParaRPr lang="en-US" sz="1600"/>
        </a:p>
      </dgm:t>
    </dgm:pt>
    <dgm:pt modelId="{8F456604-E30F-4EC6-BE25-488B1763DA5B}" type="sibTrans" cxnId="{A94EEC83-1077-45F8-ACE8-9BA53647C426}">
      <dgm:prSet/>
      <dgm:spPr/>
      <dgm:t>
        <a:bodyPr/>
        <a:lstStyle/>
        <a:p>
          <a:endParaRPr lang="en-US" sz="1600"/>
        </a:p>
      </dgm:t>
    </dgm:pt>
    <dgm:pt modelId="{97C72AE1-C8F0-4CD9-9A33-100ED7C95787}">
      <dgm:prSet custT="1"/>
      <dgm:spPr/>
      <dgm:t>
        <a:bodyPr/>
        <a:lstStyle/>
        <a:p>
          <a:pPr rtl="0"/>
          <a:endParaRPr lang="en-US" sz="1200" dirty="0">
            <a:latin typeface="微软雅黑" pitchFamily="34" charset="-122"/>
            <a:ea typeface="微软雅黑" pitchFamily="34" charset="-122"/>
          </a:endParaRPr>
        </a:p>
      </dgm:t>
    </dgm:pt>
    <dgm:pt modelId="{361CAA78-6744-4911-A8E0-A3991FDEB37E}" type="parTrans" cxnId="{5916C9DB-98D0-492C-A6B8-88396A0B501A}">
      <dgm:prSet/>
      <dgm:spPr/>
      <dgm:t>
        <a:bodyPr/>
        <a:lstStyle/>
        <a:p>
          <a:endParaRPr lang="en-US" sz="1600"/>
        </a:p>
      </dgm:t>
    </dgm:pt>
    <dgm:pt modelId="{00E40C30-0B36-45F4-9161-94BA310958AC}" type="sibTrans" cxnId="{5916C9DB-98D0-492C-A6B8-88396A0B501A}">
      <dgm:prSet/>
      <dgm:spPr/>
      <dgm:t>
        <a:bodyPr/>
        <a:lstStyle/>
        <a:p>
          <a:endParaRPr lang="en-US" sz="1600"/>
        </a:p>
      </dgm:t>
    </dgm:pt>
    <dgm:pt modelId="{7376DB1F-E216-4DFF-A455-648C6CB7BB2B}">
      <dgm:prSet custT="1"/>
      <dgm:spPr/>
      <dgm:t>
        <a:bodyPr/>
        <a:lstStyle/>
        <a:p>
          <a:r>
            <a:rPr lang="zh-CN" altLang="en-US" sz="1200" b="0" dirty="0" smtClean="0">
              <a:latin typeface="微软雅黑" pitchFamily="34" charset="-122"/>
              <a:ea typeface="微软雅黑" pitchFamily="34" charset="-122"/>
            </a:rPr>
            <a:t>无法即时在线分析，从报表制作到报告发布时间过长</a:t>
          </a:r>
          <a:endParaRPr lang="en-US" sz="1200" b="0" dirty="0">
            <a:latin typeface="微软雅黑" pitchFamily="34" charset="-122"/>
            <a:ea typeface="微软雅黑" pitchFamily="34" charset="-122"/>
          </a:endParaRPr>
        </a:p>
      </dgm:t>
    </dgm:pt>
    <dgm:pt modelId="{1D63324F-9CC2-4429-A826-3FF55CD7DCA7}" type="parTrans" cxnId="{20769A47-5CDD-4655-94A4-3B2B900ADA1C}">
      <dgm:prSet/>
      <dgm:spPr/>
      <dgm:t>
        <a:bodyPr/>
        <a:lstStyle/>
        <a:p>
          <a:endParaRPr lang="en-US" sz="1600"/>
        </a:p>
      </dgm:t>
    </dgm:pt>
    <dgm:pt modelId="{1844E1B5-1283-44D9-B760-A100DBAC4D6A}" type="sibTrans" cxnId="{20769A47-5CDD-4655-94A4-3B2B900ADA1C}">
      <dgm:prSet/>
      <dgm:spPr/>
      <dgm:t>
        <a:bodyPr/>
        <a:lstStyle/>
        <a:p>
          <a:endParaRPr lang="en-US" sz="1600"/>
        </a:p>
      </dgm:t>
    </dgm:pt>
    <dgm:pt modelId="{4D59D32E-76F2-4C4B-B3F8-36A421D3A0D1}">
      <dgm:prSet custT="1"/>
      <dgm:spPr/>
      <dgm:t>
        <a:bodyPr/>
        <a:lstStyle/>
        <a:p>
          <a:endParaRPr lang="en-US" sz="1200" b="0" dirty="0">
            <a:latin typeface="微软雅黑" pitchFamily="34" charset="-122"/>
            <a:ea typeface="微软雅黑" pitchFamily="34" charset="-122"/>
          </a:endParaRPr>
        </a:p>
      </dgm:t>
    </dgm:pt>
    <dgm:pt modelId="{5936B6BB-82FE-49CE-B82D-F62083A8A532}" type="parTrans" cxnId="{9CB0C73F-F527-438B-AD2E-58B83FFAC70F}">
      <dgm:prSet/>
      <dgm:spPr/>
      <dgm:t>
        <a:bodyPr/>
        <a:lstStyle/>
        <a:p>
          <a:endParaRPr lang="en-US" sz="1600"/>
        </a:p>
      </dgm:t>
    </dgm:pt>
    <dgm:pt modelId="{623310E1-F12F-48B8-A1C1-6EF0BA2AB25D}" type="sibTrans" cxnId="{9CB0C73F-F527-438B-AD2E-58B83FFAC70F}">
      <dgm:prSet/>
      <dgm:spPr/>
      <dgm:t>
        <a:bodyPr/>
        <a:lstStyle/>
        <a:p>
          <a:endParaRPr lang="en-US" sz="1600"/>
        </a:p>
      </dgm:t>
    </dgm:pt>
    <dgm:pt modelId="{952618DC-6CCA-4F99-B0D2-EC657411B178}">
      <dgm:prSet custT="1"/>
      <dgm:spPr/>
      <dgm:t>
        <a:bodyPr/>
        <a:lstStyle/>
        <a:p>
          <a:pPr rtl="0"/>
          <a:r>
            <a:rPr lang="zh-CN" altLang="en-US" sz="1200" dirty="0" smtClean="0">
              <a:latin typeface="微软雅黑" pitchFamily="34" charset="-122"/>
              <a:ea typeface="微软雅黑" pitchFamily="34" charset="-122"/>
            </a:rPr>
            <a:t>企业核心</a:t>
          </a:r>
          <a:r>
            <a:rPr lang="en-US" sz="1200" dirty="0" smtClean="0">
              <a:latin typeface="微软雅黑" pitchFamily="34" charset="-122"/>
              <a:ea typeface="微软雅黑" pitchFamily="34" charset="-122"/>
            </a:rPr>
            <a:t>KPI</a:t>
          </a:r>
          <a:r>
            <a:rPr lang="zh-CN" sz="1200" dirty="0" smtClean="0">
              <a:latin typeface="微软雅黑" pitchFamily="34" charset="-122"/>
              <a:ea typeface="微软雅黑" pitchFamily="34" charset="-122"/>
            </a:rPr>
            <a:t>的变化会直接影响到报表系统的相关变化。</a:t>
          </a:r>
          <a:r>
            <a:rPr lang="zh-CN" altLang="en-US" sz="1200" dirty="0" smtClean="0">
              <a:latin typeface="微软雅黑" pitchFamily="34" charset="-122"/>
              <a:ea typeface="微软雅黑" pitchFamily="34" charset="-122"/>
            </a:rPr>
            <a:t>现在</a:t>
          </a:r>
          <a:r>
            <a:rPr lang="zh-CN" sz="1200" dirty="0" smtClean="0">
              <a:latin typeface="微软雅黑" pitchFamily="34" charset="-122"/>
              <a:ea typeface="微软雅黑" pitchFamily="34" charset="-122"/>
            </a:rPr>
            <a:t>这些修改需要投入相当的时间和人力。</a:t>
          </a:r>
          <a:endParaRPr lang="en-US" sz="1200" dirty="0">
            <a:latin typeface="微软雅黑" pitchFamily="34" charset="-122"/>
            <a:ea typeface="微软雅黑" pitchFamily="34" charset="-122"/>
          </a:endParaRPr>
        </a:p>
      </dgm:t>
    </dgm:pt>
    <dgm:pt modelId="{D10F0166-C18E-4D7B-A062-13AE36412CE5}" type="parTrans" cxnId="{186B3F08-A009-412A-BAC0-70AF8F3898BC}">
      <dgm:prSet/>
      <dgm:spPr/>
      <dgm:t>
        <a:bodyPr/>
        <a:lstStyle/>
        <a:p>
          <a:endParaRPr lang="zh-CN" altLang="en-US"/>
        </a:p>
      </dgm:t>
    </dgm:pt>
    <dgm:pt modelId="{83A39DCE-AB0C-46BD-A265-2FA6ECCFE923}" type="sibTrans" cxnId="{186B3F08-A009-412A-BAC0-70AF8F3898BC}">
      <dgm:prSet/>
      <dgm:spPr/>
      <dgm:t>
        <a:bodyPr/>
        <a:lstStyle/>
        <a:p>
          <a:endParaRPr lang="zh-CN" altLang="en-US"/>
        </a:p>
      </dgm:t>
    </dgm:pt>
    <dgm:pt modelId="{482CEDE4-AB18-4545-A44C-0A2A3457664C}">
      <dgm:prSet custT="1"/>
      <dgm:spPr/>
      <dgm:t>
        <a:bodyPr/>
        <a:lstStyle/>
        <a:p>
          <a:pPr rtl="0"/>
          <a:endParaRPr lang="en-US" sz="1200" dirty="0">
            <a:latin typeface="微软雅黑" pitchFamily="34" charset="-122"/>
            <a:ea typeface="微软雅黑" pitchFamily="34" charset="-122"/>
          </a:endParaRPr>
        </a:p>
      </dgm:t>
    </dgm:pt>
    <dgm:pt modelId="{CAB4193A-4FFF-45A6-9457-D82D606B48BB}" type="parTrans" cxnId="{E357B03B-134E-41C7-8BB2-6DC1E89C69B8}">
      <dgm:prSet/>
      <dgm:spPr/>
      <dgm:t>
        <a:bodyPr/>
        <a:lstStyle/>
        <a:p>
          <a:endParaRPr lang="zh-CN" altLang="en-US"/>
        </a:p>
      </dgm:t>
    </dgm:pt>
    <dgm:pt modelId="{32E7A888-2055-46E1-B178-A45E208D9092}" type="sibTrans" cxnId="{E357B03B-134E-41C7-8BB2-6DC1E89C69B8}">
      <dgm:prSet/>
      <dgm:spPr/>
      <dgm:t>
        <a:bodyPr/>
        <a:lstStyle/>
        <a:p>
          <a:endParaRPr lang="zh-CN" altLang="en-US"/>
        </a:p>
      </dgm:t>
    </dgm:pt>
    <dgm:pt modelId="{62C84589-9885-4C09-BD15-21A30AF8360B}">
      <dgm:prSet custT="1"/>
      <dgm:spPr/>
      <dgm:t>
        <a:bodyPr/>
        <a:lstStyle/>
        <a:p>
          <a:pPr rtl="0"/>
          <a:r>
            <a:rPr lang="zh-CN" altLang="en-US" sz="1200" dirty="0" smtClean="0">
              <a:latin typeface="微软雅黑" pitchFamily="34" charset="-122"/>
              <a:ea typeface="微软雅黑" pitchFamily="34" charset="-122"/>
            </a:rPr>
            <a:t>在现有业务系统的报表功能不能满足灵活变化的统计分析需求</a:t>
          </a:r>
          <a:endParaRPr lang="en-US" sz="1200" dirty="0">
            <a:latin typeface="微软雅黑" pitchFamily="34" charset="-122"/>
            <a:ea typeface="微软雅黑" pitchFamily="34" charset="-122"/>
          </a:endParaRPr>
        </a:p>
      </dgm:t>
    </dgm:pt>
    <dgm:pt modelId="{66F7DA4F-F7C7-4443-9BF4-4F7EAD6F7C63}" type="parTrans" cxnId="{CF896778-9A81-4E44-93E8-ED6CA32B677C}">
      <dgm:prSet/>
      <dgm:spPr/>
      <dgm:t>
        <a:bodyPr/>
        <a:lstStyle/>
        <a:p>
          <a:endParaRPr lang="en-US"/>
        </a:p>
      </dgm:t>
    </dgm:pt>
    <dgm:pt modelId="{AD0D8119-379C-4404-9BA9-78AAD65176E9}" type="sibTrans" cxnId="{CF896778-9A81-4E44-93E8-ED6CA32B677C}">
      <dgm:prSet/>
      <dgm:spPr/>
      <dgm:t>
        <a:bodyPr/>
        <a:lstStyle/>
        <a:p>
          <a:endParaRPr lang="en-US"/>
        </a:p>
      </dgm:t>
    </dgm:pt>
    <dgm:pt modelId="{ADD8526F-08A6-4EEC-85CD-845B00DBEF04}">
      <dgm:prSet custT="1"/>
      <dgm:spPr/>
      <dgm:t>
        <a:bodyPr/>
        <a:lstStyle/>
        <a:p>
          <a:pPr rtl="0"/>
          <a:endParaRPr lang="en-US" sz="1200" dirty="0">
            <a:latin typeface="微软雅黑" pitchFamily="34" charset="-122"/>
            <a:ea typeface="微软雅黑" pitchFamily="34" charset="-122"/>
          </a:endParaRPr>
        </a:p>
      </dgm:t>
    </dgm:pt>
    <dgm:pt modelId="{DB106709-95C7-40FB-ACA7-82C78E04CBB1}" type="parTrans" cxnId="{91F5F592-20E0-44B7-9F78-1110CD4A2372}">
      <dgm:prSet/>
      <dgm:spPr/>
      <dgm:t>
        <a:bodyPr/>
        <a:lstStyle/>
        <a:p>
          <a:endParaRPr lang="en-US"/>
        </a:p>
      </dgm:t>
    </dgm:pt>
    <dgm:pt modelId="{52630D58-4CA2-4E15-8234-6B5F46E75282}" type="sibTrans" cxnId="{91F5F592-20E0-44B7-9F78-1110CD4A2372}">
      <dgm:prSet/>
      <dgm:spPr/>
      <dgm:t>
        <a:bodyPr/>
        <a:lstStyle/>
        <a:p>
          <a:endParaRPr lang="en-US"/>
        </a:p>
      </dgm:t>
    </dgm:pt>
    <dgm:pt modelId="{0B1D6120-BAFC-4EA3-B46A-42DEC3059A2D}" type="pres">
      <dgm:prSet presAssocID="{9441616A-BB99-4C09-8EE0-C4FFFFB00A53}" presName="Name0" presStyleCnt="0">
        <dgm:presLayoutVars>
          <dgm:dir/>
          <dgm:animLvl val="lvl"/>
          <dgm:resizeHandles val="exact"/>
        </dgm:presLayoutVars>
      </dgm:prSet>
      <dgm:spPr/>
      <dgm:t>
        <a:bodyPr/>
        <a:lstStyle/>
        <a:p>
          <a:endParaRPr lang="en-US"/>
        </a:p>
      </dgm:t>
    </dgm:pt>
    <dgm:pt modelId="{1935FEAF-5A6B-4289-8E37-A6C3E9B4F7CD}" type="pres">
      <dgm:prSet presAssocID="{9B5AF59B-0753-4C04-AC9A-9B5E70DA4053}" presName="composite" presStyleCnt="0"/>
      <dgm:spPr/>
    </dgm:pt>
    <dgm:pt modelId="{A050A00A-417A-4F4D-9C38-0A1BCCA1A1E5}" type="pres">
      <dgm:prSet presAssocID="{9B5AF59B-0753-4C04-AC9A-9B5E70DA4053}" presName="parTx" presStyleLbl="alignNode1" presStyleIdx="0" presStyleCnt="4" custScaleY="94733">
        <dgm:presLayoutVars>
          <dgm:chMax val="0"/>
          <dgm:chPref val="0"/>
          <dgm:bulletEnabled val="1"/>
        </dgm:presLayoutVars>
      </dgm:prSet>
      <dgm:spPr/>
      <dgm:t>
        <a:bodyPr/>
        <a:lstStyle/>
        <a:p>
          <a:endParaRPr lang="en-US"/>
        </a:p>
      </dgm:t>
    </dgm:pt>
    <dgm:pt modelId="{33E2B473-9399-418D-9958-FC44A76E1638}" type="pres">
      <dgm:prSet presAssocID="{9B5AF59B-0753-4C04-AC9A-9B5E70DA4053}" presName="desTx" presStyleLbl="alignAccFollowNode1" presStyleIdx="0" presStyleCnt="4">
        <dgm:presLayoutVars>
          <dgm:bulletEnabled val="1"/>
        </dgm:presLayoutVars>
      </dgm:prSet>
      <dgm:spPr/>
      <dgm:t>
        <a:bodyPr/>
        <a:lstStyle/>
        <a:p>
          <a:endParaRPr lang="en-US"/>
        </a:p>
      </dgm:t>
    </dgm:pt>
    <dgm:pt modelId="{32D801BF-F014-49A5-9EB4-CF8260E814EB}" type="pres">
      <dgm:prSet presAssocID="{42241795-1932-42F6-8F93-6381287057B2}" presName="space" presStyleCnt="0"/>
      <dgm:spPr/>
    </dgm:pt>
    <dgm:pt modelId="{3FBADDA3-260E-4AAE-96A4-AE39752D5192}" type="pres">
      <dgm:prSet presAssocID="{8BF49AF6-9636-4320-A020-D3B3AE0CC020}" presName="composite" presStyleCnt="0"/>
      <dgm:spPr/>
    </dgm:pt>
    <dgm:pt modelId="{6E9EC975-26F0-41A8-BDA8-3F76D1814CF9}" type="pres">
      <dgm:prSet presAssocID="{8BF49AF6-9636-4320-A020-D3B3AE0CC020}" presName="parTx" presStyleLbl="alignNode1" presStyleIdx="1" presStyleCnt="4" custScaleY="94733">
        <dgm:presLayoutVars>
          <dgm:chMax val="0"/>
          <dgm:chPref val="0"/>
          <dgm:bulletEnabled val="1"/>
        </dgm:presLayoutVars>
      </dgm:prSet>
      <dgm:spPr/>
      <dgm:t>
        <a:bodyPr/>
        <a:lstStyle/>
        <a:p>
          <a:endParaRPr lang="en-US"/>
        </a:p>
      </dgm:t>
    </dgm:pt>
    <dgm:pt modelId="{80A16F19-0BAB-4617-BD80-4AAD9CBE989B}" type="pres">
      <dgm:prSet presAssocID="{8BF49AF6-9636-4320-A020-D3B3AE0CC020}" presName="desTx" presStyleLbl="alignAccFollowNode1" presStyleIdx="1" presStyleCnt="4">
        <dgm:presLayoutVars>
          <dgm:bulletEnabled val="1"/>
        </dgm:presLayoutVars>
      </dgm:prSet>
      <dgm:spPr/>
      <dgm:t>
        <a:bodyPr/>
        <a:lstStyle/>
        <a:p>
          <a:endParaRPr lang="en-US"/>
        </a:p>
      </dgm:t>
    </dgm:pt>
    <dgm:pt modelId="{4C8F8F5F-B0F3-4250-AA31-D567E96C7415}" type="pres">
      <dgm:prSet presAssocID="{05902D83-BF9B-4567-BCC9-87012D6F08AC}" presName="space" presStyleCnt="0"/>
      <dgm:spPr/>
    </dgm:pt>
    <dgm:pt modelId="{F6A18194-51F8-47D0-88FE-2EAD517013CF}" type="pres">
      <dgm:prSet presAssocID="{427953B3-91E7-4AA1-9C2E-FABB36300D5C}" presName="composite" presStyleCnt="0"/>
      <dgm:spPr/>
    </dgm:pt>
    <dgm:pt modelId="{8B1C4BED-03D4-48A9-8BC8-B9EDDFFBF302}" type="pres">
      <dgm:prSet presAssocID="{427953B3-91E7-4AA1-9C2E-FABB36300D5C}" presName="parTx" presStyleLbl="alignNode1" presStyleIdx="2" presStyleCnt="4" custScaleY="94733">
        <dgm:presLayoutVars>
          <dgm:chMax val="0"/>
          <dgm:chPref val="0"/>
          <dgm:bulletEnabled val="1"/>
        </dgm:presLayoutVars>
      </dgm:prSet>
      <dgm:spPr/>
      <dgm:t>
        <a:bodyPr/>
        <a:lstStyle/>
        <a:p>
          <a:endParaRPr lang="en-US"/>
        </a:p>
      </dgm:t>
    </dgm:pt>
    <dgm:pt modelId="{69EF6F15-C547-4C06-86E4-45EB0A35F1AD}" type="pres">
      <dgm:prSet presAssocID="{427953B3-91E7-4AA1-9C2E-FABB36300D5C}" presName="desTx" presStyleLbl="alignAccFollowNode1" presStyleIdx="2" presStyleCnt="4">
        <dgm:presLayoutVars>
          <dgm:bulletEnabled val="1"/>
        </dgm:presLayoutVars>
      </dgm:prSet>
      <dgm:spPr/>
      <dgm:t>
        <a:bodyPr/>
        <a:lstStyle/>
        <a:p>
          <a:endParaRPr lang="en-US"/>
        </a:p>
      </dgm:t>
    </dgm:pt>
    <dgm:pt modelId="{3C5104D5-6781-45B3-AC09-11FF6BB77172}" type="pres">
      <dgm:prSet presAssocID="{5EE68E89-A525-4985-A386-6FCE5CD9B1D1}" presName="space" presStyleCnt="0"/>
      <dgm:spPr/>
    </dgm:pt>
    <dgm:pt modelId="{75BC7477-AB7E-4DA2-97CD-A8AF8879931D}" type="pres">
      <dgm:prSet presAssocID="{B3DF7873-EC74-49F7-9A54-F0BD5CCD69BA}" presName="composite" presStyleCnt="0"/>
      <dgm:spPr/>
    </dgm:pt>
    <dgm:pt modelId="{DE0CB843-EABD-40BE-BFAE-64C12CDD079F}" type="pres">
      <dgm:prSet presAssocID="{B3DF7873-EC74-49F7-9A54-F0BD5CCD69BA}" presName="parTx" presStyleLbl="alignNode1" presStyleIdx="3" presStyleCnt="4" custScaleY="94733">
        <dgm:presLayoutVars>
          <dgm:chMax val="0"/>
          <dgm:chPref val="0"/>
          <dgm:bulletEnabled val="1"/>
        </dgm:presLayoutVars>
      </dgm:prSet>
      <dgm:spPr/>
      <dgm:t>
        <a:bodyPr/>
        <a:lstStyle/>
        <a:p>
          <a:endParaRPr lang="en-US"/>
        </a:p>
      </dgm:t>
    </dgm:pt>
    <dgm:pt modelId="{D5FEB09B-A405-4C23-B253-9B16A1475469}" type="pres">
      <dgm:prSet presAssocID="{B3DF7873-EC74-49F7-9A54-F0BD5CCD69BA}" presName="desTx" presStyleLbl="alignAccFollowNode1" presStyleIdx="3" presStyleCnt="4">
        <dgm:presLayoutVars>
          <dgm:bulletEnabled val="1"/>
        </dgm:presLayoutVars>
      </dgm:prSet>
      <dgm:spPr/>
      <dgm:t>
        <a:bodyPr/>
        <a:lstStyle/>
        <a:p>
          <a:endParaRPr lang="en-US"/>
        </a:p>
      </dgm:t>
    </dgm:pt>
  </dgm:ptLst>
  <dgm:cxnLst>
    <dgm:cxn modelId="{481D1D15-8B4A-481C-8E05-6DA87F1581A7}" type="presOf" srcId="{85116F4F-77A8-411C-B113-2F5AC89A9597}" destId="{69EF6F15-C547-4C06-86E4-45EB0A35F1AD}" srcOrd="0" destOrd="1" presId="urn:microsoft.com/office/officeart/2005/8/layout/hList1"/>
    <dgm:cxn modelId="{BAC2B94C-D44A-4AFE-BBCE-71B3EC7706E1}" srcId="{9B5AF59B-0753-4C04-AC9A-9B5E70DA4053}" destId="{02A332C5-36C0-4974-AA90-92232610FCAF}" srcOrd="7" destOrd="0" parTransId="{908264C5-179B-4053-887B-72A4D7C05F9F}" sibTransId="{645FF892-69D7-46FC-834A-016A3174E913}"/>
    <dgm:cxn modelId="{CF130623-18E9-41C0-A89D-63AA1E135F84}" type="presOf" srcId="{ADD8526F-08A6-4EEC-85CD-845B00DBEF04}" destId="{33E2B473-9399-418D-9958-FC44A76E1638}" srcOrd="0" destOrd="1" presId="urn:microsoft.com/office/officeart/2005/8/layout/hList1"/>
    <dgm:cxn modelId="{F445E1E2-11E5-4889-87C5-9D1141C61E34}" type="presOf" srcId="{7376DB1F-E216-4DFF-A455-648C6CB7BB2B}" destId="{D5FEB09B-A405-4C23-B253-9B16A1475469}" srcOrd="0" destOrd="4" presId="urn:microsoft.com/office/officeart/2005/8/layout/hList1"/>
    <dgm:cxn modelId="{DE8B4E74-6D3C-4A48-BB3B-AA034A51D549}" type="presOf" srcId="{34594DD2-58B2-4123-BDEE-AE9C929BA180}" destId="{69EF6F15-C547-4C06-86E4-45EB0A35F1AD}" srcOrd="0" destOrd="2" presId="urn:microsoft.com/office/officeart/2005/8/layout/hList1"/>
    <dgm:cxn modelId="{49E84967-003E-4A31-99BC-2E1C56970B23}" srcId="{2CC4EC70-D798-4326-A33F-52761398AAB2}" destId="{F6BECAE1-4D7D-43B3-8F07-BE4544A4EF7D}" srcOrd="0" destOrd="0" parTransId="{27C8DFF9-8C61-4BF7-8AEE-186CDFC533CD}" sibTransId="{CE35C479-62BE-497C-9A7B-562BEB780412}"/>
    <dgm:cxn modelId="{37E571FE-6C75-4C34-A1BF-14D636A257EE}" srcId="{9441616A-BB99-4C09-8EE0-C4FFFFB00A53}" destId="{427953B3-91E7-4AA1-9C2E-FABB36300D5C}" srcOrd="2" destOrd="0" parTransId="{D9672D0A-166F-42D7-B8F2-91B80B1D3365}" sibTransId="{5EE68E89-A525-4985-A386-6FCE5CD9B1D1}"/>
    <dgm:cxn modelId="{B491E8CE-874E-4A6B-8BF0-30297F1E5C14}" type="presOf" srcId="{427953B3-91E7-4AA1-9C2E-FABB36300D5C}" destId="{8B1C4BED-03D4-48A9-8BC8-B9EDDFFBF302}" srcOrd="0" destOrd="0" presId="urn:microsoft.com/office/officeart/2005/8/layout/hList1"/>
    <dgm:cxn modelId="{3B358799-3CC1-4A92-AF83-773393592864}" type="presOf" srcId="{482CEDE4-AB18-4545-A44C-0A2A3457664C}" destId="{69EF6F15-C547-4C06-86E4-45EB0A35F1AD}" srcOrd="0" destOrd="5" presId="urn:microsoft.com/office/officeart/2005/8/layout/hList1"/>
    <dgm:cxn modelId="{1D9B4839-26D0-4B5D-AD8F-B849DBDC17A5}" type="presOf" srcId="{97C72AE1-C8F0-4CD9-9A33-100ED7C95787}" destId="{33E2B473-9399-418D-9958-FC44A76E1638}" srcOrd="0" destOrd="5" presId="urn:microsoft.com/office/officeart/2005/8/layout/hList1"/>
    <dgm:cxn modelId="{93EC9815-FC97-4B9C-AC21-AD6677B7849D}" type="presOf" srcId="{2E7E8277-8193-443A-A916-5881EFC7F43E}" destId="{33E2B473-9399-418D-9958-FC44A76E1638}" srcOrd="0" destOrd="4" presId="urn:microsoft.com/office/officeart/2005/8/layout/hList1"/>
    <dgm:cxn modelId="{A5CF188D-C9F9-4C1F-81AB-905DB5EA6EA1}" type="presOf" srcId="{2CC4EC70-D798-4326-A33F-52761398AAB2}" destId="{D5FEB09B-A405-4C23-B253-9B16A1475469}" srcOrd="0" destOrd="0" presId="urn:microsoft.com/office/officeart/2005/8/layout/hList1"/>
    <dgm:cxn modelId="{4D9831C7-1164-4356-9EE8-D035F9D611AC}" type="presOf" srcId="{3BE98B97-64B9-45E7-A448-6F45E0F346D9}" destId="{33E2B473-9399-418D-9958-FC44A76E1638}" srcOrd="0" destOrd="0" presId="urn:microsoft.com/office/officeart/2005/8/layout/hList1"/>
    <dgm:cxn modelId="{2ECBB9B4-2C84-46F7-917D-B09CF834C64A}" type="presOf" srcId="{1A94398F-A97C-4D00-A4FE-F671E3E9641A}" destId="{D5FEB09B-A405-4C23-B253-9B16A1475469}" srcOrd="0" destOrd="2" presId="urn:microsoft.com/office/officeart/2005/8/layout/hList1"/>
    <dgm:cxn modelId="{9CB0C73F-F527-438B-AD2E-58B83FFAC70F}" srcId="{B3DF7873-EC74-49F7-9A54-F0BD5CCD69BA}" destId="{4D59D32E-76F2-4C4B-B3F8-36A421D3A0D1}" srcOrd="2" destOrd="0" parTransId="{5936B6BB-82FE-49CE-B82D-F62083A8A532}" sibTransId="{623310E1-F12F-48B8-A1C1-6EF0BA2AB25D}"/>
    <dgm:cxn modelId="{997782B8-2721-4D8A-A1D0-697AC678BB49}" type="presOf" srcId="{8BF49AF6-9636-4320-A020-D3B3AE0CC020}" destId="{6E9EC975-26F0-41A8-BDA8-3F76D1814CF9}" srcOrd="0" destOrd="0" presId="urn:microsoft.com/office/officeart/2005/8/layout/hList1"/>
    <dgm:cxn modelId="{D478DFE4-0138-44B2-B9E3-3ECD404EA2EF}" srcId="{9441616A-BB99-4C09-8EE0-C4FFFFB00A53}" destId="{8BF49AF6-9636-4320-A020-D3B3AE0CC020}" srcOrd="1" destOrd="0" parTransId="{6BFEC43F-57B2-4EAA-90AD-3000DEB18189}" sibTransId="{05902D83-BF9B-4567-BCC9-87012D6F08AC}"/>
    <dgm:cxn modelId="{41F8F3F7-0CF1-4E9D-9247-AD1786A101A4}" srcId="{427953B3-91E7-4AA1-9C2E-FABB36300D5C}" destId="{CE942106-AD21-4859-B511-B36558798C3A}" srcOrd="4" destOrd="0" parTransId="{B816D6FF-E106-4345-9E60-4223606E339C}" sibTransId="{2FB58594-0BBE-4871-93A1-3639939CA5A8}"/>
    <dgm:cxn modelId="{CF5941D3-2D56-46D2-B7C3-52D5B613F9AB}" type="presOf" srcId="{7213CE56-93C8-450B-BB97-9954230A61F1}" destId="{80A16F19-0BAB-4617-BD80-4AAD9CBE989B}" srcOrd="0" destOrd="5" presId="urn:microsoft.com/office/officeart/2005/8/layout/hList1"/>
    <dgm:cxn modelId="{388AA59E-0BFD-469B-B5B2-E7F8B167D160}" type="presOf" srcId="{ADB7E754-6771-45C8-9F64-7634A1D861F1}" destId="{69EF6F15-C547-4C06-86E4-45EB0A35F1AD}" srcOrd="0" destOrd="3" presId="urn:microsoft.com/office/officeart/2005/8/layout/hList1"/>
    <dgm:cxn modelId="{17E05AFE-8093-46E2-9669-7243DA7ED215}" type="presOf" srcId="{F4F6E54F-CF58-4284-9EF0-785BEEB2201D}" destId="{80A16F19-0BAB-4617-BD80-4AAD9CBE989B}" srcOrd="0" destOrd="2" presId="urn:microsoft.com/office/officeart/2005/8/layout/hList1"/>
    <dgm:cxn modelId="{0B8AC96E-B032-4804-816A-58CB5DFD930B}" type="presOf" srcId="{952618DC-6CCA-4F99-B0D2-EC657411B178}" destId="{69EF6F15-C547-4C06-86E4-45EB0A35F1AD}" srcOrd="0" destOrd="6" presId="urn:microsoft.com/office/officeart/2005/8/layout/hList1"/>
    <dgm:cxn modelId="{81BF961E-E46E-4A62-B7B2-90BF8F4CE0EB}" type="presOf" srcId="{F9E1F318-E735-4624-83D5-EB8F6979F211}" destId="{69EF6F15-C547-4C06-86E4-45EB0A35F1AD}" srcOrd="0" destOrd="0" presId="urn:microsoft.com/office/officeart/2005/8/layout/hList1"/>
    <dgm:cxn modelId="{E357B03B-134E-41C7-8BB2-6DC1E89C69B8}" srcId="{427953B3-91E7-4AA1-9C2E-FABB36300D5C}" destId="{482CEDE4-AB18-4545-A44C-0A2A3457664C}" srcOrd="5" destOrd="0" parTransId="{CAB4193A-4FFF-45A6-9457-D82D606B48BB}" sibTransId="{32E7A888-2055-46E1-B178-A45E208D9092}"/>
    <dgm:cxn modelId="{5346F255-E725-4FB1-96EE-B3C802A04458}" srcId="{B3DF7873-EC74-49F7-9A54-F0BD5CCD69BA}" destId="{1A94398F-A97C-4D00-A4FE-F671E3E9641A}" srcOrd="1" destOrd="0" parTransId="{B042D8BE-3633-451F-96AB-3E5EBBAEB830}" sibTransId="{E0F58C28-76C3-40E3-ADF1-96B12298B5BC}"/>
    <dgm:cxn modelId="{8CAC493B-48AC-49ED-8EAB-4911C6700BAD}" type="presOf" srcId="{CE942106-AD21-4859-B511-B36558798C3A}" destId="{69EF6F15-C547-4C06-86E4-45EB0A35F1AD}" srcOrd="0" destOrd="4" presId="urn:microsoft.com/office/officeart/2005/8/layout/hList1"/>
    <dgm:cxn modelId="{20769A47-5CDD-4655-94A4-3B2B900ADA1C}" srcId="{B3DF7873-EC74-49F7-9A54-F0BD5CCD69BA}" destId="{7376DB1F-E216-4DFF-A455-648C6CB7BB2B}" srcOrd="3" destOrd="0" parTransId="{1D63324F-9CC2-4429-A826-3FF55CD7DCA7}" sibTransId="{1844E1B5-1283-44D9-B760-A100DBAC4D6A}"/>
    <dgm:cxn modelId="{46800E31-34A4-4C0E-9A47-BEFEBA83E115}" type="presOf" srcId="{A0FFB417-6A11-48EF-9C56-40917DAD8EE1}" destId="{80A16F19-0BAB-4617-BD80-4AAD9CBE989B}" srcOrd="0" destOrd="0" presId="urn:microsoft.com/office/officeart/2005/8/layout/hList1"/>
    <dgm:cxn modelId="{ED075C1F-8374-4E2E-8F6C-381C3543E868}" srcId="{8BF49AF6-9636-4320-A020-D3B3AE0CC020}" destId="{A0FFB417-6A11-48EF-9C56-40917DAD8EE1}" srcOrd="0" destOrd="0" parTransId="{CE855488-82D6-4741-86AA-6F7ADB178E8D}" sibTransId="{5447D3D2-DA57-4F4A-A494-1DB4C68D1594}"/>
    <dgm:cxn modelId="{E3F185C3-6D87-40DD-A5D4-2555FC0435D1}" srcId="{8BF49AF6-9636-4320-A020-D3B3AE0CC020}" destId="{7213CE56-93C8-450B-BB97-9954230A61F1}" srcOrd="5" destOrd="0" parTransId="{2F09F5AC-02A2-4193-86C9-172649E79D41}" sibTransId="{D4F2F5C7-3764-4C73-998A-EE59938D85BF}"/>
    <dgm:cxn modelId="{207C3D47-3F82-4D3F-815B-3D489FA10222}" srcId="{B3DF7873-EC74-49F7-9A54-F0BD5CCD69BA}" destId="{2CC4EC70-D798-4326-A33F-52761398AAB2}" srcOrd="0" destOrd="0" parTransId="{8AE31E05-5895-4EAE-B902-F0786BFB0244}" sibTransId="{4BA4FE75-965C-4273-8281-CE9539C9F6F3}"/>
    <dgm:cxn modelId="{9C95B5DC-DCCC-461D-A81B-C41B1BF1ED13}" type="presOf" srcId="{F6BECAE1-4D7D-43B3-8F07-BE4544A4EF7D}" destId="{D5FEB09B-A405-4C23-B253-9B16A1475469}" srcOrd="0" destOrd="1" presId="urn:microsoft.com/office/officeart/2005/8/layout/hList1"/>
    <dgm:cxn modelId="{22DD76B8-F7A9-4384-ADB8-87DB6B31081B}" type="presOf" srcId="{62C84589-9885-4C09-BD15-21A30AF8360B}" destId="{33E2B473-9399-418D-9958-FC44A76E1638}" srcOrd="0" destOrd="2" presId="urn:microsoft.com/office/officeart/2005/8/layout/hList1"/>
    <dgm:cxn modelId="{EF590C6C-CA84-48B7-A232-D90DF1F16524}" type="presOf" srcId="{D1171779-C48E-4E13-AAE6-C0522C713F85}" destId="{80A16F19-0BAB-4617-BD80-4AAD9CBE989B}" srcOrd="0" destOrd="4" presId="urn:microsoft.com/office/officeart/2005/8/layout/hList1"/>
    <dgm:cxn modelId="{3D0A7D33-F1E1-4C3D-94EC-5815E206B4AC}" type="presOf" srcId="{37251C78-1683-4B9A-8476-837AADF89254}" destId="{33E2B473-9399-418D-9958-FC44A76E1638}" srcOrd="0" destOrd="6" presId="urn:microsoft.com/office/officeart/2005/8/layout/hList1"/>
    <dgm:cxn modelId="{2A6D97D1-44F2-46A6-8805-ECA76984EDDD}" type="presOf" srcId="{02A332C5-36C0-4974-AA90-92232610FCAF}" destId="{33E2B473-9399-418D-9958-FC44A76E1638}" srcOrd="0" destOrd="7" presId="urn:microsoft.com/office/officeart/2005/8/layout/hList1"/>
    <dgm:cxn modelId="{1CB89B27-10BA-48BD-B719-D25AC42C8C53}" srcId="{9441616A-BB99-4C09-8EE0-C4FFFFB00A53}" destId="{9B5AF59B-0753-4C04-AC9A-9B5E70DA4053}" srcOrd="0" destOrd="0" parTransId="{CA6964E0-32F6-4041-B8F9-AE50E546CEA9}" sibTransId="{42241795-1932-42F6-8F93-6381287057B2}"/>
    <dgm:cxn modelId="{221C3EDC-AD94-4617-A726-8AC0829CFC39}" type="presOf" srcId="{C1EF170E-9C0F-4AFA-9A12-D8FA76E21CEA}" destId="{80A16F19-0BAB-4617-BD80-4AAD9CBE989B}" srcOrd="0" destOrd="3" presId="urn:microsoft.com/office/officeart/2005/8/layout/hList1"/>
    <dgm:cxn modelId="{F33E07D4-54B3-4CCF-A710-DD3F6A78DB33}" type="presOf" srcId="{B3DF7873-EC74-49F7-9A54-F0BD5CCD69BA}" destId="{DE0CB843-EABD-40BE-BFAE-64C12CDD079F}" srcOrd="0" destOrd="0" presId="urn:microsoft.com/office/officeart/2005/8/layout/hList1"/>
    <dgm:cxn modelId="{D296ECD1-9ABC-4FDF-9925-9C2C14FC083B}" srcId="{427953B3-91E7-4AA1-9C2E-FABB36300D5C}" destId="{34594DD2-58B2-4123-BDEE-AE9C929BA180}" srcOrd="2" destOrd="0" parTransId="{D8F233A4-21D4-43A5-B887-83FB0A244A0D}" sibTransId="{C6B2F5AA-4511-4DD0-873B-EB4C731293CB}"/>
    <dgm:cxn modelId="{91F5F592-20E0-44B7-9F78-1110CD4A2372}" srcId="{9B5AF59B-0753-4C04-AC9A-9B5E70DA4053}" destId="{ADD8526F-08A6-4EEC-85CD-845B00DBEF04}" srcOrd="1" destOrd="0" parTransId="{DB106709-95C7-40FB-ACA7-82C78E04CBB1}" sibTransId="{52630D58-4CA2-4E15-8234-6B5F46E75282}"/>
    <dgm:cxn modelId="{27959D98-84F9-4E01-9994-71618C5C6CA3}" srcId="{8BF49AF6-9636-4320-A020-D3B3AE0CC020}" destId="{D1171779-C48E-4E13-AAE6-C0522C713F85}" srcOrd="4" destOrd="0" parTransId="{9B7A113C-6B28-4038-991A-5ECC4A68F74D}" sibTransId="{EF2ACCBE-BBF7-4C59-B2CD-45A8FD1D47C7}"/>
    <dgm:cxn modelId="{CF896778-9A81-4E44-93E8-ED6CA32B677C}" srcId="{9B5AF59B-0753-4C04-AC9A-9B5E70DA4053}" destId="{62C84589-9885-4C09-BD15-21A30AF8360B}" srcOrd="2" destOrd="0" parTransId="{66F7DA4F-F7C7-4443-9BF4-4F7EAD6F7C63}" sibTransId="{AD0D8119-379C-4404-9BA9-78AAD65176E9}"/>
    <dgm:cxn modelId="{314B1C98-7D18-4975-A975-D1C64B05AD08}" type="presOf" srcId="{9B5AF59B-0753-4C04-AC9A-9B5E70DA4053}" destId="{A050A00A-417A-4F4D-9C38-0A1BCCA1A1E5}" srcOrd="0" destOrd="0" presId="urn:microsoft.com/office/officeart/2005/8/layout/hList1"/>
    <dgm:cxn modelId="{E49739BD-6788-47D2-BD5E-0A597442194A}" srcId="{9B5AF59B-0753-4C04-AC9A-9B5E70DA4053}" destId="{2E7E8277-8193-443A-A916-5881EFC7F43E}" srcOrd="4" destOrd="0" parTransId="{C9604ABD-4810-4EB5-8FFD-A48FD0120CF9}" sibTransId="{CE0CDE5E-9523-4AB4-9FAC-55DE935630A2}"/>
    <dgm:cxn modelId="{32E8C0B3-7FCE-40F6-822B-DFF486E1535C}" type="presOf" srcId="{11DBBE4D-989D-4BD1-BD84-5C228EC1BC27}" destId="{80A16F19-0BAB-4617-BD80-4AAD9CBE989B}" srcOrd="0" destOrd="1" presId="urn:microsoft.com/office/officeart/2005/8/layout/hList1"/>
    <dgm:cxn modelId="{C9B9B927-4570-4C5C-BCD7-2719EB1F0584}" srcId="{427953B3-91E7-4AA1-9C2E-FABB36300D5C}" destId="{85116F4F-77A8-411C-B113-2F5AC89A9597}" srcOrd="1" destOrd="0" parTransId="{79703F74-B3FC-469B-A0BF-CAAB01094946}" sibTransId="{2C516964-7E26-48DF-9DA0-9B1C93AAF886}"/>
    <dgm:cxn modelId="{33BF8953-5DC7-4B16-B64D-47C61BC1D7C6}" type="presOf" srcId="{9441616A-BB99-4C09-8EE0-C4FFFFB00A53}" destId="{0B1D6120-BAFC-4EA3-B46A-42DEC3059A2D}" srcOrd="0" destOrd="0" presId="urn:microsoft.com/office/officeart/2005/8/layout/hList1"/>
    <dgm:cxn modelId="{E1B33C16-1DD2-419B-A59F-2C2993389603}" srcId="{9441616A-BB99-4C09-8EE0-C4FFFFB00A53}" destId="{B3DF7873-EC74-49F7-9A54-F0BD5CCD69BA}" srcOrd="3" destOrd="0" parTransId="{355FE866-D1CC-4BC7-9592-E9F62125D661}" sibTransId="{4B06FB39-AEC9-40D9-8E4A-8F715F8FF7CA}"/>
    <dgm:cxn modelId="{17F0FDB8-D4AC-430C-8C67-37A952180FE0}" srcId="{427953B3-91E7-4AA1-9C2E-FABB36300D5C}" destId="{F9E1F318-E735-4624-83D5-EB8F6979F211}" srcOrd="0" destOrd="0" parTransId="{26E40BCE-E627-400D-B45B-39B2935E52B6}" sibTransId="{C61189BE-7A64-48A1-9107-FB99D7AD4012}"/>
    <dgm:cxn modelId="{9025CE3B-6717-4B2A-B04B-5E87FD020E11}" srcId="{9B5AF59B-0753-4C04-AC9A-9B5E70DA4053}" destId="{3BE98B97-64B9-45E7-A448-6F45E0F346D9}" srcOrd="0" destOrd="0" parTransId="{CDE47A76-7F7A-4229-B453-285DD3CD1E83}" sibTransId="{95CFEBE3-0A15-4ED2-8961-D7EACD7C1C68}"/>
    <dgm:cxn modelId="{AC794366-D027-4DA9-B498-B12FD2C12240}" srcId="{427953B3-91E7-4AA1-9C2E-FABB36300D5C}" destId="{ADB7E754-6771-45C8-9F64-7634A1D861F1}" srcOrd="3" destOrd="0" parTransId="{B22B9942-C19C-4537-A006-3E717221F1DA}" sibTransId="{8EAEF954-60FA-4FF1-A434-9FDD6B9E511C}"/>
    <dgm:cxn modelId="{5916C9DB-98D0-492C-A6B8-88396A0B501A}" srcId="{9B5AF59B-0753-4C04-AC9A-9B5E70DA4053}" destId="{97C72AE1-C8F0-4CD9-9A33-100ED7C95787}" srcOrd="5" destOrd="0" parTransId="{361CAA78-6744-4911-A8E0-A3991FDEB37E}" sibTransId="{00E40C30-0B36-45F4-9161-94BA310958AC}"/>
    <dgm:cxn modelId="{2E00C1D0-2098-4B76-978A-5FDBEE274013}" srcId="{9B5AF59B-0753-4C04-AC9A-9B5E70DA4053}" destId="{5D5BA6DD-568B-467E-93CA-AF904D6CF0C0}" srcOrd="3" destOrd="0" parTransId="{7414B783-B312-4B5B-9DEF-0239A37D8091}" sibTransId="{791969D0-8AA5-46D4-BDBA-3BC00AB184D0}"/>
    <dgm:cxn modelId="{A94EEC83-1077-45F8-ACE8-9BA53647C426}" srcId="{9B5AF59B-0753-4C04-AC9A-9B5E70DA4053}" destId="{37251C78-1683-4B9A-8476-837AADF89254}" srcOrd="6" destOrd="0" parTransId="{AF8F7DC9-0A6A-4F87-B929-3D94F5E4CEBB}" sibTransId="{8F456604-E30F-4EC6-BE25-488B1763DA5B}"/>
    <dgm:cxn modelId="{A774E431-CF84-437C-BB9A-6F61277C2EE5}" type="presOf" srcId="{5D5BA6DD-568B-467E-93CA-AF904D6CF0C0}" destId="{33E2B473-9399-418D-9958-FC44A76E1638}" srcOrd="0" destOrd="3" presId="urn:microsoft.com/office/officeart/2005/8/layout/hList1"/>
    <dgm:cxn modelId="{18EB4627-948C-475A-B6FB-BBED73475921}" srcId="{8BF49AF6-9636-4320-A020-D3B3AE0CC020}" destId="{C1EF170E-9C0F-4AFA-9A12-D8FA76E21CEA}" srcOrd="3" destOrd="0" parTransId="{77949360-75EB-4D8C-B634-0BD27A0BDEF2}" sibTransId="{7E87785E-147D-4371-A22F-8D49A680213C}"/>
    <dgm:cxn modelId="{212085CC-674B-4756-9724-05D0DEBAFD7B}" srcId="{8BF49AF6-9636-4320-A020-D3B3AE0CC020}" destId="{F4F6E54F-CF58-4284-9EF0-785BEEB2201D}" srcOrd="2" destOrd="0" parTransId="{83B76A55-B945-4190-B773-A38610835A5A}" sibTransId="{7BE62216-CB57-475C-A959-FA941AF60267}"/>
    <dgm:cxn modelId="{9145ADD8-F74B-410B-AFB8-9C635F318E7C}" srcId="{8BF49AF6-9636-4320-A020-D3B3AE0CC020}" destId="{11DBBE4D-989D-4BD1-BD84-5C228EC1BC27}" srcOrd="1" destOrd="0" parTransId="{3E2E9024-DBEC-4665-A9D4-83561CA2D867}" sibTransId="{523346CF-2E06-4095-A7A7-484D0E3447B0}"/>
    <dgm:cxn modelId="{186B3F08-A009-412A-BAC0-70AF8F3898BC}" srcId="{427953B3-91E7-4AA1-9C2E-FABB36300D5C}" destId="{952618DC-6CCA-4F99-B0D2-EC657411B178}" srcOrd="6" destOrd="0" parTransId="{D10F0166-C18E-4D7B-A062-13AE36412CE5}" sibTransId="{83A39DCE-AB0C-46BD-A265-2FA6ECCFE923}"/>
    <dgm:cxn modelId="{70DEC6D7-0091-41E8-B33E-977D43CE6942}" type="presOf" srcId="{4D59D32E-76F2-4C4B-B3F8-36A421D3A0D1}" destId="{D5FEB09B-A405-4C23-B253-9B16A1475469}" srcOrd="0" destOrd="3" presId="urn:microsoft.com/office/officeart/2005/8/layout/hList1"/>
    <dgm:cxn modelId="{6B6ECA7F-3056-4067-AF07-ACDC25E19B36}" type="presParOf" srcId="{0B1D6120-BAFC-4EA3-B46A-42DEC3059A2D}" destId="{1935FEAF-5A6B-4289-8E37-A6C3E9B4F7CD}" srcOrd="0" destOrd="0" presId="urn:microsoft.com/office/officeart/2005/8/layout/hList1"/>
    <dgm:cxn modelId="{726C153D-5FF6-4F50-BC3D-89A0C187B934}" type="presParOf" srcId="{1935FEAF-5A6B-4289-8E37-A6C3E9B4F7CD}" destId="{A050A00A-417A-4F4D-9C38-0A1BCCA1A1E5}" srcOrd="0" destOrd="0" presId="urn:microsoft.com/office/officeart/2005/8/layout/hList1"/>
    <dgm:cxn modelId="{B5149DA1-373B-4F04-9189-AACA20974DF6}" type="presParOf" srcId="{1935FEAF-5A6B-4289-8E37-A6C3E9B4F7CD}" destId="{33E2B473-9399-418D-9958-FC44A76E1638}" srcOrd="1" destOrd="0" presId="urn:microsoft.com/office/officeart/2005/8/layout/hList1"/>
    <dgm:cxn modelId="{B6C774FD-9F0D-4E9F-B2DB-5D7F666EA023}" type="presParOf" srcId="{0B1D6120-BAFC-4EA3-B46A-42DEC3059A2D}" destId="{32D801BF-F014-49A5-9EB4-CF8260E814EB}" srcOrd="1" destOrd="0" presId="urn:microsoft.com/office/officeart/2005/8/layout/hList1"/>
    <dgm:cxn modelId="{A1BE48F8-A905-440D-99F0-D441EF398E30}" type="presParOf" srcId="{0B1D6120-BAFC-4EA3-B46A-42DEC3059A2D}" destId="{3FBADDA3-260E-4AAE-96A4-AE39752D5192}" srcOrd="2" destOrd="0" presId="urn:microsoft.com/office/officeart/2005/8/layout/hList1"/>
    <dgm:cxn modelId="{C68678FE-B44E-4264-9AEC-CF95694CA0DC}" type="presParOf" srcId="{3FBADDA3-260E-4AAE-96A4-AE39752D5192}" destId="{6E9EC975-26F0-41A8-BDA8-3F76D1814CF9}" srcOrd="0" destOrd="0" presId="urn:microsoft.com/office/officeart/2005/8/layout/hList1"/>
    <dgm:cxn modelId="{3E5708F8-6698-4FAB-A8C5-88ACE386C4D6}" type="presParOf" srcId="{3FBADDA3-260E-4AAE-96A4-AE39752D5192}" destId="{80A16F19-0BAB-4617-BD80-4AAD9CBE989B}" srcOrd="1" destOrd="0" presId="urn:microsoft.com/office/officeart/2005/8/layout/hList1"/>
    <dgm:cxn modelId="{88AF3424-E3FE-4482-9D20-EB78722EF081}" type="presParOf" srcId="{0B1D6120-BAFC-4EA3-B46A-42DEC3059A2D}" destId="{4C8F8F5F-B0F3-4250-AA31-D567E96C7415}" srcOrd="3" destOrd="0" presId="urn:microsoft.com/office/officeart/2005/8/layout/hList1"/>
    <dgm:cxn modelId="{4CF94458-CB73-4ABD-90BD-1C5519E179E5}" type="presParOf" srcId="{0B1D6120-BAFC-4EA3-B46A-42DEC3059A2D}" destId="{F6A18194-51F8-47D0-88FE-2EAD517013CF}" srcOrd="4" destOrd="0" presId="urn:microsoft.com/office/officeart/2005/8/layout/hList1"/>
    <dgm:cxn modelId="{1E686A80-D55B-47F7-A098-CB117F099B5D}" type="presParOf" srcId="{F6A18194-51F8-47D0-88FE-2EAD517013CF}" destId="{8B1C4BED-03D4-48A9-8BC8-B9EDDFFBF302}" srcOrd="0" destOrd="0" presId="urn:microsoft.com/office/officeart/2005/8/layout/hList1"/>
    <dgm:cxn modelId="{9D7DA9DA-F01D-4BE2-B062-192BCE983F00}" type="presParOf" srcId="{F6A18194-51F8-47D0-88FE-2EAD517013CF}" destId="{69EF6F15-C547-4C06-86E4-45EB0A35F1AD}" srcOrd="1" destOrd="0" presId="urn:microsoft.com/office/officeart/2005/8/layout/hList1"/>
    <dgm:cxn modelId="{AB05A36B-8B20-47BC-B5F9-0D2F28DDEC9D}" type="presParOf" srcId="{0B1D6120-BAFC-4EA3-B46A-42DEC3059A2D}" destId="{3C5104D5-6781-45B3-AC09-11FF6BB77172}" srcOrd="5" destOrd="0" presId="urn:microsoft.com/office/officeart/2005/8/layout/hList1"/>
    <dgm:cxn modelId="{51A68326-49CE-46FF-BB96-479E00EFE1BB}" type="presParOf" srcId="{0B1D6120-BAFC-4EA3-B46A-42DEC3059A2D}" destId="{75BC7477-AB7E-4DA2-97CD-A8AF8879931D}" srcOrd="6" destOrd="0" presId="urn:microsoft.com/office/officeart/2005/8/layout/hList1"/>
    <dgm:cxn modelId="{903DB1DA-3190-447E-AF6F-E19FBF9873BF}" type="presParOf" srcId="{75BC7477-AB7E-4DA2-97CD-A8AF8879931D}" destId="{DE0CB843-EABD-40BE-BFAE-64C12CDD079F}" srcOrd="0" destOrd="0" presId="urn:microsoft.com/office/officeart/2005/8/layout/hList1"/>
    <dgm:cxn modelId="{D44233E0-7468-449D-A15B-91AAB255EF17}" type="presParOf" srcId="{75BC7477-AB7E-4DA2-97CD-A8AF8879931D}" destId="{D5FEB09B-A405-4C23-B253-9B16A1475469}" srcOrd="1" destOrd="0" presId="urn:microsoft.com/office/officeart/2005/8/layout/hLis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69AC3-BCF0-47D7-A1EA-7A84BD4045F6}" type="doc">
      <dgm:prSet loTypeId="urn:microsoft.com/office/officeart/2005/8/layout/hProcess9" loCatId="process" qsTypeId="urn:microsoft.com/office/officeart/2005/8/quickstyle/3d7" qsCatId="3D" csTypeId="urn:microsoft.com/office/officeart/2005/8/colors/colorful1" csCatId="colorful" phldr="1"/>
      <dgm:spPr/>
    </dgm:pt>
    <dgm:pt modelId="{DC74FB75-0686-4646-84FE-B147485112CF}">
      <dgm:prSet phldrT="[Text]" custT="1"/>
      <dgm:spPr>
        <a:xfrm>
          <a:off x="1964" y="1348740"/>
          <a:ext cx="1182647" cy="1798320"/>
        </a:xfrm>
        <a:prstGeom prst="roundRect">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zh-CN" altLang="en-US" sz="1800" dirty="0" smtClean="0">
              <a:solidFill>
                <a:sysClr val="windowText" lastClr="000000"/>
              </a:solidFill>
              <a:latin typeface="Calibri"/>
              <a:ea typeface="宋体"/>
              <a:cs typeface="+mn-cs"/>
            </a:rPr>
            <a:t>数据采集</a:t>
          </a:r>
          <a:endParaRPr lang="en-US" sz="1800" dirty="0">
            <a:solidFill>
              <a:sysClr val="windowText" lastClr="000000"/>
            </a:solidFill>
            <a:latin typeface="Calibri"/>
            <a:ea typeface="+mn-ea"/>
            <a:cs typeface="+mn-cs"/>
          </a:endParaRPr>
        </a:p>
      </dgm:t>
    </dgm:pt>
    <dgm:pt modelId="{2CDE42B4-E595-47B4-8A12-5FCBDDC39C20}" type="parTrans" cxnId="{40DAD751-A168-4BA6-918C-C699134FA4D9}">
      <dgm:prSet/>
      <dgm:spPr/>
      <dgm:t>
        <a:bodyPr/>
        <a:lstStyle/>
        <a:p>
          <a:endParaRPr lang="en-US" sz="1800"/>
        </a:p>
      </dgm:t>
    </dgm:pt>
    <dgm:pt modelId="{D79FC630-1C61-4791-8B44-58E61D9509C4}" type="sibTrans" cxnId="{40DAD751-A168-4BA6-918C-C699134FA4D9}">
      <dgm:prSet/>
      <dgm:spPr/>
      <dgm:t>
        <a:bodyPr/>
        <a:lstStyle/>
        <a:p>
          <a:endParaRPr lang="en-US" sz="1800"/>
        </a:p>
      </dgm:t>
    </dgm:pt>
    <dgm:pt modelId="{8DD6C494-9AF1-4F8D-9730-0784D2DF2CFC}">
      <dgm:prSet phldrT="[Text]" custT="1"/>
      <dgm:spPr>
        <a:xfrm>
          <a:off x="2761476" y="1348740"/>
          <a:ext cx="1182647" cy="1798320"/>
        </a:xfrm>
        <a:prstGeom prst="roundRect">
          <a:avLst/>
        </a:prstGeom>
        <a:solidFill>
          <a:srgbClr val="8064A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zh-CN" altLang="en-US" sz="1800" dirty="0" smtClean="0">
              <a:solidFill>
                <a:sysClr val="windowText" lastClr="000000"/>
              </a:solidFill>
              <a:latin typeface="Calibri"/>
              <a:ea typeface="宋体"/>
              <a:cs typeface="+mn-cs"/>
            </a:rPr>
            <a:t>多维分析</a:t>
          </a:r>
          <a:endParaRPr lang="en-US" sz="1800" dirty="0">
            <a:solidFill>
              <a:sysClr val="windowText" lastClr="000000"/>
            </a:solidFill>
            <a:latin typeface="Calibri"/>
            <a:ea typeface="+mn-ea"/>
            <a:cs typeface="+mn-cs"/>
          </a:endParaRPr>
        </a:p>
      </dgm:t>
    </dgm:pt>
    <dgm:pt modelId="{2BD0E794-8C2E-4262-B51F-742ED845469D}" type="parTrans" cxnId="{6EA0EAD9-F5F1-40DF-BE2F-759809105A61}">
      <dgm:prSet/>
      <dgm:spPr/>
      <dgm:t>
        <a:bodyPr/>
        <a:lstStyle/>
        <a:p>
          <a:endParaRPr lang="en-US" sz="1800"/>
        </a:p>
      </dgm:t>
    </dgm:pt>
    <dgm:pt modelId="{71B047FD-758A-4401-A488-A1FC000F3A80}" type="sibTrans" cxnId="{6EA0EAD9-F5F1-40DF-BE2F-759809105A61}">
      <dgm:prSet/>
      <dgm:spPr/>
      <dgm:t>
        <a:bodyPr/>
        <a:lstStyle/>
        <a:p>
          <a:endParaRPr lang="en-US" sz="1800"/>
        </a:p>
      </dgm:t>
    </dgm:pt>
    <dgm:pt modelId="{5E039313-D11F-4A9A-9320-C36AC5A8D0E6}">
      <dgm:prSet phldrT="[Text]" custT="1"/>
      <dgm:spPr>
        <a:xfrm>
          <a:off x="4141231" y="1348740"/>
          <a:ext cx="1182647" cy="1798320"/>
        </a:xfrm>
        <a:prstGeom prst="roundRect">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zh-CN" altLang="en-US" sz="1800" dirty="0" smtClean="0">
              <a:solidFill>
                <a:sysClr val="windowText" lastClr="000000"/>
              </a:solidFill>
              <a:latin typeface="Calibri"/>
              <a:ea typeface="宋体"/>
              <a:cs typeface="+mn-cs"/>
            </a:rPr>
            <a:t>战略规划</a:t>
          </a:r>
          <a:endParaRPr lang="en-US" sz="1800" dirty="0">
            <a:solidFill>
              <a:sysClr val="windowText" lastClr="000000"/>
            </a:solidFill>
            <a:latin typeface="Calibri"/>
            <a:ea typeface="+mn-ea"/>
            <a:cs typeface="+mn-cs"/>
          </a:endParaRPr>
        </a:p>
      </dgm:t>
    </dgm:pt>
    <dgm:pt modelId="{1D337038-C532-49DC-BC60-921F1E6BDEE8}" type="parTrans" cxnId="{ACB7D28E-77DF-4071-A9B3-B1BEA61210AE}">
      <dgm:prSet/>
      <dgm:spPr/>
      <dgm:t>
        <a:bodyPr/>
        <a:lstStyle/>
        <a:p>
          <a:endParaRPr lang="en-US" sz="1800"/>
        </a:p>
      </dgm:t>
    </dgm:pt>
    <dgm:pt modelId="{3AA84F60-2632-4494-8AEE-FD2D0F874CD0}" type="sibTrans" cxnId="{ACB7D28E-77DF-4071-A9B3-B1BEA61210AE}">
      <dgm:prSet/>
      <dgm:spPr/>
      <dgm:t>
        <a:bodyPr/>
        <a:lstStyle/>
        <a:p>
          <a:endParaRPr lang="en-US" sz="1800"/>
        </a:p>
      </dgm:t>
    </dgm:pt>
    <dgm:pt modelId="{A5E919D5-0542-4741-86CF-D9E727511910}">
      <dgm:prSet phldrT="[Text]" custT="1"/>
      <dgm:spPr>
        <a:xfrm>
          <a:off x="1381720" y="1348740"/>
          <a:ext cx="1182647" cy="1798320"/>
        </a:xfrm>
        <a:prstGeom prst="roundRect">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zh-CN" altLang="en-US" sz="1800" dirty="0" smtClean="0">
              <a:solidFill>
                <a:sysClr val="windowText" lastClr="000000"/>
              </a:solidFill>
              <a:latin typeface="Calibri"/>
              <a:ea typeface="宋体"/>
              <a:cs typeface="+mn-cs"/>
            </a:rPr>
            <a:t>数据整合</a:t>
          </a:r>
          <a:endParaRPr lang="en-US" sz="1800" dirty="0">
            <a:solidFill>
              <a:sysClr val="windowText" lastClr="000000"/>
            </a:solidFill>
            <a:latin typeface="Calibri"/>
            <a:ea typeface="+mn-ea"/>
            <a:cs typeface="+mn-cs"/>
          </a:endParaRPr>
        </a:p>
      </dgm:t>
    </dgm:pt>
    <dgm:pt modelId="{360F9F20-88EB-4972-AD21-96AA27E0CFF8}" type="parTrans" cxnId="{A56D2BE7-2EED-462B-A487-643498534825}">
      <dgm:prSet/>
      <dgm:spPr/>
      <dgm:t>
        <a:bodyPr/>
        <a:lstStyle/>
        <a:p>
          <a:endParaRPr lang="en-US" sz="1800"/>
        </a:p>
      </dgm:t>
    </dgm:pt>
    <dgm:pt modelId="{CDB02AC3-2011-4B92-BD23-AA674E125C12}" type="sibTrans" cxnId="{A56D2BE7-2EED-462B-A487-643498534825}">
      <dgm:prSet/>
      <dgm:spPr/>
      <dgm:t>
        <a:bodyPr/>
        <a:lstStyle/>
        <a:p>
          <a:endParaRPr lang="en-US" sz="1800"/>
        </a:p>
      </dgm:t>
    </dgm:pt>
    <dgm:pt modelId="{F2C488BF-F07A-4CDD-B6BD-008CB7652314}">
      <dgm:prSet phldrT="[Text]" custT="1"/>
      <dgm:spPr>
        <a:xfrm>
          <a:off x="5520987" y="1348740"/>
          <a:ext cx="1182647" cy="1798320"/>
        </a:xfrm>
        <a:prstGeom prst="roundRect">
          <a:avLst/>
        </a:prstGeom>
        <a:solidFill>
          <a:srgbClr val="F7964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zh-CN" altLang="en-US" sz="1800" dirty="0" smtClean="0">
              <a:solidFill>
                <a:sysClr val="windowText" lastClr="000000"/>
              </a:solidFill>
              <a:latin typeface="Calibri"/>
              <a:ea typeface="宋体"/>
              <a:cs typeface="+mn-cs"/>
            </a:rPr>
            <a:t>优化提高</a:t>
          </a:r>
          <a:endParaRPr lang="en-US" sz="1800" dirty="0">
            <a:solidFill>
              <a:sysClr val="windowText" lastClr="000000"/>
            </a:solidFill>
            <a:latin typeface="Calibri"/>
            <a:ea typeface="+mn-ea"/>
            <a:cs typeface="+mn-cs"/>
          </a:endParaRPr>
        </a:p>
      </dgm:t>
    </dgm:pt>
    <dgm:pt modelId="{7D4430F6-8092-4918-86B1-9D998FB23431}" type="parTrans" cxnId="{49C115DB-F7E3-472F-8F36-6B2F49A2A160}">
      <dgm:prSet/>
      <dgm:spPr/>
      <dgm:t>
        <a:bodyPr/>
        <a:lstStyle/>
        <a:p>
          <a:endParaRPr lang="en-US" sz="1800"/>
        </a:p>
      </dgm:t>
    </dgm:pt>
    <dgm:pt modelId="{E9D745F0-AB46-40A6-AA3F-E519032E7B06}" type="sibTrans" cxnId="{49C115DB-F7E3-472F-8F36-6B2F49A2A160}">
      <dgm:prSet/>
      <dgm:spPr/>
      <dgm:t>
        <a:bodyPr/>
        <a:lstStyle/>
        <a:p>
          <a:endParaRPr lang="en-US" sz="1800"/>
        </a:p>
      </dgm:t>
    </dgm:pt>
    <dgm:pt modelId="{C8B747AA-7F4C-4B83-B6D7-FFA1B6CC5D94}" type="pres">
      <dgm:prSet presAssocID="{A8C69AC3-BCF0-47D7-A1EA-7A84BD4045F6}" presName="CompostProcess" presStyleCnt="0">
        <dgm:presLayoutVars>
          <dgm:dir/>
          <dgm:resizeHandles val="exact"/>
        </dgm:presLayoutVars>
      </dgm:prSet>
      <dgm:spPr/>
    </dgm:pt>
    <dgm:pt modelId="{AA406E55-1061-4232-866D-81975E0FA41D}" type="pres">
      <dgm:prSet presAssocID="{A8C69AC3-BCF0-47D7-A1EA-7A84BD4045F6}" presName="arrow" presStyleLbl="bgShp" presStyleIdx="0" presStyleCnt="1" custLinFactNeighborX="8824" custLinFactNeighborY="-1589"/>
      <dgm:spPr>
        <a:xfrm>
          <a:off x="1005840" y="0"/>
          <a:ext cx="5699760" cy="4495800"/>
        </a:xfrm>
        <a:prstGeom prst="rightArrow">
          <a:avLst/>
        </a:prstGeom>
        <a:solidFill>
          <a:srgbClr val="C0504D">
            <a:tint val="40000"/>
            <a:hueOff val="0"/>
            <a:satOff val="0"/>
            <a:lumOff val="0"/>
            <a:alphaOff val="0"/>
          </a:srgbClr>
        </a:solidFill>
        <a:ln>
          <a:noFill/>
        </a:ln>
        <a:effectLst/>
        <a:sp3d z="-161800" extrusionH="600" contourW="3000">
          <a:bevelT w="48600" h="18600" prst="relaxedInset"/>
          <a:bevelB w="48600" h="8600" prst="relaxedInset"/>
        </a:sp3d>
      </dgm:spPr>
    </dgm:pt>
    <dgm:pt modelId="{476F2BCB-4F77-4720-8BBC-D20EEF5C2626}" type="pres">
      <dgm:prSet presAssocID="{A8C69AC3-BCF0-47D7-A1EA-7A84BD4045F6}" presName="linearProcess" presStyleCnt="0"/>
      <dgm:spPr/>
    </dgm:pt>
    <dgm:pt modelId="{04D8D069-AFF7-46ED-ACBF-ADCFF8ACDED9}" type="pres">
      <dgm:prSet presAssocID="{DC74FB75-0686-4646-84FE-B147485112CF}" presName="textNode" presStyleLbl="node1" presStyleIdx="0" presStyleCnt="5">
        <dgm:presLayoutVars>
          <dgm:bulletEnabled val="1"/>
        </dgm:presLayoutVars>
      </dgm:prSet>
      <dgm:spPr/>
      <dgm:t>
        <a:bodyPr/>
        <a:lstStyle/>
        <a:p>
          <a:endParaRPr lang="en-US"/>
        </a:p>
      </dgm:t>
    </dgm:pt>
    <dgm:pt modelId="{06672F01-301B-4A51-9AE0-B5AFA3A89B20}" type="pres">
      <dgm:prSet presAssocID="{D79FC630-1C61-4791-8B44-58E61D9509C4}" presName="sibTrans" presStyleCnt="0"/>
      <dgm:spPr/>
    </dgm:pt>
    <dgm:pt modelId="{624B4423-F8F1-4694-9058-4DFF1A2FE813}" type="pres">
      <dgm:prSet presAssocID="{A5E919D5-0542-4741-86CF-D9E727511910}" presName="textNode" presStyleLbl="node1" presStyleIdx="1" presStyleCnt="5">
        <dgm:presLayoutVars>
          <dgm:bulletEnabled val="1"/>
        </dgm:presLayoutVars>
      </dgm:prSet>
      <dgm:spPr/>
      <dgm:t>
        <a:bodyPr/>
        <a:lstStyle/>
        <a:p>
          <a:endParaRPr lang="en-US"/>
        </a:p>
      </dgm:t>
    </dgm:pt>
    <dgm:pt modelId="{036014F1-78E3-4255-BBDC-AA90E5A29B9D}" type="pres">
      <dgm:prSet presAssocID="{CDB02AC3-2011-4B92-BD23-AA674E125C12}" presName="sibTrans" presStyleCnt="0"/>
      <dgm:spPr/>
    </dgm:pt>
    <dgm:pt modelId="{94920896-3D32-4ACE-8B7E-408336BBDF34}" type="pres">
      <dgm:prSet presAssocID="{8DD6C494-9AF1-4F8D-9730-0784D2DF2CFC}" presName="textNode" presStyleLbl="node1" presStyleIdx="2" presStyleCnt="5">
        <dgm:presLayoutVars>
          <dgm:bulletEnabled val="1"/>
        </dgm:presLayoutVars>
      </dgm:prSet>
      <dgm:spPr/>
      <dgm:t>
        <a:bodyPr/>
        <a:lstStyle/>
        <a:p>
          <a:endParaRPr lang="en-US"/>
        </a:p>
      </dgm:t>
    </dgm:pt>
    <dgm:pt modelId="{E6688D58-8FD7-43AF-85A0-1DB8657414BE}" type="pres">
      <dgm:prSet presAssocID="{71B047FD-758A-4401-A488-A1FC000F3A80}" presName="sibTrans" presStyleCnt="0"/>
      <dgm:spPr/>
    </dgm:pt>
    <dgm:pt modelId="{4EAE8658-9906-4A84-B8EF-755EFBD4591D}" type="pres">
      <dgm:prSet presAssocID="{5E039313-D11F-4A9A-9320-C36AC5A8D0E6}" presName="textNode" presStyleLbl="node1" presStyleIdx="3" presStyleCnt="5">
        <dgm:presLayoutVars>
          <dgm:bulletEnabled val="1"/>
        </dgm:presLayoutVars>
      </dgm:prSet>
      <dgm:spPr/>
      <dgm:t>
        <a:bodyPr/>
        <a:lstStyle/>
        <a:p>
          <a:endParaRPr lang="en-US"/>
        </a:p>
      </dgm:t>
    </dgm:pt>
    <dgm:pt modelId="{AC6CBDAD-6C66-4473-AC90-102C9EE39B4F}" type="pres">
      <dgm:prSet presAssocID="{3AA84F60-2632-4494-8AEE-FD2D0F874CD0}" presName="sibTrans" presStyleCnt="0"/>
      <dgm:spPr/>
    </dgm:pt>
    <dgm:pt modelId="{DB7E0E6B-EB50-4F67-A146-ACC2C97E639F}" type="pres">
      <dgm:prSet presAssocID="{F2C488BF-F07A-4CDD-B6BD-008CB7652314}" presName="textNode" presStyleLbl="node1" presStyleIdx="4" presStyleCnt="5">
        <dgm:presLayoutVars>
          <dgm:bulletEnabled val="1"/>
        </dgm:presLayoutVars>
      </dgm:prSet>
      <dgm:spPr/>
      <dgm:t>
        <a:bodyPr/>
        <a:lstStyle/>
        <a:p>
          <a:endParaRPr lang="en-US"/>
        </a:p>
      </dgm:t>
    </dgm:pt>
  </dgm:ptLst>
  <dgm:cxnLst>
    <dgm:cxn modelId="{A56D2BE7-2EED-462B-A487-643498534825}" srcId="{A8C69AC3-BCF0-47D7-A1EA-7A84BD4045F6}" destId="{A5E919D5-0542-4741-86CF-D9E727511910}" srcOrd="1" destOrd="0" parTransId="{360F9F20-88EB-4972-AD21-96AA27E0CFF8}" sibTransId="{CDB02AC3-2011-4B92-BD23-AA674E125C12}"/>
    <dgm:cxn modelId="{40DAD751-A168-4BA6-918C-C699134FA4D9}" srcId="{A8C69AC3-BCF0-47D7-A1EA-7A84BD4045F6}" destId="{DC74FB75-0686-4646-84FE-B147485112CF}" srcOrd="0" destOrd="0" parTransId="{2CDE42B4-E595-47B4-8A12-5FCBDDC39C20}" sibTransId="{D79FC630-1C61-4791-8B44-58E61D9509C4}"/>
    <dgm:cxn modelId="{40B7D36E-0957-4241-9F62-F712FDA5A5DA}" type="presOf" srcId="{5E039313-D11F-4A9A-9320-C36AC5A8D0E6}" destId="{4EAE8658-9906-4A84-B8EF-755EFBD4591D}" srcOrd="0" destOrd="0" presId="urn:microsoft.com/office/officeart/2005/8/layout/hProcess9"/>
    <dgm:cxn modelId="{ACB7D28E-77DF-4071-A9B3-B1BEA61210AE}" srcId="{A8C69AC3-BCF0-47D7-A1EA-7A84BD4045F6}" destId="{5E039313-D11F-4A9A-9320-C36AC5A8D0E6}" srcOrd="3" destOrd="0" parTransId="{1D337038-C532-49DC-BC60-921F1E6BDEE8}" sibTransId="{3AA84F60-2632-4494-8AEE-FD2D0F874CD0}"/>
    <dgm:cxn modelId="{F1F2C7E1-E9E2-4EC0-B74B-66A73E9B1EC9}" type="presOf" srcId="{8DD6C494-9AF1-4F8D-9730-0784D2DF2CFC}" destId="{94920896-3D32-4ACE-8B7E-408336BBDF34}" srcOrd="0" destOrd="0" presId="urn:microsoft.com/office/officeart/2005/8/layout/hProcess9"/>
    <dgm:cxn modelId="{49C115DB-F7E3-472F-8F36-6B2F49A2A160}" srcId="{A8C69AC3-BCF0-47D7-A1EA-7A84BD4045F6}" destId="{F2C488BF-F07A-4CDD-B6BD-008CB7652314}" srcOrd="4" destOrd="0" parTransId="{7D4430F6-8092-4918-86B1-9D998FB23431}" sibTransId="{E9D745F0-AB46-40A6-AA3F-E519032E7B06}"/>
    <dgm:cxn modelId="{FC825C58-E3A8-4D28-83EE-4774CFCCD739}" type="presOf" srcId="{A8C69AC3-BCF0-47D7-A1EA-7A84BD4045F6}" destId="{C8B747AA-7F4C-4B83-B6D7-FFA1B6CC5D94}" srcOrd="0" destOrd="0" presId="urn:microsoft.com/office/officeart/2005/8/layout/hProcess9"/>
    <dgm:cxn modelId="{E27BF02B-8BB1-41A1-92EB-50633DB34422}" type="presOf" srcId="{DC74FB75-0686-4646-84FE-B147485112CF}" destId="{04D8D069-AFF7-46ED-ACBF-ADCFF8ACDED9}" srcOrd="0" destOrd="0" presId="urn:microsoft.com/office/officeart/2005/8/layout/hProcess9"/>
    <dgm:cxn modelId="{6EA0EAD9-F5F1-40DF-BE2F-759809105A61}" srcId="{A8C69AC3-BCF0-47D7-A1EA-7A84BD4045F6}" destId="{8DD6C494-9AF1-4F8D-9730-0784D2DF2CFC}" srcOrd="2" destOrd="0" parTransId="{2BD0E794-8C2E-4262-B51F-742ED845469D}" sibTransId="{71B047FD-758A-4401-A488-A1FC000F3A80}"/>
    <dgm:cxn modelId="{13C944CC-048F-49F6-BA0D-149CE1482DA7}" type="presOf" srcId="{A5E919D5-0542-4741-86CF-D9E727511910}" destId="{624B4423-F8F1-4694-9058-4DFF1A2FE813}" srcOrd="0" destOrd="0" presId="urn:microsoft.com/office/officeart/2005/8/layout/hProcess9"/>
    <dgm:cxn modelId="{1A84EBFC-0C35-4C98-83D3-3BA80CC42F2F}" type="presOf" srcId="{F2C488BF-F07A-4CDD-B6BD-008CB7652314}" destId="{DB7E0E6B-EB50-4F67-A146-ACC2C97E639F}" srcOrd="0" destOrd="0" presId="urn:microsoft.com/office/officeart/2005/8/layout/hProcess9"/>
    <dgm:cxn modelId="{B3CED839-FB6F-4149-94DE-0F1B834C8A3D}" type="presParOf" srcId="{C8B747AA-7F4C-4B83-B6D7-FFA1B6CC5D94}" destId="{AA406E55-1061-4232-866D-81975E0FA41D}" srcOrd="0" destOrd="0" presId="urn:microsoft.com/office/officeart/2005/8/layout/hProcess9"/>
    <dgm:cxn modelId="{9FD7AF7B-C337-4D2B-A935-EB7D6842756E}" type="presParOf" srcId="{C8B747AA-7F4C-4B83-B6D7-FFA1B6CC5D94}" destId="{476F2BCB-4F77-4720-8BBC-D20EEF5C2626}" srcOrd="1" destOrd="0" presId="urn:microsoft.com/office/officeart/2005/8/layout/hProcess9"/>
    <dgm:cxn modelId="{C005BE1E-959E-46A2-9807-A2A2A8C6082F}" type="presParOf" srcId="{476F2BCB-4F77-4720-8BBC-D20EEF5C2626}" destId="{04D8D069-AFF7-46ED-ACBF-ADCFF8ACDED9}" srcOrd="0" destOrd="0" presId="urn:microsoft.com/office/officeart/2005/8/layout/hProcess9"/>
    <dgm:cxn modelId="{E3D9B4B0-BC09-484E-948B-C9B254ABC822}" type="presParOf" srcId="{476F2BCB-4F77-4720-8BBC-D20EEF5C2626}" destId="{06672F01-301B-4A51-9AE0-B5AFA3A89B20}" srcOrd="1" destOrd="0" presId="urn:microsoft.com/office/officeart/2005/8/layout/hProcess9"/>
    <dgm:cxn modelId="{C7DB4EBD-D944-41A4-9248-9512D36C1996}" type="presParOf" srcId="{476F2BCB-4F77-4720-8BBC-D20EEF5C2626}" destId="{624B4423-F8F1-4694-9058-4DFF1A2FE813}" srcOrd="2" destOrd="0" presId="urn:microsoft.com/office/officeart/2005/8/layout/hProcess9"/>
    <dgm:cxn modelId="{86C8066B-064C-4159-8551-57ADD259177A}" type="presParOf" srcId="{476F2BCB-4F77-4720-8BBC-D20EEF5C2626}" destId="{036014F1-78E3-4255-BBDC-AA90E5A29B9D}" srcOrd="3" destOrd="0" presId="urn:microsoft.com/office/officeart/2005/8/layout/hProcess9"/>
    <dgm:cxn modelId="{D90EC883-E7B0-42A4-8FE2-34BA9F93832B}" type="presParOf" srcId="{476F2BCB-4F77-4720-8BBC-D20EEF5C2626}" destId="{94920896-3D32-4ACE-8B7E-408336BBDF34}" srcOrd="4" destOrd="0" presId="urn:microsoft.com/office/officeart/2005/8/layout/hProcess9"/>
    <dgm:cxn modelId="{CAE0D384-2041-48EF-987F-0208E1A914AF}" type="presParOf" srcId="{476F2BCB-4F77-4720-8BBC-D20EEF5C2626}" destId="{E6688D58-8FD7-43AF-85A0-1DB8657414BE}" srcOrd="5" destOrd="0" presId="urn:microsoft.com/office/officeart/2005/8/layout/hProcess9"/>
    <dgm:cxn modelId="{944A936A-CB57-4F18-9538-1D01F564586A}" type="presParOf" srcId="{476F2BCB-4F77-4720-8BBC-D20EEF5C2626}" destId="{4EAE8658-9906-4A84-B8EF-755EFBD4591D}" srcOrd="6" destOrd="0" presId="urn:microsoft.com/office/officeart/2005/8/layout/hProcess9"/>
    <dgm:cxn modelId="{27D181CC-1891-4FF3-B658-D81163AEB521}" type="presParOf" srcId="{476F2BCB-4F77-4720-8BBC-D20EEF5C2626}" destId="{AC6CBDAD-6C66-4473-AC90-102C9EE39B4F}" srcOrd="7" destOrd="0" presId="urn:microsoft.com/office/officeart/2005/8/layout/hProcess9"/>
    <dgm:cxn modelId="{23B8E4D7-8CDA-40AB-AF6A-885B58B04A1F}" type="presParOf" srcId="{476F2BCB-4F77-4720-8BBC-D20EEF5C2626}" destId="{DB7E0E6B-EB50-4F67-A146-ACC2C97E639F}" srcOrd="8" destOrd="0" presId="urn:microsoft.com/office/officeart/2005/8/layout/hProcess9"/>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C029F-20CA-4802-9094-6B5BFBE6A654}" type="doc">
      <dgm:prSet loTypeId="urn:microsoft.com/office/officeart/2005/8/layout/vList5#1" loCatId="list" qsTypeId="urn:microsoft.com/office/officeart/2005/8/quickstyle/simple2#1" qsCatId="simple" csTypeId="urn:microsoft.com/office/officeart/2005/8/colors/accent0_1" csCatId="mainScheme" phldr="1"/>
      <dgm:spPr/>
      <dgm:t>
        <a:bodyPr/>
        <a:lstStyle/>
        <a:p>
          <a:endParaRPr lang="fr-FR"/>
        </a:p>
      </dgm:t>
    </dgm:pt>
    <dgm:pt modelId="{B8529146-3F39-46E8-A6B3-3961AC3252D8}">
      <dgm:prSet phldrT="[Text]" custT="1"/>
      <dgm:spPr>
        <a:gradFill rotWithShape="0">
          <a:gsLst>
            <a:gs pos="0">
              <a:srgbClr val="5E9EFF"/>
            </a:gs>
            <a:gs pos="39999">
              <a:srgbClr val="85C2FF"/>
            </a:gs>
            <a:gs pos="70000">
              <a:srgbClr val="C4D6EB"/>
            </a:gs>
            <a:gs pos="100000">
              <a:srgbClr val="FFEBFA"/>
            </a:gs>
          </a:gsLst>
          <a:path path="circle">
            <a:fillToRect l="100000" t="100000"/>
          </a:path>
        </a:gradFill>
      </dgm:spPr>
      <dgm:t>
        <a:bodyPr/>
        <a:lstStyle/>
        <a:p>
          <a:pPr algn="ctr"/>
          <a:r>
            <a:rPr lang="zh-CN" altLang="en-US" sz="1200" b="0" i="0" noProof="0" dirty="0" smtClean="0">
              <a:latin typeface="微软雅黑" pitchFamily="34" charset="-122"/>
              <a:ea typeface="微软雅黑" pitchFamily="34" charset="-122"/>
            </a:rPr>
            <a:t>信息共享及浏览</a:t>
          </a:r>
          <a:endParaRPr lang="en-US" altLang="zh-CN" sz="1200" b="0" i="0" noProof="0" dirty="0" smtClean="0">
            <a:latin typeface="微软雅黑" pitchFamily="34" charset="-122"/>
            <a:ea typeface="微软雅黑" pitchFamily="34" charset="-122"/>
          </a:endParaRPr>
        </a:p>
        <a:p>
          <a:pPr algn="ctr"/>
          <a:r>
            <a:rPr lang="zh-CN" altLang="en-US" sz="1200" b="0" i="0" noProof="0" dirty="0" smtClean="0">
              <a:latin typeface="微软雅黑" pitchFamily="34" charset="-122"/>
              <a:ea typeface="微软雅黑" pitchFamily="34" charset="-122"/>
            </a:rPr>
            <a:t>在线数据分析</a:t>
          </a:r>
          <a:endParaRPr lang="en-US" altLang="zh-CN" sz="1200" b="0" i="0" noProof="0" dirty="0" smtClean="0">
            <a:latin typeface="微软雅黑" pitchFamily="34" charset="-122"/>
            <a:ea typeface="微软雅黑" pitchFamily="34" charset="-122"/>
          </a:endParaRPr>
        </a:p>
        <a:p>
          <a:pPr algn="ctr"/>
          <a:r>
            <a:rPr lang="zh-CN" altLang="en-US" sz="1200" b="0" i="0" noProof="0" dirty="0" smtClean="0">
              <a:latin typeface="微软雅黑" pitchFamily="34" charset="-122"/>
              <a:ea typeface="微软雅黑" pitchFamily="34" charset="-122"/>
            </a:rPr>
            <a:t>个人站点</a:t>
          </a:r>
          <a:endParaRPr lang="en-US" sz="1200" b="0" i="0" noProof="0" dirty="0">
            <a:latin typeface="微软雅黑" pitchFamily="34" charset="-122"/>
            <a:ea typeface="微软雅黑" pitchFamily="34" charset="-122"/>
          </a:endParaRPr>
        </a:p>
      </dgm:t>
    </dgm:pt>
    <dgm:pt modelId="{7AE10C04-5B71-41A0-822E-99A48E43D945}" type="parTrans" cxnId="{8504D3D7-6385-4358-B7DB-B777BB5A6FF4}">
      <dgm:prSet/>
      <dgm:spPr/>
      <dgm:t>
        <a:bodyPr/>
        <a:lstStyle/>
        <a:p>
          <a:pPr algn="ctr"/>
          <a:endParaRPr lang="fr-FR" b="1" i="0">
            <a:latin typeface="+mn-ea"/>
            <a:ea typeface="+mn-ea"/>
          </a:endParaRPr>
        </a:p>
      </dgm:t>
    </dgm:pt>
    <dgm:pt modelId="{E694D807-43C4-4486-B05B-C9D87C40B36E}" type="sibTrans" cxnId="{8504D3D7-6385-4358-B7DB-B777BB5A6FF4}">
      <dgm:prSet/>
      <dgm:spPr/>
      <dgm:t>
        <a:bodyPr/>
        <a:lstStyle/>
        <a:p>
          <a:pPr algn="ctr"/>
          <a:endParaRPr lang="fr-FR" b="1" i="0">
            <a:latin typeface="+mn-ea"/>
            <a:ea typeface="+mn-ea"/>
          </a:endParaRPr>
        </a:p>
      </dgm:t>
    </dgm:pt>
    <dgm:pt modelId="{EA3D7E2D-1E6E-4F88-B579-05C05B2490A3}">
      <dgm:prSet phldrT="[Text]" custT="1"/>
      <dgm:spPr>
        <a:gradFill flip="none" rotWithShape="0">
          <a:gsLst>
            <a:gs pos="0">
              <a:srgbClr val="5E9EFF"/>
            </a:gs>
            <a:gs pos="39999">
              <a:srgbClr val="85C2FF"/>
            </a:gs>
            <a:gs pos="70000">
              <a:srgbClr val="C4D6EB"/>
            </a:gs>
            <a:gs pos="100000">
              <a:srgbClr val="FFEBFA"/>
            </a:gs>
          </a:gsLst>
          <a:path path="circle">
            <a:fillToRect l="100000" t="100000"/>
          </a:path>
          <a:tileRect r="-100000" b="-100000"/>
        </a:gradFill>
      </dgm:spPr>
      <dgm:t>
        <a:bodyPr/>
        <a:lstStyle/>
        <a:p>
          <a:pPr algn="ctr"/>
          <a:r>
            <a:rPr lang="zh-CN" altLang="en-US" sz="1200" b="0" i="0" dirty="0" smtClean="0">
              <a:latin typeface="微软雅黑" pitchFamily="34" charset="-122"/>
              <a:ea typeface="微软雅黑" pitchFamily="34" charset="-122"/>
            </a:rPr>
            <a:t>运维专题分析</a:t>
          </a:r>
          <a:endParaRPr lang="en-US" altLang="zh-CN" sz="1200" b="0" i="0" dirty="0" smtClean="0">
            <a:latin typeface="微软雅黑" pitchFamily="34" charset="-122"/>
            <a:ea typeface="微软雅黑" pitchFamily="34" charset="-122"/>
          </a:endParaRPr>
        </a:p>
        <a:p>
          <a:pPr algn="ctr"/>
          <a:r>
            <a:rPr lang="zh-CN" altLang="en-US" sz="1200" b="0" i="0" dirty="0" smtClean="0">
              <a:latin typeface="微软雅黑" pitchFamily="34" charset="-122"/>
              <a:ea typeface="微软雅黑" pitchFamily="34" charset="-122"/>
            </a:rPr>
            <a:t>绩效管理</a:t>
          </a:r>
          <a:endParaRPr lang="en-US" altLang="zh-CN" sz="1200" b="0" i="0" dirty="0" smtClean="0">
            <a:latin typeface="微软雅黑" pitchFamily="34" charset="-122"/>
            <a:ea typeface="微软雅黑" pitchFamily="34" charset="-122"/>
          </a:endParaRPr>
        </a:p>
      </dgm:t>
    </dgm:pt>
    <dgm:pt modelId="{7ADCDC45-88DB-43D7-9726-691BF3AC8A60}" type="parTrans" cxnId="{2F6335BA-C605-435E-908E-3DCDF45DC542}">
      <dgm:prSet/>
      <dgm:spPr/>
      <dgm:t>
        <a:bodyPr/>
        <a:lstStyle/>
        <a:p>
          <a:pPr algn="ctr"/>
          <a:endParaRPr lang="fr-FR" b="1" i="0">
            <a:latin typeface="+mn-ea"/>
            <a:ea typeface="+mn-ea"/>
          </a:endParaRPr>
        </a:p>
      </dgm:t>
    </dgm:pt>
    <dgm:pt modelId="{74E287CE-464F-4347-8D53-4B42630E911A}" type="sibTrans" cxnId="{2F6335BA-C605-435E-908E-3DCDF45DC542}">
      <dgm:prSet/>
      <dgm:spPr/>
      <dgm:t>
        <a:bodyPr/>
        <a:lstStyle/>
        <a:p>
          <a:pPr algn="ctr"/>
          <a:endParaRPr lang="fr-FR" b="1" i="0">
            <a:latin typeface="+mn-ea"/>
            <a:ea typeface="+mn-ea"/>
          </a:endParaRPr>
        </a:p>
      </dgm:t>
    </dgm:pt>
    <dgm:pt modelId="{8ABDB9D6-FE79-4167-878A-A05B8FF248F2}">
      <dgm:prSet phldrT="[Text]" custT="1"/>
      <dgm:spPr>
        <a:gradFill flip="none" rotWithShape="0">
          <a:gsLst>
            <a:gs pos="0">
              <a:srgbClr val="5E9EFF"/>
            </a:gs>
            <a:gs pos="39999">
              <a:srgbClr val="85C2FF"/>
            </a:gs>
            <a:gs pos="70000">
              <a:srgbClr val="C4D6EB"/>
            </a:gs>
            <a:gs pos="100000">
              <a:srgbClr val="FFEBFA"/>
            </a:gs>
          </a:gsLst>
          <a:path path="circle">
            <a:fillToRect l="100000" t="100000"/>
          </a:path>
          <a:tileRect r="-100000" b="-100000"/>
        </a:gradFill>
      </dgm:spPr>
      <dgm:t>
        <a:bodyPr/>
        <a:lstStyle/>
        <a:p>
          <a:pPr algn="ctr"/>
          <a:r>
            <a:rPr lang="zh-CN" altLang="en-US" sz="1200" b="0" i="0" dirty="0" smtClean="0">
              <a:latin typeface="微软雅黑" pitchFamily="34" charset="-122"/>
              <a:ea typeface="微软雅黑" pitchFamily="34" charset="-122"/>
            </a:rPr>
            <a:t>全专业运维报告</a:t>
          </a:r>
          <a:endParaRPr lang="en-US" altLang="zh-CN" sz="1200" b="0" i="0" dirty="0" smtClean="0">
            <a:latin typeface="微软雅黑" pitchFamily="34" charset="-122"/>
            <a:ea typeface="微软雅黑" pitchFamily="34" charset="-122"/>
          </a:endParaRPr>
        </a:p>
        <a:p>
          <a:pPr algn="ctr"/>
          <a:r>
            <a:rPr lang="zh-CN" altLang="en-US" sz="1200" b="0" i="0" dirty="0" smtClean="0">
              <a:latin typeface="微软雅黑" pitchFamily="34" charset="-122"/>
              <a:ea typeface="微软雅黑" pitchFamily="34" charset="-122"/>
            </a:rPr>
            <a:t>自定义报表</a:t>
          </a:r>
          <a:endParaRPr lang="en-US" altLang="zh-CN" sz="1200" b="0" i="0" dirty="0" smtClean="0">
            <a:latin typeface="微软雅黑" pitchFamily="34" charset="-122"/>
            <a:ea typeface="微软雅黑" pitchFamily="34" charset="-122"/>
          </a:endParaRPr>
        </a:p>
        <a:p>
          <a:pPr algn="ctr"/>
          <a:r>
            <a:rPr lang="zh-CN" altLang="en-US" sz="1200" b="0" i="0" dirty="0" smtClean="0">
              <a:latin typeface="微软雅黑" pitchFamily="34" charset="-122"/>
              <a:ea typeface="微软雅黑" pitchFamily="34" charset="-122"/>
            </a:rPr>
            <a:t>即席查询</a:t>
          </a:r>
          <a:endParaRPr lang="en-US" altLang="zh-CN" sz="1200" b="0" i="0" dirty="0" smtClean="0">
            <a:latin typeface="微软雅黑" pitchFamily="34" charset="-122"/>
            <a:ea typeface="微软雅黑" pitchFamily="34" charset="-122"/>
          </a:endParaRPr>
        </a:p>
      </dgm:t>
    </dgm:pt>
    <dgm:pt modelId="{73908F78-B286-419C-9AE5-9D5F03A795EA}" type="sibTrans" cxnId="{C8C586F1-3E80-4310-83A0-4FE3C7A90AC0}">
      <dgm:prSet/>
      <dgm:spPr/>
      <dgm:t>
        <a:bodyPr/>
        <a:lstStyle/>
        <a:p>
          <a:pPr algn="ctr"/>
          <a:endParaRPr lang="fr-FR" b="1" i="0">
            <a:latin typeface="+mn-ea"/>
            <a:ea typeface="+mn-ea"/>
          </a:endParaRPr>
        </a:p>
      </dgm:t>
    </dgm:pt>
    <dgm:pt modelId="{08E619CC-ADFD-4C65-998C-8817BF7F037B}" type="parTrans" cxnId="{C8C586F1-3E80-4310-83A0-4FE3C7A90AC0}">
      <dgm:prSet/>
      <dgm:spPr/>
      <dgm:t>
        <a:bodyPr/>
        <a:lstStyle/>
        <a:p>
          <a:pPr algn="ctr"/>
          <a:endParaRPr lang="fr-FR" b="1" i="0">
            <a:latin typeface="+mn-ea"/>
            <a:ea typeface="+mn-ea"/>
          </a:endParaRPr>
        </a:p>
      </dgm:t>
    </dgm:pt>
    <dgm:pt modelId="{7522BDAF-E6C6-4CF5-AEF1-648B5AD47384}" type="pres">
      <dgm:prSet presAssocID="{0E9C029F-20CA-4802-9094-6B5BFBE6A654}" presName="Name0" presStyleCnt="0">
        <dgm:presLayoutVars>
          <dgm:dir/>
          <dgm:animLvl val="lvl"/>
          <dgm:resizeHandles val="exact"/>
        </dgm:presLayoutVars>
      </dgm:prSet>
      <dgm:spPr/>
      <dgm:t>
        <a:bodyPr/>
        <a:lstStyle/>
        <a:p>
          <a:endParaRPr lang="fr-FR"/>
        </a:p>
      </dgm:t>
    </dgm:pt>
    <dgm:pt modelId="{399DC8EE-AAF5-4221-9581-143734B70DDD}" type="pres">
      <dgm:prSet presAssocID="{B8529146-3F39-46E8-A6B3-3961AC3252D8}" presName="linNode" presStyleCnt="0"/>
      <dgm:spPr/>
      <dgm:t>
        <a:bodyPr/>
        <a:lstStyle/>
        <a:p>
          <a:endParaRPr lang="fr-FR"/>
        </a:p>
      </dgm:t>
    </dgm:pt>
    <dgm:pt modelId="{2C8CCD74-7FCA-46F8-ABA0-06341DEA80F1}" type="pres">
      <dgm:prSet presAssocID="{B8529146-3F39-46E8-A6B3-3961AC3252D8}" presName="parentText" presStyleLbl="node1" presStyleIdx="0" presStyleCnt="3" custScaleX="111054" custScaleY="28330" custLinFactNeighborX="-1288" custLinFactNeighborY="1466">
        <dgm:presLayoutVars>
          <dgm:chMax val="1"/>
          <dgm:bulletEnabled val="1"/>
        </dgm:presLayoutVars>
      </dgm:prSet>
      <dgm:spPr/>
      <dgm:t>
        <a:bodyPr/>
        <a:lstStyle/>
        <a:p>
          <a:endParaRPr lang="fr-FR"/>
        </a:p>
      </dgm:t>
    </dgm:pt>
    <dgm:pt modelId="{8C338F0B-80BE-4505-8D19-8DD84F1F4A4D}" type="pres">
      <dgm:prSet presAssocID="{E694D807-43C4-4486-B05B-C9D87C40B36E}" presName="sp" presStyleCnt="0"/>
      <dgm:spPr/>
      <dgm:t>
        <a:bodyPr/>
        <a:lstStyle/>
        <a:p>
          <a:endParaRPr lang="fr-FR"/>
        </a:p>
      </dgm:t>
    </dgm:pt>
    <dgm:pt modelId="{E35B34D0-0FF1-4EED-B1FD-D1A849F26840}" type="pres">
      <dgm:prSet presAssocID="{8ABDB9D6-FE79-4167-878A-A05B8FF248F2}" presName="linNode" presStyleCnt="0"/>
      <dgm:spPr/>
      <dgm:t>
        <a:bodyPr/>
        <a:lstStyle/>
        <a:p>
          <a:endParaRPr lang="fr-FR"/>
        </a:p>
      </dgm:t>
    </dgm:pt>
    <dgm:pt modelId="{0D3DDFC0-D92D-48A1-9CF3-C55FA72E6A70}" type="pres">
      <dgm:prSet presAssocID="{8ABDB9D6-FE79-4167-878A-A05B8FF248F2}" presName="parentText" presStyleLbl="node1" presStyleIdx="1" presStyleCnt="3" custScaleX="111054" custScaleY="28330">
        <dgm:presLayoutVars>
          <dgm:chMax val="1"/>
          <dgm:bulletEnabled val="1"/>
        </dgm:presLayoutVars>
      </dgm:prSet>
      <dgm:spPr/>
      <dgm:t>
        <a:bodyPr/>
        <a:lstStyle/>
        <a:p>
          <a:endParaRPr lang="fr-FR"/>
        </a:p>
      </dgm:t>
    </dgm:pt>
    <dgm:pt modelId="{271DF815-2616-4D76-9A6A-71BC1D6C0D5F}" type="pres">
      <dgm:prSet presAssocID="{73908F78-B286-419C-9AE5-9D5F03A795EA}" presName="sp" presStyleCnt="0"/>
      <dgm:spPr/>
      <dgm:t>
        <a:bodyPr/>
        <a:lstStyle/>
        <a:p>
          <a:endParaRPr lang="fr-FR"/>
        </a:p>
      </dgm:t>
    </dgm:pt>
    <dgm:pt modelId="{1337E625-8961-4DEE-8117-73C01A64E750}" type="pres">
      <dgm:prSet presAssocID="{EA3D7E2D-1E6E-4F88-B579-05C05B2490A3}" presName="linNode" presStyleCnt="0"/>
      <dgm:spPr/>
      <dgm:t>
        <a:bodyPr/>
        <a:lstStyle/>
        <a:p>
          <a:endParaRPr lang="fr-FR"/>
        </a:p>
      </dgm:t>
    </dgm:pt>
    <dgm:pt modelId="{507BBDFF-3634-4454-BA9D-CF717D6DA6CB}" type="pres">
      <dgm:prSet presAssocID="{EA3D7E2D-1E6E-4F88-B579-05C05B2490A3}" presName="parentText" presStyleLbl="node1" presStyleIdx="2" presStyleCnt="3" custScaleX="113459" custScaleY="28330">
        <dgm:presLayoutVars>
          <dgm:chMax val="1"/>
          <dgm:bulletEnabled val="1"/>
        </dgm:presLayoutVars>
      </dgm:prSet>
      <dgm:spPr/>
      <dgm:t>
        <a:bodyPr/>
        <a:lstStyle/>
        <a:p>
          <a:endParaRPr lang="fr-FR"/>
        </a:p>
      </dgm:t>
    </dgm:pt>
  </dgm:ptLst>
  <dgm:cxnLst>
    <dgm:cxn modelId="{2504562C-2789-4E9A-9222-B040EA0E0919}" type="presOf" srcId="{EA3D7E2D-1E6E-4F88-B579-05C05B2490A3}" destId="{507BBDFF-3634-4454-BA9D-CF717D6DA6CB}" srcOrd="0" destOrd="0" presId="urn:microsoft.com/office/officeart/2005/8/layout/vList5#1"/>
    <dgm:cxn modelId="{8320939E-9A0C-4CBA-87E3-51356241C4D8}" type="presOf" srcId="{0E9C029F-20CA-4802-9094-6B5BFBE6A654}" destId="{7522BDAF-E6C6-4CF5-AEF1-648B5AD47384}" srcOrd="0" destOrd="0" presId="urn:microsoft.com/office/officeart/2005/8/layout/vList5#1"/>
    <dgm:cxn modelId="{8504D3D7-6385-4358-B7DB-B777BB5A6FF4}" srcId="{0E9C029F-20CA-4802-9094-6B5BFBE6A654}" destId="{B8529146-3F39-46E8-A6B3-3961AC3252D8}" srcOrd="0" destOrd="0" parTransId="{7AE10C04-5B71-41A0-822E-99A48E43D945}" sibTransId="{E694D807-43C4-4486-B05B-C9D87C40B36E}"/>
    <dgm:cxn modelId="{80786466-FCC6-411E-B82B-DAB05E4A5F49}" type="presOf" srcId="{8ABDB9D6-FE79-4167-878A-A05B8FF248F2}" destId="{0D3DDFC0-D92D-48A1-9CF3-C55FA72E6A70}" srcOrd="0" destOrd="0" presId="urn:microsoft.com/office/officeart/2005/8/layout/vList5#1"/>
    <dgm:cxn modelId="{AC0F5C15-FB41-4455-A024-FB3A3DD2E438}" type="presOf" srcId="{B8529146-3F39-46E8-A6B3-3961AC3252D8}" destId="{2C8CCD74-7FCA-46F8-ABA0-06341DEA80F1}" srcOrd="0" destOrd="0" presId="urn:microsoft.com/office/officeart/2005/8/layout/vList5#1"/>
    <dgm:cxn modelId="{C8C586F1-3E80-4310-83A0-4FE3C7A90AC0}" srcId="{0E9C029F-20CA-4802-9094-6B5BFBE6A654}" destId="{8ABDB9D6-FE79-4167-878A-A05B8FF248F2}" srcOrd="1" destOrd="0" parTransId="{08E619CC-ADFD-4C65-998C-8817BF7F037B}" sibTransId="{73908F78-B286-419C-9AE5-9D5F03A795EA}"/>
    <dgm:cxn modelId="{2F6335BA-C605-435E-908E-3DCDF45DC542}" srcId="{0E9C029F-20CA-4802-9094-6B5BFBE6A654}" destId="{EA3D7E2D-1E6E-4F88-B579-05C05B2490A3}" srcOrd="2" destOrd="0" parTransId="{7ADCDC45-88DB-43D7-9726-691BF3AC8A60}" sibTransId="{74E287CE-464F-4347-8D53-4B42630E911A}"/>
    <dgm:cxn modelId="{2AEFA3CA-3D9D-4017-BC78-3216AE81246C}" type="presParOf" srcId="{7522BDAF-E6C6-4CF5-AEF1-648B5AD47384}" destId="{399DC8EE-AAF5-4221-9581-143734B70DDD}" srcOrd="0" destOrd="0" presId="urn:microsoft.com/office/officeart/2005/8/layout/vList5#1"/>
    <dgm:cxn modelId="{C332A302-8582-4F21-9F84-00FDC82FF15B}" type="presParOf" srcId="{399DC8EE-AAF5-4221-9581-143734B70DDD}" destId="{2C8CCD74-7FCA-46F8-ABA0-06341DEA80F1}" srcOrd="0" destOrd="0" presId="urn:microsoft.com/office/officeart/2005/8/layout/vList5#1"/>
    <dgm:cxn modelId="{B47E86E5-ABB2-4FC6-84BD-175DABD4E426}" type="presParOf" srcId="{7522BDAF-E6C6-4CF5-AEF1-648B5AD47384}" destId="{8C338F0B-80BE-4505-8D19-8DD84F1F4A4D}" srcOrd="1" destOrd="0" presId="urn:microsoft.com/office/officeart/2005/8/layout/vList5#1"/>
    <dgm:cxn modelId="{23DB1A2C-1B1A-45CF-9B27-B38BFE0C22EF}" type="presParOf" srcId="{7522BDAF-E6C6-4CF5-AEF1-648B5AD47384}" destId="{E35B34D0-0FF1-4EED-B1FD-D1A849F26840}" srcOrd="2" destOrd="0" presId="urn:microsoft.com/office/officeart/2005/8/layout/vList5#1"/>
    <dgm:cxn modelId="{E12EAFE7-88CF-4BEC-9462-3768C253EF3B}" type="presParOf" srcId="{E35B34D0-0FF1-4EED-B1FD-D1A849F26840}" destId="{0D3DDFC0-D92D-48A1-9CF3-C55FA72E6A70}" srcOrd="0" destOrd="0" presId="urn:microsoft.com/office/officeart/2005/8/layout/vList5#1"/>
    <dgm:cxn modelId="{A9D6B636-C559-4DD9-86A2-B48CD9F80459}" type="presParOf" srcId="{7522BDAF-E6C6-4CF5-AEF1-648B5AD47384}" destId="{271DF815-2616-4D76-9A6A-71BC1D6C0D5F}" srcOrd="3" destOrd="0" presId="urn:microsoft.com/office/officeart/2005/8/layout/vList5#1"/>
    <dgm:cxn modelId="{676270CD-985A-452F-BFA0-3E8AFA3413E9}" type="presParOf" srcId="{7522BDAF-E6C6-4CF5-AEF1-648B5AD47384}" destId="{1337E625-8961-4DEE-8117-73C01A64E750}" srcOrd="4" destOrd="0" presId="urn:microsoft.com/office/officeart/2005/8/layout/vList5#1"/>
    <dgm:cxn modelId="{6D7BB88C-18B5-4523-B63D-C09F17FBEB35}" type="presParOf" srcId="{1337E625-8961-4DEE-8117-73C01A64E750}" destId="{507BBDFF-3634-4454-BA9D-CF717D6DA6CB}" srcOrd="0" destOrd="0" presId="urn:microsoft.com/office/officeart/2005/8/layout/vList5#1"/>
  </dgm:cxnLst>
  <dgm:bg/>
  <dgm:whole>
    <a:ln>
      <a:noFill/>
    </a:ln>
  </dgm:whole>
  <dgm:extLst>
    <a:ext uri="http://schemas.microsoft.com/office/drawing/2008/diagram">
      <dsp:dataModelExt xmlns=""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C6D6C-DCBE-4CB2-AFE9-ED83D08922B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616528B-7B1E-41BE-A0B1-A4CC7E3D0DA5}">
      <dgm:prSet phldrT="[Text]" custT="1"/>
      <dgm:spPr/>
      <dgm:t>
        <a:bodyPr/>
        <a:lstStyle/>
        <a:p>
          <a:r>
            <a:rPr lang="zh-CN" altLang="en-US" sz="2800" dirty="0" smtClean="0">
              <a:latin typeface="微软雅黑" pitchFamily="34" charset="-122"/>
              <a:ea typeface="微软雅黑" pitchFamily="34" charset="-122"/>
            </a:rPr>
            <a:t>全专业分析</a:t>
          </a:r>
          <a:endParaRPr lang="en-US" sz="2800" dirty="0">
            <a:latin typeface="微软雅黑" pitchFamily="34" charset="-122"/>
            <a:ea typeface="微软雅黑" pitchFamily="34" charset="-122"/>
          </a:endParaRPr>
        </a:p>
      </dgm:t>
    </dgm:pt>
    <dgm:pt modelId="{0A329D5D-E222-4939-85FF-4825810B9FFD}" type="parTrans" cxnId="{C0DE455A-C8E4-423D-8CAD-C5DF2662F384}">
      <dgm:prSet/>
      <dgm:spPr/>
      <dgm:t>
        <a:bodyPr/>
        <a:lstStyle/>
        <a:p>
          <a:endParaRPr lang="en-US"/>
        </a:p>
      </dgm:t>
    </dgm:pt>
    <dgm:pt modelId="{D2DFEDC2-6DA6-47B4-82BC-DC38FEAFBE16}" type="sibTrans" cxnId="{C0DE455A-C8E4-423D-8CAD-C5DF2662F384}">
      <dgm:prSet/>
      <dgm:spPr/>
      <dgm:t>
        <a:bodyPr/>
        <a:lstStyle/>
        <a:p>
          <a:endParaRPr lang="en-US"/>
        </a:p>
      </dgm:t>
    </dgm:pt>
    <dgm:pt modelId="{4A025381-F21B-4706-8139-8D92B1D9FEE4}">
      <dgm:prSet phldrT="[Text]"/>
      <dgm:spPr/>
      <dgm:t>
        <a:bodyPr/>
        <a:lstStyle/>
        <a:p>
          <a:r>
            <a:rPr lang="zh-CN" altLang="en-US" dirty="0" smtClean="0"/>
            <a:t>数据专业</a:t>
          </a:r>
          <a:endParaRPr lang="en-US" dirty="0"/>
        </a:p>
      </dgm:t>
    </dgm:pt>
    <dgm:pt modelId="{5152A8D5-1CFD-442F-A731-527E6EAD10ED}" type="parTrans" cxnId="{299147A2-EC50-441A-9513-CDAAC14E2470}">
      <dgm:prSet/>
      <dgm:spPr/>
      <dgm:t>
        <a:bodyPr/>
        <a:lstStyle/>
        <a:p>
          <a:endParaRPr lang="en-US"/>
        </a:p>
      </dgm:t>
    </dgm:pt>
    <dgm:pt modelId="{FF80707F-EAF5-49DF-B9B1-4929CF49BAE7}" type="sibTrans" cxnId="{299147A2-EC50-441A-9513-CDAAC14E2470}">
      <dgm:prSet/>
      <dgm:spPr/>
      <dgm:t>
        <a:bodyPr/>
        <a:lstStyle/>
        <a:p>
          <a:endParaRPr lang="en-US"/>
        </a:p>
      </dgm:t>
    </dgm:pt>
    <dgm:pt modelId="{7F0CFB58-E396-44F5-851E-8609FBB73011}">
      <dgm:prSet phldrT="[Text]" custT="1"/>
      <dgm:spPr/>
      <dgm:t>
        <a:bodyPr/>
        <a:lstStyle/>
        <a:p>
          <a:r>
            <a:rPr lang="zh-CN" altLang="en-US" sz="2000" dirty="0" smtClean="0">
              <a:latin typeface="微软雅黑" pitchFamily="34" charset="-122"/>
              <a:ea typeface="微软雅黑" pitchFamily="34" charset="-122"/>
            </a:rPr>
            <a:t>统计报表</a:t>
          </a:r>
          <a:r>
            <a:rPr lang="en-US" altLang="zh-CN" sz="2000" dirty="0" smtClean="0">
              <a:latin typeface="微软雅黑" pitchFamily="34" charset="-122"/>
              <a:ea typeface="微软雅黑" pitchFamily="34" charset="-122"/>
            </a:rPr>
            <a:t>/OLAP</a:t>
          </a:r>
          <a:r>
            <a:rPr lang="zh-CN" altLang="en-US" sz="2000" dirty="0" smtClean="0">
              <a:latin typeface="微软雅黑" pitchFamily="34" charset="-122"/>
              <a:ea typeface="微软雅黑" pitchFamily="34" charset="-122"/>
            </a:rPr>
            <a:t>分析</a:t>
          </a:r>
          <a:endParaRPr lang="en-US" sz="2000" dirty="0">
            <a:latin typeface="微软雅黑" pitchFamily="34" charset="-122"/>
            <a:ea typeface="微软雅黑" pitchFamily="34" charset="-122"/>
          </a:endParaRPr>
        </a:p>
      </dgm:t>
    </dgm:pt>
    <dgm:pt modelId="{3146D566-9266-49BD-AC99-DB9499122B8C}" type="parTrans" cxnId="{2190295F-DF96-4BDB-828D-7E017EDAD9DB}">
      <dgm:prSet/>
      <dgm:spPr/>
      <dgm:t>
        <a:bodyPr/>
        <a:lstStyle/>
        <a:p>
          <a:endParaRPr lang="en-US"/>
        </a:p>
      </dgm:t>
    </dgm:pt>
    <dgm:pt modelId="{669707CF-20C3-4364-A132-EAE0A2B8248F}" type="sibTrans" cxnId="{2190295F-DF96-4BDB-828D-7E017EDAD9DB}">
      <dgm:prSet/>
      <dgm:spPr/>
      <dgm:t>
        <a:bodyPr/>
        <a:lstStyle/>
        <a:p>
          <a:endParaRPr lang="en-US"/>
        </a:p>
      </dgm:t>
    </dgm:pt>
    <dgm:pt modelId="{929D015F-F411-4C43-93EE-45459757F1C3}">
      <dgm:prSet phldrT="[Text]"/>
      <dgm:spPr/>
      <dgm:t>
        <a:bodyPr/>
        <a:lstStyle/>
        <a:p>
          <a:r>
            <a:rPr lang="zh-CN" altLang="en-US" dirty="0" smtClean="0"/>
            <a:t>性能分析</a:t>
          </a:r>
          <a:endParaRPr lang="en-US" dirty="0"/>
        </a:p>
      </dgm:t>
    </dgm:pt>
    <dgm:pt modelId="{6C3F200D-0C1A-4786-8587-76F84F8DDE76}" type="parTrans" cxnId="{C02C24C1-F20A-4C0B-B9AE-86C096D302A5}">
      <dgm:prSet/>
      <dgm:spPr/>
      <dgm:t>
        <a:bodyPr/>
        <a:lstStyle/>
        <a:p>
          <a:endParaRPr lang="en-US"/>
        </a:p>
      </dgm:t>
    </dgm:pt>
    <dgm:pt modelId="{C1A640C6-4D5E-4E00-8CF4-31DC3456C479}" type="sibTrans" cxnId="{C02C24C1-F20A-4C0B-B9AE-86C096D302A5}">
      <dgm:prSet/>
      <dgm:spPr/>
      <dgm:t>
        <a:bodyPr/>
        <a:lstStyle/>
        <a:p>
          <a:endParaRPr lang="en-US"/>
        </a:p>
      </dgm:t>
    </dgm:pt>
    <dgm:pt modelId="{9AA7BF04-4F2F-4A66-ADE2-98EF7D4DF3ED}">
      <dgm:prSet phldrT="[Text]" custT="1"/>
      <dgm:spPr/>
      <dgm:t>
        <a:bodyPr/>
        <a:lstStyle/>
        <a:p>
          <a:r>
            <a:rPr lang="zh-CN" altLang="en-US" sz="2800" dirty="0" smtClean="0">
              <a:latin typeface="微软雅黑" pitchFamily="34" charset="-122"/>
              <a:ea typeface="微软雅黑" pitchFamily="34" charset="-122"/>
            </a:rPr>
            <a:t>专题分析</a:t>
          </a:r>
          <a:endParaRPr lang="en-US" sz="2800" dirty="0">
            <a:latin typeface="微软雅黑" pitchFamily="34" charset="-122"/>
            <a:ea typeface="微软雅黑" pitchFamily="34" charset="-122"/>
          </a:endParaRPr>
        </a:p>
      </dgm:t>
    </dgm:pt>
    <dgm:pt modelId="{698F2A20-8C85-4CF9-A668-BE3BAF8F1371}" type="parTrans" cxnId="{12E7E3E6-DEB4-45A1-9852-46379F7C92EA}">
      <dgm:prSet/>
      <dgm:spPr/>
      <dgm:t>
        <a:bodyPr/>
        <a:lstStyle/>
        <a:p>
          <a:endParaRPr lang="en-US"/>
        </a:p>
      </dgm:t>
    </dgm:pt>
    <dgm:pt modelId="{9B075D1A-8AC1-4CAE-9BE8-EAD0D84AF92E}" type="sibTrans" cxnId="{12E7E3E6-DEB4-45A1-9852-46379F7C92EA}">
      <dgm:prSet/>
      <dgm:spPr/>
      <dgm:t>
        <a:bodyPr/>
        <a:lstStyle/>
        <a:p>
          <a:endParaRPr lang="en-US"/>
        </a:p>
      </dgm:t>
    </dgm:pt>
    <dgm:pt modelId="{9C610E0F-134F-459D-8EC7-E992E6AA05F5}">
      <dgm:prSet phldrT="[Text]"/>
      <dgm:spPr/>
      <dgm:t>
        <a:bodyPr/>
        <a:lstStyle/>
        <a:p>
          <a:r>
            <a:rPr lang="zh-CN" altLang="en-US" dirty="0" smtClean="0"/>
            <a:t>大客户网络使用情况专题分析</a:t>
          </a:r>
          <a:endParaRPr lang="en-US" dirty="0"/>
        </a:p>
      </dgm:t>
    </dgm:pt>
    <dgm:pt modelId="{BFDCF4E7-DB3F-4AAB-B19F-1BB2221CAF82}" type="parTrans" cxnId="{254CDBD0-73D7-4294-8E4D-3DFA55628E29}">
      <dgm:prSet/>
      <dgm:spPr/>
      <dgm:t>
        <a:bodyPr/>
        <a:lstStyle/>
        <a:p>
          <a:endParaRPr lang="en-US"/>
        </a:p>
      </dgm:t>
    </dgm:pt>
    <dgm:pt modelId="{98DBFCF4-304C-4432-925D-8D5F0FB2CC04}" type="sibTrans" cxnId="{254CDBD0-73D7-4294-8E4D-3DFA55628E29}">
      <dgm:prSet/>
      <dgm:spPr/>
      <dgm:t>
        <a:bodyPr/>
        <a:lstStyle/>
        <a:p>
          <a:endParaRPr lang="en-US"/>
        </a:p>
      </dgm:t>
    </dgm:pt>
    <dgm:pt modelId="{60A3F6F6-6591-4E09-A5D6-DCA025542E3B}">
      <dgm:prSet phldrT="[Text]"/>
      <dgm:spPr/>
      <dgm:t>
        <a:bodyPr/>
        <a:lstStyle/>
        <a:p>
          <a:r>
            <a:rPr lang="en-US" altLang="zh-CN" dirty="0" smtClean="0"/>
            <a:t>IP</a:t>
          </a:r>
          <a:r>
            <a:rPr lang="zh-CN" altLang="en-US" dirty="0" smtClean="0"/>
            <a:t>网络电路使用和利用率分析</a:t>
          </a:r>
          <a:endParaRPr lang="en-US" dirty="0"/>
        </a:p>
      </dgm:t>
    </dgm:pt>
    <dgm:pt modelId="{99EDC1E7-CAD5-4994-80BC-B4AB12A7B9C1}" type="parTrans" cxnId="{B5C98C46-1B45-4363-B19E-71CABAC63D4A}">
      <dgm:prSet/>
      <dgm:spPr/>
      <dgm:t>
        <a:bodyPr/>
        <a:lstStyle/>
        <a:p>
          <a:endParaRPr lang="en-US"/>
        </a:p>
      </dgm:t>
    </dgm:pt>
    <dgm:pt modelId="{40715385-050F-47EC-AAB8-89B66BC47154}" type="sibTrans" cxnId="{B5C98C46-1B45-4363-B19E-71CABAC63D4A}">
      <dgm:prSet/>
      <dgm:spPr/>
      <dgm:t>
        <a:bodyPr/>
        <a:lstStyle/>
        <a:p>
          <a:endParaRPr lang="en-US"/>
        </a:p>
      </dgm:t>
    </dgm:pt>
    <dgm:pt modelId="{BC67DE4C-A893-495C-BF2E-2B707644C161}">
      <dgm:prSet phldrT="[Text]"/>
      <dgm:spPr/>
      <dgm:t>
        <a:bodyPr/>
        <a:lstStyle/>
        <a:p>
          <a:r>
            <a:rPr lang="zh-CN" altLang="en-US" dirty="0" smtClean="0"/>
            <a:t>交换网络</a:t>
          </a:r>
          <a:endParaRPr lang="en-US" dirty="0"/>
        </a:p>
      </dgm:t>
    </dgm:pt>
    <dgm:pt modelId="{75AD8B99-2B58-403F-9DD1-C0471330B075}" type="parTrans" cxnId="{3CBD325D-A6D0-4057-95B9-9EF5F75FD8CF}">
      <dgm:prSet/>
      <dgm:spPr/>
      <dgm:t>
        <a:bodyPr/>
        <a:lstStyle/>
        <a:p>
          <a:endParaRPr lang="en-US"/>
        </a:p>
      </dgm:t>
    </dgm:pt>
    <dgm:pt modelId="{EC0B58CA-4673-46DA-BB12-3655C581292C}" type="sibTrans" cxnId="{3CBD325D-A6D0-4057-95B9-9EF5F75FD8CF}">
      <dgm:prSet/>
      <dgm:spPr/>
      <dgm:t>
        <a:bodyPr/>
        <a:lstStyle/>
        <a:p>
          <a:endParaRPr lang="en-US"/>
        </a:p>
      </dgm:t>
    </dgm:pt>
    <dgm:pt modelId="{BA38A08A-F8AD-478E-969E-3317B9FE84E4}">
      <dgm:prSet phldrT="[Text]"/>
      <dgm:spPr/>
      <dgm:t>
        <a:bodyPr/>
        <a:lstStyle/>
        <a:p>
          <a:r>
            <a:rPr lang="zh-CN" altLang="en-US" dirty="0" smtClean="0"/>
            <a:t>传输专业</a:t>
          </a:r>
          <a:endParaRPr lang="en-US" dirty="0"/>
        </a:p>
      </dgm:t>
    </dgm:pt>
    <dgm:pt modelId="{11C1C227-4400-48BC-8DE3-A249753AB599}" type="parTrans" cxnId="{A3A16A44-C4E0-4838-9339-189E4DCC63B8}">
      <dgm:prSet/>
      <dgm:spPr/>
      <dgm:t>
        <a:bodyPr/>
        <a:lstStyle/>
        <a:p>
          <a:endParaRPr lang="en-US"/>
        </a:p>
      </dgm:t>
    </dgm:pt>
    <dgm:pt modelId="{C88127A8-5774-4750-BFE9-BFFF3D63C49C}" type="sibTrans" cxnId="{A3A16A44-C4E0-4838-9339-189E4DCC63B8}">
      <dgm:prSet/>
      <dgm:spPr/>
      <dgm:t>
        <a:bodyPr/>
        <a:lstStyle/>
        <a:p>
          <a:endParaRPr lang="en-US"/>
        </a:p>
      </dgm:t>
    </dgm:pt>
    <dgm:pt modelId="{EBAE2A33-52AC-40AD-944F-A31BFD39B6F1}">
      <dgm:prSet phldrT="[Text]"/>
      <dgm:spPr/>
      <dgm:t>
        <a:bodyPr/>
        <a:lstStyle/>
        <a:p>
          <a:r>
            <a:rPr lang="zh-CN" altLang="en-US" dirty="0" smtClean="0"/>
            <a:t>移动通信网</a:t>
          </a:r>
          <a:endParaRPr lang="en-US" dirty="0"/>
        </a:p>
      </dgm:t>
    </dgm:pt>
    <dgm:pt modelId="{E82CCF2E-479A-4AC3-9B5B-9038B17843BC}" type="parTrans" cxnId="{BDD795A1-395F-408C-A440-09FA8986B8BB}">
      <dgm:prSet/>
      <dgm:spPr/>
      <dgm:t>
        <a:bodyPr/>
        <a:lstStyle/>
        <a:p>
          <a:endParaRPr lang="en-US"/>
        </a:p>
      </dgm:t>
    </dgm:pt>
    <dgm:pt modelId="{89B3CEF2-A9C5-4B3B-A7BB-F79395435E94}" type="sibTrans" cxnId="{BDD795A1-395F-408C-A440-09FA8986B8BB}">
      <dgm:prSet/>
      <dgm:spPr/>
      <dgm:t>
        <a:bodyPr/>
        <a:lstStyle/>
        <a:p>
          <a:endParaRPr lang="en-US"/>
        </a:p>
      </dgm:t>
    </dgm:pt>
    <dgm:pt modelId="{C4B4E3DC-3959-4E19-ADDD-03F98B320205}">
      <dgm:prSet phldrT="[Text]"/>
      <dgm:spPr/>
      <dgm:t>
        <a:bodyPr/>
        <a:lstStyle/>
        <a:p>
          <a:r>
            <a:rPr lang="zh-CN" altLang="en-US" dirty="0" smtClean="0"/>
            <a:t>通话分析</a:t>
          </a:r>
          <a:endParaRPr lang="en-US" dirty="0"/>
        </a:p>
      </dgm:t>
    </dgm:pt>
    <dgm:pt modelId="{C567600E-3EA8-4036-89C5-644EB75FD47B}" type="parTrans" cxnId="{027BD816-2703-4805-B306-2D772FE6D418}">
      <dgm:prSet/>
      <dgm:spPr/>
      <dgm:t>
        <a:bodyPr/>
        <a:lstStyle/>
        <a:p>
          <a:endParaRPr lang="en-US"/>
        </a:p>
      </dgm:t>
    </dgm:pt>
    <dgm:pt modelId="{629C4B1E-A702-4568-9CAF-C351C8E54D2E}" type="sibTrans" cxnId="{027BD816-2703-4805-B306-2D772FE6D418}">
      <dgm:prSet/>
      <dgm:spPr/>
      <dgm:t>
        <a:bodyPr/>
        <a:lstStyle/>
        <a:p>
          <a:endParaRPr lang="en-US"/>
        </a:p>
      </dgm:t>
    </dgm:pt>
    <dgm:pt modelId="{FA38BF9E-FF69-4CA0-B6F6-38D62B3D0D1E}">
      <dgm:prSet phldrT="[Text]"/>
      <dgm:spPr/>
      <dgm:t>
        <a:bodyPr/>
        <a:lstStyle/>
        <a:p>
          <a:r>
            <a:rPr lang="en-US" altLang="zh-CN" dirty="0" smtClean="0"/>
            <a:t>IP</a:t>
          </a:r>
          <a:r>
            <a:rPr lang="zh-CN" altLang="en-US" dirty="0" smtClean="0"/>
            <a:t>网络质量分析</a:t>
          </a:r>
          <a:endParaRPr lang="en-US" dirty="0"/>
        </a:p>
      </dgm:t>
    </dgm:pt>
    <dgm:pt modelId="{F55CABBA-2F55-4DD7-B8C2-5F086E545892}" type="parTrans" cxnId="{60AF944A-35BD-47C7-998D-00157CD157C4}">
      <dgm:prSet/>
      <dgm:spPr/>
      <dgm:t>
        <a:bodyPr/>
        <a:lstStyle/>
        <a:p>
          <a:endParaRPr lang="en-US"/>
        </a:p>
      </dgm:t>
    </dgm:pt>
    <dgm:pt modelId="{BF8E6971-F726-4A6B-9872-35FFCAA21758}" type="sibTrans" cxnId="{60AF944A-35BD-47C7-998D-00157CD157C4}">
      <dgm:prSet/>
      <dgm:spPr/>
      <dgm:t>
        <a:bodyPr/>
        <a:lstStyle/>
        <a:p>
          <a:endParaRPr lang="en-US"/>
        </a:p>
      </dgm:t>
    </dgm:pt>
    <dgm:pt modelId="{88F74C15-9AC1-409D-A4A4-02F6BD5496FE}">
      <dgm:prSet phldrT="[Text]"/>
      <dgm:spPr/>
      <dgm:t>
        <a:bodyPr/>
        <a:lstStyle/>
        <a:p>
          <a:r>
            <a:rPr lang="zh-CN" altLang="en-US" dirty="0" smtClean="0"/>
            <a:t>传输中断分析</a:t>
          </a:r>
          <a:endParaRPr lang="en-US" dirty="0"/>
        </a:p>
      </dgm:t>
    </dgm:pt>
    <dgm:pt modelId="{3DFDBEB9-2F2A-472D-AF5B-1F20C27258A6}" type="parTrans" cxnId="{F1C1EC27-DF08-4EFD-854F-9CC68E00D184}">
      <dgm:prSet/>
      <dgm:spPr/>
      <dgm:t>
        <a:bodyPr/>
        <a:lstStyle/>
        <a:p>
          <a:endParaRPr lang="en-US"/>
        </a:p>
      </dgm:t>
    </dgm:pt>
    <dgm:pt modelId="{33EAA6AD-5156-41E2-9156-5899C93200A4}" type="sibTrans" cxnId="{F1C1EC27-DF08-4EFD-854F-9CC68E00D184}">
      <dgm:prSet/>
      <dgm:spPr/>
      <dgm:t>
        <a:bodyPr/>
        <a:lstStyle/>
        <a:p>
          <a:endParaRPr lang="en-US"/>
        </a:p>
      </dgm:t>
    </dgm:pt>
    <dgm:pt modelId="{F7FBA871-9C62-42F2-A2FB-10C5B6572114}">
      <dgm:prSet phldrT="[Text]"/>
      <dgm:spPr/>
      <dgm:t>
        <a:bodyPr/>
        <a:lstStyle/>
        <a:p>
          <a:r>
            <a:rPr lang="zh-CN" altLang="en-US" dirty="0" smtClean="0"/>
            <a:t>电子工单分析</a:t>
          </a:r>
          <a:endParaRPr lang="en-US" dirty="0"/>
        </a:p>
      </dgm:t>
    </dgm:pt>
    <dgm:pt modelId="{C534F27E-6AAF-4617-9BE0-52E14EA699AA}" type="parTrans" cxnId="{2B4B0706-F2F3-418F-90E7-3835A3CC5F24}">
      <dgm:prSet/>
      <dgm:spPr/>
      <dgm:t>
        <a:bodyPr/>
        <a:lstStyle/>
        <a:p>
          <a:endParaRPr lang="en-US"/>
        </a:p>
      </dgm:t>
    </dgm:pt>
    <dgm:pt modelId="{AD6692EE-72B3-4457-8785-68EEB429D28A}" type="sibTrans" cxnId="{2B4B0706-F2F3-418F-90E7-3835A3CC5F24}">
      <dgm:prSet/>
      <dgm:spPr/>
      <dgm:t>
        <a:bodyPr/>
        <a:lstStyle/>
        <a:p>
          <a:endParaRPr lang="en-US"/>
        </a:p>
      </dgm:t>
    </dgm:pt>
    <dgm:pt modelId="{B5A42856-22DE-4CB7-879A-1518A71C3A2D}">
      <dgm:prSet phldrT="[Text]"/>
      <dgm:spPr/>
      <dgm:t>
        <a:bodyPr/>
        <a:lstStyle/>
        <a:p>
          <a:r>
            <a:rPr lang="en-US" altLang="zh-CN" dirty="0" smtClean="0"/>
            <a:t>…</a:t>
          </a:r>
          <a:endParaRPr lang="en-US" dirty="0"/>
        </a:p>
      </dgm:t>
    </dgm:pt>
    <dgm:pt modelId="{2C1E364E-F584-46C8-A991-3322261DC470}" type="parTrans" cxnId="{501DDF85-9C94-4C3E-90B4-41D560E04DD1}">
      <dgm:prSet/>
      <dgm:spPr/>
      <dgm:t>
        <a:bodyPr/>
        <a:lstStyle/>
        <a:p>
          <a:endParaRPr lang="en-US"/>
        </a:p>
      </dgm:t>
    </dgm:pt>
    <dgm:pt modelId="{05797DAD-376B-4542-BFCA-3B42439EAB7B}" type="sibTrans" cxnId="{501DDF85-9C94-4C3E-90B4-41D560E04DD1}">
      <dgm:prSet/>
      <dgm:spPr/>
      <dgm:t>
        <a:bodyPr/>
        <a:lstStyle/>
        <a:p>
          <a:endParaRPr lang="en-US"/>
        </a:p>
      </dgm:t>
    </dgm:pt>
    <dgm:pt modelId="{8F1C74E2-923A-4665-B64D-02C624D4F1A7}">
      <dgm:prSet phldrT="[Text]"/>
      <dgm:spPr/>
      <dgm:t>
        <a:bodyPr/>
        <a:lstStyle/>
        <a:p>
          <a:r>
            <a:rPr lang="en-US" dirty="0" smtClean="0"/>
            <a:t>...</a:t>
          </a:r>
          <a:endParaRPr lang="en-US" dirty="0"/>
        </a:p>
      </dgm:t>
    </dgm:pt>
    <dgm:pt modelId="{5755BE82-E50C-4421-AE4A-96B73D0D8424}" type="parTrans" cxnId="{90FA1785-015C-487F-AFFE-AAC25443A963}">
      <dgm:prSet/>
      <dgm:spPr/>
      <dgm:t>
        <a:bodyPr/>
        <a:lstStyle/>
        <a:p>
          <a:endParaRPr lang="en-US"/>
        </a:p>
      </dgm:t>
    </dgm:pt>
    <dgm:pt modelId="{54B91815-3385-4028-8B17-29A96825707F}" type="sibTrans" cxnId="{90FA1785-015C-487F-AFFE-AAC25443A963}">
      <dgm:prSet/>
      <dgm:spPr/>
      <dgm:t>
        <a:bodyPr/>
        <a:lstStyle/>
        <a:p>
          <a:endParaRPr lang="en-US"/>
        </a:p>
      </dgm:t>
    </dgm:pt>
    <dgm:pt modelId="{9A973973-9EA3-4DB1-AFC6-2EB7BB78F90F}" type="pres">
      <dgm:prSet presAssocID="{502C6D6C-DCBE-4CB2-AFE9-ED83D08922B6}" presName="theList" presStyleCnt="0">
        <dgm:presLayoutVars>
          <dgm:dir/>
          <dgm:animLvl val="lvl"/>
          <dgm:resizeHandles val="exact"/>
        </dgm:presLayoutVars>
      </dgm:prSet>
      <dgm:spPr/>
      <dgm:t>
        <a:bodyPr/>
        <a:lstStyle/>
        <a:p>
          <a:endParaRPr lang="en-US"/>
        </a:p>
      </dgm:t>
    </dgm:pt>
    <dgm:pt modelId="{6D2DBC78-035C-4D73-A85C-A561F3E24FFD}" type="pres">
      <dgm:prSet presAssocID="{6616528B-7B1E-41BE-A0B1-A4CC7E3D0DA5}" presName="compNode" presStyleCnt="0"/>
      <dgm:spPr/>
    </dgm:pt>
    <dgm:pt modelId="{98868F7A-C572-4FF1-9570-23D55BA1BEED}" type="pres">
      <dgm:prSet presAssocID="{6616528B-7B1E-41BE-A0B1-A4CC7E3D0DA5}" presName="aNode" presStyleLbl="bgShp" presStyleIdx="0" presStyleCnt="3"/>
      <dgm:spPr/>
      <dgm:t>
        <a:bodyPr/>
        <a:lstStyle/>
        <a:p>
          <a:endParaRPr lang="en-US"/>
        </a:p>
      </dgm:t>
    </dgm:pt>
    <dgm:pt modelId="{8B4B6884-CAFD-4AB4-9318-53B236C0FA3B}" type="pres">
      <dgm:prSet presAssocID="{6616528B-7B1E-41BE-A0B1-A4CC7E3D0DA5}" presName="textNode" presStyleLbl="bgShp" presStyleIdx="0" presStyleCnt="3"/>
      <dgm:spPr/>
      <dgm:t>
        <a:bodyPr/>
        <a:lstStyle/>
        <a:p>
          <a:endParaRPr lang="en-US"/>
        </a:p>
      </dgm:t>
    </dgm:pt>
    <dgm:pt modelId="{4934B600-C8F7-4EFD-A239-1E2D8AF1D310}" type="pres">
      <dgm:prSet presAssocID="{6616528B-7B1E-41BE-A0B1-A4CC7E3D0DA5}" presName="compChildNode" presStyleCnt="0"/>
      <dgm:spPr/>
    </dgm:pt>
    <dgm:pt modelId="{DCC7806F-F696-4239-A506-55C7DDD3C23B}" type="pres">
      <dgm:prSet presAssocID="{6616528B-7B1E-41BE-A0B1-A4CC7E3D0DA5}" presName="theInnerList" presStyleCnt="0"/>
      <dgm:spPr/>
    </dgm:pt>
    <dgm:pt modelId="{60F0121C-23CF-4EA9-8A7A-A0B0C3A14E0B}" type="pres">
      <dgm:prSet presAssocID="{4A025381-F21B-4706-8139-8D92B1D9FEE4}" presName="childNode" presStyleLbl="node1" presStyleIdx="0" presStyleCnt="13" custScaleY="2000000" custLinFactY="-800000" custLinFactNeighborX="-1608" custLinFactNeighborY="-811345">
        <dgm:presLayoutVars>
          <dgm:bulletEnabled val="1"/>
        </dgm:presLayoutVars>
      </dgm:prSet>
      <dgm:spPr/>
      <dgm:t>
        <a:bodyPr/>
        <a:lstStyle/>
        <a:p>
          <a:endParaRPr lang="en-US"/>
        </a:p>
      </dgm:t>
    </dgm:pt>
    <dgm:pt modelId="{1B2E0C0A-5091-43C7-9899-8F66B2D7AC84}" type="pres">
      <dgm:prSet presAssocID="{4A025381-F21B-4706-8139-8D92B1D9FEE4}" presName="aSpace2" presStyleCnt="0"/>
      <dgm:spPr/>
    </dgm:pt>
    <dgm:pt modelId="{6800FA71-EEC0-48AD-9EFF-27C3BFC09FF8}" type="pres">
      <dgm:prSet presAssocID="{BC67DE4C-A893-495C-BF2E-2B707644C161}" presName="childNode" presStyleLbl="node1" presStyleIdx="1" presStyleCnt="13" custScaleY="2000000" custLinFactY="-731746" custLinFactNeighborX="-1608" custLinFactNeighborY="-800000">
        <dgm:presLayoutVars>
          <dgm:bulletEnabled val="1"/>
        </dgm:presLayoutVars>
      </dgm:prSet>
      <dgm:spPr/>
      <dgm:t>
        <a:bodyPr/>
        <a:lstStyle/>
        <a:p>
          <a:endParaRPr lang="en-US"/>
        </a:p>
      </dgm:t>
    </dgm:pt>
    <dgm:pt modelId="{3654A472-7B72-46CD-82EC-70543BC03465}" type="pres">
      <dgm:prSet presAssocID="{BC67DE4C-A893-495C-BF2E-2B707644C161}" presName="aSpace2" presStyleCnt="0"/>
      <dgm:spPr/>
    </dgm:pt>
    <dgm:pt modelId="{023B8898-1FD5-4CCA-BE39-8E394AE35544}" type="pres">
      <dgm:prSet presAssocID="{BA38A08A-F8AD-478E-969E-3317B9FE84E4}" presName="childNode" presStyleLbl="node1" presStyleIdx="2" presStyleCnt="13" custScaleY="2000000" custLinFactY="-677128" custLinFactNeighborX="-1608" custLinFactNeighborY="-700000">
        <dgm:presLayoutVars>
          <dgm:bulletEnabled val="1"/>
        </dgm:presLayoutVars>
      </dgm:prSet>
      <dgm:spPr/>
      <dgm:t>
        <a:bodyPr/>
        <a:lstStyle/>
        <a:p>
          <a:endParaRPr lang="en-US"/>
        </a:p>
      </dgm:t>
    </dgm:pt>
    <dgm:pt modelId="{D9CB3D24-F2F9-4807-AECF-45E81D8DB345}" type="pres">
      <dgm:prSet presAssocID="{BA38A08A-F8AD-478E-969E-3317B9FE84E4}" presName="aSpace2" presStyleCnt="0"/>
      <dgm:spPr/>
    </dgm:pt>
    <dgm:pt modelId="{AE85DAE9-FD7F-49EF-B839-51343BD64D12}" type="pres">
      <dgm:prSet presAssocID="{EBAE2A33-52AC-40AD-944F-A31BFD39B6F1}" presName="childNode" presStyleLbl="node1" presStyleIdx="3" presStyleCnt="13" custScaleY="2000000" custLinFactY="-537128" custLinFactNeighborX="-1608" custLinFactNeighborY="-600000">
        <dgm:presLayoutVars>
          <dgm:bulletEnabled val="1"/>
        </dgm:presLayoutVars>
      </dgm:prSet>
      <dgm:spPr/>
      <dgm:t>
        <a:bodyPr/>
        <a:lstStyle/>
        <a:p>
          <a:endParaRPr lang="en-US"/>
        </a:p>
      </dgm:t>
    </dgm:pt>
    <dgm:pt modelId="{7A9F9DFB-9B41-40E1-A025-8DA71DB5AC0E}" type="pres">
      <dgm:prSet presAssocID="{EBAE2A33-52AC-40AD-944F-A31BFD39B6F1}" presName="aSpace2" presStyleCnt="0"/>
      <dgm:spPr/>
    </dgm:pt>
    <dgm:pt modelId="{E14D98AF-7272-4BEF-8897-684D1B3721C5}" type="pres">
      <dgm:prSet presAssocID="{F7FBA871-9C62-42F2-A2FB-10C5B6572114}" presName="childNode" presStyleLbl="node1" presStyleIdx="4" presStyleCnt="13" custScaleY="2000000" custLinFactY="-537128" custLinFactNeighborX="-1608" custLinFactNeighborY="-600000">
        <dgm:presLayoutVars>
          <dgm:bulletEnabled val="1"/>
        </dgm:presLayoutVars>
      </dgm:prSet>
      <dgm:spPr/>
      <dgm:t>
        <a:bodyPr/>
        <a:lstStyle/>
        <a:p>
          <a:endParaRPr lang="en-US"/>
        </a:p>
      </dgm:t>
    </dgm:pt>
    <dgm:pt modelId="{567751FB-C7CB-4393-9FB5-E031BDFFE110}" type="pres">
      <dgm:prSet presAssocID="{6616528B-7B1E-41BE-A0B1-A4CC7E3D0DA5}" presName="aSpace" presStyleCnt="0"/>
      <dgm:spPr/>
    </dgm:pt>
    <dgm:pt modelId="{4AF87CF9-66CA-47EE-8B69-6DDE2E054AA1}" type="pres">
      <dgm:prSet presAssocID="{7F0CFB58-E396-44F5-851E-8609FBB73011}" presName="compNode" presStyleCnt="0"/>
      <dgm:spPr/>
    </dgm:pt>
    <dgm:pt modelId="{FF2D2B49-C35F-4C78-ACA7-5BA20D3C273D}" type="pres">
      <dgm:prSet presAssocID="{7F0CFB58-E396-44F5-851E-8609FBB73011}" presName="aNode" presStyleLbl="bgShp" presStyleIdx="1" presStyleCnt="3"/>
      <dgm:spPr/>
      <dgm:t>
        <a:bodyPr/>
        <a:lstStyle/>
        <a:p>
          <a:endParaRPr lang="en-US"/>
        </a:p>
      </dgm:t>
    </dgm:pt>
    <dgm:pt modelId="{C9CF0BC5-9616-4C3F-8DD2-5576EEFDED97}" type="pres">
      <dgm:prSet presAssocID="{7F0CFB58-E396-44F5-851E-8609FBB73011}" presName="textNode" presStyleLbl="bgShp" presStyleIdx="1" presStyleCnt="3"/>
      <dgm:spPr/>
      <dgm:t>
        <a:bodyPr/>
        <a:lstStyle/>
        <a:p>
          <a:endParaRPr lang="en-US"/>
        </a:p>
      </dgm:t>
    </dgm:pt>
    <dgm:pt modelId="{B7D094AF-1490-4759-8DED-16B58CACAE9F}" type="pres">
      <dgm:prSet presAssocID="{7F0CFB58-E396-44F5-851E-8609FBB73011}" presName="compChildNode" presStyleCnt="0"/>
      <dgm:spPr/>
    </dgm:pt>
    <dgm:pt modelId="{98253E83-1D5B-43E8-B776-614333A060EA}" type="pres">
      <dgm:prSet presAssocID="{7F0CFB58-E396-44F5-851E-8609FBB73011}" presName="theInnerList" presStyleCnt="0"/>
      <dgm:spPr/>
    </dgm:pt>
    <dgm:pt modelId="{896F947F-4372-4747-A7E4-CF4899CD628B}" type="pres">
      <dgm:prSet presAssocID="{929D015F-F411-4C43-93EE-45459757F1C3}" presName="childNode" presStyleLbl="node1" presStyleIdx="5" presStyleCnt="13" custScaleY="2000000" custLinFactY="-979513" custLinFactNeighborY="-1000000">
        <dgm:presLayoutVars>
          <dgm:bulletEnabled val="1"/>
        </dgm:presLayoutVars>
      </dgm:prSet>
      <dgm:spPr/>
      <dgm:t>
        <a:bodyPr/>
        <a:lstStyle/>
        <a:p>
          <a:endParaRPr lang="en-US"/>
        </a:p>
      </dgm:t>
    </dgm:pt>
    <dgm:pt modelId="{89EB746A-17A3-43DF-A2FA-96DDE5B88222}" type="pres">
      <dgm:prSet presAssocID="{929D015F-F411-4C43-93EE-45459757F1C3}" presName="aSpace2" presStyleCnt="0"/>
      <dgm:spPr/>
    </dgm:pt>
    <dgm:pt modelId="{43F1C7F3-A9C5-4E79-A6B7-F016201F2F4A}" type="pres">
      <dgm:prSet presAssocID="{C4B4E3DC-3959-4E19-ADDD-03F98B320205}" presName="childNode" presStyleLbl="node1" presStyleIdx="6" presStyleCnt="13" custScaleY="2000000" custLinFactY="-883463" custLinFactNeighborY="-900000">
        <dgm:presLayoutVars>
          <dgm:bulletEnabled val="1"/>
        </dgm:presLayoutVars>
      </dgm:prSet>
      <dgm:spPr/>
      <dgm:t>
        <a:bodyPr/>
        <a:lstStyle/>
        <a:p>
          <a:endParaRPr lang="en-US"/>
        </a:p>
      </dgm:t>
    </dgm:pt>
    <dgm:pt modelId="{1517F63D-3A66-4793-8AE1-A1F0AA1A1829}" type="pres">
      <dgm:prSet presAssocID="{C4B4E3DC-3959-4E19-ADDD-03F98B320205}" presName="aSpace2" presStyleCnt="0"/>
      <dgm:spPr/>
    </dgm:pt>
    <dgm:pt modelId="{336989AF-82FB-4172-838C-619E78D9D951}" type="pres">
      <dgm:prSet presAssocID="{FA38BF9E-FF69-4CA0-B6F6-38D62B3D0D1E}" presName="childNode" presStyleLbl="node1" presStyleIdx="7" presStyleCnt="13" custScaleY="2000000" custLinFactY="-810361" custLinFactNeighborY="-900000">
        <dgm:presLayoutVars>
          <dgm:bulletEnabled val="1"/>
        </dgm:presLayoutVars>
      </dgm:prSet>
      <dgm:spPr/>
      <dgm:t>
        <a:bodyPr/>
        <a:lstStyle/>
        <a:p>
          <a:endParaRPr lang="en-US"/>
        </a:p>
      </dgm:t>
    </dgm:pt>
    <dgm:pt modelId="{23EEBB0B-FC4F-4600-8C08-4AA4D867E89F}" type="pres">
      <dgm:prSet presAssocID="{FA38BF9E-FF69-4CA0-B6F6-38D62B3D0D1E}" presName="aSpace2" presStyleCnt="0"/>
      <dgm:spPr/>
    </dgm:pt>
    <dgm:pt modelId="{B6494721-C35C-4E2B-B169-27AA5E7148B2}" type="pres">
      <dgm:prSet presAssocID="{88F74C15-9AC1-409D-A4A4-02F6BD5496FE}" presName="childNode" presStyleLbl="node1" presStyleIdx="8" presStyleCnt="13" custScaleY="2000000" custLinFactY="-714311" custLinFactNeighborY="-800000">
        <dgm:presLayoutVars>
          <dgm:bulletEnabled val="1"/>
        </dgm:presLayoutVars>
      </dgm:prSet>
      <dgm:spPr/>
      <dgm:t>
        <a:bodyPr/>
        <a:lstStyle/>
        <a:p>
          <a:endParaRPr lang="en-US"/>
        </a:p>
      </dgm:t>
    </dgm:pt>
    <dgm:pt modelId="{B4596AD9-2B05-433B-9197-B25FBDB86F57}" type="pres">
      <dgm:prSet presAssocID="{88F74C15-9AC1-409D-A4A4-02F6BD5496FE}" presName="aSpace2" presStyleCnt="0"/>
      <dgm:spPr/>
    </dgm:pt>
    <dgm:pt modelId="{6FD85400-DD08-4AC2-8AC0-6475FD8D569E}" type="pres">
      <dgm:prSet presAssocID="{B5A42856-22DE-4CB7-879A-1518A71C3A2D}" presName="childNode" presStyleLbl="node1" presStyleIdx="9" presStyleCnt="13" custScaleY="2000000" custLinFactY="-714311" custLinFactNeighborY="-800000">
        <dgm:presLayoutVars>
          <dgm:bulletEnabled val="1"/>
        </dgm:presLayoutVars>
      </dgm:prSet>
      <dgm:spPr/>
      <dgm:t>
        <a:bodyPr/>
        <a:lstStyle/>
        <a:p>
          <a:endParaRPr lang="en-US"/>
        </a:p>
      </dgm:t>
    </dgm:pt>
    <dgm:pt modelId="{CCAC83BD-2E06-451A-80B8-24B8D1ECDAB7}" type="pres">
      <dgm:prSet presAssocID="{7F0CFB58-E396-44F5-851E-8609FBB73011}" presName="aSpace" presStyleCnt="0"/>
      <dgm:spPr/>
    </dgm:pt>
    <dgm:pt modelId="{48667198-B4DD-4512-8FF4-62C5AE83B222}" type="pres">
      <dgm:prSet presAssocID="{9AA7BF04-4F2F-4A66-ADE2-98EF7D4DF3ED}" presName="compNode" presStyleCnt="0"/>
      <dgm:spPr/>
    </dgm:pt>
    <dgm:pt modelId="{8B37F8B7-9907-432C-9A91-464DD56E49C0}" type="pres">
      <dgm:prSet presAssocID="{9AA7BF04-4F2F-4A66-ADE2-98EF7D4DF3ED}" presName="aNode" presStyleLbl="bgShp" presStyleIdx="2" presStyleCnt="3"/>
      <dgm:spPr/>
      <dgm:t>
        <a:bodyPr/>
        <a:lstStyle/>
        <a:p>
          <a:endParaRPr lang="en-US"/>
        </a:p>
      </dgm:t>
    </dgm:pt>
    <dgm:pt modelId="{EE765FDF-3FD0-4D89-A71F-2B329B208DF8}" type="pres">
      <dgm:prSet presAssocID="{9AA7BF04-4F2F-4A66-ADE2-98EF7D4DF3ED}" presName="textNode" presStyleLbl="bgShp" presStyleIdx="2" presStyleCnt="3"/>
      <dgm:spPr/>
      <dgm:t>
        <a:bodyPr/>
        <a:lstStyle/>
        <a:p>
          <a:endParaRPr lang="en-US"/>
        </a:p>
      </dgm:t>
    </dgm:pt>
    <dgm:pt modelId="{EC764D74-6494-4BA1-8BDB-747229FC15E7}" type="pres">
      <dgm:prSet presAssocID="{9AA7BF04-4F2F-4A66-ADE2-98EF7D4DF3ED}" presName="compChildNode" presStyleCnt="0"/>
      <dgm:spPr/>
    </dgm:pt>
    <dgm:pt modelId="{1E88F88A-09D1-4694-9C98-B0345A1EE182}" type="pres">
      <dgm:prSet presAssocID="{9AA7BF04-4F2F-4A66-ADE2-98EF7D4DF3ED}" presName="theInnerList" presStyleCnt="0"/>
      <dgm:spPr/>
    </dgm:pt>
    <dgm:pt modelId="{30780376-BCF0-4546-A6BC-49C3B62CA08B}" type="pres">
      <dgm:prSet presAssocID="{9C610E0F-134F-459D-8EC7-E992E6AA05F5}" presName="childNode" presStyleLbl="node1" presStyleIdx="10" presStyleCnt="13" custLinFactY="-21867" custLinFactNeighborY="-100000">
        <dgm:presLayoutVars>
          <dgm:bulletEnabled val="1"/>
        </dgm:presLayoutVars>
      </dgm:prSet>
      <dgm:spPr/>
      <dgm:t>
        <a:bodyPr/>
        <a:lstStyle/>
        <a:p>
          <a:endParaRPr lang="en-US"/>
        </a:p>
      </dgm:t>
    </dgm:pt>
    <dgm:pt modelId="{10FCDC48-2B11-4770-9781-5B36936A43B5}" type="pres">
      <dgm:prSet presAssocID="{9C610E0F-134F-459D-8EC7-E992E6AA05F5}" presName="aSpace2" presStyleCnt="0"/>
      <dgm:spPr/>
    </dgm:pt>
    <dgm:pt modelId="{8D534190-6A34-44E4-AC8C-244B0CD39B1F}" type="pres">
      <dgm:prSet presAssocID="{60A3F6F6-6591-4E09-A5D6-DCA025542E3B}" presName="childNode" presStyleLbl="node1" presStyleIdx="11" presStyleCnt="13" custLinFactY="-24772" custLinFactNeighborY="-100000">
        <dgm:presLayoutVars>
          <dgm:bulletEnabled val="1"/>
        </dgm:presLayoutVars>
      </dgm:prSet>
      <dgm:spPr/>
      <dgm:t>
        <a:bodyPr/>
        <a:lstStyle/>
        <a:p>
          <a:endParaRPr lang="en-US"/>
        </a:p>
      </dgm:t>
    </dgm:pt>
    <dgm:pt modelId="{B6738F53-DA89-4B30-938A-B0DEBF3B12C5}" type="pres">
      <dgm:prSet presAssocID="{60A3F6F6-6591-4E09-A5D6-DCA025542E3B}" presName="aSpace2" presStyleCnt="0"/>
      <dgm:spPr/>
    </dgm:pt>
    <dgm:pt modelId="{BBB283E1-9020-4379-86A9-8248484E1D6C}" type="pres">
      <dgm:prSet presAssocID="{8F1C74E2-923A-4665-B64D-02C624D4F1A7}" presName="childNode" presStyleLbl="node1" presStyleIdx="12" presStyleCnt="13" custLinFactY="-19644" custLinFactNeighborY="-100000">
        <dgm:presLayoutVars>
          <dgm:bulletEnabled val="1"/>
        </dgm:presLayoutVars>
      </dgm:prSet>
      <dgm:spPr/>
      <dgm:t>
        <a:bodyPr/>
        <a:lstStyle/>
        <a:p>
          <a:endParaRPr lang="en-US"/>
        </a:p>
      </dgm:t>
    </dgm:pt>
  </dgm:ptLst>
  <dgm:cxnLst>
    <dgm:cxn modelId="{ED043010-9EC6-4D7C-996C-B585D7AFF409}" type="presOf" srcId="{4A025381-F21B-4706-8139-8D92B1D9FEE4}" destId="{60F0121C-23CF-4EA9-8A7A-A0B0C3A14E0B}" srcOrd="0" destOrd="0" presId="urn:microsoft.com/office/officeart/2005/8/layout/lProcess2"/>
    <dgm:cxn modelId="{7A1596EA-7CCD-4B95-AA3C-B7BC64136BD3}" type="presOf" srcId="{9AA7BF04-4F2F-4A66-ADE2-98EF7D4DF3ED}" destId="{EE765FDF-3FD0-4D89-A71F-2B329B208DF8}" srcOrd="1" destOrd="0" presId="urn:microsoft.com/office/officeart/2005/8/layout/lProcess2"/>
    <dgm:cxn modelId="{DEDB550E-1F0D-4EE6-AE71-7B72B9B670D4}" type="presOf" srcId="{6616528B-7B1E-41BE-A0B1-A4CC7E3D0DA5}" destId="{98868F7A-C572-4FF1-9570-23D55BA1BEED}" srcOrd="0" destOrd="0" presId="urn:microsoft.com/office/officeart/2005/8/layout/lProcess2"/>
    <dgm:cxn modelId="{1427FBB9-4815-494D-87B5-F86C478B3EE9}" type="presOf" srcId="{FA38BF9E-FF69-4CA0-B6F6-38D62B3D0D1E}" destId="{336989AF-82FB-4172-838C-619E78D9D951}" srcOrd="0" destOrd="0" presId="urn:microsoft.com/office/officeart/2005/8/layout/lProcess2"/>
    <dgm:cxn modelId="{19E5739D-4464-4D44-81B6-2FF64F7D4F48}" type="presOf" srcId="{EBAE2A33-52AC-40AD-944F-A31BFD39B6F1}" destId="{AE85DAE9-FD7F-49EF-B839-51343BD64D12}" srcOrd="0" destOrd="0" presId="urn:microsoft.com/office/officeart/2005/8/layout/lProcess2"/>
    <dgm:cxn modelId="{CE64B9B3-CE1B-4211-B81E-3ACA3863A9C5}" type="presOf" srcId="{9AA7BF04-4F2F-4A66-ADE2-98EF7D4DF3ED}" destId="{8B37F8B7-9907-432C-9A91-464DD56E49C0}" srcOrd="0" destOrd="0" presId="urn:microsoft.com/office/officeart/2005/8/layout/lProcess2"/>
    <dgm:cxn modelId="{501DDF85-9C94-4C3E-90B4-41D560E04DD1}" srcId="{7F0CFB58-E396-44F5-851E-8609FBB73011}" destId="{B5A42856-22DE-4CB7-879A-1518A71C3A2D}" srcOrd="4" destOrd="0" parTransId="{2C1E364E-F584-46C8-A991-3322261DC470}" sibTransId="{05797DAD-376B-4542-BFCA-3B42439EAB7B}"/>
    <dgm:cxn modelId="{3A2B8DB7-358E-47C1-9806-A9459B02CDB4}" type="presOf" srcId="{BA38A08A-F8AD-478E-969E-3317B9FE84E4}" destId="{023B8898-1FD5-4CCA-BE39-8E394AE35544}" srcOrd="0" destOrd="0" presId="urn:microsoft.com/office/officeart/2005/8/layout/lProcess2"/>
    <dgm:cxn modelId="{90FA1785-015C-487F-AFFE-AAC25443A963}" srcId="{9AA7BF04-4F2F-4A66-ADE2-98EF7D4DF3ED}" destId="{8F1C74E2-923A-4665-B64D-02C624D4F1A7}" srcOrd="2" destOrd="0" parTransId="{5755BE82-E50C-4421-AE4A-96B73D0D8424}" sibTransId="{54B91815-3385-4028-8B17-29A96825707F}"/>
    <dgm:cxn modelId="{98629491-C8D2-4555-B2B2-1C0583744B08}" type="presOf" srcId="{7F0CFB58-E396-44F5-851E-8609FBB73011}" destId="{C9CF0BC5-9616-4C3F-8DD2-5576EEFDED97}" srcOrd="1" destOrd="0" presId="urn:microsoft.com/office/officeart/2005/8/layout/lProcess2"/>
    <dgm:cxn modelId="{F1C1EC27-DF08-4EFD-854F-9CC68E00D184}" srcId="{7F0CFB58-E396-44F5-851E-8609FBB73011}" destId="{88F74C15-9AC1-409D-A4A4-02F6BD5496FE}" srcOrd="3" destOrd="0" parTransId="{3DFDBEB9-2F2A-472D-AF5B-1F20C27258A6}" sibTransId="{33EAA6AD-5156-41E2-9156-5899C93200A4}"/>
    <dgm:cxn modelId="{B5C98C46-1B45-4363-B19E-71CABAC63D4A}" srcId="{9AA7BF04-4F2F-4A66-ADE2-98EF7D4DF3ED}" destId="{60A3F6F6-6591-4E09-A5D6-DCA025542E3B}" srcOrd="1" destOrd="0" parTransId="{99EDC1E7-CAD5-4994-80BC-B4AB12A7B9C1}" sibTransId="{40715385-050F-47EC-AAB8-89B66BC47154}"/>
    <dgm:cxn modelId="{E6DE4211-D2A1-4D56-A9D2-C1BEAE8113F8}" type="presOf" srcId="{BC67DE4C-A893-495C-BF2E-2B707644C161}" destId="{6800FA71-EEC0-48AD-9EFF-27C3BFC09FF8}" srcOrd="0" destOrd="0" presId="urn:microsoft.com/office/officeart/2005/8/layout/lProcess2"/>
    <dgm:cxn modelId="{116FABB2-406A-4706-830C-F266FC5D1715}" type="presOf" srcId="{B5A42856-22DE-4CB7-879A-1518A71C3A2D}" destId="{6FD85400-DD08-4AC2-8AC0-6475FD8D569E}" srcOrd="0" destOrd="0" presId="urn:microsoft.com/office/officeart/2005/8/layout/lProcess2"/>
    <dgm:cxn modelId="{027BD816-2703-4805-B306-2D772FE6D418}" srcId="{7F0CFB58-E396-44F5-851E-8609FBB73011}" destId="{C4B4E3DC-3959-4E19-ADDD-03F98B320205}" srcOrd="1" destOrd="0" parTransId="{C567600E-3EA8-4036-89C5-644EB75FD47B}" sibTransId="{629C4B1E-A702-4568-9CAF-C351C8E54D2E}"/>
    <dgm:cxn modelId="{CACA1247-9DC9-4C60-AA77-6E4FFC7A04C8}" type="presOf" srcId="{60A3F6F6-6591-4E09-A5D6-DCA025542E3B}" destId="{8D534190-6A34-44E4-AC8C-244B0CD39B1F}" srcOrd="0" destOrd="0" presId="urn:microsoft.com/office/officeart/2005/8/layout/lProcess2"/>
    <dgm:cxn modelId="{C0DE455A-C8E4-423D-8CAD-C5DF2662F384}" srcId="{502C6D6C-DCBE-4CB2-AFE9-ED83D08922B6}" destId="{6616528B-7B1E-41BE-A0B1-A4CC7E3D0DA5}" srcOrd="0" destOrd="0" parTransId="{0A329D5D-E222-4939-85FF-4825810B9FFD}" sibTransId="{D2DFEDC2-6DA6-47B4-82BC-DC38FEAFBE16}"/>
    <dgm:cxn modelId="{60AF944A-35BD-47C7-998D-00157CD157C4}" srcId="{7F0CFB58-E396-44F5-851E-8609FBB73011}" destId="{FA38BF9E-FF69-4CA0-B6F6-38D62B3D0D1E}" srcOrd="2" destOrd="0" parTransId="{F55CABBA-2F55-4DD7-B8C2-5F086E545892}" sibTransId="{BF8E6971-F726-4A6B-9872-35FFCAA21758}"/>
    <dgm:cxn modelId="{A3A16A44-C4E0-4838-9339-189E4DCC63B8}" srcId="{6616528B-7B1E-41BE-A0B1-A4CC7E3D0DA5}" destId="{BA38A08A-F8AD-478E-969E-3317B9FE84E4}" srcOrd="2" destOrd="0" parTransId="{11C1C227-4400-48BC-8DE3-A249753AB599}" sibTransId="{C88127A8-5774-4750-BFE9-BFFF3D63C49C}"/>
    <dgm:cxn modelId="{39010168-4B1E-4218-91A9-62039223F2C3}" type="presOf" srcId="{9C610E0F-134F-459D-8EC7-E992E6AA05F5}" destId="{30780376-BCF0-4546-A6BC-49C3B62CA08B}" srcOrd="0" destOrd="0" presId="urn:microsoft.com/office/officeart/2005/8/layout/lProcess2"/>
    <dgm:cxn modelId="{BDD795A1-395F-408C-A440-09FA8986B8BB}" srcId="{6616528B-7B1E-41BE-A0B1-A4CC7E3D0DA5}" destId="{EBAE2A33-52AC-40AD-944F-A31BFD39B6F1}" srcOrd="3" destOrd="0" parTransId="{E82CCF2E-479A-4AC3-9B5B-9038B17843BC}" sibTransId="{89B3CEF2-A9C5-4B3B-A7BB-F79395435E94}"/>
    <dgm:cxn modelId="{C98E0342-9570-4DC6-9ECE-16D97444FBF7}" type="presOf" srcId="{F7FBA871-9C62-42F2-A2FB-10C5B6572114}" destId="{E14D98AF-7272-4BEF-8897-684D1B3721C5}" srcOrd="0" destOrd="0" presId="urn:microsoft.com/office/officeart/2005/8/layout/lProcess2"/>
    <dgm:cxn modelId="{309F0D64-E7E5-4F37-8E6C-B03567B329E9}" type="presOf" srcId="{6616528B-7B1E-41BE-A0B1-A4CC7E3D0DA5}" destId="{8B4B6884-CAFD-4AB4-9318-53B236C0FA3B}" srcOrd="1" destOrd="0" presId="urn:microsoft.com/office/officeart/2005/8/layout/lProcess2"/>
    <dgm:cxn modelId="{C24A01AB-E962-42F0-B811-E62ADE93AC2B}" type="presOf" srcId="{502C6D6C-DCBE-4CB2-AFE9-ED83D08922B6}" destId="{9A973973-9EA3-4DB1-AFC6-2EB7BB78F90F}" srcOrd="0" destOrd="0" presId="urn:microsoft.com/office/officeart/2005/8/layout/lProcess2"/>
    <dgm:cxn modelId="{3A3EFCFB-FF2C-4E8D-8CC9-6B79F18E1981}" type="presOf" srcId="{88F74C15-9AC1-409D-A4A4-02F6BD5496FE}" destId="{B6494721-C35C-4E2B-B169-27AA5E7148B2}" srcOrd="0" destOrd="0" presId="urn:microsoft.com/office/officeart/2005/8/layout/lProcess2"/>
    <dgm:cxn modelId="{CBC19AE3-1847-4923-9FAD-589B09243991}" type="presOf" srcId="{C4B4E3DC-3959-4E19-ADDD-03F98B320205}" destId="{43F1C7F3-A9C5-4E79-A6B7-F016201F2F4A}" srcOrd="0" destOrd="0" presId="urn:microsoft.com/office/officeart/2005/8/layout/lProcess2"/>
    <dgm:cxn modelId="{2B4B0706-F2F3-418F-90E7-3835A3CC5F24}" srcId="{6616528B-7B1E-41BE-A0B1-A4CC7E3D0DA5}" destId="{F7FBA871-9C62-42F2-A2FB-10C5B6572114}" srcOrd="4" destOrd="0" parTransId="{C534F27E-6AAF-4617-9BE0-52E14EA699AA}" sibTransId="{AD6692EE-72B3-4457-8785-68EEB429D28A}"/>
    <dgm:cxn modelId="{12E7E3E6-DEB4-45A1-9852-46379F7C92EA}" srcId="{502C6D6C-DCBE-4CB2-AFE9-ED83D08922B6}" destId="{9AA7BF04-4F2F-4A66-ADE2-98EF7D4DF3ED}" srcOrd="2" destOrd="0" parTransId="{698F2A20-8C85-4CF9-A668-BE3BAF8F1371}" sibTransId="{9B075D1A-8AC1-4CAE-9BE8-EAD0D84AF92E}"/>
    <dgm:cxn modelId="{254CDBD0-73D7-4294-8E4D-3DFA55628E29}" srcId="{9AA7BF04-4F2F-4A66-ADE2-98EF7D4DF3ED}" destId="{9C610E0F-134F-459D-8EC7-E992E6AA05F5}" srcOrd="0" destOrd="0" parTransId="{BFDCF4E7-DB3F-4AAB-B19F-1BB2221CAF82}" sibTransId="{98DBFCF4-304C-4432-925D-8D5F0FB2CC04}"/>
    <dgm:cxn modelId="{A3986401-5DC1-44A2-9997-E502D7DB431D}" type="presOf" srcId="{929D015F-F411-4C43-93EE-45459757F1C3}" destId="{896F947F-4372-4747-A7E4-CF4899CD628B}" srcOrd="0" destOrd="0" presId="urn:microsoft.com/office/officeart/2005/8/layout/lProcess2"/>
    <dgm:cxn modelId="{C02C24C1-F20A-4C0B-B9AE-86C096D302A5}" srcId="{7F0CFB58-E396-44F5-851E-8609FBB73011}" destId="{929D015F-F411-4C43-93EE-45459757F1C3}" srcOrd="0" destOrd="0" parTransId="{6C3F200D-0C1A-4786-8587-76F84F8DDE76}" sibTransId="{C1A640C6-4D5E-4E00-8CF4-31DC3456C479}"/>
    <dgm:cxn modelId="{41C2CD21-8CEB-4851-985D-2EA8E3B0D847}" type="presOf" srcId="{7F0CFB58-E396-44F5-851E-8609FBB73011}" destId="{FF2D2B49-C35F-4C78-ACA7-5BA20D3C273D}" srcOrd="0" destOrd="0" presId="urn:microsoft.com/office/officeart/2005/8/layout/lProcess2"/>
    <dgm:cxn modelId="{3CBD325D-A6D0-4057-95B9-9EF5F75FD8CF}" srcId="{6616528B-7B1E-41BE-A0B1-A4CC7E3D0DA5}" destId="{BC67DE4C-A893-495C-BF2E-2B707644C161}" srcOrd="1" destOrd="0" parTransId="{75AD8B99-2B58-403F-9DD1-C0471330B075}" sibTransId="{EC0B58CA-4673-46DA-BB12-3655C581292C}"/>
    <dgm:cxn modelId="{308A7564-8FBB-453C-931A-5EDC0DC42645}" type="presOf" srcId="{8F1C74E2-923A-4665-B64D-02C624D4F1A7}" destId="{BBB283E1-9020-4379-86A9-8248484E1D6C}" srcOrd="0" destOrd="0" presId="urn:microsoft.com/office/officeart/2005/8/layout/lProcess2"/>
    <dgm:cxn modelId="{299147A2-EC50-441A-9513-CDAAC14E2470}" srcId="{6616528B-7B1E-41BE-A0B1-A4CC7E3D0DA5}" destId="{4A025381-F21B-4706-8139-8D92B1D9FEE4}" srcOrd="0" destOrd="0" parTransId="{5152A8D5-1CFD-442F-A731-527E6EAD10ED}" sibTransId="{FF80707F-EAF5-49DF-B9B1-4929CF49BAE7}"/>
    <dgm:cxn modelId="{2190295F-DF96-4BDB-828D-7E017EDAD9DB}" srcId="{502C6D6C-DCBE-4CB2-AFE9-ED83D08922B6}" destId="{7F0CFB58-E396-44F5-851E-8609FBB73011}" srcOrd="1" destOrd="0" parTransId="{3146D566-9266-49BD-AC99-DB9499122B8C}" sibTransId="{669707CF-20C3-4364-A132-EAE0A2B8248F}"/>
    <dgm:cxn modelId="{B3B2AECA-5857-4B15-8702-C8DE6FF924A8}" type="presParOf" srcId="{9A973973-9EA3-4DB1-AFC6-2EB7BB78F90F}" destId="{6D2DBC78-035C-4D73-A85C-A561F3E24FFD}" srcOrd="0" destOrd="0" presId="urn:microsoft.com/office/officeart/2005/8/layout/lProcess2"/>
    <dgm:cxn modelId="{1945AC65-36B3-43E1-ABFE-94910EB7E0A8}" type="presParOf" srcId="{6D2DBC78-035C-4D73-A85C-A561F3E24FFD}" destId="{98868F7A-C572-4FF1-9570-23D55BA1BEED}" srcOrd="0" destOrd="0" presId="urn:microsoft.com/office/officeart/2005/8/layout/lProcess2"/>
    <dgm:cxn modelId="{805A7AE4-879F-48B2-91BB-D8284909C4FE}" type="presParOf" srcId="{6D2DBC78-035C-4D73-A85C-A561F3E24FFD}" destId="{8B4B6884-CAFD-4AB4-9318-53B236C0FA3B}" srcOrd="1" destOrd="0" presId="urn:microsoft.com/office/officeart/2005/8/layout/lProcess2"/>
    <dgm:cxn modelId="{6AC5BC25-A5CA-4DF1-A3CA-F8F647546D97}" type="presParOf" srcId="{6D2DBC78-035C-4D73-A85C-A561F3E24FFD}" destId="{4934B600-C8F7-4EFD-A239-1E2D8AF1D310}" srcOrd="2" destOrd="0" presId="urn:microsoft.com/office/officeart/2005/8/layout/lProcess2"/>
    <dgm:cxn modelId="{587E9B3A-5AF2-4F38-9899-4B4136BFAA1A}" type="presParOf" srcId="{4934B600-C8F7-4EFD-A239-1E2D8AF1D310}" destId="{DCC7806F-F696-4239-A506-55C7DDD3C23B}" srcOrd="0" destOrd="0" presId="urn:microsoft.com/office/officeart/2005/8/layout/lProcess2"/>
    <dgm:cxn modelId="{5E699328-EAE4-40EF-9C23-52EA38254702}" type="presParOf" srcId="{DCC7806F-F696-4239-A506-55C7DDD3C23B}" destId="{60F0121C-23CF-4EA9-8A7A-A0B0C3A14E0B}" srcOrd="0" destOrd="0" presId="urn:microsoft.com/office/officeart/2005/8/layout/lProcess2"/>
    <dgm:cxn modelId="{8CEBE624-133A-4A11-BFF8-E0B9FACB09E3}" type="presParOf" srcId="{DCC7806F-F696-4239-A506-55C7DDD3C23B}" destId="{1B2E0C0A-5091-43C7-9899-8F66B2D7AC84}" srcOrd="1" destOrd="0" presId="urn:microsoft.com/office/officeart/2005/8/layout/lProcess2"/>
    <dgm:cxn modelId="{148FAF3D-8314-4262-BBDA-2949A746765E}" type="presParOf" srcId="{DCC7806F-F696-4239-A506-55C7DDD3C23B}" destId="{6800FA71-EEC0-48AD-9EFF-27C3BFC09FF8}" srcOrd="2" destOrd="0" presId="urn:microsoft.com/office/officeart/2005/8/layout/lProcess2"/>
    <dgm:cxn modelId="{689ED08E-9ADE-44CA-B782-1661AFB06CC6}" type="presParOf" srcId="{DCC7806F-F696-4239-A506-55C7DDD3C23B}" destId="{3654A472-7B72-46CD-82EC-70543BC03465}" srcOrd="3" destOrd="0" presId="urn:microsoft.com/office/officeart/2005/8/layout/lProcess2"/>
    <dgm:cxn modelId="{5DF7E692-CFD6-4DF0-8AF3-29959BBA67AC}" type="presParOf" srcId="{DCC7806F-F696-4239-A506-55C7DDD3C23B}" destId="{023B8898-1FD5-4CCA-BE39-8E394AE35544}" srcOrd="4" destOrd="0" presId="urn:microsoft.com/office/officeart/2005/8/layout/lProcess2"/>
    <dgm:cxn modelId="{218F7035-A7F3-43B4-8E34-7DF69D5BE62A}" type="presParOf" srcId="{DCC7806F-F696-4239-A506-55C7DDD3C23B}" destId="{D9CB3D24-F2F9-4807-AECF-45E81D8DB345}" srcOrd="5" destOrd="0" presId="urn:microsoft.com/office/officeart/2005/8/layout/lProcess2"/>
    <dgm:cxn modelId="{1C17F5E1-C148-4E80-9ADC-C9BF07E52541}" type="presParOf" srcId="{DCC7806F-F696-4239-A506-55C7DDD3C23B}" destId="{AE85DAE9-FD7F-49EF-B839-51343BD64D12}" srcOrd="6" destOrd="0" presId="urn:microsoft.com/office/officeart/2005/8/layout/lProcess2"/>
    <dgm:cxn modelId="{0F394AD6-4423-4616-98BD-759666F6ED2D}" type="presParOf" srcId="{DCC7806F-F696-4239-A506-55C7DDD3C23B}" destId="{7A9F9DFB-9B41-40E1-A025-8DA71DB5AC0E}" srcOrd="7" destOrd="0" presId="urn:microsoft.com/office/officeart/2005/8/layout/lProcess2"/>
    <dgm:cxn modelId="{C417C098-B69C-432E-A5FF-85CA6DA61594}" type="presParOf" srcId="{DCC7806F-F696-4239-A506-55C7DDD3C23B}" destId="{E14D98AF-7272-4BEF-8897-684D1B3721C5}" srcOrd="8" destOrd="0" presId="urn:microsoft.com/office/officeart/2005/8/layout/lProcess2"/>
    <dgm:cxn modelId="{D7C3B122-49CF-4F83-924F-B0A9501AC3FA}" type="presParOf" srcId="{9A973973-9EA3-4DB1-AFC6-2EB7BB78F90F}" destId="{567751FB-C7CB-4393-9FB5-E031BDFFE110}" srcOrd="1" destOrd="0" presId="urn:microsoft.com/office/officeart/2005/8/layout/lProcess2"/>
    <dgm:cxn modelId="{74FA8D8D-FBE6-4141-BBE1-B1AD6697BDFA}" type="presParOf" srcId="{9A973973-9EA3-4DB1-AFC6-2EB7BB78F90F}" destId="{4AF87CF9-66CA-47EE-8B69-6DDE2E054AA1}" srcOrd="2" destOrd="0" presId="urn:microsoft.com/office/officeart/2005/8/layout/lProcess2"/>
    <dgm:cxn modelId="{EB80519B-4676-4E6E-B090-A17299A96E79}" type="presParOf" srcId="{4AF87CF9-66CA-47EE-8B69-6DDE2E054AA1}" destId="{FF2D2B49-C35F-4C78-ACA7-5BA20D3C273D}" srcOrd="0" destOrd="0" presId="urn:microsoft.com/office/officeart/2005/8/layout/lProcess2"/>
    <dgm:cxn modelId="{25ECD237-AC49-4316-90D5-71F74E7FD95C}" type="presParOf" srcId="{4AF87CF9-66CA-47EE-8B69-6DDE2E054AA1}" destId="{C9CF0BC5-9616-4C3F-8DD2-5576EEFDED97}" srcOrd="1" destOrd="0" presId="urn:microsoft.com/office/officeart/2005/8/layout/lProcess2"/>
    <dgm:cxn modelId="{7769E109-F5A3-4C6D-B2F7-6FE27A321B99}" type="presParOf" srcId="{4AF87CF9-66CA-47EE-8B69-6DDE2E054AA1}" destId="{B7D094AF-1490-4759-8DED-16B58CACAE9F}" srcOrd="2" destOrd="0" presId="urn:microsoft.com/office/officeart/2005/8/layout/lProcess2"/>
    <dgm:cxn modelId="{52E14808-96FC-442E-81F0-D92958CAB626}" type="presParOf" srcId="{B7D094AF-1490-4759-8DED-16B58CACAE9F}" destId="{98253E83-1D5B-43E8-B776-614333A060EA}" srcOrd="0" destOrd="0" presId="urn:microsoft.com/office/officeart/2005/8/layout/lProcess2"/>
    <dgm:cxn modelId="{DC0C3456-2381-4CE5-B6B7-7AE226897343}" type="presParOf" srcId="{98253E83-1D5B-43E8-B776-614333A060EA}" destId="{896F947F-4372-4747-A7E4-CF4899CD628B}" srcOrd="0" destOrd="0" presId="urn:microsoft.com/office/officeart/2005/8/layout/lProcess2"/>
    <dgm:cxn modelId="{36509AFB-2D8E-4999-92F2-1134EFC7247C}" type="presParOf" srcId="{98253E83-1D5B-43E8-B776-614333A060EA}" destId="{89EB746A-17A3-43DF-A2FA-96DDE5B88222}" srcOrd="1" destOrd="0" presId="urn:microsoft.com/office/officeart/2005/8/layout/lProcess2"/>
    <dgm:cxn modelId="{2697D000-910D-429F-B5A6-217C636AE168}" type="presParOf" srcId="{98253E83-1D5B-43E8-B776-614333A060EA}" destId="{43F1C7F3-A9C5-4E79-A6B7-F016201F2F4A}" srcOrd="2" destOrd="0" presId="urn:microsoft.com/office/officeart/2005/8/layout/lProcess2"/>
    <dgm:cxn modelId="{2DD66CD0-B204-499D-A484-C3E7E084DB7E}" type="presParOf" srcId="{98253E83-1D5B-43E8-B776-614333A060EA}" destId="{1517F63D-3A66-4793-8AE1-A1F0AA1A1829}" srcOrd="3" destOrd="0" presId="urn:microsoft.com/office/officeart/2005/8/layout/lProcess2"/>
    <dgm:cxn modelId="{2C8D773E-96D1-4D59-91EB-592D4A115F3E}" type="presParOf" srcId="{98253E83-1D5B-43E8-B776-614333A060EA}" destId="{336989AF-82FB-4172-838C-619E78D9D951}" srcOrd="4" destOrd="0" presId="urn:microsoft.com/office/officeart/2005/8/layout/lProcess2"/>
    <dgm:cxn modelId="{5701E48A-0190-49B2-B106-8543AA98CA43}" type="presParOf" srcId="{98253E83-1D5B-43E8-B776-614333A060EA}" destId="{23EEBB0B-FC4F-4600-8C08-4AA4D867E89F}" srcOrd="5" destOrd="0" presId="urn:microsoft.com/office/officeart/2005/8/layout/lProcess2"/>
    <dgm:cxn modelId="{C638E859-57AD-432F-A3D7-74EB269C145F}" type="presParOf" srcId="{98253E83-1D5B-43E8-B776-614333A060EA}" destId="{B6494721-C35C-4E2B-B169-27AA5E7148B2}" srcOrd="6" destOrd="0" presId="urn:microsoft.com/office/officeart/2005/8/layout/lProcess2"/>
    <dgm:cxn modelId="{E26C4B37-9F9F-4953-BDC2-B99BBB7C030C}" type="presParOf" srcId="{98253E83-1D5B-43E8-B776-614333A060EA}" destId="{B4596AD9-2B05-433B-9197-B25FBDB86F57}" srcOrd="7" destOrd="0" presId="urn:microsoft.com/office/officeart/2005/8/layout/lProcess2"/>
    <dgm:cxn modelId="{8CCAC6C9-23D2-4DA8-9533-5A4D8D8DF46A}" type="presParOf" srcId="{98253E83-1D5B-43E8-B776-614333A060EA}" destId="{6FD85400-DD08-4AC2-8AC0-6475FD8D569E}" srcOrd="8" destOrd="0" presId="urn:microsoft.com/office/officeart/2005/8/layout/lProcess2"/>
    <dgm:cxn modelId="{87AE2F5B-6471-418C-A9D4-FDBA3882880B}" type="presParOf" srcId="{9A973973-9EA3-4DB1-AFC6-2EB7BB78F90F}" destId="{CCAC83BD-2E06-451A-80B8-24B8D1ECDAB7}" srcOrd="3" destOrd="0" presId="urn:microsoft.com/office/officeart/2005/8/layout/lProcess2"/>
    <dgm:cxn modelId="{8EB1A191-1280-40F7-AFB1-A90DFF2BCA1C}" type="presParOf" srcId="{9A973973-9EA3-4DB1-AFC6-2EB7BB78F90F}" destId="{48667198-B4DD-4512-8FF4-62C5AE83B222}" srcOrd="4" destOrd="0" presId="urn:microsoft.com/office/officeart/2005/8/layout/lProcess2"/>
    <dgm:cxn modelId="{08976EE7-12A2-4E15-AF44-242336A2258C}" type="presParOf" srcId="{48667198-B4DD-4512-8FF4-62C5AE83B222}" destId="{8B37F8B7-9907-432C-9A91-464DD56E49C0}" srcOrd="0" destOrd="0" presId="urn:microsoft.com/office/officeart/2005/8/layout/lProcess2"/>
    <dgm:cxn modelId="{F5A3D125-93E1-47B3-B80D-3D2E5C1F64C1}" type="presParOf" srcId="{48667198-B4DD-4512-8FF4-62C5AE83B222}" destId="{EE765FDF-3FD0-4D89-A71F-2B329B208DF8}" srcOrd="1" destOrd="0" presId="urn:microsoft.com/office/officeart/2005/8/layout/lProcess2"/>
    <dgm:cxn modelId="{40D96511-20FA-4B27-8069-154EFA4C8F54}" type="presParOf" srcId="{48667198-B4DD-4512-8FF4-62C5AE83B222}" destId="{EC764D74-6494-4BA1-8BDB-747229FC15E7}" srcOrd="2" destOrd="0" presId="urn:microsoft.com/office/officeart/2005/8/layout/lProcess2"/>
    <dgm:cxn modelId="{7BBFBD40-A8CE-456A-9982-6D7BA156BD21}" type="presParOf" srcId="{EC764D74-6494-4BA1-8BDB-747229FC15E7}" destId="{1E88F88A-09D1-4694-9C98-B0345A1EE182}" srcOrd="0" destOrd="0" presId="urn:microsoft.com/office/officeart/2005/8/layout/lProcess2"/>
    <dgm:cxn modelId="{A83F5A01-1BF4-4884-9DBD-E87CC02A892B}" type="presParOf" srcId="{1E88F88A-09D1-4694-9C98-B0345A1EE182}" destId="{30780376-BCF0-4546-A6BC-49C3B62CA08B}" srcOrd="0" destOrd="0" presId="urn:microsoft.com/office/officeart/2005/8/layout/lProcess2"/>
    <dgm:cxn modelId="{8CF0A8D4-11C7-496B-BA34-576A5000A7D8}" type="presParOf" srcId="{1E88F88A-09D1-4694-9C98-B0345A1EE182}" destId="{10FCDC48-2B11-4770-9781-5B36936A43B5}" srcOrd="1" destOrd="0" presId="urn:microsoft.com/office/officeart/2005/8/layout/lProcess2"/>
    <dgm:cxn modelId="{D5744694-B417-43C4-8511-845C81A7E053}" type="presParOf" srcId="{1E88F88A-09D1-4694-9C98-B0345A1EE182}" destId="{8D534190-6A34-44E4-AC8C-244B0CD39B1F}" srcOrd="2" destOrd="0" presId="urn:microsoft.com/office/officeart/2005/8/layout/lProcess2"/>
    <dgm:cxn modelId="{57129EE2-276E-4D03-979C-450006CD9ED7}" type="presParOf" srcId="{1E88F88A-09D1-4694-9C98-B0345A1EE182}" destId="{B6738F53-DA89-4B30-938A-B0DEBF3B12C5}" srcOrd="3" destOrd="0" presId="urn:microsoft.com/office/officeart/2005/8/layout/lProcess2"/>
    <dgm:cxn modelId="{051A5892-27B4-4858-A2DA-36253BE2FA31}" type="presParOf" srcId="{1E88F88A-09D1-4694-9C98-B0345A1EE182}" destId="{BBB283E1-9020-4379-86A9-8248484E1D6C}" srcOrd="4" destOrd="0" presId="urn:microsoft.com/office/officeart/2005/8/layout/lProcess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CE052-A857-48C8-8B32-986ADD6E036F}" type="doc">
      <dgm:prSet loTypeId="urn:microsoft.com/office/officeart/2005/8/layout/hProcess11" loCatId="process" qsTypeId="urn:microsoft.com/office/officeart/2005/8/quickstyle/simple1" qsCatId="simple" csTypeId="urn:microsoft.com/office/officeart/2005/8/colors/colorful2" csCatId="colorful" phldr="1"/>
      <dgm:spPr/>
    </dgm:pt>
    <dgm:pt modelId="{4D04FD97-BAF1-47E8-A700-8493757344A2}">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t>网络体系</a:t>
          </a:r>
          <a:endParaRPr lang="en-US" altLang="zh-CN" dirty="0" smtClean="0"/>
        </a:p>
        <a:p>
          <a:r>
            <a:rPr lang="zh-CN" altLang="en-US" dirty="0" smtClean="0"/>
            <a:t>核心业务系统</a:t>
          </a:r>
          <a:endParaRPr lang="en-US" altLang="zh-CN" dirty="0" smtClean="0"/>
        </a:p>
        <a:p>
          <a:r>
            <a:rPr lang="zh-CN" altLang="en-US" dirty="0" smtClean="0"/>
            <a:t>监管部门数据采集</a:t>
          </a:r>
          <a:endParaRPr lang="en-US" altLang="zh-CN" dirty="0" smtClean="0"/>
        </a:p>
        <a:p>
          <a:r>
            <a:rPr lang="zh-CN" altLang="en-US" dirty="0" smtClean="0"/>
            <a:t>备份措施</a:t>
          </a:r>
          <a:endParaRPr lang="en-US" altLang="zh-CN" dirty="0" smtClean="0"/>
        </a:p>
        <a:p>
          <a:r>
            <a:rPr lang="zh-CN" altLang="en-US" dirty="0" smtClean="0"/>
            <a:t>信息安全防护措施</a:t>
          </a:r>
          <a:endParaRPr lang="en-US" altLang="zh-CN" dirty="0" smtClean="0"/>
        </a:p>
      </dgm:t>
    </dgm:pt>
    <dgm:pt modelId="{56A5306E-FEE4-43B0-BB10-2823BDCAD950}" type="parTrans" cxnId="{31DFF5D7-4E2C-4EE6-B506-4D4D3E58467C}">
      <dgm:prSet/>
      <dgm:spPr/>
      <dgm:t>
        <a:bodyPr/>
        <a:lstStyle/>
        <a:p>
          <a:endParaRPr lang="zh-CN" altLang="en-US"/>
        </a:p>
      </dgm:t>
    </dgm:pt>
    <dgm:pt modelId="{E161A2AE-6439-432C-9273-48A1093F0942}" type="sibTrans" cxnId="{31DFF5D7-4E2C-4EE6-B506-4D4D3E58467C}">
      <dgm:prSet/>
      <dgm:spPr/>
      <dgm:t>
        <a:bodyPr/>
        <a:lstStyle/>
        <a:p>
          <a:endParaRPr lang="zh-CN" altLang="en-US"/>
        </a:p>
      </dgm:t>
    </dgm:pt>
    <dgm:pt modelId="{F2063878-2581-4C05-BD28-32CCD58CB539}">
      <dgm:prSet phldrT="[文本]">
        <dgm:style>
          <a:lnRef idx="1">
            <a:schemeClr val="accent1"/>
          </a:lnRef>
          <a:fillRef idx="2">
            <a:schemeClr val="accent1"/>
          </a:fillRef>
          <a:effectRef idx="1">
            <a:schemeClr val="accent1"/>
          </a:effectRef>
          <a:fontRef idx="minor">
            <a:schemeClr val="dk1"/>
          </a:fontRef>
        </dgm:style>
      </dgm:prSet>
      <dgm:spPr/>
      <dgm:t>
        <a:bodyPr/>
        <a:lstStyle/>
        <a:p>
          <a:r>
            <a:rPr lang="zh-CN" altLang="en-US" dirty="0" smtClean="0"/>
            <a:t>系统平台，业务、财务系统数据实现无缝对接</a:t>
          </a:r>
          <a:endParaRPr lang="en-US" altLang="zh-CN" dirty="0" smtClean="0"/>
        </a:p>
        <a:p>
          <a:r>
            <a:rPr lang="zh-CN" altLang="en-US" dirty="0" smtClean="0"/>
            <a:t>保险业务运营平台的整合改造</a:t>
          </a:r>
          <a:endParaRPr lang="en-US" altLang="zh-CN" dirty="0" smtClean="0"/>
        </a:p>
        <a:p>
          <a:r>
            <a:rPr lang="zh-CN" altLang="en-US" dirty="0" smtClean="0"/>
            <a:t>数据备份中心</a:t>
          </a:r>
          <a:endParaRPr lang="en-US" altLang="zh-CN" dirty="0" smtClean="0"/>
        </a:p>
      </dgm:t>
    </dgm:pt>
    <dgm:pt modelId="{37D6EF6A-53F8-4D4B-88CE-12491536861F}" type="parTrans" cxnId="{BAC7C0F5-D228-4849-9C44-322446201BB6}">
      <dgm:prSet/>
      <dgm:spPr/>
      <dgm:t>
        <a:bodyPr/>
        <a:lstStyle/>
        <a:p>
          <a:endParaRPr lang="zh-CN" altLang="en-US"/>
        </a:p>
      </dgm:t>
    </dgm:pt>
    <dgm:pt modelId="{A10AA75B-F355-44D4-A2C5-14CD3D619B84}" type="sibTrans" cxnId="{BAC7C0F5-D228-4849-9C44-322446201BB6}">
      <dgm:prSet/>
      <dgm:spPr/>
      <dgm:t>
        <a:bodyPr/>
        <a:lstStyle/>
        <a:p>
          <a:endParaRPr lang="zh-CN" altLang="en-US"/>
        </a:p>
      </dgm:t>
    </dgm:pt>
    <dgm:pt modelId="{4E790FF1-4119-40E4-BDAF-E82E34C2B700}">
      <dgm:prSet phldrT="[文本]">
        <dgm:style>
          <a:lnRef idx="1">
            <a:schemeClr val="accent3"/>
          </a:lnRef>
          <a:fillRef idx="2">
            <a:schemeClr val="accent3"/>
          </a:fillRef>
          <a:effectRef idx="1">
            <a:schemeClr val="accent3"/>
          </a:effectRef>
          <a:fontRef idx="minor">
            <a:schemeClr val="dk1"/>
          </a:fontRef>
        </dgm:style>
      </dgm:prSet>
      <dgm:spPr/>
      <dgm:t>
        <a:bodyPr/>
        <a:lstStyle/>
        <a:p>
          <a:r>
            <a:rPr lang="zh-CN" altLang="en-US" dirty="0" smtClean="0"/>
            <a:t>信息化治理</a:t>
          </a:r>
          <a:endParaRPr lang="en-US" altLang="zh-CN" dirty="0" smtClean="0"/>
        </a:p>
        <a:p>
          <a:r>
            <a:rPr lang="zh-CN" altLang="en-US" dirty="0" smtClean="0"/>
            <a:t>系统改造</a:t>
          </a:r>
          <a:endParaRPr lang="en-US" altLang="zh-CN" dirty="0" smtClean="0"/>
        </a:p>
        <a:p>
          <a:r>
            <a:rPr lang="zh-CN" altLang="en-US" dirty="0" smtClean="0"/>
            <a:t>数据资源利用</a:t>
          </a:r>
          <a:endParaRPr lang="en-US" altLang="zh-CN" dirty="0" smtClean="0"/>
        </a:p>
        <a:p>
          <a:r>
            <a:rPr lang="zh-CN" altLang="en-US" dirty="0" smtClean="0"/>
            <a:t>监管信息化</a:t>
          </a:r>
          <a:endParaRPr lang="en-US" altLang="zh-CN" dirty="0" smtClean="0"/>
        </a:p>
        <a:p>
          <a:r>
            <a:rPr lang="zh-CN" altLang="en-US" dirty="0" smtClean="0"/>
            <a:t>信息安全</a:t>
          </a:r>
        </a:p>
      </dgm:t>
    </dgm:pt>
    <dgm:pt modelId="{0770FF0F-24AD-4C74-832F-C6138CA3AAEC}" type="parTrans" cxnId="{8C7792C7-AF6E-4553-A057-F16E7F87DDEA}">
      <dgm:prSet/>
      <dgm:spPr/>
      <dgm:t>
        <a:bodyPr/>
        <a:lstStyle/>
        <a:p>
          <a:endParaRPr lang="zh-CN" altLang="en-US"/>
        </a:p>
      </dgm:t>
    </dgm:pt>
    <dgm:pt modelId="{4940A5F3-A313-4676-AD80-67699F6A7B88}" type="sibTrans" cxnId="{8C7792C7-AF6E-4553-A057-F16E7F87DDEA}">
      <dgm:prSet/>
      <dgm:spPr/>
      <dgm:t>
        <a:bodyPr/>
        <a:lstStyle/>
        <a:p>
          <a:endParaRPr lang="zh-CN" altLang="en-US"/>
        </a:p>
      </dgm:t>
    </dgm:pt>
    <dgm:pt modelId="{E2F43B82-7631-4979-BFD3-8AF8987D95B5}" type="pres">
      <dgm:prSet presAssocID="{D75CE052-A857-48C8-8B32-986ADD6E036F}" presName="Name0" presStyleCnt="0">
        <dgm:presLayoutVars>
          <dgm:dir/>
          <dgm:resizeHandles val="exact"/>
        </dgm:presLayoutVars>
      </dgm:prSet>
      <dgm:spPr/>
    </dgm:pt>
    <dgm:pt modelId="{1F62751B-6B20-4B09-A1B8-C2118A5B0193}" type="pres">
      <dgm:prSet presAssocID="{D75CE052-A857-48C8-8B32-986ADD6E036F}" presName="arrow" presStyleLbl="bgShp" presStyleIdx="0" presStyleCnt="1" custScaleY="40280"/>
      <dgm:spPr/>
    </dgm:pt>
    <dgm:pt modelId="{5EC0FDD4-7743-45DA-A674-BF6B89094E7A}" type="pres">
      <dgm:prSet presAssocID="{D75CE052-A857-48C8-8B32-986ADD6E036F}" presName="points" presStyleCnt="0"/>
      <dgm:spPr/>
    </dgm:pt>
    <dgm:pt modelId="{E3FA3E38-89FE-4780-9982-4B157791D8BA}" type="pres">
      <dgm:prSet presAssocID="{4D04FD97-BAF1-47E8-A700-8493757344A2}" presName="compositeA" presStyleCnt="0"/>
      <dgm:spPr/>
    </dgm:pt>
    <dgm:pt modelId="{1DD3A47A-A300-4E70-9962-7E922C3BDAB9}" type="pres">
      <dgm:prSet presAssocID="{4D04FD97-BAF1-47E8-A700-8493757344A2}" presName="textA" presStyleLbl="revTx" presStyleIdx="0" presStyleCnt="3" custLinFactNeighborX="1621" custLinFactNeighborY="-1">
        <dgm:presLayoutVars>
          <dgm:bulletEnabled val="1"/>
        </dgm:presLayoutVars>
      </dgm:prSet>
      <dgm:spPr/>
      <dgm:t>
        <a:bodyPr/>
        <a:lstStyle/>
        <a:p>
          <a:endParaRPr lang="zh-CN" altLang="en-US"/>
        </a:p>
      </dgm:t>
    </dgm:pt>
    <dgm:pt modelId="{C0449446-A7BF-42F1-BE16-5B7E42EF006D}" type="pres">
      <dgm:prSet presAssocID="{4D04FD97-BAF1-47E8-A700-8493757344A2}" presName="circleA" presStyleLbl="node1" presStyleIdx="0" presStyleCnt="3"/>
      <dgm:spPr/>
    </dgm:pt>
    <dgm:pt modelId="{FC1C45B2-A021-409F-99A0-E20B1973A4E8}" type="pres">
      <dgm:prSet presAssocID="{4D04FD97-BAF1-47E8-A700-8493757344A2}" presName="spaceA" presStyleCnt="0"/>
      <dgm:spPr/>
    </dgm:pt>
    <dgm:pt modelId="{FDB2C95A-1D46-43FE-98B1-9126DC6B70C5}" type="pres">
      <dgm:prSet presAssocID="{E161A2AE-6439-432C-9273-48A1093F0942}" presName="space" presStyleCnt="0"/>
      <dgm:spPr/>
    </dgm:pt>
    <dgm:pt modelId="{5B5A0A1F-F1CF-4893-A3A0-FA32B81E4D66}" type="pres">
      <dgm:prSet presAssocID="{F2063878-2581-4C05-BD28-32CCD58CB539}" presName="compositeB" presStyleCnt="0"/>
      <dgm:spPr/>
    </dgm:pt>
    <dgm:pt modelId="{4974D949-AC53-4D00-9C40-8D176127E631}" type="pres">
      <dgm:prSet presAssocID="{F2063878-2581-4C05-BD28-32CCD58CB539}" presName="textB" presStyleLbl="revTx" presStyleIdx="1" presStyleCnt="3">
        <dgm:presLayoutVars>
          <dgm:bulletEnabled val="1"/>
        </dgm:presLayoutVars>
      </dgm:prSet>
      <dgm:spPr/>
      <dgm:t>
        <a:bodyPr/>
        <a:lstStyle/>
        <a:p>
          <a:endParaRPr lang="zh-CN" altLang="en-US"/>
        </a:p>
      </dgm:t>
    </dgm:pt>
    <dgm:pt modelId="{62496820-DA6E-4DAE-9AFF-C9B30DC6A4D6}" type="pres">
      <dgm:prSet presAssocID="{F2063878-2581-4C05-BD28-32CCD58CB539}" presName="circleB" presStyleLbl="node1" presStyleIdx="1" presStyleCnt="3"/>
      <dgm:spPr/>
    </dgm:pt>
    <dgm:pt modelId="{952FA459-80E2-4309-95D3-284F40BB98E5}" type="pres">
      <dgm:prSet presAssocID="{F2063878-2581-4C05-BD28-32CCD58CB539}" presName="spaceB" presStyleCnt="0"/>
      <dgm:spPr/>
    </dgm:pt>
    <dgm:pt modelId="{7D32370C-6E29-461D-BC8B-6B6EC4B5D754}" type="pres">
      <dgm:prSet presAssocID="{A10AA75B-F355-44D4-A2C5-14CD3D619B84}" presName="space" presStyleCnt="0"/>
      <dgm:spPr/>
    </dgm:pt>
    <dgm:pt modelId="{EC6F5B33-9EF9-4257-867C-3CAAD36ACD96}" type="pres">
      <dgm:prSet presAssocID="{4E790FF1-4119-40E4-BDAF-E82E34C2B700}" presName="compositeA" presStyleCnt="0"/>
      <dgm:spPr/>
    </dgm:pt>
    <dgm:pt modelId="{ACB9427C-C950-459D-A36D-8CF70ED181A6}" type="pres">
      <dgm:prSet presAssocID="{4E790FF1-4119-40E4-BDAF-E82E34C2B700}" presName="textA" presStyleLbl="revTx" presStyleIdx="2" presStyleCnt="3">
        <dgm:presLayoutVars>
          <dgm:bulletEnabled val="1"/>
        </dgm:presLayoutVars>
      </dgm:prSet>
      <dgm:spPr/>
      <dgm:t>
        <a:bodyPr/>
        <a:lstStyle/>
        <a:p>
          <a:endParaRPr lang="zh-CN" altLang="en-US"/>
        </a:p>
      </dgm:t>
    </dgm:pt>
    <dgm:pt modelId="{4BE1CD8D-98D3-4C4A-8FAA-3E1E29115FF8}" type="pres">
      <dgm:prSet presAssocID="{4E790FF1-4119-40E4-BDAF-E82E34C2B700}" presName="circleA" presStyleLbl="node1" presStyleIdx="2" presStyleCnt="3"/>
      <dgm:spPr/>
    </dgm:pt>
    <dgm:pt modelId="{38B93C75-99B8-4B55-A607-EF710E7434D9}" type="pres">
      <dgm:prSet presAssocID="{4E790FF1-4119-40E4-BDAF-E82E34C2B700}" presName="spaceA" presStyleCnt="0"/>
      <dgm:spPr/>
    </dgm:pt>
  </dgm:ptLst>
  <dgm:cxnLst>
    <dgm:cxn modelId="{31DFF5D7-4E2C-4EE6-B506-4D4D3E58467C}" srcId="{D75CE052-A857-48C8-8B32-986ADD6E036F}" destId="{4D04FD97-BAF1-47E8-A700-8493757344A2}" srcOrd="0" destOrd="0" parTransId="{56A5306E-FEE4-43B0-BB10-2823BDCAD950}" sibTransId="{E161A2AE-6439-432C-9273-48A1093F0942}"/>
    <dgm:cxn modelId="{3C31B88A-7FBF-45FE-9280-AAA3B15BF64A}" type="presOf" srcId="{4E790FF1-4119-40E4-BDAF-E82E34C2B700}" destId="{ACB9427C-C950-459D-A36D-8CF70ED181A6}" srcOrd="0" destOrd="0" presId="urn:microsoft.com/office/officeart/2005/8/layout/hProcess11"/>
    <dgm:cxn modelId="{BE15813A-B8A7-49B4-A253-64B61E706A30}" type="presOf" srcId="{F2063878-2581-4C05-BD28-32CCD58CB539}" destId="{4974D949-AC53-4D00-9C40-8D176127E631}" srcOrd="0" destOrd="0" presId="urn:microsoft.com/office/officeart/2005/8/layout/hProcess11"/>
    <dgm:cxn modelId="{8C7792C7-AF6E-4553-A057-F16E7F87DDEA}" srcId="{D75CE052-A857-48C8-8B32-986ADD6E036F}" destId="{4E790FF1-4119-40E4-BDAF-E82E34C2B700}" srcOrd="2" destOrd="0" parTransId="{0770FF0F-24AD-4C74-832F-C6138CA3AAEC}" sibTransId="{4940A5F3-A313-4676-AD80-67699F6A7B88}"/>
    <dgm:cxn modelId="{7BDFD592-B212-4C9F-9DF5-8BFF2CCC1519}" type="presOf" srcId="{D75CE052-A857-48C8-8B32-986ADD6E036F}" destId="{E2F43B82-7631-4979-BFD3-8AF8987D95B5}" srcOrd="0" destOrd="0" presId="urn:microsoft.com/office/officeart/2005/8/layout/hProcess11"/>
    <dgm:cxn modelId="{F04010C9-E17C-40B9-B211-02215D85A387}" type="presOf" srcId="{4D04FD97-BAF1-47E8-A700-8493757344A2}" destId="{1DD3A47A-A300-4E70-9962-7E922C3BDAB9}" srcOrd="0" destOrd="0" presId="urn:microsoft.com/office/officeart/2005/8/layout/hProcess11"/>
    <dgm:cxn modelId="{BAC7C0F5-D228-4849-9C44-322446201BB6}" srcId="{D75CE052-A857-48C8-8B32-986ADD6E036F}" destId="{F2063878-2581-4C05-BD28-32CCD58CB539}" srcOrd="1" destOrd="0" parTransId="{37D6EF6A-53F8-4D4B-88CE-12491536861F}" sibTransId="{A10AA75B-F355-44D4-A2C5-14CD3D619B84}"/>
    <dgm:cxn modelId="{7CA40332-BB0F-4289-A52F-88D69B0B9279}" type="presParOf" srcId="{E2F43B82-7631-4979-BFD3-8AF8987D95B5}" destId="{1F62751B-6B20-4B09-A1B8-C2118A5B0193}" srcOrd="0" destOrd="0" presId="urn:microsoft.com/office/officeart/2005/8/layout/hProcess11"/>
    <dgm:cxn modelId="{99F7EB83-FCDD-4F10-9433-F6C0C645D663}" type="presParOf" srcId="{E2F43B82-7631-4979-BFD3-8AF8987D95B5}" destId="{5EC0FDD4-7743-45DA-A674-BF6B89094E7A}" srcOrd="1" destOrd="0" presId="urn:microsoft.com/office/officeart/2005/8/layout/hProcess11"/>
    <dgm:cxn modelId="{F9BD1D8F-77BE-4C2A-8AB0-D78B08E8E2E3}" type="presParOf" srcId="{5EC0FDD4-7743-45DA-A674-BF6B89094E7A}" destId="{E3FA3E38-89FE-4780-9982-4B157791D8BA}" srcOrd="0" destOrd="0" presId="urn:microsoft.com/office/officeart/2005/8/layout/hProcess11"/>
    <dgm:cxn modelId="{B0EED90D-7E44-4F01-BF92-BB0AD5575C47}" type="presParOf" srcId="{E3FA3E38-89FE-4780-9982-4B157791D8BA}" destId="{1DD3A47A-A300-4E70-9962-7E922C3BDAB9}" srcOrd="0" destOrd="0" presId="urn:microsoft.com/office/officeart/2005/8/layout/hProcess11"/>
    <dgm:cxn modelId="{4A57338C-31B4-4292-80DE-B33D1B2A070A}" type="presParOf" srcId="{E3FA3E38-89FE-4780-9982-4B157791D8BA}" destId="{C0449446-A7BF-42F1-BE16-5B7E42EF006D}" srcOrd="1" destOrd="0" presId="urn:microsoft.com/office/officeart/2005/8/layout/hProcess11"/>
    <dgm:cxn modelId="{7C5B67DF-EBE9-4B3B-9E95-88B2F1AA5E77}" type="presParOf" srcId="{E3FA3E38-89FE-4780-9982-4B157791D8BA}" destId="{FC1C45B2-A021-409F-99A0-E20B1973A4E8}" srcOrd="2" destOrd="0" presId="urn:microsoft.com/office/officeart/2005/8/layout/hProcess11"/>
    <dgm:cxn modelId="{3A02A300-38BD-4921-B4F0-975716BFD5AF}" type="presParOf" srcId="{5EC0FDD4-7743-45DA-A674-BF6B89094E7A}" destId="{FDB2C95A-1D46-43FE-98B1-9126DC6B70C5}" srcOrd="1" destOrd="0" presId="urn:microsoft.com/office/officeart/2005/8/layout/hProcess11"/>
    <dgm:cxn modelId="{3FF98F94-1741-4FF5-A232-C69387E2993A}" type="presParOf" srcId="{5EC0FDD4-7743-45DA-A674-BF6B89094E7A}" destId="{5B5A0A1F-F1CF-4893-A3A0-FA32B81E4D66}" srcOrd="2" destOrd="0" presId="urn:microsoft.com/office/officeart/2005/8/layout/hProcess11"/>
    <dgm:cxn modelId="{E772B921-F48E-4B9C-81C6-0A1261F28409}" type="presParOf" srcId="{5B5A0A1F-F1CF-4893-A3A0-FA32B81E4D66}" destId="{4974D949-AC53-4D00-9C40-8D176127E631}" srcOrd="0" destOrd="0" presId="urn:microsoft.com/office/officeart/2005/8/layout/hProcess11"/>
    <dgm:cxn modelId="{07AE6E2E-D3AA-4FB1-89E0-F903E95AA9E8}" type="presParOf" srcId="{5B5A0A1F-F1CF-4893-A3A0-FA32B81E4D66}" destId="{62496820-DA6E-4DAE-9AFF-C9B30DC6A4D6}" srcOrd="1" destOrd="0" presId="urn:microsoft.com/office/officeart/2005/8/layout/hProcess11"/>
    <dgm:cxn modelId="{212B631E-B8D1-407F-A03C-895D7463A191}" type="presParOf" srcId="{5B5A0A1F-F1CF-4893-A3A0-FA32B81E4D66}" destId="{952FA459-80E2-4309-95D3-284F40BB98E5}" srcOrd="2" destOrd="0" presId="urn:microsoft.com/office/officeart/2005/8/layout/hProcess11"/>
    <dgm:cxn modelId="{DD970C4F-A897-43A1-BF69-8BCFF75208D9}" type="presParOf" srcId="{5EC0FDD4-7743-45DA-A674-BF6B89094E7A}" destId="{7D32370C-6E29-461D-BC8B-6B6EC4B5D754}" srcOrd="3" destOrd="0" presId="urn:microsoft.com/office/officeart/2005/8/layout/hProcess11"/>
    <dgm:cxn modelId="{293E0058-BD79-4C9D-A05B-8C05E852433B}" type="presParOf" srcId="{5EC0FDD4-7743-45DA-A674-BF6B89094E7A}" destId="{EC6F5B33-9EF9-4257-867C-3CAAD36ACD96}" srcOrd="4" destOrd="0" presId="urn:microsoft.com/office/officeart/2005/8/layout/hProcess11"/>
    <dgm:cxn modelId="{C03145CD-F335-4B40-8438-E935F1405746}" type="presParOf" srcId="{EC6F5B33-9EF9-4257-867C-3CAAD36ACD96}" destId="{ACB9427C-C950-459D-A36D-8CF70ED181A6}" srcOrd="0" destOrd="0" presId="urn:microsoft.com/office/officeart/2005/8/layout/hProcess11"/>
    <dgm:cxn modelId="{99E275F1-3FAC-4A11-9AE4-C66D74BFA84C}" type="presParOf" srcId="{EC6F5B33-9EF9-4257-867C-3CAAD36ACD96}" destId="{4BE1CD8D-98D3-4C4A-8FAA-3E1E29115FF8}" srcOrd="1" destOrd="0" presId="urn:microsoft.com/office/officeart/2005/8/layout/hProcess11"/>
    <dgm:cxn modelId="{A7792A19-B26D-4D39-BCE8-940805465D94}" type="presParOf" srcId="{EC6F5B33-9EF9-4257-867C-3CAAD36ACD96}" destId="{38B93C75-99B8-4B55-A607-EF710E7434D9}" srcOrd="2" destOrd="0" presId="urn:microsoft.com/office/officeart/2005/8/layout/hProcess1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E30538-72A1-4E75-818F-61154D4D1707}" type="doc">
      <dgm:prSet loTypeId="urn:microsoft.com/office/officeart/2005/8/layout/funnel1" loCatId="process" qsTypeId="urn:microsoft.com/office/officeart/2005/8/quickstyle/3d1" qsCatId="3D" csTypeId="urn:microsoft.com/office/officeart/2005/8/colors/colorful2" csCatId="colorful" phldr="1"/>
      <dgm:spPr/>
      <dgm:t>
        <a:bodyPr/>
        <a:lstStyle/>
        <a:p>
          <a:endParaRPr lang="zh-CN" altLang="en-US"/>
        </a:p>
      </dgm:t>
    </dgm:pt>
    <dgm:pt modelId="{9E996D9A-6A40-44CF-8667-4097719CA52E}">
      <dgm:prSet phldrT="[文本]"/>
      <dgm:spPr/>
      <dgm:t>
        <a:bodyPr/>
        <a:lstStyle/>
        <a:p>
          <a:r>
            <a:rPr lang="zh-CN" altLang="en-US" dirty="0" smtClean="0"/>
            <a:t>标准化流程</a:t>
          </a:r>
          <a:endParaRPr lang="zh-CN" altLang="en-US" dirty="0"/>
        </a:p>
      </dgm:t>
    </dgm:pt>
    <dgm:pt modelId="{BEF8E211-6493-4CF1-ACB8-48E09040FE6E}" type="parTrans" cxnId="{4036DCEC-4D98-4C24-91C4-5D464C71E4CC}">
      <dgm:prSet/>
      <dgm:spPr/>
      <dgm:t>
        <a:bodyPr/>
        <a:lstStyle/>
        <a:p>
          <a:endParaRPr lang="zh-CN" altLang="en-US">
            <a:solidFill>
              <a:schemeClr val="bg1"/>
            </a:solidFill>
          </a:endParaRPr>
        </a:p>
      </dgm:t>
    </dgm:pt>
    <dgm:pt modelId="{F5D416C8-8EA6-43A2-B224-FAC17D7E8A78}" type="sibTrans" cxnId="{4036DCEC-4D98-4C24-91C4-5D464C71E4CC}">
      <dgm:prSet/>
      <dgm:spPr/>
      <dgm:t>
        <a:bodyPr/>
        <a:lstStyle/>
        <a:p>
          <a:endParaRPr lang="zh-CN" altLang="en-US">
            <a:solidFill>
              <a:schemeClr val="bg1"/>
            </a:solidFill>
          </a:endParaRPr>
        </a:p>
      </dgm:t>
    </dgm:pt>
    <dgm:pt modelId="{1C81AC44-15E6-4D47-8BEE-A3D3E1CCC6DA}">
      <dgm:prSet phldrT="[文本]"/>
      <dgm:spPr/>
      <dgm:t>
        <a:bodyPr/>
        <a:lstStyle/>
        <a:p>
          <a:r>
            <a:rPr lang="zh-CN" altLang="en-US" dirty="0" smtClean="0"/>
            <a:t>内置算法和浏览器</a:t>
          </a:r>
          <a:endParaRPr lang="zh-CN" altLang="en-US" dirty="0"/>
        </a:p>
      </dgm:t>
    </dgm:pt>
    <dgm:pt modelId="{E9FC1318-1E4E-4D15-9DDF-958B7302EE3B}" type="parTrans" cxnId="{EB2BA782-E3FC-4ACC-B9FE-A7AFD3A710A3}">
      <dgm:prSet/>
      <dgm:spPr/>
      <dgm:t>
        <a:bodyPr/>
        <a:lstStyle/>
        <a:p>
          <a:endParaRPr lang="zh-CN" altLang="en-US">
            <a:solidFill>
              <a:schemeClr val="bg1"/>
            </a:solidFill>
          </a:endParaRPr>
        </a:p>
      </dgm:t>
    </dgm:pt>
    <dgm:pt modelId="{123E53C8-8259-4CF2-B312-C4D0E078F234}" type="sibTrans" cxnId="{EB2BA782-E3FC-4ACC-B9FE-A7AFD3A710A3}">
      <dgm:prSet/>
      <dgm:spPr/>
      <dgm:t>
        <a:bodyPr/>
        <a:lstStyle/>
        <a:p>
          <a:endParaRPr lang="zh-CN" altLang="en-US">
            <a:solidFill>
              <a:schemeClr val="bg1"/>
            </a:solidFill>
          </a:endParaRPr>
        </a:p>
      </dgm:t>
    </dgm:pt>
    <dgm:pt modelId="{BF787B39-CC30-4F54-A394-C862B1C0495C}">
      <dgm:prSet phldrT="[文本]"/>
      <dgm:spPr/>
      <dgm:t>
        <a:bodyPr/>
        <a:lstStyle/>
        <a:p>
          <a:r>
            <a:rPr lang="en-US" altLang="zh-CN" dirty="0" smtClean="0"/>
            <a:t>Office</a:t>
          </a:r>
          <a:r>
            <a:rPr lang="zh-CN" altLang="en-US" dirty="0" smtClean="0"/>
            <a:t>协作</a:t>
          </a:r>
          <a:endParaRPr lang="zh-CN" altLang="en-US" dirty="0"/>
        </a:p>
      </dgm:t>
    </dgm:pt>
    <dgm:pt modelId="{6079735C-79E0-484C-BA4A-08F62A0F5F16}" type="parTrans" cxnId="{D039D702-CDC4-4EF8-BDFD-2284F605C653}">
      <dgm:prSet/>
      <dgm:spPr/>
      <dgm:t>
        <a:bodyPr/>
        <a:lstStyle/>
        <a:p>
          <a:endParaRPr lang="zh-CN" altLang="en-US">
            <a:solidFill>
              <a:schemeClr val="bg1"/>
            </a:solidFill>
          </a:endParaRPr>
        </a:p>
      </dgm:t>
    </dgm:pt>
    <dgm:pt modelId="{6EAC0E10-6880-4E94-A53A-2F0A072E6A87}" type="sibTrans" cxnId="{D039D702-CDC4-4EF8-BDFD-2284F605C653}">
      <dgm:prSet/>
      <dgm:spPr/>
      <dgm:t>
        <a:bodyPr/>
        <a:lstStyle/>
        <a:p>
          <a:endParaRPr lang="zh-CN" altLang="en-US">
            <a:solidFill>
              <a:schemeClr val="bg1"/>
            </a:solidFill>
          </a:endParaRPr>
        </a:p>
      </dgm:t>
    </dgm:pt>
    <dgm:pt modelId="{B8AEC5E8-4C38-4606-9F9B-A8C8D28BDDF0}">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en-US" altLang="zh-CN" sz="2400" dirty="0" smtClean="0"/>
            <a:t>SQL</a:t>
          </a:r>
          <a:r>
            <a:rPr lang="zh-CN" altLang="en-US" sz="2400" dirty="0" smtClean="0"/>
            <a:t>一体化</a:t>
          </a:r>
          <a:endParaRPr lang="zh-CN" altLang="en-US" sz="2400" dirty="0"/>
        </a:p>
      </dgm:t>
    </dgm:pt>
    <dgm:pt modelId="{97220D07-680B-4837-B830-E18ACCBFA3FE}" type="parTrans" cxnId="{167FF0C4-6404-4D32-B0B5-CE0052AE0E3F}">
      <dgm:prSet/>
      <dgm:spPr/>
      <dgm:t>
        <a:bodyPr/>
        <a:lstStyle/>
        <a:p>
          <a:endParaRPr lang="zh-CN" altLang="en-US">
            <a:solidFill>
              <a:schemeClr val="bg1"/>
            </a:solidFill>
          </a:endParaRPr>
        </a:p>
      </dgm:t>
    </dgm:pt>
    <dgm:pt modelId="{E4AE773A-C2D9-4C21-8DF2-0304E1A95316}" type="sibTrans" cxnId="{167FF0C4-6404-4D32-B0B5-CE0052AE0E3F}">
      <dgm:prSet/>
      <dgm:spPr/>
      <dgm:t>
        <a:bodyPr/>
        <a:lstStyle/>
        <a:p>
          <a:endParaRPr lang="zh-CN" altLang="en-US">
            <a:solidFill>
              <a:schemeClr val="bg1"/>
            </a:solidFill>
          </a:endParaRPr>
        </a:p>
      </dgm:t>
    </dgm:pt>
    <dgm:pt modelId="{38591F02-E878-42F2-8981-D8F398885332}" type="pres">
      <dgm:prSet presAssocID="{BAE30538-72A1-4E75-818F-61154D4D1707}" presName="Name0" presStyleCnt="0">
        <dgm:presLayoutVars>
          <dgm:chMax val="4"/>
          <dgm:resizeHandles val="exact"/>
        </dgm:presLayoutVars>
      </dgm:prSet>
      <dgm:spPr/>
      <dgm:t>
        <a:bodyPr/>
        <a:lstStyle/>
        <a:p>
          <a:endParaRPr lang="zh-CN" altLang="en-US"/>
        </a:p>
      </dgm:t>
    </dgm:pt>
    <dgm:pt modelId="{1B5BF9A4-E196-44BC-9E57-FF5C66B6CEA4}" type="pres">
      <dgm:prSet presAssocID="{BAE30538-72A1-4E75-818F-61154D4D1707}" presName="ellipse" presStyleLbl="trBgShp" presStyleIdx="0" presStyleCnt="1"/>
      <dgm:spPr/>
      <dgm:t>
        <a:bodyPr/>
        <a:lstStyle/>
        <a:p>
          <a:endParaRPr lang="zh-CN" altLang="en-US"/>
        </a:p>
      </dgm:t>
    </dgm:pt>
    <dgm:pt modelId="{0A817560-0232-4DFF-BD6A-659176C8D83B}" type="pres">
      <dgm:prSet presAssocID="{BAE30538-72A1-4E75-818F-61154D4D1707}" presName="arrow1" presStyleLbl="fgShp" presStyleIdx="0" presStyleCnt="1"/>
      <dgm:spPr/>
      <dgm:t>
        <a:bodyPr/>
        <a:lstStyle/>
        <a:p>
          <a:endParaRPr lang="zh-CN" altLang="en-US"/>
        </a:p>
      </dgm:t>
    </dgm:pt>
    <dgm:pt modelId="{83D1713A-B8BA-4EC1-96B3-BCA672CC6900}" type="pres">
      <dgm:prSet presAssocID="{BAE30538-72A1-4E75-818F-61154D4D1707}" presName="rectangle" presStyleLbl="revTx" presStyleIdx="0" presStyleCnt="1" custScaleY="58906">
        <dgm:presLayoutVars>
          <dgm:bulletEnabled val="1"/>
        </dgm:presLayoutVars>
      </dgm:prSet>
      <dgm:spPr/>
      <dgm:t>
        <a:bodyPr/>
        <a:lstStyle/>
        <a:p>
          <a:endParaRPr lang="zh-CN" altLang="en-US"/>
        </a:p>
      </dgm:t>
    </dgm:pt>
    <dgm:pt modelId="{99C5752D-58E4-4F5C-AA86-F5A7F024D602}" type="pres">
      <dgm:prSet presAssocID="{1C81AC44-15E6-4D47-8BEE-A3D3E1CCC6DA}" presName="item1" presStyleLbl="node1" presStyleIdx="0" presStyleCnt="3">
        <dgm:presLayoutVars>
          <dgm:bulletEnabled val="1"/>
        </dgm:presLayoutVars>
      </dgm:prSet>
      <dgm:spPr/>
      <dgm:t>
        <a:bodyPr/>
        <a:lstStyle/>
        <a:p>
          <a:endParaRPr lang="zh-CN" altLang="en-US"/>
        </a:p>
      </dgm:t>
    </dgm:pt>
    <dgm:pt modelId="{AF5C9F43-6FD7-4D9F-A3E5-9E9B023DBF92}" type="pres">
      <dgm:prSet presAssocID="{BF787B39-CC30-4F54-A394-C862B1C0495C}" presName="item2" presStyleLbl="node1" presStyleIdx="1" presStyleCnt="3">
        <dgm:presLayoutVars>
          <dgm:bulletEnabled val="1"/>
        </dgm:presLayoutVars>
      </dgm:prSet>
      <dgm:spPr/>
      <dgm:t>
        <a:bodyPr/>
        <a:lstStyle/>
        <a:p>
          <a:endParaRPr lang="zh-CN" altLang="en-US"/>
        </a:p>
      </dgm:t>
    </dgm:pt>
    <dgm:pt modelId="{C6B7F0B9-2617-4DB9-9F0C-0186291EC2B7}" type="pres">
      <dgm:prSet presAssocID="{B8AEC5E8-4C38-4606-9F9B-A8C8D28BDDF0}" presName="item3" presStyleLbl="node1" presStyleIdx="2" presStyleCnt="3">
        <dgm:presLayoutVars>
          <dgm:bulletEnabled val="1"/>
        </dgm:presLayoutVars>
      </dgm:prSet>
      <dgm:spPr/>
      <dgm:t>
        <a:bodyPr/>
        <a:lstStyle/>
        <a:p>
          <a:endParaRPr lang="zh-CN" altLang="en-US"/>
        </a:p>
      </dgm:t>
    </dgm:pt>
    <dgm:pt modelId="{6F1903C9-31E7-472E-AF5B-BB84CA6E93D8}" type="pres">
      <dgm:prSet presAssocID="{BAE30538-72A1-4E75-818F-61154D4D1707}" presName="funnel" presStyleLbl="trAlignAcc1" presStyleIdx="0" presStyleCnt="1"/>
      <dgm:spPr/>
      <dgm:t>
        <a:bodyPr/>
        <a:lstStyle/>
        <a:p>
          <a:endParaRPr lang="zh-CN" altLang="en-US"/>
        </a:p>
      </dgm:t>
    </dgm:pt>
  </dgm:ptLst>
  <dgm:cxnLst>
    <dgm:cxn modelId="{9B7CD136-7989-4D78-B60E-6EFFB7B7CBBA}" type="presOf" srcId="{B8AEC5E8-4C38-4606-9F9B-A8C8D28BDDF0}" destId="{83D1713A-B8BA-4EC1-96B3-BCA672CC6900}" srcOrd="0" destOrd="0" presId="urn:microsoft.com/office/officeart/2005/8/layout/funnel1"/>
    <dgm:cxn modelId="{EB2BA782-E3FC-4ACC-B9FE-A7AFD3A710A3}" srcId="{BAE30538-72A1-4E75-818F-61154D4D1707}" destId="{1C81AC44-15E6-4D47-8BEE-A3D3E1CCC6DA}" srcOrd="1" destOrd="0" parTransId="{E9FC1318-1E4E-4D15-9DDF-958B7302EE3B}" sibTransId="{123E53C8-8259-4CF2-B312-C4D0E078F234}"/>
    <dgm:cxn modelId="{4036DCEC-4D98-4C24-91C4-5D464C71E4CC}" srcId="{BAE30538-72A1-4E75-818F-61154D4D1707}" destId="{9E996D9A-6A40-44CF-8667-4097719CA52E}" srcOrd="0" destOrd="0" parTransId="{BEF8E211-6493-4CF1-ACB8-48E09040FE6E}" sibTransId="{F5D416C8-8EA6-43A2-B224-FAC17D7E8A78}"/>
    <dgm:cxn modelId="{167FF0C4-6404-4D32-B0B5-CE0052AE0E3F}" srcId="{BAE30538-72A1-4E75-818F-61154D4D1707}" destId="{B8AEC5E8-4C38-4606-9F9B-A8C8D28BDDF0}" srcOrd="3" destOrd="0" parTransId="{97220D07-680B-4837-B830-E18ACCBFA3FE}" sibTransId="{E4AE773A-C2D9-4C21-8DF2-0304E1A95316}"/>
    <dgm:cxn modelId="{6CE0F4D1-EB88-442E-B0A0-9BCC2175D6FF}" type="presOf" srcId="{1C81AC44-15E6-4D47-8BEE-A3D3E1CCC6DA}" destId="{AF5C9F43-6FD7-4D9F-A3E5-9E9B023DBF92}" srcOrd="0" destOrd="0" presId="urn:microsoft.com/office/officeart/2005/8/layout/funnel1"/>
    <dgm:cxn modelId="{2A1235BD-EDA7-4ABA-977B-C6CAFCF9E600}" type="presOf" srcId="{BAE30538-72A1-4E75-818F-61154D4D1707}" destId="{38591F02-E878-42F2-8981-D8F398885332}" srcOrd="0" destOrd="0" presId="urn:microsoft.com/office/officeart/2005/8/layout/funnel1"/>
    <dgm:cxn modelId="{B328FA1B-EBFE-43B6-AAD3-C42A2B046E03}" type="presOf" srcId="{BF787B39-CC30-4F54-A394-C862B1C0495C}" destId="{99C5752D-58E4-4F5C-AA86-F5A7F024D602}" srcOrd="0" destOrd="0" presId="urn:microsoft.com/office/officeart/2005/8/layout/funnel1"/>
    <dgm:cxn modelId="{D039D702-CDC4-4EF8-BDFD-2284F605C653}" srcId="{BAE30538-72A1-4E75-818F-61154D4D1707}" destId="{BF787B39-CC30-4F54-A394-C862B1C0495C}" srcOrd="2" destOrd="0" parTransId="{6079735C-79E0-484C-BA4A-08F62A0F5F16}" sibTransId="{6EAC0E10-6880-4E94-A53A-2F0A072E6A87}"/>
    <dgm:cxn modelId="{A2A4499B-BEB1-4111-BB21-2707BA4A92CC}" type="presOf" srcId="{9E996D9A-6A40-44CF-8667-4097719CA52E}" destId="{C6B7F0B9-2617-4DB9-9F0C-0186291EC2B7}" srcOrd="0" destOrd="0" presId="urn:microsoft.com/office/officeart/2005/8/layout/funnel1"/>
    <dgm:cxn modelId="{E82BED4C-316B-4029-B77A-0CD692EF95E6}" type="presParOf" srcId="{38591F02-E878-42F2-8981-D8F398885332}" destId="{1B5BF9A4-E196-44BC-9E57-FF5C66B6CEA4}" srcOrd="0" destOrd="0" presId="urn:microsoft.com/office/officeart/2005/8/layout/funnel1"/>
    <dgm:cxn modelId="{16A9E20F-AAA5-4187-828E-F48C0E83D50C}" type="presParOf" srcId="{38591F02-E878-42F2-8981-D8F398885332}" destId="{0A817560-0232-4DFF-BD6A-659176C8D83B}" srcOrd="1" destOrd="0" presId="urn:microsoft.com/office/officeart/2005/8/layout/funnel1"/>
    <dgm:cxn modelId="{A3A8A4EF-95CA-414E-B9FC-9B9FCD4621AE}" type="presParOf" srcId="{38591F02-E878-42F2-8981-D8F398885332}" destId="{83D1713A-B8BA-4EC1-96B3-BCA672CC6900}" srcOrd="2" destOrd="0" presId="urn:microsoft.com/office/officeart/2005/8/layout/funnel1"/>
    <dgm:cxn modelId="{87EED930-5112-474D-B27C-980983D56BAE}" type="presParOf" srcId="{38591F02-E878-42F2-8981-D8F398885332}" destId="{99C5752D-58E4-4F5C-AA86-F5A7F024D602}" srcOrd="3" destOrd="0" presId="urn:microsoft.com/office/officeart/2005/8/layout/funnel1"/>
    <dgm:cxn modelId="{9904C949-444B-4D4B-AEE8-55E339A8743D}" type="presParOf" srcId="{38591F02-E878-42F2-8981-D8F398885332}" destId="{AF5C9F43-6FD7-4D9F-A3E5-9E9B023DBF92}" srcOrd="4" destOrd="0" presId="urn:microsoft.com/office/officeart/2005/8/layout/funnel1"/>
    <dgm:cxn modelId="{D8C0D966-1C49-49E3-8938-C721D007D64B}" type="presParOf" srcId="{38591F02-E878-42F2-8981-D8F398885332}" destId="{C6B7F0B9-2617-4DB9-9F0C-0186291EC2B7}" srcOrd="5" destOrd="0" presId="urn:microsoft.com/office/officeart/2005/8/layout/funnel1"/>
    <dgm:cxn modelId="{9EC34A95-D5B8-4909-A93E-E8B435514713}" type="presParOf" srcId="{38591F02-E878-42F2-8981-D8F398885332}" destId="{6F1903C9-31E7-472E-AF5B-BB84CA6E93D8}" srcOrd="6" destOrd="0" presId="urn:microsoft.com/office/officeart/2005/8/layout/funnel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50A00A-417A-4F4D-9C38-0A1BCCA1A1E5}">
      <dsp:nvSpPr>
        <dsp:cNvPr id="0" name=""/>
        <dsp:cNvSpPr/>
      </dsp:nvSpPr>
      <dsp:spPr>
        <a:xfrm>
          <a:off x="2922" y="14574"/>
          <a:ext cx="1757139" cy="327397"/>
        </a:xfrm>
        <a:prstGeom prst="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zh-CN" altLang="en-US" sz="1400" b="0" kern="1200" dirty="0" smtClean="0">
              <a:latin typeface="微软雅黑" pitchFamily="34" charset="-122"/>
              <a:ea typeface="微软雅黑" pitchFamily="34" charset="-122"/>
            </a:rPr>
            <a:t>系统平台众多</a:t>
          </a:r>
          <a:r>
            <a:rPr lang="en-US" sz="1400" b="0" kern="1200" dirty="0" smtClean="0">
              <a:latin typeface="微软雅黑" pitchFamily="34" charset="-122"/>
              <a:ea typeface="微软雅黑" pitchFamily="34" charset="-122"/>
            </a:rPr>
            <a:t> </a:t>
          </a:r>
          <a:endParaRPr lang="en-US" sz="1400" b="0" kern="1200" dirty="0">
            <a:latin typeface="微软雅黑" pitchFamily="34" charset="-122"/>
            <a:ea typeface="微软雅黑" pitchFamily="34" charset="-122"/>
          </a:endParaRPr>
        </a:p>
      </dsp:txBody>
      <dsp:txXfrm>
        <a:off x="2922" y="14574"/>
        <a:ext cx="1757139" cy="327397"/>
      </dsp:txXfrm>
    </dsp:sp>
    <dsp:sp modelId="{33E2B473-9399-418D-9958-FC44A76E1638}">
      <dsp:nvSpPr>
        <dsp:cNvPr id="0" name=""/>
        <dsp:cNvSpPr/>
      </dsp:nvSpPr>
      <dsp:spPr>
        <a:xfrm>
          <a:off x="2922" y="332870"/>
          <a:ext cx="1757139" cy="4224555"/>
        </a:xfrm>
        <a:prstGeom prst="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不能集中数据对其统一进行分析</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在现有业务系统的报表功能不能满足灵活变化的统计分析需求</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数据过于分散，数据源众多，数据格式复杂</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无法从海量数据中找到网络运维的痛点</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dsp:txBody>
      <dsp:txXfrm>
        <a:off x="2922" y="332870"/>
        <a:ext cx="1757139" cy="4224555"/>
      </dsp:txXfrm>
    </dsp:sp>
    <dsp:sp modelId="{6E9EC975-26F0-41A8-BDA8-3F76D1814CF9}">
      <dsp:nvSpPr>
        <dsp:cNvPr id="0" name=""/>
        <dsp:cNvSpPr/>
      </dsp:nvSpPr>
      <dsp:spPr>
        <a:xfrm>
          <a:off x="2006060" y="14574"/>
          <a:ext cx="1757139" cy="327397"/>
        </a:xfrm>
        <a:prstGeom prst="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zh-CN" altLang="en-US" sz="1400" kern="1200" dirty="0" smtClean="0">
              <a:latin typeface="微软雅黑" pitchFamily="34" charset="-122"/>
              <a:ea typeface="微软雅黑" pitchFamily="34" charset="-122"/>
            </a:rPr>
            <a:t>较少监控及分析</a:t>
          </a:r>
          <a:endParaRPr lang="en-US" sz="1400" kern="1200" dirty="0">
            <a:latin typeface="微软雅黑" pitchFamily="34" charset="-122"/>
            <a:ea typeface="微软雅黑" pitchFamily="34" charset="-122"/>
          </a:endParaRPr>
        </a:p>
      </dsp:txBody>
      <dsp:txXfrm>
        <a:off x="2006060" y="14574"/>
        <a:ext cx="1757139" cy="327397"/>
      </dsp:txXfrm>
    </dsp:sp>
    <dsp:sp modelId="{80A16F19-0BAB-4617-BD80-4AAD9CBE989B}">
      <dsp:nvSpPr>
        <dsp:cNvPr id="0" name=""/>
        <dsp:cNvSpPr/>
      </dsp:nvSpPr>
      <dsp:spPr>
        <a:xfrm>
          <a:off x="2006060" y="332870"/>
          <a:ext cx="1757139" cy="4224555"/>
        </a:xfrm>
        <a:prstGeom prst="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运维报告生成速度相对滞后</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只能够提供对当前运维状况的简单的统计报表，缺乏进行多角度、深层次的分析功能，不能进行系统告警预测</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缺乏对历史数据的统计分析，无法快速获取历史统计报告</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dsp:txBody>
      <dsp:txXfrm>
        <a:off x="2006060" y="332870"/>
        <a:ext cx="1757139" cy="4224555"/>
      </dsp:txXfrm>
    </dsp:sp>
    <dsp:sp modelId="{8B1C4BED-03D4-48A9-8BC8-B9EDDFFBF302}">
      <dsp:nvSpPr>
        <dsp:cNvPr id="0" name=""/>
        <dsp:cNvSpPr/>
      </dsp:nvSpPr>
      <dsp:spPr>
        <a:xfrm>
          <a:off x="4009199" y="14574"/>
          <a:ext cx="1757139" cy="327397"/>
        </a:xfrm>
        <a:prstGeom prst="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zh-CN" altLang="en-US" sz="1400" kern="1200" dirty="0" smtClean="0">
              <a:latin typeface="微软雅黑" pitchFamily="34" charset="-122"/>
              <a:ea typeface="微软雅黑" pitchFamily="34" charset="-122"/>
            </a:rPr>
            <a:t>统计工作量繁重</a:t>
          </a:r>
          <a:endParaRPr lang="en-US" sz="1400" kern="1200" dirty="0">
            <a:latin typeface="微软雅黑" pitchFamily="34" charset="-122"/>
            <a:ea typeface="微软雅黑" pitchFamily="34" charset="-122"/>
          </a:endParaRPr>
        </a:p>
      </dsp:txBody>
      <dsp:txXfrm>
        <a:off x="4009199" y="14574"/>
        <a:ext cx="1757139" cy="327397"/>
      </dsp:txXfrm>
    </dsp:sp>
    <dsp:sp modelId="{69EF6F15-C547-4C06-86E4-45EB0A35F1AD}">
      <dsp:nvSpPr>
        <dsp:cNvPr id="0" name=""/>
        <dsp:cNvSpPr/>
      </dsp:nvSpPr>
      <dsp:spPr>
        <a:xfrm>
          <a:off x="4009199" y="332870"/>
          <a:ext cx="1757139" cy="4224555"/>
        </a:xfrm>
        <a:prstGeom prst="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无法快速生成统一要求的</a:t>
          </a:r>
          <a:r>
            <a:rPr lang="en-US" altLang="zh-CN" sz="1200" kern="1200" dirty="0" smtClean="0">
              <a:latin typeface="微软雅黑" pitchFamily="34" charset="-122"/>
              <a:ea typeface="微软雅黑" pitchFamily="34" charset="-122"/>
            </a:rPr>
            <a:t>PPT</a:t>
          </a:r>
          <a:r>
            <a:rPr lang="zh-CN" altLang="en-US" sz="1200" kern="1200" dirty="0" smtClean="0">
              <a:latin typeface="微软雅黑" pitchFamily="34" charset="-122"/>
              <a:ea typeface="微软雅黑" pitchFamily="34" charset="-122"/>
            </a:rPr>
            <a:t>或运维报告</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大量人力资源集中在原始数据采集及报表统计</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不能将员工的工作集中在对于网络优化的分析上</a:t>
          </a: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endParaRPr lang="en-US" sz="1200" kern="1200" dirty="0">
            <a:latin typeface="微软雅黑" pitchFamily="34" charset="-122"/>
            <a:ea typeface="微软雅黑" pitchFamily="34" charset="-122"/>
          </a:endParaRPr>
        </a:p>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企业核心</a:t>
          </a:r>
          <a:r>
            <a:rPr lang="en-US" sz="1200" kern="1200" dirty="0" smtClean="0">
              <a:latin typeface="微软雅黑" pitchFamily="34" charset="-122"/>
              <a:ea typeface="微软雅黑" pitchFamily="34" charset="-122"/>
            </a:rPr>
            <a:t>KPI</a:t>
          </a:r>
          <a:r>
            <a:rPr lang="zh-CN" sz="1200" kern="1200" dirty="0" smtClean="0">
              <a:latin typeface="微软雅黑" pitchFamily="34" charset="-122"/>
              <a:ea typeface="微软雅黑" pitchFamily="34" charset="-122"/>
            </a:rPr>
            <a:t>的变化会直接影响到报表系统的相关变化。</a:t>
          </a:r>
          <a:r>
            <a:rPr lang="zh-CN" altLang="en-US" sz="1200" kern="1200" dirty="0" smtClean="0">
              <a:latin typeface="微软雅黑" pitchFamily="34" charset="-122"/>
              <a:ea typeface="微软雅黑" pitchFamily="34" charset="-122"/>
            </a:rPr>
            <a:t>现在</a:t>
          </a:r>
          <a:r>
            <a:rPr lang="zh-CN" sz="1200" kern="1200" dirty="0" smtClean="0">
              <a:latin typeface="微软雅黑" pitchFamily="34" charset="-122"/>
              <a:ea typeface="微软雅黑" pitchFamily="34" charset="-122"/>
            </a:rPr>
            <a:t>这些修改需要投入相当的时间和人力。</a:t>
          </a:r>
          <a:endParaRPr lang="en-US" sz="1200" kern="1200" dirty="0">
            <a:latin typeface="微软雅黑" pitchFamily="34" charset="-122"/>
            <a:ea typeface="微软雅黑" pitchFamily="34" charset="-122"/>
          </a:endParaRPr>
        </a:p>
      </dsp:txBody>
      <dsp:txXfrm>
        <a:off x="4009199" y="332870"/>
        <a:ext cx="1757139" cy="4224555"/>
      </dsp:txXfrm>
    </dsp:sp>
    <dsp:sp modelId="{DE0CB843-EABD-40BE-BFAE-64C12CDD079F}">
      <dsp:nvSpPr>
        <dsp:cNvPr id="0" name=""/>
        <dsp:cNvSpPr/>
      </dsp:nvSpPr>
      <dsp:spPr>
        <a:xfrm>
          <a:off x="6012338" y="14574"/>
          <a:ext cx="1757139" cy="327397"/>
        </a:xfrm>
        <a:prstGeom prst="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zh-CN" altLang="en-US" sz="1400" kern="1200" dirty="0" smtClean="0">
              <a:latin typeface="微软雅黑" pitchFamily="34" charset="-122"/>
              <a:ea typeface="微软雅黑" pitchFamily="34" charset="-122"/>
            </a:rPr>
            <a:t>分析成果难共享</a:t>
          </a:r>
          <a:endParaRPr lang="en-US" sz="1400" kern="1200" dirty="0">
            <a:latin typeface="微软雅黑" pitchFamily="34" charset="-122"/>
            <a:ea typeface="微软雅黑" pitchFamily="34" charset="-122"/>
          </a:endParaRPr>
        </a:p>
      </dsp:txBody>
      <dsp:txXfrm>
        <a:off x="6012338" y="14574"/>
        <a:ext cx="1757139" cy="327397"/>
      </dsp:txXfrm>
    </dsp:sp>
    <dsp:sp modelId="{D5FEB09B-A405-4C23-B253-9B16A1475469}">
      <dsp:nvSpPr>
        <dsp:cNvPr id="0" name=""/>
        <dsp:cNvSpPr/>
      </dsp:nvSpPr>
      <dsp:spPr>
        <a:xfrm>
          <a:off x="6012338" y="332870"/>
          <a:ext cx="1757139" cy="4224555"/>
        </a:xfrm>
        <a:prstGeom prst="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没有统一展现的门户平台，或现有平台不能进行分权限分内容浏览</a:t>
          </a:r>
          <a:endParaRPr lang="en-US" sz="1200" kern="1200" dirty="0">
            <a:latin typeface="微软雅黑" pitchFamily="34" charset="-122"/>
            <a:ea typeface="微软雅黑" pitchFamily="34" charset="-122"/>
          </a:endParaRPr>
        </a:p>
        <a:p>
          <a:pPr marL="228600" lvl="2" indent="-114300" algn="l" defTabSz="533400">
            <a:lnSpc>
              <a:spcPct val="90000"/>
            </a:lnSpc>
            <a:spcBef>
              <a:spcPct val="0"/>
            </a:spcBef>
            <a:spcAft>
              <a:spcPct val="15000"/>
            </a:spcAft>
            <a:buChar char="••"/>
          </a:pPr>
          <a:endParaRPr lang="en-US" sz="1200" b="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b="0" kern="1200" dirty="0" smtClean="0">
              <a:latin typeface="微软雅黑" pitchFamily="34" charset="-122"/>
              <a:ea typeface="微软雅黑" pitchFamily="34" charset="-122"/>
            </a:rPr>
            <a:t>历史统计结果不能精确查找</a:t>
          </a:r>
          <a:endParaRPr lang="en-US" sz="1200" b="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endParaRPr lang="en-US" sz="1200" b="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b="0" kern="1200" dirty="0" smtClean="0">
              <a:latin typeface="微软雅黑" pitchFamily="34" charset="-122"/>
              <a:ea typeface="微软雅黑" pitchFamily="34" charset="-122"/>
            </a:rPr>
            <a:t>无法即时在线分析，从报表制作到报告发布时间过长</a:t>
          </a:r>
          <a:endParaRPr lang="en-US" sz="1200" b="0" kern="1200" dirty="0">
            <a:latin typeface="微软雅黑" pitchFamily="34" charset="-122"/>
            <a:ea typeface="微软雅黑" pitchFamily="34" charset="-122"/>
          </a:endParaRPr>
        </a:p>
      </dsp:txBody>
      <dsp:txXfrm>
        <a:off x="6012338" y="332870"/>
        <a:ext cx="1757139" cy="42245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406E55-1061-4232-866D-81975E0FA41D}">
      <dsp:nvSpPr>
        <dsp:cNvPr id="0" name=""/>
        <dsp:cNvSpPr/>
      </dsp:nvSpPr>
      <dsp:spPr>
        <a:xfrm>
          <a:off x="1005840" y="0"/>
          <a:ext cx="5699760" cy="4495800"/>
        </a:xfrm>
        <a:prstGeom prst="rightArrow">
          <a:avLst/>
        </a:prstGeom>
        <a:solidFill>
          <a:srgbClr val="C0504D">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4D8D069-AFF7-46ED-ACBF-ADCFF8ACDED9}">
      <dsp:nvSpPr>
        <dsp:cNvPr id="0" name=""/>
        <dsp:cNvSpPr/>
      </dsp:nvSpPr>
      <dsp:spPr>
        <a:xfrm>
          <a:off x="1964" y="1348740"/>
          <a:ext cx="1182647" cy="1798320"/>
        </a:xfrm>
        <a:prstGeom prst="roundRect">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Calibri"/>
              <a:ea typeface="宋体"/>
              <a:cs typeface="+mn-cs"/>
            </a:rPr>
            <a:t>数据采集</a:t>
          </a:r>
          <a:endParaRPr lang="en-US" sz="1800" kern="1200" dirty="0">
            <a:solidFill>
              <a:sysClr val="windowText" lastClr="000000"/>
            </a:solidFill>
            <a:latin typeface="Calibri"/>
            <a:ea typeface="+mn-ea"/>
            <a:cs typeface="+mn-cs"/>
          </a:endParaRPr>
        </a:p>
      </dsp:txBody>
      <dsp:txXfrm>
        <a:off x="1964" y="1348740"/>
        <a:ext cx="1182647" cy="1798320"/>
      </dsp:txXfrm>
    </dsp:sp>
    <dsp:sp modelId="{624B4423-F8F1-4694-9058-4DFF1A2FE813}">
      <dsp:nvSpPr>
        <dsp:cNvPr id="0" name=""/>
        <dsp:cNvSpPr/>
      </dsp:nvSpPr>
      <dsp:spPr>
        <a:xfrm>
          <a:off x="1381720" y="1348740"/>
          <a:ext cx="1182647" cy="1798320"/>
        </a:xfrm>
        <a:prstGeom prst="roundRect">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Calibri"/>
              <a:ea typeface="宋体"/>
              <a:cs typeface="+mn-cs"/>
            </a:rPr>
            <a:t>数据整合</a:t>
          </a:r>
          <a:endParaRPr lang="en-US" sz="1800" kern="1200" dirty="0">
            <a:solidFill>
              <a:sysClr val="windowText" lastClr="000000"/>
            </a:solidFill>
            <a:latin typeface="Calibri"/>
            <a:ea typeface="+mn-ea"/>
            <a:cs typeface="+mn-cs"/>
          </a:endParaRPr>
        </a:p>
      </dsp:txBody>
      <dsp:txXfrm>
        <a:off x="1381720" y="1348740"/>
        <a:ext cx="1182647" cy="1798320"/>
      </dsp:txXfrm>
    </dsp:sp>
    <dsp:sp modelId="{94920896-3D32-4ACE-8B7E-408336BBDF34}">
      <dsp:nvSpPr>
        <dsp:cNvPr id="0" name=""/>
        <dsp:cNvSpPr/>
      </dsp:nvSpPr>
      <dsp:spPr>
        <a:xfrm>
          <a:off x="2761476" y="1348740"/>
          <a:ext cx="1182647" cy="1798320"/>
        </a:xfrm>
        <a:prstGeom prst="roundRect">
          <a:avLst/>
        </a:prstGeom>
        <a:solidFill>
          <a:srgbClr val="8064A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Calibri"/>
              <a:ea typeface="宋体"/>
              <a:cs typeface="+mn-cs"/>
            </a:rPr>
            <a:t>多维分析</a:t>
          </a:r>
          <a:endParaRPr lang="en-US" sz="1800" kern="1200" dirty="0">
            <a:solidFill>
              <a:sysClr val="windowText" lastClr="000000"/>
            </a:solidFill>
            <a:latin typeface="Calibri"/>
            <a:ea typeface="+mn-ea"/>
            <a:cs typeface="+mn-cs"/>
          </a:endParaRPr>
        </a:p>
      </dsp:txBody>
      <dsp:txXfrm>
        <a:off x="2761476" y="1348740"/>
        <a:ext cx="1182647" cy="1798320"/>
      </dsp:txXfrm>
    </dsp:sp>
    <dsp:sp modelId="{4EAE8658-9906-4A84-B8EF-755EFBD4591D}">
      <dsp:nvSpPr>
        <dsp:cNvPr id="0" name=""/>
        <dsp:cNvSpPr/>
      </dsp:nvSpPr>
      <dsp:spPr>
        <a:xfrm>
          <a:off x="4141231" y="1348740"/>
          <a:ext cx="1182647" cy="1798320"/>
        </a:xfrm>
        <a:prstGeom prst="roundRect">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Calibri"/>
              <a:ea typeface="宋体"/>
              <a:cs typeface="+mn-cs"/>
            </a:rPr>
            <a:t>战略规划</a:t>
          </a:r>
          <a:endParaRPr lang="en-US" sz="1800" kern="1200" dirty="0">
            <a:solidFill>
              <a:sysClr val="windowText" lastClr="000000"/>
            </a:solidFill>
            <a:latin typeface="Calibri"/>
            <a:ea typeface="+mn-ea"/>
            <a:cs typeface="+mn-cs"/>
          </a:endParaRPr>
        </a:p>
      </dsp:txBody>
      <dsp:txXfrm>
        <a:off x="4141231" y="1348740"/>
        <a:ext cx="1182647" cy="1798320"/>
      </dsp:txXfrm>
    </dsp:sp>
    <dsp:sp modelId="{DB7E0E6B-EB50-4F67-A146-ACC2C97E639F}">
      <dsp:nvSpPr>
        <dsp:cNvPr id="0" name=""/>
        <dsp:cNvSpPr/>
      </dsp:nvSpPr>
      <dsp:spPr>
        <a:xfrm>
          <a:off x="5520987" y="1348740"/>
          <a:ext cx="1182647" cy="1798320"/>
        </a:xfrm>
        <a:prstGeom prst="roundRect">
          <a:avLst/>
        </a:prstGeom>
        <a:solidFill>
          <a:srgbClr val="F7964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Calibri"/>
              <a:ea typeface="宋体"/>
              <a:cs typeface="+mn-cs"/>
            </a:rPr>
            <a:t>优化提高</a:t>
          </a:r>
          <a:endParaRPr lang="en-US" sz="1800" kern="1200" dirty="0">
            <a:solidFill>
              <a:sysClr val="windowText" lastClr="000000"/>
            </a:solidFill>
            <a:latin typeface="Calibri"/>
            <a:ea typeface="+mn-ea"/>
            <a:cs typeface="+mn-cs"/>
          </a:endParaRPr>
        </a:p>
      </dsp:txBody>
      <dsp:txXfrm>
        <a:off x="5520987" y="1348740"/>
        <a:ext cx="1182647" cy="17983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8CCD74-7FCA-46F8-ABA0-06341DEA80F1}">
      <dsp:nvSpPr>
        <dsp:cNvPr id="0" name=""/>
        <dsp:cNvSpPr/>
      </dsp:nvSpPr>
      <dsp:spPr>
        <a:xfrm>
          <a:off x="991843" y="162189"/>
          <a:ext cx="1362017" cy="1143025"/>
        </a:xfrm>
        <a:prstGeom prst="roundRect">
          <a:avLst/>
        </a:prstGeom>
        <a:gradFill rotWithShape="0">
          <a:gsLst>
            <a:gs pos="0">
              <a:srgbClr val="5E9EFF"/>
            </a:gs>
            <a:gs pos="39999">
              <a:srgbClr val="85C2FF"/>
            </a:gs>
            <a:gs pos="70000">
              <a:srgbClr val="C4D6EB"/>
            </a:gs>
            <a:gs pos="100000">
              <a:srgbClr val="FFEBFA"/>
            </a:gs>
          </a:gsLst>
          <a:path path="circle">
            <a:fillToRect l="100000" t="100000"/>
          </a:path>
        </a:gra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CN" altLang="en-US" sz="1200" b="0" i="0" kern="1200" noProof="0" dirty="0" smtClean="0">
              <a:latin typeface="微软雅黑" pitchFamily="34" charset="-122"/>
              <a:ea typeface="微软雅黑" pitchFamily="34" charset="-122"/>
            </a:rPr>
            <a:t>信息共享及浏览</a:t>
          </a:r>
          <a:endParaRPr lang="en-US" altLang="zh-CN" sz="1200" b="0" i="0" kern="1200" noProof="0" dirty="0" smtClean="0">
            <a:latin typeface="微软雅黑" pitchFamily="34" charset="-122"/>
            <a:ea typeface="微软雅黑" pitchFamily="34" charset="-122"/>
          </a:endParaRPr>
        </a:p>
        <a:p>
          <a:pPr lvl="0" algn="ctr" defTabSz="533400">
            <a:lnSpc>
              <a:spcPct val="90000"/>
            </a:lnSpc>
            <a:spcBef>
              <a:spcPct val="0"/>
            </a:spcBef>
            <a:spcAft>
              <a:spcPct val="35000"/>
            </a:spcAft>
          </a:pPr>
          <a:r>
            <a:rPr lang="zh-CN" altLang="en-US" sz="1200" b="0" i="0" kern="1200" noProof="0" dirty="0" smtClean="0">
              <a:latin typeface="微软雅黑" pitchFamily="34" charset="-122"/>
              <a:ea typeface="微软雅黑" pitchFamily="34" charset="-122"/>
            </a:rPr>
            <a:t>在线数据分析</a:t>
          </a:r>
          <a:endParaRPr lang="en-US" altLang="zh-CN" sz="1200" b="0" i="0" kern="1200" noProof="0" dirty="0" smtClean="0">
            <a:latin typeface="微软雅黑" pitchFamily="34" charset="-122"/>
            <a:ea typeface="微软雅黑" pitchFamily="34" charset="-122"/>
          </a:endParaRPr>
        </a:p>
        <a:p>
          <a:pPr lvl="0" algn="ctr" defTabSz="533400">
            <a:lnSpc>
              <a:spcPct val="90000"/>
            </a:lnSpc>
            <a:spcBef>
              <a:spcPct val="0"/>
            </a:spcBef>
            <a:spcAft>
              <a:spcPct val="35000"/>
            </a:spcAft>
          </a:pPr>
          <a:r>
            <a:rPr lang="zh-CN" altLang="en-US" sz="1200" b="0" i="0" kern="1200" noProof="0" dirty="0" smtClean="0">
              <a:latin typeface="微软雅黑" pitchFamily="34" charset="-122"/>
              <a:ea typeface="微软雅黑" pitchFamily="34" charset="-122"/>
            </a:rPr>
            <a:t>个人站点</a:t>
          </a:r>
          <a:endParaRPr lang="en-US" sz="1200" b="0" i="0" kern="1200" noProof="0" dirty="0">
            <a:latin typeface="微软雅黑" pitchFamily="34" charset="-122"/>
            <a:ea typeface="微软雅黑" pitchFamily="34" charset="-122"/>
          </a:endParaRPr>
        </a:p>
      </dsp:txBody>
      <dsp:txXfrm>
        <a:off x="991843" y="162189"/>
        <a:ext cx="1362017" cy="1143025"/>
      </dsp:txXfrm>
    </dsp:sp>
    <dsp:sp modelId="{0D3DDFC0-D92D-48A1-9CF3-C55FA72E6A70}">
      <dsp:nvSpPr>
        <dsp:cNvPr id="0" name=""/>
        <dsp:cNvSpPr/>
      </dsp:nvSpPr>
      <dsp:spPr>
        <a:xfrm>
          <a:off x="1007640" y="1447801"/>
          <a:ext cx="1362017" cy="1143025"/>
        </a:xfrm>
        <a:prstGeom prst="roundRect">
          <a:avLst/>
        </a:prstGeom>
        <a:gradFill flip="none" rotWithShape="0">
          <a:gsLst>
            <a:gs pos="0">
              <a:srgbClr val="5E9EFF"/>
            </a:gs>
            <a:gs pos="39999">
              <a:srgbClr val="85C2FF"/>
            </a:gs>
            <a:gs pos="70000">
              <a:srgbClr val="C4D6EB"/>
            </a:gs>
            <a:gs pos="100000">
              <a:srgbClr val="FFEBFA"/>
            </a:gs>
          </a:gsLst>
          <a:path path="circle">
            <a:fillToRect l="100000" t="100000"/>
          </a:path>
          <a:tileRect r="-100000" b="-100000"/>
        </a:gra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CN" altLang="en-US" sz="1200" b="0" i="0" kern="1200" dirty="0" smtClean="0">
              <a:latin typeface="微软雅黑" pitchFamily="34" charset="-122"/>
              <a:ea typeface="微软雅黑" pitchFamily="34" charset="-122"/>
            </a:rPr>
            <a:t>全专业运维报告</a:t>
          </a:r>
          <a:endParaRPr lang="en-US" altLang="zh-CN" sz="1200" b="0" i="0" kern="1200" dirty="0" smtClean="0">
            <a:latin typeface="微软雅黑" pitchFamily="34" charset="-122"/>
            <a:ea typeface="微软雅黑" pitchFamily="34" charset="-122"/>
          </a:endParaRPr>
        </a:p>
        <a:p>
          <a:pPr lvl="0" algn="ctr" defTabSz="533400">
            <a:lnSpc>
              <a:spcPct val="90000"/>
            </a:lnSpc>
            <a:spcBef>
              <a:spcPct val="0"/>
            </a:spcBef>
            <a:spcAft>
              <a:spcPct val="35000"/>
            </a:spcAft>
          </a:pPr>
          <a:r>
            <a:rPr lang="zh-CN" altLang="en-US" sz="1200" b="0" i="0" kern="1200" dirty="0" smtClean="0">
              <a:latin typeface="微软雅黑" pitchFamily="34" charset="-122"/>
              <a:ea typeface="微软雅黑" pitchFamily="34" charset="-122"/>
            </a:rPr>
            <a:t>自定义报表</a:t>
          </a:r>
          <a:endParaRPr lang="en-US" altLang="zh-CN" sz="1200" b="0" i="0" kern="1200" dirty="0" smtClean="0">
            <a:latin typeface="微软雅黑" pitchFamily="34" charset="-122"/>
            <a:ea typeface="微软雅黑" pitchFamily="34" charset="-122"/>
          </a:endParaRPr>
        </a:p>
        <a:p>
          <a:pPr lvl="0" algn="ctr" defTabSz="533400">
            <a:lnSpc>
              <a:spcPct val="90000"/>
            </a:lnSpc>
            <a:spcBef>
              <a:spcPct val="0"/>
            </a:spcBef>
            <a:spcAft>
              <a:spcPct val="35000"/>
            </a:spcAft>
          </a:pPr>
          <a:r>
            <a:rPr lang="zh-CN" altLang="en-US" sz="1200" b="0" i="0" kern="1200" dirty="0" smtClean="0">
              <a:latin typeface="微软雅黑" pitchFamily="34" charset="-122"/>
              <a:ea typeface="微软雅黑" pitchFamily="34" charset="-122"/>
            </a:rPr>
            <a:t>即席查询</a:t>
          </a:r>
          <a:endParaRPr lang="en-US" altLang="zh-CN" sz="1200" b="0" i="0" kern="1200" dirty="0" smtClean="0">
            <a:latin typeface="微软雅黑" pitchFamily="34" charset="-122"/>
            <a:ea typeface="微软雅黑" pitchFamily="34" charset="-122"/>
          </a:endParaRPr>
        </a:p>
      </dsp:txBody>
      <dsp:txXfrm>
        <a:off x="1007640" y="1447801"/>
        <a:ext cx="1362017" cy="1143025"/>
      </dsp:txXfrm>
    </dsp:sp>
    <dsp:sp modelId="{507BBDFF-3634-4454-BA9D-CF717D6DA6CB}">
      <dsp:nvSpPr>
        <dsp:cNvPr id="0" name=""/>
        <dsp:cNvSpPr/>
      </dsp:nvSpPr>
      <dsp:spPr>
        <a:xfrm>
          <a:off x="1007640" y="2792561"/>
          <a:ext cx="1391513" cy="1143025"/>
        </a:xfrm>
        <a:prstGeom prst="roundRect">
          <a:avLst/>
        </a:prstGeom>
        <a:gradFill flip="none" rotWithShape="0">
          <a:gsLst>
            <a:gs pos="0">
              <a:srgbClr val="5E9EFF"/>
            </a:gs>
            <a:gs pos="39999">
              <a:srgbClr val="85C2FF"/>
            </a:gs>
            <a:gs pos="70000">
              <a:srgbClr val="C4D6EB"/>
            </a:gs>
            <a:gs pos="100000">
              <a:srgbClr val="FFEBFA"/>
            </a:gs>
          </a:gsLst>
          <a:path path="circle">
            <a:fillToRect l="100000" t="100000"/>
          </a:path>
          <a:tileRect r="-100000" b="-100000"/>
        </a:gra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CN" altLang="en-US" sz="1200" b="0" i="0" kern="1200" dirty="0" smtClean="0">
              <a:latin typeface="微软雅黑" pitchFamily="34" charset="-122"/>
              <a:ea typeface="微软雅黑" pitchFamily="34" charset="-122"/>
            </a:rPr>
            <a:t>运维专题分析</a:t>
          </a:r>
          <a:endParaRPr lang="en-US" altLang="zh-CN" sz="1200" b="0" i="0" kern="1200" dirty="0" smtClean="0">
            <a:latin typeface="微软雅黑" pitchFamily="34" charset="-122"/>
            <a:ea typeface="微软雅黑" pitchFamily="34" charset="-122"/>
          </a:endParaRPr>
        </a:p>
        <a:p>
          <a:pPr lvl="0" algn="ctr" defTabSz="533400">
            <a:lnSpc>
              <a:spcPct val="90000"/>
            </a:lnSpc>
            <a:spcBef>
              <a:spcPct val="0"/>
            </a:spcBef>
            <a:spcAft>
              <a:spcPct val="35000"/>
            </a:spcAft>
          </a:pPr>
          <a:r>
            <a:rPr lang="zh-CN" altLang="en-US" sz="1200" b="0" i="0" kern="1200" dirty="0" smtClean="0">
              <a:latin typeface="微软雅黑" pitchFamily="34" charset="-122"/>
              <a:ea typeface="微软雅黑" pitchFamily="34" charset="-122"/>
            </a:rPr>
            <a:t>绩效管理</a:t>
          </a:r>
          <a:endParaRPr lang="en-US" altLang="zh-CN" sz="1200" b="0" i="0" kern="1200" dirty="0" smtClean="0">
            <a:latin typeface="微软雅黑" pitchFamily="34" charset="-122"/>
            <a:ea typeface="微软雅黑" pitchFamily="34" charset="-122"/>
          </a:endParaRPr>
        </a:p>
      </dsp:txBody>
      <dsp:txXfrm>
        <a:off x="1007640" y="2792561"/>
        <a:ext cx="1391513" cy="11430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868F7A-C572-4FF1-9570-23D55BA1BEED}">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全专业分析</a:t>
          </a:r>
          <a:endParaRPr lang="en-US" sz="2800" kern="1200" dirty="0">
            <a:latin typeface="微软雅黑" pitchFamily="34" charset="-122"/>
            <a:ea typeface="微软雅黑" pitchFamily="34" charset="-122"/>
          </a:endParaRPr>
        </a:p>
      </dsp:txBody>
      <dsp:txXfrm>
        <a:off x="1004" y="0"/>
        <a:ext cx="2611933" cy="1357788"/>
      </dsp:txXfrm>
    </dsp:sp>
    <dsp:sp modelId="{60F0121C-23CF-4EA9-8A7A-A0B0C3A14E0B}">
      <dsp:nvSpPr>
        <dsp:cNvPr id="0" name=""/>
        <dsp:cNvSpPr/>
      </dsp:nvSpPr>
      <dsp:spPr>
        <a:xfrm>
          <a:off x="228598" y="1088321"/>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数据专业</a:t>
          </a:r>
          <a:endParaRPr lang="en-US" sz="1900" kern="1200" dirty="0"/>
        </a:p>
      </dsp:txBody>
      <dsp:txXfrm>
        <a:off x="228598" y="1088321"/>
        <a:ext cx="2089546" cy="584460"/>
      </dsp:txXfrm>
    </dsp:sp>
    <dsp:sp modelId="{6800FA71-EEC0-48AD-9EFF-27C3BFC09FF8}">
      <dsp:nvSpPr>
        <dsp:cNvPr id="0" name=""/>
        <dsp:cNvSpPr/>
      </dsp:nvSpPr>
      <dsp:spPr>
        <a:xfrm>
          <a:off x="228598" y="1697734"/>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交换网络</a:t>
          </a:r>
          <a:endParaRPr lang="en-US" sz="1900" kern="1200" dirty="0"/>
        </a:p>
      </dsp:txBody>
      <dsp:txXfrm>
        <a:off x="228598" y="1697734"/>
        <a:ext cx="2089546" cy="584460"/>
      </dsp:txXfrm>
    </dsp:sp>
    <dsp:sp modelId="{023B8898-1FD5-4CCA-BE39-8E394AE35544}">
      <dsp:nvSpPr>
        <dsp:cNvPr id="0" name=""/>
        <dsp:cNvSpPr/>
      </dsp:nvSpPr>
      <dsp:spPr>
        <a:xfrm>
          <a:off x="228598" y="2307148"/>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传输专业</a:t>
          </a:r>
          <a:endParaRPr lang="en-US" sz="1900" kern="1200" dirty="0"/>
        </a:p>
      </dsp:txBody>
      <dsp:txXfrm>
        <a:off x="228598" y="2307148"/>
        <a:ext cx="2089546" cy="584460"/>
      </dsp:txXfrm>
    </dsp:sp>
    <dsp:sp modelId="{AE85DAE9-FD7F-49EF-B839-51343BD64D12}">
      <dsp:nvSpPr>
        <dsp:cNvPr id="0" name=""/>
        <dsp:cNvSpPr/>
      </dsp:nvSpPr>
      <dsp:spPr>
        <a:xfrm>
          <a:off x="228598" y="2941512"/>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移动通信网</a:t>
          </a:r>
          <a:endParaRPr lang="en-US" sz="1900" kern="1200" dirty="0"/>
        </a:p>
      </dsp:txBody>
      <dsp:txXfrm>
        <a:off x="228598" y="2941512"/>
        <a:ext cx="2089546" cy="584460"/>
      </dsp:txXfrm>
    </dsp:sp>
    <dsp:sp modelId="{E14D98AF-7272-4BEF-8897-684D1B3721C5}">
      <dsp:nvSpPr>
        <dsp:cNvPr id="0" name=""/>
        <dsp:cNvSpPr/>
      </dsp:nvSpPr>
      <dsp:spPr>
        <a:xfrm>
          <a:off x="228598" y="3530469"/>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电子工单分析</a:t>
          </a:r>
          <a:endParaRPr lang="en-US" sz="1900" kern="1200" dirty="0"/>
        </a:p>
      </dsp:txBody>
      <dsp:txXfrm>
        <a:off x="228598" y="3530469"/>
        <a:ext cx="2089546" cy="584460"/>
      </dsp:txXfrm>
    </dsp:sp>
    <dsp:sp modelId="{FF2D2B49-C35F-4C78-ACA7-5BA20D3C273D}">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统计报表</a:t>
          </a:r>
          <a:r>
            <a:rPr lang="en-US" altLang="zh-CN" sz="2000" kern="1200" dirty="0" smtClean="0">
              <a:latin typeface="微软雅黑" pitchFamily="34" charset="-122"/>
              <a:ea typeface="微软雅黑" pitchFamily="34" charset="-122"/>
            </a:rPr>
            <a:t>/OLAP</a:t>
          </a:r>
          <a:r>
            <a:rPr lang="zh-CN" altLang="en-US" sz="2000" kern="1200" dirty="0" smtClean="0">
              <a:latin typeface="微软雅黑" pitchFamily="34" charset="-122"/>
              <a:ea typeface="微软雅黑" pitchFamily="34" charset="-122"/>
            </a:rPr>
            <a:t>分析</a:t>
          </a:r>
          <a:endParaRPr lang="en-US" sz="2000" kern="1200" dirty="0">
            <a:latin typeface="微软雅黑" pitchFamily="34" charset="-122"/>
            <a:ea typeface="微软雅黑" pitchFamily="34" charset="-122"/>
          </a:endParaRPr>
        </a:p>
      </dsp:txBody>
      <dsp:txXfrm>
        <a:off x="2808833" y="0"/>
        <a:ext cx="2611933" cy="1357788"/>
      </dsp:txXfrm>
    </dsp:sp>
    <dsp:sp modelId="{896F947F-4372-4747-A7E4-CF4899CD628B}">
      <dsp:nvSpPr>
        <dsp:cNvPr id="0" name=""/>
        <dsp:cNvSpPr/>
      </dsp:nvSpPr>
      <dsp:spPr>
        <a:xfrm>
          <a:off x="3070026" y="1027381"/>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性能分析</a:t>
          </a:r>
          <a:endParaRPr lang="en-US" sz="1900" kern="1200" dirty="0"/>
        </a:p>
      </dsp:txBody>
      <dsp:txXfrm>
        <a:off x="3070026" y="1027381"/>
        <a:ext cx="2089546" cy="584460"/>
      </dsp:txXfrm>
    </dsp:sp>
    <dsp:sp modelId="{43F1C7F3-A9C5-4E79-A6B7-F016201F2F4A}">
      <dsp:nvSpPr>
        <dsp:cNvPr id="0" name=""/>
        <dsp:cNvSpPr/>
      </dsp:nvSpPr>
      <dsp:spPr>
        <a:xfrm>
          <a:off x="3070026" y="1648902"/>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通话分析</a:t>
          </a:r>
          <a:endParaRPr lang="en-US" sz="1900" kern="1200" dirty="0"/>
        </a:p>
      </dsp:txBody>
      <dsp:txXfrm>
        <a:off x="3070026" y="1648902"/>
        <a:ext cx="2089546" cy="584460"/>
      </dsp:txXfrm>
    </dsp:sp>
    <dsp:sp modelId="{336989AF-82FB-4172-838C-619E78D9D951}">
      <dsp:nvSpPr>
        <dsp:cNvPr id="0" name=""/>
        <dsp:cNvSpPr/>
      </dsp:nvSpPr>
      <dsp:spPr>
        <a:xfrm>
          <a:off x="3070026" y="2259221"/>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altLang="zh-CN" sz="1900" kern="1200" dirty="0" smtClean="0"/>
            <a:t>IP</a:t>
          </a:r>
          <a:r>
            <a:rPr lang="zh-CN" altLang="en-US" sz="1900" kern="1200" dirty="0" smtClean="0"/>
            <a:t>网络质量分析</a:t>
          </a:r>
          <a:endParaRPr lang="en-US" sz="1900" kern="1200" dirty="0"/>
        </a:p>
      </dsp:txBody>
      <dsp:txXfrm>
        <a:off x="3070026" y="2259221"/>
        <a:ext cx="2089546" cy="584460"/>
      </dsp:txXfrm>
    </dsp:sp>
    <dsp:sp modelId="{B6494721-C35C-4E2B-B169-27AA5E7148B2}">
      <dsp:nvSpPr>
        <dsp:cNvPr id="0" name=""/>
        <dsp:cNvSpPr/>
      </dsp:nvSpPr>
      <dsp:spPr>
        <a:xfrm>
          <a:off x="3070026" y="2880742"/>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传输中断分析</a:t>
          </a:r>
          <a:endParaRPr lang="en-US" sz="1900" kern="1200" dirty="0"/>
        </a:p>
      </dsp:txBody>
      <dsp:txXfrm>
        <a:off x="3070026" y="2880742"/>
        <a:ext cx="2089546" cy="584460"/>
      </dsp:txXfrm>
    </dsp:sp>
    <dsp:sp modelId="{6FD85400-DD08-4AC2-8AC0-6475FD8D569E}">
      <dsp:nvSpPr>
        <dsp:cNvPr id="0" name=""/>
        <dsp:cNvSpPr/>
      </dsp:nvSpPr>
      <dsp:spPr>
        <a:xfrm>
          <a:off x="3070026" y="3469699"/>
          <a:ext cx="2089546" cy="58446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altLang="zh-CN" sz="1900" kern="1200" dirty="0" smtClean="0"/>
            <a:t>…</a:t>
          </a:r>
          <a:endParaRPr lang="en-US" sz="1900" kern="1200" dirty="0"/>
        </a:p>
      </dsp:txBody>
      <dsp:txXfrm>
        <a:off x="3070026" y="3469699"/>
        <a:ext cx="2089546" cy="584460"/>
      </dsp:txXfrm>
    </dsp:sp>
    <dsp:sp modelId="{8B37F8B7-9907-432C-9A91-464DD56E49C0}">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专题分析</a:t>
          </a:r>
          <a:endParaRPr lang="en-US" sz="2800" kern="1200" dirty="0">
            <a:latin typeface="微软雅黑" pitchFamily="34" charset="-122"/>
            <a:ea typeface="微软雅黑" pitchFamily="34" charset="-122"/>
          </a:endParaRPr>
        </a:p>
      </dsp:txBody>
      <dsp:txXfrm>
        <a:off x="5616661" y="0"/>
        <a:ext cx="2611933" cy="1357788"/>
      </dsp:txXfrm>
    </dsp:sp>
    <dsp:sp modelId="{30780376-BCF0-4546-A6BC-49C3B62CA08B}">
      <dsp:nvSpPr>
        <dsp:cNvPr id="0" name=""/>
        <dsp:cNvSpPr/>
      </dsp:nvSpPr>
      <dsp:spPr>
        <a:xfrm>
          <a:off x="5877855" y="1026945"/>
          <a:ext cx="2089546" cy="88917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大客户网络使用情况专题分析</a:t>
          </a:r>
          <a:endParaRPr lang="en-US" sz="1900" kern="1200" dirty="0"/>
        </a:p>
      </dsp:txBody>
      <dsp:txXfrm>
        <a:off x="5877855" y="1026945"/>
        <a:ext cx="2089546" cy="889170"/>
      </dsp:txXfrm>
    </dsp:sp>
    <dsp:sp modelId="{8D534190-6A34-44E4-AC8C-244B0CD39B1F}">
      <dsp:nvSpPr>
        <dsp:cNvPr id="0" name=""/>
        <dsp:cNvSpPr/>
      </dsp:nvSpPr>
      <dsp:spPr>
        <a:xfrm>
          <a:off x="5877855" y="2027080"/>
          <a:ext cx="2089546" cy="88917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altLang="zh-CN" sz="1900" kern="1200" dirty="0" smtClean="0"/>
            <a:t>IP</a:t>
          </a:r>
          <a:r>
            <a:rPr lang="zh-CN" altLang="en-US" sz="1900" kern="1200" dirty="0" smtClean="0"/>
            <a:t>网络电路使用和利用率分析</a:t>
          </a:r>
          <a:endParaRPr lang="en-US" sz="1900" kern="1200" dirty="0"/>
        </a:p>
      </dsp:txBody>
      <dsp:txXfrm>
        <a:off x="5877855" y="2027080"/>
        <a:ext cx="2089546" cy="889170"/>
      </dsp:txXfrm>
    </dsp:sp>
    <dsp:sp modelId="{BBB283E1-9020-4379-86A9-8248484E1D6C}">
      <dsp:nvSpPr>
        <dsp:cNvPr id="0" name=""/>
        <dsp:cNvSpPr/>
      </dsp:nvSpPr>
      <dsp:spPr>
        <a:xfrm>
          <a:off x="5877855" y="3098643"/>
          <a:ext cx="2089546" cy="88917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t>
          </a:r>
          <a:endParaRPr lang="en-US" sz="1900" kern="1200" dirty="0"/>
        </a:p>
      </dsp:txBody>
      <dsp:txXfrm>
        <a:off x="5877855" y="3098643"/>
        <a:ext cx="2089546" cy="8891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2751B-6B20-4B09-A1B8-C2118A5B0193}">
      <dsp:nvSpPr>
        <dsp:cNvPr id="0" name=""/>
        <dsp:cNvSpPr/>
      </dsp:nvSpPr>
      <dsp:spPr>
        <a:xfrm>
          <a:off x="0" y="2000246"/>
          <a:ext cx="8329613" cy="76835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3A47A-A300-4E70-9962-7E922C3BDAB9}">
      <dsp:nvSpPr>
        <dsp:cNvPr id="0" name=""/>
        <dsp:cNvSpPr/>
      </dsp:nvSpPr>
      <dsp:spPr>
        <a:xfrm>
          <a:off x="42822" y="0"/>
          <a:ext cx="2415913" cy="1907540"/>
        </a:xfrm>
        <a:prstGeom prst="rect">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zh-CN" altLang="en-US" sz="1300" kern="1200" dirty="0" smtClean="0"/>
            <a:t>网络体系</a:t>
          </a:r>
          <a:endParaRPr lang="en-US" altLang="zh-CN" sz="1300" kern="1200" dirty="0" smtClean="0"/>
        </a:p>
        <a:p>
          <a:pPr lvl="0" algn="ctr" defTabSz="577850">
            <a:lnSpc>
              <a:spcPct val="90000"/>
            </a:lnSpc>
            <a:spcBef>
              <a:spcPct val="0"/>
            </a:spcBef>
            <a:spcAft>
              <a:spcPct val="35000"/>
            </a:spcAft>
          </a:pPr>
          <a:r>
            <a:rPr lang="zh-CN" altLang="en-US" sz="1300" kern="1200" dirty="0" smtClean="0"/>
            <a:t>核心业务系统</a:t>
          </a:r>
          <a:endParaRPr lang="en-US" altLang="zh-CN" sz="1300" kern="1200" dirty="0" smtClean="0"/>
        </a:p>
        <a:p>
          <a:pPr lvl="0" algn="ctr" defTabSz="577850">
            <a:lnSpc>
              <a:spcPct val="90000"/>
            </a:lnSpc>
            <a:spcBef>
              <a:spcPct val="0"/>
            </a:spcBef>
            <a:spcAft>
              <a:spcPct val="35000"/>
            </a:spcAft>
          </a:pPr>
          <a:r>
            <a:rPr lang="zh-CN" altLang="en-US" sz="1300" kern="1200" dirty="0" smtClean="0"/>
            <a:t>监管部门数据采集</a:t>
          </a:r>
          <a:endParaRPr lang="en-US" altLang="zh-CN" sz="1300" kern="1200" dirty="0" smtClean="0"/>
        </a:p>
        <a:p>
          <a:pPr lvl="0" algn="ctr" defTabSz="577850">
            <a:lnSpc>
              <a:spcPct val="90000"/>
            </a:lnSpc>
            <a:spcBef>
              <a:spcPct val="0"/>
            </a:spcBef>
            <a:spcAft>
              <a:spcPct val="35000"/>
            </a:spcAft>
          </a:pPr>
          <a:r>
            <a:rPr lang="zh-CN" altLang="en-US" sz="1300" kern="1200" dirty="0" smtClean="0"/>
            <a:t>备份措施</a:t>
          </a:r>
          <a:endParaRPr lang="en-US" altLang="zh-CN" sz="1300" kern="1200" dirty="0" smtClean="0"/>
        </a:p>
        <a:p>
          <a:pPr lvl="0" algn="ctr" defTabSz="577850">
            <a:lnSpc>
              <a:spcPct val="90000"/>
            </a:lnSpc>
            <a:spcBef>
              <a:spcPct val="0"/>
            </a:spcBef>
            <a:spcAft>
              <a:spcPct val="35000"/>
            </a:spcAft>
          </a:pPr>
          <a:r>
            <a:rPr lang="zh-CN" altLang="en-US" sz="1300" kern="1200" dirty="0" smtClean="0"/>
            <a:t>信息安全防护措施</a:t>
          </a:r>
          <a:endParaRPr lang="en-US" altLang="zh-CN" sz="1300" kern="1200" dirty="0" smtClean="0"/>
        </a:p>
      </dsp:txBody>
      <dsp:txXfrm>
        <a:off x="42822" y="0"/>
        <a:ext cx="2415913" cy="1907540"/>
      </dsp:txXfrm>
    </dsp:sp>
    <dsp:sp modelId="{C0449446-A7BF-42F1-BE16-5B7E42EF006D}">
      <dsp:nvSpPr>
        <dsp:cNvPr id="0" name=""/>
        <dsp:cNvSpPr/>
      </dsp:nvSpPr>
      <dsp:spPr>
        <a:xfrm>
          <a:off x="973174" y="2145982"/>
          <a:ext cx="476885" cy="476885"/>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4D949-AC53-4D00-9C40-8D176127E631}">
      <dsp:nvSpPr>
        <dsp:cNvPr id="0" name=""/>
        <dsp:cNvSpPr/>
      </dsp:nvSpPr>
      <dsp:spPr>
        <a:xfrm>
          <a:off x="2540369" y="2861309"/>
          <a:ext cx="2415913" cy="1907540"/>
        </a:xfrm>
        <a:prstGeom prst="rect">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zh-CN" altLang="en-US" sz="1300" kern="1200" dirty="0" smtClean="0"/>
            <a:t>系统平台，业务、财务系统数据实现无缝对接</a:t>
          </a:r>
          <a:endParaRPr lang="en-US" altLang="zh-CN" sz="1300" kern="1200" dirty="0" smtClean="0"/>
        </a:p>
        <a:p>
          <a:pPr lvl="0" algn="ctr" defTabSz="577850">
            <a:lnSpc>
              <a:spcPct val="90000"/>
            </a:lnSpc>
            <a:spcBef>
              <a:spcPct val="0"/>
            </a:spcBef>
            <a:spcAft>
              <a:spcPct val="35000"/>
            </a:spcAft>
          </a:pPr>
          <a:r>
            <a:rPr lang="zh-CN" altLang="en-US" sz="1300" kern="1200" dirty="0" smtClean="0"/>
            <a:t>保险业务运营平台的整合改造</a:t>
          </a:r>
          <a:endParaRPr lang="en-US" altLang="zh-CN" sz="1300" kern="1200" dirty="0" smtClean="0"/>
        </a:p>
        <a:p>
          <a:pPr lvl="0" algn="ctr" defTabSz="577850">
            <a:lnSpc>
              <a:spcPct val="90000"/>
            </a:lnSpc>
            <a:spcBef>
              <a:spcPct val="0"/>
            </a:spcBef>
            <a:spcAft>
              <a:spcPct val="35000"/>
            </a:spcAft>
          </a:pPr>
          <a:r>
            <a:rPr lang="zh-CN" altLang="en-US" sz="1300" kern="1200" dirty="0" smtClean="0"/>
            <a:t>数据备份中心</a:t>
          </a:r>
          <a:endParaRPr lang="en-US" altLang="zh-CN" sz="1300" kern="1200" dirty="0" smtClean="0"/>
        </a:p>
      </dsp:txBody>
      <dsp:txXfrm>
        <a:off x="2540369" y="2861309"/>
        <a:ext cx="2415913" cy="1907540"/>
      </dsp:txXfrm>
    </dsp:sp>
    <dsp:sp modelId="{62496820-DA6E-4DAE-9AFF-C9B30DC6A4D6}">
      <dsp:nvSpPr>
        <dsp:cNvPr id="0" name=""/>
        <dsp:cNvSpPr/>
      </dsp:nvSpPr>
      <dsp:spPr>
        <a:xfrm>
          <a:off x="3509883" y="2145982"/>
          <a:ext cx="476885" cy="476885"/>
        </a:xfrm>
        <a:prstGeom prst="ellipse">
          <a:avLst/>
        </a:prstGeom>
        <a:solidFill>
          <a:schemeClr val="accent2">
            <a:hueOff val="-1672609"/>
            <a:satOff val="21622"/>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9427C-C950-459D-A36D-8CF70ED181A6}">
      <dsp:nvSpPr>
        <dsp:cNvPr id="0" name=""/>
        <dsp:cNvSpPr/>
      </dsp:nvSpPr>
      <dsp:spPr>
        <a:xfrm>
          <a:off x="5077078" y="0"/>
          <a:ext cx="2415913" cy="1907540"/>
        </a:xfrm>
        <a:prstGeom prst="rect">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zh-CN" altLang="en-US" sz="1300" kern="1200" dirty="0" smtClean="0"/>
            <a:t>信息化治理</a:t>
          </a:r>
          <a:endParaRPr lang="en-US" altLang="zh-CN" sz="1300" kern="1200" dirty="0" smtClean="0"/>
        </a:p>
        <a:p>
          <a:pPr lvl="0" algn="ctr" defTabSz="577850">
            <a:lnSpc>
              <a:spcPct val="90000"/>
            </a:lnSpc>
            <a:spcBef>
              <a:spcPct val="0"/>
            </a:spcBef>
            <a:spcAft>
              <a:spcPct val="35000"/>
            </a:spcAft>
          </a:pPr>
          <a:r>
            <a:rPr lang="zh-CN" altLang="en-US" sz="1300" kern="1200" dirty="0" smtClean="0"/>
            <a:t>系统改造</a:t>
          </a:r>
          <a:endParaRPr lang="en-US" altLang="zh-CN" sz="1300" kern="1200" dirty="0" smtClean="0"/>
        </a:p>
        <a:p>
          <a:pPr lvl="0" algn="ctr" defTabSz="577850">
            <a:lnSpc>
              <a:spcPct val="90000"/>
            </a:lnSpc>
            <a:spcBef>
              <a:spcPct val="0"/>
            </a:spcBef>
            <a:spcAft>
              <a:spcPct val="35000"/>
            </a:spcAft>
          </a:pPr>
          <a:r>
            <a:rPr lang="zh-CN" altLang="en-US" sz="1300" kern="1200" dirty="0" smtClean="0"/>
            <a:t>数据资源利用</a:t>
          </a:r>
          <a:endParaRPr lang="en-US" altLang="zh-CN" sz="1300" kern="1200" dirty="0" smtClean="0"/>
        </a:p>
        <a:p>
          <a:pPr lvl="0" algn="ctr" defTabSz="577850">
            <a:lnSpc>
              <a:spcPct val="90000"/>
            </a:lnSpc>
            <a:spcBef>
              <a:spcPct val="0"/>
            </a:spcBef>
            <a:spcAft>
              <a:spcPct val="35000"/>
            </a:spcAft>
          </a:pPr>
          <a:r>
            <a:rPr lang="zh-CN" altLang="en-US" sz="1300" kern="1200" dirty="0" smtClean="0"/>
            <a:t>监管信息化</a:t>
          </a:r>
          <a:endParaRPr lang="en-US" altLang="zh-CN" sz="1300" kern="1200" dirty="0" smtClean="0"/>
        </a:p>
        <a:p>
          <a:pPr lvl="0" algn="ctr" defTabSz="577850">
            <a:lnSpc>
              <a:spcPct val="90000"/>
            </a:lnSpc>
            <a:spcBef>
              <a:spcPct val="0"/>
            </a:spcBef>
            <a:spcAft>
              <a:spcPct val="35000"/>
            </a:spcAft>
          </a:pPr>
          <a:r>
            <a:rPr lang="zh-CN" altLang="en-US" sz="1300" kern="1200" dirty="0" smtClean="0"/>
            <a:t>信息安全</a:t>
          </a:r>
        </a:p>
      </dsp:txBody>
      <dsp:txXfrm>
        <a:off x="5077078" y="0"/>
        <a:ext cx="2415913" cy="1907540"/>
      </dsp:txXfrm>
    </dsp:sp>
    <dsp:sp modelId="{4BE1CD8D-98D3-4C4A-8FAA-3E1E29115FF8}">
      <dsp:nvSpPr>
        <dsp:cNvPr id="0" name=""/>
        <dsp:cNvSpPr/>
      </dsp:nvSpPr>
      <dsp:spPr>
        <a:xfrm>
          <a:off x="6046592" y="2145982"/>
          <a:ext cx="476885" cy="476885"/>
        </a:xfrm>
        <a:prstGeom prst="ellipse">
          <a:avLst/>
        </a:prstGeom>
        <a:solidFill>
          <a:schemeClr val="accent2">
            <a:hueOff val="-3345218"/>
            <a:satOff val="43245"/>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5BF9A4-E196-44BC-9E57-FF5C66B6CEA4}">
      <dsp:nvSpPr>
        <dsp:cNvPr id="0" name=""/>
        <dsp:cNvSpPr/>
      </dsp:nvSpPr>
      <dsp:spPr>
        <a:xfrm>
          <a:off x="2179321" y="286643"/>
          <a:ext cx="3858991" cy="1340176"/>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0A817560-0232-4DFF-BD6A-659176C8D83B}">
      <dsp:nvSpPr>
        <dsp:cNvPr id="0" name=""/>
        <dsp:cNvSpPr/>
      </dsp:nvSpPr>
      <dsp:spPr>
        <a:xfrm>
          <a:off x="3740866" y="3568282"/>
          <a:ext cx="747866" cy="478634"/>
        </a:xfrm>
        <a:prstGeom prst="downArrow">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3D1713A-B8BA-4EC1-96B3-BCA672CC6900}">
      <dsp:nvSpPr>
        <dsp:cNvPr id="0" name=""/>
        <dsp:cNvSpPr/>
      </dsp:nvSpPr>
      <dsp:spPr>
        <a:xfrm>
          <a:off x="2319920" y="4135586"/>
          <a:ext cx="3589759" cy="528645"/>
        </a:xfrm>
        <a:prstGeom prst="rect">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altLang="zh-CN" sz="2400" kern="1200" dirty="0" smtClean="0"/>
            <a:t>SQL</a:t>
          </a:r>
          <a:r>
            <a:rPr lang="zh-CN" altLang="en-US" sz="2400" kern="1200" dirty="0" smtClean="0"/>
            <a:t>一体化</a:t>
          </a:r>
          <a:endParaRPr lang="zh-CN" altLang="en-US" sz="2400" kern="1200" dirty="0"/>
        </a:p>
      </dsp:txBody>
      <dsp:txXfrm>
        <a:off x="2319920" y="4135586"/>
        <a:ext cx="3589759" cy="528645"/>
      </dsp:txXfrm>
    </dsp:sp>
    <dsp:sp modelId="{99C5752D-58E4-4F5C-AA86-F5A7F024D602}">
      <dsp:nvSpPr>
        <dsp:cNvPr id="0" name=""/>
        <dsp:cNvSpPr/>
      </dsp:nvSpPr>
      <dsp:spPr>
        <a:xfrm>
          <a:off x="3582319" y="1730325"/>
          <a:ext cx="1346159" cy="1346159"/>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altLang="zh-CN" sz="1700" kern="1200" dirty="0" smtClean="0"/>
            <a:t>Office</a:t>
          </a:r>
          <a:r>
            <a:rPr lang="zh-CN" altLang="en-US" sz="1700" kern="1200" dirty="0" smtClean="0"/>
            <a:t>协作</a:t>
          </a:r>
          <a:endParaRPr lang="zh-CN" altLang="en-US" sz="1700" kern="1200" dirty="0"/>
        </a:p>
      </dsp:txBody>
      <dsp:txXfrm>
        <a:off x="3582319" y="1730325"/>
        <a:ext cx="1346159" cy="1346159"/>
      </dsp:txXfrm>
    </dsp:sp>
    <dsp:sp modelId="{AF5C9F43-6FD7-4D9F-A3E5-9E9B023DBF92}">
      <dsp:nvSpPr>
        <dsp:cNvPr id="0" name=""/>
        <dsp:cNvSpPr/>
      </dsp:nvSpPr>
      <dsp:spPr>
        <a:xfrm>
          <a:off x="2619066" y="720406"/>
          <a:ext cx="1346159" cy="1346159"/>
        </a:xfrm>
        <a:prstGeom prst="ellipse">
          <a:avLst/>
        </a:prstGeom>
        <a:gradFill rotWithShape="0">
          <a:gsLst>
            <a:gs pos="0">
              <a:schemeClr val="accent2">
                <a:hueOff val="-1672609"/>
                <a:satOff val="21622"/>
                <a:lumOff val="0"/>
                <a:alphaOff val="0"/>
                <a:tint val="74000"/>
              </a:schemeClr>
            </a:gs>
            <a:gs pos="49000">
              <a:schemeClr val="accent2">
                <a:hueOff val="-1672609"/>
                <a:satOff val="21622"/>
                <a:lumOff val="0"/>
                <a:alphaOff val="0"/>
                <a:tint val="96000"/>
                <a:shade val="84000"/>
                <a:satMod val="110000"/>
              </a:schemeClr>
            </a:gs>
            <a:gs pos="49100">
              <a:schemeClr val="accent2">
                <a:hueOff val="-1672609"/>
                <a:satOff val="21622"/>
                <a:lumOff val="0"/>
                <a:alphaOff val="0"/>
                <a:shade val="55000"/>
                <a:satMod val="150000"/>
              </a:schemeClr>
            </a:gs>
            <a:gs pos="92000">
              <a:schemeClr val="accent2">
                <a:hueOff val="-1672609"/>
                <a:satOff val="21622"/>
                <a:lumOff val="0"/>
                <a:alphaOff val="0"/>
                <a:tint val="98000"/>
                <a:shade val="90000"/>
                <a:satMod val="128000"/>
              </a:schemeClr>
            </a:gs>
            <a:gs pos="100000">
              <a:schemeClr val="accent2">
                <a:hueOff val="-1672609"/>
                <a:satOff val="21622"/>
                <a:lumOff val="0"/>
                <a:alphaOff val="0"/>
                <a:tint val="90000"/>
                <a:shade val="97000"/>
                <a:satMod val="128000"/>
              </a:schemeClr>
            </a:gs>
          </a:gsLst>
          <a:lin ang="5400000" scaled="1"/>
        </a:gradFill>
        <a:ln>
          <a:noFill/>
        </a:ln>
        <a:effectLst>
          <a:outerShdw blurRad="39000" dist="25400" dir="5400000" rotWithShape="0">
            <a:schemeClr val="accent2">
              <a:hueOff val="-1672609"/>
              <a:satOff val="21622"/>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内置算法和浏览器</a:t>
          </a:r>
          <a:endParaRPr lang="zh-CN" altLang="en-US" sz="1700" kern="1200" dirty="0"/>
        </a:p>
      </dsp:txBody>
      <dsp:txXfrm>
        <a:off x="2619066" y="720406"/>
        <a:ext cx="1346159" cy="1346159"/>
      </dsp:txXfrm>
    </dsp:sp>
    <dsp:sp modelId="{C6B7F0B9-2617-4DB9-9F0C-0186291EC2B7}">
      <dsp:nvSpPr>
        <dsp:cNvPr id="0" name=""/>
        <dsp:cNvSpPr/>
      </dsp:nvSpPr>
      <dsp:spPr>
        <a:xfrm>
          <a:off x="3995141" y="394934"/>
          <a:ext cx="1346159" cy="1346159"/>
        </a:xfrm>
        <a:prstGeom prst="ellipse">
          <a:avLst/>
        </a:prstGeom>
        <a:gradFill rotWithShape="0">
          <a:gsLst>
            <a:gs pos="0">
              <a:schemeClr val="accent2">
                <a:hueOff val="-3345218"/>
                <a:satOff val="43245"/>
                <a:lumOff val="-1"/>
                <a:alphaOff val="0"/>
                <a:tint val="74000"/>
              </a:schemeClr>
            </a:gs>
            <a:gs pos="49000">
              <a:schemeClr val="accent2">
                <a:hueOff val="-3345218"/>
                <a:satOff val="43245"/>
                <a:lumOff val="-1"/>
                <a:alphaOff val="0"/>
                <a:tint val="96000"/>
                <a:shade val="84000"/>
                <a:satMod val="110000"/>
              </a:schemeClr>
            </a:gs>
            <a:gs pos="49100">
              <a:schemeClr val="accent2">
                <a:hueOff val="-3345218"/>
                <a:satOff val="43245"/>
                <a:lumOff val="-1"/>
                <a:alphaOff val="0"/>
                <a:shade val="55000"/>
                <a:satMod val="150000"/>
              </a:schemeClr>
            </a:gs>
            <a:gs pos="92000">
              <a:schemeClr val="accent2">
                <a:hueOff val="-3345218"/>
                <a:satOff val="43245"/>
                <a:lumOff val="-1"/>
                <a:alphaOff val="0"/>
                <a:tint val="98000"/>
                <a:shade val="90000"/>
                <a:satMod val="128000"/>
              </a:schemeClr>
            </a:gs>
            <a:gs pos="100000">
              <a:schemeClr val="accent2">
                <a:hueOff val="-3345218"/>
                <a:satOff val="43245"/>
                <a:lumOff val="-1"/>
                <a:alphaOff val="0"/>
                <a:tint val="90000"/>
                <a:shade val="97000"/>
                <a:satMod val="128000"/>
              </a:schemeClr>
            </a:gs>
          </a:gsLst>
          <a:lin ang="5400000" scaled="1"/>
        </a:gradFill>
        <a:ln>
          <a:noFill/>
        </a:ln>
        <a:effectLst>
          <a:outerShdw blurRad="39000" dist="25400" dir="5400000" rotWithShape="0">
            <a:schemeClr val="accent2">
              <a:hueOff val="-3345218"/>
              <a:satOff val="43245"/>
              <a:lumOff val="-1"/>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标准化流程</a:t>
          </a:r>
          <a:endParaRPr lang="zh-CN" altLang="en-US" sz="1700" kern="1200" dirty="0"/>
        </a:p>
      </dsp:txBody>
      <dsp:txXfrm>
        <a:off x="3995141" y="394934"/>
        <a:ext cx="1346159" cy="1346159"/>
      </dsp:txXfrm>
    </dsp:sp>
    <dsp:sp modelId="{6F1903C9-31E7-472E-AF5B-BB84CA6E93D8}">
      <dsp:nvSpPr>
        <dsp:cNvPr id="0" name=""/>
        <dsp:cNvSpPr/>
      </dsp:nvSpPr>
      <dsp:spPr>
        <a:xfrm>
          <a:off x="2020773" y="122113"/>
          <a:ext cx="4188052" cy="3350442"/>
        </a:xfrm>
        <a:prstGeom prst="funnel">
          <a:avLst/>
        </a:prstGeom>
        <a:solidFill>
          <a:schemeClr val="lt1">
            <a:alpha val="4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1" minVer="12.0">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100"/>
      <dgm:constr type="primFontSz" for="des" forName="descendantText" op="equ" val="100"/>
      <dgm:constr type="primFontSz" for="des" forName="descendantText" refType="primFontSz" refFor="des" refForName="parentText" op="lte"/>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ruleLst>
            <dgm:rule type="primFontSz" val="2"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lMarg" refType="primFontSz" fact="0.56"/>
                <dgm:constr type="rMarg" refType="primFontSz" fact="0.56"/>
              </dgm:constrLst>
              <dgm:ruleLst>
                <dgm:rule type="primFontSz" val="2"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685800"/>
            <a:ext cx="5275263" cy="395605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r>
              <a:rPr lang="en-US" altLang="zh-CN" smtClean="0"/>
              <a:t>© 2005 Microsoft Corporation. All rights reserved.</a:t>
            </a:r>
          </a:p>
          <a:p>
            <a:pPr>
              <a:defRPr/>
            </a:pPr>
            <a:r>
              <a:rPr lang="en-US" altLang="zh-CN" smtClean="0"/>
              <a:t>This presentation is for informational purposes only. Microsoft makes no warranties, express or implied, in this summary.</a:t>
            </a:r>
            <a:endParaRPr lang="en-US" altLang="zh-CN"/>
          </a:p>
        </p:txBody>
      </p:sp>
      <p:sp>
        <p:nvSpPr>
          <p:cNvPr id="5" name="灯片编号占位符 4"/>
          <p:cNvSpPr>
            <a:spLocks noGrp="1"/>
          </p:cNvSpPr>
          <p:nvPr>
            <p:ph type="sldNum" sz="quarter" idx="11"/>
          </p:nvPr>
        </p:nvSpPr>
        <p:spPr/>
        <p:txBody>
          <a:bodyPr/>
          <a:lstStyle/>
          <a:p>
            <a:pPr>
              <a:defRPr/>
            </a:pPr>
            <a:fld id="{FA7E6C69-F5FE-49CC-A52F-A7F9266EF012}" type="slidenum">
              <a:rPr lang="zh-CN" altLang="en-US" smtClean="0"/>
              <a:pPr>
                <a:defRPr/>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85813" y="685800"/>
            <a:ext cx="5276850" cy="3957638"/>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85813" y="685800"/>
            <a:ext cx="5276850" cy="3957638"/>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642938"/>
            <a:ext cx="5348287" cy="4011612"/>
          </a:xfr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692150"/>
            <a:ext cx="5273675" cy="3956050"/>
          </a:xfrm>
          <a:noFill/>
          <a:ln w="12700">
            <a:solidFill>
              <a:prstClr val="black"/>
            </a:solidFill>
          </a:ln>
        </p:spPr>
      </p:sp>
      <p:sp>
        <p:nvSpPr>
          <p:cNvPr id="3" name="Notes Placeholder 2"/>
          <p:cNvSpPr>
            <a:spLocks noGrp="1"/>
          </p:cNvSpPr>
          <p:nvPr>
            <p:ph type="body" idx="1"/>
          </p:nvPr>
        </p:nvSpPr>
        <p:spPr/>
        <p:txBody>
          <a:bodyPr>
            <a:normAutofit fontScale="77500" lnSpcReduction="20000"/>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85813" y="685800"/>
            <a:ext cx="5276850" cy="3957638"/>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85813" y="685800"/>
            <a:ext cx="5276850" cy="3957638"/>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14375"/>
            <a:ext cx="5273675" cy="3956050"/>
          </a:xfrm>
        </p:spPr>
      </p:sp>
      <p:sp>
        <p:nvSpPr>
          <p:cNvPr id="3" name="Notes Placeholder 2"/>
          <p:cNvSpPr>
            <a:spLocks noGrp="1"/>
          </p:cNvSpPr>
          <p:nvPr>
            <p:ph type="body" idx="1"/>
          </p:nvPr>
        </p:nvSpPr>
        <p:spPr/>
        <p:txBody>
          <a:bodyPr>
            <a:normAutofit fontScale="92500" lnSpcReduction="20000"/>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xfrm>
            <a:off x="785813" y="685800"/>
            <a:ext cx="5275262" cy="3956050"/>
          </a:xfrm>
          <a:noFill/>
          <a:ln>
            <a:solidFill>
              <a:srgbClr val="000000"/>
            </a:solidFill>
            <a:miter lim="800000"/>
            <a:headEnd/>
            <a:tailEnd/>
          </a:ln>
        </p:spPr>
      </p:sp>
      <p:sp>
        <p:nvSpPr>
          <p:cNvPr id="1259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571504"/>
          </a:xfrm>
          <a:prstGeom prst="rect">
            <a:avLst/>
          </a:prstGeom>
        </p:spPr>
        <p:txBody>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28625" y="1714500"/>
            <a:ext cx="8286750" cy="4786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0.xml"/><Relationship Id="rId7" Type="http://schemas.openxmlformats.org/officeDocument/2006/relationships/diagramQuickStyle" Target="../diagrams/quickStyle2.xml"/><Relationship Id="rId2" Type="http://schemas.openxmlformats.org/officeDocument/2006/relationships/slideLayout" Target="../slideLayouts/slideLayout20.xml"/><Relationship Id="rId1" Type="http://schemas.openxmlformats.org/officeDocument/2006/relationships/themeOverride" Target="../theme/themeOverrid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diagramColors" Target="../diagrams/colors3.xml"/><Relationship Id="rId26" Type="http://schemas.microsoft.com/office/2007/relationships/diagramDrawing" Target="../diagrams/drawing3.xml"/><Relationship Id="rId3" Type="http://schemas.openxmlformats.org/officeDocument/2006/relationships/image" Target="../media/image16.png"/><Relationship Id="rId21" Type="http://schemas.openxmlformats.org/officeDocument/2006/relationships/image" Target="../media/image30.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diagramQuickStyle" Target="../diagrams/quickStyle3.xml"/><Relationship Id="rId25" Type="http://schemas.openxmlformats.org/officeDocument/2006/relationships/image" Target="../media/image34.jpeg"/><Relationship Id="rId2" Type="http://schemas.openxmlformats.org/officeDocument/2006/relationships/notesSlide" Target="../notesSlides/notesSlide11.xml"/><Relationship Id="rId16" Type="http://schemas.openxmlformats.org/officeDocument/2006/relationships/diagramLayout" Target="../diagrams/layout3.xml"/><Relationship Id="rId20"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3.jpeg"/><Relationship Id="rId5" Type="http://schemas.openxmlformats.org/officeDocument/2006/relationships/image" Target="../media/image18.png"/><Relationship Id="rId15" Type="http://schemas.openxmlformats.org/officeDocument/2006/relationships/diagramData" Target="../diagrams/data3.xml"/><Relationship Id="rId23"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3.xml"/><Relationship Id="rId7" Type="http://schemas.openxmlformats.org/officeDocument/2006/relationships/diagramQuickStyle" Target="../diagrams/quickStyle4.xml"/><Relationship Id="rId2" Type="http://schemas.openxmlformats.org/officeDocument/2006/relationships/slideLayout" Target="../slideLayouts/slideLayout20.xml"/><Relationship Id="rId1" Type="http://schemas.openxmlformats.org/officeDocument/2006/relationships/themeOverride" Target="../theme/themeOverride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wmf"/><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6.png"/><Relationship Id="rId7" Type="http://schemas.openxmlformats.org/officeDocument/2006/relationships/diagramQuickStyle" Target="../diagrams/quickStyle6.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77.jpeg"/><Relationship Id="rId9" Type="http://schemas.microsoft.com/office/2007/relationships/diagramDrawing" Target="../diagrams/drawing6.xml"/></Relationships>
</file>

<file path=ppt/slides/_rels/slide4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notesSlide" Target="../notesSlides/notesSlide43.xml"/><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jpe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9.xml"/><Relationship Id="rId7" Type="http://schemas.openxmlformats.org/officeDocument/2006/relationships/diagramQuickStyle" Target="../diagrams/quickStyle1.xml"/><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571504"/>
          </a:xfrm>
        </p:spPr>
        <p:txBody>
          <a:bodyPr/>
          <a:lstStyle/>
          <a:p>
            <a:pPr lvl="0" algn="l"/>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微软</a:t>
            </a:r>
            <a:r>
              <a:rPr lang="en-US" altLang="zh-CN"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BInet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概述</a:t>
            </a:r>
            <a: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57158" y="1428736"/>
            <a:ext cx="2362200" cy="270843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altLang="zh-CN" sz="1400" b="1" dirty="0" smtClean="0">
              <a:solidFill>
                <a:srgbClr val="002060"/>
              </a:solidFill>
              <a:latin typeface="微软雅黑" pitchFamily="34" charset="-122"/>
              <a:ea typeface="微软雅黑" pitchFamily="34" charset="-122"/>
            </a:endParaRPr>
          </a:p>
          <a:p>
            <a:pPr indent="112713">
              <a:buFont typeface="Arial" pitchFamily="34" charset="0"/>
              <a:buChar char="•"/>
            </a:pPr>
            <a:r>
              <a:rPr lang="zh-CN" altLang="en-US" sz="1600" b="1" dirty="0" smtClean="0">
                <a:solidFill>
                  <a:schemeClr val="accent1"/>
                </a:solidFill>
              </a:rPr>
              <a:t>完整的网络运维报表</a:t>
            </a:r>
            <a:endParaRPr lang="en-US" altLang="zh-CN" sz="1600" b="1" dirty="0" smtClean="0">
              <a:solidFill>
                <a:schemeClr val="accent1"/>
              </a:solidFill>
            </a:endParaRPr>
          </a:p>
          <a:p>
            <a:pPr indent="112713">
              <a:buFont typeface="Arial" pitchFamily="34" charset="0"/>
              <a:buChar char="•"/>
            </a:pPr>
            <a:endParaRPr lang="en-US" sz="1400" b="1" dirty="0" smtClean="0">
              <a:solidFill>
                <a:srgbClr val="002060"/>
              </a:solidFill>
              <a:latin typeface="微软雅黑" pitchFamily="34" charset="-122"/>
              <a:ea typeface="微软雅黑" pitchFamily="34" charset="-122"/>
            </a:endParaRPr>
          </a:p>
          <a:p>
            <a:pPr indent="112713">
              <a:buFont typeface="Arial" pitchFamily="34" charset="0"/>
              <a:buChar char="•"/>
            </a:pPr>
            <a:r>
              <a:rPr lang="zh-CN" altLang="en-US" sz="1600" b="1" dirty="0" smtClean="0">
                <a:solidFill>
                  <a:schemeClr val="accent1"/>
                </a:solidFill>
              </a:rPr>
              <a:t>完整的数据模型</a:t>
            </a:r>
            <a:r>
              <a:rPr lang="en-US" altLang="zh-CN" sz="1600" b="1" dirty="0" smtClean="0">
                <a:solidFill>
                  <a:schemeClr val="accent1"/>
                </a:solidFill>
              </a:rPr>
              <a:t>Cube</a:t>
            </a:r>
          </a:p>
          <a:p>
            <a:pPr indent="112713">
              <a:buFont typeface="Arial" pitchFamily="34" charset="0"/>
              <a:buChar char="•"/>
            </a:pPr>
            <a:endParaRPr lang="en-US" altLang="zh-CN" sz="1400" b="1" dirty="0">
              <a:solidFill>
                <a:srgbClr val="002060"/>
              </a:solidFill>
              <a:latin typeface="微软雅黑" pitchFamily="34" charset="-122"/>
              <a:ea typeface="微软雅黑" pitchFamily="34" charset="-122"/>
            </a:endParaRPr>
          </a:p>
          <a:p>
            <a:pPr indent="112713">
              <a:buFont typeface="Arial" pitchFamily="34" charset="0"/>
              <a:buChar char="•"/>
            </a:pPr>
            <a:r>
              <a:rPr lang="zh-CN" altLang="en-US" sz="1600" b="1" dirty="0" smtClean="0">
                <a:solidFill>
                  <a:schemeClr val="accent1"/>
                </a:solidFill>
              </a:rPr>
              <a:t>完整的数据采集</a:t>
            </a:r>
            <a:r>
              <a:rPr lang="en-US" altLang="zh-CN" sz="1600" b="1" dirty="0" smtClean="0">
                <a:solidFill>
                  <a:schemeClr val="accent1"/>
                </a:solidFill>
              </a:rPr>
              <a:t>ETL</a:t>
            </a:r>
          </a:p>
          <a:p>
            <a:pPr indent="112713">
              <a:buFont typeface="Arial" pitchFamily="34" charset="0"/>
              <a:buChar char="•"/>
            </a:pPr>
            <a:endParaRPr lang="en-US" altLang="zh-CN" sz="1400" b="1" dirty="0">
              <a:solidFill>
                <a:srgbClr val="002060"/>
              </a:solidFill>
              <a:latin typeface="微软雅黑" pitchFamily="34" charset="-122"/>
              <a:ea typeface="微软雅黑" pitchFamily="34" charset="-122"/>
            </a:endParaRPr>
          </a:p>
          <a:p>
            <a:pPr indent="112713">
              <a:buFont typeface="Arial" pitchFamily="34" charset="0"/>
              <a:buChar char="•"/>
            </a:pPr>
            <a:r>
              <a:rPr lang="zh-CN" altLang="en-US" sz="1600" b="1" dirty="0" smtClean="0">
                <a:solidFill>
                  <a:schemeClr val="accent1"/>
                </a:solidFill>
              </a:rPr>
              <a:t>自定义报表及在线分析</a:t>
            </a:r>
            <a:endParaRPr lang="en-US" altLang="zh-CN" sz="1600" b="1" dirty="0" smtClean="0">
              <a:solidFill>
                <a:schemeClr val="accent1"/>
              </a:solidFill>
            </a:endParaRPr>
          </a:p>
          <a:p>
            <a:pPr indent="112713">
              <a:buFont typeface="Arial" pitchFamily="34" charset="0"/>
              <a:buChar char="•"/>
            </a:pPr>
            <a:endParaRPr lang="en-US" altLang="zh-CN" sz="1400" b="1" dirty="0">
              <a:solidFill>
                <a:srgbClr val="002060"/>
              </a:solidFill>
              <a:latin typeface="微软雅黑" pitchFamily="34" charset="-122"/>
              <a:ea typeface="微软雅黑" pitchFamily="34" charset="-122"/>
            </a:endParaRPr>
          </a:p>
          <a:p>
            <a:pPr indent="112713">
              <a:buFont typeface="Arial" pitchFamily="34" charset="0"/>
              <a:buChar char="•"/>
            </a:pPr>
            <a:r>
              <a:rPr lang="en-US" altLang="zh-CN" sz="1600" b="1" dirty="0">
                <a:solidFill>
                  <a:schemeClr val="accent1"/>
                </a:solidFill>
              </a:rPr>
              <a:t>Web</a:t>
            </a:r>
            <a:r>
              <a:rPr lang="zh-CN" altLang="en-US" sz="1600" b="1" dirty="0" smtClean="0">
                <a:solidFill>
                  <a:schemeClr val="accent1"/>
                </a:solidFill>
              </a:rPr>
              <a:t>门户及个人站点</a:t>
            </a:r>
            <a:endParaRPr lang="en-US" altLang="zh-CN" sz="1600" b="1" dirty="0" smtClean="0">
              <a:solidFill>
                <a:schemeClr val="accent1"/>
              </a:solidFill>
            </a:endParaRPr>
          </a:p>
          <a:p>
            <a:pPr algn="ctr"/>
            <a:endParaRPr lang="en-US" sz="1400" b="1" dirty="0">
              <a:solidFill>
                <a:srgbClr val="0070C0"/>
              </a:solidFill>
              <a:latin typeface="微软雅黑" pitchFamily="34" charset="-122"/>
              <a:ea typeface="微软雅黑" pitchFamily="34" charset="-122"/>
            </a:endParaRPr>
          </a:p>
        </p:txBody>
      </p:sp>
      <p:sp>
        <p:nvSpPr>
          <p:cNvPr id="6" name="Rectangle 6"/>
          <p:cNvSpPr/>
          <p:nvPr/>
        </p:nvSpPr>
        <p:spPr>
          <a:xfrm>
            <a:off x="142844" y="4923550"/>
            <a:ext cx="8556171" cy="1255728"/>
          </a:xfrm>
          <a:prstGeom prst="rect">
            <a:avLst/>
          </a:prstGeom>
          <a:ln>
            <a:noFill/>
          </a:ln>
          <a:effectLst>
            <a:innerShdw blurRad="63500" dist="50800" dir="54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spcBef>
                <a:spcPct val="20000"/>
              </a:spcBef>
              <a:buClr>
                <a:schemeClr val="accent1"/>
              </a:buClr>
              <a:buSzPct val="100000"/>
              <a:buFont typeface="Wingdings" pitchFamily="2" charset="2"/>
              <a:buChar char="l"/>
            </a:pPr>
            <a:r>
              <a:rPr lang="zh-CN" altLang="en-US" b="1" dirty="0" smtClean="0">
                <a:solidFill>
                  <a:schemeClr val="accent1"/>
                </a:solidFill>
              </a:rPr>
              <a:t>微软</a:t>
            </a:r>
            <a:r>
              <a:rPr lang="en-US" altLang="zh-CN" b="1" dirty="0" err="1" smtClean="0">
                <a:solidFill>
                  <a:schemeClr val="accent1"/>
                </a:solidFill>
              </a:rPr>
              <a:t>BInet</a:t>
            </a:r>
            <a:r>
              <a:rPr lang="zh-CN" altLang="en-US" b="1" dirty="0" smtClean="0">
                <a:solidFill>
                  <a:schemeClr val="accent1"/>
                </a:solidFill>
              </a:rPr>
              <a:t>商务智能网是为电信运营商提供的一套提高网络运维综合分析能力的解决方案</a:t>
            </a:r>
            <a:endParaRPr lang="en-US" altLang="zh-CN"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b="1" dirty="0" smtClean="0">
                <a:solidFill>
                  <a:schemeClr val="accent1"/>
                </a:solidFill>
              </a:rPr>
              <a:t>该方案解决了运营商面临的跨平台网络综合系统分析和深层挖掘问题，为运营商提高生产效率提供了有效手段。</a:t>
            </a:r>
            <a:endParaRPr lang="en-US" altLang="zh-CN" b="1" dirty="0" smtClean="0">
              <a:solidFill>
                <a:schemeClr val="accent1"/>
              </a:solidFill>
            </a:endParaRPr>
          </a:p>
        </p:txBody>
      </p:sp>
      <p:graphicFrame>
        <p:nvGraphicFramePr>
          <p:cNvPr id="11" name="Diagram 4"/>
          <p:cNvGraphicFramePr/>
          <p:nvPr/>
        </p:nvGraphicFramePr>
        <p:xfrm>
          <a:off x="2285984" y="714356"/>
          <a:ext cx="67056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4" y="214290"/>
            <a:ext cx="8229600" cy="571504"/>
          </a:xfrm>
        </p:spPr>
        <p:txBody>
          <a:bodyPr/>
          <a:lstStyle/>
          <a:p>
            <a:pPr lvl="0" algn="l"/>
            <a:r>
              <a:rPr lang="en-US" altLang="zh-CN"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BInet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解决方案架构</a:t>
            </a:r>
            <a:r>
              <a:rPr lang="en-US" dirty="0" smtClean="0"/>
              <a:t/>
            </a:r>
            <a:br>
              <a:rPr lang="en-US" dirty="0" smtClean="0"/>
            </a:br>
            <a:endParaRPr lang="en-US" dirty="0"/>
          </a:p>
        </p:txBody>
      </p:sp>
      <p:sp>
        <p:nvSpPr>
          <p:cNvPr id="4" name="Title 1"/>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11"/>
          <p:cNvGrpSpPr>
            <a:grpSpLocks/>
          </p:cNvGrpSpPr>
          <p:nvPr/>
        </p:nvGrpSpPr>
        <p:grpSpPr bwMode="auto">
          <a:xfrm>
            <a:off x="838200" y="2552423"/>
            <a:ext cx="1447799" cy="2827867"/>
            <a:chOff x="911347" y="2214546"/>
            <a:chExt cx="1197416" cy="2651125"/>
          </a:xfrm>
        </p:grpSpPr>
        <p:pic>
          <p:nvPicPr>
            <p:cNvPr id="6" name="Rectangle 12"/>
            <p:cNvPicPr>
              <a:picLocks noChangeAspect="1" noChangeArrowheads="1"/>
            </p:cNvPicPr>
            <p:nvPr/>
          </p:nvPicPr>
          <p:blipFill>
            <a:blip r:embed="rId3" cstate="print"/>
            <a:srcRect/>
            <a:stretch>
              <a:fillRect/>
            </a:stretch>
          </p:blipFill>
          <p:spPr bwMode="auto">
            <a:xfrm>
              <a:off x="1000125" y="2214546"/>
              <a:ext cx="928688" cy="2651125"/>
            </a:xfrm>
            <a:prstGeom prst="rect">
              <a:avLst/>
            </a:prstGeom>
            <a:noFill/>
            <a:ln w="9525">
              <a:noFill/>
              <a:miter lim="800000"/>
              <a:headEnd/>
              <a:tailEnd/>
            </a:ln>
          </p:spPr>
        </p:pic>
        <p:sp>
          <p:nvSpPr>
            <p:cNvPr id="7" name="TextBox 6"/>
            <p:cNvSpPr txBox="1">
              <a:spLocks noChangeArrowheads="1"/>
            </p:cNvSpPr>
            <p:nvPr/>
          </p:nvSpPr>
          <p:spPr bwMode="auto">
            <a:xfrm>
              <a:off x="911347" y="3286108"/>
              <a:ext cx="1197416" cy="605935"/>
            </a:xfrm>
            <a:prstGeom prst="rect">
              <a:avLst/>
            </a:prstGeom>
            <a:noFill/>
            <a:ln w="9525">
              <a:noFill/>
              <a:miter lim="800000"/>
              <a:headEnd/>
              <a:tailEnd/>
            </a:ln>
          </p:spPr>
          <p:txBody>
            <a:bodyPr wrap="square">
              <a:spAutoFit/>
            </a:bodyPr>
            <a:lstStyle/>
            <a:p>
              <a:pPr algn="ctr"/>
              <a:r>
                <a:rPr lang="zh-CN" altLang="en-US" sz="1200" b="1" dirty="0" smtClean="0">
                  <a:solidFill>
                    <a:schemeClr val="bg1">
                      <a:lumMod val="95000"/>
                    </a:schemeClr>
                  </a:solidFill>
                </a:rPr>
                <a:t>数据加载</a:t>
              </a:r>
              <a:endParaRPr lang="en-US" altLang="zh-CN" sz="1200" b="1" dirty="0" smtClean="0">
                <a:solidFill>
                  <a:schemeClr val="bg1">
                    <a:lumMod val="95000"/>
                  </a:schemeClr>
                </a:solidFill>
              </a:endParaRPr>
            </a:p>
            <a:p>
              <a:pPr algn="ctr"/>
              <a:r>
                <a:rPr lang="fr-FR" sz="1200" b="1" dirty="0" smtClean="0">
                  <a:solidFill>
                    <a:schemeClr val="bg1">
                      <a:lumMod val="95000"/>
                    </a:schemeClr>
                  </a:solidFill>
                </a:rPr>
                <a:t>( </a:t>
              </a:r>
              <a:r>
                <a:rPr lang="fr-FR" sz="1200" b="1" dirty="0">
                  <a:solidFill>
                    <a:schemeClr val="bg1">
                      <a:lumMod val="95000"/>
                    </a:schemeClr>
                  </a:solidFill>
                </a:rPr>
                <a:t>ETL</a:t>
              </a:r>
              <a:r>
                <a:rPr lang="fr-FR" sz="1200" b="1" dirty="0" smtClean="0">
                  <a:solidFill>
                    <a:schemeClr val="bg1">
                      <a:lumMod val="95000"/>
                    </a:schemeClr>
                  </a:solidFill>
                </a:rPr>
                <a:t>)</a:t>
              </a:r>
            </a:p>
            <a:p>
              <a:pPr algn="ctr"/>
              <a:r>
                <a:rPr lang="fr-FR" sz="1200" b="1" dirty="0" smtClean="0">
                  <a:solidFill>
                    <a:schemeClr val="bg1">
                      <a:lumMod val="95000"/>
                    </a:schemeClr>
                  </a:solidFill>
                </a:rPr>
                <a:t>SQL-SSIS</a:t>
              </a:r>
              <a:endParaRPr lang="fr-FR" sz="1200" b="1" dirty="0">
                <a:solidFill>
                  <a:schemeClr val="bg1">
                    <a:lumMod val="95000"/>
                  </a:schemeClr>
                </a:solidFill>
              </a:endParaRPr>
            </a:p>
          </p:txBody>
        </p:sp>
      </p:grpSp>
      <p:grpSp>
        <p:nvGrpSpPr>
          <p:cNvPr id="8" name="Group 14"/>
          <p:cNvGrpSpPr>
            <a:grpSpLocks/>
          </p:cNvGrpSpPr>
          <p:nvPr/>
        </p:nvGrpSpPr>
        <p:grpSpPr bwMode="auto">
          <a:xfrm>
            <a:off x="1905000" y="2945276"/>
            <a:ext cx="1591606" cy="1740747"/>
            <a:chOff x="1785938" y="2643171"/>
            <a:chExt cx="1455737" cy="1601788"/>
          </a:xfrm>
        </p:grpSpPr>
        <p:pic>
          <p:nvPicPr>
            <p:cNvPr id="9" name="Rectangle 15"/>
            <p:cNvPicPr>
              <a:picLocks noChangeAspect="1" noChangeArrowheads="1"/>
            </p:cNvPicPr>
            <p:nvPr/>
          </p:nvPicPr>
          <p:blipFill>
            <a:blip r:embed="rId4" cstate="print"/>
            <a:srcRect/>
            <a:stretch>
              <a:fillRect/>
            </a:stretch>
          </p:blipFill>
          <p:spPr bwMode="auto">
            <a:xfrm>
              <a:off x="1785938" y="2643171"/>
              <a:ext cx="1455737" cy="1601788"/>
            </a:xfrm>
            <a:prstGeom prst="rect">
              <a:avLst/>
            </a:prstGeom>
            <a:noFill/>
            <a:ln w="9525">
              <a:noFill/>
              <a:miter lim="800000"/>
              <a:headEnd/>
              <a:tailEnd/>
            </a:ln>
          </p:spPr>
        </p:pic>
        <p:sp>
          <p:nvSpPr>
            <p:cNvPr id="10" name="TextBox 9"/>
            <p:cNvSpPr txBox="1">
              <a:spLocks noChangeArrowheads="1"/>
            </p:cNvSpPr>
            <p:nvPr/>
          </p:nvSpPr>
          <p:spPr bwMode="auto">
            <a:xfrm>
              <a:off x="1828800" y="3148852"/>
              <a:ext cx="1328746" cy="764661"/>
            </a:xfrm>
            <a:prstGeom prst="rect">
              <a:avLst/>
            </a:prstGeom>
            <a:noFill/>
            <a:ln w="9525">
              <a:noFill/>
              <a:miter lim="800000"/>
              <a:headEnd/>
              <a:tailEnd/>
            </a:ln>
          </p:spPr>
          <p:txBody>
            <a:bodyPr>
              <a:spAutoFit/>
            </a:bodyPr>
            <a:lstStyle/>
            <a:p>
              <a:pPr algn="ctr"/>
              <a:endParaRPr lang="fr-FR" sz="1200" b="1" dirty="0">
                <a:solidFill>
                  <a:schemeClr val="bg1">
                    <a:lumMod val="95000"/>
                  </a:schemeClr>
                </a:solidFill>
              </a:endParaRPr>
            </a:p>
            <a:p>
              <a:pPr algn="ctr"/>
              <a:endParaRPr lang="fr-FR" sz="1200" b="1" dirty="0">
                <a:solidFill>
                  <a:schemeClr val="bg1">
                    <a:lumMod val="95000"/>
                  </a:schemeClr>
                </a:solidFill>
              </a:endParaRPr>
            </a:p>
            <a:p>
              <a:pPr algn="ctr"/>
              <a:r>
                <a:rPr lang="zh-CN" altLang="en-US" sz="1200" b="1" dirty="0" smtClean="0">
                  <a:solidFill>
                    <a:schemeClr val="bg1">
                      <a:lumMod val="95000"/>
                    </a:schemeClr>
                  </a:solidFill>
                </a:rPr>
                <a:t>数据仓库</a:t>
              </a:r>
              <a:endParaRPr lang="en-US" altLang="zh-CN" sz="1200" b="1" dirty="0" smtClean="0">
                <a:solidFill>
                  <a:schemeClr val="bg1">
                    <a:lumMod val="95000"/>
                  </a:schemeClr>
                </a:solidFill>
              </a:endParaRPr>
            </a:p>
            <a:p>
              <a:pPr algn="ctr"/>
              <a:r>
                <a:rPr lang="en-US" altLang="zh-CN" sz="1200" b="1" dirty="0" smtClean="0">
                  <a:solidFill>
                    <a:schemeClr val="bg1">
                      <a:lumMod val="95000"/>
                    </a:schemeClr>
                  </a:solidFill>
                </a:rPr>
                <a:t>SQL Server</a:t>
              </a:r>
            </a:p>
          </p:txBody>
        </p:sp>
      </p:grpSp>
      <p:grpSp>
        <p:nvGrpSpPr>
          <p:cNvPr id="11" name="Group 64"/>
          <p:cNvGrpSpPr>
            <a:grpSpLocks/>
          </p:cNvGrpSpPr>
          <p:nvPr/>
        </p:nvGrpSpPr>
        <p:grpSpPr bwMode="auto">
          <a:xfrm>
            <a:off x="2362200" y="1700473"/>
            <a:ext cx="2746231" cy="4539933"/>
            <a:chOff x="2577777" y="1835130"/>
            <a:chExt cx="2512047" cy="3577635"/>
          </a:xfrm>
        </p:grpSpPr>
        <p:grpSp>
          <p:nvGrpSpPr>
            <p:cNvPr id="12" name="Group 62"/>
            <p:cNvGrpSpPr>
              <a:grpSpLocks/>
            </p:cNvGrpSpPr>
            <p:nvPr/>
          </p:nvGrpSpPr>
          <p:grpSpPr bwMode="auto">
            <a:xfrm>
              <a:off x="2577777" y="1835132"/>
              <a:ext cx="2348231" cy="3433770"/>
              <a:chOff x="2577777" y="1835132"/>
              <a:chExt cx="2348231" cy="3433770"/>
            </a:xfrm>
          </p:grpSpPr>
          <p:grpSp>
            <p:nvGrpSpPr>
              <p:cNvPr id="14" name="Group 20"/>
              <p:cNvGrpSpPr>
                <a:grpSpLocks/>
              </p:cNvGrpSpPr>
              <p:nvPr/>
            </p:nvGrpSpPr>
            <p:grpSpPr bwMode="auto">
              <a:xfrm rot="-5400000">
                <a:off x="1468111" y="3016240"/>
                <a:ext cx="3362328" cy="1142996"/>
                <a:chOff x="471" y="1222"/>
                <a:chExt cx="2118" cy="653"/>
              </a:xfrm>
            </p:grpSpPr>
            <p:pic>
              <p:nvPicPr>
                <p:cNvPr id="19" name="Rectangle 30"/>
                <p:cNvPicPr>
                  <a:picLocks noChangeAspect="1" noChangeArrowheads="1"/>
                </p:cNvPicPr>
                <p:nvPr/>
              </p:nvPicPr>
              <p:blipFill>
                <a:blip r:embed="rId5" cstate="print"/>
                <a:srcRect/>
                <a:stretch>
                  <a:fillRect/>
                </a:stretch>
              </p:blipFill>
              <p:spPr bwMode="auto">
                <a:xfrm>
                  <a:off x="1795" y="1222"/>
                  <a:ext cx="794" cy="653"/>
                </a:xfrm>
                <a:prstGeom prst="rect">
                  <a:avLst/>
                </a:prstGeom>
                <a:noFill/>
                <a:ln w="9525">
                  <a:noFill/>
                  <a:miter lim="800000"/>
                  <a:headEnd/>
                  <a:tailEnd/>
                </a:ln>
              </p:spPr>
            </p:pic>
            <p:pic>
              <p:nvPicPr>
                <p:cNvPr id="20" name="Rectangle 31"/>
                <p:cNvPicPr>
                  <a:picLocks noChangeAspect="1" noChangeArrowheads="1"/>
                </p:cNvPicPr>
                <p:nvPr/>
              </p:nvPicPr>
              <p:blipFill>
                <a:blip r:embed="rId6" cstate="print"/>
                <a:srcRect/>
                <a:stretch>
                  <a:fillRect/>
                </a:stretch>
              </p:blipFill>
              <p:spPr bwMode="auto">
                <a:xfrm>
                  <a:off x="471" y="1222"/>
                  <a:ext cx="794" cy="653"/>
                </a:xfrm>
                <a:prstGeom prst="rect">
                  <a:avLst/>
                </a:prstGeom>
                <a:noFill/>
                <a:ln w="9525">
                  <a:noFill/>
                  <a:miter lim="800000"/>
                  <a:headEnd/>
                  <a:tailEnd/>
                </a:ln>
              </p:spPr>
            </p:pic>
          </p:grpSp>
          <p:grpSp>
            <p:nvGrpSpPr>
              <p:cNvPr id="15" name="Group 21"/>
              <p:cNvGrpSpPr>
                <a:grpSpLocks/>
              </p:cNvGrpSpPr>
              <p:nvPr/>
            </p:nvGrpSpPr>
            <p:grpSpPr bwMode="auto">
              <a:xfrm>
                <a:off x="3692520" y="1835132"/>
                <a:ext cx="1233488" cy="1211263"/>
                <a:chOff x="1989" y="1846"/>
                <a:chExt cx="777" cy="763"/>
              </a:xfrm>
            </p:grpSpPr>
            <p:pic>
              <p:nvPicPr>
                <p:cNvPr id="16" name="Rectangle 27"/>
                <p:cNvPicPr>
                  <a:picLocks noChangeAspect="1" noChangeArrowheads="1"/>
                </p:cNvPicPr>
                <p:nvPr/>
              </p:nvPicPr>
              <p:blipFill>
                <a:blip r:embed="rId7" cstate="print"/>
                <a:srcRect/>
                <a:stretch>
                  <a:fillRect/>
                </a:stretch>
              </p:blipFill>
              <p:spPr bwMode="auto">
                <a:xfrm>
                  <a:off x="1989" y="1956"/>
                  <a:ext cx="463" cy="531"/>
                </a:xfrm>
                <a:prstGeom prst="rect">
                  <a:avLst/>
                </a:prstGeom>
                <a:noFill/>
                <a:ln w="9525">
                  <a:noFill/>
                  <a:miter lim="800000"/>
                  <a:headEnd/>
                  <a:tailEnd/>
                </a:ln>
              </p:spPr>
            </p:pic>
            <p:pic>
              <p:nvPicPr>
                <p:cNvPr id="17" name="Rectangle 28"/>
                <p:cNvPicPr>
                  <a:picLocks noChangeAspect="1" noChangeArrowheads="1"/>
                </p:cNvPicPr>
                <p:nvPr/>
              </p:nvPicPr>
              <p:blipFill>
                <a:blip r:embed="rId7" cstate="print"/>
                <a:srcRect/>
                <a:stretch>
                  <a:fillRect/>
                </a:stretch>
              </p:blipFill>
              <p:spPr bwMode="auto">
                <a:xfrm>
                  <a:off x="2143" y="1846"/>
                  <a:ext cx="463" cy="531"/>
                </a:xfrm>
                <a:prstGeom prst="rect">
                  <a:avLst/>
                </a:prstGeom>
                <a:noFill/>
                <a:ln w="9525">
                  <a:noFill/>
                  <a:miter lim="800000"/>
                  <a:headEnd/>
                  <a:tailEnd/>
                </a:ln>
              </p:spPr>
            </p:pic>
            <p:pic>
              <p:nvPicPr>
                <p:cNvPr id="18" name="Rectangle 29"/>
                <p:cNvPicPr>
                  <a:picLocks noChangeAspect="1" noChangeArrowheads="1"/>
                </p:cNvPicPr>
                <p:nvPr/>
              </p:nvPicPr>
              <p:blipFill>
                <a:blip r:embed="rId7" cstate="print"/>
                <a:srcRect/>
                <a:stretch>
                  <a:fillRect/>
                </a:stretch>
              </p:blipFill>
              <p:spPr bwMode="auto">
                <a:xfrm>
                  <a:off x="2303" y="2078"/>
                  <a:ext cx="463" cy="531"/>
                </a:xfrm>
                <a:prstGeom prst="rect">
                  <a:avLst/>
                </a:prstGeom>
                <a:noFill/>
                <a:ln w="9525">
                  <a:noFill/>
                  <a:miter lim="800000"/>
                  <a:headEnd/>
                  <a:tailEnd/>
                </a:ln>
              </p:spPr>
            </p:pic>
          </p:grpSp>
        </p:grpSp>
        <p:sp>
          <p:nvSpPr>
            <p:cNvPr id="13" name="TextBox 12"/>
            <p:cNvSpPr txBox="1">
              <a:spLocks noChangeArrowheads="1"/>
            </p:cNvSpPr>
            <p:nvPr/>
          </p:nvSpPr>
          <p:spPr bwMode="auto">
            <a:xfrm>
              <a:off x="3395725" y="5170225"/>
              <a:ext cx="1694099" cy="242540"/>
            </a:xfrm>
            <a:prstGeom prst="rect">
              <a:avLst/>
            </a:prstGeom>
            <a:noFill/>
            <a:ln w="9525">
              <a:noFill/>
              <a:miter lim="800000"/>
              <a:headEnd/>
              <a:tailEnd/>
            </a:ln>
          </p:spPr>
          <p:txBody>
            <a:bodyPr>
              <a:spAutoFit/>
            </a:bodyPr>
            <a:lstStyle/>
            <a:p>
              <a:pPr algn="ctr"/>
              <a:r>
                <a:rPr lang="zh-CN" altLang="en-US" sz="1400" b="1" dirty="0" smtClean="0">
                  <a:latin typeface="微软雅黑" pitchFamily="34" charset="-122"/>
                  <a:ea typeface="微软雅黑" pitchFamily="34" charset="-122"/>
                </a:rPr>
                <a:t>分析模型</a:t>
              </a:r>
              <a:endParaRPr lang="fr-FR" sz="1400" b="1" dirty="0">
                <a:latin typeface="微软雅黑" pitchFamily="34" charset="-122"/>
                <a:ea typeface="微软雅黑" pitchFamily="34" charset="-122"/>
              </a:endParaRPr>
            </a:p>
          </p:txBody>
        </p:sp>
      </p:grpSp>
      <p:sp>
        <p:nvSpPr>
          <p:cNvPr id="21" name="TextBox 41"/>
          <p:cNvSpPr txBox="1">
            <a:spLocks noChangeArrowheads="1"/>
          </p:cNvSpPr>
          <p:nvPr/>
        </p:nvSpPr>
        <p:spPr bwMode="auto">
          <a:xfrm>
            <a:off x="4929187" y="6934863"/>
            <a:ext cx="201337" cy="276999"/>
          </a:xfrm>
          <a:prstGeom prst="rect">
            <a:avLst/>
          </a:prstGeom>
          <a:noFill/>
          <a:ln w="9525">
            <a:noFill/>
            <a:miter lim="800000"/>
            <a:headEnd/>
            <a:tailEnd/>
          </a:ln>
        </p:spPr>
        <p:txBody>
          <a:bodyPr wrap="square">
            <a:spAutoFit/>
          </a:bodyPr>
          <a:lstStyle/>
          <a:p>
            <a:endParaRPr lang="fr-FR" sz="1200"/>
          </a:p>
        </p:txBody>
      </p:sp>
      <p:grpSp>
        <p:nvGrpSpPr>
          <p:cNvPr id="22" name="Group 4"/>
          <p:cNvGrpSpPr>
            <a:grpSpLocks/>
          </p:cNvGrpSpPr>
          <p:nvPr/>
        </p:nvGrpSpPr>
        <p:grpSpPr bwMode="auto">
          <a:xfrm>
            <a:off x="76200" y="1285860"/>
            <a:ext cx="1015398" cy="5486400"/>
            <a:chOff x="0" y="714375"/>
            <a:chExt cx="1143000" cy="5143500"/>
          </a:xfrm>
        </p:grpSpPr>
        <p:pic>
          <p:nvPicPr>
            <p:cNvPr id="23" name="Rectangle 5"/>
            <p:cNvPicPr>
              <a:picLocks noChangeAspect="1" noChangeArrowheads="1"/>
            </p:cNvPicPr>
            <p:nvPr/>
          </p:nvPicPr>
          <p:blipFill>
            <a:blip r:embed="rId8" cstate="print"/>
            <a:srcRect/>
            <a:stretch>
              <a:fillRect/>
            </a:stretch>
          </p:blipFill>
          <p:spPr bwMode="auto">
            <a:xfrm>
              <a:off x="0" y="714375"/>
              <a:ext cx="1143000" cy="5143500"/>
            </a:xfrm>
            <a:prstGeom prst="rect">
              <a:avLst/>
            </a:prstGeom>
            <a:noFill/>
            <a:ln w="9525">
              <a:noFill/>
              <a:miter lim="800000"/>
              <a:headEnd/>
              <a:tailEnd/>
            </a:ln>
          </p:spPr>
        </p:pic>
        <p:pic>
          <p:nvPicPr>
            <p:cNvPr id="24" name="Rectangle 6"/>
            <p:cNvPicPr>
              <a:picLocks noChangeAspect="1" noChangeArrowheads="1"/>
            </p:cNvPicPr>
            <p:nvPr/>
          </p:nvPicPr>
          <p:blipFill>
            <a:blip r:embed="rId9" cstate="print"/>
            <a:srcRect/>
            <a:stretch>
              <a:fillRect/>
            </a:stretch>
          </p:blipFill>
          <p:spPr bwMode="auto">
            <a:xfrm>
              <a:off x="285750" y="1643063"/>
              <a:ext cx="501650" cy="585787"/>
            </a:xfrm>
            <a:prstGeom prst="rect">
              <a:avLst/>
            </a:prstGeom>
            <a:noFill/>
            <a:ln w="9525">
              <a:noFill/>
              <a:miter lim="800000"/>
              <a:headEnd/>
              <a:tailEnd/>
            </a:ln>
          </p:spPr>
        </p:pic>
        <p:pic>
          <p:nvPicPr>
            <p:cNvPr id="25" name="Rectangle 7"/>
            <p:cNvPicPr>
              <a:picLocks noChangeAspect="1" noChangeArrowheads="1"/>
            </p:cNvPicPr>
            <p:nvPr/>
          </p:nvPicPr>
          <p:blipFill>
            <a:blip r:embed="rId10" cstate="print"/>
            <a:srcRect/>
            <a:stretch>
              <a:fillRect/>
            </a:stretch>
          </p:blipFill>
          <p:spPr bwMode="auto">
            <a:xfrm>
              <a:off x="357188" y="2857500"/>
              <a:ext cx="407987" cy="457200"/>
            </a:xfrm>
            <a:prstGeom prst="rect">
              <a:avLst/>
            </a:prstGeom>
            <a:noFill/>
            <a:ln w="9525">
              <a:noFill/>
              <a:miter lim="800000"/>
              <a:headEnd/>
              <a:tailEnd/>
            </a:ln>
          </p:spPr>
        </p:pic>
        <p:pic>
          <p:nvPicPr>
            <p:cNvPr id="26" name="Rectangle 8"/>
            <p:cNvPicPr>
              <a:picLocks noChangeAspect="1" noChangeArrowheads="1"/>
            </p:cNvPicPr>
            <p:nvPr/>
          </p:nvPicPr>
          <p:blipFill>
            <a:blip r:embed="rId11" cstate="print"/>
            <a:srcRect/>
            <a:stretch>
              <a:fillRect/>
            </a:stretch>
          </p:blipFill>
          <p:spPr bwMode="auto">
            <a:xfrm>
              <a:off x="357188" y="2357438"/>
              <a:ext cx="361950" cy="419100"/>
            </a:xfrm>
            <a:prstGeom prst="rect">
              <a:avLst/>
            </a:prstGeom>
            <a:noFill/>
            <a:ln w="9525">
              <a:noFill/>
              <a:miter lim="800000"/>
              <a:headEnd/>
              <a:tailEnd/>
            </a:ln>
          </p:spPr>
        </p:pic>
        <p:pic>
          <p:nvPicPr>
            <p:cNvPr id="27" name="Rectangle 9"/>
            <p:cNvPicPr>
              <a:picLocks noChangeAspect="1" noChangeArrowheads="1"/>
            </p:cNvPicPr>
            <p:nvPr/>
          </p:nvPicPr>
          <p:blipFill>
            <a:blip r:embed="rId12" cstate="print"/>
            <a:srcRect/>
            <a:stretch>
              <a:fillRect/>
            </a:stretch>
          </p:blipFill>
          <p:spPr bwMode="auto">
            <a:xfrm>
              <a:off x="214313" y="3929063"/>
              <a:ext cx="704850" cy="565150"/>
            </a:xfrm>
            <a:prstGeom prst="rect">
              <a:avLst/>
            </a:prstGeom>
            <a:noFill/>
            <a:ln w="9525">
              <a:noFill/>
              <a:miter lim="800000"/>
              <a:headEnd/>
              <a:tailEnd/>
            </a:ln>
          </p:spPr>
        </p:pic>
        <p:pic>
          <p:nvPicPr>
            <p:cNvPr id="28" name="Rectangle 10"/>
            <p:cNvPicPr>
              <a:picLocks noChangeAspect="1" noChangeArrowheads="1"/>
            </p:cNvPicPr>
            <p:nvPr/>
          </p:nvPicPr>
          <p:blipFill>
            <a:blip r:embed="rId13" cstate="print"/>
            <a:srcRect/>
            <a:stretch>
              <a:fillRect/>
            </a:stretch>
          </p:blipFill>
          <p:spPr bwMode="auto">
            <a:xfrm>
              <a:off x="428625" y="3357563"/>
              <a:ext cx="300038" cy="642937"/>
            </a:xfrm>
            <a:prstGeom prst="rect">
              <a:avLst/>
            </a:prstGeom>
            <a:noFill/>
            <a:ln w="9525">
              <a:noFill/>
              <a:miter lim="800000"/>
              <a:headEnd/>
              <a:tailEnd/>
            </a:ln>
          </p:spPr>
        </p:pic>
      </p:grpSp>
      <p:sp>
        <p:nvSpPr>
          <p:cNvPr id="29" name="TextBox 61"/>
          <p:cNvSpPr txBox="1">
            <a:spLocks noChangeArrowheads="1"/>
          </p:cNvSpPr>
          <p:nvPr/>
        </p:nvSpPr>
        <p:spPr bwMode="auto">
          <a:xfrm>
            <a:off x="3429000" y="1028423"/>
            <a:ext cx="1447800" cy="677108"/>
          </a:xfrm>
          <a:prstGeom prst="rect">
            <a:avLst/>
          </a:prstGeom>
          <a:noFill/>
          <a:ln w="9525">
            <a:noFill/>
            <a:miter lim="800000"/>
            <a:headEnd/>
            <a:tailEnd/>
          </a:ln>
        </p:spPr>
        <p:txBody>
          <a:bodyPr wrap="square">
            <a:spAutoFit/>
          </a:bodyPr>
          <a:lstStyle/>
          <a:p>
            <a:pPr algn="ctr"/>
            <a:r>
              <a:rPr lang="zh-CN" altLang="en-US" sz="1400" b="1" dirty="0" smtClean="0">
                <a:latin typeface="微软雅黑" pitchFamily="34" charset="-122"/>
                <a:ea typeface="微软雅黑" pitchFamily="34" charset="-122"/>
              </a:rPr>
              <a:t>多维分析</a:t>
            </a:r>
            <a:endParaRPr lang="en-US" altLang="zh-CN" sz="1400" b="1" dirty="0" smtClean="0">
              <a:latin typeface="微软雅黑" pitchFamily="34" charset="-122"/>
              <a:ea typeface="微软雅黑" pitchFamily="34" charset="-122"/>
            </a:endParaRPr>
          </a:p>
          <a:p>
            <a:pPr algn="ctr"/>
            <a:r>
              <a:rPr lang="en-US" sz="1200" b="1" dirty="0" smtClean="0">
                <a:latin typeface="微软雅黑" pitchFamily="34" charset="-122"/>
                <a:ea typeface="微软雅黑" pitchFamily="34" charset="-122"/>
              </a:rPr>
              <a:t>SQL Server Analysis Service</a:t>
            </a:r>
            <a:endParaRPr lang="fr-FR" sz="1200" b="1" dirty="0">
              <a:latin typeface="微软雅黑" pitchFamily="34" charset="-122"/>
              <a:ea typeface="微软雅黑" pitchFamily="34" charset="-122"/>
            </a:endParaRPr>
          </a:p>
        </p:txBody>
      </p:sp>
      <p:sp>
        <p:nvSpPr>
          <p:cNvPr id="30" name="TextBox 62"/>
          <p:cNvSpPr txBox="1">
            <a:spLocks noChangeArrowheads="1"/>
          </p:cNvSpPr>
          <p:nvPr/>
        </p:nvSpPr>
        <p:spPr bwMode="auto">
          <a:xfrm>
            <a:off x="0" y="1000108"/>
            <a:ext cx="1447800" cy="461665"/>
          </a:xfrm>
          <a:prstGeom prst="rect">
            <a:avLst/>
          </a:prstGeom>
          <a:noFill/>
          <a:ln w="9525">
            <a:noFill/>
            <a:miter lim="800000"/>
            <a:headEnd/>
            <a:tailEnd/>
          </a:ln>
        </p:spPr>
        <p:txBody>
          <a:bodyPr wrap="square">
            <a:spAutoFit/>
          </a:bodyPr>
          <a:lstStyle/>
          <a:p>
            <a:pPr algn="ctr"/>
            <a:r>
              <a:rPr lang="zh-CN" altLang="en-US" sz="1200" b="1" dirty="0" smtClean="0">
                <a:latin typeface="微软雅黑" pitchFamily="34" charset="-122"/>
                <a:ea typeface="微软雅黑" pitchFamily="34" charset="-122"/>
              </a:rPr>
              <a:t>各网管系统</a:t>
            </a:r>
            <a:endParaRPr lang="en-US" altLang="zh-CN" sz="1200" b="1" dirty="0" smtClean="0">
              <a:latin typeface="微软雅黑" pitchFamily="34" charset="-122"/>
              <a:ea typeface="微软雅黑" pitchFamily="34" charset="-122"/>
            </a:endParaRPr>
          </a:p>
          <a:p>
            <a:pPr algn="ctr"/>
            <a:r>
              <a:rPr lang="zh-CN" altLang="en-US" sz="1200" b="1" dirty="0" smtClean="0">
                <a:latin typeface="微软雅黑" pitchFamily="34" charset="-122"/>
                <a:ea typeface="微软雅黑" pitchFamily="34" charset="-122"/>
              </a:rPr>
              <a:t>及相关数据源</a:t>
            </a:r>
            <a:endParaRPr lang="fr-FR" sz="1200" b="1" dirty="0">
              <a:latin typeface="微软雅黑" pitchFamily="34" charset="-122"/>
              <a:ea typeface="微软雅黑" pitchFamily="34" charset="-122"/>
            </a:endParaRPr>
          </a:p>
        </p:txBody>
      </p:sp>
      <p:grpSp>
        <p:nvGrpSpPr>
          <p:cNvPr id="31" name="Group 291"/>
          <p:cNvGrpSpPr>
            <a:grpSpLocks/>
          </p:cNvGrpSpPr>
          <p:nvPr/>
        </p:nvGrpSpPr>
        <p:grpSpPr bwMode="auto">
          <a:xfrm>
            <a:off x="3733800" y="5095175"/>
            <a:ext cx="815763" cy="768773"/>
            <a:chOff x="3469" y="2510"/>
            <a:chExt cx="501" cy="454"/>
          </a:xfrm>
        </p:grpSpPr>
        <p:sp>
          <p:nvSpPr>
            <p:cNvPr id="32" name="Rectangle 292"/>
            <p:cNvSpPr>
              <a:spLocks noChangeArrowheads="1"/>
            </p:cNvSpPr>
            <p:nvPr/>
          </p:nvSpPr>
          <p:spPr bwMode="auto">
            <a:xfrm>
              <a:off x="3469" y="2510"/>
              <a:ext cx="501" cy="454"/>
            </a:xfrm>
            <a:prstGeom prst="rect">
              <a:avLst/>
            </a:prstGeom>
            <a:solidFill>
              <a:srgbClr val="6666FF"/>
            </a:solidFill>
            <a:ln w="12700">
              <a:solidFill>
                <a:srgbClr val="FF9900"/>
              </a:solidFill>
              <a:miter lim="800000"/>
              <a:headEnd/>
              <a:tailEnd/>
            </a:ln>
          </p:spPr>
          <p:txBody>
            <a:bodyPr wrap="none" anchor="ctr"/>
            <a:lstStyle/>
            <a:p>
              <a:endParaRPr lang="en-US"/>
            </a:p>
          </p:txBody>
        </p:sp>
        <p:sp>
          <p:nvSpPr>
            <p:cNvPr id="33" name="Line 293"/>
            <p:cNvSpPr>
              <a:spLocks noChangeShapeType="1"/>
            </p:cNvSpPr>
            <p:nvPr/>
          </p:nvSpPr>
          <p:spPr bwMode="auto">
            <a:xfrm>
              <a:off x="3580"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34" name="Rectangle 294"/>
            <p:cNvSpPr>
              <a:spLocks noChangeArrowheads="1"/>
            </p:cNvSpPr>
            <p:nvPr/>
          </p:nvSpPr>
          <p:spPr bwMode="auto">
            <a:xfrm>
              <a:off x="3534" y="2542"/>
              <a:ext cx="90"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35" name="Line 295"/>
            <p:cNvSpPr>
              <a:spLocks noChangeShapeType="1"/>
            </p:cNvSpPr>
            <p:nvPr/>
          </p:nvSpPr>
          <p:spPr bwMode="auto">
            <a:xfrm flipH="1">
              <a:off x="3548" y="2591"/>
              <a:ext cx="79"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36" name="Line 296"/>
            <p:cNvSpPr>
              <a:spLocks noChangeShapeType="1"/>
            </p:cNvSpPr>
            <p:nvPr/>
          </p:nvSpPr>
          <p:spPr bwMode="auto">
            <a:xfrm>
              <a:off x="3544"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37" name="Line 297"/>
            <p:cNvSpPr>
              <a:spLocks noChangeShapeType="1"/>
            </p:cNvSpPr>
            <p:nvPr/>
          </p:nvSpPr>
          <p:spPr bwMode="auto">
            <a:xfrm>
              <a:off x="3544"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38" name="Line 298"/>
            <p:cNvSpPr>
              <a:spLocks noChangeShapeType="1"/>
            </p:cNvSpPr>
            <p:nvPr/>
          </p:nvSpPr>
          <p:spPr bwMode="auto">
            <a:xfrm>
              <a:off x="3546" y="2830"/>
              <a:ext cx="8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39" name="Line 299"/>
            <p:cNvSpPr>
              <a:spLocks noChangeShapeType="1"/>
            </p:cNvSpPr>
            <p:nvPr/>
          </p:nvSpPr>
          <p:spPr bwMode="auto">
            <a:xfrm>
              <a:off x="3544"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0" name="Line 300"/>
            <p:cNvSpPr>
              <a:spLocks noChangeShapeType="1"/>
            </p:cNvSpPr>
            <p:nvPr/>
          </p:nvSpPr>
          <p:spPr bwMode="auto">
            <a:xfrm>
              <a:off x="3544"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1" name="Line 301"/>
            <p:cNvSpPr>
              <a:spLocks noChangeShapeType="1"/>
            </p:cNvSpPr>
            <p:nvPr/>
          </p:nvSpPr>
          <p:spPr bwMode="auto">
            <a:xfrm>
              <a:off x="3544"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2" name="Line 302"/>
            <p:cNvSpPr>
              <a:spLocks noChangeShapeType="1"/>
            </p:cNvSpPr>
            <p:nvPr/>
          </p:nvSpPr>
          <p:spPr bwMode="auto">
            <a:xfrm>
              <a:off x="3675"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3" name="Rectangle 303"/>
            <p:cNvSpPr>
              <a:spLocks noChangeArrowheads="1"/>
            </p:cNvSpPr>
            <p:nvPr/>
          </p:nvSpPr>
          <p:spPr bwMode="auto">
            <a:xfrm>
              <a:off x="3629" y="2542"/>
              <a:ext cx="90"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44" name="Line 304"/>
            <p:cNvSpPr>
              <a:spLocks noChangeShapeType="1"/>
            </p:cNvSpPr>
            <p:nvPr/>
          </p:nvSpPr>
          <p:spPr bwMode="auto">
            <a:xfrm flipH="1">
              <a:off x="3642" y="2591"/>
              <a:ext cx="77"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5" name="Line 305"/>
            <p:cNvSpPr>
              <a:spLocks noChangeShapeType="1"/>
            </p:cNvSpPr>
            <p:nvPr/>
          </p:nvSpPr>
          <p:spPr bwMode="auto">
            <a:xfrm>
              <a:off x="3640"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6" name="Line 306"/>
            <p:cNvSpPr>
              <a:spLocks noChangeShapeType="1"/>
            </p:cNvSpPr>
            <p:nvPr/>
          </p:nvSpPr>
          <p:spPr bwMode="auto">
            <a:xfrm>
              <a:off x="3640"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7" name="Line 307"/>
            <p:cNvSpPr>
              <a:spLocks noChangeShapeType="1"/>
            </p:cNvSpPr>
            <p:nvPr/>
          </p:nvSpPr>
          <p:spPr bwMode="auto">
            <a:xfrm>
              <a:off x="3640" y="2830"/>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8" name="Line 308"/>
            <p:cNvSpPr>
              <a:spLocks noChangeShapeType="1"/>
            </p:cNvSpPr>
            <p:nvPr/>
          </p:nvSpPr>
          <p:spPr bwMode="auto">
            <a:xfrm>
              <a:off x="3640"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9" name="Line 309"/>
            <p:cNvSpPr>
              <a:spLocks noChangeShapeType="1"/>
            </p:cNvSpPr>
            <p:nvPr/>
          </p:nvSpPr>
          <p:spPr bwMode="auto">
            <a:xfrm>
              <a:off x="3640"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0" name="Line 310"/>
            <p:cNvSpPr>
              <a:spLocks noChangeShapeType="1"/>
            </p:cNvSpPr>
            <p:nvPr/>
          </p:nvSpPr>
          <p:spPr bwMode="auto">
            <a:xfrm>
              <a:off x="3640"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1" name="Line 311"/>
            <p:cNvSpPr>
              <a:spLocks noChangeShapeType="1"/>
            </p:cNvSpPr>
            <p:nvPr/>
          </p:nvSpPr>
          <p:spPr bwMode="auto">
            <a:xfrm>
              <a:off x="3769"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2" name="Rectangle 312"/>
            <p:cNvSpPr>
              <a:spLocks noChangeArrowheads="1"/>
            </p:cNvSpPr>
            <p:nvPr/>
          </p:nvSpPr>
          <p:spPr bwMode="auto">
            <a:xfrm>
              <a:off x="3722" y="2542"/>
              <a:ext cx="92"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53" name="Line 313"/>
            <p:cNvSpPr>
              <a:spLocks noChangeShapeType="1"/>
            </p:cNvSpPr>
            <p:nvPr/>
          </p:nvSpPr>
          <p:spPr bwMode="auto">
            <a:xfrm flipH="1">
              <a:off x="3737" y="2591"/>
              <a:ext cx="79"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4" name="Line 314"/>
            <p:cNvSpPr>
              <a:spLocks noChangeShapeType="1"/>
            </p:cNvSpPr>
            <p:nvPr/>
          </p:nvSpPr>
          <p:spPr bwMode="auto">
            <a:xfrm>
              <a:off x="3734"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5" name="Line 315"/>
            <p:cNvSpPr>
              <a:spLocks noChangeShapeType="1"/>
            </p:cNvSpPr>
            <p:nvPr/>
          </p:nvSpPr>
          <p:spPr bwMode="auto">
            <a:xfrm>
              <a:off x="3734"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6" name="Line 316"/>
            <p:cNvSpPr>
              <a:spLocks noChangeShapeType="1"/>
            </p:cNvSpPr>
            <p:nvPr/>
          </p:nvSpPr>
          <p:spPr bwMode="auto">
            <a:xfrm>
              <a:off x="3734" y="2830"/>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7" name="Line 317"/>
            <p:cNvSpPr>
              <a:spLocks noChangeShapeType="1"/>
            </p:cNvSpPr>
            <p:nvPr/>
          </p:nvSpPr>
          <p:spPr bwMode="auto">
            <a:xfrm>
              <a:off x="3734"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8" name="Line 318"/>
            <p:cNvSpPr>
              <a:spLocks noChangeShapeType="1"/>
            </p:cNvSpPr>
            <p:nvPr/>
          </p:nvSpPr>
          <p:spPr bwMode="auto">
            <a:xfrm>
              <a:off x="3734"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 name="Line 319"/>
            <p:cNvSpPr>
              <a:spLocks noChangeShapeType="1"/>
            </p:cNvSpPr>
            <p:nvPr/>
          </p:nvSpPr>
          <p:spPr bwMode="auto">
            <a:xfrm>
              <a:off x="3734"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 name="Line 320"/>
            <p:cNvSpPr>
              <a:spLocks noChangeShapeType="1"/>
            </p:cNvSpPr>
            <p:nvPr/>
          </p:nvSpPr>
          <p:spPr bwMode="auto">
            <a:xfrm>
              <a:off x="3862"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1" name="Rectangle 321"/>
            <p:cNvSpPr>
              <a:spLocks noChangeArrowheads="1"/>
            </p:cNvSpPr>
            <p:nvPr/>
          </p:nvSpPr>
          <p:spPr bwMode="auto">
            <a:xfrm>
              <a:off x="3816" y="2542"/>
              <a:ext cx="92"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62" name="Line 322"/>
            <p:cNvSpPr>
              <a:spLocks noChangeShapeType="1"/>
            </p:cNvSpPr>
            <p:nvPr/>
          </p:nvSpPr>
          <p:spPr bwMode="auto">
            <a:xfrm flipH="1">
              <a:off x="3831" y="2591"/>
              <a:ext cx="77"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3" name="Line 323"/>
            <p:cNvSpPr>
              <a:spLocks noChangeShapeType="1"/>
            </p:cNvSpPr>
            <p:nvPr/>
          </p:nvSpPr>
          <p:spPr bwMode="auto">
            <a:xfrm>
              <a:off x="3828"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4" name="Line 324"/>
            <p:cNvSpPr>
              <a:spLocks noChangeShapeType="1"/>
            </p:cNvSpPr>
            <p:nvPr/>
          </p:nvSpPr>
          <p:spPr bwMode="auto">
            <a:xfrm>
              <a:off x="3828"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5" name="Line 325"/>
            <p:cNvSpPr>
              <a:spLocks noChangeShapeType="1"/>
            </p:cNvSpPr>
            <p:nvPr/>
          </p:nvSpPr>
          <p:spPr bwMode="auto">
            <a:xfrm>
              <a:off x="3830" y="2830"/>
              <a:ext cx="8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6" name="Line 326"/>
            <p:cNvSpPr>
              <a:spLocks noChangeShapeType="1"/>
            </p:cNvSpPr>
            <p:nvPr/>
          </p:nvSpPr>
          <p:spPr bwMode="auto">
            <a:xfrm>
              <a:off x="3828"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7" name="Line 327"/>
            <p:cNvSpPr>
              <a:spLocks noChangeShapeType="1"/>
            </p:cNvSpPr>
            <p:nvPr/>
          </p:nvSpPr>
          <p:spPr bwMode="auto">
            <a:xfrm>
              <a:off x="3828"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8" name="Line 328"/>
            <p:cNvSpPr>
              <a:spLocks noChangeShapeType="1"/>
            </p:cNvSpPr>
            <p:nvPr/>
          </p:nvSpPr>
          <p:spPr bwMode="auto">
            <a:xfrm>
              <a:off x="3828"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69" name="Group 291"/>
          <p:cNvGrpSpPr>
            <a:grpSpLocks/>
          </p:cNvGrpSpPr>
          <p:nvPr/>
        </p:nvGrpSpPr>
        <p:grpSpPr bwMode="auto">
          <a:xfrm>
            <a:off x="3886200" y="4942775"/>
            <a:ext cx="815763" cy="768773"/>
            <a:chOff x="3469" y="2510"/>
            <a:chExt cx="501" cy="454"/>
          </a:xfrm>
        </p:grpSpPr>
        <p:sp>
          <p:nvSpPr>
            <p:cNvPr id="70" name="Rectangle 292"/>
            <p:cNvSpPr>
              <a:spLocks noChangeArrowheads="1"/>
            </p:cNvSpPr>
            <p:nvPr/>
          </p:nvSpPr>
          <p:spPr bwMode="auto">
            <a:xfrm>
              <a:off x="3469" y="2510"/>
              <a:ext cx="501" cy="454"/>
            </a:xfrm>
            <a:prstGeom prst="rect">
              <a:avLst/>
            </a:prstGeom>
            <a:solidFill>
              <a:srgbClr val="6666FF"/>
            </a:solidFill>
            <a:ln w="12700">
              <a:solidFill>
                <a:srgbClr val="FF9900"/>
              </a:solidFill>
              <a:miter lim="800000"/>
              <a:headEnd/>
              <a:tailEnd/>
            </a:ln>
          </p:spPr>
          <p:txBody>
            <a:bodyPr wrap="none" anchor="ctr"/>
            <a:lstStyle/>
            <a:p>
              <a:endParaRPr lang="en-US"/>
            </a:p>
          </p:txBody>
        </p:sp>
        <p:sp>
          <p:nvSpPr>
            <p:cNvPr id="71" name="Line 293"/>
            <p:cNvSpPr>
              <a:spLocks noChangeShapeType="1"/>
            </p:cNvSpPr>
            <p:nvPr/>
          </p:nvSpPr>
          <p:spPr bwMode="auto">
            <a:xfrm>
              <a:off x="3580"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2" name="Rectangle 294"/>
            <p:cNvSpPr>
              <a:spLocks noChangeArrowheads="1"/>
            </p:cNvSpPr>
            <p:nvPr/>
          </p:nvSpPr>
          <p:spPr bwMode="auto">
            <a:xfrm>
              <a:off x="3534" y="2542"/>
              <a:ext cx="90"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73" name="Line 295"/>
            <p:cNvSpPr>
              <a:spLocks noChangeShapeType="1"/>
            </p:cNvSpPr>
            <p:nvPr/>
          </p:nvSpPr>
          <p:spPr bwMode="auto">
            <a:xfrm flipH="1">
              <a:off x="3548" y="2591"/>
              <a:ext cx="79"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4" name="Line 296"/>
            <p:cNvSpPr>
              <a:spLocks noChangeShapeType="1"/>
            </p:cNvSpPr>
            <p:nvPr/>
          </p:nvSpPr>
          <p:spPr bwMode="auto">
            <a:xfrm>
              <a:off x="3544"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5" name="Line 297"/>
            <p:cNvSpPr>
              <a:spLocks noChangeShapeType="1"/>
            </p:cNvSpPr>
            <p:nvPr/>
          </p:nvSpPr>
          <p:spPr bwMode="auto">
            <a:xfrm>
              <a:off x="3544"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6" name="Line 298"/>
            <p:cNvSpPr>
              <a:spLocks noChangeShapeType="1"/>
            </p:cNvSpPr>
            <p:nvPr/>
          </p:nvSpPr>
          <p:spPr bwMode="auto">
            <a:xfrm>
              <a:off x="3546" y="2830"/>
              <a:ext cx="8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7" name="Line 299"/>
            <p:cNvSpPr>
              <a:spLocks noChangeShapeType="1"/>
            </p:cNvSpPr>
            <p:nvPr/>
          </p:nvSpPr>
          <p:spPr bwMode="auto">
            <a:xfrm>
              <a:off x="3544"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8" name="Line 300"/>
            <p:cNvSpPr>
              <a:spLocks noChangeShapeType="1"/>
            </p:cNvSpPr>
            <p:nvPr/>
          </p:nvSpPr>
          <p:spPr bwMode="auto">
            <a:xfrm>
              <a:off x="3544"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79" name="Line 301"/>
            <p:cNvSpPr>
              <a:spLocks noChangeShapeType="1"/>
            </p:cNvSpPr>
            <p:nvPr/>
          </p:nvSpPr>
          <p:spPr bwMode="auto">
            <a:xfrm>
              <a:off x="3544"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0" name="Line 302"/>
            <p:cNvSpPr>
              <a:spLocks noChangeShapeType="1"/>
            </p:cNvSpPr>
            <p:nvPr/>
          </p:nvSpPr>
          <p:spPr bwMode="auto">
            <a:xfrm>
              <a:off x="3675"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1" name="Rectangle 303"/>
            <p:cNvSpPr>
              <a:spLocks noChangeArrowheads="1"/>
            </p:cNvSpPr>
            <p:nvPr/>
          </p:nvSpPr>
          <p:spPr bwMode="auto">
            <a:xfrm>
              <a:off x="3629" y="2542"/>
              <a:ext cx="90"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82" name="Line 304"/>
            <p:cNvSpPr>
              <a:spLocks noChangeShapeType="1"/>
            </p:cNvSpPr>
            <p:nvPr/>
          </p:nvSpPr>
          <p:spPr bwMode="auto">
            <a:xfrm flipH="1">
              <a:off x="3642" y="2591"/>
              <a:ext cx="77"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3" name="Line 305"/>
            <p:cNvSpPr>
              <a:spLocks noChangeShapeType="1"/>
            </p:cNvSpPr>
            <p:nvPr/>
          </p:nvSpPr>
          <p:spPr bwMode="auto">
            <a:xfrm>
              <a:off x="3640"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4" name="Line 306"/>
            <p:cNvSpPr>
              <a:spLocks noChangeShapeType="1"/>
            </p:cNvSpPr>
            <p:nvPr/>
          </p:nvSpPr>
          <p:spPr bwMode="auto">
            <a:xfrm>
              <a:off x="3640"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5" name="Line 307"/>
            <p:cNvSpPr>
              <a:spLocks noChangeShapeType="1"/>
            </p:cNvSpPr>
            <p:nvPr/>
          </p:nvSpPr>
          <p:spPr bwMode="auto">
            <a:xfrm>
              <a:off x="3640" y="2830"/>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6" name="Line 308"/>
            <p:cNvSpPr>
              <a:spLocks noChangeShapeType="1"/>
            </p:cNvSpPr>
            <p:nvPr/>
          </p:nvSpPr>
          <p:spPr bwMode="auto">
            <a:xfrm>
              <a:off x="3640"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7" name="Line 309"/>
            <p:cNvSpPr>
              <a:spLocks noChangeShapeType="1"/>
            </p:cNvSpPr>
            <p:nvPr/>
          </p:nvSpPr>
          <p:spPr bwMode="auto">
            <a:xfrm>
              <a:off x="3640"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8" name="Line 310"/>
            <p:cNvSpPr>
              <a:spLocks noChangeShapeType="1"/>
            </p:cNvSpPr>
            <p:nvPr/>
          </p:nvSpPr>
          <p:spPr bwMode="auto">
            <a:xfrm>
              <a:off x="3640"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9" name="Line 311"/>
            <p:cNvSpPr>
              <a:spLocks noChangeShapeType="1"/>
            </p:cNvSpPr>
            <p:nvPr/>
          </p:nvSpPr>
          <p:spPr bwMode="auto">
            <a:xfrm>
              <a:off x="3769"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0" name="Rectangle 312"/>
            <p:cNvSpPr>
              <a:spLocks noChangeArrowheads="1"/>
            </p:cNvSpPr>
            <p:nvPr/>
          </p:nvSpPr>
          <p:spPr bwMode="auto">
            <a:xfrm>
              <a:off x="3722" y="2542"/>
              <a:ext cx="92"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91" name="Line 313"/>
            <p:cNvSpPr>
              <a:spLocks noChangeShapeType="1"/>
            </p:cNvSpPr>
            <p:nvPr/>
          </p:nvSpPr>
          <p:spPr bwMode="auto">
            <a:xfrm flipH="1">
              <a:off x="3737" y="2591"/>
              <a:ext cx="79"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2" name="Line 314"/>
            <p:cNvSpPr>
              <a:spLocks noChangeShapeType="1"/>
            </p:cNvSpPr>
            <p:nvPr/>
          </p:nvSpPr>
          <p:spPr bwMode="auto">
            <a:xfrm>
              <a:off x="3734"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3" name="Line 315"/>
            <p:cNvSpPr>
              <a:spLocks noChangeShapeType="1"/>
            </p:cNvSpPr>
            <p:nvPr/>
          </p:nvSpPr>
          <p:spPr bwMode="auto">
            <a:xfrm>
              <a:off x="3734"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4" name="Line 316"/>
            <p:cNvSpPr>
              <a:spLocks noChangeShapeType="1"/>
            </p:cNvSpPr>
            <p:nvPr/>
          </p:nvSpPr>
          <p:spPr bwMode="auto">
            <a:xfrm>
              <a:off x="3734" y="2830"/>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5" name="Line 317"/>
            <p:cNvSpPr>
              <a:spLocks noChangeShapeType="1"/>
            </p:cNvSpPr>
            <p:nvPr/>
          </p:nvSpPr>
          <p:spPr bwMode="auto">
            <a:xfrm>
              <a:off x="3734"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6" name="Line 318"/>
            <p:cNvSpPr>
              <a:spLocks noChangeShapeType="1"/>
            </p:cNvSpPr>
            <p:nvPr/>
          </p:nvSpPr>
          <p:spPr bwMode="auto">
            <a:xfrm>
              <a:off x="3734"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7" name="Line 319"/>
            <p:cNvSpPr>
              <a:spLocks noChangeShapeType="1"/>
            </p:cNvSpPr>
            <p:nvPr/>
          </p:nvSpPr>
          <p:spPr bwMode="auto">
            <a:xfrm>
              <a:off x="3734"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8" name="Line 320"/>
            <p:cNvSpPr>
              <a:spLocks noChangeShapeType="1"/>
            </p:cNvSpPr>
            <p:nvPr/>
          </p:nvSpPr>
          <p:spPr bwMode="auto">
            <a:xfrm>
              <a:off x="3862" y="2552"/>
              <a:ext cx="0" cy="373"/>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99" name="Rectangle 321"/>
            <p:cNvSpPr>
              <a:spLocks noChangeArrowheads="1"/>
            </p:cNvSpPr>
            <p:nvPr/>
          </p:nvSpPr>
          <p:spPr bwMode="auto">
            <a:xfrm>
              <a:off x="3816" y="2542"/>
              <a:ext cx="92" cy="383"/>
            </a:xfrm>
            <a:prstGeom prst="rect">
              <a:avLst/>
            </a:prstGeom>
            <a:solidFill>
              <a:srgbClr val="6666FF"/>
            </a:solidFill>
            <a:ln w="12700">
              <a:solidFill>
                <a:schemeClr val="tx1"/>
              </a:solidFill>
              <a:miter lim="800000"/>
              <a:headEnd/>
              <a:tailEnd/>
            </a:ln>
          </p:spPr>
          <p:txBody>
            <a:bodyPr wrap="none" anchor="ctr"/>
            <a:lstStyle/>
            <a:p>
              <a:endParaRPr lang="en-US"/>
            </a:p>
          </p:txBody>
        </p:sp>
        <p:sp>
          <p:nvSpPr>
            <p:cNvPr id="100" name="Line 322"/>
            <p:cNvSpPr>
              <a:spLocks noChangeShapeType="1"/>
            </p:cNvSpPr>
            <p:nvPr/>
          </p:nvSpPr>
          <p:spPr bwMode="auto">
            <a:xfrm flipH="1">
              <a:off x="3831" y="2591"/>
              <a:ext cx="77"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01" name="Line 323"/>
            <p:cNvSpPr>
              <a:spLocks noChangeShapeType="1"/>
            </p:cNvSpPr>
            <p:nvPr/>
          </p:nvSpPr>
          <p:spPr bwMode="auto">
            <a:xfrm>
              <a:off x="3828" y="2738"/>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02" name="Line 324"/>
            <p:cNvSpPr>
              <a:spLocks noChangeShapeType="1"/>
            </p:cNvSpPr>
            <p:nvPr/>
          </p:nvSpPr>
          <p:spPr bwMode="auto">
            <a:xfrm>
              <a:off x="3828" y="2785"/>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03" name="Line 325"/>
            <p:cNvSpPr>
              <a:spLocks noChangeShapeType="1"/>
            </p:cNvSpPr>
            <p:nvPr/>
          </p:nvSpPr>
          <p:spPr bwMode="auto">
            <a:xfrm>
              <a:off x="3830" y="2830"/>
              <a:ext cx="82"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04" name="Line 326"/>
            <p:cNvSpPr>
              <a:spLocks noChangeShapeType="1"/>
            </p:cNvSpPr>
            <p:nvPr/>
          </p:nvSpPr>
          <p:spPr bwMode="auto">
            <a:xfrm>
              <a:off x="3828" y="2882"/>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05" name="Line 327"/>
            <p:cNvSpPr>
              <a:spLocks noChangeShapeType="1"/>
            </p:cNvSpPr>
            <p:nvPr/>
          </p:nvSpPr>
          <p:spPr bwMode="auto">
            <a:xfrm>
              <a:off x="3828" y="2687"/>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06" name="Line 328"/>
            <p:cNvSpPr>
              <a:spLocks noChangeShapeType="1"/>
            </p:cNvSpPr>
            <p:nvPr/>
          </p:nvSpPr>
          <p:spPr bwMode="auto">
            <a:xfrm>
              <a:off x="3828" y="2639"/>
              <a:ext cx="83" cy="0"/>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07" name="Group 58"/>
          <p:cNvGrpSpPr>
            <a:grpSpLocks/>
          </p:cNvGrpSpPr>
          <p:nvPr/>
        </p:nvGrpSpPr>
        <p:grpSpPr bwMode="auto">
          <a:xfrm>
            <a:off x="3352801" y="1330247"/>
            <a:ext cx="5791200" cy="4879777"/>
            <a:chOff x="3428991" y="974182"/>
            <a:chExt cx="5586059" cy="4574791"/>
          </a:xfrm>
        </p:grpSpPr>
        <p:pic>
          <p:nvPicPr>
            <p:cNvPr id="108" name="Picture 1"/>
            <p:cNvPicPr>
              <a:picLocks noChangeAspect="1" noChangeArrowheads="1"/>
            </p:cNvPicPr>
            <p:nvPr/>
          </p:nvPicPr>
          <p:blipFill>
            <a:blip r:embed="rId14" cstate="print"/>
            <a:srcRect/>
            <a:stretch>
              <a:fillRect/>
            </a:stretch>
          </p:blipFill>
          <p:spPr bwMode="auto">
            <a:xfrm>
              <a:off x="5720706" y="1179159"/>
              <a:ext cx="3294290" cy="4369814"/>
            </a:xfrm>
            <a:prstGeom prst="rect">
              <a:avLst/>
            </a:prstGeom>
            <a:noFill/>
            <a:ln w="9525">
              <a:noFill/>
              <a:miter lim="800000"/>
              <a:headEnd/>
              <a:tailEnd/>
            </a:ln>
          </p:spPr>
        </p:pic>
        <p:grpSp>
          <p:nvGrpSpPr>
            <p:cNvPr id="109" name="Group 62"/>
            <p:cNvGrpSpPr>
              <a:grpSpLocks/>
            </p:cNvGrpSpPr>
            <p:nvPr/>
          </p:nvGrpSpPr>
          <p:grpSpPr bwMode="auto">
            <a:xfrm>
              <a:off x="3428991" y="974182"/>
              <a:ext cx="5586059" cy="4289067"/>
              <a:chOff x="3428991" y="974182"/>
              <a:chExt cx="5586059" cy="4289067"/>
            </a:xfrm>
          </p:grpSpPr>
          <p:graphicFrame>
            <p:nvGraphicFramePr>
              <p:cNvPr id="110" name="Diagram 31"/>
              <p:cNvGraphicFramePr/>
              <p:nvPr/>
            </p:nvGraphicFramePr>
            <p:xfrm>
              <a:off x="5728934" y="1477035"/>
              <a:ext cx="3286116" cy="378621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11" name="Rectangle 23"/>
              <p:cNvPicPr>
                <a:picLocks noChangeAspect="1" noChangeArrowheads="1"/>
              </p:cNvPicPr>
              <p:nvPr/>
            </p:nvPicPr>
            <p:blipFill>
              <a:blip r:embed="rId19" cstate="print"/>
              <a:srcRect/>
              <a:stretch>
                <a:fillRect/>
              </a:stretch>
            </p:blipFill>
            <p:spPr bwMode="auto">
              <a:xfrm>
                <a:off x="3428991" y="2905785"/>
                <a:ext cx="1409700" cy="1057275"/>
              </a:xfrm>
              <a:prstGeom prst="rect">
                <a:avLst/>
              </a:prstGeom>
              <a:noFill/>
              <a:ln w="9525">
                <a:noFill/>
                <a:miter lim="800000"/>
                <a:headEnd/>
                <a:tailEnd/>
              </a:ln>
            </p:spPr>
          </p:pic>
          <p:sp>
            <p:nvSpPr>
              <p:cNvPr id="112" name="TextBox 38"/>
              <p:cNvSpPr txBox="1">
                <a:spLocks noChangeArrowheads="1"/>
              </p:cNvSpPr>
              <p:nvPr/>
            </p:nvSpPr>
            <p:spPr bwMode="auto">
              <a:xfrm>
                <a:off x="6704667" y="974182"/>
                <a:ext cx="1184818" cy="288541"/>
              </a:xfrm>
              <a:prstGeom prst="rect">
                <a:avLst/>
              </a:prstGeom>
              <a:noFill/>
              <a:ln w="9525">
                <a:noFill/>
                <a:miter lim="800000"/>
                <a:headEnd/>
                <a:tailEnd/>
              </a:ln>
            </p:spPr>
            <p:txBody>
              <a:bodyPr wrap="square">
                <a:spAutoFit/>
              </a:bodyPr>
              <a:lstStyle/>
              <a:p>
                <a:pPr algn="ctr"/>
                <a:r>
                  <a:rPr lang="zh-CN" altLang="en-US" sz="1400" b="1" dirty="0" smtClean="0">
                    <a:latin typeface="微软雅黑" pitchFamily="34" charset="-122"/>
                    <a:ea typeface="微软雅黑" pitchFamily="34" charset="-122"/>
                  </a:rPr>
                  <a:t>终端用户</a:t>
                </a:r>
                <a:endParaRPr lang="fr-FR" sz="1400" b="1" dirty="0">
                  <a:latin typeface="微软雅黑" pitchFamily="34" charset="-122"/>
                  <a:ea typeface="微软雅黑" pitchFamily="34" charset="-122"/>
                </a:endParaRPr>
              </a:p>
            </p:txBody>
          </p:sp>
        </p:grpSp>
      </p:grpSp>
      <p:grpSp>
        <p:nvGrpSpPr>
          <p:cNvPr id="113" name="Group 32"/>
          <p:cNvGrpSpPr>
            <a:grpSpLocks/>
          </p:cNvGrpSpPr>
          <p:nvPr/>
        </p:nvGrpSpPr>
        <p:grpSpPr bwMode="auto">
          <a:xfrm>
            <a:off x="4495800" y="1104623"/>
            <a:ext cx="2362200" cy="5029200"/>
            <a:chOff x="4612820" y="948068"/>
            <a:chExt cx="1571636" cy="4409726"/>
          </a:xfrm>
        </p:grpSpPr>
        <p:grpSp>
          <p:nvGrpSpPr>
            <p:cNvPr id="114" name="Group 33"/>
            <p:cNvGrpSpPr>
              <a:grpSpLocks/>
            </p:cNvGrpSpPr>
            <p:nvPr/>
          </p:nvGrpSpPr>
          <p:grpSpPr bwMode="auto">
            <a:xfrm rot="-5400000">
              <a:off x="3537867" y="3037777"/>
              <a:ext cx="3786187" cy="853847"/>
              <a:chOff x="4" y="2705"/>
              <a:chExt cx="3045" cy="678"/>
            </a:xfrm>
          </p:grpSpPr>
          <p:pic>
            <p:nvPicPr>
              <p:cNvPr id="116" name="Rectangle 35"/>
              <p:cNvPicPr>
                <a:picLocks noChangeAspect="1" noChangeArrowheads="1"/>
              </p:cNvPicPr>
              <p:nvPr/>
            </p:nvPicPr>
            <p:blipFill>
              <a:blip r:embed="rId20" cstate="print"/>
              <a:srcRect/>
              <a:stretch>
                <a:fillRect/>
              </a:stretch>
            </p:blipFill>
            <p:spPr bwMode="auto">
              <a:xfrm>
                <a:off x="4" y="2705"/>
                <a:ext cx="3045" cy="678"/>
              </a:xfrm>
              <a:prstGeom prst="rect">
                <a:avLst/>
              </a:prstGeom>
              <a:noFill/>
              <a:ln w="9525">
                <a:noFill/>
                <a:miter lim="800000"/>
                <a:headEnd/>
                <a:tailEnd/>
              </a:ln>
            </p:spPr>
          </p:pic>
          <p:pic>
            <p:nvPicPr>
              <p:cNvPr id="117" name="Rectangle 36"/>
              <p:cNvPicPr>
                <a:picLocks noChangeAspect="1" noChangeArrowheads="1"/>
              </p:cNvPicPr>
              <p:nvPr/>
            </p:nvPicPr>
            <p:blipFill>
              <a:blip r:embed="rId21" cstate="print"/>
              <a:srcRect/>
              <a:stretch>
                <a:fillRect/>
              </a:stretch>
            </p:blipFill>
            <p:spPr bwMode="auto">
              <a:xfrm rot="5400000">
                <a:off x="2437" y="2821"/>
                <a:ext cx="422" cy="435"/>
              </a:xfrm>
              <a:prstGeom prst="rect">
                <a:avLst/>
              </a:prstGeom>
              <a:noFill/>
              <a:ln w="9525">
                <a:noFill/>
                <a:miter lim="800000"/>
                <a:headEnd/>
                <a:tailEnd/>
              </a:ln>
            </p:spPr>
          </p:pic>
          <p:pic>
            <p:nvPicPr>
              <p:cNvPr id="118" name="Rectangle 37"/>
              <p:cNvPicPr>
                <a:picLocks noChangeAspect="1" noChangeArrowheads="1"/>
              </p:cNvPicPr>
              <p:nvPr/>
            </p:nvPicPr>
            <p:blipFill>
              <a:blip r:embed="rId22" cstate="print"/>
              <a:srcRect/>
              <a:stretch>
                <a:fillRect/>
              </a:stretch>
            </p:blipFill>
            <p:spPr bwMode="auto">
              <a:xfrm>
                <a:off x="148" y="2726"/>
                <a:ext cx="2798" cy="641"/>
              </a:xfrm>
              <a:prstGeom prst="rect">
                <a:avLst/>
              </a:prstGeom>
              <a:noFill/>
              <a:ln w="9525">
                <a:noFill/>
                <a:miter lim="800000"/>
                <a:headEnd/>
                <a:tailEnd/>
              </a:ln>
            </p:spPr>
          </p:pic>
          <p:pic>
            <p:nvPicPr>
              <p:cNvPr id="119" name="Rectangle 38"/>
              <p:cNvPicPr>
                <a:picLocks noChangeAspect="1" noChangeArrowheads="1"/>
              </p:cNvPicPr>
              <p:nvPr/>
            </p:nvPicPr>
            <p:blipFill>
              <a:blip r:embed="rId23" cstate="print"/>
              <a:srcRect/>
              <a:stretch>
                <a:fillRect/>
              </a:stretch>
            </p:blipFill>
            <p:spPr bwMode="auto">
              <a:xfrm rot="5400000">
                <a:off x="350" y="2820"/>
                <a:ext cx="610" cy="468"/>
              </a:xfrm>
              <a:prstGeom prst="rect">
                <a:avLst/>
              </a:prstGeom>
              <a:noFill/>
              <a:ln w="9525">
                <a:noFill/>
                <a:miter lim="800000"/>
                <a:headEnd/>
                <a:tailEnd/>
              </a:ln>
            </p:spPr>
          </p:pic>
          <p:pic>
            <p:nvPicPr>
              <p:cNvPr id="120" name="Rectangle 39"/>
              <p:cNvPicPr>
                <a:picLocks noChangeAspect="1" noChangeArrowheads="1"/>
              </p:cNvPicPr>
              <p:nvPr/>
            </p:nvPicPr>
            <p:blipFill>
              <a:blip r:embed="rId24" cstate="print"/>
              <a:srcRect/>
              <a:stretch>
                <a:fillRect/>
              </a:stretch>
            </p:blipFill>
            <p:spPr bwMode="auto">
              <a:xfrm rot="5400000">
                <a:off x="1167" y="2781"/>
                <a:ext cx="519" cy="545"/>
              </a:xfrm>
              <a:prstGeom prst="rect">
                <a:avLst/>
              </a:prstGeom>
              <a:noFill/>
              <a:ln w="9525">
                <a:noFill/>
                <a:miter lim="800000"/>
                <a:headEnd/>
                <a:tailEnd/>
              </a:ln>
            </p:spPr>
          </p:pic>
          <p:pic>
            <p:nvPicPr>
              <p:cNvPr id="121" name="Rectangle 40"/>
              <p:cNvPicPr>
                <a:picLocks noChangeAspect="1" noChangeArrowheads="1"/>
              </p:cNvPicPr>
              <p:nvPr/>
            </p:nvPicPr>
            <p:blipFill>
              <a:blip r:embed="rId25" cstate="print"/>
              <a:srcRect/>
              <a:stretch>
                <a:fillRect/>
              </a:stretch>
            </p:blipFill>
            <p:spPr bwMode="auto">
              <a:xfrm rot="5400000">
                <a:off x="1862" y="2762"/>
                <a:ext cx="479" cy="544"/>
              </a:xfrm>
              <a:prstGeom prst="rect">
                <a:avLst/>
              </a:prstGeom>
              <a:noFill/>
              <a:ln w="9525">
                <a:noFill/>
                <a:miter lim="800000"/>
                <a:headEnd/>
                <a:tailEnd/>
              </a:ln>
            </p:spPr>
          </p:pic>
        </p:grpSp>
        <p:sp>
          <p:nvSpPr>
            <p:cNvPr id="115" name="TextBox 26"/>
            <p:cNvSpPr txBox="1">
              <a:spLocks noChangeArrowheads="1"/>
            </p:cNvSpPr>
            <p:nvPr/>
          </p:nvSpPr>
          <p:spPr bwMode="auto">
            <a:xfrm>
              <a:off x="4612820" y="948068"/>
              <a:ext cx="1571636" cy="458772"/>
            </a:xfrm>
            <a:prstGeom prst="rect">
              <a:avLst/>
            </a:prstGeom>
            <a:noFill/>
            <a:ln w="9525">
              <a:noFill/>
              <a:miter lim="800000"/>
              <a:headEnd/>
              <a:tailEnd/>
            </a:ln>
          </p:spPr>
          <p:txBody>
            <a:bodyPr>
              <a:spAutoFit/>
            </a:bodyPr>
            <a:lstStyle/>
            <a:p>
              <a:pPr algn="ctr"/>
              <a:r>
                <a:rPr lang="en-US" altLang="zh-CN" sz="1400" b="1" dirty="0" err="1"/>
                <a:t>BInet</a:t>
              </a:r>
              <a:r>
                <a:rPr lang="zh-CN" altLang="en-US" sz="1400" b="1" dirty="0" smtClean="0"/>
                <a:t>门户</a:t>
              </a:r>
              <a:endParaRPr lang="en-US" altLang="zh-CN" sz="1400" b="1" dirty="0" smtClean="0"/>
            </a:p>
            <a:p>
              <a:pPr algn="ctr"/>
              <a:r>
                <a:rPr lang="en-US" sz="1400" b="1" dirty="0" smtClean="0"/>
                <a:t>MOSS/PPS</a:t>
              </a:r>
              <a:endParaRPr lang="fr-FR" sz="1400" b="1"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571504"/>
          </a:xfrm>
        </p:spPr>
        <p:txBody>
          <a:bodyPr/>
          <a:lstStyle/>
          <a:p>
            <a:pPr lvl="0" algn="l"/>
            <a:r>
              <a:rPr lang="en-US" altLang="zh-CN"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BInet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为运营商网管部门带来：</a:t>
            </a:r>
            <a:r>
              <a:rPr lang="zh-CN" altLang="en-US" dirty="0" smtClean="0"/>
              <a:t/>
            </a:r>
            <a:br>
              <a:rPr lang="zh-CN" altLang="en-US" dirty="0" smtClean="0"/>
            </a:br>
            <a:endParaRPr lang="en-US" dirty="0"/>
          </a:p>
        </p:txBody>
      </p:sp>
      <p:sp>
        <p:nvSpPr>
          <p:cNvPr id="7" name="内容占位符 6"/>
          <p:cNvSpPr>
            <a:spLocks noGrp="1"/>
          </p:cNvSpPr>
          <p:nvPr>
            <p:ph sz="quarter" idx="10"/>
          </p:nvPr>
        </p:nvSpPr>
        <p:spPr>
          <a:xfrm>
            <a:off x="428624" y="1214455"/>
            <a:ext cx="8572532" cy="4786313"/>
          </a:xfrm>
        </p:spPr>
        <p:txBody>
          <a:bodyPr/>
          <a:lstStyle/>
          <a:p>
            <a:pPr lvl="0">
              <a:defRPr/>
            </a:pPr>
            <a:r>
              <a:rPr lang="zh-CN" altLang="en-US" sz="2400" b="1" dirty="0" smtClean="0">
                <a:solidFill>
                  <a:schemeClr val="accent1"/>
                </a:solidFill>
              </a:rPr>
              <a:t>精确化网络运行分析体系，使沉睡的数据变成有价值的信息</a:t>
            </a:r>
            <a:endParaRPr lang="en-US" altLang="zh-CN" sz="2400" b="1" dirty="0" smtClean="0">
              <a:solidFill>
                <a:schemeClr val="accent1"/>
              </a:solidFill>
            </a:endParaRPr>
          </a:p>
          <a:p>
            <a:pPr lvl="0">
              <a:defRPr/>
            </a:pPr>
            <a:endParaRPr lang="zh-CN" altLang="en-US" sz="2400" b="1" dirty="0" smtClean="0">
              <a:solidFill>
                <a:schemeClr val="accent1"/>
              </a:solidFill>
            </a:endParaRPr>
          </a:p>
          <a:p>
            <a:pPr lvl="0">
              <a:defRPr/>
            </a:pPr>
            <a:r>
              <a:rPr lang="zh-CN" altLang="en-US" sz="2400" b="1" dirty="0" smtClean="0">
                <a:solidFill>
                  <a:schemeClr val="accent1"/>
                </a:solidFill>
              </a:rPr>
              <a:t>提高全网网络运行维护和生产效率</a:t>
            </a:r>
            <a:endParaRPr lang="en-US" altLang="zh-CN" sz="2400" b="1" dirty="0" smtClean="0">
              <a:solidFill>
                <a:schemeClr val="accent1"/>
              </a:solidFill>
            </a:endParaRPr>
          </a:p>
          <a:p>
            <a:pPr lvl="0">
              <a:defRPr/>
            </a:pPr>
            <a:endParaRPr lang="zh-CN" altLang="en-US" sz="2400" b="1" dirty="0" smtClean="0">
              <a:solidFill>
                <a:schemeClr val="accent1"/>
              </a:solidFill>
            </a:endParaRPr>
          </a:p>
          <a:p>
            <a:pPr lvl="0">
              <a:defRPr/>
            </a:pPr>
            <a:r>
              <a:rPr lang="zh-CN" altLang="en-US" sz="2400" b="1" dirty="0" smtClean="0">
                <a:solidFill>
                  <a:schemeClr val="accent1"/>
                </a:solidFill>
              </a:rPr>
              <a:t>为市场营销提供准确可靠的运营支持</a:t>
            </a:r>
            <a:endParaRPr lang="en-US" altLang="zh-CN" sz="2400" b="1" dirty="0" smtClean="0">
              <a:solidFill>
                <a:schemeClr val="accent1"/>
              </a:solidFill>
            </a:endParaRPr>
          </a:p>
        </p:txBody>
      </p:sp>
      <p:sp>
        <p:nvSpPr>
          <p:cNvPr id="4" name="标题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内容占位符 2"/>
          <p:cNvSpPr txBox="1">
            <a:spLocks/>
          </p:cNvSpPr>
          <p:nvPr/>
        </p:nvSpPr>
        <p:spPr>
          <a:xfrm>
            <a:off x="357158" y="1617681"/>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571504"/>
          </a:xfrm>
        </p:spPr>
        <p:txBody>
          <a:bodyPr>
            <a:noAutofit/>
          </a:bodyPr>
          <a:lstStyle/>
          <a:p>
            <a:pPr lvl="0" algn="l"/>
            <a:r>
              <a:rPr lang="en-US" altLang="zh-CN"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BInet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综合分析系统功能架构</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p:cNvGraphicFramePr>
          <p:nvPr/>
        </p:nvGraphicFramePr>
        <p:xfrm>
          <a:off x="381000" y="1357298"/>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229600" cy="571504"/>
          </a:xfrm>
        </p:spPr>
        <p:txBody>
          <a:bodyPr>
            <a:noAutofit/>
          </a:bodyPr>
          <a:lstStyle/>
          <a:p>
            <a:pPr lvl="0" algn="l"/>
            <a:r>
              <a:rPr lang="en-US" altLang="zh-CN"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BInet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功能特点</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C:\Documents and Settings\Keelin\Desktop\Design Projects\MEC\Pictures and Icons\Windows Vista B FY06 Syd man desktop monitor lcd smiling.png"/>
          <p:cNvPicPr>
            <a:picLocks noChangeAspect="1" noChangeArrowheads="1"/>
          </p:cNvPicPr>
          <p:nvPr/>
        </p:nvPicPr>
        <p:blipFill>
          <a:blip r:embed="rId3" cstate="print"/>
          <a:srcRect/>
          <a:stretch>
            <a:fillRect/>
          </a:stretch>
        </p:blipFill>
        <p:spPr bwMode="auto">
          <a:xfrm>
            <a:off x="3886200" y="1447800"/>
            <a:ext cx="5064264" cy="4976949"/>
          </a:xfrm>
          <a:prstGeom prst="rect">
            <a:avLst/>
          </a:prstGeom>
          <a:noFill/>
          <a:effectLst>
            <a:softEdge rad="63500"/>
          </a:effectLst>
        </p:spPr>
      </p:pic>
      <p:sp>
        <p:nvSpPr>
          <p:cNvPr id="7" name="Content Placeholder 2"/>
          <p:cNvSpPr txBox="1">
            <a:spLocks/>
          </p:cNvSpPr>
          <p:nvPr/>
        </p:nvSpPr>
        <p:spPr>
          <a:xfrm>
            <a:off x="457200" y="903301"/>
            <a:ext cx="3657600" cy="4525963"/>
          </a:xfrm>
          <a:prstGeom prst="rect">
            <a:avLst/>
          </a:prstGeom>
        </p:spPr>
        <p:txBody>
          <a:bodyPr>
            <a:noAutofit/>
          </a:bodyPr>
          <a:lstStyle/>
          <a:p>
            <a:pPr marL="342900" marR="0" lvl="0" indent="-342900" fontAlgn="auto">
              <a:lnSpc>
                <a:spcPct val="120000"/>
              </a:lnSpc>
              <a:spcBef>
                <a:spcPct val="20000"/>
              </a:spcBef>
              <a:spcAft>
                <a:spcPts val="0"/>
              </a:spcAft>
              <a:buClrTx/>
              <a:buSzTx/>
              <a:buFont typeface="Arial" pitchFamily="34" charset="0"/>
              <a:buChar char="•"/>
              <a:tabLst/>
              <a:defRPr/>
            </a:pPr>
            <a:r>
              <a:rPr lang="zh-CN" altLang="en-US" sz="1700" b="1" dirty="0" smtClean="0">
                <a:solidFill>
                  <a:schemeClr val="accent1"/>
                </a:solidFill>
                <a:latin typeface="+mn-ea"/>
              </a:rPr>
              <a:t>全专业网络综合分析</a:t>
            </a:r>
            <a:endParaRPr lang="en-US" altLang="zh-CN" sz="1700" b="1" dirty="0" smtClean="0">
              <a:solidFill>
                <a:schemeClr val="accent1"/>
              </a:solidFill>
              <a:latin typeface="+mn-ea"/>
            </a:endParaRPr>
          </a:p>
          <a:p>
            <a:pPr marL="742950" marR="0" lvl="1" indent="-285750" fontAlgn="auto">
              <a:lnSpc>
                <a:spcPct val="120000"/>
              </a:lnSpc>
              <a:spcBef>
                <a:spcPct val="20000"/>
              </a:spcBef>
              <a:spcAft>
                <a:spcPts val="0"/>
              </a:spcAft>
              <a:buClrTx/>
              <a:buSzTx/>
              <a:buFont typeface="Arial" pitchFamily="34" charset="0"/>
              <a:buChar char="–"/>
              <a:tabLst/>
              <a:defRPr/>
            </a:pPr>
            <a:r>
              <a:rPr lang="zh-CN" altLang="en-US" sz="1200" dirty="0" smtClean="0">
                <a:latin typeface="+mn-ea"/>
              </a:rPr>
              <a:t>传输网</a:t>
            </a:r>
            <a:endParaRPr lang="en-US" altLang="zh-CN" sz="1200" dirty="0" smtClean="0">
              <a:latin typeface="+mn-ea"/>
            </a:endParaRPr>
          </a:p>
          <a:p>
            <a:pPr marL="742950" marR="0" lvl="1" indent="-285750" fontAlgn="auto">
              <a:lnSpc>
                <a:spcPct val="120000"/>
              </a:lnSpc>
              <a:spcBef>
                <a:spcPct val="20000"/>
              </a:spcBef>
              <a:spcAft>
                <a:spcPts val="0"/>
              </a:spcAft>
              <a:buClrTx/>
              <a:buSzTx/>
              <a:buFont typeface="Arial" pitchFamily="34" charset="0"/>
              <a:buChar char="–"/>
              <a:tabLst/>
              <a:defRPr/>
            </a:pPr>
            <a:r>
              <a:rPr lang="zh-CN" altLang="en-US" sz="1200" dirty="0" smtClean="0">
                <a:latin typeface="+mn-ea"/>
              </a:rPr>
              <a:t>数据网</a:t>
            </a:r>
            <a:endParaRPr lang="en-US" altLang="zh-CN" sz="1200" dirty="0" smtClean="0">
              <a:latin typeface="+mn-ea"/>
            </a:endParaRPr>
          </a:p>
          <a:p>
            <a:pPr marL="742950" marR="0" lvl="1" indent="-285750" fontAlgn="auto">
              <a:lnSpc>
                <a:spcPct val="120000"/>
              </a:lnSpc>
              <a:spcBef>
                <a:spcPct val="20000"/>
              </a:spcBef>
              <a:spcAft>
                <a:spcPts val="0"/>
              </a:spcAft>
              <a:buClrTx/>
              <a:buSzTx/>
              <a:buFont typeface="Arial" pitchFamily="34" charset="0"/>
              <a:buChar char="–"/>
              <a:tabLst/>
              <a:defRPr/>
            </a:pPr>
            <a:r>
              <a:rPr lang="zh-CN" altLang="en-US" sz="1200" dirty="0" smtClean="0">
                <a:latin typeface="+mn-ea"/>
              </a:rPr>
              <a:t>话务网</a:t>
            </a:r>
            <a:endParaRPr lang="en-US" altLang="zh-CN" sz="1200" dirty="0" smtClean="0">
              <a:latin typeface="+mn-ea"/>
            </a:endParaRPr>
          </a:p>
          <a:p>
            <a:pPr marL="742950" marR="0" lvl="1" indent="-285750" fontAlgn="auto">
              <a:lnSpc>
                <a:spcPct val="120000"/>
              </a:lnSpc>
              <a:spcBef>
                <a:spcPct val="20000"/>
              </a:spcBef>
              <a:spcAft>
                <a:spcPts val="0"/>
              </a:spcAft>
              <a:buClrTx/>
              <a:buSzTx/>
              <a:buFont typeface="Arial" pitchFamily="34" charset="0"/>
              <a:buChar char="–"/>
              <a:tabLst/>
              <a:defRPr/>
            </a:pPr>
            <a:r>
              <a:rPr lang="zh-CN" altLang="en-US" sz="1200" dirty="0" smtClean="0">
                <a:latin typeface="+mn-ea"/>
              </a:rPr>
              <a:t>移动通信网</a:t>
            </a:r>
            <a:endParaRPr lang="en-US" altLang="zh-CN" sz="1200" dirty="0" smtClean="0">
              <a:latin typeface="+mn-ea"/>
            </a:endParaRPr>
          </a:p>
          <a:p>
            <a:pPr marL="342900" marR="0" lvl="0" indent="-342900" fontAlgn="auto">
              <a:lnSpc>
                <a:spcPct val="120000"/>
              </a:lnSpc>
              <a:spcBef>
                <a:spcPct val="20000"/>
              </a:spcBef>
              <a:spcAft>
                <a:spcPts val="0"/>
              </a:spcAft>
              <a:buClrTx/>
              <a:buSzTx/>
              <a:buFont typeface="Arial" pitchFamily="34" charset="0"/>
              <a:buChar char="•"/>
              <a:tabLst/>
              <a:defRPr/>
            </a:pPr>
            <a:r>
              <a:rPr lang="zh-CN" altLang="en-US" sz="1700" b="1" dirty="0" smtClean="0">
                <a:solidFill>
                  <a:schemeClr val="accent1"/>
                </a:solidFill>
                <a:latin typeface="+mn-ea"/>
              </a:rPr>
              <a:t>丰富的统计分析功能</a:t>
            </a:r>
            <a:endParaRPr lang="en-US" altLang="zh-CN" sz="1700" b="1" dirty="0" smtClean="0">
              <a:solidFill>
                <a:schemeClr val="accent1"/>
              </a:solidFill>
              <a:latin typeface="+mn-ea"/>
            </a:endParaRPr>
          </a:p>
          <a:p>
            <a:pPr marL="742950" lvl="1" indent="-285750">
              <a:lnSpc>
                <a:spcPct val="120000"/>
              </a:lnSpc>
              <a:spcBef>
                <a:spcPct val="20000"/>
              </a:spcBef>
              <a:buFont typeface="Arial" pitchFamily="34" charset="0"/>
              <a:buChar char="–"/>
              <a:defRPr/>
            </a:pPr>
            <a:r>
              <a:rPr lang="zh-CN" altLang="en-US" sz="1200" dirty="0" smtClean="0">
                <a:latin typeface="+mn-ea"/>
              </a:rPr>
              <a:t>在线分析钻取</a:t>
            </a:r>
            <a:endParaRPr lang="en-US" altLang="zh-CN" sz="1200" dirty="0" smtClean="0">
              <a:latin typeface="+mn-ea"/>
            </a:endParaRPr>
          </a:p>
          <a:p>
            <a:pPr marL="742950" lvl="1" indent="-285750">
              <a:lnSpc>
                <a:spcPct val="120000"/>
              </a:lnSpc>
              <a:spcBef>
                <a:spcPct val="20000"/>
              </a:spcBef>
              <a:buFont typeface="Arial" pitchFamily="34" charset="0"/>
              <a:buChar char="–"/>
              <a:defRPr/>
            </a:pPr>
            <a:r>
              <a:rPr lang="zh-CN" altLang="en-US" sz="1200" dirty="0" smtClean="0">
                <a:latin typeface="+mn-ea"/>
              </a:rPr>
              <a:t>固定报表</a:t>
            </a:r>
            <a:r>
              <a:rPr lang="en-US" altLang="zh-CN" sz="1200" dirty="0" smtClean="0">
                <a:latin typeface="+mn-ea"/>
              </a:rPr>
              <a:t>/</a:t>
            </a:r>
            <a:r>
              <a:rPr lang="zh-CN" altLang="en-US" sz="1200" dirty="0" smtClean="0">
                <a:latin typeface="+mn-ea"/>
              </a:rPr>
              <a:t>即席查询</a:t>
            </a:r>
            <a:endParaRPr lang="en-US" altLang="zh-CN" sz="1200" dirty="0" smtClean="0">
              <a:latin typeface="+mn-ea"/>
            </a:endParaRPr>
          </a:p>
          <a:p>
            <a:pPr marL="742950" lvl="1" indent="-285750">
              <a:lnSpc>
                <a:spcPct val="120000"/>
              </a:lnSpc>
              <a:spcBef>
                <a:spcPct val="20000"/>
              </a:spcBef>
              <a:buFont typeface="Arial" pitchFamily="34" charset="0"/>
              <a:buChar char="–"/>
              <a:defRPr/>
            </a:pPr>
            <a:r>
              <a:rPr lang="zh-CN" altLang="en-US" sz="1200" dirty="0" smtClean="0">
                <a:latin typeface="+mn-ea"/>
              </a:rPr>
              <a:t>自定义报表</a:t>
            </a:r>
            <a:endParaRPr lang="en-US" altLang="zh-CN" sz="1200" dirty="0" smtClean="0">
              <a:latin typeface="+mn-ea"/>
            </a:endParaRPr>
          </a:p>
          <a:p>
            <a:pPr marL="742950" lvl="1" indent="-285750">
              <a:lnSpc>
                <a:spcPct val="120000"/>
              </a:lnSpc>
              <a:spcBef>
                <a:spcPct val="20000"/>
              </a:spcBef>
              <a:buFont typeface="Arial" pitchFamily="34" charset="0"/>
              <a:buChar char="–"/>
              <a:defRPr/>
            </a:pPr>
            <a:r>
              <a:rPr lang="zh-CN" altLang="en-US" sz="1200" dirty="0" smtClean="0">
                <a:latin typeface="+mn-ea"/>
              </a:rPr>
              <a:t>数据模型</a:t>
            </a:r>
            <a:endParaRPr lang="en-US" altLang="zh-CN" sz="1200" dirty="0" smtClean="0">
              <a:latin typeface="+mn-ea"/>
            </a:endParaRPr>
          </a:p>
          <a:p>
            <a:pPr marL="742950" lvl="1" indent="-285750">
              <a:lnSpc>
                <a:spcPct val="120000"/>
              </a:lnSpc>
              <a:spcBef>
                <a:spcPct val="20000"/>
              </a:spcBef>
              <a:buFont typeface="Arial" pitchFamily="34" charset="0"/>
              <a:buChar char="–"/>
              <a:defRPr/>
            </a:pPr>
            <a:r>
              <a:rPr lang="zh-CN" altLang="en-US" sz="1200" dirty="0" smtClean="0">
                <a:latin typeface="+mn-ea"/>
              </a:rPr>
              <a:t>多维数据集</a:t>
            </a:r>
            <a:endParaRPr lang="en-US" altLang="zh-CN" sz="1200" dirty="0" smtClean="0">
              <a:latin typeface="+mn-ea"/>
            </a:endParaRPr>
          </a:p>
          <a:p>
            <a:pPr marL="742950" lvl="1" indent="-285750">
              <a:lnSpc>
                <a:spcPct val="120000"/>
              </a:lnSpc>
              <a:spcBef>
                <a:spcPct val="20000"/>
              </a:spcBef>
              <a:buFont typeface="Arial" pitchFamily="34" charset="0"/>
              <a:buChar char="–"/>
              <a:defRPr/>
            </a:pPr>
            <a:r>
              <a:rPr lang="zh-CN" altLang="en-US" sz="1200" dirty="0" smtClean="0">
                <a:latin typeface="+mn-ea"/>
              </a:rPr>
              <a:t>报表模版</a:t>
            </a:r>
            <a:endParaRPr lang="en-US" altLang="zh-CN" sz="1200" dirty="0" smtClean="0">
              <a:latin typeface="+mn-ea"/>
            </a:endParaRPr>
          </a:p>
          <a:p>
            <a:pPr marL="742950" lvl="1" indent="-285750">
              <a:lnSpc>
                <a:spcPct val="120000"/>
              </a:lnSpc>
              <a:spcBef>
                <a:spcPct val="20000"/>
              </a:spcBef>
              <a:buFont typeface="Arial" pitchFamily="34" charset="0"/>
              <a:buChar char="–"/>
              <a:defRPr/>
            </a:pPr>
            <a:r>
              <a:rPr lang="en-US" altLang="zh-CN" sz="1200" dirty="0" smtClean="0">
                <a:latin typeface="+mn-ea"/>
              </a:rPr>
              <a:t>KPIs</a:t>
            </a:r>
            <a:r>
              <a:rPr lang="zh-CN" altLang="en-US" sz="1200" dirty="0" smtClean="0">
                <a:latin typeface="+mn-ea"/>
              </a:rPr>
              <a:t>仪表板</a:t>
            </a:r>
            <a:endParaRPr lang="en-US" altLang="zh-CN" sz="1200" dirty="0" smtClean="0">
              <a:latin typeface="+mn-ea"/>
            </a:endParaRPr>
          </a:p>
          <a:p>
            <a:pPr marL="342900" marR="0" lvl="0" indent="-342900" fontAlgn="auto">
              <a:lnSpc>
                <a:spcPct val="120000"/>
              </a:lnSpc>
              <a:spcBef>
                <a:spcPct val="20000"/>
              </a:spcBef>
              <a:spcAft>
                <a:spcPts val="0"/>
              </a:spcAft>
              <a:buClrTx/>
              <a:buSzTx/>
              <a:buFont typeface="Arial" pitchFamily="34" charset="0"/>
              <a:buChar char="•"/>
              <a:tabLst/>
              <a:defRPr/>
            </a:pPr>
            <a:r>
              <a:rPr lang="zh-CN" altLang="en-US" sz="1700" b="1" dirty="0" smtClean="0">
                <a:solidFill>
                  <a:schemeClr val="accent1"/>
                </a:solidFill>
                <a:latin typeface="+mn-ea"/>
              </a:rPr>
              <a:t>良好的界面风格及用户体验</a:t>
            </a:r>
            <a:endParaRPr lang="en-US" altLang="zh-CN" sz="1700" b="1" dirty="0" smtClean="0">
              <a:solidFill>
                <a:schemeClr val="accent1"/>
              </a:solidFill>
              <a:latin typeface="+mn-ea"/>
            </a:endParaRPr>
          </a:p>
          <a:p>
            <a:pPr marL="742950" marR="0" lvl="1" indent="-285750" fontAlgn="auto">
              <a:lnSpc>
                <a:spcPct val="120000"/>
              </a:lnSpc>
              <a:spcBef>
                <a:spcPct val="20000"/>
              </a:spcBef>
              <a:spcAft>
                <a:spcPts val="0"/>
              </a:spcAft>
              <a:buClrTx/>
              <a:buSzTx/>
              <a:buFont typeface="Arial" pitchFamily="34" charset="0"/>
              <a:buChar char="–"/>
              <a:tabLst/>
              <a:defRPr/>
            </a:pPr>
            <a:r>
              <a:rPr lang="zh-CN" altLang="en-US" sz="1200" dirty="0" smtClean="0">
                <a:latin typeface="+mn-ea"/>
              </a:rPr>
              <a:t>支持多种报表、图表，仪表板等</a:t>
            </a:r>
            <a:endParaRPr lang="en-US" altLang="zh-CN" sz="1200" dirty="0" smtClean="0">
              <a:latin typeface="+mn-ea"/>
            </a:endParaRPr>
          </a:p>
          <a:p>
            <a:pPr marL="742950" marR="0" lvl="1" indent="-285750" fontAlgn="auto">
              <a:lnSpc>
                <a:spcPct val="120000"/>
              </a:lnSpc>
              <a:spcBef>
                <a:spcPct val="20000"/>
              </a:spcBef>
              <a:spcAft>
                <a:spcPts val="0"/>
              </a:spcAft>
              <a:buClrTx/>
              <a:buSzTx/>
              <a:buFont typeface="Arial" pitchFamily="34" charset="0"/>
              <a:buChar char="–"/>
              <a:tabLst/>
              <a:defRPr/>
            </a:pPr>
            <a:r>
              <a:rPr lang="zh-CN" altLang="en-US" sz="1200" dirty="0" smtClean="0">
                <a:latin typeface="+mn-ea"/>
              </a:rPr>
              <a:t>与</a:t>
            </a:r>
            <a:r>
              <a:rPr lang="en-US" altLang="zh-CN" sz="1200" dirty="0" smtClean="0">
                <a:latin typeface="+mn-ea"/>
              </a:rPr>
              <a:t>Office</a:t>
            </a:r>
            <a:r>
              <a:rPr lang="zh-CN" altLang="en-US" sz="1200" dirty="0" smtClean="0">
                <a:latin typeface="+mn-ea"/>
              </a:rPr>
              <a:t>系统的完美集成</a:t>
            </a:r>
            <a:endParaRPr lang="en-US" altLang="zh-CN" sz="1200" dirty="0" smtClean="0">
              <a:latin typeface="+mn-ea"/>
            </a:endParaRPr>
          </a:p>
          <a:p>
            <a:pPr marL="1200150" lvl="2" indent="-285750">
              <a:lnSpc>
                <a:spcPct val="120000"/>
              </a:lnSpc>
              <a:spcBef>
                <a:spcPct val="20000"/>
              </a:spcBef>
              <a:buFont typeface="Arial" pitchFamily="34" charset="0"/>
              <a:buChar char="–"/>
              <a:defRPr/>
            </a:pPr>
            <a:r>
              <a:rPr lang="zh-CN" altLang="en-US" sz="1200" dirty="0" smtClean="0">
                <a:latin typeface="+mn-ea"/>
              </a:rPr>
              <a:t>可以采用</a:t>
            </a:r>
            <a:r>
              <a:rPr lang="en-US" altLang="zh-CN" sz="1200" dirty="0" smtClean="0">
                <a:latin typeface="+mn-ea"/>
              </a:rPr>
              <a:t>Excel</a:t>
            </a:r>
            <a:r>
              <a:rPr lang="zh-CN" altLang="en-US" sz="1200" dirty="0" smtClean="0">
                <a:latin typeface="+mn-ea"/>
              </a:rPr>
              <a:t>作为分析工具</a:t>
            </a:r>
            <a:endParaRPr lang="en-US" altLang="zh-CN" sz="1200" dirty="0" smtClean="0">
              <a:latin typeface="+mn-ea"/>
            </a:endParaRPr>
          </a:p>
          <a:p>
            <a:pPr marL="1200150" lvl="2" indent="-285750">
              <a:lnSpc>
                <a:spcPct val="120000"/>
              </a:lnSpc>
              <a:spcBef>
                <a:spcPct val="20000"/>
              </a:spcBef>
              <a:buFont typeface="Arial" pitchFamily="34" charset="0"/>
              <a:buChar char="–"/>
              <a:defRPr/>
            </a:pPr>
            <a:r>
              <a:rPr lang="zh-CN" altLang="en-US" sz="1200" dirty="0" smtClean="0">
                <a:latin typeface="+mn-ea"/>
              </a:rPr>
              <a:t>各种分析结果可以输出到</a:t>
            </a:r>
            <a:r>
              <a:rPr lang="en-US" altLang="zh-CN" sz="1200" dirty="0" smtClean="0">
                <a:latin typeface="+mn-ea"/>
              </a:rPr>
              <a:t>Excel/</a:t>
            </a:r>
            <a:r>
              <a:rPr lang="en-US" altLang="zh-CN" sz="1200" dirty="0" err="1" smtClean="0">
                <a:latin typeface="+mn-ea"/>
              </a:rPr>
              <a:t>PowerPnt</a:t>
            </a:r>
            <a:r>
              <a:rPr lang="en-US" altLang="zh-CN" sz="1200" dirty="0" smtClean="0">
                <a:latin typeface="+mn-ea"/>
              </a:rPr>
              <a:t>/Word</a:t>
            </a:r>
            <a:r>
              <a:rPr lang="zh-CN" altLang="en-US" sz="1200" dirty="0" smtClean="0">
                <a:latin typeface="+mn-ea"/>
              </a:rPr>
              <a:t>等</a:t>
            </a:r>
            <a:endParaRPr lang="en-US" altLang="en-US" sz="1200" dirty="0" smtClean="0">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descr="BInet-homepage.jpg"/>
          <p:cNvPicPr>
            <a:picLocks noGrp="1" noChangeAspect="1"/>
          </p:cNvPicPr>
          <p:nvPr>
            <p:ph idx="4294967295"/>
          </p:nvPr>
        </p:nvPicPr>
        <p:blipFill>
          <a:blip r:embed="rId3" cstate="print"/>
          <a:stretch>
            <a:fillRect/>
          </a:stretch>
        </p:blipFill>
        <p:spPr>
          <a:xfrm>
            <a:off x="0" y="685800"/>
            <a:ext cx="8358434" cy="5334000"/>
          </a:xfrm>
          <a:prstGeom prst="rect">
            <a:avLst/>
          </a:prstGeom>
        </p:spPr>
      </p:pic>
      <p:pic>
        <p:nvPicPr>
          <p:cNvPr id="13" name="图片 12" descr="BInet-chuangshu3.jpg"/>
          <p:cNvPicPr>
            <a:picLocks noChangeAspect="1"/>
          </p:cNvPicPr>
          <p:nvPr/>
        </p:nvPicPr>
        <p:blipFill>
          <a:blip r:embed="rId4" cstate="print"/>
          <a:stretch>
            <a:fillRect/>
          </a:stretch>
        </p:blipFill>
        <p:spPr>
          <a:xfrm>
            <a:off x="457200" y="990600"/>
            <a:ext cx="8077200" cy="5305927"/>
          </a:xfrm>
          <a:prstGeom prst="rect">
            <a:avLst/>
          </a:prstGeom>
        </p:spPr>
      </p:pic>
      <p:pic>
        <p:nvPicPr>
          <p:cNvPr id="14" name="图片 13" descr="BInet-chuangshu4.jpg"/>
          <p:cNvPicPr>
            <a:picLocks noChangeAspect="1"/>
          </p:cNvPicPr>
          <p:nvPr/>
        </p:nvPicPr>
        <p:blipFill>
          <a:blip r:embed="rId5" cstate="print"/>
          <a:stretch>
            <a:fillRect/>
          </a:stretch>
        </p:blipFill>
        <p:spPr>
          <a:xfrm>
            <a:off x="914400" y="1447800"/>
            <a:ext cx="7772400" cy="4668253"/>
          </a:xfrm>
          <a:prstGeom prst="rect">
            <a:avLst/>
          </a:prstGeom>
        </p:spPr>
      </p:pic>
      <p:pic>
        <p:nvPicPr>
          <p:cNvPr id="15" name="图片 14" descr="BInet-chuangshu6.jpg"/>
          <p:cNvPicPr>
            <a:picLocks noChangeAspect="1"/>
          </p:cNvPicPr>
          <p:nvPr/>
        </p:nvPicPr>
        <p:blipFill>
          <a:blip r:embed="rId6" cstate="print"/>
          <a:stretch>
            <a:fillRect/>
          </a:stretch>
        </p:blipFill>
        <p:spPr>
          <a:xfrm>
            <a:off x="1600200" y="1981201"/>
            <a:ext cx="7239000" cy="4876800"/>
          </a:xfrm>
          <a:prstGeom prst="rect">
            <a:avLst/>
          </a:prstGeom>
        </p:spPr>
      </p:pic>
      <p:pic>
        <p:nvPicPr>
          <p:cNvPr id="16" name="图片 15" descr="BInet-IP1.jpg"/>
          <p:cNvPicPr>
            <a:picLocks noChangeAspect="1"/>
          </p:cNvPicPr>
          <p:nvPr/>
        </p:nvPicPr>
        <p:blipFill>
          <a:blip r:embed="rId7" cstate="print"/>
          <a:stretch>
            <a:fillRect/>
          </a:stretch>
        </p:blipFill>
        <p:spPr>
          <a:xfrm>
            <a:off x="392785" y="790074"/>
            <a:ext cx="8751215" cy="4467726"/>
          </a:xfrm>
          <a:prstGeom prst="rect">
            <a:avLst/>
          </a:prstGeom>
        </p:spPr>
      </p:pic>
      <p:pic>
        <p:nvPicPr>
          <p:cNvPr id="17" name="图片 16" descr="BInet-chuangshu7.jpg"/>
          <p:cNvPicPr>
            <a:picLocks noChangeAspect="1"/>
          </p:cNvPicPr>
          <p:nvPr/>
        </p:nvPicPr>
        <p:blipFill>
          <a:blip r:embed="rId8" cstate="print"/>
          <a:stretch>
            <a:fillRect/>
          </a:stretch>
        </p:blipFill>
        <p:spPr>
          <a:xfrm>
            <a:off x="228600" y="1143000"/>
            <a:ext cx="8686800" cy="5562600"/>
          </a:xfrm>
          <a:prstGeom prst="rect">
            <a:avLst/>
          </a:prstGeom>
        </p:spPr>
      </p:pic>
      <p:sp>
        <p:nvSpPr>
          <p:cNvPr id="18" name="矩形 17"/>
          <p:cNvSpPr/>
          <p:nvPr/>
        </p:nvSpPr>
        <p:spPr>
          <a:xfrm>
            <a:off x="71406" y="71414"/>
            <a:ext cx="9144000" cy="571504"/>
          </a:xfrm>
          <a:prstGeom prst="rect">
            <a:avLst/>
          </a:prstGeom>
        </p:spPr>
        <p:txBody>
          <a:bodyPr rtlCol="0">
            <a:noAutofit/>
          </a:bodyPr>
          <a:lstStyle/>
          <a:p>
            <a:pPr>
              <a:spcBef>
                <a:spcPct val="0"/>
              </a:spcBef>
              <a:defRPr/>
            </a:pPr>
            <a:r>
              <a:rPr lang="en-US" alt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BInet</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界面截屏</a:t>
            </a:r>
            <a:endPar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0" fill="hold"/>
                                        <p:tgtEl>
                                          <p:spTgt spid="13"/>
                                        </p:tgtEl>
                                        <p:attrNameLst>
                                          <p:attrName>ppt_w</p:attrName>
                                        </p:attrNameLst>
                                      </p:cBhvr>
                                      <p:tavLst>
                                        <p:tav tm="0">
                                          <p:val>
                                            <p:strVal val="#ppt_w*0.70"/>
                                          </p:val>
                                        </p:tav>
                                        <p:tav tm="100000">
                                          <p:val>
                                            <p:strVal val="#ppt_w"/>
                                          </p:val>
                                        </p:tav>
                                      </p:tavLst>
                                    </p:anim>
                                    <p:anim calcmode="lin" valueType="num">
                                      <p:cBhvr>
                                        <p:cTn id="15" dur="2000" fill="hold"/>
                                        <p:tgtEl>
                                          <p:spTgt spid="13"/>
                                        </p:tgtEl>
                                        <p:attrNameLst>
                                          <p:attrName>ppt_h</p:attrName>
                                        </p:attrNameLst>
                                      </p:cBhvr>
                                      <p:tavLst>
                                        <p:tav tm="0">
                                          <p:val>
                                            <p:strVal val="#ppt_h"/>
                                          </p:val>
                                        </p:tav>
                                        <p:tav tm="100000">
                                          <p:val>
                                            <p:strVal val="#ppt_h"/>
                                          </p:val>
                                        </p:tav>
                                      </p:tavLst>
                                    </p:anim>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ppt_w</p:attrName>
                                        </p:attrNameLst>
                                      </p:cBhvr>
                                      <p:tavLst>
                                        <p:tav tm="0">
                                          <p:val>
                                            <p:strVal val="#ppt_w*0.70"/>
                                          </p:val>
                                        </p:tav>
                                        <p:tav tm="100000">
                                          <p:val>
                                            <p:strVal val="#ppt_w"/>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0" fill="hold"/>
                                        <p:tgtEl>
                                          <p:spTgt spid="15"/>
                                        </p:tgtEl>
                                        <p:attrNameLst>
                                          <p:attrName>ppt_w</p:attrName>
                                        </p:attrNameLst>
                                      </p:cBhvr>
                                      <p:tavLst>
                                        <p:tav tm="0">
                                          <p:val>
                                            <p:strVal val="#ppt_w*0.70"/>
                                          </p:val>
                                        </p:tav>
                                        <p:tav tm="100000">
                                          <p:val>
                                            <p:strVal val="#ppt_w"/>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animEffect transition="in" filter="fade">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strVal val="#ppt_w*0.70"/>
                                          </p:val>
                                        </p:tav>
                                        <p:tav tm="100000">
                                          <p:val>
                                            <p:strVal val="#ppt_w"/>
                                          </p:val>
                                        </p:tav>
                                      </p:tavLst>
                                    </p:anim>
                                    <p:anim calcmode="lin" valueType="num">
                                      <p:cBhvr>
                                        <p:cTn id="36" dur="2000" fill="hold"/>
                                        <p:tgtEl>
                                          <p:spTgt spid="16"/>
                                        </p:tgtEl>
                                        <p:attrNameLst>
                                          <p:attrName>ppt_h</p:attrName>
                                        </p:attrNameLst>
                                      </p:cBhvr>
                                      <p:tavLst>
                                        <p:tav tm="0">
                                          <p:val>
                                            <p:strVal val="#ppt_h"/>
                                          </p:val>
                                        </p:tav>
                                        <p:tav tm="100000">
                                          <p:val>
                                            <p:strVal val="#ppt_h"/>
                                          </p:val>
                                        </p:tav>
                                      </p:tavLst>
                                    </p:anim>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0" fill="hold"/>
                                        <p:tgtEl>
                                          <p:spTgt spid="17"/>
                                        </p:tgtEl>
                                        <p:attrNameLst>
                                          <p:attrName>ppt_w</p:attrName>
                                        </p:attrNameLst>
                                      </p:cBhvr>
                                      <p:tavLst>
                                        <p:tav tm="0">
                                          <p:val>
                                            <p:strVal val="#ppt_w*0.70"/>
                                          </p:val>
                                        </p:tav>
                                        <p:tav tm="100000">
                                          <p:val>
                                            <p:strVal val="#ppt_w"/>
                                          </p:val>
                                        </p:tav>
                                      </p:tavLst>
                                    </p:anim>
                                    <p:anim calcmode="lin" valueType="num">
                                      <p:cBhvr>
                                        <p:cTn id="43" dur="2000" fill="hold"/>
                                        <p:tgtEl>
                                          <p:spTgt spid="17"/>
                                        </p:tgtEl>
                                        <p:attrNameLst>
                                          <p:attrName>ppt_h</p:attrName>
                                        </p:attrNameLst>
                                      </p:cBhvr>
                                      <p:tavLst>
                                        <p:tav tm="0">
                                          <p:val>
                                            <p:strVal val="#ppt_h"/>
                                          </p:val>
                                        </p:tav>
                                        <p:tav tm="100000">
                                          <p:val>
                                            <p:strVal val="#ppt_h"/>
                                          </p:val>
                                        </p:tav>
                                      </p:tavLst>
                                    </p:anim>
                                    <p:animEffect transition="in" filter="fade">
                                      <p:cBhvr>
                                        <p:cTn id="4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1438"/>
            <a:ext cx="9144000" cy="714356"/>
          </a:xfrm>
          <a:prstGeom prst="rect">
            <a:avLst/>
          </a:prstGeom>
        </p:spPr>
        <p:txBody>
          <a:bodyPr rtlCol="0">
            <a:noAutofit/>
          </a:bodyPr>
          <a:lstStyle/>
          <a:p>
            <a:pPr>
              <a:spcBef>
                <a:spcPct val="0"/>
              </a:spcBef>
              <a:defRPr/>
            </a:pPr>
            <a:r>
              <a:rPr lang="en-US" alt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BInet</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界面截屏</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2</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Excel</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作为前端分析工具</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(Excel Service)</a:t>
            </a:r>
            <a:endParaRPr lang="en-US"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pic>
        <p:nvPicPr>
          <p:cNvPr id="5" name="内容占位符 6" descr="BInet-ExcelService1.jpg"/>
          <p:cNvPicPr>
            <a:picLocks noGrp="1" noChangeAspect="1"/>
          </p:cNvPicPr>
          <p:nvPr>
            <p:ph idx="4294967295"/>
          </p:nvPr>
        </p:nvPicPr>
        <p:blipFill>
          <a:blip r:embed="rId3" cstate="print"/>
          <a:stretch>
            <a:fillRect/>
          </a:stretch>
        </p:blipFill>
        <p:spPr>
          <a:xfrm>
            <a:off x="0" y="914400"/>
            <a:ext cx="7842791" cy="4820895"/>
          </a:xfrm>
          <a:prstGeom prst="rect">
            <a:avLst/>
          </a:prstGeom>
        </p:spPr>
      </p:pic>
      <p:pic>
        <p:nvPicPr>
          <p:cNvPr id="6" name="图片 5" descr="BInet-ExcelService4.jpg"/>
          <p:cNvPicPr>
            <a:picLocks noChangeAspect="1"/>
          </p:cNvPicPr>
          <p:nvPr/>
        </p:nvPicPr>
        <p:blipFill>
          <a:blip r:embed="rId4" cstate="print"/>
          <a:stretch>
            <a:fillRect/>
          </a:stretch>
        </p:blipFill>
        <p:spPr>
          <a:xfrm>
            <a:off x="392785" y="1295400"/>
            <a:ext cx="8751216"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合作伙伴</a:t>
            </a:r>
            <a:endParaRPr lang="zh-CN" altLang="en-US" dirty="0"/>
          </a:p>
        </p:txBody>
      </p:sp>
      <p:sp>
        <p:nvSpPr>
          <p:cNvPr id="3" name="文本占位符 2"/>
          <p:cNvSpPr>
            <a:spLocks noGrp="1"/>
          </p:cNvSpPr>
          <p:nvPr>
            <p:ph type="body" sz="quarter" idx="10"/>
          </p:nvPr>
        </p:nvSpPr>
        <p:spPr/>
        <p:txBody>
          <a:bodyPr/>
          <a:lstStyle/>
          <a:p>
            <a:r>
              <a:rPr lang="zh-CN" altLang="en-US" dirty="0" smtClean="0">
                <a:latin typeface="微软雅黑" pitchFamily="34" charset="-122"/>
                <a:ea typeface="微软雅黑" pitchFamily="34" charset="-122"/>
              </a:rPr>
              <a:t>亿阳信通网管综合分析系统介绍</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系统建设背景</a:t>
            </a:r>
            <a:endParaRPr lang="zh-CN" altLang="en-US" dirty="0"/>
          </a:p>
        </p:txBody>
      </p:sp>
      <p:sp>
        <p:nvSpPr>
          <p:cNvPr id="5" name="Freeform 17"/>
          <p:cNvSpPr>
            <a:spLocks/>
          </p:cNvSpPr>
          <p:nvPr/>
        </p:nvSpPr>
        <p:spPr bwMode="auto">
          <a:xfrm>
            <a:off x="1552575" y="1965341"/>
            <a:ext cx="7204075" cy="658813"/>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p:spPr>
        <p:style>
          <a:lnRef idx="0">
            <a:schemeClr val="accent1"/>
          </a:lnRef>
          <a:fillRef idx="3">
            <a:schemeClr val="accent1"/>
          </a:fillRef>
          <a:effectRef idx="3">
            <a:schemeClr val="accent1"/>
          </a:effectRef>
          <a:fontRef idx="minor">
            <a:schemeClr val="lt1"/>
          </a:fontRef>
        </p:style>
        <p:txBody>
          <a:bodyPr rtlCol="0" anchor="ctr"/>
          <a:lstStyle/>
          <a:p>
            <a:pPr marL="0" lvl="1" indent="266700">
              <a:spcBef>
                <a:spcPct val="20000"/>
              </a:spcBef>
              <a:buClr>
                <a:schemeClr val="tx1"/>
              </a:buClr>
              <a:tabLst>
                <a:tab pos="8521700" algn="r"/>
              </a:tabLst>
            </a:pPr>
            <a:r>
              <a:rPr lang="zh-CN" altLang="en-US" sz="1400" dirty="0" smtClean="0">
                <a:solidFill>
                  <a:schemeClr val="bg1"/>
                </a:solidFill>
              </a:rPr>
              <a:t>网管数据仍然分散在各个不同的子系统当中，难以形成统一运营信息视图，无法为运营分析提供一致的服务，急需集成共享</a:t>
            </a:r>
            <a:r>
              <a:rPr lang="zh-CN" altLang="en-US" sz="1400" dirty="0" smtClean="0"/>
              <a:t>。</a:t>
            </a:r>
          </a:p>
        </p:txBody>
      </p:sp>
      <p:sp>
        <p:nvSpPr>
          <p:cNvPr id="7" name="AutoShape 19"/>
          <p:cNvSpPr>
            <a:spLocks noChangeArrowheads="1"/>
          </p:cNvSpPr>
          <p:nvPr/>
        </p:nvSpPr>
        <p:spPr bwMode="auto">
          <a:xfrm>
            <a:off x="214282" y="1214422"/>
            <a:ext cx="1365230" cy="642941"/>
          </a:xfrm>
          <a:prstGeom prst="homePlate">
            <a:avLst>
              <a:gd name="adj" fmla="val 25095"/>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spcBef>
                <a:spcPct val="50000"/>
              </a:spcBef>
              <a:defRPr/>
            </a:pPr>
            <a:r>
              <a:rPr lang="zh-CN" altLang="en-US" sz="1400" dirty="0" smtClean="0">
                <a:solidFill>
                  <a:prstClr val="white"/>
                </a:solidFill>
              </a:rPr>
              <a:t>数据价值发掘</a:t>
            </a:r>
            <a:endParaRPr lang="zh-CN" altLang="en-US" sz="1400" dirty="0">
              <a:solidFill>
                <a:prstClr val="white"/>
              </a:solidFill>
            </a:endParaRPr>
          </a:p>
        </p:txBody>
      </p:sp>
      <p:sp>
        <p:nvSpPr>
          <p:cNvPr id="9" name="Freeform 21"/>
          <p:cNvSpPr>
            <a:spLocks/>
          </p:cNvSpPr>
          <p:nvPr/>
        </p:nvSpPr>
        <p:spPr bwMode="auto">
          <a:xfrm>
            <a:off x="1552575" y="1219216"/>
            <a:ext cx="7204075" cy="658813"/>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p:spPr>
        <p:style>
          <a:lnRef idx="0">
            <a:schemeClr val="accent1"/>
          </a:lnRef>
          <a:fillRef idx="3">
            <a:schemeClr val="accent1"/>
          </a:fillRef>
          <a:effectRef idx="3">
            <a:schemeClr val="accent1"/>
          </a:effectRef>
          <a:fontRef idx="minor">
            <a:schemeClr val="lt1"/>
          </a:fontRef>
        </p:style>
        <p:txBody>
          <a:bodyPr rtlCol="0" anchor="ctr"/>
          <a:lstStyle/>
          <a:p>
            <a:pPr marL="0" lvl="1" indent="266700">
              <a:spcBef>
                <a:spcPct val="20000"/>
              </a:spcBef>
              <a:buClr>
                <a:schemeClr val="tx1"/>
              </a:buClr>
              <a:tabLst>
                <a:tab pos="8521700" algn="r"/>
              </a:tabLst>
            </a:pPr>
            <a:r>
              <a:rPr lang="zh-CN" altLang="en-US" sz="1400" dirty="0" smtClean="0">
                <a:solidFill>
                  <a:schemeClr val="bg1"/>
                </a:solidFill>
              </a:rPr>
              <a:t>专业网管数据历史堆积存储，数据价值等待发掘。</a:t>
            </a:r>
            <a:endParaRPr lang="zh-CN" altLang="de-DE" sz="1400" dirty="0">
              <a:solidFill>
                <a:schemeClr val="bg1"/>
              </a:solidFill>
            </a:endParaRPr>
          </a:p>
        </p:txBody>
      </p:sp>
      <p:sp>
        <p:nvSpPr>
          <p:cNvPr id="13" name="Freeform 17"/>
          <p:cNvSpPr>
            <a:spLocks/>
          </p:cNvSpPr>
          <p:nvPr/>
        </p:nvSpPr>
        <p:spPr bwMode="auto">
          <a:xfrm>
            <a:off x="1546225" y="2730516"/>
            <a:ext cx="7204075" cy="658813"/>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p:spPr>
        <p:style>
          <a:lnRef idx="0">
            <a:schemeClr val="accent1"/>
          </a:lnRef>
          <a:fillRef idx="3">
            <a:schemeClr val="accent1"/>
          </a:fillRef>
          <a:effectRef idx="3">
            <a:schemeClr val="accent1"/>
          </a:effectRef>
          <a:fontRef idx="minor">
            <a:schemeClr val="lt1"/>
          </a:fontRef>
        </p:style>
        <p:txBody>
          <a:bodyPr rtlCol="0" anchor="ctr"/>
          <a:lstStyle/>
          <a:p>
            <a:pPr>
              <a:spcBef>
                <a:spcPct val="50000"/>
              </a:spcBef>
            </a:pPr>
            <a:r>
              <a:rPr lang="zh-CN" altLang="en-US" sz="1400" dirty="0" smtClean="0">
                <a:solidFill>
                  <a:schemeClr val="bg1"/>
                </a:solidFill>
              </a:rPr>
              <a:t>     扩展数据消费群体，除了满足一线运维人员需求外，还需要满足战术层、战略层等各种角色用户的需求</a:t>
            </a:r>
            <a:endParaRPr lang="zh-CN" altLang="en-US" sz="1400" dirty="0">
              <a:solidFill>
                <a:schemeClr val="bg1"/>
              </a:solidFill>
            </a:endParaRPr>
          </a:p>
        </p:txBody>
      </p:sp>
      <p:sp>
        <p:nvSpPr>
          <p:cNvPr id="17" name="Freeform 17"/>
          <p:cNvSpPr>
            <a:spLocks/>
          </p:cNvSpPr>
          <p:nvPr/>
        </p:nvSpPr>
        <p:spPr bwMode="auto">
          <a:xfrm>
            <a:off x="1539875" y="4251341"/>
            <a:ext cx="7204075" cy="658813"/>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p:spPr>
        <p:style>
          <a:lnRef idx="0">
            <a:schemeClr val="accent1"/>
          </a:lnRef>
          <a:fillRef idx="3">
            <a:schemeClr val="accent1"/>
          </a:fillRef>
          <a:effectRef idx="3">
            <a:schemeClr val="accent1"/>
          </a:effectRef>
          <a:fontRef idx="minor">
            <a:schemeClr val="lt1"/>
          </a:fontRef>
        </p:style>
        <p:txBody>
          <a:bodyPr rtlCol="0" anchor="ctr"/>
          <a:lstStyle/>
          <a:p>
            <a:pPr>
              <a:spcBef>
                <a:spcPct val="50000"/>
              </a:spcBef>
            </a:pPr>
            <a:r>
              <a:rPr lang="zh-CN" altLang="en-US" sz="1400" dirty="0" smtClean="0">
                <a:solidFill>
                  <a:schemeClr val="bg1"/>
                </a:solidFill>
              </a:rPr>
              <a:t>    缺少有效分析手段和方法，业务零散而技术方案更加多样，分析思路没有好的技术方案支撑，开发灵活分析专题周期过长</a:t>
            </a:r>
            <a:endParaRPr lang="zh-CN" altLang="en-US" sz="1400" dirty="0">
              <a:solidFill>
                <a:schemeClr val="bg1"/>
              </a:solidFill>
            </a:endParaRPr>
          </a:p>
        </p:txBody>
      </p:sp>
      <p:sp>
        <p:nvSpPr>
          <p:cNvPr id="21" name="Freeform 17"/>
          <p:cNvSpPr>
            <a:spLocks/>
          </p:cNvSpPr>
          <p:nvPr/>
        </p:nvSpPr>
        <p:spPr bwMode="auto">
          <a:xfrm>
            <a:off x="1546225" y="3486166"/>
            <a:ext cx="7204075" cy="658813"/>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p:spPr>
        <p:style>
          <a:lnRef idx="0">
            <a:schemeClr val="accent1"/>
          </a:lnRef>
          <a:fillRef idx="3">
            <a:schemeClr val="accent1"/>
          </a:fillRef>
          <a:effectRef idx="3">
            <a:schemeClr val="accent1"/>
          </a:effectRef>
          <a:fontRef idx="minor">
            <a:schemeClr val="lt1"/>
          </a:fontRef>
        </p:style>
        <p:txBody>
          <a:bodyPr rtlCol="0" anchor="ctr"/>
          <a:lstStyle/>
          <a:p>
            <a:pPr>
              <a:spcBef>
                <a:spcPct val="50000"/>
              </a:spcBef>
            </a:pPr>
            <a:r>
              <a:rPr lang="zh-CN" altLang="en-US" sz="1400" dirty="0" smtClean="0">
                <a:solidFill>
                  <a:schemeClr val="bg1"/>
                </a:solidFill>
              </a:rPr>
              <a:t>    缺乏对运营信息的有效专项分析和全面掌控，分析思路不清晰，无法有效地提供个性化和通用化的服务</a:t>
            </a:r>
            <a:endParaRPr lang="zh-CN" altLang="en-US" sz="1400" dirty="0">
              <a:solidFill>
                <a:schemeClr val="bg1"/>
              </a:solidFill>
            </a:endParaRPr>
          </a:p>
        </p:txBody>
      </p:sp>
      <p:sp>
        <p:nvSpPr>
          <p:cNvPr id="25" name="Freeform 17"/>
          <p:cNvSpPr>
            <a:spLocks/>
          </p:cNvSpPr>
          <p:nvPr/>
        </p:nvSpPr>
        <p:spPr bwMode="auto">
          <a:xfrm>
            <a:off x="1558925" y="5056204"/>
            <a:ext cx="7204075" cy="658812"/>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p:spPr>
        <p:style>
          <a:lnRef idx="0">
            <a:schemeClr val="accent1"/>
          </a:lnRef>
          <a:fillRef idx="3">
            <a:schemeClr val="accent1"/>
          </a:fillRef>
          <a:effectRef idx="3">
            <a:schemeClr val="accent1"/>
          </a:effectRef>
          <a:fontRef idx="minor">
            <a:schemeClr val="lt1"/>
          </a:fontRef>
        </p:style>
        <p:txBody>
          <a:bodyPr rtlCol="0" anchor="ctr"/>
          <a:lstStyle/>
          <a:p>
            <a:pPr marL="0" lvl="1" indent="266700">
              <a:spcBef>
                <a:spcPct val="20000"/>
              </a:spcBef>
              <a:buClr>
                <a:schemeClr val="tx1"/>
              </a:buClr>
              <a:tabLst>
                <a:tab pos="8521700" algn="r"/>
              </a:tabLst>
            </a:pPr>
            <a:r>
              <a:rPr lang="zh-CN" altLang="en-US" sz="1400" dirty="0" smtClean="0">
                <a:solidFill>
                  <a:schemeClr val="bg1"/>
                </a:solidFill>
              </a:rPr>
              <a:t>现有系统缺少直观的展现形式，如仪表盘、记分卡等，自主开发交互界面难度大，数据接口难统一</a:t>
            </a:r>
            <a:endParaRPr lang="zh-CN" altLang="de-DE" sz="1400" dirty="0">
              <a:solidFill>
                <a:schemeClr val="bg1"/>
              </a:solidFill>
            </a:endParaRPr>
          </a:p>
        </p:txBody>
      </p:sp>
      <p:sp>
        <p:nvSpPr>
          <p:cNvPr id="28" name="AutoShape 19"/>
          <p:cNvSpPr>
            <a:spLocks noChangeArrowheads="1"/>
          </p:cNvSpPr>
          <p:nvPr/>
        </p:nvSpPr>
        <p:spPr bwMode="auto">
          <a:xfrm>
            <a:off x="214282" y="2000240"/>
            <a:ext cx="1365230" cy="642941"/>
          </a:xfrm>
          <a:prstGeom prst="homePlate">
            <a:avLst>
              <a:gd name="adj" fmla="val 2509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defRPr/>
            </a:pPr>
            <a:r>
              <a:rPr lang="zh-CN" altLang="en-US" sz="1400" dirty="0" smtClean="0"/>
              <a:t>数据共享</a:t>
            </a:r>
            <a:endParaRPr lang="zh-CN" altLang="en-US" sz="1400" dirty="0"/>
          </a:p>
        </p:txBody>
      </p:sp>
      <p:sp>
        <p:nvSpPr>
          <p:cNvPr id="29" name="AutoShape 19"/>
          <p:cNvSpPr>
            <a:spLocks noChangeArrowheads="1"/>
          </p:cNvSpPr>
          <p:nvPr/>
        </p:nvSpPr>
        <p:spPr bwMode="auto">
          <a:xfrm>
            <a:off x="214282" y="2714620"/>
            <a:ext cx="1365230" cy="642941"/>
          </a:xfrm>
          <a:prstGeom prst="homePlate">
            <a:avLst>
              <a:gd name="adj" fmla="val 2509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defRPr/>
            </a:pPr>
            <a:r>
              <a:rPr lang="zh-CN" altLang="en-US" sz="1400" dirty="0" smtClean="0"/>
              <a:t>用户群体拓展</a:t>
            </a:r>
            <a:endParaRPr lang="zh-CN" altLang="en-US" sz="1400" dirty="0"/>
          </a:p>
        </p:txBody>
      </p:sp>
      <p:sp>
        <p:nvSpPr>
          <p:cNvPr id="30" name="AutoShape 19"/>
          <p:cNvSpPr>
            <a:spLocks noChangeArrowheads="1"/>
          </p:cNvSpPr>
          <p:nvPr/>
        </p:nvSpPr>
        <p:spPr bwMode="auto">
          <a:xfrm>
            <a:off x="214282" y="3500438"/>
            <a:ext cx="1365230" cy="642941"/>
          </a:xfrm>
          <a:prstGeom prst="homePlate">
            <a:avLst>
              <a:gd name="adj" fmla="val 2509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defRPr/>
            </a:pPr>
            <a:r>
              <a:rPr lang="zh-CN" altLang="en-US" sz="1400" dirty="0" smtClean="0"/>
              <a:t>数据定制</a:t>
            </a:r>
            <a:endParaRPr lang="zh-CN" altLang="en-US" sz="1400" dirty="0"/>
          </a:p>
        </p:txBody>
      </p:sp>
      <p:sp>
        <p:nvSpPr>
          <p:cNvPr id="31" name="AutoShape 19"/>
          <p:cNvSpPr>
            <a:spLocks noChangeArrowheads="1"/>
          </p:cNvSpPr>
          <p:nvPr/>
        </p:nvSpPr>
        <p:spPr bwMode="auto">
          <a:xfrm>
            <a:off x="214282" y="4286256"/>
            <a:ext cx="1365230" cy="642941"/>
          </a:xfrm>
          <a:prstGeom prst="homePlate">
            <a:avLst>
              <a:gd name="adj" fmla="val 2509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defRPr/>
            </a:pPr>
            <a:r>
              <a:rPr lang="zh-CN" altLang="en-US" sz="1400" dirty="0" smtClean="0"/>
              <a:t>分析方法</a:t>
            </a:r>
            <a:endParaRPr lang="zh-CN" altLang="en-US" sz="1400" dirty="0"/>
          </a:p>
        </p:txBody>
      </p:sp>
      <p:sp>
        <p:nvSpPr>
          <p:cNvPr id="32" name="AutoShape 19"/>
          <p:cNvSpPr>
            <a:spLocks noChangeArrowheads="1"/>
          </p:cNvSpPr>
          <p:nvPr/>
        </p:nvSpPr>
        <p:spPr bwMode="auto">
          <a:xfrm>
            <a:off x="214282" y="5072074"/>
            <a:ext cx="1365230" cy="642941"/>
          </a:xfrm>
          <a:prstGeom prst="homePlate">
            <a:avLst>
              <a:gd name="adj" fmla="val 2509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defRPr/>
            </a:pPr>
            <a:r>
              <a:rPr lang="zh-CN" altLang="en-US" sz="1400" dirty="0" smtClean="0"/>
              <a:t>展现形式</a:t>
            </a:r>
            <a:endParaRPr lang="zh-CN" alt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系统建设要求和目标</a:t>
            </a:r>
            <a:endParaRPr lang="zh-CN" altLang="en-US" dirty="0"/>
          </a:p>
        </p:txBody>
      </p:sp>
      <p:sp>
        <p:nvSpPr>
          <p:cNvPr id="4" name="Freeform 2"/>
          <p:cNvSpPr>
            <a:spLocks/>
          </p:cNvSpPr>
          <p:nvPr/>
        </p:nvSpPr>
        <p:spPr bwMode="gray">
          <a:xfrm flipH="1">
            <a:off x="1803400" y="1676400"/>
            <a:ext cx="2768600" cy="2038350"/>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endParaRPr lang="zh-CN" altLang="en-US"/>
          </a:p>
        </p:txBody>
      </p:sp>
      <p:sp>
        <p:nvSpPr>
          <p:cNvPr id="5" name="Freeform 3"/>
          <p:cNvSpPr>
            <a:spLocks/>
          </p:cNvSpPr>
          <p:nvPr/>
        </p:nvSpPr>
        <p:spPr bwMode="ltGray">
          <a:xfrm>
            <a:off x="4640263" y="1695450"/>
            <a:ext cx="2751137" cy="2038350"/>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 name="Freeform 4"/>
          <p:cNvSpPr>
            <a:spLocks/>
          </p:cNvSpPr>
          <p:nvPr/>
        </p:nvSpPr>
        <p:spPr bwMode="ltGray">
          <a:xfrm>
            <a:off x="1803400" y="3767138"/>
            <a:ext cx="2768600" cy="2176462"/>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7" name="Freeform 5"/>
          <p:cNvSpPr>
            <a:spLocks/>
          </p:cNvSpPr>
          <p:nvPr/>
        </p:nvSpPr>
        <p:spPr bwMode="gray">
          <a:xfrm flipH="1">
            <a:off x="4640263" y="3767138"/>
            <a:ext cx="2751137" cy="2176462"/>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8" name="Oval 6"/>
          <p:cNvSpPr>
            <a:spLocks noChangeArrowheads="1"/>
          </p:cNvSpPr>
          <p:nvPr/>
        </p:nvSpPr>
        <p:spPr bwMode="gray">
          <a:xfrm>
            <a:off x="3200400" y="2438400"/>
            <a:ext cx="2667000" cy="2743200"/>
          </a:xfrm>
          <a:prstGeom prst="ellipse">
            <a:avLst/>
          </a:prstGeom>
          <a:solidFill>
            <a:srgbClr val="FFFFFF">
              <a:alpha val="50195"/>
            </a:srgbClr>
          </a:solidFill>
          <a:ln w="9525">
            <a:noFill/>
            <a:round/>
            <a:headEnd/>
            <a:tailEnd/>
          </a:ln>
        </p:spPr>
        <p:txBody>
          <a:bodyPr wrap="none" anchor="ctr"/>
          <a:lstStyle/>
          <a:p>
            <a:endParaRPr lang="zh-CN" altLang="en-US"/>
          </a:p>
        </p:txBody>
      </p:sp>
      <p:sp>
        <p:nvSpPr>
          <p:cNvPr id="9" name="Text Box 7"/>
          <p:cNvSpPr txBox="1">
            <a:spLocks noChangeArrowheads="1"/>
          </p:cNvSpPr>
          <p:nvPr/>
        </p:nvSpPr>
        <p:spPr bwMode="gray">
          <a:xfrm>
            <a:off x="1828800" y="1981200"/>
            <a:ext cx="2386010" cy="1569660"/>
          </a:xfrm>
          <a:prstGeom prst="rect">
            <a:avLst/>
          </a:prstGeom>
          <a:noFill/>
          <a:ln w="9525" algn="ctr">
            <a:noFill/>
            <a:miter lim="800000"/>
            <a:headEnd/>
            <a:tailEnd/>
          </a:ln>
        </p:spPr>
        <p:txBody>
          <a:bodyPr wrap="square">
            <a:spAutoFit/>
          </a:bodyPr>
          <a:lstStyle/>
          <a:p>
            <a:pPr marL="171450" lvl="1" indent="-171450" defTabSz="711200">
              <a:lnSpc>
                <a:spcPct val="150000"/>
              </a:lnSpc>
              <a:buFontTx/>
              <a:buChar char="•"/>
            </a:pPr>
            <a:r>
              <a:rPr lang="zh-CN" altLang="en-US" sz="1600" dirty="0" smtClean="0">
                <a:solidFill>
                  <a:schemeClr val="bg1"/>
                </a:solidFill>
                <a:latin typeface="+mn-ea"/>
              </a:rPr>
              <a:t>优异的海量数据量存储性能</a:t>
            </a:r>
            <a:endParaRPr lang="en-US" altLang="zh-CN" sz="1600" dirty="0" smtClean="0">
              <a:solidFill>
                <a:schemeClr val="bg1"/>
              </a:solidFill>
              <a:latin typeface="+mn-ea"/>
            </a:endParaRPr>
          </a:p>
          <a:p>
            <a:pPr marL="171450" lvl="1" indent="-171450" defTabSz="711200">
              <a:lnSpc>
                <a:spcPct val="150000"/>
              </a:lnSpc>
              <a:buFontTx/>
              <a:buChar char="•"/>
            </a:pPr>
            <a:r>
              <a:rPr lang="zh-CN" altLang="en-US" sz="1600" dirty="0" smtClean="0">
                <a:solidFill>
                  <a:schemeClr val="bg1"/>
                </a:solidFill>
                <a:latin typeface="+mn-ea"/>
              </a:rPr>
              <a:t>成熟可靠的性能和容灾备份策略</a:t>
            </a:r>
            <a:endParaRPr lang="zh-CN" altLang="en-US" sz="1600" dirty="0">
              <a:solidFill>
                <a:schemeClr val="bg1"/>
              </a:solidFill>
              <a:latin typeface="+mn-ea"/>
            </a:endParaRPr>
          </a:p>
        </p:txBody>
      </p:sp>
      <p:sp>
        <p:nvSpPr>
          <p:cNvPr id="10" name="Text Box 9"/>
          <p:cNvSpPr txBox="1">
            <a:spLocks noChangeArrowheads="1"/>
          </p:cNvSpPr>
          <p:nvPr/>
        </p:nvSpPr>
        <p:spPr bwMode="black">
          <a:xfrm>
            <a:off x="4876800" y="1905000"/>
            <a:ext cx="2552720" cy="1200329"/>
          </a:xfrm>
          <a:prstGeom prst="rect">
            <a:avLst/>
          </a:prstGeom>
          <a:noFill/>
          <a:ln w="9525" algn="ctr">
            <a:noFill/>
            <a:miter lim="800000"/>
            <a:headEnd/>
            <a:tailEnd/>
          </a:ln>
        </p:spPr>
        <p:txBody>
          <a:bodyPr wrap="square">
            <a:spAutoFit/>
          </a:bodyPr>
          <a:lstStyle/>
          <a:p>
            <a:pPr marL="171450" lvl="1" indent="-171450" defTabSz="711200">
              <a:lnSpc>
                <a:spcPct val="150000"/>
              </a:lnSpc>
              <a:buFontTx/>
              <a:buChar char="•"/>
            </a:pPr>
            <a:r>
              <a:rPr lang="zh-CN" altLang="en-US" sz="1600" dirty="0" smtClean="0">
                <a:solidFill>
                  <a:schemeClr val="bg1"/>
                </a:solidFill>
                <a:latin typeface="+mn-ea"/>
              </a:rPr>
              <a:t>可以快速实现复杂的抽取转换逻辑，流程清晰</a:t>
            </a:r>
            <a:endParaRPr lang="en-US" altLang="zh-CN" sz="1600" dirty="0" smtClean="0">
              <a:solidFill>
                <a:schemeClr val="bg1"/>
              </a:solidFill>
              <a:latin typeface="+mn-ea"/>
            </a:endParaRPr>
          </a:p>
          <a:p>
            <a:pPr marL="171450" lvl="1" indent="-171450" defTabSz="711200">
              <a:lnSpc>
                <a:spcPct val="150000"/>
              </a:lnSpc>
              <a:buFontTx/>
              <a:buChar char="•"/>
            </a:pPr>
            <a:r>
              <a:rPr lang="zh-CN" altLang="en-US" sz="1600" dirty="0" smtClean="0">
                <a:solidFill>
                  <a:schemeClr val="bg1"/>
                </a:solidFill>
                <a:latin typeface="+mn-ea"/>
              </a:rPr>
              <a:t>数据抽取性能优异</a:t>
            </a:r>
            <a:endParaRPr lang="en-US" altLang="zh-CN" sz="1600" dirty="0">
              <a:solidFill>
                <a:schemeClr val="bg1"/>
              </a:solidFill>
              <a:latin typeface="+mn-ea"/>
            </a:endParaRPr>
          </a:p>
        </p:txBody>
      </p:sp>
      <p:sp>
        <p:nvSpPr>
          <p:cNvPr id="11" name="Text Box 10"/>
          <p:cNvSpPr txBox="1">
            <a:spLocks noChangeArrowheads="1"/>
          </p:cNvSpPr>
          <p:nvPr/>
        </p:nvSpPr>
        <p:spPr bwMode="black">
          <a:xfrm>
            <a:off x="1865313" y="4108450"/>
            <a:ext cx="1792287" cy="1569660"/>
          </a:xfrm>
          <a:prstGeom prst="rect">
            <a:avLst/>
          </a:prstGeom>
          <a:noFill/>
          <a:ln w="9525" algn="ctr">
            <a:noFill/>
            <a:miter lim="800000"/>
            <a:headEnd/>
            <a:tailEnd/>
          </a:ln>
        </p:spPr>
        <p:txBody>
          <a:bodyPr>
            <a:spAutoFit/>
          </a:bodyPr>
          <a:lstStyle/>
          <a:p>
            <a:pPr marL="171450" lvl="1" indent="-171450" defTabSz="711200">
              <a:lnSpc>
                <a:spcPct val="150000"/>
              </a:lnSpc>
              <a:buFontTx/>
              <a:buChar char="•"/>
            </a:pPr>
            <a:r>
              <a:rPr lang="zh-CN" altLang="en-US" sz="1600" dirty="0" smtClean="0">
                <a:solidFill>
                  <a:schemeClr val="bg1"/>
                </a:solidFill>
                <a:latin typeface="+mn-ea"/>
              </a:rPr>
              <a:t>集成灵活、美观的展现方式</a:t>
            </a:r>
            <a:endParaRPr lang="en-US" altLang="zh-CN" sz="1600" dirty="0" smtClean="0">
              <a:solidFill>
                <a:schemeClr val="bg1"/>
              </a:solidFill>
              <a:latin typeface="+mn-ea"/>
            </a:endParaRPr>
          </a:p>
          <a:p>
            <a:pPr marL="171450" lvl="1" indent="-171450" defTabSz="711200">
              <a:lnSpc>
                <a:spcPct val="150000"/>
              </a:lnSpc>
              <a:buFontTx/>
              <a:buChar char="•"/>
            </a:pPr>
            <a:r>
              <a:rPr lang="zh-CN" altLang="en-US" sz="1600" dirty="0" smtClean="0">
                <a:solidFill>
                  <a:schemeClr val="bg1"/>
                </a:solidFill>
                <a:latin typeface="+mn-ea"/>
              </a:rPr>
              <a:t>需要统一而强大的二次开发接口</a:t>
            </a:r>
            <a:endParaRPr lang="en-US" altLang="zh-CN" sz="1600" dirty="0" smtClean="0">
              <a:solidFill>
                <a:schemeClr val="bg1"/>
              </a:solidFill>
              <a:latin typeface="+mn-ea"/>
            </a:endParaRPr>
          </a:p>
        </p:txBody>
      </p:sp>
      <p:sp>
        <p:nvSpPr>
          <p:cNvPr id="12" name="Text Box 11"/>
          <p:cNvSpPr txBox="1">
            <a:spLocks noChangeArrowheads="1"/>
          </p:cNvSpPr>
          <p:nvPr/>
        </p:nvSpPr>
        <p:spPr bwMode="gray">
          <a:xfrm>
            <a:off x="4941901" y="4357694"/>
            <a:ext cx="1487487" cy="1200150"/>
          </a:xfrm>
          <a:prstGeom prst="rect">
            <a:avLst/>
          </a:prstGeom>
          <a:noFill/>
          <a:ln w="9525" algn="ctr">
            <a:noFill/>
            <a:miter lim="800000"/>
            <a:headEnd/>
            <a:tailEnd/>
          </a:ln>
        </p:spPr>
        <p:txBody>
          <a:bodyPr>
            <a:spAutoFit/>
          </a:bodyPr>
          <a:lstStyle/>
          <a:p>
            <a:pPr marL="171450" lvl="1" indent="-171450" defTabSz="711200">
              <a:lnSpc>
                <a:spcPct val="150000"/>
              </a:lnSpc>
              <a:buFontTx/>
              <a:buChar char="•"/>
            </a:pPr>
            <a:r>
              <a:rPr lang="zh-CN" altLang="en-US" sz="1600" dirty="0" smtClean="0">
                <a:solidFill>
                  <a:schemeClr val="bg1"/>
                </a:solidFill>
                <a:latin typeface="+mn-ea"/>
              </a:rPr>
              <a:t>数据集中化</a:t>
            </a:r>
            <a:endParaRPr lang="en-US" altLang="zh-CN" sz="1600" dirty="0">
              <a:solidFill>
                <a:schemeClr val="bg1"/>
              </a:solidFill>
              <a:latin typeface="+mn-ea"/>
            </a:endParaRPr>
          </a:p>
          <a:p>
            <a:pPr marL="171450" lvl="1" indent="-171450" defTabSz="711200">
              <a:lnSpc>
                <a:spcPct val="150000"/>
              </a:lnSpc>
              <a:buFontTx/>
              <a:buChar char="•"/>
            </a:pPr>
            <a:r>
              <a:rPr lang="zh-CN" altLang="en-US" sz="1600" dirty="0" smtClean="0">
                <a:solidFill>
                  <a:schemeClr val="bg1"/>
                </a:solidFill>
                <a:latin typeface="+mn-ea"/>
              </a:rPr>
              <a:t>业务综合化</a:t>
            </a:r>
            <a:endParaRPr lang="en-US" altLang="zh-CN" sz="1600" dirty="0">
              <a:solidFill>
                <a:schemeClr val="bg1"/>
              </a:solidFill>
              <a:latin typeface="+mn-ea"/>
            </a:endParaRPr>
          </a:p>
          <a:p>
            <a:pPr marL="171450" lvl="1" indent="-171450" defTabSz="711200">
              <a:lnSpc>
                <a:spcPct val="150000"/>
              </a:lnSpc>
              <a:buFontTx/>
              <a:buChar char="•"/>
            </a:pPr>
            <a:r>
              <a:rPr lang="zh-CN" altLang="en-US" sz="1600" dirty="0" smtClean="0">
                <a:solidFill>
                  <a:schemeClr val="bg1"/>
                </a:solidFill>
                <a:latin typeface="+mn-ea"/>
              </a:rPr>
              <a:t>分析精细</a:t>
            </a:r>
            <a:r>
              <a:rPr lang="zh-CN" altLang="en-US" sz="1600" dirty="0">
                <a:solidFill>
                  <a:schemeClr val="bg1"/>
                </a:solidFill>
                <a:latin typeface="+mn-ea"/>
              </a:rPr>
              <a:t>化</a:t>
            </a:r>
            <a:endParaRPr lang="en-US" altLang="zh-CN" sz="1600" dirty="0">
              <a:solidFill>
                <a:schemeClr val="bg1"/>
              </a:solidFill>
              <a:latin typeface="+mn-ea"/>
            </a:endParaRPr>
          </a:p>
        </p:txBody>
      </p:sp>
      <p:sp>
        <p:nvSpPr>
          <p:cNvPr id="13" name="Rectangle 12"/>
          <p:cNvSpPr>
            <a:spLocks noChangeArrowheads="1"/>
          </p:cNvSpPr>
          <p:nvPr/>
        </p:nvSpPr>
        <p:spPr bwMode="auto">
          <a:xfrm>
            <a:off x="3352800" y="3048000"/>
            <a:ext cx="1107996" cy="369332"/>
          </a:xfrm>
          <a:prstGeom prst="rect">
            <a:avLst/>
          </a:prstGeom>
          <a:noFill/>
          <a:ln w="9525">
            <a:noFill/>
            <a:miter lim="800000"/>
            <a:headEnd/>
            <a:tailEnd/>
          </a:ln>
        </p:spPr>
        <p:txBody>
          <a:bodyPr wrap="none">
            <a:spAutoFit/>
          </a:bodyPr>
          <a:lstStyle/>
          <a:p>
            <a:r>
              <a:rPr lang="zh-CN" altLang="en-US" b="1" dirty="0" smtClean="0">
                <a:solidFill>
                  <a:srgbClr val="FF0000"/>
                </a:solidFill>
              </a:rPr>
              <a:t>数据存储</a:t>
            </a:r>
            <a:endParaRPr lang="en-US" altLang="zh-CN" b="1" dirty="0">
              <a:solidFill>
                <a:srgbClr val="FF0000"/>
              </a:solidFill>
            </a:endParaRPr>
          </a:p>
        </p:txBody>
      </p:sp>
      <p:sp>
        <p:nvSpPr>
          <p:cNvPr id="14" name="Rectangle 13"/>
          <p:cNvSpPr>
            <a:spLocks noChangeArrowheads="1"/>
          </p:cNvSpPr>
          <p:nvPr/>
        </p:nvSpPr>
        <p:spPr bwMode="auto">
          <a:xfrm>
            <a:off x="4600575" y="3048000"/>
            <a:ext cx="1107996" cy="369332"/>
          </a:xfrm>
          <a:prstGeom prst="rect">
            <a:avLst/>
          </a:prstGeom>
          <a:noFill/>
          <a:ln w="9525">
            <a:noFill/>
            <a:miter lim="800000"/>
            <a:headEnd/>
            <a:tailEnd/>
          </a:ln>
        </p:spPr>
        <p:txBody>
          <a:bodyPr wrap="none">
            <a:spAutoFit/>
          </a:bodyPr>
          <a:lstStyle/>
          <a:p>
            <a:r>
              <a:rPr lang="zh-CN" altLang="en-US" b="1" dirty="0" smtClean="0">
                <a:solidFill>
                  <a:srgbClr val="3333CC"/>
                </a:solidFill>
              </a:rPr>
              <a:t>数据整合</a:t>
            </a:r>
            <a:endParaRPr lang="en-US" altLang="zh-CN" b="1" dirty="0">
              <a:solidFill>
                <a:srgbClr val="3333CC"/>
              </a:solidFill>
            </a:endParaRPr>
          </a:p>
        </p:txBody>
      </p:sp>
      <p:sp>
        <p:nvSpPr>
          <p:cNvPr id="15" name="Rectangle 14"/>
          <p:cNvSpPr>
            <a:spLocks noChangeArrowheads="1"/>
          </p:cNvSpPr>
          <p:nvPr/>
        </p:nvSpPr>
        <p:spPr bwMode="auto">
          <a:xfrm>
            <a:off x="3276600" y="4000500"/>
            <a:ext cx="1107996" cy="369332"/>
          </a:xfrm>
          <a:prstGeom prst="rect">
            <a:avLst/>
          </a:prstGeom>
          <a:noFill/>
          <a:ln w="9525">
            <a:noFill/>
            <a:miter lim="800000"/>
            <a:headEnd/>
            <a:tailEnd/>
          </a:ln>
        </p:spPr>
        <p:txBody>
          <a:bodyPr wrap="none">
            <a:spAutoFit/>
          </a:bodyPr>
          <a:lstStyle/>
          <a:p>
            <a:r>
              <a:rPr lang="zh-CN" altLang="en-US" b="1" dirty="0" smtClean="0">
                <a:solidFill>
                  <a:srgbClr val="FFFF00"/>
                </a:solidFill>
              </a:rPr>
              <a:t>前端展现</a:t>
            </a:r>
            <a:endParaRPr lang="en-US" altLang="zh-CN" b="1" dirty="0">
              <a:solidFill>
                <a:srgbClr val="FFFF00"/>
              </a:solidFill>
            </a:endParaRPr>
          </a:p>
        </p:txBody>
      </p:sp>
      <p:sp>
        <p:nvSpPr>
          <p:cNvPr id="16" name="Rectangle 15"/>
          <p:cNvSpPr>
            <a:spLocks noChangeArrowheads="1"/>
          </p:cNvSpPr>
          <p:nvPr/>
        </p:nvSpPr>
        <p:spPr bwMode="auto">
          <a:xfrm>
            <a:off x="4676775" y="4049713"/>
            <a:ext cx="1107996" cy="369332"/>
          </a:xfrm>
          <a:prstGeom prst="rect">
            <a:avLst/>
          </a:prstGeom>
          <a:noFill/>
          <a:ln w="9525">
            <a:noFill/>
            <a:miter lim="800000"/>
            <a:headEnd/>
            <a:tailEnd/>
          </a:ln>
        </p:spPr>
        <p:txBody>
          <a:bodyPr wrap="none">
            <a:spAutoFit/>
          </a:bodyPr>
          <a:lstStyle/>
          <a:p>
            <a:r>
              <a:rPr lang="zh-CN" altLang="en-US" b="1" dirty="0" smtClean="0">
                <a:solidFill>
                  <a:srgbClr val="7030A0"/>
                </a:solidFill>
              </a:rPr>
              <a:t>分析模型</a:t>
            </a:r>
            <a:endParaRPr lang="en-US" altLang="zh-CN" b="1"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1143000"/>
          </a:xfrm>
        </p:spPr>
        <p:txBody>
          <a:bodyPr/>
          <a:lstStyle/>
          <a:p>
            <a:r>
              <a:rPr lang="zh-CN" altLang="en-US" sz="4000" dirty="0" smtClean="0"/>
              <a:t>商业智能解决方案在行业的应用</a:t>
            </a:r>
            <a:r>
              <a:rPr lang="en-US" altLang="zh-CN" sz="3200" dirty="0" smtClean="0"/>
              <a:t/>
            </a:r>
            <a:br>
              <a:rPr lang="en-US" altLang="zh-CN" sz="3200" dirty="0" smtClean="0"/>
            </a:br>
            <a:r>
              <a:rPr lang="en-US" altLang="zh-CN" sz="3200" dirty="0" smtClean="0"/>
              <a:t/>
            </a:r>
            <a:br>
              <a:rPr lang="en-US" altLang="zh-CN" sz="3200" dirty="0" smtClean="0"/>
            </a:br>
            <a:endParaRPr lang="zh-CN" altLang="en-US" sz="4000" dirty="0" smtClean="0"/>
          </a:p>
        </p:txBody>
      </p:sp>
      <p:sp>
        <p:nvSpPr>
          <p:cNvPr id="5" name="文本占位符 4"/>
          <p:cNvSpPr>
            <a:spLocks noGrp="1"/>
          </p:cNvSpPr>
          <p:nvPr>
            <p:ph type="body" sz="quarter" idx="10"/>
          </p:nvPr>
        </p:nvSpPr>
        <p:spPr/>
        <p:txBody>
          <a:bodyPr>
            <a:normAutofit/>
          </a:bodyPr>
          <a:lstStyle/>
          <a:p>
            <a:r>
              <a:rPr lang="en-US" altLang="zh-CN" sz="3200" b="1" dirty="0" smtClean="0"/>
              <a:t>BAP201</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系统逻辑结构</a:t>
            </a:r>
            <a:endParaRPr lang="zh-CN" altLang="en-US" dirty="0"/>
          </a:p>
        </p:txBody>
      </p:sp>
      <p:sp>
        <p:nvSpPr>
          <p:cNvPr id="4" name="Rectangle 3"/>
          <p:cNvSpPr>
            <a:spLocks noChangeArrowheads="1"/>
          </p:cNvSpPr>
          <p:nvPr/>
        </p:nvSpPr>
        <p:spPr bwMode="auto">
          <a:xfrm>
            <a:off x="714348" y="4057672"/>
            <a:ext cx="5929353" cy="114300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5" name="矩形 4"/>
          <p:cNvSpPr/>
          <p:nvPr/>
        </p:nvSpPr>
        <p:spPr>
          <a:xfrm>
            <a:off x="6715139" y="914400"/>
            <a:ext cx="571504" cy="42862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Rectangle 2"/>
          <p:cNvSpPr>
            <a:spLocks noChangeArrowheads="1"/>
          </p:cNvSpPr>
          <p:nvPr/>
        </p:nvSpPr>
        <p:spPr bwMode="auto">
          <a:xfrm>
            <a:off x="714378" y="914400"/>
            <a:ext cx="5929323" cy="16573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dirty="0">
              <a:solidFill>
                <a:schemeClr val="tx1"/>
              </a:solidFill>
            </a:endParaRPr>
          </a:p>
        </p:txBody>
      </p:sp>
      <p:sp>
        <p:nvSpPr>
          <p:cNvPr id="7" name="Rectangle 3"/>
          <p:cNvSpPr>
            <a:spLocks noChangeArrowheads="1"/>
          </p:cNvSpPr>
          <p:nvPr/>
        </p:nvSpPr>
        <p:spPr bwMode="auto">
          <a:xfrm>
            <a:off x="714378" y="2700350"/>
            <a:ext cx="5929323" cy="121444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8" name="Rectangle 4"/>
          <p:cNvSpPr>
            <a:spLocks noChangeArrowheads="1"/>
          </p:cNvSpPr>
          <p:nvPr/>
        </p:nvSpPr>
        <p:spPr bwMode="auto">
          <a:xfrm>
            <a:off x="714378" y="5343556"/>
            <a:ext cx="5929323" cy="12858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9" name="AutoShape 86"/>
          <p:cNvSpPr>
            <a:spLocks noChangeArrowheads="1"/>
          </p:cNvSpPr>
          <p:nvPr/>
        </p:nvSpPr>
        <p:spPr bwMode="auto">
          <a:xfrm>
            <a:off x="1428727" y="2914664"/>
            <a:ext cx="4929222" cy="785817"/>
          </a:xfrm>
          <a:prstGeom prst="can">
            <a:avLst>
              <a:gd name="adj" fmla="val 24991"/>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zh-CN" altLang="en-US" sz="2400" dirty="0">
                <a:solidFill>
                  <a:schemeClr val="tx1"/>
                </a:solidFill>
                <a:latin typeface="+mn-ea"/>
              </a:rPr>
              <a:t>数据中心</a:t>
            </a:r>
            <a:endParaRPr lang="en-US" altLang="zh-CN" sz="2400" dirty="0">
              <a:solidFill>
                <a:schemeClr val="tx1"/>
              </a:solidFill>
              <a:latin typeface="+mn-ea"/>
            </a:endParaRPr>
          </a:p>
        </p:txBody>
      </p:sp>
      <p:sp>
        <p:nvSpPr>
          <p:cNvPr id="10" name="AutoShape 91"/>
          <p:cNvSpPr>
            <a:spLocks noChangeArrowheads="1"/>
          </p:cNvSpPr>
          <p:nvPr/>
        </p:nvSpPr>
        <p:spPr bwMode="auto">
          <a:xfrm>
            <a:off x="2149450" y="3771920"/>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1" name="AutoShape 92"/>
          <p:cNvSpPr>
            <a:spLocks noChangeArrowheads="1"/>
          </p:cNvSpPr>
          <p:nvPr/>
        </p:nvSpPr>
        <p:spPr bwMode="auto">
          <a:xfrm>
            <a:off x="3228950" y="3771920"/>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2" name="AutoShape 93"/>
          <p:cNvSpPr>
            <a:spLocks noChangeArrowheads="1"/>
          </p:cNvSpPr>
          <p:nvPr/>
        </p:nvSpPr>
        <p:spPr bwMode="auto">
          <a:xfrm>
            <a:off x="4310038" y="3771920"/>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3" name="AutoShape 94"/>
          <p:cNvSpPr>
            <a:spLocks noChangeArrowheads="1"/>
          </p:cNvSpPr>
          <p:nvPr/>
        </p:nvSpPr>
        <p:spPr bwMode="auto">
          <a:xfrm>
            <a:off x="5389538" y="3771920"/>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4" name="Rectangle 197"/>
          <p:cNvSpPr>
            <a:spLocks noChangeArrowheads="1"/>
          </p:cNvSpPr>
          <p:nvPr/>
        </p:nvSpPr>
        <p:spPr bwMode="auto">
          <a:xfrm>
            <a:off x="3381378" y="2020232"/>
            <a:ext cx="1308100" cy="341968"/>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zh-CN" altLang="en-US" dirty="0" smtClean="0">
                <a:latin typeface="+mn-ea"/>
              </a:rPr>
              <a:t>专题分析</a:t>
            </a:r>
            <a:endParaRPr lang="en-US" altLang="zh-CN" dirty="0">
              <a:solidFill>
                <a:schemeClr val="tx1"/>
              </a:solidFill>
              <a:latin typeface="+mn-ea"/>
            </a:endParaRPr>
          </a:p>
        </p:txBody>
      </p:sp>
      <p:sp>
        <p:nvSpPr>
          <p:cNvPr id="15" name="AutoShape 212"/>
          <p:cNvSpPr>
            <a:spLocks noChangeArrowheads="1"/>
          </p:cNvSpPr>
          <p:nvPr/>
        </p:nvSpPr>
        <p:spPr bwMode="auto">
          <a:xfrm>
            <a:off x="2078013" y="2427287"/>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6" name="AutoShape 213"/>
          <p:cNvSpPr>
            <a:spLocks noChangeArrowheads="1"/>
          </p:cNvSpPr>
          <p:nvPr/>
        </p:nvSpPr>
        <p:spPr bwMode="auto">
          <a:xfrm>
            <a:off x="3230538" y="2427287"/>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7" name="AutoShape 214"/>
          <p:cNvSpPr>
            <a:spLocks noChangeArrowheads="1"/>
          </p:cNvSpPr>
          <p:nvPr/>
        </p:nvSpPr>
        <p:spPr bwMode="auto">
          <a:xfrm>
            <a:off x="4310038" y="2427287"/>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8" name="AutoShape 215"/>
          <p:cNvSpPr>
            <a:spLocks noChangeArrowheads="1"/>
          </p:cNvSpPr>
          <p:nvPr/>
        </p:nvSpPr>
        <p:spPr bwMode="auto">
          <a:xfrm>
            <a:off x="5391125" y="2427287"/>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19" name="Text Box 216"/>
          <p:cNvSpPr txBox="1">
            <a:spLocks noChangeArrowheads="1"/>
          </p:cNvSpPr>
          <p:nvPr/>
        </p:nvSpPr>
        <p:spPr bwMode="auto">
          <a:xfrm>
            <a:off x="754332" y="5343556"/>
            <a:ext cx="461665" cy="1246495"/>
          </a:xfrm>
          <a:prstGeom prst="rect">
            <a:avLst/>
          </a:prstGeom>
          <a:noFill/>
          <a:ln w="9525" algn="ctr">
            <a:noFill/>
            <a:miter lim="800000"/>
            <a:headEnd/>
            <a:tailEnd/>
          </a:ln>
        </p:spPr>
        <p:txBody>
          <a:bodyPr vert="eaVert" wrap="none">
            <a:spAutoFit/>
          </a:bodyPr>
          <a:lstStyle/>
          <a:p>
            <a:r>
              <a:rPr lang="zh-CN" altLang="en-US" dirty="0">
                <a:solidFill>
                  <a:schemeClr val="tx1"/>
                </a:solidFill>
                <a:latin typeface="+mn-ea"/>
              </a:rPr>
              <a:t>源业务系统</a:t>
            </a:r>
            <a:endParaRPr lang="en-US" altLang="zh-CN" dirty="0">
              <a:solidFill>
                <a:schemeClr val="tx1"/>
              </a:solidFill>
              <a:latin typeface="+mn-ea"/>
            </a:endParaRPr>
          </a:p>
        </p:txBody>
      </p:sp>
      <p:sp>
        <p:nvSpPr>
          <p:cNvPr id="20" name="Text Box 217"/>
          <p:cNvSpPr txBox="1">
            <a:spLocks noChangeArrowheads="1"/>
          </p:cNvSpPr>
          <p:nvPr/>
        </p:nvSpPr>
        <p:spPr bwMode="auto">
          <a:xfrm>
            <a:off x="785785" y="2843226"/>
            <a:ext cx="461665" cy="1015663"/>
          </a:xfrm>
          <a:prstGeom prst="rect">
            <a:avLst/>
          </a:prstGeom>
          <a:noFill/>
          <a:ln w="9525" algn="ctr">
            <a:noFill/>
            <a:miter lim="800000"/>
            <a:headEnd/>
            <a:tailEnd/>
          </a:ln>
        </p:spPr>
        <p:txBody>
          <a:bodyPr vert="eaVert" wrap="none">
            <a:spAutoFit/>
          </a:bodyPr>
          <a:lstStyle/>
          <a:p>
            <a:r>
              <a:rPr lang="zh-CN" altLang="en-US" dirty="0">
                <a:solidFill>
                  <a:schemeClr val="tx1"/>
                </a:solidFill>
                <a:latin typeface="+mn-ea"/>
              </a:rPr>
              <a:t>数据</a:t>
            </a:r>
            <a:r>
              <a:rPr lang="zh-CN" altLang="en-US" dirty="0" smtClean="0">
                <a:solidFill>
                  <a:schemeClr val="tx1"/>
                </a:solidFill>
                <a:latin typeface="+mn-ea"/>
              </a:rPr>
              <a:t>中心</a:t>
            </a:r>
            <a:endParaRPr lang="en-US" altLang="zh-CN" dirty="0">
              <a:solidFill>
                <a:schemeClr val="tx1"/>
              </a:solidFill>
              <a:latin typeface="+mn-ea"/>
            </a:endParaRPr>
          </a:p>
        </p:txBody>
      </p:sp>
      <p:sp>
        <p:nvSpPr>
          <p:cNvPr id="21" name="Text Box 218"/>
          <p:cNvSpPr txBox="1">
            <a:spLocks noChangeArrowheads="1"/>
          </p:cNvSpPr>
          <p:nvPr/>
        </p:nvSpPr>
        <p:spPr bwMode="auto">
          <a:xfrm>
            <a:off x="789288" y="1287462"/>
            <a:ext cx="461665" cy="1015663"/>
          </a:xfrm>
          <a:prstGeom prst="rect">
            <a:avLst/>
          </a:prstGeom>
          <a:noFill/>
          <a:ln w="9525" algn="ctr">
            <a:noFill/>
            <a:miter lim="800000"/>
            <a:headEnd/>
            <a:tailEnd/>
          </a:ln>
        </p:spPr>
        <p:txBody>
          <a:bodyPr vert="eaVert" wrap="none">
            <a:spAutoFit/>
          </a:bodyPr>
          <a:lstStyle/>
          <a:p>
            <a:r>
              <a:rPr lang="zh-CN" altLang="en-US" dirty="0">
                <a:solidFill>
                  <a:schemeClr val="tx1"/>
                </a:solidFill>
                <a:latin typeface="+mn-ea"/>
              </a:rPr>
              <a:t>分析应用</a:t>
            </a:r>
            <a:endParaRPr lang="en-US" altLang="zh-CN" dirty="0">
              <a:solidFill>
                <a:schemeClr val="tx1"/>
              </a:solidFill>
              <a:latin typeface="+mn-ea"/>
            </a:endParaRPr>
          </a:p>
        </p:txBody>
      </p:sp>
      <p:sp>
        <p:nvSpPr>
          <p:cNvPr id="22" name="Text Box 220"/>
          <p:cNvSpPr txBox="1">
            <a:spLocks noChangeArrowheads="1"/>
          </p:cNvSpPr>
          <p:nvPr/>
        </p:nvSpPr>
        <p:spPr bwMode="auto">
          <a:xfrm>
            <a:off x="6786686" y="2362200"/>
            <a:ext cx="461665" cy="1544646"/>
          </a:xfrm>
          <a:prstGeom prst="rect">
            <a:avLst/>
          </a:prstGeom>
          <a:noFill/>
          <a:ln w="9525" algn="ctr">
            <a:noFill/>
            <a:miter lim="800000"/>
            <a:headEnd/>
            <a:tailEnd/>
          </a:ln>
        </p:spPr>
        <p:txBody>
          <a:bodyPr vert="eaVert" wrap="square">
            <a:spAutoFit/>
          </a:bodyPr>
          <a:lstStyle/>
          <a:p>
            <a:r>
              <a:rPr lang="zh-CN" altLang="en-US" dirty="0" smtClean="0">
                <a:latin typeface="+mn-ea"/>
              </a:rPr>
              <a:t>数据质量管理</a:t>
            </a:r>
            <a:endParaRPr lang="en-US" altLang="zh-CN" dirty="0">
              <a:solidFill>
                <a:schemeClr val="tx1"/>
              </a:solidFill>
              <a:latin typeface="+mn-ea"/>
            </a:endParaRPr>
          </a:p>
        </p:txBody>
      </p:sp>
      <p:sp>
        <p:nvSpPr>
          <p:cNvPr id="23" name="Rectangle 194"/>
          <p:cNvSpPr>
            <a:spLocks noChangeArrowheads="1"/>
          </p:cNvSpPr>
          <p:nvPr/>
        </p:nvSpPr>
        <p:spPr bwMode="auto">
          <a:xfrm>
            <a:off x="1247778" y="2019926"/>
            <a:ext cx="1143000" cy="342274"/>
          </a:xfrm>
          <a:prstGeom prst="rect">
            <a:avLst/>
          </a:prstGeom>
          <a:noFill/>
          <a:ln w="9525">
            <a:noFill/>
            <a:miter lim="800000"/>
            <a:headEnd/>
            <a:tailEnd/>
          </a:ln>
        </p:spPr>
        <p:txBody>
          <a:bodyPr wrap="square" lIns="92075" tIns="46038" rIns="92075" bIns="46038">
            <a:spAutoFit/>
          </a:bodyPr>
          <a:lstStyle/>
          <a:p>
            <a:pPr eaLnBrk="0" hangingPunct="0">
              <a:lnSpc>
                <a:spcPct val="90000"/>
              </a:lnSpc>
            </a:pPr>
            <a:r>
              <a:rPr lang="zh-CN" altLang="en-US" dirty="0" smtClean="0">
                <a:latin typeface="+mn-ea"/>
              </a:rPr>
              <a:t>业务报表</a:t>
            </a:r>
            <a:endParaRPr lang="en-US" altLang="zh-CN" dirty="0">
              <a:solidFill>
                <a:schemeClr val="tx1"/>
              </a:solidFill>
              <a:latin typeface="+mn-ea"/>
            </a:endParaRPr>
          </a:p>
        </p:txBody>
      </p:sp>
      <p:sp>
        <p:nvSpPr>
          <p:cNvPr id="24" name="圆柱形 23"/>
          <p:cNvSpPr/>
          <p:nvPr/>
        </p:nvSpPr>
        <p:spPr>
          <a:xfrm>
            <a:off x="1357289" y="5772184"/>
            <a:ext cx="1000132" cy="50006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dirty="0" smtClean="0">
                <a:solidFill>
                  <a:schemeClr val="tx1"/>
                </a:solidFill>
                <a:latin typeface="+mn-ea"/>
              </a:rPr>
              <a:t>话务</a:t>
            </a:r>
            <a:endParaRPr lang="zh-CN" altLang="en-US" sz="1600" dirty="0">
              <a:solidFill>
                <a:schemeClr val="tx1"/>
              </a:solidFill>
              <a:latin typeface="+mn-ea"/>
            </a:endParaRPr>
          </a:p>
        </p:txBody>
      </p:sp>
      <p:sp>
        <p:nvSpPr>
          <p:cNvPr id="25" name="圆柱形 24"/>
          <p:cNvSpPr/>
          <p:nvPr/>
        </p:nvSpPr>
        <p:spPr>
          <a:xfrm>
            <a:off x="2428859" y="5772184"/>
            <a:ext cx="1000132" cy="50006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dirty="0" smtClean="0">
                <a:solidFill>
                  <a:schemeClr val="tx1"/>
                </a:solidFill>
                <a:latin typeface="+mn-ea"/>
              </a:rPr>
              <a:t>数据</a:t>
            </a:r>
            <a:endParaRPr lang="zh-CN" altLang="en-US" sz="1600" dirty="0">
              <a:solidFill>
                <a:schemeClr val="tx1"/>
              </a:solidFill>
              <a:latin typeface="+mn-ea"/>
            </a:endParaRPr>
          </a:p>
        </p:txBody>
      </p:sp>
      <p:sp>
        <p:nvSpPr>
          <p:cNvPr id="26" name="圆柱形 25"/>
          <p:cNvSpPr/>
          <p:nvPr/>
        </p:nvSpPr>
        <p:spPr>
          <a:xfrm>
            <a:off x="3500429" y="5772184"/>
            <a:ext cx="1000132" cy="50006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dirty="0" smtClean="0">
                <a:solidFill>
                  <a:schemeClr val="tx1"/>
                </a:solidFill>
                <a:latin typeface="+mn-ea"/>
              </a:rPr>
              <a:t>传输</a:t>
            </a:r>
            <a:endParaRPr lang="zh-CN" altLang="en-US" sz="1600" dirty="0">
              <a:solidFill>
                <a:schemeClr val="tx1"/>
              </a:solidFill>
              <a:latin typeface="+mn-ea"/>
            </a:endParaRPr>
          </a:p>
        </p:txBody>
      </p:sp>
      <p:sp>
        <p:nvSpPr>
          <p:cNvPr id="27" name="圆柱形 26"/>
          <p:cNvSpPr/>
          <p:nvPr/>
        </p:nvSpPr>
        <p:spPr>
          <a:xfrm>
            <a:off x="5643569" y="5772184"/>
            <a:ext cx="1000132" cy="50006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dirty="0" smtClean="0">
                <a:solidFill>
                  <a:schemeClr val="tx1"/>
                </a:solidFill>
                <a:latin typeface="+mn-ea"/>
              </a:rPr>
              <a:t>其他</a:t>
            </a:r>
            <a:endParaRPr lang="zh-CN" altLang="en-US" sz="1600" dirty="0">
              <a:solidFill>
                <a:schemeClr val="tx1"/>
              </a:solidFill>
              <a:latin typeface="+mn-ea"/>
            </a:endParaRPr>
          </a:p>
        </p:txBody>
      </p:sp>
      <p:sp>
        <p:nvSpPr>
          <p:cNvPr id="28" name="Text Box 217"/>
          <p:cNvSpPr txBox="1">
            <a:spLocks noChangeArrowheads="1"/>
          </p:cNvSpPr>
          <p:nvPr/>
        </p:nvSpPr>
        <p:spPr bwMode="auto">
          <a:xfrm>
            <a:off x="785785" y="4129110"/>
            <a:ext cx="461665" cy="1015663"/>
          </a:xfrm>
          <a:prstGeom prst="rect">
            <a:avLst/>
          </a:prstGeom>
          <a:noFill/>
          <a:ln w="9525" algn="ctr">
            <a:noFill/>
            <a:miter lim="800000"/>
            <a:headEnd/>
            <a:tailEnd/>
          </a:ln>
        </p:spPr>
        <p:txBody>
          <a:bodyPr vert="eaVert" wrap="none">
            <a:spAutoFit/>
          </a:bodyPr>
          <a:lstStyle/>
          <a:p>
            <a:r>
              <a:rPr lang="zh-CN" altLang="en-US" dirty="0" smtClean="0">
                <a:solidFill>
                  <a:schemeClr val="tx1"/>
                </a:solidFill>
                <a:latin typeface="+mn-ea"/>
              </a:rPr>
              <a:t>数据采集</a:t>
            </a:r>
            <a:endParaRPr lang="en-US" altLang="zh-CN" dirty="0">
              <a:solidFill>
                <a:schemeClr val="tx1"/>
              </a:solidFill>
              <a:latin typeface="+mn-ea"/>
            </a:endParaRPr>
          </a:p>
        </p:txBody>
      </p:sp>
      <p:sp>
        <p:nvSpPr>
          <p:cNvPr id="29" name="AutoShape 91"/>
          <p:cNvSpPr>
            <a:spLocks noChangeArrowheads="1"/>
          </p:cNvSpPr>
          <p:nvPr/>
        </p:nvSpPr>
        <p:spPr bwMode="auto">
          <a:xfrm>
            <a:off x="2158983" y="5057804"/>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30" name="AutoShape 92"/>
          <p:cNvSpPr>
            <a:spLocks noChangeArrowheads="1"/>
          </p:cNvSpPr>
          <p:nvPr/>
        </p:nvSpPr>
        <p:spPr bwMode="auto">
          <a:xfrm>
            <a:off x="3238483" y="5057804"/>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31" name="AutoShape 93"/>
          <p:cNvSpPr>
            <a:spLocks noChangeArrowheads="1"/>
          </p:cNvSpPr>
          <p:nvPr/>
        </p:nvSpPr>
        <p:spPr bwMode="auto">
          <a:xfrm>
            <a:off x="4319571" y="5057804"/>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32" name="AutoShape 94"/>
          <p:cNvSpPr>
            <a:spLocks noChangeArrowheads="1"/>
          </p:cNvSpPr>
          <p:nvPr/>
        </p:nvSpPr>
        <p:spPr bwMode="auto">
          <a:xfrm>
            <a:off x="5399071" y="5057804"/>
            <a:ext cx="485775" cy="431800"/>
          </a:xfrm>
          <a:prstGeom prst="up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solidFill>
                <a:schemeClr val="tx1"/>
              </a:solidFill>
              <a:latin typeface="+mn-ea"/>
            </a:endParaRPr>
          </a:p>
        </p:txBody>
      </p:sp>
      <p:sp>
        <p:nvSpPr>
          <p:cNvPr id="33" name="矩形 32"/>
          <p:cNvSpPr/>
          <p:nvPr/>
        </p:nvSpPr>
        <p:spPr>
          <a:xfrm>
            <a:off x="1455690" y="4414862"/>
            <a:ext cx="1143008" cy="428628"/>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solidFill>
                  <a:schemeClr val="tx1"/>
                </a:solidFill>
                <a:latin typeface="+mn-ea"/>
              </a:rPr>
              <a:t>数据抽取</a:t>
            </a:r>
            <a:endParaRPr lang="zh-CN" altLang="en-US" sz="1600" dirty="0">
              <a:solidFill>
                <a:schemeClr val="tx1"/>
              </a:solidFill>
              <a:latin typeface="+mn-ea"/>
            </a:endParaRPr>
          </a:p>
        </p:txBody>
      </p:sp>
      <p:sp>
        <p:nvSpPr>
          <p:cNvPr id="34" name="矩形 33"/>
          <p:cNvSpPr/>
          <p:nvPr/>
        </p:nvSpPr>
        <p:spPr>
          <a:xfrm>
            <a:off x="2670136" y="4414862"/>
            <a:ext cx="1143008" cy="428628"/>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solidFill>
                  <a:schemeClr val="tx1"/>
                </a:solidFill>
                <a:latin typeface="+mn-ea"/>
              </a:rPr>
              <a:t>数据转换</a:t>
            </a:r>
            <a:endParaRPr lang="zh-CN" altLang="en-US" sz="1600" dirty="0">
              <a:solidFill>
                <a:schemeClr val="tx1"/>
              </a:solidFill>
              <a:latin typeface="+mn-ea"/>
            </a:endParaRPr>
          </a:p>
        </p:txBody>
      </p:sp>
      <p:sp>
        <p:nvSpPr>
          <p:cNvPr id="35" name="矩形 34"/>
          <p:cNvSpPr/>
          <p:nvPr/>
        </p:nvSpPr>
        <p:spPr>
          <a:xfrm>
            <a:off x="3956020" y="4414862"/>
            <a:ext cx="1143008" cy="428628"/>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solidFill>
                  <a:schemeClr val="tx1"/>
                </a:solidFill>
                <a:latin typeface="+mn-ea"/>
              </a:rPr>
              <a:t>数据加载</a:t>
            </a:r>
            <a:endParaRPr lang="zh-CN" altLang="en-US" sz="1600" dirty="0">
              <a:solidFill>
                <a:schemeClr val="tx1"/>
              </a:solidFill>
              <a:latin typeface="+mn-ea"/>
            </a:endParaRPr>
          </a:p>
        </p:txBody>
      </p:sp>
      <p:sp>
        <p:nvSpPr>
          <p:cNvPr id="36" name="矩形 35"/>
          <p:cNvSpPr/>
          <p:nvPr/>
        </p:nvSpPr>
        <p:spPr>
          <a:xfrm>
            <a:off x="5313342" y="4414862"/>
            <a:ext cx="1143008" cy="428628"/>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solidFill>
                  <a:schemeClr val="tx1"/>
                </a:solidFill>
                <a:latin typeface="+mn-ea"/>
              </a:rPr>
              <a:t>数据汇总</a:t>
            </a:r>
            <a:endParaRPr lang="zh-CN" altLang="en-US" sz="1600" dirty="0">
              <a:solidFill>
                <a:schemeClr val="tx1"/>
              </a:solidFill>
              <a:latin typeface="+mn-ea"/>
            </a:endParaRPr>
          </a:p>
        </p:txBody>
      </p:sp>
      <p:sp>
        <p:nvSpPr>
          <p:cNvPr id="37" name="圆柱形 36"/>
          <p:cNvSpPr/>
          <p:nvPr/>
        </p:nvSpPr>
        <p:spPr>
          <a:xfrm>
            <a:off x="4571999" y="5772184"/>
            <a:ext cx="1000132" cy="50006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dirty="0" smtClean="0">
                <a:solidFill>
                  <a:schemeClr val="tx1"/>
                </a:solidFill>
                <a:latin typeface="+mn-ea"/>
              </a:rPr>
              <a:t>综合资源</a:t>
            </a:r>
            <a:endParaRPr lang="zh-CN" altLang="en-US" sz="1600" dirty="0">
              <a:solidFill>
                <a:schemeClr val="tx1"/>
              </a:solidFill>
              <a:latin typeface="+mn-ea"/>
            </a:endParaRPr>
          </a:p>
        </p:txBody>
      </p:sp>
      <p:sp>
        <p:nvSpPr>
          <p:cNvPr id="38" name="Rectangle 197"/>
          <p:cNvSpPr>
            <a:spLocks noChangeArrowheads="1"/>
          </p:cNvSpPr>
          <p:nvPr/>
        </p:nvSpPr>
        <p:spPr bwMode="auto">
          <a:xfrm>
            <a:off x="4511678" y="2020232"/>
            <a:ext cx="1308100" cy="341968"/>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zh-CN" altLang="en-US" dirty="0" smtClean="0">
                <a:latin typeface="+mn-ea"/>
              </a:rPr>
              <a:t>绩效指标</a:t>
            </a:r>
            <a:endParaRPr lang="en-US" altLang="zh-CN" dirty="0">
              <a:solidFill>
                <a:schemeClr val="tx1"/>
              </a:solidFill>
              <a:latin typeface="+mn-ea"/>
            </a:endParaRPr>
          </a:p>
        </p:txBody>
      </p:sp>
      <p:sp>
        <p:nvSpPr>
          <p:cNvPr id="39" name="Rectangle 197"/>
          <p:cNvSpPr>
            <a:spLocks noChangeArrowheads="1"/>
          </p:cNvSpPr>
          <p:nvPr/>
        </p:nvSpPr>
        <p:spPr bwMode="auto">
          <a:xfrm>
            <a:off x="2238378" y="2020232"/>
            <a:ext cx="1308100" cy="341968"/>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altLang="zh-CN" dirty="0" smtClean="0">
                <a:latin typeface="+mn-ea"/>
              </a:rPr>
              <a:t>OLAP</a:t>
            </a:r>
            <a:r>
              <a:rPr lang="zh-CN" altLang="en-US" dirty="0" smtClean="0">
                <a:latin typeface="+mn-ea"/>
              </a:rPr>
              <a:t>分析</a:t>
            </a:r>
            <a:endParaRPr lang="en-US" altLang="zh-CN" dirty="0">
              <a:solidFill>
                <a:schemeClr val="tx1"/>
              </a:solidFill>
              <a:latin typeface="+mn-ea"/>
            </a:endParaRPr>
          </a:p>
        </p:txBody>
      </p:sp>
      <p:sp>
        <p:nvSpPr>
          <p:cNvPr id="40" name="立方体 39"/>
          <p:cNvSpPr/>
          <p:nvPr/>
        </p:nvSpPr>
        <p:spPr bwMode="auto">
          <a:xfrm>
            <a:off x="2543178" y="1295400"/>
            <a:ext cx="762000" cy="609600"/>
          </a:xfrm>
          <a:prstGeom prst="cub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41" name="流程图: 内部贮存 40"/>
          <p:cNvSpPr/>
          <p:nvPr/>
        </p:nvSpPr>
        <p:spPr bwMode="auto">
          <a:xfrm>
            <a:off x="1400178" y="1219200"/>
            <a:ext cx="762000" cy="685800"/>
          </a:xfrm>
          <a:prstGeom prst="flowChartInternalStorag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42" name="流程图: 多文档 41"/>
          <p:cNvSpPr/>
          <p:nvPr/>
        </p:nvSpPr>
        <p:spPr bwMode="auto">
          <a:xfrm>
            <a:off x="3686178" y="1219200"/>
            <a:ext cx="762000" cy="6858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43" name="空心弧 42"/>
          <p:cNvSpPr/>
          <p:nvPr/>
        </p:nvSpPr>
        <p:spPr bwMode="auto">
          <a:xfrm>
            <a:off x="4752978" y="1219200"/>
            <a:ext cx="838200" cy="914400"/>
          </a:xfrm>
          <a:prstGeom prst="blockArc">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44" name="流程图: 摘录 43"/>
          <p:cNvSpPr/>
          <p:nvPr/>
        </p:nvSpPr>
        <p:spPr bwMode="auto">
          <a:xfrm>
            <a:off x="5083178" y="1295400"/>
            <a:ext cx="152400" cy="457200"/>
          </a:xfrm>
          <a:prstGeom prst="flowChartExtra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45" name="矩形 44"/>
          <p:cNvSpPr/>
          <p:nvPr/>
        </p:nvSpPr>
        <p:spPr>
          <a:xfrm>
            <a:off x="7343778" y="914400"/>
            <a:ext cx="571504" cy="42862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46" name="Text Box 220"/>
          <p:cNvSpPr txBox="1">
            <a:spLocks noChangeArrowheads="1"/>
          </p:cNvSpPr>
          <p:nvPr/>
        </p:nvSpPr>
        <p:spPr bwMode="auto">
          <a:xfrm>
            <a:off x="7343778" y="2514600"/>
            <a:ext cx="461665" cy="1544646"/>
          </a:xfrm>
          <a:prstGeom prst="rect">
            <a:avLst/>
          </a:prstGeom>
          <a:noFill/>
          <a:ln w="9525" algn="ctr">
            <a:noFill/>
            <a:miter lim="800000"/>
            <a:headEnd/>
            <a:tailEnd/>
          </a:ln>
        </p:spPr>
        <p:txBody>
          <a:bodyPr vert="eaVert" wrap="square">
            <a:spAutoFit/>
          </a:bodyPr>
          <a:lstStyle/>
          <a:p>
            <a:r>
              <a:rPr lang="zh-CN" altLang="en-US" dirty="0" smtClean="0">
                <a:solidFill>
                  <a:schemeClr val="tx1"/>
                </a:solidFill>
                <a:latin typeface="+mn-ea"/>
              </a:rPr>
              <a:t>元数据管理</a:t>
            </a:r>
            <a:endParaRPr lang="en-US" altLang="zh-CN" dirty="0">
              <a:solidFill>
                <a:schemeClr val="tx1"/>
              </a:solidFill>
              <a:latin typeface="+mn-ea"/>
            </a:endParaRPr>
          </a:p>
        </p:txBody>
      </p:sp>
      <p:sp>
        <p:nvSpPr>
          <p:cNvPr id="47" name="矩形 46"/>
          <p:cNvSpPr/>
          <p:nvPr/>
        </p:nvSpPr>
        <p:spPr>
          <a:xfrm>
            <a:off x="7966078" y="914400"/>
            <a:ext cx="571504" cy="4286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Text Box 220"/>
          <p:cNvSpPr txBox="1">
            <a:spLocks noChangeArrowheads="1"/>
          </p:cNvSpPr>
          <p:nvPr/>
        </p:nvSpPr>
        <p:spPr bwMode="auto">
          <a:xfrm>
            <a:off x="7966078" y="2133600"/>
            <a:ext cx="461665" cy="2286000"/>
          </a:xfrm>
          <a:prstGeom prst="rect">
            <a:avLst/>
          </a:prstGeom>
          <a:noFill/>
          <a:ln w="9525" algn="ctr">
            <a:noFill/>
            <a:miter lim="800000"/>
            <a:headEnd/>
            <a:tailEnd/>
          </a:ln>
        </p:spPr>
        <p:txBody>
          <a:bodyPr vert="eaVert" wrap="square">
            <a:spAutoFit/>
          </a:bodyPr>
          <a:lstStyle/>
          <a:p>
            <a:r>
              <a:rPr lang="zh-CN" altLang="en-US" dirty="0" smtClean="0">
                <a:solidFill>
                  <a:schemeClr val="tx1"/>
                </a:solidFill>
                <a:latin typeface="+mn-ea"/>
              </a:rPr>
              <a:t>系统管理  系统监控</a:t>
            </a:r>
            <a:endParaRPr lang="en-US" altLang="zh-CN" dirty="0">
              <a:solidFill>
                <a:schemeClr val="tx1"/>
              </a:solidFill>
              <a:latin typeface="+mn-ea"/>
            </a:endParaRPr>
          </a:p>
        </p:txBody>
      </p:sp>
      <p:sp>
        <p:nvSpPr>
          <p:cNvPr id="49" name="圆柱形 48"/>
          <p:cNvSpPr/>
          <p:nvPr/>
        </p:nvSpPr>
        <p:spPr bwMode="auto">
          <a:xfrm>
            <a:off x="5819778" y="1219200"/>
            <a:ext cx="609600" cy="685800"/>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50" name="闪电形 49"/>
          <p:cNvSpPr/>
          <p:nvPr/>
        </p:nvSpPr>
        <p:spPr bwMode="auto">
          <a:xfrm>
            <a:off x="5743578" y="1219200"/>
            <a:ext cx="609600" cy="533400"/>
          </a:xfrm>
          <a:prstGeom prst="lightningBol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mn-ea"/>
            </a:endParaRPr>
          </a:p>
        </p:txBody>
      </p:sp>
      <p:sp>
        <p:nvSpPr>
          <p:cNvPr id="51" name="Rectangle 197"/>
          <p:cNvSpPr>
            <a:spLocks noChangeArrowheads="1"/>
          </p:cNvSpPr>
          <p:nvPr/>
        </p:nvSpPr>
        <p:spPr bwMode="auto">
          <a:xfrm>
            <a:off x="5514978" y="2020232"/>
            <a:ext cx="1308100" cy="341968"/>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zh-CN" altLang="en-US" dirty="0" smtClean="0">
                <a:solidFill>
                  <a:schemeClr val="tx1"/>
                </a:solidFill>
                <a:latin typeface="+mn-ea"/>
              </a:rPr>
              <a:t>数据挖掘</a:t>
            </a:r>
            <a:endParaRPr lang="en-US" altLang="zh-CN" dirty="0">
              <a:solidFill>
                <a:schemeClr val="tx1"/>
              </a:solidFill>
              <a:latin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系统硬件结构</a:t>
            </a:r>
            <a:endParaRPr lang="zh-CN" altLang="en-US" dirty="0"/>
          </a:p>
        </p:txBody>
      </p:sp>
      <p:graphicFrame>
        <p:nvGraphicFramePr>
          <p:cNvPr id="1026" name="Object 2"/>
          <p:cNvGraphicFramePr>
            <a:graphicFrameLocks noChangeAspect="1"/>
          </p:cNvGraphicFramePr>
          <p:nvPr/>
        </p:nvGraphicFramePr>
        <p:xfrm>
          <a:off x="1371600" y="1600200"/>
          <a:ext cx="6172200" cy="4425950"/>
        </p:xfrm>
        <a:graphic>
          <a:graphicData uri="http://schemas.openxmlformats.org/presentationml/2006/ole">
            <p:oleObj spid="_x0000_s25602" name="Visio" r:id="rId4" imgW="8691840" imgH="6226115"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数据存储性能稳定</a:t>
            </a:r>
            <a:endParaRPr lang="zh-CN" altLang="en-US" dirty="0"/>
          </a:p>
        </p:txBody>
      </p:sp>
      <p:sp>
        <p:nvSpPr>
          <p:cNvPr id="3" name="内容占位符 2"/>
          <p:cNvSpPr>
            <a:spLocks noGrp="1"/>
          </p:cNvSpPr>
          <p:nvPr>
            <p:ph idx="1"/>
          </p:nvPr>
        </p:nvSpPr>
        <p:spPr/>
        <p:txBody>
          <a:bodyPr/>
          <a:lstStyle/>
          <a:p>
            <a:r>
              <a:rPr lang="zh-CN" altLang="en-US" dirty="0" smtClean="0"/>
              <a:t>采用</a:t>
            </a:r>
            <a:r>
              <a:rPr lang="en-US" altLang="zh-CN" dirty="0" smtClean="0"/>
              <a:t>SQL</a:t>
            </a:r>
            <a:r>
              <a:rPr lang="zh-CN" altLang="en-US" dirty="0" smtClean="0"/>
              <a:t> </a:t>
            </a:r>
            <a:r>
              <a:rPr lang="en-US" altLang="zh-CN" dirty="0" smtClean="0"/>
              <a:t>Server</a:t>
            </a:r>
            <a:r>
              <a:rPr lang="zh-CN" altLang="en-US" dirty="0" smtClean="0"/>
              <a:t>作为数据仓库存储解决方案。</a:t>
            </a:r>
            <a:endParaRPr lang="en-US" altLang="zh-CN" dirty="0" smtClean="0"/>
          </a:p>
          <a:p>
            <a:r>
              <a:rPr lang="zh-CN" altLang="en-US" dirty="0" smtClean="0"/>
              <a:t>通过</a:t>
            </a:r>
            <a:r>
              <a:rPr lang="en-US" altLang="zh-CN" dirty="0" smtClean="0"/>
              <a:t>POC</a:t>
            </a:r>
            <a:r>
              <a:rPr lang="zh-CN" altLang="en-US" dirty="0" smtClean="0"/>
              <a:t>测试，存取性能能够满足要求，容灾备份方案成熟、方便、可靠。</a:t>
            </a:r>
            <a:endParaRPr lang="en-US" altLang="zh-CN" dirty="0" smtClean="0"/>
          </a:p>
          <a:p>
            <a:pPr>
              <a:buNone/>
            </a:pPr>
            <a:r>
              <a:rPr lang="zh-CN" altLang="en-US" sz="1800" dirty="0" smtClean="0">
                <a:solidFill>
                  <a:srgbClr val="0070C0"/>
                </a:solidFill>
              </a:rPr>
              <a:t>      以话务网管小区数据为例，以一个省份</a:t>
            </a:r>
            <a:r>
              <a:rPr lang="en-US" altLang="zh-CN" sz="1800" dirty="0" smtClean="0">
                <a:solidFill>
                  <a:srgbClr val="0070C0"/>
                </a:solidFill>
              </a:rPr>
              <a:t>5</a:t>
            </a:r>
            <a:r>
              <a:rPr lang="zh-CN" altLang="en-US" sz="1800" dirty="0" smtClean="0">
                <a:solidFill>
                  <a:srgbClr val="0070C0"/>
                </a:solidFill>
              </a:rPr>
              <a:t>万小区，一天生成</a:t>
            </a:r>
            <a:r>
              <a:rPr lang="en-US" altLang="zh-CN" sz="1800" dirty="0" smtClean="0">
                <a:solidFill>
                  <a:srgbClr val="0070C0"/>
                </a:solidFill>
              </a:rPr>
              <a:t>24</a:t>
            </a:r>
            <a:r>
              <a:rPr lang="zh-CN" altLang="en-US" sz="1800" dirty="0" smtClean="0">
                <a:solidFill>
                  <a:srgbClr val="0070C0"/>
                </a:solidFill>
              </a:rPr>
              <a:t>小时数据，存储</a:t>
            </a:r>
            <a:r>
              <a:rPr lang="en-US" altLang="zh-CN" sz="1800" dirty="0" smtClean="0">
                <a:solidFill>
                  <a:srgbClr val="0070C0"/>
                </a:solidFill>
              </a:rPr>
              <a:t>5</a:t>
            </a:r>
            <a:r>
              <a:rPr lang="zh-CN" altLang="en-US" sz="1800" dirty="0" smtClean="0">
                <a:solidFill>
                  <a:srgbClr val="0070C0"/>
                </a:solidFill>
              </a:rPr>
              <a:t>年为例估算。平均一条数据为</a:t>
            </a:r>
            <a:r>
              <a:rPr lang="en-US" altLang="zh-CN" sz="1800" dirty="0" smtClean="0">
                <a:solidFill>
                  <a:srgbClr val="0070C0"/>
                </a:solidFill>
              </a:rPr>
              <a:t>1k</a:t>
            </a:r>
            <a:r>
              <a:rPr lang="zh-CN" altLang="en-US" sz="1800" dirty="0" smtClean="0">
                <a:solidFill>
                  <a:srgbClr val="0070C0"/>
                </a:solidFill>
              </a:rPr>
              <a:t>，实际存储容量达到</a:t>
            </a:r>
            <a:r>
              <a:rPr lang="en-US" altLang="zh-CN" sz="1800" dirty="0" smtClean="0">
                <a:solidFill>
                  <a:srgbClr val="0070C0"/>
                </a:solidFill>
              </a:rPr>
              <a:t>1K*50000*24*365*5=2.1T</a:t>
            </a:r>
            <a:r>
              <a:rPr lang="zh-CN" altLang="en-US" sz="1800" dirty="0" smtClean="0">
                <a:solidFill>
                  <a:srgbClr val="0070C0"/>
                </a:solidFill>
              </a:rPr>
              <a:t>，如果完整接入所有网络设备，数据量可以达到</a:t>
            </a:r>
            <a:r>
              <a:rPr lang="en-US" altLang="zh-CN" sz="1800" dirty="0" smtClean="0">
                <a:solidFill>
                  <a:srgbClr val="0070C0"/>
                </a:solidFill>
              </a:rPr>
              <a:t>4T</a:t>
            </a:r>
            <a:r>
              <a:rPr lang="zh-CN" altLang="en-US" sz="1800" dirty="0" smtClean="0">
                <a:solidFill>
                  <a:srgbClr val="0070C0"/>
                </a:solidFill>
              </a:rPr>
              <a:t>以上。</a:t>
            </a:r>
            <a:r>
              <a:rPr lang="en-US" altLang="zh-CN" sz="1800" dirty="0" smtClean="0">
                <a:solidFill>
                  <a:srgbClr val="0070C0"/>
                </a:solidFill>
              </a:rPr>
              <a:t>ETL</a:t>
            </a:r>
            <a:r>
              <a:rPr lang="zh-CN" altLang="en-US" sz="1800" dirty="0" smtClean="0">
                <a:solidFill>
                  <a:srgbClr val="0070C0"/>
                </a:solidFill>
              </a:rPr>
              <a:t>加载和</a:t>
            </a:r>
            <a:r>
              <a:rPr lang="en-US" altLang="zh-CN" sz="1800" dirty="0" smtClean="0">
                <a:solidFill>
                  <a:srgbClr val="0070C0"/>
                </a:solidFill>
              </a:rPr>
              <a:t>Cube</a:t>
            </a:r>
            <a:r>
              <a:rPr lang="zh-CN" altLang="en-US" sz="1800" dirty="0" smtClean="0">
                <a:solidFill>
                  <a:srgbClr val="0070C0"/>
                </a:solidFill>
              </a:rPr>
              <a:t>聚集过程中数据库运行稳定。</a:t>
            </a:r>
            <a:endParaRPr lang="en-US" altLang="zh-CN" sz="1800" dirty="0" smtClean="0">
              <a:solidFill>
                <a:srgbClr val="0070C0"/>
              </a:solidFill>
            </a:endParaRPr>
          </a:p>
          <a:p>
            <a:r>
              <a:rPr lang="zh-CN" altLang="en-US" dirty="0" smtClean="0"/>
              <a:t>目前</a:t>
            </a:r>
            <a:r>
              <a:rPr lang="en-US" altLang="zh-CN" dirty="0" smtClean="0"/>
              <a:t>SQL</a:t>
            </a:r>
            <a:r>
              <a:rPr lang="zh-CN" altLang="en-US" dirty="0" smtClean="0"/>
              <a:t> </a:t>
            </a:r>
            <a:r>
              <a:rPr lang="en-US" altLang="zh-CN" dirty="0" smtClean="0"/>
              <a:t>Server</a:t>
            </a:r>
            <a:r>
              <a:rPr lang="zh-CN" altLang="en-US" dirty="0" smtClean="0"/>
              <a:t>整套系统运行稳定，历史数据已经导入近两年，每日采集任务都在调度中。未发生数据事故，实际性能与预期相符，能够满足应用需求。</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简洁快速的</a:t>
            </a:r>
            <a:r>
              <a:rPr lang="en-US" altLang="zh-CN" dirty="0" smtClean="0"/>
              <a:t>ETL</a:t>
            </a:r>
            <a:r>
              <a:rPr lang="zh-CN" altLang="en-US" dirty="0" smtClean="0"/>
              <a:t>开发</a:t>
            </a:r>
            <a:endParaRPr lang="zh-CN" altLang="en-US" dirty="0"/>
          </a:p>
        </p:txBody>
      </p:sp>
      <p:sp>
        <p:nvSpPr>
          <p:cNvPr id="3" name="内容占位符 2"/>
          <p:cNvSpPr>
            <a:spLocks noGrp="1"/>
          </p:cNvSpPr>
          <p:nvPr>
            <p:ph idx="1"/>
          </p:nvPr>
        </p:nvSpPr>
        <p:spPr/>
        <p:txBody>
          <a:bodyPr/>
          <a:lstStyle/>
          <a:p>
            <a:r>
              <a:rPr lang="zh-CN" altLang="en-US" dirty="0" smtClean="0"/>
              <a:t>使用</a:t>
            </a:r>
            <a:r>
              <a:rPr lang="en-US" altLang="zh-CN" dirty="0" smtClean="0"/>
              <a:t>SSIS</a:t>
            </a:r>
            <a:r>
              <a:rPr lang="zh-CN" altLang="en-US" dirty="0" smtClean="0"/>
              <a:t>可以快速处理异构数据。</a:t>
            </a:r>
            <a:endParaRPr lang="en-US" altLang="zh-CN" dirty="0" smtClean="0"/>
          </a:p>
          <a:p>
            <a:r>
              <a:rPr lang="zh-CN" altLang="en-US" dirty="0" smtClean="0"/>
              <a:t>灵活配置转换不同组织结构的数据。</a:t>
            </a:r>
            <a:endParaRPr lang="en-US" altLang="zh-CN" dirty="0" smtClean="0"/>
          </a:p>
          <a:p>
            <a:pPr>
              <a:buNone/>
            </a:pPr>
            <a:r>
              <a:rPr lang="zh-CN" altLang="en-US" sz="1800" dirty="0" smtClean="0"/>
              <a:t>      </a:t>
            </a:r>
            <a:r>
              <a:rPr lang="zh-CN" altLang="en-US" sz="1800" dirty="0" smtClean="0">
                <a:solidFill>
                  <a:srgbClr val="0070C0"/>
                </a:solidFill>
              </a:rPr>
              <a:t>可以编辑</a:t>
            </a:r>
            <a:r>
              <a:rPr lang="en-US" altLang="zh-CN" sz="1800" dirty="0" smtClean="0">
                <a:solidFill>
                  <a:srgbClr val="0070C0"/>
                </a:solidFill>
              </a:rPr>
              <a:t>SQL</a:t>
            </a:r>
            <a:r>
              <a:rPr lang="zh-CN" altLang="en-US" sz="1800" dirty="0" smtClean="0">
                <a:solidFill>
                  <a:srgbClr val="0070C0"/>
                </a:solidFill>
              </a:rPr>
              <a:t>，变量，调用存储过程，甚至使用</a:t>
            </a:r>
            <a:r>
              <a:rPr lang="en-US" altLang="zh-CN" sz="1800" dirty="0" smtClean="0">
                <a:solidFill>
                  <a:srgbClr val="0070C0"/>
                </a:solidFill>
              </a:rPr>
              <a:t>C#</a:t>
            </a:r>
            <a:r>
              <a:rPr lang="zh-CN" altLang="en-US" sz="1800" dirty="0" smtClean="0">
                <a:solidFill>
                  <a:srgbClr val="0070C0"/>
                </a:solidFill>
              </a:rPr>
              <a:t>开发脚本</a:t>
            </a:r>
            <a:endParaRPr lang="en-US" altLang="zh-CN" sz="1800" dirty="0" smtClean="0">
              <a:solidFill>
                <a:srgbClr val="0070C0"/>
              </a:solidFill>
            </a:endParaRPr>
          </a:p>
          <a:p>
            <a:r>
              <a:rPr lang="zh-CN" altLang="en-US" dirty="0" smtClean="0"/>
              <a:t>抽取过程中的逻辑组件丰富易用。</a:t>
            </a:r>
            <a:endParaRPr lang="en-US" altLang="zh-CN" dirty="0" smtClean="0"/>
          </a:p>
          <a:p>
            <a:pPr>
              <a:buNone/>
            </a:pPr>
            <a:r>
              <a:rPr lang="zh-CN" altLang="en-US" sz="1800" dirty="0" smtClean="0">
                <a:solidFill>
                  <a:srgbClr val="0070C0"/>
                </a:solidFill>
              </a:rPr>
              <a:t>      例如缓慢变化维组件，可以直接通过配置实现</a:t>
            </a:r>
            <a:r>
              <a:rPr lang="en-US" altLang="zh-CN" sz="1800" dirty="0" smtClean="0">
                <a:solidFill>
                  <a:srgbClr val="0070C0"/>
                </a:solidFill>
              </a:rPr>
              <a:t>SCD</a:t>
            </a:r>
            <a:r>
              <a:rPr lang="zh-CN" altLang="en-US" sz="1800" dirty="0" smtClean="0">
                <a:solidFill>
                  <a:srgbClr val="0070C0"/>
                </a:solidFill>
              </a:rPr>
              <a:t>三种处理方法。</a:t>
            </a:r>
            <a:endParaRPr lang="en-US" altLang="zh-CN" sz="1800" dirty="0" smtClean="0">
              <a:solidFill>
                <a:srgbClr val="0070C0"/>
              </a:solidFill>
            </a:endParaRPr>
          </a:p>
          <a:p>
            <a:pPr>
              <a:buNone/>
            </a:pPr>
            <a:r>
              <a:rPr lang="zh-CN" altLang="en-US" sz="1800" dirty="0" smtClean="0">
                <a:solidFill>
                  <a:srgbClr val="0070C0"/>
                </a:solidFill>
              </a:rPr>
              <a:t>      查找组件进行表关联匹配检查非常方便，可以进行数据质量检查等具体应用。</a:t>
            </a:r>
            <a:endParaRPr lang="en-US" altLang="zh-CN" sz="1800" dirty="0" smtClean="0">
              <a:solidFill>
                <a:srgbClr val="0070C0"/>
              </a:solidFill>
            </a:endParaRPr>
          </a:p>
          <a:p>
            <a:r>
              <a:rPr lang="zh-CN" altLang="en-US" dirty="0" smtClean="0"/>
              <a:t>数据抽取性能优异，尤其与</a:t>
            </a:r>
            <a:r>
              <a:rPr lang="en-US" altLang="zh-CN" dirty="0" smtClean="0"/>
              <a:t>SQL</a:t>
            </a:r>
            <a:r>
              <a:rPr lang="zh-CN" altLang="en-US" dirty="0" smtClean="0"/>
              <a:t> </a:t>
            </a:r>
            <a:r>
              <a:rPr lang="en-US" altLang="zh-CN" dirty="0" smtClean="0"/>
              <a:t>Server</a:t>
            </a:r>
            <a:r>
              <a:rPr lang="zh-CN" altLang="en-US" dirty="0" smtClean="0"/>
              <a:t>数据库配合，兼容性和性能都为最佳。</a:t>
            </a:r>
            <a:endParaRPr lang="en-US" altLang="zh-CN" dirty="0" smtClean="0"/>
          </a:p>
          <a:p>
            <a:pPr>
              <a:buNone/>
            </a:pPr>
            <a:endParaRPr lang="en-US" altLang="zh-CN" dirty="0" smtClean="0"/>
          </a:p>
          <a:p>
            <a:endParaRPr lang="en-US" altLang="zh-CN" dirty="0" smtClean="0"/>
          </a:p>
          <a:p>
            <a:endParaRPr lang="zh-CN" altLang="en-US" dirty="0"/>
          </a:p>
        </p:txBody>
      </p:sp>
      <p:pic>
        <p:nvPicPr>
          <p:cNvPr id="4" name="图片 3" descr="Snap2.jpg"/>
          <p:cNvPicPr>
            <a:picLocks noChangeAspect="1"/>
          </p:cNvPicPr>
          <p:nvPr/>
        </p:nvPicPr>
        <p:blipFill>
          <a:blip r:embed="rId3" cstate="print"/>
          <a:stretch>
            <a:fillRect/>
          </a:stretch>
        </p:blipFill>
        <p:spPr>
          <a:xfrm>
            <a:off x="928662" y="1285860"/>
            <a:ext cx="6817995" cy="4097655"/>
          </a:xfrm>
          <a:prstGeom prst="rect">
            <a:avLst/>
          </a:prstGeom>
        </p:spPr>
      </p:pic>
      <p:pic>
        <p:nvPicPr>
          <p:cNvPr id="5" name="图片 4" descr="Snap1.jpg"/>
          <p:cNvPicPr>
            <a:picLocks noChangeAspect="1"/>
          </p:cNvPicPr>
          <p:nvPr/>
        </p:nvPicPr>
        <p:blipFill>
          <a:blip r:embed="rId4" cstate="print"/>
          <a:stretch>
            <a:fillRect/>
          </a:stretch>
        </p:blipFill>
        <p:spPr>
          <a:xfrm>
            <a:off x="1571604" y="2214554"/>
            <a:ext cx="5132070" cy="3766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灵活组织调度任务包</a:t>
            </a:r>
            <a:endParaRPr lang="zh-CN" altLang="en-US" dirty="0"/>
          </a:p>
        </p:txBody>
      </p:sp>
      <p:sp>
        <p:nvSpPr>
          <p:cNvPr id="3" name="内容占位符 2"/>
          <p:cNvSpPr>
            <a:spLocks noGrp="1"/>
          </p:cNvSpPr>
          <p:nvPr>
            <p:ph idx="1"/>
          </p:nvPr>
        </p:nvSpPr>
        <p:spPr/>
        <p:txBody>
          <a:bodyPr/>
          <a:lstStyle/>
          <a:p>
            <a:r>
              <a:rPr lang="zh-CN" altLang="en-US" dirty="0" smtClean="0"/>
              <a:t>首先创建每日调度任务，调度历史抽取程序和补采程序。</a:t>
            </a:r>
            <a:endParaRPr lang="en-US" altLang="zh-CN" dirty="0" smtClean="0"/>
          </a:p>
          <a:p>
            <a:r>
              <a:rPr lang="zh-CN" altLang="en-US" dirty="0" smtClean="0"/>
              <a:t>以历史抽取程序为例，可以根据用户设定的时间参数，按天循环抽取，调度业务逻辑包。</a:t>
            </a:r>
            <a:endParaRPr lang="en-US" altLang="zh-CN" dirty="0" smtClean="0"/>
          </a:p>
          <a:p>
            <a:r>
              <a:rPr lang="zh-CN" altLang="en-US" dirty="0" smtClean="0"/>
              <a:t>具体的业务逻辑都在单独的任务包中，可以自由拆卸和修改，可以被其他包重用。</a:t>
            </a:r>
            <a:endParaRPr lang="en-US" altLang="zh-CN" dirty="0" smtClean="0"/>
          </a:p>
          <a:p>
            <a:endParaRPr lang="en-US" altLang="zh-CN" dirty="0" smtClean="0"/>
          </a:p>
        </p:txBody>
      </p:sp>
      <p:pic>
        <p:nvPicPr>
          <p:cNvPr id="7" name="图片 6"/>
          <p:cNvPicPr/>
          <p:nvPr/>
        </p:nvPicPr>
        <p:blipFill>
          <a:blip r:embed="rId3" cstate="print"/>
          <a:srcRect/>
          <a:stretch>
            <a:fillRect/>
          </a:stretch>
        </p:blipFill>
        <p:spPr bwMode="auto">
          <a:xfrm>
            <a:off x="142844" y="1214422"/>
            <a:ext cx="5263515" cy="2560320"/>
          </a:xfrm>
          <a:prstGeom prst="rect">
            <a:avLst/>
          </a:prstGeom>
          <a:noFill/>
          <a:ln w="9525">
            <a:noFill/>
            <a:miter lim="800000"/>
            <a:headEnd/>
            <a:tailEnd/>
          </a:ln>
        </p:spPr>
      </p:pic>
      <p:pic>
        <p:nvPicPr>
          <p:cNvPr id="8" name="图片 7"/>
          <p:cNvPicPr/>
          <p:nvPr/>
        </p:nvPicPr>
        <p:blipFill>
          <a:blip r:embed="rId4" cstate="print"/>
          <a:srcRect/>
          <a:stretch>
            <a:fillRect/>
          </a:stretch>
        </p:blipFill>
        <p:spPr bwMode="auto">
          <a:xfrm>
            <a:off x="857224" y="1714488"/>
            <a:ext cx="5274310" cy="2768519"/>
          </a:xfrm>
          <a:prstGeom prst="rect">
            <a:avLst/>
          </a:prstGeom>
          <a:noFill/>
          <a:ln w="9525">
            <a:noFill/>
            <a:miter lim="800000"/>
            <a:headEnd/>
            <a:tailEnd/>
          </a:ln>
        </p:spPr>
      </p:pic>
      <p:pic>
        <p:nvPicPr>
          <p:cNvPr id="9" name="图片 8"/>
          <p:cNvPicPr/>
          <p:nvPr/>
        </p:nvPicPr>
        <p:blipFill>
          <a:blip r:embed="rId5" cstate="print"/>
          <a:srcRect/>
          <a:stretch>
            <a:fillRect/>
          </a:stretch>
        </p:blipFill>
        <p:spPr bwMode="auto">
          <a:xfrm>
            <a:off x="214282" y="2428868"/>
            <a:ext cx="5263515" cy="3363595"/>
          </a:xfrm>
          <a:prstGeom prst="rect">
            <a:avLst/>
          </a:prstGeom>
          <a:noFill/>
          <a:ln w="9525">
            <a:noFill/>
            <a:miter lim="800000"/>
            <a:headEnd/>
            <a:tailEnd/>
          </a:ln>
        </p:spPr>
      </p:pic>
      <p:pic>
        <p:nvPicPr>
          <p:cNvPr id="10" name="图片 9"/>
          <p:cNvPicPr/>
          <p:nvPr/>
        </p:nvPicPr>
        <p:blipFill>
          <a:blip r:embed="rId6" cstate="print"/>
          <a:srcRect/>
          <a:stretch>
            <a:fillRect/>
          </a:stretch>
        </p:blipFill>
        <p:spPr bwMode="auto">
          <a:xfrm>
            <a:off x="3000364" y="3214686"/>
            <a:ext cx="5271770" cy="243332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丰富的任务组件</a:t>
            </a:r>
            <a:endParaRPr lang="zh-CN" altLang="en-US" dirty="0"/>
          </a:p>
        </p:txBody>
      </p:sp>
      <p:sp>
        <p:nvSpPr>
          <p:cNvPr id="3" name="内容占位符 2"/>
          <p:cNvSpPr>
            <a:spLocks noGrp="1"/>
          </p:cNvSpPr>
          <p:nvPr>
            <p:ph idx="1"/>
          </p:nvPr>
        </p:nvSpPr>
        <p:spPr/>
        <p:txBody>
          <a:bodyPr/>
          <a:lstStyle/>
          <a:p>
            <a:r>
              <a:rPr lang="zh-CN" altLang="en-US" dirty="0" smtClean="0"/>
              <a:t>例如缓慢变化维组件，可以直接通过配置实现</a:t>
            </a:r>
            <a:r>
              <a:rPr lang="en-US" altLang="zh-CN" dirty="0" smtClean="0"/>
              <a:t>SCD</a:t>
            </a:r>
            <a:r>
              <a:rPr lang="zh-CN" altLang="en-US" dirty="0" smtClean="0"/>
              <a:t>三种处理方法。</a:t>
            </a:r>
            <a:endParaRPr lang="en-US" altLang="zh-CN" dirty="0" smtClean="0"/>
          </a:p>
          <a:p>
            <a:r>
              <a:rPr lang="zh-CN" altLang="en-US" dirty="0" smtClean="0"/>
              <a:t>查找组件进行表关联匹配检查非常方便，可以进行数据质量检查等具体应用</a:t>
            </a:r>
            <a:endParaRPr lang="zh-CN" altLang="en-US" dirty="0"/>
          </a:p>
        </p:txBody>
      </p:sp>
      <p:pic>
        <p:nvPicPr>
          <p:cNvPr id="4" name="图片 3"/>
          <p:cNvPicPr/>
          <p:nvPr/>
        </p:nvPicPr>
        <p:blipFill>
          <a:blip r:embed="rId3" cstate="print"/>
          <a:srcRect/>
          <a:stretch>
            <a:fillRect/>
          </a:stretch>
        </p:blipFill>
        <p:spPr bwMode="auto">
          <a:xfrm>
            <a:off x="2786050" y="1428736"/>
            <a:ext cx="5271770" cy="48025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复杂的业务专题由</a:t>
            </a:r>
            <a:r>
              <a:rPr lang="en-US" altLang="zh-CN" dirty="0" smtClean="0"/>
              <a:t>SSAS</a:t>
            </a:r>
            <a:r>
              <a:rPr lang="zh-CN" altLang="en-US" dirty="0" smtClean="0"/>
              <a:t>整合</a:t>
            </a:r>
            <a:endParaRPr lang="zh-CN" altLang="en-US" dirty="0"/>
          </a:p>
        </p:txBody>
      </p:sp>
      <p:sp>
        <p:nvSpPr>
          <p:cNvPr id="3" name="内容占位符 2"/>
          <p:cNvSpPr>
            <a:spLocks noGrp="1"/>
          </p:cNvSpPr>
          <p:nvPr>
            <p:ph idx="1"/>
          </p:nvPr>
        </p:nvSpPr>
        <p:spPr/>
        <p:txBody>
          <a:bodyPr/>
          <a:lstStyle/>
          <a:p>
            <a:r>
              <a:rPr lang="zh-CN" altLang="en-US" dirty="0" smtClean="0"/>
              <a:t>使用</a:t>
            </a:r>
            <a:r>
              <a:rPr lang="en-US" altLang="zh-CN" dirty="0" smtClean="0"/>
              <a:t>SSAS</a:t>
            </a:r>
            <a:r>
              <a:rPr lang="zh-CN" altLang="en-US" dirty="0" smtClean="0"/>
              <a:t>抽象整合多个业务主题，可以快速开发出承载分析需求的</a:t>
            </a:r>
            <a:r>
              <a:rPr lang="en-US" altLang="zh-CN" dirty="0" smtClean="0"/>
              <a:t>cube</a:t>
            </a:r>
            <a:r>
              <a:rPr lang="zh-CN" altLang="en-US" dirty="0" smtClean="0"/>
              <a:t>。</a:t>
            </a:r>
            <a:endParaRPr lang="en-US" altLang="zh-CN" dirty="0" smtClean="0"/>
          </a:p>
          <a:p>
            <a:r>
              <a:rPr lang="zh-CN" altLang="en-US" dirty="0" smtClean="0"/>
              <a:t>可以设计层次清晰准确的维度，并被多个维度共享。</a:t>
            </a:r>
            <a:endParaRPr lang="en-US" altLang="zh-CN" dirty="0" smtClean="0"/>
          </a:p>
          <a:p>
            <a:r>
              <a:rPr lang="zh-CN" altLang="en-US" dirty="0" smtClean="0"/>
              <a:t>高效的处理能力和压缩比。</a:t>
            </a:r>
            <a:endParaRPr lang="en-US" altLang="zh-CN" dirty="0" smtClean="0"/>
          </a:p>
          <a:p>
            <a:r>
              <a:rPr lang="zh-CN" altLang="en-US" dirty="0" smtClean="0"/>
              <a:t>基于常用查询定义优化聚集粒度。</a:t>
            </a:r>
            <a:endParaRPr lang="en-US" altLang="zh-CN" dirty="0" smtClean="0"/>
          </a:p>
          <a:p>
            <a:r>
              <a:rPr lang="zh-CN" altLang="en-US" dirty="0" smtClean="0"/>
              <a:t>设计复杂的计算指标。</a:t>
            </a:r>
            <a:endParaRPr lang="en-US" altLang="zh-CN" dirty="0" smtClean="0"/>
          </a:p>
          <a:p>
            <a:r>
              <a:rPr lang="zh-CN" altLang="en-US" dirty="0" smtClean="0"/>
              <a:t>统一部署，快速搬移等。</a:t>
            </a:r>
            <a:endParaRPr lang="en-US" altLang="zh-CN" dirty="0" smtClean="0"/>
          </a:p>
          <a:p>
            <a:endParaRPr lang="zh-CN" altLang="en-US" dirty="0"/>
          </a:p>
        </p:txBody>
      </p:sp>
      <p:pic>
        <p:nvPicPr>
          <p:cNvPr id="4" name="图片 3"/>
          <p:cNvPicPr/>
          <p:nvPr/>
        </p:nvPicPr>
        <p:blipFill>
          <a:blip r:embed="rId3" cstate="print"/>
          <a:srcRect/>
          <a:stretch>
            <a:fillRect/>
          </a:stretch>
        </p:blipFill>
        <p:spPr bwMode="auto">
          <a:xfrm>
            <a:off x="1285852" y="1928802"/>
            <a:ext cx="6637683" cy="3848112"/>
          </a:xfrm>
          <a:prstGeom prst="rect">
            <a:avLst/>
          </a:prstGeom>
          <a:noFill/>
          <a:ln w="9525">
            <a:noFill/>
            <a:miter lim="800000"/>
            <a:headEnd/>
            <a:tailEnd/>
          </a:ln>
        </p:spPr>
      </p:pic>
      <p:pic>
        <p:nvPicPr>
          <p:cNvPr id="5" name="图片 4" descr="Snap3.jpg"/>
          <p:cNvPicPr>
            <a:picLocks noChangeAspect="1"/>
          </p:cNvPicPr>
          <p:nvPr/>
        </p:nvPicPr>
        <p:blipFill>
          <a:blip r:embed="rId4" cstate="print"/>
          <a:stretch>
            <a:fillRect/>
          </a:stretch>
        </p:blipFill>
        <p:spPr>
          <a:xfrm>
            <a:off x="4500562" y="2071678"/>
            <a:ext cx="3457575" cy="4006215"/>
          </a:xfrm>
          <a:prstGeom prst="rect">
            <a:avLst/>
          </a:prstGeom>
        </p:spPr>
      </p:pic>
      <p:pic>
        <p:nvPicPr>
          <p:cNvPr id="6" name="图片 5" descr="Snap4.jpg"/>
          <p:cNvPicPr>
            <a:picLocks noChangeAspect="1"/>
          </p:cNvPicPr>
          <p:nvPr/>
        </p:nvPicPr>
        <p:blipFill>
          <a:blip r:embed="rId5" cstate="print"/>
          <a:stretch>
            <a:fillRect/>
          </a:stretch>
        </p:blipFill>
        <p:spPr>
          <a:xfrm>
            <a:off x="3643306" y="3143248"/>
            <a:ext cx="4029075" cy="2703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个性化应用基于</a:t>
            </a:r>
            <a:r>
              <a:rPr lang="en-US" altLang="zh-CN" dirty="0" smtClean="0"/>
              <a:t>cube</a:t>
            </a:r>
            <a:r>
              <a:rPr lang="zh-CN" altLang="en-US" dirty="0" smtClean="0"/>
              <a:t>得以实现</a:t>
            </a:r>
            <a:endParaRPr lang="zh-CN" altLang="en-US" dirty="0"/>
          </a:p>
        </p:txBody>
      </p:sp>
      <p:sp>
        <p:nvSpPr>
          <p:cNvPr id="3" name="内容占位符 2"/>
          <p:cNvSpPr>
            <a:spLocks noGrp="1"/>
          </p:cNvSpPr>
          <p:nvPr>
            <p:ph idx="1"/>
          </p:nvPr>
        </p:nvSpPr>
        <p:spPr/>
        <p:txBody>
          <a:bodyPr/>
          <a:lstStyle/>
          <a:p>
            <a:r>
              <a:rPr lang="zh-CN" altLang="en-US" dirty="0" smtClean="0"/>
              <a:t>在</a:t>
            </a:r>
            <a:r>
              <a:rPr lang="en-US" altLang="zh-CN" dirty="0" smtClean="0"/>
              <a:t>Cube</a:t>
            </a:r>
            <a:r>
              <a:rPr lang="zh-CN" altLang="en-US" dirty="0" smtClean="0"/>
              <a:t>基础上开发</a:t>
            </a:r>
            <a:r>
              <a:rPr lang="en-US" altLang="zh-CN" dirty="0" smtClean="0"/>
              <a:t>OLAP</a:t>
            </a:r>
            <a:r>
              <a:rPr lang="zh-CN" altLang="en-US" dirty="0" smtClean="0"/>
              <a:t>分析程序，取出</a:t>
            </a:r>
            <a:r>
              <a:rPr lang="en-US" altLang="zh-CN" dirty="0" smtClean="0"/>
              <a:t>Cube</a:t>
            </a:r>
            <a:r>
              <a:rPr lang="zh-CN" altLang="en-US" dirty="0" smtClean="0"/>
              <a:t>中的维度和度量，在</a:t>
            </a:r>
            <a:r>
              <a:rPr lang="en-US" altLang="zh-CN" dirty="0" smtClean="0"/>
              <a:t>web</a:t>
            </a:r>
            <a:r>
              <a:rPr lang="zh-CN" altLang="en-US" dirty="0" smtClean="0"/>
              <a:t>上进行</a:t>
            </a:r>
            <a:r>
              <a:rPr lang="en-US" altLang="zh-CN" dirty="0" smtClean="0"/>
              <a:t>OLAP</a:t>
            </a:r>
            <a:r>
              <a:rPr lang="zh-CN" altLang="en-US" dirty="0" smtClean="0"/>
              <a:t>分析。</a:t>
            </a:r>
            <a:endParaRPr lang="en-US" altLang="zh-CN" dirty="0" smtClean="0"/>
          </a:p>
          <a:p>
            <a:r>
              <a:rPr lang="zh-CN" altLang="en-US" dirty="0" smtClean="0"/>
              <a:t>可以将业务主题和分析模式整合成业务报表。</a:t>
            </a:r>
            <a:endParaRPr lang="en-US" altLang="zh-CN" dirty="0" smtClean="0"/>
          </a:p>
          <a:p>
            <a:r>
              <a:rPr lang="zh-CN" altLang="en-US" dirty="0" smtClean="0"/>
              <a:t>开发丰富的前端展现样式，面向多用户的运营视图</a:t>
            </a:r>
            <a:r>
              <a:rPr lang="zh-CN" altLang="en-US" smtClean="0"/>
              <a:t>。这些都是</a:t>
            </a:r>
            <a:r>
              <a:rPr lang="zh-CN" altLang="en-US" dirty="0" smtClean="0"/>
              <a:t>基于</a:t>
            </a:r>
            <a:r>
              <a:rPr lang="en-US" altLang="zh-CN" dirty="0" smtClean="0"/>
              <a:t>cube</a:t>
            </a:r>
            <a:r>
              <a:rPr lang="zh-CN" altLang="en-US" dirty="0" smtClean="0"/>
              <a:t>强大的分析模型和灵活的</a:t>
            </a:r>
            <a:r>
              <a:rPr lang="en-US" altLang="zh-CN" dirty="0" smtClean="0"/>
              <a:t>MDX</a:t>
            </a:r>
            <a:r>
              <a:rPr lang="zh-CN" altLang="en-US" dirty="0" smtClean="0"/>
              <a:t>语言实现的。</a:t>
            </a:r>
            <a:endParaRPr lang="en-US" altLang="zh-CN" dirty="0" smtClean="0"/>
          </a:p>
          <a:p>
            <a:r>
              <a:rPr lang="zh-CN" altLang="en-US" dirty="0" smtClean="0"/>
              <a:t>数据挖掘整合了经典实用的算法，并可以直观的将挖掘结果进行展现。</a:t>
            </a:r>
            <a:endParaRPr lang="en-US" altLang="zh-CN" dirty="0" smtClean="0"/>
          </a:p>
          <a:p>
            <a:pPr>
              <a:buNone/>
            </a:pPr>
            <a:r>
              <a:rPr lang="zh-CN" altLang="en-US" dirty="0" smtClean="0"/>
              <a:t>     </a:t>
            </a:r>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OLAP</a:t>
            </a:r>
            <a:r>
              <a:rPr lang="zh-CN" altLang="en-US" dirty="0" smtClean="0"/>
              <a:t>分析和数据挖掘</a:t>
            </a:r>
            <a:endParaRPr lang="zh-CN" altLang="en-US" dirty="0"/>
          </a:p>
        </p:txBody>
      </p:sp>
      <p:pic>
        <p:nvPicPr>
          <p:cNvPr id="4" name="图片 3" descr="Snap24.gif"/>
          <p:cNvPicPr>
            <a:picLocks noChangeAspect="1"/>
          </p:cNvPicPr>
          <p:nvPr/>
        </p:nvPicPr>
        <p:blipFill>
          <a:blip r:embed="rId3" cstate="print"/>
          <a:stretch>
            <a:fillRect/>
          </a:stretch>
        </p:blipFill>
        <p:spPr>
          <a:xfrm>
            <a:off x="285720" y="1071546"/>
            <a:ext cx="7665720" cy="4175760"/>
          </a:xfrm>
          <a:prstGeom prst="rect">
            <a:avLst/>
          </a:prstGeom>
        </p:spPr>
      </p:pic>
      <p:pic>
        <p:nvPicPr>
          <p:cNvPr id="5" name="图片 4" descr="Snap25.gif"/>
          <p:cNvPicPr>
            <a:picLocks noChangeAspect="1"/>
          </p:cNvPicPr>
          <p:nvPr/>
        </p:nvPicPr>
        <p:blipFill>
          <a:blip r:embed="rId4" cstate="print"/>
          <a:stretch>
            <a:fillRect/>
          </a:stretch>
        </p:blipFill>
        <p:spPr>
          <a:xfrm>
            <a:off x="785786" y="1357298"/>
            <a:ext cx="7818120" cy="4213860"/>
          </a:xfrm>
          <a:prstGeom prst="rect">
            <a:avLst/>
          </a:prstGeom>
        </p:spPr>
      </p:pic>
      <p:pic>
        <p:nvPicPr>
          <p:cNvPr id="6" name="Picture 1"/>
          <p:cNvPicPr>
            <a:picLocks noChangeAspect="1" noChangeArrowheads="1"/>
          </p:cNvPicPr>
          <p:nvPr/>
        </p:nvPicPr>
        <p:blipFill>
          <a:blip r:embed="rId5" cstate="print"/>
          <a:srcRect/>
          <a:stretch>
            <a:fillRect/>
          </a:stretch>
        </p:blipFill>
        <p:spPr bwMode="auto">
          <a:xfrm>
            <a:off x="3143240" y="2500306"/>
            <a:ext cx="5576191" cy="3542858"/>
          </a:xfrm>
          <a:prstGeom prst="rect">
            <a:avLst/>
          </a:prstGeom>
          <a:noFill/>
          <a:ln w="1">
            <a:noFill/>
            <a:miter lim="800000"/>
            <a:headEnd/>
            <a:tailEnd type="none" w="med" len="med"/>
          </a:ln>
          <a:effectLst/>
        </p:spPr>
      </p:pic>
      <p:pic>
        <p:nvPicPr>
          <p:cNvPr id="7" name="Picture 2"/>
          <p:cNvPicPr>
            <a:picLocks noChangeAspect="1" noChangeArrowheads="1"/>
          </p:cNvPicPr>
          <p:nvPr/>
        </p:nvPicPr>
        <p:blipFill>
          <a:blip r:embed="rId6" cstate="print"/>
          <a:srcRect/>
          <a:stretch>
            <a:fillRect/>
          </a:stretch>
        </p:blipFill>
        <p:spPr bwMode="auto">
          <a:xfrm>
            <a:off x="571472" y="2071678"/>
            <a:ext cx="2923810" cy="2352381"/>
          </a:xfrm>
          <a:prstGeom prst="rect">
            <a:avLst/>
          </a:prstGeom>
          <a:noFill/>
          <a:ln w="1">
            <a:noFill/>
            <a:miter lim="800000"/>
            <a:headEn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某运营商网管综合分析系统</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571504"/>
          </a:xfrm>
        </p:spPr>
        <p:txBody>
          <a:bodyPr/>
          <a:lstStyle/>
          <a:p>
            <a:pPr lvl="0" algn="l"/>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议程</a:t>
            </a:r>
            <a:r>
              <a:rPr lang="zh-CN" altLang="en-US" dirty="0" smtClean="0"/>
              <a:t/>
            </a:r>
            <a:br>
              <a:rPr lang="zh-CN" altLang="en-US" dirty="0" smtClean="0"/>
            </a:br>
            <a:endParaRPr lang="en-US" dirty="0"/>
          </a:p>
        </p:txBody>
      </p:sp>
      <p:sp>
        <p:nvSpPr>
          <p:cNvPr id="7" name="内容占位符 6"/>
          <p:cNvSpPr>
            <a:spLocks noGrp="1"/>
          </p:cNvSpPr>
          <p:nvPr>
            <p:ph sz="quarter" idx="10"/>
          </p:nvPr>
        </p:nvSpPr>
        <p:spPr>
          <a:xfrm>
            <a:off x="357158" y="1428736"/>
            <a:ext cx="8572532" cy="4786313"/>
          </a:xfrm>
        </p:spPr>
        <p:txBody>
          <a:bodyPr/>
          <a:lstStyle/>
          <a:p>
            <a:pPr lvl="0">
              <a:defRPr/>
            </a:pPr>
            <a:r>
              <a:rPr lang="zh-CN" altLang="en-US" b="1" u="sng" dirty="0" smtClean="0">
                <a:solidFill>
                  <a:schemeClr val="accent1"/>
                </a:solidFill>
              </a:rPr>
              <a:t>微软商业智能概述</a:t>
            </a:r>
            <a:endParaRPr lang="en-US" altLang="zh-CN" b="1" u="sng" dirty="0" smtClean="0">
              <a:solidFill>
                <a:schemeClr val="accent1"/>
              </a:solidFill>
            </a:endParaRPr>
          </a:p>
          <a:p>
            <a:pPr lvl="0">
              <a:defRPr/>
            </a:pPr>
            <a:endParaRPr lang="en-US" altLang="zh-CN" b="1" dirty="0" smtClean="0">
              <a:solidFill>
                <a:schemeClr val="accent1"/>
              </a:solidFill>
            </a:endParaRPr>
          </a:p>
          <a:p>
            <a:pPr lvl="0">
              <a:defRPr/>
            </a:pPr>
            <a:r>
              <a:rPr lang="zh-CN" altLang="en-US" b="1" dirty="0" smtClean="0">
                <a:solidFill>
                  <a:schemeClr val="accent1"/>
                </a:solidFill>
              </a:rPr>
              <a:t>电信行业网管综合分析解决方案及案例</a:t>
            </a:r>
            <a:endParaRPr lang="en-US" altLang="zh-CN" b="1" dirty="0" smtClean="0">
              <a:solidFill>
                <a:schemeClr val="accent1"/>
              </a:solidFill>
            </a:endParaRPr>
          </a:p>
          <a:p>
            <a:pPr lvl="0">
              <a:defRPr/>
            </a:pPr>
            <a:endParaRPr lang="en-US" altLang="zh-CN" b="1" dirty="0" smtClean="0">
              <a:solidFill>
                <a:schemeClr val="accent1"/>
              </a:solidFill>
            </a:endParaRPr>
          </a:p>
          <a:p>
            <a:pPr>
              <a:defRPr/>
            </a:pPr>
            <a:r>
              <a:rPr lang="zh-CN" altLang="en-US" b="1" dirty="0" smtClean="0">
                <a:solidFill>
                  <a:schemeClr val="accent1"/>
                </a:solidFill>
              </a:rPr>
              <a:t>保险行业应用案例</a:t>
            </a:r>
            <a:endParaRPr lang="en-US" altLang="zh-CN" b="1" dirty="0" smtClean="0">
              <a:solidFill>
                <a:schemeClr val="accent1"/>
              </a:solidFill>
            </a:endParaRPr>
          </a:p>
          <a:p>
            <a:pPr lvl="0">
              <a:defRPr/>
            </a:pPr>
            <a:endParaRPr lang="en-US" altLang="zh-CN" b="1" dirty="0" smtClean="0">
              <a:solidFill>
                <a:schemeClr val="accent1"/>
              </a:solidFill>
            </a:endParaRPr>
          </a:p>
        </p:txBody>
      </p:sp>
      <p:sp>
        <p:nvSpPr>
          <p:cNvPr id="4" name="标题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内容占位符 2"/>
          <p:cNvSpPr txBox="1">
            <a:spLocks/>
          </p:cNvSpPr>
          <p:nvPr/>
        </p:nvSpPr>
        <p:spPr>
          <a:xfrm>
            <a:off x="357158" y="1617681"/>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229600" cy="1428760"/>
          </a:xfrm>
        </p:spPr>
        <p:txBody>
          <a:bodyPr/>
          <a:lstStyle/>
          <a:p>
            <a:r>
              <a:rPr lang="zh-CN" altLang="en-US" dirty="0" smtClean="0"/>
              <a:t>商业智能解决方案在行业的应用</a:t>
            </a:r>
            <a:r>
              <a:rPr lang="en-US" altLang="zh-CN" dirty="0" smtClean="0"/>
              <a:t/>
            </a:r>
            <a:br>
              <a:rPr lang="en-US" altLang="zh-CN" dirty="0" smtClean="0"/>
            </a:br>
            <a:r>
              <a:rPr lang="en-US" altLang="zh-CN" dirty="0" smtClean="0"/>
              <a:t>——</a:t>
            </a:r>
            <a:r>
              <a:rPr lang="zh-CN" altLang="en-US" dirty="0" smtClean="0"/>
              <a:t>保险行业应用案例</a:t>
            </a:r>
            <a:endParaRPr lang="zh-CN" altLang="en-US" dirty="0"/>
          </a:p>
        </p:txBody>
      </p:sp>
      <p:sp>
        <p:nvSpPr>
          <p:cNvPr id="5" name="文本占位符 4"/>
          <p:cNvSpPr>
            <a:spLocks noGrp="1"/>
          </p:cNvSpPr>
          <p:nvPr>
            <p:ph type="body" sz="quarter" idx="10"/>
          </p:nvPr>
        </p:nvSpPr>
        <p:spPr/>
        <p:txBody>
          <a:bodyPr>
            <a:normAutofit/>
          </a:bodyPr>
          <a:lstStyle/>
          <a:p>
            <a:r>
              <a:rPr lang="en-US" altLang="zh-CN" sz="3200" dirty="0" smtClean="0"/>
              <a:t>BAP201</a:t>
            </a:r>
          </a:p>
          <a:p>
            <a:endParaRPr lang="zh-CN" alt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商业保险公司信息化发展特点</a:t>
            </a:r>
            <a:endParaRPr lang="zh-CN" altLang="en-US" dirty="0"/>
          </a:p>
        </p:txBody>
      </p:sp>
      <p:graphicFrame>
        <p:nvGraphicFramePr>
          <p:cNvPr id="4" name="内容占位符 3"/>
          <p:cNvGraphicFramePr>
            <a:graphicFrameLocks noGrp="1"/>
          </p:cNvGraphicFramePr>
          <p:nvPr>
            <p:ph idx="1"/>
          </p:nvPr>
        </p:nvGraphicFramePr>
        <p:xfrm>
          <a:off x="457200" y="1357313"/>
          <a:ext cx="8329613"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8"/>
          <p:cNvGrpSpPr/>
          <p:nvPr/>
        </p:nvGrpSpPr>
        <p:grpSpPr>
          <a:xfrm>
            <a:off x="-7072362" y="1257560"/>
            <a:ext cx="15644890" cy="8100000"/>
            <a:chOff x="-6786642" y="1257560"/>
            <a:chExt cx="15644890" cy="8100000"/>
          </a:xfrm>
        </p:grpSpPr>
        <p:grpSp>
          <p:nvGrpSpPr>
            <p:cNvPr id="4" name="组合 25"/>
            <p:cNvGrpSpPr/>
            <p:nvPr/>
          </p:nvGrpSpPr>
          <p:grpSpPr>
            <a:xfrm>
              <a:off x="-6786642" y="1257560"/>
              <a:ext cx="15297753" cy="8100000"/>
              <a:chOff x="-6582349" y="1257560"/>
              <a:chExt cx="15297753" cy="8100000"/>
            </a:xfrm>
          </p:grpSpPr>
          <p:sp>
            <p:nvSpPr>
              <p:cNvPr id="20" name="饼形 19"/>
              <p:cNvSpPr/>
              <p:nvPr/>
            </p:nvSpPr>
            <p:spPr>
              <a:xfrm rot="10800000">
                <a:off x="-6582349" y="1257560"/>
                <a:ext cx="15012000" cy="8100000"/>
              </a:xfrm>
              <a:prstGeom prst="pie">
                <a:avLst>
                  <a:gd name="adj1" fmla="val 5401924"/>
                  <a:gd name="adj2" fmla="val 10793192"/>
                </a:avLst>
              </a:prstGeom>
              <a:solidFill>
                <a:srgbClr val="FF9933"/>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25" name="TextBox 24"/>
              <p:cNvSpPr txBox="1"/>
              <p:nvPr/>
            </p:nvSpPr>
            <p:spPr>
              <a:xfrm>
                <a:off x="7143768" y="5357826"/>
                <a:ext cx="1571636" cy="646331"/>
              </a:xfrm>
              <a:prstGeom prst="rect">
                <a:avLst/>
              </a:prstGeom>
              <a:noFill/>
            </p:spPr>
            <p:txBody>
              <a:bodyPr wrap="square" rtlCol="0">
                <a:spAutoFit/>
              </a:bodyPr>
              <a:lstStyle/>
              <a:p>
                <a:pPr algn="ctr"/>
                <a:r>
                  <a:rPr lang="zh-CN" altLang="en-US" b="1" dirty="0" smtClean="0">
                    <a:solidFill>
                      <a:schemeClr val="bg1"/>
                    </a:solidFill>
                  </a:rPr>
                  <a:t>综合商业智能解决方案</a:t>
                </a:r>
                <a:endParaRPr lang="zh-CN" altLang="en-US" b="1" dirty="0">
                  <a:solidFill>
                    <a:schemeClr val="bg1"/>
                  </a:solidFill>
                </a:endParaRPr>
              </a:p>
            </p:txBody>
          </p:sp>
        </p:grpSp>
        <p:sp>
          <p:nvSpPr>
            <p:cNvPr id="28" name="线形标注 1 27"/>
            <p:cNvSpPr/>
            <p:nvPr/>
          </p:nvSpPr>
          <p:spPr>
            <a:xfrm>
              <a:off x="6072198" y="1500174"/>
              <a:ext cx="2786050" cy="1571636"/>
            </a:xfrm>
            <a:prstGeom prst="borderCallout1">
              <a:avLst>
                <a:gd name="adj1" fmla="val 41505"/>
                <a:gd name="adj2" fmla="val -1019"/>
                <a:gd name="adj3" fmla="val 64274"/>
                <a:gd name="adj4" fmla="val -18719"/>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solidFill>
                    <a:schemeClr val="bg1"/>
                  </a:solidFill>
                </a:rPr>
                <a:t>数据整合方案</a:t>
              </a:r>
              <a:endParaRPr lang="en-US" altLang="zh-CN" dirty="0" smtClean="0">
                <a:solidFill>
                  <a:schemeClr val="bg1"/>
                </a:solidFill>
              </a:endParaRPr>
            </a:p>
            <a:p>
              <a:r>
                <a:rPr lang="zh-CN" altLang="en-US" dirty="0" smtClean="0">
                  <a:solidFill>
                    <a:schemeClr val="bg1"/>
                  </a:solidFill>
                </a:rPr>
                <a:t>主题分类</a:t>
              </a:r>
              <a:r>
                <a:rPr lang="en-US" altLang="zh-CN" dirty="0" smtClean="0">
                  <a:solidFill>
                    <a:schemeClr val="bg1"/>
                  </a:solidFill>
                </a:rPr>
                <a:t>/</a:t>
              </a:r>
              <a:r>
                <a:rPr lang="zh-CN" altLang="en-US" dirty="0" smtClean="0">
                  <a:solidFill>
                    <a:schemeClr val="bg1"/>
                  </a:solidFill>
                </a:rPr>
                <a:t>综合设计方案</a:t>
              </a:r>
              <a:endParaRPr lang="en-US" altLang="zh-CN" dirty="0" smtClean="0">
                <a:solidFill>
                  <a:schemeClr val="bg1"/>
                </a:solidFill>
              </a:endParaRPr>
            </a:p>
            <a:p>
              <a:r>
                <a:rPr lang="zh-CN" altLang="en-US" dirty="0" smtClean="0">
                  <a:solidFill>
                    <a:schemeClr val="bg1"/>
                  </a:solidFill>
                </a:rPr>
                <a:t>权限集成方案</a:t>
              </a:r>
              <a:endParaRPr lang="en-US" altLang="zh-CN" dirty="0" smtClean="0">
                <a:solidFill>
                  <a:schemeClr val="bg1"/>
                </a:solidFill>
              </a:endParaRPr>
            </a:p>
            <a:p>
              <a:r>
                <a:rPr lang="zh-CN" altLang="en-US" dirty="0" smtClean="0">
                  <a:solidFill>
                    <a:schemeClr val="bg1"/>
                  </a:solidFill>
                </a:rPr>
                <a:t>信息综合发布和共享</a:t>
              </a:r>
              <a:endParaRPr lang="en-US" altLang="zh-CN" dirty="0" smtClean="0">
                <a:solidFill>
                  <a:schemeClr val="bg1"/>
                </a:solidFill>
              </a:endParaRPr>
            </a:p>
            <a:p>
              <a:r>
                <a:rPr lang="en-US" altLang="zh-CN" dirty="0" smtClean="0">
                  <a:solidFill>
                    <a:schemeClr val="bg1"/>
                  </a:solidFill>
                </a:rPr>
                <a:t>BI</a:t>
              </a:r>
              <a:r>
                <a:rPr lang="zh-CN" altLang="en-US" dirty="0" smtClean="0">
                  <a:solidFill>
                    <a:schemeClr val="bg1"/>
                  </a:solidFill>
                </a:rPr>
                <a:t>系统嵌入和管理方案</a:t>
              </a:r>
              <a:endParaRPr lang="en-US" altLang="zh-CN" dirty="0" smtClean="0">
                <a:solidFill>
                  <a:schemeClr val="bg1"/>
                </a:solidFill>
              </a:endParaRPr>
            </a:p>
          </p:txBody>
        </p:sp>
      </p:grpSp>
      <p:grpSp>
        <p:nvGrpSpPr>
          <p:cNvPr id="6" name="组合 31"/>
          <p:cNvGrpSpPr/>
          <p:nvPr/>
        </p:nvGrpSpPr>
        <p:grpSpPr>
          <a:xfrm>
            <a:off x="-5786510" y="1142984"/>
            <a:ext cx="12667039" cy="7879834"/>
            <a:chOff x="-5513250" y="1142984"/>
            <a:chExt cx="12667039" cy="7879834"/>
          </a:xfrm>
        </p:grpSpPr>
        <p:grpSp>
          <p:nvGrpSpPr>
            <p:cNvPr id="8" name="组合 23"/>
            <p:cNvGrpSpPr/>
            <p:nvPr/>
          </p:nvGrpSpPr>
          <p:grpSpPr>
            <a:xfrm>
              <a:off x="-5513250" y="1570818"/>
              <a:ext cx="12667039" cy="7452000"/>
              <a:chOff x="-5308957" y="1570818"/>
              <a:chExt cx="12667039" cy="7452000"/>
            </a:xfrm>
          </p:grpSpPr>
          <p:sp>
            <p:nvSpPr>
              <p:cNvPr id="18" name="饼形 17"/>
              <p:cNvSpPr/>
              <p:nvPr/>
            </p:nvSpPr>
            <p:spPr>
              <a:xfrm rot="10800000">
                <a:off x="-5308957" y="1570818"/>
                <a:ext cx="12456000" cy="7452000"/>
              </a:xfrm>
              <a:prstGeom prst="pie">
                <a:avLst>
                  <a:gd name="adj1" fmla="val 5401924"/>
                  <a:gd name="adj2" fmla="val 10793192"/>
                </a:avLst>
              </a:prstGeom>
              <a:solidFill>
                <a:srgbClr val="FFCC66"/>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9" name="TextBox 18"/>
              <p:cNvSpPr txBox="1"/>
              <p:nvPr/>
            </p:nvSpPr>
            <p:spPr>
              <a:xfrm>
                <a:off x="5929322" y="5357826"/>
                <a:ext cx="1428760" cy="369332"/>
              </a:xfrm>
              <a:prstGeom prst="rect">
                <a:avLst/>
              </a:prstGeom>
              <a:noFill/>
            </p:spPr>
            <p:txBody>
              <a:bodyPr wrap="square" rtlCol="0">
                <a:spAutoFit/>
              </a:bodyPr>
              <a:lstStyle/>
              <a:p>
                <a:pPr algn="ctr"/>
                <a:r>
                  <a:rPr lang="zh-CN" altLang="en-US" b="1" dirty="0" smtClean="0">
                    <a:solidFill>
                      <a:schemeClr val="bg1"/>
                    </a:solidFill>
                  </a:rPr>
                  <a:t>预测工具</a:t>
                </a:r>
                <a:endParaRPr lang="zh-CN" altLang="en-US" b="1" dirty="0">
                  <a:solidFill>
                    <a:schemeClr val="bg1"/>
                  </a:solidFill>
                </a:endParaRPr>
              </a:p>
            </p:txBody>
          </p:sp>
        </p:grpSp>
        <p:sp>
          <p:nvSpPr>
            <p:cNvPr id="31" name="线形标注 1 30"/>
            <p:cNvSpPr/>
            <p:nvPr/>
          </p:nvSpPr>
          <p:spPr>
            <a:xfrm>
              <a:off x="1928794" y="1142984"/>
              <a:ext cx="2786050" cy="1285884"/>
            </a:xfrm>
            <a:prstGeom prst="borderCallout1">
              <a:avLst>
                <a:gd name="adj1" fmla="val 41505"/>
                <a:gd name="adj2" fmla="val -1019"/>
                <a:gd name="adj3" fmla="val 64598"/>
                <a:gd name="adj4" fmla="val -17625"/>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solidFill>
                    <a:schemeClr val="bg1"/>
                  </a:solidFill>
                </a:rPr>
                <a:t>自主数据处理和分析操作</a:t>
              </a:r>
              <a:endParaRPr lang="en-US" altLang="zh-CN" dirty="0" smtClean="0">
                <a:solidFill>
                  <a:schemeClr val="bg1"/>
                </a:solidFill>
              </a:endParaRPr>
            </a:p>
            <a:p>
              <a:r>
                <a:rPr lang="zh-CN" altLang="en-US" dirty="0" smtClean="0">
                  <a:solidFill>
                    <a:schemeClr val="bg1"/>
                  </a:solidFill>
                </a:rPr>
                <a:t>快捷易用的预测报表</a:t>
              </a:r>
              <a:endParaRPr lang="en-US" altLang="zh-CN" dirty="0" smtClean="0">
                <a:solidFill>
                  <a:schemeClr val="bg1"/>
                </a:solidFill>
              </a:endParaRPr>
            </a:p>
            <a:p>
              <a:r>
                <a:rPr lang="zh-CN" altLang="en-US" dirty="0" smtClean="0">
                  <a:solidFill>
                    <a:schemeClr val="bg1"/>
                  </a:solidFill>
                </a:rPr>
                <a:t>批量信息预测</a:t>
              </a:r>
              <a:endParaRPr lang="en-US" altLang="zh-CN" dirty="0" smtClean="0">
                <a:solidFill>
                  <a:schemeClr val="bg1"/>
                </a:solidFill>
              </a:endParaRPr>
            </a:p>
            <a:p>
              <a:r>
                <a:rPr lang="zh-CN" altLang="en-US" dirty="0" smtClean="0">
                  <a:solidFill>
                    <a:schemeClr val="bg1"/>
                  </a:solidFill>
                </a:rPr>
                <a:t>结果二次使用和共享</a:t>
              </a:r>
              <a:endParaRPr lang="en-US" altLang="zh-CN" dirty="0" smtClean="0">
                <a:solidFill>
                  <a:schemeClr val="bg1"/>
                </a:solidFill>
              </a:endParaRPr>
            </a:p>
          </p:txBody>
        </p:sp>
      </p:grpSp>
      <p:grpSp>
        <p:nvGrpSpPr>
          <p:cNvPr id="9" name="组合 33"/>
          <p:cNvGrpSpPr/>
          <p:nvPr/>
        </p:nvGrpSpPr>
        <p:grpSpPr>
          <a:xfrm>
            <a:off x="-4689151" y="2285198"/>
            <a:ext cx="13059825" cy="6048000"/>
            <a:chOff x="-4415891" y="2285198"/>
            <a:chExt cx="13059825" cy="6048000"/>
          </a:xfrm>
        </p:grpSpPr>
        <p:grpSp>
          <p:nvGrpSpPr>
            <p:cNvPr id="21" name="组合 22"/>
            <p:cNvGrpSpPr/>
            <p:nvPr/>
          </p:nvGrpSpPr>
          <p:grpSpPr>
            <a:xfrm>
              <a:off x="-4415891" y="2285198"/>
              <a:ext cx="10498110" cy="6048000"/>
              <a:chOff x="-4211598" y="2285198"/>
              <a:chExt cx="10498110" cy="6048000"/>
            </a:xfrm>
          </p:grpSpPr>
          <p:sp>
            <p:nvSpPr>
              <p:cNvPr id="16" name="饼形 15"/>
              <p:cNvSpPr/>
              <p:nvPr/>
            </p:nvSpPr>
            <p:spPr>
              <a:xfrm rot="10800000">
                <a:off x="-4211598" y="2285198"/>
                <a:ext cx="10260000" cy="6048000"/>
              </a:xfrm>
              <a:prstGeom prst="pie">
                <a:avLst>
                  <a:gd name="adj1" fmla="val 5401924"/>
                  <a:gd name="adj2" fmla="val 10793192"/>
                </a:avLst>
              </a:prstGeom>
              <a:solidFill>
                <a:srgbClr val="00B05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7" name="TextBox 16"/>
              <p:cNvSpPr txBox="1"/>
              <p:nvPr/>
            </p:nvSpPr>
            <p:spPr>
              <a:xfrm>
                <a:off x="4857752" y="5357826"/>
                <a:ext cx="1428760" cy="369332"/>
              </a:xfrm>
              <a:prstGeom prst="rect">
                <a:avLst/>
              </a:prstGeom>
              <a:noFill/>
            </p:spPr>
            <p:txBody>
              <a:bodyPr wrap="square" rtlCol="0">
                <a:spAutoFit/>
              </a:bodyPr>
              <a:lstStyle/>
              <a:p>
                <a:pPr algn="ctr"/>
                <a:r>
                  <a:rPr lang="zh-CN" altLang="en-US" b="1" dirty="0" smtClean="0">
                    <a:solidFill>
                      <a:schemeClr val="bg1"/>
                    </a:solidFill>
                  </a:rPr>
                  <a:t>预测报表</a:t>
                </a:r>
                <a:endParaRPr lang="zh-CN" altLang="en-US" b="1" dirty="0">
                  <a:solidFill>
                    <a:schemeClr val="bg1"/>
                  </a:solidFill>
                </a:endParaRPr>
              </a:p>
            </p:txBody>
          </p:sp>
        </p:grpSp>
        <p:sp>
          <p:nvSpPr>
            <p:cNvPr id="33" name="线形标注 1 32"/>
            <p:cNvSpPr/>
            <p:nvPr/>
          </p:nvSpPr>
          <p:spPr>
            <a:xfrm>
              <a:off x="5857884" y="4071942"/>
              <a:ext cx="2786050" cy="1000132"/>
            </a:xfrm>
            <a:prstGeom prst="borderCallout1">
              <a:avLst>
                <a:gd name="adj1" fmla="val 41505"/>
                <a:gd name="adj2" fmla="val -1019"/>
                <a:gd name="adj3" fmla="val 68153"/>
                <a:gd name="adj4" fmla="val -22001"/>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solidFill>
                    <a:schemeClr val="bg1"/>
                  </a:solidFill>
                </a:rPr>
                <a:t>依据历史客观预知未来</a:t>
              </a:r>
              <a:endParaRPr lang="en-US" altLang="zh-CN" dirty="0" smtClean="0">
                <a:solidFill>
                  <a:schemeClr val="bg1"/>
                </a:solidFill>
              </a:endParaRPr>
            </a:p>
            <a:p>
              <a:r>
                <a:rPr lang="zh-CN" altLang="en-US" dirty="0" smtClean="0">
                  <a:solidFill>
                    <a:schemeClr val="bg1"/>
                  </a:solidFill>
                </a:rPr>
                <a:t>潜规律探测与评价报告</a:t>
              </a:r>
              <a:endParaRPr lang="en-US" altLang="zh-CN" dirty="0" smtClean="0">
                <a:solidFill>
                  <a:schemeClr val="bg1"/>
                </a:solidFill>
              </a:endParaRPr>
            </a:p>
            <a:p>
              <a:r>
                <a:rPr lang="zh-CN" altLang="en-US" dirty="0" smtClean="0">
                  <a:solidFill>
                    <a:schemeClr val="bg1"/>
                  </a:solidFill>
                </a:rPr>
                <a:t>数据预测报告</a:t>
              </a:r>
              <a:endParaRPr lang="en-US" altLang="zh-CN" dirty="0" smtClean="0">
                <a:solidFill>
                  <a:schemeClr val="bg1"/>
                </a:solidFill>
              </a:endParaRPr>
            </a:p>
          </p:txBody>
        </p:sp>
      </p:grpSp>
      <p:grpSp>
        <p:nvGrpSpPr>
          <p:cNvPr id="22" name="组合 35"/>
          <p:cNvGrpSpPr/>
          <p:nvPr/>
        </p:nvGrpSpPr>
        <p:grpSpPr>
          <a:xfrm>
            <a:off x="-3617581" y="2857496"/>
            <a:ext cx="8916421" cy="4786644"/>
            <a:chOff x="-3344321" y="2857496"/>
            <a:chExt cx="8916421" cy="4786644"/>
          </a:xfrm>
        </p:grpSpPr>
        <p:grpSp>
          <p:nvGrpSpPr>
            <p:cNvPr id="23" name="组合 21"/>
            <p:cNvGrpSpPr/>
            <p:nvPr/>
          </p:nvGrpSpPr>
          <p:grpSpPr>
            <a:xfrm>
              <a:off x="-3344321" y="2928140"/>
              <a:ext cx="8354970" cy="4716000"/>
              <a:chOff x="-3140028" y="2928140"/>
              <a:chExt cx="8354970" cy="4716000"/>
            </a:xfrm>
          </p:grpSpPr>
          <p:sp>
            <p:nvSpPr>
              <p:cNvPr id="14" name="饼形 13"/>
              <p:cNvSpPr/>
              <p:nvPr/>
            </p:nvSpPr>
            <p:spPr>
              <a:xfrm rot="10800000">
                <a:off x="-3140028" y="2928140"/>
                <a:ext cx="8136000" cy="4716000"/>
              </a:xfrm>
              <a:prstGeom prst="pie">
                <a:avLst>
                  <a:gd name="adj1" fmla="val 5401924"/>
                  <a:gd name="adj2" fmla="val 10793192"/>
                </a:avLst>
              </a:prstGeom>
              <a:solidFill>
                <a:schemeClr val="accent2">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5" name="TextBox 14"/>
              <p:cNvSpPr txBox="1"/>
              <p:nvPr/>
            </p:nvSpPr>
            <p:spPr>
              <a:xfrm>
                <a:off x="3643306" y="5357826"/>
                <a:ext cx="1571636" cy="369332"/>
              </a:xfrm>
              <a:prstGeom prst="rect">
                <a:avLst/>
              </a:prstGeom>
              <a:noFill/>
            </p:spPr>
            <p:txBody>
              <a:bodyPr wrap="square" rtlCol="0">
                <a:spAutoFit/>
              </a:bodyPr>
              <a:lstStyle/>
              <a:p>
                <a:pPr algn="ctr"/>
                <a:r>
                  <a:rPr lang="zh-CN" altLang="en-US" b="1" dirty="0" smtClean="0">
                    <a:solidFill>
                      <a:schemeClr val="bg1"/>
                    </a:solidFill>
                  </a:rPr>
                  <a:t>分析工具</a:t>
                </a:r>
                <a:endParaRPr lang="zh-CN" altLang="en-US" b="1" dirty="0">
                  <a:solidFill>
                    <a:schemeClr val="bg1"/>
                  </a:solidFill>
                </a:endParaRPr>
              </a:p>
            </p:txBody>
          </p:sp>
        </p:grpSp>
        <p:sp>
          <p:nvSpPr>
            <p:cNvPr id="35" name="线形标注 1 34"/>
            <p:cNvSpPr/>
            <p:nvPr/>
          </p:nvSpPr>
          <p:spPr>
            <a:xfrm>
              <a:off x="2571736" y="2857496"/>
              <a:ext cx="3000364" cy="1000132"/>
            </a:xfrm>
            <a:prstGeom prst="borderCallout1">
              <a:avLst>
                <a:gd name="adj1" fmla="val 41505"/>
                <a:gd name="adj2" fmla="val -1019"/>
                <a:gd name="adj3" fmla="val 66629"/>
                <a:gd name="adj4" fmla="val -15906"/>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solidFill>
                    <a:schemeClr val="bg1"/>
                  </a:solidFill>
                </a:rPr>
                <a:t>自主数据分析操作</a:t>
              </a:r>
              <a:endParaRPr lang="en-US" altLang="zh-CN" dirty="0" smtClean="0">
                <a:solidFill>
                  <a:schemeClr val="bg1"/>
                </a:solidFill>
              </a:endParaRPr>
            </a:p>
            <a:p>
              <a:r>
                <a:rPr lang="zh-CN" altLang="en-US" dirty="0" smtClean="0">
                  <a:solidFill>
                    <a:schemeClr val="bg1"/>
                  </a:solidFill>
                </a:rPr>
                <a:t>便利快捷的报表；</a:t>
              </a:r>
              <a:endParaRPr lang="en-US" altLang="zh-CN" dirty="0" smtClean="0">
                <a:solidFill>
                  <a:schemeClr val="bg1"/>
                </a:solidFill>
              </a:endParaRPr>
            </a:p>
            <a:p>
              <a:r>
                <a:rPr lang="zh-CN" altLang="en-US" dirty="0" smtClean="0">
                  <a:solidFill>
                    <a:schemeClr val="bg1"/>
                  </a:solidFill>
                </a:rPr>
                <a:t>分析结果的二次使用和共享</a:t>
              </a:r>
              <a:endParaRPr lang="en-US" altLang="zh-CN" dirty="0" smtClean="0">
                <a:solidFill>
                  <a:schemeClr val="bg1"/>
                </a:solidFill>
              </a:endParaRPr>
            </a:p>
          </p:txBody>
        </p:sp>
      </p:grpSp>
      <p:grpSp>
        <p:nvGrpSpPr>
          <p:cNvPr id="24" name="组合 37"/>
          <p:cNvGrpSpPr/>
          <p:nvPr/>
        </p:nvGrpSpPr>
        <p:grpSpPr>
          <a:xfrm>
            <a:off x="-2415595" y="3571082"/>
            <a:ext cx="7344817" cy="3420000"/>
            <a:chOff x="-2129875" y="3571082"/>
            <a:chExt cx="7344817" cy="3420000"/>
          </a:xfrm>
        </p:grpSpPr>
        <p:grpSp>
          <p:nvGrpSpPr>
            <p:cNvPr id="26" name="组合 20"/>
            <p:cNvGrpSpPr/>
            <p:nvPr/>
          </p:nvGrpSpPr>
          <p:grpSpPr>
            <a:xfrm>
              <a:off x="-2129875" y="3571082"/>
              <a:ext cx="5997516" cy="3420000"/>
              <a:chOff x="-1925582" y="3571082"/>
              <a:chExt cx="5997516" cy="3420000"/>
            </a:xfrm>
          </p:grpSpPr>
          <p:sp>
            <p:nvSpPr>
              <p:cNvPr id="12" name="饼形 11"/>
              <p:cNvSpPr/>
              <p:nvPr/>
            </p:nvSpPr>
            <p:spPr>
              <a:xfrm rot="10800000">
                <a:off x="-1925582" y="3571082"/>
                <a:ext cx="5652000" cy="3420000"/>
              </a:xfrm>
              <a:prstGeom prst="pie">
                <a:avLst>
                  <a:gd name="adj1" fmla="val 5401924"/>
                  <a:gd name="adj2" fmla="val 10793192"/>
                </a:avLst>
              </a:prstGeom>
              <a:solidFill>
                <a:schemeClr val="accent6">
                  <a:lumMod val="40000"/>
                  <a:lumOff val="6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 name="TextBox 12"/>
              <p:cNvSpPr txBox="1"/>
              <p:nvPr/>
            </p:nvSpPr>
            <p:spPr>
              <a:xfrm>
                <a:off x="2428860" y="5357825"/>
                <a:ext cx="1643074" cy="369332"/>
              </a:xfrm>
              <a:prstGeom prst="rect">
                <a:avLst/>
              </a:prstGeom>
              <a:noFill/>
            </p:spPr>
            <p:txBody>
              <a:bodyPr wrap="square" rtlCol="0">
                <a:spAutoFit/>
              </a:bodyPr>
              <a:lstStyle/>
              <a:p>
                <a:pPr algn="ctr"/>
                <a:r>
                  <a:rPr lang="zh-CN" altLang="en-US" b="1" dirty="0" smtClean="0">
                    <a:solidFill>
                      <a:schemeClr val="bg1"/>
                    </a:solidFill>
                  </a:rPr>
                  <a:t>分析报表</a:t>
                </a:r>
                <a:endParaRPr lang="zh-CN" altLang="en-US" b="1" dirty="0">
                  <a:solidFill>
                    <a:schemeClr val="bg1"/>
                  </a:solidFill>
                </a:endParaRPr>
              </a:p>
            </p:txBody>
          </p:sp>
        </p:grpSp>
        <p:sp>
          <p:nvSpPr>
            <p:cNvPr id="37" name="线形标注 1 36"/>
            <p:cNvSpPr/>
            <p:nvPr/>
          </p:nvSpPr>
          <p:spPr>
            <a:xfrm>
              <a:off x="3214678" y="4000504"/>
              <a:ext cx="2000264" cy="1000132"/>
            </a:xfrm>
            <a:prstGeom prst="borderCallout1">
              <a:avLst>
                <a:gd name="adj1" fmla="val 41505"/>
                <a:gd name="adj2" fmla="val -1019"/>
                <a:gd name="adj3" fmla="val 66629"/>
                <a:gd name="adj4" fmla="val -20515"/>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solidFill>
                    <a:schemeClr val="bg1"/>
                  </a:solidFill>
                </a:rPr>
                <a:t>整合数据孤岛</a:t>
              </a:r>
              <a:endParaRPr lang="en-US" altLang="zh-CN" dirty="0" smtClean="0">
                <a:solidFill>
                  <a:schemeClr val="bg1"/>
                </a:solidFill>
              </a:endParaRPr>
            </a:p>
            <a:p>
              <a:r>
                <a:rPr lang="zh-CN" altLang="en-US" dirty="0" smtClean="0">
                  <a:solidFill>
                    <a:schemeClr val="bg1"/>
                  </a:solidFill>
                </a:rPr>
                <a:t>大规模历史数据</a:t>
              </a:r>
              <a:endParaRPr lang="en-US" altLang="zh-CN" dirty="0" smtClean="0">
                <a:solidFill>
                  <a:schemeClr val="bg1"/>
                </a:solidFill>
              </a:endParaRPr>
            </a:p>
            <a:p>
              <a:r>
                <a:rPr lang="zh-CN" altLang="en-US" dirty="0" smtClean="0">
                  <a:solidFill>
                    <a:schemeClr val="bg1"/>
                  </a:solidFill>
                </a:rPr>
                <a:t>交互式分析报表</a:t>
              </a:r>
              <a:endParaRPr lang="en-US" altLang="zh-CN" dirty="0" smtClean="0">
                <a:solidFill>
                  <a:schemeClr val="bg1"/>
                </a:solidFill>
              </a:endParaRPr>
            </a:p>
          </p:txBody>
        </p:sp>
      </p:grpSp>
      <p:sp>
        <p:nvSpPr>
          <p:cNvPr id="2" name="标题 1"/>
          <p:cNvSpPr>
            <a:spLocks noGrp="1"/>
          </p:cNvSpPr>
          <p:nvPr>
            <p:ph type="title"/>
          </p:nvPr>
        </p:nvSpPr>
        <p:spPr>
          <a:xfrm>
            <a:off x="357158" y="214290"/>
            <a:ext cx="8229600" cy="1143000"/>
          </a:xfrm>
        </p:spPr>
        <p:txBody>
          <a:bodyPr/>
          <a:lstStyle/>
          <a:p>
            <a:r>
              <a:rPr lang="zh-CN" altLang="en-US" dirty="0" smtClean="0"/>
              <a:t>数据整合与资源利用需求</a:t>
            </a:r>
            <a:endParaRPr lang="zh-CN" altLang="en-US" dirty="0"/>
          </a:p>
        </p:txBody>
      </p:sp>
      <p:grpSp>
        <p:nvGrpSpPr>
          <p:cNvPr id="27" name="组合 26"/>
          <p:cNvGrpSpPr/>
          <p:nvPr/>
        </p:nvGrpSpPr>
        <p:grpSpPr>
          <a:xfrm>
            <a:off x="214282" y="781892"/>
            <a:ext cx="8143932" cy="5076000"/>
            <a:chOff x="714348" y="781892"/>
            <a:chExt cx="8143932" cy="5076000"/>
          </a:xfrm>
        </p:grpSpPr>
        <p:cxnSp>
          <p:nvCxnSpPr>
            <p:cNvPr id="5" name="直接箭头连接符 4"/>
            <p:cNvCxnSpPr/>
            <p:nvPr/>
          </p:nvCxnSpPr>
          <p:spPr>
            <a:xfrm>
              <a:off x="714348" y="5285594"/>
              <a:ext cx="8143932" cy="1588"/>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cxnSp>
          <p:nvCxnSpPr>
            <p:cNvPr id="7" name="直接箭头连接符 6"/>
            <p:cNvCxnSpPr/>
            <p:nvPr/>
          </p:nvCxnSpPr>
          <p:spPr>
            <a:xfrm rot="5400000" flipH="1" flipV="1">
              <a:off x="-1608544" y="3319098"/>
              <a:ext cx="5076000" cy="1588"/>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grpSp>
      <p:grpSp>
        <p:nvGrpSpPr>
          <p:cNvPr id="29" name="组合 29"/>
          <p:cNvGrpSpPr/>
          <p:nvPr/>
        </p:nvGrpSpPr>
        <p:grpSpPr>
          <a:xfrm>
            <a:off x="-1415463" y="4196603"/>
            <a:ext cx="3744000" cy="2232000"/>
            <a:chOff x="-1129743" y="4196602"/>
            <a:chExt cx="3744000" cy="2232000"/>
          </a:xfrm>
        </p:grpSpPr>
        <p:sp>
          <p:nvSpPr>
            <p:cNvPr id="10" name="饼形 9"/>
            <p:cNvSpPr/>
            <p:nvPr/>
          </p:nvSpPr>
          <p:spPr>
            <a:xfrm rot="10800000">
              <a:off x="-1129743" y="4196602"/>
              <a:ext cx="3744000" cy="2232000"/>
            </a:xfrm>
            <a:prstGeom prst="pie">
              <a:avLst>
                <a:gd name="adj1" fmla="val 5401924"/>
                <a:gd name="adj2" fmla="val 10793192"/>
              </a:avLst>
            </a:prstGeom>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1" name="TextBox 10"/>
            <p:cNvSpPr txBox="1"/>
            <p:nvPr/>
          </p:nvSpPr>
          <p:spPr>
            <a:xfrm>
              <a:off x="928662" y="5357826"/>
              <a:ext cx="1643074" cy="369332"/>
            </a:xfrm>
            <a:prstGeom prst="rect">
              <a:avLst/>
            </a:prstGeom>
            <a:noFill/>
          </p:spPr>
          <p:txBody>
            <a:bodyPr wrap="square" rtlCol="0">
              <a:spAutoFit/>
            </a:bodyPr>
            <a:lstStyle/>
            <a:p>
              <a:pPr algn="ctr"/>
              <a:r>
                <a:rPr lang="zh-CN" altLang="en-US" b="1" dirty="0" smtClean="0">
                  <a:solidFill>
                    <a:schemeClr val="bg1"/>
                  </a:solidFill>
                </a:rPr>
                <a:t>业务报表</a:t>
              </a:r>
              <a:endParaRPr lang="zh-CN" altLang="en-US"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“执行力”关键指标与 主题域</a:t>
            </a:r>
            <a:endParaRPr lang="zh-CN" altLang="en-US" dirty="0"/>
          </a:p>
        </p:txBody>
      </p:sp>
      <p:grpSp>
        <p:nvGrpSpPr>
          <p:cNvPr id="3" name="组合 26"/>
          <p:cNvGrpSpPr/>
          <p:nvPr/>
        </p:nvGrpSpPr>
        <p:grpSpPr>
          <a:xfrm>
            <a:off x="571472" y="1142984"/>
            <a:ext cx="7929618" cy="5072098"/>
            <a:chOff x="571472" y="1000108"/>
            <a:chExt cx="7929618" cy="5072098"/>
          </a:xfrm>
        </p:grpSpPr>
        <p:sp>
          <p:nvSpPr>
            <p:cNvPr id="4" name="椭圆 3"/>
            <p:cNvSpPr/>
            <p:nvPr/>
          </p:nvSpPr>
          <p:spPr>
            <a:xfrm>
              <a:off x="714348" y="1000108"/>
              <a:ext cx="7715304" cy="507209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400"/>
            </a:p>
          </p:txBody>
        </p:sp>
        <p:sp>
          <p:nvSpPr>
            <p:cNvPr id="7" name="矩形 6"/>
            <p:cNvSpPr/>
            <p:nvPr/>
          </p:nvSpPr>
          <p:spPr>
            <a:xfrm>
              <a:off x="4000496" y="1071546"/>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组织架构</a:t>
              </a:r>
              <a:endParaRPr lang="zh-CN" altLang="en-US" sz="1400" dirty="0">
                <a:solidFill>
                  <a:schemeClr val="tx1">
                    <a:lumMod val="95000"/>
                    <a:lumOff val="5000"/>
                  </a:schemeClr>
                </a:solidFill>
              </a:endParaRPr>
            </a:p>
          </p:txBody>
        </p:sp>
        <p:sp>
          <p:nvSpPr>
            <p:cNvPr id="8" name="矩形 7"/>
            <p:cNvSpPr/>
            <p:nvPr/>
          </p:nvSpPr>
          <p:spPr>
            <a:xfrm>
              <a:off x="5286380" y="1285860"/>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战略</a:t>
              </a:r>
              <a:endParaRPr lang="zh-CN" altLang="en-US" sz="1400" dirty="0">
                <a:solidFill>
                  <a:schemeClr val="tx1">
                    <a:lumMod val="95000"/>
                    <a:lumOff val="5000"/>
                  </a:schemeClr>
                </a:solidFill>
              </a:endParaRPr>
            </a:p>
          </p:txBody>
        </p:sp>
        <p:sp>
          <p:nvSpPr>
            <p:cNvPr id="9" name="矩形 8"/>
            <p:cNvSpPr/>
            <p:nvPr/>
          </p:nvSpPr>
          <p:spPr>
            <a:xfrm>
              <a:off x="6286512" y="1714488"/>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理赔</a:t>
              </a:r>
              <a:endParaRPr lang="zh-CN" altLang="en-US" sz="1400" dirty="0">
                <a:solidFill>
                  <a:schemeClr val="tx1">
                    <a:lumMod val="95000"/>
                    <a:lumOff val="5000"/>
                  </a:schemeClr>
                </a:solidFill>
              </a:endParaRPr>
            </a:p>
          </p:txBody>
        </p:sp>
        <p:sp>
          <p:nvSpPr>
            <p:cNvPr id="10" name="矩形 9"/>
            <p:cNvSpPr/>
            <p:nvPr/>
          </p:nvSpPr>
          <p:spPr>
            <a:xfrm>
              <a:off x="6858016" y="2214554"/>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货币</a:t>
              </a:r>
              <a:endParaRPr lang="zh-CN" altLang="en-US" sz="1400" dirty="0">
                <a:solidFill>
                  <a:schemeClr val="tx1">
                    <a:lumMod val="95000"/>
                    <a:lumOff val="5000"/>
                  </a:schemeClr>
                </a:solidFill>
              </a:endParaRPr>
            </a:p>
          </p:txBody>
        </p:sp>
        <p:sp>
          <p:nvSpPr>
            <p:cNvPr id="11" name="矩形 10"/>
            <p:cNvSpPr/>
            <p:nvPr/>
          </p:nvSpPr>
          <p:spPr>
            <a:xfrm>
              <a:off x="7286644" y="2928934"/>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风险控制</a:t>
              </a:r>
              <a:endParaRPr lang="zh-CN" altLang="en-US" sz="1400" dirty="0">
                <a:solidFill>
                  <a:schemeClr val="tx1">
                    <a:lumMod val="95000"/>
                    <a:lumOff val="5000"/>
                  </a:schemeClr>
                </a:solidFill>
              </a:endParaRPr>
            </a:p>
          </p:txBody>
        </p:sp>
        <p:sp>
          <p:nvSpPr>
            <p:cNvPr id="12" name="矩形 11"/>
            <p:cNvSpPr/>
            <p:nvPr/>
          </p:nvSpPr>
          <p:spPr>
            <a:xfrm>
              <a:off x="7286644" y="3643314"/>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时间</a:t>
              </a:r>
              <a:endParaRPr lang="zh-CN" altLang="en-US" sz="1400" dirty="0">
                <a:solidFill>
                  <a:schemeClr val="tx1">
                    <a:lumMod val="95000"/>
                    <a:lumOff val="5000"/>
                  </a:schemeClr>
                </a:solidFill>
              </a:endParaRPr>
            </a:p>
          </p:txBody>
        </p:sp>
        <p:sp>
          <p:nvSpPr>
            <p:cNvPr id="13" name="矩形 12"/>
            <p:cNvSpPr/>
            <p:nvPr/>
          </p:nvSpPr>
          <p:spPr>
            <a:xfrm>
              <a:off x="7000892" y="4286256"/>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承保</a:t>
              </a:r>
              <a:endParaRPr lang="zh-CN" altLang="en-US" sz="1400" dirty="0">
                <a:solidFill>
                  <a:schemeClr val="tx1">
                    <a:lumMod val="95000"/>
                    <a:lumOff val="5000"/>
                  </a:schemeClr>
                </a:solidFill>
              </a:endParaRPr>
            </a:p>
          </p:txBody>
        </p:sp>
        <p:sp>
          <p:nvSpPr>
            <p:cNvPr id="14" name="矩形 13"/>
            <p:cNvSpPr/>
            <p:nvPr/>
          </p:nvSpPr>
          <p:spPr>
            <a:xfrm>
              <a:off x="6357950" y="4786322"/>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诉求方</a:t>
              </a:r>
              <a:endParaRPr lang="zh-CN" altLang="en-US" sz="1400" dirty="0">
                <a:solidFill>
                  <a:schemeClr val="tx1">
                    <a:lumMod val="95000"/>
                    <a:lumOff val="5000"/>
                  </a:schemeClr>
                </a:solidFill>
              </a:endParaRPr>
            </a:p>
          </p:txBody>
        </p:sp>
        <p:sp>
          <p:nvSpPr>
            <p:cNvPr id="15" name="矩形 14"/>
            <p:cNvSpPr/>
            <p:nvPr/>
          </p:nvSpPr>
          <p:spPr>
            <a:xfrm>
              <a:off x="5429256" y="5286388"/>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理赔类型</a:t>
              </a:r>
              <a:endParaRPr lang="zh-CN" altLang="en-US" sz="1400" dirty="0">
                <a:solidFill>
                  <a:schemeClr val="tx1">
                    <a:lumMod val="95000"/>
                    <a:lumOff val="5000"/>
                  </a:schemeClr>
                </a:solidFill>
              </a:endParaRPr>
            </a:p>
          </p:txBody>
        </p:sp>
        <p:sp>
          <p:nvSpPr>
            <p:cNvPr id="16" name="矩形 15"/>
            <p:cNvSpPr/>
            <p:nvPr/>
          </p:nvSpPr>
          <p:spPr>
            <a:xfrm>
              <a:off x="4214810" y="5500702"/>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运营</a:t>
              </a:r>
              <a:endParaRPr lang="zh-CN" altLang="en-US" sz="1400" dirty="0">
                <a:solidFill>
                  <a:schemeClr val="tx1">
                    <a:lumMod val="95000"/>
                    <a:lumOff val="5000"/>
                  </a:schemeClr>
                </a:solidFill>
              </a:endParaRPr>
            </a:p>
          </p:txBody>
        </p:sp>
        <p:sp>
          <p:nvSpPr>
            <p:cNvPr id="17" name="矩形 16"/>
            <p:cNvSpPr/>
            <p:nvPr/>
          </p:nvSpPr>
          <p:spPr>
            <a:xfrm>
              <a:off x="2643174" y="5357826"/>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市场信息</a:t>
              </a:r>
              <a:endParaRPr lang="zh-CN" altLang="en-US" sz="1400" dirty="0">
                <a:solidFill>
                  <a:schemeClr val="tx1">
                    <a:lumMod val="95000"/>
                    <a:lumOff val="5000"/>
                  </a:schemeClr>
                </a:solidFill>
              </a:endParaRPr>
            </a:p>
          </p:txBody>
        </p:sp>
        <p:sp>
          <p:nvSpPr>
            <p:cNvPr id="18" name="矩形 17"/>
            <p:cNvSpPr/>
            <p:nvPr/>
          </p:nvSpPr>
          <p:spPr>
            <a:xfrm>
              <a:off x="2714612" y="1285860"/>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会计</a:t>
              </a:r>
              <a:endParaRPr lang="zh-CN" altLang="en-US" sz="1400" dirty="0">
                <a:solidFill>
                  <a:schemeClr val="tx1">
                    <a:lumMod val="95000"/>
                    <a:lumOff val="5000"/>
                  </a:schemeClr>
                </a:solidFill>
              </a:endParaRPr>
            </a:p>
          </p:txBody>
        </p:sp>
        <p:sp>
          <p:nvSpPr>
            <p:cNvPr id="19" name="矩形 18"/>
            <p:cNvSpPr/>
            <p:nvPr/>
          </p:nvSpPr>
          <p:spPr>
            <a:xfrm>
              <a:off x="1643042" y="1643050"/>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发起人</a:t>
              </a:r>
              <a:endParaRPr lang="zh-CN" altLang="en-US" sz="1400" dirty="0">
                <a:solidFill>
                  <a:schemeClr val="tx1">
                    <a:lumMod val="95000"/>
                    <a:lumOff val="5000"/>
                  </a:schemeClr>
                </a:solidFill>
              </a:endParaRPr>
            </a:p>
          </p:txBody>
        </p:sp>
        <p:sp>
          <p:nvSpPr>
            <p:cNvPr id="20" name="矩形 19"/>
            <p:cNvSpPr/>
            <p:nvPr/>
          </p:nvSpPr>
          <p:spPr>
            <a:xfrm>
              <a:off x="1000100" y="2214554"/>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事故</a:t>
              </a:r>
              <a:endParaRPr lang="zh-CN" altLang="en-US" sz="1400" dirty="0">
                <a:solidFill>
                  <a:schemeClr val="tx1">
                    <a:lumMod val="95000"/>
                    <a:lumOff val="5000"/>
                  </a:schemeClr>
                </a:solidFill>
              </a:endParaRPr>
            </a:p>
          </p:txBody>
        </p:sp>
        <p:sp>
          <p:nvSpPr>
            <p:cNvPr id="23" name="矩形 22"/>
            <p:cNvSpPr/>
            <p:nvPr/>
          </p:nvSpPr>
          <p:spPr>
            <a:xfrm>
              <a:off x="571472" y="2786058"/>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产品</a:t>
              </a:r>
              <a:endParaRPr lang="zh-CN" altLang="en-US" sz="1400" dirty="0">
                <a:solidFill>
                  <a:schemeClr val="tx1">
                    <a:lumMod val="95000"/>
                    <a:lumOff val="5000"/>
                  </a:schemeClr>
                </a:solidFill>
              </a:endParaRPr>
            </a:p>
          </p:txBody>
        </p:sp>
        <p:sp>
          <p:nvSpPr>
            <p:cNvPr id="24" name="矩形 23"/>
            <p:cNvSpPr/>
            <p:nvPr/>
          </p:nvSpPr>
          <p:spPr>
            <a:xfrm>
              <a:off x="571472" y="3571876"/>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条线</a:t>
              </a:r>
              <a:endParaRPr lang="zh-CN" altLang="en-US" sz="1400" dirty="0">
                <a:solidFill>
                  <a:schemeClr val="tx1">
                    <a:lumMod val="95000"/>
                    <a:lumOff val="5000"/>
                  </a:schemeClr>
                </a:solidFill>
              </a:endParaRPr>
            </a:p>
          </p:txBody>
        </p:sp>
        <p:sp>
          <p:nvSpPr>
            <p:cNvPr id="25" name="矩形 24"/>
            <p:cNvSpPr/>
            <p:nvPr/>
          </p:nvSpPr>
          <p:spPr>
            <a:xfrm>
              <a:off x="1000100" y="4286256"/>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地域</a:t>
              </a:r>
              <a:endParaRPr lang="zh-CN" altLang="en-US" sz="1400" dirty="0">
                <a:solidFill>
                  <a:schemeClr val="tx1">
                    <a:lumMod val="95000"/>
                    <a:lumOff val="5000"/>
                  </a:schemeClr>
                </a:solidFill>
              </a:endParaRPr>
            </a:p>
          </p:txBody>
        </p:sp>
        <p:sp>
          <p:nvSpPr>
            <p:cNvPr id="26" name="矩形 25"/>
            <p:cNvSpPr/>
            <p:nvPr/>
          </p:nvSpPr>
          <p:spPr>
            <a:xfrm>
              <a:off x="1714480" y="4857760"/>
              <a:ext cx="121444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95000"/>
                      <a:lumOff val="5000"/>
                    </a:schemeClr>
                  </a:solidFill>
                </a:rPr>
                <a:t>客户管理</a:t>
              </a:r>
              <a:endParaRPr lang="zh-CN" altLang="en-US" sz="1400" dirty="0">
                <a:solidFill>
                  <a:schemeClr val="tx1">
                    <a:lumMod val="95000"/>
                    <a:lumOff val="5000"/>
                  </a:schemeClr>
                </a:solidFill>
              </a:endParaRPr>
            </a:p>
          </p:txBody>
        </p:sp>
      </p:grpSp>
      <p:grpSp>
        <p:nvGrpSpPr>
          <p:cNvPr id="5" name="组合 27"/>
          <p:cNvGrpSpPr/>
          <p:nvPr/>
        </p:nvGrpSpPr>
        <p:grpSpPr>
          <a:xfrm>
            <a:off x="1571604" y="1714488"/>
            <a:ext cx="6000792" cy="3857652"/>
            <a:chOff x="652451" y="1000108"/>
            <a:chExt cx="7848639" cy="5072098"/>
          </a:xfrm>
        </p:grpSpPr>
        <p:sp>
          <p:nvSpPr>
            <p:cNvPr id="29" name="椭圆 28"/>
            <p:cNvSpPr/>
            <p:nvPr/>
          </p:nvSpPr>
          <p:spPr>
            <a:xfrm>
              <a:off x="714348" y="1000108"/>
              <a:ext cx="7715304" cy="507209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400"/>
            </a:p>
          </p:txBody>
        </p:sp>
        <p:sp>
          <p:nvSpPr>
            <p:cNvPr id="30" name="矩形 29"/>
            <p:cNvSpPr/>
            <p:nvPr/>
          </p:nvSpPr>
          <p:spPr>
            <a:xfrm>
              <a:off x="4000496" y="1071546"/>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盈亏</a:t>
              </a:r>
              <a:endParaRPr lang="zh-CN" altLang="en-US" sz="1400" dirty="0">
                <a:solidFill>
                  <a:schemeClr val="tx1">
                    <a:lumMod val="95000"/>
                    <a:lumOff val="5000"/>
                  </a:schemeClr>
                </a:solidFill>
              </a:endParaRPr>
            </a:p>
          </p:txBody>
        </p:sp>
        <p:sp>
          <p:nvSpPr>
            <p:cNvPr id="31" name="矩形 30"/>
            <p:cNvSpPr/>
            <p:nvPr/>
          </p:nvSpPr>
          <p:spPr>
            <a:xfrm>
              <a:off x="5286380" y="1285860"/>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损失频率</a:t>
              </a:r>
              <a:endParaRPr lang="zh-CN" altLang="en-US" sz="1400" dirty="0">
                <a:solidFill>
                  <a:schemeClr val="tx1">
                    <a:lumMod val="95000"/>
                    <a:lumOff val="5000"/>
                  </a:schemeClr>
                </a:solidFill>
              </a:endParaRPr>
            </a:p>
          </p:txBody>
        </p:sp>
        <p:sp>
          <p:nvSpPr>
            <p:cNvPr id="32" name="矩形 31"/>
            <p:cNvSpPr/>
            <p:nvPr/>
          </p:nvSpPr>
          <p:spPr>
            <a:xfrm>
              <a:off x="6286512" y="1714488"/>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指数</a:t>
              </a:r>
              <a:endParaRPr lang="zh-CN" altLang="en-US" sz="1400" dirty="0">
                <a:solidFill>
                  <a:schemeClr val="tx1">
                    <a:lumMod val="95000"/>
                    <a:lumOff val="5000"/>
                  </a:schemeClr>
                </a:solidFill>
              </a:endParaRPr>
            </a:p>
          </p:txBody>
        </p:sp>
        <p:sp>
          <p:nvSpPr>
            <p:cNvPr id="33" name="矩形 32"/>
            <p:cNvSpPr/>
            <p:nvPr/>
          </p:nvSpPr>
          <p:spPr>
            <a:xfrm>
              <a:off x="6858016" y="2214554"/>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 保费</a:t>
              </a:r>
              <a:endParaRPr lang="zh-CN" altLang="en-US" sz="1400" dirty="0">
                <a:solidFill>
                  <a:schemeClr val="tx1">
                    <a:lumMod val="95000"/>
                    <a:lumOff val="5000"/>
                  </a:schemeClr>
                </a:solidFill>
              </a:endParaRPr>
            </a:p>
          </p:txBody>
        </p:sp>
        <p:sp>
          <p:nvSpPr>
            <p:cNvPr id="34" name="矩形 33"/>
            <p:cNvSpPr/>
            <p:nvPr/>
          </p:nvSpPr>
          <p:spPr>
            <a:xfrm>
              <a:off x="7286644" y="2928934"/>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税费</a:t>
              </a:r>
              <a:endParaRPr lang="zh-CN" altLang="en-US" sz="1400" dirty="0">
                <a:solidFill>
                  <a:schemeClr val="tx1">
                    <a:lumMod val="95000"/>
                    <a:lumOff val="5000"/>
                  </a:schemeClr>
                </a:solidFill>
              </a:endParaRPr>
            </a:p>
          </p:txBody>
        </p:sp>
        <p:sp>
          <p:nvSpPr>
            <p:cNvPr id="35" name="矩形 34"/>
            <p:cNvSpPr/>
            <p:nvPr/>
          </p:nvSpPr>
          <p:spPr>
            <a:xfrm>
              <a:off x="7286644" y="3643314"/>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理赔</a:t>
              </a:r>
              <a:endParaRPr lang="zh-CN" altLang="en-US" sz="1400" dirty="0">
                <a:solidFill>
                  <a:schemeClr val="tx1">
                    <a:lumMod val="95000"/>
                    <a:lumOff val="5000"/>
                  </a:schemeClr>
                </a:solidFill>
              </a:endParaRPr>
            </a:p>
          </p:txBody>
        </p:sp>
        <p:sp>
          <p:nvSpPr>
            <p:cNvPr id="36" name="矩形 35"/>
            <p:cNvSpPr/>
            <p:nvPr/>
          </p:nvSpPr>
          <p:spPr>
            <a:xfrm>
              <a:off x="6819239" y="4445007"/>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流失率</a:t>
              </a:r>
              <a:endParaRPr lang="zh-CN" altLang="en-US" sz="1400" dirty="0">
                <a:solidFill>
                  <a:schemeClr val="tx1">
                    <a:lumMod val="95000"/>
                    <a:lumOff val="5000"/>
                  </a:schemeClr>
                </a:solidFill>
              </a:endParaRPr>
            </a:p>
          </p:txBody>
        </p:sp>
        <p:sp>
          <p:nvSpPr>
            <p:cNvPr id="38" name="矩形 37"/>
            <p:cNvSpPr/>
            <p:nvPr/>
          </p:nvSpPr>
          <p:spPr>
            <a:xfrm>
              <a:off x="5885101" y="5039001"/>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综合</a:t>
              </a:r>
              <a:endParaRPr lang="en-US" altLang="zh-CN" sz="1400" dirty="0" smtClean="0">
                <a:solidFill>
                  <a:schemeClr val="tx1">
                    <a:lumMod val="95000"/>
                    <a:lumOff val="5000"/>
                  </a:schemeClr>
                </a:solidFill>
              </a:endParaRPr>
            </a:p>
            <a:p>
              <a:pPr algn="ctr"/>
              <a:r>
                <a:rPr lang="zh-CN" altLang="en-US" sz="1400" dirty="0" smtClean="0">
                  <a:solidFill>
                    <a:schemeClr val="tx1">
                      <a:lumMod val="95000"/>
                      <a:lumOff val="5000"/>
                    </a:schemeClr>
                  </a:solidFill>
                </a:rPr>
                <a:t>赔付率</a:t>
              </a:r>
              <a:endParaRPr lang="zh-CN" altLang="en-US" sz="1400" dirty="0">
                <a:solidFill>
                  <a:schemeClr val="tx1">
                    <a:lumMod val="95000"/>
                    <a:lumOff val="5000"/>
                  </a:schemeClr>
                </a:solidFill>
              </a:endParaRPr>
            </a:p>
          </p:txBody>
        </p:sp>
        <p:sp>
          <p:nvSpPr>
            <p:cNvPr id="39" name="矩形 38"/>
            <p:cNvSpPr/>
            <p:nvPr/>
          </p:nvSpPr>
          <p:spPr>
            <a:xfrm>
              <a:off x="4214810" y="5500702"/>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满期保费</a:t>
              </a:r>
              <a:endParaRPr lang="zh-CN" altLang="en-US" sz="1400" dirty="0">
                <a:solidFill>
                  <a:schemeClr val="tx1">
                    <a:lumMod val="95000"/>
                    <a:lumOff val="5000"/>
                  </a:schemeClr>
                </a:solidFill>
              </a:endParaRPr>
            </a:p>
          </p:txBody>
        </p:sp>
        <p:sp>
          <p:nvSpPr>
            <p:cNvPr id="40" name="矩形 39"/>
            <p:cNvSpPr/>
            <p:nvPr/>
          </p:nvSpPr>
          <p:spPr>
            <a:xfrm>
              <a:off x="2643174" y="5357826"/>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承保保费</a:t>
              </a:r>
              <a:endParaRPr lang="zh-CN" altLang="en-US" sz="1400" dirty="0">
                <a:solidFill>
                  <a:schemeClr val="tx1">
                    <a:lumMod val="95000"/>
                    <a:lumOff val="5000"/>
                  </a:schemeClr>
                </a:solidFill>
              </a:endParaRPr>
            </a:p>
          </p:txBody>
        </p:sp>
        <p:sp>
          <p:nvSpPr>
            <p:cNvPr id="42" name="矩形 41"/>
            <p:cNvSpPr/>
            <p:nvPr/>
          </p:nvSpPr>
          <p:spPr>
            <a:xfrm>
              <a:off x="2521175" y="1375819"/>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佣金</a:t>
              </a:r>
              <a:endParaRPr lang="zh-CN" altLang="en-US" sz="1400" dirty="0">
                <a:solidFill>
                  <a:schemeClr val="tx1">
                    <a:lumMod val="95000"/>
                    <a:lumOff val="5000"/>
                  </a:schemeClr>
                </a:solidFill>
              </a:endParaRPr>
            </a:p>
          </p:txBody>
        </p:sp>
        <p:sp>
          <p:nvSpPr>
            <p:cNvPr id="43" name="矩形 42"/>
            <p:cNvSpPr/>
            <p:nvPr/>
          </p:nvSpPr>
          <p:spPr>
            <a:xfrm>
              <a:off x="1399941" y="1939385"/>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预算</a:t>
              </a:r>
              <a:endParaRPr lang="zh-CN" altLang="en-US" sz="1400" dirty="0">
                <a:solidFill>
                  <a:schemeClr val="tx1">
                    <a:lumMod val="95000"/>
                    <a:lumOff val="5000"/>
                  </a:schemeClr>
                </a:solidFill>
              </a:endParaRPr>
            </a:p>
          </p:txBody>
        </p:sp>
        <p:sp>
          <p:nvSpPr>
            <p:cNvPr id="44" name="矩形 43"/>
            <p:cNvSpPr/>
            <p:nvPr/>
          </p:nvSpPr>
          <p:spPr>
            <a:xfrm>
              <a:off x="839547" y="2596880"/>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利润率</a:t>
              </a:r>
              <a:endParaRPr lang="zh-CN" altLang="en-US" sz="1400" dirty="0">
                <a:solidFill>
                  <a:schemeClr val="tx1">
                    <a:lumMod val="95000"/>
                    <a:lumOff val="5000"/>
                  </a:schemeClr>
                </a:solidFill>
              </a:endParaRPr>
            </a:p>
          </p:txBody>
        </p:sp>
        <p:sp>
          <p:nvSpPr>
            <p:cNvPr id="45" name="矩形 44"/>
            <p:cNvSpPr/>
            <p:nvPr/>
          </p:nvSpPr>
          <p:spPr>
            <a:xfrm>
              <a:off x="652451" y="3348302"/>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延期</a:t>
              </a:r>
              <a:endParaRPr lang="zh-CN" altLang="en-US" sz="1400" dirty="0">
                <a:solidFill>
                  <a:schemeClr val="tx1">
                    <a:lumMod val="95000"/>
                    <a:lumOff val="5000"/>
                  </a:schemeClr>
                </a:solidFill>
              </a:endParaRPr>
            </a:p>
          </p:txBody>
        </p:sp>
        <p:sp>
          <p:nvSpPr>
            <p:cNvPr id="46" name="矩形 45"/>
            <p:cNvSpPr/>
            <p:nvPr/>
          </p:nvSpPr>
          <p:spPr>
            <a:xfrm>
              <a:off x="932983" y="4099723"/>
              <a:ext cx="1214447"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交割</a:t>
              </a:r>
              <a:endParaRPr lang="zh-CN" altLang="en-US" sz="1400" dirty="0">
                <a:solidFill>
                  <a:schemeClr val="tx1">
                    <a:lumMod val="95000"/>
                    <a:lumOff val="5000"/>
                  </a:schemeClr>
                </a:solidFill>
              </a:endParaRPr>
            </a:p>
          </p:txBody>
        </p:sp>
        <p:sp>
          <p:nvSpPr>
            <p:cNvPr id="47" name="矩形 46"/>
            <p:cNvSpPr/>
            <p:nvPr/>
          </p:nvSpPr>
          <p:spPr>
            <a:xfrm>
              <a:off x="1714480" y="4857760"/>
              <a:ext cx="1214446" cy="5000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优质保费</a:t>
              </a:r>
              <a:endParaRPr lang="zh-CN" altLang="en-US" sz="1400" dirty="0">
                <a:solidFill>
                  <a:schemeClr val="tx1">
                    <a:lumMod val="95000"/>
                    <a:lumOff val="5000"/>
                  </a:schemeClr>
                </a:solidFill>
              </a:endParaRPr>
            </a:p>
          </p:txBody>
        </p:sp>
      </p:grpSp>
      <p:grpSp>
        <p:nvGrpSpPr>
          <p:cNvPr id="6" name="组合 86"/>
          <p:cNvGrpSpPr/>
          <p:nvPr/>
        </p:nvGrpSpPr>
        <p:grpSpPr>
          <a:xfrm>
            <a:off x="2463226" y="2285992"/>
            <a:ext cx="4283688" cy="2571768"/>
            <a:chOff x="2463226" y="2143116"/>
            <a:chExt cx="4283688" cy="2571768"/>
          </a:xfrm>
        </p:grpSpPr>
        <p:grpSp>
          <p:nvGrpSpPr>
            <p:cNvPr id="21" name="组合 47"/>
            <p:cNvGrpSpPr/>
            <p:nvPr/>
          </p:nvGrpSpPr>
          <p:grpSpPr>
            <a:xfrm>
              <a:off x="2463226" y="2143116"/>
              <a:ext cx="4283688" cy="2571768"/>
              <a:chOff x="714348" y="1000108"/>
              <a:chExt cx="7715304" cy="5072098"/>
            </a:xfrm>
          </p:grpSpPr>
          <p:sp>
            <p:nvSpPr>
              <p:cNvPr id="49" name="椭圆 48"/>
              <p:cNvSpPr/>
              <p:nvPr/>
            </p:nvSpPr>
            <p:spPr>
              <a:xfrm>
                <a:off x="714348" y="1000108"/>
                <a:ext cx="7715304" cy="50720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400"/>
              </a:p>
            </p:txBody>
          </p:sp>
          <p:sp>
            <p:nvSpPr>
              <p:cNvPr id="50" name="矩形 49"/>
              <p:cNvSpPr/>
              <p:nvPr/>
            </p:nvSpPr>
            <p:spPr>
              <a:xfrm>
                <a:off x="3869107" y="1071546"/>
                <a:ext cx="1345835" cy="77391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财务</a:t>
                </a:r>
                <a:endParaRPr lang="zh-CN" altLang="en-US" sz="1400" dirty="0">
                  <a:solidFill>
                    <a:schemeClr val="tx1">
                      <a:lumMod val="95000"/>
                      <a:lumOff val="5000"/>
                    </a:schemeClr>
                  </a:solidFill>
                </a:endParaRPr>
              </a:p>
            </p:txBody>
          </p:sp>
          <p:sp>
            <p:nvSpPr>
              <p:cNvPr id="51" name="矩形 50"/>
              <p:cNvSpPr/>
              <p:nvPr/>
            </p:nvSpPr>
            <p:spPr>
              <a:xfrm>
                <a:off x="6313765" y="2549916"/>
                <a:ext cx="1214446" cy="5000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市场</a:t>
                </a:r>
                <a:endParaRPr lang="zh-CN" altLang="en-US" sz="1400" dirty="0">
                  <a:solidFill>
                    <a:schemeClr val="tx1">
                      <a:lumMod val="95000"/>
                      <a:lumOff val="5000"/>
                    </a:schemeClr>
                  </a:solidFill>
                </a:endParaRPr>
              </a:p>
            </p:txBody>
          </p:sp>
          <p:sp>
            <p:nvSpPr>
              <p:cNvPr id="52" name="矩形 51"/>
              <p:cNvSpPr/>
              <p:nvPr/>
            </p:nvSpPr>
            <p:spPr>
              <a:xfrm>
                <a:off x="6313765" y="4240615"/>
                <a:ext cx="1214446" cy="5000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理赔</a:t>
                </a:r>
                <a:endParaRPr lang="zh-CN" altLang="en-US" sz="1400" dirty="0">
                  <a:solidFill>
                    <a:schemeClr val="tx1">
                      <a:lumMod val="95000"/>
                      <a:lumOff val="5000"/>
                    </a:schemeClr>
                  </a:solidFill>
                </a:endParaRPr>
              </a:p>
            </p:txBody>
          </p:sp>
          <p:sp>
            <p:nvSpPr>
              <p:cNvPr id="53" name="矩形 52"/>
              <p:cNvSpPr/>
              <p:nvPr/>
            </p:nvSpPr>
            <p:spPr>
              <a:xfrm>
                <a:off x="3740441" y="5226856"/>
                <a:ext cx="1415328" cy="4226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 再保险</a:t>
                </a:r>
                <a:endParaRPr lang="zh-CN" altLang="en-US" sz="1400" dirty="0">
                  <a:solidFill>
                    <a:schemeClr val="tx1">
                      <a:lumMod val="95000"/>
                      <a:lumOff val="5000"/>
                    </a:schemeClr>
                  </a:solidFill>
                </a:endParaRPr>
              </a:p>
            </p:txBody>
          </p:sp>
          <p:sp>
            <p:nvSpPr>
              <p:cNvPr id="54" name="矩形 53"/>
              <p:cNvSpPr/>
              <p:nvPr/>
            </p:nvSpPr>
            <p:spPr>
              <a:xfrm>
                <a:off x="1681781" y="4240615"/>
                <a:ext cx="1214446" cy="5000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承保</a:t>
                </a:r>
                <a:endParaRPr lang="zh-CN" altLang="en-US" sz="1400" dirty="0">
                  <a:solidFill>
                    <a:schemeClr val="tx1">
                      <a:lumMod val="95000"/>
                      <a:lumOff val="5000"/>
                    </a:schemeClr>
                  </a:solidFill>
                </a:endParaRPr>
              </a:p>
            </p:txBody>
          </p:sp>
          <p:sp>
            <p:nvSpPr>
              <p:cNvPr id="55" name="矩形 54"/>
              <p:cNvSpPr/>
              <p:nvPr/>
            </p:nvSpPr>
            <p:spPr>
              <a:xfrm>
                <a:off x="1553115" y="2409024"/>
                <a:ext cx="1214446" cy="5000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chemeClr val="tx1">
                        <a:lumMod val="95000"/>
                        <a:lumOff val="5000"/>
                      </a:schemeClr>
                    </a:solidFill>
                  </a:rPr>
                  <a:t>营收</a:t>
                </a:r>
                <a:endParaRPr lang="zh-CN" altLang="en-US" sz="1400" dirty="0">
                  <a:solidFill>
                    <a:schemeClr val="tx1">
                      <a:lumMod val="95000"/>
                      <a:lumOff val="5000"/>
                    </a:schemeClr>
                  </a:solidFill>
                </a:endParaRPr>
              </a:p>
            </p:txBody>
          </p:sp>
        </p:grpSp>
        <p:cxnSp>
          <p:nvCxnSpPr>
            <p:cNvPr id="67" name="直接连接符 66"/>
            <p:cNvCxnSpPr/>
            <p:nvPr/>
          </p:nvCxnSpPr>
          <p:spPr>
            <a:xfrm>
              <a:off x="3428992" y="2357430"/>
              <a:ext cx="1143008" cy="107157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直接连接符 67"/>
            <p:cNvCxnSpPr/>
            <p:nvPr/>
          </p:nvCxnSpPr>
          <p:spPr>
            <a:xfrm rot="5400000">
              <a:off x="4572000" y="2357430"/>
              <a:ext cx="1071570" cy="107157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直接连接符 70"/>
            <p:cNvCxnSpPr>
              <a:stCxn id="49" idx="6"/>
            </p:cNvCxnSpPr>
            <p:nvPr/>
          </p:nvCxnSpPr>
          <p:spPr>
            <a:xfrm flipH="1">
              <a:off x="4572000" y="3429000"/>
              <a:ext cx="2174914"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直接连接符 74"/>
            <p:cNvCxnSpPr/>
            <p:nvPr/>
          </p:nvCxnSpPr>
          <p:spPr>
            <a:xfrm rot="16200000" flipV="1">
              <a:off x="4429124" y="3571876"/>
              <a:ext cx="1214446" cy="928694"/>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直接连接符 77"/>
            <p:cNvCxnSpPr/>
            <p:nvPr/>
          </p:nvCxnSpPr>
          <p:spPr>
            <a:xfrm flipV="1">
              <a:off x="3428992" y="3429000"/>
              <a:ext cx="1143008" cy="1071570"/>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直接连接符 80"/>
            <p:cNvCxnSpPr>
              <a:stCxn id="49" idx="2"/>
            </p:cNvCxnSpPr>
            <p:nvPr/>
          </p:nvCxnSpPr>
          <p:spPr>
            <a:xfrm rot="10800000" flipH="1">
              <a:off x="2463226" y="3429000"/>
              <a:ext cx="2108774" cy="1588"/>
            </a:xfrm>
            <a:prstGeom prst="line">
              <a:avLst/>
            </a:prstGeom>
          </p:spPr>
          <p:style>
            <a:lnRef idx="1">
              <a:schemeClr val="accent3"/>
            </a:lnRef>
            <a:fillRef idx="0">
              <a:schemeClr val="accent3"/>
            </a:fillRef>
            <a:effectRef idx="0">
              <a:schemeClr val="accent3"/>
            </a:effectRef>
            <a:fontRef idx="minor">
              <a:schemeClr val="tx1"/>
            </a:fontRef>
          </p:style>
        </p:cxnSp>
      </p:grpSp>
      <p:sp>
        <p:nvSpPr>
          <p:cNvPr id="88" name="椭圆 87"/>
          <p:cNvSpPr/>
          <p:nvPr/>
        </p:nvSpPr>
        <p:spPr>
          <a:xfrm>
            <a:off x="3929058" y="3000372"/>
            <a:ext cx="1428760" cy="1071570"/>
          </a:xfrm>
          <a:prstGeom prst="ellipse">
            <a:avLst/>
          </a:prstGeom>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smtClean="0"/>
              <a:t>执行力</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微软智能决策支持解决方案</a:t>
            </a:r>
            <a:endParaRPr lang="zh-CN" altLang="en-US" dirty="0"/>
          </a:p>
        </p:txBody>
      </p:sp>
      <p:pic>
        <p:nvPicPr>
          <p:cNvPr id="6" name="图片 5" descr="02.png"/>
          <p:cNvPicPr>
            <a:picLocks noChangeAspect="1"/>
          </p:cNvPicPr>
          <p:nvPr/>
        </p:nvPicPr>
        <p:blipFill>
          <a:blip r:embed="rId3" cstate="print"/>
          <a:srcRect t="7485" b="5982"/>
          <a:stretch>
            <a:fillRect/>
          </a:stretch>
        </p:blipFill>
        <p:spPr>
          <a:xfrm>
            <a:off x="428594" y="1031644"/>
            <a:ext cx="7887934" cy="5112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关键技术与产品</a:t>
            </a:r>
            <a:endParaRPr lang="zh-CN" altLang="en-US" dirty="0"/>
          </a:p>
        </p:txBody>
      </p:sp>
      <p:sp>
        <p:nvSpPr>
          <p:cNvPr id="3" name="内容占位符 2"/>
          <p:cNvSpPr>
            <a:spLocks noGrp="1"/>
          </p:cNvSpPr>
          <p:nvPr>
            <p:ph idx="1"/>
          </p:nvPr>
        </p:nvSpPr>
        <p:spPr/>
        <p:txBody>
          <a:bodyPr/>
          <a:lstStyle/>
          <a:p>
            <a:r>
              <a:rPr lang="zh-CN" altLang="en-US" sz="2000" b="1" dirty="0" smtClean="0"/>
              <a:t>关键技术：</a:t>
            </a:r>
            <a:endParaRPr lang="en-US" altLang="zh-CN" sz="2000" b="1" dirty="0" smtClean="0"/>
          </a:p>
          <a:p>
            <a:pPr lvl="1"/>
            <a:r>
              <a:rPr lang="zh-CN" altLang="en-US" sz="2000" dirty="0" smtClean="0"/>
              <a:t>企业应用集成</a:t>
            </a:r>
            <a:endParaRPr lang="en-US" altLang="zh-CN" sz="2000" dirty="0" smtClean="0"/>
          </a:p>
          <a:p>
            <a:pPr lvl="1"/>
            <a:r>
              <a:rPr lang="zh-CN" altLang="en-US" sz="2000" dirty="0" smtClean="0"/>
              <a:t>数据整合；</a:t>
            </a:r>
            <a:endParaRPr lang="en-US" altLang="zh-CN" sz="2000" dirty="0" smtClean="0"/>
          </a:p>
          <a:p>
            <a:pPr lvl="1"/>
            <a:r>
              <a:rPr lang="zh-CN" altLang="en-US" sz="2000" dirty="0" smtClean="0"/>
              <a:t>数据存储与发布；</a:t>
            </a:r>
            <a:endParaRPr lang="en-US" altLang="zh-CN" sz="2000" dirty="0" smtClean="0"/>
          </a:p>
          <a:p>
            <a:pPr lvl="1"/>
            <a:r>
              <a:rPr lang="zh-CN" altLang="en-US" sz="2000" dirty="0" smtClean="0"/>
              <a:t>数据模型访问；</a:t>
            </a:r>
            <a:endParaRPr lang="en-US" altLang="zh-CN" sz="2000" dirty="0" smtClean="0"/>
          </a:p>
          <a:p>
            <a:pPr lvl="1"/>
            <a:r>
              <a:rPr lang="zh-CN" altLang="en-US" sz="2000" dirty="0" smtClean="0"/>
              <a:t>报表、分析与门户集成；</a:t>
            </a:r>
            <a:endParaRPr lang="en-US" altLang="zh-CN" sz="2000" dirty="0" smtClean="0"/>
          </a:p>
          <a:p>
            <a:pPr lvl="1"/>
            <a:r>
              <a:rPr lang="zh-CN" altLang="en-US" sz="2000" dirty="0" smtClean="0"/>
              <a:t>多级权限控制与授权；</a:t>
            </a:r>
            <a:endParaRPr lang="en-US" altLang="zh-CN" sz="2000" dirty="0" smtClean="0"/>
          </a:p>
          <a:p>
            <a:r>
              <a:rPr lang="zh-CN" altLang="en-US" sz="2000" b="1" dirty="0" smtClean="0"/>
              <a:t>产品优势：</a:t>
            </a:r>
            <a:endParaRPr lang="en-US" altLang="zh-CN" sz="2000" b="1" dirty="0" smtClean="0"/>
          </a:p>
          <a:p>
            <a:pPr lvl="1"/>
            <a:r>
              <a:rPr lang="zh-CN" altLang="en-US" sz="2000" dirty="0" smtClean="0"/>
              <a:t>面向</a:t>
            </a:r>
            <a:r>
              <a:rPr lang="en-US" sz="2000" dirty="0" smtClean="0"/>
              <a:t>SOA</a:t>
            </a:r>
            <a:r>
              <a:rPr lang="zh-CN" altLang="en-US" sz="2000" dirty="0" smtClean="0"/>
              <a:t>架构；</a:t>
            </a:r>
            <a:endParaRPr lang="en-US" altLang="zh-CN" sz="2000" dirty="0" smtClean="0"/>
          </a:p>
          <a:p>
            <a:pPr lvl="1"/>
            <a:r>
              <a:rPr lang="zh-CN" altLang="en-US" sz="2000" dirty="0" smtClean="0"/>
              <a:t>产品集成程度高；</a:t>
            </a:r>
            <a:endParaRPr lang="en-US" altLang="zh-CN" sz="2000" dirty="0" smtClean="0"/>
          </a:p>
          <a:p>
            <a:pPr lvl="1"/>
            <a:r>
              <a:rPr lang="zh-CN" altLang="en-US" sz="2000" dirty="0" smtClean="0"/>
              <a:t>高性能、低成本、易实现；</a:t>
            </a:r>
            <a:endParaRPr lang="en-US" altLang="zh-CN" sz="2000" dirty="0" smtClean="0"/>
          </a:p>
          <a:p>
            <a:pPr lvl="1"/>
            <a:r>
              <a:rPr lang="zh-CN" altLang="en-US" sz="2000" dirty="0" smtClean="0"/>
              <a:t>同</a:t>
            </a:r>
            <a:r>
              <a:rPr lang="en-US" sz="2000" dirty="0" smtClean="0"/>
              <a:t>Office</a:t>
            </a:r>
            <a:r>
              <a:rPr lang="zh-CN" altLang="en-US" sz="2000" dirty="0" smtClean="0"/>
              <a:t>应用的紧密集成与结合；</a:t>
            </a:r>
            <a:endParaRPr lang="en-US" altLang="zh-CN" sz="2000" dirty="0" smtClean="0"/>
          </a:p>
        </p:txBody>
      </p:sp>
      <p:pic>
        <p:nvPicPr>
          <p:cNvPr id="1026" name="Picture 2"/>
          <p:cNvPicPr>
            <a:picLocks noChangeAspect="1" noChangeArrowheads="1"/>
          </p:cNvPicPr>
          <p:nvPr/>
        </p:nvPicPr>
        <p:blipFill>
          <a:blip r:embed="rId3" cstate="print"/>
          <a:srcRect l="9124" r="8877"/>
          <a:stretch>
            <a:fillRect/>
          </a:stretch>
        </p:blipFill>
        <p:spPr bwMode="auto">
          <a:xfrm>
            <a:off x="4251966" y="1580818"/>
            <a:ext cx="4176000" cy="3276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dirty="0" smtClean="0"/>
              <a:t>关键技术与产品</a:t>
            </a:r>
            <a:r>
              <a:rPr lang="en-US" altLang="zh-CN" dirty="0" smtClean="0"/>
              <a:t>—</a:t>
            </a:r>
            <a:r>
              <a:rPr lang="zh-CN" altLang="en-US" dirty="0" smtClean="0"/>
              <a:t>数据仓库</a:t>
            </a:r>
            <a:endParaRPr lang="zh-CN" altLang="en-US" dirty="0"/>
          </a:p>
        </p:txBody>
      </p:sp>
      <p:sp>
        <p:nvSpPr>
          <p:cNvPr id="3" name="内容占位符 2"/>
          <p:cNvSpPr>
            <a:spLocks noGrp="1"/>
          </p:cNvSpPr>
          <p:nvPr>
            <p:ph idx="1"/>
          </p:nvPr>
        </p:nvSpPr>
        <p:spPr>
          <a:prstGeom prst="rect">
            <a:avLst/>
          </a:prstGeom>
        </p:spPr>
        <p:txBody>
          <a:bodyPr>
            <a:normAutofit/>
          </a:bodyPr>
          <a:lstStyle/>
          <a:p>
            <a:r>
              <a:rPr lang="zh-CN" altLang="en-US" dirty="0" smtClean="0"/>
              <a:t>软件平台：</a:t>
            </a:r>
            <a:r>
              <a:rPr lang="en-US" altLang="zh-CN" dirty="0" smtClean="0"/>
              <a:t>SQL Server 2008关系型数据库引挚</a:t>
            </a:r>
          </a:p>
          <a:p>
            <a:r>
              <a:rPr lang="zh-CN" altLang="en-US" dirty="0" smtClean="0"/>
              <a:t>设计方法：基于第三范式和多维分析模型</a:t>
            </a:r>
            <a:endParaRPr lang="en-US" altLang="zh-CN" dirty="0" smtClean="0"/>
          </a:p>
          <a:p>
            <a:r>
              <a:rPr lang="zh-CN" altLang="en-US" dirty="0" smtClean="0"/>
              <a:t>特性：</a:t>
            </a:r>
            <a:endParaRPr lang="en-US" altLang="zh-CN" dirty="0" smtClean="0"/>
          </a:p>
          <a:p>
            <a:pPr lvl="1"/>
            <a:r>
              <a:rPr lang="zh-CN" altLang="en-US" dirty="0" smtClean="0"/>
              <a:t>面向主题：易于还原业务逻辑</a:t>
            </a:r>
            <a:endParaRPr lang="en-US" altLang="zh-CN" dirty="0" smtClean="0"/>
          </a:p>
          <a:p>
            <a:pPr lvl="1"/>
            <a:r>
              <a:rPr lang="zh-CN" altLang="en-US" dirty="0" smtClean="0"/>
              <a:t>准确性：数据校验逻辑</a:t>
            </a:r>
            <a:endParaRPr lang="en-US" altLang="zh-CN" dirty="0" smtClean="0"/>
          </a:p>
          <a:p>
            <a:pPr lvl="1"/>
            <a:r>
              <a:rPr lang="zh-CN" altLang="en-US" dirty="0" smtClean="0"/>
              <a:t>安全性：软、硬件的数据备份</a:t>
            </a:r>
            <a:endParaRPr lang="en-US" altLang="zh-CN" dirty="0" smtClean="0"/>
          </a:p>
          <a:p>
            <a:pPr lvl="1"/>
            <a:r>
              <a:rPr lang="zh-CN" altLang="en-US" dirty="0" smtClean="0"/>
              <a:t>完整性：各系统 数据的集中存储</a:t>
            </a:r>
            <a:endParaRPr lang="en-US" altLang="zh-CN" dirty="0" smtClean="0"/>
          </a:p>
          <a:p>
            <a:pPr lvl="1"/>
            <a:r>
              <a:rPr lang="zh-CN" altLang="en-US" dirty="0" smtClean="0"/>
              <a:t>开放性：成为各应用系统的数据源</a:t>
            </a:r>
            <a:endParaRPr lang="en-US" altLang="zh-CN" dirty="0" smtClean="0"/>
          </a:p>
          <a:p>
            <a:r>
              <a:rPr lang="en-US" altLang="zh-CN" dirty="0" err="1" smtClean="0"/>
              <a:t>ODS、数据仓库、数据集市</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dirty="0" smtClean="0"/>
              <a:t>关键技术与产品</a:t>
            </a:r>
            <a:r>
              <a:rPr lang="en-US" altLang="zh-CN" dirty="0" smtClean="0"/>
              <a:t>— ETL</a:t>
            </a:r>
            <a:endParaRPr lang="zh-CN" altLang="en-US" dirty="0"/>
          </a:p>
        </p:txBody>
      </p:sp>
      <p:sp>
        <p:nvSpPr>
          <p:cNvPr id="3" name="内容占位符 2"/>
          <p:cNvSpPr>
            <a:spLocks noGrp="1"/>
          </p:cNvSpPr>
          <p:nvPr>
            <p:ph idx="1"/>
          </p:nvPr>
        </p:nvSpPr>
        <p:spPr>
          <a:prstGeom prst="rect">
            <a:avLst/>
          </a:prstGeom>
        </p:spPr>
        <p:txBody>
          <a:bodyPr/>
          <a:lstStyle/>
          <a:p>
            <a:r>
              <a:rPr lang="zh-CN" altLang="en-US" dirty="0" smtClean="0"/>
              <a:t>软件平台：</a:t>
            </a:r>
            <a:r>
              <a:rPr lang="en-US" altLang="zh-CN" dirty="0" smtClean="0"/>
              <a:t>SQL Server 2008 Integration Services</a:t>
            </a:r>
          </a:p>
          <a:p>
            <a:r>
              <a:rPr lang="zh-CN" altLang="en-US" dirty="0" smtClean="0"/>
              <a:t>特性</a:t>
            </a:r>
            <a:endParaRPr lang="en-US" altLang="zh-CN" dirty="0" smtClean="0"/>
          </a:p>
          <a:p>
            <a:pPr lvl="1"/>
            <a:r>
              <a:rPr lang="zh-CN" altLang="en-US" dirty="0" smtClean="0"/>
              <a:t>配置</a:t>
            </a:r>
            <a:endParaRPr lang="en-US" altLang="zh-CN" dirty="0" smtClean="0"/>
          </a:p>
          <a:p>
            <a:pPr lvl="1"/>
            <a:r>
              <a:rPr lang="zh-CN" altLang="en-US" dirty="0" smtClean="0"/>
              <a:t>调度</a:t>
            </a:r>
            <a:endParaRPr lang="en-US" altLang="zh-CN" dirty="0" smtClean="0"/>
          </a:p>
          <a:p>
            <a:pPr lvl="1"/>
            <a:r>
              <a:rPr lang="zh-CN" altLang="en-US" dirty="0" smtClean="0"/>
              <a:t>扩展</a:t>
            </a:r>
            <a:endParaRPr lang="en-US" altLang="zh-CN" dirty="0" smtClean="0"/>
          </a:p>
          <a:p>
            <a:pPr lvl="1"/>
            <a:r>
              <a:rPr lang="zh-CN" altLang="en-US" dirty="0" smtClean="0"/>
              <a:t>优化</a:t>
            </a:r>
            <a:endParaRPr lang="en-US" altLang="zh-CN" dirty="0" smtClean="0"/>
          </a:p>
          <a:p>
            <a:endParaRPr lang="zh-CN" altLang="en-US" dirty="0"/>
          </a:p>
        </p:txBody>
      </p:sp>
      <p:pic>
        <p:nvPicPr>
          <p:cNvPr id="116737" name="图片 2"/>
          <p:cNvPicPr>
            <a:picLocks noChangeAspect="1" noChangeArrowheads="1"/>
          </p:cNvPicPr>
          <p:nvPr/>
        </p:nvPicPr>
        <p:blipFill>
          <a:blip r:embed="rId3" cstate="print"/>
          <a:srcRect/>
          <a:stretch>
            <a:fillRect/>
          </a:stretch>
        </p:blipFill>
        <p:spPr bwMode="auto">
          <a:xfrm>
            <a:off x="2428860" y="2571744"/>
            <a:ext cx="6412720"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381000" y="1646239"/>
            <a:ext cx="1981200" cy="773113"/>
          </a:xfrm>
          <a:prstGeom prst="roundRect">
            <a:avLst>
              <a:gd name="adj" fmla="val 16667"/>
            </a:avLst>
          </a:prstGeom>
          <a:gradFill flip="none" rotWithShape="1">
            <a:gsLst>
              <a:gs pos="0">
                <a:srgbClr val="1A4B57">
                  <a:alpha val="69804"/>
                </a:srgbClr>
              </a:gs>
              <a:gs pos="77000">
                <a:srgbClr val="3497AE">
                  <a:alpha val="49804"/>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wrap="none" rtlCol="0" anchor="ctr"/>
          <a:lstStyle/>
          <a:p>
            <a:pPr algn="ctr" defTabSz="914099">
              <a:lnSpc>
                <a:spcPct val="90000"/>
              </a:lnSpc>
              <a:defRPr/>
            </a:pPr>
            <a:r>
              <a:rPr lang="zh-CN" altLang="en-US" sz="2000" dirty="0" smtClean="0">
                <a:latin typeface="微软雅黑" pitchFamily="34" charset="-122"/>
                <a:ea typeface="微软雅黑" pitchFamily="34" charset="-122"/>
              </a:rPr>
              <a:t>灵活</a:t>
            </a:r>
          </a:p>
        </p:txBody>
      </p:sp>
      <p:sp>
        <p:nvSpPr>
          <p:cNvPr id="13" name="AutoShape 5"/>
          <p:cNvSpPr>
            <a:spLocks noChangeArrowheads="1"/>
          </p:cNvSpPr>
          <p:nvPr/>
        </p:nvSpPr>
        <p:spPr bwMode="auto">
          <a:xfrm>
            <a:off x="381000" y="2553892"/>
            <a:ext cx="1981200" cy="773113"/>
          </a:xfrm>
          <a:prstGeom prst="roundRect">
            <a:avLst>
              <a:gd name="adj" fmla="val 16667"/>
            </a:avLst>
          </a:prstGeom>
          <a:gradFill flip="none" rotWithShape="1">
            <a:gsLst>
              <a:gs pos="0">
                <a:srgbClr val="1A4B57">
                  <a:alpha val="69804"/>
                </a:srgbClr>
              </a:gs>
              <a:gs pos="77000">
                <a:srgbClr val="3497AE">
                  <a:alpha val="49804"/>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defTabSz="914099">
              <a:lnSpc>
                <a:spcPct val="90000"/>
              </a:lnSpc>
              <a:defRPr/>
            </a:pPr>
            <a:r>
              <a:rPr lang="zh-CN" altLang="en-US" sz="2000" dirty="0" smtClean="0">
                <a:latin typeface="微软雅黑" pitchFamily="34" charset="-122"/>
                <a:ea typeface="微软雅黑" pitchFamily="34" charset="-122"/>
              </a:rPr>
              <a:t>聚合</a:t>
            </a:r>
          </a:p>
        </p:txBody>
      </p:sp>
      <p:sp>
        <p:nvSpPr>
          <p:cNvPr id="14" name="AutoShape 5"/>
          <p:cNvSpPr>
            <a:spLocks noChangeArrowheads="1"/>
          </p:cNvSpPr>
          <p:nvPr/>
        </p:nvSpPr>
        <p:spPr bwMode="auto">
          <a:xfrm>
            <a:off x="381000" y="3461545"/>
            <a:ext cx="1981200" cy="773113"/>
          </a:xfrm>
          <a:prstGeom prst="roundRect">
            <a:avLst>
              <a:gd name="adj" fmla="val 16667"/>
            </a:avLst>
          </a:prstGeom>
          <a:gradFill flip="none" rotWithShape="1">
            <a:gsLst>
              <a:gs pos="0">
                <a:srgbClr val="1A4B57">
                  <a:alpha val="69804"/>
                </a:srgbClr>
              </a:gs>
              <a:gs pos="77000">
                <a:srgbClr val="3497AE">
                  <a:alpha val="49804"/>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defTabSz="914099">
              <a:lnSpc>
                <a:spcPct val="90000"/>
              </a:lnSpc>
              <a:defRPr/>
            </a:pPr>
            <a:r>
              <a:rPr lang="en-US" altLang="en-US" sz="2000" dirty="0" err="1" smtClean="0">
                <a:latin typeface="微软雅黑" pitchFamily="34" charset="-122"/>
                <a:ea typeface="微软雅黑" pitchFamily="34" charset="-122"/>
              </a:rPr>
              <a:t>模型</a:t>
            </a:r>
            <a:endParaRPr lang="en-US" altLang="en-US" sz="2000" dirty="0" smtClean="0">
              <a:latin typeface="微软雅黑" pitchFamily="34" charset="-122"/>
              <a:ea typeface="微软雅黑" pitchFamily="34" charset="-122"/>
            </a:endParaRPr>
          </a:p>
        </p:txBody>
      </p:sp>
      <p:sp>
        <p:nvSpPr>
          <p:cNvPr id="15" name="AutoShape 5"/>
          <p:cNvSpPr>
            <a:spLocks noChangeArrowheads="1"/>
          </p:cNvSpPr>
          <p:nvPr/>
        </p:nvSpPr>
        <p:spPr bwMode="auto">
          <a:xfrm>
            <a:off x="381000" y="4369198"/>
            <a:ext cx="1981200" cy="773113"/>
          </a:xfrm>
          <a:prstGeom prst="roundRect">
            <a:avLst>
              <a:gd name="adj" fmla="val 16667"/>
            </a:avLst>
          </a:prstGeom>
          <a:gradFill flip="none" rotWithShape="1">
            <a:gsLst>
              <a:gs pos="0">
                <a:srgbClr val="1A4B57">
                  <a:alpha val="69804"/>
                </a:srgbClr>
              </a:gs>
              <a:gs pos="77000">
                <a:srgbClr val="3497AE">
                  <a:alpha val="49804"/>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defTabSz="914099">
              <a:lnSpc>
                <a:spcPct val="90000"/>
              </a:lnSpc>
              <a:defRPr/>
            </a:pPr>
            <a:r>
              <a:rPr lang="en-US" altLang="en-US" sz="2000" dirty="0" err="1" smtClean="0">
                <a:latin typeface="微软雅黑" pitchFamily="34" charset="-122"/>
                <a:ea typeface="微软雅黑" pitchFamily="34" charset="-122"/>
              </a:rPr>
              <a:t>计算</a:t>
            </a:r>
            <a:endParaRPr lang="en-US" altLang="en-US" sz="2000" dirty="0" smtClean="0">
              <a:latin typeface="微软雅黑" pitchFamily="34" charset="-122"/>
              <a:ea typeface="微软雅黑" pitchFamily="34" charset="-122"/>
            </a:endParaRPr>
          </a:p>
        </p:txBody>
      </p:sp>
      <p:sp>
        <p:nvSpPr>
          <p:cNvPr id="16" name="AutoShape 5"/>
          <p:cNvSpPr>
            <a:spLocks noChangeArrowheads="1"/>
          </p:cNvSpPr>
          <p:nvPr/>
        </p:nvSpPr>
        <p:spPr bwMode="auto">
          <a:xfrm>
            <a:off x="381000" y="5276852"/>
            <a:ext cx="1981200" cy="773113"/>
          </a:xfrm>
          <a:prstGeom prst="roundRect">
            <a:avLst>
              <a:gd name="adj" fmla="val 16667"/>
            </a:avLst>
          </a:prstGeom>
          <a:gradFill flip="none" rotWithShape="1">
            <a:gsLst>
              <a:gs pos="0">
                <a:srgbClr val="1A4B57">
                  <a:alpha val="69804"/>
                </a:srgbClr>
              </a:gs>
              <a:gs pos="77000">
                <a:srgbClr val="3497AE">
                  <a:alpha val="49804"/>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defTabSz="914099">
              <a:lnSpc>
                <a:spcPct val="90000"/>
              </a:lnSpc>
              <a:defRPr/>
            </a:pPr>
            <a:r>
              <a:rPr lang="en-US" sz="2000" dirty="0" err="1" smtClean="0">
                <a:latin typeface="微软雅黑" pitchFamily="34" charset="-122"/>
                <a:ea typeface="微软雅黑" pitchFamily="34" charset="-122"/>
              </a:rPr>
              <a:t>权限</a:t>
            </a:r>
            <a:endParaRPr lang="en-US" sz="2000" dirty="0" smtClean="0">
              <a:gradFill>
                <a:gsLst>
                  <a:gs pos="0">
                    <a:schemeClr val="tx1"/>
                  </a:gs>
                  <a:gs pos="88000">
                    <a:schemeClr val="tx1"/>
                  </a:gs>
                </a:gsLst>
                <a:lin ang="5400000" scaled="0"/>
              </a:gradFill>
              <a:effectLst>
                <a:outerShdw blurRad="152400" dir="5400000" algn="ctr" rotWithShape="0">
                  <a:prstClr val="black">
                    <a:alpha val="80000"/>
                  </a:prstClr>
                </a:outerShdw>
              </a:effectLst>
              <a:latin typeface="微软雅黑" pitchFamily="34" charset="-122"/>
              <a:ea typeface="微软雅黑" pitchFamily="34" charset="-122"/>
            </a:endParaRPr>
          </a:p>
        </p:txBody>
      </p:sp>
      <p:sp>
        <p:nvSpPr>
          <p:cNvPr id="32" name="Pentagon 31"/>
          <p:cNvSpPr/>
          <p:nvPr/>
        </p:nvSpPr>
        <p:spPr bwMode="auto">
          <a:xfrm flipH="1">
            <a:off x="2463282" y="1646239"/>
            <a:ext cx="6680718" cy="777240"/>
          </a:xfrm>
          <a:prstGeom prst="homePlate">
            <a:avLst/>
          </a:prstGeom>
          <a:gradFill flip="none" rotWithShape="1">
            <a:gsLst>
              <a:gs pos="0">
                <a:srgbClr val="3F6617">
                  <a:alpha val="29804"/>
                </a:srgbClr>
              </a:gs>
              <a:gs pos="77000">
                <a:srgbClr val="7DCC2E">
                  <a:alpha val="49804"/>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lIns="274320" tIns="0" rIns="0" bIns="0" rtlCol="0" anchor="ctr"/>
          <a:lstStyle/>
          <a:p>
            <a:pPr defTabSz="914099">
              <a:defRPr/>
            </a:pPr>
            <a:r>
              <a:rPr lang="zh-CN" altLang="en-US" sz="2000" dirty="0" smtClean="0">
                <a:latin typeface="微软雅黑" pitchFamily="34" charset="-122"/>
                <a:ea typeface="微软雅黑" pitchFamily="34" charset="-122"/>
              </a:rPr>
              <a:t>利用</a:t>
            </a:r>
            <a:r>
              <a:rPr lang="en-US" altLang="zh-CN" sz="2000" dirty="0" err="1" smtClean="0">
                <a:latin typeface="微软雅黑" pitchFamily="34" charset="-122"/>
                <a:ea typeface="微软雅黑" pitchFamily="34" charset="-122"/>
              </a:rPr>
              <a:t>OLAP客户端，可以实现对数据的灵活分析</a:t>
            </a:r>
            <a:endParaRPr lang="zh-CN" altLang="en-US" sz="2000" dirty="0" smtClean="0">
              <a:latin typeface="微软雅黑" pitchFamily="34" charset="-122"/>
              <a:ea typeface="微软雅黑" pitchFamily="34" charset="-122"/>
            </a:endParaRPr>
          </a:p>
        </p:txBody>
      </p:sp>
      <p:sp>
        <p:nvSpPr>
          <p:cNvPr id="33" name="Pentagon 32"/>
          <p:cNvSpPr/>
          <p:nvPr/>
        </p:nvSpPr>
        <p:spPr bwMode="auto">
          <a:xfrm flipH="1">
            <a:off x="2463282" y="2552859"/>
            <a:ext cx="6680718" cy="777240"/>
          </a:xfrm>
          <a:prstGeom prst="homePlate">
            <a:avLst/>
          </a:prstGeom>
          <a:gradFill flip="none" rotWithShape="1">
            <a:gsLst>
              <a:gs pos="0">
                <a:srgbClr val="3F6617">
                  <a:alpha val="29804"/>
                </a:srgbClr>
              </a:gs>
              <a:gs pos="77000">
                <a:srgbClr val="7DCC2E">
                  <a:alpha val="49804"/>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lIns="274320" tIns="0" rIns="0" bIns="0" rtlCol="0" anchor="ctr"/>
          <a:lstStyle/>
          <a:p>
            <a:pPr defTabSz="914099">
              <a:defRPr/>
            </a:pPr>
            <a:r>
              <a:rPr lang="zh-CN" altLang="en-US" sz="2000" dirty="0" smtClean="0">
                <a:latin typeface="微软雅黑" pitchFamily="34" charset="-122"/>
                <a:ea typeface="微软雅黑" pitchFamily="34" charset="-122"/>
              </a:rPr>
              <a:t>提供快速的数据查询</a:t>
            </a:r>
          </a:p>
        </p:txBody>
      </p:sp>
      <p:sp>
        <p:nvSpPr>
          <p:cNvPr id="34" name="Pentagon 33"/>
          <p:cNvSpPr/>
          <p:nvPr/>
        </p:nvSpPr>
        <p:spPr bwMode="auto">
          <a:xfrm flipH="1">
            <a:off x="2463282" y="3459479"/>
            <a:ext cx="6680718" cy="777240"/>
          </a:xfrm>
          <a:prstGeom prst="homePlate">
            <a:avLst/>
          </a:prstGeom>
          <a:gradFill flip="none" rotWithShape="1">
            <a:gsLst>
              <a:gs pos="0">
                <a:srgbClr val="3F6617">
                  <a:alpha val="29804"/>
                </a:srgbClr>
              </a:gs>
              <a:gs pos="77000">
                <a:srgbClr val="7DCC2E">
                  <a:alpha val="49804"/>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lIns="274320" tIns="0" rIns="0" bIns="0" rtlCol="0" anchor="ctr"/>
          <a:lstStyle/>
          <a:p>
            <a:r>
              <a:rPr lang="zh-CN" altLang="en-US" sz="2000" dirty="0" smtClean="0">
                <a:latin typeface="微软雅黑" pitchFamily="34" charset="-122"/>
                <a:ea typeface="微软雅黑" pitchFamily="34" charset="-122"/>
              </a:rPr>
              <a:t>用业务语言实现对数据的描述</a:t>
            </a:r>
          </a:p>
        </p:txBody>
      </p:sp>
      <p:sp>
        <p:nvSpPr>
          <p:cNvPr id="35" name="Pentagon 34"/>
          <p:cNvSpPr/>
          <p:nvPr/>
        </p:nvSpPr>
        <p:spPr bwMode="auto">
          <a:xfrm flipH="1">
            <a:off x="2463282" y="4357694"/>
            <a:ext cx="6680718" cy="777240"/>
          </a:xfrm>
          <a:prstGeom prst="homePlate">
            <a:avLst/>
          </a:prstGeom>
          <a:gradFill flip="none" rotWithShape="1">
            <a:gsLst>
              <a:gs pos="0">
                <a:srgbClr val="3F6617">
                  <a:alpha val="29804"/>
                </a:srgbClr>
              </a:gs>
              <a:gs pos="77000">
                <a:srgbClr val="7DCC2E">
                  <a:alpha val="49804"/>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lIns="274320" tIns="0" rIns="0" bIns="0" rtlCol="0" anchor="ctr"/>
          <a:lstStyle/>
          <a:p>
            <a:pPr fontAlgn="base">
              <a:spcBef>
                <a:spcPct val="0"/>
              </a:spcBef>
              <a:spcAft>
                <a:spcPct val="0"/>
              </a:spcAft>
              <a:defRPr/>
            </a:pPr>
            <a:r>
              <a:rPr lang="en-US" altLang="en-US" sz="2000" dirty="0" err="1" smtClean="0">
                <a:latin typeface="微软雅黑" pitchFamily="34" charset="-122"/>
                <a:ea typeface="微软雅黑" pitchFamily="34" charset="-122"/>
              </a:rPr>
              <a:t>将复杂的计算简单化</a:t>
            </a:r>
            <a:endParaRPr lang="en-US" altLang="en-US" sz="2000" dirty="0" smtClean="0">
              <a:latin typeface="微软雅黑" pitchFamily="34" charset="-122"/>
              <a:ea typeface="微软雅黑" pitchFamily="34" charset="-122"/>
            </a:endParaRPr>
          </a:p>
        </p:txBody>
      </p:sp>
      <p:sp>
        <p:nvSpPr>
          <p:cNvPr id="36" name="Pentagon 35"/>
          <p:cNvSpPr/>
          <p:nvPr/>
        </p:nvSpPr>
        <p:spPr bwMode="auto">
          <a:xfrm flipH="1">
            <a:off x="2463282" y="5272723"/>
            <a:ext cx="6680718" cy="777240"/>
          </a:xfrm>
          <a:prstGeom prst="homePlate">
            <a:avLst/>
          </a:prstGeom>
          <a:gradFill flip="none" rotWithShape="1">
            <a:gsLst>
              <a:gs pos="0">
                <a:srgbClr val="3F6617">
                  <a:alpha val="29804"/>
                </a:srgbClr>
              </a:gs>
              <a:gs pos="77000">
                <a:srgbClr val="7DCC2E">
                  <a:alpha val="49804"/>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lIns="274320" tIns="0" rIns="0" bIns="0" rtlCol="0" anchor="ctr"/>
          <a:lstStyle/>
          <a:p>
            <a:pPr fontAlgn="base">
              <a:spcBef>
                <a:spcPct val="0"/>
              </a:spcBef>
              <a:spcAft>
                <a:spcPct val="0"/>
              </a:spcAft>
              <a:defRPr/>
            </a:pPr>
            <a:r>
              <a:rPr lang="en-US" altLang="en-US" sz="2000" dirty="0" err="1" smtClean="0">
                <a:latin typeface="微软雅黑" pitchFamily="34" charset="-122"/>
                <a:ea typeface="微软雅黑" pitchFamily="34" charset="-122"/>
              </a:rPr>
              <a:t>简单、易用的数据级管理权限</a:t>
            </a:r>
            <a:endParaRPr lang="en-US" altLang="en-US" sz="2000" dirty="0" smtClean="0">
              <a:latin typeface="微软雅黑" pitchFamily="34" charset="-122"/>
              <a:ea typeface="微软雅黑" pitchFamily="34" charset="-122"/>
            </a:endParaRPr>
          </a:p>
        </p:txBody>
      </p:sp>
      <p:sp>
        <p:nvSpPr>
          <p:cNvPr id="17" name="标题 16"/>
          <p:cNvSpPr>
            <a:spLocks noGrp="1"/>
          </p:cNvSpPr>
          <p:nvPr>
            <p:ph type="title"/>
          </p:nvPr>
        </p:nvSpPr>
        <p:spPr>
          <a:prstGeom prst="rect">
            <a:avLst/>
          </a:prstGeom>
        </p:spPr>
        <p:txBody>
          <a:bodyPr/>
          <a:lstStyle/>
          <a:p>
            <a:r>
              <a:rPr lang="zh-CN" altLang="en-US" dirty="0" smtClean="0"/>
              <a:t>关键技术与产品</a:t>
            </a:r>
            <a:r>
              <a:rPr lang="en-US" altLang="zh-CN" dirty="0" smtClean="0"/>
              <a:t>— OLAP</a:t>
            </a:r>
            <a:endParaRPr lang="zh-CN"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6"/>
            <a:ext cx="8229600" cy="879459"/>
          </a:xfrm>
          <a:prstGeom prst="rect">
            <a:avLst/>
          </a:prstGeom>
        </p:spPr>
        <p:txBody>
          <a:bodyPr>
            <a:normAutofit fontScale="90000"/>
          </a:bodyPr>
          <a:lstStyle/>
          <a:p>
            <a:r>
              <a:rPr lang="zh-CN" altLang="en-US" dirty="0" smtClean="0"/>
              <a:t>提供信息供自助式访问</a:t>
            </a:r>
            <a:r>
              <a:rPr lang="en-US" sz="4200" dirty="0" smtClean="0"/>
              <a:t/>
            </a:r>
            <a:br>
              <a:rPr lang="en-US" sz="4200" dirty="0" smtClean="0"/>
            </a:br>
            <a:r>
              <a:rPr lang="zh-CN" altLang="en-US" sz="2400" i="1" spc="-100" dirty="0" smtClean="0"/>
              <a:t>构建于一个开放的分析平台</a:t>
            </a:r>
            <a:endParaRPr lang="en-US" sz="2800" dirty="0">
              <a:solidFill>
                <a:schemeClr val="tx1"/>
              </a:solidFill>
            </a:endParaRPr>
          </a:p>
        </p:txBody>
      </p:sp>
      <p:sp>
        <p:nvSpPr>
          <p:cNvPr id="71" name="Slide Number Placeholder 2"/>
          <p:cNvSpPr>
            <a:spLocks noGrp="1"/>
          </p:cNvSpPr>
          <p:nvPr>
            <p:ph type="sldNum" sz="quarter" idx="4294967295"/>
          </p:nvPr>
        </p:nvSpPr>
        <p:spPr>
          <a:xfrm>
            <a:off x="0" y="6597650"/>
            <a:ext cx="592138" cy="331788"/>
          </a:xfrm>
          <a:prstGeom prst="rect">
            <a:avLst/>
          </a:prstGeom>
        </p:spPr>
        <p:txBody>
          <a:bodyPr/>
          <a:lstStyle/>
          <a:p>
            <a:pPr>
              <a:defRPr/>
            </a:pPr>
            <a:fld id="{D6DF4E2C-41CB-4EB4-867E-6424F9B34E02}" type="slidenum">
              <a:rPr lang="en-US" smtClean="0"/>
              <a:pPr>
                <a:defRPr/>
              </a:pPr>
              <a:t>39</a:t>
            </a:fld>
            <a:endParaRPr lang="en-US" dirty="0"/>
          </a:p>
        </p:txBody>
      </p:sp>
      <p:grpSp>
        <p:nvGrpSpPr>
          <p:cNvPr id="3" name="Group 68"/>
          <p:cNvGrpSpPr>
            <a:grpSpLocks/>
          </p:cNvGrpSpPr>
          <p:nvPr/>
        </p:nvGrpSpPr>
        <p:grpSpPr bwMode="auto">
          <a:xfrm>
            <a:off x="2259019" y="3616354"/>
            <a:ext cx="1717675" cy="1973263"/>
            <a:chOff x="442913" y="4636574"/>
            <a:chExt cx="1717675" cy="1973776"/>
          </a:xfrm>
        </p:grpSpPr>
        <p:grpSp>
          <p:nvGrpSpPr>
            <p:cNvPr id="4" name="Group 55"/>
            <p:cNvGrpSpPr>
              <a:grpSpLocks/>
            </p:cNvGrpSpPr>
            <p:nvPr/>
          </p:nvGrpSpPr>
          <p:grpSpPr bwMode="auto">
            <a:xfrm>
              <a:off x="442909" y="4636573"/>
              <a:ext cx="1182061" cy="1652053"/>
              <a:chOff x="4784050" y="1782441"/>
              <a:chExt cx="1201512" cy="1433872"/>
            </a:xfrm>
          </p:grpSpPr>
          <p:sp>
            <p:nvSpPr>
              <p:cNvPr id="29" name="Rectangle 28"/>
              <p:cNvSpPr/>
              <p:nvPr/>
            </p:nvSpPr>
            <p:spPr bwMode="auto">
              <a:xfrm>
                <a:off x="5579162" y="2657069"/>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0" name="Rectangle 29"/>
              <p:cNvSpPr/>
              <p:nvPr/>
            </p:nvSpPr>
            <p:spPr bwMode="auto">
              <a:xfrm>
                <a:off x="5188230" y="2716705"/>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1" name="Rectangle 30"/>
              <p:cNvSpPr/>
              <p:nvPr/>
            </p:nvSpPr>
            <p:spPr bwMode="auto">
              <a:xfrm>
                <a:off x="4797298" y="2789593"/>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2" name="Rectangle 31"/>
              <p:cNvSpPr/>
              <p:nvPr/>
            </p:nvSpPr>
            <p:spPr bwMode="auto">
              <a:xfrm>
                <a:off x="5572538" y="2239633"/>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3" name="Rectangle 32"/>
              <p:cNvSpPr/>
              <p:nvPr/>
            </p:nvSpPr>
            <p:spPr bwMode="auto">
              <a:xfrm>
                <a:off x="5181606" y="2299269"/>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4" name="Rectangle 33"/>
              <p:cNvSpPr/>
              <p:nvPr/>
            </p:nvSpPr>
            <p:spPr bwMode="auto">
              <a:xfrm>
                <a:off x="4790674" y="2372157"/>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5" name="Rectangle 34"/>
              <p:cNvSpPr/>
              <p:nvPr/>
            </p:nvSpPr>
            <p:spPr bwMode="auto">
              <a:xfrm>
                <a:off x="5565914" y="1782441"/>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6" name="Rectangle 35"/>
              <p:cNvSpPr/>
              <p:nvPr/>
            </p:nvSpPr>
            <p:spPr bwMode="auto">
              <a:xfrm>
                <a:off x="5174982" y="1842077"/>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37" name="Rectangle 36"/>
              <p:cNvSpPr/>
              <p:nvPr/>
            </p:nvSpPr>
            <p:spPr bwMode="auto">
              <a:xfrm>
                <a:off x="4784050" y="1914965"/>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grpSp>
        <p:grpSp>
          <p:nvGrpSpPr>
            <p:cNvPr id="5" name="Group 55"/>
            <p:cNvGrpSpPr>
              <a:grpSpLocks/>
            </p:cNvGrpSpPr>
            <p:nvPr/>
          </p:nvGrpSpPr>
          <p:grpSpPr bwMode="auto">
            <a:xfrm>
              <a:off x="710607" y="4804059"/>
              <a:ext cx="1182061" cy="1652053"/>
              <a:chOff x="4784050" y="1782441"/>
              <a:chExt cx="1201512" cy="1433872"/>
            </a:xfrm>
          </p:grpSpPr>
          <p:sp>
            <p:nvSpPr>
              <p:cNvPr id="20" name="Rectangle 19"/>
              <p:cNvSpPr/>
              <p:nvPr/>
            </p:nvSpPr>
            <p:spPr bwMode="auto">
              <a:xfrm>
                <a:off x="5579162" y="2657069"/>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1" name="Rectangle 20"/>
              <p:cNvSpPr/>
              <p:nvPr/>
            </p:nvSpPr>
            <p:spPr bwMode="auto">
              <a:xfrm>
                <a:off x="5188230" y="2716705"/>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2" name="Rectangle 21"/>
              <p:cNvSpPr/>
              <p:nvPr/>
            </p:nvSpPr>
            <p:spPr bwMode="auto">
              <a:xfrm>
                <a:off x="4797298" y="2789593"/>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3" name="Rectangle 22"/>
              <p:cNvSpPr/>
              <p:nvPr/>
            </p:nvSpPr>
            <p:spPr bwMode="auto">
              <a:xfrm>
                <a:off x="5572538" y="2239633"/>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4" name="Rectangle 23"/>
              <p:cNvSpPr/>
              <p:nvPr/>
            </p:nvSpPr>
            <p:spPr bwMode="auto">
              <a:xfrm>
                <a:off x="5181606" y="2299269"/>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5" name="Rectangle 24"/>
              <p:cNvSpPr/>
              <p:nvPr/>
            </p:nvSpPr>
            <p:spPr bwMode="auto">
              <a:xfrm>
                <a:off x="4790674" y="2372157"/>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6" name="Rectangle 25"/>
              <p:cNvSpPr/>
              <p:nvPr/>
            </p:nvSpPr>
            <p:spPr bwMode="auto">
              <a:xfrm>
                <a:off x="5565914" y="1782441"/>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7" name="Rectangle 26"/>
              <p:cNvSpPr/>
              <p:nvPr/>
            </p:nvSpPr>
            <p:spPr bwMode="auto">
              <a:xfrm>
                <a:off x="5174982" y="1842077"/>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28" name="Rectangle 27"/>
              <p:cNvSpPr/>
              <p:nvPr/>
            </p:nvSpPr>
            <p:spPr bwMode="auto">
              <a:xfrm>
                <a:off x="4784050" y="1914965"/>
                <a:ext cx="406400" cy="426720"/>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grpSp>
        <p:sp>
          <p:nvSpPr>
            <p:cNvPr id="8" name="Rectangle 7"/>
            <p:cNvSpPr/>
            <p:nvPr/>
          </p:nvSpPr>
          <p:spPr bwMode="auto">
            <a:xfrm>
              <a:off x="1760767" y="5966009"/>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9" name="Rectangle 8"/>
            <p:cNvSpPr/>
            <p:nvPr/>
          </p:nvSpPr>
          <p:spPr bwMode="auto">
            <a:xfrm>
              <a:off x="1376163" y="6034719"/>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0" name="Rectangle 9"/>
            <p:cNvSpPr/>
            <p:nvPr/>
          </p:nvSpPr>
          <p:spPr bwMode="auto">
            <a:xfrm>
              <a:off x="991560" y="6118698"/>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1" name="Rectangle 10"/>
            <p:cNvSpPr/>
            <p:nvPr/>
          </p:nvSpPr>
          <p:spPr bwMode="auto">
            <a:xfrm>
              <a:off x="1754250" y="5485055"/>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2" name="Rectangle 11"/>
            <p:cNvSpPr/>
            <p:nvPr/>
          </p:nvSpPr>
          <p:spPr bwMode="auto">
            <a:xfrm>
              <a:off x="1369646" y="5553765"/>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3" name="Rectangle 12"/>
            <p:cNvSpPr/>
            <p:nvPr/>
          </p:nvSpPr>
          <p:spPr bwMode="auto">
            <a:xfrm>
              <a:off x="985043" y="5637744"/>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4" name="Rectangle 13"/>
            <p:cNvSpPr/>
            <p:nvPr/>
          </p:nvSpPr>
          <p:spPr bwMode="auto">
            <a:xfrm>
              <a:off x="1747734" y="4958295"/>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5" name="Rectangle 14"/>
            <p:cNvSpPr/>
            <p:nvPr/>
          </p:nvSpPr>
          <p:spPr bwMode="auto">
            <a:xfrm>
              <a:off x="1363129" y="5027005"/>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sp>
          <p:nvSpPr>
            <p:cNvPr id="16" name="Rectangle 15"/>
            <p:cNvSpPr/>
            <p:nvPr/>
          </p:nvSpPr>
          <p:spPr bwMode="auto">
            <a:xfrm>
              <a:off x="978526" y="5110984"/>
              <a:ext cx="399821" cy="491652"/>
            </a:xfrm>
            <a:prstGeom prst="rect">
              <a:avLst/>
            </a:prstGeom>
            <a:ln>
              <a:headEnd type="none" w="med" len="med"/>
              <a:tailEnd type="none" w="med" len="med"/>
            </a:ln>
            <a:scene3d>
              <a:camera prst="isometricOffAxis1Right"/>
              <a:lightRig rig="threePt" dir="t">
                <a:rot lat="0" lon="0" rev="0"/>
              </a:lightRig>
            </a:scene3d>
            <a:sp3d prstMaterial="matte">
              <a:bevelT h="279400"/>
              <a:bevelB h="234950"/>
            </a:sp3d>
          </p:spPr>
          <p:style>
            <a:lnRef idx="0">
              <a:schemeClr val="accent3"/>
            </a:lnRef>
            <a:fillRef idx="3">
              <a:schemeClr val="accent3"/>
            </a:fillRef>
            <a:effectRef idx="3">
              <a:schemeClr val="accent3"/>
            </a:effectRef>
            <a:fontRef idx="minor">
              <a:schemeClr val="lt1"/>
            </a:fontRef>
          </p:style>
          <p:txBody>
            <a:bodyPr anchor="ctr"/>
            <a:lstStyle/>
            <a:p>
              <a:pPr algn="ctr" eaLnBrk="0" hangingPunct="0">
                <a:lnSpc>
                  <a:spcPct val="85000"/>
                </a:lnSpc>
                <a:spcBef>
                  <a:spcPct val="20000"/>
                </a:spcBef>
                <a:defRPr/>
              </a:pPr>
              <a:endParaRPr lang="en-US" sz="1200" dirty="0">
                <a:solidFill>
                  <a:schemeClr val="tx1">
                    <a:lumMod val="95000"/>
                    <a:lumOff val="5000"/>
                  </a:schemeClr>
                </a:solidFill>
              </a:endParaRPr>
            </a:p>
          </p:txBody>
        </p:sp>
        <p:grpSp>
          <p:nvGrpSpPr>
            <p:cNvPr id="6" name="Group 54"/>
            <p:cNvGrpSpPr>
              <a:grpSpLocks/>
            </p:cNvGrpSpPr>
            <p:nvPr/>
          </p:nvGrpSpPr>
          <p:grpSpPr bwMode="auto">
            <a:xfrm>
              <a:off x="474682" y="5155532"/>
              <a:ext cx="1420059" cy="834727"/>
              <a:chOff x="818940" y="5075579"/>
              <a:chExt cx="1419899" cy="834887"/>
            </a:xfrm>
          </p:grpSpPr>
          <p:pic>
            <p:nvPicPr>
              <p:cNvPr id="18" name="Picture 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8940" y="5075579"/>
                <a:ext cx="1419899" cy="834887"/>
              </a:xfrm>
              <a:prstGeom prst="ellipse">
                <a:avLst/>
              </a:prstGeom>
              <a:ln>
                <a:noFill/>
              </a:ln>
              <a:effectLst>
                <a:softEdge rad="112500"/>
              </a:effectLst>
            </p:spPr>
          </p:pic>
          <p:sp>
            <p:nvSpPr>
              <p:cNvPr id="19" name="TextBox 18"/>
              <p:cNvSpPr txBox="1"/>
              <p:nvPr/>
            </p:nvSpPr>
            <p:spPr>
              <a:xfrm>
                <a:off x="1044709" y="5280105"/>
                <a:ext cx="995680" cy="46187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2400" dirty="0">
                    <a:ln w="10541" cmpd="sng">
                      <a:solidFill>
                        <a:srgbClr val="7D7D7D">
                          <a:tint val="100000"/>
                          <a:shade val="100000"/>
                          <a:satMod val="110000"/>
                        </a:srgbClr>
                      </a:solidFill>
                      <a:prstDash val="solid"/>
                    </a:ln>
                    <a:solidFill>
                      <a:schemeClr val="tx1">
                        <a:lumMod val="95000"/>
                        <a:lumOff val="5000"/>
                      </a:schemeClr>
                    </a:solidFill>
                    <a:latin typeface="Arial" charset="0"/>
                    <a:cs typeface="Arial" charset="0"/>
                  </a:rPr>
                  <a:t>UDM</a:t>
                </a:r>
              </a:p>
            </p:txBody>
          </p:sp>
        </p:grpSp>
      </p:grpSp>
      <p:grpSp>
        <p:nvGrpSpPr>
          <p:cNvPr id="7" name="Group 88"/>
          <p:cNvGrpSpPr>
            <a:grpSpLocks/>
          </p:cNvGrpSpPr>
          <p:nvPr/>
        </p:nvGrpSpPr>
        <p:grpSpPr bwMode="auto">
          <a:xfrm>
            <a:off x="241300" y="2600349"/>
            <a:ext cx="793750" cy="933450"/>
            <a:chOff x="159653" y="3380679"/>
            <a:chExt cx="1033478" cy="967597"/>
          </a:xfrm>
        </p:grpSpPr>
        <p:pic>
          <p:nvPicPr>
            <p:cNvPr id="39" name="Picture 2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59653" y="3380679"/>
              <a:ext cx="899778" cy="967597"/>
            </a:xfrm>
            <a:prstGeom prst="rect">
              <a:avLst/>
            </a:prstGeom>
            <a:noFill/>
            <a:ln w="9525">
              <a:noFill/>
              <a:miter lim="800000"/>
              <a:headEnd/>
              <a:tailEnd/>
            </a:ln>
          </p:spPr>
        </p:pic>
        <p:sp>
          <p:nvSpPr>
            <p:cNvPr id="40" name="Text Box 13"/>
            <p:cNvSpPr txBox="1">
              <a:spLocks noChangeArrowheads="1"/>
            </p:cNvSpPr>
            <p:nvPr/>
          </p:nvSpPr>
          <p:spPr bwMode="auto">
            <a:xfrm>
              <a:off x="223729" y="3714732"/>
              <a:ext cx="969402" cy="478553"/>
            </a:xfrm>
            <a:prstGeom prst="rect">
              <a:avLst/>
            </a:prstGeom>
            <a:noFill/>
            <a:ln w="12700">
              <a:noFill/>
              <a:miter lim="800000"/>
              <a:headEnd type="none" w="sm" len="sm"/>
              <a:tailEnd type="none" w="sm" len="sm"/>
            </a:ln>
          </p:spPr>
          <p:txBody>
            <a:bodyPr>
              <a:spAutoFit/>
            </a:bodyPr>
            <a:lstStyle/>
            <a:p>
              <a:r>
                <a:rPr lang="en-US" sz="1200" dirty="0">
                  <a:solidFill>
                    <a:schemeClr val="tx1">
                      <a:lumMod val="95000"/>
                      <a:lumOff val="5000"/>
                    </a:schemeClr>
                  </a:solidFill>
                </a:rPr>
                <a:t>  SQL Server</a:t>
              </a:r>
            </a:p>
          </p:txBody>
        </p:sp>
      </p:grpSp>
      <p:grpSp>
        <p:nvGrpSpPr>
          <p:cNvPr id="17" name="Group 89"/>
          <p:cNvGrpSpPr>
            <a:grpSpLocks/>
          </p:cNvGrpSpPr>
          <p:nvPr/>
        </p:nvGrpSpPr>
        <p:grpSpPr bwMode="auto">
          <a:xfrm>
            <a:off x="259910" y="4056080"/>
            <a:ext cx="716385" cy="890086"/>
            <a:chOff x="211568" y="4610819"/>
            <a:chExt cx="874478" cy="901200"/>
          </a:xfrm>
        </p:grpSpPr>
        <p:pic>
          <p:nvPicPr>
            <p:cNvPr id="42" name="Picture 11"/>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211568" y="4610819"/>
              <a:ext cx="874478" cy="901200"/>
            </a:xfrm>
            <a:prstGeom prst="rect">
              <a:avLst/>
            </a:prstGeom>
            <a:noFill/>
            <a:ln w="9525">
              <a:noFill/>
              <a:miter lim="800000"/>
              <a:headEnd/>
              <a:tailEnd/>
            </a:ln>
          </p:spPr>
        </p:pic>
        <p:sp>
          <p:nvSpPr>
            <p:cNvPr id="43" name="Text Box 16"/>
            <p:cNvSpPr txBox="1">
              <a:spLocks noChangeArrowheads="1"/>
            </p:cNvSpPr>
            <p:nvPr/>
          </p:nvSpPr>
          <p:spPr bwMode="auto">
            <a:xfrm>
              <a:off x="320625" y="4943541"/>
              <a:ext cx="718600" cy="430035"/>
            </a:xfrm>
            <a:prstGeom prst="rect">
              <a:avLst/>
            </a:prstGeom>
            <a:noFill/>
            <a:ln w="12700">
              <a:noFill/>
              <a:miter lim="800000"/>
              <a:headEnd type="none" w="sm" len="sm"/>
              <a:tailEnd type="none" w="sm" len="sm"/>
            </a:ln>
          </p:spPr>
          <p:txBody>
            <a:bodyPr wrap="none">
              <a:spAutoFit/>
            </a:bodyPr>
            <a:lstStyle/>
            <a:p>
              <a:pPr>
                <a:lnSpc>
                  <a:spcPct val="90000"/>
                </a:lnSpc>
              </a:pPr>
              <a:r>
                <a:rPr lang="en-US" sz="1200" dirty="0">
                  <a:solidFill>
                    <a:schemeClr val="tx1">
                      <a:lumMod val="95000"/>
                      <a:lumOff val="5000"/>
                    </a:schemeClr>
                  </a:solidFill>
                </a:rPr>
                <a:t>Oracle</a:t>
              </a:r>
            </a:p>
            <a:p>
              <a:pPr>
                <a:lnSpc>
                  <a:spcPct val="90000"/>
                </a:lnSpc>
              </a:pPr>
              <a:r>
                <a:rPr lang="en-US" sz="1200" dirty="0">
                  <a:solidFill>
                    <a:schemeClr val="tx1">
                      <a:lumMod val="95000"/>
                      <a:lumOff val="5000"/>
                    </a:schemeClr>
                  </a:solidFill>
                </a:rPr>
                <a:t>  DB2</a:t>
              </a:r>
            </a:p>
          </p:txBody>
        </p:sp>
      </p:grpSp>
      <p:pic>
        <p:nvPicPr>
          <p:cNvPr id="44" name="Picture 15"/>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286203" y="5524021"/>
            <a:ext cx="741826" cy="806114"/>
          </a:xfrm>
          <a:prstGeom prst="rect">
            <a:avLst/>
          </a:prstGeom>
          <a:noFill/>
          <a:ln w="9525">
            <a:noFill/>
            <a:miter lim="800000"/>
            <a:headEnd/>
            <a:tailEnd/>
          </a:ln>
        </p:spPr>
      </p:pic>
      <p:sp>
        <p:nvSpPr>
          <p:cNvPr id="45" name="AutoShape 17"/>
          <p:cNvSpPr>
            <a:spLocks noChangeArrowheads="1"/>
          </p:cNvSpPr>
          <p:nvPr/>
        </p:nvSpPr>
        <p:spPr bwMode="auto">
          <a:xfrm>
            <a:off x="403225" y="5664226"/>
            <a:ext cx="596900" cy="585788"/>
          </a:xfrm>
          <a:prstGeom prst="can">
            <a:avLst>
              <a:gd name="adj" fmla="val 14491"/>
            </a:avLst>
          </a:prstGeom>
          <a:noFill/>
          <a:ln w="12700">
            <a:noFill/>
            <a:round/>
            <a:headEnd type="none" w="sm" len="sm"/>
            <a:tailEnd type="none" w="sm" len="sm"/>
          </a:ln>
        </p:spPr>
        <p:txBody>
          <a:bodyPr wrap="none" lIns="91397" tIns="45698" rIns="91397" bIns="45698" anchor="ctr"/>
          <a:lstStyle/>
          <a:p>
            <a:r>
              <a:rPr lang="en-US" sz="1200" dirty="0">
                <a:solidFill>
                  <a:schemeClr val="tx1">
                    <a:lumMod val="95000"/>
                    <a:lumOff val="5000"/>
                  </a:schemeClr>
                </a:solidFill>
              </a:rPr>
              <a:t>Tera-  </a:t>
            </a:r>
          </a:p>
          <a:p>
            <a:r>
              <a:rPr lang="en-US" sz="1200" dirty="0">
                <a:solidFill>
                  <a:schemeClr val="tx1">
                    <a:lumMod val="95000"/>
                    <a:lumOff val="5000"/>
                  </a:schemeClr>
                </a:solidFill>
              </a:rPr>
              <a:t>data</a:t>
            </a:r>
          </a:p>
        </p:txBody>
      </p:sp>
      <p:pic>
        <p:nvPicPr>
          <p:cNvPr id="46"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rot="1127693">
            <a:off x="1258979" y="3200032"/>
            <a:ext cx="753961" cy="554251"/>
          </a:xfrm>
          <a:prstGeom prst="rect">
            <a:avLst/>
          </a:prstGeom>
          <a:noFill/>
          <a:ln>
            <a:noFill/>
          </a:ln>
        </p:spPr>
      </p:pic>
      <p:pic>
        <p:nvPicPr>
          <p:cNvPr id="47"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a:off x="1246952" y="4210685"/>
            <a:ext cx="753961" cy="554251"/>
          </a:xfrm>
          <a:prstGeom prst="rect">
            <a:avLst/>
          </a:prstGeom>
          <a:noFill/>
          <a:ln>
            <a:noFill/>
          </a:ln>
        </p:spPr>
      </p:pic>
      <p:sp>
        <p:nvSpPr>
          <p:cNvPr id="59" name="TextBox 11"/>
          <p:cNvSpPr txBox="1">
            <a:spLocks noChangeArrowheads="1"/>
          </p:cNvSpPr>
          <p:nvPr/>
        </p:nvSpPr>
        <p:spPr bwMode="auto">
          <a:xfrm>
            <a:off x="5797382" y="1801738"/>
            <a:ext cx="1921580" cy="458587"/>
          </a:xfrm>
          <a:prstGeom prst="rect">
            <a:avLst/>
          </a:prstGeom>
          <a:noFill/>
          <a:ln w="9525" algn="ctr">
            <a:noFill/>
            <a:miter lim="800000"/>
            <a:headEnd/>
            <a:tailEnd/>
          </a:ln>
        </p:spPr>
        <p:txBody>
          <a:bodyPr>
            <a:spAutoFit/>
          </a:bodyPr>
          <a:lstStyle/>
          <a:p>
            <a:pPr eaLnBrk="0" hangingPunct="0">
              <a:lnSpc>
                <a:spcPct val="85000"/>
              </a:lnSpc>
              <a:spcBef>
                <a:spcPct val="50000"/>
              </a:spcBef>
            </a:pPr>
            <a:r>
              <a:rPr lang="en-US" sz="1400" dirty="0">
                <a:solidFill>
                  <a:schemeClr val="tx1">
                    <a:lumMod val="95000"/>
                    <a:lumOff val="5000"/>
                  </a:schemeClr>
                </a:solidFill>
                <a:latin typeface="Trebuchet MS" pitchFamily="34" charset="0"/>
              </a:rPr>
              <a:t>PerformancePoint </a:t>
            </a:r>
            <a:r>
              <a:rPr lang="en-US" sz="1400" dirty="0" smtClean="0">
                <a:solidFill>
                  <a:schemeClr val="tx1">
                    <a:lumMod val="95000"/>
                    <a:lumOff val="5000"/>
                  </a:schemeClr>
                </a:solidFill>
                <a:latin typeface="Trebuchet MS" pitchFamily="34" charset="0"/>
              </a:rPr>
              <a:t>Server</a:t>
            </a:r>
            <a:endParaRPr lang="en-US" sz="1400" dirty="0">
              <a:solidFill>
                <a:schemeClr val="tx1">
                  <a:lumMod val="95000"/>
                  <a:lumOff val="5000"/>
                </a:schemeClr>
              </a:solidFill>
              <a:latin typeface="Trebuchet MS" pitchFamily="34" charset="0"/>
            </a:endParaRPr>
          </a:p>
        </p:txBody>
      </p:sp>
      <p:sp>
        <p:nvSpPr>
          <p:cNvPr id="57" name="TextBox 11"/>
          <p:cNvSpPr txBox="1">
            <a:spLocks noChangeArrowheads="1"/>
          </p:cNvSpPr>
          <p:nvPr/>
        </p:nvSpPr>
        <p:spPr bwMode="auto">
          <a:xfrm>
            <a:off x="3643308" y="1796219"/>
            <a:ext cx="2151857" cy="275460"/>
          </a:xfrm>
          <a:prstGeom prst="rect">
            <a:avLst/>
          </a:prstGeom>
          <a:noFill/>
          <a:ln w="9525" algn="ctr">
            <a:noFill/>
            <a:miter lim="800000"/>
            <a:headEnd/>
            <a:tailEnd/>
          </a:ln>
        </p:spPr>
        <p:txBody>
          <a:bodyPr wrap="square">
            <a:spAutoFit/>
          </a:bodyPr>
          <a:lstStyle/>
          <a:p>
            <a:pPr eaLnBrk="0" hangingPunct="0">
              <a:lnSpc>
                <a:spcPct val="85000"/>
              </a:lnSpc>
              <a:spcBef>
                <a:spcPct val="50000"/>
              </a:spcBef>
            </a:pPr>
            <a:r>
              <a:rPr lang="en-US" sz="1400" dirty="0" smtClean="0">
                <a:solidFill>
                  <a:schemeClr val="tx1">
                    <a:lumMod val="95000"/>
                    <a:lumOff val="5000"/>
                  </a:schemeClr>
                </a:solidFill>
                <a:latin typeface="Trebuchet MS" pitchFamily="34" charset="0"/>
              </a:rPr>
              <a:t>Reporting  Services </a:t>
            </a:r>
            <a:endParaRPr lang="en-US" sz="1400" dirty="0">
              <a:solidFill>
                <a:schemeClr val="tx1">
                  <a:lumMod val="95000"/>
                  <a:lumOff val="5000"/>
                </a:schemeClr>
              </a:solidFill>
              <a:latin typeface="Trebuchet MS" pitchFamily="34" charset="0"/>
            </a:endParaRPr>
          </a:p>
        </p:txBody>
      </p:sp>
      <p:sp>
        <p:nvSpPr>
          <p:cNvPr id="53" name="TextBox 11"/>
          <p:cNvSpPr txBox="1">
            <a:spLocks noChangeArrowheads="1"/>
          </p:cNvSpPr>
          <p:nvPr/>
        </p:nvSpPr>
        <p:spPr bwMode="auto">
          <a:xfrm>
            <a:off x="7440388" y="1613092"/>
            <a:ext cx="1893614" cy="458587"/>
          </a:xfrm>
          <a:prstGeom prst="rect">
            <a:avLst/>
          </a:prstGeom>
          <a:noFill/>
          <a:ln w="9525" algn="ctr">
            <a:noFill/>
            <a:miter lim="800000"/>
            <a:headEnd/>
            <a:tailEnd/>
          </a:ln>
        </p:spPr>
        <p:txBody>
          <a:bodyPr wrap="square">
            <a:spAutoFit/>
          </a:bodyPr>
          <a:lstStyle/>
          <a:p>
            <a:pPr eaLnBrk="0" hangingPunct="0">
              <a:lnSpc>
                <a:spcPct val="85000"/>
              </a:lnSpc>
              <a:spcBef>
                <a:spcPct val="50000"/>
              </a:spcBef>
            </a:pPr>
            <a:r>
              <a:rPr lang="en-US" sz="1400" dirty="0">
                <a:solidFill>
                  <a:schemeClr val="tx1">
                    <a:lumMod val="95000"/>
                    <a:lumOff val="5000"/>
                  </a:schemeClr>
                </a:solidFill>
                <a:latin typeface="Trebuchet MS" pitchFamily="34" charset="0"/>
              </a:rPr>
              <a:t>Microsoft SharePoint technologies</a:t>
            </a:r>
          </a:p>
        </p:txBody>
      </p:sp>
      <p:pic>
        <p:nvPicPr>
          <p:cNvPr id="65"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rot="20204101">
            <a:off x="1307110" y="5185236"/>
            <a:ext cx="753961" cy="554251"/>
          </a:xfrm>
          <a:prstGeom prst="rect">
            <a:avLst/>
          </a:prstGeom>
          <a:noFill/>
          <a:ln>
            <a:noFill/>
          </a:ln>
        </p:spPr>
      </p:pic>
      <p:pic>
        <p:nvPicPr>
          <p:cNvPr id="66"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rot="17819050">
            <a:off x="3211701" y="2910134"/>
            <a:ext cx="451686" cy="332043"/>
          </a:xfrm>
          <a:prstGeom prst="rect">
            <a:avLst/>
          </a:prstGeom>
          <a:noFill/>
          <a:ln>
            <a:noFill/>
          </a:ln>
        </p:spPr>
      </p:pic>
      <p:pic>
        <p:nvPicPr>
          <p:cNvPr id="67"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rot="19392919">
            <a:off x="3713012" y="3255040"/>
            <a:ext cx="451686" cy="332043"/>
          </a:xfrm>
          <a:prstGeom prst="rect">
            <a:avLst/>
          </a:prstGeom>
          <a:noFill/>
          <a:ln>
            <a:noFill/>
          </a:ln>
        </p:spPr>
      </p:pic>
      <p:pic>
        <p:nvPicPr>
          <p:cNvPr id="68"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rot="20552332">
            <a:off x="3950261" y="3780419"/>
            <a:ext cx="451686" cy="332043"/>
          </a:xfrm>
          <a:prstGeom prst="rect">
            <a:avLst/>
          </a:prstGeom>
          <a:noFill/>
          <a:ln>
            <a:noFill/>
          </a:ln>
        </p:spPr>
      </p:pic>
      <p:pic>
        <p:nvPicPr>
          <p:cNvPr id="69" name="Picture 24" descr="chart07b"/>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a:off x="3993746" y="4353925"/>
            <a:ext cx="451686" cy="332043"/>
          </a:xfrm>
          <a:prstGeom prst="rect">
            <a:avLst/>
          </a:prstGeom>
          <a:noFill/>
          <a:ln>
            <a:noFill/>
          </a:ln>
        </p:spPr>
      </p:pic>
      <p:sp>
        <p:nvSpPr>
          <p:cNvPr id="70" name="AutoShape 69"/>
          <p:cNvSpPr>
            <a:spLocks noChangeAspect="1" noChangeArrowheads="1"/>
          </p:cNvSpPr>
          <p:nvPr/>
        </p:nvSpPr>
        <p:spPr bwMode="auto">
          <a:xfrm>
            <a:off x="4071938" y="4057673"/>
            <a:ext cx="4648200" cy="2800351"/>
          </a:xfrm>
          <a:prstGeom prst="rect">
            <a:avLst/>
          </a:prstGeom>
          <a:noFill/>
          <a:ln w="9525">
            <a:noFill/>
            <a:miter lim="800000"/>
            <a:headEnd/>
            <a:tailEnd/>
          </a:ln>
        </p:spPr>
        <p:txBody>
          <a:bodyPr lIns="91397" tIns="45698" rIns="91397" bIns="45698"/>
          <a:lstStyle/>
          <a:p>
            <a:endParaRPr lang="en-US" sz="1200" dirty="0">
              <a:solidFill>
                <a:schemeClr val="tx1">
                  <a:lumMod val="95000"/>
                  <a:lumOff val="5000"/>
                </a:schemeClr>
              </a:solidFill>
            </a:endParaRPr>
          </a:p>
        </p:txBody>
      </p:sp>
      <p:pic>
        <p:nvPicPr>
          <p:cNvPr id="72" name="Picture 71"/>
          <p:cNvPicPr/>
          <p:nvPr/>
        </p:nvPicPr>
        <p:blipFill>
          <a:blip r:embed="rId8" cstate="print"/>
          <a:srcRect/>
          <a:stretch>
            <a:fillRect/>
          </a:stretch>
        </p:blipFill>
        <p:spPr bwMode="auto">
          <a:xfrm>
            <a:off x="5508173" y="4259931"/>
            <a:ext cx="2970814" cy="2255404"/>
          </a:xfrm>
          <a:prstGeom prst="rect">
            <a:avLst/>
          </a:prstGeom>
          <a:ln>
            <a:noFill/>
          </a:ln>
          <a:effectLst>
            <a:reflection blurRad="6350" stA="52000" endA="300" endPos="35000" dir="5400000" sy="-100000" algn="bl" rotWithShape="0"/>
          </a:effectLst>
          <a:scene3d>
            <a:camera prst="perspectiveContrastingLeftFacing">
              <a:rot lat="300000" lon="21594000" rev="0"/>
            </a:camera>
            <a:lightRig rig="threePt" dir="t">
              <a:rot lat="0" lon="0" rev="2700000"/>
            </a:lightRig>
          </a:scene3d>
          <a:sp3d>
            <a:bevelT w="63500" h="50800"/>
          </a:sp3d>
        </p:spPr>
      </p:pic>
      <p:sp>
        <p:nvSpPr>
          <p:cNvPr id="73" name="TextBox 11"/>
          <p:cNvSpPr txBox="1">
            <a:spLocks noChangeArrowheads="1"/>
          </p:cNvSpPr>
          <p:nvPr/>
        </p:nvSpPr>
        <p:spPr bwMode="auto">
          <a:xfrm>
            <a:off x="5158293" y="3929067"/>
            <a:ext cx="1668045" cy="275460"/>
          </a:xfrm>
          <a:prstGeom prst="rect">
            <a:avLst/>
          </a:prstGeom>
          <a:noFill/>
          <a:ln w="9525" algn="ctr">
            <a:noFill/>
            <a:miter lim="800000"/>
            <a:headEnd/>
            <a:tailEnd/>
          </a:ln>
        </p:spPr>
        <p:txBody>
          <a:bodyPr>
            <a:spAutoFit/>
          </a:bodyPr>
          <a:lstStyle/>
          <a:p>
            <a:pPr eaLnBrk="0" hangingPunct="0">
              <a:lnSpc>
                <a:spcPct val="85000"/>
              </a:lnSpc>
              <a:spcBef>
                <a:spcPct val="50000"/>
              </a:spcBef>
            </a:pPr>
            <a:r>
              <a:rPr lang="en-US" sz="1400" dirty="0" smtClean="0">
                <a:solidFill>
                  <a:schemeClr val="tx1">
                    <a:lumMod val="95000"/>
                    <a:lumOff val="5000"/>
                  </a:schemeClr>
                </a:solidFill>
                <a:latin typeface="Trebuchet MS" pitchFamily="34" charset="0"/>
              </a:rPr>
              <a:t>Excel </a:t>
            </a:r>
            <a:endParaRPr lang="en-US" sz="1400" dirty="0">
              <a:solidFill>
                <a:schemeClr val="tx1">
                  <a:lumMod val="95000"/>
                  <a:lumOff val="5000"/>
                </a:schemeClr>
              </a:solidFill>
              <a:latin typeface="Trebuchet MS" pitchFamily="34" charset="0"/>
            </a:endParaRPr>
          </a:p>
        </p:txBody>
      </p:sp>
      <p:pic>
        <p:nvPicPr>
          <p:cNvPr id="74" name="Picture 2"/>
          <p:cNvPicPr>
            <a:picLocks noChangeAspect="1" noChangeArrowheads="1"/>
          </p:cNvPicPr>
          <p:nvPr/>
        </p:nvPicPr>
        <p:blipFill>
          <a:blip r:embed="rId9" cstate="print"/>
          <a:srcRect/>
          <a:stretch>
            <a:fillRect/>
          </a:stretch>
        </p:blipFill>
        <p:spPr bwMode="auto">
          <a:xfrm>
            <a:off x="4128659" y="2051122"/>
            <a:ext cx="1451099" cy="1460665"/>
          </a:xfrm>
          <a:prstGeom prst="rect">
            <a:avLst/>
          </a:prstGeom>
          <a:ln>
            <a:noFill/>
          </a:ln>
          <a:effectLst>
            <a:reflection blurRad="12700" stA="30000" endPos="30000" dist="5000" dir="5400000" sy="-100000" algn="bl" rotWithShape="0"/>
          </a:effectLst>
          <a:scene3d>
            <a:camera prst="perspectiveContrastingLeftFacing" fov="0">
              <a:rot lat="300000" lon="19800000" rev="0"/>
            </a:camera>
            <a:lightRig rig="threePt" dir="t">
              <a:rot lat="0" lon="0" rev="2700000"/>
            </a:lightRig>
          </a:scene3d>
          <a:sp3d>
            <a:bevelT w="63500" h="50800"/>
          </a:sp3d>
        </p:spPr>
      </p:pic>
      <p:pic>
        <p:nvPicPr>
          <p:cNvPr id="75" name="Picture 2" descr="C:\unzipped\ScreenShots (2)\Image1.png"/>
          <p:cNvPicPr>
            <a:picLocks noChangeAspect="1" noChangeArrowheads="1"/>
          </p:cNvPicPr>
          <p:nvPr/>
        </p:nvPicPr>
        <p:blipFill>
          <a:blip r:embed="rId10" cstate="print"/>
          <a:srcRect/>
          <a:stretch>
            <a:fillRect/>
          </a:stretch>
        </p:blipFill>
        <p:spPr bwMode="auto">
          <a:xfrm>
            <a:off x="5866409" y="2383635"/>
            <a:ext cx="1353788" cy="1448810"/>
          </a:xfrm>
          <a:prstGeom prst="rect">
            <a:avLst/>
          </a:prstGeom>
          <a:noFill/>
          <a:effectLst>
            <a:reflection blurRad="6350" stA="52000" endA="300" endPos="35000" dir="5400000" sy="-100000" algn="bl" rotWithShape="0"/>
          </a:effectLst>
          <a:scene3d>
            <a:camera prst="orthographicFront">
              <a:rot lat="300000" lon="19800000" rev="0"/>
            </a:camera>
            <a:lightRig rig="threePt" dir="t"/>
          </a:scene3d>
        </p:spPr>
      </p:pic>
      <p:pic>
        <p:nvPicPr>
          <p:cNvPr id="76" name="Rectangle 18442"/>
          <p:cNvPicPr>
            <a:picLocks noChangeAspect="1" noChangeArrowheads="1"/>
          </p:cNvPicPr>
          <p:nvPr/>
        </p:nvPicPr>
        <p:blipFill>
          <a:blip r:embed="rId11" cstate="print"/>
          <a:srcRect/>
          <a:stretch>
            <a:fillRect/>
          </a:stretch>
        </p:blipFill>
        <p:spPr bwMode="auto">
          <a:xfrm>
            <a:off x="7683336" y="2110503"/>
            <a:ext cx="1246908" cy="1353787"/>
          </a:xfrm>
          <a:prstGeom prst="rect">
            <a:avLst/>
          </a:prstGeom>
          <a:noFill/>
          <a:ln w="9525">
            <a:noFill/>
            <a:miter lim="800000"/>
            <a:headEnd/>
            <a:tailEnd/>
          </a:ln>
          <a:effectLst>
            <a:reflection blurRad="6350" stA="52000" endA="300" endPos="35000" dir="5400000" sy="-100000" algn="bl" rotWithShape="0"/>
          </a:effectLst>
          <a:scene3d>
            <a:camera prst="orthographicFront">
              <a:rot lat="300000" lon="19800000" rev="0"/>
            </a:camera>
            <a:lightRig rig="threePt" dir="t"/>
          </a:scene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6" name="TextBox 1313795"/>
          <p:cNvSpPr txBox="1">
            <a:spLocks noChangeArrowheads="1"/>
          </p:cNvSpPr>
          <p:nvPr/>
        </p:nvSpPr>
        <p:spPr bwMode="auto">
          <a:xfrm>
            <a:off x="438150" y="4500563"/>
            <a:ext cx="4908550" cy="1243417"/>
          </a:xfrm>
          <a:prstGeom prst="rect">
            <a:avLst/>
          </a:prstGeom>
          <a:noFill/>
          <a:ln w="9525" cap="flat" cmpd="sng" algn="ctr">
            <a:noFill/>
            <a:prstDash val="solid"/>
            <a:miter lim="800000"/>
            <a:headEnd type="none" w="sm" len="sm"/>
            <a:tailEnd type="none" w="sm" len="sm"/>
          </a:ln>
          <a:effectLst/>
        </p:spPr>
        <p:txBody>
          <a:bodyPr>
            <a:spAutoFit/>
          </a:bodyPr>
          <a:lstStyle/>
          <a:p>
            <a:pPr marL="342900" indent="-342900">
              <a:spcBef>
                <a:spcPct val="20000"/>
              </a:spcBef>
              <a:buClr>
                <a:schemeClr val="accent1"/>
              </a:buClr>
              <a:buSzPct val="100000"/>
              <a:buFont typeface="Wingdings" pitchFamily="2" charset="2"/>
              <a:buChar char="l"/>
              <a:defRPr/>
            </a:pPr>
            <a:r>
              <a:rPr lang="zh-CN" altLang="en-US" sz="1700" b="1" dirty="0" smtClean="0">
                <a:solidFill>
                  <a:schemeClr val="accent1"/>
                </a:solidFill>
                <a:latin typeface="+mn-ea"/>
              </a:rPr>
              <a:t>完整</a:t>
            </a:r>
            <a:r>
              <a:rPr lang="zh-CN" altLang="en-US" sz="1700" b="1" dirty="0">
                <a:solidFill>
                  <a:schemeClr val="accent1"/>
                </a:solidFill>
                <a:latin typeface="+mn-ea"/>
              </a:rPr>
              <a:t>的、集成</a:t>
            </a:r>
            <a:r>
              <a:rPr lang="zh-CN" altLang="en-US" sz="1700" b="1" dirty="0" smtClean="0">
                <a:solidFill>
                  <a:schemeClr val="accent1"/>
                </a:solidFill>
                <a:latin typeface="+mn-ea"/>
              </a:rPr>
              <a:t>的商业智能及绩效管理解决</a:t>
            </a:r>
            <a:r>
              <a:rPr lang="zh-CN" altLang="en-US" sz="1700" b="1" dirty="0">
                <a:solidFill>
                  <a:schemeClr val="accent1"/>
                </a:solidFill>
                <a:latin typeface="+mn-ea"/>
              </a:rPr>
              <a:t>方案</a:t>
            </a:r>
          </a:p>
          <a:p>
            <a:pPr marL="342900" indent="-342900">
              <a:spcBef>
                <a:spcPct val="20000"/>
              </a:spcBef>
              <a:buClr>
                <a:schemeClr val="accent1"/>
              </a:buClr>
              <a:buSzPct val="100000"/>
              <a:buFont typeface="Wingdings" pitchFamily="2" charset="2"/>
              <a:buChar char="l"/>
              <a:defRPr/>
            </a:pPr>
            <a:r>
              <a:rPr lang="zh-CN" altLang="en-US" sz="1700" b="1" dirty="0" smtClean="0">
                <a:solidFill>
                  <a:schemeClr val="accent1"/>
                </a:solidFill>
                <a:latin typeface="+mn-ea"/>
              </a:rPr>
              <a:t>可结合</a:t>
            </a:r>
            <a:r>
              <a:rPr lang="en-US" altLang="zh-CN" sz="1700" b="1" dirty="0" smtClean="0">
                <a:solidFill>
                  <a:schemeClr val="accent1"/>
                </a:solidFill>
                <a:latin typeface="+mn-ea"/>
              </a:rPr>
              <a:t>Microsoft </a:t>
            </a:r>
            <a:r>
              <a:rPr lang="en-US" altLang="zh-CN" sz="1700" b="1" dirty="0">
                <a:solidFill>
                  <a:schemeClr val="accent1"/>
                </a:solidFill>
                <a:latin typeface="+mn-ea"/>
              </a:rPr>
              <a:t>Office</a:t>
            </a:r>
            <a:r>
              <a:rPr lang="zh-CN" altLang="en-US" sz="1700" b="1" dirty="0" smtClean="0">
                <a:solidFill>
                  <a:schemeClr val="accent1"/>
                </a:solidFill>
                <a:latin typeface="+mn-ea"/>
              </a:rPr>
              <a:t>提供符合客户操作习惯的良好的用户界面</a:t>
            </a:r>
            <a:endParaRPr lang="zh-CN" altLang="en-US" sz="1700" b="1" dirty="0">
              <a:solidFill>
                <a:schemeClr val="accent1"/>
              </a:solidFill>
              <a:latin typeface="+mn-ea"/>
            </a:endParaRPr>
          </a:p>
          <a:p>
            <a:pPr marL="342900" indent="-342900">
              <a:spcBef>
                <a:spcPct val="20000"/>
              </a:spcBef>
              <a:buClr>
                <a:schemeClr val="accent1"/>
              </a:buClr>
              <a:buSzPct val="100000"/>
              <a:buFont typeface="Wingdings" pitchFamily="2" charset="2"/>
              <a:buChar char="l"/>
              <a:defRPr/>
            </a:pPr>
            <a:r>
              <a:rPr lang="zh-CN" altLang="en-US" sz="1700" b="1" dirty="0">
                <a:solidFill>
                  <a:schemeClr val="accent1"/>
                </a:solidFill>
                <a:latin typeface="+mn-ea"/>
              </a:rPr>
              <a:t>以可承担的经济成本满足企业需求</a:t>
            </a:r>
          </a:p>
        </p:txBody>
      </p:sp>
      <p:sp>
        <p:nvSpPr>
          <p:cNvPr id="11" name="标题 10"/>
          <p:cNvSpPr>
            <a:spLocks noGrp="1"/>
          </p:cNvSpPr>
          <p:nvPr>
            <p:ph type="title" idx="4294967295"/>
          </p:nvPr>
        </p:nvSpPr>
        <p:spPr>
          <a:xfrm>
            <a:off x="306475" y="486612"/>
            <a:ext cx="8229600" cy="578513"/>
          </a:xfrm>
          <a:prstGeom prst="rect">
            <a:avLst/>
          </a:prstGeom>
        </p:spPr>
        <p:txBody>
          <a:bodyPr rtlCol="0">
            <a:noAutofit/>
          </a:bodyPr>
          <a:lstStyle/>
          <a:p>
            <a:pPr algn="l">
              <a:lnSpc>
                <a:spcPct val="90000"/>
              </a:lnSpc>
              <a:defRPr/>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微软商业智能愿景</a:t>
            </a:r>
          </a:p>
        </p:txBody>
      </p:sp>
      <p:sp>
        <p:nvSpPr>
          <p:cNvPr id="9" name="圆角矩形 8"/>
          <p:cNvSpPr/>
          <p:nvPr/>
        </p:nvSpPr>
        <p:spPr>
          <a:xfrm>
            <a:off x="785786" y="1428736"/>
            <a:ext cx="4000528" cy="25717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dirty="0" smtClean="0"/>
              <a:t>通过向所有员工提供业务真知灼见从而提升组织效率，进而带来更好、更快、更符合实际的决策</a:t>
            </a:r>
          </a:p>
        </p:txBody>
      </p:sp>
      <p:pic>
        <p:nvPicPr>
          <p:cNvPr id="10" name="Picture 5" descr="sl03_anim1"/>
          <p:cNvPicPr>
            <a:picLocks noChangeAspect="1" noChangeArrowheads="1"/>
          </p:cNvPicPr>
          <p:nvPr/>
        </p:nvPicPr>
        <p:blipFill>
          <a:blip r:embed="rId3" cstate="print"/>
          <a:srcRect/>
          <a:stretch>
            <a:fillRect/>
          </a:stretch>
        </p:blipFill>
        <p:spPr bwMode="auto">
          <a:xfrm>
            <a:off x="5486400" y="3338513"/>
            <a:ext cx="3611563" cy="2919412"/>
          </a:xfrm>
          <a:prstGeom prst="rect">
            <a:avLst/>
          </a:prstGeom>
          <a:noFill/>
          <a:ln w="9525">
            <a:noFill/>
            <a:miter lim="800000"/>
            <a:headEnd/>
            <a:tailEnd/>
          </a:ln>
        </p:spPr>
      </p:pic>
      <p:pic>
        <p:nvPicPr>
          <p:cNvPr id="12" name="Picture 6" descr="sl03_anim2"/>
          <p:cNvPicPr>
            <a:picLocks noChangeAspect="1" noChangeArrowheads="1"/>
          </p:cNvPicPr>
          <p:nvPr/>
        </p:nvPicPr>
        <p:blipFill>
          <a:blip r:embed="rId4" cstate="print"/>
          <a:srcRect/>
          <a:stretch>
            <a:fillRect/>
          </a:stretch>
        </p:blipFill>
        <p:spPr bwMode="auto">
          <a:xfrm>
            <a:off x="5697538" y="2276475"/>
            <a:ext cx="3189287" cy="2085975"/>
          </a:xfrm>
          <a:prstGeom prst="rect">
            <a:avLst/>
          </a:prstGeom>
          <a:noFill/>
          <a:ln w="9525">
            <a:noFill/>
            <a:miter lim="800000"/>
            <a:headEnd/>
            <a:tailEnd/>
          </a:ln>
        </p:spPr>
      </p:pic>
      <p:pic>
        <p:nvPicPr>
          <p:cNvPr id="13" name="Picture 7" descr="sl03_anim3"/>
          <p:cNvPicPr>
            <a:picLocks noChangeAspect="1" noChangeArrowheads="1"/>
          </p:cNvPicPr>
          <p:nvPr/>
        </p:nvPicPr>
        <p:blipFill>
          <a:blip r:embed="rId5" cstate="print"/>
          <a:srcRect/>
          <a:stretch>
            <a:fillRect/>
          </a:stretch>
        </p:blipFill>
        <p:spPr bwMode="auto">
          <a:xfrm>
            <a:off x="5697538" y="619125"/>
            <a:ext cx="3189287" cy="3752850"/>
          </a:xfrm>
          <a:prstGeom prst="rect">
            <a:avLst/>
          </a:prstGeom>
          <a:noFill/>
          <a:ln w="9525">
            <a:noFill/>
            <a:miter lim="800000"/>
            <a:headEnd/>
            <a:tailEnd/>
          </a:ln>
        </p:spPr>
      </p:pic>
      <p:sp>
        <p:nvSpPr>
          <p:cNvPr id="14" name="Text Box 13"/>
          <p:cNvSpPr txBox="1">
            <a:spLocks noChangeArrowheads="1"/>
          </p:cNvSpPr>
          <p:nvPr/>
        </p:nvSpPr>
        <p:spPr bwMode="auto">
          <a:xfrm>
            <a:off x="5638800" y="4343400"/>
            <a:ext cx="3124200" cy="1069975"/>
          </a:xfrm>
          <a:prstGeom prst="rect">
            <a:avLst/>
          </a:prstGeom>
          <a:noFill/>
          <a:ln w="9525">
            <a:noFill/>
            <a:miter lim="800000"/>
            <a:headEnd/>
            <a:tailEnd/>
          </a:ln>
        </p:spPr>
        <p:txBody>
          <a:bodyPr>
            <a:spAutoFit/>
          </a:bodyPr>
          <a:lstStyle/>
          <a:p>
            <a:pPr algn="ctr" eaLnBrk="0" hangingPunct="0">
              <a:spcBef>
                <a:spcPct val="50000"/>
              </a:spcBef>
            </a:pPr>
            <a:r>
              <a:rPr lang="zh-CN" altLang="en-US" sz="1600" dirty="0"/>
              <a:t>策略       方法       操作</a:t>
            </a:r>
          </a:p>
          <a:p>
            <a:pPr algn="ctr" eaLnBrk="0" hangingPunct="0">
              <a:spcBef>
                <a:spcPct val="50000"/>
              </a:spcBef>
            </a:pPr>
            <a:endParaRPr lang="zh-CN" altLang="en-US" sz="1600" dirty="0"/>
          </a:p>
          <a:p>
            <a:pPr eaLnBrk="0" hangingPunct="0">
              <a:spcBef>
                <a:spcPct val="50000"/>
              </a:spcBef>
            </a:pPr>
            <a:r>
              <a:rPr lang="zh-CN" altLang="en-US" sz="1600" dirty="0"/>
              <a:t>正确信息   正确时间   正确格式</a:t>
            </a:r>
          </a:p>
        </p:txBody>
      </p:sp>
      <p:sp>
        <p:nvSpPr>
          <p:cNvPr id="15" name="Text Box 16"/>
          <p:cNvSpPr txBox="1">
            <a:spLocks noChangeArrowheads="1"/>
          </p:cNvSpPr>
          <p:nvPr/>
        </p:nvSpPr>
        <p:spPr bwMode="auto">
          <a:xfrm>
            <a:off x="6705600" y="1447800"/>
            <a:ext cx="1219200" cy="304800"/>
          </a:xfrm>
          <a:prstGeom prst="rect">
            <a:avLst/>
          </a:prstGeom>
          <a:noFill/>
          <a:ln w="9525">
            <a:noFill/>
            <a:miter lim="800000"/>
            <a:headEnd/>
            <a:tailEnd/>
          </a:ln>
        </p:spPr>
        <p:txBody>
          <a:bodyPr>
            <a:spAutoFit/>
          </a:bodyPr>
          <a:lstStyle/>
          <a:p>
            <a:pPr algn="ctr" eaLnBrk="0" hangingPunct="0">
              <a:spcBef>
                <a:spcPct val="50000"/>
              </a:spcBef>
            </a:pPr>
            <a:r>
              <a:rPr lang="zh-CN" altLang="en-US" sz="1400"/>
              <a:t>更好的公司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3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300"/>
                            </p:stCondLst>
                            <p:childTnLst>
                              <p:par>
                                <p:cTn id="13" presetID="22" presetClass="entr" presetSubtype="4" fill="hold" nodeType="afterEffect">
                                  <p:stCondLst>
                                    <p:cond delay="3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7"/>
          <p:cNvSpPr>
            <a:spLocks noGrp="1"/>
          </p:cNvSpPr>
          <p:nvPr>
            <p:ph type="title"/>
          </p:nvPr>
        </p:nvSpPr>
        <p:spPr>
          <a:prstGeom prst="rect">
            <a:avLst/>
          </a:prstGeom>
        </p:spPr>
        <p:txBody>
          <a:bodyPr>
            <a:normAutofit/>
          </a:bodyPr>
          <a:lstStyle/>
          <a:p>
            <a:r>
              <a:rPr lang="zh-CN" altLang="en-US" sz="4400" dirty="0" smtClean="0"/>
              <a:t>关键技术与产品</a:t>
            </a:r>
            <a:r>
              <a:rPr lang="en-US" altLang="zh-CN" sz="4400" dirty="0" smtClean="0"/>
              <a:t>—</a:t>
            </a:r>
            <a:r>
              <a:rPr lang="zh-CN" altLang="en-US" sz="4400" dirty="0" smtClean="0"/>
              <a:t>绩效监控</a:t>
            </a:r>
            <a:endParaRPr lang="en-US" sz="2400" dirty="0">
              <a:solidFill>
                <a:schemeClr val="tx1"/>
              </a:solidFill>
            </a:endParaRPr>
          </a:p>
        </p:txBody>
      </p:sp>
      <p:sp>
        <p:nvSpPr>
          <p:cNvPr id="3" name="Text Placeholder 2"/>
          <p:cNvSpPr>
            <a:spLocks noGrp="1"/>
          </p:cNvSpPr>
          <p:nvPr>
            <p:ph idx="1"/>
          </p:nvPr>
        </p:nvSpPr>
        <p:spPr>
          <a:prstGeom prst="rect">
            <a:avLst/>
          </a:prstGeom>
        </p:spPr>
        <p:txBody>
          <a:bodyPr>
            <a:normAutofit/>
          </a:bodyPr>
          <a:lstStyle/>
          <a:p>
            <a:pPr>
              <a:spcBef>
                <a:spcPts val="1200"/>
              </a:spcBef>
            </a:pPr>
            <a:r>
              <a:rPr lang="zh-CN" altLang="en-US" sz="2200" dirty="0" smtClean="0">
                <a:solidFill>
                  <a:schemeClr val="tx1">
                    <a:lumMod val="95000"/>
                    <a:lumOff val="5000"/>
                  </a:schemeClr>
                </a:solidFill>
              </a:rPr>
              <a:t>集中式</a:t>
            </a:r>
            <a:r>
              <a:rPr lang="en-US" altLang="zh-CN" sz="2200" dirty="0" smtClean="0">
                <a:solidFill>
                  <a:schemeClr val="tx1">
                    <a:lumMod val="95000"/>
                    <a:lumOff val="5000"/>
                  </a:schemeClr>
                </a:solidFill>
              </a:rPr>
              <a:t>KPI</a:t>
            </a:r>
            <a:r>
              <a:rPr lang="zh-CN" altLang="en-US" sz="2200" dirty="0" smtClean="0">
                <a:solidFill>
                  <a:schemeClr val="tx1">
                    <a:lumMod val="95000"/>
                    <a:lumOff val="5000"/>
                  </a:schemeClr>
                </a:solidFill>
              </a:rPr>
              <a:t>管理</a:t>
            </a:r>
            <a:endParaRPr lang="en-US" sz="2200" dirty="0" smtClean="0">
              <a:solidFill>
                <a:schemeClr val="tx1">
                  <a:lumMod val="95000"/>
                  <a:lumOff val="5000"/>
                </a:schemeClr>
              </a:solidFill>
            </a:endParaRPr>
          </a:p>
          <a:p>
            <a:pPr lvl="1"/>
            <a:r>
              <a:rPr lang="zh-CN" altLang="en-US" sz="2000" dirty="0" smtClean="0">
                <a:solidFill>
                  <a:schemeClr val="tx1">
                    <a:lumMod val="95000"/>
                    <a:lumOff val="5000"/>
                  </a:schemeClr>
                </a:solidFill>
              </a:rPr>
              <a:t>一次性创建，重用，集中管理</a:t>
            </a:r>
            <a:endParaRPr lang="en-US" sz="2000" dirty="0" smtClean="0">
              <a:solidFill>
                <a:schemeClr val="tx1">
                  <a:lumMod val="95000"/>
                  <a:lumOff val="5000"/>
                </a:schemeClr>
              </a:solidFill>
            </a:endParaRPr>
          </a:p>
          <a:p>
            <a:pPr lvl="0">
              <a:spcBef>
                <a:spcPts val="1200"/>
              </a:spcBef>
            </a:pPr>
            <a:r>
              <a:rPr lang="zh-CN" altLang="en-US" sz="2200" dirty="0" smtClean="0">
                <a:solidFill>
                  <a:schemeClr val="tx1">
                    <a:lumMod val="95000"/>
                    <a:lumOff val="5000"/>
                  </a:schemeClr>
                </a:solidFill>
              </a:rPr>
              <a:t>创建和管理记分卡</a:t>
            </a:r>
            <a:r>
              <a:rPr lang="en-US" sz="2200" dirty="0" smtClean="0">
                <a:solidFill>
                  <a:schemeClr val="tx1">
                    <a:lumMod val="95000"/>
                    <a:lumOff val="5000"/>
                  </a:schemeClr>
                </a:solidFill>
              </a:rPr>
              <a:t>:</a:t>
            </a:r>
          </a:p>
          <a:p>
            <a:pPr lvl="1"/>
            <a:r>
              <a:rPr lang="zh-CN" altLang="en-US" sz="2000" dirty="0" smtClean="0">
                <a:solidFill>
                  <a:schemeClr val="tx1">
                    <a:lumMod val="95000"/>
                    <a:lumOff val="5000"/>
                  </a:schemeClr>
                </a:solidFill>
              </a:rPr>
              <a:t>总成和整合</a:t>
            </a:r>
            <a:r>
              <a:rPr lang="en-US" altLang="zh-CN" sz="2000" dirty="0" smtClean="0">
                <a:solidFill>
                  <a:schemeClr val="tx1">
                    <a:lumMod val="95000"/>
                    <a:lumOff val="5000"/>
                  </a:schemeClr>
                </a:solidFill>
              </a:rPr>
              <a:t>KPI</a:t>
            </a:r>
            <a:endParaRPr lang="en-US" sz="2000" dirty="0" smtClean="0">
              <a:solidFill>
                <a:schemeClr val="tx1">
                  <a:lumMod val="95000"/>
                  <a:lumOff val="5000"/>
                </a:schemeClr>
              </a:solidFill>
            </a:endParaRPr>
          </a:p>
          <a:p>
            <a:pPr lvl="1"/>
            <a:r>
              <a:rPr lang="zh-CN" altLang="en-US" sz="2000" dirty="0" smtClean="0">
                <a:solidFill>
                  <a:schemeClr val="tx1">
                    <a:lumMod val="95000"/>
                    <a:lumOff val="5000"/>
                  </a:schemeClr>
                </a:solidFill>
              </a:rPr>
              <a:t>在线</a:t>
            </a:r>
            <a:r>
              <a:rPr lang="en-US" altLang="zh-CN" sz="2000" dirty="0" smtClean="0">
                <a:solidFill>
                  <a:schemeClr val="tx1">
                    <a:lumMod val="95000"/>
                    <a:lumOff val="5000"/>
                  </a:schemeClr>
                </a:solidFill>
              </a:rPr>
              <a:t>KPI</a:t>
            </a:r>
            <a:r>
              <a:rPr lang="zh-CN" altLang="en-US" sz="2000" dirty="0" smtClean="0">
                <a:solidFill>
                  <a:schemeClr val="tx1">
                    <a:lumMod val="95000"/>
                    <a:lumOff val="5000"/>
                  </a:schemeClr>
                </a:solidFill>
              </a:rPr>
              <a:t>协作</a:t>
            </a:r>
            <a:endParaRPr lang="en-US" sz="2000" dirty="0" smtClean="0">
              <a:solidFill>
                <a:schemeClr val="tx1">
                  <a:lumMod val="95000"/>
                  <a:lumOff val="5000"/>
                </a:schemeClr>
              </a:solidFill>
            </a:endParaRPr>
          </a:p>
          <a:p>
            <a:pPr lvl="1"/>
            <a:r>
              <a:rPr lang="zh-CN" altLang="en-US" sz="2000" dirty="0" smtClean="0">
                <a:solidFill>
                  <a:schemeClr val="tx1">
                    <a:lumMod val="95000"/>
                    <a:lumOff val="5000"/>
                  </a:schemeClr>
                </a:solidFill>
              </a:rPr>
              <a:t>支持方法论</a:t>
            </a:r>
            <a:r>
              <a:rPr lang="en-US" sz="2000" dirty="0" smtClean="0">
                <a:solidFill>
                  <a:schemeClr val="tx1">
                    <a:lumMod val="95000"/>
                    <a:lumOff val="5000"/>
                  </a:schemeClr>
                </a:solidFill>
              </a:rPr>
              <a:t> (</a:t>
            </a:r>
            <a:r>
              <a:rPr lang="zh-CN" altLang="en-US" sz="2000" dirty="0" smtClean="0">
                <a:solidFill>
                  <a:schemeClr val="tx1">
                    <a:lumMod val="95000"/>
                    <a:lumOff val="5000"/>
                  </a:schemeClr>
                </a:solidFill>
              </a:rPr>
              <a:t>六西格玛</a:t>
            </a:r>
            <a:r>
              <a:rPr lang="en-US" sz="2000" dirty="0" smtClean="0">
                <a:solidFill>
                  <a:schemeClr val="tx1">
                    <a:lumMod val="95000"/>
                    <a:lumOff val="5000"/>
                  </a:schemeClr>
                </a:solidFill>
              </a:rPr>
              <a:t>, </a:t>
            </a:r>
            <a:r>
              <a:rPr lang="zh-CN" altLang="en-US" sz="2000" dirty="0" smtClean="0">
                <a:solidFill>
                  <a:schemeClr val="tx1">
                    <a:lumMod val="95000"/>
                    <a:lumOff val="5000"/>
                  </a:schemeClr>
                </a:solidFill>
              </a:rPr>
              <a:t>平衡记分卡</a:t>
            </a:r>
            <a:r>
              <a:rPr lang="en-US" sz="2000" dirty="0" smtClean="0">
                <a:solidFill>
                  <a:schemeClr val="tx1">
                    <a:lumMod val="95000"/>
                    <a:lumOff val="5000"/>
                  </a:schemeClr>
                </a:solidFill>
              </a:rPr>
              <a:t>)</a:t>
            </a:r>
          </a:p>
          <a:p>
            <a:pPr>
              <a:spcBef>
                <a:spcPts val="1200"/>
              </a:spcBef>
            </a:pPr>
            <a:r>
              <a:rPr lang="en-US" sz="2200" dirty="0" smtClean="0">
                <a:solidFill>
                  <a:schemeClr val="tx1">
                    <a:lumMod val="95000"/>
                    <a:lumOff val="5000"/>
                  </a:schemeClr>
                </a:solidFill>
              </a:rPr>
              <a:t>Live</a:t>
            </a:r>
            <a:r>
              <a:rPr lang="zh-CN" altLang="en-US" sz="2200" dirty="0" smtClean="0">
                <a:solidFill>
                  <a:schemeClr val="tx1">
                    <a:lumMod val="95000"/>
                    <a:lumOff val="5000"/>
                  </a:schemeClr>
                </a:solidFill>
              </a:rPr>
              <a:t>战略地图用于因果分析</a:t>
            </a:r>
            <a:endParaRPr lang="en-US" sz="2200" dirty="0" smtClean="0">
              <a:solidFill>
                <a:schemeClr val="tx1">
                  <a:lumMod val="95000"/>
                  <a:lumOff val="5000"/>
                </a:schemeClr>
              </a:solidFill>
            </a:endParaRPr>
          </a:p>
          <a:p>
            <a:pPr>
              <a:spcBef>
                <a:spcPts val="1200"/>
              </a:spcBef>
            </a:pPr>
            <a:r>
              <a:rPr lang="zh-CN" altLang="en-US" sz="2200" dirty="0" smtClean="0">
                <a:solidFill>
                  <a:schemeClr val="tx1">
                    <a:lumMod val="95000"/>
                    <a:lumOff val="5000"/>
                  </a:schemeClr>
                </a:solidFill>
              </a:rPr>
              <a:t>情境仪表板易于问题发现</a:t>
            </a:r>
            <a:endParaRPr lang="en-US" sz="2200" dirty="0" smtClean="0">
              <a:solidFill>
                <a:schemeClr val="tx1">
                  <a:lumMod val="95000"/>
                  <a:lumOff val="5000"/>
                </a:schemeClr>
              </a:solidFill>
            </a:endParaRPr>
          </a:p>
          <a:p>
            <a:pPr>
              <a:spcBef>
                <a:spcPts val="1200"/>
              </a:spcBef>
            </a:pPr>
            <a:r>
              <a:rPr lang="zh-CN" altLang="en-US" sz="2200" dirty="0" smtClean="0">
                <a:solidFill>
                  <a:schemeClr val="tx1">
                    <a:lumMod val="95000"/>
                    <a:lumOff val="5000"/>
                  </a:schemeClr>
                </a:solidFill>
              </a:rPr>
              <a:t>高级筛选和时间智能</a:t>
            </a:r>
            <a:endParaRPr lang="en-US" sz="2200" dirty="0" smtClean="0">
              <a:solidFill>
                <a:schemeClr val="tx1">
                  <a:lumMod val="95000"/>
                  <a:lumOff val="5000"/>
                </a:schemeClr>
              </a:solidFill>
            </a:endParaRPr>
          </a:p>
          <a:p>
            <a:pPr>
              <a:spcBef>
                <a:spcPts val="1200"/>
              </a:spcBef>
            </a:pPr>
            <a:r>
              <a:rPr lang="zh-CN" altLang="en-US" sz="2200" dirty="0" smtClean="0">
                <a:solidFill>
                  <a:schemeClr val="tx1">
                    <a:lumMod val="95000"/>
                    <a:lumOff val="5000"/>
                  </a:schemeClr>
                </a:solidFill>
              </a:rPr>
              <a:t>监控规划模型用于不断改善</a:t>
            </a:r>
            <a:endParaRPr lang="en-US" sz="2200" dirty="0" smtClean="0">
              <a:solidFill>
                <a:schemeClr val="tx1">
                  <a:lumMod val="95000"/>
                  <a:lumOff val="5000"/>
                </a:schemeClr>
              </a:solidFill>
            </a:endParaRPr>
          </a:p>
        </p:txBody>
      </p:sp>
      <p:pic>
        <p:nvPicPr>
          <p:cNvPr id="5" name="Picture 3"/>
          <p:cNvPicPr>
            <a:picLocks noChangeAspect="1" noChangeArrowheads="1"/>
          </p:cNvPicPr>
          <p:nvPr/>
        </p:nvPicPr>
        <p:blipFill>
          <a:blip r:embed="rId3" cstate="print"/>
          <a:srcRect l="1905" t="11905" r="4762" b="4762"/>
          <a:stretch>
            <a:fillRect/>
          </a:stretch>
        </p:blipFill>
        <p:spPr bwMode="auto">
          <a:xfrm>
            <a:off x="5429258" y="1785926"/>
            <a:ext cx="3431969" cy="2451407"/>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scene3d>
            <a:camera prst="isometricOffAxis1Right">
              <a:rot lat="1080000" lon="21594000" rev="0"/>
            </a:camera>
            <a:lightRig rig="threePt" dir="t"/>
          </a:scene3d>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C:\Users\mtejedor\Desktop\Fault Tree Analysis.png"/>
          <p:cNvPicPr>
            <a:picLocks noChangeAspect="1" noChangeArrowheads="1"/>
          </p:cNvPicPr>
          <p:nvPr/>
        </p:nvPicPr>
        <p:blipFill>
          <a:blip r:embed="rId3" cstate="print"/>
          <a:srcRect/>
          <a:stretch>
            <a:fillRect/>
          </a:stretch>
        </p:blipFill>
        <p:spPr bwMode="auto">
          <a:xfrm>
            <a:off x="5722082" y="1377538"/>
            <a:ext cx="3421918" cy="2305548"/>
          </a:xfrm>
          <a:prstGeom prst="rect">
            <a:avLst/>
          </a:prstGeom>
          <a:noFill/>
          <a:effectLst>
            <a:reflection blurRad="6350" stA="52000" endA="300" endPos="35000" dir="5400000" sy="-100000" algn="bl" rotWithShape="0"/>
          </a:effectLst>
        </p:spPr>
      </p:pic>
      <p:pic>
        <p:nvPicPr>
          <p:cNvPr id="5" name="Picture 2" descr="C:\Documents and Settings\mtejedor\Desktop\pics kaplan\visio.bmp"/>
          <p:cNvPicPr>
            <a:picLocks noChangeAspect="1" noChangeArrowheads="1"/>
          </p:cNvPicPr>
          <p:nvPr/>
        </p:nvPicPr>
        <p:blipFill>
          <a:blip r:embed="rId4" cstate="print"/>
          <a:srcRect/>
          <a:stretch>
            <a:fillRect/>
          </a:stretch>
        </p:blipFill>
        <p:spPr bwMode="auto">
          <a:xfrm>
            <a:off x="333504" y="1631389"/>
            <a:ext cx="2825338" cy="2522082"/>
          </a:xfrm>
          <a:prstGeom prst="rect">
            <a:avLst/>
          </a:prstGeom>
          <a:noFill/>
          <a:effectLst>
            <a:reflection blurRad="6350" stA="52000" endA="300" endPos="35000" dir="5400000" sy="-100000" algn="bl" rotWithShape="0"/>
          </a:effectLst>
        </p:spPr>
      </p:pic>
      <p:sp>
        <p:nvSpPr>
          <p:cNvPr id="8" name="Text Box 43"/>
          <p:cNvSpPr txBox="1">
            <a:spLocks noChangeArrowheads="1"/>
          </p:cNvSpPr>
          <p:nvPr/>
        </p:nvSpPr>
        <p:spPr bwMode="auto">
          <a:xfrm>
            <a:off x="3142364" y="2519273"/>
            <a:ext cx="1334639" cy="27142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FFC000"/>
                </a:solidFill>
                <a:latin typeface="Arial" pitchFamily="34" charset="0"/>
                <a:cs typeface="Arial" pitchFamily="34" charset="0"/>
              </a:rPr>
              <a:t>桌面管理</a:t>
            </a:r>
            <a:endParaRPr kumimoji="0" lang="en-US" sz="1400" b="0" i="0" u="none" strike="noStrike" cap="none" normalizeH="0" baseline="0" dirty="0" smtClean="0">
              <a:ln>
                <a:noFill/>
              </a:ln>
              <a:solidFill>
                <a:srgbClr val="FFC000"/>
              </a:solidFill>
              <a:effectLst/>
              <a:latin typeface="Arial" pitchFamily="34" charset="0"/>
              <a:cs typeface="Arial" pitchFamily="34" charset="0"/>
            </a:endParaRPr>
          </a:p>
        </p:txBody>
      </p:sp>
      <p:sp>
        <p:nvSpPr>
          <p:cNvPr id="9" name="Text Box 43"/>
          <p:cNvSpPr txBox="1">
            <a:spLocks noChangeArrowheads="1"/>
          </p:cNvSpPr>
          <p:nvPr/>
        </p:nvSpPr>
        <p:spPr bwMode="auto">
          <a:xfrm>
            <a:off x="4405105" y="1667204"/>
            <a:ext cx="1228751" cy="199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C000"/>
                </a:solidFill>
                <a:effectLst/>
                <a:latin typeface="Arial" pitchFamily="34" charset="0"/>
                <a:cs typeface="Arial" pitchFamily="34" charset="0"/>
              </a:rPr>
              <a:t>故障树分析</a:t>
            </a:r>
            <a:endParaRPr kumimoji="0" lang="en-US" sz="1400" b="1" i="0" u="none" strike="noStrike" cap="none" normalizeH="0" baseline="0" dirty="0" smtClean="0">
              <a:ln>
                <a:noFill/>
              </a:ln>
              <a:solidFill>
                <a:srgbClr val="FFC000"/>
              </a:solidFill>
              <a:effectLst/>
              <a:latin typeface="Arial" pitchFamily="34" charset="0"/>
              <a:cs typeface="Arial" pitchFamily="34" charset="0"/>
            </a:endParaRPr>
          </a:p>
        </p:txBody>
      </p:sp>
      <p:sp>
        <p:nvSpPr>
          <p:cNvPr id="10" name="Text Box 43"/>
          <p:cNvSpPr txBox="1">
            <a:spLocks noChangeArrowheads="1"/>
          </p:cNvSpPr>
          <p:nvPr/>
        </p:nvSpPr>
        <p:spPr bwMode="auto">
          <a:xfrm>
            <a:off x="7261747" y="4745907"/>
            <a:ext cx="1644749" cy="28923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C000"/>
                </a:solidFill>
                <a:effectLst/>
                <a:latin typeface="Arial" pitchFamily="34" charset="0"/>
                <a:cs typeface="Arial" pitchFamily="34" charset="0"/>
              </a:rPr>
              <a:t>地理信息</a:t>
            </a:r>
            <a:endParaRPr kumimoji="0" lang="en-US" sz="1600" b="1" i="0" u="none" strike="noStrike" cap="none" normalizeH="0" baseline="0" dirty="0" smtClean="0">
              <a:ln>
                <a:noFill/>
              </a:ln>
              <a:solidFill>
                <a:srgbClr val="FFC000"/>
              </a:solidFill>
              <a:effectLst/>
              <a:latin typeface="Arial" pitchFamily="34" charset="0"/>
              <a:cs typeface="Arial" pitchFamily="34" charset="0"/>
            </a:endParaRPr>
          </a:p>
        </p:txBody>
      </p:sp>
      <p:pic>
        <p:nvPicPr>
          <p:cNvPr id="92163" name="Picture 3" descr="C:\Users\mtejedor\Desktop\map.png"/>
          <p:cNvPicPr>
            <a:picLocks noChangeAspect="1" noChangeArrowheads="1"/>
          </p:cNvPicPr>
          <p:nvPr/>
        </p:nvPicPr>
        <p:blipFill>
          <a:blip r:embed="rId5" cstate="print"/>
          <a:srcRect/>
          <a:stretch>
            <a:fillRect/>
          </a:stretch>
        </p:blipFill>
        <p:spPr bwMode="auto">
          <a:xfrm>
            <a:off x="3929234" y="4364101"/>
            <a:ext cx="3748574" cy="2493900"/>
          </a:xfrm>
          <a:prstGeom prst="rect">
            <a:avLst/>
          </a:prstGeom>
          <a:noFill/>
          <a:effectLst>
            <a:reflection blurRad="6350" stA="52000" endA="300" endPos="35000" dir="5400000" sy="-100000" algn="bl" rotWithShape="0"/>
          </a:effectLst>
        </p:spPr>
      </p:pic>
      <p:pic>
        <p:nvPicPr>
          <p:cNvPr id="1028" name="Picture 4" descr="C:\Users\mtejedor\Desktop\virtualearth.png"/>
          <p:cNvPicPr>
            <a:picLocks noChangeAspect="1" noChangeArrowheads="1"/>
          </p:cNvPicPr>
          <p:nvPr/>
        </p:nvPicPr>
        <p:blipFill>
          <a:blip r:embed="rId6" cstate="print"/>
          <a:srcRect/>
          <a:stretch>
            <a:fillRect/>
          </a:stretch>
        </p:blipFill>
        <p:spPr bwMode="auto">
          <a:xfrm>
            <a:off x="2" y="3854304"/>
            <a:ext cx="3716977" cy="2696647"/>
          </a:xfrm>
          <a:prstGeom prst="rect">
            <a:avLst/>
          </a:prstGeom>
          <a:noFill/>
          <a:effectLst>
            <a:reflection blurRad="6350" stA="52000" endA="300" endPos="35000" dir="5400000" sy="-100000" algn="bl" rotWithShape="0"/>
          </a:effectLst>
        </p:spPr>
      </p:pic>
      <p:sp>
        <p:nvSpPr>
          <p:cNvPr id="13" name="Title 10"/>
          <p:cNvSpPr>
            <a:spLocks noGrp="1"/>
          </p:cNvSpPr>
          <p:nvPr>
            <p:ph type="title"/>
          </p:nvPr>
        </p:nvSpPr>
        <p:spPr>
          <a:prstGeom prst="rect">
            <a:avLst/>
          </a:prstGeom>
        </p:spPr>
        <p:txBody>
          <a:bodyPr>
            <a:normAutofit/>
          </a:bodyPr>
          <a:lstStyle/>
          <a:p>
            <a:r>
              <a:rPr lang="zh-CN" altLang="en-US" sz="4400" dirty="0" smtClean="0"/>
              <a:t>关键技术与产品</a:t>
            </a:r>
            <a:r>
              <a:rPr lang="en-US" altLang="zh-CN" sz="4400" dirty="0" smtClean="0"/>
              <a:t>—</a:t>
            </a:r>
            <a:r>
              <a:rPr altLang="zh-CN" sz="4400" dirty="0" smtClean="0"/>
              <a:t>Live KPI</a:t>
            </a:r>
            <a:r>
              <a:rPr lang="zh-CN" altLang="en-US" sz="4400" dirty="0" smtClean="0"/>
              <a:t>监控</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142844" y="1643050"/>
            <a:ext cx="8715436" cy="4643470"/>
            <a:chOff x="142844" y="1643050"/>
            <a:chExt cx="8715436" cy="4643470"/>
          </a:xfrm>
        </p:grpSpPr>
        <p:pic>
          <p:nvPicPr>
            <p:cNvPr id="6" name="Picture 4"/>
            <p:cNvPicPr>
              <a:picLocks noChangeAspect="1" noChangeArrowheads="1"/>
            </p:cNvPicPr>
            <p:nvPr/>
          </p:nvPicPr>
          <p:blipFill>
            <a:blip r:embed="rId3" cstate="print"/>
            <a:srcRect/>
            <a:stretch>
              <a:fillRect/>
            </a:stretch>
          </p:blipFill>
          <p:spPr bwMode="auto">
            <a:xfrm>
              <a:off x="4790280" y="1643050"/>
              <a:ext cx="4068000" cy="2947662"/>
            </a:xfrm>
            <a:prstGeom prst="rect">
              <a:avLst/>
            </a:prstGeom>
            <a:ln>
              <a:noFill/>
            </a:ln>
            <a:effectLst>
              <a:softEdge rad="112500"/>
            </a:effectLst>
          </p:spPr>
        </p:pic>
        <p:pic>
          <p:nvPicPr>
            <p:cNvPr id="5" name="图片 4" descr="scrn-data-mining-excel.jpg"/>
            <p:cNvPicPr>
              <a:picLocks noChangeAspect="1"/>
            </p:cNvPicPr>
            <p:nvPr/>
          </p:nvPicPr>
          <p:blipFill>
            <a:blip r:embed="rId4" cstate="print"/>
            <a:stretch>
              <a:fillRect/>
            </a:stretch>
          </p:blipFill>
          <p:spPr>
            <a:xfrm>
              <a:off x="142844" y="3226520"/>
              <a:ext cx="3913973" cy="3060000"/>
            </a:xfrm>
            <a:prstGeom prst="rect">
              <a:avLst/>
            </a:prstGeom>
            <a:ln>
              <a:noFill/>
            </a:ln>
            <a:effectLst>
              <a:softEdge rad="112500"/>
            </a:effectLst>
          </p:spPr>
        </p:pic>
      </p:grpSp>
      <p:sp>
        <p:nvSpPr>
          <p:cNvPr id="2" name="标题 1"/>
          <p:cNvSpPr>
            <a:spLocks noGrp="1"/>
          </p:cNvSpPr>
          <p:nvPr>
            <p:ph type="title"/>
          </p:nvPr>
        </p:nvSpPr>
        <p:spPr/>
        <p:txBody>
          <a:bodyPr>
            <a:normAutofit fontScale="90000"/>
          </a:bodyPr>
          <a:lstStyle/>
          <a:p>
            <a:r>
              <a:rPr lang="zh-CN" altLang="en-US" dirty="0" smtClean="0"/>
              <a:t>关键技术与产品</a:t>
            </a:r>
            <a:r>
              <a:rPr lang="en-US" altLang="zh-CN" dirty="0" smtClean="0"/>
              <a:t>—</a:t>
            </a:r>
            <a:br>
              <a:rPr lang="en-US" altLang="zh-CN" dirty="0" smtClean="0"/>
            </a:br>
            <a:r>
              <a:rPr lang="zh-CN" altLang="en-US" dirty="0" smtClean="0"/>
              <a:t>数据挖掘解决方案四大法宝</a:t>
            </a:r>
            <a:endParaRPr lang="zh-CN" altLang="en-US" dirty="0"/>
          </a:p>
        </p:txBody>
      </p:sp>
      <p:graphicFrame>
        <p:nvGraphicFramePr>
          <p:cNvPr id="4" name="内容占位符 3"/>
          <p:cNvGraphicFramePr>
            <a:graphicFrameLocks noGrp="1"/>
          </p:cNvGraphicFramePr>
          <p:nvPr>
            <p:ph idx="1"/>
          </p:nvPr>
        </p:nvGraphicFramePr>
        <p:xfrm>
          <a:off x="-85700" y="1571612"/>
          <a:ext cx="8229600" cy="47863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35681" y="1633882"/>
            <a:ext cx="2790825" cy="4081322"/>
          </a:xfrm>
          <a:prstGeom prst="roundRect">
            <a:avLst>
              <a:gd name="adj" fmla="val 10024"/>
            </a:avLst>
          </a:prstGeom>
          <a:gradFill flip="none" rotWithShape="1">
            <a:gsLst>
              <a:gs pos="0">
                <a:schemeClr val="accent2">
                  <a:alpha val="80000"/>
                </a:schemeClr>
              </a:gs>
              <a:gs pos="5000">
                <a:schemeClr val="accent2">
                  <a:lumMod val="60000"/>
                  <a:lumOff val="40000"/>
                  <a:alpha val="80000"/>
                </a:schemeClr>
              </a:gs>
              <a:gs pos="15000">
                <a:schemeClr val="accent2">
                  <a:alpha val="80000"/>
                </a:schemeClr>
              </a:gs>
              <a:gs pos="40000">
                <a:schemeClr val="accent2">
                  <a:lumMod val="75000"/>
                  <a:alpha val="80000"/>
                </a:schemeClr>
              </a:gs>
              <a:gs pos="70000">
                <a:schemeClr val="accent2">
                  <a:alpha val="80000"/>
                </a:schemeClr>
              </a:gs>
              <a:gs pos="80000">
                <a:schemeClr val="accent2">
                  <a:alpha val="80000"/>
                </a:schemeClr>
              </a:gs>
              <a:gs pos="90000">
                <a:schemeClr val="accent2">
                  <a:lumMod val="75000"/>
                  <a:alpha val="80000"/>
                </a:schemeClr>
              </a:gs>
              <a:gs pos="100000">
                <a:schemeClr val="accent2">
                  <a:lumMod val="60000"/>
                  <a:lumOff val="40000"/>
                  <a:alpha val="80000"/>
                </a:schemeClr>
              </a:gs>
            </a:gsLst>
            <a:lin ang="5400000" scaled="0"/>
            <a:tileRect/>
          </a:gradFill>
          <a:ln w="6350">
            <a:gradFill flip="none" rotWithShape="1">
              <a:gsLst>
                <a:gs pos="61000">
                  <a:schemeClr val="accent2"/>
                </a:gs>
                <a:gs pos="100000">
                  <a:schemeClr val="accent2">
                    <a:lumMod val="75000"/>
                  </a:schemeClr>
                </a:gs>
              </a:gsLst>
              <a:lin ang="5400000" scaled="1"/>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fontAlgn="base">
              <a:lnSpc>
                <a:spcPct val="90000"/>
              </a:lnSpc>
              <a:spcBef>
                <a:spcPct val="0"/>
              </a:spcBef>
              <a:spcAft>
                <a:spcPct val="0"/>
              </a:spcAft>
              <a:defRPr/>
            </a:pPr>
            <a:r>
              <a:rPr lang="zh-CN" altLang="en-US"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灵活</a:t>
            </a:r>
            <a:endParaRPr lang="en-US" altLang="zh-CN"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endParaRPr>
          </a:p>
          <a:p>
            <a:pPr algn="ctr" defTabSz="914099" fontAlgn="base">
              <a:lnSpc>
                <a:spcPct val="90000"/>
              </a:lnSpc>
              <a:spcBef>
                <a:spcPct val="0"/>
              </a:spcBef>
              <a:spcAft>
                <a:spcPct val="0"/>
              </a:spcAft>
              <a:defRPr/>
            </a:pPr>
            <a:r>
              <a:rPr lang="zh-CN" altLang="en-US"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自助</a:t>
            </a:r>
            <a:r>
              <a:rPr lang="en-US" altLang="zh-CN"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BI</a:t>
            </a:r>
          </a:p>
        </p:txBody>
      </p:sp>
      <p:sp>
        <p:nvSpPr>
          <p:cNvPr id="5" name="Rounded Rectangle 4"/>
          <p:cNvSpPr/>
          <p:nvPr/>
        </p:nvSpPr>
        <p:spPr bwMode="auto">
          <a:xfrm>
            <a:off x="3176589" y="1646238"/>
            <a:ext cx="2790825" cy="4081322"/>
          </a:xfrm>
          <a:prstGeom prst="roundRect">
            <a:avLst>
              <a:gd name="adj" fmla="val 10024"/>
            </a:avLst>
          </a:prstGeom>
          <a:gradFill flip="none" rotWithShape="1">
            <a:gsLst>
              <a:gs pos="0">
                <a:schemeClr val="accent3">
                  <a:alpha val="80000"/>
                </a:schemeClr>
              </a:gs>
              <a:gs pos="5000">
                <a:schemeClr val="accent3">
                  <a:lumMod val="60000"/>
                  <a:lumOff val="40000"/>
                  <a:alpha val="80000"/>
                </a:schemeClr>
              </a:gs>
              <a:gs pos="15000">
                <a:schemeClr val="accent3">
                  <a:alpha val="80000"/>
                </a:schemeClr>
              </a:gs>
              <a:gs pos="40000">
                <a:schemeClr val="accent3">
                  <a:lumMod val="75000"/>
                  <a:alpha val="80000"/>
                </a:schemeClr>
              </a:gs>
              <a:gs pos="70000">
                <a:schemeClr val="accent3">
                  <a:alpha val="80000"/>
                </a:schemeClr>
              </a:gs>
              <a:gs pos="80000">
                <a:schemeClr val="accent3">
                  <a:alpha val="80000"/>
                </a:schemeClr>
              </a:gs>
              <a:gs pos="90000">
                <a:schemeClr val="accent3">
                  <a:lumMod val="75000"/>
                  <a:alpha val="80000"/>
                </a:schemeClr>
              </a:gs>
              <a:gs pos="100000">
                <a:schemeClr val="accent3">
                  <a:lumMod val="60000"/>
                  <a:lumOff val="40000"/>
                  <a:alpha val="80000"/>
                </a:schemeClr>
              </a:gs>
            </a:gsLst>
            <a:lin ang="5400000" scaled="0"/>
            <a:tileRect/>
          </a:gradFill>
          <a:ln w="6350">
            <a:gradFill flip="none" rotWithShape="1">
              <a:gsLst>
                <a:gs pos="61000">
                  <a:schemeClr val="accent3"/>
                </a:gs>
                <a:gs pos="100000">
                  <a:schemeClr val="accent3">
                    <a:lumMod val="75000"/>
                  </a:schemeClr>
                </a:gs>
              </a:gsLst>
              <a:lin ang="5400000" scaled="1"/>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fontAlgn="base">
              <a:lnSpc>
                <a:spcPct val="90000"/>
              </a:lnSpc>
              <a:spcBef>
                <a:spcPct val="0"/>
              </a:spcBef>
              <a:spcAft>
                <a:spcPct val="0"/>
              </a:spcAft>
              <a:defRPr/>
            </a:pPr>
            <a:r>
              <a:rPr lang="zh-CN" altLang="en-US"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明确</a:t>
            </a:r>
            <a:endParaRPr lang="en-US" altLang="zh-CN"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endParaRPr>
          </a:p>
          <a:p>
            <a:pPr algn="ctr" defTabSz="914099" fontAlgn="base">
              <a:lnSpc>
                <a:spcPct val="90000"/>
              </a:lnSpc>
              <a:spcBef>
                <a:spcPct val="0"/>
              </a:spcBef>
              <a:spcAft>
                <a:spcPct val="0"/>
              </a:spcAft>
              <a:defRPr/>
            </a:pPr>
            <a:r>
              <a:rPr lang="zh-CN" altLang="en-US"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部门</a:t>
            </a:r>
            <a:r>
              <a:rPr lang="en-US" altLang="zh-CN"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BI</a:t>
            </a:r>
          </a:p>
        </p:txBody>
      </p:sp>
      <p:sp>
        <p:nvSpPr>
          <p:cNvPr id="6" name="Rounded Rectangle 5"/>
          <p:cNvSpPr/>
          <p:nvPr/>
        </p:nvSpPr>
        <p:spPr bwMode="auto">
          <a:xfrm>
            <a:off x="6119814" y="1646238"/>
            <a:ext cx="2790825" cy="4081322"/>
          </a:xfrm>
          <a:prstGeom prst="roundRect">
            <a:avLst>
              <a:gd name="adj" fmla="val 10024"/>
            </a:avLst>
          </a:prstGeom>
          <a:gradFill flip="none" rotWithShape="1">
            <a:gsLst>
              <a:gs pos="0">
                <a:schemeClr val="accent6">
                  <a:alpha val="80000"/>
                </a:schemeClr>
              </a:gs>
              <a:gs pos="5000">
                <a:schemeClr val="accent6">
                  <a:lumMod val="60000"/>
                  <a:lumOff val="40000"/>
                  <a:alpha val="80000"/>
                </a:schemeClr>
              </a:gs>
              <a:gs pos="15000">
                <a:schemeClr val="accent6">
                  <a:alpha val="80000"/>
                </a:schemeClr>
              </a:gs>
              <a:gs pos="40000">
                <a:schemeClr val="accent6">
                  <a:lumMod val="75000"/>
                  <a:alpha val="80000"/>
                </a:schemeClr>
              </a:gs>
              <a:gs pos="70000">
                <a:schemeClr val="accent6">
                  <a:alpha val="80000"/>
                </a:schemeClr>
              </a:gs>
              <a:gs pos="80000">
                <a:schemeClr val="accent6">
                  <a:alpha val="80000"/>
                </a:schemeClr>
              </a:gs>
              <a:gs pos="90000">
                <a:schemeClr val="accent6">
                  <a:lumMod val="75000"/>
                  <a:alpha val="80000"/>
                </a:schemeClr>
              </a:gs>
              <a:gs pos="100000">
                <a:schemeClr val="accent6">
                  <a:lumMod val="60000"/>
                  <a:lumOff val="40000"/>
                  <a:alpha val="80000"/>
                </a:schemeClr>
              </a:gs>
            </a:gsLst>
            <a:lin ang="5400000" scaled="0"/>
            <a:tileRect/>
          </a:gradFill>
          <a:ln w="6350">
            <a:gradFill flip="none" rotWithShape="1">
              <a:gsLst>
                <a:gs pos="61000">
                  <a:schemeClr val="accent6"/>
                </a:gs>
                <a:gs pos="100000">
                  <a:schemeClr val="accent6">
                    <a:lumMod val="75000"/>
                  </a:schemeClr>
                </a:gs>
              </a:gsLst>
              <a:lin ang="5400000" scaled="1"/>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fontAlgn="base">
              <a:lnSpc>
                <a:spcPct val="90000"/>
              </a:lnSpc>
              <a:spcBef>
                <a:spcPct val="0"/>
              </a:spcBef>
              <a:spcAft>
                <a:spcPct val="0"/>
              </a:spcAft>
              <a:defRPr/>
            </a:pPr>
            <a:r>
              <a:rPr lang="zh-CN" altLang="en-US"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协调</a:t>
            </a:r>
            <a:endParaRPr lang="en-US" altLang="zh-CN"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endParaRPr>
          </a:p>
          <a:p>
            <a:pPr algn="ctr" defTabSz="914099" fontAlgn="base">
              <a:lnSpc>
                <a:spcPct val="90000"/>
              </a:lnSpc>
              <a:spcBef>
                <a:spcPct val="0"/>
              </a:spcBef>
              <a:spcAft>
                <a:spcPct val="0"/>
              </a:spcAft>
              <a:defRPr/>
            </a:pPr>
            <a:r>
              <a:rPr lang="zh-CN" altLang="en-US"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整体</a:t>
            </a:r>
            <a:r>
              <a:rPr lang="en-US" altLang="zh-CN" sz="2400" dirty="0" smtClean="0">
                <a:gradFill>
                  <a:gsLst>
                    <a:gs pos="0">
                      <a:schemeClr val="tx1"/>
                    </a:gs>
                    <a:gs pos="88000">
                      <a:schemeClr val="tx1"/>
                    </a:gs>
                  </a:gsLst>
                  <a:lin ang="5400000" scaled="0"/>
                </a:gradFill>
                <a:effectLst>
                  <a:outerShdw blurRad="152400" dir="5400000" algn="ctr" rotWithShape="0">
                    <a:prstClr val="black">
                      <a:alpha val="80000"/>
                    </a:prstClr>
                  </a:outerShdw>
                </a:effectLst>
              </a:rPr>
              <a:t>BI</a:t>
            </a:r>
          </a:p>
        </p:txBody>
      </p:sp>
      <p:sp>
        <p:nvSpPr>
          <p:cNvPr id="7" name="Title 1"/>
          <p:cNvSpPr>
            <a:spLocks noGrp="1"/>
          </p:cNvSpPr>
          <p:nvPr>
            <p:ph type="title"/>
          </p:nvPr>
        </p:nvSpPr>
        <p:spPr>
          <a:prstGeom prst="rect">
            <a:avLst/>
          </a:prstGeom>
        </p:spPr>
        <p:txBody>
          <a:bodyPr/>
          <a:lstStyle/>
          <a:p>
            <a:r>
              <a:rPr lang="zh-CN" altLang="en-US" dirty="0" smtClean="0"/>
              <a:t>不同的角色，合适的工具</a:t>
            </a:r>
            <a:endParaRPr lang="en-US" dirty="0"/>
          </a:p>
        </p:txBody>
      </p:sp>
      <p:pic>
        <p:nvPicPr>
          <p:cNvPr id="8" name="Picture 2" descr="C:\Users\Ripstinger\Desktop\MA1.jpg"/>
          <p:cNvPicPr>
            <a:picLocks noChangeAspect="1" noChangeArrowheads="1"/>
          </p:cNvPicPr>
          <p:nvPr/>
        </p:nvPicPr>
        <p:blipFill>
          <a:blip r:embed="rId4" cstate="print"/>
          <a:srcRect r="9312"/>
          <a:stretch>
            <a:fillRect/>
          </a:stretch>
        </p:blipFill>
        <p:spPr bwMode="auto">
          <a:xfrm>
            <a:off x="6142890" y="2563077"/>
            <a:ext cx="2734267" cy="2258568"/>
          </a:xfrm>
          <a:prstGeom prst="rect">
            <a:avLst/>
          </a:prstGeom>
          <a:noFill/>
          <a:effectLst>
            <a:reflection blurRad="6350" stA="52000" endA="300" endPos="35000" dir="5400000" sy="-100000" algn="bl" rotWithShape="0"/>
          </a:effectLst>
        </p:spPr>
      </p:pic>
      <p:pic>
        <p:nvPicPr>
          <p:cNvPr id="9" name="Picture 8" descr="collaboratewithyourpeers.jpg"/>
          <p:cNvPicPr>
            <a:picLocks noChangeAspect="1"/>
          </p:cNvPicPr>
          <p:nvPr/>
        </p:nvPicPr>
        <p:blipFill>
          <a:blip r:embed="rId5" cstate="print"/>
          <a:stretch>
            <a:fillRect/>
          </a:stretch>
        </p:blipFill>
        <p:spPr>
          <a:xfrm>
            <a:off x="3172254" y="2600148"/>
            <a:ext cx="2743200" cy="2266119"/>
          </a:xfrm>
          <a:prstGeom prst="rect">
            <a:avLst/>
          </a:prstGeom>
          <a:noFill/>
          <a:effectLst>
            <a:reflection blurRad="6350" stA="52000" endA="300" endPos="35000" dir="5400000" sy="-100000" algn="bl" rotWithShape="0"/>
          </a:effectLst>
        </p:spPr>
      </p:pic>
      <p:pic>
        <p:nvPicPr>
          <p:cNvPr id="10" name="Picture 9" descr="PRB_CEO.png"/>
          <p:cNvPicPr>
            <a:picLocks noChangeAspect="1"/>
          </p:cNvPicPr>
          <p:nvPr/>
        </p:nvPicPr>
        <p:blipFill>
          <a:blip r:embed="rId6" cstate="print"/>
          <a:stretch>
            <a:fillRect/>
          </a:stretch>
        </p:blipFill>
        <p:spPr>
          <a:xfrm>
            <a:off x="4994429" y="3104129"/>
            <a:ext cx="1133911" cy="2077118"/>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1" name="Picture 67" descr="Group_HiR-Man copy 2"/>
          <p:cNvPicPr>
            <a:picLocks noChangeAspect="1" noChangeArrowheads="1"/>
          </p:cNvPicPr>
          <p:nvPr>
            <p:custDataLst>
              <p:tags r:id="rId1"/>
            </p:custDataLst>
          </p:nvPr>
        </p:nvPicPr>
        <p:blipFill>
          <a:blip r:embed="rId7" cstate="print"/>
          <a:srcRect/>
          <a:stretch>
            <a:fillRect/>
          </a:stretch>
        </p:blipFill>
        <p:spPr bwMode="auto">
          <a:xfrm>
            <a:off x="8120911" y="3077656"/>
            <a:ext cx="718857" cy="2088571"/>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2" name="Picture 3" descr="C:\program files\Microsoft Resource DVD Artwork\DVD_ART\BoxShots_Logos\SharePoint Server 2007\SharePoint Server 2007 logo black v.png"/>
          <p:cNvPicPr>
            <a:picLocks noChangeAspect="1" noChangeArrowheads="1"/>
          </p:cNvPicPr>
          <p:nvPr/>
        </p:nvPicPr>
        <p:blipFill>
          <a:blip r:embed="rId8" cstate="print"/>
          <a:srcRect/>
          <a:stretch>
            <a:fillRect/>
          </a:stretch>
        </p:blipFill>
        <p:spPr bwMode="auto">
          <a:xfrm>
            <a:off x="3603365" y="5105828"/>
            <a:ext cx="1817862" cy="457200"/>
          </a:xfrm>
          <a:prstGeom prst="rect">
            <a:avLst/>
          </a:prstGeom>
          <a:noFill/>
        </p:spPr>
      </p:pic>
      <p:pic>
        <p:nvPicPr>
          <p:cNvPr id="13" name="Picture 4" descr="C:\program files\Microsoft Resource DVD Artwork\DVD_ART\BoxShots_Logos\Office PerformancePoint 2007\Office PerformancePoint 2007 v logo.png"/>
          <p:cNvPicPr>
            <a:picLocks noChangeAspect="1" noChangeArrowheads="1"/>
          </p:cNvPicPr>
          <p:nvPr/>
        </p:nvPicPr>
        <p:blipFill>
          <a:blip r:embed="rId9" cstate="print"/>
          <a:srcRect/>
          <a:stretch>
            <a:fillRect/>
          </a:stretch>
        </p:blipFill>
        <p:spPr bwMode="auto">
          <a:xfrm>
            <a:off x="6278606" y="5105828"/>
            <a:ext cx="2446294" cy="460503"/>
          </a:xfrm>
          <a:prstGeom prst="rect">
            <a:avLst/>
          </a:prstGeom>
          <a:noFill/>
        </p:spPr>
      </p:pic>
      <p:sp>
        <p:nvSpPr>
          <p:cNvPr id="14" name="Rounded Rectangle 13"/>
          <p:cNvSpPr/>
          <p:nvPr/>
        </p:nvSpPr>
        <p:spPr bwMode="auto">
          <a:xfrm>
            <a:off x="211017" y="5807947"/>
            <a:ext cx="8711921" cy="729378"/>
          </a:xfrm>
          <a:prstGeom prst="roundRect">
            <a:avLst>
              <a:gd name="adj" fmla="val 35954"/>
            </a:avLst>
          </a:prstGeom>
          <a:gradFill flip="none" rotWithShape="1">
            <a:gsLst>
              <a:gs pos="0">
                <a:schemeClr val="accent5">
                  <a:alpha val="80000"/>
                </a:schemeClr>
              </a:gs>
              <a:gs pos="5000">
                <a:schemeClr val="accent5">
                  <a:lumMod val="60000"/>
                  <a:lumOff val="40000"/>
                  <a:alpha val="80000"/>
                </a:schemeClr>
              </a:gs>
              <a:gs pos="15000">
                <a:schemeClr val="accent5">
                  <a:alpha val="80000"/>
                </a:schemeClr>
              </a:gs>
              <a:gs pos="40000">
                <a:schemeClr val="accent5">
                  <a:lumMod val="75000"/>
                  <a:alpha val="80000"/>
                </a:schemeClr>
              </a:gs>
              <a:gs pos="70000">
                <a:schemeClr val="accent5">
                  <a:alpha val="80000"/>
                </a:schemeClr>
              </a:gs>
              <a:gs pos="80000">
                <a:schemeClr val="accent5">
                  <a:alpha val="80000"/>
                </a:schemeClr>
              </a:gs>
              <a:gs pos="90000">
                <a:schemeClr val="accent5">
                  <a:lumMod val="75000"/>
                  <a:alpha val="80000"/>
                </a:schemeClr>
              </a:gs>
              <a:gs pos="100000">
                <a:schemeClr val="accent5">
                  <a:lumMod val="60000"/>
                  <a:lumOff val="40000"/>
                  <a:alpha val="80000"/>
                </a:schemeClr>
              </a:gs>
            </a:gsLst>
            <a:lin ang="5400000" scaled="0"/>
            <a:tileRect/>
          </a:gradFill>
          <a:ln w="6350">
            <a:gradFill flip="none" rotWithShape="1">
              <a:gsLst>
                <a:gs pos="61000">
                  <a:schemeClr val="accent5"/>
                </a:gs>
                <a:gs pos="100000">
                  <a:schemeClr val="accent5">
                    <a:lumMod val="75000"/>
                  </a:schemeClr>
                </a:gs>
              </a:gsLst>
              <a:lin ang="5400000" scaled="1"/>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lnSpc>
                <a:spcPct val="90000"/>
              </a:lnSpc>
              <a:spcBef>
                <a:spcPts val="400"/>
              </a:spcBef>
              <a:spcAft>
                <a:spcPct val="0"/>
              </a:spcAft>
              <a:defRPr/>
            </a:pPr>
            <a:endParaRPr lang="en-US" altLang="zh-CN" sz="2400" dirty="0" smtClean="0">
              <a:effectLst>
                <a:outerShdw blurRad="38100" dist="38100" dir="2700000" algn="tl">
                  <a:srgbClr val="000000">
                    <a:alpha val="43137"/>
                  </a:srgbClr>
                </a:outerShdw>
              </a:effectLst>
              <a:latin typeface="Segoe" pitchFamily="34" charset="0"/>
            </a:endParaRPr>
          </a:p>
        </p:txBody>
      </p:sp>
      <p:pic>
        <p:nvPicPr>
          <p:cNvPr id="15" name="Picture 14" descr="C:\Documents and Settings\davidg\My Documents\My Pictures\DVD_ART34\Logos\SQL Server\SQL Server generic brand Grid h r.png"/>
          <p:cNvPicPr>
            <a:picLocks noChangeAspect="1" noChangeArrowheads="1"/>
          </p:cNvPicPr>
          <p:nvPr/>
        </p:nvPicPr>
        <p:blipFill>
          <a:blip r:embed="rId10" cstate="print"/>
          <a:stretch>
            <a:fillRect/>
          </a:stretch>
        </p:blipFill>
        <p:spPr bwMode="auto">
          <a:xfrm>
            <a:off x="2996100" y="5817997"/>
            <a:ext cx="3151800" cy="709280"/>
          </a:xfrm>
          <a:prstGeom prst="rect">
            <a:avLst/>
          </a:prstGeom>
          <a:noFill/>
        </p:spPr>
      </p:pic>
      <p:pic>
        <p:nvPicPr>
          <p:cNvPr id="16" name="Picture 7" descr="image003"/>
          <p:cNvPicPr>
            <a:picLocks noChangeAspect="1" noChangeArrowheads="1"/>
          </p:cNvPicPr>
          <p:nvPr/>
        </p:nvPicPr>
        <p:blipFill>
          <a:blip r:embed="rId11" cstate="print"/>
          <a:srcRect/>
          <a:stretch>
            <a:fillRect/>
          </a:stretch>
        </p:blipFill>
        <p:spPr bwMode="auto">
          <a:xfrm>
            <a:off x="234779" y="2612165"/>
            <a:ext cx="2781845" cy="2281111"/>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p:spPr>
      </p:pic>
      <p:pic>
        <p:nvPicPr>
          <p:cNvPr id="18" name="Picture 2" descr="C:\program files\Microsoft Resource DVD Artwork\DVD_ART\BoxShots_Logos\Office Enterprise 2007\Office Enterprise 2007 logo.png"/>
          <p:cNvPicPr>
            <a:picLocks noChangeAspect="1" noChangeArrowheads="1"/>
          </p:cNvPicPr>
          <p:nvPr/>
        </p:nvPicPr>
        <p:blipFill>
          <a:blip r:embed="rId12" cstate="print"/>
          <a:srcRect/>
          <a:stretch>
            <a:fillRect/>
          </a:stretch>
        </p:blipFill>
        <p:spPr bwMode="auto">
          <a:xfrm>
            <a:off x="584414" y="5192326"/>
            <a:ext cx="1924050" cy="326232"/>
          </a:xfrm>
          <a:prstGeom prst="rect">
            <a:avLst/>
          </a:prstGeom>
          <a:noFill/>
        </p:spPr>
      </p:pic>
      <p:pic>
        <p:nvPicPr>
          <p:cNvPr id="19" name="Picture 3" descr="Z:\Victor\UC in Healthcare\ready to place\172032957_DebbieONLY_015.png"/>
          <p:cNvPicPr>
            <a:picLocks noChangeAspect="1" noChangeArrowheads="1"/>
          </p:cNvPicPr>
          <p:nvPr/>
        </p:nvPicPr>
        <p:blipFill>
          <a:blip r:embed="rId13" cstate="print"/>
          <a:srcRect/>
          <a:stretch>
            <a:fillRect/>
          </a:stretch>
        </p:blipFill>
        <p:spPr bwMode="auto">
          <a:xfrm>
            <a:off x="1779718" y="2851355"/>
            <a:ext cx="1671483" cy="2408884"/>
          </a:xfrm>
          <a:prstGeom prst="rect">
            <a:avLst/>
          </a:prstGeom>
          <a:noFill/>
          <a:effectLst>
            <a:reflection blurRad="6350" stA="52000" endA="300" endPos="3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357160" y="357166"/>
            <a:ext cx="7319963" cy="90805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dirty="0" smtClean="0"/>
              <a:t>商业智能系统架构</a:t>
            </a:r>
          </a:p>
        </p:txBody>
      </p:sp>
      <p:sp>
        <p:nvSpPr>
          <p:cNvPr id="16387" name="页脚占位符 3"/>
          <p:cNvSpPr>
            <a:spLocks noGrp="1"/>
          </p:cNvSpPr>
          <p:nvPr>
            <p:ph type="ftr" sz="quarter" idx="4294967295"/>
          </p:nvPr>
        </p:nvSpPr>
        <p:spPr>
          <a:xfrm>
            <a:off x="3384550" y="6477000"/>
            <a:ext cx="3136900" cy="304800"/>
          </a:xfrm>
          <a:prstGeom prst="rect">
            <a:avLst/>
          </a:prstGeom>
          <a:noFill/>
        </p:spPr>
        <p:txBody>
          <a:bodyPr/>
          <a:lstStyle/>
          <a:p>
            <a:fld id="{306E56AA-5D45-4044-A4E7-380B8088CDA7}" type="slidenum">
              <a:rPr lang="zh-TW" altLang="en-US" smtClean="0"/>
              <a:pPr/>
              <a:t>44</a:t>
            </a:fld>
            <a:endParaRPr lang="en-US" altLang="zh-TW" smtClean="0"/>
          </a:p>
        </p:txBody>
      </p:sp>
      <p:sp>
        <p:nvSpPr>
          <p:cNvPr id="16388" name="TextBox 4"/>
          <p:cNvSpPr txBox="1">
            <a:spLocks noChangeArrowheads="1"/>
          </p:cNvSpPr>
          <p:nvPr/>
        </p:nvSpPr>
        <p:spPr bwMode="auto">
          <a:xfrm>
            <a:off x="285752" y="5929314"/>
            <a:ext cx="8501063" cy="523220"/>
          </a:xfrm>
          <a:prstGeom prst="rect">
            <a:avLst/>
          </a:prstGeom>
          <a:noFill/>
          <a:ln w="9525">
            <a:noFill/>
            <a:miter lim="800000"/>
            <a:headEnd/>
            <a:tailEnd/>
          </a:ln>
        </p:spPr>
        <p:txBody>
          <a:bodyPr>
            <a:spAutoFit/>
          </a:bodyPr>
          <a:lstStyle/>
          <a:p>
            <a:pPr>
              <a:spcBef>
                <a:spcPct val="0"/>
              </a:spcBef>
            </a:pPr>
            <a:r>
              <a:rPr lang="zh-CN" altLang="en-US" sz="1400" dirty="0" smtClean="0">
                <a:solidFill>
                  <a:schemeClr val="bg1"/>
                </a:solidFill>
                <a:latin typeface="微软雅黑" pitchFamily="34" charset="-122"/>
                <a:ea typeface="微软雅黑" pitchFamily="34" charset="-122"/>
              </a:rPr>
              <a:t>商业智能</a:t>
            </a:r>
            <a:r>
              <a:rPr lang="zh-CN" altLang="en-US" sz="1400" b="0" dirty="0" smtClean="0">
                <a:solidFill>
                  <a:schemeClr val="bg1"/>
                </a:solidFill>
                <a:latin typeface="微软雅黑" pitchFamily="34" charset="-122"/>
                <a:ea typeface="微软雅黑" pitchFamily="34" charset="-122"/>
              </a:rPr>
              <a:t>系统</a:t>
            </a:r>
            <a:r>
              <a:rPr lang="zh-CN" altLang="en-US" sz="1400" b="0" dirty="0">
                <a:solidFill>
                  <a:schemeClr val="bg1"/>
                </a:solidFill>
                <a:latin typeface="微软雅黑" pitchFamily="34" charset="-122"/>
                <a:ea typeface="微软雅黑" pitchFamily="34" charset="-122"/>
              </a:rPr>
              <a:t>架构如图所示，主要分为架构设计、技术实现和系统管理三部分。架构设计指导技术实现，系统管理针对技术实现进行。</a:t>
            </a:r>
          </a:p>
        </p:txBody>
      </p:sp>
      <p:pic>
        <p:nvPicPr>
          <p:cNvPr id="16389" name="Picture 2"/>
          <p:cNvPicPr>
            <a:picLocks noGrp="1" noChangeAspect="1" noChangeArrowheads="1"/>
          </p:cNvPicPr>
          <p:nvPr>
            <p:ph idx="1"/>
          </p:nvPr>
        </p:nvPicPr>
        <p:blipFill>
          <a:blip r:embed="rId3" cstate="print"/>
          <a:srcRect/>
          <a:stretch>
            <a:fillRect/>
          </a:stretch>
        </p:blipFill>
        <p:spPr bwMode="auto">
          <a:xfrm>
            <a:off x="428627" y="1285876"/>
            <a:ext cx="7858125" cy="4605338"/>
          </a:xfrm>
          <a:noFill/>
          <a:ln>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某保险公司业务流程整合及分析系统</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
          <p:cNvSpPr>
            <a:spLocks/>
          </p:cNvSpPr>
          <p:nvPr/>
        </p:nvSpPr>
        <p:spPr bwMode="invGray">
          <a:xfrm>
            <a:off x="252256" y="3379072"/>
            <a:ext cx="9144000" cy="3352801"/>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altLang="zh-CN" dirty="0" smtClean="0"/>
          </a:p>
        </p:txBody>
      </p:sp>
      <p:grpSp>
        <p:nvGrpSpPr>
          <p:cNvPr id="2" name="Group 49"/>
          <p:cNvGrpSpPr/>
          <p:nvPr/>
        </p:nvGrpSpPr>
        <p:grpSpPr>
          <a:xfrm>
            <a:off x="1623856" y="5970672"/>
            <a:ext cx="6324600" cy="608800"/>
            <a:chOff x="1371600" y="5868200"/>
            <a:chExt cx="6324600" cy="762000"/>
          </a:xfrm>
        </p:grpSpPr>
        <p:sp>
          <p:nvSpPr>
            <p:cNvPr id="13" name="Cube 12"/>
            <p:cNvSpPr/>
            <p:nvPr/>
          </p:nvSpPr>
          <p:spPr bwMode="invGray">
            <a:xfrm>
              <a:off x="5757136" y="5906300"/>
              <a:ext cx="914400" cy="685800"/>
            </a:xfrm>
            <a:prstGeom prst="cube">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a:p>
          </p:txBody>
        </p:sp>
        <p:sp>
          <p:nvSpPr>
            <p:cNvPr id="58" name="Flowchart: Punched Tape 57"/>
            <p:cNvSpPr/>
            <p:nvPr/>
          </p:nvSpPr>
          <p:spPr bwMode="invGray">
            <a:xfrm>
              <a:off x="6781800" y="5906300"/>
              <a:ext cx="914400" cy="685800"/>
            </a:xfrm>
            <a:prstGeom prst="flowChartPunchedTape">
              <a:avLst/>
            </a:prstGeom>
            <a:gradFill flip="none" rotWithShape="1">
              <a:gsLst>
                <a:gs pos="0">
                  <a:schemeClr val="bg2">
                    <a:lumMod val="50000"/>
                  </a:schemeClr>
                </a:gs>
                <a:gs pos="39000">
                  <a:schemeClr val="bg2"/>
                </a:gs>
                <a:gs pos="58000">
                  <a:schemeClr val="bg2">
                    <a:lumMod val="60000"/>
                    <a:lumOff val="40000"/>
                  </a:schemeClr>
                </a:gs>
                <a:gs pos="100000">
                  <a:schemeClr val="bg2">
                    <a:lumMod val="75000"/>
                  </a:schemeClr>
                </a:gs>
              </a:gsLst>
              <a:lin ang="0" scaled="1"/>
              <a:tileRect/>
            </a:gradFill>
            <a:ln w="3175">
              <a:solidFill>
                <a:schemeClr val="bg2">
                  <a:lumMod val="60000"/>
                  <a:lumOff val="40000"/>
                  <a:alpha val="44000"/>
                </a:scheme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solidFill>
                  <a:schemeClr val="lt1"/>
                </a:solidFill>
              </a:endParaRPr>
            </a:p>
          </p:txBody>
        </p:sp>
        <p:sp>
          <p:nvSpPr>
            <p:cNvPr id="101" name="Can 100"/>
            <p:cNvSpPr/>
            <p:nvPr/>
          </p:nvSpPr>
          <p:spPr bwMode="invGray">
            <a:xfrm>
              <a:off x="1371600"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sp>
          <p:nvSpPr>
            <p:cNvPr id="104" name="Can 103"/>
            <p:cNvSpPr/>
            <p:nvPr/>
          </p:nvSpPr>
          <p:spPr bwMode="invGray">
            <a:xfrm>
              <a:off x="2467984"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sp>
          <p:nvSpPr>
            <p:cNvPr id="107" name="Can 106"/>
            <p:cNvSpPr/>
            <p:nvPr/>
          </p:nvSpPr>
          <p:spPr bwMode="invGray">
            <a:xfrm>
              <a:off x="3564368"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sp>
          <p:nvSpPr>
            <p:cNvPr id="110" name="Can 109"/>
            <p:cNvSpPr/>
            <p:nvPr/>
          </p:nvSpPr>
          <p:spPr bwMode="invGray">
            <a:xfrm>
              <a:off x="4664885"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p>
          </p:txBody>
        </p:sp>
        <p:pic>
          <p:nvPicPr>
            <p:cNvPr id="146434" name="Picture 2" descr="\\showsrus\images\LOGOS\GEN_LOGO\O\ORACLE.png"/>
            <p:cNvPicPr>
              <a:picLocks noChangeAspect="1" noChangeArrowheads="1"/>
            </p:cNvPicPr>
            <p:nvPr/>
          </p:nvPicPr>
          <p:blipFill>
            <a:blip r:embed="rId4" cstate="print">
              <a:lum bright="10000"/>
            </a:blip>
            <a:srcRect/>
            <a:stretch>
              <a:fillRect/>
            </a:stretch>
          </p:blipFill>
          <p:spPr bwMode="black">
            <a:xfrm>
              <a:off x="1407459" y="6268646"/>
              <a:ext cx="914400" cy="116681"/>
            </a:xfrm>
            <a:prstGeom prst="rect">
              <a:avLst/>
            </a:prstGeom>
            <a:noFill/>
          </p:spPr>
        </p:pic>
        <p:pic>
          <p:nvPicPr>
            <p:cNvPr id="146435" name="Picture 3" descr="\\showsrus\images\LOGOS\GEN_LOGO\S\SAP logo med.png"/>
            <p:cNvPicPr>
              <a:picLocks noChangeAspect="1" noChangeArrowheads="1"/>
            </p:cNvPicPr>
            <p:nvPr/>
          </p:nvPicPr>
          <p:blipFill>
            <a:blip r:embed="rId5" cstate="print">
              <a:lum bright="10000"/>
            </a:blip>
            <a:srcRect/>
            <a:stretch>
              <a:fillRect/>
            </a:stretch>
          </p:blipFill>
          <p:spPr bwMode="invGray">
            <a:xfrm>
              <a:off x="2655414" y="6249200"/>
              <a:ext cx="688258" cy="304800"/>
            </a:xfrm>
            <a:prstGeom prst="rect">
              <a:avLst/>
            </a:prstGeom>
            <a:noFill/>
          </p:spPr>
        </p:pic>
        <p:pic>
          <p:nvPicPr>
            <p:cNvPr id="146436" name="Picture 4" descr="\\showsrus\images\LOGOS\GEN_LOGO\S\Siebel-logo-color.png"/>
            <p:cNvPicPr>
              <a:picLocks noChangeAspect="1" noChangeArrowheads="1"/>
            </p:cNvPicPr>
            <p:nvPr/>
          </p:nvPicPr>
          <p:blipFill>
            <a:blip r:embed="rId6" cstate="print">
              <a:lum bright="20000"/>
            </a:blip>
            <a:srcRect/>
            <a:stretch>
              <a:fillRect/>
            </a:stretch>
          </p:blipFill>
          <p:spPr bwMode="invGray">
            <a:xfrm>
              <a:off x="3608437" y="6325400"/>
              <a:ext cx="897980" cy="177800"/>
            </a:xfrm>
            <a:prstGeom prst="rect">
              <a:avLst/>
            </a:prstGeom>
            <a:noFill/>
          </p:spPr>
        </p:pic>
        <p:pic>
          <p:nvPicPr>
            <p:cNvPr id="146437" name="Picture 5" descr="C:\Program Files\Microsoft Resource DVD Artwork\DVD_ART\BoxShots_Logos\Microsoft Dynamics\Dynamics-Brand signature\MS Dynamics logo reverse v.png"/>
            <p:cNvPicPr>
              <a:picLocks noChangeAspect="1" noChangeArrowheads="1"/>
            </p:cNvPicPr>
            <p:nvPr/>
          </p:nvPicPr>
          <p:blipFill>
            <a:blip r:embed="rId7" cstate="print"/>
            <a:srcRect/>
            <a:stretch>
              <a:fillRect/>
            </a:stretch>
          </p:blipFill>
          <p:spPr bwMode="invGray">
            <a:xfrm>
              <a:off x="4648200" y="6172200"/>
              <a:ext cx="1019489" cy="365317"/>
            </a:xfrm>
            <a:prstGeom prst="rect">
              <a:avLst/>
            </a:prstGeom>
            <a:noFill/>
          </p:spPr>
        </p:pic>
      </p:grpSp>
      <p:grpSp>
        <p:nvGrpSpPr>
          <p:cNvPr id="3" name="Group 48"/>
          <p:cNvGrpSpPr/>
          <p:nvPr/>
        </p:nvGrpSpPr>
        <p:grpSpPr>
          <a:xfrm>
            <a:off x="1774017" y="5588872"/>
            <a:ext cx="6060141" cy="657452"/>
            <a:chOff x="1521760" y="5486400"/>
            <a:chExt cx="6060141" cy="657452"/>
          </a:xfrm>
        </p:grpSpPr>
        <p:pic>
          <p:nvPicPr>
            <p:cNvPr id="146438" name="Picture 6" descr="C:\Program Files\Microsoft Resource DVD Artwork\DVD_ART\Artwork_Imagery\Shapes and Graphics\Arrows - arrow\Straight\white semi clear arrow.png"/>
            <p:cNvPicPr>
              <a:picLocks noChangeAspect="1" noChangeArrowheads="1"/>
            </p:cNvPicPr>
            <p:nvPr/>
          </p:nvPicPr>
          <p:blipFill>
            <a:blip r:embed="rId8" cstate="print"/>
            <a:srcRect/>
            <a:stretch>
              <a:fillRect/>
            </a:stretch>
          </p:blipFill>
          <p:spPr bwMode="invGray">
            <a:xfrm rot="5400000">
              <a:off x="1535936" y="5472224"/>
              <a:ext cx="657447" cy="685800"/>
            </a:xfrm>
            <a:prstGeom prst="rect">
              <a:avLst/>
            </a:prstGeom>
            <a:noFill/>
          </p:spPr>
        </p:pic>
        <p:pic>
          <p:nvPicPr>
            <p:cNvPr id="113" name="Picture 6" descr="C:\Program Files\Microsoft Resource DVD Artwork\DVD_ART\Artwork_Imagery\Shapes and Graphics\Arrows - arrow\Straight\white semi clear arrow.png"/>
            <p:cNvPicPr>
              <a:picLocks noChangeAspect="1" noChangeArrowheads="1"/>
            </p:cNvPicPr>
            <p:nvPr/>
          </p:nvPicPr>
          <p:blipFill>
            <a:blip r:embed="rId8" cstate="print"/>
            <a:srcRect/>
            <a:stretch>
              <a:fillRect/>
            </a:stretch>
          </p:blipFill>
          <p:spPr bwMode="invGray">
            <a:xfrm rot="5400000">
              <a:off x="2632320" y="5472225"/>
              <a:ext cx="657447" cy="685800"/>
            </a:xfrm>
            <a:prstGeom prst="rect">
              <a:avLst/>
            </a:prstGeom>
            <a:noFill/>
          </p:spPr>
        </p:pic>
        <p:pic>
          <p:nvPicPr>
            <p:cNvPr id="114" name="Picture 6" descr="C:\Program Files\Microsoft Resource DVD Artwork\DVD_ART\Artwork_Imagery\Shapes and Graphics\Arrows - arrow\Straight\white semi clear arrow.png"/>
            <p:cNvPicPr>
              <a:picLocks noChangeAspect="1" noChangeArrowheads="1"/>
            </p:cNvPicPr>
            <p:nvPr/>
          </p:nvPicPr>
          <p:blipFill>
            <a:blip r:embed="rId8" cstate="print"/>
            <a:srcRect/>
            <a:stretch>
              <a:fillRect/>
            </a:stretch>
          </p:blipFill>
          <p:spPr bwMode="invGray">
            <a:xfrm rot="5400000">
              <a:off x="3728704" y="5472226"/>
              <a:ext cx="657447" cy="685800"/>
            </a:xfrm>
            <a:prstGeom prst="rect">
              <a:avLst/>
            </a:prstGeom>
            <a:noFill/>
          </p:spPr>
        </p:pic>
        <p:pic>
          <p:nvPicPr>
            <p:cNvPr id="115" name="Picture 6" descr="C:\Program Files\Microsoft Resource DVD Artwork\DVD_ART\Artwork_Imagery\Shapes and Graphics\Arrows - arrow\Straight\white semi clear arrow.png"/>
            <p:cNvPicPr>
              <a:picLocks noChangeAspect="1" noChangeArrowheads="1"/>
            </p:cNvPicPr>
            <p:nvPr/>
          </p:nvPicPr>
          <p:blipFill>
            <a:blip r:embed="rId8" cstate="print"/>
            <a:srcRect/>
            <a:stretch>
              <a:fillRect/>
            </a:stretch>
          </p:blipFill>
          <p:spPr bwMode="invGray">
            <a:xfrm rot="5400000">
              <a:off x="4829221" y="5472227"/>
              <a:ext cx="657447" cy="685800"/>
            </a:xfrm>
            <a:prstGeom prst="rect">
              <a:avLst/>
            </a:prstGeom>
            <a:noFill/>
          </p:spPr>
        </p:pic>
        <p:pic>
          <p:nvPicPr>
            <p:cNvPr id="116" name="Picture 6" descr="C:\Program Files\Microsoft Resource DVD Artwork\DVD_ART\Artwork_Imagery\Shapes and Graphics\Arrows - arrow\Straight\white semi clear arrow.png"/>
            <p:cNvPicPr>
              <a:picLocks noChangeAspect="1" noChangeArrowheads="1"/>
            </p:cNvPicPr>
            <p:nvPr/>
          </p:nvPicPr>
          <p:blipFill>
            <a:blip r:embed="rId8" cstate="print"/>
            <a:srcRect/>
            <a:stretch>
              <a:fillRect/>
            </a:stretch>
          </p:blipFill>
          <p:spPr bwMode="invGray">
            <a:xfrm rot="5400000">
              <a:off x="5885613" y="5472228"/>
              <a:ext cx="657447" cy="685800"/>
            </a:xfrm>
            <a:prstGeom prst="rect">
              <a:avLst/>
            </a:prstGeom>
            <a:noFill/>
          </p:spPr>
        </p:pic>
        <p:pic>
          <p:nvPicPr>
            <p:cNvPr id="117" name="Picture 6" descr="C:\Program Files\Microsoft Resource DVD Artwork\DVD_ART\Artwork_Imagery\Shapes and Graphics\Arrows - arrow\Straight\white semi clear arrow.png"/>
            <p:cNvPicPr>
              <a:picLocks noChangeAspect="1" noChangeArrowheads="1"/>
            </p:cNvPicPr>
            <p:nvPr/>
          </p:nvPicPr>
          <p:blipFill>
            <a:blip r:embed="rId8" cstate="print"/>
            <a:srcRect/>
            <a:stretch>
              <a:fillRect/>
            </a:stretch>
          </p:blipFill>
          <p:spPr bwMode="invGray">
            <a:xfrm rot="5400000">
              <a:off x="6910277" y="5472229"/>
              <a:ext cx="657447" cy="685800"/>
            </a:xfrm>
            <a:prstGeom prst="rect">
              <a:avLst/>
            </a:prstGeom>
            <a:noFill/>
          </p:spPr>
        </p:pic>
      </p:grpSp>
      <p:grpSp>
        <p:nvGrpSpPr>
          <p:cNvPr id="4" name="Group 123"/>
          <p:cNvGrpSpPr/>
          <p:nvPr/>
        </p:nvGrpSpPr>
        <p:grpSpPr bwMode="invGray">
          <a:xfrm>
            <a:off x="1319056" y="3760872"/>
            <a:ext cx="7013448" cy="2011680"/>
            <a:chOff x="1066800" y="3658400"/>
            <a:chExt cx="7013448" cy="2011680"/>
          </a:xfrm>
        </p:grpSpPr>
        <p:sp>
          <p:nvSpPr>
            <p:cNvPr id="72" name="Round Same Side Corner Rectangle 71"/>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chemeClr val="accent4">
                    <a:lumMod val="50000"/>
                    <a:alpha val="37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080808"/>
                  </a:solidFill>
                </a:rPr>
                <a:t>BI </a:t>
              </a:r>
              <a:r>
                <a:rPr lang="en-US" sz="1600" dirty="0" err="1" smtClean="0">
                  <a:solidFill>
                    <a:srgbClr val="080808"/>
                  </a:solidFill>
                </a:rPr>
                <a:t>平台</a:t>
              </a:r>
              <a:endParaRPr lang="en-US" sz="1600" dirty="0">
                <a:solidFill>
                  <a:srgbClr val="080808"/>
                </a:solidFill>
              </a:endParaRPr>
            </a:p>
          </p:txBody>
        </p:sp>
        <p:sp>
          <p:nvSpPr>
            <p:cNvPr id="64" name="Rounded Rectangle 63"/>
            <p:cNvSpPr/>
            <p:nvPr/>
          </p:nvSpPr>
          <p:spPr bwMode="invGray">
            <a:xfrm>
              <a:off x="1524000" y="4025075"/>
              <a:ext cx="2971800" cy="533400"/>
            </a:xfrm>
            <a:prstGeom prst="roundRect">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a:t>
              </a:r>
            </a:p>
            <a:p>
              <a:pPr algn="ctr" fontAlgn="base">
                <a:lnSpc>
                  <a:spcPct val="80000"/>
                </a:lnSpc>
                <a:spcBef>
                  <a:spcPct val="0"/>
                </a:spcBef>
                <a:spcAft>
                  <a:spcPct val="0"/>
                </a:spcAft>
                <a:defRPr/>
              </a:pPr>
              <a:r>
                <a:rPr lang="en-US" sz="1600" dirty="0" err="1" smtClean="0">
                  <a:solidFill>
                    <a:srgbClr val="FFFFFF"/>
                  </a:solidFill>
                  <a:effectLst>
                    <a:outerShdw blurRad="292100" dist="38100" dir="2700000" sx="101000" sy="101000" algn="tl" rotWithShape="0">
                      <a:srgbClr val="080808"/>
                    </a:outerShdw>
                  </a:effectLst>
                  <a:latin typeface="Segoe Semibold" pitchFamily="34" charset="0"/>
                </a:rPr>
                <a:t>报表服务</a:t>
              </a:r>
              <a:endParaRPr lang="en-US" sz="160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65" name="Rounded Rectangle 64"/>
            <p:cNvSpPr/>
            <p:nvPr/>
          </p:nvSpPr>
          <p:spPr bwMode="invGray">
            <a:xfrm>
              <a:off x="4565125" y="4025075"/>
              <a:ext cx="2971800" cy="533400"/>
            </a:xfrm>
            <a:prstGeom prst="roundRect">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a:t>
              </a:r>
            </a:p>
            <a:p>
              <a:pPr algn="ctr" fontAlgn="base">
                <a:lnSpc>
                  <a:spcPct val="80000"/>
                </a:lnSpc>
                <a:spcBef>
                  <a:spcPct val="0"/>
                </a:spcBef>
                <a:spcAft>
                  <a:spcPct val="0"/>
                </a:spcAft>
                <a:defRPr/>
              </a:pPr>
              <a:r>
                <a:rPr lang="en-US" sz="1600" dirty="0" err="1" smtClean="0">
                  <a:solidFill>
                    <a:srgbClr val="FFFFFF"/>
                  </a:solidFill>
                  <a:effectLst>
                    <a:outerShdw blurRad="292100" dist="38100" dir="2700000" sx="101000" sy="101000" algn="tl" rotWithShape="0">
                      <a:srgbClr val="080808"/>
                    </a:outerShdw>
                  </a:effectLst>
                  <a:latin typeface="Segoe Semibold" pitchFamily="34" charset="0"/>
                </a:rPr>
                <a:t>分析服务</a:t>
              </a:r>
              <a:endParaRPr lang="en-US" sz="160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70" name="Rounded Rectangle 69"/>
            <p:cNvSpPr/>
            <p:nvPr/>
          </p:nvSpPr>
          <p:spPr bwMode="invGray">
            <a:xfrm>
              <a:off x="1524000" y="4620525"/>
              <a:ext cx="6019800" cy="422825"/>
            </a:xfrm>
            <a:prstGeom prst="roundRect">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a:t>
              </a:r>
              <a:r>
                <a:rPr lang="en-US" sz="1600" dirty="0" err="1" smtClean="0">
                  <a:solidFill>
                    <a:srgbClr val="FFFFFF"/>
                  </a:solidFill>
                  <a:effectLst>
                    <a:outerShdw blurRad="292100" dist="38100" dir="2700000" sx="101000" sy="101000" algn="tl" rotWithShape="0">
                      <a:srgbClr val="080808"/>
                    </a:outerShdw>
                  </a:effectLst>
                  <a:latin typeface="Segoe Semibold" pitchFamily="34" charset="0"/>
                </a:rPr>
                <a:t>关系型数据库</a:t>
              </a:r>
              <a:endParaRPr lang="en-US" sz="160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18" name="Round Same Side Corner Rectangle 117"/>
            <p:cNvSpPr/>
            <p:nvPr/>
          </p:nvSpPr>
          <p:spPr bwMode="invGray">
            <a:xfrm>
              <a:off x="1524000" y="5105400"/>
              <a:ext cx="6016752" cy="420624"/>
            </a:xfrm>
            <a:prstGeom prst="round2SameRect">
              <a:avLst>
                <a:gd name="adj1" fmla="val 12834"/>
                <a:gd name="adj2" fmla="val 50000"/>
              </a:avLst>
            </a:prstGeom>
            <a:solidFill>
              <a:srgbClr val="BB543F">
                <a:alpha val="56000"/>
              </a:srgb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SQL Server </a:t>
              </a:r>
              <a:r>
                <a:rPr lang="en-US" sz="1600" dirty="0" err="1" smtClean="0">
                  <a:solidFill>
                    <a:srgbClr val="FFFFFF"/>
                  </a:solidFill>
                  <a:effectLst>
                    <a:outerShdw blurRad="292100" dist="38100" dir="2700000" sx="101000" sy="101000" algn="tl" rotWithShape="0">
                      <a:srgbClr val="080808"/>
                    </a:outerShdw>
                  </a:effectLst>
                  <a:latin typeface="Segoe Semibold" pitchFamily="34" charset="0"/>
                </a:rPr>
                <a:t>集成服务</a:t>
              </a:r>
              <a:endParaRPr lang="en-US" sz="1600" dirty="0" smtClean="0">
                <a:solidFill>
                  <a:srgbClr val="FFFFFF"/>
                </a:solidFill>
                <a:effectLst>
                  <a:outerShdw blurRad="292100" dist="38100" dir="2700000" sx="101000" sy="101000" algn="tl" rotWithShape="0">
                    <a:srgbClr val="080808"/>
                  </a:outerShdw>
                </a:effectLst>
                <a:latin typeface="Segoe Semibold" pitchFamily="34" charset="0"/>
              </a:endParaRPr>
            </a:p>
          </p:txBody>
        </p:sp>
      </p:grpSp>
      <p:grpSp>
        <p:nvGrpSpPr>
          <p:cNvPr id="5" name="Group 50"/>
          <p:cNvGrpSpPr/>
          <p:nvPr/>
        </p:nvGrpSpPr>
        <p:grpSpPr>
          <a:xfrm>
            <a:off x="1319056" y="2753686"/>
            <a:ext cx="7010400" cy="914400"/>
            <a:chOff x="1066800" y="2879814"/>
            <a:chExt cx="7010400" cy="914400"/>
          </a:xfrm>
        </p:grpSpPr>
        <p:grpSp>
          <p:nvGrpSpPr>
            <p:cNvPr id="6" name="Group 122"/>
            <p:cNvGrpSpPr/>
            <p:nvPr/>
          </p:nvGrpSpPr>
          <p:grpSpPr bwMode="invGray">
            <a:xfrm>
              <a:off x="1066800" y="2879814"/>
              <a:ext cx="7010400" cy="914400"/>
              <a:chOff x="1066800" y="2651214"/>
              <a:chExt cx="7010400" cy="914400"/>
            </a:xfrm>
          </p:grpSpPr>
          <p:sp>
            <p:nvSpPr>
              <p:cNvPr id="61" name="Rounded Rectangle 60"/>
              <p:cNvSpPr/>
              <p:nvPr/>
            </p:nvSpPr>
            <p:spPr bwMode="invGray">
              <a:xfrm>
                <a:off x="1066800" y="2651214"/>
                <a:ext cx="7010400" cy="914400"/>
              </a:xfrm>
              <a:prstGeom prst="roundRect">
                <a:avLst>
                  <a:gd name="adj" fmla="val 11310"/>
                </a:avLst>
              </a:prstGeom>
              <a:gradFill flip="none" rotWithShape="1">
                <a:gsLst>
                  <a:gs pos="0">
                    <a:srgbClr val="FFFFFF"/>
                  </a:gs>
                  <a:gs pos="61000">
                    <a:srgbClr val="FFFFFF">
                      <a:alpha val="20000"/>
                    </a:srgbClr>
                  </a:gs>
                  <a:gs pos="100000">
                    <a:schemeClr val="accent2">
                      <a:lumMod val="50000"/>
                      <a:alpha val="40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dirty="0" smtClean="0">
                    <a:solidFill>
                      <a:srgbClr val="080808"/>
                    </a:solidFill>
                  </a:rPr>
                  <a:t>终端用户</a:t>
                </a:r>
                <a:r>
                  <a:rPr lang="en-US" sz="1600" dirty="0" err="1" smtClean="0">
                    <a:solidFill>
                      <a:srgbClr val="080808"/>
                    </a:solidFill>
                  </a:rPr>
                  <a:t>工具</a:t>
                </a:r>
                <a:r>
                  <a:rPr lang="en-US" sz="1600" dirty="0" smtClean="0">
                    <a:solidFill>
                      <a:srgbClr val="080808"/>
                    </a:solidFill>
                  </a:rPr>
                  <a:t> 和</a:t>
                </a:r>
                <a:r>
                  <a:rPr lang="zh-CN" altLang="en-US" sz="1600" dirty="0" smtClean="0">
                    <a:solidFill>
                      <a:srgbClr val="080808"/>
                    </a:solidFill>
                  </a:rPr>
                  <a:t> 绩效管理应用</a:t>
                </a:r>
                <a:endParaRPr lang="en-US" sz="1600" dirty="0">
                  <a:solidFill>
                    <a:srgbClr val="080808"/>
                  </a:solidFill>
                </a:endParaRPr>
              </a:p>
            </p:txBody>
          </p:sp>
          <p:sp>
            <p:nvSpPr>
              <p:cNvPr id="62" name="Rounded Rectangle 61"/>
              <p:cNvSpPr/>
              <p:nvPr/>
            </p:nvSpPr>
            <p:spPr bwMode="invGray">
              <a:xfrm>
                <a:off x="4585607" y="3032214"/>
                <a:ext cx="2971800" cy="429399"/>
              </a:xfrm>
              <a:prstGeom prst="roundRect">
                <a:avLst/>
              </a:prstGeom>
              <a:gradFill flip="none" rotWithShape="1">
                <a:gsLst>
                  <a:gs pos="0">
                    <a:schemeClr val="accent2">
                      <a:lumMod val="50000"/>
                      <a:alpha val="70000"/>
                    </a:schemeClr>
                  </a:gs>
                  <a:gs pos="77000">
                    <a:schemeClr val="accent2">
                      <a:alpha val="50000"/>
                    </a:schemeClr>
                  </a:gs>
                  <a:gs pos="100000">
                    <a:schemeClr val="accent2">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en-US" dirty="0" smtClean="0">
                    <a:solidFill>
                      <a:srgbClr val="FFFFFF"/>
                    </a:solidFill>
                    <a:effectLst>
                      <a:outerShdw blurRad="292100" dist="38100" dir="2700000" sx="101000" sy="101000" algn="tl" rotWithShape="0">
                        <a:srgbClr val="080808"/>
                      </a:outerShdw>
                    </a:effectLst>
                    <a:latin typeface="Segoe Semibold" pitchFamily="34" charset="0"/>
                  </a:rPr>
                  <a:t> Server</a:t>
                </a:r>
              </a:p>
            </p:txBody>
          </p:sp>
        </p:grpSp>
        <p:sp>
          <p:nvSpPr>
            <p:cNvPr id="49" name="Rounded Rectangle 48"/>
            <p:cNvSpPr/>
            <p:nvPr/>
          </p:nvSpPr>
          <p:spPr bwMode="invGray">
            <a:xfrm>
              <a:off x="1524000" y="3228201"/>
              <a:ext cx="2971800" cy="429399"/>
            </a:xfrm>
            <a:prstGeom prst="roundRect">
              <a:avLst/>
            </a:prstGeom>
            <a:gradFill flip="none" rotWithShape="1">
              <a:gsLst>
                <a:gs pos="0">
                  <a:schemeClr val="accent2">
                    <a:lumMod val="50000"/>
                    <a:alpha val="70000"/>
                  </a:schemeClr>
                </a:gs>
                <a:gs pos="77000">
                  <a:schemeClr val="accent2">
                    <a:alpha val="50000"/>
                  </a:schemeClr>
                </a:gs>
                <a:gs pos="100000">
                  <a:schemeClr val="accent2">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smtClean="0">
                  <a:solidFill>
                    <a:srgbClr val="FFFFFF"/>
                  </a:solidFill>
                  <a:effectLst>
                    <a:outerShdw blurRad="292100" dist="38100" dir="2700000" sx="101000" sy="101000" algn="tl" rotWithShape="0">
                      <a:srgbClr val="080808"/>
                    </a:outerShdw>
                  </a:effectLst>
                  <a:latin typeface="Segoe Semibold" pitchFamily="34" charset="0"/>
                </a:rPr>
                <a:t>Excel</a:t>
              </a:r>
            </a:p>
          </p:txBody>
        </p:sp>
      </p:grpSp>
      <p:sp>
        <p:nvSpPr>
          <p:cNvPr id="50" name="Rectangle 14"/>
          <p:cNvSpPr txBox="1">
            <a:spLocks noChangeArrowheads="1"/>
          </p:cNvSpPr>
          <p:nvPr/>
        </p:nvSpPr>
        <p:spPr>
          <a:xfrm>
            <a:off x="381000" y="70940"/>
            <a:ext cx="8393113" cy="1034129"/>
          </a:xfrm>
          <a:prstGeom prst="rect">
            <a:avLst/>
          </a:prstGeom>
        </p:spPr>
        <p:txBody>
          <a:bodyPr vert="horz" lIns="91440" tIns="45720" rIns="91440" bIns="45720" rtlCol="0" anchor="ctr">
            <a:normAutofit fontScale="97500"/>
          </a:bodyPr>
          <a:lstStyle/>
          <a:p>
            <a:pPr marL="0" marR="0" lvl="0" indent="0" fontAlgn="auto">
              <a:lnSpc>
                <a:spcPct val="90000"/>
              </a:lnSpc>
              <a:spcBef>
                <a:spcPct val="0"/>
              </a:spcBef>
              <a:spcAft>
                <a:spcPts val="0"/>
              </a:spcAft>
              <a:buClrTx/>
              <a:buSzTx/>
              <a:tabLst/>
              <a:defRPr/>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端到端的商业智能解决方案</a:t>
            </a:r>
            <a:endPar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pSp>
        <p:nvGrpSpPr>
          <p:cNvPr id="7" name="Group 51"/>
          <p:cNvGrpSpPr/>
          <p:nvPr/>
        </p:nvGrpSpPr>
        <p:grpSpPr>
          <a:xfrm>
            <a:off x="1297285" y="1093072"/>
            <a:ext cx="7053942" cy="3657600"/>
            <a:chOff x="1297285" y="1093072"/>
            <a:chExt cx="7053942" cy="3657600"/>
          </a:xfrm>
        </p:grpSpPr>
        <p:grpSp>
          <p:nvGrpSpPr>
            <p:cNvPr id="8" name="Group 47"/>
            <p:cNvGrpSpPr/>
            <p:nvPr/>
          </p:nvGrpSpPr>
          <p:grpSpPr>
            <a:xfrm>
              <a:off x="1297285" y="1093072"/>
              <a:ext cx="7053942" cy="3657600"/>
              <a:chOff x="1045029" y="990600"/>
              <a:chExt cx="7053942" cy="3657600"/>
            </a:xfrm>
          </p:grpSpPr>
          <p:sp>
            <p:nvSpPr>
              <p:cNvPr id="55" name="Chord 54"/>
              <p:cNvSpPr/>
              <p:nvPr/>
            </p:nvSpPr>
            <p:spPr bwMode="invGray">
              <a:xfrm>
                <a:off x="1045029" y="990600"/>
                <a:ext cx="7053942" cy="3657600"/>
              </a:xfrm>
              <a:prstGeom prst="chord">
                <a:avLst>
                  <a:gd name="adj1" fmla="val 11061125"/>
                  <a:gd name="adj2" fmla="val 21333444"/>
                </a:avLst>
              </a:prstGeom>
              <a:gradFill flip="none" rotWithShape="1">
                <a:gsLst>
                  <a:gs pos="0">
                    <a:schemeClr val="tx1">
                      <a:alpha val="52000"/>
                    </a:schemeClr>
                  </a:gs>
                  <a:gs pos="77000">
                    <a:srgbClr val="FFFFFF">
                      <a:alpha val="0"/>
                    </a:srgbClr>
                  </a:gs>
                  <a:gs pos="100000">
                    <a:srgbClr val="FFFFFF">
                      <a:alpha val="0"/>
                    </a:srgbClr>
                  </a:gs>
                </a:gsLst>
                <a:lin ang="54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200" dirty="0" smtClean="0"/>
              </a:p>
            </p:txBody>
          </p:sp>
          <p:sp>
            <p:nvSpPr>
              <p:cNvPr id="56" name="Chord 55"/>
              <p:cNvSpPr/>
              <p:nvPr/>
            </p:nvSpPr>
            <p:spPr bwMode="invGray">
              <a:xfrm>
                <a:off x="1485900" y="1338944"/>
                <a:ext cx="6172200" cy="2895600"/>
              </a:xfrm>
              <a:prstGeom prst="chord">
                <a:avLst>
                  <a:gd name="adj1" fmla="val 11061125"/>
                  <a:gd name="adj2" fmla="val 21333444"/>
                </a:avLst>
              </a:prstGeom>
              <a:gradFill flip="none" rotWithShape="1">
                <a:gsLst>
                  <a:gs pos="38000">
                    <a:schemeClr val="accent3">
                      <a:lumMod val="50000"/>
                      <a:alpha val="70000"/>
                    </a:schemeClr>
                  </a:gs>
                  <a:gs pos="87000">
                    <a:schemeClr val="accent3">
                      <a:lumMod val="75000"/>
                      <a:alpha val="93000"/>
                    </a:schemeClr>
                  </a:gs>
                  <a:gs pos="100000">
                    <a:schemeClr val="accent3">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smtClean="0">
                  <a:solidFill>
                    <a:srgbClr val="080808"/>
                  </a:solidFill>
                </a:endParaRPr>
              </a:p>
            </p:txBody>
          </p:sp>
          <p:sp>
            <p:nvSpPr>
              <p:cNvPr id="39" name="TextBox 38"/>
              <p:cNvSpPr txBox="1"/>
              <p:nvPr/>
            </p:nvSpPr>
            <p:spPr bwMode="invGray">
              <a:xfrm>
                <a:off x="3229275" y="1705275"/>
                <a:ext cx="2726227" cy="282128"/>
              </a:xfrm>
              <a:prstGeom prst="rect">
                <a:avLst/>
              </a:prstGeom>
              <a:noFill/>
            </p:spPr>
            <p:txBody>
              <a:bodyPr wrap="square" lIns="0" tIns="0" rIns="0" bIns="0" rtlCol="0">
                <a:spAutoFit/>
              </a:bodyPr>
              <a:lstStyle/>
              <a:p>
                <a:pPr algn="ctr"/>
                <a:r>
                  <a:rPr lang="en-US" dirty="0" smtClean="0">
                    <a:solidFill>
                      <a:srgbClr val="FFFFFF"/>
                    </a:solidFill>
                    <a:effectLst>
                      <a:outerShdw blurRad="292100" dist="38100" dir="2700000" sx="101000" sy="101000" algn="tl" rotWithShape="0">
                        <a:srgbClr val="080808"/>
                      </a:outerShdw>
                    </a:effectLst>
                    <a:latin typeface="Segoe Semibold" pitchFamily="34" charset="0"/>
                  </a:rPr>
                  <a:t>SharePoint Server</a:t>
                </a:r>
                <a:endParaRPr lang="en-US"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66" name="Rectangle 65"/>
              <p:cNvSpPr/>
              <p:nvPr/>
            </p:nvSpPr>
            <p:spPr bwMode="invGray">
              <a:xfrm rot="20407984">
                <a:off x="2044850" y="1793510"/>
                <a:ext cx="1522527" cy="372138"/>
              </a:xfrm>
              <a:prstGeom prst="rect">
                <a:avLst/>
              </a:prstGeom>
              <a:noFill/>
            </p:spPr>
            <p:txBody>
              <a:bodyPr wrap="none" lIns="91440" tIns="45720" rIns="91440" bIns="45720">
                <a:prstTxWarp prst="textArchUp">
                  <a:avLst/>
                </a:prstTxWarp>
                <a:spAutoFit/>
              </a:bodyPr>
              <a:lstStyle/>
              <a:p>
                <a:pPr algn="ctr"/>
                <a:r>
                  <a:rPr lang="en-US" sz="1400" i="1" dirty="0" err="1" smtClean="0">
                    <a:solidFill>
                      <a:schemeClr val="bg1"/>
                    </a:solidFill>
                  </a:rPr>
                  <a:t>搜索</a:t>
                </a:r>
                <a:endParaRPr lang="en-US" sz="1400" i="1" dirty="0">
                  <a:solidFill>
                    <a:schemeClr val="bg1"/>
                  </a:solidFill>
                </a:endParaRPr>
              </a:p>
            </p:txBody>
          </p:sp>
          <p:sp>
            <p:nvSpPr>
              <p:cNvPr id="74" name="Rectangle 73"/>
              <p:cNvSpPr/>
              <p:nvPr/>
            </p:nvSpPr>
            <p:spPr bwMode="invGray">
              <a:xfrm>
                <a:off x="4114800" y="1066800"/>
                <a:ext cx="64" cy="246221"/>
              </a:xfrm>
              <a:prstGeom prst="rect">
                <a:avLst/>
              </a:prstGeom>
            </p:spPr>
            <p:txBody>
              <a:bodyPr wrap="none" lIns="0" tIns="0" rIns="0" bIns="0">
                <a:spAutoFit/>
              </a:bodyPr>
              <a:lstStyle/>
              <a:p>
                <a:pPr algn="ctr" fontAlgn="base">
                  <a:spcBef>
                    <a:spcPct val="0"/>
                  </a:spcBef>
                  <a:spcAft>
                    <a:spcPct val="0"/>
                  </a:spcAft>
                  <a:defRPr/>
                </a:pPr>
                <a:endParaRPr lang="en-US" sz="1600" dirty="0" smtClean="0">
                  <a:solidFill>
                    <a:srgbClr val="080808"/>
                  </a:solidFill>
                </a:endParaRPr>
              </a:p>
            </p:txBody>
          </p:sp>
          <p:grpSp>
            <p:nvGrpSpPr>
              <p:cNvPr id="9" name="Group 83"/>
              <p:cNvGrpSpPr/>
              <p:nvPr/>
            </p:nvGrpSpPr>
            <p:grpSpPr bwMode="invGray">
              <a:xfrm>
                <a:off x="1790701" y="2086275"/>
                <a:ext cx="5562599" cy="457200"/>
                <a:chOff x="1752600" y="2133600"/>
                <a:chExt cx="6061509" cy="381000"/>
              </a:xfrm>
            </p:grpSpPr>
            <p:sp>
              <p:nvSpPr>
                <p:cNvPr id="78" name="Round Same Side Corner Rectangle 77"/>
                <p:cNvSpPr/>
                <p:nvPr/>
              </p:nvSpPr>
              <p:spPr bwMode="invGray">
                <a:xfrm>
                  <a:off x="175260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Reports</a:t>
                  </a:r>
                  <a:endParaRPr lang="en-US" sz="1400" dirty="0">
                    <a:solidFill>
                      <a:srgbClr val="FFFFFF"/>
                    </a:solidFill>
                    <a:effectLst>
                      <a:outerShdw blurRad="50800" dist="38100" dir="2700000" algn="tl" rotWithShape="0">
                        <a:prstClr val="black">
                          <a:alpha val="40000"/>
                        </a:prstClr>
                      </a:outerShdw>
                    </a:effectLst>
                  </a:endParaRPr>
                </a:p>
              </p:txBody>
            </p:sp>
            <p:sp>
              <p:nvSpPr>
                <p:cNvPr id="79" name="Round Same Side Corner Rectangle 78"/>
                <p:cNvSpPr/>
                <p:nvPr/>
              </p:nvSpPr>
              <p:spPr bwMode="invGray">
                <a:xfrm>
                  <a:off x="276678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Dashboards</a:t>
                  </a:r>
                </a:p>
              </p:txBody>
            </p:sp>
            <p:sp>
              <p:nvSpPr>
                <p:cNvPr id="80" name="Round Same Side Corner Rectangle 79"/>
                <p:cNvSpPr/>
                <p:nvPr/>
              </p:nvSpPr>
              <p:spPr bwMode="invGray">
                <a:xfrm>
                  <a:off x="378096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Excel </a:t>
                  </a:r>
                </a:p>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Workbooks</a:t>
                  </a:r>
                </a:p>
              </p:txBody>
            </p:sp>
            <p:sp>
              <p:nvSpPr>
                <p:cNvPr id="81" name="Round Same Side Corner Rectangle 80"/>
                <p:cNvSpPr/>
                <p:nvPr/>
              </p:nvSpPr>
              <p:spPr bwMode="invGray">
                <a:xfrm>
                  <a:off x="479514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Analytic</a:t>
                  </a:r>
                </a:p>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Views</a:t>
                  </a:r>
                </a:p>
              </p:txBody>
            </p:sp>
            <p:sp>
              <p:nvSpPr>
                <p:cNvPr id="82" name="Round Same Side Corner Rectangle 81"/>
                <p:cNvSpPr/>
                <p:nvPr/>
              </p:nvSpPr>
              <p:spPr bwMode="invGray">
                <a:xfrm>
                  <a:off x="580932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Scorecards</a:t>
                  </a:r>
                </a:p>
              </p:txBody>
            </p:sp>
            <p:sp>
              <p:nvSpPr>
                <p:cNvPr id="83" name="Round Same Side Corner Rectangle 82"/>
                <p:cNvSpPr/>
                <p:nvPr/>
              </p:nvSpPr>
              <p:spPr bwMode="invGray">
                <a:xfrm>
                  <a:off x="6823509"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rgbClr val="FFFFFF"/>
                      </a:solidFill>
                      <a:effectLst>
                        <a:outerShdw blurRad="50800" dist="38100" dir="2700000" algn="tl" rotWithShape="0">
                          <a:prstClr val="black">
                            <a:alpha val="40000"/>
                          </a:prstClr>
                        </a:outerShdw>
                      </a:effectLst>
                    </a:rPr>
                    <a:t>Plans</a:t>
                  </a:r>
                </a:p>
              </p:txBody>
            </p:sp>
          </p:grpSp>
          <p:sp>
            <p:nvSpPr>
              <p:cNvPr id="120" name="Rectangle 119"/>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algn="ctr"/>
                <a:r>
                  <a:rPr lang="en-US" sz="1400" i="1" dirty="0" err="1" smtClean="0">
                    <a:solidFill>
                      <a:schemeClr val="bg1"/>
                    </a:solidFill>
                  </a:rPr>
                  <a:t>内容管理</a:t>
                </a:r>
                <a:endParaRPr lang="en-US" sz="1400" i="1" dirty="0" smtClean="0">
                  <a:solidFill>
                    <a:schemeClr val="bg1"/>
                  </a:solidFill>
                </a:endParaRPr>
              </a:p>
            </p:txBody>
          </p:sp>
          <p:sp>
            <p:nvSpPr>
              <p:cNvPr id="121" name="Rectangle 120"/>
              <p:cNvSpPr/>
              <p:nvPr/>
            </p:nvSpPr>
            <p:spPr bwMode="invGray">
              <a:xfrm rot="21189507">
                <a:off x="2644164" y="1497592"/>
                <a:ext cx="3460558" cy="1102784"/>
              </a:xfrm>
              <a:prstGeom prst="rect">
                <a:avLst/>
              </a:prstGeom>
              <a:noFill/>
            </p:spPr>
            <p:txBody>
              <a:bodyPr wrap="none" lIns="91440" tIns="45720" rIns="91440" bIns="45720">
                <a:prstTxWarp prst="textArchUp">
                  <a:avLst/>
                </a:prstTxWarp>
                <a:spAutoFit/>
              </a:bodyPr>
              <a:lstStyle/>
              <a:p>
                <a:pPr algn="ctr"/>
                <a:r>
                  <a:rPr lang="en-US" sz="1400" i="1" dirty="0" err="1" smtClean="0">
                    <a:solidFill>
                      <a:schemeClr val="bg1"/>
                    </a:solidFill>
                  </a:rPr>
                  <a:t>协作</a:t>
                </a:r>
                <a:endParaRPr lang="en-US" sz="1400" i="1" dirty="0" smtClean="0">
                  <a:solidFill>
                    <a:schemeClr val="bg1"/>
                  </a:solidFill>
                </a:endParaRPr>
              </a:p>
            </p:txBody>
          </p:sp>
        </p:grpSp>
        <p:sp>
          <p:nvSpPr>
            <p:cNvPr id="48" name="矩形 47"/>
            <p:cNvSpPr/>
            <p:nvPr/>
          </p:nvSpPr>
          <p:spPr>
            <a:xfrm>
              <a:off x="4290856" y="1093072"/>
              <a:ext cx="1069669" cy="369332"/>
            </a:xfrm>
            <a:prstGeom prst="rect">
              <a:avLst/>
            </a:prstGeom>
          </p:spPr>
          <p:txBody>
            <a:bodyPr wrap="square">
              <a:spAutoFit/>
            </a:bodyPr>
            <a:lstStyle/>
            <a:p>
              <a:pPr algn="ctr" fontAlgn="base">
                <a:spcBef>
                  <a:spcPct val="0"/>
                </a:spcBef>
                <a:spcAft>
                  <a:spcPct val="0"/>
                </a:spcAft>
                <a:defRPr/>
              </a:pPr>
              <a:r>
                <a:rPr lang="zh-CN" altLang="en-US" b="1" dirty="0" smtClean="0">
                  <a:solidFill>
                    <a:schemeClr val="bg1"/>
                  </a:solidFill>
                </a:rPr>
                <a:t>呈现</a:t>
              </a:r>
              <a:endParaRPr lang="en-US" b="1" dirty="0" smtClean="0">
                <a:solidFill>
                  <a:schemeClr val="bg1"/>
                </a:solidFill>
              </a:endParaRPr>
            </a:p>
          </p:txBody>
        </p:sp>
      </p:gr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ppt_h/2"/>
                                          </p:val>
                                        </p:tav>
                                        <p:tav tm="100000">
                                          <p:val>
                                            <p:strVal val="#ppt_y"/>
                                          </p:val>
                                        </p:tav>
                                      </p:tavLst>
                                    </p:anim>
                                    <p:anim calcmode="lin" valueType="num">
                                      <p:cBhvr>
                                        <p:cTn id="14" dur="500" fill="hold"/>
                                        <p:tgtEl>
                                          <p:spTgt spid="3"/>
                                        </p:tgtEl>
                                        <p:attrNameLst>
                                          <p:attrName>ppt_w</p:attrName>
                                        </p:attrNameLst>
                                      </p:cBhvr>
                                      <p:tavLst>
                                        <p:tav tm="0">
                                          <p:val>
                                            <p:strVal val="#ppt_w"/>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4002" y="338121"/>
            <a:ext cx="8375650" cy="661987"/>
          </a:xfrm>
        </p:spPr>
        <p:txBody>
          <a:bodyPr rtlCol="0">
            <a:noAutofit/>
          </a:bodyPr>
          <a:lstStyle/>
          <a:p>
            <a:pPr algn="l" eaLnBrk="1" fontAlgn="auto" hangingPunct="1">
              <a:spcAft>
                <a:spcPts val="0"/>
              </a:spcAft>
              <a:defRPr/>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微软</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SQL Server </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商业智能解决方案特点及优势</a:t>
            </a:r>
          </a:p>
        </p:txBody>
      </p:sp>
      <p:sp>
        <p:nvSpPr>
          <p:cNvPr id="3" name="Rectangle 3"/>
          <p:cNvSpPr txBox="1">
            <a:spLocks noChangeArrowheads="1"/>
          </p:cNvSpPr>
          <p:nvPr/>
        </p:nvSpPr>
        <p:spPr>
          <a:xfrm>
            <a:off x="285720" y="857232"/>
            <a:ext cx="8715375" cy="5857892"/>
          </a:xfrm>
          <a:prstGeom prst="rect">
            <a:avLst/>
          </a:prstGeom>
        </p:spPr>
        <p:txBody>
          <a:bodyPr rtlCol="0">
            <a:normAutofit fontScale="40000" lnSpcReduction="20000"/>
          </a:bodyPr>
          <a:lstStyle/>
          <a:p>
            <a:pPr marL="342900" lvl="0" indent="-342900">
              <a:lnSpc>
                <a:spcPct val="120000"/>
              </a:lnSpc>
              <a:spcBef>
                <a:spcPct val="20000"/>
              </a:spcBef>
              <a:buClr>
                <a:schemeClr val="accent1"/>
              </a:buClr>
              <a:buSzPct val="100000"/>
              <a:buFont typeface="Wingdings" pitchFamily="2" charset="2"/>
              <a:buChar char="l"/>
              <a:defRPr/>
            </a:pPr>
            <a:r>
              <a:rPr lang="zh-CN" altLang="en-US" sz="4300" b="1" dirty="0" smtClean="0">
                <a:solidFill>
                  <a:schemeClr val="accent1"/>
                </a:solidFill>
                <a:latin typeface="+mn-ea"/>
              </a:rPr>
              <a:t>高性能、高可扩展性、高可用性</a:t>
            </a:r>
            <a:endParaRPr lang="en-US" altLang="zh-CN" sz="4300" b="1" dirty="0" smtClean="0">
              <a:solidFill>
                <a:schemeClr val="accent1"/>
              </a:solidFill>
              <a:latin typeface="+mn-ea"/>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高性能的</a:t>
            </a:r>
            <a:r>
              <a:rPr kumimoji="0" lang="en-US" altLang="zh-CN" sz="2800" b="0" i="0" u="none" strike="noStrike" kern="1200" cap="none" spc="0" normalizeH="0" baseline="0" noProof="0" dirty="0" smtClean="0">
                <a:ln>
                  <a:noFill/>
                </a:ln>
                <a:solidFill>
                  <a:schemeClr val="tx1"/>
                </a:solidFill>
                <a:effectLst/>
                <a:uLnTx/>
                <a:uFillTx/>
                <a:latin typeface="+mn-ea"/>
                <a:cs typeface="+mn-cs"/>
              </a:rPr>
              <a:t>OLAP</a:t>
            </a:r>
            <a:r>
              <a:rPr kumimoji="0" lang="zh-CN" altLang="en-US" sz="2800" b="0" i="0" u="none" strike="noStrike" kern="1200" cap="none" spc="0" normalizeH="0" baseline="0" noProof="0" dirty="0" smtClean="0">
                <a:ln>
                  <a:noFill/>
                </a:ln>
                <a:solidFill>
                  <a:schemeClr val="tx1"/>
                </a:solidFill>
                <a:effectLst/>
                <a:uLnTx/>
                <a:uFillTx/>
                <a:latin typeface="+mn-ea"/>
                <a:cs typeface="+mn-cs"/>
              </a:rPr>
              <a:t>服务器</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支持数十</a:t>
            </a:r>
            <a:r>
              <a:rPr kumimoji="0" lang="en-US" altLang="zh-CN" sz="2800" b="0" i="0" u="none" strike="noStrike" kern="1200" cap="none" spc="0" normalizeH="0" baseline="0" noProof="0" dirty="0" smtClean="0">
                <a:ln>
                  <a:noFill/>
                </a:ln>
                <a:solidFill>
                  <a:schemeClr val="tx1"/>
                </a:solidFill>
                <a:effectLst/>
                <a:uLnTx/>
                <a:uFillTx/>
                <a:latin typeface="+mn-ea"/>
                <a:cs typeface="+mn-cs"/>
              </a:rPr>
              <a:t>TB</a:t>
            </a:r>
            <a:r>
              <a:rPr kumimoji="0" lang="zh-CN" altLang="en-US" sz="2800" b="0" i="0" u="none" strike="noStrike" kern="1200" cap="none" spc="0" normalizeH="0" baseline="0" noProof="0" dirty="0" smtClean="0">
                <a:ln>
                  <a:noFill/>
                </a:ln>
                <a:solidFill>
                  <a:schemeClr val="tx1"/>
                </a:solidFill>
                <a:effectLst/>
                <a:uLnTx/>
                <a:uFillTx/>
                <a:latin typeface="+mn-ea"/>
                <a:cs typeface="+mn-cs"/>
              </a:rPr>
              <a:t>级别的大数据量数据库案例</a:t>
            </a:r>
            <a:r>
              <a:rPr kumimoji="0" lang="en-US" altLang="zh-CN" sz="2800" b="0" i="0" u="none" strike="noStrike" kern="1200" cap="none" spc="0" normalizeH="0" baseline="0" noProof="0" dirty="0" smtClean="0">
                <a:ln>
                  <a:noFill/>
                </a:ln>
                <a:solidFill>
                  <a:schemeClr val="tx1"/>
                </a:solidFill>
                <a:effectLst/>
                <a:uLnTx/>
                <a:uFillTx/>
                <a:latin typeface="+mn-ea"/>
                <a:cs typeface="+mn-cs"/>
              </a:rPr>
              <a:t>(</a:t>
            </a:r>
            <a:r>
              <a:rPr kumimoji="0" lang="zh-CN" altLang="en-US" sz="2800" b="0" i="0" u="none" strike="noStrike" kern="1200" cap="none" spc="0" normalizeH="0" baseline="0" noProof="0" dirty="0" smtClean="0">
                <a:ln>
                  <a:noFill/>
                </a:ln>
                <a:solidFill>
                  <a:schemeClr val="tx1"/>
                </a:solidFill>
                <a:effectLst/>
                <a:uLnTx/>
                <a:uFillTx/>
                <a:latin typeface="+mn-ea"/>
                <a:cs typeface="+mn-cs"/>
              </a:rPr>
              <a:t>如 </a:t>
            </a:r>
            <a:r>
              <a:rPr kumimoji="0" lang="en-US" altLang="zh-CN" sz="2800" b="0" i="0" u="none" strike="noStrike" kern="1200" cap="none" spc="0" normalizeH="0" baseline="0" noProof="0" dirty="0" smtClean="0">
                <a:ln>
                  <a:noFill/>
                </a:ln>
                <a:solidFill>
                  <a:schemeClr val="tx1"/>
                </a:solidFill>
                <a:effectLst/>
                <a:uLnTx/>
                <a:uFillTx/>
                <a:latin typeface="+mn-ea"/>
                <a:cs typeface="+mn-cs"/>
              </a:rPr>
              <a:t>Verizon, </a:t>
            </a:r>
            <a:r>
              <a:rPr kumimoji="0" lang="en-US" altLang="zh-CN" sz="2800" b="0" i="0" u="none" strike="noStrike" kern="1200" cap="none" spc="0" normalizeH="0" baseline="0" noProof="0" dirty="0" err="1" smtClean="0">
                <a:ln>
                  <a:noFill/>
                </a:ln>
                <a:solidFill>
                  <a:schemeClr val="tx1"/>
                </a:solidFill>
                <a:effectLst/>
                <a:uLnTx/>
                <a:uFillTx/>
                <a:latin typeface="+mn-ea"/>
                <a:cs typeface="+mn-cs"/>
              </a:rPr>
              <a:t>Nasdaq</a:t>
            </a:r>
            <a:r>
              <a:rPr kumimoji="0" lang="en-US" altLang="zh-CN" sz="2800" b="0" i="0" u="none" strike="noStrike" kern="1200" cap="none" spc="0" normalizeH="0" baseline="0" noProof="0" dirty="0" smtClean="0">
                <a:ln>
                  <a:noFill/>
                </a:ln>
                <a:solidFill>
                  <a:schemeClr val="tx1"/>
                </a:solidFill>
                <a:effectLst/>
                <a:uLnTx/>
                <a:uFillTx/>
                <a:latin typeface="+mn-ea"/>
                <a:cs typeface="+mn-cs"/>
              </a:rPr>
              <a:t> </a:t>
            </a:r>
            <a:r>
              <a:rPr kumimoji="0" lang="zh-CN" altLang="en-US" sz="2800" b="0" i="0" u="none" strike="noStrike" kern="1200" cap="none" spc="0" normalizeH="0" baseline="0" noProof="0" dirty="0" smtClean="0">
                <a:ln>
                  <a:noFill/>
                </a:ln>
                <a:solidFill>
                  <a:schemeClr val="tx1"/>
                </a:solidFill>
                <a:effectLst/>
                <a:uLnTx/>
                <a:uFillTx/>
                <a:latin typeface="+mn-ea"/>
                <a:cs typeface="+mn-cs"/>
              </a:rPr>
              <a:t>等）</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最大支持</a:t>
            </a:r>
            <a:r>
              <a:rPr kumimoji="0" lang="en-US" altLang="zh-CN" sz="2800" b="0" i="0" u="none" strike="noStrike" kern="1200" cap="none" spc="0" normalizeH="0" baseline="0" noProof="0" dirty="0" smtClean="0">
                <a:ln>
                  <a:noFill/>
                </a:ln>
                <a:solidFill>
                  <a:schemeClr val="tx1"/>
                </a:solidFill>
                <a:effectLst/>
                <a:uLnTx/>
                <a:uFillTx/>
                <a:latin typeface="+mn-ea"/>
                <a:cs typeface="+mn-cs"/>
              </a:rPr>
              <a:t>64CPU</a:t>
            </a:r>
            <a:r>
              <a:rPr kumimoji="0" lang="zh-CN" altLang="en-US" sz="2800" b="0" i="0" u="none" strike="noStrike" kern="1200" cap="none" spc="0" normalizeH="0" baseline="0" noProof="0" dirty="0" smtClean="0">
                <a:ln>
                  <a:noFill/>
                </a:ln>
                <a:solidFill>
                  <a:schemeClr val="tx1"/>
                </a:solidFill>
                <a:effectLst/>
                <a:uLnTx/>
                <a:uFillTx/>
                <a:latin typeface="+mn-ea"/>
                <a:cs typeface="+mn-cs"/>
              </a:rPr>
              <a:t>服务器，支持最大到</a:t>
            </a:r>
            <a:r>
              <a:rPr kumimoji="0" lang="en-US" altLang="zh-CN" sz="2800" b="0" i="0" u="none" strike="noStrike" kern="1200" cap="none" spc="0" normalizeH="0" baseline="0" noProof="0" dirty="0" smtClean="0">
                <a:ln>
                  <a:noFill/>
                </a:ln>
                <a:solidFill>
                  <a:schemeClr val="tx1"/>
                </a:solidFill>
                <a:effectLst/>
                <a:uLnTx/>
                <a:uFillTx/>
                <a:latin typeface="+mn-ea"/>
                <a:cs typeface="+mn-cs"/>
              </a:rPr>
              <a:t>16</a:t>
            </a:r>
            <a:r>
              <a:rPr kumimoji="0" lang="zh-CN" altLang="en-US" sz="2800" b="0" i="0" u="none" strike="noStrike" kern="1200" cap="none" spc="0" normalizeH="0" baseline="0" noProof="0" dirty="0" smtClean="0">
                <a:ln>
                  <a:noFill/>
                </a:ln>
                <a:solidFill>
                  <a:schemeClr val="tx1"/>
                </a:solidFill>
                <a:effectLst/>
                <a:uLnTx/>
                <a:uFillTx/>
                <a:latin typeface="+mn-ea"/>
                <a:cs typeface="+mn-cs"/>
              </a:rPr>
              <a:t>服务器群集</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ea"/>
                <a:cs typeface="+mn-cs"/>
              </a:rPr>
              <a:t>99.999</a:t>
            </a:r>
            <a:r>
              <a:rPr kumimoji="0" lang="zh-CN" altLang="en-US" sz="2800" b="0" i="0" u="none" strike="noStrike" kern="1200" cap="none" spc="0" normalizeH="0" baseline="0" noProof="0" dirty="0" smtClean="0">
                <a:ln>
                  <a:noFill/>
                </a:ln>
                <a:solidFill>
                  <a:schemeClr val="tx1"/>
                </a:solidFill>
                <a:effectLst/>
                <a:uLnTx/>
                <a:uFillTx/>
                <a:latin typeface="+mn-ea"/>
                <a:cs typeface="+mn-cs"/>
              </a:rPr>
              <a:t>％可用性的电信，证券，金融核心业务系统案例</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具备全球及本地的</a:t>
            </a:r>
            <a:r>
              <a:rPr kumimoji="0" lang="en-US" altLang="zh-CN" sz="2800" b="0" i="0" u="none" strike="noStrike" kern="1200" cap="none" spc="0" normalizeH="0" baseline="0" noProof="0" dirty="0" smtClean="0">
                <a:ln>
                  <a:noFill/>
                </a:ln>
                <a:solidFill>
                  <a:schemeClr val="tx1"/>
                </a:solidFill>
                <a:effectLst/>
                <a:uLnTx/>
                <a:uFillTx/>
                <a:latin typeface="+mn-ea"/>
                <a:cs typeface="+mn-cs"/>
              </a:rPr>
              <a:t>TB</a:t>
            </a:r>
            <a:r>
              <a:rPr kumimoji="0" lang="zh-CN" altLang="en-US" sz="2800" b="0" i="0" u="none" strike="noStrike" kern="1200" cap="none" spc="0" normalizeH="0" baseline="0" noProof="0" dirty="0" smtClean="0">
                <a:ln>
                  <a:noFill/>
                </a:ln>
                <a:solidFill>
                  <a:schemeClr val="tx1"/>
                </a:solidFill>
                <a:effectLst/>
                <a:uLnTx/>
                <a:uFillTx/>
                <a:latin typeface="+mn-ea"/>
                <a:cs typeface="+mn-cs"/>
              </a:rPr>
              <a:t>级别商业智能性能测试报告</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indent="-342900" fontAlgn="auto">
              <a:lnSpc>
                <a:spcPct val="120000"/>
              </a:lnSpc>
              <a:spcBef>
                <a:spcPct val="20000"/>
              </a:spcBef>
              <a:spcAft>
                <a:spcPts val="0"/>
              </a:spcAft>
              <a:buClr>
                <a:schemeClr val="accent1"/>
              </a:buClr>
              <a:buSzPct val="100000"/>
              <a:buFont typeface="Wingdings" pitchFamily="2" charset="2"/>
              <a:buChar char="l"/>
              <a:tabLst/>
              <a:defRPr/>
            </a:pPr>
            <a:r>
              <a:rPr lang="zh-CN" altLang="en-US" sz="4300" b="1" dirty="0" smtClean="0">
                <a:solidFill>
                  <a:schemeClr val="accent1"/>
                </a:solidFill>
                <a:latin typeface="+mn-ea"/>
              </a:rPr>
              <a:t>端到端的完整的商业智能系统平台</a:t>
            </a:r>
          </a:p>
          <a:p>
            <a:pPr marL="971550" lvl="1" indent="-571500">
              <a:lnSpc>
                <a:spcPct val="120000"/>
              </a:lnSpc>
              <a:spcBef>
                <a:spcPct val="20000"/>
              </a:spcBef>
              <a:buFont typeface="Arial" pitchFamily="34" charset="0"/>
              <a:buChar char="–"/>
              <a:defRPr/>
            </a:pPr>
            <a:r>
              <a:rPr lang="zh-CN" altLang="en-US" sz="2800" dirty="0" smtClean="0">
                <a:latin typeface="+mn-ea"/>
              </a:rPr>
              <a:t>功能丰富</a:t>
            </a:r>
            <a:r>
              <a:rPr lang="en-US" altLang="zh-CN" sz="2800" dirty="0" smtClean="0">
                <a:latin typeface="+mn-ea"/>
              </a:rPr>
              <a:t>,</a:t>
            </a:r>
            <a:r>
              <a:rPr lang="zh-CN" altLang="en-US" sz="2800" dirty="0" smtClean="0">
                <a:latin typeface="+mn-ea"/>
              </a:rPr>
              <a:t>高性能、高压缩率的</a:t>
            </a:r>
            <a:r>
              <a:rPr lang="en-US" altLang="zh-CN" sz="2800" dirty="0" smtClean="0">
                <a:latin typeface="+mn-ea"/>
              </a:rPr>
              <a:t>OLAP</a:t>
            </a:r>
            <a:r>
              <a:rPr lang="zh-CN" altLang="en-US" sz="2800" dirty="0" smtClean="0">
                <a:latin typeface="+mn-ea"/>
              </a:rPr>
              <a:t>服务器</a:t>
            </a:r>
            <a:r>
              <a:rPr lang="en-US" altLang="zh-CN" sz="2800" dirty="0" smtClean="0">
                <a:latin typeface="+mn-ea"/>
              </a:rPr>
              <a:t>(No.1</a:t>
            </a:r>
            <a:r>
              <a:rPr lang="zh-CN" altLang="en-US" sz="2800" dirty="0" smtClean="0">
                <a:latin typeface="+mn-ea"/>
              </a:rPr>
              <a:t>市场占有率， 参见</a:t>
            </a:r>
            <a:r>
              <a:rPr lang="en-US" altLang="zh-CN" sz="2800" dirty="0" err="1" smtClean="0">
                <a:latin typeface="+mn-ea"/>
              </a:rPr>
              <a:t>OlapReport</a:t>
            </a:r>
            <a:r>
              <a:rPr lang="en-US" altLang="zh-CN" sz="2800" dirty="0" smtClean="0">
                <a:latin typeface="+mn-ea"/>
              </a:rPr>
              <a:t>)</a:t>
            </a:r>
          </a:p>
          <a:p>
            <a:pPr marL="971550" lvl="1" indent="-571500">
              <a:lnSpc>
                <a:spcPct val="120000"/>
              </a:lnSpc>
              <a:spcBef>
                <a:spcPct val="20000"/>
              </a:spcBef>
              <a:buFont typeface="Arial" pitchFamily="34" charset="0"/>
              <a:buChar char="–"/>
              <a:defRPr/>
            </a:pPr>
            <a:r>
              <a:rPr lang="zh-CN" altLang="en-US" sz="2800" dirty="0" smtClean="0">
                <a:latin typeface="+mn-ea"/>
              </a:rPr>
              <a:t>集成的高效易用</a:t>
            </a:r>
            <a:r>
              <a:rPr lang="en-US" altLang="zh-CN" sz="2800" dirty="0" smtClean="0">
                <a:latin typeface="+mn-ea"/>
              </a:rPr>
              <a:t>ETL</a:t>
            </a:r>
            <a:r>
              <a:rPr lang="zh-CN" altLang="en-US" sz="2800" dirty="0" smtClean="0">
                <a:latin typeface="+mn-ea"/>
              </a:rPr>
              <a:t>工具</a:t>
            </a:r>
            <a:r>
              <a:rPr lang="en-US" altLang="zh-CN" sz="2800" dirty="0" smtClean="0">
                <a:latin typeface="+mn-ea"/>
              </a:rPr>
              <a:t>/</a:t>
            </a:r>
            <a:r>
              <a:rPr lang="zh-CN" altLang="en-US" sz="2800" dirty="0" smtClean="0">
                <a:latin typeface="+mn-ea"/>
              </a:rPr>
              <a:t>数据挖掘工具</a:t>
            </a:r>
          </a:p>
          <a:p>
            <a:pPr marL="971550" lvl="1" indent="-571500">
              <a:lnSpc>
                <a:spcPct val="120000"/>
              </a:lnSpc>
              <a:spcBef>
                <a:spcPct val="20000"/>
              </a:spcBef>
              <a:buFont typeface="Arial" pitchFamily="34" charset="0"/>
              <a:buChar char="–"/>
              <a:defRPr/>
            </a:pPr>
            <a:r>
              <a:rPr lang="zh-CN" altLang="en-US" sz="2800" dirty="0" smtClean="0">
                <a:latin typeface="+mn-ea"/>
              </a:rPr>
              <a:t>完整的报表解决方案； 高性能的数据仓库引擎</a:t>
            </a:r>
            <a:endParaRPr lang="en-US" altLang="zh-CN" sz="2800" dirty="0" smtClean="0">
              <a:latin typeface="+mn-ea"/>
            </a:endParaRPr>
          </a:p>
          <a:p>
            <a:pPr marL="971550" lvl="1" indent="-571500">
              <a:lnSpc>
                <a:spcPct val="120000"/>
              </a:lnSpc>
              <a:spcBef>
                <a:spcPct val="20000"/>
              </a:spcBef>
              <a:buFont typeface="Arial" pitchFamily="34" charset="0"/>
              <a:buChar char="–"/>
              <a:defRPr/>
            </a:pPr>
            <a:r>
              <a:rPr lang="zh-CN" altLang="en-US" sz="2800" dirty="0" smtClean="0">
                <a:latin typeface="+mn-ea"/>
              </a:rPr>
              <a:t>灵活的分析展现工具及</a:t>
            </a:r>
            <a:r>
              <a:rPr lang="en-US" altLang="zh-CN" sz="2800" dirty="0" smtClean="0">
                <a:latin typeface="+mn-ea"/>
              </a:rPr>
              <a:t>KPI Scorecard-PPS</a:t>
            </a:r>
          </a:p>
          <a:p>
            <a:pPr marL="971550" lvl="1" indent="-571500">
              <a:lnSpc>
                <a:spcPct val="120000"/>
              </a:lnSpc>
              <a:spcBef>
                <a:spcPct val="20000"/>
              </a:spcBef>
              <a:buFont typeface="Arial" pitchFamily="34" charset="0"/>
              <a:buChar char="–"/>
              <a:defRPr/>
            </a:pPr>
            <a:r>
              <a:rPr lang="zh-CN" altLang="en-US" sz="2800" dirty="0" smtClean="0">
                <a:latin typeface="+mn-ea"/>
              </a:rPr>
              <a:t>功能丰富、符合用户习惯的界面</a:t>
            </a:r>
            <a:r>
              <a:rPr lang="en-US" altLang="zh-CN" sz="2800" dirty="0" smtClean="0">
                <a:latin typeface="+mn-ea"/>
              </a:rPr>
              <a:t>UI</a:t>
            </a:r>
            <a:r>
              <a:rPr lang="zh-CN" altLang="en-US" sz="2800" dirty="0" smtClean="0">
                <a:latin typeface="+mn-ea"/>
              </a:rPr>
              <a:t>风格， 支持与微软</a:t>
            </a:r>
            <a:r>
              <a:rPr lang="en-US" altLang="zh-CN" sz="2800" dirty="0" smtClean="0">
                <a:latin typeface="+mn-ea"/>
              </a:rPr>
              <a:t>Office</a:t>
            </a:r>
            <a:r>
              <a:rPr lang="zh-CN" altLang="en-US" sz="2800" dirty="0" smtClean="0">
                <a:latin typeface="+mn-ea"/>
              </a:rPr>
              <a:t>系统良好集成能力</a:t>
            </a:r>
            <a:r>
              <a:rPr lang="en-US" altLang="zh-CN" sz="2800" dirty="0" smtClean="0">
                <a:latin typeface="+mn-ea"/>
              </a:rPr>
              <a:t>;</a:t>
            </a:r>
          </a:p>
          <a:p>
            <a:pPr marL="971550" marR="0" lvl="1" indent="-5715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lvl="0" indent="-342900">
              <a:lnSpc>
                <a:spcPct val="120000"/>
              </a:lnSpc>
              <a:spcBef>
                <a:spcPct val="20000"/>
              </a:spcBef>
              <a:buClr>
                <a:schemeClr val="accent1"/>
              </a:buClr>
              <a:buSzPct val="100000"/>
              <a:buFont typeface="Wingdings" pitchFamily="2" charset="2"/>
              <a:buChar char="l"/>
              <a:defRPr/>
            </a:pPr>
            <a:r>
              <a:rPr lang="zh-CN" altLang="en-US" sz="4300" b="1" dirty="0" smtClean="0">
                <a:solidFill>
                  <a:schemeClr val="accent1"/>
                </a:solidFill>
                <a:latin typeface="+mn-ea"/>
              </a:rPr>
              <a:t>开放的系统架构</a:t>
            </a:r>
            <a:r>
              <a:rPr lang="en-US" altLang="zh-CN" sz="4300" b="1" dirty="0" smtClean="0">
                <a:solidFill>
                  <a:schemeClr val="accent1"/>
                </a:solidFill>
                <a:latin typeface="+mn-ea"/>
              </a:rPr>
              <a:t>,</a:t>
            </a:r>
            <a:r>
              <a:rPr lang="zh-CN" altLang="en-US" sz="4300" b="1" dirty="0" smtClean="0">
                <a:solidFill>
                  <a:schemeClr val="accent1"/>
                </a:solidFill>
                <a:latin typeface="+mn-ea"/>
              </a:rPr>
              <a:t>支持与多种数据库集成</a:t>
            </a:r>
            <a:endParaRPr lang="en-US" altLang="zh-CN" sz="4300" b="1" dirty="0" smtClean="0">
              <a:solidFill>
                <a:schemeClr val="accent1"/>
              </a:solidFill>
              <a:latin typeface="+mn-ea"/>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可以采用业务通用的技术协议，支持与多种第三方数据库集成</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zh-CN" altLang="en-US" sz="24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indent="-342900" fontAlgn="auto">
              <a:lnSpc>
                <a:spcPct val="120000"/>
              </a:lnSpc>
              <a:spcBef>
                <a:spcPct val="20000"/>
              </a:spcBef>
              <a:spcAft>
                <a:spcPts val="0"/>
              </a:spcAft>
              <a:buClr>
                <a:schemeClr val="accent1"/>
              </a:buClr>
              <a:buSzPct val="100000"/>
              <a:buFont typeface="Wingdings" pitchFamily="2" charset="2"/>
              <a:buChar char="l"/>
              <a:tabLst/>
              <a:defRPr/>
            </a:pPr>
            <a:r>
              <a:rPr lang="zh-CN" altLang="en-US" sz="4300" b="1" dirty="0" smtClean="0">
                <a:solidFill>
                  <a:schemeClr val="accent1"/>
                </a:solidFill>
                <a:latin typeface="+mn-ea"/>
              </a:rPr>
              <a:t>成熟案例</a:t>
            </a: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全球</a:t>
            </a:r>
            <a:r>
              <a:rPr kumimoji="0" lang="en-US" altLang="zh-CN" sz="2800" b="0" i="0" u="none" strike="noStrike" kern="1200" cap="none" spc="0" normalizeH="0" baseline="0" noProof="0" dirty="0" smtClean="0">
                <a:ln>
                  <a:noFill/>
                </a:ln>
                <a:solidFill>
                  <a:schemeClr val="tx1"/>
                </a:solidFill>
                <a:effectLst/>
                <a:uLnTx/>
                <a:uFillTx/>
                <a:latin typeface="+mn-ea"/>
                <a:cs typeface="+mn-cs"/>
              </a:rPr>
              <a:t>/</a:t>
            </a:r>
            <a:r>
              <a:rPr lang="zh-CN" altLang="en-US" sz="2800" dirty="0" smtClean="0">
                <a:latin typeface="+mn-ea"/>
              </a:rPr>
              <a:t>国内</a:t>
            </a:r>
            <a:r>
              <a:rPr kumimoji="0" lang="zh-CN" altLang="en-US" sz="2800" b="0" i="0" u="none" strike="noStrike" kern="1200" cap="none" spc="0" normalizeH="0" baseline="0" noProof="0" dirty="0" smtClean="0">
                <a:ln>
                  <a:noFill/>
                </a:ln>
                <a:solidFill>
                  <a:schemeClr val="tx1"/>
                </a:solidFill>
                <a:effectLst/>
                <a:uLnTx/>
                <a:uFillTx/>
                <a:latin typeface="+mn-ea"/>
                <a:cs typeface="+mn-cs"/>
              </a:rPr>
              <a:t>丰富的行业成功案例</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成熟的</a:t>
            </a:r>
            <a:r>
              <a:rPr kumimoji="0" lang="en-US" altLang="zh-CN" sz="2800" b="0" i="0" u="none" strike="noStrike" kern="1200" cap="none" spc="0" normalizeH="0" baseline="0" noProof="0" dirty="0" smtClean="0">
                <a:ln>
                  <a:noFill/>
                </a:ln>
                <a:solidFill>
                  <a:schemeClr val="tx1"/>
                </a:solidFill>
                <a:effectLst/>
                <a:uLnTx/>
                <a:uFillTx/>
                <a:latin typeface="+mn-ea"/>
                <a:cs typeface="+mn-cs"/>
              </a:rPr>
              <a:t>BI</a:t>
            </a:r>
            <a:r>
              <a:rPr kumimoji="0" lang="zh-CN" altLang="en-US" sz="2800" b="0" i="0" u="none" strike="noStrike" kern="1200" cap="none" spc="0" normalizeH="0" baseline="0" noProof="0" dirty="0" smtClean="0">
                <a:ln>
                  <a:noFill/>
                </a:ln>
                <a:solidFill>
                  <a:schemeClr val="tx1"/>
                </a:solidFill>
                <a:effectLst/>
                <a:uLnTx/>
                <a:uFillTx/>
                <a:latin typeface="+mn-ea"/>
                <a:cs typeface="+mn-cs"/>
              </a:rPr>
              <a:t>项目实施经验及方法论</a:t>
            </a:r>
            <a:endParaRPr kumimoji="0" lang="en-US" altLang="zh-CN" sz="2800" b="0" i="0" u="none" strike="noStrike" kern="1200" cap="none" spc="0" normalizeH="0" baseline="0" noProof="0" dirty="0" smtClean="0">
              <a:ln>
                <a:noFill/>
              </a:ln>
              <a:solidFill>
                <a:schemeClr val="tx1"/>
              </a:solidFill>
              <a:effectLst/>
              <a:uLnTx/>
              <a:uFillTx/>
              <a:latin typeface="+mn-ea"/>
              <a:cs typeface="+mn-cs"/>
            </a:endParaRPr>
          </a:p>
          <a:p>
            <a:pPr marL="971550" marR="0" lvl="1" indent="-5715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zh-CN" altLang="en-US" sz="24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indent="-342900" fontAlgn="auto">
              <a:lnSpc>
                <a:spcPct val="120000"/>
              </a:lnSpc>
              <a:spcBef>
                <a:spcPct val="20000"/>
              </a:spcBef>
              <a:spcAft>
                <a:spcPts val="0"/>
              </a:spcAft>
              <a:buClr>
                <a:schemeClr val="accent1"/>
              </a:buClr>
              <a:buSzPct val="100000"/>
              <a:buFont typeface="Wingdings" pitchFamily="2" charset="2"/>
              <a:buChar char="l"/>
              <a:tabLst/>
              <a:defRPr/>
            </a:pPr>
            <a:r>
              <a:rPr lang="zh-CN" altLang="en-US" sz="4300" b="1" dirty="0" smtClean="0">
                <a:solidFill>
                  <a:schemeClr val="accent1"/>
                </a:solidFill>
                <a:latin typeface="+mn-ea"/>
              </a:rPr>
              <a:t>快速开发部署</a:t>
            </a:r>
            <a:r>
              <a:rPr lang="en-US" altLang="zh-CN" sz="4300" b="1" dirty="0" smtClean="0">
                <a:solidFill>
                  <a:schemeClr val="accent1"/>
                </a:solidFill>
                <a:latin typeface="+mn-ea"/>
              </a:rPr>
              <a:t>/</a:t>
            </a:r>
            <a:r>
              <a:rPr lang="zh-CN" altLang="en-US" sz="4300" b="1" dirty="0" smtClean="0">
                <a:solidFill>
                  <a:schemeClr val="accent1"/>
                </a:solidFill>
                <a:latin typeface="+mn-ea"/>
              </a:rPr>
              <a:t>易于维护</a:t>
            </a:r>
            <a:endParaRPr lang="en-US" altLang="zh-CN" sz="4300" b="1" dirty="0" smtClean="0">
              <a:solidFill>
                <a:schemeClr val="accent1"/>
              </a:solidFill>
              <a:latin typeface="+mn-ea"/>
            </a:endParaRPr>
          </a:p>
          <a:p>
            <a:pPr marL="342900" marR="0" indent="-342900" fontAlgn="auto">
              <a:lnSpc>
                <a:spcPct val="120000"/>
              </a:lnSpc>
              <a:spcBef>
                <a:spcPct val="20000"/>
              </a:spcBef>
              <a:spcAft>
                <a:spcPts val="0"/>
              </a:spcAft>
              <a:buClr>
                <a:schemeClr val="accent1"/>
              </a:buClr>
              <a:buSzPct val="100000"/>
              <a:buFont typeface="Wingdings" pitchFamily="2" charset="2"/>
              <a:buChar char="l"/>
              <a:tabLst/>
              <a:defRPr/>
            </a:pPr>
            <a:endParaRPr lang="zh-CN" altLang="en-US" sz="4300" b="1" dirty="0" smtClean="0">
              <a:solidFill>
                <a:schemeClr val="accent1"/>
              </a:solidFill>
              <a:latin typeface="+mn-ea"/>
            </a:endParaRPr>
          </a:p>
          <a:p>
            <a:pPr marL="342900" marR="0" indent="-342900" fontAlgn="auto">
              <a:lnSpc>
                <a:spcPct val="120000"/>
              </a:lnSpc>
              <a:spcBef>
                <a:spcPct val="20000"/>
              </a:spcBef>
              <a:spcAft>
                <a:spcPts val="0"/>
              </a:spcAft>
              <a:buClr>
                <a:schemeClr val="accent1"/>
              </a:buClr>
              <a:buSzPct val="100000"/>
              <a:buFont typeface="Wingdings" pitchFamily="2" charset="2"/>
              <a:buChar char="l"/>
              <a:tabLst/>
              <a:defRPr/>
            </a:pPr>
            <a:r>
              <a:rPr lang="zh-CN" altLang="en-US" sz="4300" b="1" dirty="0" smtClean="0">
                <a:solidFill>
                  <a:schemeClr val="accent1"/>
                </a:solidFill>
                <a:latin typeface="+mn-ea"/>
              </a:rPr>
              <a:t>完善的本地实施</a:t>
            </a:r>
            <a:r>
              <a:rPr lang="en-US" altLang="zh-CN" sz="4300" b="1" dirty="0" smtClean="0">
                <a:solidFill>
                  <a:schemeClr val="accent1"/>
                </a:solidFill>
                <a:latin typeface="+mn-ea"/>
              </a:rPr>
              <a:t>/</a:t>
            </a:r>
            <a:r>
              <a:rPr lang="zh-CN" altLang="en-US" sz="4300" b="1" dirty="0" smtClean="0">
                <a:solidFill>
                  <a:schemeClr val="accent1"/>
                </a:solidFill>
                <a:latin typeface="+mn-ea"/>
              </a:rPr>
              <a:t>技术支持力量</a:t>
            </a: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系统产品技术支持；项目管理、实施</a:t>
            </a:r>
          </a:p>
          <a:p>
            <a:pPr marL="971550" marR="0" lvl="1" indent="-5715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mn-ea"/>
                <a:cs typeface="+mn-cs"/>
              </a:rPr>
              <a:t>丰富的本地化合作伙伴</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714348" y="1214422"/>
            <a:ext cx="8286750" cy="4787033"/>
            <a:chOff x="450" y="528"/>
            <a:chExt cx="5220" cy="3205"/>
          </a:xfrm>
        </p:grpSpPr>
        <p:grpSp>
          <p:nvGrpSpPr>
            <p:cNvPr id="3" name="Group 39"/>
            <p:cNvGrpSpPr>
              <a:grpSpLocks/>
            </p:cNvGrpSpPr>
            <p:nvPr/>
          </p:nvGrpSpPr>
          <p:grpSpPr bwMode="auto">
            <a:xfrm>
              <a:off x="1584" y="528"/>
              <a:ext cx="4086" cy="2976"/>
              <a:chOff x="1584" y="528"/>
              <a:chExt cx="4086" cy="2976"/>
            </a:xfrm>
          </p:grpSpPr>
          <p:grpSp>
            <p:nvGrpSpPr>
              <p:cNvPr id="7" name="Group 4"/>
              <p:cNvGrpSpPr>
                <a:grpSpLocks/>
              </p:cNvGrpSpPr>
              <p:nvPr/>
            </p:nvGrpSpPr>
            <p:grpSpPr bwMode="auto">
              <a:xfrm>
                <a:off x="1584" y="528"/>
                <a:ext cx="3408" cy="2976"/>
                <a:chOff x="1584" y="2160"/>
                <a:chExt cx="1728" cy="1488"/>
              </a:xfrm>
            </p:grpSpPr>
            <p:grpSp>
              <p:nvGrpSpPr>
                <p:cNvPr id="9" name="Group 5"/>
                <p:cNvGrpSpPr>
                  <a:grpSpLocks/>
                </p:cNvGrpSpPr>
                <p:nvPr/>
              </p:nvGrpSpPr>
              <p:grpSpPr bwMode="auto">
                <a:xfrm>
                  <a:off x="1584" y="2160"/>
                  <a:ext cx="1728" cy="1488"/>
                  <a:chOff x="1584" y="2112"/>
                  <a:chExt cx="1728" cy="1536"/>
                </a:xfrm>
              </p:grpSpPr>
              <p:sp>
                <p:nvSpPr>
                  <p:cNvPr id="11" name="Freeform 6"/>
                  <p:cNvSpPr>
                    <a:spLocks/>
                  </p:cNvSpPr>
                  <p:nvPr/>
                </p:nvSpPr>
                <p:spPr bwMode="auto">
                  <a:xfrm>
                    <a:off x="1584" y="2112"/>
                    <a:ext cx="1728" cy="1536"/>
                  </a:xfrm>
                  <a:custGeom>
                    <a:avLst/>
                    <a:gdLst>
                      <a:gd name="T0" fmla="*/ 0 w 2056"/>
                      <a:gd name="T1" fmla="*/ 219 h 1904"/>
                      <a:gd name="T2" fmla="*/ 1452 w 2056"/>
                      <a:gd name="T3" fmla="*/ 219 h 1904"/>
                      <a:gd name="T4" fmla="*/ 1654 w 2056"/>
                      <a:gd name="T5" fmla="*/ 1536 h 1904"/>
                      <a:gd name="T6" fmla="*/ 0 60000 65536"/>
                      <a:gd name="T7" fmla="*/ 0 60000 65536"/>
                      <a:gd name="T8" fmla="*/ 0 60000 65536"/>
                      <a:gd name="T9" fmla="*/ 0 w 2056"/>
                      <a:gd name="T10" fmla="*/ 0 h 1904"/>
                      <a:gd name="T11" fmla="*/ 2056 w 2056"/>
                      <a:gd name="T12" fmla="*/ 1904 h 1904"/>
                    </a:gdLst>
                    <a:ahLst/>
                    <a:cxnLst>
                      <a:cxn ang="T6">
                        <a:pos x="T0" y="T1"/>
                      </a:cxn>
                      <a:cxn ang="T7">
                        <a:pos x="T2" y="T3"/>
                      </a:cxn>
                      <a:cxn ang="T8">
                        <a:pos x="T4" y="T5"/>
                      </a:cxn>
                    </a:cxnLst>
                    <a:rect l="T9" t="T10" r="T11" b="T12"/>
                    <a:pathLst>
                      <a:path w="2056" h="1904">
                        <a:moveTo>
                          <a:pt x="0" y="272"/>
                        </a:moveTo>
                        <a:cubicBezTo>
                          <a:pt x="700" y="136"/>
                          <a:pt x="1400" y="0"/>
                          <a:pt x="1728" y="272"/>
                        </a:cubicBezTo>
                        <a:cubicBezTo>
                          <a:pt x="2056" y="544"/>
                          <a:pt x="2012" y="1224"/>
                          <a:pt x="1968" y="1904"/>
                        </a:cubicBezTo>
                      </a:path>
                    </a:pathLst>
                  </a:custGeom>
                  <a:solidFill>
                    <a:srgbClr val="00CC99"/>
                  </a:solidFill>
                  <a:ln w="9525">
                    <a:noFill/>
                    <a:round/>
                    <a:headEnd/>
                    <a:tailEnd/>
                  </a:ln>
                </p:spPr>
                <p:txBody>
                  <a:bodyPr>
                    <a:spAutoFit/>
                  </a:bodyPr>
                  <a:lstStyle/>
                  <a:p>
                    <a:endParaRPr lang="zh-CN" altLang="en-US"/>
                  </a:p>
                </p:txBody>
              </p:sp>
              <p:sp>
                <p:nvSpPr>
                  <p:cNvPr id="12" name="Line 7"/>
                  <p:cNvSpPr>
                    <a:spLocks noChangeShapeType="1"/>
                  </p:cNvSpPr>
                  <p:nvPr/>
                </p:nvSpPr>
                <p:spPr bwMode="auto">
                  <a:xfrm>
                    <a:off x="1584" y="3648"/>
                    <a:ext cx="1680" cy="0"/>
                  </a:xfrm>
                  <a:prstGeom prst="line">
                    <a:avLst/>
                  </a:prstGeom>
                  <a:noFill/>
                  <a:ln w="9525">
                    <a:noFill/>
                    <a:miter lim="800000"/>
                    <a:headEnd/>
                    <a:tailEnd type="none" w="lg" len="lg"/>
                  </a:ln>
                </p:spPr>
                <p:txBody>
                  <a:bodyPr wrap="none"/>
                  <a:lstStyle/>
                  <a:p>
                    <a:endParaRPr lang="en-US"/>
                  </a:p>
                </p:txBody>
              </p:sp>
              <p:sp>
                <p:nvSpPr>
                  <p:cNvPr id="13" name="Line 8"/>
                  <p:cNvSpPr>
                    <a:spLocks noChangeShapeType="1"/>
                  </p:cNvSpPr>
                  <p:nvPr/>
                </p:nvSpPr>
                <p:spPr bwMode="auto">
                  <a:xfrm flipV="1">
                    <a:off x="1584" y="2352"/>
                    <a:ext cx="0" cy="1296"/>
                  </a:xfrm>
                  <a:prstGeom prst="line">
                    <a:avLst/>
                  </a:prstGeom>
                  <a:noFill/>
                  <a:ln w="9525">
                    <a:noFill/>
                    <a:miter lim="800000"/>
                    <a:headEnd/>
                    <a:tailEnd type="none" w="lg" len="lg"/>
                  </a:ln>
                </p:spPr>
                <p:txBody>
                  <a:bodyPr wrap="none"/>
                  <a:lstStyle/>
                  <a:p>
                    <a:endParaRPr lang="en-US"/>
                  </a:p>
                </p:txBody>
              </p:sp>
            </p:grpSp>
            <p:sp>
              <p:nvSpPr>
                <p:cNvPr id="10" name="AutoShape 9"/>
                <p:cNvSpPr>
                  <a:spLocks noChangeArrowheads="1"/>
                </p:cNvSpPr>
                <p:nvPr/>
              </p:nvSpPr>
              <p:spPr bwMode="auto">
                <a:xfrm>
                  <a:off x="1584" y="2352"/>
                  <a:ext cx="1680" cy="1296"/>
                </a:xfrm>
                <a:prstGeom prst="rtTriangle">
                  <a:avLst/>
                </a:prstGeom>
                <a:solidFill>
                  <a:srgbClr val="00CC99"/>
                </a:solidFill>
                <a:ln w="9525">
                  <a:noFill/>
                  <a:miter lim="800000"/>
                  <a:headEnd/>
                  <a:tailEnd/>
                </a:ln>
              </p:spPr>
              <p:txBody>
                <a:bodyPr wrap="none" anchor="ctr">
                  <a:spAutoFit/>
                </a:bodyPr>
                <a:lstStyle/>
                <a:p>
                  <a:endParaRPr lang="zh-CN" altLang="en-US"/>
                </a:p>
              </p:txBody>
            </p:sp>
          </p:grpSp>
          <p:sp>
            <p:nvSpPr>
              <p:cNvPr id="8" name="Text Box 10"/>
              <p:cNvSpPr txBox="1">
                <a:spLocks noChangeArrowheads="1"/>
              </p:cNvSpPr>
              <p:nvPr/>
            </p:nvSpPr>
            <p:spPr bwMode="auto">
              <a:xfrm>
                <a:off x="4416" y="1440"/>
                <a:ext cx="1254" cy="206"/>
              </a:xfrm>
              <a:prstGeom prst="rect">
                <a:avLst/>
              </a:prstGeom>
              <a:noFill/>
              <a:ln w="9525">
                <a:noFill/>
                <a:miter lim="800000"/>
                <a:headEnd/>
                <a:tailEnd/>
              </a:ln>
            </p:spPr>
            <p:txBody>
              <a:bodyPr>
                <a:spAutoFit/>
              </a:bodyPr>
              <a:lstStyle/>
              <a:p>
                <a:pPr algn="l">
                  <a:spcBef>
                    <a:spcPct val="50000"/>
                  </a:spcBef>
                </a:pPr>
                <a:r>
                  <a:rPr lang="zh-CN" altLang="en-US" sz="1400" dirty="0" smtClean="0">
                    <a:solidFill>
                      <a:schemeClr val="tx1"/>
                    </a:solidFill>
                    <a:latin typeface="+mn-ea"/>
                  </a:rPr>
                  <a:t>企业级数据</a:t>
                </a:r>
                <a:r>
                  <a:rPr lang="zh-CN" altLang="en-US" sz="1400" dirty="0">
                    <a:solidFill>
                      <a:schemeClr val="tx1"/>
                    </a:solidFill>
                    <a:latin typeface="+mn-ea"/>
                  </a:rPr>
                  <a:t>仓库</a:t>
                </a:r>
              </a:p>
            </p:txBody>
          </p:sp>
        </p:grpSp>
        <p:sp>
          <p:nvSpPr>
            <p:cNvPr id="4" name="Text Box 12"/>
            <p:cNvSpPr txBox="1">
              <a:spLocks noChangeArrowheads="1"/>
            </p:cNvSpPr>
            <p:nvPr/>
          </p:nvSpPr>
          <p:spPr bwMode="auto">
            <a:xfrm>
              <a:off x="450" y="1728"/>
              <a:ext cx="1230" cy="783"/>
            </a:xfrm>
            <a:prstGeom prst="rect">
              <a:avLst/>
            </a:prstGeom>
            <a:noFill/>
            <a:ln w="9525">
              <a:noFill/>
              <a:miter lim="800000"/>
              <a:headEnd/>
              <a:tailEnd/>
            </a:ln>
          </p:spPr>
          <p:txBody>
            <a:bodyPr>
              <a:spAutoFit/>
            </a:bodyPr>
            <a:lstStyle/>
            <a:p>
              <a:pPr algn="l">
                <a:spcBef>
                  <a:spcPct val="50000"/>
                </a:spcBef>
              </a:pPr>
              <a:r>
                <a:rPr lang="zh-CN" altLang="en-US" sz="1400" b="0" dirty="0" smtClean="0">
                  <a:solidFill>
                    <a:schemeClr val="tx1"/>
                  </a:solidFill>
                  <a:latin typeface="+mn-ea"/>
                </a:rPr>
                <a:t>跨</a:t>
              </a:r>
              <a:r>
                <a:rPr lang="zh-CN" altLang="en-US" sz="1400" b="0" dirty="0">
                  <a:solidFill>
                    <a:schemeClr val="tx1"/>
                  </a:solidFill>
                  <a:latin typeface="+mn-ea"/>
                </a:rPr>
                <a:t>专业专题综合分析</a:t>
              </a:r>
              <a:endParaRPr lang="en-US" altLang="zh-CN" sz="1400" b="0" dirty="0">
                <a:solidFill>
                  <a:schemeClr val="tx1"/>
                </a:solidFill>
                <a:latin typeface="+mn-ea"/>
              </a:endParaRPr>
            </a:p>
            <a:p>
              <a:pPr algn="l">
                <a:spcBef>
                  <a:spcPct val="50000"/>
                </a:spcBef>
              </a:pPr>
              <a:r>
                <a:rPr lang="zh-CN" altLang="en-US" sz="1400" b="0" dirty="0">
                  <a:solidFill>
                    <a:schemeClr val="tx1"/>
                  </a:solidFill>
                  <a:latin typeface="+mn-ea"/>
                </a:rPr>
                <a:t>数据挖掘</a:t>
              </a:r>
              <a:r>
                <a:rPr lang="zh-CN" altLang="en-US" sz="1400" b="0" dirty="0" smtClean="0">
                  <a:solidFill>
                    <a:schemeClr val="tx1"/>
                  </a:solidFill>
                  <a:latin typeface="+mn-ea"/>
                </a:rPr>
                <a:t>模型</a:t>
              </a:r>
              <a:r>
                <a:rPr lang="en-US" altLang="zh-CN" sz="1400" b="0" dirty="0" smtClean="0">
                  <a:solidFill>
                    <a:schemeClr val="tx1"/>
                  </a:solidFill>
                  <a:latin typeface="+mn-ea"/>
                </a:rPr>
                <a:t>/</a:t>
              </a:r>
              <a:r>
                <a:rPr lang="zh-CN" altLang="en-US" sz="1400" b="0" dirty="0" smtClean="0">
                  <a:solidFill>
                    <a:schemeClr val="tx1"/>
                  </a:solidFill>
                  <a:latin typeface="+mn-ea"/>
                </a:rPr>
                <a:t>深层次</a:t>
              </a:r>
              <a:r>
                <a:rPr lang="zh-CN" altLang="en-US" sz="1400" b="0" dirty="0">
                  <a:solidFill>
                    <a:schemeClr val="tx1"/>
                  </a:solidFill>
                  <a:latin typeface="+mn-ea"/>
                </a:rPr>
                <a:t>分析</a:t>
              </a:r>
              <a:r>
                <a:rPr lang="zh-CN" altLang="en-US" sz="1400" b="0" dirty="0" smtClean="0">
                  <a:solidFill>
                    <a:schemeClr val="tx1"/>
                  </a:solidFill>
                  <a:latin typeface="+mn-ea"/>
                </a:rPr>
                <a:t>等</a:t>
              </a:r>
              <a:endParaRPr lang="en-US" altLang="zh-CN" sz="1400" b="0" dirty="0" smtClean="0">
                <a:solidFill>
                  <a:schemeClr val="tx1"/>
                </a:solidFill>
                <a:latin typeface="+mn-ea"/>
              </a:endParaRPr>
            </a:p>
            <a:p>
              <a:pPr algn="l">
                <a:spcBef>
                  <a:spcPct val="50000"/>
                </a:spcBef>
              </a:pPr>
              <a:r>
                <a:rPr lang="zh-CN" altLang="en-US" sz="1400" dirty="0" smtClean="0">
                  <a:latin typeface="+mn-ea"/>
                </a:rPr>
                <a:t>绩效管理应用</a:t>
              </a:r>
              <a:endParaRPr lang="zh-CN" altLang="en-US" sz="1400" b="0" dirty="0">
                <a:solidFill>
                  <a:schemeClr val="tx1"/>
                </a:solidFill>
                <a:latin typeface="+mn-ea"/>
              </a:endParaRPr>
            </a:p>
          </p:txBody>
        </p:sp>
        <p:sp>
          <p:nvSpPr>
            <p:cNvPr id="5" name="Text Box 13"/>
            <p:cNvSpPr txBox="1">
              <a:spLocks noChangeArrowheads="1"/>
            </p:cNvSpPr>
            <p:nvPr/>
          </p:nvSpPr>
          <p:spPr bwMode="auto">
            <a:xfrm>
              <a:off x="471" y="816"/>
              <a:ext cx="1104" cy="422"/>
            </a:xfrm>
            <a:prstGeom prst="rect">
              <a:avLst/>
            </a:prstGeom>
            <a:noFill/>
            <a:ln w="9525">
              <a:noFill/>
              <a:miter lim="800000"/>
              <a:headEnd/>
              <a:tailEnd/>
            </a:ln>
          </p:spPr>
          <p:txBody>
            <a:bodyPr>
              <a:spAutoFit/>
            </a:bodyPr>
            <a:lstStyle/>
            <a:p>
              <a:pPr algn="l">
                <a:spcBef>
                  <a:spcPct val="50000"/>
                </a:spcBef>
              </a:pPr>
              <a:r>
                <a:rPr lang="zh-CN" altLang="en-US" sz="1400" b="0" dirty="0">
                  <a:solidFill>
                    <a:schemeClr val="tx1"/>
                  </a:solidFill>
                  <a:latin typeface="+mn-ea"/>
                </a:rPr>
                <a:t>决策支持系统</a:t>
              </a:r>
            </a:p>
            <a:p>
              <a:pPr algn="l">
                <a:spcBef>
                  <a:spcPct val="50000"/>
                </a:spcBef>
              </a:pPr>
              <a:r>
                <a:rPr lang="zh-CN" altLang="en-US" sz="1400" b="0" dirty="0">
                  <a:solidFill>
                    <a:schemeClr val="tx1"/>
                  </a:solidFill>
                  <a:latin typeface="+mn-ea"/>
                </a:rPr>
                <a:t>分析型应用</a:t>
              </a:r>
            </a:p>
          </p:txBody>
        </p:sp>
        <p:sp>
          <p:nvSpPr>
            <p:cNvPr id="6" name="Text Box 14"/>
            <p:cNvSpPr txBox="1">
              <a:spLocks noChangeArrowheads="1"/>
            </p:cNvSpPr>
            <p:nvPr/>
          </p:nvSpPr>
          <p:spPr bwMode="auto">
            <a:xfrm>
              <a:off x="3375" y="3527"/>
              <a:ext cx="1845" cy="206"/>
            </a:xfrm>
            <a:prstGeom prst="rect">
              <a:avLst/>
            </a:prstGeom>
            <a:noFill/>
            <a:ln w="9525">
              <a:noFill/>
              <a:miter lim="800000"/>
              <a:headEnd/>
              <a:tailEnd/>
            </a:ln>
          </p:spPr>
          <p:txBody>
            <a:bodyPr wrap="square">
              <a:spAutoFit/>
            </a:bodyPr>
            <a:lstStyle/>
            <a:p>
              <a:pPr algn="l">
                <a:spcBef>
                  <a:spcPct val="0"/>
                </a:spcBef>
              </a:pPr>
              <a:r>
                <a:rPr lang="zh-CN" altLang="en-US" sz="1400" b="0" dirty="0" smtClean="0">
                  <a:solidFill>
                    <a:schemeClr val="tx1"/>
                  </a:solidFill>
                  <a:latin typeface="+mn-ea"/>
                </a:rPr>
                <a:t>全专业业务系统</a:t>
              </a:r>
              <a:endParaRPr lang="en-US" altLang="zh-CN" sz="1400" b="0" dirty="0">
                <a:solidFill>
                  <a:schemeClr val="tx1"/>
                </a:solidFill>
                <a:latin typeface="+mn-ea"/>
              </a:endParaRPr>
            </a:p>
          </p:txBody>
        </p:sp>
      </p:grpSp>
      <p:grpSp>
        <p:nvGrpSpPr>
          <p:cNvPr id="14" name="Group 38"/>
          <p:cNvGrpSpPr>
            <a:grpSpLocks/>
          </p:cNvGrpSpPr>
          <p:nvPr/>
        </p:nvGrpSpPr>
        <p:grpSpPr bwMode="auto">
          <a:xfrm>
            <a:off x="714376" y="3397581"/>
            <a:ext cx="4543427" cy="2601876"/>
            <a:chOff x="450" y="2016"/>
            <a:chExt cx="2862" cy="1742"/>
          </a:xfrm>
        </p:grpSpPr>
        <p:sp>
          <p:nvSpPr>
            <p:cNvPr id="15" name="Text Box 16"/>
            <p:cNvSpPr txBox="1">
              <a:spLocks noChangeArrowheads="1"/>
            </p:cNvSpPr>
            <p:nvPr/>
          </p:nvSpPr>
          <p:spPr bwMode="auto">
            <a:xfrm>
              <a:off x="450" y="2794"/>
              <a:ext cx="1008" cy="495"/>
            </a:xfrm>
            <a:prstGeom prst="rect">
              <a:avLst/>
            </a:prstGeom>
            <a:noFill/>
            <a:ln w="9525">
              <a:noFill/>
              <a:miter lim="800000"/>
              <a:headEnd/>
              <a:tailEnd/>
            </a:ln>
          </p:spPr>
          <p:txBody>
            <a:bodyPr>
              <a:spAutoFit/>
            </a:bodyPr>
            <a:lstStyle/>
            <a:p>
              <a:pPr algn="l">
                <a:spcBef>
                  <a:spcPct val="50000"/>
                </a:spcBef>
              </a:pPr>
              <a:r>
                <a:rPr lang="zh-CN" altLang="en-US" sz="1400" b="0" dirty="0">
                  <a:solidFill>
                    <a:schemeClr val="tx1"/>
                  </a:solidFill>
                  <a:latin typeface="+mn-ea"/>
                </a:rPr>
                <a:t>定制报表、即席查询、</a:t>
              </a:r>
              <a:r>
                <a:rPr lang="en-US" altLang="zh-CN" sz="1400" b="0" dirty="0">
                  <a:solidFill>
                    <a:schemeClr val="tx1"/>
                  </a:solidFill>
                  <a:latin typeface="+mn-ea"/>
                </a:rPr>
                <a:t> OLAP</a:t>
              </a:r>
              <a:r>
                <a:rPr lang="zh-CN" altLang="en-US" sz="1400" b="0" dirty="0" smtClean="0">
                  <a:solidFill>
                    <a:schemeClr val="tx1"/>
                  </a:solidFill>
                  <a:latin typeface="+mn-ea"/>
                </a:rPr>
                <a:t>多维分析、</a:t>
              </a:r>
              <a:r>
                <a:rPr lang="zh-CN" altLang="en-US" sz="1400" dirty="0" smtClean="0">
                  <a:latin typeface="+mn-ea"/>
                </a:rPr>
                <a:t>仪表版</a:t>
              </a:r>
              <a:endParaRPr lang="zh-CN" altLang="en-US" sz="1400" b="0" dirty="0">
                <a:solidFill>
                  <a:schemeClr val="tx1"/>
                </a:solidFill>
                <a:latin typeface="+mn-ea"/>
              </a:endParaRPr>
            </a:p>
          </p:txBody>
        </p:sp>
        <p:sp>
          <p:nvSpPr>
            <p:cNvPr id="16" name="Text Box 17"/>
            <p:cNvSpPr txBox="1">
              <a:spLocks noChangeArrowheads="1"/>
            </p:cNvSpPr>
            <p:nvPr/>
          </p:nvSpPr>
          <p:spPr bwMode="auto">
            <a:xfrm>
              <a:off x="1584" y="3552"/>
              <a:ext cx="1680" cy="206"/>
            </a:xfrm>
            <a:prstGeom prst="rect">
              <a:avLst/>
            </a:prstGeom>
            <a:noFill/>
            <a:ln w="9525">
              <a:noFill/>
              <a:miter lim="800000"/>
              <a:headEnd/>
              <a:tailEnd/>
            </a:ln>
          </p:spPr>
          <p:txBody>
            <a:bodyPr>
              <a:spAutoFit/>
            </a:bodyPr>
            <a:lstStyle/>
            <a:p>
              <a:pPr algn="l">
                <a:spcBef>
                  <a:spcPct val="0"/>
                </a:spcBef>
              </a:pPr>
              <a:r>
                <a:rPr lang="zh-CN" altLang="en-US" sz="1400" dirty="0" smtClean="0">
                  <a:latin typeface="+mn-ea"/>
                </a:rPr>
                <a:t>基本业务系统</a:t>
              </a:r>
              <a:endParaRPr lang="en-US" altLang="zh-CN" sz="1400" b="0" dirty="0">
                <a:solidFill>
                  <a:schemeClr val="tx1"/>
                </a:solidFill>
                <a:latin typeface="+mn-ea"/>
              </a:endParaRPr>
            </a:p>
          </p:txBody>
        </p:sp>
        <p:grpSp>
          <p:nvGrpSpPr>
            <p:cNvPr id="17" name="Group 18"/>
            <p:cNvGrpSpPr>
              <a:grpSpLocks/>
            </p:cNvGrpSpPr>
            <p:nvPr/>
          </p:nvGrpSpPr>
          <p:grpSpPr bwMode="auto">
            <a:xfrm>
              <a:off x="1584" y="2016"/>
              <a:ext cx="1728" cy="1488"/>
              <a:chOff x="1584" y="2160"/>
              <a:chExt cx="1728" cy="1488"/>
            </a:xfrm>
          </p:grpSpPr>
          <p:grpSp>
            <p:nvGrpSpPr>
              <p:cNvPr id="18" name="Group 19"/>
              <p:cNvGrpSpPr>
                <a:grpSpLocks/>
              </p:cNvGrpSpPr>
              <p:nvPr/>
            </p:nvGrpSpPr>
            <p:grpSpPr bwMode="auto">
              <a:xfrm>
                <a:off x="1584" y="2160"/>
                <a:ext cx="1728" cy="1488"/>
                <a:chOff x="1584" y="2160"/>
                <a:chExt cx="1728" cy="1488"/>
              </a:xfrm>
            </p:grpSpPr>
            <p:grpSp>
              <p:nvGrpSpPr>
                <p:cNvPr id="21" name="Group 20"/>
                <p:cNvGrpSpPr>
                  <a:grpSpLocks/>
                </p:cNvGrpSpPr>
                <p:nvPr/>
              </p:nvGrpSpPr>
              <p:grpSpPr bwMode="auto">
                <a:xfrm>
                  <a:off x="1584" y="2160"/>
                  <a:ext cx="1728" cy="1488"/>
                  <a:chOff x="1584" y="2112"/>
                  <a:chExt cx="1728" cy="1536"/>
                </a:xfrm>
              </p:grpSpPr>
              <p:sp>
                <p:nvSpPr>
                  <p:cNvPr id="23" name="Freeform 21"/>
                  <p:cNvSpPr>
                    <a:spLocks/>
                  </p:cNvSpPr>
                  <p:nvPr/>
                </p:nvSpPr>
                <p:spPr bwMode="auto">
                  <a:xfrm>
                    <a:off x="1584" y="2112"/>
                    <a:ext cx="1728" cy="1536"/>
                  </a:xfrm>
                  <a:custGeom>
                    <a:avLst/>
                    <a:gdLst>
                      <a:gd name="T0" fmla="*/ 0 w 2056"/>
                      <a:gd name="T1" fmla="*/ 219 h 1904"/>
                      <a:gd name="T2" fmla="*/ 1452 w 2056"/>
                      <a:gd name="T3" fmla="*/ 219 h 1904"/>
                      <a:gd name="T4" fmla="*/ 1654 w 2056"/>
                      <a:gd name="T5" fmla="*/ 1536 h 1904"/>
                      <a:gd name="T6" fmla="*/ 0 60000 65536"/>
                      <a:gd name="T7" fmla="*/ 0 60000 65536"/>
                      <a:gd name="T8" fmla="*/ 0 60000 65536"/>
                      <a:gd name="T9" fmla="*/ 0 w 2056"/>
                      <a:gd name="T10" fmla="*/ 0 h 1904"/>
                      <a:gd name="T11" fmla="*/ 2056 w 2056"/>
                      <a:gd name="T12" fmla="*/ 1904 h 1904"/>
                    </a:gdLst>
                    <a:ahLst/>
                    <a:cxnLst>
                      <a:cxn ang="T6">
                        <a:pos x="T0" y="T1"/>
                      </a:cxn>
                      <a:cxn ang="T7">
                        <a:pos x="T2" y="T3"/>
                      </a:cxn>
                      <a:cxn ang="T8">
                        <a:pos x="T4" y="T5"/>
                      </a:cxn>
                    </a:cxnLst>
                    <a:rect l="T9" t="T10" r="T11" b="T12"/>
                    <a:pathLst>
                      <a:path w="2056" h="1904">
                        <a:moveTo>
                          <a:pt x="0" y="272"/>
                        </a:moveTo>
                        <a:cubicBezTo>
                          <a:pt x="700" y="136"/>
                          <a:pt x="1400" y="0"/>
                          <a:pt x="1728" y="272"/>
                        </a:cubicBezTo>
                        <a:cubicBezTo>
                          <a:pt x="2056" y="544"/>
                          <a:pt x="2012" y="1224"/>
                          <a:pt x="1968" y="1904"/>
                        </a:cubicBezTo>
                      </a:path>
                    </a:pathLst>
                  </a:custGeom>
                  <a:solidFill>
                    <a:srgbClr val="009999"/>
                  </a:solidFill>
                  <a:ln w="9525">
                    <a:noFill/>
                    <a:round/>
                    <a:headEnd/>
                    <a:tailEnd/>
                  </a:ln>
                </p:spPr>
                <p:txBody>
                  <a:bodyPr>
                    <a:spAutoFit/>
                  </a:bodyPr>
                  <a:lstStyle/>
                  <a:p>
                    <a:endParaRPr lang="zh-CN" altLang="en-US"/>
                  </a:p>
                </p:txBody>
              </p:sp>
              <p:sp>
                <p:nvSpPr>
                  <p:cNvPr id="24" name="Line 22"/>
                  <p:cNvSpPr>
                    <a:spLocks noChangeShapeType="1"/>
                  </p:cNvSpPr>
                  <p:nvPr/>
                </p:nvSpPr>
                <p:spPr bwMode="auto">
                  <a:xfrm>
                    <a:off x="1584" y="3648"/>
                    <a:ext cx="1680" cy="0"/>
                  </a:xfrm>
                  <a:prstGeom prst="line">
                    <a:avLst/>
                  </a:prstGeom>
                  <a:noFill/>
                  <a:ln w="9525">
                    <a:noFill/>
                    <a:miter lim="800000"/>
                    <a:headEnd/>
                    <a:tailEnd type="none" w="lg" len="lg"/>
                  </a:ln>
                </p:spPr>
                <p:txBody>
                  <a:bodyPr wrap="none"/>
                  <a:lstStyle/>
                  <a:p>
                    <a:endParaRPr lang="en-US"/>
                  </a:p>
                </p:txBody>
              </p:sp>
              <p:sp>
                <p:nvSpPr>
                  <p:cNvPr id="25" name="Line 23"/>
                  <p:cNvSpPr>
                    <a:spLocks noChangeShapeType="1"/>
                  </p:cNvSpPr>
                  <p:nvPr/>
                </p:nvSpPr>
                <p:spPr bwMode="auto">
                  <a:xfrm flipV="1">
                    <a:off x="1584" y="2352"/>
                    <a:ext cx="0" cy="1296"/>
                  </a:xfrm>
                  <a:prstGeom prst="line">
                    <a:avLst/>
                  </a:prstGeom>
                  <a:noFill/>
                  <a:ln w="9525">
                    <a:noFill/>
                    <a:miter lim="800000"/>
                    <a:headEnd/>
                    <a:tailEnd type="none" w="lg" len="lg"/>
                  </a:ln>
                </p:spPr>
                <p:txBody>
                  <a:bodyPr wrap="none"/>
                  <a:lstStyle/>
                  <a:p>
                    <a:endParaRPr lang="en-US"/>
                  </a:p>
                </p:txBody>
              </p:sp>
            </p:grpSp>
            <p:sp>
              <p:nvSpPr>
                <p:cNvPr id="22" name="AutoShape 24"/>
                <p:cNvSpPr>
                  <a:spLocks noChangeArrowheads="1"/>
                </p:cNvSpPr>
                <p:nvPr/>
              </p:nvSpPr>
              <p:spPr bwMode="auto">
                <a:xfrm>
                  <a:off x="1584" y="2352"/>
                  <a:ext cx="1680" cy="1296"/>
                </a:xfrm>
                <a:prstGeom prst="rtTriangle">
                  <a:avLst/>
                </a:prstGeom>
                <a:solidFill>
                  <a:srgbClr val="009999"/>
                </a:solidFill>
                <a:ln w="9525">
                  <a:noFill/>
                  <a:miter lim="800000"/>
                  <a:headEnd/>
                  <a:tailEnd/>
                </a:ln>
              </p:spPr>
              <p:txBody>
                <a:bodyPr wrap="none" anchor="ctr">
                  <a:spAutoFit/>
                </a:bodyPr>
                <a:lstStyle/>
                <a:p>
                  <a:endParaRPr lang="zh-CN" altLang="en-US"/>
                </a:p>
              </p:txBody>
            </p:sp>
          </p:grpSp>
          <p:sp>
            <p:nvSpPr>
              <p:cNvPr id="19" name="Text Box 25"/>
              <p:cNvSpPr txBox="1">
                <a:spLocks noChangeArrowheads="1"/>
              </p:cNvSpPr>
              <p:nvPr/>
            </p:nvSpPr>
            <p:spPr bwMode="auto">
              <a:xfrm>
                <a:off x="1872" y="2698"/>
                <a:ext cx="1008" cy="350"/>
              </a:xfrm>
              <a:prstGeom prst="rect">
                <a:avLst/>
              </a:prstGeom>
              <a:solidFill>
                <a:srgbClr val="009999"/>
              </a:solidFill>
              <a:ln w="9525">
                <a:noFill/>
                <a:miter lim="800000"/>
                <a:headEnd/>
                <a:tailEnd/>
              </a:ln>
            </p:spPr>
            <p:txBody>
              <a:bodyPr>
                <a:spAutoFit/>
              </a:bodyPr>
              <a:lstStyle/>
              <a:p>
                <a:pPr algn="l">
                  <a:spcBef>
                    <a:spcPct val="50000"/>
                  </a:spcBef>
                </a:pPr>
                <a:r>
                  <a:rPr lang="zh-CN" altLang="en-US" sz="1400" dirty="0">
                    <a:solidFill>
                      <a:schemeClr val="bg1"/>
                    </a:solidFill>
                    <a:latin typeface="+mn-ea"/>
                  </a:rPr>
                  <a:t>部分专业级数据仓库</a:t>
                </a:r>
                <a:r>
                  <a:rPr lang="en-US" altLang="zh-CN" sz="1400" dirty="0">
                    <a:solidFill>
                      <a:schemeClr val="bg1"/>
                    </a:solidFill>
                    <a:latin typeface="+mn-ea"/>
                  </a:rPr>
                  <a:t>/</a:t>
                </a:r>
                <a:r>
                  <a:rPr lang="zh-CN" altLang="en-US" sz="1400" dirty="0">
                    <a:solidFill>
                      <a:schemeClr val="bg1"/>
                    </a:solidFill>
                    <a:latin typeface="+mn-ea"/>
                  </a:rPr>
                  <a:t>数据集市</a:t>
                </a:r>
              </a:p>
            </p:txBody>
          </p:sp>
          <p:sp>
            <p:nvSpPr>
              <p:cNvPr id="20" name="Text Box 26"/>
              <p:cNvSpPr txBox="1">
                <a:spLocks noChangeArrowheads="1"/>
              </p:cNvSpPr>
              <p:nvPr/>
            </p:nvSpPr>
            <p:spPr bwMode="auto">
              <a:xfrm>
                <a:off x="1728" y="3063"/>
                <a:ext cx="1248" cy="173"/>
              </a:xfrm>
              <a:prstGeom prst="rect">
                <a:avLst/>
              </a:prstGeom>
              <a:solidFill>
                <a:srgbClr val="009999"/>
              </a:solidFill>
              <a:ln w="9525">
                <a:noFill/>
                <a:miter lim="800000"/>
                <a:headEnd/>
                <a:tailEnd/>
              </a:ln>
            </p:spPr>
            <p:txBody>
              <a:bodyPr>
                <a:spAutoFit/>
              </a:bodyPr>
              <a:lstStyle/>
              <a:p>
                <a:pPr>
                  <a:spcBef>
                    <a:spcPct val="50000"/>
                  </a:spcBef>
                </a:pPr>
                <a:endParaRPr lang="zh-CN" altLang="zh-CN" sz="1200">
                  <a:solidFill>
                    <a:schemeClr val="tx1"/>
                  </a:solidFill>
                  <a:latin typeface="Times New Roman" pitchFamily="18" charset="0"/>
                  <a:ea typeface="文鼎CS行楷" pitchFamily="49" charset="-122"/>
                </a:endParaRPr>
              </a:p>
            </p:txBody>
          </p:sp>
        </p:grpSp>
      </p:grpSp>
      <p:grpSp>
        <p:nvGrpSpPr>
          <p:cNvPr id="26" name="Group 27"/>
          <p:cNvGrpSpPr>
            <a:grpSpLocks/>
          </p:cNvGrpSpPr>
          <p:nvPr/>
        </p:nvGrpSpPr>
        <p:grpSpPr bwMode="auto">
          <a:xfrm>
            <a:off x="3143240" y="928670"/>
            <a:ext cx="5181600" cy="4172450"/>
            <a:chOff x="2064" y="720"/>
            <a:chExt cx="3264" cy="2394"/>
          </a:xfrm>
        </p:grpSpPr>
        <p:sp>
          <p:nvSpPr>
            <p:cNvPr id="27" name="Text Box 28"/>
            <p:cNvSpPr txBox="1">
              <a:spLocks noChangeArrowheads="1"/>
            </p:cNvSpPr>
            <p:nvPr/>
          </p:nvSpPr>
          <p:spPr bwMode="auto">
            <a:xfrm>
              <a:off x="2064" y="720"/>
              <a:ext cx="2031" cy="350"/>
            </a:xfrm>
            <a:prstGeom prst="rect">
              <a:avLst/>
            </a:prstGeom>
            <a:noFill/>
            <a:ln w="9525">
              <a:noFill/>
              <a:miter lim="800000"/>
              <a:headEnd/>
              <a:tailEnd/>
            </a:ln>
          </p:spPr>
          <p:txBody>
            <a:bodyPr wrap="square">
              <a:spAutoFit/>
            </a:bodyPr>
            <a:lstStyle/>
            <a:p>
              <a:pPr>
                <a:spcBef>
                  <a:spcPct val="0"/>
                </a:spcBef>
              </a:pPr>
              <a:r>
                <a:rPr lang="zh-CN" altLang="en-US" sz="1400" b="1" dirty="0" smtClean="0">
                  <a:solidFill>
                    <a:srgbClr val="000099"/>
                  </a:solidFill>
                  <a:latin typeface="Arial" charset="0"/>
                  <a:ea typeface="宋体" pitchFamily="2" charset="-122"/>
                </a:rPr>
                <a:t>有总体规划及可扩展的框架，开始规模不大</a:t>
              </a:r>
              <a:r>
                <a:rPr lang="en-US" altLang="zh-CN" sz="1400" b="1" dirty="0" smtClean="0">
                  <a:solidFill>
                    <a:srgbClr val="000099"/>
                  </a:solidFill>
                  <a:latin typeface="Arial" charset="0"/>
                  <a:ea typeface="宋体" pitchFamily="2" charset="-122"/>
                </a:rPr>
                <a:t>,</a:t>
              </a:r>
              <a:r>
                <a:rPr lang="zh-CN" altLang="en-US" sz="1400" b="1" dirty="0" smtClean="0">
                  <a:solidFill>
                    <a:srgbClr val="000099"/>
                  </a:solidFill>
                  <a:latin typeface="Arial" charset="0"/>
                  <a:ea typeface="宋体" pitchFamily="2" charset="-122"/>
                </a:rPr>
                <a:t>逐步滚动式扩展到远景目标</a:t>
              </a:r>
              <a:endParaRPr lang="en-US" altLang="zh-CN" sz="1400" b="1" dirty="0">
                <a:solidFill>
                  <a:srgbClr val="000099"/>
                </a:solidFill>
                <a:latin typeface="Arial" charset="0"/>
                <a:ea typeface="宋体" pitchFamily="2" charset="-122"/>
              </a:endParaRPr>
            </a:p>
          </p:txBody>
        </p:sp>
        <p:sp>
          <p:nvSpPr>
            <p:cNvPr id="28" name="Text Box 29"/>
            <p:cNvSpPr txBox="1">
              <a:spLocks noChangeArrowheads="1"/>
            </p:cNvSpPr>
            <p:nvPr/>
          </p:nvSpPr>
          <p:spPr bwMode="auto">
            <a:xfrm>
              <a:off x="3456" y="2908"/>
              <a:ext cx="1872" cy="206"/>
            </a:xfrm>
            <a:prstGeom prst="rect">
              <a:avLst/>
            </a:prstGeom>
            <a:noFill/>
            <a:ln w="9525">
              <a:noFill/>
              <a:miter lim="800000"/>
              <a:headEnd/>
              <a:tailEnd/>
            </a:ln>
          </p:spPr>
          <p:txBody>
            <a:bodyPr>
              <a:spAutoFit/>
            </a:bodyPr>
            <a:lstStyle/>
            <a:p>
              <a:pPr>
                <a:spcBef>
                  <a:spcPct val="0"/>
                </a:spcBef>
              </a:pPr>
              <a:r>
                <a:rPr lang="zh-CN" altLang="en-US" sz="1400" b="1" dirty="0" smtClean="0">
                  <a:solidFill>
                    <a:srgbClr val="000099"/>
                  </a:solidFill>
                  <a:latin typeface="Arial" charset="0"/>
                  <a:ea typeface="宋体" pitchFamily="2" charset="-122"/>
                </a:rPr>
                <a:t>先发现草莓，再找金子。</a:t>
              </a:r>
            </a:p>
          </p:txBody>
        </p:sp>
      </p:grpSp>
      <p:sp>
        <p:nvSpPr>
          <p:cNvPr id="29" name="Text Box 30"/>
          <p:cNvSpPr txBox="1">
            <a:spLocks noChangeArrowheads="1"/>
          </p:cNvSpPr>
          <p:nvPr/>
        </p:nvSpPr>
        <p:spPr bwMode="auto">
          <a:xfrm>
            <a:off x="2500313" y="1786343"/>
            <a:ext cx="4733925" cy="587084"/>
          </a:xfrm>
          <a:prstGeom prst="rect">
            <a:avLst/>
          </a:prstGeom>
          <a:noFill/>
          <a:ln w="9525">
            <a:noFill/>
            <a:miter lim="800000"/>
            <a:headEnd/>
            <a:tailEnd/>
          </a:ln>
        </p:spPr>
        <p:txBody>
          <a:bodyPr wrap="square">
            <a:spAutoFit/>
          </a:bodyPr>
          <a:lstStyle/>
          <a:p>
            <a:pPr algn="l">
              <a:lnSpc>
                <a:spcPct val="130000"/>
              </a:lnSpc>
              <a:buFontTx/>
              <a:buChar char="•"/>
            </a:pPr>
            <a:r>
              <a:rPr lang="zh-CN" altLang="en-US" sz="1300" b="1" dirty="0" smtClean="0">
                <a:solidFill>
                  <a:schemeClr val="bg1"/>
                </a:solidFill>
                <a:latin typeface="+mn-ea"/>
              </a:rPr>
              <a:t>商业智能、经营分析的</a:t>
            </a:r>
            <a:r>
              <a:rPr lang="zh-CN" altLang="en-US" sz="1300" b="1" dirty="0">
                <a:solidFill>
                  <a:schemeClr val="bg1"/>
                </a:solidFill>
                <a:latin typeface="+mn-ea"/>
              </a:rPr>
              <a:t>建设是一个长期的，滚动的过程</a:t>
            </a:r>
          </a:p>
          <a:p>
            <a:pPr algn="l">
              <a:lnSpc>
                <a:spcPct val="130000"/>
              </a:lnSpc>
              <a:buFontTx/>
              <a:buChar char="•"/>
            </a:pPr>
            <a:r>
              <a:rPr lang="zh-CN" altLang="en-US" sz="1300" b="1" dirty="0" smtClean="0">
                <a:solidFill>
                  <a:schemeClr val="bg1"/>
                </a:solidFill>
                <a:latin typeface="+mn-ea"/>
              </a:rPr>
              <a:t>是</a:t>
            </a:r>
            <a:r>
              <a:rPr lang="zh-CN" altLang="en-US" sz="1300" b="1" dirty="0">
                <a:solidFill>
                  <a:schemeClr val="bg1"/>
                </a:solidFill>
                <a:latin typeface="+mn-ea"/>
              </a:rPr>
              <a:t>包括部分专业的数据仓库、数据集市应用系统</a:t>
            </a:r>
          </a:p>
        </p:txBody>
      </p:sp>
      <p:sp>
        <p:nvSpPr>
          <p:cNvPr id="30" name="Line 31"/>
          <p:cNvSpPr>
            <a:spLocks noChangeShapeType="1"/>
          </p:cNvSpPr>
          <p:nvPr/>
        </p:nvSpPr>
        <p:spPr bwMode="auto">
          <a:xfrm flipV="1">
            <a:off x="2514600" y="5597546"/>
            <a:ext cx="6019800" cy="45719"/>
          </a:xfrm>
          <a:prstGeom prst="line">
            <a:avLst/>
          </a:prstGeom>
          <a:noFill/>
          <a:ln w="9525">
            <a:solidFill>
              <a:schemeClr val="tx1"/>
            </a:solidFill>
            <a:round/>
            <a:headEnd/>
            <a:tailEnd type="triangle" w="med" len="med"/>
          </a:ln>
        </p:spPr>
        <p:txBody>
          <a:bodyPr wrap="square">
            <a:spAutoFit/>
          </a:bodyPr>
          <a:lstStyle/>
          <a:p>
            <a:endParaRPr lang="en-US"/>
          </a:p>
        </p:txBody>
      </p:sp>
      <p:sp>
        <p:nvSpPr>
          <p:cNvPr id="31" name="Line 32"/>
          <p:cNvSpPr>
            <a:spLocks noChangeShapeType="1"/>
          </p:cNvSpPr>
          <p:nvPr/>
        </p:nvSpPr>
        <p:spPr bwMode="auto">
          <a:xfrm flipV="1">
            <a:off x="2514600" y="717883"/>
            <a:ext cx="0" cy="4803463"/>
          </a:xfrm>
          <a:prstGeom prst="line">
            <a:avLst/>
          </a:prstGeom>
          <a:noFill/>
          <a:ln w="9525">
            <a:solidFill>
              <a:schemeClr val="tx1"/>
            </a:solidFill>
            <a:round/>
            <a:headEnd/>
            <a:tailEnd type="triangle" w="med" len="med"/>
          </a:ln>
        </p:spPr>
        <p:txBody>
          <a:bodyPr wrap="square">
            <a:spAutoFit/>
          </a:bodyPr>
          <a:lstStyle/>
          <a:p>
            <a:endParaRPr lang="en-US"/>
          </a:p>
        </p:txBody>
      </p:sp>
      <p:sp>
        <p:nvSpPr>
          <p:cNvPr id="32" name="Text Box 33"/>
          <p:cNvSpPr txBox="1">
            <a:spLocks noChangeArrowheads="1"/>
          </p:cNvSpPr>
          <p:nvPr/>
        </p:nvSpPr>
        <p:spPr bwMode="auto">
          <a:xfrm>
            <a:off x="8382032" y="5691773"/>
            <a:ext cx="762000" cy="307777"/>
          </a:xfrm>
          <a:prstGeom prst="rect">
            <a:avLst/>
          </a:prstGeom>
          <a:noFill/>
          <a:ln w="9525">
            <a:noFill/>
            <a:miter lim="800000"/>
            <a:headEnd/>
            <a:tailEnd/>
          </a:ln>
        </p:spPr>
        <p:txBody>
          <a:bodyPr wrap="square">
            <a:spAutoFit/>
          </a:bodyPr>
          <a:lstStyle/>
          <a:p>
            <a:pPr>
              <a:spcBef>
                <a:spcPct val="50000"/>
              </a:spcBef>
            </a:pPr>
            <a:r>
              <a:rPr lang="zh-CN" altLang="en-US" sz="1400" b="1" dirty="0">
                <a:solidFill>
                  <a:schemeClr val="tx1"/>
                </a:solidFill>
                <a:latin typeface="+mn-ea"/>
              </a:rPr>
              <a:t>数据源</a:t>
            </a:r>
          </a:p>
        </p:txBody>
      </p:sp>
      <p:sp>
        <p:nvSpPr>
          <p:cNvPr id="33" name="Text Box 34"/>
          <p:cNvSpPr txBox="1">
            <a:spLocks noChangeArrowheads="1"/>
          </p:cNvSpPr>
          <p:nvPr/>
        </p:nvSpPr>
        <p:spPr bwMode="auto">
          <a:xfrm>
            <a:off x="2133600" y="760381"/>
            <a:ext cx="381000" cy="954107"/>
          </a:xfrm>
          <a:prstGeom prst="rect">
            <a:avLst/>
          </a:prstGeom>
          <a:noFill/>
          <a:ln w="9525">
            <a:noFill/>
            <a:miter lim="800000"/>
            <a:headEnd/>
            <a:tailEnd/>
          </a:ln>
        </p:spPr>
        <p:txBody>
          <a:bodyPr wrap="square">
            <a:spAutoFit/>
          </a:bodyPr>
          <a:lstStyle/>
          <a:p>
            <a:pPr>
              <a:spcBef>
                <a:spcPct val="50000"/>
              </a:spcBef>
            </a:pPr>
            <a:r>
              <a:rPr lang="zh-CN" altLang="en-US" sz="1400" b="1" dirty="0">
                <a:solidFill>
                  <a:schemeClr val="tx1"/>
                </a:solidFill>
                <a:latin typeface="+mn-ea"/>
              </a:rPr>
              <a:t>应用功能</a:t>
            </a:r>
          </a:p>
        </p:txBody>
      </p:sp>
      <p:sp>
        <p:nvSpPr>
          <p:cNvPr id="34" name="AutoShape 35"/>
          <p:cNvSpPr>
            <a:spLocks noChangeArrowheads="1"/>
          </p:cNvSpPr>
          <p:nvPr/>
        </p:nvSpPr>
        <p:spPr bwMode="auto">
          <a:xfrm rot="19280678" flipH="1">
            <a:off x="3872976" y="2285252"/>
            <a:ext cx="4975225" cy="733663"/>
          </a:xfrm>
          <a:prstGeom prst="leftArrow">
            <a:avLst>
              <a:gd name="adj1" fmla="val 50000"/>
              <a:gd name="adj2" fmla="val 255211"/>
            </a:avLst>
          </a:prstGeom>
          <a:solidFill>
            <a:schemeClr val="accent1">
              <a:lumMod val="60000"/>
              <a:lumOff val="40000"/>
            </a:schemeClr>
          </a:solidFill>
          <a:ln w="6350">
            <a:solidFill>
              <a:srgbClr val="FFCC66"/>
            </a:solidFill>
            <a:miter lim="800000"/>
            <a:headEnd/>
            <a:tailEnd/>
          </a:ln>
          <a:effectLst>
            <a:outerShdw dist="107763" dir="2700000" algn="ctr" rotWithShape="0">
              <a:schemeClr val="bg2"/>
            </a:outerShdw>
          </a:effectLst>
        </p:spPr>
        <p:txBody>
          <a:bodyPr wrap="square" anchor="ctr">
            <a:spAutoFit/>
          </a:bodyPr>
          <a:lstStyle/>
          <a:p>
            <a:pPr>
              <a:defRPr/>
            </a:pPr>
            <a:endParaRPr lang="zh-CN" altLang="en-US"/>
          </a:p>
        </p:txBody>
      </p:sp>
      <p:sp>
        <p:nvSpPr>
          <p:cNvPr id="36" name="Rectangle 37"/>
          <p:cNvSpPr>
            <a:spLocks noChangeArrowheads="1"/>
          </p:cNvSpPr>
          <p:nvPr/>
        </p:nvSpPr>
        <p:spPr bwMode="auto">
          <a:xfrm>
            <a:off x="5715000" y="843446"/>
            <a:ext cx="338138" cy="276999"/>
          </a:xfrm>
          <a:prstGeom prst="rect">
            <a:avLst/>
          </a:prstGeom>
          <a:noFill/>
          <a:ln w="9525">
            <a:noFill/>
            <a:miter lim="800000"/>
            <a:headEnd/>
            <a:tailEnd/>
          </a:ln>
        </p:spPr>
        <p:txBody>
          <a:bodyPr wrap="square">
            <a:spAutoFit/>
          </a:bodyPr>
          <a:lstStyle/>
          <a:p>
            <a:pPr algn="l">
              <a:spcBef>
                <a:spcPct val="30000"/>
              </a:spcBef>
            </a:pPr>
            <a:r>
              <a:rPr lang="en-US" altLang="zh-CN" sz="1200">
                <a:solidFill>
                  <a:schemeClr val="tx1"/>
                </a:solidFill>
                <a:latin typeface="Tahoma" pitchFamily="34" charset="0"/>
                <a:ea typeface="宋体" pitchFamily="2" charset="-122"/>
              </a:rPr>
              <a:t>…</a:t>
            </a:r>
            <a:endParaRPr lang="zh-CN" altLang="en-US" sz="1200">
              <a:solidFill>
                <a:schemeClr val="tx1"/>
              </a:solidFill>
              <a:latin typeface="Tahoma" pitchFamily="34" charset="0"/>
              <a:ea typeface="宋体" pitchFamily="2" charset="-122"/>
            </a:endParaRPr>
          </a:p>
        </p:txBody>
      </p:sp>
      <p:sp>
        <p:nvSpPr>
          <p:cNvPr id="37" name="矩形 36"/>
          <p:cNvSpPr/>
          <p:nvPr/>
        </p:nvSpPr>
        <p:spPr>
          <a:xfrm>
            <a:off x="0" y="0"/>
            <a:ext cx="9144000" cy="714356"/>
          </a:xfrm>
          <a:prstGeom prst="rect">
            <a:avLst/>
          </a:prstGeom>
        </p:spPr>
        <p:txBody>
          <a:bodyPr/>
          <a:lstStyle/>
          <a:p>
            <a:pPr>
              <a:spcBef>
                <a:spcPct val="0"/>
              </a:spcBef>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行业商业智能</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经营分析系统发展规划思路</a:t>
            </a:r>
            <a:endPar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ox(in)">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P spid="34" grpId="0" animBg="1"/>
      <p:bldP spid="3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571504"/>
          </a:xfrm>
        </p:spPr>
        <p:txBody>
          <a:bodyPr/>
          <a:lstStyle/>
          <a:p>
            <a:pPr lvl="0" algn="l"/>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议程</a:t>
            </a:r>
            <a:r>
              <a:rPr lang="zh-CN" altLang="en-US" dirty="0" smtClean="0"/>
              <a:t/>
            </a:r>
            <a:br>
              <a:rPr lang="zh-CN" altLang="en-US" dirty="0" smtClean="0"/>
            </a:br>
            <a:endParaRPr lang="en-US" dirty="0"/>
          </a:p>
        </p:txBody>
      </p:sp>
      <p:sp>
        <p:nvSpPr>
          <p:cNvPr id="7" name="内容占位符 6"/>
          <p:cNvSpPr>
            <a:spLocks noGrp="1"/>
          </p:cNvSpPr>
          <p:nvPr>
            <p:ph sz="quarter" idx="10"/>
          </p:nvPr>
        </p:nvSpPr>
        <p:spPr>
          <a:xfrm>
            <a:off x="357158" y="1428736"/>
            <a:ext cx="8572532" cy="4786313"/>
          </a:xfrm>
        </p:spPr>
        <p:txBody>
          <a:bodyPr/>
          <a:lstStyle/>
          <a:p>
            <a:pPr lvl="0">
              <a:defRPr/>
            </a:pPr>
            <a:r>
              <a:rPr lang="zh-CN" altLang="en-US" b="1" dirty="0" smtClean="0">
                <a:solidFill>
                  <a:schemeClr val="accent1"/>
                </a:solidFill>
              </a:rPr>
              <a:t>微软商业智能概述</a:t>
            </a:r>
            <a:endParaRPr lang="en-US" altLang="zh-CN" b="1" dirty="0" smtClean="0">
              <a:solidFill>
                <a:schemeClr val="accent1"/>
              </a:solidFill>
            </a:endParaRPr>
          </a:p>
          <a:p>
            <a:pPr lvl="0">
              <a:defRPr/>
            </a:pPr>
            <a:endParaRPr lang="en-US" altLang="zh-CN" b="1" dirty="0" smtClean="0">
              <a:solidFill>
                <a:schemeClr val="accent1"/>
              </a:solidFill>
            </a:endParaRPr>
          </a:p>
          <a:p>
            <a:pPr lvl="0">
              <a:defRPr/>
            </a:pPr>
            <a:r>
              <a:rPr lang="zh-CN" altLang="en-US" b="1" u="sng" dirty="0" smtClean="0">
                <a:solidFill>
                  <a:schemeClr val="accent1"/>
                </a:solidFill>
              </a:rPr>
              <a:t>电信行业网管综合分析解决方案及案例</a:t>
            </a:r>
            <a:endParaRPr lang="en-US" altLang="zh-CN" b="1" u="sng" dirty="0" smtClean="0">
              <a:solidFill>
                <a:schemeClr val="accent1"/>
              </a:solidFill>
            </a:endParaRPr>
          </a:p>
          <a:p>
            <a:pPr lvl="0">
              <a:defRPr/>
            </a:pPr>
            <a:endParaRPr lang="en-US" altLang="zh-CN" b="1" dirty="0" smtClean="0">
              <a:solidFill>
                <a:schemeClr val="accent1"/>
              </a:solidFill>
            </a:endParaRPr>
          </a:p>
          <a:p>
            <a:pPr>
              <a:defRPr/>
            </a:pPr>
            <a:r>
              <a:rPr lang="zh-CN" altLang="en-US" b="1" dirty="0" smtClean="0">
                <a:solidFill>
                  <a:schemeClr val="accent1"/>
                </a:solidFill>
              </a:rPr>
              <a:t>保险行业应用案例</a:t>
            </a:r>
            <a:endParaRPr lang="en-US" altLang="zh-CN" b="1" dirty="0" smtClean="0">
              <a:solidFill>
                <a:schemeClr val="accent1"/>
              </a:solidFill>
            </a:endParaRPr>
          </a:p>
          <a:p>
            <a:pPr lvl="0">
              <a:defRPr/>
            </a:pPr>
            <a:endParaRPr lang="en-US" altLang="zh-CN" b="1" dirty="0" smtClean="0">
              <a:solidFill>
                <a:schemeClr val="accent1"/>
              </a:solidFill>
            </a:endParaRPr>
          </a:p>
        </p:txBody>
      </p:sp>
      <p:sp>
        <p:nvSpPr>
          <p:cNvPr id="4" name="标题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内容占位符 2"/>
          <p:cNvSpPr txBox="1">
            <a:spLocks/>
          </p:cNvSpPr>
          <p:nvPr/>
        </p:nvSpPr>
        <p:spPr>
          <a:xfrm>
            <a:off x="357158" y="1617681"/>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76" y="214290"/>
            <a:ext cx="7715272" cy="571504"/>
          </a:xfrm>
        </p:spPr>
        <p:txBody>
          <a:bodyPr/>
          <a:lstStyle/>
          <a:p>
            <a:pPr algn="l"/>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电信运营商网管部门在运维分析方面的挑战</a:t>
            </a:r>
            <a:endParaRPr lang="en-US"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3"/>
          <p:cNvSpPr/>
          <p:nvPr/>
        </p:nvSpPr>
        <p:spPr>
          <a:xfrm>
            <a:off x="357158" y="1071546"/>
            <a:ext cx="8534400" cy="646331"/>
          </a:xfrm>
          <a:prstGeom prst="rect">
            <a:avLst/>
          </a:prstGeom>
        </p:spPr>
        <p:txBody>
          <a:bodyPr wrap="square">
            <a:spAutoFit/>
          </a:bodyPr>
          <a:lstStyle/>
          <a:p>
            <a:pPr marL="342900" indent="-342900">
              <a:spcBef>
                <a:spcPct val="20000"/>
              </a:spcBef>
              <a:buClr>
                <a:schemeClr val="accent1"/>
              </a:buClr>
              <a:buSzPct val="100000"/>
              <a:buFont typeface="Wingdings" pitchFamily="2" charset="2"/>
              <a:buChar char="l"/>
            </a:pPr>
            <a:r>
              <a:rPr lang="zh-CN" altLang="en-US" b="1" dirty="0" smtClean="0">
                <a:solidFill>
                  <a:schemeClr val="accent1"/>
                </a:solidFill>
              </a:rPr>
              <a:t>如何才能更加有效及快速地完成对于网络运维状况的统计，并且快速将信息共享</a:t>
            </a:r>
            <a:r>
              <a:rPr lang="en-US" altLang="zh-CN" b="1" dirty="0" smtClean="0">
                <a:solidFill>
                  <a:schemeClr val="accent1"/>
                </a:solidFill>
              </a:rPr>
              <a:t>, </a:t>
            </a:r>
            <a:r>
              <a:rPr lang="zh-CN" altLang="en-US" b="1" dirty="0" smtClean="0">
                <a:solidFill>
                  <a:schemeClr val="accent1"/>
                </a:solidFill>
              </a:rPr>
              <a:t>进行多角度的分析，得到有效的战略规划。</a:t>
            </a:r>
            <a:endParaRPr lang="en-US" altLang="en-US" b="1" dirty="0">
              <a:solidFill>
                <a:schemeClr val="accent1"/>
              </a:solidFill>
            </a:endParaRPr>
          </a:p>
        </p:txBody>
      </p:sp>
      <p:graphicFrame>
        <p:nvGraphicFramePr>
          <p:cNvPr id="8" name="Diagram 4"/>
          <p:cNvGraphicFramePr/>
          <p:nvPr/>
        </p:nvGraphicFramePr>
        <p:xfrm>
          <a:off x="500034" y="1785926"/>
          <a:ext cx="777240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1|1"/>
</p:tagLst>
</file>

<file path=ppt/tags/tag2.xml><?xml version="1.0" encoding="utf-8"?>
<p:tagLst xmlns:a="http://schemas.openxmlformats.org/drawingml/2006/main" xmlns:r="http://schemas.openxmlformats.org/officeDocument/2006/relationships" xmlns:p="http://schemas.openxmlformats.org/presentationml/2006/main">
  <p:tag name="PICTUREPATH" val="GROUP_HIR-MAN COPY 2.PNG"/>
  <p:tag name="PSDSOURCE" val="C:\Projects\MBS\Microsoft Guidelines\Partner Ready\Partner Ready Photos\send_HiRes\"/>
  <p:tag name="PSDSOURCELAYER" val="Man copy 2"/>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ppt/theme/themeOverride2.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ppt/theme/themeOverride3.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docProps/app.xml><?xml version="1.0" encoding="utf-8"?>
<Properties xmlns="http://schemas.openxmlformats.org/officeDocument/2006/extended-properties" xmlns:vt="http://schemas.openxmlformats.org/officeDocument/2006/docPropsVTypes">
  <Template/>
  <TotalTime>0</TotalTime>
  <Words>2585</Words>
  <Application>Microsoft Office PowerPoint</Application>
  <PresentationFormat>全屏显示(4:3)</PresentationFormat>
  <Paragraphs>502</Paragraphs>
  <Slides>49</Slides>
  <Notes>49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1" baseType="lpstr">
      <vt:lpstr>Office 主题</vt:lpstr>
      <vt:lpstr>Visio</vt:lpstr>
      <vt:lpstr>幻灯片 1</vt:lpstr>
      <vt:lpstr>商业智能解决方案在行业的应用  </vt:lpstr>
      <vt:lpstr>议程 </vt:lpstr>
      <vt:lpstr>微软商业智能愿景</vt:lpstr>
      <vt:lpstr>幻灯片 5</vt:lpstr>
      <vt:lpstr>微软SQL Server 商业智能解决方案特点及优势</vt:lpstr>
      <vt:lpstr>幻灯片 7</vt:lpstr>
      <vt:lpstr>议程 </vt:lpstr>
      <vt:lpstr>电信运营商网管部门在运维分析方面的挑战</vt:lpstr>
      <vt:lpstr>微软BInet概述 </vt:lpstr>
      <vt:lpstr>BInet解决方案架构 </vt:lpstr>
      <vt:lpstr>BInet为运营商网管部门带来： </vt:lpstr>
      <vt:lpstr>BInet综合分析系统功能架构 </vt:lpstr>
      <vt:lpstr>BInet功能特点 </vt:lpstr>
      <vt:lpstr>幻灯片 15</vt:lpstr>
      <vt:lpstr>幻灯片 16</vt:lpstr>
      <vt:lpstr>合作伙伴</vt:lpstr>
      <vt:lpstr>系统建设背景</vt:lpstr>
      <vt:lpstr>系统建设要求和目标</vt:lpstr>
      <vt:lpstr>系统逻辑结构</vt:lpstr>
      <vt:lpstr>系统硬件结构</vt:lpstr>
      <vt:lpstr>数据存储性能稳定</vt:lpstr>
      <vt:lpstr>简洁快速的ETL开发</vt:lpstr>
      <vt:lpstr>灵活组织调度任务包</vt:lpstr>
      <vt:lpstr>丰富的任务组件</vt:lpstr>
      <vt:lpstr>复杂的业务专题由SSAS整合</vt:lpstr>
      <vt:lpstr>个性化应用基于cube得以实现</vt:lpstr>
      <vt:lpstr>OLAP分析和数据挖掘</vt:lpstr>
      <vt:lpstr>演 示</vt:lpstr>
      <vt:lpstr>商业智能解决方案在行业的应用 ——保险行业应用案例</vt:lpstr>
      <vt:lpstr>商业保险公司信息化发展特点</vt:lpstr>
      <vt:lpstr>数据整合与资源利用需求</vt:lpstr>
      <vt:lpstr>“执行力”关键指标与 主题域</vt:lpstr>
      <vt:lpstr>微软智能决策支持解决方案</vt:lpstr>
      <vt:lpstr>关键技术与产品</vt:lpstr>
      <vt:lpstr>关键技术与产品—数据仓库</vt:lpstr>
      <vt:lpstr>关键技术与产品— ETL</vt:lpstr>
      <vt:lpstr>关键技术与产品— OLAP</vt:lpstr>
      <vt:lpstr>提供信息供自助式访问 构建于一个开放的分析平台</vt:lpstr>
      <vt:lpstr>关键技术与产品—绩效监控</vt:lpstr>
      <vt:lpstr>关键技术与产品—Live KPI监控</vt:lpstr>
      <vt:lpstr>关键技术与产品— 数据挖掘解决方案四大法宝</vt:lpstr>
      <vt:lpstr>不同的角色，合适的工具</vt:lpstr>
      <vt:lpstr>商业智能系统架构</vt:lpstr>
      <vt:lpstr>演 示</vt:lpstr>
      <vt:lpstr>疑问和解答</vt:lpstr>
      <vt:lpstr>专家问答区 (F4) 本课程结束后，我将在接下来的70分钟内于4层专家问答区与您交流答疑</vt:lpstr>
      <vt:lpstr>幻灯片 48</vt:lpstr>
      <vt:lpstr>幻灯片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2009-10-29T01:49:11Z</dcterms:created>
  <dcterms:modified xsi:type="dcterms:W3CDTF">2009-10-29T01:49:20Z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