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85" r:id="rId5"/>
    <p:sldId id="286" r:id="rId6"/>
    <p:sldId id="323" r:id="rId7"/>
    <p:sldId id="287" r:id="rId8"/>
    <p:sldId id="305" r:id="rId9"/>
    <p:sldId id="324" r:id="rId10"/>
    <p:sldId id="288" r:id="rId11"/>
    <p:sldId id="311" r:id="rId12"/>
    <p:sldId id="309" r:id="rId13"/>
    <p:sldId id="310" r:id="rId14"/>
    <p:sldId id="313" r:id="rId15"/>
    <p:sldId id="314" r:id="rId16"/>
    <p:sldId id="301" r:id="rId17"/>
    <p:sldId id="312" r:id="rId18"/>
    <p:sldId id="325" r:id="rId19"/>
    <p:sldId id="289" r:id="rId20"/>
    <p:sldId id="316" r:id="rId21"/>
    <p:sldId id="317" r:id="rId22"/>
    <p:sldId id="319" r:id="rId23"/>
    <p:sldId id="302" r:id="rId24"/>
    <p:sldId id="326" r:id="rId25"/>
    <p:sldId id="290" r:id="rId26"/>
    <p:sldId id="303" r:id="rId27"/>
    <p:sldId id="291" r:id="rId28"/>
    <p:sldId id="272" r:id="rId29"/>
    <p:sldId id="273" r:id="rId30"/>
    <p:sldId id="274" r:id="rId31"/>
    <p:sldId id="304" r:id="rId32"/>
    <p:sldId id="334" r:id="rId33"/>
    <p:sldId id="335" r:id="rId34"/>
    <p:sldId id="275"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E1"/>
    <a:srgbClr val="6D396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43" autoAdjust="0"/>
  </p:normalViewPr>
  <p:slideViewPr>
    <p:cSldViewPr>
      <p:cViewPr varScale="1">
        <p:scale>
          <a:sx n="62" d="100"/>
          <a:sy n="62" d="100"/>
        </p:scale>
        <p:origin x="-720" y="-8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ALM</a:t>
            </a:r>
          </a:p>
          <a:p>
            <a:r>
              <a:rPr lang="en-US" sz="1200" kern="1200" dirty="0" smtClean="0">
                <a:solidFill>
                  <a:schemeClr val="tx1"/>
                </a:solidFill>
                <a:effectLst/>
                <a:latin typeface="+mn-lt"/>
                <a:ea typeface="+mn-ea"/>
                <a:cs typeface="+mn-cs"/>
              </a:rPr>
              <a:t>Agile Support</a:t>
            </a:r>
          </a:p>
          <a:p>
            <a:r>
              <a:rPr lang="en-US" sz="1200" kern="1200" dirty="0" smtClean="0">
                <a:solidFill>
                  <a:schemeClr val="tx1"/>
                </a:solidFill>
                <a:effectLst/>
                <a:latin typeface="+mn-lt"/>
                <a:ea typeface="+mn-ea"/>
                <a:cs typeface="+mn-cs"/>
              </a:rPr>
              <a:t>UML/DSL Modeling Strategy</a:t>
            </a:r>
          </a:p>
          <a:p>
            <a:r>
              <a:rPr lang="en-US" sz="1200" kern="1200" dirty="0" smtClean="0">
                <a:solidFill>
                  <a:schemeClr val="tx1"/>
                </a:solidFill>
                <a:effectLst/>
                <a:latin typeface="+mn-lt"/>
                <a:ea typeface="+mn-ea"/>
                <a:cs typeface="+mn-cs"/>
              </a:rPr>
              <a:t>Test Lab Management / Microsoft Test</a:t>
            </a:r>
          </a:p>
          <a:p>
            <a:r>
              <a:rPr lang="en-US" sz="1200" kern="1200" dirty="0" smtClean="0">
                <a:solidFill>
                  <a:schemeClr val="tx1"/>
                </a:solidFill>
                <a:effectLst/>
                <a:latin typeface="+mn-lt"/>
                <a:ea typeface="+mn-ea"/>
                <a:cs typeface="+mn-cs"/>
              </a:rPr>
              <a:t>ASP.NET 4</a:t>
            </a:r>
          </a:p>
          <a:p>
            <a:r>
              <a:rPr lang="en-US" sz="1200" kern="1200" dirty="0" smtClean="0">
                <a:solidFill>
                  <a:schemeClr val="tx1"/>
                </a:solidFill>
                <a:effectLst/>
                <a:latin typeface="+mn-lt"/>
                <a:ea typeface="+mn-ea"/>
                <a:cs typeface="+mn-cs"/>
              </a:rPr>
              <a:t>AJAX 4, Dynamic Data, Model View Controller, </a:t>
            </a:r>
            <a:r>
              <a:rPr lang="en-US" sz="1200" kern="1200" dirty="0" err="1" smtClean="0">
                <a:solidFill>
                  <a:schemeClr val="tx1"/>
                </a:solidFill>
                <a:effectLst/>
                <a:latin typeface="+mn-lt"/>
                <a:ea typeface="+mn-ea"/>
                <a:cs typeface="+mn-cs"/>
              </a:rPr>
              <a:t>WebForm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.NET 4.0</a:t>
            </a:r>
          </a:p>
          <a:p>
            <a:r>
              <a:rPr lang="en-US" sz="1200" kern="1200" dirty="0" smtClean="0">
                <a:solidFill>
                  <a:schemeClr val="tx1"/>
                </a:solidFill>
                <a:effectLst/>
                <a:latin typeface="+mn-lt"/>
                <a:ea typeface="+mn-ea"/>
                <a:cs typeface="+mn-cs"/>
              </a:rPr>
              <a:t>CLR 4.0, C# 4.0, VB 10, Dynamic Lang, </a:t>
            </a:r>
          </a:p>
          <a:p>
            <a:r>
              <a:rPr lang="en-US" sz="1200" kern="1200" dirty="0" smtClean="0">
                <a:solidFill>
                  <a:schemeClr val="tx1"/>
                </a:solidFill>
                <a:effectLst/>
                <a:latin typeface="+mn-lt"/>
                <a:ea typeface="+mn-ea"/>
                <a:cs typeface="+mn-cs"/>
              </a:rPr>
              <a:t>Entity Framework</a:t>
            </a:r>
          </a:p>
          <a:p>
            <a:r>
              <a:rPr lang="en-US" sz="1200" kern="1200" dirty="0" smtClean="0">
                <a:solidFill>
                  <a:schemeClr val="tx1"/>
                </a:solidFill>
                <a:effectLst/>
                <a:latin typeface="+mn-lt"/>
                <a:ea typeface="+mn-ea"/>
                <a:cs typeface="+mn-cs"/>
              </a:rPr>
              <a:t>Parallel Programming</a:t>
            </a:r>
          </a:p>
          <a:p>
            <a:r>
              <a:rPr lang="en-US" sz="1200" kern="1200" dirty="0" smtClean="0">
                <a:solidFill>
                  <a:schemeClr val="tx1"/>
                </a:solidFill>
                <a:effectLst/>
                <a:latin typeface="+mn-lt"/>
                <a:ea typeface="+mn-ea"/>
                <a:cs typeface="+mn-cs"/>
              </a:rPr>
              <a:t>WPF v4 vs. </a:t>
            </a:r>
            <a:r>
              <a:rPr lang="en-US" sz="1200" kern="1200" dirty="0" err="1" smtClean="0">
                <a:solidFill>
                  <a:schemeClr val="tx1"/>
                </a:solidFill>
                <a:effectLst/>
                <a:latin typeface="+mn-lt"/>
                <a:ea typeface="+mn-ea"/>
                <a:cs typeface="+mn-cs"/>
              </a:rPr>
              <a:t>WinForm</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WF, WCF (REST)</a:t>
            </a:r>
          </a:p>
          <a:p>
            <a:r>
              <a:rPr lang="en-US" sz="1200" kern="1200" dirty="0" smtClean="0">
                <a:solidFill>
                  <a:schemeClr val="tx1"/>
                </a:solidFill>
                <a:effectLst/>
                <a:latin typeface="+mn-lt"/>
                <a:ea typeface="+mn-ea"/>
                <a:cs typeface="+mn-cs"/>
              </a:rPr>
              <a:t>C++ Support / Win7 MFC</a:t>
            </a:r>
          </a:p>
          <a:p>
            <a:r>
              <a:rPr lang="en-US" sz="1200" kern="1200" dirty="0" smtClean="0">
                <a:solidFill>
                  <a:schemeClr val="tx1"/>
                </a:solidFill>
                <a:effectLst/>
                <a:latin typeface="+mn-lt"/>
                <a:ea typeface="+mn-ea"/>
                <a:cs typeface="+mn-cs"/>
              </a:rPr>
              <a:t>Embedded Support</a:t>
            </a:r>
          </a:p>
          <a:p>
            <a:r>
              <a:rPr lang="en-US" sz="1200" kern="1200" dirty="0" smtClean="0">
                <a:solidFill>
                  <a:schemeClr val="tx1"/>
                </a:solidFill>
                <a:effectLst/>
                <a:latin typeface="+mn-lt"/>
                <a:ea typeface="+mn-ea"/>
                <a:cs typeface="+mn-cs"/>
              </a:rPr>
              <a:t>SharePoint</a:t>
            </a:r>
          </a:p>
          <a:p>
            <a:r>
              <a:rPr lang="en-US" sz="1200" kern="1200" dirty="0" smtClean="0">
                <a:solidFill>
                  <a:schemeClr val="tx1"/>
                </a:solidFill>
                <a:effectLst/>
                <a:latin typeface="+mn-lt"/>
                <a:ea typeface="+mn-ea"/>
                <a:cs typeface="+mn-cs"/>
              </a:rPr>
              <a:t>RIA</a:t>
            </a:r>
          </a:p>
          <a:p>
            <a:endParaRPr lang="en-US" dirty="0"/>
          </a:p>
        </p:txBody>
      </p:sp>
      <p:sp>
        <p:nvSpPr>
          <p:cNvPr id="4" name="Slide Number Placeholder 3"/>
          <p:cNvSpPr>
            <a:spLocks noGrp="1"/>
          </p:cNvSpPr>
          <p:nvPr>
            <p:ph type="sldNum" sz="quarter" idx="10"/>
          </p:nvPr>
        </p:nvSpPr>
        <p:spPr/>
        <p:txBody>
          <a:bodyPr/>
          <a:lstStyle/>
          <a:p>
            <a:fld id="{A35F7065-0098-4394-9013-BC5AB7D08184}" type="slidenum">
              <a:rPr lang="en-US" smtClean="0"/>
              <a:pPr/>
              <a:t>32</a:t>
            </a:fld>
            <a:endParaRPr lang="en-US"/>
          </a:p>
        </p:txBody>
      </p:sp>
    </p:spTree>
    <p:extLst>
      <p:ext uri="{BB962C8B-B14F-4D97-AF65-F5344CB8AC3E}">
        <p14:creationId xmlns:p14="http://schemas.microsoft.com/office/powerpoint/2010/main" xmlns="" val="279074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9"/>
          </a:xfrm>
          <a:prstGeom prst="rect">
            <a:avLst/>
          </a:prstGeom>
        </p:spPr>
        <p:txBody>
          <a:bodyPr/>
          <a:lstStyle>
            <a:lvl1pPr>
              <a:defRPr lang="en-US" dirty="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990600"/>
            <a:ext cx="8382000" cy="5562600"/>
          </a:xfrm>
          <a:prstGeom prst="rect">
            <a:avLst/>
          </a:prstGeom>
        </p:spPr>
        <p:txBody>
          <a:bodyPr>
            <a:normAutofit/>
          </a:bodyPr>
          <a:lstStyle>
            <a:lvl1pPr>
              <a:lnSpc>
                <a:spcPct val="100000"/>
              </a:lnSpc>
              <a:defRPr>
                <a:latin typeface="微软雅黑" pitchFamily="34" charset="-122"/>
                <a:ea typeface="微软雅黑" pitchFamily="34" charset="-122"/>
              </a:defRPr>
            </a:lvl1pPr>
            <a:lvl2pPr>
              <a:lnSpc>
                <a:spcPct val="100000"/>
              </a:lnSpc>
              <a:defRPr>
                <a:latin typeface="微软雅黑" pitchFamily="34" charset="-122"/>
                <a:ea typeface="微软雅黑" pitchFamily="34" charset="-122"/>
              </a:defRPr>
            </a:lvl2pPr>
            <a:lvl3pPr>
              <a:lnSpc>
                <a:spcPct val="100000"/>
              </a:lnSpc>
              <a:defRPr>
                <a:latin typeface="微软雅黑" pitchFamily="34" charset="-122"/>
                <a:ea typeface="微软雅黑" pitchFamily="34" charset="-122"/>
              </a:defRPr>
            </a:lvl3pPr>
            <a:lvl4pPr>
              <a:lnSpc>
                <a:spcPct val="100000"/>
              </a:lnSpc>
              <a:defRPr sz="2000">
                <a:latin typeface="微软雅黑" pitchFamily="34" charset="-122"/>
                <a:ea typeface="微软雅黑" pitchFamily="34" charset="-122"/>
              </a:defRPr>
            </a:lvl4pPr>
            <a:lvl5pPr>
              <a:lnSpc>
                <a:spcPct val="100000"/>
              </a:lnSpc>
              <a:defRPr sz="1800">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Microsoft logo and tagline"/>
          <p:cNvPicPr>
            <a:picLocks noChangeAspect="1" noChangeArrowheads="1"/>
          </p:cNvPicPr>
          <p:nvPr userDrawn="1"/>
        </p:nvPicPr>
        <p:blipFill>
          <a:blip r:embed="rId2" cstate="print"/>
          <a:srcRect r="25626" b="44062"/>
          <a:stretch>
            <a:fillRect/>
          </a:stretch>
        </p:blipFill>
        <p:spPr bwMode="black">
          <a:xfrm>
            <a:off x="7543800" y="6477000"/>
            <a:ext cx="1474064" cy="239125"/>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ocial.msdn.microsoft.com/forums/en-US/wcf" TargetMode="External"/><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onnect.microsoft.com/wcf" TargetMode="External"/><Relationship Id="rId5" Type="http://schemas.openxmlformats.org/officeDocument/2006/relationships/hyperlink" Target="http://msdn.microsoft.com/wcf/future" TargetMode="External"/><Relationship Id="rId4" Type="http://schemas.openxmlformats.org/officeDocument/2006/relationships/hyperlink" Target="http://msdn.microsoft.com/wcf" TargetMode="Externa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357166"/>
            <a:ext cx="8229600" cy="1143000"/>
          </a:xfrm>
        </p:spPr>
        <p:txBody>
          <a:bodyPr>
            <a:normAutofit fontScale="90000"/>
          </a:bodyPr>
          <a:lstStyle/>
          <a:p>
            <a:r>
              <a:rPr lang="en-US" altLang="zh-CN" dirty="0" smtClean="0"/>
              <a:t>WCF</a:t>
            </a:r>
            <a:r>
              <a:rPr lang="zh-CN" altLang="en-US" dirty="0" smtClean="0"/>
              <a:t>基于</a:t>
            </a:r>
            <a:r>
              <a:rPr lang="en-US" altLang="zh-CN" dirty="0" smtClean="0"/>
              <a:t>WS-Discovery</a:t>
            </a:r>
            <a:r>
              <a:rPr lang="zh-CN" altLang="en-US" dirty="0" smtClean="0"/>
              <a:t>的服务发现机制</a:t>
            </a:r>
            <a:endParaRPr lang="zh-CN" altLang="en-US" dirty="0"/>
          </a:p>
        </p:txBody>
      </p:sp>
      <p:sp>
        <p:nvSpPr>
          <p:cNvPr id="3" name="内容占位符 2"/>
          <p:cNvSpPr>
            <a:spLocks noGrp="1"/>
          </p:cNvSpPr>
          <p:nvPr>
            <p:ph idx="1"/>
          </p:nvPr>
        </p:nvSpPr>
        <p:spPr>
          <a:xfrm>
            <a:off x="428596" y="1142984"/>
            <a:ext cx="8229600" cy="3643338"/>
          </a:xfrm>
        </p:spPr>
        <p:txBody>
          <a:bodyPr/>
          <a:lstStyle/>
          <a:p>
            <a:r>
              <a:rPr lang="zh-CN" altLang="en-US" dirty="0" smtClean="0"/>
              <a:t>动机</a:t>
            </a:r>
            <a:endParaRPr lang="en-US" altLang="zh-CN" dirty="0" smtClean="0"/>
          </a:p>
          <a:p>
            <a:pPr lvl="1"/>
            <a:r>
              <a:rPr lang="zh-CN" altLang="en-US" dirty="0" smtClean="0"/>
              <a:t>应用的动态化和组合化趋势</a:t>
            </a:r>
            <a:endParaRPr lang="en-US" altLang="zh-CN" dirty="0" smtClean="0"/>
          </a:p>
          <a:p>
            <a:pPr lvl="1"/>
            <a:r>
              <a:rPr lang="zh-CN" altLang="en-US" dirty="0" smtClean="0"/>
              <a:t>应用组件的多样化</a:t>
            </a:r>
            <a:endParaRPr lang="en-US" altLang="zh-CN" dirty="0" smtClean="0"/>
          </a:p>
          <a:p>
            <a:pPr lvl="1"/>
            <a:r>
              <a:rPr lang="zh-CN" altLang="en-US" dirty="0" smtClean="0"/>
              <a:t>发现现有的服务成为一个挑战</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357166"/>
            <a:ext cx="8229600" cy="1143000"/>
          </a:xfrm>
        </p:spPr>
        <p:txBody>
          <a:bodyPr>
            <a:normAutofit fontScale="90000"/>
          </a:bodyPr>
          <a:lstStyle/>
          <a:p>
            <a:r>
              <a:rPr lang="en-US" altLang="zh-CN" dirty="0" smtClean="0"/>
              <a:t>WCF</a:t>
            </a:r>
            <a:r>
              <a:rPr lang="zh-CN" altLang="en-US" dirty="0" smtClean="0"/>
              <a:t>基于</a:t>
            </a:r>
            <a:r>
              <a:rPr lang="en-US" altLang="zh-CN" dirty="0" smtClean="0"/>
              <a:t>WS-Discovery</a:t>
            </a:r>
            <a:r>
              <a:rPr lang="zh-CN" altLang="en-US" dirty="0" smtClean="0"/>
              <a:t>的服务发现机制</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428596" y="1142984"/>
            <a:ext cx="8229600" cy="471478"/>
          </a:xfrm>
        </p:spPr>
        <p:txBody>
          <a:bodyPr/>
          <a:lstStyle/>
          <a:p>
            <a:r>
              <a:rPr lang="zh-CN" altLang="en-US" dirty="0" smtClean="0"/>
              <a:t>基于</a:t>
            </a:r>
            <a:r>
              <a:rPr lang="en-US" altLang="zh-CN" dirty="0" smtClean="0"/>
              <a:t>WS-Discovery</a:t>
            </a:r>
            <a:r>
              <a:rPr lang="zh-CN" altLang="en-US" dirty="0" smtClean="0"/>
              <a:t>标准</a:t>
            </a:r>
            <a:endParaRPr lang="en-US" altLang="zh-CN" dirty="0" smtClean="0"/>
          </a:p>
          <a:p>
            <a:r>
              <a:rPr lang="zh-CN" altLang="en-US" dirty="0" smtClean="0"/>
              <a:t>框架层组件 </a:t>
            </a:r>
            <a:r>
              <a:rPr lang="en-US" altLang="zh-CN" dirty="0" smtClean="0"/>
              <a:t>–</a:t>
            </a:r>
            <a:r>
              <a:rPr lang="zh-CN" altLang="en-US" dirty="0" smtClean="0"/>
              <a:t> 帮助构建基于服务发现的丰富应用</a:t>
            </a:r>
          </a:p>
        </p:txBody>
      </p:sp>
      <p:sp>
        <p:nvSpPr>
          <p:cNvPr id="19" name="Rounded Rectangle 18"/>
          <p:cNvSpPr/>
          <p:nvPr/>
        </p:nvSpPr>
        <p:spPr bwMode="auto">
          <a:xfrm>
            <a:off x="6216952" y="2245194"/>
            <a:ext cx="2201333" cy="3755573"/>
          </a:xfrm>
          <a:prstGeom prst="roundRect">
            <a:avLst>
              <a:gd name="adj" fmla="val 9033"/>
            </a:avLst>
          </a:prstGeom>
          <a:gradFill>
            <a:gsLst>
              <a:gs pos="0">
                <a:schemeClr val="accent2">
                  <a:lumMod val="20000"/>
                  <a:lumOff val="80000"/>
                </a:schemeClr>
              </a:gs>
              <a:gs pos="49000">
                <a:schemeClr val="accent2">
                  <a:lumMod val="40000"/>
                  <a:lumOff val="60000"/>
                </a:schemeClr>
              </a:gs>
              <a:gs pos="49100">
                <a:schemeClr val="accent2">
                  <a:lumMod val="60000"/>
                  <a:lumOff val="40000"/>
                </a:schemeClr>
              </a:gs>
              <a:gs pos="92000">
                <a:schemeClr val="accent2">
                  <a:lumMod val="75000"/>
                </a:schemeClr>
              </a:gs>
              <a:gs pos="100000">
                <a:schemeClr val="accent2">
                  <a:lumMod val="5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zh-CN" altLang="en-US" sz="2400" b="1" dirty="0" smtClean="0">
                <a:solidFill>
                  <a:srgbClr val="7030A0"/>
                </a:solidFill>
              </a:rPr>
              <a:t>代理</a:t>
            </a:r>
            <a:endParaRPr lang="en-US" sz="2400" b="1" dirty="0" smtClean="0">
              <a:solidFill>
                <a:srgbClr val="7030A0"/>
              </a:solidFill>
            </a:endParaRPr>
          </a:p>
        </p:txBody>
      </p:sp>
      <p:sp>
        <p:nvSpPr>
          <p:cNvPr id="20" name="Rounded Rectangle 19"/>
          <p:cNvSpPr/>
          <p:nvPr/>
        </p:nvSpPr>
        <p:spPr bwMode="auto">
          <a:xfrm>
            <a:off x="3505200" y="2245196"/>
            <a:ext cx="2201333" cy="3755572"/>
          </a:xfrm>
          <a:prstGeom prst="roundRect">
            <a:avLst>
              <a:gd name="adj" fmla="val 9033"/>
            </a:avLst>
          </a:prstGeom>
          <a:gradFill>
            <a:gsLst>
              <a:gs pos="0">
                <a:schemeClr val="accent1">
                  <a:lumMod val="20000"/>
                  <a:lumOff val="80000"/>
                </a:schemeClr>
              </a:gs>
              <a:gs pos="49000">
                <a:schemeClr val="accent1">
                  <a:lumMod val="40000"/>
                  <a:lumOff val="60000"/>
                </a:schemeClr>
              </a:gs>
              <a:gs pos="49100">
                <a:schemeClr val="accent1">
                  <a:lumMod val="60000"/>
                  <a:lumOff val="40000"/>
                </a:schemeClr>
              </a:gs>
              <a:gs pos="92000">
                <a:schemeClr val="accent1">
                  <a:lumMod val="75000"/>
                </a:schemeClr>
              </a:gs>
              <a:gs pos="100000">
                <a:schemeClr val="accent1">
                  <a:lumMod val="50000"/>
                </a:schemeClr>
              </a:gs>
            </a:gsLst>
            <a:lin ang="5400000" scaled="1"/>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zh-CN" altLang="en-US" sz="2400" b="1" dirty="0" smtClean="0">
                <a:solidFill>
                  <a:srgbClr val="7030A0"/>
                </a:solidFill>
              </a:rPr>
              <a:t>服务</a:t>
            </a:r>
            <a:endParaRPr lang="en-US" sz="2400" b="1" dirty="0" smtClean="0">
              <a:solidFill>
                <a:srgbClr val="7030A0"/>
              </a:solidFill>
            </a:endParaRPr>
          </a:p>
        </p:txBody>
      </p:sp>
      <p:sp>
        <p:nvSpPr>
          <p:cNvPr id="21" name="Rounded Rectangle 20"/>
          <p:cNvSpPr/>
          <p:nvPr/>
        </p:nvSpPr>
        <p:spPr bwMode="auto">
          <a:xfrm>
            <a:off x="762000" y="2245195"/>
            <a:ext cx="2201333" cy="3755572"/>
          </a:xfrm>
          <a:prstGeom prst="roundRect">
            <a:avLst>
              <a:gd name="adj" fmla="val 9033"/>
            </a:avLst>
          </a:prstGeom>
          <a:gradFill>
            <a:gsLst>
              <a:gs pos="0">
                <a:srgbClr val="FFE1E1"/>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zh-CN" altLang="en-US" sz="2400" b="1" dirty="0" smtClean="0">
                <a:solidFill>
                  <a:srgbClr val="7030A0"/>
                </a:solidFill>
              </a:rPr>
              <a:t>客户端</a:t>
            </a:r>
            <a:endParaRPr lang="en-US" sz="2400" b="1" dirty="0" smtClean="0">
              <a:solidFill>
                <a:srgbClr val="7030A0"/>
              </a:solidFill>
            </a:endParaRPr>
          </a:p>
        </p:txBody>
      </p:sp>
      <p:sp>
        <p:nvSpPr>
          <p:cNvPr id="22" name="Rounded Rectangle 21"/>
          <p:cNvSpPr/>
          <p:nvPr/>
        </p:nvSpPr>
        <p:spPr bwMode="auto">
          <a:xfrm>
            <a:off x="914400" y="2778595"/>
            <a:ext cx="1905000" cy="7305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400" b="1" dirty="0" smtClean="0">
                <a:solidFill>
                  <a:schemeClr val="bg1"/>
                </a:solidFill>
              </a:rPr>
              <a:t>查询服务</a:t>
            </a:r>
            <a:endParaRPr lang="en-US" sz="2400" b="1" dirty="0" smtClean="0">
              <a:solidFill>
                <a:schemeClr val="bg1"/>
              </a:solidFill>
            </a:endParaRPr>
          </a:p>
        </p:txBody>
      </p:sp>
      <p:sp>
        <p:nvSpPr>
          <p:cNvPr id="23" name="Rounded Rectangle 22"/>
          <p:cNvSpPr/>
          <p:nvPr/>
        </p:nvSpPr>
        <p:spPr bwMode="auto">
          <a:xfrm>
            <a:off x="914400" y="3616795"/>
            <a:ext cx="1905000" cy="12954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400" b="1" dirty="0" smtClean="0">
                <a:solidFill>
                  <a:schemeClr val="bg1"/>
                </a:solidFill>
              </a:rPr>
              <a:t>侦听服务宣告</a:t>
            </a:r>
            <a:endParaRPr lang="en-US" sz="2400" b="1" dirty="0" smtClean="0">
              <a:solidFill>
                <a:schemeClr val="bg1"/>
              </a:solidFill>
            </a:endParaRPr>
          </a:p>
        </p:txBody>
      </p:sp>
      <p:sp>
        <p:nvSpPr>
          <p:cNvPr id="24" name="Rounded Rectangle 23"/>
          <p:cNvSpPr/>
          <p:nvPr/>
        </p:nvSpPr>
        <p:spPr bwMode="auto">
          <a:xfrm>
            <a:off x="3657600" y="3616795"/>
            <a:ext cx="1905000" cy="134304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400" b="1" dirty="0" smtClean="0">
                <a:solidFill>
                  <a:schemeClr val="bg1"/>
                </a:solidFill>
              </a:rPr>
              <a:t>服务宣告</a:t>
            </a:r>
            <a:endParaRPr lang="en-US" sz="2400" b="1" dirty="0" smtClean="0">
              <a:solidFill>
                <a:schemeClr val="bg1"/>
              </a:solidFill>
            </a:endParaRPr>
          </a:p>
        </p:txBody>
      </p:sp>
      <p:sp>
        <p:nvSpPr>
          <p:cNvPr id="25" name="Rounded Rectangle 24"/>
          <p:cNvSpPr/>
          <p:nvPr/>
        </p:nvSpPr>
        <p:spPr bwMode="auto">
          <a:xfrm>
            <a:off x="3657600" y="2778595"/>
            <a:ext cx="1905000" cy="7305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400" b="1" dirty="0" smtClean="0">
                <a:solidFill>
                  <a:schemeClr val="bg1"/>
                </a:solidFill>
              </a:rPr>
              <a:t>回应查询</a:t>
            </a:r>
            <a:endParaRPr lang="en-US" sz="2400" b="1" dirty="0" smtClean="0">
              <a:solidFill>
                <a:schemeClr val="bg1"/>
              </a:solidFill>
            </a:endParaRPr>
          </a:p>
        </p:txBody>
      </p:sp>
      <p:sp>
        <p:nvSpPr>
          <p:cNvPr id="26" name="Rounded Rectangle 25"/>
          <p:cNvSpPr/>
          <p:nvPr/>
        </p:nvSpPr>
        <p:spPr bwMode="auto">
          <a:xfrm>
            <a:off x="6324600" y="3616795"/>
            <a:ext cx="1905000" cy="12954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400" b="1" dirty="0" smtClean="0">
                <a:solidFill>
                  <a:schemeClr val="bg1"/>
                </a:solidFill>
              </a:rPr>
              <a:t>侦听服务宣告</a:t>
            </a:r>
            <a:endParaRPr lang="en-US" sz="2400" b="1" dirty="0" smtClean="0">
              <a:solidFill>
                <a:schemeClr val="bg1"/>
              </a:solidFill>
            </a:endParaRPr>
          </a:p>
        </p:txBody>
      </p:sp>
      <p:sp>
        <p:nvSpPr>
          <p:cNvPr id="27" name="Rounded Rectangle 26"/>
          <p:cNvSpPr/>
          <p:nvPr/>
        </p:nvSpPr>
        <p:spPr bwMode="auto">
          <a:xfrm>
            <a:off x="6324600" y="2778595"/>
            <a:ext cx="1905000" cy="7305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2400" b="1" dirty="0" smtClean="0">
                <a:solidFill>
                  <a:schemeClr val="bg1"/>
                </a:solidFill>
              </a:rPr>
              <a:t>回应查询</a:t>
            </a:r>
            <a:endParaRPr lang="en-US" altLang="zh-CN" sz="24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点对点方式发现服务</a:t>
            </a:r>
            <a:endParaRPr lang="zh-CN" altLang="en-US" dirty="0"/>
          </a:p>
        </p:txBody>
      </p:sp>
      <p:sp>
        <p:nvSpPr>
          <p:cNvPr id="4" name="Block Arc 3"/>
          <p:cNvSpPr/>
          <p:nvPr/>
        </p:nvSpPr>
        <p:spPr>
          <a:xfrm rot="5400000">
            <a:off x="2705100" y="2933700"/>
            <a:ext cx="533400" cy="457200"/>
          </a:xfrm>
          <a:prstGeom prst="blockArc">
            <a:avLst>
              <a:gd name="adj1" fmla="val 10800000"/>
              <a:gd name="adj2" fmla="val 21278654"/>
              <a:gd name="adj3" fmla="val 1460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schemeClr val="tx1"/>
              </a:solidFill>
            </a:endParaRPr>
          </a:p>
        </p:txBody>
      </p:sp>
      <p:sp>
        <p:nvSpPr>
          <p:cNvPr id="5" name="Block Arc 4"/>
          <p:cNvSpPr/>
          <p:nvPr/>
        </p:nvSpPr>
        <p:spPr>
          <a:xfrm rot="5400000">
            <a:off x="2438400" y="2514600"/>
            <a:ext cx="1371600" cy="1371600"/>
          </a:xfrm>
          <a:prstGeom prst="blockArc">
            <a:avLst>
              <a:gd name="adj1" fmla="val 10800005"/>
              <a:gd name="adj2" fmla="val 1"/>
              <a:gd name="adj3" fmla="val 663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schemeClr val="tx1"/>
              </a:solidFill>
            </a:endParaRPr>
          </a:p>
        </p:txBody>
      </p:sp>
      <p:sp>
        <p:nvSpPr>
          <p:cNvPr id="6" name="Block Arc 5"/>
          <p:cNvSpPr/>
          <p:nvPr/>
        </p:nvSpPr>
        <p:spPr>
          <a:xfrm rot="5400000">
            <a:off x="2095500" y="2019300"/>
            <a:ext cx="2438400" cy="2362200"/>
          </a:xfrm>
          <a:prstGeom prst="blockArc">
            <a:avLst>
              <a:gd name="adj1" fmla="val 10800005"/>
              <a:gd name="adj2" fmla="val 18753"/>
              <a:gd name="adj3" fmla="val 443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schemeClr val="tx1"/>
              </a:solidFill>
            </a:endParaRPr>
          </a:p>
        </p:txBody>
      </p:sp>
      <p:pic>
        <p:nvPicPr>
          <p:cNvPr id="7" name="Picture 5" descr="C:\Users\anuragp.000\AppData\Local\Microsoft\Windows\Temporary Internet Files\Content.IE5\RW0TV45L\MCj02374460000[1].wmf"/>
          <p:cNvPicPr>
            <a:picLocks noChangeAspect="1" noChangeArrowheads="1"/>
          </p:cNvPicPr>
          <p:nvPr/>
        </p:nvPicPr>
        <p:blipFill>
          <a:blip r:embed="rId3" cstate="print"/>
          <a:srcRect/>
          <a:stretch>
            <a:fillRect/>
          </a:stretch>
        </p:blipFill>
        <p:spPr bwMode="auto">
          <a:xfrm>
            <a:off x="3352800" y="2743200"/>
            <a:ext cx="787067" cy="992188"/>
          </a:xfrm>
          <a:prstGeom prst="rect">
            <a:avLst/>
          </a:prstGeom>
          <a:noFill/>
        </p:spPr>
      </p:pic>
      <p:sp>
        <p:nvSpPr>
          <p:cNvPr id="8" name="Block Arc 7"/>
          <p:cNvSpPr/>
          <p:nvPr/>
        </p:nvSpPr>
        <p:spPr>
          <a:xfrm rot="5400000">
            <a:off x="2057400" y="1752600"/>
            <a:ext cx="3429000" cy="2819400"/>
          </a:xfrm>
          <a:prstGeom prst="blockArc">
            <a:avLst>
              <a:gd name="adj1" fmla="val 10800005"/>
              <a:gd name="adj2" fmla="val 18753"/>
              <a:gd name="adj3" fmla="val 443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schemeClr val="tx1"/>
              </a:solidFill>
            </a:endParaRPr>
          </a:p>
        </p:txBody>
      </p:sp>
      <p:sp>
        <p:nvSpPr>
          <p:cNvPr id="9" name="TextBox 8"/>
          <p:cNvSpPr txBox="1"/>
          <p:nvPr/>
        </p:nvSpPr>
        <p:spPr>
          <a:xfrm>
            <a:off x="447668" y="4191000"/>
            <a:ext cx="3124200" cy="523220"/>
          </a:xfrm>
          <a:prstGeom prst="rect">
            <a:avLst/>
          </a:prstGeom>
          <a:noFill/>
        </p:spPr>
        <p:txBody>
          <a:bodyPr wrap="square" rtlCol="0">
            <a:spAutoFit/>
          </a:bodyPr>
          <a:lstStyle/>
          <a:p>
            <a:r>
              <a:rPr lang="en-US" sz="2800" dirty="0" smtClean="0"/>
              <a:t>WCF </a:t>
            </a:r>
            <a:r>
              <a:rPr lang="zh-CN" altLang="en-US" sz="2800" dirty="0" smtClean="0"/>
              <a:t>客户端应用</a:t>
            </a:r>
            <a:endParaRPr lang="en-US" sz="2800" dirty="0"/>
          </a:p>
        </p:txBody>
      </p:sp>
      <p:sp>
        <p:nvSpPr>
          <p:cNvPr id="10" name="TextBox 9"/>
          <p:cNvSpPr txBox="1"/>
          <p:nvPr/>
        </p:nvSpPr>
        <p:spPr>
          <a:xfrm>
            <a:off x="3886200" y="6248400"/>
            <a:ext cx="3048000" cy="523220"/>
          </a:xfrm>
          <a:prstGeom prst="rect">
            <a:avLst/>
          </a:prstGeom>
          <a:noFill/>
        </p:spPr>
        <p:txBody>
          <a:bodyPr wrap="square" rtlCol="0">
            <a:spAutoFit/>
          </a:bodyPr>
          <a:lstStyle/>
          <a:p>
            <a:r>
              <a:rPr lang="zh-CN" altLang="en-US" sz="2800" dirty="0" smtClean="0"/>
              <a:t>帐单服务</a:t>
            </a:r>
            <a:endParaRPr lang="en-US" sz="2800" dirty="0" smtClean="0"/>
          </a:p>
        </p:txBody>
      </p:sp>
      <p:sp>
        <p:nvSpPr>
          <p:cNvPr id="11" name="TextBox 10"/>
          <p:cNvSpPr txBox="1"/>
          <p:nvPr/>
        </p:nvSpPr>
        <p:spPr>
          <a:xfrm>
            <a:off x="7010400" y="2362200"/>
            <a:ext cx="1633566" cy="523220"/>
          </a:xfrm>
          <a:prstGeom prst="rect">
            <a:avLst/>
          </a:prstGeom>
          <a:noFill/>
        </p:spPr>
        <p:txBody>
          <a:bodyPr wrap="square" rtlCol="0">
            <a:spAutoFit/>
          </a:bodyPr>
          <a:lstStyle/>
          <a:p>
            <a:r>
              <a:rPr lang="zh-CN" altLang="en-US" sz="2800" dirty="0" smtClean="0"/>
              <a:t>订货服务</a:t>
            </a:r>
            <a:endParaRPr lang="en-US" sz="2800" dirty="0"/>
          </a:p>
        </p:txBody>
      </p:sp>
      <p:sp>
        <p:nvSpPr>
          <p:cNvPr id="12" name="TextBox 11"/>
          <p:cNvSpPr txBox="1"/>
          <p:nvPr/>
        </p:nvSpPr>
        <p:spPr>
          <a:xfrm>
            <a:off x="5867400" y="4343400"/>
            <a:ext cx="2490814" cy="523220"/>
          </a:xfrm>
          <a:prstGeom prst="rect">
            <a:avLst/>
          </a:prstGeom>
          <a:noFill/>
        </p:spPr>
        <p:txBody>
          <a:bodyPr wrap="square" rtlCol="0">
            <a:spAutoFit/>
          </a:bodyPr>
          <a:lstStyle/>
          <a:p>
            <a:r>
              <a:rPr lang="zh-CN" altLang="en-US" sz="2800" dirty="0" smtClean="0"/>
              <a:t>发货处理服务</a:t>
            </a:r>
            <a:endParaRPr lang="en-US" sz="2800" dirty="0" smtClean="0"/>
          </a:p>
        </p:txBody>
      </p:sp>
      <p:sp>
        <p:nvSpPr>
          <p:cNvPr id="13" name="Down Arrow 12"/>
          <p:cNvSpPr/>
          <p:nvPr/>
        </p:nvSpPr>
        <p:spPr>
          <a:xfrm rot="4359921">
            <a:off x="4633431" y="406064"/>
            <a:ext cx="249498" cy="4253489"/>
          </a:xfrm>
          <a:prstGeom prst="downArrow">
            <a:avLst>
              <a:gd name="adj1" fmla="val 50000"/>
              <a:gd name="adj2" fmla="val 6134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p>
        </p:txBody>
      </p:sp>
      <p:pic>
        <p:nvPicPr>
          <p:cNvPr id="14" name="Picture 6" descr="C:\Users\anuragp.000\AppData\Local\Microsoft\Windows\Temporary Internet Files\Content.IE5\RW0TV45L\MCj02374460000[1].wmf"/>
          <p:cNvPicPr>
            <a:picLocks noChangeAspect="1" noChangeArrowheads="1"/>
          </p:cNvPicPr>
          <p:nvPr/>
        </p:nvPicPr>
        <p:blipFill>
          <a:blip r:embed="rId3" cstate="print"/>
          <a:srcRect/>
          <a:stretch>
            <a:fillRect/>
          </a:stretch>
        </p:blipFill>
        <p:spPr bwMode="auto">
          <a:xfrm>
            <a:off x="4572000" y="1905000"/>
            <a:ext cx="768176" cy="968375"/>
          </a:xfrm>
          <a:prstGeom prst="rect">
            <a:avLst/>
          </a:prstGeom>
          <a:noFill/>
        </p:spPr>
      </p:pic>
      <p:sp>
        <p:nvSpPr>
          <p:cNvPr id="15" name="Rounded Rectangular Callout 14"/>
          <p:cNvSpPr/>
          <p:nvPr/>
        </p:nvSpPr>
        <p:spPr>
          <a:xfrm>
            <a:off x="990600" y="1219200"/>
            <a:ext cx="1905000" cy="1066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定位</a:t>
            </a:r>
            <a:endParaRPr lang="en-US" altLang="zh-CN" sz="2800" dirty="0" smtClean="0"/>
          </a:p>
          <a:p>
            <a:pPr algn="ctr"/>
            <a:r>
              <a:rPr lang="zh-CN" altLang="en-US" sz="2800" dirty="0" smtClean="0"/>
              <a:t>订货服务</a:t>
            </a:r>
            <a:endParaRPr lang="en-US" sz="2800" dirty="0"/>
          </a:p>
        </p:txBody>
      </p:sp>
      <p:sp>
        <p:nvSpPr>
          <p:cNvPr id="16" name="Block Arc 15"/>
          <p:cNvSpPr/>
          <p:nvPr/>
        </p:nvSpPr>
        <p:spPr>
          <a:xfrm rot="16200000">
            <a:off x="4838700" y="3238500"/>
            <a:ext cx="533400" cy="457200"/>
          </a:xfrm>
          <a:prstGeom prst="blockArc">
            <a:avLst>
              <a:gd name="adj1" fmla="val 10800000"/>
              <a:gd name="adj2" fmla="val 21278654"/>
              <a:gd name="adj3" fmla="val 1460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schemeClr val="tx1"/>
              </a:solidFill>
            </a:endParaRPr>
          </a:p>
        </p:txBody>
      </p:sp>
      <p:sp>
        <p:nvSpPr>
          <p:cNvPr id="17" name="Block Arc 16"/>
          <p:cNvSpPr/>
          <p:nvPr/>
        </p:nvSpPr>
        <p:spPr>
          <a:xfrm rot="16200000">
            <a:off x="4191000" y="2819400"/>
            <a:ext cx="1371600" cy="1371600"/>
          </a:xfrm>
          <a:prstGeom prst="blockArc">
            <a:avLst>
              <a:gd name="adj1" fmla="val 10800005"/>
              <a:gd name="adj2" fmla="val 1"/>
              <a:gd name="adj3" fmla="val 663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schemeClr val="tx1"/>
              </a:solidFill>
            </a:endParaRPr>
          </a:p>
        </p:txBody>
      </p:sp>
      <p:sp>
        <p:nvSpPr>
          <p:cNvPr id="18" name="Block Arc 17"/>
          <p:cNvSpPr/>
          <p:nvPr/>
        </p:nvSpPr>
        <p:spPr>
          <a:xfrm rot="16200000">
            <a:off x="3467100" y="2324100"/>
            <a:ext cx="2438400" cy="2362200"/>
          </a:xfrm>
          <a:prstGeom prst="blockArc">
            <a:avLst>
              <a:gd name="adj1" fmla="val 10800005"/>
              <a:gd name="adj2" fmla="val 18753"/>
              <a:gd name="adj3" fmla="val 443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schemeClr val="tx1"/>
              </a:solidFill>
            </a:endParaRPr>
          </a:p>
        </p:txBody>
      </p:sp>
      <p:sp>
        <p:nvSpPr>
          <p:cNvPr id="19" name="Block Arc 18"/>
          <p:cNvSpPr/>
          <p:nvPr/>
        </p:nvSpPr>
        <p:spPr>
          <a:xfrm rot="16200000">
            <a:off x="2590800" y="2057400"/>
            <a:ext cx="3429000" cy="2819400"/>
          </a:xfrm>
          <a:prstGeom prst="blockArc">
            <a:avLst>
              <a:gd name="adj1" fmla="val 10800005"/>
              <a:gd name="adj2" fmla="val 18753"/>
              <a:gd name="adj3" fmla="val 443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solidFill>
                <a:schemeClr val="tx1"/>
              </a:solidFill>
            </a:endParaRPr>
          </a:p>
        </p:txBody>
      </p:sp>
      <p:pic>
        <p:nvPicPr>
          <p:cNvPr id="20" name="Picture 7" descr="C:\Users\anuragp.000\AppData\Local\Microsoft\Windows\Temporary Internet Files\Content.IE5\RW0TV45L\MCj02374460000[1].wmf"/>
          <p:cNvPicPr>
            <a:picLocks noChangeAspect="1" noChangeArrowheads="1"/>
          </p:cNvPicPr>
          <p:nvPr/>
        </p:nvPicPr>
        <p:blipFill>
          <a:blip r:embed="rId3" cstate="print"/>
          <a:srcRect/>
          <a:stretch>
            <a:fillRect/>
          </a:stretch>
        </p:blipFill>
        <p:spPr bwMode="auto">
          <a:xfrm>
            <a:off x="3733800" y="2971800"/>
            <a:ext cx="807215" cy="1017588"/>
          </a:xfrm>
          <a:prstGeom prst="rect">
            <a:avLst/>
          </a:prstGeom>
          <a:noFill/>
        </p:spPr>
      </p:pic>
      <p:sp>
        <p:nvSpPr>
          <p:cNvPr id="21" name="Rounded Rectangular Callout 20"/>
          <p:cNvSpPr/>
          <p:nvPr/>
        </p:nvSpPr>
        <p:spPr>
          <a:xfrm>
            <a:off x="857224" y="1214422"/>
            <a:ext cx="2428892" cy="1066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定位</a:t>
            </a:r>
            <a:endParaRPr lang="en-US" altLang="zh-CN" sz="2800" dirty="0" smtClean="0"/>
          </a:p>
          <a:p>
            <a:pPr algn="ctr"/>
            <a:r>
              <a:rPr lang="zh-CN" altLang="en-US" sz="2800" dirty="0" smtClean="0"/>
              <a:t>发货处理服务</a:t>
            </a:r>
            <a:endParaRPr lang="en-US" sz="2800" dirty="0"/>
          </a:p>
        </p:txBody>
      </p:sp>
      <p:pic>
        <p:nvPicPr>
          <p:cNvPr id="22" name="Picture 6" descr="C:\Users\anuragp\AppData\Local\Microsoft\Windows\Temporary Internet Files\Content.IE5\IZ02TYFR\MCj04413410000[1].png"/>
          <p:cNvPicPr>
            <a:picLocks noChangeAspect="1" noChangeArrowheads="1"/>
          </p:cNvPicPr>
          <p:nvPr/>
        </p:nvPicPr>
        <p:blipFill>
          <a:blip r:embed="rId4" cstate="print"/>
          <a:srcRect/>
          <a:stretch>
            <a:fillRect/>
          </a:stretch>
        </p:blipFill>
        <p:spPr bwMode="auto">
          <a:xfrm>
            <a:off x="381000" y="2209800"/>
            <a:ext cx="2057400" cy="2057400"/>
          </a:xfrm>
          <a:prstGeom prst="rect">
            <a:avLst/>
          </a:prstGeom>
          <a:noFill/>
        </p:spPr>
      </p:pic>
      <p:pic>
        <p:nvPicPr>
          <p:cNvPr id="23" name="Picture 12" descr="C:\Users\anuragp\AppData\Local\Microsoft\Windows\Temporary Internet Files\Content.IE5\DVXPHZ19\MCj04352420000[1].png"/>
          <p:cNvPicPr>
            <a:picLocks noChangeAspect="1" noChangeArrowheads="1"/>
          </p:cNvPicPr>
          <p:nvPr/>
        </p:nvPicPr>
        <p:blipFill>
          <a:blip r:embed="rId5" cstate="print"/>
          <a:srcRect/>
          <a:stretch>
            <a:fillRect/>
          </a:stretch>
        </p:blipFill>
        <p:spPr bwMode="auto">
          <a:xfrm>
            <a:off x="4495800" y="4606925"/>
            <a:ext cx="1137727" cy="2251075"/>
          </a:xfrm>
          <a:prstGeom prst="rect">
            <a:avLst/>
          </a:prstGeom>
          <a:noFill/>
        </p:spPr>
      </p:pic>
      <p:pic>
        <p:nvPicPr>
          <p:cNvPr id="24" name="Picture 12" descr="C:\Users\anuragp\AppData\Local\Microsoft\Windows\Temporary Internet Files\Content.IE5\DVXPHZ19\MCj04352420000[1].png"/>
          <p:cNvPicPr>
            <a:picLocks noChangeAspect="1" noChangeArrowheads="1"/>
          </p:cNvPicPr>
          <p:nvPr/>
        </p:nvPicPr>
        <p:blipFill>
          <a:blip r:embed="rId5" cstate="print"/>
          <a:srcRect/>
          <a:stretch>
            <a:fillRect/>
          </a:stretch>
        </p:blipFill>
        <p:spPr bwMode="auto">
          <a:xfrm>
            <a:off x="6787073" y="720725"/>
            <a:ext cx="1137727" cy="2251075"/>
          </a:xfrm>
          <a:prstGeom prst="rect">
            <a:avLst/>
          </a:prstGeom>
          <a:noFill/>
        </p:spPr>
      </p:pic>
      <p:pic>
        <p:nvPicPr>
          <p:cNvPr id="25" name="Picture 12" descr="C:\Users\anuragp\AppData\Local\Microsoft\Windows\Temporary Internet Files\Content.IE5\DVXPHZ19\MCj04352420000[1].png"/>
          <p:cNvPicPr>
            <a:picLocks noChangeAspect="1" noChangeArrowheads="1"/>
          </p:cNvPicPr>
          <p:nvPr/>
        </p:nvPicPr>
        <p:blipFill>
          <a:blip r:embed="rId5" cstate="print"/>
          <a:srcRect/>
          <a:stretch>
            <a:fillRect/>
          </a:stretch>
        </p:blipFill>
        <p:spPr bwMode="auto">
          <a:xfrm>
            <a:off x="5715000" y="2743200"/>
            <a:ext cx="1137727" cy="2251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8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0" presetClass="exit" presetSubtype="0" fill="hold" grpId="1" nodeType="withEffect">
                                  <p:stCondLst>
                                    <p:cond delay="1500"/>
                                  </p:stCondLst>
                                  <p:childTnLst>
                                    <p:animEffect transition="out" filter="fade">
                                      <p:cBhvr>
                                        <p:cTn id="16" dur="3000"/>
                                        <p:tgtEl>
                                          <p:spTgt spid="4"/>
                                        </p:tgtEl>
                                      </p:cBhvr>
                                    </p:animEffect>
                                    <p:set>
                                      <p:cBhvr>
                                        <p:cTn id="17" dur="1" fill="hold">
                                          <p:stCondLst>
                                            <p:cond delay="2999"/>
                                          </p:stCondLst>
                                        </p:cTn>
                                        <p:tgtEl>
                                          <p:spTgt spid="4"/>
                                        </p:tgtEl>
                                        <p:attrNameLst>
                                          <p:attrName>style.visibility</p:attrName>
                                        </p:attrNameLst>
                                      </p:cBhvr>
                                      <p:to>
                                        <p:strVal val="hidden"/>
                                      </p:to>
                                    </p:set>
                                  </p:childTnLst>
                                </p:cTn>
                              </p:par>
                              <p:par>
                                <p:cTn id="18" presetID="10" presetClass="exit" presetSubtype="0" fill="hold" nodeType="withEffect">
                                  <p:stCondLst>
                                    <p:cond delay="1500"/>
                                  </p:stCondLst>
                                  <p:childTnLst>
                                    <p:animEffect transition="out" filter="fade">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par>
                                <p:cTn id="21" presetID="10" presetClass="exit" presetSubtype="0" fill="hold" grpId="1" nodeType="withEffect">
                                  <p:stCondLst>
                                    <p:cond delay="1800"/>
                                  </p:stCondLst>
                                  <p:childTnLst>
                                    <p:animEffect transition="out" filter="fade">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2000"/>
                                  </p:stCondLst>
                                  <p:childTnLst>
                                    <p:animEffect transition="out" filter="fade">
                                      <p:cBhvr>
                                        <p:cTn id="25" dur="2000"/>
                                        <p:tgtEl>
                                          <p:spTgt spid="6"/>
                                        </p:tgtEl>
                                      </p:cBhvr>
                                    </p:animEffect>
                                    <p:set>
                                      <p:cBhvr>
                                        <p:cTn id="26" dur="1" fill="hold">
                                          <p:stCondLst>
                                            <p:cond delay="1999"/>
                                          </p:stCondLst>
                                        </p:cTn>
                                        <p:tgtEl>
                                          <p:spTgt spid="6"/>
                                        </p:tgtEl>
                                        <p:attrNameLst>
                                          <p:attrName>style.visibility</p:attrName>
                                        </p:attrNameLst>
                                      </p:cBhvr>
                                      <p:to>
                                        <p:strVal val="hidden"/>
                                      </p:to>
                                    </p:set>
                                  </p:childTnLst>
                                </p:cTn>
                              </p:par>
                              <p:par>
                                <p:cTn id="27" presetID="10" presetClass="exit" presetSubtype="0" fill="hold" grpId="1" nodeType="withEffect">
                                  <p:stCondLst>
                                    <p:cond delay="2300"/>
                                  </p:stCondLst>
                                  <p:childTnLst>
                                    <p:animEffect transition="out" filter="fade">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xit" presetSubtype="0" fill="hold" nodeType="withEffect">
                                  <p:stCondLst>
                                    <p:cond delay="1000"/>
                                  </p:stCondLst>
                                  <p:childTnLst>
                                    <p:animEffect transition="out" filter="fade">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100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 presetClass="entr" presetSubtype="0" fill="hold" grpId="0" nodeType="withEffect">
                                  <p:stCondLst>
                                    <p:cond delay="1000"/>
                                  </p:stCondLst>
                                  <p:childTnLst>
                                    <p:set>
                                      <p:cBhvr>
                                        <p:cTn id="45" dur="1" fill="hold">
                                          <p:stCondLst>
                                            <p:cond delay="0"/>
                                          </p:stCondLst>
                                        </p:cTn>
                                        <p:tgtEl>
                                          <p:spTgt spid="15"/>
                                        </p:tgtEl>
                                        <p:attrNameLst>
                                          <p:attrName>style.visibility</p:attrName>
                                        </p:attrNameLst>
                                      </p:cBhvr>
                                      <p:to>
                                        <p:strVal val="visible"/>
                                      </p:to>
                                    </p:set>
                                  </p:childTnLst>
                                </p:cTn>
                              </p:par>
                              <p:par>
                                <p:cTn id="46" presetID="10" presetClass="exit" presetSubtype="0" fill="hold" grpId="1" nodeType="withEffect">
                                  <p:stCondLst>
                                    <p:cond delay="4000"/>
                                  </p:stCondLst>
                                  <p:childTnLst>
                                    <p:animEffect transition="out" filter="fade">
                                      <p:cBhvr>
                                        <p:cTn id="47" dur="2000"/>
                                        <p:tgtEl>
                                          <p:spTgt spid="15"/>
                                        </p:tgtEl>
                                      </p:cBhvr>
                                    </p:animEffect>
                                    <p:set>
                                      <p:cBhvr>
                                        <p:cTn id="48" dur="1" fill="hold">
                                          <p:stCondLst>
                                            <p:cond delay="1999"/>
                                          </p:stCondLst>
                                        </p:cTn>
                                        <p:tgtEl>
                                          <p:spTgt spid="1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30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800"/>
                                  </p:stCondLst>
                                  <p:childTnLst>
                                    <p:set>
                                      <p:cBhvr>
                                        <p:cTn id="68" dur="1" fill="hold">
                                          <p:stCondLst>
                                            <p:cond delay="0"/>
                                          </p:stCondLst>
                                        </p:cTn>
                                        <p:tgtEl>
                                          <p:spTgt spid="19"/>
                                        </p:tgtEl>
                                        <p:attrNameLst>
                                          <p:attrName>style.visibility</p:attrName>
                                        </p:attrNameLst>
                                      </p:cBhvr>
                                      <p:to>
                                        <p:strVal val="visible"/>
                                      </p:to>
                                    </p:set>
                                  </p:childTnLst>
                                </p:cTn>
                              </p:par>
                              <p:par>
                                <p:cTn id="69" presetID="10" presetClass="exit" presetSubtype="0" fill="hold" nodeType="withEffect">
                                  <p:stCondLst>
                                    <p:cond delay="800"/>
                                  </p:stCondLst>
                                  <p:childTnLst>
                                    <p:animEffect transition="out" filter="fade">
                                      <p:cBhvr>
                                        <p:cTn id="70" dur="2000"/>
                                        <p:tgtEl>
                                          <p:spTgt spid="20"/>
                                        </p:tgtEl>
                                      </p:cBhvr>
                                    </p:animEffect>
                                    <p:set>
                                      <p:cBhvr>
                                        <p:cTn id="71" dur="1" fill="hold">
                                          <p:stCondLst>
                                            <p:cond delay="1999"/>
                                          </p:stCondLst>
                                        </p:cTn>
                                        <p:tgtEl>
                                          <p:spTgt spid="20"/>
                                        </p:tgtEl>
                                        <p:attrNameLst>
                                          <p:attrName>style.visibility</p:attrName>
                                        </p:attrNameLst>
                                      </p:cBhvr>
                                      <p:to>
                                        <p:strVal val="hidden"/>
                                      </p:to>
                                    </p:set>
                                  </p:childTnLst>
                                </p:cTn>
                              </p:par>
                              <p:par>
                                <p:cTn id="72" presetID="10" presetClass="exit" presetSubtype="0" fill="hold" grpId="1" nodeType="withEffect">
                                  <p:stCondLst>
                                    <p:cond delay="1500"/>
                                  </p:stCondLst>
                                  <p:childTnLst>
                                    <p:animEffect transition="out" filter="fade">
                                      <p:cBhvr>
                                        <p:cTn id="73" dur="3000"/>
                                        <p:tgtEl>
                                          <p:spTgt spid="16"/>
                                        </p:tgtEl>
                                      </p:cBhvr>
                                    </p:animEffect>
                                    <p:set>
                                      <p:cBhvr>
                                        <p:cTn id="74" dur="1" fill="hold">
                                          <p:stCondLst>
                                            <p:cond delay="2999"/>
                                          </p:stCondLst>
                                        </p:cTn>
                                        <p:tgtEl>
                                          <p:spTgt spid="16"/>
                                        </p:tgtEl>
                                        <p:attrNameLst>
                                          <p:attrName>style.visibility</p:attrName>
                                        </p:attrNameLst>
                                      </p:cBhvr>
                                      <p:to>
                                        <p:strVal val="hidden"/>
                                      </p:to>
                                    </p:set>
                                  </p:childTnLst>
                                </p:cTn>
                              </p:par>
                              <p:par>
                                <p:cTn id="75" presetID="10" presetClass="exit" presetSubtype="0" fill="hold" grpId="1" nodeType="withEffect">
                                  <p:stCondLst>
                                    <p:cond delay="1800"/>
                                  </p:stCondLst>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1" nodeType="withEffect">
                                  <p:stCondLst>
                                    <p:cond delay="2000"/>
                                  </p:stCondLst>
                                  <p:childTnLst>
                                    <p:animEffect transition="out" filter="fade">
                                      <p:cBhvr>
                                        <p:cTn id="79" dur="2000"/>
                                        <p:tgtEl>
                                          <p:spTgt spid="18"/>
                                        </p:tgtEl>
                                      </p:cBhvr>
                                    </p:animEffect>
                                    <p:set>
                                      <p:cBhvr>
                                        <p:cTn id="80" dur="1" fill="hold">
                                          <p:stCondLst>
                                            <p:cond delay="1999"/>
                                          </p:stCondLst>
                                        </p:cTn>
                                        <p:tgtEl>
                                          <p:spTgt spid="18"/>
                                        </p:tgtEl>
                                        <p:attrNameLst>
                                          <p:attrName>style.visibility</p:attrName>
                                        </p:attrNameLst>
                                      </p:cBhvr>
                                      <p:to>
                                        <p:strVal val="hidden"/>
                                      </p:to>
                                    </p:set>
                                  </p:childTnLst>
                                </p:cTn>
                              </p:par>
                              <p:par>
                                <p:cTn id="81" presetID="10" presetClass="exit" presetSubtype="0" fill="hold" grpId="1" nodeType="withEffect">
                                  <p:stCondLst>
                                    <p:cond delay="2300"/>
                                  </p:stCondLst>
                                  <p:childTnLst>
                                    <p:animEffect transition="out" filter="fade">
                                      <p:cBhvr>
                                        <p:cTn id="82" dur="2000"/>
                                        <p:tgtEl>
                                          <p:spTgt spid="19"/>
                                        </p:tgtEl>
                                      </p:cBhvr>
                                    </p:animEffect>
                                    <p:set>
                                      <p:cBhvr>
                                        <p:cTn id="83" dur="1" fill="hold">
                                          <p:stCondLst>
                                            <p:cond delay="1999"/>
                                          </p:stCondLst>
                                        </p:cTn>
                                        <p:tgtEl>
                                          <p:spTgt spid="1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childTnLst>
                                </p:cTn>
                              </p:par>
                              <p:par>
                                <p:cTn id="88" presetID="10" presetClass="exit" presetSubtype="0" fill="hold" grpId="2" nodeType="withEffect">
                                  <p:stCondLst>
                                    <p:cond delay="0"/>
                                  </p:stCondLst>
                                  <p:childTnLst>
                                    <p:animEffect transition="out" filter="fade">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8" grpId="0" animBg="1"/>
      <p:bldP spid="8" grpId="1" animBg="1"/>
      <p:bldP spid="12" grpId="0"/>
      <p:bldP spid="13" grpId="0" animBg="1"/>
      <p:bldP spid="13" grpId="1" animBg="1"/>
      <p:bldP spid="15" grpId="0" animBg="1"/>
      <p:bldP spid="15" grpId="1" animBg="1"/>
      <p:bldP spid="15" grpId="2" animBg="1"/>
      <p:bldP spid="16" grpId="0" animBg="1"/>
      <p:bldP spid="16" grpId="1" animBg="1"/>
      <p:bldP spid="17" grpId="0" animBg="1"/>
      <p:bldP spid="17" grpId="1" animBg="1"/>
      <p:bldP spid="18" grpId="0" animBg="1"/>
      <p:bldP spid="18" grpId="1" animBg="1"/>
      <p:bldP spid="19" grpId="0" animBg="1"/>
      <p:bldP spid="19" grpId="1"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托管方式发现服务</a:t>
            </a:r>
            <a:endParaRPr lang="zh-CN" altLang="en-US" dirty="0"/>
          </a:p>
        </p:txBody>
      </p:sp>
      <p:sp>
        <p:nvSpPr>
          <p:cNvPr id="4" name="TextBox 3"/>
          <p:cNvSpPr txBox="1"/>
          <p:nvPr/>
        </p:nvSpPr>
        <p:spPr>
          <a:xfrm>
            <a:off x="457200" y="5791200"/>
            <a:ext cx="3257544" cy="523220"/>
          </a:xfrm>
          <a:prstGeom prst="rect">
            <a:avLst/>
          </a:prstGeom>
          <a:noFill/>
        </p:spPr>
        <p:txBody>
          <a:bodyPr wrap="square" rtlCol="0">
            <a:spAutoFit/>
          </a:bodyPr>
          <a:lstStyle/>
          <a:p>
            <a:r>
              <a:rPr lang="en-US" sz="2800" dirty="0" smtClean="0"/>
              <a:t>WCF </a:t>
            </a:r>
            <a:r>
              <a:rPr lang="zh-CN" altLang="en-US" sz="2800" dirty="0" smtClean="0"/>
              <a:t>客户端应用</a:t>
            </a:r>
            <a:endParaRPr lang="en-US" sz="2800" dirty="0"/>
          </a:p>
        </p:txBody>
      </p:sp>
      <p:sp>
        <p:nvSpPr>
          <p:cNvPr id="5" name="TextBox 4"/>
          <p:cNvSpPr txBox="1"/>
          <p:nvPr/>
        </p:nvSpPr>
        <p:spPr>
          <a:xfrm>
            <a:off x="3124200" y="2678668"/>
            <a:ext cx="1905000" cy="523220"/>
          </a:xfrm>
          <a:prstGeom prst="rect">
            <a:avLst/>
          </a:prstGeom>
          <a:noFill/>
        </p:spPr>
        <p:txBody>
          <a:bodyPr wrap="square" rtlCol="0">
            <a:spAutoFit/>
          </a:bodyPr>
          <a:lstStyle/>
          <a:p>
            <a:r>
              <a:rPr lang="zh-CN" altLang="en-US" sz="2800" dirty="0" smtClean="0"/>
              <a:t>发现代理</a:t>
            </a:r>
            <a:endParaRPr lang="en-US" sz="2800" dirty="0" smtClean="0"/>
          </a:p>
        </p:txBody>
      </p:sp>
      <p:sp>
        <p:nvSpPr>
          <p:cNvPr id="6" name="TextBox 5"/>
          <p:cNvSpPr txBox="1"/>
          <p:nvPr/>
        </p:nvSpPr>
        <p:spPr>
          <a:xfrm>
            <a:off x="6572264" y="5631436"/>
            <a:ext cx="2571736" cy="523220"/>
          </a:xfrm>
          <a:prstGeom prst="rect">
            <a:avLst/>
          </a:prstGeom>
          <a:noFill/>
        </p:spPr>
        <p:txBody>
          <a:bodyPr wrap="square" rtlCol="0">
            <a:spAutoFit/>
          </a:bodyPr>
          <a:lstStyle/>
          <a:p>
            <a:r>
              <a:rPr lang="zh-CN" altLang="en-US" sz="2800" dirty="0" smtClean="0"/>
              <a:t>发货处理服务</a:t>
            </a:r>
            <a:endParaRPr lang="en-US" sz="2800" dirty="0"/>
          </a:p>
        </p:txBody>
      </p:sp>
      <p:sp>
        <p:nvSpPr>
          <p:cNvPr id="7" name="TextBox 6"/>
          <p:cNvSpPr txBox="1"/>
          <p:nvPr/>
        </p:nvSpPr>
        <p:spPr>
          <a:xfrm>
            <a:off x="5029200" y="4572000"/>
            <a:ext cx="1981200" cy="523220"/>
          </a:xfrm>
          <a:prstGeom prst="rect">
            <a:avLst/>
          </a:prstGeom>
          <a:noFill/>
        </p:spPr>
        <p:txBody>
          <a:bodyPr wrap="square" rtlCol="0">
            <a:spAutoFit/>
          </a:bodyPr>
          <a:lstStyle/>
          <a:p>
            <a:r>
              <a:rPr lang="zh-CN" altLang="en-US" sz="2800" dirty="0" smtClean="0"/>
              <a:t>帐单服务</a:t>
            </a:r>
            <a:endParaRPr lang="en-US" sz="2800" dirty="0" smtClean="0"/>
          </a:p>
        </p:txBody>
      </p:sp>
      <p:sp>
        <p:nvSpPr>
          <p:cNvPr id="8" name="Flowchart: Magnetic Disk 7"/>
          <p:cNvSpPr/>
          <p:nvPr/>
        </p:nvSpPr>
        <p:spPr bwMode="auto">
          <a:xfrm>
            <a:off x="4724400" y="990600"/>
            <a:ext cx="2276492" cy="1752600"/>
          </a:xfrm>
          <a:prstGeom prst="flowChartMagneticDisk">
            <a:avLst/>
          </a:prstGeom>
          <a:solidFill>
            <a:schemeClr val="bg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3600" dirty="0" smtClean="0">
              <a:solidFill>
                <a:schemeClr val="tx1"/>
              </a:solidFill>
            </a:endParaRPr>
          </a:p>
        </p:txBody>
      </p:sp>
      <p:sp>
        <p:nvSpPr>
          <p:cNvPr id="9" name="TextBox 8"/>
          <p:cNvSpPr txBox="1"/>
          <p:nvPr/>
        </p:nvSpPr>
        <p:spPr>
          <a:xfrm>
            <a:off x="4800600" y="1628001"/>
            <a:ext cx="2343168" cy="430887"/>
          </a:xfrm>
          <a:prstGeom prst="rect">
            <a:avLst/>
          </a:prstGeom>
          <a:noFill/>
        </p:spPr>
        <p:txBody>
          <a:bodyPr wrap="square" lIns="0" tIns="0" rIns="0" bIns="0" rtlCol="0">
            <a:spAutoFit/>
          </a:bodyPr>
          <a:lstStyle/>
          <a:p>
            <a:r>
              <a:rPr lang="zh-CN" altLang="en-US" sz="2800" dirty="0" smtClean="0">
                <a:solidFill>
                  <a:schemeClr val="bg1"/>
                </a:solidFill>
              </a:rPr>
              <a:t>发货处理服务</a:t>
            </a:r>
            <a:endParaRPr lang="en-US" sz="2800" dirty="0" smtClean="0">
              <a:solidFill>
                <a:schemeClr val="bg1"/>
              </a:solidFill>
            </a:endParaRPr>
          </a:p>
        </p:txBody>
      </p:sp>
      <p:sp>
        <p:nvSpPr>
          <p:cNvPr id="10" name="Down Arrow 9"/>
          <p:cNvSpPr/>
          <p:nvPr/>
        </p:nvSpPr>
        <p:spPr>
          <a:xfrm rot="7380000">
            <a:off x="4867665" y="2799026"/>
            <a:ext cx="238424" cy="1197967"/>
          </a:xfrm>
          <a:prstGeom prst="downArrow">
            <a:avLst>
              <a:gd name="adj1" fmla="val 50000"/>
              <a:gd name="adj2" fmla="val 6134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p>
        </p:txBody>
      </p:sp>
      <p:pic>
        <p:nvPicPr>
          <p:cNvPr id="11" name="Picture 6" descr="C:\Users\anuragp.000\AppData\Local\Microsoft\Windows\Temporary Internet Files\Content.IE5\RW0TV45L\MCj02374460000[1].wmf"/>
          <p:cNvPicPr>
            <a:picLocks noChangeAspect="1" noChangeArrowheads="1"/>
          </p:cNvPicPr>
          <p:nvPr/>
        </p:nvPicPr>
        <p:blipFill>
          <a:blip r:embed="rId2" cstate="print"/>
          <a:srcRect/>
          <a:stretch>
            <a:fillRect/>
          </a:stretch>
        </p:blipFill>
        <p:spPr bwMode="auto">
          <a:xfrm>
            <a:off x="4572000" y="2895600"/>
            <a:ext cx="768176" cy="968375"/>
          </a:xfrm>
          <a:prstGeom prst="rect">
            <a:avLst/>
          </a:prstGeom>
          <a:noFill/>
        </p:spPr>
      </p:pic>
      <p:sp>
        <p:nvSpPr>
          <p:cNvPr id="12" name="TextBox 11"/>
          <p:cNvSpPr txBox="1"/>
          <p:nvPr/>
        </p:nvSpPr>
        <p:spPr>
          <a:xfrm>
            <a:off x="4500562" y="3810001"/>
            <a:ext cx="785818" cy="430887"/>
          </a:xfrm>
          <a:prstGeom prst="rect">
            <a:avLst/>
          </a:prstGeom>
          <a:noFill/>
        </p:spPr>
        <p:txBody>
          <a:bodyPr wrap="square" lIns="0" tIns="0" rIns="0" bIns="0" rtlCol="0">
            <a:spAutoFit/>
          </a:bodyPr>
          <a:lstStyle/>
          <a:p>
            <a:r>
              <a:rPr lang="zh-CN" altLang="en-US" sz="2800" dirty="0" smtClean="0">
                <a:gradFill>
                  <a:gsLst>
                    <a:gs pos="0">
                      <a:schemeClr val="tx1"/>
                    </a:gs>
                    <a:gs pos="86000">
                      <a:schemeClr val="tx1"/>
                    </a:gs>
                  </a:gsLst>
                  <a:lin ang="5400000" scaled="0"/>
                </a:gradFill>
              </a:rPr>
              <a:t>宣告</a:t>
            </a:r>
            <a:endParaRPr lang="en-US" sz="2800" dirty="0" smtClean="0">
              <a:gradFill>
                <a:gsLst>
                  <a:gs pos="0">
                    <a:schemeClr val="tx1"/>
                  </a:gs>
                  <a:gs pos="86000">
                    <a:schemeClr val="tx1"/>
                  </a:gs>
                </a:gsLst>
                <a:lin ang="5400000" scaled="0"/>
              </a:gradFill>
            </a:endParaRPr>
          </a:p>
        </p:txBody>
      </p:sp>
      <p:sp>
        <p:nvSpPr>
          <p:cNvPr id="13" name="TextBox 12"/>
          <p:cNvSpPr txBox="1"/>
          <p:nvPr/>
        </p:nvSpPr>
        <p:spPr>
          <a:xfrm>
            <a:off x="4800600" y="2161401"/>
            <a:ext cx="1981200" cy="430887"/>
          </a:xfrm>
          <a:prstGeom prst="rect">
            <a:avLst/>
          </a:prstGeom>
          <a:noFill/>
        </p:spPr>
        <p:txBody>
          <a:bodyPr wrap="square" lIns="0" tIns="0" rIns="0" bIns="0" rtlCol="0">
            <a:spAutoFit/>
          </a:bodyPr>
          <a:lstStyle/>
          <a:p>
            <a:r>
              <a:rPr lang="zh-CN" altLang="en-US" sz="2800" b="1" dirty="0" smtClean="0">
                <a:solidFill>
                  <a:schemeClr val="bg1"/>
                </a:solidFill>
              </a:rPr>
              <a:t>帐单服务</a:t>
            </a:r>
            <a:endParaRPr lang="en-US" sz="2800" b="1" dirty="0" smtClean="0">
              <a:solidFill>
                <a:schemeClr val="bg1"/>
              </a:solidFill>
            </a:endParaRPr>
          </a:p>
        </p:txBody>
      </p:sp>
      <p:sp>
        <p:nvSpPr>
          <p:cNvPr id="14" name="Left-Right Arrow 13"/>
          <p:cNvSpPr/>
          <p:nvPr/>
        </p:nvSpPr>
        <p:spPr>
          <a:xfrm rot="8100000">
            <a:off x="1292739" y="2863360"/>
            <a:ext cx="2424669" cy="350229"/>
          </a:xfrm>
          <a:prstGeom prst="leftRightArrow">
            <a:avLst>
              <a:gd name="adj1" fmla="val 36699"/>
              <a:gd name="adj2" fmla="val 5500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p>
        </p:txBody>
      </p:sp>
      <p:sp>
        <p:nvSpPr>
          <p:cNvPr id="15" name="TextBox 14"/>
          <p:cNvSpPr txBox="1"/>
          <p:nvPr/>
        </p:nvSpPr>
        <p:spPr>
          <a:xfrm>
            <a:off x="2362200" y="3286124"/>
            <a:ext cx="1138230" cy="430887"/>
          </a:xfrm>
          <a:prstGeom prst="rect">
            <a:avLst/>
          </a:prstGeom>
          <a:noFill/>
        </p:spPr>
        <p:txBody>
          <a:bodyPr wrap="square" lIns="0" tIns="0" rIns="0" bIns="0" rtlCol="0">
            <a:spAutoFit/>
          </a:bodyPr>
          <a:lstStyle/>
          <a:p>
            <a:r>
              <a:rPr lang="zh-CN" altLang="en-US" sz="2800" dirty="0" smtClean="0">
                <a:gradFill>
                  <a:gsLst>
                    <a:gs pos="0">
                      <a:schemeClr val="tx1"/>
                    </a:gs>
                    <a:gs pos="86000">
                      <a:schemeClr val="tx1"/>
                    </a:gs>
                  </a:gsLst>
                  <a:lin ang="5400000" scaled="0"/>
                </a:gradFill>
              </a:rPr>
              <a:t>找到</a:t>
            </a:r>
            <a:endParaRPr lang="en-US" sz="2800" dirty="0" smtClean="0">
              <a:gradFill>
                <a:gsLst>
                  <a:gs pos="0">
                    <a:schemeClr val="tx1"/>
                  </a:gs>
                  <a:gs pos="86000">
                    <a:schemeClr val="tx1"/>
                  </a:gs>
                </a:gsLst>
                <a:lin ang="5400000" scaled="0"/>
              </a:gradFill>
            </a:endParaRPr>
          </a:p>
        </p:txBody>
      </p:sp>
      <p:pic>
        <p:nvPicPr>
          <p:cNvPr id="16" name="Picture 6" descr="C:\Users\anuragp\AppData\Local\Microsoft\Windows\Temporary Internet Files\Content.IE5\IZ02TYFR\MCj04413410000[1].png"/>
          <p:cNvPicPr>
            <a:picLocks noChangeAspect="1" noChangeArrowheads="1"/>
          </p:cNvPicPr>
          <p:nvPr/>
        </p:nvPicPr>
        <p:blipFill>
          <a:blip r:embed="rId3" cstate="print"/>
          <a:srcRect/>
          <a:stretch>
            <a:fillRect/>
          </a:stretch>
        </p:blipFill>
        <p:spPr bwMode="auto">
          <a:xfrm>
            <a:off x="457200" y="3657600"/>
            <a:ext cx="2057400" cy="2057400"/>
          </a:xfrm>
          <a:prstGeom prst="rect">
            <a:avLst/>
          </a:prstGeom>
          <a:noFill/>
        </p:spPr>
      </p:pic>
      <p:pic>
        <p:nvPicPr>
          <p:cNvPr id="17" name="Picture 12" descr="C:\Users\anuragp\AppData\Local\Microsoft\Windows\Temporary Internet Files\Content.IE5\DVXPHZ19\MCj04352420000[1].png"/>
          <p:cNvPicPr>
            <a:picLocks noChangeAspect="1" noChangeArrowheads="1"/>
          </p:cNvPicPr>
          <p:nvPr/>
        </p:nvPicPr>
        <p:blipFill>
          <a:blip r:embed="rId4" cstate="print"/>
          <a:srcRect/>
          <a:stretch>
            <a:fillRect/>
          </a:stretch>
        </p:blipFill>
        <p:spPr bwMode="auto">
          <a:xfrm>
            <a:off x="5410200" y="2971800"/>
            <a:ext cx="1137727" cy="2251075"/>
          </a:xfrm>
          <a:prstGeom prst="rect">
            <a:avLst/>
          </a:prstGeom>
          <a:noFill/>
        </p:spPr>
      </p:pic>
      <p:pic>
        <p:nvPicPr>
          <p:cNvPr id="18" name="Picture 12" descr="C:\Users\anuragp\AppData\Local\Microsoft\Windows\Temporary Internet Files\Content.IE5\DVXPHZ19\MCj04352420000[1].png"/>
          <p:cNvPicPr>
            <a:picLocks noChangeAspect="1" noChangeArrowheads="1"/>
          </p:cNvPicPr>
          <p:nvPr/>
        </p:nvPicPr>
        <p:blipFill>
          <a:blip r:embed="rId4" cstate="print"/>
          <a:srcRect/>
          <a:stretch>
            <a:fillRect/>
          </a:stretch>
        </p:blipFill>
        <p:spPr bwMode="auto">
          <a:xfrm>
            <a:off x="3429000" y="1066800"/>
            <a:ext cx="1137727" cy="2251075"/>
          </a:xfrm>
          <a:prstGeom prst="rect">
            <a:avLst/>
          </a:prstGeom>
          <a:noFill/>
        </p:spPr>
      </p:pic>
      <p:pic>
        <p:nvPicPr>
          <p:cNvPr id="19" name="Picture 12" descr="C:\Users\anuragp\AppData\Local\Microsoft\Windows\Temporary Internet Files\Content.IE5\DVXPHZ19\MCj04352420000[1].png"/>
          <p:cNvPicPr>
            <a:picLocks noChangeAspect="1" noChangeArrowheads="1"/>
          </p:cNvPicPr>
          <p:nvPr/>
        </p:nvPicPr>
        <p:blipFill>
          <a:blip r:embed="rId4" cstate="print"/>
          <a:srcRect/>
          <a:stretch>
            <a:fillRect/>
          </a:stretch>
        </p:blipFill>
        <p:spPr bwMode="auto">
          <a:xfrm>
            <a:off x="6934200" y="3997325"/>
            <a:ext cx="1137727" cy="2251075"/>
          </a:xfrm>
          <a:prstGeom prst="rect">
            <a:avLst/>
          </a:prstGeom>
          <a:noFill/>
        </p:spPr>
      </p:pic>
      <p:sp>
        <p:nvSpPr>
          <p:cNvPr id="20" name="Rounded Rectangular Callout 19"/>
          <p:cNvSpPr/>
          <p:nvPr/>
        </p:nvSpPr>
        <p:spPr>
          <a:xfrm>
            <a:off x="304800" y="2133600"/>
            <a:ext cx="1905000" cy="1066800"/>
          </a:xfrm>
          <a:prstGeom prst="wedgeRoundRectCallout">
            <a:avLst>
              <a:gd name="adj1" fmla="val -833"/>
              <a:gd name="adj2" fmla="val 1101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定位</a:t>
            </a:r>
            <a:endParaRPr lang="en-US" altLang="zh-CN" sz="2800" dirty="0" smtClean="0"/>
          </a:p>
          <a:p>
            <a:pPr algn="ctr"/>
            <a:r>
              <a:rPr lang="zh-CN" altLang="en-US" sz="2800" dirty="0" smtClean="0"/>
              <a:t>帐单服务</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xit" presetSubtype="0" fill="hold" grpId="1" nodeType="withEffect">
                                  <p:stCondLst>
                                    <p:cond delay="5000"/>
                                  </p:stCondLst>
                                  <p:childTnLst>
                                    <p:animEffect transition="out" filter="fade">
                                      <p:cBhvr>
                                        <p:cTn id="31" dur="1000"/>
                                        <p:tgtEl>
                                          <p:spTgt spid="12"/>
                                        </p:tgtEl>
                                      </p:cBhvr>
                                    </p:animEffect>
                                    <p:set>
                                      <p:cBhvr>
                                        <p:cTn id="32" dur="1" fill="hold">
                                          <p:stCondLst>
                                            <p:cond delay="9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5000"/>
                                  </p:stCondLst>
                                  <p:childTnLst>
                                    <p:animEffect transition="out" filter="fade">
                                      <p:cBhvr>
                                        <p:cTn id="34" dur="1000"/>
                                        <p:tgtEl>
                                          <p:spTgt spid="10"/>
                                        </p:tgtEl>
                                      </p:cBhvr>
                                    </p:animEffect>
                                    <p:set>
                                      <p:cBhvr>
                                        <p:cTn id="35" dur="1" fill="hold">
                                          <p:stCondLst>
                                            <p:cond delay="999"/>
                                          </p:stCondLst>
                                        </p:cTn>
                                        <p:tgtEl>
                                          <p:spTgt spid="10"/>
                                        </p:tgtEl>
                                        <p:attrNameLst>
                                          <p:attrName>style.visibility</p:attrName>
                                        </p:attrNameLst>
                                      </p:cBhvr>
                                      <p:to>
                                        <p:strVal val="hidden"/>
                                      </p:to>
                                    </p:set>
                                  </p:childTnLst>
                                </p:cTn>
                              </p:par>
                              <p:par>
                                <p:cTn id="36" presetID="10" presetClass="exit" presetSubtype="0" fill="hold" nodeType="withEffect">
                                  <p:stCondLst>
                                    <p:cond delay="5000"/>
                                  </p:stCondLst>
                                  <p:childTnLst>
                                    <p:animEffect transition="out" filter="fade">
                                      <p:cBhvr>
                                        <p:cTn id="37" dur="1000"/>
                                        <p:tgtEl>
                                          <p:spTgt spid="11"/>
                                        </p:tgtEl>
                                      </p:cBhvr>
                                    </p:animEffect>
                                    <p:set>
                                      <p:cBhvr>
                                        <p:cTn id="38" dur="1" fill="hold">
                                          <p:stCondLst>
                                            <p:cond delay="999"/>
                                          </p:stCondLst>
                                        </p:cTn>
                                        <p:tgtEl>
                                          <p:spTgt spid="11"/>
                                        </p:tgtEl>
                                        <p:attrNameLst>
                                          <p:attrName>style.visibility</p:attrName>
                                        </p:attrNameLst>
                                      </p:cBhvr>
                                      <p:to>
                                        <p:strVal val="hidden"/>
                                      </p:to>
                                    </p:set>
                                  </p:childTnLst>
                                </p:cTn>
                              </p:par>
                              <p:par>
                                <p:cTn id="39" presetID="10" presetClass="entr" presetSubtype="0" fill="hold" grpId="0" nodeType="withEffect">
                                  <p:stCondLst>
                                    <p:cond delay="40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childTnLst>
                                </p:cTn>
                              </p:par>
                              <p:par>
                                <p:cTn id="50" presetID="10" presetClass="exit" presetSubtype="0" fill="hold" grpId="1" nodeType="withEffect">
                                  <p:stCondLst>
                                    <p:cond delay="5000"/>
                                  </p:stCondLst>
                                  <p:childTnLst>
                                    <p:animEffect transition="out" filter="fade">
                                      <p:cBhvr>
                                        <p:cTn id="51" dur="1000"/>
                                        <p:tgtEl>
                                          <p:spTgt spid="14"/>
                                        </p:tgtEl>
                                      </p:cBhvr>
                                    </p:animEffect>
                                    <p:set>
                                      <p:cBhvr>
                                        <p:cTn id="52" dur="1" fill="hold">
                                          <p:stCondLst>
                                            <p:cond delay="9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5000"/>
                                  </p:stCondLst>
                                  <p:childTnLst>
                                    <p:animEffect transition="out" filter="fade">
                                      <p:cBhvr>
                                        <p:cTn id="54" dur="1000"/>
                                        <p:tgtEl>
                                          <p:spTgt spid="15"/>
                                        </p:tgtEl>
                                      </p:cBhvr>
                                    </p:animEffect>
                                    <p:set>
                                      <p:cBhvr>
                                        <p:cTn id="55" dur="1" fill="hold">
                                          <p:stCondLst>
                                            <p:cond delay="999"/>
                                          </p:stCondLst>
                                        </p:cTn>
                                        <p:tgtEl>
                                          <p:spTgt spid="15"/>
                                        </p:tgtEl>
                                        <p:attrNameLst>
                                          <p:attrName>style.visibility</p:attrName>
                                        </p:attrNameLst>
                                      </p:cBhvr>
                                      <p:to>
                                        <p:strVal val="hidden"/>
                                      </p:to>
                                    </p:set>
                                  </p:childTnLst>
                                </p:cTn>
                              </p:par>
                              <p:par>
                                <p:cTn id="56" presetID="1" presetClass="entr" presetSubtype="0" fill="hold" grpId="0" nodeType="withEffect">
                                  <p:stCondLst>
                                    <p:cond delay="500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0" grpId="1" animBg="1"/>
      <p:bldP spid="12" grpId="0"/>
      <p:bldP spid="12" grpId="1"/>
      <p:bldP spid="13" grpId="0"/>
      <p:bldP spid="14" grpId="0" animBg="1"/>
      <p:bldP spid="14" grpId="1" animBg="1"/>
      <p:bldP spid="15" grpId="0"/>
      <p:bldP spid="15" grpId="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WCF</a:t>
            </a:r>
            <a:r>
              <a:rPr lang="zh-CN" altLang="en-US" dirty="0" smtClean="0"/>
              <a:t>服务发现 </a:t>
            </a:r>
            <a:r>
              <a:rPr lang="en-US" altLang="zh-CN" dirty="0" smtClean="0"/>
              <a:t>–</a:t>
            </a:r>
            <a:r>
              <a:rPr lang="zh-CN" altLang="en-US" dirty="0" smtClean="0"/>
              <a:t> 客户端操作</a:t>
            </a:r>
            <a:endParaRPr lang="zh-CN" altLang="en-US" dirty="0"/>
          </a:p>
        </p:txBody>
      </p:sp>
      <p:sp>
        <p:nvSpPr>
          <p:cNvPr id="3" name="Content Placeholder 2"/>
          <p:cNvSpPr>
            <a:spLocks noGrp="1"/>
          </p:cNvSpPr>
          <p:nvPr>
            <p:ph idx="1"/>
          </p:nvPr>
        </p:nvSpPr>
        <p:spPr/>
        <p:txBody>
          <a:bodyPr/>
          <a:lstStyle/>
          <a:p>
            <a:r>
              <a:rPr lang="zh-CN" altLang="en-US" dirty="0" smtClean="0"/>
              <a:t>根据指定的条件</a:t>
            </a:r>
            <a:r>
              <a:rPr lang="en-US" altLang="zh-CN" dirty="0" smtClean="0"/>
              <a:t>(Criteria)</a:t>
            </a:r>
            <a:r>
              <a:rPr lang="zh-CN" altLang="en-US" dirty="0" smtClean="0"/>
              <a:t>寻找对应的服务</a:t>
            </a:r>
            <a:endParaRPr lang="en-US" altLang="zh-CN" dirty="0" smtClean="0"/>
          </a:p>
          <a:p>
            <a:pPr lvl="1"/>
            <a:r>
              <a:rPr lang="zh-CN" altLang="en-US" dirty="0" smtClean="0"/>
              <a:t>服务契约</a:t>
            </a:r>
            <a:r>
              <a:rPr lang="en-US" altLang="zh-CN" dirty="0" smtClean="0"/>
              <a:t>(Service Contract)</a:t>
            </a:r>
          </a:p>
          <a:p>
            <a:pPr lvl="1"/>
            <a:r>
              <a:rPr lang="zh-CN" altLang="en-US" dirty="0" smtClean="0"/>
              <a:t>范围</a:t>
            </a:r>
            <a:r>
              <a:rPr lang="en-US" altLang="zh-CN" dirty="0" smtClean="0"/>
              <a:t>(Scope)</a:t>
            </a:r>
          </a:p>
          <a:p>
            <a:pPr lvl="1"/>
            <a:r>
              <a:rPr lang="zh-CN" altLang="en-US" dirty="0" smtClean="0"/>
              <a:t>扩展</a:t>
            </a:r>
            <a:r>
              <a:rPr lang="en-US" altLang="zh-CN" dirty="0" smtClean="0"/>
              <a:t>(Extensions)</a:t>
            </a:r>
          </a:p>
          <a:p>
            <a:r>
              <a:rPr lang="zh-CN" altLang="en-US" dirty="0" smtClean="0"/>
              <a:t>采用动态的终结点</a:t>
            </a:r>
            <a:r>
              <a:rPr lang="en-US" altLang="zh-CN" dirty="0" smtClean="0"/>
              <a:t>(Dynamic Endpoint)</a:t>
            </a:r>
          </a:p>
          <a:p>
            <a:r>
              <a:rPr lang="zh-CN" altLang="en-US" dirty="0" smtClean="0"/>
              <a:t>在客户端实现接收服务宣告功能</a:t>
            </a:r>
            <a:endParaRPr lang="en-US" altLang="zh-CN"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WCF</a:t>
            </a:r>
            <a:r>
              <a:rPr lang="zh-CN" altLang="en-US" dirty="0" smtClean="0"/>
              <a:t>服务发现 </a:t>
            </a:r>
            <a:r>
              <a:rPr lang="en-US" altLang="zh-CN" dirty="0" smtClean="0"/>
              <a:t>–</a:t>
            </a:r>
            <a:r>
              <a:rPr lang="zh-CN" altLang="en-US" dirty="0" smtClean="0"/>
              <a:t> 服务端操作</a:t>
            </a:r>
            <a:endParaRPr lang="zh-CN" altLang="en-US" dirty="0"/>
          </a:p>
        </p:txBody>
      </p:sp>
      <p:sp>
        <p:nvSpPr>
          <p:cNvPr id="3" name="Content Placeholder 2"/>
          <p:cNvSpPr>
            <a:spLocks noGrp="1"/>
          </p:cNvSpPr>
          <p:nvPr>
            <p:ph idx="1"/>
          </p:nvPr>
        </p:nvSpPr>
        <p:spPr/>
        <p:txBody>
          <a:bodyPr/>
          <a:lstStyle/>
          <a:p>
            <a:r>
              <a:rPr lang="zh-CN" altLang="en-US" dirty="0" smtClean="0"/>
              <a:t>确保服务可以被发现</a:t>
            </a:r>
            <a:endParaRPr lang="en-US" altLang="zh-CN" dirty="0" smtClean="0"/>
          </a:p>
          <a:p>
            <a:pPr lvl="1"/>
            <a:r>
              <a:rPr lang="zh-CN" altLang="en-US" dirty="0" smtClean="0"/>
              <a:t>允许服务侦听和回应</a:t>
            </a:r>
            <a:r>
              <a:rPr lang="en-US" altLang="zh-CN" dirty="0" smtClean="0"/>
              <a:t>Discovery</a:t>
            </a:r>
            <a:r>
              <a:rPr lang="zh-CN" altLang="en-US" dirty="0" smtClean="0"/>
              <a:t>消息</a:t>
            </a:r>
            <a:endParaRPr lang="en-US" altLang="zh-CN" dirty="0" smtClean="0"/>
          </a:p>
          <a:p>
            <a:r>
              <a:rPr lang="zh-CN" altLang="en-US" dirty="0" smtClean="0"/>
              <a:t>服务发布功能</a:t>
            </a:r>
            <a:endParaRPr lang="en-US" altLang="zh-CN" dirty="0" smtClean="0"/>
          </a:p>
          <a:p>
            <a:r>
              <a:rPr lang="zh-CN" altLang="en-US" dirty="0" smtClean="0"/>
              <a:t>定制处理</a:t>
            </a:r>
            <a:endParaRPr lang="en-US" altLang="zh-CN" dirty="0" smtClean="0"/>
          </a:p>
          <a:p>
            <a:pPr lvl="1"/>
            <a:r>
              <a:rPr lang="zh-CN" altLang="en-US" dirty="0" smtClean="0"/>
              <a:t>指定哪些终结点可以被发现</a:t>
            </a:r>
            <a:endParaRPr lang="en-US" altLang="zh-CN" dirty="0" smtClean="0"/>
          </a:p>
          <a:p>
            <a:pPr lvl="1"/>
            <a:r>
              <a:rPr lang="zh-CN" altLang="en-US" dirty="0" smtClean="0"/>
              <a:t>在终结点上添加范围</a:t>
            </a:r>
            <a:r>
              <a:rPr lang="en-US" altLang="zh-CN" dirty="0" smtClean="0"/>
              <a:t>(Scope)</a:t>
            </a:r>
            <a:r>
              <a:rPr lang="zh-CN" altLang="en-US" dirty="0" smtClean="0"/>
              <a:t>信息</a:t>
            </a:r>
            <a:endParaRPr lang="en-US" altLang="zh-CN" dirty="0" smtClean="0"/>
          </a:p>
          <a:p>
            <a:pPr lvl="1"/>
            <a:r>
              <a:rPr lang="zh-CN" altLang="en-US" dirty="0" smtClean="0"/>
              <a:t>扩展</a:t>
            </a:r>
            <a:r>
              <a:rPr lang="en-US" altLang="zh-CN" dirty="0" smtClean="0"/>
              <a:t>(Extensions)</a:t>
            </a:r>
          </a:p>
          <a:p>
            <a:pPr lvl="1"/>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a:xfrm>
            <a:off x="357158" y="3643314"/>
            <a:ext cx="8786842" cy="642938"/>
          </a:xfrm>
        </p:spPr>
        <p:txBody>
          <a:bodyPr/>
          <a:lstStyle/>
          <a:p>
            <a:r>
              <a:rPr lang="zh-CN" altLang="en-US" dirty="0" smtClean="0"/>
              <a:t>演示名称　</a:t>
            </a:r>
            <a:r>
              <a:rPr lang="en-US" altLang="zh-CN" dirty="0" smtClean="0"/>
              <a:t> </a:t>
            </a:r>
            <a:r>
              <a:rPr lang="zh-CN" altLang="en-US" dirty="0" smtClean="0"/>
              <a:t>基于</a:t>
            </a:r>
            <a:r>
              <a:rPr lang="en-US" altLang="zh-CN" dirty="0" smtClean="0"/>
              <a:t>WS-Discovery</a:t>
            </a:r>
            <a:r>
              <a:rPr lang="zh-CN" altLang="en-US" dirty="0" smtClean="0"/>
              <a:t>的服务发现机制</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WCF</a:t>
            </a:r>
            <a:r>
              <a:rPr lang="zh-CN" altLang="en-US" dirty="0" smtClean="0"/>
              <a:t>基于</a:t>
            </a:r>
            <a:r>
              <a:rPr lang="en-US" altLang="zh-CN" dirty="0" smtClean="0"/>
              <a:t>WS-Discovery</a:t>
            </a:r>
            <a:r>
              <a:rPr lang="zh-CN" altLang="en-US" dirty="0" smtClean="0"/>
              <a:t>的服务发现机制</a:t>
            </a:r>
            <a:endParaRPr lang="zh-CN" altLang="en-US" dirty="0"/>
          </a:p>
        </p:txBody>
      </p:sp>
      <p:sp>
        <p:nvSpPr>
          <p:cNvPr id="3" name="Content Placeholder 2"/>
          <p:cNvSpPr>
            <a:spLocks noGrp="1"/>
          </p:cNvSpPr>
          <p:nvPr>
            <p:ph idx="1"/>
          </p:nvPr>
        </p:nvSpPr>
        <p:spPr/>
        <p:txBody>
          <a:bodyPr/>
          <a:lstStyle/>
          <a:p>
            <a:r>
              <a:rPr lang="zh-CN" altLang="en-US" dirty="0" smtClean="0"/>
              <a:t>采用</a:t>
            </a:r>
            <a:r>
              <a:rPr lang="en-US" altLang="zh-CN" dirty="0" smtClean="0"/>
              <a:t>WCF</a:t>
            </a:r>
            <a:r>
              <a:rPr lang="zh-CN" altLang="en-US" dirty="0" smtClean="0"/>
              <a:t>的服务发现机制的应用将具有：</a:t>
            </a:r>
            <a:endParaRPr lang="en-US" altLang="zh-CN" dirty="0" smtClean="0"/>
          </a:p>
          <a:p>
            <a:pPr lvl="1"/>
            <a:r>
              <a:rPr lang="zh-CN" altLang="en-US" dirty="0" smtClean="0"/>
              <a:t>低维护成本</a:t>
            </a:r>
            <a:endParaRPr lang="en-US" altLang="zh-CN" dirty="0" smtClean="0"/>
          </a:p>
          <a:p>
            <a:pPr lvl="1"/>
            <a:r>
              <a:rPr lang="zh-CN" altLang="en-US" dirty="0" smtClean="0"/>
              <a:t>高健壮性</a:t>
            </a:r>
            <a:endParaRPr lang="en-US" altLang="zh-CN" dirty="0" smtClean="0"/>
          </a:p>
          <a:p>
            <a:pPr lvl="1"/>
            <a:r>
              <a:rPr lang="zh-CN" altLang="en-US" dirty="0" smtClean="0"/>
              <a:t>良好的扩展性</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786842" cy="1143000"/>
          </a:xfrm>
        </p:spPr>
        <p:txBody>
          <a:bodyPr/>
          <a:lstStyle/>
          <a:p>
            <a:r>
              <a:rPr lang="en-US" altLang="zh-CN" dirty="0" smtClean="0"/>
              <a:t>WCF4.0</a:t>
            </a:r>
            <a:r>
              <a:rPr lang="zh-CN" altLang="en-US" dirty="0" smtClean="0"/>
              <a:t> </a:t>
            </a:r>
            <a:r>
              <a:rPr lang="en-US" altLang="zh-CN" dirty="0" smtClean="0"/>
              <a:t>–</a:t>
            </a:r>
            <a:r>
              <a:rPr lang="zh-CN" altLang="en-US" dirty="0" smtClean="0"/>
              <a:t>  路由</a:t>
            </a:r>
            <a:r>
              <a:rPr lang="en-US" altLang="zh-CN" dirty="0" smtClean="0"/>
              <a:t>(Routing)</a:t>
            </a:r>
            <a:r>
              <a:rPr lang="zh-CN" altLang="en-US" dirty="0" smtClean="0"/>
              <a:t>服务</a:t>
            </a:r>
            <a:endParaRPr lang="zh-CN" altLang="en-US" dirty="0"/>
          </a:p>
        </p:txBody>
      </p:sp>
      <p:sp>
        <p:nvSpPr>
          <p:cNvPr id="5" name="文本占位符 4"/>
          <p:cNvSpPr>
            <a:spLocks noGrp="1"/>
          </p:cNvSpPr>
          <p:nvPr>
            <p:ph type="body" sz="quarter" idx="10"/>
          </p:nvPr>
        </p:nvSpPr>
        <p:spPr/>
        <p:txBody>
          <a:bodyPr/>
          <a:lstStyle/>
          <a:p>
            <a:r>
              <a:rPr lang="en-US" altLang="zh-CN" dirty="0" smtClean="0"/>
              <a:t>DEV320</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为什么需要中间层服务</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smtClean="0"/>
              <a:t>服务的聚合</a:t>
            </a:r>
            <a:endParaRPr lang="en-US" altLang="zh-CN" dirty="0" smtClean="0"/>
          </a:p>
          <a:p>
            <a:r>
              <a:rPr lang="zh-CN" altLang="en-US" dirty="0" smtClean="0"/>
              <a:t>服务版本管理</a:t>
            </a:r>
            <a:endParaRPr lang="en-US" altLang="zh-CN" dirty="0" smtClean="0"/>
          </a:p>
          <a:p>
            <a:r>
              <a:rPr lang="zh-CN" altLang="en-US" dirty="0" smtClean="0"/>
              <a:t>协议转换</a:t>
            </a:r>
            <a:endParaRPr lang="en-US" altLang="zh-CN" dirty="0" smtClean="0"/>
          </a:p>
          <a:p>
            <a:r>
              <a:rPr lang="zh-CN" altLang="en-US" dirty="0" smtClean="0"/>
              <a:t>应用负荷的分担</a:t>
            </a:r>
            <a:endParaRPr lang="en-US" altLang="zh-CN" dirty="0" smtClean="0"/>
          </a:p>
          <a:p>
            <a:r>
              <a:rPr lang="zh-CN" altLang="en-US" dirty="0" smtClean="0"/>
              <a:t>服务总线</a:t>
            </a:r>
            <a:endParaRPr lang="en-US" altLang="zh-CN"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WCF</a:t>
            </a:r>
            <a:r>
              <a:rPr lang="zh-CN" altLang="en-US" dirty="0" smtClean="0"/>
              <a:t> </a:t>
            </a:r>
            <a:r>
              <a:rPr lang="en-US" altLang="zh-CN" dirty="0" smtClean="0"/>
              <a:t>– .NET4.0</a:t>
            </a:r>
            <a:r>
              <a:rPr lang="zh-CN" altLang="en-US" dirty="0" smtClean="0"/>
              <a:t>中的新功能</a:t>
            </a:r>
            <a:endParaRPr lang="zh-CN" altLang="en-US" dirty="0"/>
          </a:p>
        </p:txBody>
      </p:sp>
      <p:sp>
        <p:nvSpPr>
          <p:cNvPr id="5" name="文本占位符 4"/>
          <p:cNvSpPr>
            <a:spLocks noGrp="1"/>
          </p:cNvSpPr>
          <p:nvPr>
            <p:ph type="body" sz="quarter" idx="10"/>
          </p:nvPr>
        </p:nvSpPr>
        <p:spPr/>
        <p:txBody>
          <a:bodyPr/>
          <a:lstStyle/>
          <a:p>
            <a:r>
              <a:rPr lang="en-US" altLang="zh-CN" dirty="0" smtClean="0"/>
              <a:t>DEV320</a:t>
            </a:r>
            <a:endParaRPr lang="zh-CN" altLang="en-US" dirty="0"/>
          </a:p>
        </p:txBody>
      </p:sp>
      <p:sp>
        <p:nvSpPr>
          <p:cNvPr id="6" name="文本占位符 5"/>
          <p:cNvSpPr>
            <a:spLocks noGrp="1"/>
          </p:cNvSpPr>
          <p:nvPr>
            <p:ph type="body" sz="quarter" idx="11"/>
          </p:nvPr>
        </p:nvSpPr>
        <p:spPr>
          <a:xfrm>
            <a:off x="357158" y="4286256"/>
            <a:ext cx="7715304" cy="1714512"/>
          </a:xfrm>
        </p:spPr>
        <p:txBody>
          <a:bodyPr>
            <a:normAutofit/>
          </a:bodyPr>
          <a:lstStyle/>
          <a:p>
            <a:r>
              <a:rPr lang="zh-CN" altLang="en-US" dirty="0" smtClean="0"/>
              <a:t>姓名</a:t>
            </a:r>
            <a:r>
              <a:rPr lang="en-US" altLang="zh-CN" dirty="0" smtClean="0"/>
              <a:t>	</a:t>
            </a:r>
            <a:r>
              <a:rPr lang="zh-CN" altLang="en-US" dirty="0" smtClean="0"/>
              <a:t>薛敏敏  </a:t>
            </a:r>
            <a:r>
              <a:rPr lang="en-US" altLang="zh-CN" dirty="0" smtClean="0"/>
              <a:t>	</a:t>
            </a:r>
            <a:r>
              <a:rPr lang="zh-CN" altLang="en-US" dirty="0" smtClean="0"/>
              <a:t>熊炜</a:t>
            </a:r>
            <a:endParaRPr lang="en-US" altLang="zh-CN" dirty="0" smtClean="0"/>
          </a:p>
          <a:p>
            <a:r>
              <a:rPr lang="zh-CN" altLang="en-US" dirty="0" smtClean="0"/>
              <a:t>职务</a:t>
            </a:r>
            <a:r>
              <a:rPr lang="en-US" altLang="zh-CN" dirty="0" smtClean="0"/>
              <a:t>	</a:t>
            </a:r>
            <a:r>
              <a:rPr lang="zh-CN" altLang="en-US" dirty="0" smtClean="0"/>
              <a:t>项目经理</a:t>
            </a:r>
            <a:r>
              <a:rPr lang="en-US" altLang="zh-CN" dirty="0" smtClean="0"/>
              <a:t>	</a:t>
            </a:r>
            <a:r>
              <a:rPr lang="zh-CN" altLang="en-US" dirty="0" smtClean="0"/>
              <a:t>软件开发工程师</a:t>
            </a:r>
            <a:endParaRPr lang="en-US" altLang="zh-CN" dirty="0" smtClean="0"/>
          </a:p>
          <a:p>
            <a:r>
              <a:rPr lang="zh-CN" altLang="en-US" dirty="0" smtClean="0"/>
              <a:t>公司</a:t>
            </a:r>
            <a:r>
              <a:rPr lang="en-US" altLang="zh-CN" dirty="0" smtClean="0"/>
              <a:t>	</a:t>
            </a:r>
            <a:r>
              <a:rPr lang="zh-CN" altLang="en-US" dirty="0" smtClean="0"/>
              <a:t>微软中国研发集团服务器及开发工具事业部</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中间层服务的挑战</a:t>
            </a:r>
            <a:endParaRPr lang="zh-CN" altLang="en-US" dirty="0"/>
          </a:p>
        </p:txBody>
      </p:sp>
      <p:sp>
        <p:nvSpPr>
          <p:cNvPr id="3" name="Content Placeholder 2"/>
          <p:cNvSpPr>
            <a:spLocks noGrp="1"/>
          </p:cNvSpPr>
          <p:nvPr>
            <p:ph idx="1"/>
          </p:nvPr>
        </p:nvSpPr>
        <p:spPr/>
        <p:txBody>
          <a:bodyPr/>
          <a:lstStyle/>
          <a:p>
            <a:r>
              <a:rPr lang="zh-CN" altLang="en-US" dirty="0" smtClean="0"/>
              <a:t>实现中间层服务需要考虑到</a:t>
            </a:r>
            <a:r>
              <a:rPr lang="en-US" altLang="zh-CN" dirty="0" smtClean="0"/>
              <a:t>:	</a:t>
            </a:r>
          </a:p>
          <a:p>
            <a:pPr lvl="1"/>
            <a:r>
              <a:rPr lang="zh-CN" altLang="en-US" dirty="0" smtClean="0"/>
              <a:t>事务管理</a:t>
            </a:r>
            <a:endParaRPr lang="en-US" altLang="zh-CN" dirty="0" smtClean="0"/>
          </a:p>
          <a:p>
            <a:pPr lvl="1"/>
            <a:r>
              <a:rPr lang="zh-CN" altLang="en-US" dirty="0" smtClean="0"/>
              <a:t>安全性</a:t>
            </a:r>
            <a:endParaRPr lang="en-US" altLang="zh-CN" dirty="0" smtClean="0"/>
          </a:p>
          <a:p>
            <a:pPr lvl="1"/>
            <a:r>
              <a:rPr lang="zh-CN" altLang="en-US" dirty="0" smtClean="0"/>
              <a:t>错误处理</a:t>
            </a:r>
            <a:endParaRPr lang="en-US" altLang="zh-CN" dirty="0" smtClean="0"/>
          </a:p>
          <a:p>
            <a:pPr lvl="1"/>
            <a:r>
              <a:rPr lang="zh-CN" altLang="en-US" dirty="0" smtClean="0"/>
              <a:t>广播或单播</a:t>
            </a:r>
            <a:endParaRPr lang="en-US" altLang="zh-CN" dirty="0" smtClean="0"/>
          </a:p>
          <a:p>
            <a:pPr lvl="1"/>
            <a:r>
              <a:rPr lang="zh-CN" altLang="en-US" dirty="0" smtClean="0"/>
              <a:t>动</a:t>
            </a:r>
            <a:r>
              <a:rPr lang="zh-CN" altLang="en-US" dirty="0" smtClean="0"/>
              <a:t>态环境</a:t>
            </a:r>
            <a:endParaRPr lang="en-US" altLang="zh-CN" dirty="0" smtClean="0"/>
          </a:p>
          <a:p>
            <a:pPr lvl="1"/>
            <a:r>
              <a:rPr lang="zh-CN" altLang="en-US" dirty="0" smtClean="0"/>
              <a:t>可靠性和性能等</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WCF</a:t>
            </a:r>
            <a:r>
              <a:rPr lang="zh-CN" altLang="en-US" dirty="0" smtClean="0"/>
              <a:t>路由服务的功能</a:t>
            </a:r>
            <a:endParaRPr lang="zh-CN" altLang="en-US" dirty="0"/>
          </a:p>
        </p:txBody>
      </p:sp>
      <p:sp>
        <p:nvSpPr>
          <p:cNvPr id="3" name="Content Placeholder 2"/>
          <p:cNvSpPr>
            <a:spLocks noGrp="1"/>
          </p:cNvSpPr>
          <p:nvPr>
            <p:ph idx="1"/>
          </p:nvPr>
        </p:nvSpPr>
        <p:spPr>
          <a:xfrm>
            <a:off x="457200" y="928670"/>
            <a:ext cx="8229600" cy="5715040"/>
          </a:xfrm>
        </p:spPr>
        <p:txBody>
          <a:bodyPr/>
          <a:lstStyle/>
          <a:p>
            <a:r>
              <a:rPr lang="zh-CN" altLang="en-US" dirty="0" smtClean="0"/>
              <a:t>基于内容的路由</a:t>
            </a:r>
            <a:endParaRPr lang="en-US" altLang="zh-CN" dirty="0" smtClean="0"/>
          </a:p>
          <a:p>
            <a:pPr lvl="1"/>
            <a:r>
              <a:rPr lang="en-US" altLang="zh-CN" dirty="0" smtClean="0"/>
              <a:t>MessageFilters</a:t>
            </a:r>
          </a:p>
          <a:p>
            <a:pPr lvl="1"/>
            <a:r>
              <a:rPr lang="en-US" altLang="zh-CN" dirty="0" smtClean="0"/>
              <a:t>MessageFilterTable</a:t>
            </a:r>
          </a:p>
          <a:p>
            <a:r>
              <a:rPr lang="zh-CN" altLang="en-US" dirty="0" smtClean="0"/>
              <a:t>协议转换</a:t>
            </a:r>
            <a:endParaRPr lang="en-US" altLang="zh-CN" dirty="0" smtClean="0"/>
          </a:p>
          <a:p>
            <a:pPr lvl="1"/>
            <a:r>
              <a:rPr lang="en-US" altLang="zh-CN" dirty="0" smtClean="0"/>
              <a:t>WCF</a:t>
            </a:r>
            <a:r>
              <a:rPr lang="zh-CN" altLang="en-US" dirty="0" smtClean="0"/>
              <a:t>的标准绑定</a:t>
            </a:r>
            <a:endParaRPr lang="en-US" altLang="zh-CN" dirty="0" smtClean="0"/>
          </a:p>
          <a:p>
            <a:r>
              <a:rPr lang="zh-CN" altLang="en-US" dirty="0" smtClean="0"/>
              <a:t>错误处理</a:t>
            </a:r>
            <a:endParaRPr lang="en-US" altLang="zh-CN" dirty="0" smtClean="0"/>
          </a:p>
          <a:p>
            <a:pPr lvl="1"/>
            <a:r>
              <a:rPr lang="zh-CN" altLang="en-US" dirty="0" smtClean="0"/>
              <a:t>通信异常和超时处理</a:t>
            </a:r>
            <a:endParaRPr lang="en-US" altLang="zh-CN" dirty="0" smtClean="0"/>
          </a:p>
          <a:p>
            <a:pPr lvl="1"/>
            <a:r>
              <a:rPr lang="zh-CN" altLang="en-US" dirty="0" smtClean="0"/>
              <a:t>出错时的重定位 </a:t>
            </a:r>
            <a:r>
              <a:rPr lang="en-US" altLang="zh-CN" dirty="0" smtClean="0"/>
              <a:t>–</a:t>
            </a:r>
            <a:r>
              <a:rPr lang="zh-CN" altLang="en-US" dirty="0" smtClean="0"/>
              <a:t> </a:t>
            </a:r>
            <a:r>
              <a:rPr lang="en-US" altLang="zh-CN" dirty="0" smtClean="0"/>
              <a:t>“</a:t>
            </a:r>
            <a:r>
              <a:rPr lang="zh-CN" altLang="en-US" dirty="0" smtClean="0"/>
              <a:t>如果失败</a:t>
            </a:r>
            <a:r>
              <a:rPr lang="en-US" altLang="zh-CN" dirty="0" smtClean="0"/>
              <a:t>,</a:t>
            </a:r>
            <a:r>
              <a:rPr lang="zh-CN" altLang="en-US" dirty="0" smtClean="0"/>
              <a:t>往哪儿重发</a:t>
            </a:r>
            <a:r>
              <a:rPr lang="en-US" altLang="zh-CN" dirty="0" smtClean="0"/>
              <a:t>”</a:t>
            </a:r>
          </a:p>
          <a:p>
            <a:r>
              <a:rPr lang="zh-CN" altLang="en-US" dirty="0" smtClean="0"/>
              <a:t>动态更新配置</a:t>
            </a:r>
            <a:endParaRPr lang="en-US" altLang="zh-CN" dirty="0" smtClean="0"/>
          </a:p>
          <a:p>
            <a:pPr lvl="1"/>
            <a:r>
              <a:rPr lang="zh-CN" altLang="en-US" dirty="0" smtClean="0"/>
              <a:t>由事件驱动的规则</a:t>
            </a:r>
            <a:r>
              <a:rPr lang="en-US" altLang="zh-CN" dirty="0" smtClean="0"/>
              <a:t>/</a:t>
            </a:r>
            <a:r>
              <a:rPr lang="zh-CN" altLang="en-US" dirty="0" smtClean="0"/>
              <a:t>目的地重新配置</a:t>
            </a:r>
            <a:endParaRPr lang="en-US" altLang="zh-CN" dirty="0" smtClean="0"/>
          </a:p>
          <a:p>
            <a:pPr lvl="1"/>
            <a:r>
              <a:rPr lang="zh-CN" altLang="en-US" dirty="0" smtClean="0"/>
              <a:t>不会干扰正在处理中的消息和会话</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示例：错误处理和协议转换</a:t>
            </a:r>
            <a:endParaRPr lang="zh-CN" altLang="en-US" dirty="0"/>
          </a:p>
        </p:txBody>
      </p:sp>
      <p:cxnSp>
        <p:nvCxnSpPr>
          <p:cNvPr id="4" name="Straight Arrow Connector 3"/>
          <p:cNvCxnSpPr>
            <a:endCxn id="19" idx="2"/>
          </p:cNvCxnSpPr>
          <p:nvPr/>
        </p:nvCxnSpPr>
        <p:spPr>
          <a:xfrm>
            <a:off x="2209800" y="4033028"/>
            <a:ext cx="1752600"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85800" y="3271822"/>
            <a:ext cx="1524000" cy="1524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2000" b="1" dirty="0" smtClean="0"/>
              <a:t>计算器客户端</a:t>
            </a:r>
            <a:endParaRPr lang="en-US" sz="2000" b="1" dirty="0"/>
          </a:p>
        </p:txBody>
      </p:sp>
      <p:sp>
        <p:nvSpPr>
          <p:cNvPr id="6" name="Oval 5"/>
          <p:cNvSpPr/>
          <p:nvPr/>
        </p:nvSpPr>
        <p:spPr>
          <a:xfrm>
            <a:off x="6781800" y="3957622"/>
            <a:ext cx="1524000" cy="152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smtClean="0"/>
              <a:t>备份</a:t>
            </a:r>
            <a:endParaRPr lang="en-US" altLang="zh-CN" sz="2000" b="1" dirty="0" smtClean="0"/>
          </a:p>
          <a:p>
            <a:pPr algn="ctr"/>
            <a:r>
              <a:rPr lang="zh-CN" altLang="en-US" sz="2000" b="1" dirty="0" smtClean="0"/>
              <a:t>服务</a:t>
            </a:r>
            <a:endParaRPr lang="en-US" sz="2000" b="1" dirty="0"/>
          </a:p>
        </p:txBody>
      </p:sp>
      <p:grpSp>
        <p:nvGrpSpPr>
          <p:cNvPr id="3" name="Group 8"/>
          <p:cNvGrpSpPr/>
          <p:nvPr/>
        </p:nvGrpSpPr>
        <p:grpSpPr>
          <a:xfrm>
            <a:off x="2362200" y="3576622"/>
            <a:ext cx="381000" cy="304800"/>
            <a:chOff x="3352800" y="2895600"/>
            <a:chExt cx="381000" cy="304800"/>
          </a:xfrm>
        </p:grpSpPr>
        <p:sp>
          <p:nvSpPr>
            <p:cNvPr id="8" name="Rectangle 7"/>
            <p:cNvSpPr/>
            <p:nvPr/>
          </p:nvSpPr>
          <p:spPr>
            <a:xfrm>
              <a:off x="3352800" y="2895600"/>
              <a:ext cx="3810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p>
          </p:txBody>
        </p:sp>
        <p:cxnSp>
          <p:nvCxnSpPr>
            <p:cNvPr id="9" name="Straight Connector 8"/>
            <p:cNvCxnSpPr/>
            <p:nvPr/>
          </p:nvCxnSpPr>
          <p:spPr>
            <a:xfrm>
              <a:off x="3352800" y="2895600"/>
              <a:ext cx="186994" cy="161750"/>
            </a:xfrm>
            <a:prstGeom prst="line">
              <a:avLst/>
            </a:prstGeom>
          </p:spPr>
          <p:style>
            <a:lnRef idx="2">
              <a:schemeClr val="accent3"/>
            </a:lnRef>
            <a:fillRef idx="1">
              <a:schemeClr val="lt1"/>
            </a:fillRef>
            <a:effectRef idx="0">
              <a:schemeClr val="accent3"/>
            </a:effectRef>
            <a:fontRef idx="minor">
              <a:schemeClr val="dk1"/>
            </a:fontRef>
          </p:style>
        </p:cxnSp>
        <p:cxnSp>
          <p:nvCxnSpPr>
            <p:cNvPr id="10" name="Straight Connector 9"/>
            <p:cNvCxnSpPr/>
            <p:nvPr/>
          </p:nvCxnSpPr>
          <p:spPr>
            <a:xfrm flipV="1">
              <a:off x="3551013" y="2895600"/>
              <a:ext cx="182787" cy="156140"/>
            </a:xfrm>
            <a:prstGeom prst="line">
              <a:avLst/>
            </a:prstGeom>
          </p:spPr>
          <p:style>
            <a:lnRef idx="2">
              <a:schemeClr val="accent3"/>
            </a:lnRef>
            <a:fillRef idx="1">
              <a:schemeClr val="lt1"/>
            </a:fillRef>
            <a:effectRef idx="0">
              <a:schemeClr val="accent3"/>
            </a:effectRef>
            <a:fontRef idx="minor">
              <a:schemeClr val="dk1"/>
            </a:fontRef>
          </p:style>
        </p:cxnSp>
      </p:grpSp>
      <p:grpSp>
        <p:nvGrpSpPr>
          <p:cNvPr id="7" name="Group 12"/>
          <p:cNvGrpSpPr/>
          <p:nvPr/>
        </p:nvGrpSpPr>
        <p:grpSpPr>
          <a:xfrm>
            <a:off x="2819400" y="3576622"/>
            <a:ext cx="381000" cy="304800"/>
            <a:chOff x="3352800" y="2895600"/>
            <a:chExt cx="381000" cy="304800"/>
          </a:xfrm>
        </p:grpSpPr>
        <p:sp>
          <p:nvSpPr>
            <p:cNvPr id="12" name="Rectangle 11"/>
            <p:cNvSpPr/>
            <p:nvPr/>
          </p:nvSpPr>
          <p:spPr>
            <a:xfrm>
              <a:off x="3352800" y="2895600"/>
              <a:ext cx="3810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p>
          </p:txBody>
        </p:sp>
        <p:cxnSp>
          <p:nvCxnSpPr>
            <p:cNvPr id="13" name="Straight Connector 12"/>
            <p:cNvCxnSpPr/>
            <p:nvPr/>
          </p:nvCxnSpPr>
          <p:spPr>
            <a:xfrm>
              <a:off x="3352800" y="2895600"/>
              <a:ext cx="186994" cy="161750"/>
            </a:xfrm>
            <a:prstGeom prst="line">
              <a:avLst/>
            </a:prstGeom>
          </p:spPr>
          <p:style>
            <a:lnRef idx="2">
              <a:schemeClr val="accent3"/>
            </a:lnRef>
            <a:fillRef idx="1">
              <a:schemeClr val="lt1"/>
            </a:fillRef>
            <a:effectRef idx="0">
              <a:schemeClr val="accent3"/>
            </a:effectRef>
            <a:fontRef idx="minor">
              <a:schemeClr val="dk1"/>
            </a:fontRef>
          </p:style>
        </p:cxnSp>
        <p:cxnSp>
          <p:nvCxnSpPr>
            <p:cNvPr id="14" name="Straight Connector 13"/>
            <p:cNvCxnSpPr/>
            <p:nvPr/>
          </p:nvCxnSpPr>
          <p:spPr>
            <a:xfrm flipV="1">
              <a:off x="3551013" y="2895600"/>
              <a:ext cx="182787" cy="156140"/>
            </a:xfrm>
            <a:prstGeom prst="line">
              <a:avLst/>
            </a:prstGeom>
          </p:spPr>
          <p:style>
            <a:lnRef idx="2">
              <a:schemeClr val="accent3"/>
            </a:lnRef>
            <a:fillRef idx="1">
              <a:schemeClr val="lt1"/>
            </a:fillRef>
            <a:effectRef idx="0">
              <a:schemeClr val="accent3"/>
            </a:effectRef>
            <a:fontRef idx="minor">
              <a:schemeClr val="dk1"/>
            </a:fontRef>
          </p:style>
        </p:cxnSp>
      </p:grpSp>
      <p:grpSp>
        <p:nvGrpSpPr>
          <p:cNvPr id="11" name="Group 16"/>
          <p:cNvGrpSpPr/>
          <p:nvPr/>
        </p:nvGrpSpPr>
        <p:grpSpPr>
          <a:xfrm>
            <a:off x="3276600" y="3576622"/>
            <a:ext cx="381000" cy="304800"/>
            <a:chOff x="3352800" y="2895600"/>
            <a:chExt cx="381000" cy="304800"/>
          </a:xfrm>
        </p:grpSpPr>
        <p:sp>
          <p:nvSpPr>
            <p:cNvPr id="16" name="Rectangle 15"/>
            <p:cNvSpPr/>
            <p:nvPr/>
          </p:nvSpPr>
          <p:spPr>
            <a:xfrm>
              <a:off x="3352800" y="2895600"/>
              <a:ext cx="3810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p>
          </p:txBody>
        </p:sp>
        <p:cxnSp>
          <p:nvCxnSpPr>
            <p:cNvPr id="17" name="Straight Connector 16"/>
            <p:cNvCxnSpPr/>
            <p:nvPr/>
          </p:nvCxnSpPr>
          <p:spPr>
            <a:xfrm>
              <a:off x="3352800" y="2895600"/>
              <a:ext cx="186994" cy="161750"/>
            </a:xfrm>
            <a:prstGeom prst="line">
              <a:avLst/>
            </a:prstGeom>
          </p:spPr>
          <p:style>
            <a:lnRef idx="2">
              <a:schemeClr val="accent3"/>
            </a:lnRef>
            <a:fillRef idx="1">
              <a:schemeClr val="lt1"/>
            </a:fillRef>
            <a:effectRef idx="0">
              <a:schemeClr val="accent3"/>
            </a:effectRef>
            <a:fontRef idx="minor">
              <a:schemeClr val="dk1"/>
            </a:fontRef>
          </p:style>
        </p:cxnSp>
        <p:cxnSp>
          <p:nvCxnSpPr>
            <p:cNvPr id="18" name="Straight Connector 17"/>
            <p:cNvCxnSpPr/>
            <p:nvPr/>
          </p:nvCxnSpPr>
          <p:spPr>
            <a:xfrm flipV="1">
              <a:off x="3551013" y="2895600"/>
              <a:ext cx="182787" cy="156140"/>
            </a:xfrm>
            <a:prstGeom prst="line">
              <a:avLst/>
            </a:prstGeom>
          </p:spPr>
          <p:style>
            <a:lnRef idx="2">
              <a:schemeClr val="accent3"/>
            </a:lnRef>
            <a:fillRef idx="1">
              <a:schemeClr val="lt1"/>
            </a:fillRef>
            <a:effectRef idx="0">
              <a:schemeClr val="accent3"/>
            </a:effectRef>
            <a:fontRef idx="minor">
              <a:schemeClr val="dk1"/>
            </a:fontRef>
          </p:style>
        </p:cxnSp>
      </p:grpSp>
      <p:sp>
        <p:nvSpPr>
          <p:cNvPr id="19" name="Oval 18"/>
          <p:cNvSpPr/>
          <p:nvPr/>
        </p:nvSpPr>
        <p:spPr>
          <a:xfrm>
            <a:off x="3962400" y="3386122"/>
            <a:ext cx="1295400" cy="1295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2000" b="1" dirty="0" smtClean="0"/>
              <a:t>路由</a:t>
            </a:r>
            <a:endParaRPr lang="en-US" sz="2000" b="1" dirty="0" smtClean="0"/>
          </a:p>
          <a:p>
            <a:pPr algn="ctr"/>
            <a:r>
              <a:rPr lang="zh-CN" altLang="en-US" sz="2000" b="1" dirty="0" smtClean="0"/>
              <a:t>服务</a:t>
            </a:r>
            <a:endParaRPr lang="en-US" sz="2000" b="1" dirty="0"/>
          </a:p>
        </p:txBody>
      </p:sp>
      <p:cxnSp>
        <p:nvCxnSpPr>
          <p:cNvPr id="20" name="Straight Arrow Connector 19"/>
          <p:cNvCxnSpPr/>
          <p:nvPr/>
        </p:nvCxnSpPr>
        <p:spPr>
          <a:xfrm>
            <a:off x="5257800" y="4110022"/>
            <a:ext cx="15240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2590800" y="4414822"/>
            <a:ext cx="754950" cy="461665"/>
          </a:xfrm>
          <a:prstGeom prst="rect">
            <a:avLst/>
          </a:prstGeom>
          <a:noFill/>
        </p:spPr>
        <p:txBody>
          <a:bodyPr wrap="none" rtlCol="0">
            <a:spAutoFit/>
          </a:bodyPr>
          <a:lstStyle/>
          <a:p>
            <a:r>
              <a:rPr lang="en-US" sz="2400" b="1" dirty="0" smtClean="0"/>
              <a:t>Http</a:t>
            </a:r>
            <a:endParaRPr lang="en-US" sz="2400" b="1" dirty="0"/>
          </a:p>
        </p:txBody>
      </p:sp>
      <p:cxnSp>
        <p:nvCxnSpPr>
          <p:cNvPr id="22" name="Straight Arrow Connector 21"/>
          <p:cNvCxnSpPr/>
          <p:nvPr/>
        </p:nvCxnSpPr>
        <p:spPr>
          <a:xfrm rot="10800000">
            <a:off x="2209800" y="4186222"/>
            <a:ext cx="1752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rot="10800000">
            <a:off x="5257800" y="3881422"/>
            <a:ext cx="1600200" cy="5334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5" name="Group 45"/>
          <p:cNvGrpSpPr/>
          <p:nvPr/>
        </p:nvGrpSpPr>
        <p:grpSpPr>
          <a:xfrm rot="1120301">
            <a:off x="5501101" y="3775960"/>
            <a:ext cx="1295400" cy="304800"/>
            <a:chOff x="5181600" y="4648200"/>
            <a:chExt cx="1295400" cy="304800"/>
          </a:xfrm>
        </p:grpSpPr>
        <p:grpSp>
          <p:nvGrpSpPr>
            <p:cNvPr id="24" name="Group 32"/>
            <p:cNvGrpSpPr/>
            <p:nvPr/>
          </p:nvGrpSpPr>
          <p:grpSpPr>
            <a:xfrm>
              <a:off x="5181600" y="4648200"/>
              <a:ext cx="381000" cy="304800"/>
              <a:chOff x="3352800" y="2895600"/>
              <a:chExt cx="381000" cy="304800"/>
            </a:xfrm>
          </p:grpSpPr>
          <p:sp>
            <p:nvSpPr>
              <p:cNvPr id="34" name="Rectangle 33"/>
              <p:cNvSpPr/>
              <p:nvPr/>
            </p:nvSpPr>
            <p:spPr>
              <a:xfrm>
                <a:off x="3352800" y="2895600"/>
                <a:ext cx="3810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p>
            </p:txBody>
          </p:sp>
          <p:cxnSp>
            <p:nvCxnSpPr>
              <p:cNvPr id="35" name="Straight Connector 34"/>
              <p:cNvCxnSpPr/>
              <p:nvPr/>
            </p:nvCxnSpPr>
            <p:spPr>
              <a:xfrm>
                <a:off x="3352800" y="2895600"/>
                <a:ext cx="186994" cy="161750"/>
              </a:xfrm>
              <a:prstGeom prst="line">
                <a:avLst/>
              </a:prstGeom>
            </p:spPr>
            <p:style>
              <a:lnRef idx="2">
                <a:schemeClr val="accent3"/>
              </a:lnRef>
              <a:fillRef idx="1">
                <a:schemeClr val="lt1"/>
              </a:fillRef>
              <a:effectRef idx="0">
                <a:schemeClr val="accent3"/>
              </a:effectRef>
              <a:fontRef idx="minor">
                <a:schemeClr val="dk1"/>
              </a:fontRef>
            </p:style>
          </p:cxnSp>
          <p:cxnSp>
            <p:nvCxnSpPr>
              <p:cNvPr id="36" name="Straight Connector 35"/>
              <p:cNvCxnSpPr/>
              <p:nvPr/>
            </p:nvCxnSpPr>
            <p:spPr>
              <a:xfrm flipV="1">
                <a:off x="3551013" y="2895600"/>
                <a:ext cx="182787" cy="156140"/>
              </a:xfrm>
              <a:prstGeom prst="line">
                <a:avLst/>
              </a:prstGeom>
            </p:spPr>
            <p:style>
              <a:lnRef idx="2">
                <a:schemeClr val="accent3"/>
              </a:lnRef>
              <a:fillRef idx="1">
                <a:schemeClr val="lt1"/>
              </a:fillRef>
              <a:effectRef idx="0">
                <a:schemeClr val="accent3"/>
              </a:effectRef>
              <a:fontRef idx="minor">
                <a:schemeClr val="dk1"/>
              </a:fontRef>
            </p:style>
          </p:cxnSp>
        </p:grpSp>
        <p:grpSp>
          <p:nvGrpSpPr>
            <p:cNvPr id="25" name="Group 36"/>
            <p:cNvGrpSpPr/>
            <p:nvPr/>
          </p:nvGrpSpPr>
          <p:grpSpPr>
            <a:xfrm>
              <a:off x="5638800" y="4648200"/>
              <a:ext cx="381000" cy="304800"/>
              <a:chOff x="3352800" y="2895600"/>
              <a:chExt cx="381000" cy="304800"/>
            </a:xfrm>
          </p:grpSpPr>
          <p:sp>
            <p:nvSpPr>
              <p:cNvPr id="31" name="Rectangle 30"/>
              <p:cNvSpPr/>
              <p:nvPr/>
            </p:nvSpPr>
            <p:spPr>
              <a:xfrm>
                <a:off x="3352800" y="2895600"/>
                <a:ext cx="3810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p>
            </p:txBody>
          </p:sp>
          <p:cxnSp>
            <p:nvCxnSpPr>
              <p:cNvPr id="32" name="Straight Connector 31"/>
              <p:cNvCxnSpPr/>
              <p:nvPr/>
            </p:nvCxnSpPr>
            <p:spPr>
              <a:xfrm>
                <a:off x="3352800" y="2895600"/>
                <a:ext cx="186994" cy="161750"/>
              </a:xfrm>
              <a:prstGeom prst="line">
                <a:avLst/>
              </a:prstGeom>
            </p:spPr>
            <p:style>
              <a:lnRef idx="2">
                <a:schemeClr val="accent3"/>
              </a:lnRef>
              <a:fillRef idx="1">
                <a:schemeClr val="lt1"/>
              </a:fillRef>
              <a:effectRef idx="0">
                <a:schemeClr val="accent3"/>
              </a:effectRef>
              <a:fontRef idx="minor">
                <a:schemeClr val="dk1"/>
              </a:fontRef>
            </p:style>
          </p:cxnSp>
          <p:cxnSp>
            <p:nvCxnSpPr>
              <p:cNvPr id="33" name="Straight Connector 32"/>
              <p:cNvCxnSpPr/>
              <p:nvPr/>
            </p:nvCxnSpPr>
            <p:spPr>
              <a:xfrm flipV="1">
                <a:off x="3551013" y="2895600"/>
                <a:ext cx="182787" cy="156140"/>
              </a:xfrm>
              <a:prstGeom prst="line">
                <a:avLst/>
              </a:prstGeom>
            </p:spPr>
            <p:style>
              <a:lnRef idx="2">
                <a:schemeClr val="accent3"/>
              </a:lnRef>
              <a:fillRef idx="1">
                <a:schemeClr val="lt1"/>
              </a:fillRef>
              <a:effectRef idx="0">
                <a:schemeClr val="accent3"/>
              </a:effectRef>
              <a:fontRef idx="minor">
                <a:schemeClr val="dk1"/>
              </a:fontRef>
            </p:style>
          </p:cxnSp>
        </p:grpSp>
        <p:grpSp>
          <p:nvGrpSpPr>
            <p:cNvPr id="26" name="Group 40"/>
            <p:cNvGrpSpPr/>
            <p:nvPr/>
          </p:nvGrpSpPr>
          <p:grpSpPr>
            <a:xfrm>
              <a:off x="6096000" y="4648200"/>
              <a:ext cx="381000" cy="304800"/>
              <a:chOff x="3352800" y="2895600"/>
              <a:chExt cx="381000" cy="304800"/>
            </a:xfrm>
          </p:grpSpPr>
          <p:sp>
            <p:nvSpPr>
              <p:cNvPr id="28" name="Rectangle 27"/>
              <p:cNvSpPr/>
              <p:nvPr/>
            </p:nvSpPr>
            <p:spPr>
              <a:xfrm>
                <a:off x="3352800" y="2895600"/>
                <a:ext cx="3810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p>
            </p:txBody>
          </p:sp>
          <p:cxnSp>
            <p:nvCxnSpPr>
              <p:cNvPr id="29" name="Straight Connector 28"/>
              <p:cNvCxnSpPr/>
              <p:nvPr/>
            </p:nvCxnSpPr>
            <p:spPr>
              <a:xfrm>
                <a:off x="3352800" y="2895600"/>
                <a:ext cx="186994" cy="161750"/>
              </a:xfrm>
              <a:prstGeom prst="line">
                <a:avLst/>
              </a:prstGeom>
            </p:spPr>
            <p:style>
              <a:lnRef idx="2">
                <a:schemeClr val="accent3"/>
              </a:lnRef>
              <a:fillRef idx="1">
                <a:schemeClr val="lt1"/>
              </a:fillRef>
              <a:effectRef idx="0">
                <a:schemeClr val="accent3"/>
              </a:effectRef>
              <a:fontRef idx="minor">
                <a:schemeClr val="dk1"/>
              </a:fontRef>
            </p:style>
          </p:cxnSp>
          <p:cxnSp>
            <p:nvCxnSpPr>
              <p:cNvPr id="30" name="Straight Connector 29"/>
              <p:cNvCxnSpPr/>
              <p:nvPr/>
            </p:nvCxnSpPr>
            <p:spPr>
              <a:xfrm flipV="1">
                <a:off x="3551013" y="2895600"/>
                <a:ext cx="182787" cy="156140"/>
              </a:xfrm>
              <a:prstGeom prst="line">
                <a:avLst/>
              </a:prstGeom>
            </p:spPr>
            <p:style>
              <a:lnRef idx="2">
                <a:schemeClr val="accent3"/>
              </a:lnRef>
              <a:fillRef idx="1">
                <a:schemeClr val="lt1"/>
              </a:fillRef>
              <a:effectRef idx="0">
                <a:schemeClr val="accent3"/>
              </a:effectRef>
              <a:fontRef idx="minor">
                <a:schemeClr val="dk1"/>
              </a:fontRef>
            </p:style>
          </p:cxnSp>
        </p:grpSp>
      </p:grpSp>
      <p:sp>
        <p:nvSpPr>
          <p:cNvPr id="37" name="TextBox 36"/>
          <p:cNvSpPr txBox="1"/>
          <p:nvPr/>
        </p:nvSpPr>
        <p:spPr>
          <a:xfrm>
            <a:off x="5357818" y="4714884"/>
            <a:ext cx="1127040" cy="461665"/>
          </a:xfrm>
          <a:prstGeom prst="rect">
            <a:avLst/>
          </a:prstGeom>
          <a:noFill/>
        </p:spPr>
        <p:txBody>
          <a:bodyPr wrap="none" rtlCol="0">
            <a:spAutoFit/>
          </a:bodyPr>
          <a:lstStyle/>
          <a:p>
            <a:r>
              <a:rPr lang="en-US" sz="2400" b="1" dirty="0" smtClean="0"/>
              <a:t>Net.Tcp</a:t>
            </a:r>
            <a:endParaRPr lang="en-US" sz="2400" b="1" dirty="0"/>
          </a:p>
        </p:txBody>
      </p:sp>
      <p:sp>
        <p:nvSpPr>
          <p:cNvPr id="38" name="Oval 37"/>
          <p:cNvSpPr/>
          <p:nvPr/>
        </p:nvSpPr>
        <p:spPr>
          <a:xfrm>
            <a:off x="6781800" y="1214422"/>
            <a:ext cx="1524000" cy="152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000" b="1" dirty="0" smtClean="0"/>
              <a:t>计算器服务</a:t>
            </a:r>
            <a:endParaRPr lang="en-US" sz="2000" b="1" dirty="0"/>
          </a:p>
        </p:txBody>
      </p:sp>
      <p:cxnSp>
        <p:nvCxnSpPr>
          <p:cNvPr id="39" name="Straight Arrow Connector 38"/>
          <p:cNvCxnSpPr/>
          <p:nvPr/>
        </p:nvCxnSpPr>
        <p:spPr>
          <a:xfrm flipV="1">
            <a:off x="5105400" y="2738422"/>
            <a:ext cx="1447800" cy="8374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7" name="Group 15"/>
          <p:cNvGrpSpPr/>
          <p:nvPr/>
        </p:nvGrpSpPr>
        <p:grpSpPr>
          <a:xfrm>
            <a:off x="5638800" y="2586022"/>
            <a:ext cx="381000" cy="304800"/>
            <a:chOff x="3352800" y="2895600"/>
            <a:chExt cx="381000" cy="304800"/>
          </a:xfrm>
        </p:grpSpPr>
        <p:sp>
          <p:nvSpPr>
            <p:cNvPr id="41" name="Rectangle 40"/>
            <p:cNvSpPr/>
            <p:nvPr/>
          </p:nvSpPr>
          <p:spPr>
            <a:xfrm>
              <a:off x="3352800" y="2895600"/>
              <a:ext cx="381000" cy="304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p>
          </p:txBody>
        </p:sp>
        <p:cxnSp>
          <p:nvCxnSpPr>
            <p:cNvPr id="42" name="Straight Connector 41"/>
            <p:cNvCxnSpPr/>
            <p:nvPr/>
          </p:nvCxnSpPr>
          <p:spPr>
            <a:xfrm>
              <a:off x="3352800" y="2895600"/>
              <a:ext cx="186994" cy="161750"/>
            </a:xfrm>
            <a:prstGeom prst="line">
              <a:avLst/>
            </a:prstGeom>
          </p:spPr>
          <p:style>
            <a:lnRef idx="2">
              <a:schemeClr val="accent3"/>
            </a:lnRef>
            <a:fillRef idx="1">
              <a:schemeClr val="lt1"/>
            </a:fillRef>
            <a:effectRef idx="0">
              <a:schemeClr val="accent3"/>
            </a:effectRef>
            <a:fontRef idx="minor">
              <a:schemeClr val="dk1"/>
            </a:fontRef>
          </p:style>
        </p:cxnSp>
        <p:cxnSp>
          <p:nvCxnSpPr>
            <p:cNvPr id="43" name="Straight Connector 42"/>
            <p:cNvCxnSpPr/>
            <p:nvPr/>
          </p:nvCxnSpPr>
          <p:spPr>
            <a:xfrm flipV="1">
              <a:off x="3551013" y="2895600"/>
              <a:ext cx="182787" cy="156140"/>
            </a:xfrm>
            <a:prstGeom prst="line">
              <a:avLst/>
            </a:prstGeom>
          </p:spPr>
          <p:style>
            <a:lnRef idx="2">
              <a:schemeClr val="accent3"/>
            </a:lnRef>
            <a:fillRef idx="1">
              <a:schemeClr val="lt1"/>
            </a:fillRef>
            <a:effectRef idx="0">
              <a:schemeClr val="accent3"/>
            </a:effectRef>
            <a:fontRef idx="minor">
              <a:schemeClr val="dk1"/>
            </a:fontRef>
          </p:style>
        </p:cxnSp>
      </p:grpSp>
      <p:sp>
        <p:nvSpPr>
          <p:cNvPr id="44" name="Multiply 43"/>
          <p:cNvSpPr/>
          <p:nvPr/>
        </p:nvSpPr>
        <p:spPr>
          <a:xfrm>
            <a:off x="6477000" y="2509822"/>
            <a:ext cx="457200" cy="381000"/>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P spid="21" grpId="0"/>
      <p:bldP spid="37" grpId="0"/>
      <p:bldP spid="38"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演示名称　</a:t>
            </a:r>
            <a:r>
              <a:rPr lang="en-US" altLang="zh-CN" dirty="0" smtClean="0"/>
              <a:t> </a:t>
            </a:r>
            <a:r>
              <a:rPr lang="zh-CN" altLang="en-US" dirty="0" smtClean="0"/>
              <a:t>路由服务</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786842" cy="1143000"/>
          </a:xfrm>
        </p:spPr>
        <p:txBody>
          <a:bodyPr/>
          <a:lstStyle/>
          <a:p>
            <a:r>
              <a:rPr lang="en-US" altLang="zh-CN" dirty="0" smtClean="0"/>
              <a:t>WCF4.0</a:t>
            </a:r>
            <a:r>
              <a:rPr lang="zh-CN" altLang="en-US" dirty="0" smtClean="0"/>
              <a:t> </a:t>
            </a:r>
            <a:r>
              <a:rPr lang="en-US" altLang="zh-CN" dirty="0" smtClean="0"/>
              <a:t>–</a:t>
            </a:r>
            <a:r>
              <a:rPr lang="zh-CN" altLang="en-US" dirty="0" smtClean="0"/>
              <a:t> 对</a:t>
            </a:r>
            <a:r>
              <a:rPr lang="en-US" altLang="zh-CN" dirty="0" smtClean="0"/>
              <a:t>REST</a:t>
            </a:r>
            <a:r>
              <a:rPr lang="zh-CN" altLang="en-US" dirty="0" smtClean="0"/>
              <a:t>的进一步支持</a:t>
            </a:r>
            <a:endParaRPr lang="zh-CN" altLang="en-US" dirty="0"/>
          </a:p>
        </p:txBody>
      </p:sp>
      <p:sp>
        <p:nvSpPr>
          <p:cNvPr id="5" name="文本占位符 4"/>
          <p:cNvSpPr>
            <a:spLocks noGrp="1"/>
          </p:cNvSpPr>
          <p:nvPr>
            <p:ph type="body" sz="quarter" idx="10"/>
          </p:nvPr>
        </p:nvSpPr>
        <p:spPr/>
        <p:txBody>
          <a:bodyPr/>
          <a:lstStyle/>
          <a:p>
            <a:r>
              <a:rPr lang="en-US" altLang="zh-CN" dirty="0" smtClean="0"/>
              <a:t>DEV320</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WCF</a:t>
            </a:r>
            <a:r>
              <a:rPr lang="zh-CN" altLang="en-US" dirty="0" smtClean="0"/>
              <a:t> </a:t>
            </a:r>
            <a:r>
              <a:rPr lang="en-US" altLang="zh-CN" dirty="0" smtClean="0"/>
              <a:t>REST</a:t>
            </a:r>
            <a:r>
              <a:rPr lang="zh-CN" altLang="en-US" dirty="0" smtClean="0"/>
              <a:t> 新功能</a:t>
            </a:r>
            <a:endParaRPr lang="zh-CN" altLang="en-US" dirty="0"/>
          </a:p>
        </p:txBody>
      </p:sp>
      <p:sp>
        <p:nvSpPr>
          <p:cNvPr id="6" name="Rounded Rectangle 5"/>
          <p:cNvSpPr/>
          <p:nvPr/>
        </p:nvSpPr>
        <p:spPr>
          <a:xfrm>
            <a:off x="833438" y="5286388"/>
            <a:ext cx="759621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bg1"/>
                </a:solidFill>
              </a:rPr>
              <a:t>简化编程</a:t>
            </a:r>
            <a:r>
              <a:rPr lang="en-US" sz="2800" b="1" dirty="0" smtClean="0">
                <a:solidFill>
                  <a:schemeClr val="bg1"/>
                </a:solidFill>
              </a:rPr>
              <a:t>:</a:t>
            </a:r>
          </a:p>
          <a:p>
            <a:pPr lvl="1">
              <a:buFont typeface="Arial" pitchFamily="34" charset="0"/>
              <a:buChar char="•"/>
            </a:pPr>
            <a:r>
              <a:rPr lang="en-US" sz="2800" dirty="0" err="1" smtClean="0">
                <a:solidFill>
                  <a:schemeClr val="bg1"/>
                </a:solidFill>
              </a:rPr>
              <a:t>WebFaultException</a:t>
            </a:r>
            <a:endParaRPr lang="en-US" sz="2800" dirty="0">
              <a:solidFill>
                <a:schemeClr val="bg1"/>
              </a:solidFill>
            </a:endParaRPr>
          </a:p>
        </p:txBody>
      </p:sp>
      <p:sp>
        <p:nvSpPr>
          <p:cNvPr id="7" name="Rounded Rectangle 6"/>
          <p:cNvSpPr/>
          <p:nvPr/>
        </p:nvSpPr>
        <p:spPr>
          <a:xfrm>
            <a:off x="785786" y="4071942"/>
            <a:ext cx="7643866" cy="1076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bg1"/>
                </a:solidFill>
              </a:rPr>
              <a:t>更方便服务的调用</a:t>
            </a:r>
            <a:r>
              <a:rPr lang="en-US" sz="2800" b="1" dirty="0" smtClean="0">
                <a:solidFill>
                  <a:schemeClr val="bg1"/>
                </a:solidFill>
              </a:rPr>
              <a:t>:</a:t>
            </a:r>
          </a:p>
          <a:p>
            <a:pPr lvl="1">
              <a:buFont typeface="Arial" pitchFamily="34" charset="0"/>
              <a:buChar char="•"/>
            </a:pPr>
            <a:r>
              <a:rPr lang="zh-CN" altLang="en-US" sz="2800" dirty="0" smtClean="0">
                <a:solidFill>
                  <a:schemeClr val="bg1"/>
                </a:solidFill>
              </a:rPr>
              <a:t>帮助页</a:t>
            </a:r>
            <a:endParaRPr lang="en-US" sz="2800" dirty="0">
              <a:solidFill>
                <a:schemeClr val="bg1"/>
              </a:solidFill>
            </a:endParaRPr>
          </a:p>
        </p:txBody>
      </p:sp>
      <p:sp>
        <p:nvSpPr>
          <p:cNvPr id="8" name="Rounded Rectangle 7"/>
          <p:cNvSpPr/>
          <p:nvPr/>
        </p:nvSpPr>
        <p:spPr>
          <a:xfrm>
            <a:off x="785786" y="2571744"/>
            <a:ext cx="7643866"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bg1"/>
                </a:solidFill>
              </a:rPr>
              <a:t>更灵活的格式选择</a:t>
            </a:r>
            <a:r>
              <a:rPr lang="en-US" sz="2800" b="1" dirty="0" smtClean="0">
                <a:solidFill>
                  <a:schemeClr val="bg1"/>
                </a:solidFill>
              </a:rPr>
              <a:t>:</a:t>
            </a:r>
          </a:p>
          <a:p>
            <a:pPr lvl="1">
              <a:buFont typeface="Arial" pitchFamily="34" charset="0"/>
              <a:buChar char="•"/>
            </a:pPr>
            <a:r>
              <a:rPr lang="zh-CN" altLang="en-US" sz="2800" dirty="0" smtClean="0">
                <a:solidFill>
                  <a:schemeClr val="bg1"/>
                </a:solidFill>
              </a:rPr>
              <a:t>自动</a:t>
            </a:r>
            <a:r>
              <a:rPr lang="en-US" sz="2800" dirty="0" smtClean="0">
                <a:solidFill>
                  <a:schemeClr val="bg1"/>
                </a:solidFill>
              </a:rPr>
              <a:t> XML/JSON </a:t>
            </a:r>
            <a:r>
              <a:rPr lang="zh-CN" altLang="en-US" sz="2800" dirty="0" smtClean="0">
                <a:solidFill>
                  <a:schemeClr val="bg1"/>
                </a:solidFill>
              </a:rPr>
              <a:t>切换</a:t>
            </a:r>
            <a:endParaRPr lang="en-US" sz="2800" dirty="0" smtClean="0">
              <a:solidFill>
                <a:schemeClr val="bg1"/>
              </a:solidFill>
            </a:endParaRPr>
          </a:p>
          <a:p>
            <a:pPr lvl="1">
              <a:buFont typeface="Arial" pitchFamily="34" charset="0"/>
              <a:buChar char="•"/>
            </a:pPr>
            <a:r>
              <a:rPr lang="zh-CN" altLang="en-US" sz="2800" dirty="0" smtClean="0">
                <a:solidFill>
                  <a:schemeClr val="bg1"/>
                </a:solidFill>
              </a:rPr>
              <a:t>指</a:t>
            </a:r>
            <a:r>
              <a:rPr lang="zh-CN" altLang="en-US" sz="2800" dirty="0" smtClean="0">
                <a:solidFill>
                  <a:schemeClr val="bg1"/>
                </a:solidFill>
              </a:rPr>
              <a:t>定格式</a:t>
            </a:r>
            <a:endParaRPr lang="en-US" sz="2800" dirty="0" smtClean="0">
              <a:solidFill>
                <a:schemeClr val="bg1"/>
              </a:solidFill>
            </a:endParaRPr>
          </a:p>
        </p:txBody>
      </p:sp>
      <p:sp>
        <p:nvSpPr>
          <p:cNvPr id="9" name="Rounded Rectangle 8"/>
          <p:cNvSpPr/>
          <p:nvPr/>
        </p:nvSpPr>
        <p:spPr>
          <a:xfrm>
            <a:off x="785786" y="1071546"/>
            <a:ext cx="7643866"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bg1"/>
                </a:solidFill>
              </a:rPr>
              <a:t>进一步的缓存支持</a:t>
            </a:r>
            <a:r>
              <a:rPr lang="en-US" sz="2800" b="1" dirty="0" smtClean="0">
                <a:solidFill>
                  <a:schemeClr val="bg1"/>
                </a:solidFill>
              </a:rPr>
              <a:t>:</a:t>
            </a:r>
          </a:p>
          <a:p>
            <a:pPr lvl="1">
              <a:buFont typeface="Arial" pitchFamily="34" charset="0"/>
              <a:buChar char="•"/>
            </a:pPr>
            <a:r>
              <a:rPr lang="zh-CN" altLang="en-US" sz="2800" dirty="0" smtClean="0">
                <a:solidFill>
                  <a:schemeClr val="bg1"/>
                </a:solidFill>
              </a:rPr>
              <a:t>声明式缓</a:t>
            </a:r>
            <a:r>
              <a:rPr lang="zh-CN" altLang="en-US" sz="2800" dirty="0" smtClean="0">
                <a:solidFill>
                  <a:schemeClr val="bg1"/>
                </a:solidFill>
              </a:rPr>
              <a:t>存 </a:t>
            </a:r>
            <a:r>
              <a:rPr lang="en-US" altLang="zh-CN" sz="2800" dirty="0" smtClean="0"/>
              <a:t>[</a:t>
            </a:r>
            <a:r>
              <a:rPr lang="en-US" altLang="zh-CN" sz="2800" dirty="0" err="1" smtClean="0"/>
              <a:t>AspNetCacheProfile</a:t>
            </a:r>
            <a:r>
              <a:rPr lang="en-US" altLang="zh-CN" sz="2800" dirty="0" smtClean="0"/>
              <a:t>]</a:t>
            </a:r>
            <a:endParaRPr lang="en-US" altLang="zh-CN" sz="2800" dirty="0" smtClean="0">
              <a:solidFill>
                <a:schemeClr val="bg1"/>
              </a:solidFill>
            </a:endParaRPr>
          </a:p>
          <a:p>
            <a:pPr lvl="1">
              <a:buFont typeface="Arial" pitchFamily="34" charset="0"/>
              <a:buChar char="•"/>
            </a:pPr>
            <a:r>
              <a:rPr lang="en-US" sz="2800" dirty="0" smtClean="0">
                <a:solidFill>
                  <a:schemeClr val="bg1"/>
                </a:solidFill>
              </a:rPr>
              <a:t>Conditional GET &amp; PUT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演示名称　</a:t>
            </a:r>
            <a:r>
              <a:rPr lang="en-US" altLang="zh-CN" dirty="0" smtClean="0"/>
              <a:t> REST</a:t>
            </a:r>
            <a:r>
              <a:rPr lang="zh-CN" altLang="en-US" dirty="0" smtClean="0"/>
              <a:t>的新功能</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4" name="Rectangle 3"/>
          <p:cNvSpPr/>
          <p:nvPr/>
        </p:nvSpPr>
        <p:spPr>
          <a:xfrm>
            <a:off x="2357422" y="1585906"/>
            <a:ext cx="4357718" cy="914400"/>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t>WCF4.0</a:t>
            </a:r>
            <a:endParaRPr lang="zh-CN" altLang="en-US" sz="4800" b="1" dirty="0"/>
          </a:p>
        </p:txBody>
      </p:sp>
      <p:sp>
        <p:nvSpPr>
          <p:cNvPr id="5" name="Rectangle 4"/>
          <p:cNvSpPr/>
          <p:nvPr/>
        </p:nvSpPr>
        <p:spPr>
          <a:xfrm>
            <a:off x="1428728" y="3429000"/>
            <a:ext cx="2500330" cy="1500198"/>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t>简化的配置</a:t>
            </a:r>
            <a:endParaRPr lang="zh-CN" altLang="en-US" sz="3200" b="1" dirty="0"/>
          </a:p>
        </p:txBody>
      </p:sp>
      <p:sp>
        <p:nvSpPr>
          <p:cNvPr id="6" name="Rectangle 5"/>
          <p:cNvSpPr/>
          <p:nvPr/>
        </p:nvSpPr>
        <p:spPr>
          <a:xfrm>
            <a:off x="5072066" y="3429000"/>
            <a:ext cx="2500330" cy="1500198"/>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t>更多的功能</a:t>
            </a:r>
            <a:endParaRPr lang="zh-CN" altLang="en-US" sz="3200" b="1" dirty="0"/>
          </a:p>
        </p:txBody>
      </p:sp>
      <p:sp>
        <p:nvSpPr>
          <p:cNvPr id="8" name="Plus 7"/>
          <p:cNvSpPr/>
          <p:nvPr/>
        </p:nvSpPr>
        <p:spPr>
          <a:xfrm>
            <a:off x="4014790" y="3714752"/>
            <a:ext cx="914400" cy="914400"/>
          </a:xfrm>
          <a:prstGeom prst="mathPl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Curved Up Arrow 8"/>
          <p:cNvSpPr/>
          <p:nvPr/>
        </p:nvSpPr>
        <p:spPr>
          <a:xfrm flipV="1">
            <a:off x="714348" y="1857364"/>
            <a:ext cx="1500198" cy="1571636"/>
          </a:xfrm>
          <a:prstGeom prst="curvedUpArrow">
            <a:avLst/>
          </a:prstGeom>
          <a:ln>
            <a:headEnd type="triangle"/>
            <a:tailEnd type="triangle"/>
          </a:ln>
          <a:scene3d>
            <a:camera prst="orthographicFront">
              <a:rot lat="20999999" lon="0" rev="5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Curved Up Arrow 9"/>
          <p:cNvSpPr/>
          <p:nvPr/>
        </p:nvSpPr>
        <p:spPr>
          <a:xfrm flipV="1">
            <a:off x="6858016" y="1928802"/>
            <a:ext cx="1500198" cy="1571636"/>
          </a:xfrm>
          <a:prstGeom prst="curvedUpArrow">
            <a:avLst/>
          </a:prstGeom>
          <a:ln>
            <a:headEnd type="triangle"/>
            <a:tailEnd type="triangle"/>
          </a:ln>
          <a:scene3d>
            <a:camera prst="orthographicFront">
              <a:rot lat="599971" lon="10799975" rev="162000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 Placeholder 2"/>
          <p:cNvSpPr>
            <a:spLocks noGrp="1"/>
          </p:cNvSpPr>
          <p:nvPr>
            <p:ph type="body" sz="quarter" idx="10"/>
          </p:nvPr>
        </p:nvSpPr>
        <p:spPr>
          <a:xfrm>
            <a:off x="190528" y="1785926"/>
            <a:ext cx="8953472" cy="4643470"/>
          </a:xfrm>
        </p:spPr>
        <p:txBody>
          <a:bodyPr>
            <a:noAutofit/>
          </a:bodyPr>
          <a:lstStyle/>
          <a:p>
            <a:r>
              <a:rPr lang="zh-CN" altLang="en-US" sz="2500" b="1" dirty="0" smtClean="0"/>
              <a:t>团队博客</a:t>
            </a:r>
            <a:r>
              <a:rPr lang="en-US" altLang="zh-CN" sz="2500" b="1" dirty="0" smtClean="0"/>
              <a:t>:		</a:t>
            </a:r>
          </a:p>
          <a:p>
            <a:pPr lvl="1"/>
            <a:r>
              <a:rPr lang="en-US" altLang="zh-CN" sz="2500" dirty="0" smtClean="0">
                <a:solidFill>
                  <a:schemeClr val="bg1"/>
                </a:solidFill>
                <a:hlinkClick r:id="rId3"/>
              </a:rPr>
              <a:t>http://blogs.msdn.com/</a:t>
            </a:r>
            <a:r>
              <a:rPr lang="en-US" altLang="zh-CN" sz="2500" b="1" dirty="0" smtClean="0">
                <a:solidFill>
                  <a:schemeClr val="bg1"/>
                </a:solidFill>
                <a:hlinkClick r:id="rId3"/>
              </a:rPr>
              <a:t>wcftoolsteamblogcn</a:t>
            </a:r>
          </a:p>
          <a:p>
            <a:pPr>
              <a:buNone/>
            </a:pPr>
            <a:r>
              <a:rPr lang="zh-CN" altLang="en-US" sz="2500" b="1" dirty="0" smtClean="0"/>
              <a:t>学习和下载：</a:t>
            </a:r>
            <a:endParaRPr lang="en-US" sz="2500" b="1" dirty="0" smtClean="0"/>
          </a:p>
          <a:p>
            <a:pPr lvl="1"/>
            <a:r>
              <a:rPr lang="en-US" sz="2500" b="1" dirty="0" smtClean="0">
                <a:solidFill>
                  <a:schemeClr val="bg1"/>
                </a:solidFill>
              </a:rPr>
              <a:t>WCF 3.x:	</a:t>
            </a:r>
            <a:r>
              <a:rPr lang="en-US" sz="2500" dirty="0" smtClean="0">
                <a:solidFill>
                  <a:schemeClr val="bg1"/>
                </a:solidFill>
                <a:hlinkClick r:id="rId4"/>
              </a:rPr>
              <a:t>http://msdn.microsoft.com/</a:t>
            </a:r>
            <a:r>
              <a:rPr lang="en-US" sz="2500" b="1" dirty="0" smtClean="0">
                <a:solidFill>
                  <a:schemeClr val="bg1"/>
                </a:solidFill>
                <a:hlinkClick r:id="rId4"/>
              </a:rPr>
              <a:t>wcf</a:t>
            </a:r>
            <a:endParaRPr lang="en-US" sz="2500" b="1" dirty="0" smtClean="0">
              <a:solidFill>
                <a:schemeClr val="bg1"/>
              </a:solidFill>
            </a:endParaRPr>
          </a:p>
          <a:p>
            <a:pPr lvl="1"/>
            <a:r>
              <a:rPr lang="en-US" sz="2500" b="1" dirty="0" smtClean="0">
                <a:solidFill>
                  <a:schemeClr val="bg1"/>
                </a:solidFill>
              </a:rPr>
              <a:t>WCF 4: 		</a:t>
            </a:r>
            <a:r>
              <a:rPr lang="en-US" sz="2500" dirty="0" smtClean="0">
                <a:solidFill>
                  <a:schemeClr val="bg1"/>
                </a:solidFill>
                <a:hlinkClick r:id="rId5"/>
              </a:rPr>
              <a:t>http://msdn.microsoft.com/</a:t>
            </a:r>
            <a:r>
              <a:rPr lang="en-US" sz="2500" b="1" dirty="0" smtClean="0">
                <a:solidFill>
                  <a:schemeClr val="bg1"/>
                </a:solidFill>
                <a:hlinkClick r:id="rId5"/>
              </a:rPr>
              <a:t>wcf/future</a:t>
            </a:r>
            <a:endParaRPr lang="en-US" sz="2500" dirty="0" smtClean="0">
              <a:solidFill>
                <a:schemeClr val="bg1"/>
              </a:solidFill>
            </a:endParaRPr>
          </a:p>
          <a:p>
            <a:pPr>
              <a:buNone/>
            </a:pPr>
            <a:r>
              <a:rPr lang="zh-CN" altLang="en-US" sz="2500" b="1" dirty="0" smtClean="0"/>
              <a:t>欢迎提交疑问：</a:t>
            </a:r>
            <a:endParaRPr lang="en-US" sz="2500" b="1" dirty="0" smtClean="0"/>
          </a:p>
          <a:p>
            <a:pPr lvl="1"/>
            <a:r>
              <a:rPr lang="en-US" sz="2500" dirty="0" smtClean="0">
                <a:solidFill>
                  <a:schemeClr val="bg1"/>
                </a:solidFill>
                <a:hlinkClick r:id="rId3"/>
              </a:rPr>
              <a:t>http://social.msdn.microsoft.com/forums/en-US/</a:t>
            </a:r>
            <a:r>
              <a:rPr lang="en-US" sz="2500" b="1" dirty="0" smtClean="0">
                <a:solidFill>
                  <a:schemeClr val="bg1"/>
                </a:solidFill>
                <a:hlinkClick r:id="rId3"/>
              </a:rPr>
              <a:t>wcf</a:t>
            </a:r>
            <a:endParaRPr lang="en-US" sz="2500" b="1" dirty="0" smtClean="0">
              <a:solidFill>
                <a:schemeClr val="bg1"/>
              </a:solidFill>
            </a:endParaRPr>
          </a:p>
          <a:p>
            <a:pPr lvl="1"/>
            <a:r>
              <a:rPr lang="en-US" sz="2500" dirty="0" smtClean="0">
                <a:solidFill>
                  <a:schemeClr val="bg1"/>
                </a:solidFill>
                <a:hlinkClick r:id="rId3"/>
              </a:rPr>
              <a:t>http://social.msdn.microsoft.com/Forums/en-US/</a:t>
            </a:r>
            <a:r>
              <a:rPr lang="en-US" sz="2500" b="1" dirty="0" smtClean="0">
                <a:solidFill>
                  <a:schemeClr val="bg1"/>
                </a:solidFill>
                <a:hlinkClick r:id="rId3"/>
              </a:rPr>
              <a:t>wcfprerelease</a:t>
            </a:r>
          </a:p>
          <a:p>
            <a:pPr>
              <a:buNone/>
            </a:pPr>
            <a:r>
              <a:rPr lang="zh-CN" altLang="en-US" sz="2500" b="1" dirty="0" smtClean="0"/>
              <a:t>欢迎提供建议：</a:t>
            </a:r>
            <a:endParaRPr lang="en-US" sz="2500" b="1" dirty="0" smtClean="0"/>
          </a:p>
          <a:p>
            <a:pPr lvl="1"/>
            <a:r>
              <a:rPr lang="en-US" sz="2500" dirty="0" smtClean="0">
                <a:solidFill>
                  <a:schemeClr val="bg1"/>
                </a:solidFill>
                <a:hlinkClick r:id="rId6"/>
              </a:rPr>
              <a:t>https://connect.microsoft.com/</a:t>
            </a:r>
            <a:r>
              <a:rPr lang="en-US" sz="2500" b="1" dirty="0" smtClean="0">
                <a:solidFill>
                  <a:schemeClr val="bg1"/>
                </a:solidFill>
                <a:hlinkClick r:id="rId6"/>
              </a:rPr>
              <a:t>wcf</a:t>
            </a:r>
            <a:r>
              <a:rPr lang="en-US" sz="2500" dirty="0" smtClean="0">
                <a:solidFill>
                  <a:schemeClr val="bg1"/>
                </a:solidFill>
              </a:rPr>
              <a:t> </a:t>
            </a:r>
          </a:p>
        </p:txBody>
      </p:sp>
      <p:pic>
        <p:nvPicPr>
          <p:cNvPr id="4" name="Picture 2"/>
          <p:cNvPicPr>
            <a:picLocks noChangeAspect="1" noChangeArrowheads="1"/>
          </p:cNvPicPr>
          <p:nvPr/>
        </p:nvPicPr>
        <p:blipFill>
          <a:blip r:embed="rId7" cstate="print"/>
          <a:srcRect/>
          <a:stretch>
            <a:fillRect/>
          </a:stretch>
        </p:blipFill>
        <p:spPr bwMode="auto">
          <a:xfrm>
            <a:off x="7786710" y="5348304"/>
            <a:ext cx="1228725" cy="438150"/>
          </a:xfrm>
          <a:prstGeom prst="rect">
            <a:avLst/>
          </a:prstGeom>
          <a:noFill/>
          <a:ln w="9525">
            <a:noFill/>
            <a:miter lim="800000"/>
            <a:headEnd/>
            <a:tailEnd/>
          </a:ln>
        </p:spPr>
      </p:pic>
      <p:pic>
        <p:nvPicPr>
          <p:cNvPr id="6" name="Picture 3"/>
          <p:cNvPicPr>
            <a:picLocks noChangeAspect="1" noChangeArrowheads="1"/>
          </p:cNvPicPr>
          <p:nvPr/>
        </p:nvPicPr>
        <p:blipFill>
          <a:blip r:embed="rId8" cstate="print"/>
          <a:srcRect/>
          <a:stretch>
            <a:fillRect/>
          </a:stretch>
        </p:blipFill>
        <p:spPr bwMode="auto">
          <a:xfrm>
            <a:off x="8117806" y="2786058"/>
            <a:ext cx="866775" cy="466725"/>
          </a:xfrm>
          <a:prstGeom prst="rect">
            <a:avLst/>
          </a:prstGeom>
          <a:noFill/>
          <a:ln w="9525">
            <a:noFill/>
            <a:miter lim="800000"/>
            <a:headEnd/>
            <a:tailEnd/>
          </a:ln>
        </p:spPr>
      </p:pic>
      <p:pic>
        <p:nvPicPr>
          <p:cNvPr id="7" name="Picture 4"/>
          <p:cNvPicPr>
            <a:picLocks noChangeAspect="1" noChangeArrowheads="1"/>
          </p:cNvPicPr>
          <p:nvPr/>
        </p:nvPicPr>
        <p:blipFill>
          <a:blip r:embed="rId9" cstate="print"/>
          <a:srcRect/>
          <a:stretch>
            <a:fillRect/>
          </a:stretch>
        </p:blipFill>
        <p:spPr bwMode="auto">
          <a:xfrm>
            <a:off x="7772431" y="3267008"/>
            <a:ext cx="1228725" cy="20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内容占位符 2"/>
          <p:cNvSpPr>
            <a:spLocks noGrp="1"/>
          </p:cNvSpPr>
          <p:nvPr>
            <p:ph idx="1"/>
          </p:nvPr>
        </p:nvSpPr>
        <p:spPr/>
        <p:txBody>
          <a:bodyPr/>
          <a:lstStyle/>
          <a:p>
            <a:r>
              <a:rPr lang="en-US" altLang="zh-CN" dirty="0" smtClean="0"/>
              <a:t>WCF4.0</a:t>
            </a:r>
            <a:r>
              <a:rPr lang="zh-CN" altLang="en-US" dirty="0" smtClean="0"/>
              <a:t>概述</a:t>
            </a:r>
            <a:endParaRPr lang="en-US" altLang="zh-CN" dirty="0" smtClean="0"/>
          </a:p>
          <a:p>
            <a:r>
              <a:rPr lang="en-US" altLang="zh-CN" dirty="0" smtClean="0"/>
              <a:t>WCF4.0</a:t>
            </a:r>
            <a:r>
              <a:rPr lang="zh-CN" altLang="en-US" dirty="0" smtClean="0"/>
              <a:t> </a:t>
            </a:r>
            <a:r>
              <a:rPr lang="en-US" altLang="zh-CN" dirty="0" smtClean="0"/>
              <a:t>–</a:t>
            </a:r>
            <a:r>
              <a:rPr lang="zh-CN" altLang="en-US" dirty="0" smtClean="0"/>
              <a:t> 简化的配置</a:t>
            </a:r>
            <a:endParaRPr lang="en-US" altLang="zh-CN" dirty="0" smtClean="0"/>
          </a:p>
          <a:p>
            <a:r>
              <a:rPr lang="en-US" altLang="zh-CN" dirty="0" smtClean="0"/>
              <a:t>WCF4.0</a:t>
            </a:r>
            <a:r>
              <a:rPr lang="zh-CN" altLang="en-US" dirty="0" smtClean="0"/>
              <a:t> </a:t>
            </a:r>
            <a:r>
              <a:rPr lang="en-US" altLang="zh-CN" dirty="0" smtClean="0"/>
              <a:t>–</a:t>
            </a:r>
            <a:r>
              <a:rPr lang="zh-CN" altLang="en-US" dirty="0" smtClean="0"/>
              <a:t> </a:t>
            </a:r>
            <a:r>
              <a:rPr lang="en-US" altLang="zh-CN" dirty="0" smtClean="0"/>
              <a:t>WCF</a:t>
            </a:r>
            <a:r>
              <a:rPr lang="zh-CN" altLang="en-US" dirty="0" smtClean="0"/>
              <a:t>基于</a:t>
            </a:r>
            <a:r>
              <a:rPr lang="en-US" altLang="zh-CN" dirty="0" smtClean="0"/>
              <a:t>WS-Discovery</a:t>
            </a:r>
            <a:r>
              <a:rPr lang="zh-CN" altLang="en-US" dirty="0" smtClean="0"/>
              <a:t>的服务发现机制</a:t>
            </a:r>
            <a:endParaRPr lang="en-US" altLang="zh-CN" dirty="0" smtClean="0"/>
          </a:p>
          <a:p>
            <a:r>
              <a:rPr lang="en-US" altLang="zh-CN" dirty="0" smtClean="0"/>
              <a:t>WCF4.0</a:t>
            </a:r>
            <a:r>
              <a:rPr lang="zh-CN" altLang="en-US" dirty="0" smtClean="0"/>
              <a:t> </a:t>
            </a:r>
            <a:r>
              <a:rPr lang="en-US" altLang="zh-CN" dirty="0" smtClean="0"/>
              <a:t>–</a:t>
            </a:r>
            <a:r>
              <a:rPr lang="zh-CN" altLang="en-US" dirty="0" smtClean="0"/>
              <a:t> 路由服务</a:t>
            </a:r>
            <a:endParaRPr lang="en-US" altLang="zh-CN" dirty="0" smtClean="0"/>
          </a:p>
          <a:p>
            <a:r>
              <a:rPr lang="en-US" altLang="zh-CN" dirty="0" smtClean="0"/>
              <a:t>WCF4.0</a:t>
            </a:r>
            <a:r>
              <a:rPr lang="zh-CN" altLang="en-US" dirty="0" smtClean="0"/>
              <a:t> </a:t>
            </a:r>
            <a:r>
              <a:rPr lang="en-US" altLang="zh-CN" dirty="0" smtClean="0"/>
              <a:t>–</a:t>
            </a:r>
            <a:r>
              <a:rPr lang="zh-CN" altLang="en-US" dirty="0" smtClean="0"/>
              <a:t> 对</a:t>
            </a:r>
            <a:r>
              <a:rPr lang="en-US" altLang="zh-CN" dirty="0" smtClean="0"/>
              <a:t>REST</a:t>
            </a:r>
            <a:r>
              <a:rPr lang="zh-CN" altLang="en-US" dirty="0" smtClean="0"/>
              <a:t>的进一步支持</a:t>
            </a:r>
            <a:endParaRPr lang="en-US" altLang="zh-CN" dirty="0" smtClean="0"/>
          </a:p>
          <a:p>
            <a:r>
              <a:rPr lang="zh-CN" altLang="en-US" dirty="0" smtClean="0"/>
              <a:t>小结</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dirty="0" smtClean="0"/>
              <a:t>(F4)</a:t>
            </a:r>
            <a:br>
              <a:rPr lang="en-US" altLang="zh-CN" dirty="0" smtClean="0"/>
            </a:br>
            <a:r>
              <a:rPr lang="zh-CN" altLang="en-US" sz="1400" dirty="0" smtClean="0"/>
              <a:t>本课程结束后，我们将在接下来的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2"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800" b="100000" l="0" r="100000">
                        <a14:backgroundMark x1="4052" y1="83467" x2="46041" y2="95467"/>
                        <a14:backgroundMark x1="61694" y1="98933" x2="63720" y2="98933"/>
                        <a14:backgroundMark x1="96501" y1="97067" x2="88950" y2="99200"/>
                        <a14:backgroundMark x1="99263" y1="48800" x2="99448" y2="67467"/>
                      </a14:backgroundRemoval>
                    </a14:imgEffect>
                  </a14:imgLayer>
                </a14:imgProps>
              </a:ext>
              <a:ext uri="{28A0092B-C50C-407E-A947-70E740481C1C}">
                <a14:useLocalDpi xmlns:a14="http://schemas.microsoft.com/office/drawing/2010/main" xmlns="" val="0"/>
              </a:ext>
            </a:extLst>
          </a:blip>
          <a:srcRect l="1195" t="1455" r="1199"/>
          <a:stretch/>
        </p:blipFill>
        <p:spPr bwMode="auto">
          <a:xfrm>
            <a:off x="466404" y="1929938"/>
            <a:ext cx="3024336" cy="2108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528548" y="1857364"/>
            <a:ext cx="5472608" cy="4829014"/>
          </a:xfrm>
          <a:prstGeom prst="rect">
            <a:avLst/>
          </a:prstGeom>
          <a:noFill/>
        </p:spPr>
        <p:txBody>
          <a:bodyPr wrap="square" rtlCol="0">
            <a:spAutoFit/>
          </a:bodyPr>
          <a:lstStyle/>
          <a:p>
            <a:pPr defTabSz="914363">
              <a:lnSpc>
                <a:spcPct val="90000"/>
              </a:lnSpc>
              <a:spcBef>
                <a:spcPct val="20000"/>
              </a:spcBef>
            </a:pPr>
            <a:r>
              <a:rPr lang="zh-CN" altLang="en-US" sz="2400" dirty="0" smtClean="0">
                <a:solidFill>
                  <a:srgbClr val="FFC000"/>
                </a:solidFill>
                <a:latin typeface="微软雅黑" pitchFamily="34" charset="-122"/>
                <a:ea typeface="微软雅黑" pitchFamily="34" charset="-122"/>
              </a:rPr>
              <a:t>公开下载已经启动！</a:t>
            </a:r>
            <a:endParaRPr lang="en-US" altLang="zh-CN" sz="2400" dirty="0">
              <a:solidFill>
                <a:srgbClr val="FFC000"/>
              </a:solidFill>
              <a:latin typeface="微软雅黑" pitchFamily="34" charset="-122"/>
              <a:ea typeface="微软雅黑" pitchFamily="34" charset="-122"/>
            </a:endParaRPr>
          </a:p>
          <a:p>
            <a:pPr lvl="0"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高度集成与易于使用</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支持热门的</a:t>
            </a:r>
            <a:r>
              <a:rPr lang="en-US" altLang="zh-CN" dirty="0" smtClean="0">
                <a:latin typeface="微软雅黑" pitchFamily="34" charset="-122"/>
                <a:ea typeface="微软雅黑" pitchFamily="34" charset="-122"/>
              </a:rPr>
              <a:t> </a:t>
            </a:r>
            <a:r>
              <a:rPr lang="en-US" altLang="zh-TW" dirty="0" smtClean="0">
                <a:latin typeface="微软雅黑" pitchFamily="34" charset="-122"/>
                <a:ea typeface="微软雅黑" pitchFamily="34" charset="-122"/>
              </a:rPr>
              <a:t>Windows 7 </a:t>
            </a:r>
            <a:r>
              <a:rPr lang="zh-CN" altLang="zh-TW" dirty="0" smtClean="0">
                <a:latin typeface="微软雅黑" pitchFamily="34" charset="-122"/>
                <a:ea typeface="微软雅黑" pitchFamily="34" charset="-122"/>
              </a:rPr>
              <a:t>和</a:t>
            </a:r>
            <a:r>
              <a:rPr lang="en-US" altLang="zh-TW" dirty="0" smtClean="0">
                <a:latin typeface="微软雅黑" pitchFamily="34" charset="-122"/>
                <a:ea typeface="微软雅黑" pitchFamily="34" charset="-122"/>
              </a:rPr>
              <a:t> SharePoint 2010 </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多项创新技术的互操作性（</a:t>
            </a:r>
            <a:r>
              <a:rPr lang="en-US" altLang="zh-TW" dirty="0" smtClean="0">
                <a:latin typeface="微软雅黑" pitchFamily="34" charset="-122"/>
                <a:ea typeface="微软雅黑" pitchFamily="34" charset="-122"/>
              </a:rPr>
              <a:t>Silverlight </a:t>
            </a:r>
            <a:r>
              <a:rPr lang="zh-CN" altLang="zh-TW" dirty="0" smtClean="0">
                <a:latin typeface="微软雅黑" pitchFamily="34" charset="-122"/>
                <a:ea typeface="微软雅黑" pitchFamily="34" charset="-122"/>
              </a:rPr>
              <a:t>和</a:t>
            </a:r>
            <a:r>
              <a:rPr lang="en-US" altLang="zh-TW" dirty="0" smtClean="0">
                <a:latin typeface="微软雅黑" pitchFamily="34" charset="-122"/>
                <a:ea typeface="微软雅黑" pitchFamily="34" charset="-122"/>
              </a:rPr>
              <a:t> Windows Presentation Foundation </a:t>
            </a:r>
            <a:r>
              <a:rPr lang="zh-CN" altLang="zh-TW" dirty="0" smtClean="0">
                <a:latin typeface="微软雅黑" pitchFamily="34" charset="-122"/>
                <a:ea typeface="微软雅黑" pitchFamily="34" charset="-122"/>
              </a:rPr>
              <a:t>的控件、</a:t>
            </a:r>
            <a:r>
              <a:rPr lang="en-US" altLang="zh-TW" dirty="0" smtClean="0">
                <a:latin typeface="微软雅黑" pitchFamily="34" charset="-122"/>
                <a:ea typeface="微软雅黑" pitchFamily="34" charset="-122"/>
              </a:rPr>
              <a:t>ASP.NET MVC</a:t>
            </a:r>
            <a:r>
              <a:rPr lang="zh-CN" altLang="zh-TW" dirty="0" smtClean="0">
                <a:latin typeface="微软雅黑" pitchFamily="34" charset="-122"/>
                <a:ea typeface="微软雅黑" pitchFamily="34" charset="-122"/>
              </a:rPr>
              <a:t>、和多核开发）</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强化</a:t>
            </a:r>
            <a:r>
              <a:rPr lang="en-US" altLang="zh-TW" dirty="0" smtClean="0">
                <a:latin typeface="微软雅黑" pitchFamily="34" charset="-122"/>
                <a:ea typeface="微软雅黑" pitchFamily="34" charset="-122"/>
              </a:rPr>
              <a:t> C++ </a:t>
            </a:r>
            <a:r>
              <a:rPr lang="zh-CN" altLang="zh-TW" dirty="0" smtClean="0">
                <a:latin typeface="微软雅黑" pitchFamily="34" charset="-122"/>
                <a:ea typeface="微软雅黑" pitchFamily="34" charset="-122"/>
              </a:rPr>
              <a:t>与</a:t>
            </a:r>
            <a:r>
              <a:rPr lang="en-US" altLang="zh-TW" dirty="0" smtClean="0">
                <a:latin typeface="微软雅黑" pitchFamily="34" charset="-122"/>
                <a:ea typeface="微软雅黑" pitchFamily="34" charset="-122"/>
              </a:rPr>
              <a:t> Java Script</a:t>
            </a:r>
            <a:r>
              <a:rPr lang="zh-CN" altLang="zh-TW" dirty="0" smtClean="0">
                <a:latin typeface="微软雅黑" pitchFamily="34" charset="-122"/>
                <a:ea typeface="微软雅黑" pitchFamily="34" charset="-122"/>
              </a:rPr>
              <a:t>的程序编写</a:t>
            </a:r>
            <a:endParaRPr lang="zh-TW" altLang="zh-TW" dirty="0" smtClean="0">
              <a:latin typeface="微软雅黑" pitchFamily="34" charset="-122"/>
              <a:ea typeface="微软雅黑" pitchFamily="34" charset="-122"/>
            </a:endParaRPr>
          </a:p>
          <a:p>
            <a:pPr lvl="0"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团队开发与软件质量</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内建</a:t>
            </a:r>
            <a:r>
              <a:rPr lang="en-US" altLang="zh-TW" dirty="0" smtClean="0">
                <a:latin typeface="微软雅黑" pitchFamily="34" charset="-122"/>
                <a:ea typeface="微软雅黑" pitchFamily="34" charset="-122"/>
              </a:rPr>
              <a:t>Scrum</a:t>
            </a:r>
            <a:r>
              <a:rPr lang="zh-CN" altLang="zh-TW" dirty="0" smtClean="0">
                <a:latin typeface="微软雅黑" pitchFamily="34" charset="-122"/>
                <a:ea typeface="微软雅黑" pitchFamily="34" charset="-122"/>
              </a:rPr>
              <a:t>的敏捷开发流程模版</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完美结合团队成员、流程与工具</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最新虚拟化技术的软件测试功能</a:t>
            </a:r>
            <a:r>
              <a:rPr lang="en-US" altLang="zh-TW" dirty="0" smtClean="0">
                <a:latin typeface="微软雅黑" pitchFamily="34" charset="-122"/>
                <a:ea typeface="微软雅黑" pitchFamily="34" charset="-122"/>
              </a:rPr>
              <a:t>Test Lab Management</a:t>
            </a:r>
            <a:endParaRPr lang="zh-TW" altLang="zh-TW" dirty="0" smtClean="0">
              <a:latin typeface="微软雅黑" pitchFamily="34" charset="-122"/>
              <a:ea typeface="微软雅黑" pitchFamily="34" charset="-122"/>
            </a:endParaRPr>
          </a:p>
          <a:p>
            <a:pPr lvl="0"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为程序员开启全新的机会</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云运算</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en-US" altLang="zh-TW" dirty="0" smtClean="0">
                <a:latin typeface="微软雅黑" pitchFamily="34" charset="-122"/>
                <a:ea typeface="微软雅黑" pitchFamily="34" charset="-122"/>
              </a:rPr>
              <a:t>RIA</a:t>
            </a:r>
            <a:r>
              <a:rPr lang="zh-CN" altLang="zh-TW" dirty="0" smtClean="0">
                <a:latin typeface="微软雅黑" pitchFamily="34" charset="-122"/>
                <a:ea typeface="微软雅黑" pitchFamily="34" charset="-122"/>
              </a:rPr>
              <a:t>高交互的互联网应用</a:t>
            </a:r>
            <a:endParaRPr lang="zh-TW" altLang="zh-TW" dirty="0" smtClean="0">
              <a:latin typeface="微软雅黑" pitchFamily="34" charset="-122"/>
              <a:ea typeface="微软雅黑" pitchFamily="34" charset="-122"/>
            </a:endParaRPr>
          </a:p>
          <a:p>
            <a:pPr lvl="1" indent="-257209" defTabSz="914363">
              <a:lnSpc>
                <a:spcPct val="90000"/>
              </a:lnSpc>
              <a:spcBef>
                <a:spcPct val="20000"/>
              </a:spcBef>
              <a:buBlip>
                <a:blip r:embed="rId5"/>
              </a:buBlip>
            </a:pPr>
            <a:r>
              <a:rPr lang="zh-CN" altLang="zh-TW" dirty="0" smtClean="0">
                <a:latin typeface="微软雅黑" pitchFamily="34" charset="-122"/>
                <a:ea typeface="微软雅黑" pitchFamily="34" charset="-122"/>
              </a:rPr>
              <a:t>移动与嵌入式装置</a:t>
            </a:r>
            <a:endParaRPr lang="zh-TW" altLang="zh-TW" dirty="0" smtClean="0">
              <a:latin typeface="微软雅黑" pitchFamily="34" charset="-122"/>
              <a:ea typeface="微软雅黑" pitchFamily="34" charset="-122"/>
            </a:endParaRPr>
          </a:p>
        </p:txBody>
      </p:sp>
      <p:sp>
        <p:nvSpPr>
          <p:cNvPr id="2" name="TextBox 1"/>
          <p:cNvSpPr txBox="1"/>
          <p:nvPr/>
        </p:nvSpPr>
        <p:spPr>
          <a:xfrm>
            <a:off x="251520" y="1116033"/>
            <a:ext cx="2754280" cy="584775"/>
          </a:xfrm>
          <a:prstGeom prst="rect">
            <a:avLst/>
          </a:prstGeom>
          <a:noFill/>
        </p:spPr>
        <p:txBody>
          <a:bodyPr wrap="none" rtlCol="0">
            <a:spAutoFit/>
          </a:bodyPr>
          <a:lstStyle/>
          <a:p>
            <a:r>
              <a:rPr lang="en-US" sz="3200" dirty="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微软雅黑" pitchFamily="34" charset="-122"/>
                <a:ea typeface="微软雅黑" pitchFamily="34" charset="-122"/>
                <a:cs typeface="Arial" charset="0"/>
              </a:rPr>
              <a:t>Beta 2 NOW!</a:t>
            </a:r>
          </a:p>
        </p:txBody>
      </p:sp>
      <p:pic>
        <p:nvPicPr>
          <p:cNvPr id="1030" name="Picture 6" descr="E:\Resources\Art\MediaBank\Visual Studio\Horizontal\online-rgb\reverse\VS2010-Ult_h_rgb_r.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30581"/>
          <a:stretch/>
        </p:blipFill>
        <p:spPr bwMode="auto">
          <a:xfrm>
            <a:off x="323528" y="267211"/>
            <a:ext cx="5614988" cy="78552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6" name="Rectangle 5"/>
          <p:cNvSpPr/>
          <p:nvPr/>
        </p:nvSpPr>
        <p:spPr>
          <a:xfrm>
            <a:off x="3076371" y="1183684"/>
            <a:ext cx="5912131" cy="424732"/>
          </a:xfrm>
          <a:prstGeom prst="rect">
            <a:avLst/>
          </a:prstGeom>
        </p:spPr>
        <p:txBody>
          <a:bodyPr wrap="none">
            <a:spAutoFit/>
          </a:bodyPr>
          <a:lstStyle/>
          <a:p>
            <a:pPr defTabSz="914363">
              <a:lnSpc>
                <a:spcPct val="90000"/>
              </a:lnSpc>
              <a:spcBef>
                <a:spcPct val="20000"/>
              </a:spcBef>
            </a:pPr>
            <a:r>
              <a:rPr lang="en-US" altLang="zh-CN" sz="2400" dirty="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微软雅黑" pitchFamily="34" charset="-122"/>
                <a:ea typeface="微软雅黑" pitchFamily="34" charset="-122"/>
                <a:cs typeface="Arial" charset="0"/>
              </a:rPr>
              <a:t>http://www.microsoft.com/visualstudio</a:t>
            </a:r>
          </a:p>
        </p:txBody>
      </p:sp>
    </p:spTree>
    <p:extLst>
      <p:ext uri="{BB962C8B-B14F-4D97-AF65-F5344CB8AC3E}">
        <p14:creationId xmlns:p14="http://schemas.microsoft.com/office/powerpoint/2010/main" xmlns="" val="33017715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与微软开发工具团队交流</a:t>
            </a:r>
            <a:endParaRPr lang="zh-TW" altLang="en-US" dirty="0"/>
          </a:p>
        </p:txBody>
      </p:sp>
      <p:sp>
        <p:nvSpPr>
          <p:cNvPr id="3" name="Text Placeholder 2"/>
          <p:cNvSpPr>
            <a:spLocks noGrp="1"/>
          </p:cNvSpPr>
          <p:nvPr>
            <p:ph type="body" sz="quarter" idx="10"/>
          </p:nvPr>
        </p:nvSpPr>
        <p:spPr>
          <a:xfrm>
            <a:off x="381000" y="990600"/>
            <a:ext cx="8382000" cy="5867400"/>
          </a:xfrm>
        </p:spPr>
        <p:txBody>
          <a:bodyPr>
            <a:normAutofit fontScale="92500" lnSpcReduction="10000"/>
          </a:bodyPr>
          <a:lstStyle/>
          <a:p>
            <a:pPr>
              <a:buNone/>
            </a:pPr>
            <a:r>
              <a:rPr lang="zh-TW" altLang="en-US" b="1" dirty="0" smtClean="0"/>
              <a:t>倾听心声～</a:t>
            </a:r>
            <a:r>
              <a:rPr lang="zh-CN" altLang="en-US" b="1" dirty="0" smtClean="0"/>
              <a:t>与微软开发工具团队对谈</a:t>
            </a:r>
            <a:endParaRPr lang="en-US" altLang="zh-CN" b="1" dirty="0" smtClean="0"/>
          </a:p>
          <a:p>
            <a:r>
              <a:rPr lang="zh-TW" altLang="en-US" dirty="0" smtClean="0"/>
              <a:t>时间：</a:t>
            </a:r>
            <a:endParaRPr lang="en-US" altLang="zh-TW" dirty="0" smtClean="0"/>
          </a:p>
          <a:p>
            <a:pPr marL="741363" lvl="2"/>
            <a:r>
              <a:rPr lang="zh-TW" altLang="en-US" dirty="0" smtClean="0"/>
              <a:t>第一场：</a:t>
            </a:r>
            <a:r>
              <a:rPr lang="en-US" altLang="zh-TW" dirty="0" smtClean="0"/>
              <a:t>11/6</a:t>
            </a:r>
            <a:r>
              <a:rPr lang="zh-TW" altLang="en-US" dirty="0" smtClean="0"/>
              <a:t>（五）</a:t>
            </a:r>
            <a:r>
              <a:rPr lang="en-US" altLang="zh-TW" dirty="0" smtClean="0"/>
              <a:t> 14:25 – 15:10</a:t>
            </a:r>
          </a:p>
          <a:p>
            <a:pPr marL="741363" lvl="2"/>
            <a:r>
              <a:rPr lang="zh-TW" altLang="en-US" dirty="0" smtClean="0"/>
              <a:t>第二场：</a:t>
            </a:r>
            <a:r>
              <a:rPr lang="en-US" altLang="zh-TW" dirty="0" smtClean="0"/>
              <a:t>11/7</a:t>
            </a:r>
            <a:r>
              <a:rPr lang="zh-TW" altLang="en-US" dirty="0" smtClean="0"/>
              <a:t>（六）</a:t>
            </a:r>
            <a:r>
              <a:rPr lang="en-US" altLang="zh-TW" dirty="0" smtClean="0"/>
              <a:t>10:50 – 11:35</a:t>
            </a:r>
          </a:p>
          <a:p>
            <a:r>
              <a:rPr lang="zh-CN" altLang="en-US" dirty="0" smtClean="0"/>
              <a:t>地点：四层专家交流区</a:t>
            </a:r>
            <a:endParaRPr lang="en-US" altLang="zh-TW" dirty="0" smtClean="0"/>
          </a:p>
          <a:p>
            <a:pPr>
              <a:buNone/>
            </a:pPr>
            <a:r>
              <a:rPr lang="zh-CN" altLang="en-US" b="1" dirty="0" smtClean="0"/>
              <a:t>微软开发工具展</a:t>
            </a:r>
            <a:r>
              <a:rPr lang="zh-TW" altLang="en-US" b="1" dirty="0" smtClean="0"/>
              <a:t>台</a:t>
            </a:r>
            <a:endParaRPr lang="en-US" altLang="zh-TW" b="1" dirty="0" smtClean="0"/>
          </a:p>
          <a:p>
            <a:r>
              <a:rPr lang="zh-TW" altLang="en-US" dirty="0" smtClean="0"/>
              <a:t>地点：三层</a:t>
            </a:r>
            <a:r>
              <a:rPr lang="en-US" altLang="zh-TW" dirty="0" smtClean="0"/>
              <a:t>M10</a:t>
            </a:r>
            <a:r>
              <a:rPr lang="zh-TW" altLang="en-US" dirty="0" smtClean="0"/>
              <a:t>展台</a:t>
            </a:r>
            <a:endParaRPr lang="en-US" altLang="zh-TW" dirty="0" smtClean="0"/>
          </a:p>
          <a:p>
            <a:r>
              <a:rPr lang="zh-TW" altLang="en-US" dirty="0" smtClean="0"/>
              <a:t>填写</a:t>
            </a:r>
            <a:r>
              <a:rPr lang="zh-CN" altLang="en-US" dirty="0" smtClean="0"/>
              <a:t>展位问卷资料赠送限量纪念品！</a:t>
            </a:r>
            <a:endParaRPr lang="en-US" altLang="zh-CN" dirty="0" smtClean="0"/>
          </a:p>
          <a:p>
            <a:pPr>
              <a:buNone/>
            </a:pPr>
            <a:r>
              <a:rPr lang="zh-CN" altLang="en-US" b="1" dirty="0" smtClean="0"/>
              <a:t>洞察软件商业价值</a:t>
            </a:r>
            <a:r>
              <a:rPr lang="zh-TW" altLang="en-US" b="1" dirty="0" smtClean="0"/>
              <a:t>～</a:t>
            </a:r>
            <a:r>
              <a:rPr lang="zh-CN" altLang="en-US" b="1" dirty="0" smtClean="0"/>
              <a:t>与</a:t>
            </a:r>
            <a:r>
              <a:rPr lang="zh-TW" altLang="en-US" b="1" dirty="0" smtClean="0"/>
              <a:t>开发工具</a:t>
            </a:r>
            <a:r>
              <a:rPr lang="zh-CN" altLang="en-US" b="1" dirty="0" smtClean="0"/>
              <a:t>市场经理对谈</a:t>
            </a:r>
            <a:endParaRPr lang="en-US" altLang="zh-TW" b="1" dirty="0" smtClean="0"/>
          </a:p>
          <a:p>
            <a:r>
              <a:rPr lang="zh-TW" altLang="en-US" dirty="0" smtClean="0"/>
              <a:t>时间：</a:t>
            </a:r>
            <a:endParaRPr lang="en-US" altLang="zh-TW" dirty="0" smtClean="0"/>
          </a:p>
          <a:p>
            <a:pPr lvl="1"/>
            <a:r>
              <a:rPr lang="en-US" altLang="zh-TW" dirty="0" smtClean="0"/>
              <a:t>11/7</a:t>
            </a:r>
            <a:r>
              <a:rPr lang="zh-TW" altLang="en-US" dirty="0" smtClean="0"/>
              <a:t>（六）</a:t>
            </a:r>
            <a:r>
              <a:rPr lang="en-US" altLang="zh-TW" dirty="0" smtClean="0"/>
              <a:t>15:30 – 16:00</a:t>
            </a:r>
          </a:p>
          <a:p>
            <a:r>
              <a:rPr lang="zh-CN" altLang="en-US" dirty="0" smtClean="0"/>
              <a:t>地点：三层微软展台</a:t>
            </a:r>
            <a:endParaRPr lang="en-US" altLang="zh-TW"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95300" y="2000240"/>
            <a:ext cx="8153400" cy="3200400"/>
          </a:xfrm>
          <a:prstGeom prst="roundRect">
            <a:avLst>
              <a:gd name="adj" fmla="val 7521"/>
            </a:avLst>
          </a:prstGeom>
          <a:solidFill>
            <a:schemeClr val="bg1">
              <a:alpha val="50000"/>
            </a:schemeClr>
          </a:solidFill>
          <a:ln>
            <a:gradFill flip="none" rotWithShape="1">
              <a:gsLst>
                <a:gs pos="40000">
                  <a:schemeClr val="accent3">
                    <a:lumMod val="60000"/>
                    <a:lumOff val="40000"/>
                  </a:schemeClr>
                </a:gs>
                <a:gs pos="60000">
                  <a:schemeClr val="bg2">
                    <a:lumMod val="90000"/>
                  </a:schemeClr>
                </a:gs>
              </a:gsLst>
              <a:lin ang="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标题 1"/>
          <p:cNvSpPr>
            <a:spLocks noGrp="1"/>
          </p:cNvSpPr>
          <p:nvPr>
            <p:ph type="title"/>
          </p:nvPr>
        </p:nvSpPr>
        <p:spPr/>
        <p:txBody>
          <a:bodyPr/>
          <a:lstStyle/>
          <a:p>
            <a:r>
              <a:rPr lang="zh-CN" altLang="en-US" dirty="0" smtClean="0"/>
              <a:t>关于</a:t>
            </a:r>
            <a:r>
              <a:rPr lang="en-US" altLang="zh-CN" dirty="0" smtClean="0"/>
              <a:t>WCF4.0</a:t>
            </a:r>
            <a:endParaRPr lang="zh-CN" altLang="en-US" dirty="0"/>
          </a:p>
        </p:txBody>
      </p:sp>
      <p:sp>
        <p:nvSpPr>
          <p:cNvPr id="3" name="内容占位符 2"/>
          <p:cNvSpPr>
            <a:spLocks noGrp="1"/>
          </p:cNvSpPr>
          <p:nvPr>
            <p:ph idx="1"/>
          </p:nvPr>
        </p:nvSpPr>
        <p:spPr>
          <a:xfrm>
            <a:off x="1571604" y="2890826"/>
            <a:ext cx="6043626" cy="1571636"/>
          </a:xfrm>
        </p:spPr>
        <p:txBody>
          <a:bodyPr/>
          <a:lstStyle/>
          <a:p>
            <a:r>
              <a:rPr lang="zh-CN" altLang="en-US" sz="2800" dirty="0" smtClean="0"/>
              <a:t>简化的开发体验</a:t>
            </a:r>
          </a:p>
          <a:p>
            <a:r>
              <a:rPr lang="zh-CN" altLang="en-US" sz="2800" dirty="0" smtClean="0"/>
              <a:t>更多的新功能</a:t>
            </a:r>
            <a:endParaRPr lang="en-US" altLang="zh-CN" sz="2800" dirty="0" smtClean="0"/>
          </a:p>
          <a:p>
            <a:r>
              <a:rPr lang="en-US" altLang="zh-CN" sz="2800" dirty="0" smtClean="0"/>
              <a:t>WCF3.5</a:t>
            </a:r>
            <a:r>
              <a:rPr lang="zh-CN" altLang="en-US" sz="2800" dirty="0" smtClean="0"/>
              <a:t>应用的无缝升级</a:t>
            </a:r>
            <a:endParaRPr lang="zh-CN" altLang="en-US" sz="2800" dirty="0"/>
          </a:p>
        </p:txBody>
      </p:sp>
      <p:sp>
        <p:nvSpPr>
          <p:cNvPr id="5" name="Rectangle 4"/>
          <p:cNvSpPr/>
          <p:nvPr/>
        </p:nvSpPr>
        <p:spPr>
          <a:xfrm>
            <a:off x="2357422" y="1500174"/>
            <a:ext cx="4357718" cy="914400"/>
          </a:xfrm>
          <a:prstGeom prst="rect">
            <a:avLst/>
          </a:prstGeom>
          <a:solidFill>
            <a:schemeClr val="accent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WCF4.0</a:t>
            </a:r>
            <a:r>
              <a:rPr lang="zh-CN" altLang="en-US" sz="3200" b="1" dirty="0" smtClean="0"/>
              <a:t>给我们带来：</a:t>
            </a:r>
            <a:endParaRPr lang="zh-CN" alt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WCF4.0</a:t>
            </a:r>
            <a:r>
              <a:rPr lang="zh-CN" altLang="en-US" dirty="0" smtClean="0"/>
              <a:t>的新功能</a:t>
            </a:r>
            <a:endParaRPr lang="zh-CN" altLang="en-US" dirty="0"/>
          </a:p>
        </p:txBody>
      </p:sp>
      <p:sp>
        <p:nvSpPr>
          <p:cNvPr id="3" name="内容占位符 2"/>
          <p:cNvSpPr>
            <a:spLocks noGrp="1"/>
          </p:cNvSpPr>
          <p:nvPr>
            <p:ph idx="1"/>
          </p:nvPr>
        </p:nvSpPr>
        <p:spPr/>
        <p:txBody>
          <a:bodyPr/>
          <a:lstStyle/>
          <a:p>
            <a:r>
              <a:rPr lang="zh-CN" altLang="en-US" dirty="0" smtClean="0"/>
              <a:t>简化的配置</a:t>
            </a:r>
          </a:p>
          <a:p>
            <a:r>
              <a:rPr lang="zh-CN" altLang="en-US" dirty="0" smtClean="0"/>
              <a:t>支持</a:t>
            </a:r>
            <a:r>
              <a:rPr lang="en-US" altLang="zh-CN" dirty="0" smtClean="0"/>
              <a:t>WS-Discovery</a:t>
            </a:r>
            <a:r>
              <a:rPr lang="zh-CN" altLang="en-US" dirty="0" smtClean="0"/>
              <a:t>发现服务</a:t>
            </a:r>
            <a:endParaRPr lang="en-US" altLang="zh-CN" dirty="0" smtClean="0"/>
          </a:p>
          <a:p>
            <a:r>
              <a:rPr lang="zh-CN" altLang="en-US" dirty="0" smtClean="0"/>
              <a:t>路由服务</a:t>
            </a:r>
            <a:endParaRPr lang="en-US" altLang="zh-CN" dirty="0" smtClean="0"/>
          </a:p>
          <a:p>
            <a:r>
              <a:rPr lang="zh-CN" altLang="en-US" dirty="0" smtClean="0"/>
              <a:t>对</a:t>
            </a:r>
            <a:r>
              <a:rPr lang="en-US" altLang="zh-CN" dirty="0" smtClean="0"/>
              <a:t>REST</a:t>
            </a:r>
            <a:r>
              <a:rPr lang="zh-CN" altLang="en-US" dirty="0" smtClean="0"/>
              <a:t>的进一步支持</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WCF4.0</a:t>
            </a:r>
            <a:r>
              <a:rPr lang="zh-CN" altLang="en-US" dirty="0" smtClean="0"/>
              <a:t> </a:t>
            </a:r>
            <a:r>
              <a:rPr lang="en-US" altLang="zh-CN" dirty="0" smtClean="0"/>
              <a:t>–</a:t>
            </a:r>
            <a:r>
              <a:rPr lang="zh-CN" altLang="en-US" dirty="0" smtClean="0"/>
              <a:t> 简化的配置</a:t>
            </a:r>
            <a:endParaRPr lang="zh-CN" altLang="en-US" dirty="0"/>
          </a:p>
        </p:txBody>
      </p:sp>
      <p:sp>
        <p:nvSpPr>
          <p:cNvPr id="5" name="文本占位符 4"/>
          <p:cNvSpPr>
            <a:spLocks noGrp="1"/>
          </p:cNvSpPr>
          <p:nvPr>
            <p:ph type="body" sz="quarter" idx="10"/>
          </p:nvPr>
        </p:nvSpPr>
        <p:spPr/>
        <p:txBody>
          <a:bodyPr/>
          <a:lstStyle/>
          <a:p>
            <a:r>
              <a:rPr lang="en-US" altLang="zh-CN" dirty="0" smtClean="0"/>
              <a:t>DEV320</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简化的配置</a:t>
            </a:r>
            <a:br>
              <a:rPr lang="zh-CN" altLang="en-US" dirty="0" smtClean="0"/>
            </a:br>
            <a:endParaRPr lang="zh-CN" altLang="en-US" dirty="0"/>
          </a:p>
        </p:txBody>
      </p:sp>
      <p:sp>
        <p:nvSpPr>
          <p:cNvPr id="3" name="内容占位符 2"/>
          <p:cNvSpPr>
            <a:spLocks noGrp="1"/>
          </p:cNvSpPr>
          <p:nvPr>
            <p:ph idx="1"/>
          </p:nvPr>
        </p:nvSpPr>
        <p:spPr>
          <a:xfrm>
            <a:off x="457200" y="1600200"/>
            <a:ext cx="8401080" cy="4525963"/>
          </a:xfrm>
        </p:spPr>
        <p:txBody>
          <a:bodyPr/>
          <a:lstStyle/>
          <a:p>
            <a:r>
              <a:rPr lang="zh-CN" altLang="en-US" dirty="0" smtClean="0"/>
              <a:t>缺省的服务配置</a:t>
            </a:r>
          </a:p>
          <a:p>
            <a:pPr lvl="1"/>
            <a:r>
              <a:rPr lang="zh-CN" altLang="en-US" dirty="0" smtClean="0"/>
              <a:t>缺省的绑定和行为 </a:t>
            </a:r>
            <a:r>
              <a:rPr lang="en-US" altLang="zh-CN" dirty="0" smtClean="0"/>
              <a:t>– </a:t>
            </a:r>
            <a:r>
              <a:rPr lang="zh-CN" altLang="en-US" dirty="0" smtClean="0"/>
              <a:t>实现配置的继承</a:t>
            </a:r>
            <a:endParaRPr lang="en-US" altLang="zh-CN" dirty="0" smtClean="0"/>
          </a:p>
          <a:p>
            <a:pPr lvl="1"/>
            <a:r>
              <a:rPr lang="zh-CN" altLang="en-US" dirty="0" smtClean="0"/>
              <a:t>标准终结点 </a:t>
            </a:r>
            <a:r>
              <a:rPr lang="en-US" altLang="zh-CN" dirty="0" smtClean="0"/>
              <a:t>–</a:t>
            </a:r>
            <a:r>
              <a:rPr lang="zh-CN" altLang="en-US" dirty="0" smtClean="0"/>
              <a:t> 配置化繁为简</a:t>
            </a:r>
            <a:endParaRPr lang="en-US" altLang="zh-CN" dirty="0" smtClean="0"/>
          </a:p>
          <a:p>
            <a:r>
              <a:rPr lang="zh-CN" altLang="en-US" dirty="0" smtClean="0"/>
              <a:t>更方便的运行服务</a:t>
            </a:r>
            <a:endParaRPr lang="en-US" altLang="zh-CN" dirty="0" smtClean="0"/>
          </a:p>
          <a:p>
            <a:pPr lvl="1"/>
            <a:r>
              <a:rPr lang="en-US" altLang="zh-CN" dirty="0" smtClean="0"/>
              <a:t>&lt;services&gt;</a:t>
            </a:r>
            <a:r>
              <a:rPr lang="zh-CN" altLang="en-US" dirty="0" smtClean="0"/>
              <a:t>变成可选的 </a:t>
            </a:r>
            <a:r>
              <a:rPr lang="en-US" altLang="zh-CN" dirty="0" smtClean="0"/>
              <a:t>–</a:t>
            </a:r>
            <a:r>
              <a:rPr lang="zh-CN" altLang="en-US" dirty="0" smtClean="0"/>
              <a:t> 无配置文件的</a:t>
            </a:r>
            <a:r>
              <a:rPr lang="en-US" altLang="zh-CN" dirty="0" smtClean="0"/>
              <a:t>WCF</a:t>
            </a:r>
            <a:r>
              <a:rPr lang="zh-CN" altLang="en-US" dirty="0" smtClean="0"/>
              <a:t>服务成为可能</a:t>
            </a:r>
            <a:endParaRPr lang="en-US" altLang="zh-CN" dirty="0" smtClean="0"/>
          </a:p>
          <a:p>
            <a:pPr lvl="1"/>
            <a:r>
              <a:rPr lang="en-US" altLang="zh-CN" dirty="0" smtClean="0"/>
              <a:t>.svc</a:t>
            </a:r>
            <a:r>
              <a:rPr lang="zh-CN" altLang="en-US" dirty="0" smtClean="0"/>
              <a:t>文件变成可选的 </a:t>
            </a:r>
            <a:r>
              <a:rPr lang="en-US" altLang="zh-CN" dirty="0" smtClean="0"/>
              <a:t>–</a:t>
            </a:r>
            <a:r>
              <a:rPr lang="zh-CN" altLang="en-US" dirty="0" smtClean="0"/>
              <a:t> 简化部署</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演示名称　简化的配置</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786842" cy="1143000"/>
          </a:xfrm>
        </p:spPr>
        <p:txBody>
          <a:bodyPr/>
          <a:lstStyle/>
          <a:p>
            <a:r>
              <a:rPr lang="en-US" altLang="zh-CN" dirty="0" smtClean="0"/>
              <a:t>WCF4.0</a:t>
            </a:r>
            <a:r>
              <a:rPr lang="zh-CN" altLang="en-US" dirty="0" smtClean="0"/>
              <a:t> </a:t>
            </a:r>
            <a:r>
              <a:rPr lang="en-US" altLang="zh-CN" dirty="0" smtClean="0"/>
              <a:t>–</a:t>
            </a:r>
            <a:r>
              <a:rPr lang="zh-CN" altLang="en-US" dirty="0" smtClean="0"/>
              <a:t> </a:t>
            </a:r>
            <a:r>
              <a:rPr lang="en-US" altLang="zh-CN" dirty="0" smtClean="0"/>
              <a:t/>
            </a:r>
            <a:br>
              <a:rPr lang="en-US" altLang="zh-CN" dirty="0" smtClean="0"/>
            </a:br>
            <a:r>
              <a:rPr lang="zh-CN" altLang="en-US" dirty="0" smtClean="0"/>
              <a:t>基于</a:t>
            </a:r>
            <a:r>
              <a:rPr lang="en-US" altLang="zh-CN" dirty="0" smtClean="0"/>
              <a:t>WS-Discovery</a:t>
            </a:r>
            <a:r>
              <a:rPr lang="zh-CN" altLang="en-US" dirty="0" smtClean="0"/>
              <a:t>的服务发现机制</a:t>
            </a:r>
            <a:endParaRPr lang="zh-CN" altLang="en-US" dirty="0"/>
          </a:p>
        </p:txBody>
      </p:sp>
      <p:sp>
        <p:nvSpPr>
          <p:cNvPr id="5" name="文本占位符 4"/>
          <p:cNvSpPr>
            <a:spLocks noGrp="1"/>
          </p:cNvSpPr>
          <p:nvPr>
            <p:ph type="body" sz="quarter" idx="10"/>
          </p:nvPr>
        </p:nvSpPr>
        <p:spPr/>
        <p:txBody>
          <a:bodyPr/>
          <a:lstStyle/>
          <a:p>
            <a:r>
              <a:rPr lang="en-US" altLang="zh-CN" dirty="0" smtClean="0"/>
              <a:t>DEV320</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9137</TotalTime>
  <Words>1314</Words>
  <Application>Microsoft Office PowerPoint</Application>
  <PresentationFormat>On-screen Show (4:3)</PresentationFormat>
  <Paragraphs>225</Paragraphs>
  <Slides>34</Slides>
  <Notes>16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主题</vt:lpstr>
      <vt:lpstr>Slide 1</vt:lpstr>
      <vt:lpstr>WCF – .NET4.0中的新功能</vt:lpstr>
      <vt:lpstr>议程</vt:lpstr>
      <vt:lpstr>关于WCF4.0</vt:lpstr>
      <vt:lpstr>WCF4.0的新功能</vt:lpstr>
      <vt:lpstr>WCF4.0 – 简化的配置</vt:lpstr>
      <vt:lpstr>简化的配置 </vt:lpstr>
      <vt:lpstr>演 示</vt:lpstr>
      <vt:lpstr>WCF4.0 –  基于WS-Discovery的服务发现机制</vt:lpstr>
      <vt:lpstr>WCF基于WS-Discovery的服务发现机制</vt:lpstr>
      <vt:lpstr>WCF基于WS-Discovery的服务发现机制 </vt:lpstr>
      <vt:lpstr>点对点方式发现服务</vt:lpstr>
      <vt:lpstr>托管方式发现服务</vt:lpstr>
      <vt:lpstr>WCF服务发现 – 客户端操作</vt:lpstr>
      <vt:lpstr>WCF服务发现 – 服务端操作</vt:lpstr>
      <vt:lpstr>演 示</vt:lpstr>
      <vt:lpstr>WCF基于WS-Discovery的服务发现机制</vt:lpstr>
      <vt:lpstr>WCF4.0 –  路由(Routing)服务</vt:lpstr>
      <vt:lpstr>为什么需要中间层服务?</vt:lpstr>
      <vt:lpstr>中间层服务的挑战</vt:lpstr>
      <vt:lpstr>WCF路由服务的功能</vt:lpstr>
      <vt:lpstr>示例：错误处理和协议转换</vt:lpstr>
      <vt:lpstr>演 示</vt:lpstr>
      <vt:lpstr>WCF4.0 – 对REST的进一步支持</vt:lpstr>
      <vt:lpstr>WCF REST 新功能</vt:lpstr>
      <vt:lpstr>演 示</vt:lpstr>
      <vt:lpstr>小结</vt:lpstr>
      <vt:lpstr>疑问和解答</vt:lpstr>
      <vt:lpstr>参考资源</vt:lpstr>
      <vt:lpstr>Slide 30</vt:lpstr>
      <vt:lpstr>专家问答区 (F4) 本课程结束后，我们将在接下来的70分钟内于4层专家问答区与您交流答疑</vt:lpstr>
      <vt:lpstr>Slide 32</vt:lpstr>
      <vt:lpstr>与微软开发工具团队交流</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xiaohua</dc:creator>
  <cp:lastModifiedBy>minminx</cp:lastModifiedBy>
  <cp:revision>147</cp:revision>
  <dcterms:created xsi:type="dcterms:W3CDTF">2009-09-17T08:59:27Z</dcterms:created>
  <dcterms:modified xsi:type="dcterms:W3CDTF">2009-11-07T06:08:26Z</dcterms:modified>
</cp:coreProperties>
</file>