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1"/>
  </p:notesMasterIdLst>
  <p:sldIdLst>
    <p:sldId id="256" r:id="rId3"/>
    <p:sldId id="277" r:id="rId4"/>
    <p:sldId id="315" r:id="rId5"/>
    <p:sldId id="316" r:id="rId6"/>
    <p:sldId id="278" r:id="rId7"/>
    <p:sldId id="279" r:id="rId8"/>
    <p:sldId id="280" r:id="rId9"/>
    <p:sldId id="281" r:id="rId10"/>
    <p:sldId id="282" r:id="rId11"/>
    <p:sldId id="284" r:id="rId12"/>
    <p:sldId id="355" r:id="rId13"/>
    <p:sldId id="351" r:id="rId14"/>
    <p:sldId id="340" r:id="rId15"/>
    <p:sldId id="342" r:id="rId16"/>
    <p:sldId id="289" r:id="rId17"/>
    <p:sldId id="292" r:id="rId18"/>
    <p:sldId id="294" r:id="rId19"/>
    <p:sldId id="337" r:id="rId20"/>
    <p:sldId id="318" r:id="rId21"/>
    <p:sldId id="352" r:id="rId22"/>
    <p:sldId id="353" r:id="rId23"/>
    <p:sldId id="354" r:id="rId24"/>
    <p:sldId id="319" r:id="rId25"/>
    <p:sldId id="320" r:id="rId26"/>
    <p:sldId id="338" r:id="rId27"/>
    <p:sldId id="327" r:id="rId28"/>
    <p:sldId id="328" r:id="rId29"/>
    <p:sldId id="350" r:id="rId30"/>
    <p:sldId id="329" r:id="rId31"/>
    <p:sldId id="339" r:id="rId32"/>
    <p:sldId id="330" r:id="rId33"/>
    <p:sldId id="331" r:id="rId34"/>
    <p:sldId id="333" r:id="rId35"/>
    <p:sldId id="356" r:id="rId36"/>
    <p:sldId id="357" r:id="rId37"/>
    <p:sldId id="332" r:id="rId38"/>
    <p:sldId id="334" r:id="rId39"/>
    <p:sldId id="335"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2" autoAdjust="0"/>
    <p:restoredTop sz="80952" autoAdjust="0"/>
  </p:normalViewPr>
  <p:slideViewPr>
    <p:cSldViewPr>
      <p:cViewPr varScale="1">
        <p:scale>
          <a:sx n="55" d="100"/>
          <a:sy n="55" d="100"/>
        </p:scale>
        <p:origin x="-1406" y="-7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8736E-33E9-4FE4-BE3D-81532AB12D76}" type="doc">
      <dgm:prSet loTypeId="urn:microsoft.com/office/officeart/2005/8/layout/hList6" loCatId="list" qsTypeId="urn:microsoft.com/office/officeart/2005/8/quickstyle/3d1" qsCatId="3D" csTypeId="urn:microsoft.com/office/officeart/2005/8/colors/colorful1#2" csCatId="colorful" phldr="1"/>
      <dgm:spPr/>
      <dgm:t>
        <a:bodyPr/>
        <a:lstStyle/>
        <a:p>
          <a:endParaRPr lang="en-US"/>
        </a:p>
      </dgm:t>
    </dgm:pt>
    <dgm:pt modelId="{DDC64981-EB22-4437-889C-15157EB3F57A}">
      <dgm:prSet phldrT="[Text]"/>
      <dgm:spPr/>
      <dgm:t>
        <a:bodyPr/>
        <a:lstStyle/>
        <a:p>
          <a:r>
            <a:rPr lang="en-US" dirty="0" smtClean="0"/>
            <a:t>XAML</a:t>
          </a:r>
          <a:endParaRPr lang="en-US" dirty="0"/>
        </a:p>
      </dgm:t>
    </dgm:pt>
    <dgm:pt modelId="{A83E2FF0-1F61-4494-A851-A6514B1E65E7}" type="parTrans" cxnId="{53F8C104-0AB9-4717-923A-7B7208F8BF32}">
      <dgm:prSet/>
      <dgm:spPr/>
      <dgm:t>
        <a:bodyPr/>
        <a:lstStyle/>
        <a:p>
          <a:endParaRPr lang="en-US"/>
        </a:p>
      </dgm:t>
    </dgm:pt>
    <dgm:pt modelId="{50D6074B-909C-4EA2-8756-A5845778F723}" type="sibTrans" cxnId="{53F8C104-0AB9-4717-923A-7B7208F8BF32}">
      <dgm:prSet/>
      <dgm:spPr/>
      <dgm:t>
        <a:bodyPr/>
        <a:lstStyle/>
        <a:p>
          <a:endParaRPr lang="en-US"/>
        </a:p>
      </dgm:t>
    </dgm:pt>
    <dgm:pt modelId="{921596AF-49B4-4F44-B423-9FC2BCED8C52}">
      <dgm:prSet phldrT="[Text]"/>
      <dgm:spPr/>
      <dgm:t>
        <a:bodyPr/>
        <a:lstStyle/>
        <a:p>
          <a:r>
            <a:rPr lang="zh-CN" altLang="en-US" dirty="0" smtClean="0"/>
            <a:t>对象树</a:t>
          </a:r>
          <a:endParaRPr lang="en-US" dirty="0"/>
        </a:p>
      </dgm:t>
    </dgm:pt>
    <dgm:pt modelId="{6F149365-D9BA-4701-8EEC-83E5B475D14A}" type="parTrans" cxnId="{42FBD8EA-EA9F-4AFE-9CDF-8D1E26227B95}">
      <dgm:prSet/>
      <dgm:spPr/>
      <dgm:t>
        <a:bodyPr/>
        <a:lstStyle/>
        <a:p>
          <a:endParaRPr lang="en-US"/>
        </a:p>
      </dgm:t>
    </dgm:pt>
    <dgm:pt modelId="{D39C45CD-BADB-418B-AB3F-95160B7B52D3}" type="sibTrans" cxnId="{42FBD8EA-EA9F-4AFE-9CDF-8D1E26227B95}">
      <dgm:prSet/>
      <dgm:spPr/>
      <dgm:t>
        <a:bodyPr/>
        <a:lstStyle/>
        <a:p>
          <a:endParaRPr lang="en-US"/>
        </a:p>
      </dgm:t>
    </dgm:pt>
    <dgm:pt modelId="{D8749186-012D-499A-95F1-E460F011462C}">
      <dgm:prSet phldrT="[Text]"/>
      <dgm:spPr/>
      <dgm:t>
        <a:bodyPr/>
        <a:lstStyle/>
        <a:p>
          <a:endParaRPr lang="en-US" dirty="0" smtClean="0"/>
        </a:p>
        <a:p>
          <a:r>
            <a:rPr lang="en-US" dirty="0" smtClean="0"/>
            <a:t>Model Item </a:t>
          </a:r>
          <a:r>
            <a:rPr lang="zh-CN" altLang="en-US" dirty="0" smtClean="0"/>
            <a:t>树</a:t>
          </a:r>
          <a:endParaRPr lang="en-US" dirty="0" smtClean="0"/>
        </a:p>
      </dgm:t>
    </dgm:pt>
    <dgm:pt modelId="{D60E2385-6660-4FD0-B373-6C81A5DA3DF0}" type="parTrans" cxnId="{5D76ED2A-E632-4168-9482-D031FC0A4908}">
      <dgm:prSet/>
      <dgm:spPr/>
      <dgm:t>
        <a:bodyPr/>
        <a:lstStyle/>
        <a:p>
          <a:endParaRPr lang="en-US"/>
        </a:p>
      </dgm:t>
    </dgm:pt>
    <dgm:pt modelId="{964AC8C9-BD34-479C-A202-35FD3166442C}" type="sibTrans" cxnId="{5D76ED2A-E632-4168-9482-D031FC0A4908}">
      <dgm:prSet/>
      <dgm:spPr/>
      <dgm:t>
        <a:bodyPr/>
        <a:lstStyle/>
        <a:p>
          <a:endParaRPr lang="en-US"/>
        </a:p>
      </dgm:t>
    </dgm:pt>
    <dgm:pt modelId="{1822D598-12A4-4C4D-9D9B-B007C5D31BEA}">
      <dgm:prSet phldrT="[Text]"/>
      <dgm:spPr/>
      <dgm:t>
        <a:bodyPr/>
        <a:lstStyle/>
        <a:p>
          <a:r>
            <a:rPr lang="zh-CN" altLang="en-US" dirty="0" smtClean="0"/>
            <a:t>变化提示 </a:t>
          </a:r>
          <a:r>
            <a:rPr lang="en-US" altLang="zh-CN" dirty="0" smtClean="0"/>
            <a:t>(Change Notification)</a:t>
          </a:r>
          <a:endParaRPr lang="en-US" dirty="0"/>
        </a:p>
      </dgm:t>
    </dgm:pt>
    <dgm:pt modelId="{8425DAFB-63D9-4DC3-A687-F3020DAEA777}" type="parTrans" cxnId="{E92E96AE-5681-44D9-95E8-688D520C75EC}">
      <dgm:prSet/>
      <dgm:spPr/>
      <dgm:t>
        <a:bodyPr/>
        <a:lstStyle/>
        <a:p>
          <a:endParaRPr lang="en-US"/>
        </a:p>
      </dgm:t>
    </dgm:pt>
    <dgm:pt modelId="{09AC09AC-C6E7-4652-85EF-3E2480CFE006}" type="sibTrans" cxnId="{E92E96AE-5681-44D9-95E8-688D520C75EC}">
      <dgm:prSet/>
      <dgm:spPr/>
      <dgm:t>
        <a:bodyPr/>
        <a:lstStyle/>
        <a:p>
          <a:endParaRPr lang="en-US"/>
        </a:p>
      </dgm:t>
    </dgm:pt>
    <dgm:pt modelId="{83C441DB-920D-404F-8733-8148C175B5DA}">
      <dgm:prSet phldrT="[Text]"/>
      <dgm:spPr/>
      <dgm:t>
        <a:bodyPr/>
        <a:lstStyle/>
        <a:p>
          <a:r>
            <a:rPr lang="zh-CN" altLang="en-US" dirty="0" smtClean="0"/>
            <a:t>撤销</a:t>
          </a:r>
          <a:r>
            <a:rPr lang="en-US" altLang="zh-CN" dirty="0" smtClean="0"/>
            <a:t>/</a:t>
          </a:r>
          <a:r>
            <a:rPr lang="zh-CN" altLang="en-US" dirty="0" smtClean="0"/>
            <a:t>重做</a:t>
          </a:r>
          <a:endParaRPr lang="en-US" dirty="0"/>
        </a:p>
      </dgm:t>
    </dgm:pt>
    <dgm:pt modelId="{15B4C41E-68DE-48FD-9A8E-3448E183AFD4}" type="parTrans" cxnId="{037CE180-F281-4016-9731-9668A53FC80D}">
      <dgm:prSet/>
      <dgm:spPr/>
      <dgm:t>
        <a:bodyPr/>
        <a:lstStyle/>
        <a:p>
          <a:endParaRPr lang="en-US"/>
        </a:p>
      </dgm:t>
    </dgm:pt>
    <dgm:pt modelId="{0A3DFC96-F938-48DA-87FD-5BD3E5B9B941}" type="sibTrans" cxnId="{037CE180-F281-4016-9731-9668A53FC80D}">
      <dgm:prSet/>
      <dgm:spPr/>
      <dgm:t>
        <a:bodyPr/>
        <a:lstStyle/>
        <a:p>
          <a:endParaRPr lang="en-US"/>
        </a:p>
      </dgm:t>
    </dgm:pt>
    <dgm:pt modelId="{E2612F62-D77E-4A92-9DEB-5BD4AB20C47E}">
      <dgm:prSet phldrT="[Text]"/>
      <dgm:spPr/>
      <dgm:t>
        <a:bodyPr/>
        <a:lstStyle/>
        <a:p>
          <a:r>
            <a:rPr lang="en-US" dirty="0" smtClean="0"/>
            <a:t>Workflow View Element</a:t>
          </a:r>
        </a:p>
      </dgm:t>
    </dgm:pt>
    <dgm:pt modelId="{E1329C7E-28D9-4489-80D5-4D765E6F4C1C}" type="parTrans" cxnId="{3A24AE8B-9E29-49B8-893B-6979CF069942}">
      <dgm:prSet/>
      <dgm:spPr/>
      <dgm:t>
        <a:bodyPr/>
        <a:lstStyle/>
        <a:p>
          <a:endParaRPr lang="en-US"/>
        </a:p>
      </dgm:t>
    </dgm:pt>
    <dgm:pt modelId="{899EAB54-0AE6-40B1-868E-30A5729DFF5F}" type="sibTrans" cxnId="{3A24AE8B-9E29-49B8-893B-6979CF069942}">
      <dgm:prSet/>
      <dgm:spPr/>
      <dgm:t>
        <a:bodyPr/>
        <a:lstStyle/>
        <a:p>
          <a:endParaRPr lang="en-US"/>
        </a:p>
      </dgm:t>
    </dgm:pt>
    <dgm:pt modelId="{31BEC2C5-0BD8-4891-A86F-50AD492CFC99}">
      <dgm:prSet phldrT="[Text]"/>
      <dgm:spPr/>
      <dgm:t>
        <a:bodyPr/>
        <a:lstStyle/>
        <a:p>
          <a:r>
            <a:rPr lang="zh-CN" altLang="en-US" dirty="0" smtClean="0"/>
            <a:t>拖拽 </a:t>
          </a:r>
          <a:endParaRPr lang="en-US" dirty="0"/>
        </a:p>
      </dgm:t>
    </dgm:pt>
    <dgm:pt modelId="{5EC7CEBE-5403-49C6-AEDF-8131F73EFE11}" type="parTrans" cxnId="{353A8ED4-640D-4D63-ABFF-5D760AE0B0CE}">
      <dgm:prSet/>
      <dgm:spPr/>
      <dgm:t>
        <a:bodyPr/>
        <a:lstStyle/>
        <a:p>
          <a:endParaRPr lang="en-US"/>
        </a:p>
      </dgm:t>
    </dgm:pt>
    <dgm:pt modelId="{23F94C40-31EB-424B-98B6-6D90B7270810}" type="sibTrans" cxnId="{353A8ED4-640D-4D63-ABFF-5D760AE0B0CE}">
      <dgm:prSet/>
      <dgm:spPr/>
      <dgm:t>
        <a:bodyPr/>
        <a:lstStyle/>
        <a:p>
          <a:endParaRPr lang="en-US"/>
        </a:p>
      </dgm:t>
    </dgm:pt>
    <dgm:pt modelId="{4C081CE1-694F-4649-A218-EAD81EEC16A4}">
      <dgm:prSet phldrT="[Text]"/>
      <dgm:spPr/>
      <dgm:t>
        <a:bodyPr/>
        <a:lstStyle/>
        <a:p>
          <a:r>
            <a:rPr lang="zh-CN" altLang="en-US" dirty="0" smtClean="0"/>
            <a:t>浏览 </a:t>
          </a:r>
          <a:r>
            <a:rPr lang="en-US" altLang="zh-CN" dirty="0" smtClean="0"/>
            <a:t>(Navigation)</a:t>
          </a:r>
          <a:endParaRPr lang="en-US" dirty="0"/>
        </a:p>
      </dgm:t>
    </dgm:pt>
    <dgm:pt modelId="{48D24315-A0F2-4897-A0BB-27B9A5056302}" type="parTrans" cxnId="{1B74183C-EA26-405B-8AA5-3F58D7A8AB58}">
      <dgm:prSet/>
      <dgm:spPr/>
      <dgm:t>
        <a:bodyPr/>
        <a:lstStyle/>
        <a:p>
          <a:endParaRPr lang="en-US"/>
        </a:p>
      </dgm:t>
    </dgm:pt>
    <dgm:pt modelId="{F8F8FC58-2482-43EF-AA79-57AF3A56BD4B}" type="sibTrans" cxnId="{1B74183C-EA26-405B-8AA5-3F58D7A8AB58}">
      <dgm:prSet/>
      <dgm:spPr/>
      <dgm:t>
        <a:bodyPr/>
        <a:lstStyle/>
        <a:p>
          <a:endParaRPr lang="en-US"/>
        </a:p>
      </dgm:t>
    </dgm:pt>
    <dgm:pt modelId="{79ECD10D-0EFF-46F8-A0BF-7144DEB979E5}">
      <dgm:prSet phldrT="[Text]"/>
      <dgm:spPr/>
      <dgm:t>
        <a:bodyPr/>
        <a:lstStyle/>
        <a:p>
          <a:r>
            <a:rPr lang="zh-CN" altLang="en-US" dirty="0" smtClean="0"/>
            <a:t>选中</a:t>
          </a:r>
          <a:endParaRPr lang="en-US" dirty="0"/>
        </a:p>
      </dgm:t>
    </dgm:pt>
    <dgm:pt modelId="{47DC6F83-ECE3-4DBE-87C3-5AA02140C1E7}" type="parTrans" cxnId="{E9F774A9-03B1-41F5-946D-D5CC97CA7092}">
      <dgm:prSet/>
      <dgm:spPr/>
      <dgm:t>
        <a:bodyPr/>
        <a:lstStyle/>
        <a:p>
          <a:endParaRPr lang="en-US"/>
        </a:p>
      </dgm:t>
    </dgm:pt>
    <dgm:pt modelId="{8884FD88-D5A5-4EBD-8C9A-EC92C1BB2FC7}" type="sibTrans" cxnId="{E9F774A9-03B1-41F5-946D-D5CC97CA7092}">
      <dgm:prSet/>
      <dgm:spPr/>
      <dgm:t>
        <a:bodyPr/>
        <a:lstStyle/>
        <a:p>
          <a:endParaRPr lang="en-US"/>
        </a:p>
      </dgm:t>
    </dgm:pt>
    <dgm:pt modelId="{EC0E3B90-17CC-46B5-BE29-EFA2E2DF9FB1}">
      <dgm:prSet phldrT="[Text]"/>
      <dgm:spPr/>
      <dgm:t>
        <a:bodyPr/>
        <a:lstStyle/>
        <a:p>
          <a:r>
            <a:rPr lang="zh-CN" altLang="en-US" dirty="0" smtClean="0"/>
            <a:t>剪切</a:t>
          </a:r>
          <a:r>
            <a:rPr lang="en-US" altLang="zh-CN" dirty="0" smtClean="0"/>
            <a:t>/</a:t>
          </a:r>
          <a:r>
            <a:rPr lang="zh-CN" altLang="en-US" dirty="0" smtClean="0"/>
            <a:t>粘贴</a:t>
          </a:r>
          <a:endParaRPr lang="en-US" dirty="0"/>
        </a:p>
      </dgm:t>
    </dgm:pt>
    <dgm:pt modelId="{26BC8F12-5E2F-42F9-BB3A-08742352A05C}" type="parTrans" cxnId="{D4DD0E7F-160B-4159-91E0-B3C004FF67BB}">
      <dgm:prSet/>
      <dgm:spPr/>
      <dgm:t>
        <a:bodyPr/>
        <a:lstStyle/>
        <a:p>
          <a:endParaRPr lang="en-US"/>
        </a:p>
      </dgm:t>
    </dgm:pt>
    <dgm:pt modelId="{1025BEFB-4E16-4F7A-8B8F-DF8B5C7F9074}" type="sibTrans" cxnId="{D4DD0E7F-160B-4159-91E0-B3C004FF67BB}">
      <dgm:prSet/>
      <dgm:spPr/>
      <dgm:t>
        <a:bodyPr/>
        <a:lstStyle/>
        <a:p>
          <a:endParaRPr lang="en-US"/>
        </a:p>
      </dgm:t>
    </dgm:pt>
    <dgm:pt modelId="{7B79C6A4-A56C-4448-8570-58BD5191D88C}" type="pres">
      <dgm:prSet presAssocID="{03D8736E-33E9-4FE4-BE3D-81532AB12D76}" presName="Name0" presStyleCnt="0">
        <dgm:presLayoutVars>
          <dgm:dir/>
          <dgm:resizeHandles val="exact"/>
        </dgm:presLayoutVars>
      </dgm:prSet>
      <dgm:spPr/>
      <dgm:t>
        <a:bodyPr/>
        <a:lstStyle/>
        <a:p>
          <a:endParaRPr lang="en-US"/>
        </a:p>
      </dgm:t>
    </dgm:pt>
    <dgm:pt modelId="{DFFF39D9-7A34-4891-B7B1-18AF59F35C64}" type="pres">
      <dgm:prSet presAssocID="{DDC64981-EB22-4437-889C-15157EB3F57A}" presName="node" presStyleLbl="node1" presStyleIdx="0" presStyleCnt="4" custScaleX="37459">
        <dgm:presLayoutVars>
          <dgm:bulletEnabled val="1"/>
        </dgm:presLayoutVars>
      </dgm:prSet>
      <dgm:spPr/>
      <dgm:t>
        <a:bodyPr/>
        <a:lstStyle/>
        <a:p>
          <a:endParaRPr lang="en-US"/>
        </a:p>
      </dgm:t>
    </dgm:pt>
    <dgm:pt modelId="{7959CE2C-2AD4-4490-9049-ADA4CF002148}" type="pres">
      <dgm:prSet presAssocID="{50D6074B-909C-4EA2-8756-A5845778F723}" presName="sibTrans" presStyleCnt="0"/>
      <dgm:spPr/>
    </dgm:pt>
    <dgm:pt modelId="{4D9724FA-BB52-4B40-89E9-7A772E0CF11D}" type="pres">
      <dgm:prSet presAssocID="{921596AF-49B4-4F44-B423-9FC2BCED8C52}" presName="node" presStyleLbl="node1" presStyleIdx="1" presStyleCnt="4" custScaleX="43011">
        <dgm:presLayoutVars>
          <dgm:bulletEnabled val="1"/>
        </dgm:presLayoutVars>
      </dgm:prSet>
      <dgm:spPr/>
      <dgm:t>
        <a:bodyPr/>
        <a:lstStyle/>
        <a:p>
          <a:endParaRPr lang="en-US"/>
        </a:p>
      </dgm:t>
    </dgm:pt>
    <dgm:pt modelId="{6207BD2F-4A12-4DD3-AD57-FE6F2187B1C3}" type="pres">
      <dgm:prSet presAssocID="{D39C45CD-BADB-418B-AB3F-95160B7B52D3}" presName="sibTrans" presStyleCnt="0"/>
      <dgm:spPr/>
    </dgm:pt>
    <dgm:pt modelId="{EEFBE8E7-53F8-49E5-9CEF-D9BE5DD16793}" type="pres">
      <dgm:prSet presAssocID="{D8749186-012D-499A-95F1-E460F011462C}" presName="node" presStyleLbl="node1" presStyleIdx="2" presStyleCnt="4" custScaleX="81186">
        <dgm:presLayoutVars>
          <dgm:bulletEnabled val="1"/>
        </dgm:presLayoutVars>
      </dgm:prSet>
      <dgm:spPr/>
      <dgm:t>
        <a:bodyPr/>
        <a:lstStyle/>
        <a:p>
          <a:endParaRPr lang="en-US"/>
        </a:p>
      </dgm:t>
    </dgm:pt>
    <dgm:pt modelId="{2E36C016-1DCB-42F5-AEC7-A924CA64E12D}" type="pres">
      <dgm:prSet presAssocID="{964AC8C9-BD34-479C-A202-35FD3166442C}" presName="sibTrans" presStyleCnt="0"/>
      <dgm:spPr/>
    </dgm:pt>
    <dgm:pt modelId="{39DDEB4D-F7E1-4EDF-BDC2-B1F59FD34C22}" type="pres">
      <dgm:prSet presAssocID="{E2612F62-D77E-4A92-9DEB-5BD4AB20C47E}" presName="node" presStyleLbl="node1" presStyleIdx="3" presStyleCnt="4">
        <dgm:presLayoutVars>
          <dgm:bulletEnabled val="1"/>
        </dgm:presLayoutVars>
      </dgm:prSet>
      <dgm:spPr/>
      <dgm:t>
        <a:bodyPr/>
        <a:lstStyle/>
        <a:p>
          <a:endParaRPr lang="en-US"/>
        </a:p>
      </dgm:t>
    </dgm:pt>
  </dgm:ptLst>
  <dgm:cxnLst>
    <dgm:cxn modelId="{416C3726-A785-4097-9E06-DF225308C660}" type="presOf" srcId="{1822D598-12A4-4C4D-9D9B-B007C5D31BEA}" destId="{EEFBE8E7-53F8-49E5-9CEF-D9BE5DD16793}" srcOrd="0" destOrd="1" presId="urn:microsoft.com/office/officeart/2005/8/layout/hList6"/>
    <dgm:cxn modelId="{D4DD0E7F-160B-4159-91E0-B3C004FF67BB}" srcId="{E2612F62-D77E-4A92-9DEB-5BD4AB20C47E}" destId="{EC0E3B90-17CC-46B5-BE29-EFA2E2DF9FB1}" srcOrd="3" destOrd="0" parTransId="{26BC8F12-5E2F-42F9-BB3A-08742352A05C}" sibTransId="{1025BEFB-4E16-4F7A-8B8F-DF8B5C7F9074}"/>
    <dgm:cxn modelId="{3A24AE8B-9E29-49B8-893B-6979CF069942}" srcId="{03D8736E-33E9-4FE4-BE3D-81532AB12D76}" destId="{E2612F62-D77E-4A92-9DEB-5BD4AB20C47E}" srcOrd="3" destOrd="0" parTransId="{E1329C7E-28D9-4489-80D5-4D765E6F4C1C}" sibTransId="{899EAB54-0AE6-40B1-868E-30A5729DFF5F}"/>
    <dgm:cxn modelId="{EDA523F0-4737-481F-BF4B-1B9A659C1264}" type="presOf" srcId="{EC0E3B90-17CC-46B5-BE29-EFA2E2DF9FB1}" destId="{39DDEB4D-F7E1-4EDF-BDC2-B1F59FD34C22}" srcOrd="0" destOrd="4" presId="urn:microsoft.com/office/officeart/2005/8/layout/hList6"/>
    <dgm:cxn modelId="{42FBD8EA-EA9F-4AFE-9CDF-8D1E26227B95}" srcId="{03D8736E-33E9-4FE4-BE3D-81532AB12D76}" destId="{921596AF-49B4-4F44-B423-9FC2BCED8C52}" srcOrd="1" destOrd="0" parTransId="{6F149365-D9BA-4701-8EEC-83E5B475D14A}" sibTransId="{D39C45CD-BADB-418B-AB3F-95160B7B52D3}"/>
    <dgm:cxn modelId="{C246CABE-9403-4D54-9339-E3F7FA9259F5}" type="presOf" srcId="{D8749186-012D-499A-95F1-E460F011462C}" destId="{EEFBE8E7-53F8-49E5-9CEF-D9BE5DD16793}" srcOrd="0" destOrd="0" presId="urn:microsoft.com/office/officeart/2005/8/layout/hList6"/>
    <dgm:cxn modelId="{56ADA09E-36E8-4F1B-8402-E5354281F150}" type="presOf" srcId="{DDC64981-EB22-4437-889C-15157EB3F57A}" destId="{DFFF39D9-7A34-4891-B7B1-18AF59F35C64}" srcOrd="0" destOrd="0" presId="urn:microsoft.com/office/officeart/2005/8/layout/hList6"/>
    <dgm:cxn modelId="{D05F7A9B-8C4B-46CF-BC25-251388BCEC7F}" type="presOf" srcId="{921596AF-49B4-4F44-B423-9FC2BCED8C52}" destId="{4D9724FA-BB52-4B40-89E9-7A772E0CF11D}" srcOrd="0" destOrd="0" presId="urn:microsoft.com/office/officeart/2005/8/layout/hList6"/>
    <dgm:cxn modelId="{BE6411D7-F38A-4B82-927E-38DD96FD317D}" type="presOf" srcId="{31BEC2C5-0BD8-4891-A86F-50AD492CFC99}" destId="{39DDEB4D-F7E1-4EDF-BDC2-B1F59FD34C22}" srcOrd="0" destOrd="3" presId="urn:microsoft.com/office/officeart/2005/8/layout/hList6"/>
    <dgm:cxn modelId="{53F8C104-0AB9-4717-923A-7B7208F8BF32}" srcId="{03D8736E-33E9-4FE4-BE3D-81532AB12D76}" destId="{DDC64981-EB22-4437-889C-15157EB3F57A}" srcOrd="0" destOrd="0" parTransId="{A83E2FF0-1F61-4494-A851-A6514B1E65E7}" sibTransId="{50D6074B-909C-4EA2-8756-A5845778F723}"/>
    <dgm:cxn modelId="{7455219D-B1AE-462A-AC5C-98A0BA8DC878}" type="presOf" srcId="{03D8736E-33E9-4FE4-BE3D-81532AB12D76}" destId="{7B79C6A4-A56C-4448-8570-58BD5191D88C}" srcOrd="0" destOrd="0" presId="urn:microsoft.com/office/officeart/2005/8/layout/hList6"/>
    <dgm:cxn modelId="{C5A61FAA-00FB-42BD-BB8E-73E8D4502675}" type="presOf" srcId="{E2612F62-D77E-4A92-9DEB-5BD4AB20C47E}" destId="{39DDEB4D-F7E1-4EDF-BDC2-B1F59FD34C22}" srcOrd="0" destOrd="0" presId="urn:microsoft.com/office/officeart/2005/8/layout/hList6"/>
    <dgm:cxn modelId="{037CE180-F281-4016-9731-9668A53FC80D}" srcId="{D8749186-012D-499A-95F1-E460F011462C}" destId="{83C441DB-920D-404F-8733-8148C175B5DA}" srcOrd="1" destOrd="0" parTransId="{15B4C41E-68DE-48FD-9A8E-3448E183AFD4}" sibTransId="{0A3DFC96-F938-48DA-87FD-5BD3E5B9B941}"/>
    <dgm:cxn modelId="{F53FCB9F-D871-45D4-8435-80558EC3213E}" type="presOf" srcId="{79ECD10D-0EFF-46F8-A0BF-7144DEB979E5}" destId="{39DDEB4D-F7E1-4EDF-BDC2-B1F59FD34C22}" srcOrd="0" destOrd="1" presId="urn:microsoft.com/office/officeart/2005/8/layout/hList6"/>
    <dgm:cxn modelId="{366D29EE-3B68-4818-884B-68D96A921C51}" type="presOf" srcId="{83C441DB-920D-404F-8733-8148C175B5DA}" destId="{EEFBE8E7-53F8-49E5-9CEF-D9BE5DD16793}" srcOrd="0" destOrd="2" presId="urn:microsoft.com/office/officeart/2005/8/layout/hList6"/>
    <dgm:cxn modelId="{E9F774A9-03B1-41F5-946D-D5CC97CA7092}" srcId="{E2612F62-D77E-4A92-9DEB-5BD4AB20C47E}" destId="{79ECD10D-0EFF-46F8-A0BF-7144DEB979E5}" srcOrd="0" destOrd="0" parTransId="{47DC6F83-ECE3-4DBE-87C3-5AA02140C1E7}" sibTransId="{8884FD88-D5A5-4EBD-8C9A-EC92C1BB2FC7}"/>
    <dgm:cxn modelId="{1B74183C-EA26-405B-8AA5-3F58D7A8AB58}" srcId="{E2612F62-D77E-4A92-9DEB-5BD4AB20C47E}" destId="{4C081CE1-694F-4649-A218-EAD81EEC16A4}" srcOrd="1" destOrd="0" parTransId="{48D24315-A0F2-4897-A0BB-27B9A5056302}" sibTransId="{F8F8FC58-2482-43EF-AA79-57AF3A56BD4B}"/>
    <dgm:cxn modelId="{B39E3F33-81F3-41F9-96FE-AB45BD1897D2}" type="presOf" srcId="{4C081CE1-694F-4649-A218-EAD81EEC16A4}" destId="{39DDEB4D-F7E1-4EDF-BDC2-B1F59FD34C22}" srcOrd="0" destOrd="2" presId="urn:microsoft.com/office/officeart/2005/8/layout/hList6"/>
    <dgm:cxn modelId="{5D76ED2A-E632-4168-9482-D031FC0A4908}" srcId="{03D8736E-33E9-4FE4-BE3D-81532AB12D76}" destId="{D8749186-012D-499A-95F1-E460F011462C}" srcOrd="2" destOrd="0" parTransId="{D60E2385-6660-4FD0-B373-6C81A5DA3DF0}" sibTransId="{964AC8C9-BD34-479C-A202-35FD3166442C}"/>
    <dgm:cxn modelId="{E92E96AE-5681-44D9-95E8-688D520C75EC}" srcId="{D8749186-012D-499A-95F1-E460F011462C}" destId="{1822D598-12A4-4C4D-9D9B-B007C5D31BEA}" srcOrd="0" destOrd="0" parTransId="{8425DAFB-63D9-4DC3-A687-F3020DAEA777}" sibTransId="{09AC09AC-C6E7-4652-85EF-3E2480CFE006}"/>
    <dgm:cxn modelId="{353A8ED4-640D-4D63-ABFF-5D760AE0B0CE}" srcId="{E2612F62-D77E-4A92-9DEB-5BD4AB20C47E}" destId="{31BEC2C5-0BD8-4891-A86F-50AD492CFC99}" srcOrd="2" destOrd="0" parTransId="{5EC7CEBE-5403-49C6-AEDF-8131F73EFE11}" sibTransId="{23F94C40-31EB-424B-98B6-6D90B7270810}"/>
    <dgm:cxn modelId="{ACB559B6-5758-4E8D-91CA-5C6B49F81F26}" type="presParOf" srcId="{7B79C6A4-A56C-4448-8570-58BD5191D88C}" destId="{DFFF39D9-7A34-4891-B7B1-18AF59F35C64}" srcOrd="0" destOrd="0" presId="urn:microsoft.com/office/officeart/2005/8/layout/hList6"/>
    <dgm:cxn modelId="{A0D08FDC-17A8-4FDA-AB67-3A15F336ECBF}" type="presParOf" srcId="{7B79C6A4-A56C-4448-8570-58BD5191D88C}" destId="{7959CE2C-2AD4-4490-9049-ADA4CF002148}" srcOrd="1" destOrd="0" presId="urn:microsoft.com/office/officeart/2005/8/layout/hList6"/>
    <dgm:cxn modelId="{C8C01D37-B756-403B-BBCE-A8DA00F7D35F}" type="presParOf" srcId="{7B79C6A4-A56C-4448-8570-58BD5191D88C}" destId="{4D9724FA-BB52-4B40-89E9-7A772E0CF11D}" srcOrd="2" destOrd="0" presId="urn:microsoft.com/office/officeart/2005/8/layout/hList6"/>
    <dgm:cxn modelId="{27F589AB-68EE-4EE4-9B6C-A470B344B501}" type="presParOf" srcId="{7B79C6A4-A56C-4448-8570-58BD5191D88C}" destId="{6207BD2F-4A12-4DD3-AD57-FE6F2187B1C3}" srcOrd="3" destOrd="0" presId="urn:microsoft.com/office/officeart/2005/8/layout/hList6"/>
    <dgm:cxn modelId="{0E468843-AEF5-40B6-8B62-3C278391122E}" type="presParOf" srcId="{7B79C6A4-A56C-4448-8570-58BD5191D88C}" destId="{EEFBE8E7-53F8-49E5-9CEF-D9BE5DD16793}" srcOrd="4" destOrd="0" presId="urn:microsoft.com/office/officeart/2005/8/layout/hList6"/>
    <dgm:cxn modelId="{EE7F81C6-A0F6-4257-8D78-07B0463240EE}" type="presParOf" srcId="{7B79C6A4-A56C-4448-8570-58BD5191D88C}" destId="{2E36C016-1DCB-42F5-AEC7-A924CA64E12D}" srcOrd="5" destOrd="0" presId="urn:microsoft.com/office/officeart/2005/8/layout/hList6"/>
    <dgm:cxn modelId="{CC76EB37-7EAB-409D-9750-EE398EA5867C}" type="presParOf" srcId="{7B79C6A4-A56C-4448-8570-58BD5191D88C}" destId="{39DDEB4D-F7E1-4EDF-BDC2-B1F59FD34C22}"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DEEF8-8E21-4CEA-8AE1-5712756A28D9}" type="doc">
      <dgm:prSet loTypeId="urn:microsoft.com/office/officeart/2005/8/layout/default#3" loCatId="list" qsTypeId="urn:microsoft.com/office/officeart/2005/8/quickstyle/simple5" qsCatId="simple" csTypeId="urn:microsoft.com/office/officeart/2005/8/colors/accent1_2" csCatId="accent1" phldr="1"/>
      <dgm:spPr/>
      <dgm:t>
        <a:bodyPr/>
        <a:lstStyle/>
        <a:p>
          <a:endParaRPr lang="en-US"/>
        </a:p>
      </dgm:t>
    </dgm:pt>
    <dgm:pt modelId="{3CAE222E-4F89-4940-8F29-395DE5043C51}">
      <dgm:prSet phldrT="[Text]" custT="1"/>
      <dgm:spPr/>
      <dgm:t>
        <a:bodyPr/>
        <a:lstStyle/>
        <a:p>
          <a:r>
            <a:rPr lang="en-US" sz="1400" b="1" dirty="0" smtClean="0">
              <a:latin typeface="Calibri" pitchFamily="34" charset="0"/>
              <a:cs typeface="Calibri" pitchFamily="34" charset="0"/>
            </a:rPr>
            <a:t>Workflow</a:t>
          </a:r>
          <a:r>
            <a:rPr lang="zh-CN" altLang="en-US" sz="1400" b="1" dirty="0" smtClean="0">
              <a:latin typeface="Calibri" pitchFamily="34" charset="0"/>
              <a:cs typeface="Calibri" pitchFamily="34" charset="0"/>
            </a:rPr>
            <a:t> </a:t>
          </a:r>
          <a:r>
            <a:rPr lang="en-US" sz="1400" b="1" dirty="0" smtClean="0">
              <a:latin typeface="Calibri" pitchFamily="34" charset="0"/>
              <a:cs typeface="Calibri" pitchFamily="34" charset="0"/>
            </a:rPr>
            <a:t>Item</a:t>
          </a:r>
        </a:p>
        <a:p>
          <a:r>
            <a:rPr lang="en-US" sz="1400" b="1" dirty="0" smtClean="0">
              <a:latin typeface="Calibri" pitchFamily="34" charset="0"/>
              <a:cs typeface="Calibri" pitchFamily="34" charset="0"/>
            </a:rPr>
            <a:t>Presenter</a:t>
          </a:r>
          <a:r>
            <a:rPr lang="en-US" sz="1400" b="1" dirty="0" smtClean="0"/>
            <a:t> </a:t>
          </a:r>
          <a:endParaRPr lang="en-US" sz="1400" b="1" dirty="0"/>
        </a:p>
      </dgm:t>
    </dgm:pt>
    <dgm:pt modelId="{D1DBA6DE-A9E1-4654-8E6B-78D2B2508CB2}" type="parTrans" cxnId="{5D7EB31D-DD7F-454B-A594-6E875E85B51A}">
      <dgm:prSet/>
      <dgm:spPr/>
      <dgm:t>
        <a:bodyPr/>
        <a:lstStyle/>
        <a:p>
          <a:endParaRPr lang="en-US"/>
        </a:p>
      </dgm:t>
    </dgm:pt>
    <dgm:pt modelId="{1C29DFDD-7157-4571-9231-A355CC08EE8B}" type="sibTrans" cxnId="{5D7EB31D-DD7F-454B-A594-6E875E85B51A}">
      <dgm:prSet/>
      <dgm:spPr/>
      <dgm:t>
        <a:bodyPr/>
        <a:lstStyle/>
        <a:p>
          <a:endParaRPr lang="en-US"/>
        </a:p>
      </dgm:t>
    </dgm:pt>
    <dgm:pt modelId="{1E4535D5-25BF-4574-A340-BD07518660EC}">
      <dgm:prSet phldrT="[Text]" custT="1"/>
      <dgm:spPr/>
      <dgm:t>
        <a:bodyPr/>
        <a:lstStyle/>
        <a:p>
          <a:r>
            <a:rPr lang="en-US" sz="1400" b="1" dirty="0" smtClean="0"/>
            <a:t>Workflow Items Presenter</a:t>
          </a:r>
          <a:endParaRPr lang="en-US" sz="1400" b="1" dirty="0"/>
        </a:p>
      </dgm:t>
    </dgm:pt>
    <dgm:pt modelId="{E0B825E9-9410-42BC-9BED-44022C48EBD3}" type="parTrans" cxnId="{23F7C497-E986-45B8-BB53-1E564E2CC83E}">
      <dgm:prSet/>
      <dgm:spPr/>
      <dgm:t>
        <a:bodyPr/>
        <a:lstStyle/>
        <a:p>
          <a:endParaRPr lang="en-US"/>
        </a:p>
      </dgm:t>
    </dgm:pt>
    <dgm:pt modelId="{00B8F1B0-AC51-4C4A-8E29-D6DE3CBBDE09}" type="sibTrans" cxnId="{23F7C497-E986-45B8-BB53-1E564E2CC83E}">
      <dgm:prSet/>
      <dgm:spPr/>
      <dgm:t>
        <a:bodyPr/>
        <a:lstStyle/>
        <a:p>
          <a:endParaRPr lang="en-US"/>
        </a:p>
      </dgm:t>
    </dgm:pt>
    <dgm:pt modelId="{E5608854-07B9-4B3D-9348-89152416B4F2}">
      <dgm:prSet phldrT="[Text]" custT="1"/>
      <dgm:spPr/>
      <dgm:t>
        <a:bodyPr/>
        <a:lstStyle/>
        <a:p>
          <a:r>
            <a:rPr lang="en-US" sz="1400" b="1" dirty="0" smtClean="0">
              <a:latin typeface="+mn-lt"/>
            </a:rPr>
            <a:t>Expression </a:t>
          </a:r>
        </a:p>
        <a:p>
          <a:r>
            <a:rPr lang="en-US" sz="1400" b="1" dirty="0" smtClean="0">
              <a:latin typeface="+mn-lt"/>
            </a:rPr>
            <a:t>Text</a:t>
          </a:r>
          <a:r>
            <a:rPr lang="zh-CN" altLang="en-US" sz="1400" b="1" dirty="0" smtClean="0">
              <a:latin typeface="+mn-lt"/>
            </a:rPr>
            <a:t> </a:t>
          </a:r>
          <a:r>
            <a:rPr lang="en-US" sz="1400" b="1" dirty="0" smtClean="0">
              <a:latin typeface="+mn-lt"/>
            </a:rPr>
            <a:t>Box</a:t>
          </a:r>
          <a:endParaRPr lang="en-US" sz="1400" b="1" dirty="0">
            <a:latin typeface="+mn-lt"/>
          </a:endParaRPr>
        </a:p>
      </dgm:t>
    </dgm:pt>
    <dgm:pt modelId="{3435DAB1-C652-4A9C-B9A8-1324079B67D4}" type="parTrans" cxnId="{98114607-20B9-4819-AA4E-855DB248812C}">
      <dgm:prSet/>
      <dgm:spPr/>
      <dgm:t>
        <a:bodyPr/>
        <a:lstStyle/>
        <a:p>
          <a:endParaRPr lang="en-US"/>
        </a:p>
      </dgm:t>
    </dgm:pt>
    <dgm:pt modelId="{DC31C3DF-9961-4234-AEEC-96865736BE30}" type="sibTrans" cxnId="{98114607-20B9-4819-AA4E-855DB248812C}">
      <dgm:prSet/>
      <dgm:spPr/>
      <dgm:t>
        <a:bodyPr/>
        <a:lstStyle/>
        <a:p>
          <a:endParaRPr lang="en-US"/>
        </a:p>
      </dgm:t>
    </dgm:pt>
    <dgm:pt modelId="{151A5A87-91B1-4952-8F00-E1EAF19D2FBB}" type="pres">
      <dgm:prSet presAssocID="{680DEEF8-8E21-4CEA-8AE1-5712756A28D9}" presName="diagram" presStyleCnt="0">
        <dgm:presLayoutVars>
          <dgm:dir/>
          <dgm:resizeHandles val="exact"/>
        </dgm:presLayoutVars>
      </dgm:prSet>
      <dgm:spPr/>
      <dgm:t>
        <a:bodyPr/>
        <a:lstStyle/>
        <a:p>
          <a:endParaRPr lang="en-US"/>
        </a:p>
      </dgm:t>
    </dgm:pt>
    <dgm:pt modelId="{B7AB8236-C3DA-454C-8A56-A4C2E223FAD5}" type="pres">
      <dgm:prSet presAssocID="{3CAE222E-4F89-4940-8F29-395DE5043C51}" presName="node" presStyleLbl="node1" presStyleIdx="0" presStyleCnt="3" custScaleX="265620">
        <dgm:presLayoutVars>
          <dgm:bulletEnabled val="1"/>
        </dgm:presLayoutVars>
      </dgm:prSet>
      <dgm:spPr/>
      <dgm:t>
        <a:bodyPr/>
        <a:lstStyle/>
        <a:p>
          <a:endParaRPr lang="en-US"/>
        </a:p>
      </dgm:t>
    </dgm:pt>
    <dgm:pt modelId="{C299BFEA-0CF5-4658-BB78-C19CF63DB262}" type="pres">
      <dgm:prSet presAssocID="{1C29DFDD-7157-4571-9231-A355CC08EE8B}" presName="sibTrans" presStyleCnt="0"/>
      <dgm:spPr/>
      <dgm:t>
        <a:bodyPr/>
        <a:lstStyle/>
        <a:p>
          <a:endParaRPr lang="en-US"/>
        </a:p>
      </dgm:t>
    </dgm:pt>
    <dgm:pt modelId="{B9E3E9EA-0FDA-4C81-ABB8-104748CDEE7F}" type="pres">
      <dgm:prSet presAssocID="{1E4535D5-25BF-4574-A340-BD07518660EC}" presName="node" presStyleLbl="node1" presStyleIdx="1" presStyleCnt="3" custScaleX="265620">
        <dgm:presLayoutVars>
          <dgm:bulletEnabled val="1"/>
        </dgm:presLayoutVars>
      </dgm:prSet>
      <dgm:spPr/>
      <dgm:t>
        <a:bodyPr/>
        <a:lstStyle/>
        <a:p>
          <a:endParaRPr lang="en-US"/>
        </a:p>
      </dgm:t>
    </dgm:pt>
    <dgm:pt modelId="{CBB904FE-6704-4D6B-B95A-93112125B05D}" type="pres">
      <dgm:prSet presAssocID="{00B8F1B0-AC51-4C4A-8E29-D6DE3CBBDE09}" presName="sibTrans" presStyleCnt="0"/>
      <dgm:spPr/>
      <dgm:t>
        <a:bodyPr/>
        <a:lstStyle/>
        <a:p>
          <a:endParaRPr lang="en-US"/>
        </a:p>
      </dgm:t>
    </dgm:pt>
    <dgm:pt modelId="{ABC95656-F903-4409-B777-6567882BD37A}" type="pres">
      <dgm:prSet presAssocID="{E5608854-07B9-4B3D-9348-89152416B4F2}" presName="node" presStyleLbl="node1" presStyleIdx="2" presStyleCnt="3" custScaleX="265620">
        <dgm:presLayoutVars>
          <dgm:bulletEnabled val="1"/>
        </dgm:presLayoutVars>
      </dgm:prSet>
      <dgm:spPr/>
      <dgm:t>
        <a:bodyPr/>
        <a:lstStyle/>
        <a:p>
          <a:endParaRPr lang="en-US"/>
        </a:p>
      </dgm:t>
    </dgm:pt>
  </dgm:ptLst>
  <dgm:cxnLst>
    <dgm:cxn modelId="{5D7EB31D-DD7F-454B-A594-6E875E85B51A}" srcId="{680DEEF8-8E21-4CEA-8AE1-5712756A28D9}" destId="{3CAE222E-4F89-4940-8F29-395DE5043C51}" srcOrd="0" destOrd="0" parTransId="{D1DBA6DE-A9E1-4654-8E6B-78D2B2508CB2}" sibTransId="{1C29DFDD-7157-4571-9231-A355CC08EE8B}"/>
    <dgm:cxn modelId="{98114607-20B9-4819-AA4E-855DB248812C}" srcId="{680DEEF8-8E21-4CEA-8AE1-5712756A28D9}" destId="{E5608854-07B9-4B3D-9348-89152416B4F2}" srcOrd="2" destOrd="0" parTransId="{3435DAB1-C652-4A9C-B9A8-1324079B67D4}" sibTransId="{DC31C3DF-9961-4234-AEEC-96865736BE30}"/>
    <dgm:cxn modelId="{B5178A49-7B6F-4409-927E-F5BEA9AA51B6}" type="presOf" srcId="{E5608854-07B9-4B3D-9348-89152416B4F2}" destId="{ABC95656-F903-4409-B777-6567882BD37A}" srcOrd="0" destOrd="0" presId="urn:microsoft.com/office/officeart/2005/8/layout/default#3"/>
    <dgm:cxn modelId="{423BEC20-B201-43EC-92F3-051C0A8A0736}" type="presOf" srcId="{680DEEF8-8E21-4CEA-8AE1-5712756A28D9}" destId="{151A5A87-91B1-4952-8F00-E1EAF19D2FBB}" srcOrd="0" destOrd="0" presId="urn:microsoft.com/office/officeart/2005/8/layout/default#3"/>
    <dgm:cxn modelId="{23F7C497-E986-45B8-BB53-1E564E2CC83E}" srcId="{680DEEF8-8E21-4CEA-8AE1-5712756A28D9}" destId="{1E4535D5-25BF-4574-A340-BD07518660EC}" srcOrd="1" destOrd="0" parTransId="{E0B825E9-9410-42BC-9BED-44022C48EBD3}" sibTransId="{00B8F1B0-AC51-4C4A-8E29-D6DE3CBBDE09}"/>
    <dgm:cxn modelId="{D3B5E1FD-C569-4D90-88D0-F65B558CDA0F}" type="presOf" srcId="{3CAE222E-4F89-4940-8F29-395DE5043C51}" destId="{B7AB8236-C3DA-454C-8A56-A4C2E223FAD5}" srcOrd="0" destOrd="0" presId="urn:microsoft.com/office/officeart/2005/8/layout/default#3"/>
    <dgm:cxn modelId="{B13CAA3A-05CC-45E9-9FE2-2D68EA356113}" type="presOf" srcId="{1E4535D5-25BF-4574-A340-BD07518660EC}" destId="{B9E3E9EA-0FDA-4C81-ABB8-104748CDEE7F}" srcOrd="0" destOrd="0" presId="urn:microsoft.com/office/officeart/2005/8/layout/default#3"/>
    <dgm:cxn modelId="{668E2B42-AB6F-4A18-936A-611A842BAAEE}" type="presParOf" srcId="{151A5A87-91B1-4952-8F00-E1EAF19D2FBB}" destId="{B7AB8236-C3DA-454C-8A56-A4C2E223FAD5}" srcOrd="0" destOrd="0" presId="urn:microsoft.com/office/officeart/2005/8/layout/default#3"/>
    <dgm:cxn modelId="{E915AF08-29C4-4444-8924-6A792004FFE5}" type="presParOf" srcId="{151A5A87-91B1-4952-8F00-E1EAF19D2FBB}" destId="{C299BFEA-0CF5-4658-BB78-C19CF63DB262}" srcOrd="1" destOrd="0" presId="urn:microsoft.com/office/officeart/2005/8/layout/default#3"/>
    <dgm:cxn modelId="{1C967F28-72BE-488C-B787-37F70E522F4D}" type="presParOf" srcId="{151A5A87-91B1-4952-8F00-E1EAF19D2FBB}" destId="{B9E3E9EA-0FDA-4C81-ABB8-104748CDEE7F}" srcOrd="2" destOrd="0" presId="urn:microsoft.com/office/officeart/2005/8/layout/default#3"/>
    <dgm:cxn modelId="{6DAF447A-D5E7-44DF-A90E-69A3569DDDC9}" type="presParOf" srcId="{151A5A87-91B1-4952-8F00-E1EAF19D2FBB}" destId="{CBB904FE-6704-4D6B-B95A-93112125B05D}" srcOrd="3" destOrd="0" presId="urn:microsoft.com/office/officeart/2005/8/layout/default#3"/>
    <dgm:cxn modelId="{FBE1EC63-6B31-4AD6-9F5B-9D09C2FC5A4F}" type="presParOf" srcId="{151A5A87-91B1-4952-8F00-E1EAF19D2FBB}" destId="{ABC95656-F903-4409-B777-6567882BD37A}" srcOrd="4" destOrd="0" presId="urn:microsoft.com/office/officeart/2005/8/layout/defaul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90580-930F-4495-9386-11A288D7584C}" type="doc">
      <dgm:prSet loTypeId="urn:microsoft.com/office/officeart/2005/8/layout/default#2" loCatId="list" qsTypeId="urn:microsoft.com/office/officeart/2005/8/quickstyle/3d2" qsCatId="3D" csTypeId="urn:microsoft.com/office/officeart/2005/8/colors/colorful1#1" csCatId="colorful" phldr="1"/>
      <dgm:spPr/>
      <dgm:t>
        <a:bodyPr/>
        <a:lstStyle/>
        <a:p>
          <a:endParaRPr lang="en-US"/>
        </a:p>
      </dgm:t>
    </dgm:pt>
    <dgm:pt modelId="{EAB309F1-039F-40E9-8825-41925C6E42E6}">
      <dgm:prSet phldrT="[Text]"/>
      <dgm:spPr/>
      <dgm:t>
        <a:bodyPr/>
        <a:lstStyle/>
        <a:p>
          <a:r>
            <a:rPr lang="zh-CN" altLang="en-US" dirty="0" smtClean="0"/>
            <a:t>只需</a:t>
          </a:r>
          <a:r>
            <a:rPr lang="en-US" dirty="0" smtClean="0"/>
            <a:t>XAM</a:t>
          </a:r>
          <a:r>
            <a:rPr lang="en-US" altLang="zh-CN" dirty="0" smtClean="0"/>
            <a:t>L</a:t>
          </a:r>
          <a:endParaRPr lang="en-US" dirty="0"/>
        </a:p>
      </dgm:t>
    </dgm:pt>
    <dgm:pt modelId="{68E0D30B-7619-4815-86C6-BC284A8E8CF1}" type="parTrans" cxnId="{210D2201-04F0-4931-8DDE-D1F020E5B49A}">
      <dgm:prSet/>
      <dgm:spPr/>
      <dgm:t>
        <a:bodyPr/>
        <a:lstStyle/>
        <a:p>
          <a:endParaRPr lang="en-US"/>
        </a:p>
      </dgm:t>
    </dgm:pt>
    <dgm:pt modelId="{C9ADC17D-AED4-4215-87CC-A9C7FF3E4585}" type="sibTrans" cxnId="{210D2201-04F0-4931-8DDE-D1F020E5B49A}">
      <dgm:prSet/>
      <dgm:spPr/>
      <dgm:t>
        <a:bodyPr/>
        <a:lstStyle/>
        <a:p>
          <a:endParaRPr lang="en-US"/>
        </a:p>
      </dgm:t>
    </dgm:pt>
    <dgm:pt modelId="{AC0B87E4-7FF3-4A84-A997-DA3EF01155B6}">
      <dgm:prSet phldrT="[Text]"/>
      <dgm:spPr/>
      <dgm:t>
        <a:bodyPr/>
        <a:lstStyle/>
        <a:p>
          <a:r>
            <a:rPr lang="zh-CN" altLang="en-US" dirty="0" smtClean="0"/>
            <a:t>基础类库</a:t>
          </a:r>
          <a:endParaRPr lang="en-US" altLang="zh-CN" dirty="0" smtClean="0"/>
        </a:p>
        <a:p>
          <a:r>
            <a:rPr lang="zh-CN" altLang="en-US" dirty="0" smtClean="0"/>
            <a:t>增强</a:t>
          </a:r>
          <a:endParaRPr lang="en-US" dirty="0"/>
        </a:p>
      </dgm:t>
    </dgm:pt>
    <dgm:pt modelId="{34189451-E887-4B25-AB6F-BE50A1AC9C97}" type="parTrans" cxnId="{C74F83C4-F78B-4681-A2B4-72D3F0B25C39}">
      <dgm:prSet/>
      <dgm:spPr/>
      <dgm:t>
        <a:bodyPr/>
        <a:lstStyle/>
        <a:p>
          <a:endParaRPr lang="en-US"/>
        </a:p>
      </dgm:t>
    </dgm:pt>
    <dgm:pt modelId="{6C2EC452-37C2-4972-BD52-F13F48B2BD74}" type="sibTrans" cxnId="{C74F83C4-F78B-4681-A2B4-72D3F0B25C39}">
      <dgm:prSet/>
      <dgm:spPr/>
      <dgm:t>
        <a:bodyPr/>
        <a:lstStyle/>
        <a:p>
          <a:endParaRPr lang="en-US"/>
        </a:p>
      </dgm:t>
    </dgm:pt>
    <dgm:pt modelId="{0DACB632-FDBC-498A-98DC-5CE4462304B7}">
      <dgm:prSet phldrT="[Text]"/>
      <dgm:spPr/>
      <dgm:t>
        <a:bodyPr/>
        <a:lstStyle/>
        <a:p>
          <a:r>
            <a:rPr lang="zh-CN" altLang="en-US" dirty="0" smtClean="0"/>
            <a:t>简化自定义</a:t>
          </a:r>
          <a:endParaRPr lang="en-US" altLang="zh-CN" dirty="0" smtClean="0"/>
        </a:p>
        <a:p>
          <a:r>
            <a:rPr lang="zh-CN" altLang="en-US" dirty="0" smtClean="0"/>
            <a:t>活动开发</a:t>
          </a:r>
          <a:endParaRPr lang="en-US" dirty="0"/>
        </a:p>
      </dgm:t>
    </dgm:pt>
    <dgm:pt modelId="{656425C3-C5BE-492A-9A0B-ACA7617300EB}" type="parTrans" cxnId="{62503BF7-260E-474C-8A90-2218BB43563F}">
      <dgm:prSet/>
      <dgm:spPr/>
      <dgm:t>
        <a:bodyPr/>
        <a:lstStyle/>
        <a:p>
          <a:endParaRPr lang="en-US"/>
        </a:p>
      </dgm:t>
    </dgm:pt>
    <dgm:pt modelId="{42931EA8-4CCE-41CB-A2F0-1D9924E115EC}" type="sibTrans" cxnId="{62503BF7-260E-474C-8A90-2218BB43563F}">
      <dgm:prSet/>
      <dgm:spPr/>
      <dgm:t>
        <a:bodyPr/>
        <a:lstStyle/>
        <a:p>
          <a:endParaRPr lang="en-US"/>
        </a:p>
      </dgm:t>
    </dgm:pt>
    <dgm:pt modelId="{04B2E830-974C-45A4-BC0E-5D977970E050}">
      <dgm:prSet phldrT="[Text]"/>
      <dgm:spPr/>
      <dgm:t>
        <a:bodyPr/>
        <a:lstStyle/>
        <a:p>
          <a:r>
            <a:rPr lang="zh-CN" altLang="en-US" dirty="0" smtClean="0"/>
            <a:t>简化数据流</a:t>
          </a:r>
          <a:endParaRPr lang="en-US" dirty="0" smtClean="0"/>
        </a:p>
      </dgm:t>
    </dgm:pt>
    <dgm:pt modelId="{A4637AA0-1052-49BB-9628-D91BCECA4ECD}" type="parTrans" cxnId="{F693644E-BE27-4DC2-8216-10D9DFBCFBFB}">
      <dgm:prSet/>
      <dgm:spPr/>
      <dgm:t>
        <a:bodyPr/>
        <a:lstStyle/>
        <a:p>
          <a:endParaRPr lang="en-US"/>
        </a:p>
      </dgm:t>
    </dgm:pt>
    <dgm:pt modelId="{33E6A0D9-8757-47E5-B5BE-F37ECA583E66}" type="sibTrans" cxnId="{F693644E-BE27-4DC2-8216-10D9DFBCFBFB}">
      <dgm:prSet/>
      <dgm:spPr/>
      <dgm:t>
        <a:bodyPr/>
        <a:lstStyle/>
        <a:p>
          <a:endParaRPr lang="en-US"/>
        </a:p>
      </dgm:t>
    </dgm:pt>
    <dgm:pt modelId="{596C5CFC-2689-405C-8F79-4AFE769C351A}">
      <dgm:prSet phldrT="[Text]"/>
      <dgm:spPr/>
      <dgm:t>
        <a:bodyPr/>
        <a:lstStyle/>
        <a:p>
          <a:r>
            <a:rPr lang="zh-CN" altLang="en-US" dirty="0" smtClean="0"/>
            <a:t>运行时和</a:t>
          </a:r>
          <a:endParaRPr lang="en-US" altLang="zh-CN" dirty="0" smtClean="0"/>
        </a:p>
        <a:p>
          <a:r>
            <a:rPr lang="zh-CN" altLang="en-US" dirty="0" smtClean="0"/>
            <a:t>设计器改进 </a:t>
          </a:r>
          <a:endParaRPr lang="en-US" dirty="0"/>
        </a:p>
      </dgm:t>
    </dgm:pt>
    <dgm:pt modelId="{BD05DB4A-E0E5-44B1-BEDE-426970F5119B}" type="parTrans" cxnId="{773C3178-63B0-4920-8611-DCA1438FE711}">
      <dgm:prSet/>
      <dgm:spPr/>
      <dgm:t>
        <a:bodyPr/>
        <a:lstStyle/>
        <a:p>
          <a:endParaRPr lang="en-US"/>
        </a:p>
      </dgm:t>
    </dgm:pt>
    <dgm:pt modelId="{7AA4F6B2-D520-448B-9294-E9E174E39A47}" type="sibTrans" cxnId="{773C3178-63B0-4920-8611-DCA1438FE711}">
      <dgm:prSet/>
      <dgm:spPr/>
      <dgm:t>
        <a:bodyPr/>
        <a:lstStyle/>
        <a:p>
          <a:endParaRPr lang="en-US"/>
        </a:p>
      </dgm:t>
    </dgm:pt>
    <dgm:pt modelId="{3D9B96C6-26F7-46B6-8C6A-DEE4B35B13FC}">
      <dgm:prSet phldrT="[Text]"/>
      <dgm:spPr/>
      <dgm:t>
        <a:bodyPr/>
        <a:lstStyle/>
        <a:p>
          <a:r>
            <a:rPr lang="zh-CN" altLang="en-US" dirty="0" smtClean="0"/>
            <a:t>性能提高</a:t>
          </a:r>
          <a:endParaRPr lang="en-US" dirty="0"/>
        </a:p>
      </dgm:t>
    </dgm:pt>
    <dgm:pt modelId="{F12525C5-0B8B-47C0-ADD2-237CC3044ED3}" type="parTrans" cxnId="{41ECC404-FA5C-433B-BFC0-BE68008E28EA}">
      <dgm:prSet/>
      <dgm:spPr/>
      <dgm:t>
        <a:bodyPr/>
        <a:lstStyle/>
        <a:p>
          <a:endParaRPr lang="en-US"/>
        </a:p>
      </dgm:t>
    </dgm:pt>
    <dgm:pt modelId="{6C8AC7F3-D382-40F0-B80A-30A07773714E}" type="sibTrans" cxnId="{41ECC404-FA5C-433B-BFC0-BE68008E28EA}">
      <dgm:prSet/>
      <dgm:spPr/>
      <dgm:t>
        <a:bodyPr/>
        <a:lstStyle/>
        <a:p>
          <a:endParaRPr lang="en-US"/>
        </a:p>
      </dgm:t>
    </dgm:pt>
    <dgm:pt modelId="{9F79BFD1-573E-42C2-8EC3-7DDC782A7900}" type="pres">
      <dgm:prSet presAssocID="{80090580-930F-4495-9386-11A288D7584C}" presName="diagram" presStyleCnt="0">
        <dgm:presLayoutVars>
          <dgm:dir/>
          <dgm:resizeHandles val="exact"/>
        </dgm:presLayoutVars>
      </dgm:prSet>
      <dgm:spPr/>
      <dgm:t>
        <a:bodyPr/>
        <a:lstStyle/>
        <a:p>
          <a:endParaRPr lang="en-US"/>
        </a:p>
      </dgm:t>
    </dgm:pt>
    <dgm:pt modelId="{52EF13E7-90B5-4780-92E0-B81DF8B68248}" type="pres">
      <dgm:prSet presAssocID="{EAB309F1-039F-40E9-8825-41925C6E42E6}" presName="node" presStyleLbl="node1" presStyleIdx="0" presStyleCnt="6">
        <dgm:presLayoutVars>
          <dgm:bulletEnabled val="1"/>
        </dgm:presLayoutVars>
      </dgm:prSet>
      <dgm:spPr/>
      <dgm:t>
        <a:bodyPr/>
        <a:lstStyle/>
        <a:p>
          <a:endParaRPr lang="en-US"/>
        </a:p>
      </dgm:t>
    </dgm:pt>
    <dgm:pt modelId="{49E6139A-2039-4791-847B-C463C12E02E1}" type="pres">
      <dgm:prSet presAssocID="{C9ADC17D-AED4-4215-87CC-A9C7FF3E4585}" presName="sibTrans" presStyleCnt="0"/>
      <dgm:spPr/>
      <dgm:t>
        <a:bodyPr/>
        <a:lstStyle/>
        <a:p>
          <a:endParaRPr lang="en-US"/>
        </a:p>
      </dgm:t>
    </dgm:pt>
    <dgm:pt modelId="{399C8D6E-333E-479E-8ED2-A64129D29DB1}" type="pres">
      <dgm:prSet presAssocID="{AC0B87E4-7FF3-4A84-A997-DA3EF01155B6}" presName="node" presStyleLbl="node1" presStyleIdx="1" presStyleCnt="6" custLinFactNeighborY="490">
        <dgm:presLayoutVars>
          <dgm:bulletEnabled val="1"/>
        </dgm:presLayoutVars>
      </dgm:prSet>
      <dgm:spPr/>
      <dgm:t>
        <a:bodyPr/>
        <a:lstStyle/>
        <a:p>
          <a:endParaRPr lang="en-US"/>
        </a:p>
      </dgm:t>
    </dgm:pt>
    <dgm:pt modelId="{06096133-7489-444C-86C0-D533462371C1}" type="pres">
      <dgm:prSet presAssocID="{6C2EC452-37C2-4972-BD52-F13F48B2BD74}" presName="sibTrans" presStyleCnt="0"/>
      <dgm:spPr/>
      <dgm:t>
        <a:bodyPr/>
        <a:lstStyle/>
        <a:p>
          <a:endParaRPr lang="en-US"/>
        </a:p>
      </dgm:t>
    </dgm:pt>
    <dgm:pt modelId="{6AF1FDA4-B61F-4AF1-8448-70BA56A811CE}" type="pres">
      <dgm:prSet presAssocID="{0DACB632-FDBC-498A-98DC-5CE4462304B7}" presName="node" presStyleLbl="node1" presStyleIdx="2" presStyleCnt="6">
        <dgm:presLayoutVars>
          <dgm:bulletEnabled val="1"/>
        </dgm:presLayoutVars>
      </dgm:prSet>
      <dgm:spPr/>
      <dgm:t>
        <a:bodyPr/>
        <a:lstStyle/>
        <a:p>
          <a:endParaRPr lang="en-US"/>
        </a:p>
      </dgm:t>
    </dgm:pt>
    <dgm:pt modelId="{07912091-E0B3-4808-87CA-B4D59F6ED5D3}" type="pres">
      <dgm:prSet presAssocID="{42931EA8-4CCE-41CB-A2F0-1D9924E115EC}" presName="sibTrans" presStyleCnt="0"/>
      <dgm:spPr/>
      <dgm:t>
        <a:bodyPr/>
        <a:lstStyle/>
        <a:p>
          <a:endParaRPr lang="en-US"/>
        </a:p>
      </dgm:t>
    </dgm:pt>
    <dgm:pt modelId="{FC477B04-6B6E-41E8-849D-F6D523A0D4C2}" type="pres">
      <dgm:prSet presAssocID="{04B2E830-974C-45A4-BC0E-5D977970E050}" presName="node" presStyleLbl="node1" presStyleIdx="3" presStyleCnt="6" custLinFactNeighborX="-56766">
        <dgm:presLayoutVars>
          <dgm:bulletEnabled val="1"/>
        </dgm:presLayoutVars>
      </dgm:prSet>
      <dgm:spPr/>
      <dgm:t>
        <a:bodyPr/>
        <a:lstStyle/>
        <a:p>
          <a:endParaRPr lang="en-US"/>
        </a:p>
      </dgm:t>
    </dgm:pt>
    <dgm:pt modelId="{1DCBF215-0E04-466C-8FF0-31B8E99E1ED4}" type="pres">
      <dgm:prSet presAssocID="{33E6A0D9-8757-47E5-B5BE-F37ECA583E66}" presName="sibTrans" presStyleCnt="0"/>
      <dgm:spPr/>
      <dgm:t>
        <a:bodyPr/>
        <a:lstStyle/>
        <a:p>
          <a:endParaRPr lang="en-US"/>
        </a:p>
      </dgm:t>
    </dgm:pt>
    <dgm:pt modelId="{CC478D70-20D3-4147-97BF-D36FFE5B2077}" type="pres">
      <dgm:prSet presAssocID="{596C5CFC-2689-405C-8F79-4AFE769C351A}" presName="node" presStyleLbl="node1" presStyleIdx="4" presStyleCnt="6" custLinFactNeighborX="0">
        <dgm:presLayoutVars>
          <dgm:bulletEnabled val="1"/>
        </dgm:presLayoutVars>
      </dgm:prSet>
      <dgm:spPr/>
      <dgm:t>
        <a:bodyPr/>
        <a:lstStyle/>
        <a:p>
          <a:endParaRPr lang="en-US"/>
        </a:p>
      </dgm:t>
    </dgm:pt>
    <dgm:pt modelId="{33F3EB61-7BA8-4EEC-A4B4-B3C038583997}" type="pres">
      <dgm:prSet presAssocID="{7AA4F6B2-D520-448B-9294-E9E174E39A47}" presName="sibTrans" presStyleCnt="0"/>
      <dgm:spPr/>
      <dgm:t>
        <a:bodyPr/>
        <a:lstStyle/>
        <a:p>
          <a:endParaRPr lang="en-US"/>
        </a:p>
      </dgm:t>
    </dgm:pt>
    <dgm:pt modelId="{F8FE4D55-23B9-402A-8064-02074566915C}" type="pres">
      <dgm:prSet presAssocID="{3D9B96C6-26F7-46B6-8C6A-DEE4B35B13FC}" presName="node" presStyleLbl="node1" presStyleIdx="5" presStyleCnt="6" custLinFactNeighborX="1766">
        <dgm:presLayoutVars>
          <dgm:bulletEnabled val="1"/>
        </dgm:presLayoutVars>
      </dgm:prSet>
      <dgm:spPr/>
      <dgm:t>
        <a:bodyPr/>
        <a:lstStyle/>
        <a:p>
          <a:endParaRPr lang="en-US"/>
        </a:p>
      </dgm:t>
    </dgm:pt>
  </dgm:ptLst>
  <dgm:cxnLst>
    <dgm:cxn modelId="{5D55B4E9-B4B0-4AEE-A62A-982B5BD77893}" type="presOf" srcId="{0DACB632-FDBC-498A-98DC-5CE4462304B7}" destId="{6AF1FDA4-B61F-4AF1-8448-70BA56A811CE}" srcOrd="0" destOrd="0" presId="urn:microsoft.com/office/officeart/2005/8/layout/default#2"/>
    <dgm:cxn modelId="{C74F83C4-F78B-4681-A2B4-72D3F0B25C39}" srcId="{80090580-930F-4495-9386-11A288D7584C}" destId="{AC0B87E4-7FF3-4A84-A997-DA3EF01155B6}" srcOrd="1" destOrd="0" parTransId="{34189451-E887-4B25-AB6F-BE50A1AC9C97}" sibTransId="{6C2EC452-37C2-4972-BD52-F13F48B2BD74}"/>
    <dgm:cxn modelId="{6E4C2144-F629-4ADF-A236-38002A3837FF}" type="presOf" srcId="{3D9B96C6-26F7-46B6-8C6A-DEE4B35B13FC}" destId="{F8FE4D55-23B9-402A-8064-02074566915C}" srcOrd="0" destOrd="0" presId="urn:microsoft.com/office/officeart/2005/8/layout/default#2"/>
    <dgm:cxn modelId="{FC517CDC-8235-43D9-B8BA-0B50337931F2}" type="presOf" srcId="{AC0B87E4-7FF3-4A84-A997-DA3EF01155B6}" destId="{399C8D6E-333E-479E-8ED2-A64129D29DB1}" srcOrd="0" destOrd="0" presId="urn:microsoft.com/office/officeart/2005/8/layout/default#2"/>
    <dgm:cxn modelId="{210D2201-04F0-4931-8DDE-D1F020E5B49A}" srcId="{80090580-930F-4495-9386-11A288D7584C}" destId="{EAB309F1-039F-40E9-8825-41925C6E42E6}" srcOrd="0" destOrd="0" parTransId="{68E0D30B-7619-4815-86C6-BC284A8E8CF1}" sibTransId="{C9ADC17D-AED4-4215-87CC-A9C7FF3E4585}"/>
    <dgm:cxn modelId="{41ECC404-FA5C-433B-BFC0-BE68008E28EA}" srcId="{80090580-930F-4495-9386-11A288D7584C}" destId="{3D9B96C6-26F7-46B6-8C6A-DEE4B35B13FC}" srcOrd="5" destOrd="0" parTransId="{F12525C5-0B8B-47C0-ADD2-237CC3044ED3}" sibTransId="{6C8AC7F3-D382-40F0-B80A-30A07773714E}"/>
    <dgm:cxn modelId="{11C48E4B-9CCB-402D-BD55-57C2426DF1F7}" type="presOf" srcId="{596C5CFC-2689-405C-8F79-4AFE769C351A}" destId="{CC478D70-20D3-4147-97BF-D36FFE5B2077}" srcOrd="0" destOrd="0" presId="urn:microsoft.com/office/officeart/2005/8/layout/default#2"/>
    <dgm:cxn modelId="{8A19AB7C-466F-4314-BBD9-03BA1532F196}" type="presOf" srcId="{80090580-930F-4495-9386-11A288D7584C}" destId="{9F79BFD1-573E-42C2-8EC3-7DDC782A7900}" srcOrd="0" destOrd="0" presId="urn:microsoft.com/office/officeart/2005/8/layout/default#2"/>
    <dgm:cxn modelId="{F693644E-BE27-4DC2-8216-10D9DFBCFBFB}" srcId="{80090580-930F-4495-9386-11A288D7584C}" destId="{04B2E830-974C-45A4-BC0E-5D977970E050}" srcOrd="3" destOrd="0" parTransId="{A4637AA0-1052-49BB-9628-D91BCECA4ECD}" sibTransId="{33E6A0D9-8757-47E5-B5BE-F37ECA583E66}"/>
    <dgm:cxn modelId="{61F3297D-8347-456D-B1AF-2E6A0280C9C1}" type="presOf" srcId="{EAB309F1-039F-40E9-8825-41925C6E42E6}" destId="{52EF13E7-90B5-4780-92E0-B81DF8B68248}" srcOrd="0" destOrd="0" presId="urn:microsoft.com/office/officeart/2005/8/layout/default#2"/>
    <dgm:cxn modelId="{773C3178-63B0-4920-8611-DCA1438FE711}" srcId="{80090580-930F-4495-9386-11A288D7584C}" destId="{596C5CFC-2689-405C-8F79-4AFE769C351A}" srcOrd="4" destOrd="0" parTransId="{BD05DB4A-E0E5-44B1-BEDE-426970F5119B}" sibTransId="{7AA4F6B2-D520-448B-9294-E9E174E39A47}"/>
    <dgm:cxn modelId="{62503BF7-260E-474C-8A90-2218BB43563F}" srcId="{80090580-930F-4495-9386-11A288D7584C}" destId="{0DACB632-FDBC-498A-98DC-5CE4462304B7}" srcOrd="2" destOrd="0" parTransId="{656425C3-C5BE-492A-9A0B-ACA7617300EB}" sibTransId="{42931EA8-4CCE-41CB-A2F0-1D9924E115EC}"/>
    <dgm:cxn modelId="{B743E208-A99D-4754-816C-38210B30BD37}" type="presOf" srcId="{04B2E830-974C-45A4-BC0E-5D977970E050}" destId="{FC477B04-6B6E-41E8-849D-F6D523A0D4C2}" srcOrd="0" destOrd="0" presId="urn:microsoft.com/office/officeart/2005/8/layout/default#2"/>
    <dgm:cxn modelId="{BBA62324-F795-4CDA-A983-66CB221F3AB5}" type="presParOf" srcId="{9F79BFD1-573E-42C2-8EC3-7DDC782A7900}" destId="{52EF13E7-90B5-4780-92E0-B81DF8B68248}" srcOrd="0" destOrd="0" presId="urn:microsoft.com/office/officeart/2005/8/layout/default#2"/>
    <dgm:cxn modelId="{4C2EBC1A-7223-41D3-A544-59B4AE88C630}" type="presParOf" srcId="{9F79BFD1-573E-42C2-8EC3-7DDC782A7900}" destId="{49E6139A-2039-4791-847B-C463C12E02E1}" srcOrd="1" destOrd="0" presId="urn:microsoft.com/office/officeart/2005/8/layout/default#2"/>
    <dgm:cxn modelId="{4E8EB7E9-05D7-4A82-A085-4115BD00A88D}" type="presParOf" srcId="{9F79BFD1-573E-42C2-8EC3-7DDC782A7900}" destId="{399C8D6E-333E-479E-8ED2-A64129D29DB1}" srcOrd="2" destOrd="0" presId="urn:microsoft.com/office/officeart/2005/8/layout/default#2"/>
    <dgm:cxn modelId="{4DF839C6-FCF9-42FF-9F34-E631E7D8A3C4}" type="presParOf" srcId="{9F79BFD1-573E-42C2-8EC3-7DDC782A7900}" destId="{06096133-7489-444C-86C0-D533462371C1}" srcOrd="3" destOrd="0" presId="urn:microsoft.com/office/officeart/2005/8/layout/default#2"/>
    <dgm:cxn modelId="{6BD3AC34-0B9E-4E44-A626-142478FA6BA9}" type="presParOf" srcId="{9F79BFD1-573E-42C2-8EC3-7DDC782A7900}" destId="{6AF1FDA4-B61F-4AF1-8448-70BA56A811CE}" srcOrd="4" destOrd="0" presId="urn:microsoft.com/office/officeart/2005/8/layout/default#2"/>
    <dgm:cxn modelId="{F622F5C6-FB41-474F-9D01-73DE46DF76F1}" type="presParOf" srcId="{9F79BFD1-573E-42C2-8EC3-7DDC782A7900}" destId="{07912091-E0B3-4808-87CA-B4D59F6ED5D3}" srcOrd="5" destOrd="0" presId="urn:microsoft.com/office/officeart/2005/8/layout/default#2"/>
    <dgm:cxn modelId="{EA83617F-6AE6-4CB3-8057-D63C4054DC9B}" type="presParOf" srcId="{9F79BFD1-573E-42C2-8EC3-7DDC782A7900}" destId="{FC477B04-6B6E-41E8-849D-F6D523A0D4C2}" srcOrd="6" destOrd="0" presId="urn:microsoft.com/office/officeart/2005/8/layout/default#2"/>
    <dgm:cxn modelId="{60BDD0A5-04D1-4EB2-8F84-416C51E13730}" type="presParOf" srcId="{9F79BFD1-573E-42C2-8EC3-7DDC782A7900}" destId="{1DCBF215-0E04-466C-8FF0-31B8E99E1ED4}" srcOrd="7" destOrd="0" presId="urn:microsoft.com/office/officeart/2005/8/layout/default#2"/>
    <dgm:cxn modelId="{DDF8E4C0-30F6-4254-9D29-712A5DCF4954}" type="presParOf" srcId="{9F79BFD1-573E-42C2-8EC3-7DDC782A7900}" destId="{CC478D70-20D3-4147-97BF-D36FFE5B2077}" srcOrd="8" destOrd="0" presId="urn:microsoft.com/office/officeart/2005/8/layout/default#2"/>
    <dgm:cxn modelId="{1B36D36A-8E91-457E-A0B9-A95661902ABE}" type="presParOf" srcId="{9F79BFD1-573E-42C2-8EC3-7DDC782A7900}" destId="{33F3EB61-7BA8-4EEC-A4B4-B3C038583997}" srcOrd="9" destOrd="0" presId="urn:microsoft.com/office/officeart/2005/8/layout/default#2"/>
    <dgm:cxn modelId="{F2E84211-68F8-4006-B4C1-9F6502F7048E}" type="presParOf" srcId="{9F79BFD1-573E-42C2-8EC3-7DDC782A7900}" destId="{F8FE4D55-23B9-402A-8064-02074566915C}" srcOrd="1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EF13E7-90B5-4780-92E0-B81DF8B68248}">
      <dsp:nvSpPr>
        <dsp:cNvPr id="0" name=""/>
        <dsp:cNvSpPr/>
      </dsp:nvSpPr>
      <dsp:spPr>
        <a:xfrm>
          <a:off x="0" y="402431"/>
          <a:ext cx="2428875" cy="1457324"/>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只需</a:t>
          </a:r>
          <a:r>
            <a:rPr lang="en-US" sz="2600" kern="1200" dirty="0" smtClean="0"/>
            <a:t>XAM</a:t>
          </a:r>
          <a:r>
            <a:rPr lang="en-US" altLang="zh-CN" sz="2600" kern="1200" dirty="0" smtClean="0"/>
            <a:t>L</a:t>
          </a:r>
          <a:endParaRPr lang="en-US" sz="2600" kern="1200" dirty="0"/>
        </a:p>
      </dsp:txBody>
      <dsp:txXfrm>
        <a:off x="0" y="402431"/>
        <a:ext cx="2428875" cy="1457324"/>
      </dsp:txXfrm>
    </dsp:sp>
    <dsp:sp modelId="{399C8D6E-333E-479E-8ED2-A64129D29DB1}">
      <dsp:nvSpPr>
        <dsp:cNvPr id="0" name=""/>
        <dsp:cNvSpPr/>
      </dsp:nvSpPr>
      <dsp:spPr>
        <a:xfrm>
          <a:off x="2671762" y="409572"/>
          <a:ext cx="2428875" cy="1457324"/>
        </a:xfrm>
        <a:prstGeom prst="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基础类库</a:t>
          </a:r>
          <a:endParaRPr lang="en-US" altLang="zh-CN" sz="2600" kern="1200" dirty="0" smtClean="0"/>
        </a:p>
        <a:p>
          <a:pPr lvl="0" algn="ctr" defTabSz="1155700">
            <a:lnSpc>
              <a:spcPct val="90000"/>
            </a:lnSpc>
            <a:spcBef>
              <a:spcPct val="0"/>
            </a:spcBef>
            <a:spcAft>
              <a:spcPct val="35000"/>
            </a:spcAft>
          </a:pPr>
          <a:r>
            <a:rPr lang="zh-CN" altLang="en-US" sz="2600" kern="1200" dirty="0" smtClean="0"/>
            <a:t>增强</a:t>
          </a:r>
          <a:endParaRPr lang="en-US" sz="2600" kern="1200" dirty="0"/>
        </a:p>
      </dsp:txBody>
      <dsp:txXfrm>
        <a:off x="2671762" y="409572"/>
        <a:ext cx="2428875" cy="1457324"/>
      </dsp:txXfrm>
    </dsp:sp>
    <dsp:sp modelId="{6AF1FDA4-B61F-4AF1-8448-70BA56A811CE}">
      <dsp:nvSpPr>
        <dsp:cNvPr id="0" name=""/>
        <dsp:cNvSpPr/>
      </dsp:nvSpPr>
      <dsp:spPr>
        <a:xfrm>
          <a:off x="5343525" y="402431"/>
          <a:ext cx="2428875" cy="1457324"/>
        </a:xfrm>
        <a:prstGeom prst="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简化自定义</a:t>
          </a:r>
          <a:endParaRPr lang="en-US" altLang="zh-CN" sz="2600" kern="1200" dirty="0" smtClean="0"/>
        </a:p>
        <a:p>
          <a:pPr lvl="0" algn="ctr" defTabSz="1155700">
            <a:lnSpc>
              <a:spcPct val="90000"/>
            </a:lnSpc>
            <a:spcBef>
              <a:spcPct val="0"/>
            </a:spcBef>
            <a:spcAft>
              <a:spcPct val="35000"/>
            </a:spcAft>
          </a:pPr>
          <a:r>
            <a:rPr lang="zh-CN" altLang="en-US" sz="2600" kern="1200" dirty="0" smtClean="0"/>
            <a:t>活动开发</a:t>
          </a:r>
          <a:endParaRPr lang="en-US" sz="2600" kern="1200" dirty="0"/>
        </a:p>
      </dsp:txBody>
      <dsp:txXfrm>
        <a:off x="5343525" y="402431"/>
        <a:ext cx="2428875" cy="1457324"/>
      </dsp:txXfrm>
    </dsp:sp>
    <dsp:sp modelId="{FC477B04-6B6E-41E8-849D-F6D523A0D4C2}">
      <dsp:nvSpPr>
        <dsp:cNvPr id="0" name=""/>
        <dsp:cNvSpPr/>
      </dsp:nvSpPr>
      <dsp:spPr>
        <a:xfrm>
          <a:off x="0" y="2102643"/>
          <a:ext cx="2428875" cy="1457324"/>
        </a:xfrm>
        <a:prstGeom prst="rect">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简化数据流</a:t>
          </a:r>
          <a:endParaRPr lang="en-US" sz="2600" kern="1200" dirty="0" smtClean="0"/>
        </a:p>
      </dsp:txBody>
      <dsp:txXfrm>
        <a:off x="0" y="2102643"/>
        <a:ext cx="2428875" cy="1457324"/>
      </dsp:txXfrm>
    </dsp:sp>
    <dsp:sp modelId="{CC478D70-20D3-4147-97BF-D36FFE5B2077}">
      <dsp:nvSpPr>
        <dsp:cNvPr id="0" name=""/>
        <dsp:cNvSpPr/>
      </dsp:nvSpPr>
      <dsp:spPr>
        <a:xfrm>
          <a:off x="2671762" y="2102643"/>
          <a:ext cx="2428875" cy="1457324"/>
        </a:xfrm>
        <a:prstGeom prst="rect">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运行时和</a:t>
          </a:r>
          <a:endParaRPr lang="en-US" altLang="zh-CN" sz="2600" kern="1200" dirty="0" smtClean="0"/>
        </a:p>
        <a:p>
          <a:pPr lvl="0" algn="ctr" defTabSz="1155700">
            <a:lnSpc>
              <a:spcPct val="90000"/>
            </a:lnSpc>
            <a:spcBef>
              <a:spcPct val="0"/>
            </a:spcBef>
            <a:spcAft>
              <a:spcPct val="35000"/>
            </a:spcAft>
          </a:pPr>
          <a:r>
            <a:rPr lang="zh-CN" altLang="en-US" sz="2600" kern="1200" dirty="0" smtClean="0"/>
            <a:t>设计器改进 </a:t>
          </a:r>
          <a:endParaRPr lang="en-US" sz="2600" kern="1200" dirty="0"/>
        </a:p>
      </dsp:txBody>
      <dsp:txXfrm>
        <a:off x="2671762" y="2102643"/>
        <a:ext cx="2428875" cy="1457324"/>
      </dsp:txXfrm>
    </dsp:sp>
    <dsp:sp modelId="{F8FE4D55-23B9-402A-8064-02074566915C}">
      <dsp:nvSpPr>
        <dsp:cNvPr id="0" name=""/>
        <dsp:cNvSpPr/>
      </dsp:nvSpPr>
      <dsp:spPr>
        <a:xfrm>
          <a:off x="5343525" y="2102643"/>
          <a:ext cx="2428875" cy="1457324"/>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性能提高</a:t>
          </a:r>
          <a:endParaRPr lang="en-US" sz="2600" kern="1200" dirty="0"/>
        </a:p>
      </dsp:txBody>
      <dsp:txXfrm>
        <a:off x="5343525" y="2102643"/>
        <a:ext cx="2428875" cy="145732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45491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这应该算是我们的第一次合作。我们在年会上表演了一段京剧。中间是我们另外一位同事</a:t>
            </a:r>
            <a:r>
              <a:rPr lang="en-US" altLang="zh-CN" dirty="0" smtClean="0"/>
              <a:t>Rain</a:t>
            </a:r>
            <a:r>
              <a:rPr lang="zh-CN" altLang="en-US" dirty="0" smtClean="0"/>
              <a:t>。</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extLst>
      <p:ext uri="{BB962C8B-B14F-4D97-AF65-F5344CB8AC3E}">
        <p14:creationId xmlns:p14="http://schemas.microsoft.com/office/powerpoint/2010/main" xmlns="" val="171706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zh-CN" altLang="en-US" dirty="0" smtClean="0"/>
              <a:t>我们现在对工作流基础有了一个初步的了解，那么我们接下来考虑一下为什么使用工作流基础。第一个主要原因就是它能够帮我们实现长时间运行的应用。长时间运行的应用包括审批流程，网上购物筐流程，等等各种流程。大家业余的时间可能会去唱</a:t>
            </a:r>
            <a:r>
              <a:rPr lang="en-US" altLang="zh-CN" dirty="0" smtClean="0"/>
              <a:t>KTV</a:t>
            </a:r>
            <a:r>
              <a:rPr lang="zh-CN" altLang="en-US" dirty="0" smtClean="0"/>
              <a:t>，那家</a:t>
            </a:r>
            <a:r>
              <a:rPr lang="en-US" altLang="zh-CN" dirty="0" smtClean="0"/>
              <a:t>KTV</a:t>
            </a:r>
            <a:r>
              <a:rPr lang="zh-CN" altLang="en-US" dirty="0" smtClean="0"/>
              <a:t>店的服务流程（从预订到最后买单）也是一个长时间运行的流程。我们可以周一预定，周三去唱歌，最后买单。</a:t>
            </a:r>
            <a:endParaRPr lang="en-US" altLang="zh-CN" dirty="0" smtClean="0"/>
          </a:p>
          <a:p>
            <a:endParaRPr lang="en-US" dirty="0" smtClean="0"/>
          </a:p>
          <a:p>
            <a:r>
              <a:rPr lang="zh-CN" altLang="en-US" baseline="0" dirty="0" smtClean="0"/>
              <a:t>我们来想象一下如果那家</a:t>
            </a:r>
            <a:r>
              <a:rPr lang="en-US" altLang="zh-CN" baseline="0" dirty="0" smtClean="0"/>
              <a:t>KTV</a:t>
            </a:r>
            <a:r>
              <a:rPr lang="zh-CN" altLang="en-US" baseline="0" dirty="0" smtClean="0"/>
              <a:t>店想自动化这个服务流程，他们会</a:t>
            </a:r>
            <a:r>
              <a:rPr lang="zh-CN" altLang="en-US" b="1" baseline="0" dirty="0" smtClean="0"/>
              <a:t>希望</a:t>
            </a:r>
            <a:r>
              <a:rPr lang="zh-CN" altLang="en-US" baseline="0" dirty="0" smtClean="0"/>
              <a:t>如何实现它。最直观的方式是这样写。但是我们肯定不会这样实现这个程序。为什么呢？因为它不仅伸缩性不强而且它又不稳固。它伸缩性不强因为如果它有</a:t>
            </a:r>
            <a:r>
              <a:rPr lang="en-US" altLang="zh-CN" baseline="0" dirty="0" smtClean="0"/>
              <a:t>100</a:t>
            </a:r>
            <a:r>
              <a:rPr lang="zh-CN" altLang="en-US" baseline="0" dirty="0" smtClean="0"/>
              <a:t>个客户，服务器不可能起</a:t>
            </a:r>
            <a:r>
              <a:rPr lang="en-US" altLang="zh-CN" baseline="0" dirty="0" smtClean="0"/>
              <a:t>100</a:t>
            </a:r>
            <a:r>
              <a:rPr lang="zh-CN" altLang="en-US" baseline="0" dirty="0" smtClean="0"/>
              <a:t>个进程，为每个用户单独起一个进程。闲置的进程会消耗太多的资源。这个做法也不稳固，因为如果预定以后服务器遇到障碍，我们没有办法在另外一台服务器上面继续运行这个流程。</a:t>
            </a:r>
            <a:endParaRPr lang="en-US" altLang="zh-CN" baseline="0" dirty="0" smtClean="0"/>
          </a:p>
          <a:p>
            <a:endParaRPr lang="en-US" altLang="zh-CN" baseline="0" dirty="0" smtClean="0"/>
          </a:p>
          <a:p>
            <a:r>
              <a:rPr lang="zh-CN" altLang="en-US" baseline="0" dirty="0" smtClean="0"/>
              <a:t>为了解决这个问题，网络框架，比如</a:t>
            </a:r>
            <a:r>
              <a:rPr lang="en-US" altLang="zh-CN" baseline="0" dirty="0" smtClean="0"/>
              <a:t>ASP.NET</a:t>
            </a:r>
            <a:r>
              <a:rPr lang="zh-CN" altLang="en-US" baseline="0" dirty="0" smtClean="0"/>
              <a:t>，强制我们把这个程序分成多块，让全部的用户更合理地共享资源。闲置的客户不消耗资源，所以它的伸缩性强。而且如果预定好了以后服务器死机，这个流程可以在另外一台服务器上面完成。但是这种做法给开发带来跟多的负担，因为我们要自己管理程序状态以及流程顺序。另外我们失去了最初程序的</a:t>
            </a:r>
            <a:r>
              <a:rPr lang="zh-CN" altLang="en-US" sz="1200" kern="1200" dirty="0" smtClean="0">
                <a:solidFill>
                  <a:schemeClr val="tx1"/>
                </a:solidFill>
                <a:effectLst/>
                <a:latin typeface="+mn-lt"/>
                <a:ea typeface="+mn-ea"/>
                <a:cs typeface="+mn-cs"/>
              </a:rPr>
              <a:t>连贯性。</a:t>
            </a:r>
            <a:endParaRPr lang="en-US" altLang="zh-CN" baseline="0" dirty="0" smtClean="0"/>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企业级的长时间运行的应用都有同样的需求：他们必须要稳固并且伸缩性要强。传统的解决方案，给我们带来稳固性和伸缩性的同时，也给我们带来复杂性，让我们失去连贯性。我们为什要改变我们的编程和思想呢？一个平台应该能够帮助我们协调我们的程序的各个模块，所以我们能够关注与我们的核心逻辑和流程，而不需要为实现上的细节操心。这个平台就是工作流基础。</a:t>
            </a:r>
            <a:endParaRPr lang="en-US" altLang="zh-CN" baseline="0" dirty="0" smtClean="0"/>
          </a:p>
          <a:p>
            <a:endParaRPr lang="en-US" altLang="zh-CN" baseline="0" dirty="0" smtClean="0"/>
          </a:p>
          <a:p>
            <a:r>
              <a:rPr lang="zh-CN" altLang="en-US" baseline="0" dirty="0" smtClean="0"/>
              <a:t>工作流基础的持久化功能能够帮我们管理状态，定期地保存这个状态，使得程序能从服务器的失败中恢复，让程序更稳固。够持久化的过程也可以释放不被使用的状态，节省资源，增强伸缩性。最后工作流基础能帮我们协调程序的各个模块，让我们保留了我们原先程序的连贯性。</a:t>
            </a:r>
            <a:endParaRPr lang="en-US" altLang="zh-CN"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a:t>
            </a:r>
            <a:r>
              <a:rPr lang="zh-CN" altLang="en-US" baseline="0" dirty="0" smtClean="0"/>
              <a:t> </a:t>
            </a:r>
            <a:r>
              <a:rPr lang="en-US" altLang="zh-CN" baseline="0" dirty="0" smtClean="0"/>
              <a:t>are three major reasons we’d want to use WF.</a:t>
            </a:r>
          </a:p>
          <a:p>
            <a:endParaRPr lang="en-US" altLang="zh-CN" baseline="0" dirty="0" smtClean="0"/>
          </a:p>
          <a:p>
            <a:r>
              <a:rPr lang="en-US" altLang="zh-CN" baseline="0" dirty="0" smtClean="0"/>
              <a:t>First, it makes the development of scalable, long-running applications much </a:t>
            </a:r>
            <a:r>
              <a:rPr lang="en-US" altLang="zh-CN" baseline="0" dirty="0" err="1" smtClean="0"/>
              <a:t>much</a:t>
            </a:r>
            <a:r>
              <a:rPr lang="en-US" altLang="zh-CN" baseline="0" dirty="0" smtClean="0"/>
              <a:t> easier.  These applications include</a:t>
            </a:r>
          </a:p>
          <a:p>
            <a:endParaRPr lang="en-US" altLang="zh-CN" baseline="0" dirty="0" smtClean="0"/>
          </a:p>
          <a:p>
            <a:endParaRPr lang="en-US" altLang="zh-CN" baseline="0" dirty="0" smtClean="0"/>
          </a:p>
          <a:p>
            <a:r>
              <a:rPr lang="en-US" altLang="zh-CN" baseline="0" dirty="0" smtClean="0"/>
              <a:t>, and I’ll talk more about this in the next slide.</a:t>
            </a:r>
          </a:p>
          <a:p>
            <a:endParaRPr lang="en-US" baseline="0" dirty="0" smtClean="0"/>
          </a:p>
          <a:p>
            <a:r>
              <a:rPr lang="en-US" baseline="0" dirty="0" smtClean="0"/>
              <a:t>Next, the platform offers us more visibility into the running state of our application.</a:t>
            </a:r>
          </a:p>
          <a:p>
            <a:endParaRPr lang="en-US" baseline="0" dirty="0" smtClean="0"/>
          </a:p>
          <a:p>
            <a:r>
              <a:rPr lang="en-US" baseline="0" dirty="0" smtClean="0"/>
              <a:t>Finally, for those applications that require a custom design experience, workflow provides a natural way to implement it.</a:t>
            </a:r>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extLst>
      <p:ext uri="{BB962C8B-B14F-4D97-AF65-F5344CB8AC3E}">
        <p14:creationId xmlns:p14="http://schemas.microsoft.com/office/powerpoint/2010/main" xmlns="" val="329648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extLst>
      <p:ext uri="{BB962C8B-B14F-4D97-AF65-F5344CB8AC3E}">
        <p14:creationId xmlns:p14="http://schemas.microsoft.com/office/powerpoint/2010/main" xmlns="" val="289791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Robust = </a:t>
            </a:r>
            <a:r>
              <a:rPr lang="zh-CN" altLang="en-US" sz="1200" kern="1200" dirty="0" smtClean="0">
                <a:solidFill>
                  <a:schemeClr val="tx1"/>
                </a:solidFill>
                <a:effectLst/>
                <a:latin typeface="+mn-lt"/>
                <a:ea typeface="+mn-ea"/>
                <a:cs typeface="+mn-cs"/>
              </a:rPr>
              <a:t>强固</a:t>
            </a:r>
            <a:endParaRPr lang="en-US" altLang="zh-CN" sz="1200" kern="1200" dirty="0" smtClean="0">
              <a:solidFill>
                <a:schemeClr val="tx1"/>
              </a:solidFill>
              <a:effectLst/>
              <a:latin typeface="+mn-lt"/>
              <a:ea typeface="+mn-ea"/>
              <a:cs typeface="+mn-cs"/>
            </a:endParaRPr>
          </a:p>
          <a:p>
            <a:r>
              <a:rPr lang="zh-CN" altLang="en-US" dirty="0" smtClean="0"/>
              <a:t>只保留当前有效的实例的数据</a:t>
            </a:r>
            <a:endParaRPr lang="en-US" altLang="zh-CN" dirty="0" smtClean="0"/>
          </a:p>
          <a:p>
            <a:r>
              <a:rPr lang="zh-CN" altLang="en-US" dirty="0" smtClean="0"/>
              <a:t>用户自定数据</a:t>
            </a:r>
            <a:endParaRPr lang="en-US" altLang="zh-CN" dirty="0" smtClean="0"/>
          </a:p>
          <a:p>
            <a:r>
              <a:rPr lang="zh-CN" altLang="en-US" dirty="0" smtClean="0"/>
              <a:t>用户查询</a:t>
            </a:r>
            <a:endParaRPr lang="en-US" altLang="zh-CN" dirty="0" smtClean="0"/>
          </a:p>
          <a:p>
            <a:endParaRPr lang="en-US" dirty="0" smtClean="0"/>
          </a:p>
          <a:p>
            <a:r>
              <a:rPr lang="en-US" dirty="0" err="1" smtClean="0"/>
              <a:t>InstanceStore</a:t>
            </a:r>
            <a:r>
              <a:rPr lang="en-US" dirty="0" smtClean="0"/>
              <a:t> provides abstraction for persisting instances</a:t>
            </a:r>
          </a:p>
          <a:p>
            <a:r>
              <a:rPr lang="en-US" dirty="0" smtClean="0"/>
              <a:t>Hosts are responsible for issuing persistence commands</a:t>
            </a:r>
          </a:p>
          <a:p>
            <a:r>
              <a:rPr lang="en-US" dirty="0" err="1" smtClean="0"/>
              <a:t>PersistenceParticipant</a:t>
            </a:r>
            <a:endParaRPr lang="en-US" dirty="0" smtClean="0"/>
          </a:p>
          <a:p>
            <a:pPr lvl="1"/>
            <a:r>
              <a:rPr lang="en-US" dirty="0" smtClean="0"/>
              <a:t>Collect, Map, Publish</a:t>
            </a:r>
          </a:p>
          <a:p>
            <a:pPr lvl="1"/>
            <a:r>
              <a:rPr lang="en-US" dirty="0" smtClean="0"/>
              <a:t>Participate using Persistence data model</a:t>
            </a:r>
          </a:p>
          <a:p>
            <a:r>
              <a:rPr lang="en-US" dirty="0" err="1" smtClean="0"/>
              <a:t>PersistenceIOParticipant</a:t>
            </a:r>
            <a:endParaRPr lang="en-US" dirty="0" smtClean="0"/>
          </a:p>
          <a:p>
            <a:pPr lvl="1"/>
            <a:r>
              <a:rPr lang="en-US" dirty="0" smtClean="0"/>
              <a:t>Save, Load</a:t>
            </a:r>
          </a:p>
          <a:p>
            <a:pPr lvl="1"/>
            <a:r>
              <a:rPr lang="en-US" dirty="0" smtClean="0"/>
              <a:t>Participate under Persistence Transaction</a:t>
            </a:r>
          </a:p>
          <a:p>
            <a:pPr lvl="1"/>
            <a:r>
              <a:rPr lang="en-US" dirty="0" smtClean="0"/>
              <a:t>Schematize instance state</a:t>
            </a:r>
          </a:p>
          <a:p>
            <a:endParaRPr lang="en-US" dirty="0" smtClean="0"/>
          </a:p>
          <a:p>
            <a:r>
              <a:rPr lang="en-US" dirty="0" smtClean="0"/>
              <a:t>Persistence is governed by persistence policy.  In the 3.0 timeframe, there’s no way to tell the runtime</a:t>
            </a:r>
            <a:r>
              <a:rPr lang="en-US" baseline="0" dirty="0" smtClean="0"/>
              <a:t> I’m about to do something, if you were to persist or try to unload me now, it’d be detrimental.  For instance it’s really hard to work with non-</a:t>
            </a:r>
            <a:r>
              <a:rPr lang="en-US" baseline="0" dirty="0" err="1" smtClean="0"/>
              <a:t>serializable</a:t>
            </a:r>
            <a:r>
              <a:rPr lang="en-US" baseline="0" dirty="0" smtClean="0"/>
              <a:t> data if you didn’t also control the host.  There’s an option to use a heavy-weight thing like transaction.  Also, there’s no way to coordinate outstanding </a:t>
            </a:r>
            <a:r>
              <a:rPr lang="en-US" baseline="0" dirty="0" err="1" smtClean="0"/>
              <a:t>async</a:t>
            </a:r>
            <a:r>
              <a:rPr lang="en-US" baseline="0" dirty="0" smtClean="0"/>
              <a:t> work with what you’re doing in a transaction scope.  Getting access to hard-to-acquire work, or doing </a:t>
            </a:r>
            <a:r>
              <a:rPr lang="en-US" baseline="0" dirty="0" err="1" smtClean="0"/>
              <a:t>async</a:t>
            </a:r>
            <a:r>
              <a:rPr lang="en-US" baseline="0" dirty="0" smtClean="0"/>
              <a:t> work were all challenging.  In 4.0, we introduced the ability to create no persist zones, so an Activity can tell the runtime I’m not </a:t>
            </a:r>
            <a:r>
              <a:rPr lang="en-US" baseline="0" dirty="0" err="1" smtClean="0"/>
              <a:t>persistable</a:t>
            </a:r>
            <a:r>
              <a:rPr lang="en-US" baseline="0" dirty="0" smtClean="0"/>
              <a:t>.  While it’s in that zone, any request for persistence will be blocked. </a:t>
            </a:r>
            <a:r>
              <a:rPr lang="en-US" baseline="0" dirty="0" err="1" smtClean="0"/>
              <a:t>WorkflowApplication</a:t>
            </a:r>
            <a:r>
              <a:rPr lang="en-US" baseline="0" dirty="0" smtClean="0"/>
              <a:t> will block.  At lower level you’ll get an exception.  At the </a:t>
            </a:r>
            <a:r>
              <a:rPr lang="en-US" baseline="0" dirty="0" err="1" smtClean="0"/>
              <a:t>WorkflowInstance</a:t>
            </a:r>
            <a:r>
              <a:rPr lang="en-US" baseline="0" dirty="0" smtClean="0"/>
              <a:t> level, that’s the free-threaded Einstein host interface, you’ll get a different interaction there.  Persist Activity or </a:t>
            </a:r>
            <a:r>
              <a:rPr lang="en-US" baseline="0" dirty="0" err="1" smtClean="0"/>
              <a:t>TransactionScope</a:t>
            </a:r>
            <a:r>
              <a:rPr lang="en-US" baseline="0" dirty="0" smtClean="0"/>
              <a:t> won’t even be scheduled.  Transactions take a long time, I’m not going to schedule/start this </a:t>
            </a:r>
            <a:r>
              <a:rPr lang="en-US" baseline="0" dirty="0" err="1" smtClean="0"/>
              <a:t>TransactionScope</a:t>
            </a:r>
            <a:r>
              <a:rPr lang="en-US" baseline="0" dirty="0" smtClean="0"/>
              <a:t> while I’m in a no persist zone because that’ll probably time out.  There’s deep coordination between an Activity signaling it can’t persist at a particular point, and stuff that signals persistence in the runtime.</a:t>
            </a:r>
          </a:p>
          <a:p>
            <a:endParaRPr lang="en-US" baseline="0" dirty="0" smtClean="0"/>
          </a:p>
          <a:p>
            <a:r>
              <a:rPr lang="en-US" baseline="0" dirty="0" smtClean="0"/>
              <a:t>A handle is a variable that the runtime is responsible for initializing.  Win32 owns the handle, you’re only borrowing it.</a:t>
            </a:r>
            <a:endParaRPr lang="en-US"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extLst>
      <p:ext uri="{BB962C8B-B14F-4D97-AF65-F5344CB8AC3E}">
        <p14:creationId xmlns:p14="http://schemas.microsoft.com/office/powerpoint/2010/main" xmlns="" val="68878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SDK</a:t>
            </a:r>
            <a:r>
              <a:rPr lang="en-US" baseline="0" dirty="0" smtClean="0"/>
              <a:t> ships with samples for how to create a text file tracking and SQL tracking.</a:t>
            </a:r>
          </a:p>
          <a:p>
            <a:endParaRPr lang="en-US" baseline="0" dirty="0" smtClean="0"/>
          </a:p>
          <a:p>
            <a:r>
              <a:rPr lang="en-US" dirty="0" smtClean="0"/>
              <a:t>Mention the difference between this and schematized persistence.</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extLst>
      <p:ext uri="{BB962C8B-B14F-4D97-AF65-F5344CB8AC3E}">
        <p14:creationId xmlns:p14="http://schemas.microsoft.com/office/powerpoint/2010/main" xmlns="" val="3247341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Char char="•"/>
            </a:pPr>
            <a:endParaRPr lang="en-US" dirty="0" smtClean="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9C120-663C-4243-AF95-93E23D801FC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9C120-663C-4243-AF95-93E23D801FC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微软中国研发集团服务器与开发工具事业部从</a:t>
            </a:r>
            <a:r>
              <a:rPr lang="en-US" sz="1200" kern="1200" dirty="0" smtClean="0">
                <a:solidFill>
                  <a:schemeClr val="tx1"/>
                </a:solidFill>
                <a:latin typeface="+mn-lt"/>
                <a:ea typeface="+mn-ea"/>
                <a:cs typeface="+mn-cs"/>
              </a:rPr>
              <a:t>2005</a:t>
            </a:r>
            <a:r>
              <a:rPr lang="zh-CN" altLang="en-US" sz="1200" kern="1200" dirty="0" smtClean="0">
                <a:solidFill>
                  <a:schemeClr val="tx1"/>
                </a:solidFill>
                <a:latin typeface="+mn-lt"/>
                <a:ea typeface="+mn-ea"/>
                <a:cs typeface="+mn-cs"/>
              </a:rPr>
              <a:t>年初成立以来，与服务器与开发工具事业部美国和其他国家的团队紧密配合，为微软用户提供商用平台、开发工具、管理与服务、</a:t>
            </a:r>
            <a:r>
              <a:rPr lang="en-US" sz="1200" kern="1200" dirty="0" smtClean="0">
                <a:solidFill>
                  <a:schemeClr val="tx1"/>
                </a:solidFill>
                <a:latin typeface="+mn-lt"/>
                <a:ea typeface="+mn-ea"/>
                <a:cs typeface="+mn-cs"/>
              </a:rPr>
              <a:t>Windows Server</a:t>
            </a:r>
            <a:r>
              <a:rPr lang="zh-CN" altLang="en-US" sz="1200" kern="1200" dirty="0" smtClean="0">
                <a:solidFill>
                  <a:schemeClr val="tx1"/>
                </a:solidFill>
                <a:latin typeface="+mn-lt"/>
                <a:ea typeface="+mn-ea"/>
                <a:cs typeface="+mn-cs"/>
              </a:rPr>
              <a:t>解决方案、协议工程和商业在线服务等核心产品与技术的研发和孵化。</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截至今年</a:t>
            </a:r>
            <a:r>
              <a:rPr lang="en-US" sz="1200" kern="1200" dirty="0" smtClean="0">
                <a:solidFill>
                  <a:schemeClr val="tx1"/>
                </a:solidFill>
                <a:latin typeface="+mn-lt"/>
                <a:ea typeface="+mn-ea"/>
                <a:cs typeface="+mn-cs"/>
              </a:rPr>
              <a:t>9</a:t>
            </a:r>
            <a:r>
              <a:rPr lang="zh-CN" altLang="en-US" sz="1200" kern="1200" dirty="0" smtClean="0">
                <a:solidFill>
                  <a:schemeClr val="tx1"/>
                </a:solidFill>
                <a:latin typeface="+mn-lt"/>
                <a:ea typeface="+mn-ea"/>
                <a:cs typeface="+mn-cs"/>
              </a:rPr>
              <a:t>月，我们在上海和北京团队的正式员工超过</a:t>
            </a:r>
            <a:r>
              <a:rPr lang="en-US" sz="1200" kern="1200" dirty="0" smtClean="0">
                <a:solidFill>
                  <a:schemeClr val="tx1"/>
                </a:solidFill>
                <a:latin typeface="+mn-lt"/>
                <a:ea typeface="+mn-ea"/>
                <a:cs typeface="+mn-cs"/>
              </a:rPr>
              <a:t>400</a:t>
            </a:r>
            <a:r>
              <a:rPr lang="zh-CN" altLang="en-US" sz="1200" kern="1200" dirty="0" smtClean="0">
                <a:solidFill>
                  <a:schemeClr val="tx1"/>
                </a:solidFill>
                <a:latin typeface="+mn-lt"/>
                <a:ea typeface="+mn-ea"/>
                <a:cs typeface="+mn-cs"/>
              </a:rPr>
              <a:t>人。</a:t>
            </a:r>
            <a:endParaRPr lang="en-US" altLang="zh-CN" sz="1200" kern="1200" dirty="0" smtClean="0">
              <a:solidFill>
                <a:schemeClr val="tx1"/>
              </a:solidFill>
              <a:latin typeface="+mn-lt"/>
              <a:ea typeface="+mn-ea"/>
              <a:cs typeface="+mn-cs"/>
            </a:endParaRPr>
          </a:p>
          <a:p>
            <a:endParaRPr lang="en-US" altLang="zh-CN" dirty="0" smtClean="0"/>
          </a:p>
          <a:p>
            <a:r>
              <a:rPr lang="zh-CN" altLang="en-US" sz="1200" kern="1200" dirty="0" smtClean="0">
                <a:solidFill>
                  <a:schemeClr val="tx1"/>
                </a:solidFill>
                <a:latin typeface="+mn-lt"/>
                <a:ea typeface="+mn-ea"/>
                <a:cs typeface="+mn-cs"/>
              </a:rPr>
              <a:t>与本地客户和合作伙伴保持密切互动在微软分布式研发过程中有着至关重要的作用。</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在微软中国研发集团服务器与开发工具事业部，我们相信这种互动能使我们更积极地影响本地产业生态环境，并不断增强自身研发实力。</a:t>
            </a:r>
            <a:endParaRPr lang="en-US" altLang="zh-CN" sz="1200" kern="1200" dirty="0" smtClean="0">
              <a:solidFill>
                <a:schemeClr val="tx1"/>
              </a:solidFill>
              <a:latin typeface="+mn-lt"/>
              <a:ea typeface="+mn-ea"/>
              <a:cs typeface="+mn-cs"/>
            </a:endParaRPr>
          </a:p>
          <a:p>
            <a:pPr marL="228600" indent="-228600">
              <a:buAutoNum type="arabicPeriod"/>
            </a:pPr>
            <a:r>
              <a:rPr lang="zh-CN" altLang="en-US" sz="1200" kern="1200" dirty="0" smtClean="0">
                <a:solidFill>
                  <a:schemeClr val="tx1"/>
                </a:solidFill>
                <a:latin typeface="+mn-lt"/>
                <a:ea typeface="+mn-ea"/>
                <a:cs typeface="+mn-cs"/>
              </a:rPr>
              <a:t>我们通过博客、微软技术论坛、</a:t>
            </a:r>
            <a:r>
              <a:rPr lang="en-US" altLang="zh-CN" sz="1200" kern="1200" dirty="0" smtClean="0">
                <a:solidFill>
                  <a:schemeClr val="tx1"/>
                </a:solidFill>
                <a:latin typeface="+mn-lt"/>
                <a:ea typeface="+mn-ea"/>
                <a:cs typeface="+mn-cs"/>
              </a:rPr>
              <a:t>webcast</a:t>
            </a:r>
            <a:r>
              <a:rPr lang="zh-CN" altLang="en-US" sz="1200" kern="1200" dirty="0" smtClean="0">
                <a:solidFill>
                  <a:schemeClr val="tx1"/>
                </a:solidFill>
                <a:latin typeface="+mn-lt"/>
                <a:ea typeface="+mn-ea"/>
                <a:cs typeface="+mn-cs"/>
              </a:rPr>
              <a:t>广泛接触</a:t>
            </a:r>
            <a:r>
              <a:rPr lang="en-US"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专业人员和开发人员，也就是在座的各位，希望各位今后能更深入地了解他们使用微软产品和服务的情况，进行以客户为中心的产品、技术创新。</a:t>
            </a:r>
            <a:endParaRPr lang="en-US" altLang="zh-CN" sz="1200" kern="1200" dirty="0" smtClean="0">
              <a:solidFill>
                <a:schemeClr val="tx1"/>
              </a:solidFill>
              <a:latin typeface="+mn-lt"/>
              <a:ea typeface="+mn-ea"/>
              <a:cs typeface="+mn-cs"/>
            </a:endParaRPr>
          </a:p>
          <a:p>
            <a:pPr marL="228600" indent="-228600">
              <a:buAutoNum type="arabicPeriod"/>
            </a:pPr>
            <a:r>
              <a:rPr lang="zh-CN" altLang="en-US" sz="1200" kern="1200" dirty="0" smtClean="0">
                <a:solidFill>
                  <a:schemeClr val="tx1"/>
                </a:solidFill>
                <a:latin typeface="+mn-lt"/>
                <a:ea typeface="+mn-ea"/>
                <a:cs typeface="+mn-cs"/>
              </a:rPr>
              <a:t>为营造一个健康、繁荣的</a:t>
            </a:r>
            <a:r>
              <a:rPr lang="en-US"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产业生态系统，我们还为外包合作伙伴、独立软件供应商和微软最具价值专家</a:t>
            </a:r>
            <a:r>
              <a:rPr lang="en-US" altLang="zh-CN" sz="1200" kern="1200" dirty="0" smtClean="0">
                <a:solidFill>
                  <a:schemeClr val="tx1"/>
                </a:solidFill>
                <a:latin typeface="+mn-lt"/>
                <a:ea typeface="+mn-ea"/>
                <a:cs typeface="+mn-cs"/>
              </a:rPr>
              <a:t>(MVP)</a:t>
            </a:r>
            <a:r>
              <a:rPr lang="zh-CN" altLang="en-US" sz="1200" kern="1200" dirty="0" smtClean="0">
                <a:solidFill>
                  <a:schemeClr val="tx1"/>
                </a:solidFill>
                <a:latin typeface="+mn-lt"/>
                <a:ea typeface="+mn-ea"/>
                <a:cs typeface="+mn-cs"/>
              </a:rPr>
              <a:t>等群体设计了各种有针对性的项目。</a:t>
            </a:r>
            <a:endParaRPr lang="en-US" altLang="zh-CN" sz="1200" kern="1200" dirty="0" smtClean="0">
              <a:solidFill>
                <a:schemeClr val="tx1"/>
              </a:solidFill>
              <a:latin typeface="+mn-lt"/>
              <a:ea typeface="+mn-ea"/>
              <a:cs typeface="+mn-cs"/>
            </a:endParaRPr>
          </a:p>
          <a:p>
            <a:pPr marL="228600" indent="-228600">
              <a:buAutoNum type="arabicPeriod"/>
            </a:pPr>
            <a:r>
              <a:rPr lang="zh-CN" altLang="en-US" sz="1200" kern="1200" dirty="0" smtClean="0">
                <a:solidFill>
                  <a:schemeClr val="tx1"/>
                </a:solidFill>
                <a:latin typeface="+mn-lt"/>
                <a:ea typeface="+mn-ea"/>
                <a:cs typeface="+mn-cs"/>
              </a:rPr>
              <a:t>通过不断加深与关键客户、合作伙伴之间的互动与合作，我们力争在中国推出具有全球影响力的产品。</a:t>
            </a:r>
            <a:endParaRPr 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9C120-663C-4243-AF95-93E23D801FC9}"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Activity</a:t>
            </a:r>
            <a:r>
              <a:rPr lang="zh-CN" altLang="en-US" dirty="0" smtClean="0"/>
              <a:t> </a:t>
            </a:r>
            <a:r>
              <a:rPr lang="en-US" altLang="zh-CN" dirty="0" err="1" smtClean="0"/>
              <a:t>desiger</a:t>
            </a:r>
            <a:endParaRPr lang="en-US" altLang="zh-CN" dirty="0" smtClean="0"/>
          </a:p>
          <a:p>
            <a:pPr marL="228600" indent="-228600">
              <a:buAutoNum type="arabicPeriod"/>
            </a:pPr>
            <a:r>
              <a:rPr lang="en-US" dirty="0" smtClean="0"/>
              <a:t>Debug</a:t>
            </a:r>
          </a:p>
          <a:p>
            <a:pPr marL="228600" indent="-228600">
              <a:buAutoNum type="arabicPeriod"/>
            </a:pPr>
            <a:r>
              <a:rPr lang="en-US" altLang="zh-CN" smtClean="0"/>
              <a:t>Validation</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t>
            </a:r>
            <a:r>
              <a:rPr lang="en-US" dirty="0" err="1" smtClean="0"/>
              <a:t>sqlWorkflowInstanceStore</a:t>
            </a:r>
            <a:r>
              <a:rPr lang="en-US" dirty="0" smtClean="0"/>
              <a:t> </a:t>
            </a:r>
            <a:r>
              <a:rPr lang="en-US" dirty="0" err="1" smtClean="0"/>
              <a:t>connectionString</a:t>
            </a:r>
            <a:r>
              <a:rPr lang="en-US" dirty="0" smtClean="0"/>
              <a:t>="Data Source=.\</a:t>
            </a:r>
            <a:r>
              <a:rPr lang="en-US" dirty="0" err="1" smtClean="0"/>
              <a:t>SQLEXPRESS;Initial</a:t>
            </a:r>
            <a:r>
              <a:rPr lang="en-US" dirty="0" smtClean="0"/>
              <a:t> Catalog=</a:t>
            </a:r>
            <a:r>
              <a:rPr lang="en-US" dirty="0" err="1" smtClean="0"/>
              <a:t>InstanceStore;Integrated</a:t>
            </a:r>
            <a:r>
              <a:rPr lang="en-US" dirty="0" smtClean="0"/>
              <a:t> Security=True" /&gt;</a:t>
            </a:r>
          </a:p>
          <a:p>
            <a:r>
              <a:rPr lang="en-US" dirty="0" smtClean="0"/>
              <a:t>&lt;</a:t>
            </a:r>
            <a:r>
              <a:rPr lang="en-US" dirty="0" err="1" smtClean="0"/>
              <a:t>workflowIdle</a:t>
            </a:r>
            <a:r>
              <a:rPr lang="en-US" dirty="0" smtClean="0"/>
              <a:t> </a:t>
            </a:r>
            <a:r>
              <a:rPr lang="en-US" dirty="0" err="1" smtClean="0"/>
              <a:t>timeToPersist</a:t>
            </a:r>
            <a:r>
              <a:rPr lang="en-US" dirty="0" smtClean="0"/>
              <a:t>="00:01:00" </a:t>
            </a:r>
            <a:r>
              <a:rPr lang="en-US" dirty="0" err="1" smtClean="0"/>
              <a:t>timeToUnload</a:t>
            </a:r>
            <a:r>
              <a:rPr lang="en-US" dirty="0" smtClean="0"/>
              <a:t>="00:01:00" /&gt;</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extLst>
      <p:ext uri="{BB962C8B-B14F-4D97-AF65-F5344CB8AC3E}">
        <p14:creationId xmlns:p14="http://schemas.microsoft.com/office/powerpoint/2010/main" xmlns="" val="692076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None/>
            </a:pPr>
            <a:endParaRPr lang="en-US" dirty="0"/>
          </a:p>
        </p:txBody>
      </p:sp>
      <p:sp>
        <p:nvSpPr>
          <p:cNvPr id="4" name="灯片编号占位符 3"/>
          <p:cNvSpPr>
            <a:spLocks noGrp="1"/>
          </p:cNvSpPr>
          <p:nvPr>
            <p:ph type="sldNum" sz="quarter" idx="10"/>
          </p:nvPr>
        </p:nvSpPr>
        <p:spPr/>
        <p:txBody>
          <a:bodyPr/>
          <a:lstStyle/>
          <a:p>
            <a:fld id="{160DA3B2-C34E-4A7B-A498-BE10724C1715}"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ALM</a:t>
            </a:r>
          </a:p>
          <a:p>
            <a:r>
              <a:rPr lang="en-US" sz="1200" kern="1200" dirty="0" smtClean="0">
                <a:solidFill>
                  <a:schemeClr val="tx1"/>
                </a:solidFill>
                <a:effectLst/>
                <a:latin typeface="+mn-lt"/>
                <a:ea typeface="+mn-ea"/>
                <a:cs typeface="+mn-cs"/>
              </a:rPr>
              <a:t>Agile Support</a:t>
            </a:r>
          </a:p>
          <a:p>
            <a:r>
              <a:rPr lang="en-US" sz="1200" kern="1200" dirty="0" smtClean="0">
                <a:solidFill>
                  <a:schemeClr val="tx1"/>
                </a:solidFill>
                <a:effectLst/>
                <a:latin typeface="+mn-lt"/>
                <a:ea typeface="+mn-ea"/>
                <a:cs typeface="+mn-cs"/>
              </a:rPr>
              <a:t>UML/DSL Modeling Strategy</a:t>
            </a:r>
          </a:p>
          <a:p>
            <a:r>
              <a:rPr lang="en-US" sz="1200" kern="1200" dirty="0" smtClean="0">
                <a:solidFill>
                  <a:schemeClr val="tx1"/>
                </a:solidFill>
                <a:effectLst/>
                <a:latin typeface="+mn-lt"/>
                <a:ea typeface="+mn-ea"/>
                <a:cs typeface="+mn-cs"/>
              </a:rPr>
              <a:t>Test Lab Management / Microsoft Test</a:t>
            </a:r>
          </a:p>
          <a:p>
            <a:r>
              <a:rPr lang="en-US" sz="1200" kern="1200" dirty="0" smtClean="0">
                <a:solidFill>
                  <a:schemeClr val="tx1"/>
                </a:solidFill>
                <a:effectLst/>
                <a:latin typeface="+mn-lt"/>
                <a:ea typeface="+mn-ea"/>
                <a:cs typeface="+mn-cs"/>
              </a:rPr>
              <a:t>ASP.NET 4</a:t>
            </a:r>
          </a:p>
          <a:p>
            <a:r>
              <a:rPr lang="en-US" sz="1200" kern="1200" dirty="0" smtClean="0">
                <a:solidFill>
                  <a:schemeClr val="tx1"/>
                </a:solidFill>
                <a:effectLst/>
                <a:latin typeface="+mn-lt"/>
                <a:ea typeface="+mn-ea"/>
                <a:cs typeface="+mn-cs"/>
              </a:rPr>
              <a:t>AJAX 4, Dynamic Data, Model View Controller, </a:t>
            </a:r>
            <a:r>
              <a:rPr lang="en-US" sz="1200" kern="1200" dirty="0" err="1" smtClean="0">
                <a:solidFill>
                  <a:schemeClr val="tx1"/>
                </a:solidFill>
                <a:effectLst/>
                <a:latin typeface="+mn-lt"/>
                <a:ea typeface="+mn-ea"/>
                <a:cs typeface="+mn-cs"/>
              </a:rPr>
              <a:t>WebForm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.NET 4.0</a:t>
            </a:r>
          </a:p>
          <a:p>
            <a:r>
              <a:rPr lang="en-US" sz="1200" kern="1200" dirty="0" smtClean="0">
                <a:solidFill>
                  <a:schemeClr val="tx1"/>
                </a:solidFill>
                <a:effectLst/>
                <a:latin typeface="+mn-lt"/>
                <a:ea typeface="+mn-ea"/>
                <a:cs typeface="+mn-cs"/>
              </a:rPr>
              <a:t>CLR 4.0, C# 4.0, VB 10, Dynamic Lang, </a:t>
            </a:r>
          </a:p>
          <a:p>
            <a:r>
              <a:rPr lang="en-US" sz="1200" kern="1200" dirty="0" smtClean="0">
                <a:solidFill>
                  <a:schemeClr val="tx1"/>
                </a:solidFill>
                <a:effectLst/>
                <a:latin typeface="+mn-lt"/>
                <a:ea typeface="+mn-ea"/>
                <a:cs typeface="+mn-cs"/>
              </a:rPr>
              <a:t>Entity Framework</a:t>
            </a:r>
          </a:p>
          <a:p>
            <a:r>
              <a:rPr lang="en-US" sz="1200" kern="1200" dirty="0" smtClean="0">
                <a:solidFill>
                  <a:schemeClr val="tx1"/>
                </a:solidFill>
                <a:effectLst/>
                <a:latin typeface="+mn-lt"/>
                <a:ea typeface="+mn-ea"/>
                <a:cs typeface="+mn-cs"/>
              </a:rPr>
              <a:t>Parallel Programming</a:t>
            </a:r>
          </a:p>
          <a:p>
            <a:r>
              <a:rPr lang="en-US" sz="1200" kern="1200" dirty="0" smtClean="0">
                <a:solidFill>
                  <a:schemeClr val="tx1"/>
                </a:solidFill>
                <a:effectLst/>
                <a:latin typeface="+mn-lt"/>
                <a:ea typeface="+mn-ea"/>
                <a:cs typeface="+mn-cs"/>
              </a:rPr>
              <a:t>WPF v4 vs. </a:t>
            </a:r>
            <a:r>
              <a:rPr lang="en-US" sz="1200" kern="1200" dirty="0" err="1" smtClean="0">
                <a:solidFill>
                  <a:schemeClr val="tx1"/>
                </a:solidFill>
                <a:effectLst/>
                <a:latin typeface="+mn-lt"/>
                <a:ea typeface="+mn-ea"/>
                <a:cs typeface="+mn-cs"/>
              </a:rPr>
              <a:t>WinForm</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WF, WCF (REST)</a:t>
            </a:r>
          </a:p>
          <a:p>
            <a:r>
              <a:rPr lang="en-US" sz="1200" kern="1200" dirty="0" smtClean="0">
                <a:solidFill>
                  <a:schemeClr val="tx1"/>
                </a:solidFill>
                <a:effectLst/>
                <a:latin typeface="+mn-lt"/>
                <a:ea typeface="+mn-ea"/>
                <a:cs typeface="+mn-cs"/>
              </a:rPr>
              <a:t>C++ Support / Win7 MFC</a:t>
            </a:r>
          </a:p>
          <a:p>
            <a:r>
              <a:rPr lang="en-US" sz="1200" kern="1200" dirty="0" smtClean="0">
                <a:solidFill>
                  <a:schemeClr val="tx1"/>
                </a:solidFill>
                <a:effectLst/>
                <a:latin typeface="+mn-lt"/>
                <a:ea typeface="+mn-ea"/>
                <a:cs typeface="+mn-cs"/>
              </a:rPr>
              <a:t>Embedded Support</a:t>
            </a:r>
          </a:p>
          <a:p>
            <a:r>
              <a:rPr lang="en-US" sz="1200" kern="1200" dirty="0" smtClean="0">
                <a:solidFill>
                  <a:schemeClr val="tx1"/>
                </a:solidFill>
                <a:effectLst/>
                <a:latin typeface="+mn-lt"/>
                <a:ea typeface="+mn-ea"/>
                <a:cs typeface="+mn-cs"/>
              </a:rPr>
              <a:t>SharePoint</a:t>
            </a:r>
          </a:p>
          <a:p>
            <a:r>
              <a:rPr lang="en-US" sz="1200" kern="1200" dirty="0" smtClean="0">
                <a:solidFill>
                  <a:schemeClr val="tx1"/>
                </a:solidFill>
                <a:effectLst/>
                <a:latin typeface="+mn-lt"/>
                <a:ea typeface="+mn-ea"/>
                <a:cs typeface="+mn-cs"/>
              </a:rPr>
              <a:t>RIA</a:t>
            </a:r>
          </a:p>
          <a:p>
            <a:endParaRPr lang="en-US" dirty="0"/>
          </a:p>
        </p:txBody>
      </p:sp>
      <p:sp>
        <p:nvSpPr>
          <p:cNvPr id="4" name="Slide Number Placeholder 3"/>
          <p:cNvSpPr>
            <a:spLocks noGrp="1"/>
          </p:cNvSpPr>
          <p:nvPr>
            <p:ph type="sldNum" sz="quarter" idx="10"/>
          </p:nvPr>
        </p:nvSpPr>
        <p:spPr/>
        <p:txBody>
          <a:bodyPr/>
          <a:lstStyle/>
          <a:p>
            <a:fld id="{A35F7065-0098-4394-9013-BC5AB7D08184}" type="slidenum">
              <a:rPr lang="en-US" smtClean="0"/>
              <a:pPr/>
              <a:t>34</a:t>
            </a:fld>
            <a:endParaRPr lang="en-US"/>
          </a:p>
        </p:txBody>
      </p:sp>
    </p:spTree>
    <p:extLst>
      <p:ext uri="{BB962C8B-B14F-4D97-AF65-F5344CB8AC3E}">
        <p14:creationId xmlns:p14="http://schemas.microsoft.com/office/powerpoint/2010/main" xmlns="" val="279074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先后参与发布了</a:t>
            </a:r>
            <a:r>
              <a:rPr lang="en-US" sz="1200" kern="1200" dirty="0" smtClean="0">
                <a:solidFill>
                  <a:schemeClr val="tx1"/>
                </a:solidFill>
                <a:latin typeface="+mn-lt"/>
                <a:ea typeface="+mn-ea"/>
                <a:cs typeface="+mn-cs"/>
              </a:rPr>
              <a:t>Windows Server 2008, Visual Studio 2008, .NET Framework 3.5</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SQL Server 2008, Windows 7</a:t>
            </a:r>
            <a:r>
              <a:rPr lang="zh-CN" altLang="en-US" sz="1200" kern="1200" dirty="0" smtClean="0">
                <a:solidFill>
                  <a:schemeClr val="tx1"/>
                </a:solidFill>
                <a:latin typeface="+mn-lt"/>
                <a:ea typeface="+mn-ea"/>
                <a:cs typeface="+mn-cs"/>
              </a:rPr>
              <a:t>等多个产品。</a:t>
            </a:r>
            <a:endParaRPr lang="en-US"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extLst>
      <p:ext uri="{BB962C8B-B14F-4D97-AF65-F5344CB8AC3E}">
        <p14:creationId xmlns:p14="http://schemas.microsoft.com/office/powerpoint/2010/main" xmlns="" val="324553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活动</a:t>
            </a:r>
            <a:endParaRPr lang="en-US" altLang="zh-CN" dirty="0" smtClean="0"/>
          </a:p>
          <a:p>
            <a:r>
              <a:rPr lang="zh-CN" altLang="en-US" dirty="0" smtClean="0"/>
              <a:t>运行时：</a:t>
            </a:r>
            <a:r>
              <a:rPr lang="zh-CN" altLang="en-US" b="1" dirty="0" smtClean="0"/>
              <a:t>通用语言运行时</a:t>
            </a:r>
            <a:r>
              <a:rPr lang="zh-CN" altLang="en-US" dirty="0" smtClean="0"/>
              <a:t>，</a:t>
            </a:r>
            <a:r>
              <a:rPr lang="zh-CN" altLang="en-US" b="1" dirty="0" smtClean="0"/>
              <a:t>类型安全</a:t>
            </a:r>
            <a:r>
              <a:rPr lang="zh-CN" altLang="en-US" dirty="0" smtClean="0"/>
              <a:t>，</a:t>
            </a:r>
            <a:r>
              <a:rPr lang="zh-CN" altLang="en-US" b="1" dirty="0" smtClean="0"/>
              <a:t>内存管理</a:t>
            </a:r>
            <a:r>
              <a:rPr lang="zh-CN" altLang="en-US" dirty="0" smtClean="0"/>
              <a:t>；</a:t>
            </a:r>
            <a:r>
              <a:rPr lang="zh-CN" altLang="en-US" baseline="0" dirty="0" smtClean="0"/>
              <a:t>嵌入</a:t>
            </a:r>
            <a:r>
              <a:rPr lang="en-US" altLang="zh-CN" baseline="0" dirty="0" smtClean="0"/>
              <a:t>TFS</a:t>
            </a:r>
          </a:p>
          <a:p>
            <a:r>
              <a:rPr lang="zh-CN" altLang="en-US" baseline="0" dirty="0" smtClean="0"/>
              <a:t>工具：</a:t>
            </a:r>
            <a:r>
              <a:rPr lang="zh-CN" altLang="en-US" sz="1200" b="1" kern="1200" dirty="0" smtClean="0">
                <a:solidFill>
                  <a:schemeClr val="tx1"/>
                </a:solidFill>
                <a:effectLst/>
                <a:latin typeface="+mn-lt"/>
                <a:ea typeface="+mn-ea"/>
                <a:cs typeface="+mn-cs"/>
              </a:rPr>
              <a:t>调试</a:t>
            </a:r>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99C120-663C-4243-AF95-93E23D801FC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Sequential = </a:t>
            </a:r>
            <a:r>
              <a:rPr lang="zh-CN" altLang="en-US" dirty="0" smtClean="0"/>
              <a:t>顺序活动</a:t>
            </a:r>
            <a:endParaRPr lang="en-US" altLang="zh-CN" dirty="0" smtClean="0"/>
          </a:p>
          <a:p>
            <a:r>
              <a:rPr lang="en-US" dirty="0" smtClean="0"/>
              <a:t>Transaction, compensation</a:t>
            </a:r>
          </a:p>
        </p:txBody>
      </p:sp>
      <p:sp>
        <p:nvSpPr>
          <p:cNvPr id="4" name="Slide Number Placeholder 3"/>
          <p:cNvSpPr>
            <a:spLocks noGrp="1"/>
          </p:cNvSpPr>
          <p:nvPr>
            <p:ph type="sldNum" sz="quarter" idx="10"/>
          </p:nvPr>
        </p:nvSpPr>
        <p:spPr/>
        <p:txBody>
          <a:bodyPr/>
          <a:lstStyle/>
          <a:p>
            <a:fld id="{1DF56E67-DFF7-485B-84EB-E14FDF4F174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effectLst/>
                <a:latin typeface="+mn-lt"/>
                <a:ea typeface="+mn-ea"/>
                <a:cs typeface="+mn-cs"/>
              </a:rPr>
              <a:t>工作流基础自带的活动，第三方的活动，和我们自己定义的活动组成一个非常丰富的活动库。那么接下来，活动和活动之间有什么关系呢，而且，他们是如何组成一个完整的工作流？</a:t>
            </a:r>
            <a:endParaRPr lang="en-US" altLang="zh-CN"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effectLst/>
                <a:latin typeface="+mn-lt"/>
                <a:ea typeface="+mn-ea"/>
                <a:cs typeface="+mn-cs"/>
              </a:rPr>
              <a:t>One</a:t>
            </a:r>
            <a:r>
              <a:rPr lang="en-US" altLang="zh-CN" sz="1200" b="0" kern="1200" baseline="0" dirty="0" smtClean="0">
                <a:solidFill>
                  <a:schemeClr val="tx1"/>
                </a:solidFill>
                <a:effectLst/>
                <a:latin typeface="+mn-lt"/>
                <a:ea typeface="+mn-ea"/>
                <a:cs typeface="+mn-cs"/>
              </a:rPr>
              <a:t> of the things we heard in 3.5 is that there’s no easy way to share state between Activities without dropping to code.  In 4.0 we’re introducing a formal data model.  One of the first Activities that people wrote in 3.0 was a container Activity that would have this property bag used to shuttle data back and forth.  We have a formal data model.  </a:t>
            </a:r>
            <a:endParaRPr lang="en-US" altLang="zh-CN" b="0" dirty="0" smtClean="0"/>
          </a:p>
          <a:p>
            <a:endParaRPr lang="en-US" dirty="0" smtClean="0"/>
          </a:p>
          <a:p>
            <a:r>
              <a:rPr lang="en-US" dirty="0" smtClean="0"/>
              <a:t>Arguments</a:t>
            </a:r>
            <a:r>
              <a:rPr lang="en-US" baseline="0" dirty="0" smtClean="0"/>
              <a:t> are ways to get data into and out of an Activity.  They are wrapped in a binding terminal.  Arguments are typically fixed at Activity definition time, though not all the time.  They define a contract for an Activity.  Variable represent storage.  An Activity like Sequence defined a user-settable collection of variables that the consumer of the Activity can declare.  Child Activities can bind up their parent chain, they can bind their arguments to these declared variables using an expression.  This introduces scoping.  Another thing that we found with the 3.0 model is that you can bind data any which way, which was flexible, but no way for runtime to reason about the state that’s live.  When we persisted, it was the whole thing.  No way to do any kind of cleanup, or garbage collection.  With a scope model, we can determine we’re able to clean up things no longer running.  Only variables associated with an active Activity instance are kept around.</a:t>
            </a:r>
          </a:p>
          <a:p>
            <a:endParaRPr lang="en-US" baseline="0" dirty="0" smtClean="0"/>
          </a:p>
          <a:p>
            <a:r>
              <a:rPr lang="en-US" baseline="0" dirty="0" smtClean="0"/>
              <a:t>If I have a sequence with 100 Activities in it, how many will be active?  2 is the right answer because Sequence schedules one, waits for it to complete, and then schedules the next one.  An Activity is active if it has child Activities executing, or bookmarks are outstanding.</a:t>
            </a:r>
          </a:p>
          <a:p>
            <a:endParaRPr lang="en-US" baseline="0" dirty="0" smtClean="0"/>
          </a:p>
          <a:p>
            <a:r>
              <a:rPr lang="en-US" baseline="0" dirty="0" smtClean="0"/>
              <a:t>Activity model is recursive.  The default way to build a new Activity is to define the new Activity in terms of other Activities.  I can define the prompt Activity given Sequence, </a:t>
            </a:r>
            <a:r>
              <a:rPr lang="en-US" baseline="0" dirty="0" err="1" smtClean="0"/>
              <a:t>writeline</a:t>
            </a:r>
            <a:r>
              <a:rPr lang="en-US" baseline="0" dirty="0" smtClean="0"/>
              <a:t> and </a:t>
            </a:r>
            <a:r>
              <a:rPr lang="en-US" baseline="0" dirty="0" err="1" smtClean="0"/>
              <a:t>readline</a:t>
            </a:r>
            <a:r>
              <a:rPr lang="en-US" baseline="0" dirty="0" smtClean="0"/>
              <a:t> Activities.  The Activity model is lexically-scoped, meaning the implementation of an Activity cannot manipulate state outside its scope of definition.  Arguments are bound to variables up the parent chain, or to arguments as declared part of the Activity’s definition.</a:t>
            </a:r>
          </a:p>
          <a:p>
            <a:endParaRPr lang="en-US" baseline="0" dirty="0" smtClean="0"/>
          </a:p>
          <a:p>
            <a:r>
              <a:rPr lang="en-US" dirty="0" smtClean="0"/>
              <a:t>Declarative Activity can be represented</a:t>
            </a:r>
            <a:r>
              <a:rPr lang="en-US" baseline="0" dirty="0" smtClean="0"/>
              <a:t> in XAML, and is the main kind of Activity produced by the designer.  One of the key requests we got in 3.0 is that I always have to drop to code most of the Activities that I write, I have to drop to code, common programming gestures aren’t satisfied by the Activity development model.  In the 4.0 model, common gestures like flowing data, like handling events are all satisfied in a declarative fashion.</a:t>
            </a:r>
          </a:p>
          <a:p>
            <a:endParaRPr lang="en-US" baseline="0" dirty="0" smtClean="0"/>
          </a:p>
          <a:p>
            <a:r>
              <a:rPr lang="en-US" baseline="0" dirty="0" smtClean="0"/>
              <a:t>If you don’t have all the Activities you need to write an Activity, then you have to ask yourself the question, do I need to mess with the runtime, or not.  If you’re just skinning some CLR code, all you need is </a:t>
            </a:r>
            <a:r>
              <a:rPr lang="en-US" baseline="0" dirty="0" err="1" smtClean="0"/>
              <a:t>CodeActivity</a:t>
            </a:r>
            <a:r>
              <a:rPr lang="en-US" baseline="0" dirty="0" smtClean="0"/>
              <a:t>.  If you need to schedule children, create bookmarks (equivalent of queues in 3.0), you need to flow transactions, setting up no-persist-zone, anything that requires some runtime facilities, then you need to derive from </a:t>
            </a:r>
            <a:r>
              <a:rPr lang="en-US" baseline="0" dirty="0" err="1" smtClean="0"/>
              <a:t>NativeActivity</a:t>
            </a:r>
            <a:r>
              <a:rPr lang="en-US" baseline="0" dirty="0" smtClean="0"/>
              <a:t>.  Activities that return a value AKA expression, they are used by argument binding, result of an argument binding Expression.  Another way used as conditions that govern control flow.  While Activity has a condition that’s just an expression Activity.</a:t>
            </a:r>
          </a:p>
          <a:p>
            <a:endParaRPr lang="en-US" baseline="0" dirty="0" smtClean="0"/>
          </a:p>
          <a:p>
            <a:r>
              <a:rPr lang="en-US" baseline="0" dirty="0" smtClean="0"/>
              <a:t>The thing that distinguishes the way that an Activity can interact with the runtime is the </a:t>
            </a:r>
            <a:r>
              <a:rPr lang="en-US" baseline="0" dirty="0" err="1" smtClean="0"/>
              <a:t>ActivityContext</a:t>
            </a:r>
            <a:r>
              <a:rPr lang="en-US" baseline="0" dirty="0" smtClean="0"/>
              <a:t> that it receives during execution.  </a:t>
            </a:r>
            <a:r>
              <a:rPr lang="en-US" baseline="0" dirty="0" err="1" smtClean="0"/>
              <a:t>ActivityContext</a:t>
            </a:r>
            <a:r>
              <a:rPr lang="en-US" baseline="0" dirty="0" smtClean="0"/>
              <a:t> gives you access to your data model.  </a:t>
            </a:r>
            <a:r>
              <a:rPr lang="en-US" baseline="0" dirty="0" err="1" smtClean="0"/>
              <a:t>CodeActivityContext</a:t>
            </a:r>
            <a:r>
              <a:rPr lang="en-US" baseline="0" dirty="0" smtClean="0"/>
              <a:t> also gives you the ability to do tracking.  </a:t>
            </a:r>
            <a:r>
              <a:rPr lang="en-US" baseline="0" dirty="0" err="1" smtClean="0"/>
              <a:t>AsyncCodeActivityContext</a:t>
            </a:r>
            <a:r>
              <a:rPr lang="en-US" baseline="0" dirty="0" smtClean="0"/>
              <a:t> gives you the ability to stick your user state into the runtime and have it returned, also gives you the ability to tell the runtime whether a cancel request was satisfied.  A </a:t>
            </a:r>
            <a:r>
              <a:rPr lang="en-US" baseline="0" dirty="0" err="1" smtClean="0"/>
              <a:t>NativeActivityContext</a:t>
            </a:r>
            <a:r>
              <a:rPr lang="en-US" baseline="0" dirty="0" smtClean="0"/>
              <a:t> lets you create bookmarks, scheduling children, creating no persist zones, and so forth.  There are some other Contexts that you get for overriding the default fault handling policy when an exception bubbles up, flowing a transaction and handling the abort scenario.</a:t>
            </a:r>
          </a:p>
          <a:p>
            <a:endParaRPr lang="en-US" baseline="0" dirty="0" smtClean="0"/>
          </a:p>
          <a:p>
            <a:r>
              <a:rPr lang="en-US" dirty="0" smtClean="0"/>
              <a:t>In 4.0, we introduced the ability to handle events</a:t>
            </a:r>
            <a:r>
              <a:rPr lang="en-US" baseline="0" dirty="0" smtClean="0"/>
              <a:t> using Activity-based callbacks.  That’s what an </a:t>
            </a:r>
            <a:r>
              <a:rPr lang="en-US" baseline="0" dirty="0" err="1" smtClean="0"/>
              <a:t>ActivityDelegate</a:t>
            </a:r>
            <a:r>
              <a:rPr lang="en-US" baseline="0" dirty="0" smtClean="0"/>
              <a:t> is, and a </a:t>
            </a:r>
            <a:r>
              <a:rPr lang="en-US" baseline="0" dirty="0" err="1" smtClean="0"/>
              <a:t>DelegateArgument</a:t>
            </a:r>
            <a:r>
              <a:rPr lang="en-US" baseline="0" dirty="0" smtClean="0"/>
              <a:t> is the way that state is pushed into an </a:t>
            </a:r>
            <a:r>
              <a:rPr lang="en-US" baseline="0" dirty="0" err="1" smtClean="0"/>
              <a:t>ActivityDelegate</a:t>
            </a:r>
            <a:r>
              <a:rPr lang="en-US" baseline="0" dirty="0" smtClean="0"/>
              <a:t>.  These are the Activity Model Elements.  What does this </a:t>
            </a:r>
            <a:r>
              <a:rPr lang="en-US" baseline="0" dirty="0" err="1" smtClean="0"/>
              <a:t>ForEach</a:t>
            </a:r>
            <a:r>
              <a:rPr lang="en-US" baseline="0" dirty="0" smtClean="0"/>
              <a:t> do?  It takes this list of values and then schedules its body through each element in that list.  It’s firing an </a:t>
            </a:r>
            <a:r>
              <a:rPr lang="en-US" baseline="0" dirty="0" err="1" smtClean="0"/>
              <a:t>ActivityDelegate</a:t>
            </a:r>
            <a:r>
              <a:rPr lang="en-US" baseline="0" dirty="0" smtClean="0"/>
              <a:t>, and passing a single element from that list as a </a:t>
            </a:r>
            <a:r>
              <a:rPr lang="en-US" baseline="0" dirty="0" err="1" smtClean="0"/>
              <a:t>DelegateArgument</a:t>
            </a:r>
            <a:r>
              <a:rPr lang="en-US" baseline="0" dirty="0" smtClean="0"/>
              <a:t>.  Prior to executing a single Activity, it’s going to walk all the Activities in the tree, and build a description of the tree, so that 1. it can make sure the tree is constructed correctly, 2. it can enforce relationships and lifetime rules (scoping, cleaning up instances).  So you can think of this pre-execution step like a compile step.  This is where the runtime will assert this is a valid workflow, these are the valid things that can be done, these are valid ways data can flow, and then it starts executing.  We call this description Activity metadata.</a:t>
            </a:r>
          </a:p>
          <a:p>
            <a:endParaRPr lang="en-US" baseline="0" dirty="0" smtClean="0"/>
          </a:p>
          <a:p>
            <a:r>
              <a:rPr lang="en-US" baseline="0" dirty="0" smtClean="0"/>
              <a:t>Typically, an Activity author will define these model elements as public members of an Activity.  Take the </a:t>
            </a:r>
            <a:r>
              <a:rPr lang="en-US" baseline="0" dirty="0" err="1" smtClean="0"/>
              <a:t>writeline</a:t>
            </a:r>
            <a:r>
              <a:rPr lang="en-US" baseline="0" dirty="0" smtClean="0"/>
              <a:t> Activity for instance, it’s going to have a public </a:t>
            </a:r>
            <a:r>
              <a:rPr lang="en-US" baseline="0" dirty="0" err="1" smtClean="0"/>
              <a:t>InArgument</a:t>
            </a:r>
            <a:r>
              <a:rPr lang="en-US" baseline="0" dirty="0" smtClean="0"/>
              <a:t>&lt;string&gt; named Text, and it’ll use Type Descriptor, walk over this </a:t>
            </a:r>
            <a:r>
              <a:rPr lang="en-US" baseline="0" dirty="0" err="1" smtClean="0"/>
              <a:t>WriteLine</a:t>
            </a:r>
            <a:r>
              <a:rPr lang="en-US" baseline="0" dirty="0" smtClean="0"/>
              <a:t> Activity, see there’s this public argument on there, I’m going to create my internal Activity description (Activity metadata) for this </a:t>
            </a:r>
            <a:r>
              <a:rPr lang="en-US" baseline="0" dirty="0" err="1" smtClean="0"/>
              <a:t>WriteLine</a:t>
            </a:r>
            <a:r>
              <a:rPr lang="en-US" baseline="0" dirty="0" smtClean="0"/>
              <a:t> Activity and add that argument.  The argument access rules are legitimized by virtue of the position of that Activity in the Activity tree.</a:t>
            </a:r>
          </a:p>
          <a:p>
            <a:endParaRPr lang="en-US" baseline="0" dirty="0" smtClean="0"/>
          </a:p>
          <a:p>
            <a:r>
              <a:rPr lang="en-US" baseline="0" dirty="0" smtClean="0"/>
              <a:t>However, there are several scenarios where the public surface area doesn’t match set of arguments your Activity needs to expose (dynamic arguments for example), custom validation (you have custom rules on how your Activity should be setup, so you inject yourself into this compile process.  Perhaps you want to avoid the cost of Type Descriptor.  Instead of having runtime use Type Descriptor to examine the surface of the Activity, you can override </a:t>
            </a:r>
            <a:r>
              <a:rPr lang="en-US" baseline="0" dirty="0" err="1" smtClean="0"/>
              <a:t>CacheMetadata</a:t>
            </a:r>
            <a:r>
              <a:rPr lang="en-US" baseline="0" dirty="0" smtClean="0"/>
              <a:t>().  The last example (private implementation details)—sometimes you have private implementation details; take Sequence as example, it has variables and Activities on its surface.  How does Sequence keep track of which Activity it’s on?  Internally, it has a variable of </a:t>
            </a:r>
            <a:r>
              <a:rPr lang="en-US" baseline="0" dirty="0" err="1" smtClean="0"/>
              <a:t>int</a:t>
            </a:r>
            <a:r>
              <a:rPr lang="en-US" baseline="0" dirty="0" smtClean="0"/>
              <a:t> called </a:t>
            </a:r>
            <a:r>
              <a:rPr lang="en-US" baseline="0" dirty="0" err="1" smtClean="0"/>
              <a:t>currentActivity</a:t>
            </a:r>
            <a:r>
              <a:rPr lang="en-US" baseline="0" dirty="0" smtClean="0"/>
              <a:t>.  It introduces that variable to the runtime by overriding </a:t>
            </a:r>
            <a:r>
              <a:rPr lang="en-US" baseline="0" dirty="0" err="1" smtClean="0"/>
              <a:t>CacheMetadata</a:t>
            </a:r>
            <a:r>
              <a:rPr lang="en-US" baseline="0" dirty="0" smtClean="0"/>
              <a:t>().  Finally, if you want to write a custom language expression, you will need to override </a:t>
            </a:r>
            <a:r>
              <a:rPr lang="en-US" baseline="0" dirty="0" err="1" smtClean="0"/>
              <a:t>CacheMetadata</a:t>
            </a:r>
            <a:r>
              <a:rPr lang="en-US" baseline="0" dirty="0" smtClean="0"/>
              <a:t>() to reach into environment and resolve symbols in expression text to variables and arguments in your Activity’s environment.</a:t>
            </a:r>
          </a:p>
          <a:p>
            <a:endParaRPr lang="en-US" baseline="0" dirty="0" smtClean="0"/>
          </a:p>
          <a:p>
            <a:r>
              <a:rPr lang="en-US" baseline="0" dirty="0" err="1" smtClean="0"/>
              <a:t>RuntimeArgument</a:t>
            </a:r>
            <a:r>
              <a:rPr lang="en-US" baseline="0" dirty="0" smtClean="0"/>
              <a:t> is the runtime’s view of the Activity’s arguments.  We are not using </a:t>
            </a:r>
            <a:r>
              <a:rPr lang="en-US" baseline="0" dirty="0" err="1" smtClean="0"/>
              <a:t>DependencyProperty</a:t>
            </a:r>
            <a:r>
              <a:rPr lang="en-US" baseline="0" dirty="0" smtClean="0"/>
              <a:t> underneath any longer.  There was no way we could create the Location environment for Activities with </a:t>
            </a:r>
            <a:r>
              <a:rPr lang="en-US" baseline="0" dirty="0" err="1" smtClean="0"/>
              <a:t>DependencyProperties</a:t>
            </a:r>
            <a:r>
              <a:rPr lang="en-US" baseline="0" dirty="0" smtClean="0"/>
              <a:t>—too many performance implications.  We have runtime arguments and user-provided arguments and we bind those together.</a:t>
            </a:r>
          </a:p>
          <a:p>
            <a:endParaRPr lang="en-US" baseline="0" dirty="0" smtClean="0"/>
          </a:p>
          <a:p>
            <a:r>
              <a:rPr lang="en-US" baseline="0" dirty="0" smtClean="0"/>
              <a:t>The validation rules we add in the runtime show up as validation errors in the designer.</a:t>
            </a:r>
          </a:p>
          <a:p>
            <a:endParaRPr lang="en-US" baseline="0" dirty="0" smtClean="0"/>
          </a:p>
          <a:p>
            <a:endParaRPr lang="en-US" baseline="0" dirty="0" smtClean="0"/>
          </a:p>
          <a:p>
            <a:r>
              <a:rPr lang="en-US" baseline="0" dirty="0" smtClean="0"/>
              <a:t>There’s nothing instance-specific about the Activity model.  In 3.0, for every instance of WF, you’d have a copy of the source code.  In 4.0 we separate the runtime state from the WF definition, and by doing that we reduce the size of the state in memory and persist it.  The state of the WF instance consists of these four things:</a:t>
            </a:r>
          </a:p>
          <a:p>
            <a:pPr marL="171450" indent="-171450">
              <a:buFont typeface="Arial" charset="0"/>
              <a:buChar char="•"/>
            </a:pPr>
            <a:r>
              <a:rPr lang="en-US" baseline="0" dirty="0" smtClean="0"/>
              <a:t>First, we’ve got bookmarks.  Bookmarks are ways that an Activity creates resumption point.  In 3.0, you had a thing called queues.  You’d get the queue service, create your queue, set up an event handler, and then when Activity finishes, clean up the queue.  In 4.0 model, you create a bookmark, hand it a callback, and you’re done.  The runtime will clean up bookmarks for you in the default case; you can control in more fine-grained fashion.  The other big difference is semantics.  In 3.0, you could </a:t>
            </a:r>
            <a:r>
              <a:rPr lang="en-US" baseline="0" dirty="0" err="1" smtClean="0"/>
              <a:t>enqueue</a:t>
            </a:r>
            <a:r>
              <a:rPr lang="en-US" baseline="0" dirty="0" smtClean="0"/>
              <a:t> work, without knowing whether that work would be processed.  That work could sit in queue until end of workflow.  That’s a kind of messaging.  We’d like to leverage WCF for messaging.  In 4.0, the only semantics are the </a:t>
            </a:r>
            <a:r>
              <a:rPr lang="en-US" baseline="0" dirty="0" err="1" smtClean="0"/>
              <a:t>enqueue</a:t>
            </a:r>
            <a:r>
              <a:rPr lang="en-US" baseline="0" dirty="0" smtClean="0"/>
              <a:t> on idle semantics.  We only take work we know we can process.  Let the messaging stack deal with queuing, retry, poison messages.  This runtime (WF engine) is strictly about acting on work we know we can take.  We won’t take work, and then fail later in acknowledgement of the receipt of that message.  We store a dictionary of this </a:t>
            </a:r>
            <a:r>
              <a:rPr lang="en-US" baseline="0" dirty="0" err="1" smtClean="0"/>
              <a:t>rendevouz</a:t>
            </a:r>
            <a:r>
              <a:rPr lang="en-US" baseline="0" dirty="0" smtClean="0"/>
              <a:t> point and callback it’s going to make, so it’s one part of the runtime state.  The principle of only active stuff gets stored.  Only active bookmarks get stored.</a:t>
            </a:r>
          </a:p>
          <a:p>
            <a:pPr marL="171450" indent="-171450">
              <a:buFont typeface="Arial" charset="0"/>
              <a:buChar char="•"/>
            </a:pPr>
            <a:endParaRPr lang="en-US" baseline="0" dirty="0" smtClean="0"/>
          </a:p>
          <a:p>
            <a:pPr marL="171450" indent="-171450">
              <a:buFont typeface="Arial" charset="0"/>
              <a:buChar char="•"/>
            </a:pPr>
            <a:r>
              <a:rPr lang="en-US" baseline="0" dirty="0" smtClean="0"/>
              <a:t>Schedule contains the state of pending work items.  It’s an ordered list.</a:t>
            </a:r>
          </a:p>
          <a:p>
            <a:pPr marL="171450" indent="-171450">
              <a:buFont typeface="Arial" charset="0"/>
              <a:buChar char="•"/>
            </a:pPr>
            <a:r>
              <a:rPr lang="en-US" baseline="0" dirty="0" smtClean="0"/>
              <a:t>Environment stored are location environments.</a:t>
            </a:r>
          </a:p>
          <a:p>
            <a:pPr marL="171450" indent="-171450">
              <a:buFont typeface="Arial" charset="0"/>
              <a:buChar char="•"/>
            </a:pPr>
            <a:r>
              <a:rPr lang="en-US" baseline="0" dirty="0" smtClean="0"/>
              <a:t>Only Activities instances that have variables and arguments will have environments created for them.  We’ll keep around any state associated with an Activity instance in this set of environment.  We’ll keep a list of running Activities back to that sequence example.</a:t>
            </a:r>
          </a:p>
          <a:p>
            <a:pPr marL="171450" indent="-171450">
              <a:buFont typeface="Arial" charset="0"/>
              <a:buChar char="•"/>
            </a:pPr>
            <a:endParaRPr lang="en-US" baseline="0" dirty="0" smtClean="0"/>
          </a:p>
          <a:p>
            <a:r>
              <a:rPr lang="zh-CN" altLang="en-US" dirty="0" smtClean="0"/>
              <a:t>开发体验</a:t>
            </a:r>
            <a:endParaRPr lang="en-US" dirty="0" smtClean="0"/>
          </a:p>
          <a:p>
            <a:pPr lvl="1"/>
            <a:r>
              <a:rPr lang="zh-CN" altLang="en-US" dirty="0" smtClean="0"/>
              <a:t>关注与“什么”，不是“如何”</a:t>
            </a:r>
            <a:endParaRPr lang="en-US" i="1" dirty="0" smtClean="0"/>
          </a:p>
          <a:p>
            <a:pPr lvl="1"/>
            <a:r>
              <a:rPr lang="zh-CN" altLang="en-US" dirty="0" smtClean="0"/>
              <a:t>开发人员和别的利益相关者有共同的语言</a:t>
            </a:r>
            <a:endParaRPr lang="en-US" dirty="0" smtClean="0"/>
          </a:p>
          <a:p>
            <a:endParaRPr lang="en-US" dirty="0" smtClean="0"/>
          </a:p>
          <a:p>
            <a:r>
              <a:rPr lang="en-US" dirty="0" smtClean="0"/>
              <a:t>XAML</a:t>
            </a:r>
            <a:r>
              <a:rPr lang="zh-CN" altLang="en-US" dirty="0" smtClean="0"/>
              <a:t>格式</a:t>
            </a:r>
            <a:endParaRPr lang="en-US" dirty="0" smtClean="0"/>
          </a:p>
          <a:p>
            <a:pPr lvl="1"/>
            <a:r>
              <a:rPr lang="zh-CN" altLang="en-US" dirty="0" smtClean="0"/>
              <a:t>程序本身就是数据</a:t>
            </a:r>
            <a:r>
              <a:rPr lang="en-US" dirty="0" smtClean="0"/>
              <a:t>(XML</a:t>
            </a:r>
            <a:r>
              <a:rPr lang="zh-CN" altLang="en-US" dirty="0" smtClean="0"/>
              <a:t>文件</a:t>
            </a:r>
            <a:r>
              <a:rPr lang="en-US" dirty="0" smtClean="0"/>
              <a:t>)</a:t>
            </a:r>
          </a:p>
          <a:p>
            <a:pPr lvl="1"/>
            <a:r>
              <a:rPr lang="zh-CN" altLang="en-US" dirty="0" smtClean="0"/>
              <a:t>方便工具及设计器的开发</a:t>
            </a:r>
            <a:endParaRPr lang="en-US" dirty="0" smtClean="0"/>
          </a:p>
          <a:p>
            <a:pPr lvl="1"/>
            <a:r>
              <a:rPr lang="zh-CN" altLang="en-US" dirty="0" smtClean="0"/>
              <a:t>增加托管和部署的灵活性</a:t>
            </a:r>
            <a:endParaRPr lang="en-US"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extLst>
      <p:ext uri="{BB962C8B-B14F-4D97-AF65-F5344CB8AC3E}">
        <p14:creationId xmlns:p14="http://schemas.microsoft.com/office/powerpoint/2010/main" xmlns="" val="46583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Flowchart</a:t>
            </a:r>
          </a:p>
          <a:p>
            <a:r>
              <a:rPr lang="en-US" dirty="0" err="1" smtClean="0"/>
              <a:t>Validation+ETB</a:t>
            </a:r>
            <a:endParaRPr lang="en-US" dirty="0" smtClean="0"/>
          </a:p>
          <a:p>
            <a:r>
              <a:rPr lang="en-US" dirty="0" smtClean="0"/>
              <a:t>Breakpoint</a:t>
            </a:r>
          </a:p>
          <a:p>
            <a:r>
              <a:rPr lang="en-US" altLang="zh-CN" dirty="0" smtClean="0"/>
              <a:t>Breadcrumb,</a:t>
            </a:r>
            <a:r>
              <a:rPr lang="en-US" altLang="zh-CN" baseline="0" dirty="0" smtClean="0"/>
              <a:t> </a:t>
            </a:r>
            <a:r>
              <a:rPr lang="en-US" altLang="zh-CN" baseline="0" dirty="0" err="1" smtClean="0"/>
              <a:t>minimap</a:t>
            </a:r>
            <a:endParaRPr lang="en-US" altLang="zh-CN" baseline="0" dirty="0" smtClean="0"/>
          </a:p>
          <a:p>
            <a:endParaRPr lang="en-US" altLang="zh-CN" baseline="0" dirty="0" smtClean="0"/>
          </a:p>
          <a:p>
            <a:r>
              <a:rPr lang="en-US" altLang="zh-CN" baseline="0" dirty="0" err="1" smtClean="0"/>
              <a:t>InvokeMethod</a:t>
            </a:r>
            <a:endParaRPr lang="en-US" altLang="zh-CN" baseline="0" dirty="0" smtClean="0"/>
          </a:p>
          <a:p>
            <a:r>
              <a:rPr lang="en-US" dirty="0" smtClean="0"/>
              <a:t>Show XAML</a:t>
            </a: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extLst>
      <p:ext uri="{BB962C8B-B14F-4D97-AF65-F5344CB8AC3E}">
        <p14:creationId xmlns:p14="http://schemas.microsoft.com/office/powerpoint/2010/main" xmlns="" val="2416186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9"/>
          </a:xfrm>
          <a:prstGeom prst="rect">
            <a:avLst/>
          </a:prstGeom>
        </p:spPr>
        <p:txBody>
          <a:bodyPr/>
          <a:lstStyle>
            <a:lvl1pPr>
              <a:defRPr lang="en-US" dirty="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990600"/>
            <a:ext cx="8382000" cy="5562600"/>
          </a:xfrm>
          <a:prstGeom prst="rect">
            <a:avLst/>
          </a:prstGeom>
        </p:spPr>
        <p:txBody>
          <a:bodyPr>
            <a:normAutofit/>
          </a:bodyPr>
          <a:lstStyle>
            <a:lvl1pPr>
              <a:lnSpc>
                <a:spcPct val="100000"/>
              </a:lnSpc>
              <a:defRPr>
                <a:latin typeface="微软雅黑" pitchFamily="34" charset="-122"/>
                <a:ea typeface="微软雅黑" pitchFamily="34" charset="-122"/>
              </a:defRPr>
            </a:lvl1pPr>
            <a:lvl2pPr>
              <a:lnSpc>
                <a:spcPct val="100000"/>
              </a:lnSpc>
              <a:defRPr>
                <a:latin typeface="微软雅黑" pitchFamily="34" charset="-122"/>
                <a:ea typeface="微软雅黑" pitchFamily="34" charset="-122"/>
              </a:defRPr>
            </a:lvl2pPr>
            <a:lvl3pPr>
              <a:lnSpc>
                <a:spcPct val="100000"/>
              </a:lnSpc>
              <a:defRPr>
                <a:latin typeface="微软雅黑" pitchFamily="34" charset="-122"/>
                <a:ea typeface="微软雅黑" pitchFamily="34" charset="-122"/>
              </a:defRPr>
            </a:lvl3pPr>
            <a:lvl4pPr>
              <a:lnSpc>
                <a:spcPct val="100000"/>
              </a:lnSpc>
              <a:defRPr sz="2000">
                <a:latin typeface="微软雅黑" pitchFamily="34" charset="-122"/>
                <a:ea typeface="微软雅黑" pitchFamily="34" charset="-122"/>
              </a:defRPr>
            </a:lvl4pPr>
            <a:lvl5pPr>
              <a:lnSpc>
                <a:spcPct val="100000"/>
              </a:lnSpc>
              <a:defRPr sz="1800">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Microsoft logo and tagline"/>
          <p:cNvPicPr>
            <a:picLocks noChangeAspect="1" noChangeArrowheads="1"/>
          </p:cNvPicPr>
          <p:nvPr userDrawn="1"/>
        </p:nvPicPr>
        <p:blipFill>
          <a:blip r:embed="rId2" cstate="print"/>
          <a:srcRect r="25626" b="44062"/>
          <a:stretch>
            <a:fillRect/>
          </a:stretch>
        </p:blipFill>
        <p:spPr bwMode="black">
          <a:xfrm>
            <a:off x="7543800" y="6477000"/>
            <a:ext cx="1474064" cy="239125"/>
          </a:xfrm>
          <a:prstGeom prst="rect">
            <a:avLst/>
          </a:prstGeom>
          <a:noFill/>
        </p:spPr>
      </p:pic>
    </p:spTree>
    <p:extLst>
      <p:ext uri="{BB962C8B-B14F-4D97-AF65-F5344CB8AC3E}">
        <p14:creationId xmlns:p14="http://schemas.microsoft.com/office/powerpoint/2010/main" xmlns="" val="14093238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演示：工作流浏览</a:t>
            </a:r>
            <a:endParaRPr lang="en-US" dirty="0"/>
          </a:p>
        </p:txBody>
      </p:sp>
    </p:spTree>
    <p:extLst>
      <p:ext uri="{BB962C8B-B14F-4D97-AF65-F5344CB8AC3E}">
        <p14:creationId xmlns:p14="http://schemas.microsoft.com/office/powerpoint/2010/main" xmlns="" val="2267809703"/>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5"/>
          <p:cNvGrpSpPr/>
          <p:nvPr/>
        </p:nvGrpSpPr>
        <p:grpSpPr>
          <a:xfrm>
            <a:off x="2458368" y="4343162"/>
            <a:ext cx="4343400" cy="2133838"/>
            <a:chOff x="4785632" y="1143000"/>
            <a:chExt cx="5196568" cy="2133838"/>
          </a:xfrm>
        </p:grpSpPr>
        <p:sp>
          <p:nvSpPr>
            <p:cNvPr id="15" name="Rectangle 14"/>
            <p:cNvSpPr/>
            <p:nvPr/>
          </p:nvSpPr>
          <p:spPr bwMode="auto">
            <a:xfrm>
              <a:off x="4785632" y="1143000"/>
              <a:ext cx="5024263" cy="2133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zh-CN" altLang="en-US" sz="2300" b="1" dirty="0">
                  <a:solidFill>
                    <a:schemeClr val="tx1"/>
                  </a:solidFill>
                </a:rPr>
                <a:t>代码</a:t>
              </a:r>
              <a:endParaRPr lang="en-US" sz="2300" b="1" dirty="0" smtClean="0">
                <a:solidFill>
                  <a:schemeClr val="tx1"/>
                </a:solidFill>
              </a:endParaRPr>
            </a:p>
          </p:txBody>
        </p:sp>
        <p:sp>
          <p:nvSpPr>
            <p:cNvPr id="53" name="TextBox 52"/>
            <p:cNvSpPr txBox="1"/>
            <p:nvPr/>
          </p:nvSpPr>
          <p:spPr>
            <a:xfrm>
              <a:off x="4953000" y="1676400"/>
              <a:ext cx="5029200" cy="1600438"/>
            </a:xfrm>
            <a:prstGeom prst="rect">
              <a:avLst/>
            </a:prstGeom>
            <a:noFill/>
          </p:spPr>
          <p:txBody>
            <a:bodyPr wrap="square" rtlCol="0">
              <a:spAutoFit/>
            </a:bodyPr>
            <a:lstStyle/>
            <a:p>
              <a:r>
                <a:rPr lang="en-US" sz="1200" b="1" dirty="0" smtClean="0">
                  <a:latin typeface="Consolas" pitchFamily="49" charset="0"/>
                </a:rPr>
                <a:t>void </a:t>
              </a:r>
              <a:r>
                <a:rPr lang="en-US" sz="1200" b="1" dirty="0" err="1" smtClean="0">
                  <a:latin typeface="Consolas" pitchFamily="49" charset="0"/>
                </a:rPr>
                <a:t>GetPassword</a:t>
              </a:r>
              <a:r>
                <a:rPr lang="en-US" sz="1200" b="1" dirty="0" smtClean="0">
                  <a:latin typeface="Consolas" pitchFamily="49" charset="0"/>
                </a:rPr>
                <a:t>(</a:t>
              </a:r>
              <a:r>
                <a:rPr lang="en-US" sz="1200" b="1" dirty="0" err="1" smtClean="0">
                  <a:latin typeface="Consolas" pitchFamily="49" charset="0"/>
                </a:rPr>
                <a:t>CreditCard</a:t>
              </a:r>
              <a:r>
                <a:rPr lang="en-US" sz="1200" b="1" dirty="0" smtClean="0">
                  <a:latin typeface="Consolas" pitchFamily="49" charset="0"/>
                </a:rPr>
                <a:t> cc)</a:t>
              </a:r>
            </a:p>
            <a:p>
              <a:r>
                <a:rPr lang="en-US" sz="1200" b="1" dirty="0" smtClean="0">
                  <a:latin typeface="Consolas" pitchFamily="49" charset="0"/>
                </a:rPr>
                <a:t>{</a:t>
              </a:r>
            </a:p>
            <a:p>
              <a:r>
                <a:rPr lang="en-US" sz="1200" b="1" dirty="0" smtClean="0">
                  <a:solidFill>
                    <a:schemeClr val="accent6"/>
                  </a:solidFill>
                  <a:latin typeface="Consolas" pitchFamily="49" charset="0"/>
                </a:rPr>
                <a:t>  </a:t>
              </a:r>
              <a:r>
                <a:rPr lang="en-US" sz="1200" b="1" dirty="0" err="1" smtClean="0">
                  <a:solidFill>
                    <a:schemeClr val="accent6"/>
                  </a:solidFill>
                  <a:latin typeface="Consolas" pitchFamily="49" charset="0"/>
                </a:rPr>
                <a:t>bool</a:t>
              </a:r>
              <a:r>
                <a:rPr lang="en-US" sz="1200" b="1" dirty="0" smtClean="0">
                  <a:solidFill>
                    <a:schemeClr val="accent6"/>
                  </a:solidFill>
                  <a:latin typeface="Consolas" pitchFamily="49" charset="0"/>
                </a:rPr>
                <a:t> </a:t>
              </a:r>
              <a:r>
                <a:rPr lang="en-US" sz="1200" b="1" dirty="0" err="1" smtClean="0">
                  <a:solidFill>
                    <a:schemeClr val="accent6"/>
                  </a:solidFill>
                  <a:latin typeface="Consolas" pitchFamily="49" charset="0"/>
                </a:rPr>
                <a:t>haveRes</a:t>
              </a:r>
              <a:r>
                <a:rPr lang="en-US" sz="1200" b="1" dirty="0" smtClean="0">
                  <a:solidFill>
                    <a:schemeClr val="accent6"/>
                  </a:solidFill>
                  <a:latin typeface="Consolas" pitchFamily="49" charset="0"/>
                </a:rPr>
                <a:t> = </a:t>
              </a:r>
              <a:r>
                <a:rPr lang="en-US" sz="1200" b="1" dirty="0" err="1" smtClean="0">
                  <a:solidFill>
                    <a:schemeClr val="accent6"/>
                  </a:solidFill>
                  <a:latin typeface="Consolas" pitchFamily="49" charset="0"/>
                </a:rPr>
                <a:t>State.Get</a:t>
              </a:r>
              <a:r>
                <a:rPr lang="en-US" sz="1200" b="1" dirty="0" smtClean="0">
                  <a:solidFill>
                    <a:schemeClr val="accent6"/>
                  </a:solidFill>
                  <a:latin typeface="Consolas" pitchFamily="49" charset="0"/>
                </a:rPr>
                <a:t>("</a:t>
              </a:r>
              <a:r>
                <a:rPr lang="en-US" sz="1200" b="1" dirty="0" err="1" smtClean="0">
                  <a:solidFill>
                    <a:schemeClr val="accent6"/>
                  </a:solidFill>
                  <a:latin typeface="Consolas" pitchFamily="49" charset="0"/>
                </a:rPr>
                <a:t>haveRes</a:t>
              </a:r>
              <a:r>
                <a:rPr lang="en-US" sz="1200" b="1" dirty="0" smtClean="0">
                  <a:solidFill>
                    <a:schemeClr val="accent6"/>
                  </a:solidFill>
                  <a:latin typeface="Consolas" pitchFamily="49" charset="0"/>
                </a:rPr>
                <a:t>");</a:t>
              </a:r>
            </a:p>
            <a:p>
              <a:r>
                <a:rPr lang="en-US" sz="1200" b="1" dirty="0" smtClean="0">
                  <a:solidFill>
                    <a:schemeClr val="accent6"/>
                  </a:solidFill>
                  <a:latin typeface="Consolas" pitchFamily="49" charset="0"/>
                </a:rPr>
                <a:t>  if (!</a:t>
              </a:r>
              <a:r>
                <a:rPr lang="en-US" sz="1200" b="1" dirty="0" err="1" smtClean="0">
                  <a:solidFill>
                    <a:schemeClr val="accent6"/>
                  </a:solidFill>
                  <a:latin typeface="Consolas" pitchFamily="49" charset="0"/>
                </a:rPr>
                <a:t>haveRes</a:t>
              </a:r>
              <a:r>
                <a:rPr lang="en-US" sz="1200" b="1" dirty="0" smtClean="0">
                  <a:solidFill>
                    <a:schemeClr val="accent6"/>
                  </a:solidFill>
                  <a:latin typeface="Consolas" pitchFamily="49" charset="0"/>
                </a:rPr>
                <a:t>) { throw new Exception(); }  </a:t>
              </a:r>
            </a:p>
            <a:p>
              <a:r>
                <a:rPr lang="en-US" sz="1200" b="1" dirty="0" smtClean="0">
                  <a:solidFill>
                    <a:schemeClr val="accent4"/>
                  </a:solidFill>
                  <a:latin typeface="Consolas" pitchFamily="49" charset="0"/>
                </a:rPr>
                <a:t>  Reservation res = </a:t>
              </a:r>
              <a:r>
                <a:rPr lang="en-US" sz="1200" b="1" dirty="0" err="1" smtClean="0">
                  <a:solidFill>
                    <a:schemeClr val="accent4"/>
                  </a:solidFill>
                  <a:latin typeface="Consolas" pitchFamily="49" charset="0"/>
                </a:rPr>
                <a:t>State.Get</a:t>
              </a:r>
              <a:r>
                <a:rPr lang="en-US" sz="1200" b="1" dirty="0" smtClean="0">
                  <a:solidFill>
                    <a:schemeClr val="accent4"/>
                  </a:solidFill>
                  <a:latin typeface="Consolas" pitchFamily="49" charset="0"/>
                </a:rPr>
                <a:t>(“Reservation");</a:t>
              </a:r>
            </a:p>
            <a:p>
              <a:r>
                <a:rPr lang="en-US" sz="1200" b="1" dirty="0" smtClean="0">
                  <a:latin typeface="Consolas" pitchFamily="49" charset="0"/>
                </a:rPr>
                <a:t>  </a:t>
              </a:r>
              <a:r>
                <a:rPr lang="en-US" sz="1200" b="1" dirty="0" err="1" smtClean="0">
                  <a:latin typeface="Consolas" pitchFamily="49" charset="0"/>
                </a:rPr>
                <a:t>ChargeCreditCard</a:t>
              </a:r>
              <a:r>
                <a:rPr lang="en-US" sz="1200" b="1" dirty="0" smtClean="0">
                  <a:latin typeface="Consolas" pitchFamily="49" charset="0"/>
                </a:rPr>
                <a:t>(res, cc);</a:t>
              </a:r>
            </a:p>
            <a:p>
              <a:r>
                <a:rPr lang="en-US" sz="1200" b="1" dirty="0" smtClean="0">
                  <a:latin typeface="Consolas" pitchFamily="49" charset="0"/>
                </a:rPr>
                <a:t>}  </a:t>
              </a:r>
            </a:p>
            <a:p>
              <a:endParaRPr lang="en-US" sz="1200" b="1" dirty="0">
                <a:latin typeface="Consolas" pitchFamily="49" charset="0"/>
              </a:endParaRPr>
            </a:p>
          </p:txBody>
        </p:sp>
      </p:grpSp>
      <p:grpSp>
        <p:nvGrpSpPr>
          <p:cNvPr id="21" name="Group 108"/>
          <p:cNvGrpSpPr/>
          <p:nvPr/>
        </p:nvGrpSpPr>
        <p:grpSpPr>
          <a:xfrm>
            <a:off x="2424460" y="4586548"/>
            <a:ext cx="4648200" cy="1792986"/>
            <a:chOff x="5486400" y="590049"/>
            <a:chExt cx="4648200" cy="1617785"/>
          </a:xfrm>
        </p:grpSpPr>
        <p:sp>
          <p:nvSpPr>
            <p:cNvPr id="85" name="Rectangle 84"/>
            <p:cNvSpPr/>
            <p:nvPr/>
          </p:nvSpPr>
          <p:spPr bwMode="auto">
            <a:xfrm>
              <a:off x="5486400" y="590049"/>
              <a:ext cx="4648200" cy="161778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zh-CN" altLang="en-US" sz="2300" b="1" dirty="0">
                  <a:solidFill>
                    <a:schemeClr val="tx1"/>
                  </a:solidFill>
                </a:rPr>
                <a:t>代码</a:t>
              </a:r>
              <a:endParaRPr lang="en-US" sz="2300" b="1" dirty="0" smtClean="0">
                <a:solidFill>
                  <a:schemeClr val="tx1"/>
                </a:solidFill>
              </a:endParaRPr>
            </a:p>
          </p:txBody>
        </p:sp>
        <p:sp>
          <p:nvSpPr>
            <p:cNvPr id="86" name="TextBox 85"/>
            <p:cNvSpPr txBox="1"/>
            <p:nvPr/>
          </p:nvSpPr>
          <p:spPr>
            <a:xfrm>
              <a:off x="5498802" y="971802"/>
              <a:ext cx="4178598" cy="1055269"/>
            </a:xfrm>
            <a:prstGeom prst="rect">
              <a:avLst/>
            </a:prstGeom>
            <a:noFill/>
          </p:spPr>
          <p:txBody>
            <a:bodyPr wrap="square" rtlCol="0">
              <a:spAutoFit/>
            </a:bodyPr>
            <a:lstStyle/>
            <a:p>
              <a:r>
                <a:rPr lang="en-US" sz="1400" b="1" dirty="0" smtClean="0">
                  <a:latin typeface="Consolas" pitchFamily="49" charset="0"/>
                </a:rPr>
                <a:t>void </a:t>
              </a:r>
              <a:r>
                <a:rPr lang="en-US" sz="1400" b="1" dirty="0" err="1" smtClean="0">
                  <a:latin typeface="Consolas" pitchFamily="49" charset="0"/>
                </a:rPr>
                <a:t>Get</a:t>
              </a:r>
              <a:r>
                <a:rPr lang="en-US" altLang="zh-CN" sz="1400" b="1" dirty="0" err="1" smtClean="0">
                  <a:latin typeface="Consolas" pitchFamily="49" charset="0"/>
                </a:rPr>
                <a:t>CreditCard</a:t>
              </a:r>
              <a:r>
                <a:rPr lang="en-US" sz="1400" b="1" dirty="0" smtClean="0">
                  <a:latin typeface="Consolas" pitchFamily="49" charset="0"/>
                </a:rPr>
                <a:t>(</a:t>
              </a:r>
              <a:r>
                <a:rPr lang="en-US" sz="1400" b="1" dirty="0" err="1" smtClean="0">
                  <a:latin typeface="Consolas" pitchFamily="49" charset="0"/>
                </a:rPr>
                <a:t>CreditCard</a:t>
              </a:r>
              <a:r>
                <a:rPr lang="en-US" sz="1400" b="1" dirty="0" smtClean="0">
                  <a:latin typeface="Consolas" pitchFamily="49" charset="0"/>
                </a:rPr>
                <a:t> cc)</a:t>
              </a:r>
            </a:p>
            <a:p>
              <a:r>
                <a:rPr lang="en-US" sz="1400" b="1" dirty="0" smtClean="0">
                  <a:latin typeface="Consolas" pitchFamily="49" charset="0"/>
                </a:rPr>
                <a:t>{</a:t>
              </a:r>
            </a:p>
            <a:p>
              <a:endParaRPr lang="en-US" sz="1400" b="1" dirty="0" smtClean="0">
                <a:latin typeface="Consolas" pitchFamily="49" charset="0"/>
              </a:endParaRPr>
            </a:p>
            <a:p>
              <a:r>
                <a:rPr lang="en-US" sz="1400" b="1" dirty="0" smtClean="0">
                  <a:latin typeface="Consolas" pitchFamily="49" charset="0"/>
                </a:rPr>
                <a:t>  </a:t>
              </a:r>
              <a:r>
                <a:rPr lang="en-US" sz="1400" b="1" dirty="0" err="1" smtClean="0">
                  <a:latin typeface="Consolas" pitchFamily="49" charset="0"/>
                </a:rPr>
                <a:t>ChargeCreditCard</a:t>
              </a:r>
              <a:r>
                <a:rPr lang="en-US" sz="1400" b="1" dirty="0" smtClean="0">
                  <a:latin typeface="Consolas" pitchFamily="49" charset="0"/>
                </a:rPr>
                <a:t>(res, cc);</a:t>
              </a:r>
            </a:p>
            <a:p>
              <a:r>
                <a:rPr lang="en-US" sz="1400" b="1" dirty="0" smtClean="0">
                  <a:latin typeface="Consolas" pitchFamily="49" charset="0"/>
                </a:rPr>
                <a:t>}  </a:t>
              </a:r>
            </a:p>
          </p:txBody>
        </p:sp>
      </p:grpSp>
      <p:grpSp>
        <p:nvGrpSpPr>
          <p:cNvPr id="3" name="Group 129"/>
          <p:cNvGrpSpPr/>
          <p:nvPr/>
        </p:nvGrpSpPr>
        <p:grpSpPr>
          <a:xfrm>
            <a:off x="2483768" y="1197696"/>
            <a:ext cx="4267200" cy="2080392"/>
            <a:chOff x="381000" y="1066800"/>
            <a:chExt cx="4267200" cy="2080392"/>
          </a:xfrm>
        </p:grpSpPr>
        <p:sp>
          <p:nvSpPr>
            <p:cNvPr id="16" name="Rectangle 15"/>
            <p:cNvSpPr/>
            <p:nvPr/>
          </p:nvSpPr>
          <p:spPr bwMode="auto">
            <a:xfrm>
              <a:off x="381000" y="1066800"/>
              <a:ext cx="3886200" cy="19265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zh-CN" altLang="en-US" sz="2300" b="1" dirty="0" smtClean="0">
                  <a:solidFill>
                    <a:schemeClr val="tx1"/>
                  </a:solidFill>
                </a:rPr>
                <a:t>代码</a:t>
              </a:r>
              <a:endParaRPr lang="en-US" sz="2300" b="1" dirty="0" smtClean="0">
                <a:solidFill>
                  <a:schemeClr val="tx1"/>
                </a:solidFill>
              </a:endParaRPr>
            </a:p>
          </p:txBody>
        </p:sp>
        <p:sp>
          <p:nvSpPr>
            <p:cNvPr id="57" name="TextBox 56"/>
            <p:cNvSpPr txBox="1"/>
            <p:nvPr/>
          </p:nvSpPr>
          <p:spPr>
            <a:xfrm>
              <a:off x="381000" y="1392866"/>
              <a:ext cx="4267200" cy="1754326"/>
            </a:xfrm>
            <a:prstGeom prst="rect">
              <a:avLst/>
            </a:prstGeom>
            <a:noFill/>
          </p:spPr>
          <p:txBody>
            <a:bodyPr wrap="square" rtlCol="0">
              <a:spAutoFit/>
            </a:bodyPr>
            <a:lstStyle/>
            <a:p>
              <a:r>
                <a:rPr lang="en-US" sz="1200" b="1" dirty="0" smtClean="0">
                  <a:latin typeface="Consolas" pitchFamily="49" charset="0"/>
                </a:rPr>
                <a:t>void </a:t>
              </a:r>
              <a:r>
                <a:rPr lang="en-US" sz="1200" b="1" dirty="0" err="1" smtClean="0">
                  <a:latin typeface="Consolas" pitchFamily="49" charset="0"/>
                </a:rPr>
                <a:t>GetReservation</a:t>
              </a:r>
              <a:r>
                <a:rPr lang="en-US" sz="1200" b="1" dirty="0" smtClean="0">
                  <a:latin typeface="Consolas" pitchFamily="49" charset="0"/>
                </a:rPr>
                <a:t>(Reservation res)</a:t>
              </a:r>
            </a:p>
            <a:p>
              <a:r>
                <a:rPr lang="en-US" sz="1200" b="1" dirty="0" smtClean="0">
                  <a:latin typeface="Consolas" pitchFamily="49" charset="0"/>
                </a:rPr>
                <a:t>{</a:t>
              </a:r>
            </a:p>
            <a:p>
              <a:r>
                <a:rPr lang="en-US" sz="1200" b="1" dirty="0" smtClean="0">
                  <a:solidFill>
                    <a:schemeClr val="accent6"/>
                  </a:solidFill>
                  <a:latin typeface="Consolas" pitchFamily="49" charset="0"/>
                </a:rPr>
                <a:t>  // validate haven't gotten reservation yet</a:t>
              </a:r>
            </a:p>
            <a:p>
              <a:r>
                <a:rPr lang="en-US" sz="1200" b="1" dirty="0" smtClean="0">
                  <a:solidFill>
                    <a:schemeClr val="accent6"/>
                  </a:solidFill>
                  <a:latin typeface="Consolas" pitchFamily="49" charset="0"/>
                </a:rPr>
                <a:t>  </a:t>
              </a:r>
              <a:r>
                <a:rPr lang="en-US" sz="1200" b="1" dirty="0" err="1" smtClean="0">
                  <a:solidFill>
                    <a:schemeClr val="accent6"/>
                  </a:solidFill>
                  <a:latin typeface="Consolas" pitchFamily="49" charset="0"/>
                </a:rPr>
                <a:t>bool</a:t>
              </a:r>
              <a:r>
                <a:rPr lang="en-US" sz="1200" b="1" dirty="0" smtClean="0">
                  <a:solidFill>
                    <a:schemeClr val="accent6"/>
                  </a:solidFill>
                  <a:latin typeface="Consolas" pitchFamily="49" charset="0"/>
                </a:rPr>
                <a:t> </a:t>
              </a:r>
              <a:r>
                <a:rPr lang="en-US" sz="1200" b="1" dirty="0" err="1" smtClean="0">
                  <a:solidFill>
                    <a:schemeClr val="accent6"/>
                  </a:solidFill>
                  <a:latin typeface="Consolas" pitchFamily="49" charset="0"/>
                </a:rPr>
                <a:t>haveRes</a:t>
              </a:r>
              <a:r>
                <a:rPr lang="en-US" sz="1200" b="1" dirty="0" smtClean="0">
                  <a:solidFill>
                    <a:schemeClr val="accent6"/>
                  </a:solidFill>
                  <a:latin typeface="Consolas" pitchFamily="49" charset="0"/>
                </a:rPr>
                <a:t> = </a:t>
              </a:r>
              <a:r>
                <a:rPr lang="en-US" sz="1200" b="1" dirty="0" err="1" smtClean="0">
                  <a:solidFill>
                    <a:schemeClr val="accent6"/>
                  </a:solidFill>
                  <a:latin typeface="Consolas" pitchFamily="49" charset="0"/>
                </a:rPr>
                <a:t>State.Get</a:t>
              </a:r>
              <a:r>
                <a:rPr lang="en-US" sz="1200" b="1" dirty="0" smtClean="0">
                  <a:solidFill>
                    <a:schemeClr val="accent6"/>
                  </a:solidFill>
                  <a:latin typeface="Consolas" pitchFamily="49" charset="0"/>
                </a:rPr>
                <a:t>("</a:t>
              </a:r>
              <a:r>
                <a:rPr lang="en-US" sz="1200" b="1" dirty="0" err="1" smtClean="0">
                  <a:solidFill>
                    <a:schemeClr val="accent6"/>
                  </a:solidFill>
                  <a:latin typeface="Consolas" pitchFamily="49" charset="0"/>
                </a:rPr>
                <a:t>haveRes</a:t>
              </a:r>
              <a:r>
                <a:rPr lang="en-US" sz="1200" b="1" dirty="0" smtClean="0">
                  <a:solidFill>
                    <a:schemeClr val="accent6"/>
                  </a:solidFill>
                  <a:latin typeface="Consolas" pitchFamily="49" charset="0"/>
                </a:rPr>
                <a:t>");</a:t>
              </a:r>
            </a:p>
            <a:p>
              <a:r>
                <a:rPr lang="en-US" sz="1200" b="1" dirty="0" smtClean="0">
                  <a:solidFill>
                    <a:schemeClr val="accent6"/>
                  </a:solidFill>
                  <a:latin typeface="Consolas" pitchFamily="49" charset="0"/>
                </a:rPr>
                <a:t>  if (</a:t>
              </a:r>
              <a:r>
                <a:rPr lang="en-US" sz="1200" b="1" dirty="0" err="1" smtClean="0">
                  <a:solidFill>
                    <a:schemeClr val="accent6"/>
                  </a:solidFill>
                  <a:latin typeface="Consolas" pitchFamily="49" charset="0"/>
                </a:rPr>
                <a:t>haveRes</a:t>
              </a:r>
              <a:r>
                <a:rPr lang="en-US" sz="1200" b="1" dirty="0" smtClean="0">
                  <a:solidFill>
                    <a:schemeClr val="accent6"/>
                  </a:solidFill>
                  <a:latin typeface="Consolas" pitchFamily="49" charset="0"/>
                </a:rPr>
                <a:t>) { throw new Exception(); }   </a:t>
              </a:r>
            </a:p>
            <a:p>
              <a:r>
                <a:rPr lang="en-US" sz="1200" b="1" dirty="0" smtClean="0">
                  <a:solidFill>
                    <a:schemeClr val="accent4"/>
                  </a:solidFill>
                  <a:latin typeface="Consolas" pitchFamily="49" charset="0"/>
                </a:rPr>
                <a:t>  </a:t>
              </a:r>
              <a:r>
                <a:rPr lang="en-US" sz="1200" b="1" dirty="0" err="1" smtClean="0">
                  <a:solidFill>
                    <a:schemeClr val="accent4"/>
                  </a:solidFill>
                  <a:latin typeface="Consolas" pitchFamily="49" charset="0"/>
                </a:rPr>
                <a:t>State.Set</a:t>
              </a:r>
              <a:r>
                <a:rPr lang="en-US" sz="1200" b="1" dirty="0" smtClean="0">
                  <a:solidFill>
                    <a:schemeClr val="accent4"/>
                  </a:solidFill>
                  <a:latin typeface="Consolas" pitchFamily="49" charset="0"/>
                </a:rPr>
                <a:t>("</a:t>
              </a:r>
              <a:r>
                <a:rPr lang="en-US" sz="1200" b="1" dirty="0" err="1" smtClean="0">
                  <a:solidFill>
                    <a:schemeClr val="accent4"/>
                  </a:solidFill>
                  <a:latin typeface="Consolas" pitchFamily="49" charset="0"/>
                </a:rPr>
                <a:t>haveRes</a:t>
              </a:r>
              <a:r>
                <a:rPr lang="en-US" sz="1200" b="1" dirty="0" smtClean="0">
                  <a:solidFill>
                    <a:schemeClr val="accent4"/>
                  </a:solidFill>
                  <a:latin typeface="Consolas" pitchFamily="49" charset="0"/>
                </a:rPr>
                <a:t>", true);</a:t>
              </a:r>
            </a:p>
            <a:p>
              <a:r>
                <a:rPr lang="en-US" sz="1200" b="1" dirty="0" smtClean="0">
                  <a:solidFill>
                    <a:schemeClr val="accent4"/>
                  </a:solidFill>
                  <a:latin typeface="Consolas" pitchFamily="49" charset="0"/>
                </a:rPr>
                <a:t>  </a:t>
              </a:r>
              <a:r>
                <a:rPr lang="en-US" sz="1200" b="1" dirty="0" err="1" smtClean="0">
                  <a:solidFill>
                    <a:schemeClr val="accent4"/>
                  </a:solidFill>
                  <a:latin typeface="Consolas" pitchFamily="49" charset="0"/>
                </a:rPr>
                <a:t>State.Set</a:t>
              </a:r>
              <a:r>
                <a:rPr lang="en-US" sz="1200" b="1" dirty="0" smtClean="0">
                  <a:solidFill>
                    <a:schemeClr val="accent4"/>
                  </a:solidFill>
                  <a:latin typeface="Consolas" pitchFamily="49" charset="0"/>
                </a:rPr>
                <a:t>(“Reservation", res);</a:t>
              </a:r>
            </a:p>
            <a:p>
              <a:r>
                <a:rPr lang="en-US" sz="1200" b="1" dirty="0" smtClean="0">
                  <a:latin typeface="Consolas" pitchFamily="49" charset="0"/>
                </a:rPr>
                <a:t>}  </a:t>
              </a:r>
            </a:p>
            <a:p>
              <a:endParaRPr lang="en-US" sz="1200" b="1" dirty="0">
                <a:latin typeface="Consolas" pitchFamily="49" charset="0"/>
              </a:endParaRPr>
            </a:p>
          </p:txBody>
        </p:sp>
      </p:grpSp>
      <p:grpSp>
        <p:nvGrpSpPr>
          <p:cNvPr id="19" name="Group 116"/>
          <p:cNvGrpSpPr/>
          <p:nvPr/>
        </p:nvGrpSpPr>
        <p:grpSpPr>
          <a:xfrm>
            <a:off x="2456723" y="1323523"/>
            <a:ext cx="3867877" cy="1564386"/>
            <a:chOff x="380999" y="1335314"/>
            <a:chExt cx="3867877" cy="1524000"/>
          </a:xfrm>
        </p:grpSpPr>
        <p:sp>
          <p:nvSpPr>
            <p:cNvPr id="83" name="Rectangle 82"/>
            <p:cNvSpPr/>
            <p:nvPr/>
          </p:nvSpPr>
          <p:spPr bwMode="auto">
            <a:xfrm>
              <a:off x="381000" y="1335314"/>
              <a:ext cx="3699452" cy="152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zh-CN" altLang="en-US" sz="2300" b="1" dirty="0" smtClean="0">
                  <a:solidFill>
                    <a:schemeClr val="tx1"/>
                  </a:solidFill>
                </a:rPr>
                <a:t>代码</a:t>
              </a:r>
              <a:endParaRPr lang="en-US" sz="2300" b="1" dirty="0" smtClean="0">
                <a:solidFill>
                  <a:schemeClr val="tx1"/>
                </a:solidFill>
              </a:endParaRPr>
            </a:p>
          </p:txBody>
        </p:sp>
        <p:sp>
          <p:nvSpPr>
            <p:cNvPr id="84" name="TextBox 83"/>
            <p:cNvSpPr txBox="1"/>
            <p:nvPr/>
          </p:nvSpPr>
          <p:spPr>
            <a:xfrm>
              <a:off x="380999" y="1771159"/>
              <a:ext cx="3867877" cy="929476"/>
            </a:xfrm>
            <a:prstGeom prst="rect">
              <a:avLst/>
            </a:prstGeom>
            <a:noFill/>
          </p:spPr>
          <p:txBody>
            <a:bodyPr wrap="square" rtlCol="0">
              <a:spAutoFit/>
            </a:bodyPr>
            <a:lstStyle/>
            <a:p>
              <a:r>
                <a:rPr lang="en-US" sz="1400" b="1" dirty="0" smtClean="0">
                  <a:latin typeface="Consolas" pitchFamily="49" charset="0"/>
                </a:rPr>
                <a:t>void </a:t>
              </a:r>
              <a:r>
                <a:rPr lang="en-US" sz="1400" b="1" dirty="0" err="1" smtClean="0">
                  <a:latin typeface="Consolas" pitchFamily="49" charset="0"/>
                </a:rPr>
                <a:t>Get</a:t>
              </a:r>
              <a:r>
                <a:rPr lang="en-US" altLang="zh-CN" sz="1400" b="1" dirty="0" err="1" smtClean="0">
                  <a:latin typeface="Consolas" pitchFamily="49" charset="0"/>
                </a:rPr>
                <a:t>Reservation</a:t>
              </a:r>
              <a:r>
                <a:rPr lang="en-US" sz="1400" b="1" dirty="0" smtClean="0">
                  <a:latin typeface="Consolas" pitchFamily="49" charset="0"/>
                </a:rPr>
                <a:t>(Reservation res)</a:t>
              </a:r>
            </a:p>
            <a:p>
              <a:r>
                <a:rPr lang="en-US" sz="1400" b="1" dirty="0" smtClean="0">
                  <a:latin typeface="Consolas" pitchFamily="49" charset="0"/>
                </a:rPr>
                <a:t>{</a:t>
              </a:r>
            </a:p>
            <a:p>
              <a:endParaRPr lang="en-US" sz="1400" b="1" dirty="0" smtClean="0">
                <a:latin typeface="Consolas" pitchFamily="49" charset="0"/>
              </a:endParaRPr>
            </a:p>
            <a:p>
              <a:r>
                <a:rPr lang="en-US" sz="1400" b="1" dirty="0" smtClean="0">
                  <a:latin typeface="Consolas" pitchFamily="49" charset="0"/>
                </a:rPr>
                <a:t>}  </a:t>
              </a:r>
            </a:p>
          </p:txBody>
        </p:sp>
      </p:grpSp>
      <p:grpSp>
        <p:nvGrpSpPr>
          <p:cNvPr id="6" name="Group 33"/>
          <p:cNvGrpSpPr/>
          <p:nvPr/>
        </p:nvGrpSpPr>
        <p:grpSpPr>
          <a:xfrm>
            <a:off x="2401540" y="2732329"/>
            <a:ext cx="4188178" cy="2286000"/>
            <a:chOff x="2209800" y="3124200"/>
            <a:chExt cx="4038600" cy="2286000"/>
          </a:xfrm>
        </p:grpSpPr>
        <p:sp>
          <p:nvSpPr>
            <p:cNvPr id="5" name="Rectangle 4"/>
            <p:cNvSpPr/>
            <p:nvPr/>
          </p:nvSpPr>
          <p:spPr bwMode="auto">
            <a:xfrm>
              <a:off x="2209800" y="3124200"/>
              <a:ext cx="4038600" cy="2286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zh-CN" altLang="en-US" sz="2300" b="1" dirty="0" smtClean="0">
                  <a:solidFill>
                    <a:schemeClr val="tx1"/>
                  </a:solidFill>
                </a:rPr>
                <a:t>代码</a:t>
              </a:r>
              <a:endParaRPr lang="en-US" sz="2300" b="1" dirty="0" smtClean="0">
                <a:solidFill>
                  <a:schemeClr val="tx1"/>
                </a:solidFill>
              </a:endParaRPr>
            </a:p>
          </p:txBody>
        </p:sp>
        <p:sp>
          <p:nvSpPr>
            <p:cNvPr id="8" name="TextBox 7"/>
            <p:cNvSpPr txBox="1"/>
            <p:nvPr/>
          </p:nvSpPr>
          <p:spPr>
            <a:xfrm>
              <a:off x="2286000" y="3886200"/>
              <a:ext cx="3897628" cy="1384995"/>
            </a:xfrm>
            <a:prstGeom prst="rect">
              <a:avLst/>
            </a:prstGeom>
            <a:noFill/>
          </p:spPr>
          <p:txBody>
            <a:bodyPr wrap="square" rtlCol="0">
              <a:spAutoFit/>
            </a:bodyPr>
            <a:lstStyle/>
            <a:p>
              <a:r>
                <a:rPr lang="en-US" sz="1400" b="1" dirty="0">
                  <a:latin typeface="Consolas" pitchFamily="49" charset="0"/>
                </a:rPr>
                <a:t>{</a:t>
              </a:r>
            </a:p>
            <a:p>
              <a:r>
                <a:rPr lang="en-US" sz="1400" b="1" dirty="0">
                  <a:latin typeface="Consolas" pitchFamily="49" charset="0"/>
                </a:rPr>
                <a:t>  Reservation res = </a:t>
              </a:r>
              <a:r>
                <a:rPr lang="en-US" sz="1400" b="1" dirty="0" err="1" smtClean="0">
                  <a:latin typeface="Consolas" pitchFamily="49" charset="0"/>
                </a:rPr>
                <a:t>GetReservation</a:t>
              </a:r>
              <a:r>
                <a:rPr lang="en-US" sz="1400" b="1" dirty="0" smtClean="0">
                  <a:latin typeface="Consolas" pitchFamily="49" charset="0"/>
                </a:rPr>
                <a:t>();</a:t>
              </a:r>
            </a:p>
            <a:p>
              <a:r>
                <a:rPr lang="en-US" sz="1400" b="1" dirty="0" smtClean="0">
                  <a:latin typeface="Consolas" pitchFamily="49" charset="0"/>
                </a:rPr>
                <a:t>  ...</a:t>
              </a:r>
              <a:endParaRPr lang="en-US" sz="1400" b="1" dirty="0">
                <a:latin typeface="Consolas" pitchFamily="49" charset="0"/>
              </a:endParaRPr>
            </a:p>
            <a:p>
              <a:r>
                <a:rPr lang="en-US" sz="1400" b="1" dirty="0">
                  <a:latin typeface="Consolas" pitchFamily="49" charset="0"/>
                </a:rPr>
                <a:t>  </a:t>
              </a:r>
              <a:r>
                <a:rPr lang="en-US" sz="1400" b="1" dirty="0" err="1">
                  <a:latin typeface="Consolas" pitchFamily="49" charset="0"/>
                </a:rPr>
                <a:t>CreditCard</a:t>
              </a:r>
              <a:r>
                <a:rPr lang="en-US" sz="1400" b="1" dirty="0">
                  <a:latin typeface="Consolas" pitchFamily="49" charset="0"/>
                </a:rPr>
                <a:t> cc   = </a:t>
              </a:r>
              <a:r>
                <a:rPr lang="en-US" sz="1400" b="1" dirty="0" err="1" smtClean="0">
                  <a:latin typeface="Consolas" pitchFamily="49" charset="0"/>
                </a:rPr>
                <a:t>GetCreditCard</a:t>
              </a:r>
              <a:r>
                <a:rPr lang="en-US" sz="1400" b="1" dirty="0">
                  <a:latin typeface="Consolas" pitchFamily="49" charset="0"/>
                </a:rPr>
                <a:t>();</a:t>
              </a:r>
            </a:p>
            <a:p>
              <a:r>
                <a:rPr lang="en-US" sz="1400" b="1" dirty="0">
                  <a:latin typeface="Consolas" pitchFamily="49" charset="0"/>
                </a:rPr>
                <a:t>  </a:t>
              </a:r>
              <a:r>
                <a:rPr lang="en-US" sz="1400" b="1" dirty="0" err="1">
                  <a:latin typeface="Consolas" pitchFamily="49" charset="0"/>
                </a:rPr>
                <a:t>ChargeCreditCard</a:t>
              </a:r>
              <a:r>
                <a:rPr lang="en-US" sz="1400" b="1" dirty="0">
                  <a:latin typeface="Consolas" pitchFamily="49" charset="0"/>
                </a:rPr>
                <a:t>(res, cc);</a:t>
              </a:r>
            </a:p>
            <a:p>
              <a:r>
                <a:rPr lang="en-US" sz="1400" b="1" dirty="0">
                  <a:latin typeface="Consolas" pitchFamily="49" charset="0"/>
                </a:rPr>
                <a:t>}</a:t>
              </a:r>
            </a:p>
          </p:txBody>
        </p:sp>
      </p:grpSp>
      <p:cxnSp>
        <p:nvCxnSpPr>
          <p:cNvPr id="31" name="Shape 30"/>
          <p:cNvCxnSpPr/>
          <p:nvPr/>
        </p:nvCxnSpPr>
        <p:spPr>
          <a:xfrm flipV="1">
            <a:off x="2895600" y="3124200"/>
            <a:ext cx="1166751" cy="476003"/>
          </a:xfrm>
          <a:prstGeom prst="bentConnector3">
            <a:avLst>
              <a:gd name="adj1" fmla="val 100121"/>
            </a:avLst>
          </a:prstGeom>
          <a:ln w="19050" cap="flat">
            <a:tailEnd type="triangle" w="lg" len="med"/>
          </a:ln>
        </p:spPr>
        <p:style>
          <a:lnRef idx="1">
            <a:schemeClr val="accent6"/>
          </a:lnRef>
          <a:fillRef idx="2">
            <a:schemeClr val="accent6"/>
          </a:fillRef>
          <a:effectRef idx="1">
            <a:schemeClr val="accent6"/>
          </a:effectRef>
          <a:fontRef idx="minor">
            <a:schemeClr val="dk1"/>
          </a:fontRef>
        </p:style>
      </p:cxnSp>
      <p:cxnSp>
        <p:nvCxnSpPr>
          <p:cNvPr id="124" name="Shape 123"/>
          <p:cNvCxnSpPr/>
          <p:nvPr/>
        </p:nvCxnSpPr>
        <p:spPr>
          <a:xfrm>
            <a:off x="2853862" y="3886756"/>
            <a:ext cx="1218406" cy="456406"/>
          </a:xfrm>
          <a:prstGeom prst="bentConnector3">
            <a:avLst>
              <a:gd name="adj1" fmla="val 99742"/>
            </a:avLst>
          </a:prstGeom>
          <a:ln w="19050" cap="flat">
            <a:tailEnd type="triangle" w="lg" len="med"/>
          </a:ln>
        </p:spPr>
        <p:style>
          <a:lnRef idx="1">
            <a:schemeClr val="accent6"/>
          </a:lnRef>
          <a:fillRef idx="2">
            <a:schemeClr val="accent6"/>
          </a:fillRef>
          <a:effectRef idx="1">
            <a:schemeClr val="accent6"/>
          </a:effectRef>
          <a:fontRef idx="minor">
            <a:schemeClr val="dk1"/>
          </a:fontRef>
        </p:style>
      </p:cxnSp>
      <p:sp>
        <p:nvSpPr>
          <p:cNvPr id="78" name="TextBox 77"/>
          <p:cNvSpPr txBox="1"/>
          <p:nvPr/>
        </p:nvSpPr>
        <p:spPr>
          <a:xfrm>
            <a:off x="2643964" y="5440891"/>
            <a:ext cx="5096388" cy="307777"/>
          </a:xfrm>
          <a:prstGeom prst="rect">
            <a:avLst/>
          </a:prstGeom>
          <a:noFill/>
        </p:spPr>
        <p:txBody>
          <a:bodyPr wrap="square" rtlCol="0">
            <a:spAutoFit/>
          </a:bodyPr>
          <a:lstStyle/>
          <a:p>
            <a:r>
              <a:rPr lang="en-US" sz="1400" b="1" dirty="0" smtClean="0">
                <a:latin typeface="Consolas" pitchFamily="49" charset="0"/>
              </a:rPr>
              <a:t>Reservation res = </a:t>
            </a:r>
            <a:r>
              <a:rPr lang="en-US" sz="1400" b="1" dirty="0" err="1" smtClean="0">
                <a:latin typeface="Consolas" pitchFamily="49" charset="0"/>
              </a:rPr>
              <a:t>State.Get</a:t>
            </a:r>
            <a:r>
              <a:rPr lang="en-US" sz="1400" b="1" dirty="0" smtClean="0">
                <a:latin typeface="Consolas" pitchFamily="49" charset="0"/>
              </a:rPr>
              <a:t>(“Reservation");</a:t>
            </a:r>
          </a:p>
        </p:txBody>
      </p:sp>
      <p:sp>
        <p:nvSpPr>
          <p:cNvPr id="47" name="Rectangle 46"/>
          <p:cNvSpPr/>
          <p:nvPr/>
        </p:nvSpPr>
        <p:spPr bwMode="auto">
          <a:xfrm>
            <a:off x="7086600" y="3352800"/>
            <a:ext cx="1524000" cy="609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300" dirty="0" smtClean="0">
                <a:solidFill>
                  <a:srgbClr val="FFFFFF"/>
                </a:solidFill>
                <a:latin typeface="Calibri"/>
              </a:rPr>
              <a:t>状态</a:t>
            </a:r>
            <a:endParaRPr lang="en-US" sz="2300" dirty="0" smtClean="0">
              <a:solidFill>
                <a:srgbClr val="FFFFFF"/>
              </a:solidFill>
              <a:latin typeface="Calibri"/>
            </a:endParaRPr>
          </a:p>
        </p:txBody>
      </p:sp>
      <p:sp>
        <p:nvSpPr>
          <p:cNvPr id="2" name="Title 1"/>
          <p:cNvSpPr>
            <a:spLocks noGrp="1"/>
          </p:cNvSpPr>
          <p:nvPr>
            <p:ph type="title"/>
          </p:nvPr>
        </p:nvSpPr>
        <p:spPr/>
        <p:txBody>
          <a:bodyPr/>
          <a:lstStyle/>
          <a:p>
            <a:r>
              <a:rPr lang="zh-CN" altLang="en-US" dirty="0" smtClean="0"/>
              <a:t>实现长</a:t>
            </a:r>
            <a:r>
              <a:rPr lang="zh-CN" altLang="en-US" dirty="0"/>
              <a:t>时间运行的应用</a:t>
            </a:r>
            <a:endParaRPr lang="en-US" dirty="0"/>
          </a:p>
        </p:txBody>
      </p:sp>
      <p:cxnSp>
        <p:nvCxnSpPr>
          <p:cNvPr id="128" name="Straight Arrow Connector 127"/>
          <p:cNvCxnSpPr/>
          <p:nvPr/>
        </p:nvCxnSpPr>
        <p:spPr>
          <a:xfrm>
            <a:off x="685800" y="5486400"/>
            <a:ext cx="1752599" cy="1588"/>
          </a:xfrm>
          <a:prstGeom prst="straightConnector1">
            <a:avLst/>
          </a:prstGeom>
          <a:ln w="31750">
            <a:solidFill>
              <a:schemeClr val="tx1"/>
            </a:solidFill>
            <a:tailEnd type="triangle" w="lg" len="med"/>
          </a:ln>
        </p:spPr>
        <p:style>
          <a:lnRef idx="1">
            <a:schemeClr val="accent4"/>
          </a:lnRef>
          <a:fillRef idx="0">
            <a:schemeClr val="accent4"/>
          </a:fillRef>
          <a:effectRef idx="0">
            <a:schemeClr val="accent4"/>
          </a:effectRef>
          <a:fontRef idx="minor">
            <a:schemeClr val="tx1"/>
          </a:fontRef>
        </p:style>
      </p:cxnSp>
      <p:grpSp>
        <p:nvGrpSpPr>
          <p:cNvPr id="23" name="Group 41"/>
          <p:cNvGrpSpPr/>
          <p:nvPr/>
        </p:nvGrpSpPr>
        <p:grpSpPr>
          <a:xfrm>
            <a:off x="381001" y="5105400"/>
            <a:ext cx="1295400" cy="685800"/>
            <a:chOff x="6899560" y="5482452"/>
            <a:chExt cx="1413163" cy="685800"/>
          </a:xfrm>
        </p:grpSpPr>
        <p:sp>
          <p:nvSpPr>
            <p:cNvPr id="44" name="Rounded Rectangle 43"/>
            <p:cNvSpPr/>
            <p:nvPr/>
          </p:nvSpPr>
          <p:spPr bwMode="auto">
            <a:xfrm>
              <a:off x="6899560" y="5498284"/>
              <a:ext cx="1413163" cy="64126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45" name="Oval 44"/>
            <p:cNvSpPr/>
            <p:nvPr/>
          </p:nvSpPr>
          <p:spPr bwMode="auto">
            <a:xfrm>
              <a:off x="6947062" y="5482452"/>
              <a:ext cx="1298448" cy="685800"/>
            </a:xfrm>
            <a:prstGeom prst="ellipse">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300" dirty="0" smtClean="0">
                  <a:solidFill>
                    <a:schemeClr val="bg1"/>
                  </a:solidFill>
                  <a:latin typeface="Calibri"/>
                </a:rPr>
                <a:t>输入</a:t>
              </a:r>
              <a:endParaRPr lang="en-US" sz="2300" dirty="0" smtClean="0">
                <a:solidFill>
                  <a:schemeClr val="bg1"/>
                </a:solidFill>
                <a:latin typeface="Calibri"/>
              </a:endParaRPr>
            </a:p>
          </p:txBody>
        </p:sp>
      </p:grpSp>
      <p:sp>
        <p:nvSpPr>
          <p:cNvPr id="80" name="TextBox 79"/>
          <p:cNvSpPr txBox="1"/>
          <p:nvPr/>
        </p:nvSpPr>
        <p:spPr>
          <a:xfrm>
            <a:off x="2560147" y="2146829"/>
            <a:ext cx="3962400" cy="307777"/>
          </a:xfrm>
          <a:prstGeom prst="rect">
            <a:avLst/>
          </a:prstGeom>
          <a:noFill/>
        </p:spPr>
        <p:txBody>
          <a:bodyPr wrap="square" rtlCol="0">
            <a:spAutoFit/>
          </a:bodyPr>
          <a:lstStyle/>
          <a:p>
            <a:r>
              <a:rPr lang="en-US" sz="1400" b="1" dirty="0" err="1" smtClean="0">
                <a:latin typeface="Consolas" pitchFamily="49" charset="0"/>
              </a:rPr>
              <a:t>State.Set</a:t>
            </a:r>
            <a:r>
              <a:rPr lang="en-US" sz="1400" b="1" dirty="0" smtClean="0">
                <a:latin typeface="Consolas" pitchFamily="49" charset="0"/>
              </a:rPr>
              <a:t>(“Reservation", res);</a:t>
            </a:r>
          </a:p>
        </p:txBody>
      </p:sp>
      <p:cxnSp>
        <p:nvCxnSpPr>
          <p:cNvPr id="113" name="Shape 112"/>
          <p:cNvCxnSpPr/>
          <p:nvPr/>
        </p:nvCxnSpPr>
        <p:spPr>
          <a:xfrm rot="10800000">
            <a:off x="4648200" y="2840668"/>
            <a:ext cx="2438400" cy="664532"/>
          </a:xfrm>
          <a:prstGeom prst="bentConnector3">
            <a:avLst>
              <a:gd name="adj1" fmla="val 100145"/>
            </a:avLst>
          </a:prstGeom>
          <a:ln w="19050" cap="flat">
            <a:headEnd type="triangle" w="lg" len="med"/>
            <a:tailEnd type="triangle" w="lg" len="med"/>
          </a:ln>
        </p:spPr>
        <p:style>
          <a:lnRef idx="1">
            <a:schemeClr val="accent4"/>
          </a:lnRef>
          <a:fillRef idx="0">
            <a:schemeClr val="accent4"/>
          </a:fillRef>
          <a:effectRef idx="0">
            <a:schemeClr val="accent4"/>
          </a:effectRef>
          <a:fontRef idx="minor">
            <a:schemeClr val="tx1"/>
          </a:fontRef>
        </p:style>
      </p:cxnSp>
      <p:cxnSp>
        <p:nvCxnSpPr>
          <p:cNvPr id="62" name="Shape 61"/>
          <p:cNvCxnSpPr/>
          <p:nvPr/>
        </p:nvCxnSpPr>
        <p:spPr>
          <a:xfrm flipV="1">
            <a:off x="4658833" y="3810000"/>
            <a:ext cx="2427767" cy="772634"/>
          </a:xfrm>
          <a:prstGeom prst="bentConnector3">
            <a:avLst>
              <a:gd name="adj1" fmla="val 73"/>
            </a:avLst>
          </a:prstGeom>
          <a:ln w="19050" cap="flat">
            <a:headEnd type="triangle" w="lg" len="med"/>
            <a:tailEnd type="triangle" w="lg" len="med"/>
          </a:ln>
        </p:spPr>
        <p:style>
          <a:lnRef idx="1">
            <a:schemeClr val="accent4"/>
          </a:lnRef>
          <a:fillRef idx="0">
            <a:schemeClr val="accent4"/>
          </a:fillRef>
          <a:effectRef idx="0">
            <a:schemeClr val="accent4"/>
          </a:effectRef>
          <a:fontRef idx="minor">
            <a:schemeClr val="tx1"/>
          </a:fontRef>
        </p:style>
      </p:cxnSp>
      <p:cxnSp>
        <p:nvCxnSpPr>
          <p:cNvPr id="129" name="Straight Arrow Connector 128"/>
          <p:cNvCxnSpPr/>
          <p:nvPr/>
        </p:nvCxnSpPr>
        <p:spPr>
          <a:xfrm>
            <a:off x="685800" y="2209562"/>
            <a:ext cx="1752600" cy="31271"/>
          </a:xfrm>
          <a:prstGeom prst="straightConnector1">
            <a:avLst/>
          </a:prstGeom>
          <a:ln w="31750">
            <a:solidFill>
              <a:schemeClr val="tx1"/>
            </a:solidFill>
            <a:tailEnd type="triangle" w="lg" len="med"/>
          </a:ln>
        </p:spPr>
        <p:style>
          <a:lnRef idx="1">
            <a:schemeClr val="accent4"/>
          </a:lnRef>
          <a:fillRef idx="0">
            <a:schemeClr val="accent4"/>
          </a:fillRef>
          <a:effectRef idx="0">
            <a:schemeClr val="accent4"/>
          </a:effectRef>
          <a:fontRef idx="minor">
            <a:schemeClr val="tx1"/>
          </a:fontRef>
        </p:style>
      </p:cxnSp>
      <p:grpSp>
        <p:nvGrpSpPr>
          <p:cNvPr id="22" name="Group 42"/>
          <p:cNvGrpSpPr/>
          <p:nvPr/>
        </p:nvGrpSpPr>
        <p:grpSpPr>
          <a:xfrm>
            <a:off x="381001" y="1828800"/>
            <a:ext cx="1219199" cy="657099"/>
            <a:chOff x="878777" y="5482452"/>
            <a:chExt cx="1330035" cy="657099"/>
          </a:xfrm>
        </p:grpSpPr>
        <p:sp>
          <p:nvSpPr>
            <p:cNvPr id="39" name="Rounded Rectangle 38"/>
            <p:cNvSpPr/>
            <p:nvPr/>
          </p:nvSpPr>
          <p:spPr bwMode="auto">
            <a:xfrm>
              <a:off x="878777" y="5498284"/>
              <a:ext cx="1296785" cy="64126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8" name="Oval 17"/>
            <p:cNvSpPr/>
            <p:nvPr/>
          </p:nvSpPr>
          <p:spPr bwMode="auto">
            <a:xfrm>
              <a:off x="926280" y="5482452"/>
              <a:ext cx="1282532" cy="640080"/>
            </a:xfrm>
            <a:prstGeom prst="ellipse">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300" dirty="0" smtClean="0">
                  <a:solidFill>
                    <a:schemeClr val="bg1"/>
                  </a:solidFill>
                  <a:latin typeface="Calibri"/>
                </a:rPr>
                <a:t>输入</a:t>
              </a:r>
              <a:endParaRPr lang="en-US" sz="2300" dirty="0" smtClean="0">
                <a:solidFill>
                  <a:schemeClr val="bg1"/>
                </a:solidFill>
                <a:latin typeface="Calibri"/>
              </a:endParaRPr>
            </a:p>
          </p:txBody>
        </p:sp>
      </p:grpSp>
      <p:sp>
        <p:nvSpPr>
          <p:cNvPr id="46" name="Rectangle 45"/>
          <p:cNvSpPr/>
          <p:nvPr/>
        </p:nvSpPr>
        <p:spPr bwMode="auto">
          <a:xfrm>
            <a:off x="1115616" y="3331534"/>
            <a:ext cx="1779984" cy="63062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300" dirty="0" smtClean="0">
                <a:solidFill>
                  <a:srgbClr val="FFFFFF"/>
                </a:solidFill>
                <a:latin typeface="Calibri"/>
              </a:rPr>
              <a:t>流程顺序</a:t>
            </a:r>
            <a:endParaRPr lang="en-US" altLang="zh-CN" sz="2300" dirty="0">
              <a:solidFill>
                <a:srgbClr val="FFFFFF"/>
              </a:solidFill>
              <a:latin typeface="Calibri"/>
            </a:endParaRPr>
          </a:p>
        </p:txBody>
      </p:sp>
      <p:cxnSp>
        <p:nvCxnSpPr>
          <p:cNvPr id="125" name="Shape 112"/>
          <p:cNvCxnSpPr/>
          <p:nvPr/>
        </p:nvCxnSpPr>
        <p:spPr>
          <a:xfrm rot="10800000">
            <a:off x="4724400" y="3124200"/>
            <a:ext cx="2362200" cy="457200"/>
          </a:xfrm>
          <a:prstGeom prst="bentConnector3">
            <a:avLst>
              <a:gd name="adj1" fmla="val 99963"/>
            </a:avLst>
          </a:prstGeom>
          <a:ln w="19050" cap="flat">
            <a:headEnd type="triangle" w="lg" len="med"/>
            <a:tailEnd type="triangle" w="lg" len="med"/>
          </a:ln>
        </p:spPr>
        <p:style>
          <a:lnRef idx="1">
            <a:schemeClr val="accent4"/>
          </a:lnRef>
          <a:fillRef idx="0">
            <a:schemeClr val="accent4"/>
          </a:fillRef>
          <a:effectRef idx="0">
            <a:schemeClr val="accent4"/>
          </a:effectRef>
          <a:fontRef idx="minor">
            <a:schemeClr val="tx1"/>
          </a:fontRef>
        </p:style>
      </p:cxnSp>
      <p:cxnSp>
        <p:nvCxnSpPr>
          <p:cNvPr id="132" name="Shape 61"/>
          <p:cNvCxnSpPr/>
          <p:nvPr/>
        </p:nvCxnSpPr>
        <p:spPr>
          <a:xfrm flipV="1">
            <a:off x="4724400" y="3810000"/>
            <a:ext cx="2362200" cy="533400"/>
          </a:xfrm>
          <a:prstGeom prst="bentConnector3">
            <a:avLst>
              <a:gd name="adj1" fmla="val 38"/>
            </a:avLst>
          </a:prstGeom>
          <a:ln w="19050" cap="flat">
            <a:headEnd type="triangle" w="lg" len="med"/>
            <a:tailEnd type="triangle" w="lg" len="med"/>
          </a:ln>
        </p:spPr>
        <p:style>
          <a:lnRef idx="1">
            <a:schemeClr val="accent4"/>
          </a:lnRef>
          <a:fillRef idx="0">
            <a:schemeClr val="accent4"/>
          </a:fillRef>
          <a:effectRef idx="0">
            <a:schemeClr val="accent4"/>
          </a:effectRef>
          <a:fontRef idx="minor">
            <a:schemeClr val="tx1"/>
          </a:fontRef>
        </p:style>
      </p:cxnSp>
      <p:pic>
        <p:nvPicPr>
          <p:cNvPr id="1026" name="图片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0702" y="1621780"/>
            <a:ext cx="3469853" cy="4169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62363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par>
                                <p:cTn id="13" presetID="0" presetClass="path" presetSubtype="0" accel="50000" decel="50000" fill="hold" nodeType="withEffect">
                                  <p:stCondLst>
                                    <p:cond delay="0"/>
                                  </p:stCondLst>
                                  <p:childTnLst>
                                    <p:animMotion origin="layout" path="M 0.00157 0.27061 L 0.00157 -0.00717 " pathEditMode="relative" rAng="0" ptsTypes="AA">
                                      <p:cBhvr>
                                        <p:cTn id="14" dur="2000" fill="hold"/>
                                        <p:tgtEl>
                                          <p:spTgt spid="19"/>
                                        </p:tgtEl>
                                        <p:attrNameLst>
                                          <p:attrName>ppt_x</p:attrName>
                                          <p:attrName>ppt_y</p:attrName>
                                        </p:attrNameLst>
                                      </p:cBhvr>
                                      <p:rCtr x="0" y="-139"/>
                                    </p:animMotion>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par>
                                <p:cTn id="18" presetID="56" presetClass="path" presetSubtype="0" accel="50000" decel="50000" fill="hold" nodeType="withEffect">
                                  <p:stCondLst>
                                    <p:cond delay="0"/>
                                  </p:stCondLst>
                                  <p:childTnLst>
                                    <p:animMotion origin="layout" path="M 0.00052 -0.15185 L 0.00052 0.00092 " pathEditMode="relative" rAng="0" ptsTypes="AA">
                                      <p:cBhvr>
                                        <p:cTn id="19" dur="2000" fill="hold"/>
                                        <p:tgtEl>
                                          <p:spTgt spid="21"/>
                                        </p:tgtEl>
                                        <p:attrNameLst>
                                          <p:attrName>ppt_x</p:attrName>
                                          <p:attrName>ppt_y</p:attrName>
                                        </p:attrNameLst>
                                      </p:cBhvr>
                                      <p:rCtr x="0" y="76"/>
                                    </p:animMotion>
                                  </p:childTnLst>
                                </p:cTn>
                              </p:par>
                              <p:par>
                                <p:cTn id="20" presetID="10" presetClass="exit" presetSubtype="0" fill="hold" nodeType="withEffect">
                                  <p:stCondLst>
                                    <p:cond delay="0"/>
                                  </p:stCondLst>
                                  <p:childTnLst>
                                    <p:animEffect transition="out" filter="fad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par>
                                <p:cTn id="26" presetID="49" presetClass="path" presetSubtype="0" accel="50000" decel="50000" fill="hold" nodeType="withEffect">
                                  <p:stCondLst>
                                    <p:cond delay="0"/>
                                  </p:stCondLst>
                                  <p:childTnLst>
                                    <p:animMotion origin="layout" path="M 0.32916 -0.17222 L 0.00833 0.01111 " pathEditMode="relative" rAng="0" ptsTypes="AA">
                                      <p:cBhvr>
                                        <p:cTn id="27" dur="2000" fill="hold"/>
                                        <p:tgtEl>
                                          <p:spTgt spid="23"/>
                                        </p:tgtEl>
                                        <p:attrNameLst>
                                          <p:attrName>ppt_x</p:attrName>
                                          <p:attrName>ppt_y</p:attrName>
                                        </p:attrNameLst>
                                      </p:cBhvr>
                                      <p:rCtr x="-160" y="92"/>
                                    </p:animMotion>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par>
                                <p:cTn id="31" presetID="0" presetClass="path" presetSubtype="0" accel="50000" decel="50000" fill="hold" nodeType="withEffect">
                                  <p:stCondLst>
                                    <p:cond delay="0"/>
                                  </p:stCondLst>
                                  <p:childTnLst>
                                    <p:animMotion origin="layout" path="M 0.33333 0.28542 L 0.00833 -1.11111E-6 " pathEditMode="relative" rAng="0" ptsTypes="AA">
                                      <p:cBhvr>
                                        <p:cTn id="32" dur="2000" fill="hold"/>
                                        <p:tgtEl>
                                          <p:spTgt spid="22"/>
                                        </p:tgtEl>
                                        <p:attrNameLst>
                                          <p:attrName>ppt_x</p:attrName>
                                          <p:attrName>ppt_y</p:attrName>
                                        </p:attrNameLst>
                                      </p:cBhvr>
                                      <p:rCtr x="-162" y="-143"/>
                                    </p:animMotion>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129"/>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1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xEl>
                                              <p:pRg st="0" end="0"/>
                                            </p:txEl>
                                          </p:spTgt>
                                        </p:tgtEl>
                                        <p:attrNameLst>
                                          <p:attrName>style.visibility</p:attrName>
                                        </p:attrNameLst>
                                      </p:cBhvr>
                                      <p:to>
                                        <p:strVal val="visible"/>
                                      </p:to>
                                    </p:set>
                                  </p:childTnLst>
                                </p:cTn>
                              </p:par>
                              <p:par>
                                <p:cTn id="49" presetID="5" presetClass="emph" presetSubtype="1" nodeType="withEffect">
                                  <p:stCondLst>
                                    <p:cond delay="0"/>
                                  </p:stCondLst>
                                  <p:childTnLst>
                                    <p:set>
                                      <p:cBhvr override="childStyle">
                                        <p:cTn id="50" dur="indefinite"/>
                                        <p:tgtEl>
                                          <p:spTgt spid="78">
                                            <p:txEl>
                                              <p:pRg st="0" end="0"/>
                                            </p:txEl>
                                          </p:spTgt>
                                        </p:tgtEl>
                                        <p:attrNameLst>
                                          <p:attrName>style.fontStyle</p:attrName>
                                        </p:attrNameLst>
                                      </p:cBhvr>
                                      <p:to>
                                        <p:strVal val="normal"/>
                                      </p:to>
                                    </p:set>
                                    <p:set>
                                      <p:cBhvr override="childStyle">
                                        <p:cTn id="51" dur="indefinite"/>
                                        <p:tgtEl>
                                          <p:spTgt spid="78">
                                            <p:txEl>
                                              <p:pRg st="0" end="0"/>
                                            </p:txEl>
                                          </p:spTgt>
                                        </p:tgtEl>
                                        <p:attrNameLst>
                                          <p:attrName>style.fontWeight</p:attrName>
                                        </p:attrNameLst>
                                      </p:cBhvr>
                                      <p:to>
                                        <p:strVal val="bold"/>
                                      </p:to>
                                    </p:set>
                                    <p:set>
                                      <p:cBhvr override="childStyle">
                                        <p:cTn id="52" dur="indefinite"/>
                                        <p:tgtEl>
                                          <p:spTgt spid="78">
                                            <p:txEl>
                                              <p:pRg st="0" end="0"/>
                                            </p:txEl>
                                          </p:spTgt>
                                        </p:tgtEl>
                                        <p:attrNameLst>
                                          <p:attrName>style.textDecorationUnderline</p:attrName>
                                        </p:attrNameLst>
                                      </p:cBhvr>
                                      <p:to>
                                        <p:strVal val="false"/>
                                      </p:to>
                                    </p:set>
                                  </p:childTnLst>
                                </p:cTn>
                              </p:par>
                              <p:par>
                                <p:cTn id="53" presetID="3" presetClass="emph" presetSubtype="2" fill="hold" nodeType="withEffect">
                                  <p:stCondLst>
                                    <p:cond delay="0"/>
                                  </p:stCondLst>
                                  <p:childTnLst>
                                    <p:animClr clrSpc="rgb" dir="cw">
                                      <p:cBhvr override="childStyle">
                                        <p:cTn id="54" dur="500" fill="hold"/>
                                        <p:tgtEl>
                                          <p:spTgt spid="78">
                                            <p:txEl>
                                              <p:pRg st="0" end="0"/>
                                            </p:txEl>
                                          </p:spTgt>
                                        </p:tgtEl>
                                        <p:attrNameLst>
                                          <p:attrName>style.color</p:attrName>
                                        </p:attrNameLst>
                                      </p:cBhvr>
                                      <p:to>
                                        <a:srgbClr val="5BB5F3"/>
                                      </p:to>
                                    </p:animClr>
                                  </p:childTnLst>
                                </p:cTn>
                              </p:par>
                              <p:par>
                                <p:cTn id="55" presetID="1" presetClass="entr" presetSubtype="0" fill="hold" grpId="0" nodeType="withEffect">
                                  <p:stCondLst>
                                    <p:cond delay="0"/>
                                  </p:stCondLst>
                                  <p:childTnLst>
                                    <p:set>
                                      <p:cBhvr>
                                        <p:cTn id="56" dur="1" fill="hold">
                                          <p:stCondLst>
                                            <p:cond delay="0"/>
                                          </p:stCondLst>
                                        </p:cTn>
                                        <p:tgtEl>
                                          <p:spTgt spid="80">
                                            <p:txEl>
                                              <p:pRg st="0" end="0"/>
                                            </p:txEl>
                                          </p:spTgt>
                                        </p:tgtEl>
                                        <p:attrNameLst>
                                          <p:attrName>style.visibility</p:attrName>
                                        </p:attrNameLst>
                                      </p:cBhvr>
                                      <p:to>
                                        <p:strVal val="visible"/>
                                      </p:to>
                                    </p:set>
                                  </p:childTnLst>
                                </p:cTn>
                              </p:par>
                              <p:par>
                                <p:cTn id="57" presetID="5" presetClass="emph" presetSubtype="1" nodeType="withEffect">
                                  <p:stCondLst>
                                    <p:cond delay="0"/>
                                  </p:stCondLst>
                                  <p:childTnLst>
                                    <p:set>
                                      <p:cBhvr override="childStyle">
                                        <p:cTn id="58" dur="indefinite"/>
                                        <p:tgtEl>
                                          <p:spTgt spid="80">
                                            <p:txEl>
                                              <p:pRg st="0" end="0"/>
                                            </p:txEl>
                                          </p:spTgt>
                                        </p:tgtEl>
                                        <p:attrNameLst>
                                          <p:attrName>style.fontStyle</p:attrName>
                                        </p:attrNameLst>
                                      </p:cBhvr>
                                      <p:to>
                                        <p:strVal val="normal"/>
                                      </p:to>
                                    </p:set>
                                    <p:set>
                                      <p:cBhvr override="childStyle">
                                        <p:cTn id="59" dur="indefinite"/>
                                        <p:tgtEl>
                                          <p:spTgt spid="80">
                                            <p:txEl>
                                              <p:pRg st="0" end="0"/>
                                            </p:txEl>
                                          </p:spTgt>
                                        </p:tgtEl>
                                        <p:attrNameLst>
                                          <p:attrName>style.fontWeight</p:attrName>
                                        </p:attrNameLst>
                                      </p:cBhvr>
                                      <p:to>
                                        <p:strVal val="bold"/>
                                      </p:to>
                                    </p:set>
                                    <p:set>
                                      <p:cBhvr override="childStyle">
                                        <p:cTn id="60" dur="indefinite"/>
                                        <p:tgtEl>
                                          <p:spTgt spid="80">
                                            <p:txEl>
                                              <p:pRg st="0" end="0"/>
                                            </p:txEl>
                                          </p:spTgt>
                                        </p:tgtEl>
                                        <p:attrNameLst>
                                          <p:attrName>style.textDecorationUnderline</p:attrName>
                                        </p:attrNameLst>
                                      </p:cBhvr>
                                      <p:to>
                                        <p:strVal val="false"/>
                                      </p:to>
                                    </p:set>
                                  </p:childTnLst>
                                </p:cTn>
                              </p:par>
                              <p:par>
                                <p:cTn id="61" presetID="3" presetClass="emph" presetSubtype="2" fill="hold" nodeType="withEffect">
                                  <p:stCondLst>
                                    <p:cond delay="0"/>
                                  </p:stCondLst>
                                  <p:childTnLst>
                                    <p:animClr clrSpc="rgb" dir="cw">
                                      <p:cBhvr override="childStyle">
                                        <p:cTn id="62" dur="500" fill="hold"/>
                                        <p:tgtEl>
                                          <p:spTgt spid="80">
                                            <p:txEl>
                                              <p:pRg st="0" end="0"/>
                                            </p:txEl>
                                          </p:spTgt>
                                        </p:tgtEl>
                                        <p:attrNameLst>
                                          <p:attrName>style.color</p:attrName>
                                        </p:attrNameLst>
                                      </p:cBhvr>
                                      <p:to>
                                        <a:srgbClr val="5BB5F3"/>
                                      </p:to>
                                    </p:animClr>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78">
                                            <p:txEl>
                                              <p:pRg st="0" end="0"/>
                                            </p:txEl>
                                          </p:spTgt>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80">
                                            <p:txEl>
                                              <p:pRg st="0" end="0"/>
                                            </p:txEl>
                                          </p:spTgt>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11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62"/>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31"/>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000"/>
                                        <p:tgtEl>
                                          <p:spTgt spid="46"/>
                                        </p:tgtEl>
                                      </p:cBhvr>
                                    </p:animEffect>
                                    <p:set>
                                      <p:cBhvr>
                                        <p:cTn id="97" dur="1" fill="hold">
                                          <p:stCondLst>
                                            <p:cond delay="1999"/>
                                          </p:stCondLst>
                                        </p:cTn>
                                        <p:tgtEl>
                                          <p:spTgt spid="46"/>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124"/>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47"/>
                                        </p:tgtEl>
                                      </p:cBhvr>
                                    </p:animEffect>
                                    <p:set>
                                      <p:cBhvr>
                                        <p:cTn id="102" dur="1" fill="hold">
                                          <p:stCondLst>
                                            <p:cond delay="1999"/>
                                          </p:stCondLst>
                                        </p:cTn>
                                        <p:tgtEl>
                                          <p:spTgt spid="47"/>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28"/>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2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25"/>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000"/>
                                        <p:tgtEl>
                                          <p:spTgt spid="22"/>
                                        </p:tgtEl>
                                      </p:cBhvr>
                                    </p:animEffect>
                                    <p:set>
                                      <p:cBhvr>
                                        <p:cTn id="111" dur="1" fill="hold">
                                          <p:stCondLst>
                                            <p:cond delay="1999"/>
                                          </p:stCondLst>
                                        </p:cTn>
                                        <p:tgtEl>
                                          <p:spTgt spid="22"/>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000"/>
                                        <p:tgtEl>
                                          <p:spTgt spid="23"/>
                                        </p:tgtEl>
                                      </p:cBhvr>
                                    </p:animEffect>
                                    <p:set>
                                      <p:cBhvr>
                                        <p:cTn id="114" dur="1" fill="hold">
                                          <p:stCondLst>
                                            <p:cond delay="1999"/>
                                          </p:stCondLst>
                                        </p:cTn>
                                        <p:tgtEl>
                                          <p:spTgt spid="2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000"/>
                                        <p:tgtEl>
                                          <p:spTgt spid="4"/>
                                        </p:tgtEl>
                                      </p:cBhvr>
                                    </p:animEffect>
                                    <p:set>
                                      <p:cBhvr>
                                        <p:cTn id="117" dur="1" fill="hold">
                                          <p:stCondLst>
                                            <p:cond delay="1999"/>
                                          </p:stCondLst>
                                        </p:cTn>
                                        <p:tgtEl>
                                          <p:spTgt spid="4"/>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000"/>
                                        <p:tgtEl>
                                          <p:spTgt spid="3"/>
                                        </p:tgtEl>
                                      </p:cBhvr>
                                    </p:animEffect>
                                    <p:set>
                                      <p:cBhvr>
                                        <p:cTn id="120" dur="1" fill="hold">
                                          <p:stCondLst>
                                            <p:cond delay="1999"/>
                                          </p:stCondLst>
                                        </p:cTn>
                                        <p:tgtEl>
                                          <p:spTgt spid="3"/>
                                        </p:tgtEl>
                                        <p:attrNameLst>
                                          <p:attrName>style.visibility</p:attrName>
                                        </p:attrNameLst>
                                      </p:cBhvr>
                                      <p:to>
                                        <p:strVal val="hidden"/>
                                      </p:to>
                                    </p:set>
                                  </p:childTnLst>
                                </p:cTn>
                              </p:par>
                              <p:par>
                                <p:cTn id="121" presetID="64" presetClass="path" presetSubtype="0" accel="50000" decel="50000" fill="hold" grpId="2" nodeType="withEffect">
                                  <p:stCondLst>
                                    <p:cond delay="0"/>
                                  </p:stCondLst>
                                  <p:childTnLst>
                                    <p:animMotion origin="layout" path="M -0.00834 0 L -0.41667 0.07778 " pathEditMode="relative" rAng="0" ptsTypes="AA">
                                      <p:cBhvr>
                                        <p:cTn id="122" dur="2000" fill="hold"/>
                                        <p:tgtEl>
                                          <p:spTgt spid="47"/>
                                        </p:tgtEl>
                                        <p:attrNameLst>
                                          <p:attrName>ppt_x</p:attrName>
                                          <p:attrName>ppt_y</p:attrName>
                                        </p:attrNameLst>
                                      </p:cBhvr>
                                      <p:rCtr x="-204" y="39"/>
                                    </p:animMotion>
                                  </p:childTnLst>
                                </p:cTn>
                              </p:par>
                              <p:par>
                                <p:cTn id="123" presetID="0" presetClass="path" presetSubtype="0" accel="50000" decel="50000" fill="hold" nodeType="withEffect">
                                  <p:stCondLst>
                                    <p:cond delay="0"/>
                                  </p:stCondLst>
                                  <p:childTnLst>
                                    <p:animMotion origin="layout" path="M -0.00052 2.22222E-6 L -0.00052 -0.14445 " pathEditMode="relative" rAng="0" ptsTypes="AA">
                                      <p:cBhvr>
                                        <p:cTn id="124" dur="2000" fill="hold"/>
                                        <p:tgtEl>
                                          <p:spTgt spid="4"/>
                                        </p:tgtEl>
                                        <p:attrNameLst>
                                          <p:attrName>ppt_x</p:attrName>
                                          <p:attrName>ppt_y</p:attrName>
                                        </p:attrNameLst>
                                      </p:cBhvr>
                                      <p:rCtr x="0" y="-72"/>
                                    </p:animMotion>
                                  </p:childTnLst>
                                </p:cTn>
                              </p:par>
                              <p:par>
                                <p:cTn id="125" presetID="49" presetClass="path" presetSubtype="0" accel="50000" decel="50000" fill="hold" nodeType="withEffect">
                                  <p:stCondLst>
                                    <p:cond delay="0"/>
                                  </p:stCondLst>
                                  <p:childTnLst>
                                    <p:animMotion origin="layout" path="M 0 2.59259E-6 L -0.00122 0.23588 " pathEditMode="relative" rAng="0" ptsTypes="AA">
                                      <p:cBhvr>
                                        <p:cTn id="126" dur="2000" fill="hold"/>
                                        <p:tgtEl>
                                          <p:spTgt spid="3"/>
                                        </p:tgtEl>
                                        <p:attrNameLst>
                                          <p:attrName>ppt_x</p:attrName>
                                          <p:attrName>ppt_y</p:attrName>
                                        </p:attrNameLst>
                                      </p:cBhvr>
                                      <p:rCtr x="-1" y="118"/>
                                    </p:animMotion>
                                  </p:childTnLst>
                                </p:cTn>
                              </p:par>
                              <p:par>
                                <p:cTn id="127" presetID="56" presetClass="path" presetSubtype="0" accel="50000" decel="50000" fill="hold" nodeType="withEffect">
                                  <p:stCondLst>
                                    <p:cond delay="0"/>
                                  </p:stCondLst>
                                  <p:childTnLst>
                                    <p:animMotion origin="layout" path="M -3.33333E-6 -1.11111E-6 L 0.33334 0.28542 " pathEditMode="relative" rAng="0" ptsTypes="AA">
                                      <p:cBhvr>
                                        <p:cTn id="128" dur="2000" fill="hold"/>
                                        <p:tgtEl>
                                          <p:spTgt spid="22"/>
                                        </p:tgtEl>
                                        <p:attrNameLst>
                                          <p:attrName>ppt_x</p:attrName>
                                          <p:attrName>ppt_y</p:attrName>
                                        </p:attrNameLst>
                                      </p:cBhvr>
                                      <p:rCtr x="167" y="143"/>
                                    </p:animMotion>
                                  </p:childTnLst>
                                </p:cTn>
                              </p:par>
                              <p:par>
                                <p:cTn id="129" presetID="0" presetClass="path" presetSubtype="0" accel="50000" decel="50000" fill="hold" nodeType="withEffect">
                                  <p:stCondLst>
                                    <p:cond delay="0"/>
                                  </p:stCondLst>
                                  <p:childTnLst>
                                    <p:animMotion origin="layout" path="M 0.00833 0.01111 L 0.32916 -0.15 " pathEditMode="relative" rAng="0" ptsTypes="AA">
                                      <p:cBhvr>
                                        <p:cTn id="130" dur="2000" fill="hold"/>
                                        <p:tgtEl>
                                          <p:spTgt spid="23"/>
                                        </p:tgtEl>
                                        <p:attrNameLst>
                                          <p:attrName>ppt_x</p:attrName>
                                          <p:attrName>ppt_y</p:attrName>
                                        </p:attrNameLst>
                                      </p:cBhvr>
                                      <p:rCtr x="160" y="-81"/>
                                    </p:animMotion>
                                  </p:childTnLst>
                                </p:cTn>
                              </p:par>
                              <p:par>
                                <p:cTn id="131" presetID="63" presetClass="path" presetSubtype="0" accel="50000" decel="50000" fill="hold" grpId="2" nodeType="withEffect">
                                  <p:stCondLst>
                                    <p:cond delay="0"/>
                                  </p:stCondLst>
                                  <p:childTnLst>
                                    <p:animMotion origin="layout" path="M 0 0  L 0.25 0  E" pathEditMode="relative" ptsTypes="">
                                      <p:cBhvr>
                                        <p:cTn id="132" dur="2000" fill="hold"/>
                                        <p:tgtEl>
                                          <p:spTgt spid="46"/>
                                        </p:tgtEl>
                                        <p:attrNameLst>
                                          <p:attrName>ppt_x</p:attrName>
                                          <p:attrName>ppt_y</p:attrName>
                                        </p:attrNameLst>
                                      </p:cBhvr>
                                    </p:animMotion>
                                  </p:childTnLst>
                                </p:cTn>
                              </p:par>
                              <p:par>
                                <p:cTn id="133" presetID="1" presetClass="exit" presetSubtype="0" fill="hold" nodeType="withEffect">
                                  <p:stCondLst>
                                    <p:cond delay="0"/>
                                  </p:stCondLst>
                                  <p:childTnLst>
                                    <p:set>
                                      <p:cBhvr>
                                        <p:cTn id="134" dur="1" fill="hold">
                                          <p:stCondLst>
                                            <p:cond delay="0"/>
                                          </p:stCondLst>
                                        </p:cTn>
                                        <p:tgtEl>
                                          <p:spTgt spid="132"/>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1026"/>
                                        </p:tgtEl>
                                        <p:attrNameLst>
                                          <p:attrName>style.visibility</p:attrName>
                                        </p:attrNameLst>
                                      </p:cBhvr>
                                      <p:to>
                                        <p:strVal val="visible"/>
                                      </p:to>
                                    </p:set>
                                    <p:animEffect transition="in" filter="fade">
                                      <p:cBhvr>
                                        <p:cTn id="13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allAtOnce"/>
      <p:bldP spid="78" grpId="1" build="allAtOnce"/>
      <p:bldP spid="47" grpId="0" animBg="1"/>
      <p:bldP spid="47" grpId="1" animBg="1"/>
      <p:bldP spid="47" grpId="2" animBg="1"/>
      <p:bldP spid="80" grpId="0" build="allAtOnce"/>
      <p:bldP spid="80" grpId="1" build="allAtOnce"/>
      <p:bldP spid="46" grpId="0" animBg="1"/>
      <p:bldP spid="46" grpId="1" animBg="1"/>
      <p:bldP spid="4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为什么选择工作流？</a:t>
            </a:r>
            <a:endParaRPr lang="en-US" dirty="0"/>
          </a:p>
        </p:txBody>
      </p:sp>
      <p:sp>
        <p:nvSpPr>
          <p:cNvPr id="3" name="内容占位符 2"/>
          <p:cNvSpPr>
            <a:spLocks noGrp="1"/>
          </p:cNvSpPr>
          <p:nvPr>
            <p:ph idx="1"/>
          </p:nvPr>
        </p:nvSpPr>
        <p:spPr/>
        <p:txBody>
          <a:bodyPr/>
          <a:lstStyle/>
          <a:p>
            <a:r>
              <a:rPr lang="zh-CN" altLang="en-US" dirty="0" smtClean="0"/>
              <a:t>方便开发</a:t>
            </a:r>
            <a:r>
              <a:rPr lang="zh-CN" altLang="en-US" dirty="0"/>
              <a:t>长时间</a:t>
            </a:r>
            <a:r>
              <a:rPr lang="zh-CN" altLang="en-US" dirty="0" smtClean="0"/>
              <a:t>运行的流程或者服务</a:t>
            </a:r>
            <a:endParaRPr lang="zh-CN" altLang="en-US" dirty="0"/>
          </a:p>
          <a:p>
            <a:r>
              <a:rPr lang="zh-CN" altLang="en-US" dirty="0" smtClean="0"/>
              <a:t>设计时和运行时透明性</a:t>
            </a:r>
            <a:endParaRPr lang="zh-CN" altLang="en-US" dirty="0"/>
          </a:p>
          <a:p>
            <a:r>
              <a:rPr lang="zh-CN" altLang="en-US" dirty="0" smtClean="0"/>
              <a:t>自定义</a:t>
            </a:r>
            <a:r>
              <a:rPr lang="zh-CN" altLang="en-US" dirty="0"/>
              <a:t>词汇和设计体验</a:t>
            </a:r>
          </a:p>
        </p:txBody>
      </p:sp>
    </p:spTree>
    <p:extLst>
      <p:ext uri="{BB962C8B-B14F-4D97-AF65-F5344CB8AC3E}">
        <p14:creationId xmlns:p14="http://schemas.microsoft.com/office/powerpoint/2010/main" xmlns="" val="122123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主要内容</a:t>
            </a:r>
          </a:p>
        </p:txBody>
      </p:sp>
      <p:sp>
        <p:nvSpPr>
          <p:cNvPr id="3" name="内容占位符 2"/>
          <p:cNvSpPr>
            <a:spLocks noGrp="1"/>
          </p:cNvSpPr>
          <p:nvPr>
            <p:ph idx="1"/>
          </p:nvPr>
        </p:nvSpPr>
        <p:spPr/>
        <p:txBody>
          <a:bodyPr/>
          <a:lstStyle/>
          <a:p>
            <a:r>
              <a:rPr lang="zh-CN" altLang="en-US" b="0" dirty="0" smtClean="0"/>
              <a:t>工作流基础</a:t>
            </a:r>
            <a:r>
              <a:rPr lang="en-US" altLang="zh-CN" b="0" dirty="0" smtClean="0"/>
              <a:t>(WF)</a:t>
            </a:r>
            <a:r>
              <a:rPr lang="zh-CN" altLang="en-US" b="0" dirty="0" smtClean="0"/>
              <a:t>介绍</a:t>
            </a:r>
            <a:endParaRPr lang="en-US" altLang="zh-CN" b="0" dirty="0"/>
          </a:p>
          <a:p>
            <a:r>
              <a:rPr lang="zh-CN" altLang="en-US" dirty="0" smtClean="0"/>
              <a:t>运行时</a:t>
            </a:r>
            <a:endParaRPr lang="en-US" altLang="zh-CN" dirty="0" smtClean="0"/>
          </a:p>
          <a:p>
            <a:r>
              <a:rPr lang="zh-CN" altLang="en-US" b="0" dirty="0"/>
              <a:t>自定义活动和设计器</a:t>
            </a:r>
            <a:endParaRPr lang="en-US" altLang="zh-CN" b="0" dirty="0"/>
          </a:p>
          <a:p>
            <a:r>
              <a:rPr lang="zh-CN" altLang="en-US" b="0" dirty="0" smtClean="0"/>
              <a:t>消息与关联</a:t>
            </a:r>
            <a:endParaRPr lang="en-US" altLang="zh-CN" b="0" dirty="0" smtClean="0"/>
          </a:p>
          <a:p>
            <a:r>
              <a:rPr lang="zh-CN" altLang="en-US" b="0" dirty="0" smtClean="0"/>
              <a:t>总结</a:t>
            </a:r>
            <a:endParaRPr lang="en-US" altLang="zh-CN" b="0" dirty="0" smtClean="0"/>
          </a:p>
          <a:p>
            <a:pPr>
              <a:buNone/>
            </a:pPr>
            <a:endParaRPr lang="zh-CN" altLang="en-US" dirty="0" smtClean="0"/>
          </a:p>
        </p:txBody>
      </p:sp>
    </p:spTree>
    <p:extLst>
      <p:ext uri="{BB962C8B-B14F-4D97-AF65-F5344CB8AC3E}">
        <p14:creationId xmlns:p14="http://schemas.microsoft.com/office/powerpoint/2010/main" xmlns="" val="2904146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柱形 15"/>
          <p:cNvSpPr/>
          <p:nvPr/>
        </p:nvSpPr>
        <p:spPr>
          <a:xfrm>
            <a:off x="7092280" y="2060848"/>
            <a:ext cx="1584176" cy="3672408"/>
          </a:xfrm>
          <a:prstGeom prst="can">
            <a:avLst>
              <a:gd name="adj" fmla="val 656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p>
        </p:txBody>
      </p:sp>
      <p:sp>
        <p:nvSpPr>
          <p:cNvPr id="2" name="标题 1"/>
          <p:cNvSpPr>
            <a:spLocks noGrp="1"/>
          </p:cNvSpPr>
          <p:nvPr>
            <p:ph type="title"/>
          </p:nvPr>
        </p:nvSpPr>
        <p:spPr/>
        <p:txBody>
          <a:bodyPr/>
          <a:lstStyle/>
          <a:p>
            <a:r>
              <a:rPr lang="zh-CN" altLang="en-US" dirty="0" smtClean="0"/>
              <a:t>协调工作</a:t>
            </a:r>
            <a:endParaRPr lang="en-US" dirty="0"/>
          </a:p>
        </p:txBody>
      </p:sp>
      <p:sp>
        <p:nvSpPr>
          <p:cNvPr id="3" name="内容占位符 2"/>
          <p:cNvSpPr>
            <a:spLocks noGrp="1"/>
          </p:cNvSpPr>
          <p:nvPr>
            <p:ph idx="1"/>
          </p:nvPr>
        </p:nvSpPr>
        <p:spPr>
          <a:xfrm>
            <a:off x="457200" y="1600200"/>
            <a:ext cx="5770984" cy="4525963"/>
          </a:xfrm>
        </p:spPr>
        <p:txBody>
          <a:bodyPr/>
          <a:lstStyle/>
          <a:p>
            <a:r>
              <a:rPr lang="zh-CN" altLang="en-US" dirty="0" smtClean="0"/>
              <a:t>调度器有一个有序的任务列表，包含</a:t>
            </a:r>
            <a:r>
              <a:rPr lang="en-US" altLang="zh-CN" dirty="0" smtClean="0"/>
              <a:t>:</a:t>
            </a:r>
            <a:endParaRPr lang="en-US" dirty="0" smtClean="0"/>
          </a:p>
          <a:p>
            <a:pPr lvl="1"/>
            <a:r>
              <a:rPr lang="zh-CN" altLang="en-US" dirty="0" smtClean="0"/>
              <a:t>执行活动</a:t>
            </a:r>
            <a:endParaRPr lang="en-US" altLang="zh-CN" dirty="0" smtClean="0"/>
          </a:p>
          <a:p>
            <a:pPr lvl="1"/>
            <a:r>
              <a:rPr lang="zh-CN" altLang="en-US" dirty="0" smtClean="0"/>
              <a:t>异常处理</a:t>
            </a:r>
            <a:endParaRPr lang="en-US" altLang="zh-CN" dirty="0" smtClean="0"/>
          </a:p>
          <a:p>
            <a:pPr lvl="1"/>
            <a:r>
              <a:rPr lang="zh-CN" altLang="en-US" dirty="0"/>
              <a:t>持久</a:t>
            </a:r>
            <a:r>
              <a:rPr lang="zh-CN" altLang="en-US" dirty="0" smtClean="0"/>
              <a:t>化</a:t>
            </a:r>
            <a:endParaRPr lang="en-US" altLang="zh-CN" dirty="0" smtClean="0"/>
          </a:p>
          <a:p>
            <a:pPr lvl="1"/>
            <a:r>
              <a:rPr lang="zh-CN" altLang="en-US" dirty="0" smtClean="0"/>
              <a:t>。。。</a:t>
            </a:r>
            <a:endParaRPr lang="en-US" altLang="zh-CN" dirty="0" smtClean="0"/>
          </a:p>
          <a:p>
            <a:r>
              <a:rPr lang="zh-CN" altLang="en-US" dirty="0" smtClean="0"/>
              <a:t>协调多线程和异步执行的流程</a:t>
            </a:r>
            <a:endParaRPr lang="en-US" dirty="0"/>
          </a:p>
        </p:txBody>
      </p:sp>
      <p:sp>
        <p:nvSpPr>
          <p:cNvPr id="4" name="圆柱形 3"/>
          <p:cNvSpPr/>
          <p:nvPr/>
        </p:nvSpPr>
        <p:spPr>
          <a:xfrm>
            <a:off x="7092280" y="3933056"/>
            <a:ext cx="1584176"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200" dirty="0"/>
              <a:t>回到</a:t>
            </a:r>
            <a:r>
              <a:rPr lang="zh-CN" altLang="en-US" sz="1200" dirty="0" smtClean="0"/>
              <a:t>书签</a:t>
            </a:r>
            <a:endParaRPr lang="en-US" sz="1200" dirty="0"/>
          </a:p>
        </p:txBody>
      </p:sp>
      <p:sp>
        <p:nvSpPr>
          <p:cNvPr id="9" name="圆柱形 8"/>
          <p:cNvSpPr/>
          <p:nvPr/>
        </p:nvSpPr>
        <p:spPr>
          <a:xfrm>
            <a:off x="7092280" y="2636912"/>
            <a:ext cx="1584176"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200" dirty="0" smtClean="0"/>
              <a:t>执行</a:t>
            </a:r>
            <a:r>
              <a:rPr lang="en-US" altLang="zh-CN" sz="1200" dirty="0" err="1" smtClean="0"/>
              <a:t>WriteLine</a:t>
            </a:r>
            <a:r>
              <a:rPr lang="zh-CN" altLang="en-US" sz="1200" dirty="0" smtClean="0"/>
              <a:t>活动</a:t>
            </a:r>
            <a:endParaRPr lang="en-US" sz="1200" dirty="0"/>
          </a:p>
        </p:txBody>
      </p:sp>
      <p:sp>
        <p:nvSpPr>
          <p:cNvPr id="10" name="圆柱形 9"/>
          <p:cNvSpPr/>
          <p:nvPr/>
        </p:nvSpPr>
        <p:spPr>
          <a:xfrm>
            <a:off x="7092280" y="2340372"/>
            <a:ext cx="1584176" cy="28803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200" dirty="0" smtClean="0"/>
              <a:t>异常处理</a:t>
            </a:r>
            <a:endParaRPr lang="en-US" sz="1200" dirty="0"/>
          </a:p>
        </p:txBody>
      </p:sp>
      <p:sp>
        <p:nvSpPr>
          <p:cNvPr id="7" name="TextBox 6"/>
          <p:cNvSpPr txBox="1"/>
          <p:nvPr/>
        </p:nvSpPr>
        <p:spPr>
          <a:xfrm>
            <a:off x="7424444" y="1268760"/>
            <a:ext cx="1107996" cy="369332"/>
          </a:xfrm>
          <a:prstGeom prst="rect">
            <a:avLst/>
          </a:prstGeom>
          <a:noFill/>
        </p:spPr>
        <p:txBody>
          <a:bodyPr wrap="none" rtlCol="0">
            <a:spAutoFit/>
          </a:bodyPr>
          <a:lstStyle/>
          <a:p>
            <a:r>
              <a:rPr lang="zh-CN" altLang="en-US" dirty="0" smtClean="0"/>
              <a:t>任务列表</a:t>
            </a:r>
            <a:endParaRPr lang="en-US" dirty="0"/>
          </a:p>
        </p:txBody>
      </p:sp>
      <p:sp>
        <p:nvSpPr>
          <p:cNvPr id="11" name="TextBox 10"/>
          <p:cNvSpPr txBox="1"/>
          <p:nvPr/>
        </p:nvSpPr>
        <p:spPr>
          <a:xfrm>
            <a:off x="7638727" y="3068960"/>
            <a:ext cx="461665" cy="792088"/>
          </a:xfrm>
          <a:prstGeom prst="rect">
            <a:avLst/>
          </a:prstGeom>
          <a:noFill/>
        </p:spPr>
        <p:txBody>
          <a:bodyPr vert="eaVert" wrap="square" rtlCol="0">
            <a:spAutoFit/>
          </a:bodyPr>
          <a:lstStyle/>
          <a:p>
            <a:r>
              <a:rPr lang="zh-CN" altLang="en-US" dirty="0" smtClean="0">
                <a:solidFill>
                  <a:schemeClr val="bg1"/>
                </a:solidFill>
              </a:rPr>
              <a:t>。。。</a:t>
            </a:r>
            <a:endParaRPr lang="en-US" dirty="0">
              <a:solidFill>
                <a:schemeClr val="bg1"/>
              </a:solidFill>
            </a:endParaRPr>
          </a:p>
        </p:txBody>
      </p:sp>
      <p:sp>
        <p:nvSpPr>
          <p:cNvPr id="17" name="TextBox 16"/>
          <p:cNvSpPr txBox="1"/>
          <p:nvPr/>
        </p:nvSpPr>
        <p:spPr>
          <a:xfrm>
            <a:off x="7638727" y="4437112"/>
            <a:ext cx="461665" cy="792088"/>
          </a:xfrm>
          <a:prstGeom prst="rect">
            <a:avLst/>
          </a:prstGeom>
          <a:noFill/>
        </p:spPr>
        <p:txBody>
          <a:bodyPr vert="eaVert" wrap="square" rtlCol="0">
            <a:spAutoFit/>
          </a:bodyPr>
          <a:lstStyle/>
          <a:p>
            <a:r>
              <a:rPr lang="zh-CN" alt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xmlns="" val="3651789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持久化（</a:t>
            </a:r>
            <a:r>
              <a:rPr lang="en-US" altLang="zh-CN" dirty="0" smtClean="0"/>
              <a:t>persistence</a:t>
            </a:r>
            <a:r>
              <a:rPr lang="zh-CN" altLang="en-US" dirty="0" smtClean="0"/>
              <a:t>）</a:t>
            </a:r>
            <a:endParaRPr lang="en-US" dirty="0"/>
          </a:p>
        </p:txBody>
      </p:sp>
      <p:sp>
        <p:nvSpPr>
          <p:cNvPr id="3" name="内容占位符 2"/>
          <p:cNvSpPr>
            <a:spLocks noGrp="1"/>
          </p:cNvSpPr>
          <p:nvPr>
            <p:ph idx="1"/>
          </p:nvPr>
        </p:nvSpPr>
        <p:spPr/>
        <p:txBody>
          <a:bodyPr/>
          <a:lstStyle/>
          <a:p>
            <a:r>
              <a:rPr lang="zh-CN" altLang="en-US" dirty="0" smtClean="0"/>
              <a:t>为什么</a:t>
            </a:r>
            <a:r>
              <a:rPr lang="en-US" dirty="0" smtClean="0"/>
              <a:t>?</a:t>
            </a:r>
            <a:endParaRPr lang="en-US" altLang="zh-CN" dirty="0" smtClean="0"/>
          </a:p>
          <a:p>
            <a:pPr lvl="1"/>
            <a:r>
              <a:rPr lang="zh-CN" altLang="en-US" dirty="0"/>
              <a:t>为长时间运行的服务节省系统资</a:t>
            </a:r>
            <a:r>
              <a:rPr lang="zh-CN" altLang="en-US" dirty="0" smtClean="0"/>
              <a:t>源</a:t>
            </a:r>
            <a:endParaRPr lang="en-US" altLang="zh-CN" dirty="0"/>
          </a:p>
          <a:p>
            <a:pPr lvl="1"/>
            <a:r>
              <a:rPr lang="zh-CN" altLang="en-US" dirty="0" smtClean="0"/>
              <a:t>从</a:t>
            </a:r>
            <a:r>
              <a:rPr lang="zh-CN" altLang="en-US" dirty="0"/>
              <a:t>外界环境造成的</a:t>
            </a:r>
            <a:r>
              <a:rPr lang="zh-CN" altLang="en-US" dirty="0" smtClean="0"/>
              <a:t>失败中恢复</a:t>
            </a:r>
            <a:endParaRPr lang="en-US" dirty="0"/>
          </a:p>
          <a:p>
            <a:pPr lvl="1"/>
            <a:r>
              <a:rPr lang="zh-CN" altLang="en-US" dirty="0" smtClean="0"/>
              <a:t>根据</a:t>
            </a:r>
            <a:r>
              <a:rPr lang="zh-CN" altLang="en-US" dirty="0"/>
              <a:t>负载均</a:t>
            </a:r>
            <a:r>
              <a:rPr lang="zh-CN" altLang="en-US" dirty="0" smtClean="0"/>
              <a:t>衡动态地进行</a:t>
            </a:r>
            <a:r>
              <a:rPr lang="zh-CN" altLang="en-US" dirty="0"/>
              <a:t>伸</a:t>
            </a:r>
            <a:r>
              <a:rPr lang="zh-CN" altLang="en-US" dirty="0" smtClean="0"/>
              <a:t>缩</a:t>
            </a:r>
            <a:endParaRPr lang="en-US" altLang="zh-CN" dirty="0" smtClean="0"/>
          </a:p>
          <a:p>
            <a:r>
              <a:rPr lang="zh-CN" altLang="en-US" dirty="0" smtClean="0"/>
              <a:t>自带持久化的支</a:t>
            </a:r>
            <a:r>
              <a:rPr lang="zh-CN" altLang="en-US" dirty="0"/>
              <a:t>持</a:t>
            </a:r>
            <a:endParaRPr lang="en-US" altLang="zh-CN" dirty="0" smtClean="0"/>
          </a:p>
          <a:p>
            <a:pPr lvl="1"/>
            <a:r>
              <a:rPr lang="en-US" altLang="zh-CN" dirty="0" smtClean="0"/>
              <a:t>Persist</a:t>
            </a:r>
            <a:r>
              <a:rPr lang="zh-CN" altLang="en-US" dirty="0" smtClean="0"/>
              <a:t>活动</a:t>
            </a:r>
            <a:endParaRPr lang="en-US" altLang="zh-CN" dirty="0" smtClean="0"/>
          </a:p>
          <a:p>
            <a:pPr lvl="1"/>
            <a:r>
              <a:rPr lang="en-US" altLang="zh-CN" dirty="0" err="1" smtClean="0"/>
              <a:t>NoPersistScope</a:t>
            </a:r>
            <a:r>
              <a:rPr lang="zh-CN" altLang="en-US" dirty="0"/>
              <a:t>活动（</a:t>
            </a:r>
            <a:r>
              <a:rPr lang="en-US" altLang="zh-CN" dirty="0"/>
              <a:t>SDK</a:t>
            </a:r>
            <a:r>
              <a:rPr lang="zh-CN" altLang="en-US" dirty="0"/>
              <a:t>）</a:t>
            </a:r>
            <a:endParaRPr lang="en-US" altLang="zh-CN" dirty="0" smtClean="0"/>
          </a:p>
          <a:p>
            <a:pPr lvl="1"/>
            <a:r>
              <a:rPr lang="zh-CN" altLang="en-US" dirty="0" smtClean="0"/>
              <a:t>可自定义持久</a:t>
            </a:r>
            <a:r>
              <a:rPr lang="zh-CN" altLang="en-US" dirty="0"/>
              <a:t>化的内容</a:t>
            </a:r>
            <a:endParaRPr lang="en-US" dirty="0"/>
          </a:p>
          <a:p>
            <a:pPr lvl="1"/>
            <a:r>
              <a:rPr lang="zh-CN" altLang="en-US" dirty="0"/>
              <a:t>可</a:t>
            </a:r>
            <a:r>
              <a:rPr lang="zh-CN" altLang="en-US" dirty="0" smtClean="0"/>
              <a:t>自定义持久化的存储库</a:t>
            </a:r>
            <a:endParaRPr lang="en-US" altLang="zh-CN" dirty="0" smtClean="0"/>
          </a:p>
        </p:txBody>
      </p:sp>
      <p:sp>
        <p:nvSpPr>
          <p:cNvPr id="25" name="Rounded Rectangle 24"/>
          <p:cNvSpPr/>
          <p:nvPr/>
        </p:nvSpPr>
        <p:spPr>
          <a:xfrm rot="922494">
            <a:off x="5643280" y="3091546"/>
            <a:ext cx="1747966" cy="1847883"/>
          </a:xfrm>
          <a:prstGeom prst="roundRect">
            <a:avLst/>
          </a:prstGeom>
          <a:solidFill>
            <a:schemeClr val="accent3">
              <a:tint val="15000"/>
              <a:satMod val="2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400" dirty="0" smtClean="0"/>
              <a:t>工作流宿主</a:t>
            </a:r>
            <a:endParaRPr lang="en-US" altLang="zh-CN" sz="1400" dirty="0" smtClean="0"/>
          </a:p>
          <a:p>
            <a:pPr algn="ctr"/>
            <a:endParaRPr lang="en-US" sz="1400" dirty="0"/>
          </a:p>
          <a:p>
            <a:pPr algn="ctr"/>
            <a:endParaRPr lang="en-US" sz="1400" dirty="0" smtClean="0"/>
          </a:p>
          <a:p>
            <a:pPr algn="ctr"/>
            <a:endParaRPr lang="en-US" sz="1400" dirty="0"/>
          </a:p>
          <a:p>
            <a:pPr algn="ctr"/>
            <a:endParaRPr lang="en-US" sz="1400" dirty="0" smtClean="0"/>
          </a:p>
          <a:p>
            <a:pPr algn="ctr"/>
            <a:endParaRPr lang="en-US" sz="1400" dirty="0"/>
          </a:p>
          <a:p>
            <a:pPr algn="ctr"/>
            <a:endParaRPr lang="en-US" sz="1400" dirty="0" smtClean="0"/>
          </a:p>
          <a:p>
            <a:pPr algn="ctr"/>
            <a:endParaRPr lang="en-US" sz="1400" dirty="0" smtClean="0"/>
          </a:p>
        </p:txBody>
      </p:sp>
      <p:sp>
        <p:nvSpPr>
          <p:cNvPr id="26" name="Rounded Rectangle 25"/>
          <p:cNvSpPr/>
          <p:nvPr/>
        </p:nvSpPr>
        <p:spPr>
          <a:xfrm rot="922494">
            <a:off x="5643834" y="3090276"/>
            <a:ext cx="1768786" cy="1857388"/>
          </a:xfrm>
          <a:prstGeom prst="roundRect">
            <a:avLst/>
          </a:prstGeom>
          <a:solidFill>
            <a:schemeClr val="accent6">
              <a:lumMod val="20000"/>
              <a:lumOff val="80000"/>
              <a:alpha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p>
        </p:txBody>
      </p:sp>
      <p:grpSp>
        <p:nvGrpSpPr>
          <p:cNvPr id="27" name="Group 26"/>
          <p:cNvGrpSpPr/>
          <p:nvPr/>
        </p:nvGrpSpPr>
        <p:grpSpPr>
          <a:xfrm rot="15005993">
            <a:off x="5713610" y="3751273"/>
            <a:ext cx="1268848" cy="760896"/>
            <a:chOff x="4512417" y="3740135"/>
            <a:chExt cx="1268848" cy="760896"/>
          </a:xfrm>
        </p:grpSpPr>
        <p:grpSp>
          <p:nvGrpSpPr>
            <p:cNvPr id="28" name="组合 3"/>
            <p:cNvGrpSpPr/>
            <p:nvPr/>
          </p:nvGrpSpPr>
          <p:grpSpPr>
            <a:xfrm rot="17215830">
              <a:off x="4766394" y="3486160"/>
              <a:ext cx="760895" cy="1268846"/>
              <a:chOff x="2000234" y="1214422"/>
              <a:chExt cx="1295400" cy="2143140"/>
            </a:xfrm>
          </p:grpSpPr>
          <p:sp>
            <p:nvSpPr>
              <p:cNvPr id="30" name="Rounded Rectangle 63"/>
              <p:cNvSpPr/>
              <p:nvPr/>
            </p:nvSpPr>
            <p:spPr bwMode="auto">
              <a:xfrm rot="5400000" flipV="1">
                <a:off x="1576364"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2"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33" name="Straight Arrow Connector 42"/>
              <p:cNvCxnSpPr>
                <a:stCxn id="37" idx="3"/>
                <a:endCxn id="32" idx="2"/>
              </p:cNvCxnSpPr>
              <p:nvPr/>
            </p:nvCxnSpPr>
            <p:spPr>
              <a:xfrm rot="16200000" flipH="1">
                <a:off x="2565196" y="3010151"/>
                <a:ext cx="174050"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44"/>
              <p:cNvCxnSpPr>
                <a:stCxn id="31" idx="6"/>
                <a:endCxn id="38" idx="1"/>
              </p:cNvCxnSpPr>
              <p:nvPr/>
            </p:nvCxnSpPr>
            <p:spPr>
              <a:xfrm rot="5400000">
                <a:off x="2557765" y="1605420"/>
                <a:ext cx="214314"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36"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37"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8"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39" name="Shape 36"/>
              <p:cNvCxnSpPr>
                <a:stCxn id="44" idx="0"/>
                <a:endCxn id="35" idx="1"/>
              </p:cNvCxnSpPr>
              <p:nvPr/>
            </p:nvCxnSpPr>
            <p:spPr>
              <a:xfrm rot="10800000" flipV="1">
                <a:off x="2239975" y="2260014"/>
                <a:ext cx="307941"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hape 38"/>
              <p:cNvCxnSpPr>
                <a:stCxn id="44" idx="2"/>
                <a:endCxn id="36" idx="1"/>
              </p:cNvCxnSpPr>
              <p:nvPr/>
            </p:nvCxnSpPr>
            <p:spPr>
              <a:xfrm>
                <a:off x="2781710" y="2260014"/>
                <a:ext cx="278936"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3"/>
                <a:endCxn id="44" idx="1"/>
              </p:cNvCxnSpPr>
              <p:nvPr/>
            </p:nvCxnSpPr>
            <p:spPr>
              <a:xfrm rot="16200000" flipH="1">
                <a:off x="2565649" y="2043951"/>
                <a:ext cx="196525" cy="180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hape 46"/>
              <p:cNvCxnSpPr>
                <a:stCxn id="35" idx="3"/>
                <a:endCxn id="37" idx="0"/>
              </p:cNvCxnSpPr>
              <p:nvPr/>
            </p:nvCxnSpPr>
            <p:spPr>
              <a:xfrm rot="16200000" flipH="1">
                <a:off x="2319035" y="2598399"/>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hape 48"/>
              <p:cNvCxnSpPr>
                <a:stCxn id="36" idx="3"/>
                <a:endCxn id="37" idx="2"/>
              </p:cNvCxnSpPr>
              <p:nvPr/>
            </p:nvCxnSpPr>
            <p:spPr>
              <a:xfrm rot="5400000">
                <a:off x="2850059" y="2598400"/>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29" name="Rounded Rectangle 63"/>
            <p:cNvSpPr/>
            <p:nvPr/>
          </p:nvSpPr>
          <p:spPr bwMode="auto">
            <a:xfrm rot="1015830" flipV="1">
              <a:off x="4512417" y="3740136"/>
              <a:ext cx="1268846" cy="760895"/>
            </a:xfrm>
            <a:prstGeom prst="roundRect">
              <a:avLst/>
            </a:prstGeom>
            <a:solidFill>
              <a:schemeClr val="accent3">
                <a:lumMod val="20000"/>
                <a:lumOff val="80000"/>
                <a:alpha val="7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45" name="流程图: 磁盘 19"/>
          <p:cNvSpPr/>
          <p:nvPr/>
        </p:nvSpPr>
        <p:spPr>
          <a:xfrm rot="20908680">
            <a:off x="7697158" y="1664956"/>
            <a:ext cx="1071570" cy="1357322"/>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smtClean="0"/>
              <a:t>数据库</a:t>
            </a:r>
            <a:endParaRPr lang="en-US" sz="1400" dirty="0"/>
          </a:p>
        </p:txBody>
      </p:sp>
      <p:sp>
        <p:nvSpPr>
          <p:cNvPr id="47" name="TextBox 46"/>
          <p:cNvSpPr txBox="1"/>
          <p:nvPr/>
        </p:nvSpPr>
        <p:spPr>
          <a:xfrm>
            <a:off x="8215339" y="3181649"/>
            <a:ext cx="785818" cy="461665"/>
          </a:xfrm>
          <a:prstGeom prst="rect">
            <a:avLst/>
          </a:prstGeom>
          <a:noFill/>
        </p:spPr>
        <p:txBody>
          <a:bodyPr wrap="square" rtlCol="0">
            <a:spAutoFit/>
          </a:bodyPr>
          <a:lstStyle/>
          <a:p>
            <a:pPr algn="ctr"/>
            <a:r>
              <a:rPr lang="zh-CN" altLang="en-US" sz="1200" dirty="0" smtClean="0"/>
              <a:t>工作流状态</a:t>
            </a:r>
            <a:endParaRPr lang="en-US" sz="1200" dirty="0"/>
          </a:p>
        </p:txBody>
      </p:sp>
      <p:sp>
        <p:nvSpPr>
          <p:cNvPr id="101" name="Rounded Rectangle 100"/>
          <p:cNvSpPr/>
          <p:nvPr/>
        </p:nvSpPr>
        <p:spPr>
          <a:xfrm rot="20560168" flipH="1">
            <a:off x="7024127" y="4244318"/>
            <a:ext cx="1705132" cy="2229717"/>
          </a:xfrm>
          <a:prstGeom prst="roundRect">
            <a:avLst/>
          </a:prstGeom>
          <a:solidFill>
            <a:schemeClr val="accent3">
              <a:tint val="15000"/>
              <a:satMod val="2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400" dirty="0" smtClean="0"/>
              <a:t>工作流宿主</a:t>
            </a:r>
            <a:endParaRPr lang="en-US" sz="1400" dirty="0" smtClean="0"/>
          </a:p>
          <a:p>
            <a:pPr algn="ctr"/>
            <a:endParaRPr lang="en-US" sz="1400" dirty="0" smtClean="0"/>
          </a:p>
          <a:p>
            <a:pPr algn="ctr"/>
            <a:endParaRPr lang="en-US" sz="1400" dirty="0"/>
          </a:p>
          <a:p>
            <a:pPr algn="ctr"/>
            <a:endParaRPr lang="en-US" sz="1400" dirty="0" smtClean="0"/>
          </a:p>
          <a:p>
            <a:pPr algn="ctr"/>
            <a:endParaRPr lang="en-US" sz="1400" dirty="0"/>
          </a:p>
          <a:p>
            <a:pPr algn="ctr"/>
            <a:endParaRPr lang="en-US" sz="1400" dirty="0" smtClean="0"/>
          </a:p>
          <a:p>
            <a:pPr algn="ctr"/>
            <a:endParaRPr lang="en-US" sz="1400" dirty="0"/>
          </a:p>
          <a:p>
            <a:pPr algn="ctr"/>
            <a:endParaRPr lang="en-US" sz="1400" dirty="0" smtClean="0"/>
          </a:p>
          <a:p>
            <a:pPr algn="ctr"/>
            <a:endParaRPr lang="en-US" sz="1400" dirty="0"/>
          </a:p>
          <a:p>
            <a:pPr algn="ctr"/>
            <a:endParaRPr lang="en-US" sz="1400" dirty="0"/>
          </a:p>
        </p:txBody>
      </p:sp>
      <p:cxnSp>
        <p:nvCxnSpPr>
          <p:cNvPr id="46" name="直接箭头连接符 21"/>
          <p:cNvCxnSpPr/>
          <p:nvPr/>
        </p:nvCxnSpPr>
        <p:spPr>
          <a:xfrm rot="16200000" flipV="1">
            <a:off x="7643835" y="3714751"/>
            <a:ext cx="1214446" cy="714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48" name="Group 47"/>
          <p:cNvGrpSpPr/>
          <p:nvPr/>
        </p:nvGrpSpPr>
        <p:grpSpPr>
          <a:xfrm rot="4663035" flipH="1">
            <a:off x="7074209" y="5205234"/>
            <a:ext cx="1268848" cy="760897"/>
            <a:chOff x="4512417" y="3740137"/>
            <a:chExt cx="1268848" cy="760897"/>
          </a:xfrm>
        </p:grpSpPr>
        <p:grpSp>
          <p:nvGrpSpPr>
            <p:cNvPr id="49" name="组合 3"/>
            <p:cNvGrpSpPr/>
            <p:nvPr/>
          </p:nvGrpSpPr>
          <p:grpSpPr>
            <a:xfrm rot="17215830">
              <a:off x="4766394" y="3486162"/>
              <a:ext cx="760895" cy="1268846"/>
              <a:chOff x="2000232" y="1214422"/>
              <a:chExt cx="1295400" cy="2143140"/>
            </a:xfrm>
          </p:grpSpPr>
          <p:sp>
            <p:nvSpPr>
              <p:cNvPr id="51"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2"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3"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54" name="Straight Arrow Connector 42"/>
              <p:cNvCxnSpPr>
                <a:stCxn id="58" idx="3"/>
                <a:endCxn id="53" idx="2"/>
              </p:cNvCxnSpPr>
              <p:nvPr/>
            </p:nvCxnSpPr>
            <p:spPr>
              <a:xfrm rot="16200000" flipH="1">
                <a:off x="2565196" y="3010151"/>
                <a:ext cx="174050"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44"/>
              <p:cNvCxnSpPr>
                <a:stCxn id="52" idx="6"/>
                <a:endCxn id="59" idx="1"/>
              </p:cNvCxnSpPr>
              <p:nvPr/>
            </p:nvCxnSpPr>
            <p:spPr>
              <a:xfrm rot="5400000">
                <a:off x="2557765" y="1605420"/>
                <a:ext cx="214314"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57"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58"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9"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60" name="Shape 36"/>
              <p:cNvCxnSpPr>
                <a:stCxn id="65" idx="0"/>
                <a:endCxn id="56" idx="1"/>
              </p:cNvCxnSpPr>
              <p:nvPr/>
            </p:nvCxnSpPr>
            <p:spPr>
              <a:xfrm rot="10800000" flipV="1">
                <a:off x="2239975" y="2260014"/>
                <a:ext cx="307941"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hape 38"/>
              <p:cNvCxnSpPr>
                <a:stCxn id="65" idx="2"/>
                <a:endCxn id="57" idx="1"/>
              </p:cNvCxnSpPr>
              <p:nvPr/>
            </p:nvCxnSpPr>
            <p:spPr>
              <a:xfrm>
                <a:off x="2781710" y="2260014"/>
                <a:ext cx="278936"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40"/>
              <p:cNvCxnSpPr>
                <a:stCxn id="59" idx="3"/>
                <a:endCxn id="65" idx="1"/>
              </p:cNvCxnSpPr>
              <p:nvPr/>
            </p:nvCxnSpPr>
            <p:spPr>
              <a:xfrm rot="16200000" flipH="1">
                <a:off x="2565649" y="2043951"/>
                <a:ext cx="196525" cy="180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hape 46"/>
              <p:cNvCxnSpPr>
                <a:stCxn id="56" idx="3"/>
                <a:endCxn id="58" idx="0"/>
              </p:cNvCxnSpPr>
              <p:nvPr/>
            </p:nvCxnSpPr>
            <p:spPr>
              <a:xfrm rot="16200000" flipH="1">
                <a:off x="2319035" y="2598399"/>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hape 48"/>
              <p:cNvCxnSpPr>
                <a:stCxn id="57" idx="3"/>
                <a:endCxn id="58" idx="2"/>
              </p:cNvCxnSpPr>
              <p:nvPr/>
            </p:nvCxnSpPr>
            <p:spPr>
              <a:xfrm rot="5400000">
                <a:off x="2850059" y="2598400"/>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50" name="Rounded Rectangle 63"/>
            <p:cNvSpPr/>
            <p:nvPr/>
          </p:nvSpPr>
          <p:spPr bwMode="auto">
            <a:xfrm rot="1015830" flipV="1">
              <a:off x="4512417" y="3740139"/>
              <a:ext cx="1268846" cy="760895"/>
            </a:xfrm>
            <a:prstGeom prst="roundRect">
              <a:avLst/>
            </a:prstGeom>
            <a:solidFill>
              <a:schemeClr val="accent3">
                <a:lumMod val="20000"/>
                <a:lumOff val="80000"/>
                <a:alpha val="7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66" name="Group 65"/>
          <p:cNvGrpSpPr/>
          <p:nvPr/>
        </p:nvGrpSpPr>
        <p:grpSpPr>
          <a:xfrm rot="1110108" flipH="1">
            <a:off x="7412750" y="5468049"/>
            <a:ext cx="1268848" cy="760897"/>
            <a:chOff x="4512417" y="3740137"/>
            <a:chExt cx="1268848" cy="760897"/>
          </a:xfrm>
        </p:grpSpPr>
        <p:grpSp>
          <p:nvGrpSpPr>
            <p:cNvPr id="67" name="组合 3"/>
            <p:cNvGrpSpPr/>
            <p:nvPr/>
          </p:nvGrpSpPr>
          <p:grpSpPr>
            <a:xfrm rot="17215830">
              <a:off x="4766394" y="3486162"/>
              <a:ext cx="760895" cy="1268846"/>
              <a:chOff x="2000232" y="1214422"/>
              <a:chExt cx="1295400" cy="2143140"/>
            </a:xfrm>
          </p:grpSpPr>
          <p:sp>
            <p:nvSpPr>
              <p:cNvPr id="69"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0"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1"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72" name="Straight Arrow Connector 42"/>
              <p:cNvCxnSpPr>
                <a:stCxn id="76" idx="3"/>
                <a:endCxn id="71" idx="2"/>
              </p:cNvCxnSpPr>
              <p:nvPr/>
            </p:nvCxnSpPr>
            <p:spPr>
              <a:xfrm rot="16200000" flipH="1">
                <a:off x="2565196" y="3010151"/>
                <a:ext cx="174050"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44"/>
              <p:cNvCxnSpPr>
                <a:stCxn id="70" idx="6"/>
                <a:endCxn id="77" idx="1"/>
              </p:cNvCxnSpPr>
              <p:nvPr/>
            </p:nvCxnSpPr>
            <p:spPr>
              <a:xfrm rot="5400000">
                <a:off x="2557765" y="1605420"/>
                <a:ext cx="214314"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75"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76"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7"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78" name="Shape 36"/>
              <p:cNvCxnSpPr>
                <a:stCxn id="83" idx="0"/>
                <a:endCxn id="74" idx="1"/>
              </p:cNvCxnSpPr>
              <p:nvPr/>
            </p:nvCxnSpPr>
            <p:spPr>
              <a:xfrm rot="10800000" flipV="1">
                <a:off x="2239975" y="2260014"/>
                <a:ext cx="307941"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hape 38"/>
              <p:cNvCxnSpPr>
                <a:stCxn id="83" idx="2"/>
                <a:endCxn id="75" idx="1"/>
              </p:cNvCxnSpPr>
              <p:nvPr/>
            </p:nvCxnSpPr>
            <p:spPr>
              <a:xfrm>
                <a:off x="2781710" y="2260014"/>
                <a:ext cx="278936"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40"/>
              <p:cNvCxnSpPr>
                <a:stCxn id="77" idx="3"/>
                <a:endCxn id="83" idx="1"/>
              </p:cNvCxnSpPr>
              <p:nvPr/>
            </p:nvCxnSpPr>
            <p:spPr>
              <a:xfrm rot="16200000" flipH="1">
                <a:off x="2565649" y="2043951"/>
                <a:ext cx="196525" cy="180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hape 46"/>
              <p:cNvCxnSpPr>
                <a:stCxn id="74" idx="3"/>
                <a:endCxn id="76" idx="0"/>
              </p:cNvCxnSpPr>
              <p:nvPr/>
            </p:nvCxnSpPr>
            <p:spPr>
              <a:xfrm rot="16200000" flipH="1">
                <a:off x="2319035" y="2598399"/>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hape 48"/>
              <p:cNvCxnSpPr>
                <a:stCxn id="75" idx="3"/>
                <a:endCxn id="76" idx="2"/>
              </p:cNvCxnSpPr>
              <p:nvPr/>
            </p:nvCxnSpPr>
            <p:spPr>
              <a:xfrm rot="5400000">
                <a:off x="2850059" y="2598400"/>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68" name="Rounded Rectangle 63"/>
            <p:cNvSpPr/>
            <p:nvPr/>
          </p:nvSpPr>
          <p:spPr bwMode="auto">
            <a:xfrm rot="1015830" flipV="1">
              <a:off x="4512417" y="3740139"/>
              <a:ext cx="1268846" cy="760895"/>
            </a:xfrm>
            <a:prstGeom prst="roundRect">
              <a:avLst/>
            </a:prstGeom>
            <a:solidFill>
              <a:schemeClr val="accent3">
                <a:lumMod val="60000"/>
                <a:lumOff val="40000"/>
                <a:alpha val="2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4" name="组合 3"/>
          <p:cNvGrpSpPr/>
          <p:nvPr/>
        </p:nvGrpSpPr>
        <p:grpSpPr>
          <a:xfrm rot="21252276" flipH="1">
            <a:off x="7744602" y="4489495"/>
            <a:ext cx="760895" cy="1268846"/>
            <a:chOff x="2000232" y="1214422"/>
            <a:chExt cx="1295400" cy="2143140"/>
          </a:xfrm>
        </p:grpSpPr>
        <p:sp>
          <p:nvSpPr>
            <p:cNvPr id="85"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6"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7"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88" name="Straight Arrow Connector 42"/>
            <p:cNvCxnSpPr>
              <a:stCxn id="92" idx="3"/>
              <a:endCxn id="87" idx="2"/>
            </p:cNvCxnSpPr>
            <p:nvPr/>
          </p:nvCxnSpPr>
          <p:spPr>
            <a:xfrm rot="16200000" flipH="1">
              <a:off x="2565196" y="3010151"/>
              <a:ext cx="174050"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44"/>
            <p:cNvCxnSpPr>
              <a:stCxn id="86" idx="6"/>
              <a:endCxn id="93" idx="1"/>
            </p:cNvCxnSpPr>
            <p:nvPr/>
          </p:nvCxnSpPr>
          <p:spPr>
            <a:xfrm rot="5400000">
              <a:off x="2557765" y="1605420"/>
              <a:ext cx="214314"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91"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92"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3"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94" name="Shape 36"/>
            <p:cNvCxnSpPr>
              <a:stCxn id="99" idx="0"/>
              <a:endCxn id="90" idx="1"/>
            </p:cNvCxnSpPr>
            <p:nvPr/>
          </p:nvCxnSpPr>
          <p:spPr>
            <a:xfrm rot="10800000" flipV="1">
              <a:off x="2239975" y="2260014"/>
              <a:ext cx="307941"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hape 38"/>
            <p:cNvCxnSpPr>
              <a:stCxn id="99" idx="2"/>
              <a:endCxn id="91" idx="1"/>
            </p:cNvCxnSpPr>
            <p:nvPr/>
          </p:nvCxnSpPr>
          <p:spPr>
            <a:xfrm>
              <a:off x="2781710" y="2260014"/>
              <a:ext cx="278936"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40"/>
            <p:cNvCxnSpPr>
              <a:stCxn id="93" idx="3"/>
              <a:endCxn id="99" idx="1"/>
            </p:cNvCxnSpPr>
            <p:nvPr/>
          </p:nvCxnSpPr>
          <p:spPr>
            <a:xfrm rot="16200000" flipH="1">
              <a:off x="2565649" y="2043951"/>
              <a:ext cx="196525" cy="180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hape 46"/>
            <p:cNvCxnSpPr>
              <a:stCxn id="90" idx="3"/>
              <a:endCxn id="92" idx="0"/>
            </p:cNvCxnSpPr>
            <p:nvPr/>
          </p:nvCxnSpPr>
          <p:spPr>
            <a:xfrm rot="16200000" flipH="1">
              <a:off x="2319035" y="2598399"/>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hape 48"/>
            <p:cNvCxnSpPr>
              <a:stCxn id="91" idx="3"/>
              <a:endCxn id="92" idx="2"/>
            </p:cNvCxnSpPr>
            <p:nvPr/>
          </p:nvCxnSpPr>
          <p:spPr>
            <a:xfrm rot="5400000">
              <a:off x="2850059" y="2598400"/>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cxnSp>
        <p:nvCxnSpPr>
          <p:cNvPr id="100" name="直接箭头连接符 21"/>
          <p:cNvCxnSpPr/>
          <p:nvPr/>
        </p:nvCxnSpPr>
        <p:spPr>
          <a:xfrm rot="5400000" flipH="1" flipV="1">
            <a:off x="6679421" y="2964653"/>
            <a:ext cx="1214446" cy="714380"/>
          </a:xfrm>
          <a:prstGeom prst="straightConnector1">
            <a:avLst/>
          </a:prstGeom>
          <a:ln w="12700">
            <a:solidFill>
              <a:schemeClr val="tx2">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285984" y="1038509"/>
            <a:ext cx="5429288" cy="461665"/>
          </a:xfrm>
          <a:prstGeom prst="rect">
            <a:avLst/>
          </a:prstGeom>
          <a:noFill/>
        </p:spPr>
        <p:txBody>
          <a:bodyPr wrap="square" rtlCol="0">
            <a:spAutoFit/>
          </a:bodyPr>
          <a:lstStyle/>
          <a:p>
            <a:r>
              <a:rPr lang="zh-CN" altLang="en-US" sz="2400" i="1" dirty="0" smtClean="0"/>
              <a:t>程序状态的持久记录</a:t>
            </a:r>
            <a:endParaRPr lang="en-US" sz="2400" i="1" dirty="0"/>
          </a:p>
        </p:txBody>
      </p:sp>
    </p:spTree>
    <p:extLst>
      <p:ext uri="{BB962C8B-B14F-4D97-AF65-F5344CB8AC3E}">
        <p14:creationId xmlns:p14="http://schemas.microsoft.com/office/powerpoint/2010/main" xmlns="" val="198633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跟踪</a:t>
            </a:r>
            <a:r>
              <a:rPr lang="zh-CN" altLang="en-US" dirty="0"/>
              <a:t>（</a:t>
            </a:r>
            <a:r>
              <a:rPr lang="en-US" altLang="zh-CN" dirty="0" smtClean="0"/>
              <a:t>tracking</a:t>
            </a:r>
            <a:r>
              <a:rPr lang="zh-CN" altLang="en-US" dirty="0"/>
              <a:t>）</a:t>
            </a:r>
            <a:endParaRPr lang="en-US" dirty="0"/>
          </a:p>
        </p:txBody>
      </p:sp>
      <p:sp>
        <p:nvSpPr>
          <p:cNvPr id="3" name="内容占位符 2"/>
          <p:cNvSpPr>
            <a:spLocks noGrp="1"/>
          </p:cNvSpPr>
          <p:nvPr>
            <p:ph idx="1"/>
          </p:nvPr>
        </p:nvSpPr>
        <p:spPr>
          <a:xfrm>
            <a:off x="457200" y="1600200"/>
            <a:ext cx="4400552" cy="4043378"/>
          </a:xfrm>
        </p:spPr>
        <p:txBody>
          <a:bodyPr/>
          <a:lstStyle/>
          <a:p>
            <a:r>
              <a:rPr lang="zh-CN" altLang="en-US" dirty="0"/>
              <a:t>工作流自动提供了跟踪功能</a:t>
            </a:r>
            <a:endParaRPr lang="en-US" dirty="0" smtClean="0"/>
          </a:p>
          <a:p>
            <a:r>
              <a:rPr lang="zh-CN" altLang="en-US" dirty="0"/>
              <a:t>跟踪配置 </a:t>
            </a:r>
            <a:r>
              <a:rPr lang="en-US" altLang="zh-CN" dirty="0"/>
              <a:t>(</a:t>
            </a:r>
            <a:r>
              <a:rPr lang="en-US" dirty="0"/>
              <a:t>Tracking Profiles)</a:t>
            </a:r>
            <a:r>
              <a:rPr lang="zh-CN" altLang="en-US" dirty="0"/>
              <a:t> 提供对程序状态的丰富查询</a:t>
            </a:r>
            <a:endParaRPr lang="en-US" dirty="0"/>
          </a:p>
          <a:p>
            <a:r>
              <a:rPr lang="zh-CN" altLang="en-US" dirty="0" smtClean="0"/>
              <a:t>额外事件能通过自定的跟踪活动指定</a:t>
            </a:r>
            <a:endParaRPr lang="en-US" dirty="0" smtClean="0"/>
          </a:p>
          <a:p>
            <a:r>
              <a:rPr lang="zh-CN" altLang="en-US" dirty="0" smtClean="0"/>
              <a:t>追踪</a:t>
            </a:r>
            <a:r>
              <a:rPr lang="zh-CN" altLang="en-US" dirty="0"/>
              <a:t>参与者 </a:t>
            </a:r>
            <a:r>
              <a:rPr lang="en-US" altLang="zh-CN" dirty="0"/>
              <a:t>(</a:t>
            </a:r>
            <a:r>
              <a:rPr lang="en-US" altLang="en-US" dirty="0"/>
              <a:t>Tracking Participants) </a:t>
            </a:r>
            <a:r>
              <a:rPr lang="zh-CN" altLang="en-US" dirty="0"/>
              <a:t>决定格式和</a:t>
            </a:r>
            <a:r>
              <a:rPr lang="zh-CN" altLang="en-US" dirty="0" smtClean="0"/>
              <a:t>存储</a:t>
            </a:r>
            <a:endParaRPr lang="en-US" dirty="0"/>
          </a:p>
          <a:p>
            <a:endParaRPr lang="en-US" dirty="0" smtClean="0"/>
          </a:p>
        </p:txBody>
      </p:sp>
      <p:grpSp>
        <p:nvGrpSpPr>
          <p:cNvPr id="57" name="Group 56"/>
          <p:cNvGrpSpPr/>
          <p:nvPr/>
        </p:nvGrpSpPr>
        <p:grpSpPr>
          <a:xfrm>
            <a:off x="4929190" y="1704939"/>
            <a:ext cx="1314213" cy="1295433"/>
            <a:chOff x="4929190" y="1428736"/>
            <a:chExt cx="1314213" cy="1295433"/>
          </a:xfrm>
        </p:grpSpPr>
        <p:grpSp>
          <p:nvGrpSpPr>
            <p:cNvPr id="16" name="Group 15"/>
            <p:cNvGrpSpPr/>
            <p:nvPr/>
          </p:nvGrpSpPr>
          <p:grpSpPr>
            <a:xfrm>
              <a:off x="5357819" y="1428736"/>
              <a:ext cx="885584" cy="1295433"/>
              <a:chOff x="5459414" y="1162548"/>
              <a:chExt cx="1628163" cy="1419204"/>
            </a:xfrm>
          </p:grpSpPr>
          <p:sp>
            <p:nvSpPr>
              <p:cNvPr id="4" name="Rounded Rectangle 3"/>
              <p:cNvSpPr/>
              <p:nvPr/>
            </p:nvSpPr>
            <p:spPr>
              <a:xfrm>
                <a:off x="5882536" y="1162548"/>
                <a:ext cx="708783" cy="16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459414" y="1475601"/>
                <a:ext cx="708782" cy="16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378795" y="1475601"/>
                <a:ext cx="708782" cy="16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882534" y="1788655"/>
                <a:ext cx="708782" cy="16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882534" y="2101710"/>
                <a:ext cx="708782" cy="1669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sp>
            <p:nvSpPr>
              <p:cNvPr id="9" name="Rounded Rectangle 8"/>
              <p:cNvSpPr/>
              <p:nvPr/>
            </p:nvSpPr>
            <p:spPr>
              <a:xfrm>
                <a:off x="5882534" y="2414764"/>
                <a:ext cx="708782" cy="16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4" idx="2"/>
                <a:endCxn id="5" idx="0"/>
              </p:cNvCxnSpPr>
              <p:nvPr/>
            </p:nvCxnSpPr>
            <p:spPr>
              <a:xfrm rot="5400000">
                <a:off x="5952335" y="1191008"/>
                <a:ext cx="146065" cy="42312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a:endCxn id="6" idx="0"/>
              </p:cNvCxnSpPr>
              <p:nvPr/>
            </p:nvCxnSpPr>
            <p:spPr>
              <a:xfrm rot="16200000" flipH="1">
                <a:off x="6412023" y="1154439"/>
                <a:ext cx="146065" cy="49625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7" idx="0"/>
              </p:cNvCxnSpPr>
              <p:nvPr/>
            </p:nvCxnSpPr>
            <p:spPr>
              <a:xfrm rot="16200000" flipH="1">
                <a:off x="5952333" y="1504061"/>
                <a:ext cx="146066" cy="42312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7" idx="0"/>
              </p:cNvCxnSpPr>
              <p:nvPr/>
            </p:nvCxnSpPr>
            <p:spPr>
              <a:xfrm rot="5400000">
                <a:off x="6412024" y="1467491"/>
                <a:ext cx="146066" cy="49626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8" idx="0"/>
              </p:cNvCxnSpPr>
              <p:nvPr/>
            </p:nvCxnSpPr>
            <p:spPr>
              <a:xfrm rot="5400000">
                <a:off x="6163892" y="2028087"/>
                <a:ext cx="146067" cy="292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9" idx="0"/>
              </p:cNvCxnSpPr>
              <p:nvPr/>
            </p:nvCxnSpPr>
            <p:spPr>
              <a:xfrm rot="5400000">
                <a:off x="6163894" y="2341140"/>
                <a:ext cx="146066" cy="292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4929190" y="2181183"/>
              <a:ext cx="714380" cy="400110"/>
            </a:xfrm>
            <a:prstGeom prst="rect">
              <a:avLst/>
            </a:prstGeom>
            <a:noFill/>
          </p:spPr>
          <p:txBody>
            <a:bodyPr wrap="square" rtlCol="0">
              <a:spAutoFit/>
            </a:bodyPr>
            <a:lstStyle/>
            <a:p>
              <a:pPr algn="ctr"/>
              <a:r>
                <a:rPr lang="zh-CN" altLang="en-US" sz="1000" dirty="0"/>
                <a:t>自订</a:t>
              </a:r>
              <a:r>
                <a:rPr lang="zh-CN" altLang="en-US" sz="1000" dirty="0" smtClean="0"/>
                <a:t>的</a:t>
              </a:r>
              <a:endParaRPr lang="en-US" altLang="zh-CN" sz="1000" dirty="0" smtClean="0"/>
            </a:p>
            <a:p>
              <a:pPr algn="ctr"/>
              <a:r>
                <a:rPr lang="zh-CN" altLang="en-US" sz="1000" dirty="0" smtClean="0"/>
                <a:t>跟踪活动</a:t>
              </a:r>
              <a:endParaRPr lang="en-US" sz="1000" dirty="0"/>
            </a:p>
          </p:txBody>
        </p:sp>
      </p:grpSp>
      <p:sp>
        <p:nvSpPr>
          <p:cNvPr id="50" name="TextBox 49"/>
          <p:cNvSpPr txBox="1"/>
          <p:nvPr/>
        </p:nvSpPr>
        <p:spPr>
          <a:xfrm>
            <a:off x="8429652" y="3814708"/>
            <a:ext cx="714380" cy="400110"/>
          </a:xfrm>
          <a:prstGeom prst="rect">
            <a:avLst/>
          </a:prstGeom>
          <a:noFill/>
        </p:spPr>
        <p:txBody>
          <a:bodyPr wrap="square" rtlCol="0">
            <a:spAutoFit/>
          </a:bodyPr>
          <a:lstStyle/>
          <a:p>
            <a:pPr algn="ctr"/>
            <a:r>
              <a:rPr lang="zh-CN" altLang="en-US" sz="1000" dirty="0"/>
              <a:t>自订</a:t>
            </a:r>
            <a:r>
              <a:rPr lang="zh-CN" altLang="en-US" sz="1000" dirty="0" smtClean="0"/>
              <a:t>的跟踪参与者</a:t>
            </a:r>
            <a:endParaRPr lang="en-US" sz="1000" dirty="0"/>
          </a:p>
        </p:txBody>
      </p:sp>
      <p:sp>
        <p:nvSpPr>
          <p:cNvPr id="20" name="Cloud 19"/>
          <p:cNvSpPr/>
          <p:nvPr/>
        </p:nvSpPr>
        <p:spPr>
          <a:xfrm>
            <a:off x="6929454" y="2571744"/>
            <a:ext cx="1428760" cy="7143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t>跟踪</a:t>
            </a:r>
            <a:endParaRPr lang="en-US" altLang="zh-CN" sz="1000" dirty="0" smtClean="0"/>
          </a:p>
          <a:p>
            <a:pPr algn="ctr"/>
            <a:r>
              <a:rPr lang="zh-CN" altLang="en-US" sz="1000" dirty="0" smtClean="0"/>
              <a:t>功能</a:t>
            </a:r>
            <a:endParaRPr lang="en-US" sz="1000" dirty="0"/>
          </a:p>
        </p:txBody>
      </p:sp>
      <p:sp>
        <p:nvSpPr>
          <p:cNvPr id="51" name="Rounded Rectangle 50"/>
          <p:cNvSpPr/>
          <p:nvPr/>
        </p:nvSpPr>
        <p:spPr>
          <a:xfrm>
            <a:off x="8001024" y="4000504"/>
            <a:ext cx="385518" cy="1524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00" dirty="0"/>
          </a:p>
        </p:txBody>
      </p:sp>
      <p:cxnSp>
        <p:nvCxnSpPr>
          <p:cNvPr id="56" name="Straight Arrow Connector 55"/>
          <p:cNvCxnSpPr>
            <a:stCxn id="8" idx="3"/>
            <a:endCxn id="20" idx="2"/>
          </p:cNvCxnSpPr>
          <p:nvPr/>
        </p:nvCxnSpPr>
        <p:spPr>
          <a:xfrm>
            <a:off x="5973479" y="2638408"/>
            <a:ext cx="960407" cy="290526"/>
          </a:xfrm>
          <a:prstGeom prst="straightConnector1">
            <a:avLst/>
          </a:prstGeom>
          <a:ln>
            <a:prstDash val="solid"/>
            <a:tailEnd type="arrow"/>
          </a:ln>
        </p:spPr>
        <p:style>
          <a:lnRef idx="1">
            <a:schemeClr val="accent3"/>
          </a:lnRef>
          <a:fillRef idx="0">
            <a:schemeClr val="accent3"/>
          </a:fillRef>
          <a:effectRef idx="0">
            <a:schemeClr val="accent3"/>
          </a:effectRef>
          <a:fontRef idx="minor">
            <a:schemeClr val="tx1"/>
          </a:fontRef>
        </p:style>
      </p:cxnSp>
      <p:cxnSp>
        <p:nvCxnSpPr>
          <p:cNvPr id="59" name="Straight Arrow Connector 58"/>
          <p:cNvCxnSpPr>
            <a:stCxn id="6" idx="3"/>
          </p:cNvCxnSpPr>
          <p:nvPr/>
        </p:nvCxnSpPr>
        <p:spPr>
          <a:xfrm>
            <a:off x="6243403" y="2066903"/>
            <a:ext cx="1043241" cy="576279"/>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3"/>
          </p:cNvCxnSpPr>
          <p:nvPr/>
        </p:nvCxnSpPr>
        <p:spPr>
          <a:xfrm rot="16200000" flipH="1">
            <a:off x="7087627" y="2056381"/>
            <a:ext cx="683787" cy="428628"/>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6858016" y="4000504"/>
            <a:ext cx="385518" cy="15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6" name="TextBox 75"/>
          <p:cNvSpPr txBox="1"/>
          <p:nvPr/>
        </p:nvSpPr>
        <p:spPr>
          <a:xfrm>
            <a:off x="6685894" y="2039771"/>
            <a:ext cx="441146" cy="246221"/>
          </a:xfrm>
          <a:prstGeom prst="rect">
            <a:avLst/>
          </a:prstGeom>
          <a:noFill/>
        </p:spPr>
        <p:txBody>
          <a:bodyPr wrap="none" rtlCol="0">
            <a:spAutoFit/>
          </a:bodyPr>
          <a:lstStyle/>
          <a:p>
            <a:r>
              <a:rPr lang="zh-CN" altLang="en-US" sz="1000" dirty="0" smtClean="0"/>
              <a:t>事件</a:t>
            </a:r>
            <a:endParaRPr lang="en-US" sz="1000" dirty="0"/>
          </a:p>
        </p:txBody>
      </p:sp>
      <p:sp>
        <p:nvSpPr>
          <p:cNvPr id="77" name="TextBox 76"/>
          <p:cNvSpPr txBox="1"/>
          <p:nvPr/>
        </p:nvSpPr>
        <p:spPr>
          <a:xfrm>
            <a:off x="6286512" y="2857496"/>
            <a:ext cx="441146" cy="246221"/>
          </a:xfrm>
          <a:prstGeom prst="rect">
            <a:avLst/>
          </a:prstGeom>
          <a:noFill/>
        </p:spPr>
        <p:txBody>
          <a:bodyPr wrap="none" rtlCol="0">
            <a:spAutoFit/>
          </a:bodyPr>
          <a:lstStyle/>
          <a:p>
            <a:r>
              <a:rPr lang="zh-CN" altLang="en-US" sz="1000" dirty="0" smtClean="0"/>
              <a:t>事件</a:t>
            </a:r>
            <a:endParaRPr lang="en-US" sz="1000" dirty="0"/>
          </a:p>
        </p:txBody>
      </p:sp>
      <p:sp>
        <p:nvSpPr>
          <p:cNvPr id="89" name="TextBox 88"/>
          <p:cNvSpPr txBox="1"/>
          <p:nvPr/>
        </p:nvSpPr>
        <p:spPr>
          <a:xfrm>
            <a:off x="5786446" y="3741782"/>
            <a:ext cx="1000132" cy="400110"/>
          </a:xfrm>
          <a:prstGeom prst="rect">
            <a:avLst/>
          </a:prstGeom>
          <a:noFill/>
        </p:spPr>
        <p:txBody>
          <a:bodyPr wrap="square" rtlCol="0">
            <a:spAutoFit/>
          </a:bodyPr>
          <a:lstStyle/>
          <a:p>
            <a:pPr algn="ctr"/>
            <a:r>
              <a:rPr lang="en-US" sz="1000" dirty="0" smtClean="0"/>
              <a:t>ETW</a:t>
            </a:r>
          </a:p>
          <a:p>
            <a:pPr algn="ctr"/>
            <a:r>
              <a:rPr lang="zh-CN" altLang="en-US" sz="1000" dirty="0" smtClean="0"/>
              <a:t>跟踪参与者</a:t>
            </a:r>
            <a:endParaRPr lang="en-US" sz="1000" dirty="0"/>
          </a:p>
        </p:txBody>
      </p:sp>
      <p:sp>
        <p:nvSpPr>
          <p:cNvPr id="90" name="Can 89"/>
          <p:cNvSpPr/>
          <p:nvPr/>
        </p:nvSpPr>
        <p:spPr>
          <a:xfrm>
            <a:off x="8001024" y="4929198"/>
            <a:ext cx="714380" cy="571504"/>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000" dirty="0"/>
              <a:t>自订</a:t>
            </a:r>
            <a:r>
              <a:rPr lang="zh-CN" altLang="en-US" sz="1000" dirty="0" smtClean="0"/>
              <a:t>的</a:t>
            </a:r>
            <a:endParaRPr lang="en-US" altLang="zh-CN" sz="1000" dirty="0" smtClean="0"/>
          </a:p>
          <a:p>
            <a:pPr algn="ctr"/>
            <a:r>
              <a:rPr lang="zh-CN" altLang="en-US" sz="1000" dirty="0" smtClean="0"/>
              <a:t>数据库</a:t>
            </a:r>
            <a:endParaRPr lang="en-US" sz="1000" dirty="0"/>
          </a:p>
        </p:txBody>
      </p:sp>
      <p:cxnSp>
        <p:nvCxnSpPr>
          <p:cNvPr id="94" name="Straight Arrow Connector 93"/>
          <p:cNvCxnSpPr>
            <a:stCxn id="51" idx="2"/>
            <a:endCxn id="90" idx="1"/>
          </p:cNvCxnSpPr>
          <p:nvPr/>
        </p:nvCxnSpPr>
        <p:spPr>
          <a:xfrm>
            <a:off x="8193783" y="4152929"/>
            <a:ext cx="164431" cy="776269"/>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20" idx="1"/>
            <a:endCxn id="74" idx="0"/>
          </p:cNvCxnSpPr>
          <p:nvPr/>
        </p:nvCxnSpPr>
        <p:spPr>
          <a:xfrm rot="5400000">
            <a:off x="6989735" y="3346404"/>
            <a:ext cx="715141" cy="593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0" idx="1"/>
            <a:endCxn id="51" idx="0"/>
          </p:cNvCxnSpPr>
          <p:nvPr/>
        </p:nvCxnSpPr>
        <p:spPr>
          <a:xfrm rot="16200000" flipH="1">
            <a:off x="7561238" y="3367958"/>
            <a:ext cx="715141" cy="549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Can 98"/>
          <p:cNvSpPr/>
          <p:nvPr/>
        </p:nvSpPr>
        <p:spPr>
          <a:xfrm>
            <a:off x="6572263" y="4929198"/>
            <a:ext cx="714381" cy="571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ETW</a:t>
            </a:r>
          </a:p>
          <a:p>
            <a:pPr algn="ctr"/>
            <a:r>
              <a:rPr lang="zh-CN" altLang="en-US" sz="1000" dirty="0"/>
              <a:t>跟踪文件</a:t>
            </a:r>
            <a:endParaRPr lang="en-US" sz="1000" dirty="0"/>
          </a:p>
        </p:txBody>
      </p:sp>
      <p:cxnSp>
        <p:nvCxnSpPr>
          <p:cNvPr id="101" name="Straight Arrow Connector 100"/>
          <p:cNvCxnSpPr>
            <a:stCxn id="74" idx="2"/>
            <a:endCxn id="99" idx="1"/>
          </p:cNvCxnSpPr>
          <p:nvPr/>
        </p:nvCxnSpPr>
        <p:spPr>
          <a:xfrm flipH="1">
            <a:off x="6929454" y="4152929"/>
            <a:ext cx="121321" cy="776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Bevel 101"/>
          <p:cNvSpPr/>
          <p:nvPr/>
        </p:nvSpPr>
        <p:spPr>
          <a:xfrm>
            <a:off x="5000628" y="4752462"/>
            <a:ext cx="1071570" cy="92869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Windows</a:t>
            </a:r>
          </a:p>
          <a:p>
            <a:pPr algn="ctr"/>
            <a:r>
              <a:rPr lang="zh-CN" altLang="en-US" sz="1000" dirty="0" smtClean="0"/>
              <a:t>事件</a:t>
            </a:r>
            <a:r>
              <a:rPr lang="zh-CN" altLang="en-US" sz="1000" dirty="0"/>
              <a:t>查看器</a:t>
            </a:r>
            <a:endParaRPr lang="en-US" sz="1000" dirty="0"/>
          </a:p>
        </p:txBody>
      </p:sp>
      <p:cxnSp>
        <p:nvCxnSpPr>
          <p:cNvPr id="104" name="Straight Arrow Connector 103"/>
          <p:cNvCxnSpPr>
            <a:stCxn id="102" idx="0"/>
            <a:endCxn id="99" idx="2"/>
          </p:cNvCxnSpPr>
          <p:nvPr/>
        </p:nvCxnSpPr>
        <p:spPr>
          <a:xfrm flipV="1">
            <a:off x="6072198" y="5214950"/>
            <a:ext cx="500065" cy="1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Folded Corner 105"/>
          <p:cNvSpPr/>
          <p:nvPr/>
        </p:nvSpPr>
        <p:spPr>
          <a:xfrm>
            <a:off x="8215338" y="1571612"/>
            <a:ext cx="714380" cy="714380"/>
          </a:xfrm>
          <a:prstGeom prst="foldedCorner">
            <a:avLst>
              <a:gd name="adj" fmla="val 3244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000" dirty="0" smtClean="0"/>
              <a:t>配置文件</a:t>
            </a:r>
            <a:endParaRPr lang="en-US" sz="1000" dirty="0"/>
          </a:p>
        </p:txBody>
      </p:sp>
      <p:cxnSp>
        <p:nvCxnSpPr>
          <p:cNvPr id="108" name="Straight Arrow Connector 107"/>
          <p:cNvCxnSpPr>
            <a:stCxn id="106" idx="2"/>
          </p:cNvCxnSpPr>
          <p:nvPr/>
        </p:nvCxnSpPr>
        <p:spPr>
          <a:xfrm rot="5400000">
            <a:off x="8215338" y="2214554"/>
            <a:ext cx="285752" cy="428628"/>
          </a:xfrm>
          <a:prstGeom prst="straightConnector1">
            <a:avLst/>
          </a:prstGeom>
          <a:ln>
            <a:prstDash val="sysDash"/>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xmlns="" val="203943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演</a:t>
            </a:r>
            <a:r>
              <a:rPr lang="zh-CN" altLang="en-US" dirty="0" smtClean="0"/>
              <a:t>示：跟踪和持久化</a:t>
            </a:r>
            <a:endParaRPr lang="en-US" dirty="0"/>
          </a:p>
        </p:txBody>
      </p:sp>
    </p:spTree>
    <p:extLst>
      <p:ext uri="{BB962C8B-B14F-4D97-AF65-F5344CB8AC3E}">
        <p14:creationId xmlns:p14="http://schemas.microsoft.com/office/powerpoint/2010/main" xmlns="" val="3069055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主要内容</a:t>
            </a:r>
          </a:p>
        </p:txBody>
      </p:sp>
      <p:sp>
        <p:nvSpPr>
          <p:cNvPr id="3" name="内容占位符 2"/>
          <p:cNvSpPr>
            <a:spLocks noGrp="1"/>
          </p:cNvSpPr>
          <p:nvPr>
            <p:ph idx="1"/>
          </p:nvPr>
        </p:nvSpPr>
        <p:spPr/>
        <p:txBody>
          <a:bodyPr/>
          <a:lstStyle/>
          <a:p>
            <a:r>
              <a:rPr lang="zh-CN" altLang="en-US" b="0" dirty="0" smtClean="0"/>
              <a:t>工作流基础</a:t>
            </a:r>
            <a:r>
              <a:rPr lang="en-US" altLang="zh-CN" b="0" dirty="0" smtClean="0"/>
              <a:t>(WF)</a:t>
            </a:r>
            <a:r>
              <a:rPr lang="zh-CN" altLang="en-US" b="0" dirty="0" smtClean="0"/>
              <a:t>介绍</a:t>
            </a:r>
            <a:endParaRPr lang="en-US" altLang="zh-CN" b="0" dirty="0"/>
          </a:p>
          <a:p>
            <a:r>
              <a:rPr lang="zh-CN" altLang="en-US" b="0" dirty="0" smtClean="0"/>
              <a:t>运行时</a:t>
            </a:r>
            <a:endParaRPr lang="en-US" altLang="zh-CN" b="0" dirty="0" smtClean="0"/>
          </a:p>
          <a:p>
            <a:r>
              <a:rPr lang="zh-CN" altLang="en-US" dirty="0"/>
              <a:t>自定义活动和设计器</a:t>
            </a:r>
            <a:endParaRPr lang="en-US" altLang="zh-CN" dirty="0"/>
          </a:p>
          <a:p>
            <a:r>
              <a:rPr lang="zh-CN" altLang="en-US" b="0" dirty="0" smtClean="0"/>
              <a:t>消息与关联</a:t>
            </a:r>
            <a:endParaRPr lang="en-US" altLang="zh-CN" b="0" dirty="0" smtClean="0"/>
          </a:p>
          <a:p>
            <a:r>
              <a:rPr lang="zh-CN" altLang="en-US" b="0" dirty="0" smtClean="0"/>
              <a:t>总结</a:t>
            </a:r>
            <a:endParaRPr lang="en-US" altLang="zh-CN" b="0" dirty="0" smtClean="0"/>
          </a:p>
          <a:p>
            <a:pPr>
              <a:buNone/>
            </a:pPr>
            <a:endParaRPr lang="zh-CN" altLang="en-US" dirty="0" smtClean="0"/>
          </a:p>
        </p:txBody>
      </p:sp>
    </p:spTree>
    <p:extLst>
      <p:ext uri="{BB962C8B-B14F-4D97-AF65-F5344CB8AC3E}">
        <p14:creationId xmlns:p14="http://schemas.microsoft.com/office/powerpoint/2010/main" xmlns="" val="3718141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活动类</a:t>
            </a:r>
            <a:r>
              <a:rPr lang="zh-CN" altLang="en-US" dirty="0" smtClean="0">
                <a:effectLst/>
              </a:rPr>
              <a:t>层次结构</a:t>
            </a:r>
            <a:endParaRPr lang="en-US" altLang="zh-CN" dirty="0" smtClean="0"/>
          </a:p>
        </p:txBody>
      </p:sp>
      <p:sp>
        <p:nvSpPr>
          <p:cNvPr id="4" name="Content Placeholder 3"/>
          <p:cNvSpPr>
            <a:spLocks noGrp="1"/>
          </p:cNvSpPr>
          <p:nvPr>
            <p:ph idx="1"/>
          </p:nvPr>
        </p:nvSpPr>
        <p:spPr/>
        <p:txBody>
          <a:bodyPr/>
          <a:lstStyle/>
          <a:p>
            <a:endParaRPr lang="en-US" dirty="0"/>
          </a:p>
        </p:txBody>
      </p:sp>
      <p:sp>
        <p:nvSpPr>
          <p:cNvPr id="6" name="Rectangle 5"/>
          <p:cNvSpPr/>
          <p:nvPr/>
        </p:nvSpPr>
        <p:spPr bwMode="auto">
          <a:xfrm>
            <a:off x="428596" y="3194388"/>
            <a:ext cx="2053843" cy="50678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Activity</a:t>
            </a:r>
          </a:p>
        </p:txBody>
      </p:sp>
      <p:sp>
        <p:nvSpPr>
          <p:cNvPr id="7" name="Rectangle 6"/>
          <p:cNvSpPr/>
          <p:nvPr/>
        </p:nvSpPr>
        <p:spPr bwMode="auto">
          <a:xfrm>
            <a:off x="2961668" y="1357298"/>
            <a:ext cx="1916920" cy="50678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CodeActivity</a:t>
            </a:r>
            <a:endParaRPr lang="en-US" dirty="0" smtClean="0">
              <a:solidFill>
                <a:schemeClr val="bg1"/>
              </a:solidFill>
            </a:endParaRPr>
          </a:p>
        </p:txBody>
      </p:sp>
      <p:sp>
        <p:nvSpPr>
          <p:cNvPr id="8" name="Rectangle 7"/>
          <p:cNvSpPr/>
          <p:nvPr/>
        </p:nvSpPr>
        <p:spPr bwMode="auto">
          <a:xfrm>
            <a:off x="2961668" y="1990777"/>
            <a:ext cx="1916920" cy="50678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AsyncCodeActivity</a:t>
            </a:r>
            <a:endParaRPr lang="en-US" dirty="0" smtClean="0">
              <a:solidFill>
                <a:schemeClr val="bg1"/>
              </a:solidFill>
            </a:endParaRPr>
          </a:p>
        </p:txBody>
      </p:sp>
      <p:sp>
        <p:nvSpPr>
          <p:cNvPr id="9" name="Rectangle 8"/>
          <p:cNvSpPr/>
          <p:nvPr/>
        </p:nvSpPr>
        <p:spPr bwMode="auto">
          <a:xfrm>
            <a:off x="702442" y="4651390"/>
            <a:ext cx="1985381" cy="50678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ActivityWithResult</a:t>
            </a:r>
            <a:endParaRPr lang="en-US" dirty="0" smtClean="0">
              <a:solidFill>
                <a:schemeClr val="bg1"/>
              </a:solidFill>
            </a:endParaRPr>
          </a:p>
        </p:txBody>
      </p:sp>
      <p:sp>
        <p:nvSpPr>
          <p:cNvPr id="10" name="Rectangle 9"/>
          <p:cNvSpPr/>
          <p:nvPr/>
        </p:nvSpPr>
        <p:spPr bwMode="auto">
          <a:xfrm>
            <a:off x="2961668" y="2687604"/>
            <a:ext cx="1916920" cy="50678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NativeActivity</a:t>
            </a:r>
            <a:endParaRPr lang="en-US" dirty="0" smtClean="0">
              <a:solidFill>
                <a:schemeClr val="bg1"/>
              </a:solidFill>
            </a:endParaRPr>
          </a:p>
        </p:txBody>
      </p:sp>
      <p:sp>
        <p:nvSpPr>
          <p:cNvPr id="11" name="Rectangle 10"/>
          <p:cNvSpPr/>
          <p:nvPr/>
        </p:nvSpPr>
        <p:spPr bwMode="auto">
          <a:xfrm>
            <a:off x="2961668" y="3321083"/>
            <a:ext cx="1916920" cy="50678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DynamicActivity</a:t>
            </a:r>
            <a:endParaRPr lang="en-US" dirty="0" smtClean="0">
              <a:solidFill>
                <a:schemeClr val="bg1"/>
              </a:solidFill>
            </a:endParaRPr>
          </a:p>
        </p:txBody>
      </p:sp>
      <p:sp>
        <p:nvSpPr>
          <p:cNvPr id="12" name="Rectangle 11"/>
          <p:cNvSpPr/>
          <p:nvPr/>
        </p:nvSpPr>
        <p:spPr bwMode="auto">
          <a:xfrm>
            <a:off x="3030130" y="4651390"/>
            <a:ext cx="2053843" cy="506783"/>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Activity&lt;</a:t>
            </a:r>
            <a:r>
              <a:rPr lang="en-US" dirty="0" err="1" smtClean="0">
                <a:solidFill>
                  <a:schemeClr val="bg1"/>
                </a:solidFill>
              </a:rPr>
              <a:t>TResult</a:t>
            </a:r>
            <a:r>
              <a:rPr lang="en-US" dirty="0" smtClean="0">
                <a:solidFill>
                  <a:schemeClr val="bg1"/>
                </a:solidFill>
              </a:rPr>
              <a:t>&gt;</a:t>
            </a:r>
          </a:p>
        </p:txBody>
      </p:sp>
      <p:sp>
        <p:nvSpPr>
          <p:cNvPr id="13" name="Rectangle 12"/>
          <p:cNvSpPr/>
          <p:nvPr/>
        </p:nvSpPr>
        <p:spPr bwMode="auto">
          <a:xfrm>
            <a:off x="5768587" y="3511127"/>
            <a:ext cx="2875380" cy="50678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CodeActivity</a:t>
            </a:r>
            <a:r>
              <a:rPr lang="en-US" dirty="0" smtClean="0">
                <a:solidFill>
                  <a:schemeClr val="bg1"/>
                </a:solidFill>
              </a:rPr>
              <a:t>&lt;</a:t>
            </a:r>
            <a:r>
              <a:rPr lang="en-US" dirty="0" err="1" smtClean="0">
                <a:solidFill>
                  <a:schemeClr val="bg1"/>
                </a:solidFill>
              </a:rPr>
              <a:t>TResult</a:t>
            </a:r>
            <a:r>
              <a:rPr lang="en-US" dirty="0" smtClean="0">
                <a:solidFill>
                  <a:schemeClr val="bg1"/>
                </a:solidFill>
              </a:rPr>
              <a:t>&gt;</a:t>
            </a:r>
          </a:p>
        </p:txBody>
      </p:sp>
      <p:sp>
        <p:nvSpPr>
          <p:cNvPr id="14" name="Rectangle 13"/>
          <p:cNvSpPr/>
          <p:nvPr/>
        </p:nvSpPr>
        <p:spPr bwMode="auto">
          <a:xfrm>
            <a:off x="5768587" y="4144606"/>
            <a:ext cx="2875380" cy="50678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AsyncCodeActivity</a:t>
            </a:r>
            <a:r>
              <a:rPr lang="en-US" dirty="0" smtClean="0">
                <a:solidFill>
                  <a:schemeClr val="bg1"/>
                </a:solidFill>
              </a:rPr>
              <a:t>&lt;</a:t>
            </a:r>
            <a:r>
              <a:rPr lang="en-US" dirty="0" err="1" smtClean="0">
                <a:solidFill>
                  <a:schemeClr val="bg1"/>
                </a:solidFill>
              </a:rPr>
              <a:t>TResult</a:t>
            </a:r>
            <a:r>
              <a:rPr lang="en-US" dirty="0" smtClean="0">
                <a:solidFill>
                  <a:schemeClr val="bg1"/>
                </a:solidFill>
              </a:rPr>
              <a:t>&gt;</a:t>
            </a:r>
          </a:p>
        </p:txBody>
      </p:sp>
      <p:sp>
        <p:nvSpPr>
          <p:cNvPr id="15" name="Rectangle 14"/>
          <p:cNvSpPr/>
          <p:nvPr/>
        </p:nvSpPr>
        <p:spPr bwMode="auto">
          <a:xfrm>
            <a:off x="5700125" y="4841433"/>
            <a:ext cx="2943841" cy="50678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NativeActivity</a:t>
            </a:r>
            <a:r>
              <a:rPr lang="en-US" dirty="0" smtClean="0">
                <a:solidFill>
                  <a:schemeClr val="bg1"/>
                </a:solidFill>
              </a:rPr>
              <a:t>&lt;</a:t>
            </a:r>
            <a:r>
              <a:rPr lang="en-US" dirty="0" err="1" smtClean="0">
                <a:solidFill>
                  <a:schemeClr val="bg1"/>
                </a:solidFill>
              </a:rPr>
              <a:t>TResult</a:t>
            </a:r>
            <a:r>
              <a:rPr lang="en-US" dirty="0" smtClean="0">
                <a:solidFill>
                  <a:schemeClr val="bg1"/>
                </a:solidFill>
              </a:rPr>
              <a:t>&gt;</a:t>
            </a:r>
          </a:p>
        </p:txBody>
      </p:sp>
      <p:sp>
        <p:nvSpPr>
          <p:cNvPr id="16" name="Rectangle 15"/>
          <p:cNvSpPr/>
          <p:nvPr/>
        </p:nvSpPr>
        <p:spPr bwMode="auto">
          <a:xfrm>
            <a:off x="5700125" y="5474913"/>
            <a:ext cx="2943841" cy="50678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rPr>
              <a:t>DynamicActivity</a:t>
            </a:r>
            <a:r>
              <a:rPr lang="en-US" dirty="0" smtClean="0">
                <a:solidFill>
                  <a:schemeClr val="bg1"/>
                </a:solidFill>
              </a:rPr>
              <a:t>&lt;</a:t>
            </a:r>
            <a:r>
              <a:rPr lang="en-US" dirty="0" err="1" smtClean="0">
                <a:solidFill>
                  <a:schemeClr val="bg1"/>
                </a:solidFill>
              </a:rPr>
              <a:t>TResult</a:t>
            </a:r>
            <a:r>
              <a:rPr lang="en-US" dirty="0" smtClean="0">
                <a:solidFill>
                  <a:schemeClr val="bg1"/>
                </a:solidFill>
              </a:rPr>
              <a:t>&gt;</a:t>
            </a:r>
          </a:p>
        </p:txBody>
      </p:sp>
      <p:cxnSp>
        <p:nvCxnSpPr>
          <p:cNvPr id="17" name="Straight Arrow Connector 16"/>
          <p:cNvCxnSpPr>
            <a:stCxn id="6" idx="3"/>
            <a:endCxn id="7" idx="1"/>
          </p:cNvCxnSpPr>
          <p:nvPr/>
        </p:nvCxnSpPr>
        <p:spPr>
          <a:xfrm flipV="1">
            <a:off x="2482439" y="1610690"/>
            <a:ext cx="479230" cy="18370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endCxn id="8" idx="1"/>
          </p:cNvCxnSpPr>
          <p:nvPr/>
        </p:nvCxnSpPr>
        <p:spPr>
          <a:xfrm rot="5400000" flipH="1" flipV="1">
            <a:off x="2120248" y="2606359"/>
            <a:ext cx="1203610" cy="4792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endCxn id="10" idx="1"/>
          </p:cNvCxnSpPr>
          <p:nvPr/>
        </p:nvCxnSpPr>
        <p:spPr>
          <a:xfrm rot="5400000" flipH="1" flipV="1">
            <a:off x="2468662" y="2954773"/>
            <a:ext cx="506783" cy="4792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6" idx="3"/>
            <a:endCxn id="11" idx="1"/>
          </p:cNvCxnSpPr>
          <p:nvPr/>
        </p:nvCxnSpPr>
        <p:spPr>
          <a:xfrm>
            <a:off x="2482439" y="3447779"/>
            <a:ext cx="479230" cy="1266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endCxn id="9" idx="0"/>
          </p:cNvCxnSpPr>
          <p:nvPr/>
        </p:nvCxnSpPr>
        <p:spPr>
          <a:xfrm rot="16200000" flipH="1">
            <a:off x="1100215" y="4056473"/>
            <a:ext cx="950219" cy="2396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endCxn id="12" idx="1"/>
          </p:cNvCxnSpPr>
          <p:nvPr/>
        </p:nvCxnSpPr>
        <p:spPr>
          <a:xfrm>
            <a:off x="2687823" y="4904781"/>
            <a:ext cx="342307" cy="13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endCxn id="13" idx="1"/>
          </p:cNvCxnSpPr>
          <p:nvPr/>
        </p:nvCxnSpPr>
        <p:spPr>
          <a:xfrm rot="5400000" flipH="1" flipV="1">
            <a:off x="4856148" y="3992343"/>
            <a:ext cx="1140263" cy="6846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2" idx="3"/>
            <a:endCxn id="14" idx="1"/>
          </p:cNvCxnSpPr>
          <p:nvPr/>
        </p:nvCxnSpPr>
        <p:spPr>
          <a:xfrm flipV="1">
            <a:off x="5083972" y="4397998"/>
            <a:ext cx="684614" cy="5067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2" idx="3"/>
            <a:endCxn id="15" idx="1"/>
          </p:cNvCxnSpPr>
          <p:nvPr/>
        </p:nvCxnSpPr>
        <p:spPr>
          <a:xfrm>
            <a:off x="5083972" y="4904781"/>
            <a:ext cx="616153" cy="1900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12" idx="3"/>
            <a:endCxn id="16" idx="1"/>
          </p:cNvCxnSpPr>
          <p:nvPr/>
        </p:nvCxnSpPr>
        <p:spPr>
          <a:xfrm>
            <a:off x="5083972" y="4904781"/>
            <a:ext cx="616153" cy="8235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7923817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childTnLst>
                                </p:cTn>
                              </p:par>
                              <p:par>
                                <p:cTn id="68" presetID="10"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childTnLst>
                                </p:cTn>
                              </p:par>
                              <p:par>
                                <p:cTn id="77" presetID="1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childTnLst>
                                </p:cTn>
                              </p:par>
                              <p:par>
                                <p:cTn id="80" presetID="10" presetClass="entr" presetSubtype="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2693" y="2060848"/>
            <a:ext cx="8229600" cy="1143000"/>
          </a:xfrm>
        </p:spPr>
        <p:txBody>
          <a:bodyPr/>
          <a:lstStyle/>
          <a:p>
            <a:r>
              <a:rPr lang="zh-CN" altLang="en-US" dirty="0" smtClean="0"/>
              <a:t>新一代</a:t>
            </a:r>
            <a:r>
              <a:rPr lang="en-US" altLang="zh-CN" dirty="0" smtClean="0"/>
              <a:t/>
            </a:r>
            <a:br>
              <a:rPr lang="en-US" altLang="zh-CN" dirty="0" smtClean="0"/>
            </a:br>
            <a:r>
              <a:rPr lang="zh-CN" altLang="en-US" dirty="0" smtClean="0"/>
              <a:t>工作流基础</a:t>
            </a:r>
            <a:r>
              <a:rPr lang="en-US" altLang="zh-CN" dirty="0" smtClean="0"/>
              <a:t/>
            </a:r>
            <a:br>
              <a:rPr lang="en-US" altLang="zh-CN" dirty="0" smtClean="0"/>
            </a:br>
            <a:r>
              <a:rPr lang="zh-CN" altLang="en-US" dirty="0" smtClean="0"/>
              <a:t>纵览</a:t>
            </a:r>
            <a:endParaRPr lang="zh-CN" altLang="en-US" dirty="0"/>
          </a:p>
        </p:txBody>
      </p:sp>
      <p:sp>
        <p:nvSpPr>
          <p:cNvPr id="5" name="文本占位符 4"/>
          <p:cNvSpPr>
            <a:spLocks noGrp="1"/>
          </p:cNvSpPr>
          <p:nvPr>
            <p:ph type="body" sz="quarter" idx="10"/>
          </p:nvPr>
        </p:nvSpPr>
        <p:spPr>
          <a:xfrm>
            <a:off x="395536" y="1412776"/>
            <a:ext cx="2571750" cy="642938"/>
          </a:xfrm>
        </p:spPr>
        <p:txBody>
          <a:bodyPr/>
          <a:lstStyle/>
          <a:p>
            <a:r>
              <a:rPr lang="en-US" altLang="zh-CN" dirty="0" smtClean="0"/>
              <a:t>DEV321</a:t>
            </a:r>
            <a:endParaRPr lang="zh-CN" altLang="en-US" dirty="0"/>
          </a:p>
        </p:txBody>
      </p:sp>
      <p:sp>
        <p:nvSpPr>
          <p:cNvPr id="6" name="文本占位符 5"/>
          <p:cNvSpPr>
            <a:spLocks noGrp="1"/>
          </p:cNvSpPr>
          <p:nvPr>
            <p:ph type="body" sz="quarter" idx="11"/>
          </p:nvPr>
        </p:nvSpPr>
        <p:spPr>
          <a:xfrm>
            <a:off x="467544" y="4581128"/>
            <a:ext cx="2571750" cy="1000132"/>
          </a:xfrm>
        </p:spPr>
        <p:txBody>
          <a:bodyPr/>
          <a:lstStyle/>
          <a:p>
            <a:r>
              <a:rPr lang="zh-CN" altLang="en-US" dirty="0" smtClean="0"/>
              <a:t>辛晓闻</a:t>
            </a:r>
            <a:endParaRPr lang="en-US" altLang="zh-CN" dirty="0" smtClean="0"/>
          </a:p>
          <a:p>
            <a:r>
              <a:rPr lang="zh-CN" altLang="en-US" dirty="0" smtClean="0"/>
              <a:t>项目经理</a:t>
            </a:r>
            <a:endParaRPr lang="en-US" altLang="zh-CN" dirty="0" smtClean="0"/>
          </a:p>
        </p:txBody>
      </p:sp>
      <p:sp>
        <p:nvSpPr>
          <p:cNvPr id="7" name="文本占位符 5"/>
          <p:cNvSpPr txBox="1">
            <a:spLocks/>
          </p:cNvSpPr>
          <p:nvPr/>
        </p:nvSpPr>
        <p:spPr>
          <a:xfrm>
            <a:off x="4113674" y="4565664"/>
            <a:ext cx="2571750" cy="92869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zh-CN" altLang="en-US" sz="2400" dirty="0" smtClean="0">
                <a:solidFill>
                  <a:schemeClr val="bg1"/>
                </a:solidFill>
                <a:effectLst>
                  <a:outerShdw blurRad="38100" dist="38100" dir="2700000" algn="tl">
                    <a:srgbClr val="000000">
                      <a:alpha val="43137"/>
                    </a:srgbClr>
                  </a:outerShdw>
                </a:effectLst>
              </a:rPr>
              <a:t>郜建</a:t>
            </a:r>
            <a:endParaRPr kumimoji="0" lang="en-US" altLang="zh-CN"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indent="-342900">
              <a:spcBef>
                <a:spcPct val="20000"/>
              </a:spcBef>
              <a:defRPr/>
            </a:pPr>
            <a:r>
              <a:rPr lang="zh-CN" altLang="en-US" sz="2400" dirty="0" smtClean="0">
                <a:solidFill>
                  <a:schemeClr val="bg1"/>
                </a:solidFill>
                <a:effectLst>
                  <a:outerShdw blurRad="38100" dist="38100" dir="2700000" algn="tl">
                    <a:srgbClr val="000000">
                      <a:alpha val="43137"/>
                    </a:srgbClr>
                  </a:outerShdw>
                </a:effectLst>
              </a:rPr>
              <a:t>开发测试工程师</a:t>
            </a:r>
            <a:endParaRPr kumimoji="0" lang="en-US" altLang="zh-CN"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CN" alt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9" name="文本占位符 5"/>
          <p:cNvSpPr txBox="1">
            <a:spLocks/>
          </p:cNvSpPr>
          <p:nvPr/>
        </p:nvSpPr>
        <p:spPr>
          <a:xfrm>
            <a:off x="755576" y="5661248"/>
            <a:ext cx="7643834" cy="642942"/>
          </a:xfrm>
          <a:prstGeom prst="rect">
            <a:avLst/>
          </a:prstGeom>
        </p:spPr>
        <p:txBody>
          <a:bodyPr>
            <a:normAutofit fontScale="85000" lnSpcReduction="20000"/>
          </a:bodyPr>
          <a:lstStyle/>
          <a:p>
            <a:pPr marL="342900" indent="-342900" algn="ctr">
              <a:spcBef>
                <a:spcPct val="20000"/>
              </a:spcBef>
              <a:defRPr/>
            </a:pPr>
            <a:r>
              <a:rPr lang="zh-CN" altLang="en-US" sz="2400" dirty="0">
                <a:solidFill>
                  <a:schemeClr val="bg1"/>
                </a:solidFill>
                <a:effectLst>
                  <a:outerShdw blurRad="38100" dist="38100" dir="2700000" algn="tl">
                    <a:srgbClr val="000000">
                      <a:alpha val="43137"/>
                    </a:srgbClr>
                  </a:outerShdw>
                </a:effectLst>
              </a:rPr>
              <a:t>微软中国研发集团服务器与开发工具事业</a:t>
            </a:r>
            <a:r>
              <a:rPr lang="zh-CN" altLang="en-US" sz="2400" dirty="0" smtClean="0">
                <a:solidFill>
                  <a:schemeClr val="bg1"/>
                </a:solidFill>
                <a:effectLst>
                  <a:outerShdw blurRad="38100" dist="38100" dir="2700000" algn="tl">
                    <a:srgbClr val="000000">
                      <a:alpha val="43137"/>
                    </a:srgbClr>
                  </a:outerShdw>
                </a:effectLst>
              </a:rPr>
              <a:t>部门</a:t>
            </a:r>
            <a:endParaRPr lang="en-US" altLang="zh-CN" sz="2400" dirty="0" smtClean="0">
              <a:solidFill>
                <a:schemeClr val="bg1"/>
              </a:solidFill>
              <a:effectLst>
                <a:outerShdw blurRad="38100" dist="38100" dir="2700000" algn="tl">
                  <a:srgbClr val="000000">
                    <a:alpha val="43137"/>
                  </a:srgbClr>
                </a:outerShdw>
              </a:effectLst>
            </a:endParaRPr>
          </a:p>
          <a:p>
            <a:pPr marL="342900" indent="-342900" algn="ctr">
              <a:spcBef>
                <a:spcPct val="20000"/>
              </a:spcBef>
              <a:defRPr/>
            </a:pPr>
            <a:r>
              <a:rPr lang="zh-CN" altLang="en-US" sz="2400" dirty="0" smtClean="0">
                <a:solidFill>
                  <a:schemeClr val="bg1"/>
                </a:solidFill>
                <a:effectLst>
                  <a:outerShdw blurRad="38100" dist="38100" dir="2700000" algn="tl">
                    <a:srgbClr val="000000">
                      <a:alpha val="43137"/>
                    </a:srgbClr>
                  </a:outerShdw>
                </a:effectLst>
              </a:rPr>
              <a:t>应用程序平台部门</a:t>
            </a:r>
            <a:endParaRPr kumimoji="0" lang="zh-CN" alt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xmlns="" val="4084511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43200" y="1676400"/>
            <a:ext cx="4191000" cy="5029200"/>
          </a:xfrm>
          <a:prstGeom prst="roundRect">
            <a:avLst>
              <a:gd name="adj" fmla="val 1562"/>
            </a:avLst>
          </a:prstGeom>
        </p:spPr>
        <p:style>
          <a:lnRef idx="1">
            <a:schemeClr val="accent2"/>
          </a:lnRef>
          <a:fillRef idx="3">
            <a:schemeClr val="accent2"/>
          </a:fillRef>
          <a:effectRef idx="2">
            <a:schemeClr val="accent2"/>
          </a:effectRef>
          <a:fontRef idx="minor">
            <a:schemeClr val="lt1"/>
          </a:fontRef>
        </p:style>
        <p:txBody>
          <a:bodyPr rtlCol="0" anchor="t" anchorCtr="0"/>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4" name="Rectangle 3"/>
          <p:cNvSpPr/>
          <p:nvPr/>
        </p:nvSpPr>
        <p:spPr>
          <a:xfrm>
            <a:off x="2209800" y="1905000"/>
            <a:ext cx="3962400" cy="381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smtClean="0"/>
              <a:t>InArgument</a:t>
            </a:r>
            <a:r>
              <a:rPr lang="en-US" b="1" dirty="0" smtClean="0"/>
              <a:t>&lt;</a:t>
            </a:r>
            <a:r>
              <a:rPr lang="en-US" altLang="zh-CN" b="1" dirty="0" smtClean="0"/>
              <a:t>i</a:t>
            </a:r>
            <a:r>
              <a:rPr lang="en-US" b="1" dirty="0" smtClean="0"/>
              <a:t>nt</a:t>
            </a:r>
            <a:r>
              <a:rPr lang="en-US" altLang="zh-CN" b="1" dirty="0" smtClean="0"/>
              <a:t>32</a:t>
            </a:r>
            <a:r>
              <a:rPr lang="en-US" b="1" dirty="0" smtClean="0"/>
              <a:t>&gt; </a:t>
            </a:r>
            <a:r>
              <a:rPr lang="zh-CN" altLang="en-US" b="1" dirty="0" smtClean="0"/>
              <a:t>精度</a:t>
            </a:r>
            <a:endParaRPr lang="en-US" b="1" dirty="0"/>
          </a:p>
        </p:txBody>
      </p:sp>
      <p:sp>
        <p:nvSpPr>
          <p:cNvPr id="5" name="Rectangle 4"/>
          <p:cNvSpPr/>
          <p:nvPr/>
        </p:nvSpPr>
        <p:spPr>
          <a:xfrm>
            <a:off x="2286000" y="6172200"/>
            <a:ext cx="3962400" cy="381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smtClean="0"/>
              <a:t>OutArgument</a:t>
            </a:r>
            <a:r>
              <a:rPr lang="en-US" b="1" dirty="0" smtClean="0"/>
              <a:t>&lt;</a:t>
            </a:r>
            <a:r>
              <a:rPr lang="en-US" altLang="zh-CN" b="1" dirty="0" smtClean="0"/>
              <a:t>int32</a:t>
            </a:r>
            <a:r>
              <a:rPr lang="en-US" b="1" dirty="0" smtClean="0"/>
              <a:t>&gt; </a:t>
            </a:r>
            <a:r>
              <a:rPr lang="en-US" altLang="zh-CN" b="1" dirty="0" smtClean="0"/>
              <a:t>PI</a:t>
            </a:r>
            <a:endParaRPr lang="en-US" b="1" dirty="0"/>
          </a:p>
        </p:txBody>
      </p:sp>
      <p:sp>
        <p:nvSpPr>
          <p:cNvPr id="6" name="Rectangle 5"/>
          <p:cNvSpPr/>
          <p:nvPr/>
        </p:nvSpPr>
        <p:spPr>
          <a:xfrm>
            <a:off x="2971800" y="2895600"/>
            <a:ext cx="17526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115633"/>
            <a:ext cx="1447800" cy="15826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3341528"/>
            <a:ext cx="1981200" cy="164124"/>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71800" y="3573285"/>
            <a:ext cx="381000" cy="16998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3810904"/>
            <a:ext cx="26670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4030937"/>
            <a:ext cx="22860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4250970"/>
            <a:ext cx="32766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5791200"/>
            <a:ext cx="8382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1800" y="4471003"/>
            <a:ext cx="11430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800" y="4691036"/>
            <a:ext cx="9906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4911069"/>
            <a:ext cx="14478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131102"/>
            <a:ext cx="13716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71800" y="5351135"/>
            <a:ext cx="12192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71800" y="5571168"/>
            <a:ext cx="22098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83928" y="1752600"/>
            <a:ext cx="1676400" cy="685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smtClean="0">
                <a:solidFill>
                  <a:schemeClr val="tx1"/>
                </a:solidFill>
              </a:rPr>
              <a:t>执行</a:t>
            </a:r>
            <a:endParaRPr lang="en-US" b="1" dirty="0">
              <a:solidFill>
                <a:schemeClr val="tx1"/>
              </a:solidFill>
            </a:endParaRPr>
          </a:p>
        </p:txBody>
      </p:sp>
      <p:sp>
        <p:nvSpPr>
          <p:cNvPr id="22" name="Right Arrow 21"/>
          <p:cNvSpPr/>
          <p:nvPr/>
        </p:nvSpPr>
        <p:spPr>
          <a:xfrm flipH="1">
            <a:off x="381000" y="6019800"/>
            <a:ext cx="1524000" cy="685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smtClean="0">
                <a:solidFill>
                  <a:schemeClr val="tx1"/>
                </a:solidFill>
              </a:rPr>
              <a:t>结束</a:t>
            </a:r>
            <a:endParaRPr lang="en-US" b="1" dirty="0">
              <a:solidFill>
                <a:schemeClr val="tx1"/>
              </a:solidFill>
            </a:endParaRPr>
          </a:p>
        </p:txBody>
      </p:sp>
      <p:sp>
        <p:nvSpPr>
          <p:cNvPr id="23" name="Rectangle 22"/>
          <p:cNvSpPr/>
          <p:nvPr/>
        </p:nvSpPr>
        <p:spPr>
          <a:xfrm>
            <a:off x="2514600" y="2819400"/>
            <a:ext cx="4648200" cy="304800"/>
          </a:xfrm>
          <a:prstGeom prst="rect">
            <a:avLst/>
          </a:prstGeom>
          <a:solidFill>
            <a:srgbClr val="FFFF00">
              <a:alpha val="3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标题 1"/>
          <p:cNvSpPr>
            <a:spLocks noGrp="1"/>
          </p:cNvSpPr>
          <p:nvPr>
            <p:ph type="title"/>
          </p:nvPr>
        </p:nvSpPr>
        <p:spPr>
          <a:xfrm>
            <a:off x="457200" y="274638"/>
            <a:ext cx="8229600" cy="1143000"/>
          </a:xfrm>
        </p:spPr>
        <p:txBody>
          <a:bodyPr>
            <a:normAutofit/>
          </a:bodyPr>
          <a:lstStyle/>
          <a:p>
            <a:pPr algn="l"/>
            <a:r>
              <a:rPr lang="en-US" altLang="zh-CN" dirty="0" err="1" smtClean="0"/>
              <a:t>CodeActivity</a:t>
            </a:r>
            <a:endParaRPr lang="en-US" altLang="zh-CN" dirty="0" smtClean="0"/>
          </a:p>
        </p:txBody>
      </p:sp>
    </p:spTree>
    <p:extLst>
      <p:ext uri="{BB962C8B-B14F-4D97-AF65-F5344CB8AC3E}">
        <p14:creationId xmlns:p14="http://schemas.microsoft.com/office/powerpoint/2010/main" xmlns="" val="13552967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33333E-6 -3.33333E-6 L 3.33333E-6 0.42223 " pathEditMode="relative" rAng="0" ptsTypes="AA">
                                      <p:cBhvr>
                                        <p:cTn id="14" dur="2000" fill="hold"/>
                                        <p:tgtEl>
                                          <p:spTgt spid="23"/>
                                        </p:tgtEl>
                                        <p:attrNameLst>
                                          <p:attrName>ppt_x</p:attrName>
                                          <p:attrName>ppt_y</p:attrName>
                                        </p:attrNameLst>
                                      </p:cBhvr>
                                      <p:rCtr x="0" y="211"/>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3" grpId="1" animBg="1"/>
      <p:bldP spid="23"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43200" y="1846384"/>
            <a:ext cx="4191000" cy="4859215"/>
          </a:xfrm>
          <a:prstGeom prst="roundRect">
            <a:avLst>
              <a:gd name="adj" fmla="val 2401"/>
            </a:avLst>
          </a:prstGeom>
        </p:spPr>
        <p:style>
          <a:lnRef idx="1">
            <a:schemeClr val="accent2"/>
          </a:lnRef>
          <a:fillRef idx="3">
            <a:schemeClr val="accent2"/>
          </a:fillRef>
          <a:effectRef idx="2">
            <a:schemeClr val="accent2"/>
          </a:effectRef>
          <a:fontRef idx="minor">
            <a:schemeClr val="lt1"/>
          </a:fontRef>
        </p:style>
        <p:txBody>
          <a:bodyPr rtlCol="0" anchor="t" anchorCtr="0"/>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4" name="Rectangle 3"/>
          <p:cNvSpPr/>
          <p:nvPr/>
        </p:nvSpPr>
        <p:spPr>
          <a:xfrm>
            <a:off x="2286000" y="1905000"/>
            <a:ext cx="3962400" cy="381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smtClean="0"/>
              <a:t>InArgument</a:t>
            </a:r>
            <a:r>
              <a:rPr lang="en-US" b="1" dirty="0" smtClean="0"/>
              <a:t>&lt;string&gt; </a:t>
            </a:r>
            <a:r>
              <a:rPr lang="zh-CN" altLang="en-US" b="1" dirty="0"/>
              <a:t>问题</a:t>
            </a:r>
            <a:endParaRPr lang="en-US" b="1" dirty="0"/>
          </a:p>
        </p:txBody>
      </p:sp>
      <p:sp>
        <p:nvSpPr>
          <p:cNvPr id="5" name="Rectangle 4"/>
          <p:cNvSpPr/>
          <p:nvPr/>
        </p:nvSpPr>
        <p:spPr>
          <a:xfrm>
            <a:off x="2286000" y="6172200"/>
            <a:ext cx="3962400" cy="381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smtClean="0"/>
              <a:t>OutArgument</a:t>
            </a:r>
            <a:r>
              <a:rPr lang="en-US" b="1" dirty="0" smtClean="0"/>
              <a:t>&lt;string&gt; </a:t>
            </a:r>
            <a:r>
              <a:rPr lang="zh-CN" altLang="en-US" b="1" dirty="0" smtClean="0"/>
              <a:t>答案</a:t>
            </a:r>
            <a:endParaRPr lang="en-US" b="1" dirty="0"/>
          </a:p>
        </p:txBody>
      </p:sp>
      <p:sp>
        <p:nvSpPr>
          <p:cNvPr id="6" name="Rectangle 5"/>
          <p:cNvSpPr/>
          <p:nvPr/>
        </p:nvSpPr>
        <p:spPr>
          <a:xfrm>
            <a:off x="2971800" y="2895600"/>
            <a:ext cx="17526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109545"/>
            <a:ext cx="1447800" cy="15826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3329352"/>
            <a:ext cx="1981200" cy="164124"/>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71800" y="3555021"/>
            <a:ext cx="381000" cy="16998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3786552"/>
            <a:ext cx="26670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5791200"/>
            <a:ext cx="8382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800" y="4677504"/>
            <a:ext cx="9906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4900243"/>
            <a:ext cx="14478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122982"/>
            <a:ext cx="13716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71800" y="5345721"/>
            <a:ext cx="12192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71800" y="5568460"/>
            <a:ext cx="2209800" cy="1524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375320" y="1752600"/>
            <a:ext cx="1676400" cy="685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a:solidFill>
                  <a:schemeClr val="tx1"/>
                </a:solidFill>
              </a:rPr>
              <a:t>执行</a:t>
            </a:r>
            <a:endParaRPr lang="en-US" b="1" dirty="0">
              <a:solidFill>
                <a:schemeClr val="tx1"/>
              </a:solidFill>
            </a:endParaRPr>
          </a:p>
        </p:txBody>
      </p:sp>
      <p:sp>
        <p:nvSpPr>
          <p:cNvPr id="21" name="Right Arrow 20"/>
          <p:cNvSpPr/>
          <p:nvPr/>
        </p:nvSpPr>
        <p:spPr>
          <a:xfrm flipH="1">
            <a:off x="381000" y="6019800"/>
            <a:ext cx="1524000" cy="685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smtClean="0">
                <a:solidFill>
                  <a:schemeClr val="tx1"/>
                </a:solidFill>
              </a:rPr>
              <a:t>结束</a:t>
            </a:r>
            <a:endParaRPr lang="en-US" b="1" dirty="0">
              <a:solidFill>
                <a:schemeClr val="tx1"/>
              </a:solidFill>
            </a:endParaRPr>
          </a:p>
        </p:txBody>
      </p:sp>
      <p:sp>
        <p:nvSpPr>
          <p:cNvPr id="22" name="Rectangle 21" hidden="1"/>
          <p:cNvSpPr/>
          <p:nvPr/>
        </p:nvSpPr>
        <p:spPr>
          <a:xfrm>
            <a:off x="2514600" y="2819400"/>
            <a:ext cx="4648200" cy="304800"/>
          </a:xfrm>
          <a:prstGeom prst="rect">
            <a:avLst/>
          </a:prstGeom>
          <a:solidFill>
            <a:srgbClr val="FFFF00">
              <a:alpha val="3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14600" y="4572000"/>
            <a:ext cx="4648200" cy="304800"/>
          </a:xfrm>
          <a:prstGeom prst="rect">
            <a:avLst/>
          </a:prstGeom>
          <a:solidFill>
            <a:srgbClr val="FFFF00">
              <a:alpha val="3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43600" y="3810000"/>
            <a:ext cx="14478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smtClean="0"/>
              <a:t>书签（</a:t>
            </a:r>
            <a:r>
              <a:rPr lang="en-US" altLang="zh-CN" b="1" dirty="0" smtClean="0"/>
              <a:t>Bookmark</a:t>
            </a:r>
            <a:r>
              <a:rPr lang="zh-CN" altLang="en-US" b="1" dirty="0" smtClean="0"/>
              <a:t>）</a:t>
            </a:r>
            <a:endParaRPr lang="en-US" b="1" dirty="0"/>
          </a:p>
        </p:txBody>
      </p:sp>
      <p:sp>
        <p:nvSpPr>
          <p:cNvPr id="25" name="Right Arrow 24"/>
          <p:cNvSpPr/>
          <p:nvPr/>
        </p:nvSpPr>
        <p:spPr>
          <a:xfrm flipH="1">
            <a:off x="7696200" y="3810000"/>
            <a:ext cx="1295400" cy="533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smtClean="0">
                <a:solidFill>
                  <a:schemeClr val="tx1"/>
                </a:solidFill>
              </a:rPr>
              <a:t>回到</a:t>
            </a:r>
            <a:endParaRPr lang="en-US" b="1" dirty="0">
              <a:solidFill>
                <a:schemeClr val="tx1"/>
              </a:solidFill>
            </a:endParaRPr>
          </a:p>
        </p:txBody>
      </p:sp>
      <p:sp>
        <p:nvSpPr>
          <p:cNvPr id="27" name="Right Arrow 26"/>
          <p:cNvSpPr/>
          <p:nvPr/>
        </p:nvSpPr>
        <p:spPr>
          <a:xfrm flipH="1">
            <a:off x="1854075" y="3900712"/>
            <a:ext cx="824753" cy="351976"/>
          </a:xfrm>
          <a:prstGeom prst="rightArrow">
            <a:avLst/>
          </a:prstGeom>
          <a:ln w="19050">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yield</a:t>
            </a:r>
            <a:endParaRPr lang="en-US" sz="1200" dirty="0"/>
          </a:p>
        </p:txBody>
      </p:sp>
      <p:sp>
        <p:nvSpPr>
          <p:cNvPr id="29" name="Rectangle 28"/>
          <p:cNvSpPr/>
          <p:nvPr/>
        </p:nvSpPr>
        <p:spPr>
          <a:xfrm>
            <a:off x="2448636" y="2813713"/>
            <a:ext cx="4648200" cy="304800"/>
          </a:xfrm>
          <a:prstGeom prst="rect">
            <a:avLst/>
          </a:prstGeom>
          <a:solidFill>
            <a:srgbClr val="FFFF00">
              <a:alpha val="3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标题 1"/>
          <p:cNvSpPr>
            <a:spLocks noGrp="1"/>
          </p:cNvSpPr>
          <p:nvPr>
            <p:ph type="title"/>
          </p:nvPr>
        </p:nvSpPr>
        <p:spPr>
          <a:xfrm>
            <a:off x="457200" y="274638"/>
            <a:ext cx="8229600" cy="1143000"/>
          </a:xfrm>
        </p:spPr>
        <p:txBody>
          <a:bodyPr>
            <a:normAutofit/>
          </a:bodyPr>
          <a:lstStyle/>
          <a:p>
            <a:pPr algn="l"/>
            <a:r>
              <a:rPr lang="en-US" altLang="zh-CN" dirty="0" err="1" smtClean="0"/>
              <a:t>AsyncCodeActivity</a:t>
            </a:r>
            <a:endParaRPr lang="en-US" altLang="zh-CN" dirty="0" smtClean="0"/>
          </a:p>
        </p:txBody>
      </p:sp>
    </p:spTree>
    <p:extLst>
      <p:ext uri="{BB962C8B-B14F-4D97-AF65-F5344CB8AC3E}">
        <p14:creationId xmlns:p14="http://schemas.microsoft.com/office/powerpoint/2010/main" xmlns="" val="24436862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33333E-6 -3.33333E-6 L 3.33333E-6 0.13334 " pathEditMode="relative" rAng="0" ptsTypes="AA">
                                      <p:cBhvr>
                                        <p:cTn id="14" dur="2000" fill="hold"/>
                                        <p:tgtEl>
                                          <p:spTgt spid="22"/>
                                        </p:tgtEl>
                                        <p:attrNameLst>
                                          <p:attrName>ppt_x</p:attrName>
                                          <p:attrName>ppt_y</p:attrName>
                                        </p:attrNameLst>
                                      </p:cBhvr>
                                      <p:rCtr x="0" y="67"/>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5E-6 2.59944E-6 L 5E-6 0.13806 " pathEditMode="relative" rAng="0" ptsTypes="AA">
                                      <p:cBhvr>
                                        <p:cTn id="22" dur="2000" fill="hold"/>
                                        <p:tgtEl>
                                          <p:spTgt spid="29"/>
                                        </p:tgtEl>
                                        <p:attrNameLst>
                                          <p:attrName>ppt_x</p:attrName>
                                          <p:attrName>ppt_y</p:attrName>
                                        </p:attrNameLst>
                                      </p:cBhvr>
                                      <p:rCtr x="0" y="69"/>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3.33333E-6 1.11111E-6 L 3.33333E-6 0.17778 " pathEditMode="relative" rAng="0" ptsTypes="AA">
                                      <p:cBhvr>
                                        <p:cTn id="54" dur="2000" fill="hold"/>
                                        <p:tgtEl>
                                          <p:spTgt spid="23"/>
                                        </p:tgtEl>
                                        <p:attrNameLst>
                                          <p:attrName>ppt_x</p:attrName>
                                          <p:attrName>ppt_y</p:attrName>
                                        </p:attrNameLst>
                                      </p:cBhvr>
                                      <p:rCtr x="0" y="89"/>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2" nodeType="clickEffect">
                                  <p:stCondLst>
                                    <p:cond delay="0"/>
                                  </p:stCondLst>
                                  <p:childTnLst>
                                    <p:set>
                                      <p:cBhvr>
                                        <p:cTn id="58" dur="1" fill="hold">
                                          <p:stCondLst>
                                            <p:cond delay="0"/>
                                          </p:stCondLst>
                                        </p:cTn>
                                        <p:tgtEl>
                                          <p:spTgt spid="2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2" grpId="1" animBg="1"/>
      <p:bldP spid="22" grpId="2" animBg="1"/>
      <p:bldP spid="23" grpId="0" animBg="1"/>
      <p:bldP spid="23" grpId="1" animBg="1"/>
      <p:bldP spid="23" grpId="2" animBg="1"/>
      <p:bldP spid="24" grpId="0" animBg="1"/>
      <p:bldP spid="25" grpId="0" animBg="1"/>
      <p:bldP spid="27" grpId="0" animBg="1"/>
      <p:bldP spid="27" grpId="1" animBg="1"/>
      <p:bldP spid="29" grpId="0" animBg="1"/>
      <p:bldP spid="29" grpId="1" animBg="1"/>
      <p:bldP spid="29"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12074" y="1913711"/>
            <a:ext cx="1680519" cy="3954162"/>
          </a:xfrm>
          <a:prstGeom prst="roundRect">
            <a:avLst>
              <a:gd name="adj" fmla="val 411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smtClean="0">
                <a:solidFill>
                  <a:schemeClr val="tx1"/>
                </a:solidFill>
              </a:rPr>
              <a:t>打电话</a:t>
            </a:r>
            <a:endParaRPr lang="en-US" altLang="zh-CN" b="1" dirty="0" smtClean="0">
              <a:solidFill>
                <a:schemeClr val="tx1"/>
              </a:solidFill>
            </a:endParaRPr>
          </a:p>
          <a:p>
            <a:pPr algn="ctr"/>
            <a:r>
              <a:rPr lang="zh-CN" altLang="en-US" b="1" dirty="0" smtClean="0">
                <a:solidFill>
                  <a:schemeClr val="tx1"/>
                </a:solidFill>
              </a:rPr>
              <a:t>给两个朋友</a:t>
            </a:r>
            <a:endParaRPr lang="en-US" b="1" dirty="0">
              <a:solidFill>
                <a:schemeClr val="tx1"/>
              </a:solidFill>
            </a:endParaRPr>
          </a:p>
        </p:txBody>
      </p:sp>
      <p:sp>
        <p:nvSpPr>
          <p:cNvPr id="4" name="Rounded Rectangle 3"/>
          <p:cNvSpPr/>
          <p:nvPr/>
        </p:nvSpPr>
        <p:spPr>
          <a:xfrm>
            <a:off x="4275653" y="3282413"/>
            <a:ext cx="1791729" cy="5066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smtClean="0">
                <a:solidFill>
                  <a:schemeClr val="tx1"/>
                </a:solidFill>
              </a:rPr>
              <a:t>打电话给小王</a:t>
            </a:r>
            <a:endParaRPr lang="en-US" b="1" dirty="0">
              <a:solidFill>
                <a:schemeClr val="tx1"/>
              </a:solidFill>
            </a:endParaRPr>
          </a:p>
        </p:txBody>
      </p:sp>
      <p:sp>
        <p:nvSpPr>
          <p:cNvPr id="8" name="Rounded Rectangle 7"/>
          <p:cNvSpPr/>
          <p:nvPr/>
        </p:nvSpPr>
        <p:spPr>
          <a:xfrm>
            <a:off x="6380671" y="3282413"/>
            <a:ext cx="1791729" cy="5066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smtClean="0">
                <a:solidFill>
                  <a:schemeClr val="tx1"/>
                </a:solidFill>
              </a:rPr>
              <a:t>打电话给小李</a:t>
            </a:r>
            <a:endParaRPr lang="en-US" b="1" dirty="0">
              <a:solidFill>
                <a:schemeClr val="tx1"/>
              </a:solidFill>
            </a:endParaRPr>
          </a:p>
        </p:txBody>
      </p:sp>
      <p:sp>
        <p:nvSpPr>
          <p:cNvPr id="9" name="Arc 8"/>
          <p:cNvSpPr/>
          <p:nvPr/>
        </p:nvSpPr>
        <p:spPr>
          <a:xfrm>
            <a:off x="2496280" y="2370909"/>
            <a:ext cx="2860072" cy="1778171"/>
          </a:xfrm>
          <a:prstGeom prst="arc">
            <a:avLst>
              <a:gd name="adj1" fmla="val 16200921"/>
              <a:gd name="adj2" fmla="val 21512323"/>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531556" y="2383266"/>
            <a:ext cx="6744979" cy="1703931"/>
          </a:xfrm>
          <a:prstGeom prst="arc">
            <a:avLst>
              <a:gd name="adj1" fmla="val 16326482"/>
              <a:gd name="adj2" fmla="val 0"/>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Arrow 11"/>
          <p:cNvSpPr/>
          <p:nvPr/>
        </p:nvSpPr>
        <p:spPr>
          <a:xfrm>
            <a:off x="902257" y="1916832"/>
            <a:ext cx="1309816" cy="49427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600" b="1" dirty="0" smtClean="0">
                <a:solidFill>
                  <a:schemeClr val="tx1"/>
                </a:solidFill>
              </a:rPr>
              <a:t>执行</a:t>
            </a:r>
            <a:endParaRPr lang="en-US" sz="1600" b="1" dirty="0">
              <a:solidFill>
                <a:schemeClr val="tx1"/>
              </a:solidFill>
            </a:endParaRPr>
          </a:p>
        </p:txBody>
      </p:sp>
      <p:sp>
        <p:nvSpPr>
          <p:cNvPr id="13" name="Right Arrow 12"/>
          <p:cNvSpPr/>
          <p:nvPr/>
        </p:nvSpPr>
        <p:spPr>
          <a:xfrm flipH="1">
            <a:off x="822814" y="5180014"/>
            <a:ext cx="1300914" cy="49427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600" b="1" dirty="0">
                <a:solidFill>
                  <a:schemeClr val="tx1"/>
                </a:solidFill>
              </a:rPr>
              <a:t>结束</a:t>
            </a:r>
            <a:endParaRPr lang="en-US" sz="1600" b="1" dirty="0">
              <a:solidFill>
                <a:schemeClr val="tx1"/>
              </a:solidFill>
            </a:endParaRPr>
          </a:p>
        </p:txBody>
      </p:sp>
      <p:sp>
        <p:nvSpPr>
          <p:cNvPr id="15" name="Arc 14"/>
          <p:cNvSpPr/>
          <p:nvPr/>
        </p:nvSpPr>
        <p:spPr>
          <a:xfrm>
            <a:off x="2526657" y="2492896"/>
            <a:ext cx="2829695" cy="2520280"/>
          </a:xfrm>
          <a:prstGeom prst="arc">
            <a:avLst>
              <a:gd name="adj1" fmla="val 363278"/>
              <a:gd name="adj2" fmla="val 5719846"/>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a:off x="722301" y="2492896"/>
            <a:ext cx="6554234" cy="2548820"/>
          </a:xfrm>
          <a:prstGeom prst="arc">
            <a:avLst>
              <a:gd name="adj1" fmla="val 108827"/>
              <a:gd name="adj2" fmla="val 5719846"/>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5254950" y="1556792"/>
            <a:ext cx="2125362" cy="2594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smtClean="0">
                <a:solidFill>
                  <a:schemeClr val="tx1"/>
                </a:solidFill>
              </a:rPr>
              <a:t>调度活动</a:t>
            </a:r>
            <a:endParaRPr lang="en-US" b="1" dirty="0">
              <a:solidFill>
                <a:schemeClr val="tx1"/>
              </a:solidFill>
            </a:endParaRPr>
          </a:p>
        </p:txBody>
      </p:sp>
      <p:sp>
        <p:nvSpPr>
          <p:cNvPr id="19" name="Rounded Rectangle 18"/>
          <p:cNvSpPr/>
          <p:nvPr/>
        </p:nvSpPr>
        <p:spPr>
          <a:xfrm>
            <a:off x="5436096" y="5185732"/>
            <a:ext cx="2125362" cy="2594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smtClean="0">
                <a:solidFill>
                  <a:schemeClr val="tx1"/>
                </a:solidFill>
              </a:rPr>
              <a:t>子活动结束</a:t>
            </a:r>
            <a:endParaRPr lang="en-US" b="1" dirty="0">
              <a:solidFill>
                <a:schemeClr val="tx1"/>
              </a:solidFill>
            </a:endParaRPr>
          </a:p>
        </p:txBody>
      </p:sp>
      <p:sp>
        <p:nvSpPr>
          <p:cNvPr id="20" name="Right Arrow 19"/>
          <p:cNvSpPr/>
          <p:nvPr/>
        </p:nvSpPr>
        <p:spPr>
          <a:xfrm flipH="1">
            <a:off x="1331640" y="4087198"/>
            <a:ext cx="824753" cy="277906"/>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yield</a:t>
            </a:r>
            <a:endParaRPr lang="en-US" sz="1200" dirty="0"/>
          </a:p>
        </p:txBody>
      </p:sp>
      <p:sp>
        <p:nvSpPr>
          <p:cNvPr id="23" name="标题 1"/>
          <p:cNvSpPr>
            <a:spLocks noGrp="1"/>
          </p:cNvSpPr>
          <p:nvPr>
            <p:ph type="title"/>
          </p:nvPr>
        </p:nvSpPr>
        <p:spPr>
          <a:xfrm>
            <a:off x="457200" y="274638"/>
            <a:ext cx="8229600" cy="1143000"/>
          </a:xfrm>
        </p:spPr>
        <p:txBody>
          <a:bodyPr>
            <a:normAutofit/>
          </a:bodyPr>
          <a:lstStyle/>
          <a:p>
            <a:pPr algn="l"/>
            <a:r>
              <a:rPr lang="en-US" altLang="zh-CN" dirty="0" err="1" smtClean="0"/>
              <a:t>NativeActivity</a:t>
            </a:r>
            <a:endParaRPr lang="en-US" altLang="zh-CN" dirty="0" smtClean="0"/>
          </a:p>
        </p:txBody>
      </p:sp>
    </p:spTree>
    <p:extLst>
      <p:ext uri="{BB962C8B-B14F-4D97-AF65-F5344CB8AC3E}">
        <p14:creationId xmlns:p14="http://schemas.microsoft.com/office/powerpoint/2010/main" xmlns="" val="32886847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2" grpId="0" animBg="1"/>
      <p:bldP spid="13" grpId="0" animBg="1"/>
      <p:bldP spid="15" grpId="0" animBg="1"/>
      <p:bldP spid="16" grpId="0" animBg="1"/>
      <p:bldP spid="18" grpId="0" animBg="1"/>
      <p:bldP spid="19" grpId="0" animBg="1"/>
      <p:bldP spid="20" grpId="0" animBg="1"/>
      <p:bldP spid="2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00034" y="1500174"/>
          <a:ext cx="8072494" cy="4286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7000892" y="4714884"/>
            <a:ext cx="2071670" cy="200026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zh-CN" altLang="en-US" dirty="0" smtClean="0"/>
              <a:t>工作流设计器结构</a:t>
            </a:r>
            <a:endParaRPr lang="en-US" dirty="0"/>
          </a:p>
        </p:txBody>
      </p:sp>
      <p:graphicFrame>
        <p:nvGraphicFramePr>
          <p:cNvPr id="19" name="Diagram 18"/>
          <p:cNvGraphicFramePr/>
          <p:nvPr>
            <p:extLst>
              <p:ext uri="{D42A27DB-BD31-4B8C-83A1-F6EECF244321}">
                <p14:modId xmlns:p14="http://schemas.microsoft.com/office/powerpoint/2010/main" xmlns="" val="1714200372"/>
              </p:ext>
            </p:extLst>
          </p:nvPr>
        </p:nvGraphicFramePr>
        <p:xfrm>
          <a:off x="6500794" y="5214950"/>
          <a:ext cx="3143304" cy="14287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7358082" y="4857760"/>
            <a:ext cx="142876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可用的控件</a:t>
            </a:r>
            <a:endParaRPr lang="en-US" b="1" dirty="0"/>
          </a:p>
        </p:txBody>
      </p:sp>
      <p:grpSp>
        <p:nvGrpSpPr>
          <p:cNvPr id="12" name="Group 11"/>
          <p:cNvGrpSpPr/>
          <p:nvPr/>
        </p:nvGrpSpPr>
        <p:grpSpPr>
          <a:xfrm>
            <a:off x="857224" y="5072074"/>
            <a:ext cx="1270861" cy="149510"/>
            <a:chOff x="5470901" y="5129941"/>
            <a:chExt cx="790414" cy="92988"/>
          </a:xfrm>
        </p:grpSpPr>
        <p:cxnSp>
          <p:nvCxnSpPr>
            <p:cNvPr id="13" name="Straight Connector 12"/>
            <p:cNvCxnSpPr/>
            <p:nvPr/>
          </p:nvCxnSpPr>
          <p:spPr>
            <a:xfrm>
              <a:off x="5470901" y="5222929"/>
              <a:ext cx="790414" cy="0"/>
            </a:xfrm>
            <a:prstGeom prst="line">
              <a:avLst/>
            </a:prstGeom>
            <a:ln w="50800" cmpd="sng"/>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6090835" y="5129941"/>
              <a:ext cx="154982" cy="92988"/>
            </a:xfrm>
            <a:prstGeom prst="line">
              <a:avLst/>
            </a:prstGeom>
            <a:ln w="50800" cmpd="sng"/>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03337" y="4786397"/>
            <a:ext cx="1107996" cy="369332"/>
          </a:xfrm>
          <a:prstGeom prst="rect">
            <a:avLst/>
          </a:prstGeom>
          <a:noFill/>
        </p:spPr>
        <p:txBody>
          <a:bodyPr wrap="none" rtlCol="0">
            <a:spAutoFit/>
          </a:bodyPr>
          <a:lstStyle/>
          <a:p>
            <a:r>
              <a:rPr lang="zh-CN" altLang="en-US" b="1" dirty="0" smtClean="0"/>
              <a:t>反序列化</a:t>
            </a:r>
            <a:endParaRPr lang="en-US" b="1" dirty="0"/>
          </a:p>
        </p:txBody>
      </p:sp>
      <p:grpSp>
        <p:nvGrpSpPr>
          <p:cNvPr id="17" name="Group 16"/>
          <p:cNvGrpSpPr/>
          <p:nvPr/>
        </p:nvGrpSpPr>
        <p:grpSpPr>
          <a:xfrm rot="10800000">
            <a:off x="857224" y="5357826"/>
            <a:ext cx="1270861" cy="149510"/>
            <a:chOff x="5470901" y="5129941"/>
            <a:chExt cx="790414" cy="92988"/>
          </a:xfrm>
        </p:grpSpPr>
        <p:cxnSp>
          <p:nvCxnSpPr>
            <p:cNvPr id="20" name="Straight Connector 19"/>
            <p:cNvCxnSpPr/>
            <p:nvPr/>
          </p:nvCxnSpPr>
          <p:spPr>
            <a:xfrm>
              <a:off x="5470901" y="5222929"/>
              <a:ext cx="790414" cy="0"/>
            </a:xfrm>
            <a:prstGeom prst="line">
              <a:avLst/>
            </a:prstGeom>
            <a:ln w="50800"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6090835" y="5129941"/>
              <a:ext cx="154982" cy="92988"/>
            </a:xfrm>
            <a:prstGeom prst="line">
              <a:avLst/>
            </a:prstGeom>
            <a:ln w="50800" cmpd="sng"/>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928662" y="5500702"/>
            <a:ext cx="877163" cy="369332"/>
          </a:xfrm>
          <a:prstGeom prst="rect">
            <a:avLst/>
          </a:prstGeom>
          <a:noFill/>
        </p:spPr>
        <p:txBody>
          <a:bodyPr wrap="none" rtlCol="0">
            <a:spAutoFit/>
          </a:bodyPr>
          <a:lstStyle/>
          <a:p>
            <a:r>
              <a:rPr lang="zh-CN" altLang="en-US" b="1" dirty="0" smtClean="0"/>
              <a:t>序列化</a:t>
            </a:r>
            <a:endParaRPr lang="en-US" b="1" dirty="0"/>
          </a:p>
        </p:txBody>
      </p:sp>
      <p:grpSp>
        <p:nvGrpSpPr>
          <p:cNvPr id="23" name="Group 22"/>
          <p:cNvGrpSpPr/>
          <p:nvPr/>
        </p:nvGrpSpPr>
        <p:grpSpPr>
          <a:xfrm>
            <a:off x="2285984" y="5065440"/>
            <a:ext cx="1270861" cy="149510"/>
            <a:chOff x="5470901" y="5129941"/>
            <a:chExt cx="790414" cy="92988"/>
          </a:xfrm>
        </p:grpSpPr>
        <p:cxnSp>
          <p:nvCxnSpPr>
            <p:cNvPr id="24" name="Straight Connector 23"/>
            <p:cNvCxnSpPr/>
            <p:nvPr/>
          </p:nvCxnSpPr>
          <p:spPr>
            <a:xfrm>
              <a:off x="5470901" y="5222929"/>
              <a:ext cx="790414" cy="0"/>
            </a:xfrm>
            <a:prstGeom prst="line">
              <a:avLst/>
            </a:prstGeom>
            <a:ln w="50800" cmpd="sng"/>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6090835" y="5129941"/>
              <a:ext cx="154982" cy="92988"/>
            </a:xfrm>
            <a:prstGeom prst="line">
              <a:avLst/>
            </a:prstGeom>
            <a:ln w="50800" cmpd="sng"/>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2571736" y="4786322"/>
            <a:ext cx="646331" cy="369332"/>
          </a:xfrm>
          <a:prstGeom prst="rect">
            <a:avLst/>
          </a:prstGeom>
          <a:noFill/>
        </p:spPr>
        <p:txBody>
          <a:bodyPr wrap="none" rtlCol="0">
            <a:spAutoFit/>
          </a:bodyPr>
          <a:lstStyle/>
          <a:p>
            <a:r>
              <a:rPr lang="zh-CN" altLang="en-US" b="1" dirty="0" smtClean="0"/>
              <a:t>封装</a:t>
            </a:r>
            <a:endParaRPr lang="en-US" b="1" dirty="0"/>
          </a:p>
        </p:txBody>
      </p:sp>
      <p:grpSp>
        <p:nvGrpSpPr>
          <p:cNvPr id="27" name="Group 26"/>
          <p:cNvGrpSpPr/>
          <p:nvPr/>
        </p:nvGrpSpPr>
        <p:grpSpPr>
          <a:xfrm rot="10800000">
            <a:off x="2285984" y="5357826"/>
            <a:ext cx="1270861" cy="149510"/>
            <a:chOff x="5470901" y="5129941"/>
            <a:chExt cx="790414" cy="92988"/>
          </a:xfrm>
        </p:grpSpPr>
        <p:cxnSp>
          <p:nvCxnSpPr>
            <p:cNvPr id="28" name="Straight Connector 27"/>
            <p:cNvCxnSpPr/>
            <p:nvPr/>
          </p:nvCxnSpPr>
          <p:spPr>
            <a:xfrm>
              <a:off x="5470901" y="5222929"/>
              <a:ext cx="790414" cy="0"/>
            </a:xfrm>
            <a:prstGeom prst="line">
              <a:avLst/>
            </a:prstGeom>
            <a:ln w="50800" cmpd="sng"/>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6090835" y="5129941"/>
              <a:ext cx="154982" cy="92988"/>
            </a:xfrm>
            <a:prstGeom prst="line">
              <a:avLst/>
            </a:prstGeom>
            <a:ln w="50800" cmpd="sng"/>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571736" y="5500702"/>
            <a:ext cx="646331" cy="369332"/>
          </a:xfrm>
          <a:prstGeom prst="rect">
            <a:avLst/>
          </a:prstGeom>
          <a:noFill/>
        </p:spPr>
        <p:txBody>
          <a:bodyPr wrap="none" rtlCol="0">
            <a:spAutoFit/>
          </a:bodyPr>
          <a:lstStyle/>
          <a:p>
            <a:r>
              <a:rPr lang="zh-CN" altLang="en-US" b="1" dirty="0" smtClean="0"/>
              <a:t>包含</a:t>
            </a:r>
            <a:endParaRPr lang="en-US" b="1" dirty="0"/>
          </a:p>
        </p:txBody>
      </p:sp>
      <p:grpSp>
        <p:nvGrpSpPr>
          <p:cNvPr id="31" name="Group 30"/>
          <p:cNvGrpSpPr/>
          <p:nvPr/>
        </p:nvGrpSpPr>
        <p:grpSpPr>
          <a:xfrm>
            <a:off x="4587023" y="5072074"/>
            <a:ext cx="1270861" cy="149510"/>
            <a:chOff x="5470901" y="5129941"/>
            <a:chExt cx="790414" cy="92988"/>
          </a:xfrm>
        </p:grpSpPr>
        <p:cxnSp>
          <p:nvCxnSpPr>
            <p:cNvPr id="32" name="Straight Connector 31"/>
            <p:cNvCxnSpPr/>
            <p:nvPr/>
          </p:nvCxnSpPr>
          <p:spPr>
            <a:xfrm>
              <a:off x="5470901" y="5222929"/>
              <a:ext cx="790414" cy="0"/>
            </a:xfrm>
            <a:prstGeom prst="line">
              <a:avLst/>
            </a:prstGeom>
            <a:ln w="50800" cmpd="sng"/>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6090835" y="5129941"/>
              <a:ext cx="154982" cy="92988"/>
            </a:xfrm>
            <a:prstGeom prst="line">
              <a:avLst/>
            </a:prstGeom>
            <a:ln w="50800" cmpd="sng"/>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10800000">
            <a:off x="4568945" y="5357826"/>
            <a:ext cx="1270861" cy="149510"/>
            <a:chOff x="5470901" y="5129941"/>
            <a:chExt cx="790414" cy="92988"/>
          </a:xfrm>
        </p:grpSpPr>
        <p:cxnSp>
          <p:nvCxnSpPr>
            <p:cNvPr id="35" name="Straight Connector 34"/>
            <p:cNvCxnSpPr/>
            <p:nvPr/>
          </p:nvCxnSpPr>
          <p:spPr>
            <a:xfrm>
              <a:off x="5470901" y="5222929"/>
              <a:ext cx="790414" cy="0"/>
            </a:xfrm>
            <a:prstGeom prst="line">
              <a:avLst/>
            </a:prstGeom>
            <a:ln w="50800" cmpd="sng"/>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090835" y="5129941"/>
              <a:ext cx="154982" cy="92988"/>
            </a:xfrm>
            <a:prstGeom prst="line">
              <a:avLst/>
            </a:prstGeom>
            <a:ln w="50800" cmpd="sng"/>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4944213" y="4786322"/>
            <a:ext cx="646331" cy="369332"/>
          </a:xfrm>
          <a:prstGeom prst="rect">
            <a:avLst/>
          </a:prstGeom>
          <a:noFill/>
        </p:spPr>
        <p:txBody>
          <a:bodyPr wrap="none" rtlCol="0">
            <a:spAutoFit/>
          </a:bodyPr>
          <a:lstStyle/>
          <a:p>
            <a:r>
              <a:rPr lang="zh-CN" altLang="en-US" b="1" dirty="0" smtClean="0"/>
              <a:t>绑定</a:t>
            </a:r>
            <a:endParaRPr lang="en-US" b="1" dirty="0"/>
          </a:p>
        </p:txBody>
      </p:sp>
      <p:sp>
        <p:nvSpPr>
          <p:cNvPr id="38" name="TextBox 37"/>
          <p:cNvSpPr txBox="1"/>
          <p:nvPr/>
        </p:nvSpPr>
        <p:spPr>
          <a:xfrm>
            <a:off x="4944213" y="5429264"/>
            <a:ext cx="646331" cy="369332"/>
          </a:xfrm>
          <a:prstGeom prst="rect">
            <a:avLst/>
          </a:prstGeom>
          <a:noFill/>
        </p:spPr>
        <p:txBody>
          <a:bodyPr wrap="none" rtlCol="0">
            <a:spAutoFit/>
          </a:bodyPr>
          <a:lstStyle/>
          <a:p>
            <a:r>
              <a:rPr lang="zh-CN" altLang="en-US" b="1" dirty="0" smtClean="0"/>
              <a:t>绑定</a:t>
            </a:r>
            <a:endParaRPr lang="en-US" b="1" dirty="0"/>
          </a:p>
        </p:txBody>
      </p:sp>
    </p:spTree>
    <p:extLst>
      <p:ext uri="{BB962C8B-B14F-4D97-AF65-F5344CB8AC3E}">
        <p14:creationId xmlns:p14="http://schemas.microsoft.com/office/powerpoint/2010/main" xmlns="" val="1907229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DFFF39D9-7A34-4891-B7B1-18AF59F35C64}"/>
                                            </p:graphicEl>
                                          </p:spTgt>
                                        </p:tgtEl>
                                        <p:attrNameLst>
                                          <p:attrName>style.visibility</p:attrName>
                                        </p:attrNameLst>
                                      </p:cBhvr>
                                      <p:to>
                                        <p:strVal val="visible"/>
                                      </p:to>
                                    </p:set>
                                    <p:animEffect transition="in" filter="fade">
                                      <p:cBhvr>
                                        <p:cTn id="7" dur="1000"/>
                                        <p:tgtEl>
                                          <p:spTgt spid="7">
                                            <p:graphicEl>
                                              <a:dgm id="{DFFF39D9-7A34-4891-B7B1-18AF59F35C6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4D9724FA-BB52-4B40-89E9-7A772E0CF11D}"/>
                                            </p:graphicEl>
                                          </p:spTgt>
                                        </p:tgtEl>
                                        <p:attrNameLst>
                                          <p:attrName>style.visibility</p:attrName>
                                        </p:attrNameLst>
                                      </p:cBhvr>
                                      <p:to>
                                        <p:strVal val="visible"/>
                                      </p:to>
                                    </p:set>
                                    <p:animEffect transition="in" filter="fade">
                                      <p:cBhvr>
                                        <p:cTn id="12" dur="1000"/>
                                        <p:tgtEl>
                                          <p:spTgt spid="7">
                                            <p:graphicEl>
                                              <a:dgm id="{4D9724FA-BB52-4B40-89E9-7A772E0CF11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graphicEl>
                                              <a:dgm id="{EEFBE8E7-53F8-49E5-9CEF-D9BE5DD16793}"/>
                                            </p:graphicEl>
                                          </p:spTgt>
                                        </p:tgtEl>
                                        <p:attrNameLst>
                                          <p:attrName>style.visibility</p:attrName>
                                        </p:attrNameLst>
                                      </p:cBhvr>
                                      <p:to>
                                        <p:strVal val="visible"/>
                                      </p:to>
                                    </p:set>
                                    <p:animEffect transition="in" filter="fade">
                                      <p:cBhvr>
                                        <p:cTn id="29" dur="1000"/>
                                        <p:tgtEl>
                                          <p:spTgt spid="7">
                                            <p:graphicEl>
                                              <a:dgm id="{EEFBE8E7-53F8-49E5-9CEF-D9BE5DD16793}"/>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graphicEl>
                                              <a:dgm id="{39DDEB4D-F7E1-4EDF-BDC2-B1F59FD34C22}"/>
                                            </p:graphicEl>
                                          </p:spTgt>
                                        </p:tgtEl>
                                        <p:attrNameLst>
                                          <p:attrName>style.visibility</p:attrName>
                                        </p:attrNameLst>
                                      </p:cBhvr>
                                      <p:to>
                                        <p:strVal val="visible"/>
                                      </p:to>
                                    </p:set>
                                    <p:animEffect transition="in" filter="fade">
                                      <p:cBhvr>
                                        <p:cTn id="46" dur="1000"/>
                                        <p:tgtEl>
                                          <p:spTgt spid="7">
                                            <p:graphicEl>
                                              <a:dgm id="{39DDEB4D-F7E1-4EDF-BDC2-B1F59FD34C22}"/>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10" grpId="0" animBg="1"/>
      <p:bldGraphic spid="19" grpId="0">
        <p:bldAsOne/>
      </p:bldGraphic>
      <p:bldP spid="15" grpId="0"/>
      <p:bldP spid="22" grpId="0"/>
      <p:bldP spid="26" grpId="0"/>
      <p:bldP spid="30"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演示</a:t>
            </a:r>
            <a:r>
              <a:rPr lang="en-US" dirty="0" smtClean="0"/>
              <a:t>:</a:t>
            </a:r>
            <a:r>
              <a:rPr lang="zh-CN" altLang="en-US" dirty="0" smtClean="0"/>
              <a:t>自定义活动和设计器</a:t>
            </a:r>
            <a:endParaRPr lang="en-US" dirty="0"/>
          </a:p>
        </p:txBody>
      </p:sp>
    </p:spTree>
    <p:extLst>
      <p:ext uri="{BB962C8B-B14F-4D97-AF65-F5344CB8AC3E}">
        <p14:creationId xmlns:p14="http://schemas.microsoft.com/office/powerpoint/2010/main" xmlns="" val="25072671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主要内容</a:t>
            </a:r>
          </a:p>
        </p:txBody>
      </p:sp>
      <p:sp>
        <p:nvSpPr>
          <p:cNvPr id="3" name="内容占位符 2"/>
          <p:cNvSpPr>
            <a:spLocks noGrp="1"/>
          </p:cNvSpPr>
          <p:nvPr>
            <p:ph idx="1"/>
          </p:nvPr>
        </p:nvSpPr>
        <p:spPr/>
        <p:txBody>
          <a:bodyPr/>
          <a:lstStyle/>
          <a:p>
            <a:r>
              <a:rPr lang="zh-CN" altLang="en-US" b="0" dirty="0" smtClean="0"/>
              <a:t>工作流基础</a:t>
            </a:r>
            <a:r>
              <a:rPr lang="en-US" altLang="zh-CN" b="0" dirty="0" smtClean="0"/>
              <a:t>(WF)</a:t>
            </a:r>
            <a:r>
              <a:rPr lang="zh-CN" altLang="en-US" b="0" dirty="0" smtClean="0"/>
              <a:t>介绍</a:t>
            </a:r>
            <a:endParaRPr lang="en-US" altLang="zh-CN" b="0" dirty="0"/>
          </a:p>
          <a:p>
            <a:r>
              <a:rPr lang="zh-CN" altLang="en-US" b="0" dirty="0" smtClean="0"/>
              <a:t>运行时</a:t>
            </a:r>
            <a:endParaRPr lang="en-US" altLang="zh-CN" b="0" dirty="0" smtClean="0"/>
          </a:p>
          <a:p>
            <a:r>
              <a:rPr lang="zh-CN" altLang="en-US" b="0" dirty="0"/>
              <a:t>自定义活动和设计器</a:t>
            </a:r>
            <a:endParaRPr lang="en-US" altLang="zh-CN" b="0" dirty="0"/>
          </a:p>
          <a:p>
            <a:r>
              <a:rPr lang="zh-CN" altLang="en-US" dirty="0" smtClean="0"/>
              <a:t>消息与关联</a:t>
            </a:r>
            <a:endParaRPr lang="en-US" altLang="zh-CN" dirty="0" smtClean="0"/>
          </a:p>
          <a:p>
            <a:r>
              <a:rPr lang="zh-CN" altLang="en-US" b="0" dirty="0" smtClean="0"/>
              <a:t>总结</a:t>
            </a:r>
            <a:endParaRPr lang="en-US" altLang="zh-CN" b="0" dirty="0" smtClean="0"/>
          </a:p>
          <a:p>
            <a:pPr>
              <a:buNone/>
            </a:pPr>
            <a:endParaRPr lang="zh-CN" altLang="en-US" dirty="0" smtClean="0"/>
          </a:p>
        </p:txBody>
      </p:sp>
    </p:spTree>
    <p:extLst>
      <p:ext uri="{BB962C8B-B14F-4D97-AF65-F5344CB8AC3E}">
        <p14:creationId xmlns:p14="http://schemas.microsoft.com/office/powerpoint/2010/main" xmlns="" val="3718141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8"/>
          <p:cNvGrpSpPr/>
          <p:nvPr/>
        </p:nvGrpSpPr>
        <p:grpSpPr>
          <a:xfrm>
            <a:off x="6143636" y="1285860"/>
            <a:ext cx="1295400" cy="2143140"/>
            <a:chOff x="2000232" y="1214422"/>
            <a:chExt cx="1295400" cy="2143140"/>
          </a:xfrm>
        </p:grpSpPr>
        <p:sp>
          <p:nvSpPr>
            <p:cNvPr id="100"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1"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2"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03" name="Straight Arrow Connector 42"/>
            <p:cNvCxnSpPr>
              <a:stCxn id="107" idx="3"/>
              <a:endCxn id="102" idx="2"/>
            </p:cNvCxnSpPr>
            <p:nvPr/>
          </p:nvCxnSpPr>
          <p:spPr>
            <a:xfrm rot="16200000" flipH="1">
              <a:off x="2565196" y="3010151"/>
              <a:ext cx="174050" cy="382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44"/>
            <p:cNvCxnSpPr>
              <a:stCxn id="101" idx="6"/>
              <a:endCxn id="108" idx="1"/>
            </p:cNvCxnSpPr>
            <p:nvPr/>
          </p:nvCxnSpPr>
          <p:spPr>
            <a:xfrm rot="5400000">
              <a:off x="2557765" y="1605420"/>
              <a:ext cx="214314" cy="382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05"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106"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07"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8"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09" name="Shape 36"/>
            <p:cNvCxnSpPr>
              <a:stCxn id="114" idx="0"/>
              <a:endCxn id="105" idx="1"/>
            </p:cNvCxnSpPr>
            <p:nvPr/>
          </p:nvCxnSpPr>
          <p:spPr>
            <a:xfrm rot="10800000" flipV="1">
              <a:off x="2239975" y="2260014"/>
              <a:ext cx="307941" cy="185344"/>
            </a:xfrm>
            <a:prstGeom prst="bentConnector2">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hape 38"/>
            <p:cNvCxnSpPr>
              <a:stCxn id="114" idx="2"/>
              <a:endCxn id="106" idx="1"/>
            </p:cNvCxnSpPr>
            <p:nvPr/>
          </p:nvCxnSpPr>
          <p:spPr>
            <a:xfrm>
              <a:off x="2781710" y="2260014"/>
              <a:ext cx="278936" cy="185344"/>
            </a:xfrm>
            <a:prstGeom prst="bentConnector2">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40"/>
            <p:cNvCxnSpPr>
              <a:stCxn id="108" idx="3"/>
              <a:endCxn id="114" idx="1"/>
            </p:cNvCxnSpPr>
            <p:nvPr/>
          </p:nvCxnSpPr>
          <p:spPr>
            <a:xfrm rot="16200000" flipH="1">
              <a:off x="2565649" y="2043951"/>
              <a:ext cx="196525" cy="180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hape 46"/>
            <p:cNvCxnSpPr>
              <a:stCxn id="105" idx="3"/>
              <a:endCxn id="107" idx="0"/>
            </p:cNvCxnSpPr>
            <p:nvPr/>
          </p:nvCxnSpPr>
          <p:spPr>
            <a:xfrm rot="16200000" flipH="1">
              <a:off x="2319035" y="2598399"/>
              <a:ext cx="131526" cy="289649"/>
            </a:xfrm>
            <a:prstGeom prst="bentConnector2">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hape 48"/>
            <p:cNvCxnSpPr>
              <a:stCxn id="106" idx="3"/>
              <a:endCxn id="107" idx="2"/>
            </p:cNvCxnSpPr>
            <p:nvPr/>
          </p:nvCxnSpPr>
          <p:spPr>
            <a:xfrm rot="5400000">
              <a:off x="2850059" y="2598400"/>
              <a:ext cx="131526" cy="289649"/>
            </a:xfrm>
            <a:prstGeom prst="bentConnector2">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4"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2" name="标题 1"/>
          <p:cNvSpPr>
            <a:spLocks noGrp="1"/>
          </p:cNvSpPr>
          <p:nvPr>
            <p:ph type="title"/>
          </p:nvPr>
        </p:nvSpPr>
        <p:spPr/>
        <p:txBody>
          <a:bodyPr/>
          <a:lstStyle/>
          <a:p>
            <a:r>
              <a:rPr lang="zh-CN" altLang="en-US" dirty="0" smtClean="0"/>
              <a:t>消息活动</a:t>
            </a:r>
            <a:endParaRPr lang="en-US" dirty="0"/>
          </a:p>
        </p:txBody>
      </p:sp>
      <p:sp>
        <p:nvSpPr>
          <p:cNvPr id="3" name="内容占位符 2"/>
          <p:cNvSpPr>
            <a:spLocks noGrp="1"/>
          </p:cNvSpPr>
          <p:nvPr>
            <p:ph idx="1"/>
          </p:nvPr>
        </p:nvSpPr>
        <p:spPr>
          <a:xfrm>
            <a:off x="5715008" y="3643314"/>
            <a:ext cx="4000528" cy="2857520"/>
          </a:xfrm>
        </p:spPr>
        <p:txBody>
          <a:bodyPr/>
          <a:lstStyle/>
          <a:p>
            <a:pPr>
              <a:buNone/>
            </a:pPr>
            <a:r>
              <a:rPr lang="zh-CN" altLang="en-US" dirty="0" smtClean="0"/>
              <a:t>创建服务的活动</a:t>
            </a:r>
            <a:endParaRPr lang="en-US" dirty="0" smtClean="0"/>
          </a:p>
          <a:p>
            <a:pPr>
              <a:buClr>
                <a:srgbClr val="075198"/>
              </a:buClr>
            </a:pPr>
            <a:r>
              <a:rPr lang="en-US" sz="2000" dirty="0" smtClean="0">
                <a:solidFill>
                  <a:srgbClr val="075198"/>
                </a:solidFill>
                <a:latin typeface="Courier New" pitchFamily="49" charset="0"/>
                <a:cs typeface="Courier New" pitchFamily="49" charset="0"/>
              </a:rPr>
              <a:t>Receive</a:t>
            </a:r>
          </a:p>
          <a:p>
            <a:pPr>
              <a:buClr>
                <a:srgbClr val="075198"/>
              </a:buClr>
            </a:pPr>
            <a:r>
              <a:rPr lang="en-US" sz="2000" dirty="0" err="1" smtClean="0">
                <a:solidFill>
                  <a:srgbClr val="075198"/>
                </a:solidFill>
                <a:latin typeface="Courier New" pitchFamily="49" charset="0"/>
                <a:cs typeface="Courier New" pitchFamily="49" charset="0"/>
              </a:rPr>
              <a:t>Send</a:t>
            </a:r>
            <a:r>
              <a:rPr lang="en-US" altLang="zh-CN" sz="2000" dirty="0" err="1" smtClean="0">
                <a:solidFill>
                  <a:srgbClr val="075198"/>
                </a:solidFill>
                <a:latin typeface="Courier New" pitchFamily="49" charset="0"/>
                <a:cs typeface="Courier New" pitchFamily="49" charset="0"/>
              </a:rPr>
              <a:t>Reply</a:t>
            </a:r>
            <a:endParaRPr lang="en-US" sz="2000" dirty="0" smtClean="0">
              <a:solidFill>
                <a:srgbClr val="075198"/>
              </a:solidFill>
              <a:latin typeface="Courier New" pitchFamily="49" charset="0"/>
              <a:cs typeface="Courier New" pitchFamily="49" charset="0"/>
            </a:endParaRPr>
          </a:p>
        </p:txBody>
      </p:sp>
      <p:sp>
        <p:nvSpPr>
          <p:cNvPr id="10" name="内容占位符 2"/>
          <p:cNvSpPr txBox="1">
            <a:spLocks/>
          </p:cNvSpPr>
          <p:nvPr/>
        </p:nvSpPr>
        <p:spPr>
          <a:xfrm>
            <a:off x="928662" y="3571876"/>
            <a:ext cx="3929090" cy="228601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100000"/>
              <a:tabLst/>
              <a:defRPr/>
            </a:pPr>
            <a:r>
              <a:rPr lang="zh-CN" altLang="en-US" sz="2400" b="1" dirty="0" smtClean="0">
                <a:solidFill>
                  <a:schemeClr val="accent1"/>
                </a:solidFill>
              </a:rPr>
              <a:t>调用服务的活动</a:t>
            </a:r>
            <a:endParaRPr lang="en-US" altLang="en-US" sz="2400" b="1" dirty="0" smtClean="0">
              <a:solidFill>
                <a:schemeClr val="accent1"/>
              </a:solidFill>
            </a:endParaRPr>
          </a:p>
          <a:p>
            <a:pPr marL="342900" lvl="0" indent="-342900">
              <a:spcBef>
                <a:spcPct val="20000"/>
              </a:spcBef>
              <a:buClr>
                <a:srgbClr val="075198"/>
              </a:buClr>
              <a:buFont typeface="Wingdings" pitchFamily="2" charset="2"/>
              <a:buChar char="l"/>
            </a:pPr>
            <a:r>
              <a:rPr lang="en-US" altLang="zh-CN" sz="2000" b="1" dirty="0" smtClean="0">
                <a:solidFill>
                  <a:srgbClr val="075198"/>
                </a:solidFill>
                <a:latin typeface="Courier New" pitchFamily="49" charset="0"/>
                <a:cs typeface="Courier New" pitchFamily="49" charset="0"/>
              </a:rPr>
              <a:t>S</a:t>
            </a:r>
            <a:r>
              <a:rPr lang="en-US" sz="2000" b="1" dirty="0" smtClean="0">
                <a:solidFill>
                  <a:srgbClr val="075198"/>
                </a:solidFill>
                <a:latin typeface="Courier New" pitchFamily="49" charset="0"/>
                <a:cs typeface="Courier New" pitchFamily="49" charset="0"/>
              </a:rPr>
              <a:t>end</a:t>
            </a:r>
          </a:p>
          <a:p>
            <a:pPr marL="342900" indent="-342900">
              <a:spcBef>
                <a:spcPct val="20000"/>
              </a:spcBef>
              <a:buClr>
                <a:srgbClr val="075198"/>
              </a:buClr>
              <a:buFont typeface="Wingdings" pitchFamily="2" charset="2"/>
              <a:buChar char="l"/>
            </a:pPr>
            <a:r>
              <a:rPr lang="en-US" sz="2000" b="1" dirty="0" err="1" smtClean="0">
                <a:solidFill>
                  <a:srgbClr val="075198"/>
                </a:solidFill>
                <a:latin typeface="Courier New" pitchFamily="49" charset="0"/>
                <a:cs typeface="Courier New" pitchFamily="49" charset="0"/>
              </a:rPr>
              <a:t>Receive</a:t>
            </a:r>
            <a:r>
              <a:rPr lang="en-US" altLang="zh-CN" sz="2000" b="1" dirty="0" err="1" smtClean="0">
                <a:solidFill>
                  <a:srgbClr val="075198"/>
                </a:solidFill>
                <a:latin typeface="Courier New" pitchFamily="49" charset="0"/>
                <a:cs typeface="Courier New" pitchFamily="49" charset="0"/>
              </a:rPr>
              <a:t>Reply</a:t>
            </a:r>
            <a:r>
              <a:rPr lang="zh-CN" altLang="en-US" sz="2000" b="1" dirty="0" smtClean="0">
                <a:solidFill>
                  <a:srgbClr val="075198"/>
                </a:solidFill>
                <a:latin typeface="Courier New" pitchFamily="49" charset="0"/>
                <a:cs typeface="Courier New" pitchFamily="49" charset="0"/>
              </a:rPr>
              <a:t> </a:t>
            </a:r>
            <a:endParaRPr lang="en-US" altLang="zh-CN" sz="2000" b="1" dirty="0" smtClean="0">
              <a:solidFill>
                <a:srgbClr val="075198"/>
              </a:solidFill>
              <a:latin typeface="Courier New" pitchFamily="49" charset="0"/>
              <a:cs typeface="Courier New" pitchFamily="49" charset="0"/>
            </a:endParaRPr>
          </a:p>
          <a:p>
            <a:pPr marL="342900" indent="-342900">
              <a:spcBef>
                <a:spcPct val="20000"/>
              </a:spcBef>
              <a:buClr>
                <a:srgbClr val="075198"/>
              </a:buClr>
              <a:buFont typeface="Wingdings" pitchFamily="2" charset="2"/>
              <a:buChar char="l"/>
            </a:pPr>
            <a:r>
              <a:rPr lang="zh-CN" altLang="en-US" sz="2000" b="1" smtClean="0">
                <a:solidFill>
                  <a:srgbClr val="075198"/>
                </a:solidFill>
                <a:latin typeface="Courier New" pitchFamily="49" charset="0"/>
                <a:cs typeface="Courier New" pitchFamily="49" charset="0"/>
              </a:rPr>
              <a:t>添加服务引用</a:t>
            </a:r>
            <a:endParaRPr lang="en-US" sz="2000" b="1" dirty="0" smtClean="0">
              <a:solidFill>
                <a:srgbClr val="075198"/>
              </a:solidFill>
              <a:latin typeface="Courier New" pitchFamily="49" charset="0"/>
              <a:cs typeface="Courier New" pitchFamily="49" charset="0"/>
            </a:endParaRPr>
          </a:p>
        </p:txBody>
      </p:sp>
      <p:cxnSp>
        <p:nvCxnSpPr>
          <p:cNvPr id="19" name="Straight Connector 65"/>
          <p:cNvCxnSpPr/>
          <p:nvPr/>
        </p:nvCxnSpPr>
        <p:spPr>
          <a:xfrm rot="5400000" flipH="1" flipV="1">
            <a:off x="2750331" y="4250537"/>
            <a:ext cx="3929090" cy="0"/>
          </a:xfrm>
          <a:prstGeom prst="line">
            <a:avLst/>
          </a:prstGeom>
          <a:ln>
            <a:gradFill flip="none" rotWithShape="1">
              <a:gsLst>
                <a:gs pos="0">
                  <a:schemeClr val="accent1">
                    <a:tint val="66000"/>
                    <a:satMod val="160000"/>
                    <a:alpha val="0"/>
                  </a:schemeClr>
                </a:gs>
                <a:gs pos="10000">
                  <a:schemeClr val="bg2">
                    <a:lumMod val="25000"/>
                  </a:schemeClr>
                </a:gs>
                <a:gs pos="100000">
                  <a:schemeClr val="bg2">
                    <a:lumMod val="2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5" name="组合 97"/>
          <p:cNvGrpSpPr/>
          <p:nvPr/>
        </p:nvGrpSpPr>
        <p:grpSpPr>
          <a:xfrm>
            <a:off x="2000232" y="1214422"/>
            <a:ext cx="1295400" cy="2143140"/>
            <a:chOff x="2000232" y="1214422"/>
            <a:chExt cx="1295400" cy="2143140"/>
          </a:xfrm>
        </p:grpSpPr>
        <p:sp>
          <p:nvSpPr>
            <p:cNvPr id="30"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6"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1" name="Straight Arrow Connector 42"/>
            <p:cNvCxnSpPr>
              <a:stCxn id="34" idx="3"/>
              <a:endCxn id="37" idx="2"/>
            </p:cNvCxnSpPr>
            <p:nvPr/>
          </p:nvCxnSpPr>
          <p:spPr>
            <a:xfrm rot="16200000" flipH="1">
              <a:off x="2565196" y="3010151"/>
              <a:ext cx="174050" cy="382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4"/>
            <p:cNvCxnSpPr>
              <a:stCxn id="36" idx="6"/>
              <a:endCxn id="35" idx="1"/>
            </p:cNvCxnSpPr>
            <p:nvPr/>
          </p:nvCxnSpPr>
          <p:spPr>
            <a:xfrm rot="5400000">
              <a:off x="2557765" y="1605420"/>
              <a:ext cx="214314" cy="382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33"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34"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5"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38" name="Shape 36"/>
            <p:cNvCxnSpPr>
              <a:stCxn id="45" idx="0"/>
              <a:endCxn id="32" idx="1"/>
            </p:cNvCxnSpPr>
            <p:nvPr/>
          </p:nvCxnSpPr>
          <p:spPr>
            <a:xfrm rot="10800000" flipV="1">
              <a:off x="2239975" y="2260014"/>
              <a:ext cx="307941" cy="185344"/>
            </a:xfrm>
            <a:prstGeom prst="bentConnector2">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hape 38"/>
            <p:cNvCxnSpPr>
              <a:stCxn id="45" idx="2"/>
              <a:endCxn id="33" idx="1"/>
            </p:cNvCxnSpPr>
            <p:nvPr/>
          </p:nvCxnSpPr>
          <p:spPr>
            <a:xfrm>
              <a:off x="2781710" y="2260014"/>
              <a:ext cx="278936" cy="185344"/>
            </a:xfrm>
            <a:prstGeom prst="bentConnector2">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40"/>
            <p:cNvCxnSpPr>
              <a:stCxn id="35" idx="3"/>
              <a:endCxn id="45" idx="1"/>
            </p:cNvCxnSpPr>
            <p:nvPr/>
          </p:nvCxnSpPr>
          <p:spPr>
            <a:xfrm rot="16200000" flipH="1">
              <a:off x="2565649" y="2043951"/>
              <a:ext cx="196525" cy="180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hape 46"/>
            <p:cNvCxnSpPr>
              <a:stCxn id="32" idx="3"/>
              <a:endCxn id="34" idx="0"/>
            </p:cNvCxnSpPr>
            <p:nvPr/>
          </p:nvCxnSpPr>
          <p:spPr>
            <a:xfrm rot="16200000" flipH="1">
              <a:off x="2319035" y="2598399"/>
              <a:ext cx="131526" cy="289649"/>
            </a:xfrm>
            <a:prstGeom prst="bentConnector2">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hape 48"/>
            <p:cNvCxnSpPr>
              <a:stCxn id="33" idx="3"/>
              <a:endCxn id="34" idx="2"/>
            </p:cNvCxnSpPr>
            <p:nvPr/>
          </p:nvCxnSpPr>
          <p:spPr>
            <a:xfrm rot="5400000">
              <a:off x="2850059" y="2598400"/>
              <a:ext cx="131526" cy="289649"/>
            </a:xfrm>
            <a:prstGeom prst="bentConnector2">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5"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63" name="TextBox 62"/>
          <p:cNvSpPr txBox="1"/>
          <p:nvPr/>
        </p:nvSpPr>
        <p:spPr>
          <a:xfrm>
            <a:off x="3500430" y="1142984"/>
            <a:ext cx="877163" cy="369332"/>
          </a:xfrm>
          <a:prstGeom prst="rect">
            <a:avLst/>
          </a:prstGeom>
          <a:noFill/>
        </p:spPr>
        <p:txBody>
          <a:bodyPr wrap="none" rtlCol="0">
            <a:spAutoFit/>
          </a:bodyPr>
          <a:lstStyle/>
          <a:p>
            <a:r>
              <a:rPr lang="zh-CN" altLang="en-US" dirty="0" smtClean="0"/>
              <a:t>客户端</a:t>
            </a:r>
            <a:endParaRPr lang="en-US" dirty="0"/>
          </a:p>
        </p:txBody>
      </p:sp>
      <p:sp>
        <p:nvSpPr>
          <p:cNvPr id="64" name="TextBox 63"/>
          <p:cNvSpPr txBox="1"/>
          <p:nvPr/>
        </p:nvSpPr>
        <p:spPr>
          <a:xfrm>
            <a:off x="5213758" y="1142984"/>
            <a:ext cx="877163" cy="369332"/>
          </a:xfrm>
          <a:prstGeom prst="rect">
            <a:avLst/>
          </a:prstGeom>
          <a:noFill/>
        </p:spPr>
        <p:txBody>
          <a:bodyPr wrap="none" rtlCol="0">
            <a:spAutoFit/>
          </a:bodyPr>
          <a:lstStyle/>
          <a:p>
            <a:r>
              <a:rPr lang="zh-CN" altLang="en-US" dirty="0" smtClean="0"/>
              <a:t>服务端</a:t>
            </a:r>
            <a:endParaRPr lang="en-US" dirty="0"/>
          </a:p>
        </p:txBody>
      </p:sp>
      <p:cxnSp>
        <p:nvCxnSpPr>
          <p:cNvPr id="28" name="直接箭头连接符 27"/>
          <p:cNvCxnSpPr>
            <a:stCxn id="33" idx="2"/>
          </p:cNvCxnSpPr>
          <p:nvPr/>
        </p:nvCxnSpPr>
        <p:spPr>
          <a:xfrm>
            <a:off x="3181333" y="2561411"/>
            <a:ext cx="3152796" cy="158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08915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消息关联</a:t>
            </a:r>
            <a:endParaRPr lang="en-US" dirty="0"/>
          </a:p>
        </p:txBody>
      </p:sp>
      <p:sp>
        <p:nvSpPr>
          <p:cNvPr id="3" name="内容占位符 2"/>
          <p:cNvSpPr>
            <a:spLocks noGrp="1"/>
          </p:cNvSpPr>
          <p:nvPr>
            <p:ph idx="1"/>
          </p:nvPr>
        </p:nvSpPr>
        <p:spPr>
          <a:xfrm>
            <a:off x="457200" y="1600201"/>
            <a:ext cx="4471990" cy="1614486"/>
          </a:xfrm>
        </p:spPr>
        <p:txBody>
          <a:bodyPr/>
          <a:lstStyle/>
          <a:p>
            <a:r>
              <a:rPr lang="zh-CN" altLang="en-US" dirty="0" smtClean="0"/>
              <a:t>消息关联类型</a:t>
            </a:r>
            <a:endParaRPr lang="en-US" dirty="0" smtClean="0"/>
          </a:p>
          <a:p>
            <a:pPr lvl="1"/>
            <a:r>
              <a:rPr lang="zh-CN" altLang="en-US" dirty="0" smtClean="0"/>
              <a:t>协议关联</a:t>
            </a:r>
            <a:endParaRPr lang="en-US" dirty="0" smtClean="0"/>
          </a:p>
          <a:p>
            <a:pPr lvl="1"/>
            <a:r>
              <a:rPr lang="zh-CN" altLang="en-US" dirty="0" smtClean="0"/>
              <a:t>基</a:t>
            </a:r>
            <a:r>
              <a:rPr lang="zh-CN" altLang="en-US" dirty="0"/>
              <a:t>于内容的关</a:t>
            </a:r>
            <a:r>
              <a:rPr lang="zh-CN" altLang="en-US" dirty="0" smtClean="0"/>
              <a:t>联</a:t>
            </a:r>
            <a:endParaRPr lang="en-US" dirty="0"/>
          </a:p>
        </p:txBody>
      </p:sp>
      <p:pic>
        <p:nvPicPr>
          <p:cNvPr id="1026" name="Picture 2" descr="C:\Users\xiaowenx\AppData\Local\Microsoft\Windows\Temporary Internet Files\Content.IE5\KBTPPF9C\MCj03459340000[1].wmf"/>
          <p:cNvPicPr>
            <a:picLocks noChangeAspect="1" noChangeArrowheads="1"/>
          </p:cNvPicPr>
          <p:nvPr/>
        </p:nvPicPr>
        <p:blipFill>
          <a:blip r:embed="rId2" cstate="print"/>
          <a:srcRect/>
          <a:stretch>
            <a:fillRect/>
          </a:stretch>
        </p:blipFill>
        <p:spPr bwMode="auto">
          <a:xfrm>
            <a:off x="1643042" y="4318726"/>
            <a:ext cx="1854200" cy="1246188"/>
          </a:xfrm>
          <a:prstGeom prst="rect">
            <a:avLst/>
          </a:prstGeom>
          <a:noFill/>
        </p:spPr>
      </p:pic>
      <p:cxnSp>
        <p:nvCxnSpPr>
          <p:cNvPr id="89" name="直接箭头连接符 88"/>
          <p:cNvCxnSpPr/>
          <p:nvPr/>
        </p:nvCxnSpPr>
        <p:spPr>
          <a:xfrm flipV="1">
            <a:off x="4071934" y="3604346"/>
            <a:ext cx="1357322" cy="9286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0" name="直接箭头连接符 89"/>
          <p:cNvCxnSpPr/>
          <p:nvPr/>
        </p:nvCxnSpPr>
        <p:spPr>
          <a:xfrm flipV="1">
            <a:off x="4214810" y="4890230"/>
            <a:ext cx="1714512" cy="1428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3" name="TextBox 92"/>
          <p:cNvSpPr txBox="1"/>
          <p:nvPr/>
        </p:nvSpPr>
        <p:spPr>
          <a:xfrm rot="21183167">
            <a:off x="3284634" y="5606119"/>
            <a:ext cx="2831224" cy="369332"/>
          </a:xfrm>
          <a:prstGeom prst="rect">
            <a:avLst/>
          </a:prstGeom>
          <a:noFill/>
        </p:spPr>
        <p:txBody>
          <a:bodyPr wrap="none" rtlCol="0">
            <a:spAutoFit/>
          </a:bodyPr>
          <a:lstStyle/>
          <a:p>
            <a:r>
              <a:rPr lang="zh-CN" altLang="en-US" dirty="0" smtClean="0"/>
              <a:t>发到哪个实例和哪个活动</a:t>
            </a:r>
            <a:r>
              <a:rPr lang="en-US" dirty="0" smtClean="0"/>
              <a:t>?</a:t>
            </a:r>
            <a:endParaRPr lang="en-US" dirty="0"/>
          </a:p>
        </p:txBody>
      </p:sp>
      <p:sp>
        <p:nvSpPr>
          <p:cNvPr id="41" name="Rounded Rectangle 40"/>
          <p:cNvSpPr/>
          <p:nvPr/>
        </p:nvSpPr>
        <p:spPr>
          <a:xfrm rot="21158112" flipH="1">
            <a:off x="6000760" y="1071546"/>
            <a:ext cx="2728499" cy="3830853"/>
          </a:xfrm>
          <a:prstGeom prst="roundRect">
            <a:avLst/>
          </a:prstGeom>
          <a:solidFill>
            <a:schemeClr val="accent3">
              <a:tint val="15000"/>
              <a:satMod val="2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smtClean="0"/>
              <a:t>工作流宿主</a:t>
            </a:r>
            <a:endParaRPr lang="en-US" altLang="zh-CN" dirty="0" smtClean="0"/>
          </a:p>
          <a:p>
            <a:pPr algn="ctr"/>
            <a:endParaRPr lang="en-US" dirty="0"/>
          </a:p>
          <a:p>
            <a:pPr algn="ctr"/>
            <a:endParaRPr lang="en-US" dirty="0" smtClean="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grpSp>
        <p:nvGrpSpPr>
          <p:cNvPr id="4" name="Group 41"/>
          <p:cNvGrpSpPr/>
          <p:nvPr/>
        </p:nvGrpSpPr>
        <p:grpSpPr>
          <a:xfrm rot="16448302" flipH="1">
            <a:off x="5755963" y="2173603"/>
            <a:ext cx="2179995" cy="1217563"/>
            <a:chOff x="4512417" y="3740137"/>
            <a:chExt cx="1268848" cy="760897"/>
          </a:xfrm>
        </p:grpSpPr>
        <p:grpSp>
          <p:nvGrpSpPr>
            <p:cNvPr id="5" name="组合 3"/>
            <p:cNvGrpSpPr/>
            <p:nvPr/>
          </p:nvGrpSpPr>
          <p:grpSpPr>
            <a:xfrm rot="17215830">
              <a:off x="4766394" y="3486162"/>
              <a:ext cx="760895" cy="1268846"/>
              <a:chOff x="2000232" y="1214422"/>
              <a:chExt cx="1295400" cy="2143140"/>
            </a:xfrm>
          </p:grpSpPr>
          <p:sp>
            <p:nvSpPr>
              <p:cNvPr id="45"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6"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7"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8" name="Straight Arrow Connector 42"/>
              <p:cNvCxnSpPr>
                <a:stCxn id="52" idx="3"/>
                <a:endCxn id="47" idx="2"/>
              </p:cNvCxnSpPr>
              <p:nvPr/>
            </p:nvCxnSpPr>
            <p:spPr>
              <a:xfrm rot="16200000" flipH="1">
                <a:off x="2565196" y="3010151"/>
                <a:ext cx="174050"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4"/>
              <p:cNvCxnSpPr>
                <a:stCxn id="46" idx="6"/>
                <a:endCxn id="53" idx="1"/>
              </p:cNvCxnSpPr>
              <p:nvPr/>
            </p:nvCxnSpPr>
            <p:spPr>
              <a:xfrm rot="5400000">
                <a:off x="2557765" y="1605420"/>
                <a:ext cx="214314"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51"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52"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3"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54" name="Shape 36"/>
              <p:cNvCxnSpPr>
                <a:stCxn id="59" idx="0"/>
                <a:endCxn id="50" idx="1"/>
              </p:cNvCxnSpPr>
              <p:nvPr/>
            </p:nvCxnSpPr>
            <p:spPr>
              <a:xfrm rot="10800000" flipV="1">
                <a:off x="2239975" y="2260014"/>
                <a:ext cx="307941"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hape 38"/>
              <p:cNvCxnSpPr>
                <a:stCxn id="59" idx="2"/>
                <a:endCxn id="51" idx="1"/>
              </p:cNvCxnSpPr>
              <p:nvPr/>
            </p:nvCxnSpPr>
            <p:spPr>
              <a:xfrm>
                <a:off x="2781710" y="2260014"/>
                <a:ext cx="278936"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40"/>
              <p:cNvCxnSpPr>
                <a:stCxn id="53" idx="3"/>
                <a:endCxn id="59" idx="1"/>
              </p:cNvCxnSpPr>
              <p:nvPr/>
            </p:nvCxnSpPr>
            <p:spPr>
              <a:xfrm rot="16200000" flipH="1">
                <a:off x="2565649" y="2043951"/>
                <a:ext cx="196525" cy="180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hape 46"/>
              <p:cNvCxnSpPr>
                <a:stCxn id="50" idx="3"/>
                <a:endCxn id="52" idx="0"/>
              </p:cNvCxnSpPr>
              <p:nvPr/>
            </p:nvCxnSpPr>
            <p:spPr>
              <a:xfrm rot="16200000" flipH="1">
                <a:off x="2319035" y="2598399"/>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hape 48"/>
              <p:cNvCxnSpPr>
                <a:stCxn id="51" idx="3"/>
                <a:endCxn id="52" idx="2"/>
              </p:cNvCxnSpPr>
              <p:nvPr/>
            </p:nvCxnSpPr>
            <p:spPr>
              <a:xfrm rot="5400000">
                <a:off x="2850059" y="2598400"/>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44" name="Rounded Rectangle 63"/>
            <p:cNvSpPr/>
            <p:nvPr/>
          </p:nvSpPr>
          <p:spPr bwMode="auto">
            <a:xfrm rot="1015830" flipV="1">
              <a:off x="4512417" y="3740139"/>
              <a:ext cx="1268846" cy="760895"/>
            </a:xfrm>
            <a:prstGeom prst="roundRect">
              <a:avLst/>
            </a:prstGeom>
            <a:solidFill>
              <a:schemeClr val="accent3">
                <a:lumMod val="20000"/>
                <a:lumOff val="80000"/>
                <a:alpha val="7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6" name="Group 59"/>
          <p:cNvGrpSpPr/>
          <p:nvPr/>
        </p:nvGrpSpPr>
        <p:grpSpPr>
          <a:xfrm rot="16535172" flipH="1">
            <a:off x="6184592" y="2245041"/>
            <a:ext cx="2179995" cy="1217563"/>
            <a:chOff x="4512417" y="3740137"/>
            <a:chExt cx="1268848" cy="760897"/>
          </a:xfrm>
        </p:grpSpPr>
        <p:grpSp>
          <p:nvGrpSpPr>
            <p:cNvPr id="7" name="组合 3"/>
            <p:cNvGrpSpPr/>
            <p:nvPr/>
          </p:nvGrpSpPr>
          <p:grpSpPr>
            <a:xfrm rot="17215830">
              <a:off x="4766394" y="3486162"/>
              <a:ext cx="760895" cy="1268846"/>
              <a:chOff x="2000232" y="1214422"/>
              <a:chExt cx="1295400" cy="2143140"/>
            </a:xfrm>
          </p:grpSpPr>
          <p:sp>
            <p:nvSpPr>
              <p:cNvPr id="63"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4"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5"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66" name="Straight Arrow Connector 42"/>
              <p:cNvCxnSpPr>
                <a:stCxn id="86" idx="3"/>
                <a:endCxn id="65" idx="2"/>
              </p:cNvCxnSpPr>
              <p:nvPr/>
            </p:nvCxnSpPr>
            <p:spPr>
              <a:xfrm rot="16200000" flipH="1">
                <a:off x="2565196" y="3010151"/>
                <a:ext cx="174050"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44"/>
              <p:cNvCxnSpPr>
                <a:stCxn id="64" idx="6"/>
                <a:endCxn id="87" idx="1"/>
              </p:cNvCxnSpPr>
              <p:nvPr/>
            </p:nvCxnSpPr>
            <p:spPr>
              <a:xfrm rot="5400000">
                <a:off x="2557765" y="1605420"/>
                <a:ext cx="214314"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69"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86"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7"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88" name="Shape 36"/>
              <p:cNvCxnSpPr>
                <a:stCxn id="97" idx="0"/>
                <a:endCxn id="68" idx="1"/>
              </p:cNvCxnSpPr>
              <p:nvPr/>
            </p:nvCxnSpPr>
            <p:spPr>
              <a:xfrm rot="10800000" flipV="1">
                <a:off x="2239975" y="2260014"/>
                <a:ext cx="307941"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hape 38"/>
              <p:cNvCxnSpPr>
                <a:stCxn id="97" idx="2"/>
                <a:endCxn id="69" idx="1"/>
              </p:cNvCxnSpPr>
              <p:nvPr/>
            </p:nvCxnSpPr>
            <p:spPr>
              <a:xfrm>
                <a:off x="2781710" y="2260014"/>
                <a:ext cx="278936"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40"/>
              <p:cNvCxnSpPr>
                <a:stCxn id="87" idx="3"/>
                <a:endCxn id="97" idx="1"/>
              </p:cNvCxnSpPr>
              <p:nvPr/>
            </p:nvCxnSpPr>
            <p:spPr>
              <a:xfrm rot="16200000" flipH="1">
                <a:off x="2565649" y="2043951"/>
                <a:ext cx="196525" cy="180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hape 46"/>
              <p:cNvCxnSpPr>
                <a:stCxn id="68" idx="3"/>
                <a:endCxn id="86" idx="0"/>
              </p:cNvCxnSpPr>
              <p:nvPr/>
            </p:nvCxnSpPr>
            <p:spPr>
              <a:xfrm rot="16200000" flipH="1">
                <a:off x="2319035" y="2598399"/>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hape 48"/>
              <p:cNvCxnSpPr>
                <a:stCxn id="69" idx="3"/>
                <a:endCxn id="86" idx="2"/>
              </p:cNvCxnSpPr>
              <p:nvPr/>
            </p:nvCxnSpPr>
            <p:spPr>
              <a:xfrm rot="5400000">
                <a:off x="2850059" y="2598400"/>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62" name="Rounded Rectangle 63"/>
            <p:cNvSpPr/>
            <p:nvPr/>
          </p:nvSpPr>
          <p:spPr bwMode="auto">
            <a:xfrm rot="1015830" flipV="1">
              <a:off x="4512417" y="3740139"/>
              <a:ext cx="1268846" cy="760895"/>
            </a:xfrm>
            <a:prstGeom prst="roundRect">
              <a:avLst/>
            </a:prstGeom>
            <a:solidFill>
              <a:schemeClr val="accent3">
                <a:lumMod val="20000"/>
                <a:lumOff val="80000"/>
                <a:alpha val="7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 name="组合 3"/>
          <p:cNvGrpSpPr/>
          <p:nvPr/>
        </p:nvGrpSpPr>
        <p:grpSpPr>
          <a:xfrm rot="692108" flipH="1">
            <a:off x="7135123" y="1599896"/>
            <a:ext cx="1217561" cy="2179990"/>
            <a:chOff x="2000232" y="1214422"/>
            <a:chExt cx="1295400" cy="2143140"/>
          </a:xfrm>
        </p:grpSpPr>
        <p:sp>
          <p:nvSpPr>
            <p:cNvPr id="99"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0"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1"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02" name="Straight Arrow Connector 42"/>
            <p:cNvCxnSpPr>
              <a:stCxn id="106" idx="3"/>
              <a:endCxn id="101" idx="2"/>
            </p:cNvCxnSpPr>
            <p:nvPr/>
          </p:nvCxnSpPr>
          <p:spPr>
            <a:xfrm rot="16200000" flipH="1">
              <a:off x="2565196" y="3010151"/>
              <a:ext cx="174050"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44"/>
            <p:cNvCxnSpPr>
              <a:stCxn id="100" idx="6"/>
              <a:endCxn id="107" idx="1"/>
            </p:cNvCxnSpPr>
            <p:nvPr/>
          </p:nvCxnSpPr>
          <p:spPr>
            <a:xfrm rot="5400000">
              <a:off x="2557765" y="1605420"/>
              <a:ext cx="214314"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105"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06"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7"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08" name="Shape 36"/>
            <p:cNvCxnSpPr>
              <a:stCxn id="113" idx="0"/>
              <a:endCxn id="104" idx="1"/>
            </p:cNvCxnSpPr>
            <p:nvPr/>
          </p:nvCxnSpPr>
          <p:spPr>
            <a:xfrm rot="10800000" flipV="1">
              <a:off x="2239975" y="2260014"/>
              <a:ext cx="307941"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hape 38"/>
            <p:cNvCxnSpPr>
              <a:stCxn id="113" idx="2"/>
              <a:endCxn id="105" idx="1"/>
            </p:cNvCxnSpPr>
            <p:nvPr/>
          </p:nvCxnSpPr>
          <p:spPr>
            <a:xfrm>
              <a:off x="2781710" y="2260014"/>
              <a:ext cx="278936"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40"/>
            <p:cNvCxnSpPr>
              <a:stCxn id="107" idx="3"/>
              <a:endCxn id="113" idx="1"/>
            </p:cNvCxnSpPr>
            <p:nvPr/>
          </p:nvCxnSpPr>
          <p:spPr>
            <a:xfrm rot="16200000" flipH="1">
              <a:off x="2565649" y="2043951"/>
              <a:ext cx="196525" cy="180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hape 46"/>
            <p:cNvCxnSpPr>
              <a:stCxn id="104" idx="3"/>
              <a:endCxn id="106" idx="0"/>
            </p:cNvCxnSpPr>
            <p:nvPr/>
          </p:nvCxnSpPr>
          <p:spPr>
            <a:xfrm rot="16200000" flipH="1">
              <a:off x="2319035" y="2598399"/>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hape 48"/>
            <p:cNvCxnSpPr>
              <a:stCxn id="105" idx="3"/>
              <a:endCxn id="106" idx="2"/>
            </p:cNvCxnSpPr>
            <p:nvPr/>
          </p:nvCxnSpPr>
          <p:spPr>
            <a:xfrm rot="5400000">
              <a:off x="2850059" y="2598400"/>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 name="Group 113"/>
          <p:cNvGrpSpPr/>
          <p:nvPr/>
        </p:nvGrpSpPr>
        <p:grpSpPr>
          <a:xfrm rot="16468279" flipH="1">
            <a:off x="6351576" y="2816546"/>
            <a:ext cx="2179995" cy="1217563"/>
            <a:chOff x="4512417" y="3740137"/>
            <a:chExt cx="1268848" cy="760897"/>
          </a:xfrm>
        </p:grpSpPr>
        <p:grpSp>
          <p:nvGrpSpPr>
            <p:cNvPr id="10" name="组合 3"/>
            <p:cNvGrpSpPr/>
            <p:nvPr/>
          </p:nvGrpSpPr>
          <p:grpSpPr>
            <a:xfrm rot="17215830">
              <a:off x="4766394" y="3486162"/>
              <a:ext cx="760895" cy="1268846"/>
              <a:chOff x="2000232" y="1214422"/>
              <a:chExt cx="1295400" cy="2143140"/>
            </a:xfrm>
          </p:grpSpPr>
          <p:sp>
            <p:nvSpPr>
              <p:cNvPr id="117"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8"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9"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20" name="Straight Arrow Connector 42"/>
              <p:cNvCxnSpPr>
                <a:stCxn id="124" idx="3"/>
                <a:endCxn id="119" idx="2"/>
              </p:cNvCxnSpPr>
              <p:nvPr/>
            </p:nvCxnSpPr>
            <p:spPr>
              <a:xfrm rot="16200000" flipH="1">
                <a:off x="2565196" y="3010151"/>
                <a:ext cx="174050"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44"/>
              <p:cNvCxnSpPr>
                <a:stCxn id="118" idx="6"/>
                <a:endCxn id="125" idx="1"/>
              </p:cNvCxnSpPr>
              <p:nvPr/>
            </p:nvCxnSpPr>
            <p:spPr>
              <a:xfrm rot="5400000">
                <a:off x="2557765" y="1605420"/>
                <a:ext cx="214314"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123"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24"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5"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26" name="Shape 36"/>
              <p:cNvCxnSpPr>
                <a:stCxn id="131" idx="0"/>
                <a:endCxn id="122" idx="1"/>
              </p:cNvCxnSpPr>
              <p:nvPr/>
            </p:nvCxnSpPr>
            <p:spPr>
              <a:xfrm rot="10800000" flipV="1">
                <a:off x="2239975" y="2260014"/>
                <a:ext cx="307941"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hape 38"/>
              <p:cNvCxnSpPr>
                <a:stCxn id="131" idx="2"/>
                <a:endCxn id="123" idx="1"/>
              </p:cNvCxnSpPr>
              <p:nvPr/>
            </p:nvCxnSpPr>
            <p:spPr>
              <a:xfrm>
                <a:off x="2781710" y="2260014"/>
                <a:ext cx="278936"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40"/>
              <p:cNvCxnSpPr>
                <a:stCxn id="125" idx="3"/>
                <a:endCxn id="131" idx="1"/>
              </p:cNvCxnSpPr>
              <p:nvPr/>
            </p:nvCxnSpPr>
            <p:spPr>
              <a:xfrm rot="16200000" flipH="1">
                <a:off x="2565649" y="2043951"/>
                <a:ext cx="196525" cy="180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hape 46"/>
              <p:cNvCxnSpPr>
                <a:stCxn id="122" idx="3"/>
                <a:endCxn id="124" idx="0"/>
              </p:cNvCxnSpPr>
              <p:nvPr/>
            </p:nvCxnSpPr>
            <p:spPr>
              <a:xfrm rot="16200000" flipH="1">
                <a:off x="2319035" y="2598399"/>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hape 48"/>
              <p:cNvCxnSpPr>
                <a:stCxn id="123" idx="3"/>
                <a:endCxn id="124" idx="2"/>
              </p:cNvCxnSpPr>
              <p:nvPr/>
            </p:nvCxnSpPr>
            <p:spPr>
              <a:xfrm rot="5400000">
                <a:off x="2850059" y="2598400"/>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116" name="Rounded Rectangle 63"/>
            <p:cNvSpPr/>
            <p:nvPr/>
          </p:nvSpPr>
          <p:spPr bwMode="auto">
            <a:xfrm rot="1015830" flipV="1">
              <a:off x="4512417" y="3740139"/>
              <a:ext cx="1268846" cy="760895"/>
            </a:xfrm>
            <a:prstGeom prst="roundRect">
              <a:avLst/>
            </a:prstGeom>
            <a:solidFill>
              <a:schemeClr val="accent3">
                <a:lumMod val="20000"/>
                <a:lumOff val="80000"/>
                <a:alpha val="7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1" name="Group 131"/>
          <p:cNvGrpSpPr/>
          <p:nvPr/>
        </p:nvGrpSpPr>
        <p:grpSpPr>
          <a:xfrm rot="16541079" flipH="1">
            <a:off x="6041717" y="3109643"/>
            <a:ext cx="2179995" cy="1217563"/>
            <a:chOff x="4512417" y="3740137"/>
            <a:chExt cx="1268848" cy="760897"/>
          </a:xfrm>
        </p:grpSpPr>
        <p:grpSp>
          <p:nvGrpSpPr>
            <p:cNvPr id="12" name="组合 3"/>
            <p:cNvGrpSpPr/>
            <p:nvPr/>
          </p:nvGrpSpPr>
          <p:grpSpPr>
            <a:xfrm rot="17215830">
              <a:off x="4766394" y="3486162"/>
              <a:ext cx="760895" cy="1268846"/>
              <a:chOff x="2000232" y="1214422"/>
              <a:chExt cx="1295400" cy="2143140"/>
            </a:xfrm>
          </p:grpSpPr>
          <p:sp>
            <p:nvSpPr>
              <p:cNvPr id="135" name="Rounded Rectangle 63"/>
              <p:cNvSpPr/>
              <p:nvPr/>
            </p:nvSpPr>
            <p:spPr bwMode="auto">
              <a:xfrm rot="5400000" flipV="1">
                <a:off x="1576362" y="1638292"/>
                <a:ext cx="2143140" cy="1295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6" name="Oval 33"/>
              <p:cNvSpPr/>
              <p:nvPr/>
            </p:nvSpPr>
            <p:spPr bwMode="auto">
              <a:xfrm rot="5400000" flipV="1">
                <a:off x="2573315" y="1313138"/>
                <a:ext cx="187036" cy="1870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7" name="Oval 34"/>
              <p:cNvSpPr/>
              <p:nvPr/>
            </p:nvSpPr>
            <p:spPr bwMode="auto">
              <a:xfrm rot="5400000" flipV="1">
                <a:off x="2560615" y="3099088"/>
                <a:ext cx="187036" cy="18703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38" name="Straight Arrow Connector 42"/>
              <p:cNvCxnSpPr>
                <a:stCxn id="142" idx="3"/>
                <a:endCxn id="137" idx="2"/>
              </p:cNvCxnSpPr>
              <p:nvPr/>
            </p:nvCxnSpPr>
            <p:spPr>
              <a:xfrm rot="16200000" flipH="1">
                <a:off x="2565196" y="3010151"/>
                <a:ext cx="174050"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44"/>
              <p:cNvCxnSpPr>
                <a:stCxn id="136" idx="6"/>
                <a:endCxn id="143" idx="1"/>
              </p:cNvCxnSpPr>
              <p:nvPr/>
            </p:nvCxnSpPr>
            <p:spPr>
              <a:xfrm rot="5400000">
                <a:off x="2557765" y="1605420"/>
                <a:ext cx="214314" cy="382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Rectangle 28"/>
              <p:cNvSpPr/>
              <p:nvPr/>
            </p:nvSpPr>
            <p:spPr bwMode="auto">
              <a:xfrm rot="5400000" flipV="1">
                <a:off x="2123922" y="2440723"/>
                <a:ext cx="232103" cy="2413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bg1">
                      <a:lumMod val="85000"/>
                      <a:lumOff val="15000"/>
                    </a:schemeClr>
                  </a:solidFill>
                  <a:effectLst>
                    <a:outerShdw blurRad="63500" dist="12700" dir="2700000" algn="tl">
                      <a:srgbClr val="000000">
                        <a:alpha val="40000"/>
                      </a:srgbClr>
                    </a:outerShdw>
                  </a:effectLst>
                  <a:latin typeface="Calibri" pitchFamily="34" charset="0"/>
                </a:endParaRPr>
              </a:p>
            </p:txBody>
          </p:sp>
          <p:sp>
            <p:nvSpPr>
              <p:cNvPr id="141" name="Rectangle 29"/>
              <p:cNvSpPr/>
              <p:nvPr/>
            </p:nvSpPr>
            <p:spPr bwMode="auto">
              <a:xfrm rot="5400000" flipV="1">
                <a:off x="2944594" y="2440723"/>
                <a:ext cx="232103" cy="2413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42" name="Rectangle 30"/>
              <p:cNvSpPr/>
              <p:nvPr/>
            </p:nvSpPr>
            <p:spPr bwMode="auto">
              <a:xfrm rot="5400000" flipV="1">
                <a:off x="2534258" y="2688300"/>
                <a:ext cx="232103" cy="2413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3" name="Rectangle 31"/>
              <p:cNvSpPr/>
              <p:nvPr/>
            </p:nvSpPr>
            <p:spPr bwMode="auto">
              <a:xfrm rot="5400000" flipV="1">
                <a:off x="2546958" y="1709853"/>
                <a:ext cx="232103" cy="24137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44" name="Shape 36"/>
              <p:cNvCxnSpPr>
                <a:stCxn id="149" idx="0"/>
                <a:endCxn id="140" idx="1"/>
              </p:cNvCxnSpPr>
              <p:nvPr/>
            </p:nvCxnSpPr>
            <p:spPr>
              <a:xfrm rot="10800000" flipV="1">
                <a:off x="2239975" y="2260014"/>
                <a:ext cx="307941"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hape 38"/>
              <p:cNvCxnSpPr>
                <a:stCxn id="149" idx="2"/>
                <a:endCxn id="141" idx="1"/>
              </p:cNvCxnSpPr>
              <p:nvPr/>
            </p:nvCxnSpPr>
            <p:spPr>
              <a:xfrm>
                <a:off x="2781710" y="2260014"/>
                <a:ext cx="278936" cy="185344"/>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40"/>
              <p:cNvCxnSpPr>
                <a:stCxn id="143" idx="3"/>
                <a:endCxn id="149" idx="1"/>
              </p:cNvCxnSpPr>
              <p:nvPr/>
            </p:nvCxnSpPr>
            <p:spPr>
              <a:xfrm rot="16200000" flipH="1">
                <a:off x="2565649" y="2043951"/>
                <a:ext cx="196525" cy="180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hape 46"/>
              <p:cNvCxnSpPr>
                <a:stCxn id="140" idx="3"/>
                <a:endCxn id="142" idx="0"/>
              </p:cNvCxnSpPr>
              <p:nvPr/>
            </p:nvCxnSpPr>
            <p:spPr>
              <a:xfrm rot="16200000" flipH="1">
                <a:off x="2319035" y="2598399"/>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hape 48"/>
              <p:cNvCxnSpPr>
                <a:stCxn id="141" idx="3"/>
                <a:endCxn id="142" idx="2"/>
              </p:cNvCxnSpPr>
              <p:nvPr/>
            </p:nvCxnSpPr>
            <p:spPr>
              <a:xfrm rot="5400000">
                <a:off x="2850059" y="2598400"/>
                <a:ext cx="131526" cy="289649"/>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Diamond 32"/>
              <p:cNvSpPr/>
              <p:nvPr/>
            </p:nvSpPr>
            <p:spPr bwMode="auto">
              <a:xfrm rot="5400000" flipV="1">
                <a:off x="2547915" y="2143116"/>
                <a:ext cx="233795" cy="233795"/>
              </a:xfrm>
              <a:prstGeom prst="diamon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134" name="Rounded Rectangle 63"/>
            <p:cNvSpPr/>
            <p:nvPr/>
          </p:nvSpPr>
          <p:spPr bwMode="auto">
            <a:xfrm rot="1015830" flipV="1">
              <a:off x="4512417" y="3740139"/>
              <a:ext cx="1268846" cy="760895"/>
            </a:xfrm>
            <a:prstGeom prst="roundRect">
              <a:avLst/>
            </a:prstGeom>
            <a:solidFill>
              <a:schemeClr val="accent3">
                <a:lumMod val="20000"/>
                <a:lumOff val="80000"/>
                <a:alpha val="75000"/>
              </a:schemeClr>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150" name="TextBox 149"/>
          <p:cNvSpPr txBox="1"/>
          <p:nvPr/>
        </p:nvSpPr>
        <p:spPr>
          <a:xfrm>
            <a:off x="7858148" y="2059536"/>
            <a:ext cx="642942" cy="369332"/>
          </a:xfrm>
          <a:prstGeom prst="rect">
            <a:avLst/>
          </a:prstGeom>
          <a:noFill/>
        </p:spPr>
        <p:txBody>
          <a:bodyPr wrap="square" rtlCol="0">
            <a:spAutoFit/>
          </a:bodyPr>
          <a:lstStyle/>
          <a:p>
            <a:r>
              <a:rPr lang="en-US" b="1" dirty="0" smtClean="0">
                <a:solidFill>
                  <a:srgbClr val="FF0000"/>
                </a:solidFill>
              </a:rPr>
              <a:t>123</a:t>
            </a:r>
            <a:endParaRPr lang="en-US" b="1" dirty="0">
              <a:solidFill>
                <a:srgbClr val="FF0000"/>
              </a:solidFill>
            </a:endParaRPr>
          </a:p>
        </p:txBody>
      </p:sp>
      <p:sp>
        <p:nvSpPr>
          <p:cNvPr id="151" name="TextBox 150"/>
          <p:cNvSpPr txBox="1"/>
          <p:nvPr/>
        </p:nvSpPr>
        <p:spPr>
          <a:xfrm>
            <a:off x="2428860" y="5000636"/>
            <a:ext cx="642942" cy="369332"/>
          </a:xfrm>
          <a:prstGeom prst="rect">
            <a:avLst/>
          </a:prstGeom>
          <a:noFill/>
        </p:spPr>
        <p:txBody>
          <a:bodyPr wrap="square" rtlCol="0">
            <a:spAutoFit/>
          </a:bodyPr>
          <a:lstStyle/>
          <a:p>
            <a:r>
              <a:rPr lang="en-US" b="1" dirty="0" smtClean="0">
                <a:solidFill>
                  <a:srgbClr val="FF0000"/>
                </a:solidFill>
              </a:rPr>
              <a:t>123</a:t>
            </a:r>
            <a:endParaRPr lang="en-US" b="1" dirty="0">
              <a:solidFill>
                <a:srgbClr val="FF0000"/>
              </a:solidFill>
            </a:endParaRPr>
          </a:p>
        </p:txBody>
      </p:sp>
    </p:spTree>
    <p:extLst>
      <p:ext uri="{BB962C8B-B14F-4D97-AF65-F5344CB8AC3E}">
        <p14:creationId xmlns:p14="http://schemas.microsoft.com/office/powerpoint/2010/main" xmlns="" val="27051464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normAutofit fontScale="90000"/>
          </a:bodyPr>
          <a:lstStyle/>
          <a:p>
            <a:pPr algn="ctr"/>
            <a:r>
              <a:rPr lang="en-US" altLang="zh-CN" sz="4400" dirty="0" err="1" smtClean="0"/>
              <a:t>WorkflowServiceHost</a:t>
            </a:r>
            <a:r>
              <a:rPr lang="zh-CN" altLang="en-US" sz="4400" dirty="0" smtClean="0"/>
              <a:t> 功能</a:t>
            </a:r>
            <a:endParaRPr lang="en-US" sz="4400" dirty="0"/>
          </a:p>
        </p:txBody>
      </p:sp>
      <p:sp>
        <p:nvSpPr>
          <p:cNvPr id="4" name="Rounded Rectangle 3"/>
          <p:cNvSpPr/>
          <p:nvPr/>
        </p:nvSpPr>
        <p:spPr>
          <a:xfrm>
            <a:off x="3733800" y="1828800"/>
            <a:ext cx="3581400" cy="289560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t"/>
          <a:lstStyle/>
          <a:p>
            <a:pPr algn="ctr" fontAlgn="auto">
              <a:spcBef>
                <a:spcPts val="0"/>
              </a:spcBef>
              <a:spcAft>
                <a:spcPts val="0"/>
              </a:spcAft>
              <a:defRPr/>
            </a:pPr>
            <a:r>
              <a:rPr lang="en-US" sz="2000" b="1" dirty="0" err="1" smtClean="0"/>
              <a:t>WorkflowServiceHost</a:t>
            </a:r>
            <a:endParaRPr lang="en-US" b="1" dirty="0"/>
          </a:p>
        </p:txBody>
      </p:sp>
      <p:sp>
        <p:nvSpPr>
          <p:cNvPr id="5" name="Rectangle 4"/>
          <p:cNvSpPr>
            <a:spLocks noChangeArrowheads="1"/>
          </p:cNvSpPr>
          <p:nvPr/>
        </p:nvSpPr>
        <p:spPr bwMode="auto">
          <a:xfrm>
            <a:off x="4191000" y="4495006"/>
            <a:ext cx="990600" cy="457200"/>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r>
              <a:rPr lang="zh-CN" altLang="en-US" sz="1100" dirty="0" smtClean="0">
                <a:solidFill>
                  <a:schemeClr val="tx1"/>
                </a:solidFill>
              </a:rPr>
              <a:t>应用程序</a:t>
            </a:r>
            <a:endParaRPr lang="en-US" altLang="zh-CN" sz="1100" dirty="0" smtClean="0">
              <a:solidFill>
                <a:schemeClr val="tx1"/>
              </a:solidFill>
            </a:endParaRPr>
          </a:p>
          <a:p>
            <a:pPr algn="ctr" fontAlgn="auto">
              <a:spcBef>
                <a:spcPts val="0"/>
              </a:spcBef>
              <a:spcAft>
                <a:spcPts val="0"/>
              </a:spcAft>
              <a:defRPr/>
            </a:pPr>
            <a:r>
              <a:rPr lang="zh-CN" altLang="en-US" sz="1100" dirty="0" smtClean="0">
                <a:solidFill>
                  <a:schemeClr val="tx1"/>
                </a:solidFill>
              </a:rPr>
              <a:t>终结点</a:t>
            </a:r>
            <a:endParaRPr lang="en-US" sz="1100" dirty="0" smtClean="0">
              <a:solidFill>
                <a:schemeClr val="tx1"/>
              </a:solidFill>
            </a:endParaRPr>
          </a:p>
        </p:txBody>
      </p:sp>
      <p:sp>
        <p:nvSpPr>
          <p:cNvPr id="6" name="Rectangle 5"/>
          <p:cNvSpPr>
            <a:spLocks noChangeArrowheads="1"/>
          </p:cNvSpPr>
          <p:nvPr/>
        </p:nvSpPr>
        <p:spPr bwMode="auto">
          <a:xfrm>
            <a:off x="4191000" y="3352800"/>
            <a:ext cx="990600" cy="304800"/>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r>
              <a:rPr lang="zh-CN" altLang="en-US" sz="1400" dirty="0" smtClean="0">
                <a:solidFill>
                  <a:schemeClr val="tx1"/>
                </a:solidFill>
              </a:rPr>
              <a:t>分配器</a:t>
            </a:r>
            <a:endParaRPr lang="en-US" sz="1400" dirty="0">
              <a:solidFill>
                <a:schemeClr val="tx1"/>
              </a:solidFill>
            </a:endParaRPr>
          </a:p>
        </p:txBody>
      </p:sp>
      <p:cxnSp>
        <p:nvCxnSpPr>
          <p:cNvPr id="9" name="Elbow Connector 8"/>
          <p:cNvCxnSpPr>
            <a:stCxn id="5" idx="0"/>
          </p:cNvCxnSpPr>
          <p:nvPr/>
        </p:nvCxnSpPr>
        <p:spPr>
          <a:xfrm rot="5400000" flipH="1" flipV="1">
            <a:off x="4572000" y="4380706"/>
            <a:ext cx="228600" cy="1588"/>
          </a:xfrm>
          <a:prstGeom prst="bentConnector3">
            <a:avLst>
              <a:gd name="adj1" fmla="val 50000"/>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10" name="Elbow Connector 11"/>
          <p:cNvCxnSpPr>
            <a:stCxn id="6" idx="0"/>
            <a:endCxn id="8" idx="1"/>
          </p:cNvCxnSpPr>
          <p:nvPr/>
        </p:nvCxnSpPr>
        <p:spPr>
          <a:xfrm rot="5400000" flipH="1" flipV="1">
            <a:off x="4895850" y="2914650"/>
            <a:ext cx="228600" cy="647700"/>
          </a:xfrm>
          <a:prstGeom prst="bentConnector2">
            <a:avLst/>
          </a:prstGeom>
          <a:ln>
            <a:headEnd/>
            <a:tailEnd type="triangle" w="med" len="med"/>
          </a:ln>
        </p:spPr>
        <p:style>
          <a:lnRef idx="2">
            <a:schemeClr val="dk1"/>
          </a:lnRef>
          <a:fillRef idx="0">
            <a:schemeClr val="dk1"/>
          </a:fillRef>
          <a:effectRef idx="1">
            <a:schemeClr val="dk1"/>
          </a:effectRef>
          <a:fontRef idx="minor">
            <a:schemeClr val="tx1"/>
          </a:fontRef>
        </p:style>
      </p:cxnSp>
      <p:grpSp>
        <p:nvGrpSpPr>
          <p:cNvPr id="3" name="Group 30"/>
          <p:cNvGrpSpPr/>
          <p:nvPr/>
        </p:nvGrpSpPr>
        <p:grpSpPr>
          <a:xfrm>
            <a:off x="6019800" y="1600200"/>
            <a:ext cx="2514600" cy="1524000"/>
            <a:chOff x="6019800" y="1600200"/>
            <a:chExt cx="2514600" cy="1524000"/>
          </a:xfrm>
        </p:grpSpPr>
        <p:sp>
          <p:nvSpPr>
            <p:cNvPr id="7" name="AutoShape 16"/>
            <p:cNvSpPr>
              <a:spLocks noChangeArrowheads="1"/>
            </p:cNvSpPr>
            <p:nvPr/>
          </p:nvSpPr>
          <p:spPr bwMode="auto">
            <a:xfrm>
              <a:off x="7543800" y="1600200"/>
              <a:ext cx="990600" cy="1066800"/>
            </a:xfrm>
            <a:prstGeom prst="flowChartMagneticDisk">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r>
                <a:rPr lang="zh-CN" altLang="en-US" sz="1600" dirty="0" smtClean="0">
                  <a:solidFill>
                    <a:schemeClr val="tx1"/>
                  </a:solidFill>
                </a:rPr>
                <a:t>实例</a:t>
              </a:r>
              <a:endParaRPr lang="en-US" sz="1600" dirty="0" smtClean="0">
                <a:solidFill>
                  <a:schemeClr val="tx1"/>
                </a:solidFill>
              </a:endParaRPr>
            </a:p>
            <a:p>
              <a:pPr algn="ctr" fontAlgn="auto">
                <a:spcBef>
                  <a:spcPts val="0"/>
                </a:spcBef>
                <a:spcAft>
                  <a:spcPts val="0"/>
                </a:spcAft>
                <a:defRPr/>
              </a:pPr>
              <a:r>
                <a:rPr lang="zh-CN" altLang="en-US" sz="1600" dirty="0" smtClean="0">
                  <a:solidFill>
                    <a:schemeClr val="tx1"/>
                  </a:solidFill>
                </a:rPr>
                <a:t>存储</a:t>
              </a:r>
              <a:endParaRPr lang="en-US" sz="1400" dirty="0">
                <a:solidFill>
                  <a:schemeClr val="tx1"/>
                </a:solidFill>
              </a:endParaRPr>
            </a:p>
          </p:txBody>
        </p:sp>
        <p:cxnSp>
          <p:nvCxnSpPr>
            <p:cNvPr id="11" name="AutoShape 30"/>
            <p:cNvCxnSpPr>
              <a:cxnSpLocks noChangeShapeType="1"/>
              <a:stCxn id="7" idx="3"/>
            </p:cNvCxnSpPr>
            <p:nvPr/>
          </p:nvCxnSpPr>
          <p:spPr bwMode="auto">
            <a:xfrm rot="5400000">
              <a:off x="6800850" y="1885950"/>
              <a:ext cx="457200" cy="2019300"/>
            </a:xfrm>
            <a:prstGeom prst="bentConnector2">
              <a:avLst/>
            </a:prstGeom>
            <a:ln>
              <a:prstDash val="sysDash"/>
              <a:headEnd type="triangle" w="med" len="med"/>
              <a:tailEnd type="triangle" w="med" len="med"/>
            </a:ln>
          </p:spPr>
          <p:style>
            <a:lnRef idx="2">
              <a:schemeClr val="dk1"/>
            </a:lnRef>
            <a:fillRef idx="0">
              <a:schemeClr val="dk1"/>
            </a:fillRef>
            <a:effectRef idx="1">
              <a:schemeClr val="dk1"/>
            </a:effectRef>
            <a:fontRef idx="minor">
              <a:schemeClr val="tx1"/>
            </a:fontRef>
          </p:style>
        </p:cxnSp>
      </p:grpSp>
      <p:pic>
        <p:nvPicPr>
          <p:cNvPr id="12" name="Picture 7" descr="C:\Users\SMILLET.REDMOND\AppData\Local\Microsoft\Windows\Temporary Internet Files\Content.IE5\LKGTN2NR\MCj03575970000[1].wmf"/>
          <p:cNvPicPr>
            <a:picLocks noChangeAspect="1" noChangeArrowheads="1"/>
          </p:cNvPicPr>
          <p:nvPr/>
        </p:nvPicPr>
        <p:blipFill>
          <a:blip r:embed="rId3" cstate="print"/>
          <a:srcRect/>
          <a:stretch>
            <a:fillRect/>
          </a:stretch>
        </p:blipFill>
        <p:spPr bwMode="auto">
          <a:xfrm flipH="1">
            <a:off x="4191000" y="5638800"/>
            <a:ext cx="990600" cy="745066"/>
          </a:xfrm>
          <a:prstGeom prst="rect">
            <a:avLst/>
          </a:prstGeom>
          <a:noFill/>
        </p:spPr>
      </p:pic>
      <p:sp>
        <p:nvSpPr>
          <p:cNvPr id="14" name="Rectangle 13"/>
          <p:cNvSpPr>
            <a:spLocks noChangeArrowheads="1"/>
          </p:cNvSpPr>
          <p:nvPr/>
        </p:nvSpPr>
        <p:spPr bwMode="auto">
          <a:xfrm>
            <a:off x="4343400" y="3962400"/>
            <a:ext cx="685800" cy="304800"/>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r>
              <a:rPr lang="zh-CN" altLang="en-US" sz="1200" dirty="0" smtClean="0"/>
              <a:t>通道</a:t>
            </a:r>
            <a:endParaRPr lang="en-US" sz="1400" dirty="0">
              <a:solidFill>
                <a:schemeClr val="tx1"/>
              </a:solidFill>
            </a:endParaRPr>
          </a:p>
        </p:txBody>
      </p:sp>
      <p:grpSp>
        <p:nvGrpSpPr>
          <p:cNvPr id="13" name="Group 27"/>
          <p:cNvGrpSpPr/>
          <p:nvPr/>
        </p:nvGrpSpPr>
        <p:grpSpPr>
          <a:xfrm>
            <a:off x="5334000" y="2514600"/>
            <a:ext cx="1600200" cy="1219200"/>
            <a:chOff x="5334000" y="2514600"/>
            <a:chExt cx="1600200" cy="1219200"/>
          </a:xfrm>
        </p:grpSpPr>
        <p:sp>
          <p:nvSpPr>
            <p:cNvPr id="8" name="Rectangle 7"/>
            <p:cNvSpPr>
              <a:spLocks noChangeArrowheads="1"/>
            </p:cNvSpPr>
            <p:nvPr/>
          </p:nvSpPr>
          <p:spPr bwMode="auto">
            <a:xfrm>
              <a:off x="5334000" y="2514600"/>
              <a:ext cx="1600200" cy="1219200"/>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t"/>
            <a:lstStyle/>
            <a:p>
              <a:pPr algn="ctr" fontAlgn="auto">
                <a:spcBef>
                  <a:spcPts val="0"/>
                </a:spcBef>
                <a:spcAft>
                  <a:spcPts val="0"/>
                </a:spcAft>
                <a:defRPr/>
              </a:pPr>
              <a:endParaRPr lang="en-US" sz="1400" dirty="0">
                <a:solidFill>
                  <a:schemeClr val="tx1"/>
                </a:solidFill>
              </a:endParaRPr>
            </a:p>
          </p:txBody>
        </p:sp>
        <p:sp>
          <p:nvSpPr>
            <p:cNvPr id="15" name="Rectangle 14"/>
            <p:cNvSpPr/>
            <p:nvPr/>
          </p:nvSpPr>
          <p:spPr bwMode="auto">
            <a:xfrm>
              <a:off x="5638800" y="2590800"/>
              <a:ext cx="6858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endParaRPr lang="en-US" sz="1050" dirty="0" smtClean="0">
                <a:solidFill>
                  <a:schemeClr val="bg1"/>
                </a:solidFill>
              </a:endParaRPr>
            </a:p>
          </p:txBody>
        </p:sp>
        <p:sp>
          <p:nvSpPr>
            <p:cNvPr id="16" name="Rectangle 15"/>
            <p:cNvSpPr/>
            <p:nvPr/>
          </p:nvSpPr>
          <p:spPr bwMode="auto">
            <a:xfrm>
              <a:off x="5791200" y="2743200"/>
              <a:ext cx="6858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endParaRPr lang="en-US" sz="1000" dirty="0" smtClean="0">
                <a:solidFill>
                  <a:schemeClr val="bg1"/>
                </a:solidFill>
              </a:endParaRPr>
            </a:p>
          </p:txBody>
        </p:sp>
        <p:sp>
          <p:nvSpPr>
            <p:cNvPr id="17" name="Rectangle 16"/>
            <p:cNvSpPr/>
            <p:nvPr/>
          </p:nvSpPr>
          <p:spPr bwMode="auto">
            <a:xfrm>
              <a:off x="5943600" y="2895600"/>
              <a:ext cx="6858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zh-CN" altLang="en-US" sz="1100" dirty="0" smtClean="0">
                  <a:solidFill>
                    <a:schemeClr val="tx1"/>
                  </a:solidFill>
                </a:rPr>
                <a:t>工作流</a:t>
              </a:r>
              <a:endParaRPr lang="en-US" altLang="zh-CN" sz="1100" dirty="0" smtClean="0">
                <a:solidFill>
                  <a:schemeClr val="tx1"/>
                </a:solidFill>
              </a:endParaRPr>
            </a:p>
            <a:p>
              <a:pPr defTabSz="914099" fontAlgn="base">
                <a:spcBef>
                  <a:spcPct val="0"/>
                </a:spcBef>
                <a:spcAft>
                  <a:spcPct val="0"/>
                </a:spcAft>
              </a:pPr>
              <a:r>
                <a:rPr lang="zh-CN" altLang="en-US" sz="1100" dirty="0" smtClean="0">
                  <a:solidFill>
                    <a:schemeClr val="tx1"/>
                  </a:solidFill>
                </a:rPr>
                <a:t>服务</a:t>
              </a:r>
              <a:endParaRPr lang="en-US" altLang="zh-CN" sz="1100" dirty="0" smtClean="0">
                <a:solidFill>
                  <a:schemeClr val="tx1"/>
                </a:solidFill>
              </a:endParaRPr>
            </a:p>
            <a:p>
              <a:pPr defTabSz="914099" fontAlgn="base">
                <a:spcBef>
                  <a:spcPct val="0"/>
                </a:spcBef>
                <a:spcAft>
                  <a:spcPct val="0"/>
                </a:spcAft>
              </a:pPr>
              <a:r>
                <a:rPr lang="zh-CN" altLang="en-US" sz="1100" dirty="0" smtClean="0">
                  <a:solidFill>
                    <a:schemeClr val="tx1"/>
                  </a:solidFill>
                </a:rPr>
                <a:t>实例</a:t>
              </a:r>
              <a:endParaRPr lang="en-US" sz="1100" dirty="0" smtClean="0">
                <a:solidFill>
                  <a:schemeClr val="tx1"/>
                </a:solidFill>
              </a:endParaRPr>
            </a:p>
          </p:txBody>
        </p:sp>
      </p:grpSp>
      <p:sp>
        <p:nvSpPr>
          <p:cNvPr id="18" name="Rectangle 17"/>
          <p:cNvSpPr>
            <a:spLocks noChangeArrowheads="1"/>
          </p:cNvSpPr>
          <p:nvPr/>
        </p:nvSpPr>
        <p:spPr bwMode="auto">
          <a:xfrm>
            <a:off x="4343400" y="3657600"/>
            <a:ext cx="685800" cy="304800"/>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a:defRPr/>
            </a:pPr>
            <a:r>
              <a:rPr lang="zh-CN" altLang="en-US" sz="1200" dirty="0" smtClean="0">
                <a:solidFill>
                  <a:schemeClr val="tx1"/>
                </a:solidFill>
              </a:rPr>
              <a:t>通道</a:t>
            </a:r>
            <a:endParaRPr lang="en-US" sz="1400" dirty="0">
              <a:solidFill>
                <a:schemeClr val="tx1"/>
              </a:solidFill>
            </a:endParaRPr>
          </a:p>
        </p:txBody>
      </p:sp>
      <p:cxnSp>
        <p:nvCxnSpPr>
          <p:cNvPr id="19" name="Elbow Connector 11"/>
          <p:cNvCxnSpPr>
            <a:stCxn id="12" idx="0"/>
            <a:endCxn id="5" idx="2"/>
          </p:cNvCxnSpPr>
          <p:nvPr/>
        </p:nvCxnSpPr>
        <p:spPr>
          <a:xfrm rot="5400000" flipH="1" flipV="1">
            <a:off x="4343003" y="5295503"/>
            <a:ext cx="686594" cy="1588"/>
          </a:xfrm>
          <a:prstGeom prst="bentConnector3">
            <a:avLst>
              <a:gd name="adj1" fmla="val 50000"/>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22" name="AutoShape 30"/>
          <p:cNvCxnSpPr>
            <a:cxnSpLocks noChangeShapeType="1"/>
          </p:cNvCxnSpPr>
          <p:nvPr/>
        </p:nvCxnSpPr>
        <p:spPr bwMode="auto">
          <a:xfrm rot="5400000">
            <a:off x="3086100" y="4838700"/>
            <a:ext cx="990600" cy="457200"/>
          </a:xfrm>
          <a:prstGeom prst="bentConnector2">
            <a:avLst/>
          </a:prstGeom>
          <a:ln>
            <a:prstDash val="sysDash"/>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28" name="Group 31"/>
          <p:cNvGrpSpPr/>
          <p:nvPr/>
        </p:nvGrpSpPr>
        <p:grpSpPr>
          <a:xfrm>
            <a:off x="6743700" y="4953000"/>
            <a:ext cx="2019300" cy="1219200"/>
            <a:chOff x="6743700" y="4953000"/>
            <a:chExt cx="2019300" cy="1219200"/>
          </a:xfrm>
        </p:grpSpPr>
        <p:cxnSp>
          <p:nvCxnSpPr>
            <p:cNvPr id="23" name="AutoShape 30"/>
            <p:cNvCxnSpPr>
              <a:cxnSpLocks noChangeShapeType="1"/>
              <a:stCxn id="24" idx="1"/>
              <a:endCxn id="20" idx="2"/>
            </p:cNvCxnSpPr>
            <p:nvPr/>
          </p:nvCxnSpPr>
          <p:spPr bwMode="auto">
            <a:xfrm rot="10800000">
              <a:off x="6743700" y="4953000"/>
              <a:ext cx="723900" cy="762000"/>
            </a:xfrm>
            <a:prstGeom prst="bentConnector2">
              <a:avLst/>
            </a:prstGeom>
            <a:ln>
              <a:prstDash val="sysDash"/>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4" name="Flowchart: Document 23"/>
            <p:cNvSpPr/>
            <p:nvPr/>
          </p:nvSpPr>
          <p:spPr bwMode="auto">
            <a:xfrm>
              <a:off x="7467600" y="5257800"/>
              <a:ext cx="1295400" cy="914400"/>
            </a:xfrm>
            <a:prstGeom prst="flowChartDocument">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zh-CN" altLang="en-US" sz="1400" dirty="0" smtClean="0">
                  <a:solidFill>
                    <a:schemeClr val="tx1"/>
                  </a:solidFill>
                </a:rPr>
                <a:t>工作流管理</a:t>
              </a:r>
              <a:endParaRPr lang="en-US" altLang="zh-CN" sz="1400" dirty="0" smtClean="0">
                <a:solidFill>
                  <a:schemeClr val="tx1"/>
                </a:solidFill>
              </a:endParaRPr>
            </a:p>
            <a:p>
              <a:pPr algn="ctr" defTabSz="914099"/>
              <a:r>
                <a:rPr lang="zh-CN" altLang="en-US" sz="1400" dirty="0" smtClean="0">
                  <a:solidFill>
                    <a:schemeClr val="tx1"/>
                  </a:solidFill>
                </a:rPr>
                <a:t>服务</a:t>
              </a:r>
              <a:endParaRPr lang="en-US" sz="3200" dirty="0" smtClean="0">
                <a:solidFill>
                  <a:schemeClr val="tx1"/>
                </a:solidFill>
              </a:endParaRPr>
            </a:p>
          </p:txBody>
        </p:sp>
      </p:grpSp>
      <p:grpSp>
        <p:nvGrpSpPr>
          <p:cNvPr id="29" name="Group 28"/>
          <p:cNvGrpSpPr/>
          <p:nvPr/>
        </p:nvGrpSpPr>
        <p:grpSpPr>
          <a:xfrm>
            <a:off x="6248400" y="3734594"/>
            <a:ext cx="990600" cy="1218406"/>
            <a:chOff x="5638800" y="3734594"/>
            <a:chExt cx="990600" cy="1218406"/>
          </a:xfrm>
        </p:grpSpPr>
        <p:sp>
          <p:nvSpPr>
            <p:cNvPr id="20" name="Rectangle 19"/>
            <p:cNvSpPr>
              <a:spLocks noChangeArrowheads="1"/>
            </p:cNvSpPr>
            <p:nvPr/>
          </p:nvSpPr>
          <p:spPr bwMode="auto">
            <a:xfrm>
              <a:off x="5638800" y="4495800"/>
              <a:ext cx="990600" cy="457200"/>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p>
              <a:pPr algn="ctr" fontAlgn="auto">
                <a:spcBef>
                  <a:spcPts val="0"/>
                </a:spcBef>
                <a:spcAft>
                  <a:spcPts val="0"/>
                </a:spcAft>
                <a:defRPr/>
              </a:pPr>
              <a:r>
                <a:rPr lang="zh-CN" altLang="en-US" sz="1100" dirty="0" smtClean="0">
                  <a:solidFill>
                    <a:schemeClr val="tx1"/>
                  </a:solidFill>
                </a:rPr>
                <a:t>管理</a:t>
              </a:r>
              <a:endParaRPr lang="en-US" altLang="zh-CN" sz="1100" dirty="0" smtClean="0">
                <a:solidFill>
                  <a:schemeClr val="tx1"/>
                </a:solidFill>
              </a:endParaRPr>
            </a:p>
            <a:p>
              <a:pPr algn="ctr" fontAlgn="auto">
                <a:spcBef>
                  <a:spcPts val="0"/>
                </a:spcBef>
                <a:spcAft>
                  <a:spcPts val="0"/>
                </a:spcAft>
                <a:defRPr/>
              </a:pPr>
              <a:r>
                <a:rPr lang="zh-CN" altLang="en-US" sz="1100" dirty="0" smtClean="0">
                  <a:solidFill>
                    <a:schemeClr val="tx1"/>
                  </a:solidFill>
                </a:rPr>
                <a:t>终结点</a:t>
              </a:r>
              <a:endParaRPr lang="en-US" sz="1100" dirty="0" smtClean="0">
                <a:solidFill>
                  <a:schemeClr val="tx1"/>
                </a:solidFill>
              </a:endParaRPr>
            </a:p>
          </p:txBody>
        </p:sp>
        <p:cxnSp>
          <p:nvCxnSpPr>
            <p:cNvPr id="25" name="Elbow Connector 11"/>
            <p:cNvCxnSpPr>
              <a:stCxn id="20" idx="0"/>
              <a:endCxn id="8" idx="2"/>
            </p:cNvCxnSpPr>
            <p:nvPr/>
          </p:nvCxnSpPr>
          <p:spPr>
            <a:xfrm rot="5400000" flipH="1" flipV="1">
              <a:off x="5753100" y="4114800"/>
              <a:ext cx="762000" cy="1588"/>
            </a:xfrm>
            <a:prstGeom prst="bentConnector3">
              <a:avLst>
                <a:gd name="adj1" fmla="val 50000"/>
              </a:avLst>
            </a:prstGeom>
            <a:ln>
              <a:headEnd/>
              <a:tailEnd type="triangle" w="med" len="med"/>
            </a:ln>
          </p:spPr>
          <p:style>
            <a:lnRef idx="2">
              <a:schemeClr val="dk1"/>
            </a:lnRef>
            <a:fillRef idx="0">
              <a:schemeClr val="dk1"/>
            </a:fillRef>
            <a:effectRef idx="1">
              <a:schemeClr val="dk1"/>
            </a:effectRef>
            <a:fontRef idx="minor">
              <a:schemeClr val="tx1"/>
            </a:fontRef>
          </p:style>
        </p:cxnSp>
      </p:grpSp>
      <p:sp>
        <p:nvSpPr>
          <p:cNvPr id="26" name="Folded Corner 25"/>
          <p:cNvSpPr/>
          <p:nvPr/>
        </p:nvSpPr>
        <p:spPr bwMode="auto">
          <a:xfrm>
            <a:off x="7620000" y="3581400"/>
            <a:ext cx="914400" cy="1219200"/>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zh-CN" altLang="en-US" sz="1400" dirty="0" smtClean="0"/>
              <a:t>跟踪</a:t>
            </a:r>
            <a:endParaRPr lang="en-US" altLang="zh-CN" sz="1400" dirty="0" smtClean="0"/>
          </a:p>
          <a:p>
            <a:pPr algn="ctr" defTabSz="914099"/>
            <a:r>
              <a:rPr lang="zh-CN" altLang="en-US" sz="1400" dirty="0" smtClean="0"/>
              <a:t>配置文件</a:t>
            </a:r>
            <a:endParaRPr lang="en-US" sz="1400" dirty="0" smtClean="0">
              <a:solidFill>
                <a:schemeClr val="tx1"/>
              </a:solidFill>
            </a:endParaRPr>
          </a:p>
        </p:txBody>
      </p:sp>
      <p:cxnSp>
        <p:nvCxnSpPr>
          <p:cNvPr id="27" name="AutoShape 30"/>
          <p:cNvCxnSpPr>
            <a:cxnSpLocks noChangeShapeType="1"/>
            <a:stCxn id="26" idx="1"/>
          </p:cNvCxnSpPr>
          <p:nvPr/>
        </p:nvCxnSpPr>
        <p:spPr bwMode="auto">
          <a:xfrm rot="10800000">
            <a:off x="6019800" y="3505200"/>
            <a:ext cx="1600200" cy="685800"/>
          </a:xfrm>
          <a:prstGeom prst="bentConnector3">
            <a:avLst>
              <a:gd name="adj1" fmla="val 21429"/>
            </a:avLst>
          </a:prstGeom>
          <a:ln>
            <a:prstDash val="sysDash"/>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2" name="Folded Corner 31"/>
          <p:cNvSpPr/>
          <p:nvPr/>
        </p:nvSpPr>
        <p:spPr bwMode="auto">
          <a:xfrm>
            <a:off x="2428860" y="4929198"/>
            <a:ext cx="914400" cy="1219200"/>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zh-CN" altLang="en-US" sz="1400" dirty="0" smtClean="0"/>
              <a:t>配置文件</a:t>
            </a:r>
            <a:endParaRPr lang="en-US" sz="1400" dirty="0" smtClean="0">
              <a:solidFill>
                <a:schemeClr val="tx1"/>
              </a:solidFill>
            </a:endParaRPr>
          </a:p>
        </p:txBody>
      </p:sp>
      <p:sp>
        <p:nvSpPr>
          <p:cNvPr id="31" name="内容占位符 2"/>
          <p:cNvSpPr>
            <a:spLocks noGrp="1"/>
          </p:cNvSpPr>
          <p:nvPr>
            <p:ph idx="1"/>
          </p:nvPr>
        </p:nvSpPr>
        <p:spPr>
          <a:xfrm>
            <a:off x="167184" y="1397000"/>
            <a:ext cx="5626968" cy="4525963"/>
          </a:xfrm>
        </p:spPr>
        <p:txBody>
          <a:bodyPr/>
          <a:lstStyle/>
          <a:p>
            <a:r>
              <a:rPr lang="zh-CN" altLang="en-US" dirty="0" smtClean="0"/>
              <a:t>激活</a:t>
            </a:r>
            <a:r>
              <a:rPr lang="zh-CN" altLang="en-US" dirty="0"/>
              <a:t>和实例</a:t>
            </a:r>
            <a:r>
              <a:rPr lang="zh-CN" altLang="en-US" dirty="0" smtClean="0"/>
              <a:t>管理</a:t>
            </a:r>
            <a:endParaRPr lang="en-US" altLang="zh-CN" dirty="0" smtClean="0"/>
          </a:p>
          <a:p>
            <a:r>
              <a:rPr lang="zh-CN" altLang="en-US" dirty="0" smtClean="0"/>
              <a:t>持久化</a:t>
            </a:r>
            <a:endParaRPr lang="en-US" altLang="zh-CN" dirty="0" smtClean="0"/>
          </a:p>
          <a:p>
            <a:r>
              <a:rPr lang="zh-CN" altLang="en-US" b="1" dirty="0" smtClean="0">
                <a:solidFill>
                  <a:schemeClr val="accent1"/>
                </a:solidFill>
              </a:rPr>
              <a:t>消息</a:t>
            </a:r>
            <a:r>
              <a:rPr lang="zh-CN" altLang="en-US" b="1" dirty="0">
                <a:solidFill>
                  <a:schemeClr val="accent1"/>
                </a:solidFill>
              </a:rPr>
              <a:t>和</a:t>
            </a:r>
            <a:r>
              <a:rPr lang="zh-CN" altLang="en-US" b="1" dirty="0" smtClean="0">
                <a:solidFill>
                  <a:schemeClr val="accent1"/>
                </a:solidFill>
              </a:rPr>
              <a:t>关联</a:t>
            </a:r>
            <a:endParaRPr lang="en-US" altLang="zh-CN" b="1" dirty="0" smtClean="0">
              <a:solidFill>
                <a:schemeClr val="accent1"/>
              </a:solidFill>
            </a:endParaRPr>
          </a:p>
          <a:p>
            <a:r>
              <a:rPr lang="zh-CN" altLang="en-US" b="1" dirty="0" smtClean="0">
                <a:solidFill>
                  <a:schemeClr val="accent1"/>
                </a:solidFill>
              </a:rPr>
              <a:t>跟踪</a:t>
            </a:r>
            <a:endParaRPr lang="en-US" altLang="zh-CN" b="1" dirty="0" smtClean="0">
              <a:solidFill>
                <a:schemeClr val="accent1"/>
              </a:solidFill>
            </a:endParaRPr>
          </a:p>
          <a:p>
            <a:r>
              <a:rPr lang="zh-CN" altLang="en-US" b="1" dirty="0" smtClean="0">
                <a:solidFill>
                  <a:schemeClr val="accent1"/>
                </a:solidFill>
              </a:rPr>
              <a:t>配置支持</a:t>
            </a:r>
            <a:endParaRPr lang="en-US" altLang="zh-CN" b="1" dirty="0" smtClean="0">
              <a:solidFill>
                <a:schemeClr val="accent1"/>
              </a:solidFill>
            </a:endParaRPr>
          </a:p>
          <a:p>
            <a:r>
              <a:rPr lang="en-US" altLang="zh-CN" dirty="0" smtClean="0"/>
              <a:t>Dublin</a:t>
            </a:r>
            <a:r>
              <a:rPr lang="zh-CN" altLang="en-US" dirty="0" smtClean="0"/>
              <a:t>支持</a:t>
            </a:r>
            <a:endParaRPr lang="en-US" b="1" dirty="0">
              <a:solidFill>
                <a:schemeClr val="accent1"/>
              </a:solidFill>
            </a:endParaRPr>
          </a:p>
          <a:p>
            <a:endParaRPr lang="en-US" dirty="0"/>
          </a:p>
        </p:txBody>
      </p:sp>
    </p:spTree>
    <p:extLst>
      <p:ext uri="{BB962C8B-B14F-4D97-AF65-F5344CB8AC3E}">
        <p14:creationId xmlns:p14="http://schemas.microsoft.com/office/powerpoint/2010/main" xmlns="" val="361721806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par>
                                <p:cTn id="16" presetID="4" presetClass="entr" presetSubtype="16"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ox(in)">
                                      <p:cBhvr>
                                        <p:cTn id="18" dur="500"/>
                                        <p:tgtEl>
                                          <p:spTgt spid="28"/>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8" grpId="0" animBg="1"/>
      <p:bldP spid="26"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演示</a:t>
            </a:r>
            <a:r>
              <a:rPr lang="en-US" dirty="0" smtClean="0"/>
              <a:t>:</a:t>
            </a:r>
            <a:r>
              <a:rPr lang="zh-CN" altLang="en-US" dirty="0" smtClean="0"/>
              <a:t>创建工作流服务</a:t>
            </a:r>
            <a:endParaRPr lang="en-US" dirty="0"/>
          </a:p>
        </p:txBody>
      </p:sp>
    </p:spTree>
    <p:extLst>
      <p:ext uri="{BB962C8B-B14F-4D97-AF65-F5344CB8AC3E}">
        <p14:creationId xmlns:p14="http://schemas.microsoft.com/office/powerpoint/2010/main" xmlns="" val="12904768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229600" cy="1143000"/>
          </a:xfrm>
        </p:spPr>
        <p:txBody>
          <a:bodyPr>
            <a:normAutofit/>
          </a:bodyPr>
          <a:lstStyle/>
          <a:p>
            <a:r>
              <a:rPr lang="zh-CN" altLang="en-US" sz="2800" dirty="0" smtClean="0"/>
              <a:t>微软中国研发集团服务器与开发工具事业部</a:t>
            </a:r>
            <a:endParaRPr lang="zh-CN" altLang="en-US" sz="2800" dirty="0"/>
          </a:p>
        </p:txBody>
      </p:sp>
      <p:sp>
        <p:nvSpPr>
          <p:cNvPr id="3" name="内容占位符 2"/>
          <p:cNvSpPr>
            <a:spLocks noGrp="1"/>
          </p:cNvSpPr>
          <p:nvPr>
            <p:ph idx="1"/>
          </p:nvPr>
        </p:nvSpPr>
        <p:spPr>
          <a:xfrm>
            <a:off x="928662" y="1214422"/>
            <a:ext cx="3971924" cy="2000264"/>
          </a:xfrm>
        </p:spPr>
        <p:txBody>
          <a:bodyPr/>
          <a:lstStyle/>
          <a:p>
            <a:pPr>
              <a:lnSpc>
                <a:spcPct val="150000"/>
              </a:lnSpc>
            </a:pPr>
            <a:r>
              <a:rPr lang="zh-CN" altLang="en-US" dirty="0" smtClean="0"/>
              <a:t>商用平台</a:t>
            </a:r>
            <a:endParaRPr lang="en-US" altLang="zh-CN" dirty="0" smtClean="0"/>
          </a:p>
          <a:p>
            <a:pPr>
              <a:lnSpc>
                <a:spcPct val="150000"/>
              </a:lnSpc>
            </a:pPr>
            <a:r>
              <a:rPr lang="zh-CN" altLang="en-US" dirty="0" smtClean="0"/>
              <a:t>开发工具</a:t>
            </a:r>
            <a:endParaRPr lang="en-US" altLang="zh-CN" dirty="0" smtClean="0"/>
          </a:p>
          <a:p>
            <a:pPr>
              <a:lnSpc>
                <a:spcPct val="150000"/>
              </a:lnSpc>
            </a:pPr>
            <a:r>
              <a:rPr lang="zh-CN" altLang="en-US" dirty="0" smtClean="0"/>
              <a:t>管理与服务</a:t>
            </a:r>
            <a:endParaRPr lang="en-US" altLang="zh-CN" dirty="0" smtClean="0"/>
          </a:p>
        </p:txBody>
      </p:sp>
      <p:sp>
        <p:nvSpPr>
          <p:cNvPr id="6" name="内容占位符 2"/>
          <p:cNvSpPr txBox="1">
            <a:spLocks/>
          </p:cNvSpPr>
          <p:nvPr/>
        </p:nvSpPr>
        <p:spPr>
          <a:xfrm>
            <a:off x="714348" y="3571876"/>
            <a:ext cx="6929486" cy="2571768"/>
          </a:xfrm>
          <a:prstGeom prst="rect">
            <a:avLst/>
          </a:prstGeom>
        </p:spPr>
        <p:txBody>
          <a:bodyPr/>
          <a:lstStyle/>
          <a:p>
            <a:pPr marL="342900" lvl="0" indent="-342900">
              <a:spcBef>
                <a:spcPct val="20000"/>
              </a:spcBef>
              <a:buFont typeface="Arial" pitchFamily="34" charset="0"/>
              <a:buChar char="•"/>
            </a:pPr>
            <a:r>
              <a:rPr lang="zh-CN" altLang="en-US" sz="2400" dirty="0" smtClean="0">
                <a:latin typeface="+mj-ea"/>
                <a:ea typeface="+mj-ea"/>
              </a:rPr>
              <a:t>团队博客：</a:t>
            </a:r>
            <a:endParaRPr lang="en-US" altLang="zh-CN" sz="2400" dirty="0" smtClean="0">
              <a:latin typeface="+mj-ea"/>
              <a:ea typeface="+mj-ea"/>
            </a:endParaRPr>
          </a:p>
          <a:p>
            <a:pPr marL="800100" lvl="1" indent="-342900">
              <a:spcBef>
                <a:spcPct val="20000"/>
              </a:spcBef>
            </a:pPr>
            <a:r>
              <a:rPr lang="en-US" altLang="zh-CN" sz="2400" u="sng" dirty="0" smtClean="0">
                <a:latin typeface="+mj-ea"/>
                <a:ea typeface="+mj-ea"/>
                <a:hlinkClick r:id=""/>
              </a:rPr>
              <a:t> http://blogs.msdn.com/</a:t>
            </a:r>
            <a:r>
              <a:rPr lang="en-US" altLang="zh-CN" sz="2400" i="1" u="sng" dirty="0" smtClean="0">
                <a:latin typeface="+mj-ea"/>
                <a:ea typeface="+mj-ea"/>
                <a:hlinkClick r:id=""/>
              </a:rPr>
              <a:t>stbcblog</a:t>
            </a:r>
            <a:r>
              <a:rPr lang="en-US" altLang="zh-CN" sz="2400" u="sng" dirty="0" smtClean="0">
                <a:latin typeface="+mj-ea"/>
                <a:ea typeface="+mj-ea"/>
                <a:hlinkClick r:id=""/>
              </a:rPr>
              <a:t>/</a:t>
            </a:r>
            <a:endParaRPr lang="en-US" altLang="zh-CN" sz="2400" u="sng" dirty="0" smtClean="0">
              <a:latin typeface="+mj-ea"/>
              <a:ea typeface="+mj-ea"/>
            </a:endParaRPr>
          </a:p>
          <a:p>
            <a:pPr marL="342900" lvl="0" indent="-342900">
              <a:spcBef>
                <a:spcPct val="20000"/>
              </a:spcBef>
              <a:buFont typeface="Arial" pitchFamily="34" charset="0"/>
              <a:buChar char="•"/>
            </a:pPr>
            <a:r>
              <a:rPr lang="zh-CN" altLang="en-US" sz="2400" dirty="0" smtClean="0">
                <a:latin typeface="+mj-ea"/>
                <a:ea typeface="+mj-ea"/>
              </a:rPr>
              <a:t>我们关注的论坛</a:t>
            </a:r>
            <a:endParaRPr lang="en-US" altLang="zh-CN" sz="2400" dirty="0" smtClean="0">
              <a:latin typeface="+mj-ea"/>
              <a:ea typeface="+mj-ea"/>
            </a:endParaRPr>
          </a:p>
          <a:p>
            <a:pPr marL="800100" lvl="1" indent="-342900">
              <a:spcBef>
                <a:spcPct val="20000"/>
              </a:spcBef>
            </a:pPr>
            <a:r>
              <a:rPr lang="en-US" altLang="zh-CN" sz="2400" dirty="0" smtClean="0">
                <a:latin typeface="+mj-ea"/>
                <a:ea typeface="+mj-ea"/>
                <a:hlinkClick r:id=""/>
              </a:rPr>
              <a:t>http://social.microsoft.com/Forums/zh-CN/categories/</a:t>
            </a:r>
            <a:endParaRPr lang="en-US" altLang="zh-CN" sz="3200" dirty="0"/>
          </a:p>
          <a:p>
            <a:pPr marL="342900" lvl="0" indent="-342900">
              <a:spcBef>
                <a:spcPct val="20000"/>
              </a:spcBef>
              <a:buFont typeface="Arial" pitchFamily="34" charset="0"/>
              <a:buChar char="•"/>
            </a:pPr>
            <a:endParaRPr lang="en-US" altLang="zh-CN" sz="2400" dirty="0" smtClean="0">
              <a:latin typeface="+mj-ea"/>
              <a:ea typeface="+mj-ea"/>
            </a:endParaRPr>
          </a:p>
        </p:txBody>
      </p:sp>
      <p:sp>
        <p:nvSpPr>
          <p:cNvPr id="7" name="内容占位符 2"/>
          <p:cNvSpPr txBox="1">
            <a:spLocks/>
          </p:cNvSpPr>
          <p:nvPr/>
        </p:nvSpPr>
        <p:spPr>
          <a:xfrm>
            <a:off x="4071934" y="1214422"/>
            <a:ext cx="3971924" cy="221457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rPr>
              <a:t>Windows Server</a:t>
            </a: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解决方案</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协议工程</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商业在线服务</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xmlns="" val="2456535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主要内容</a:t>
            </a:r>
          </a:p>
        </p:txBody>
      </p:sp>
      <p:sp>
        <p:nvSpPr>
          <p:cNvPr id="3" name="内容占位符 2"/>
          <p:cNvSpPr>
            <a:spLocks noGrp="1"/>
          </p:cNvSpPr>
          <p:nvPr>
            <p:ph idx="1"/>
          </p:nvPr>
        </p:nvSpPr>
        <p:spPr/>
        <p:txBody>
          <a:bodyPr/>
          <a:lstStyle/>
          <a:p>
            <a:r>
              <a:rPr lang="zh-CN" altLang="en-US" b="0" dirty="0" smtClean="0"/>
              <a:t>工作流基础</a:t>
            </a:r>
            <a:r>
              <a:rPr lang="en-US" altLang="zh-CN" b="0" dirty="0" smtClean="0"/>
              <a:t>(WF)</a:t>
            </a:r>
            <a:r>
              <a:rPr lang="zh-CN" altLang="en-US" b="0" dirty="0" smtClean="0"/>
              <a:t>介绍</a:t>
            </a:r>
            <a:endParaRPr lang="en-US" altLang="zh-CN" b="0" dirty="0"/>
          </a:p>
          <a:p>
            <a:r>
              <a:rPr lang="zh-CN" altLang="en-US" b="0" dirty="0" smtClean="0"/>
              <a:t>运行时</a:t>
            </a:r>
            <a:endParaRPr lang="en-US" altLang="zh-CN" b="0" dirty="0" smtClean="0"/>
          </a:p>
          <a:p>
            <a:r>
              <a:rPr lang="zh-CN" altLang="en-US" b="0" dirty="0"/>
              <a:t>自定义活动和设计器</a:t>
            </a:r>
            <a:endParaRPr lang="en-US" altLang="zh-CN" b="0" dirty="0"/>
          </a:p>
          <a:p>
            <a:r>
              <a:rPr lang="zh-CN" altLang="en-US" b="0" dirty="0" smtClean="0"/>
              <a:t>消息与关联</a:t>
            </a:r>
            <a:endParaRPr lang="en-US" altLang="zh-CN" b="0" dirty="0"/>
          </a:p>
          <a:p>
            <a:r>
              <a:rPr lang="zh-CN" altLang="en-US" dirty="0" smtClean="0"/>
              <a:t>总结</a:t>
            </a:r>
            <a:endParaRPr lang="en-US" altLang="zh-CN" dirty="0" smtClean="0"/>
          </a:p>
        </p:txBody>
      </p:sp>
    </p:spTree>
    <p:extLst>
      <p:ext uri="{BB962C8B-B14F-4D97-AF65-F5344CB8AC3E}">
        <p14:creationId xmlns:p14="http://schemas.microsoft.com/office/powerpoint/2010/main" xmlns="" val="3718141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WF</a:t>
            </a:r>
            <a:r>
              <a:rPr lang="en-US" dirty="0" smtClean="0"/>
              <a:t> 4.0</a:t>
            </a:r>
            <a:r>
              <a:rPr lang="zh-CN" altLang="en-US" dirty="0" smtClean="0"/>
              <a:t> 的变化</a:t>
            </a:r>
            <a:endParaRPr lang="en-US" dirty="0"/>
          </a:p>
        </p:txBody>
      </p:sp>
      <p:graphicFrame>
        <p:nvGraphicFramePr>
          <p:cNvPr id="4" name="Diagram 3"/>
          <p:cNvGraphicFramePr/>
          <p:nvPr>
            <p:extLst>
              <p:ext uri="{D42A27DB-BD31-4B8C-83A1-F6EECF244321}">
                <p14:modId xmlns:p14="http://schemas.microsoft.com/office/powerpoint/2010/main" xmlns="" val="1742509558"/>
              </p:ext>
            </p:extLst>
          </p:nvPr>
        </p:nvGraphicFramePr>
        <p:xfrm>
          <a:off x="685800" y="2095500"/>
          <a:ext cx="7772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91632687"/>
      </p:ext>
    </p:extLst>
  </p:cSld>
  <p:clrMapOvr>
    <a:masterClrMapping/>
  </p:clrMapOvr>
  <mc:AlternateContent xmlns:mc="http://schemas.openxmlformats.org/markup-compatibility/2006">
    <mc:Choice xmlns:p14="http://schemas.microsoft.com/office/powerpoint/2010/main" xmlns="" Requires="p14">
      <p:transition spd="slow" p14:dur="2000" advTm="181921"/>
    </mc:Choice>
    <mc:Fallback>
      <p:transition spd="slow" advTm="1819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2EF13E7-90B5-4780-92E0-B81DF8B68248}"/>
                                            </p:graphicEl>
                                          </p:spTgt>
                                        </p:tgtEl>
                                        <p:attrNameLst>
                                          <p:attrName>style.visibility</p:attrName>
                                        </p:attrNameLst>
                                      </p:cBhvr>
                                      <p:to>
                                        <p:strVal val="visible"/>
                                      </p:to>
                                    </p:set>
                                    <p:animEffect transition="in" filter="fade">
                                      <p:cBhvr>
                                        <p:cTn id="7" dur="2000"/>
                                        <p:tgtEl>
                                          <p:spTgt spid="4">
                                            <p:graphicEl>
                                              <a:dgm id="{52EF13E7-90B5-4780-92E0-B81DF8B6824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99C8D6E-333E-479E-8ED2-A64129D29DB1}"/>
                                            </p:graphicEl>
                                          </p:spTgt>
                                        </p:tgtEl>
                                        <p:attrNameLst>
                                          <p:attrName>style.visibility</p:attrName>
                                        </p:attrNameLst>
                                      </p:cBhvr>
                                      <p:to>
                                        <p:strVal val="visible"/>
                                      </p:to>
                                    </p:set>
                                    <p:animEffect transition="in" filter="fade">
                                      <p:cBhvr>
                                        <p:cTn id="12" dur="2000"/>
                                        <p:tgtEl>
                                          <p:spTgt spid="4">
                                            <p:graphicEl>
                                              <a:dgm id="{399C8D6E-333E-479E-8ED2-A64129D29DB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6AF1FDA4-B61F-4AF1-8448-70BA56A811CE}"/>
                                            </p:graphicEl>
                                          </p:spTgt>
                                        </p:tgtEl>
                                        <p:attrNameLst>
                                          <p:attrName>style.visibility</p:attrName>
                                        </p:attrNameLst>
                                      </p:cBhvr>
                                      <p:to>
                                        <p:strVal val="visible"/>
                                      </p:to>
                                    </p:set>
                                    <p:animEffect transition="in" filter="fade">
                                      <p:cBhvr>
                                        <p:cTn id="17" dur="2000"/>
                                        <p:tgtEl>
                                          <p:spTgt spid="4">
                                            <p:graphicEl>
                                              <a:dgm id="{6AF1FDA4-B61F-4AF1-8448-70BA56A811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FC477B04-6B6E-41E8-849D-F6D523A0D4C2}"/>
                                            </p:graphicEl>
                                          </p:spTgt>
                                        </p:tgtEl>
                                        <p:attrNameLst>
                                          <p:attrName>style.visibility</p:attrName>
                                        </p:attrNameLst>
                                      </p:cBhvr>
                                      <p:to>
                                        <p:strVal val="visible"/>
                                      </p:to>
                                    </p:set>
                                    <p:animEffect transition="in" filter="fade">
                                      <p:cBhvr>
                                        <p:cTn id="22" dur="2000"/>
                                        <p:tgtEl>
                                          <p:spTgt spid="4">
                                            <p:graphicEl>
                                              <a:dgm id="{FC477B04-6B6E-41E8-849D-F6D523A0D4C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CC478D70-20D3-4147-97BF-D36FFE5B2077}"/>
                                            </p:graphicEl>
                                          </p:spTgt>
                                        </p:tgtEl>
                                        <p:attrNameLst>
                                          <p:attrName>style.visibility</p:attrName>
                                        </p:attrNameLst>
                                      </p:cBhvr>
                                      <p:to>
                                        <p:strVal val="visible"/>
                                      </p:to>
                                    </p:set>
                                    <p:animEffect transition="in" filter="fade">
                                      <p:cBhvr>
                                        <p:cTn id="27" dur="2000"/>
                                        <p:tgtEl>
                                          <p:spTgt spid="4">
                                            <p:graphicEl>
                                              <a:dgm id="{CC478D70-20D3-4147-97BF-D36FFE5B207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F8FE4D55-23B9-402A-8064-02074566915C}"/>
                                            </p:graphicEl>
                                          </p:spTgt>
                                        </p:tgtEl>
                                        <p:attrNameLst>
                                          <p:attrName>style.visibility</p:attrName>
                                        </p:attrNameLst>
                                      </p:cBhvr>
                                      <p:to>
                                        <p:strVal val="visible"/>
                                      </p:to>
                                    </p:set>
                                    <p:animEffect transition="in" filter="fade">
                                      <p:cBhvr>
                                        <p:cTn id="32" dur="2000"/>
                                        <p:tgtEl>
                                          <p:spTgt spid="4">
                                            <p:graphicEl>
                                              <a:dgm id="{F8FE4D55-23B9-402A-8064-0207456691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总结</a:t>
            </a:r>
            <a:endParaRPr lang="en-US" dirty="0"/>
          </a:p>
        </p:txBody>
      </p:sp>
      <p:sp>
        <p:nvSpPr>
          <p:cNvPr id="3" name="内容占位符 2"/>
          <p:cNvSpPr>
            <a:spLocks noGrp="1"/>
          </p:cNvSpPr>
          <p:nvPr>
            <p:ph idx="1"/>
          </p:nvPr>
        </p:nvSpPr>
        <p:spPr>
          <a:xfrm>
            <a:off x="457200" y="1285860"/>
            <a:ext cx="8229600" cy="4840303"/>
          </a:xfrm>
        </p:spPr>
        <p:txBody>
          <a:bodyPr/>
          <a:lstStyle/>
          <a:p>
            <a:r>
              <a:rPr lang="zh-CN" altLang="en-US" dirty="0" smtClean="0"/>
              <a:t>什么是</a:t>
            </a:r>
            <a:r>
              <a:rPr lang="en-US" dirty="0" smtClean="0"/>
              <a:t>WF:</a:t>
            </a:r>
          </a:p>
          <a:p>
            <a:pPr lvl="1"/>
            <a:r>
              <a:rPr lang="zh-CN" altLang="en-US" dirty="0" smtClean="0"/>
              <a:t>活动</a:t>
            </a:r>
            <a:endParaRPr lang="en-US" altLang="zh-CN" dirty="0" smtClean="0"/>
          </a:p>
          <a:p>
            <a:pPr lvl="1"/>
            <a:r>
              <a:rPr lang="zh-CN" altLang="en-US" dirty="0" smtClean="0"/>
              <a:t>运行时</a:t>
            </a:r>
            <a:endParaRPr lang="en-US" altLang="zh-CN" dirty="0" smtClean="0"/>
          </a:p>
          <a:p>
            <a:pPr lvl="1"/>
            <a:r>
              <a:rPr lang="zh-CN" altLang="en-US" dirty="0" smtClean="0"/>
              <a:t>工具 </a:t>
            </a:r>
            <a:endParaRPr lang="en-US" dirty="0" smtClean="0"/>
          </a:p>
          <a:p>
            <a:r>
              <a:rPr lang="zh-CN" altLang="en-US" dirty="0" smtClean="0"/>
              <a:t>为什么</a:t>
            </a:r>
            <a:r>
              <a:rPr lang="en-US" dirty="0" smtClean="0"/>
              <a:t>WF:</a:t>
            </a:r>
          </a:p>
          <a:p>
            <a:pPr lvl="1"/>
            <a:r>
              <a:rPr lang="zh-CN" altLang="en-US" dirty="0" smtClean="0"/>
              <a:t>开发长时间运行的程序或者服务</a:t>
            </a:r>
            <a:endParaRPr lang="en-US" altLang="zh-CN" dirty="0" smtClean="0"/>
          </a:p>
          <a:p>
            <a:pPr lvl="1"/>
            <a:r>
              <a:rPr lang="zh-CN" altLang="en-US" dirty="0" smtClean="0"/>
              <a:t>设计时和运行时透明性</a:t>
            </a:r>
            <a:endParaRPr lang="en-US" altLang="zh-CN" dirty="0" smtClean="0"/>
          </a:p>
          <a:p>
            <a:pPr lvl="1"/>
            <a:r>
              <a:rPr lang="zh-CN" altLang="en-US" dirty="0" smtClean="0"/>
              <a:t>自定义词汇和设计体验</a:t>
            </a:r>
            <a:endParaRPr lang="en-US" dirty="0" smtClean="0"/>
          </a:p>
        </p:txBody>
      </p:sp>
    </p:spTree>
    <p:extLst>
      <p:ext uri="{BB962C8B-B14F-4D97-AF65-F5344CB8AC3E}">
        <p14:creationId xmlns:p14="http://schemas.microsoft.com/office/powerpoint/2010/main" xmlns="" val="6331117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内容占位符 2"/>
          <p:cNvSpPr txBox="1">
            <a:spLocks/>
          </p:cNvSpPr>
          <p:nvPr/>
        </p:nvSpPr>
        <p:spPr>
          <a:xfrm>
            <a:off x="457200" y="1731969"/>
            <a:ext cx="8472518" cy="48403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rPr>
              <a:t>MSDN</a:t>
            </a:r>
          </a:p>
          <a:p>
            <a:pPr lvl="1"/>
            <a:r>
              <a:rPr lang="en-US" dirty="0">
                <a:solidFill>
                  <a:schemeClr val="bg1"/>
                </a:solidFill>
              </a:rPr>
              <a:t>http://msdn.microsoft.com/en-us/netframework/cc896557.aspx</a:t>
            </a:r>
            <a:endParaRPr lang="en-US" dirty="0" smtClean="0">
              <a:solidFill>
                <a:schemeClr val="bg1"/>
              </a:solidFill>
            </a:endParaRPr>
          </a:p>
          <a:p>
            <a:r>
              <a:rPr lang="zh-CN" altLang="en-US" dirty="0">
                <a:solidFill>
                  <a:schemeClr val="bg1"/>
                </a:solidFill>
              </a:rPr>
              <a:t>实</a:t>
            </a:r>
            <a:r>
              <a:rPr lang="zh-CN" altLang="en-US" dirty="0" smtClean="0">
                <a:solidFill>
                  <a:schemeClr val="bg1"/>
                </a:solidFill>
              </a:rPr>
              <a:t>例</a:t>
            </a:r>
            <a:endParaRPr lang="en-US" dirty="0" smtClean="0">
              <a:solidFill>
                <a:schemeClr val="bg1"/>
              </a:solidFill>
            </a:endParaRPr>
          </a:p>
          <a:p>
            <a:pPr lvl="1"/>
            <a:r>
              <a:rPr lang="en-US" dirty="0">
                <a:solidFill>
                  <a:schemeClr val="bg1"/>
                </a:solidFill>
              </a:rPr>
              <a:t>http://www.microsoft.com/downloads/details.aspx?FamilyID=5aca0622-d87d-4cc9-a22c-0d58205a56b4</a:t>
            </a:r>
            <a:endParaRPr lang="en-US" dirty="0" smtClean="0">
              <a:solidFill>
                <a:schemeClr val="bg1"/>
              </a:solidFill>
            </a:endParaRPr>
          </a:p>
          <a:p>
            <a:r>
              <a:rPr lang="zh-CN" altLang="en-US" dirty="0" smtClean="0">
                <a:solidFill>
                  <a:schemeClr val="bg1"/>
                </a:solidFill>
              </a:rPr>
              <a:t>博客</a:t>
            </a:r>
            <a:endParaRPr lang="en-US" dirty="0" smtClean="0">
              <a:solidFill>
                <a:schemeClr val="bg1"/>
              </a:solidFill>
            </a:endParaRPr>
          </a:p>
          <a:p>
            <a:pPr lvl="1"/>
            <a:r>
              <a:rPr lang="en-US" dirty="0">
                <a:solidFill>
                  <a:schemeClr val="bg1"/>
                </a:solidFill>
              </a:rPr>
              <a:t>http://blogs.msdn.com/endpoint/</a:t>
            </a:r>
          </a:p>
        </p:txBody>
      </p:sp>
    </p:spTree>
    <p:extLst>
      <p:ext uri="{BB962C8B-B14F-4D97-AF65-F5344CB8AC3E}">
        <p14:creationId xmlns:p14="http://schemas.microsoft.com/office/powerpoint/2010/main" xmlns="" val="5903697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800" b="100000" l="0" r="100000">
                        <a14:backgroundMark x1="4052" y1="83467" x2="46041" y2="95467"/>
                        <a14:backgroundMark x1="61694" y1="98933" x2="63720" y2="98933"/>
                        <a14:backgroundMark x1="96501" y1="97067" x2="88950" y2="99200"/>
                        <a14:backgroundMark x1="99263" y1="48800" x2="99448" y2="67467"/>
                      </a14:backgroundRemoval>
                    </a14:imgEffect>
                  </a14:imgLayer>
                </a14:imgProps>
              </a:ext>
              <a:ext uri="{28A0092B-C50C-407E-A947-70E740481C1C}">
                <a14:useLocalDpi xmlns:a14="http://schemas.microsoft.com/office/drawing/2010/main" xmlns="" val="0"/>
              </a:ext>
            </a:extLst>
          </a:blip>
          <a:srcRect l="1195" t="1455" r="1199"/>
          <a:stretch/>
        </p:blipFill>
        <p:spPr bwMode="auto">
          <a:xfrm>
            <a:off x="466404" y="1929938"/>
            <a:ext cx="3024336" cy="2108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528548" y="1857364"/>
            <a:ext cx="5472608" cy="4829014"/>
          </a:xfrm>
          <a:prstGeom prst="rect">
            <a:avLst/>
          </a:prstGeom>
          <a:noFill/>
        </p:spPr>
        <p:txBody>
          <a:bodyPr wrap="square" rtlCol="0">
            <a:spAutoFit/>
          </a:bodyPr>
          <a:lstStyle/>
          <a:p>
            <a:pPr defTabSz="914363">
              <a:lnSpc>
                <a:spcPct val="90000"/>
              </a:lnSpc>
              <a:spcBef>
                <a:spcPct val="20000"/>
              </a:spcBef>
            </a:pPr>
            <a:r>
              <a:rPr lang="zh-CN" altLang="en-US" sz="2400" dirty="0" smtClean="0">
                <a:solidFill>
                  <a:srgbClr val="FFC000"/>
                </a:solidFill>
                <a:latin typeface="微软雅黑" pitchFamily="34" charset="-122"/>
                <a:ea typeface="微软雅黑" pitchFamily="34" charset="-122"/>
              </a:rPr>
              <a:t>公开下载已经启动！</a:t>
            </a:r>
            <a:endParaRPr lang="en-US" altLang="zh-CN" sz="2400" dirty="0">
              <a:solidFill>
                <a:srgbClr val="FFC000"/>
              </a:solidFill>
              <a:latin typeface="微软雅黑" pitchFamily="34" charset="-122"/>
              <a:ea typeface="微软雅黑" pitchFamily="34" charset="-122"/>
            </a:endParaRPr>
          </a:p>
          <a:p>
            <a:pPr lvl="0"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高度集成与易于使用</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支持热门的</a:t>
            </a:r>
            <a:r>
              <a:rPr lang="en-US" altLang="zh-CN" dirty="0" smtClean="0">
                <a:latin typeface="微软雅黑" pitchFamily="34" charset="-122"/>
                <a:ea typeface="微软雅黑" pitchFamily="34" charset="-122"/>
              </a:rPr>
              <a:t> </a:t>
            </a:r>
            <a:r>
              <a:rPr lang="en-US" altLang="zh-TW" dirty="0" smtClean="0">
                <a:latin typeface="微软雅黑" pitchFamily="34" charset="-122"/>
                <a:ea typeface="微软雅黑" pitchFamily="34" charset="-122"/>
              </a:rPr>
              <a:t>Windows 7 </a:t>
            </a:r>
            <a:r>
              <a:rPr lang="zh-CN" altLang="zh-TW" dirty="0" smtClean="0">
                <a:latin typeface="微软雅黑" pitchFamily="34" charset="-122"/>
                <a:ea typeface="微软雅黑" pitchFamily="34" charset="-122"/>
              </a:rPr>
              <a:t>和</a:t>
            </a:r>
            <a:r>
              <a:rPr lang="en-US" altLang="zh-TW" dirty="0" smtClean="0">
                <a:latin typeface="微软雅黑" pitchFamily="34" charset="-122"/>
                <a:ea typeface="微软雅黑" pitchFamily="34" charset="-122"/>
              </a:rPr>
              <a:t> SharePoint 2010 </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多项创新技术的互操作性（</a:t>
            </a:r>
            <a:r>
              <a:rPr lang="en-US" altLang="zh-TW" dirty="0" smtClean="0">
                <a:latin typeface="微软雅黑" pitchFamily="34" charset="-122"/>
                <a:ea typeface="微软雅黑" pitchFamily="34" charset="-122"/>
              </a:rPr>
              <a:t>Silverlight </a:t>
            </a:r>
            <a:r>
              <a:rPr lang="zh-CN" altLang="zh-TW" dirty="0" smtClean="0">
                <a:latin typeface="微软雅黑" pitchFamily="34" charset="-122"/>
                <a:ea typeface="微软雅黑" pitchFamily="34" charset="-122"/>
              </a:rPr>
              <a:t>和</a:t>
            </a:r>
            <a:r>
              <a:rPr lang="en-US" altLang="zh-TW" dirty="0" smtClean="0">
                <a:latin typeface="微软雅黑" pitchFamily="34" charset="-122"/>
                <a:ea typeface="微软雅黑" pitchFamily="34" charset="-122"/>
              </a:rPr>
              <a:t> Windows Presentation Foundation </a:t>
            </a:r>
            <a:r>
              <a:rPr lang="zh-CN" altLang="zh-TW" dirty="0" smtClean="0">
                <a:latin typeface="微软雅黑" pitchFamily="34" charset="-122"/>
                <a:ea typeface="微软雅黑" pitchFamily="34" charset="-122"/>
              </a:rPr>
              <a:t>的控件、</a:t>
            </a:r>
            <a:r>
              <a:rPr lang="en-US" altLang="zh-TW" dirty="0" smtClean="0">
                <a:latin typeface="微软雅黑" pitchFamily="34" charset="-122"/>
                <a:ea typeface="微软雅黑" pitchFamily="34" charset="-122"/>
              </a:rPr>
              <a:t>ASP.NET MVC</a:t>
            </a:r>
            <a:r>
              <a:rPr lang="zh-CN" altLang="zh-TW" dirty="0" smtClean="0">
                <a:latin typeface="微软雅黑" pitchFamily="34" charset="-122"/>
                <a:ea typeface="微软雅黑" pitchFamily="34" charset="-122"/>
              </a:rPr>
              <a:t>、和多核开发）</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强化</a:t>
            </a:r>
            <a:r>
              <a:rPr lang="en-US" altLang="zh-TW" dirty="0" smtClean="0">
                <a:latin typeface="微软雅黑" pitchFamily="34" charset="-122"/>
                <a:ea typeface="微软雅黑" pitchFamily="34" charset="-122"/>
              </a:rPr>
              <a:t> C++ </a:t>
            </a:r>
            <a:r>
              <a:rPr lang="zh-CN" altLang="zh-TW" dirty="0" smtClean="0">
                <a:latin typeface="微软雅黑" pitchFamily="34" charset="-122"/>
                <a:ea typeface="微软雅黑" pitchFamily="34" charset="-122"/>
              </a:rPr>
              <a:t>与</a:t>
            </a:r>
            <a:r>
              <a:rPr lang="en-US" altLang="zh-TW" dirty="0" smtClean="0">
                <a:latin typeface="微软雅黑" pitchFamily="34" charset="-122"/>
                <a:ea typeface="微软雅黑" pitchFamily="34" charset="-122"/>
              </a:rPr>
              <a:t> Java Script</a:t>
            </a:r>
            <a:r>
              <a:rPr lang="zh-CN" altLang="zh-TW" dirty="0" smtClean="0">
                <a:latin typeface="微软雅黑" pitchFamily="34" charset="-122"/>
                <a:ea typeface="微软雅黑" pitchFamily="34" charset="-122"/>
              </a:rPr>
              <a:t>的程序编写</a:t>
            </a:r>
            <a:endParaRPr lang="zh-TW" altLang="zh-TW" dirty="0" smtClean="0">
              <a:latin typeface="微软雅黑" pitchFamily="34" charset="-122"/>
              <a:ea typeface="微软雅黑" pitchFamily="34" charset="-122"/>
            </a:endParaRPr>
          </a:p>
          <a:p>
            <a:pPr lvl="0"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团队开发与软件质量</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内建</a:t>
            </a:r>
            <a:r>
              <a:rPr lang="en-US" altLang="zh-TW" dirty="0" smtClean="0">
                <a:latin typeface="微软雅黑" pitchFamily="34" charset="-122"/>
                <a:ea typeface="微软雅黑" pitchFamily="34" charset="-122"/>
              </a:rPr>
              <a:t>Scrum</a:t>
            </a:r>
            <a:r>
              <a:rPr lang="zh-CN" altLang="zh-TW" dirty="0" smtClean="0">
                <a:latin typeface="微软雅黑" pitchFamily="34" charset="-122"/>
                <a:ea typeface="微软雅黑" pitchFamily="34" charset="-122"/>
              </a:rPr>
              <a:t>的敏捷开发流程模版</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完美结合团队成员、流程与工具</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最新虚拟化技术的软件测试功能</a:t>
            </a:r>
            <a:r>
              <a:rPr lang="en-US" altLang="zh-TW" dirty="0" smtClean="0">
                <a:latin typeface="微软雅黑" pitchFamily="34" charset="-122"/>
                <a:ea typeface="微软雅黑" pitchFamily="34" charset="-122"/>
              </a:rPr>
              <a:t>Test Lab Management</a:t>
            </a:r>
            <a:endParaRPr lang="zh-TW" altLang="zh-TW" dirty="0" smtClean="0">
              <a:latin typeface="微软雅黑" pitchFamily="34" charset="-122"/>
              <a:ea typeface="微软雅黑" pitchFamily="34" charset="-122"/>
            </a:endParaRPr>
          </a:p>
          <a:p>
            <a:pPr lvl="0"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为程序员开启全新的机会</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云运算</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en-US" altLang="zh-TW" dirty="0" smtClean="0">
                <a:latin typeface="微软雅黑" pitchFamily="34" charset="-122"/>
                <a:ea typeface="微软雅黑" pitchFamily="34" charset="-122"/>
              </a:rPr>
              <a:t>RIA</a:t>
            </a:r>
            <a:r>
              <a:rPr lang="zh-CN" altLang="zh-TW" dirty="0" smtClean="0">
                <a:latin typeface="微软雅黑" pitchFamily="34" charset="-122"/>
                <a:ea typeface="微软雅黑" pitchFamily="34" charset="-122"/>
              </a:rPr>
              <a:t>高交互的互联网应用</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移动与嵌入式装置</a:t>
            </a:r>
            <a:endParaRPr lang="zh-TW" altLang="zh-TW" dirty="0" smtClean="0">
              <a:latin typeface="微软雅黑" pitchFamily="34" charset="-122"/>
              <a:ea typeface="微软雅黑" pitchFamily="34" charset="-122"/>
            </a:endParaRPr>
          </a:p>
        </p:txBody>
      </p:sp>
      <p:sp>
        <p:nvSpPr>
          <p:cNvPr id="2" name="TextBox 1"/>
          <p:cNvSpPr txBox="1"/>
          <p:nvPr/>
        </p:nvSpPr>
        <p:spPr>
          <a:xfrm>
            <a:off x="251520" y="1116033"/>
            <a:ext cx="2754280" cy="584775"/>
          </a:xfrm>
          <a:prstGeom prst="rect">
            <a:avLst/>
          </a:prstGeom>
          <a:noFill/>
        </p:spPr>
        <p:txBody>
          <a:bodyPr wrap="none" rtlCol="0">
            <a:spAutoFit/>
          </a:bodyPr>
          <a:lstStyle/>
          <a:p>
            <a:r>
              <a:rPr lang="en-US" sz="3200" dirty="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微软雅黑" pitchFamily="34" charset="-122"/>
                <a:ea typeface="微软雅黑" pitchFamily="34" charset="-122"/>
                <a:cs typeface="Arial" charset="0"/>
              </a:rPr>
              <a:t>Beta 2 NOW!</a:t>
            </a:r>
          </a:p>
        </p:txBody>
      </p:sp>
      <p:pic>
        <p:nvPicPr>
          <p:cNvPr id="1030" name="Picture 6" descr="E:\Resources\Art\MediaBank\Visual Studio\Horizontal\online-rgb\reverse\VS2010-Ult_h_rgb_r.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30581"/>
          <a:stretch/>
        </p:blipFill>
        <p:spPr bwMode="auto">
          <a:xfrm>
            <a:off x="323528" y="267211"/>
            <a:ext cx="5614988" cy="78552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6" name="Rectangle 5"/>
          <p:cNvSpPr/>
          <p:nvPr/>
        </p:nvSpPr>
        <p:spPr>
          <a:xfrm>
            <a:off x="3076371" y="1183684"/>
            <a:ext cx="5912131" cy="424732"/>
          </a:xfrm>
          <a:prstGeom prst="rect">
            <a:avLst/>
          </a:prstGeom>
        </p:spPr>
        <p:txBody>
          <a:bodyPr wrap="none">
            <a:spAutoFit/>
          </a:bodyPr>
          <a:lstStyle/>
          <a:p>
            <a:pPr defTabSz="914363">
              <a:lnSpc>
                <a:spcPct val="90000"/>
              </a:lnSpc>
              <a:spcBef>
                <a:spcPct val="20000"/>
              </a:spcBef>
            </a:pPr>
            <a:r>
              <a:rPr lang="en-US" altLang="zh-CN" sz="2400" dirty="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微软雅黑" pitchFamily="34" charset="-122"/>
                <a:ea typeface="微软雅黑" pitchFamily="34" charset="-122"/>
                <a:cs typeface="Arial" charset="0"/>
              </a:rPr>
              <a:t>http://www.microsoft.com/visualstudio</a:t>
            </a:r>
          </a:p>
        </p:txBody>
      </p:sp>
    </p:spTree>
    <p:extLst>
      <p:ext uri="{BB962C8B-B14F-4D97-AF65-F5344CB8AC3E}">
        <p14:creationId xmlns:p14="http://schemas.microsoft.com/office/powerpoint/2010/main" xmlns="" val="22638484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与微软开发工具团队交流</a:t>
            </a:r>
            <a:endParaRPr lang="zh-TW" altLang="en-US" dirty="0"/>
          </a:p>
        </p:txBody>
      </p:sp>
      <p:sp>
        <p:nvSpPr>
          <p:cNvPr id="3" name="Text Placeholder 2"/>
          <p:cNvSpPr>
            <a:spLocks noGrp="1"/>
          </p:cNvSpPr>
          <p:nvPr>
            <p:ph type="body" sz="quarter" idx="10"/>
          </p:nvPr>
        </p:nvSpPr>
        <p:spPr>
          <a:xfrm>
            <a:off x="381000" y="990600"/>
            <a:ext cx="8382000" cy="5867400"/>
          </a:xfrm>
        </p:spPr>
        <p:txBody>
          <a:bodyPr>
            <a:normAutofit fontScale="92500" lnSpcReduction="10000"/>
          </a:bodyPr>
          <a:lstStyle/>
          <a:p>
            <a:pPr>
              <a:buNone/>
            </a:pPr>
            <a:r>
              <a:rPr lang="zh-TW" altLang="en-US" b="1" dirty="0" smtClean="0"/>
              <a:t>倾听心声～</a:t>
            </a:r>
            <a:r>
              <a:rPr lang="zh-CN" altLang="en-US" b="1" dirty="0" smtClean="0"/>
              <a:t>与微软开发工具团队对谈</a:t>
            </a:r>
            <a:endParaRPr lang="en-US" altLang="zh-CN" b="1" dirty="0" smtClean="0"/>
          </a:p>
          <a:p>
            <a:r>
              <a:rPr lang="zh-TW" altLang="en-US" dirty="0" smtClean="0"/>
              <a:t>时间：</a:t>
            </a:r>
            <a:endParaRPr lang="en-US" altLang="zh-TW" dirty="0" smtClean="0"/>
          </a:p>
          <a:p>
            <a:pPr marL="741363" lvl="2"/>
            <a:r>
              <a:rPr lang="zh-TW" altLang="en-US" dirty="0" smtClean="0"/>
              <a:t>第一场：</a:t>
            </a:r>
            <a:r>
              <a:rPr lang="en-US" altLang="zh-TW" dirty="0" smtClean="0"/>
              <a:t>11/6</a:t>
            </a:r>
            <a:r>
              <a:rPr lang="zh-TW" altLang="en-US" dirty="0" smtClean="0"/>
              <a:t>（五）</a:t>
            </a:r>
            <a:r>
              <a:rPr lang="en-US" altLang="zh-TW" dirty="0" smtClean="0"/>
              <a:t> 14:25 – 15:10</a:t>
            </a:r>
          </a:p>
          <a:p>
            <a:pPr marL="741363" lvl="2"/>
            <a:r>
              <a:rPr lang="zh-TW" altLang="en-US" dirty="0" smtClean="0"/>
              <a:t>第二场：</a:t>
            </a:r>
            <a:r>
              <a:rPr lang="en-US" altLang="zh-TW" dirty="0" smtClean="0"/>
              <a:t>11/7</a:t>
            </a:r>
            <a:r>
              <a:rPr lang="zh-TW" altLang="en-US" dirty="0" smtClean="0"/>
              <a:t>（六）</a:t>
            </a:r>
            <a:r>
              <a:rPr lang="en-US" altLang="zh-TW" dirty="0" smtClean="0"/>
              <a:t>10:50 – 11:35</a:t>
            </a:r>
          </a:p>
          <a:p>
            <a:r>
              <a:rPr lang="zh-CN" altLang="en-US" dirty="0" smtClean="0"/>
              <a:t>地点：四层专家交流区</a:t>
            </a:r>
            <a:endParaRPr lang="en-US" altLang="zh-TW" dirty="0" smtClean="0"/>
          </a:p>
          <a:p>
            <a:pPr>
              <a:buNone/>
            </a:pPr>
            <a:r>
              <a:rPr lang="zh-CN" altLang="en-US" b="1" dirty="0" smtClean="0"/>
              <a:t>微软开发工具展</a:t>
            </a:r>
            <a:r>
              <a:rPr lang="zh-TW" altLang="en-US" b="1" dirty="0" smtClean="0"/>
              <a:t>台</a:t>
            </a:r>
            <a:endParaRPr lang="en-US" altLang="zh-TW" b="1" dirty="0" smtClean="0"/>
          </a:p>
          <a:p>
            <a:r>
              <a:rPr lang="zh-TW" altLang="en-US" dirty="0" smtClean="0"/>
              <a:t>地点：三层</a:t>
            </a:r>
            <a:r>
              <a:rPr lang="en-US" altLang="zh-TW" dirty="0" smtClean="0"/>
              <a:t>M10</a:t>
            </a:r>
            <a:r>
              <a:rPr lang="zh-TW" altLang="en-US" dirty="0" smtClean="0"/>
              <a:t>展台</a:t>
            </a:r>
            <a:endParaRPr lang="en-US" altLang="zh-TW" dirty="0" smtClean="0"/>
          </a:p>
          <a:p>
            <a:r>
              <a:rPr lang="zh-TW" altLang="en-US" dirty="0" smtClean="0"/>
              <a:t>填写</a:t>
            </a:r>
            <a:r>
              <a:rPr lang="zh-CN" altLang="en-US" dirty="0" smtClean="0"/>
              <a:t>展位问卷资料赠送限量纪念品！</a:t>
            </a:r>
            <a:endParaRPr lang="en-US" altLang="zh-CN" dirty="0" smtClean="0"/>
          </a:p>
          <a:p>
            <a:pPr>
              <a:buNone/>
            </a:pPr>
            <a:r>
              <a:rPr lang="zh-CN" altLang="en-US" b="1" dirty="0" smtClean="0"/>
              <a:t>洞察软件商业价值</a:t>
            </a:r>
            <a:r>
              <a:rPr lang="zh-TW" altLang="en-US" b="1" dirty="0" smtClean="0"/>
              <a:t>～</a:t>
            </a:r>
            <a:r>
              <a:rPr lang="zh-CN" altLang="en-US" b="1" dirty="0" smtClean="0"/>
              <a:t>与</a:t>
            </a:r>
            <a:r>
              <a:rPr lang="zh-TW" altLang="en-US" b="1" dirty="0" smtClean="0"/>
              <a:t>开发工具</a:t>
            </a:r>
            <a:r>
              <a:rPr lang="zh-CN" altLang="en-US" b="1" dirty="0" smtClean="0"/>
              <a:t>市场经理对谈</a:t>
            </a:r>
            <a:endParaRPr lang="en-US" altLang="zh-TW" b="1" dirty="0" smtClean="0"/>
          </a:p>
          <a:p>
            <a:r>
              <a:rPr lang="zh-TW" altLang="en-US" dirty="0" smtClean="0"/>
              <a:t>时间：</a:t>
            </a:r>
            <a:endParaRPr lang="en-US" altLang="zh-TW" dirty="0" smtClean="0"/>
          </a:p>
          <a:p>
            <a:pPr lvl="1"/>
            <a:r>
              <a:rPr lang="en-US" altLang="zh-TW" dirty="0" smtClean="0"/>
              <a:t>11/7</a:t>
            </a:r>
            <a:r>
              <a:rPr lang="zh-TW" altLang="en-US" dirty="0" smtClean="0"/>
              <a:t>（六）</a:t>
            </a:r>
            <a:r>
              <a:rPr lang="en-US" altLang="zh-TW" dirty="0" smtClean="0"/>
              <a:t>15:30 – 16:00</a:t>
            </a:r>
          </a:p>
          <a:p>
            <a:r>
              <a:rPr lang="zh-CN" altLang="en-US" dirty="0" smtClean="0"/>
              <a:t>地点：三层微软展台</a:t>
            </a:r>
            <a:endParaRPr lang="en-US" altLang="zh-TW" dirty="0" smtClean="0"/>
          </a:p>
        </p:txBody>
      </p:sp>
    </p:spTree>
    <p:extLst>
      <p:ext uri="{BB962C8B-B14F-4D97-AF65-F5344CB8AC3E}">
        <p14:creationId xmlns:p14="http://schemas.microsoft.com/office/powerpoint/2010/main" xmlns="" val="354661995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extLst>
      <p:ext uri="{BB962C8B-B14F-4D97-AF65-F5344CB8AC3E}">
        <p14:creationId xmlns:p14="http://schemas.microsoft.com/office/powerpoint/2010/main" xmlns="" val="2349701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599924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6031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p:nvPr/>
        </p:nvGrpSpPr>
        <p:grpSpPr>
          <a:xfrm>
            <a:off x="357158" y="2214554"/>
            <a:ext cx="2214578" cy="1254595"/>
            <a:chOff x="6986598" y="2043114"/>
            <a:chExt cx="2933129" cy="1563968"/>
          </a:xfrm>
        </p:grpSpPr>
        <p:pic>
          <p:nvPicPr>
            <p:cNvPr id="6" name="Picture 9" descr="C:\Documents and Settings\t-yuteng\Desktop\STB China Contribute LOGOs\Forefront-SES_v_rgb_r.png"/>
            <p:cNvPicPr>
              <a:picLocks noChangeAspect="1" noChangeArrowheads="1"/>
            </p:cNvPicPr>
            <p:nvPr/>
          </p:nvPicPr>
          <p:blipFill>
            <a:blip r:embed="rId3" cstate="print"/>
            <a:srcRect/>
            <a:stretch>
              <a:fillRect/>
            </a:stretch>
          </p:blipFill>
          <p:spPr bwMode="auto">
            <a:xfrm>
              <a:off x="7058036" y="2043114"/>
              <a:ext cx="2167414" cy="1117187"/>
            </a:xfrm>
            <a:prstGeom prst="rect">
              <a:avLst/>
            </a:prstGeom>
            <a:noFill/>
          </p:spPr>
        </p:pic>
        <p:pic>
          <p:nvPicPr>
            <p:cNvPr id="7" name="Picture 10" descr="C:\Documents and Settings\t-yuteng\Desktop\STB China Contribute LOGOs\Forefront-SS_h_rgb_r.png"/>
            <p:cNvPicPr>
              <a:picLocks noChangeAspect="1" noChangeArrowheads="1"/>
            </p:cNvPicPr>
            <p:nvPr/>
          </p:nvPicPr>
          <p:blipFill>
            <a:blip r:embed="rId4" cstate="print"/>
            <a:srcRect l="14706" t="66122"/>
            <a:stretch>
              <a:fillRect/>
            </a:stretch>
          </p:blipFill>
          <p:spPr bwMode="auto">
            <a:xfrm>
              <a:off x="6986598" y="3186122"/>
              <a:ext cx="1824626" cy="193419"/>
            </a:xfrm>
            <a:prstGeom prst="rect">
              <a:avLst/>
            </a:prstGeom>
            <a:noFill/>
          </p:spPr>
        </p:pic>
        <p:pic>
          <p:nvPicPr>
            <p:cNvPr id="8" name="Picture 11" descr="C:\Documents and Settings\t-yuteng\Desktop\STB China Contribute LOGOs\Forefront-SSMC_v_rgb_r.png"/>
            <p:cNvPicPr>
              <a:picLocks noChangeAspect="1" noChangeArrowheads="1"/>
            </p:cNvPicPr>
            <p:nvPr/>
          </p:nvPicPr>
          <p:blipFill>
            <a:blip r:embed="rId5" cstate="print"/>
            <a:srcRect t="81503"/>
            <a:stretch>
              <a:fillRect/>
            </a:stretch>
          </p:blipFill>
          <p:spPr bwMode="auto">
            <a:xfrm>
              <a:off x="7058036" y="3400436"/>
              <a:ext cx="2861691" cy="206646"/>
            </a:xfrm>
            <a:prstGeom prst="rect">
              <a:avLst/>
            </a:prstGeom>
            <a:noFill/>
          </p:spPr>
        </p:pic>
      </p:grpSp>
      <p:pic>
        <p:nvPicPr>
          <p:cNvPr id="10" name="Picture 19" descr="C:\Program Files\Microsoft Resource DVD Artwork\DVD_ART\BoxShots_Logos\Visual Studio Brand Logotypes\Visual Studio 2008 H Logo Rev.png"/>
          <p:cNvPicPr>
            <a:picLocks noChangeAspect="1" noChangeArrowheads="1"/>
          </p:cNvPicPr>
          <p:nvPr/>
        </p:nvPicPr>
        <p:blipFill>
          <a:blip r:embed="rId6" cstate="print"/>
          <a:srcRect/>
          <a:stretch>
            <a:fillRect/>
          </a:stretch>
        </p:blipFill>
        <p:spPr bwMode="auto">
          <a:xfrm>
            <a:off x="5900304" y="2938581"/>
            <a:ext cx="3172290" cy="418981"/>
          </a:xfrm>
          <a:prstGeom prst="rect">
            <a:avLst/>
          </a:prstGeom>
          <a:noFill/>
        </p:spPr>
      </p:pic>
      <p:pic>
        <p:nvPicPr>
          <p:cNvPr id="11" name="Picture 20" descr="C:\Program Files\Microsoft Resource DVD Artwork\DVD_ART\BoxShots_Logos\Windows Server 2008\Windows Server 2008 logo h r.png"/>
          <p:cNvPicPr>
            <a:picLocks noChangeAspect="1" noChangeArrowheads="1"/>
          </p:cNvPicPr>
          <p:nvPr/>
        </p:nvPicPr>
        <p:blipFill>
          <a:blip r:embed="rId7" cstate="print"/>
          <a:srcRect/>
          <a:stretch>
            <a:fillRect/>
          </a:stretch>
        </p:blipFill>
        <p:spPr bwMode="auto">
          <a:xfrm>
            <a:off x="2343158" y="2180744"/>
            <a:ext cx="3371850" cy="533876"/>
          </a:xfrm>
          <a:prstGeom prst="rect">
            <a:avLst/>
          </a:prstGeom>
          <a:noFill/>
        </p:spPr>
      </p:pic>
      <p:pic>
        <p:nvPicPr>
          <p:cNvPr id="14" name="Picture 35" descr="C:\Program Files\Microsoft Resource DVD Artwork\DVD_ART\BoxShots_Logos\Windows Compute Cluster Server 2003\Windows Compute Cluster Server 2003 v r logo.png"/>
          <p:cNvPicPr>
            <a:picLocks noChangeAspect="1" noChangeArrowheads="1"/>
          </p:cNvPicPr>
          <p:nvPr/>
        </p:nvPicPr>
        <p:blipFill>
          <a:blip r:embed="rId8" cstate="print"/>
          <a:srcRect/>
          <a:stretch>
            <a:fillRect/>
          </a:stretch>
        </p:blipFill>
        <p:spPr bwMode="auto">
          <a:xfrm>
            <a:off x="3428992" y="4643446"/>
            <a:ext cx="2260738" cy="785818"/>
          </a:xfrm>
          <a:prstGeom prst="rect">
            <a:avLst/>
          </a:prstGeom>
          <a:noFill/>
        </p:spPr>
      </p:pic>
      <p:pic>
        <p:nvPicPr>
          <p:cNvPr id="15" name="Picture 36" descr="C:\Program Files\Microsoft Resource DVD Artwork\DVD_ART\BoxShots_Logos\Windows Home Server\Windows Home Server logo h r.png"/>
          <p:cNvPicPr>
            <a:picLocks noChangeAspect="1" noChangeArrowheads="1"/>
          </p:cNvPicPr>
          <p:nvPr/>
        </p:nvPicPr>
        <p:blipFill>
          <a:blip r:embed="rId9" cstate="print"/>
          <a:srcRect/>
          <a:stretch>
            <a:fillRect/>
          </a:stretch>
        </p:blipFill>
        <p:spPr bwMode="auto">
          <a:xfrm>
            <a:off x="4643438" y="4564390"/>
            <a:ext cx="2266950" cy="293370"/>
          </a:xfrm>
          <a:prstGeom prst="rect">
            <a:avLst/>
          </a:prstGeom>
          <a:noFill/>
        </p:spPr>
      </p:pic>
      <p:pic>
        <p:nvPicPr>
          <p:cNvPr id="16" name="Picture 39" descr="C:\Documents and Settings\t-yuteng\Desktop\STB China Contribute LOGOs\SMS03-R2_rgb_r.png"/>
          <p:cNvPicPr>
            <a:picLocks noChangeAspect="1" noChangeArrowheads="1"/>
          </p:cNvPicPr>
          <p:nvPr/>
        </p:nvPicPr>
        <p:blipFill>
          <a:blip r:embed="rId10" cstate="print"/>
          <a:srcRect/>
          <a:stretch>
            <a:fillRect/>
          </a:stretch>
        </p:blipFill>
        <p:spPr bwMode="auto">
          <a:xfrm>
            <a:off x="285720" y="3559306"/>
            <a:ext cx="2396014" cy="512636"/>
          </a:xfrm>
          <a:prstGeom prst="rect">
            <a:avLst/>
          </a:prstGeom>
          <a:noFill/>
        </p:spPr>
      </p:pic>
      <p:pic>
        <p:nvPicPr>
          <p:cNvPr id="19" name="Picture 16" descr="C:\Documents and Settings\t-yuteng\Desktop\STB China Contribute LOGOs\W-HPC-Svr08_v_rgb_r.png"/>
          <p:cNvPicPr>
            <a:picLocks noChangeAspect="1" noChangeArrowheads="1"/>
          </p:cNvPicPr>
          <p:nvPr/>
        </p:nvPicPr>
        <p:blipFill>
          <a:blip r:embed="rId11" cstate="print"/>
          <a:srcRect/>
          <a:stretch>
            <a:fillRect/>
          </a:stretch>
        </p:blipFill>
        <p:spPr bwMode="auto">
          <a:xfrm>
            <a:off x="7286644" y="5643578"/>
            <a:ext cx="1612202" cy="950976"/>
          </a:xfrm>
          <a:prstGeom prst="rect">
            <a:avLst/>
          </a:prstGeom>
          <a:noFill/>
        </p:spPr>
      </p:pic>
      <p:pic>
        <p:nvPicPr>
          <p:cNvPr id="20" name="Picture 2" descr="C:\Documents and Settings\t-yuteng\Desktop\STB China Contribute LOGOs\SQL08_h_rgb_r.png"/>
          <p:cNvPicPr>
            <a:picLocks noChangeAspect="1" noChangeArrowheads="1"/>
          </p:cNvPicPr>
          <p:nvPr/>
        </p:nvPicPr>
        <p:blipFill>
          <a:blip r:embed="rId12" cstate="print"/>
          <a:srcRect/>
          <a:stretch>
            <a:fillRect/>
          </a:stretch>
        </p:blipFill>
        <p:spPr bwMode="auto">
          <a:xfrm>
            <a:off x="5926194" y="1766879"/>
            <a:ext cx="2860648" cy="590551"/>
          </a:xfrm>
          <a:prstGeom prst="rect">
            <a:avLst/>
          </a:prstGeom>
          <a:noFill/>
        </p:spPr>
      </p:pic>
      <p:pic>
        <p:nvPicPr>
          <p:cNvPr id="21" name="Picture 20" descr="BizTalkSvr09_h_rgb_r.png"/>
          <p:cNvPicPr>
            <a:picLocks noChangeAspect="1"/>
          </p:cNvPicPr>
          <p:nvPr/>
        </p:nvPicPr>
        <p:blipFill>
          <a:blip r:embed="rId13" cstate="print"/>
          <a:stretch>
            <a:fillRect/>
          </a:stretch>
        </p:blipFill>
        <p:spPr>
          <a:xfrm>
            <a:off x="6010305" y="5000636"/>
            <a:ext cx="2919413" cy="519113"/>
          </a:xfrm>
          <a:prstGeom prst="rect">
            <a:avLst/>
          </a:prstGeom>
        </p:spPr>
      </p:pic>
      <p:pic>
        <p:nvPicPr>
          <p:cNvPr id="22" name="Picture 21" descr="Windows7_h_rgb_r.png"/>
          <p:cNvPicPr>
            <a:picLocks noChangeAspect="1"/>
          </p:cNvPicPr>
          <p:nvPr/>
        </p:nvPicPr>
        <p:blipFill>
          <a:blip r:embed="rId14" cstate="print"/>
          <a:stretch>
            <a:fillRect/>
          </a:stretch>
        </p:blipFill>
        <p:spPr>
          <a:xfrm>
            <a:off x="571472" y="1714488"/>
            <a:ext cx="1976000" cy="312000"/>
          </a:xfrm>
          <a:prstGeom prst="rect">
            <a:avLst/>
          </a:prstGeom>
        </p:spPr>
      </p:pic>
      <p:sp>
        <p:nvSpPr>
          <p:cNvPr id="23" name="Title 12"/>
          <p:cNvSpPr>
            <a:spLocks noGrp="1"/>
          </p:cNvSpPr>
          <p:nvPr>
            <p:ph type="title"/>
          </p:nvPr>
        </p:nvSpPr>
        <p:spPr>
          <a:xfrm>
            <a:off x="457200" y="274638"/>
            <a:ext cx="8229600" cy="1143000"/>
          </a:xfrm>
        </p:spPr>
        <p:txBody>
          <a:bodyPr/>
          <a:lstStyle/>
          <a:p>
            <a:r>
              <a:rPr lang="zh-CN" altLang="en-US" dirty="0" smtClean="0"/>
              <a:t>我们的精彩五年 </a:t>
            </a:r>
            <a:endParaRPr lang="en-US" dirty="0"/>
          </a:p>
        </p:txBody>
      </p:sp>
      <p:pic>
        <p:nvPicPr>
          <p:cNvPr id="24" name="Picture 23" descr="NET-Frmwrk_v_rgb_r.png"/>
          <p:cNvPicPr>
            <a:picLocks noChangeAspect="1"/>
          </p:cNvPicPr>
          <p:nvPr/>
        </p:nvPicPr>
        <p:blipFill>
          <a:blip r:embed="rId15" cstate="print"/>
          <a:stretch>
            <a:fillRect/>
          </a:stretch>
        </p:blipFill>
        <p:spPr>
          <a:xfrm>
            <a:off x="7429520" y="3629036"/>
            <a:ext cx="1211580" cy="1371600"/>
          </a:xfrm>
          <a:prstGeom prst="rect">
            <a:avLst/>
          </a:prstGeom>
        </p:spPr>
      </p:pic>
      <p:pic>
        <p:nvPicPr>
          <p:cNvPr id="25" name="Picture 24" descr="WS08-R2_v_rgb_r.png"/>
          <p:cNvPicPr>
            <a:picLocks noChangeAspect="1"/>
          </p:cNvPicPr>
          <p:nvPr/>
        </p:nvPicPr>
        <p:blipFill>
          <a:blip r:embed="rId16" cstate="print"/>
          <a:stretch>
            <a:fillRect/>
          </a:stretch>
        </p:blipFill>
        <p:spPr>
          <a:xfrm>
            <a:off x="3357554" y="2857496"/>
            <a:ext cx="2643206" cy="797484"/>
          </a:xfrm>
          <a:prstGeom prst="rect">
            <a:avLst/>
          </a:prstGeom>
        </p:spPr>
      </p:pic>
      <p:pic>
        <p:nvPicPr>
          <p:cNvPr id="26" name="Picture 25" descr="Windows Essential Business Server 2008 logo h r.png"/>
          <p:cNvPicPr>
            <a:picLocks noChangeAspect="1"/>
          </p:cNvPicPr>
          <p:nvPr/>
        </p:nvPicPr>
        <p:blipFill>
          <a:blip r:embed="rId17" cstate="print"/>
          <a:stretch>
            <a:fillRect/>
          </a:stretch>
        </p:blipFill>
        <p:spPr>
          <a:xfrm>
            <a:off x="4286248" y="6123362"/>
            <a:ext cx="2687219" cy="448910"/>
          </a:xfrm>
          <a:prstGeom prst="rect">
            <a:avLst/>
          </a:prstGeom>
        </p:spPr>
      </p:pic>
      <p:pic>
        <p:nvPicPr>
          <p:cNvPr id="27" name="Picture 26" descr="Windows Small Business Server 2008 Logo-H Rev.png"/>
          <p:cNvPicPr>
            <a:picLocks noChangeAspect="1"/>
          </p:cNvPicPr>
          <p:nvPr/>
        </p:nvPicPr>
        <p:blipFill>
          <a:blip r:embed="rId18" cstate="print"/>
          <a:stretch>
            <a:fillRect/>
          </a:stretch>
        </p:blipFill>
        <p:spPr>
          <a:xfrm>
            <a:off x="2900238" y="5500702"/>
            <a:ext cx="2743332" cy="511257"/>
          </a:xfrm>
          <a:prstGeom prst="rect">
            <a:avLst/>
          </a:prstGeom>
        </p:spPr>
      </p:pic>
      <p:pic>
        <p:nvPicPr>
          <p:cNvPr id="28" name="Picture 27" descr="system center virtual machine manager 2008 r2 h rev.png"/>
          <p:cNvPicPr>
            <a:picLocks noChangeAspect="1"/>
          </p:cNvPicPr>
          <p:nvPr/>
        </p:nvPicPr>
        <p:blipFill>
          <a:blip r:embed="rId19" cstate="print"/>
          <a:srcRect l="11111" t="-5839"/>
          <a:stretch>
            <a:fillRect/>
          </a:stretch>
        </p:blipFill>
        <p:spPr>
          <a:xfrm>
            <a:off x="2928926" y="3736763"/>
            <a:ext cx="2750872" cy="692369"/>
          </a:xfrm>
          <a:prstGeom prst="rect">
            <a:avLst/>
          </a:prstGeom>
        </p:spPr>
      </p:pic>
      <p:grpSp>
        <p:nvGrpSpPr>
          <p:cNvPr id="33" name="Group 32"/>
          <p:cNvGrpSpPr/>
          <p:nvPr/>
        </p:nvGrpSpPr>
        <p:grpSpPr>
          <a:xfrm>
            <a:off x="142844" y="5338070"/>
            <a:ext cx="2714644" cy="1187978"/>
            <a:chOff x="142844" y="5338070"/>
            <a:chExt cx="2714644" cy="1187978"/>
          </a:xfrm>
        </p:grpSpPr>
        <p:pic>
          <p:nvPicPr>
            <p:cNvPr id="12" name="Picture 8" descr="C:\Program Files\Microsoft Resource DVD Artwork\DVD_ART\BoxShots_Logos\Silverlight\Silverlight h c reverse.png"/>
            <p:cNvPicPr>
              <a:picLocks noChangeAspect="1" noChangeArrowheads="1"/>
            </p:cNvPicPr>
            <p:nvPr/>
          </p:nvPicPr>
          <p:blipFill>
            <a:blip r:embed="rId20" cstate="print"/>
            <a:srcRect/>
            <a:stretch>
              <a:fillRect/>
            </a:stretch>
          </p:blipFill>
          <p:spPr bwMode="auto">
            <a:xfrm>
              <a:off x="142844" y="5446641"/>
              <a:ext cx="1928826" cy="625565"/>
            </a:xfrm>
            <a:prstGeom prst="rect">
              <a:avLst/>
            </a:prstGeom>
            <a:noFill/>
          </p:spPr>
        </p:pic>
        <p:pic>
          <p:nvPicPr>
            <p:cNvPr id="13" name="Picture 28" descr="C:\Program Files\Microsoft Resource DVD Artwork\DVD_ART\BoxShots_Logos\Expression\Expression Studio\Expression Studio logo -r.png"/>
            <p:cNvPicPr>
              <a:picLocks noChangeAspect="1" noChangeArrowheads="1"/>
            </p:cNvPicPr>
            <p:nvPr/>
          </p:nvPicPr>
          <p:blipFill>
            <a:blip r:embed="rId21" cstate="print"/>
            <a:srcRect/>
            <a:stretch>
              <a:fillRect/>
            </a:stretch>
          </p:blipFill>
          <p:spPr bwMode="auto">
            <a:xfrm>
              <a:off x="357158" y="6143644"/>
              <a:ext cx="1752407" cy="382404"/>
            </a:xfrm>
            <a:prstGeom prst="rect">
              <a:avLst/>
            </a:prstGeom>
            <a:noFill/>
          </p:spPr>
        </p:pic>
        <p:pic>
          <p:nvPicPr>
            <p:cNvPr id="30" name="Picture 29" descr="Expression Blend logo -r.png"/>
            <p:cNvPicPr>
              <a:picLocks noChangeAspect="1"/>
            </p:cNvPicPr>
            <p:nvPr/>
          </p:nvPicPr>
          <p:blipFill>
            <a:blip r:embed="rId22" cstate="print"/>
            <a:stretch>
              <a:fillRect/>
            </a:stretch>
          </p:blipFill>
          <p:spPr>
            <a:xfrm>
              <a:off x="1485822" y="5338070"/>
              <a:ext cx="1371666" cy="305508"/>
            </a:xfrm>
            <a:prstGeom prst="rect">
              <a:avLst/>
            </a:prstGeom>
          </p:spPr>
        </p:pic>
      </p:grpSp>
      <p:grpSp>
        <p:nvGrpSpPr>
          <p:cNvPr id="32" name="Group 31"/>
          <p:cNvGrpSpPr/>
          <p:nvPr/>
        </p:nvGrpSpPr>
        <p:grpSpPr>
          <a:xfrm>
            <a:off x="285721" y="4231506"/>
            <a:ext cx="2926218" cy="840568"/>
            <a:chOff x="285720" y="3714752"/>
            <a:chExt cx="3251353" cy="1038724"/>
          </a:xfrm>
        </p:grpSpPr>
        <p:pic>
          <p:nvPicPr>
            <p:cNvPr id="29" name="Picture 28" descr="system center configuration manager 2007 r2 h rev.png"/>
            <p:cNvPicPr>
              <a:picLocks noChangeAspect="1"/>
            </p:cNvPicPr>
            <p:nvPr/>
          </p:nvPicPr>
          <p:blipFill>
            <a:blip r:embed="rId23" cstate="print"/>
            <a:srcRect r="6214"/>
            <a:stretch>
              <a:fillRect/>
            </a:stretch>
          </p:blipFill>
          <p:spPr>
            <a:xfrm>
              <a:off x="285720" y="3714752"/>
              <a:ext cx="2997340" cy="791010"/>
            </a:xfrm>
            <a:prstGeom prst="rect">
              <a:avLst/>
            </a:prstGeom>
          </p:spPr>
        </p:pic>
        <p:pic>
          <p:nvPicPr>
            <p:cNvPr id="31" name="Picture 30" descr="system center configuration manager 2007 r2 h rev.png"/>
            <p:cNvPicPr>
              <a:picLocks noChangeAspect="1"/>
            </p:cNvPicPr>
            <p:nvPr/>
          </p:nvPicPr>
          <p:blipFill>
            <a:blip r:embed="rId23" cstate="print"/>
            <a:srcRect t="64285" r="-1734"/>
            <a:stretch>
              <a:fillRect/>
            </a:stretch>
          </p:blipFill>
          <p:spPr>
            <a:xfrm>
              <a:off x="285720" y="4470966"/>
              <a:ext cx="3251353" cy="282510"/>
            </a:xfrm>
            <a:prstGeom prst="rect">
              <a:avLst/>
            </a:prstGeom>
          </p:spPr>
        </p:pic>
      </p:grpSp>
    </p:spTree>
    <p:extLst>
      <p:ext uri="{BB962C8B-B14F-4D97-AF65-F5344CB8AC3E}">
        <p14:creationId xmlns:p14="http://schemas.microsoft.com/office/powerpoint/2010/main" xmlns="" val="142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主要内容</a:t>
            </a:r>
          </a:p>
        </p:txBody>
      </p:sp>
      <p:sp>
        <p:nvSpPr>
          <p:cNvPr id="3" name="内容占位符 2"/>
          <p:cNvSpPr>
            <a:spLocks noGrp="1"/>
          </p:cNvSpPr>
          <p:nvPr>
            <p:ph idx="1"/>
          </p:nvPr>
        </p:nvSpPr>
        <p:spPr/>
        <p:txBody>
          <a:bodyPr/>
          <a:lstStyle/>
          <a:p>
            <a:r>
              <a:rPr lang="zh-CN" altLang="en-US" dirty="0" smtClean="0"/>
              <a:t>工作流基础</a:t>
            </a:r>
            <a:r>
              <a:rPr lang="en-US" altLang="zh-CN" dirty="0" smtClean="0"/>
              <a:t>(WF)</a:t>
            </a:r>
            <a:r>
              <a:rPr lang="zh-CN" altLang="en-US" dirty="0" smtClean="0"/>
              <a:t>介绍</a:t>
            </a:r>
            <a:endParaRPr lang="en-US" altLang="zh-CN" dirty="0"/>
          </a:p>
          <a:p>
            <a:r>
              <a:rPr lang="zh-CN" altLang="en-US" b="0" dirty="0" smtClean="0"/>
              <a:t>运行时</a:t>
            </a:r>
            <a:endParaRPr lang="en-US" altLang="zh-CN" b="0" dirty="0" smtClean="0"/>
          </a:p>
          <a:p>
            <a:r>
              <a:rPr lang="zh-CN" altLang="en-US" b="0" dirty="0"/>
              <a:t>自定义活动和设计器</a:t>
            </a:r>
            <a:endParaRPr lang="en-US" altLang="zh-CN" b="0" dirty="0"/>
          </a:p>
          <a:p>
            <a:r>
              <a:rPr lang="zh-CN" altLang="en-US" b="0" dirty="0" smtClean="0"/>
              <a:t>消息与关联</a:t>
            </a:r>
            <a:endParaRPr lang="en-US" altLang="zh-CN" b="0" dirty="0" smtClean="0"/>
          </a:p>
          <a:p>
            <a:r>
              <a:rPr lang="zh-CN" altLang="en-US" b="0" dirty="0" smtClean="0"/>
              <a:t>总结</a:t>
            </a:r>
            <a:endParaRPr lang="en-US" altLang="zh-CN" b="0" dirty="0" smtClean="0"/>
          </a:p>
          <a:p>
            <a:pPr>
              <a:buNone/>
            </a:pPr>
            <a:endParaRPr lang="zh-CN" altLang="en-US" dirty="0" smtClean="0"/>
          </a:p>
        </p:txBody>
      </p:sp>
    </p:spTree>
    <p:extLst>
      <p:ext uri="{BB962C8B-B14F-4D97-AF65-F5344CB8AC3E}">
        <p14:creationId xmlns:p14="http://schemas.microsoft.com/office/powerpoint/2010/main" xmlns="" val="3712007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0"/>
          <p:cNvSpPr>
            <a:spLocks noGrp="1"/>
          </p:cNvSpPr>
          <p:nvPr>
            <p:ph idx="1"/>
          </p:nvPr>
        </p:nvSpPr>
        <p:spPr>
          <a:xfrm>
            <a:off x="443552" y="1354540"/>
            <a:ext cx="8700448" cy="5141794"/>
          </a:xfrm>
        </p:spPr>
        <p:txBody>
          <a:bodyPr>
            <a:normAutofit/>
          </a:bodyPr>
          <a:lstStyle/>
          <a:p>
            <a:r>
              <a:rPr lang="en-US" altLang="zh-CN" dirty="0" smtClean="0"/>
              <a:t>WF</a:t>
            </a:r>
            <a:r>
              <a:rPr lang="zh-CN" altLang="en-US" dirty="0"/>
              <a:t>帮助开发人</a:t>
            </a:r>
            <a:r>
              <a:rPr lang="zh-CN" altLang="en-US" dirty="0" smtClean="0"/>
              <a:t>员创建可伸缩的</a:t>
            </a:r>
            <a:r>
              <a:rPr lang="en-US" altLang="zh-CN" dirty="0" smtClean="0"/>
              <a:t>(scalable)</a:t>
            </a:r>
            <a:r>
              <a:rPr lang="zh-CN" altLang="en-US" dirty="0" smtClean="0"/>
              <a:t>，长时间运行的应用</a:t>
            </a:r>
            <a:endParaRPr lang="en-US" dirty="0" smtClean="0"/>
          </a:p>
        </p:txBody>
      </p:sp>
      <p:sp>
        <p:nvSpPr>
          <p:cNvPr id="2" name="标题 1"/>
          <p:cNvSpPr>
            <a:spLocks noGrp="1"/>
          </p:cNvSpPr>
          <p:nvPr>
            <p:ph type="title"/>
          </p:nvPr>
        </p:nvSpPr>
        <p:spPr/>
        <p:txBody>
          <a:bodyPr/>
          <a:lstStyle/>
          <a:p>
            <a:r>
              <a:rPr lang="en-US" dirty="0" smtClean="0"/>
              <a:t>WF</a:t>
            </a:r>
            <a:r>
              <a:rPr lang="zh-CN" altLang="en-US" dirty="0" smtClean="0"/>
              <a:t>是</a:t>
            </a:r>
            <a:r>
              <a:rPr lang="en-US" dirty="0"/>
              <a:t>.NET</a:t>
            </a:r>
            <a:r>
              <a:rPr lang="zh-CN" altLang="en-US" dirty="0"/>
              <a:t>框架的一部分</a:t>
            </a:r>
            <a:endParaRPr lang="en-US" altLang="zh-CN" dirty="0"/>
          </a:p>
        </p:txBody>
      </p:sp>
      <p:sp>
        <p:nvSpPr>
          <p:cNvPr id="8" name="Rounded Rectangle 7"/>
          <p:cNvSpPr/>
          <p:nvPr/>
        </p:nvSpPr>
        <p:spPr bwMode="auto">
          <a:xfrm>
            <a:off x="2786050" y="2357760"/>
            <a:ext cx="1071570" cy="1000131"/>
          </a:xfrm>
          <a:prstGeom prst="roundRect">
            <a:avLst>
              <a:gd name="adj" fmla="val 11777"/>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vert="horz" wrap="square" lIns="45720" tIns="45718" rIns="45720" bIns="45718" numCol="1" rtlCol="0" anchor="ctr" anchorCtr="0" compatLnSpc="1">
            <a:prstTxWarp prst="textNoShape">
              <a:avLst/>
            </a:prstTxWarp>
          </a:bodyPr>
          <a:ls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defTabSz="914099">
              <a:lnSpc>
                <a:spcPct val="90000"/>
              </a:lnSpc>
              <a:defRPr/>
            </a:pPr>
            <a:r>
              <a:rPr lang="en-US" altLang="zh-CN" b="1" dirty="0" smtClean="0">
                <a:latin typeface="Segoe Semibold" pitchFamily="34" charset="0"/>
              </a:rPr>
              <a:t>Web</a:t>
            </a:r>
          </a:p>
        </p:txBody>
      </p:sp>
      <p:sp>
        <p:nvSpPr>
          <p:cNvPr id="9" name="Rounded Rectangle 8"/>
          <p:cNvSpPr/>
          <p:nvPr/>
        </p:nvSpPr>
        <p:spPr bwMode="auto">
          <a:xfrm>
            <a:off x="1538716" y="2357760"/>
            <a:ext cx="1104458" cy="1000131"/>
          </a:xfrm>
          <a:prstGeom prst="roundRect">
            <a:avLst>
              <a:gd name="adj" fmla="val 12336"/>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vert="horz" wrap="square" lIns="45720" tIns="45718" rIns="45720" bIns="45718" numCol="1" rtlCol="0" anchor="ctr" anchorCtr="0" compatLnSpc="1"/>
          <a:ls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defTabSz="914099">
              <a:lnSpc>
                <a:spcPct val="90000"/>
              </a:lnSpc>
              <a:defRPr/>
            </a:pPr>
            <a:r>
              <a:rPr lang="zh-CN" altLang="en-US" b="1" dirty="0" smtClean="0">
                <a:latin typeface="Segoe Semibold" pitchFamily="34" charset="0"/>
              </a:rPr>
              <a:t>数据</a:t>
            </a:r>
            <a:endParaRPr lang="en-US" altLang="zh-CN" b="1" dirty="0" smtClean="0">
              <a:latin typeface="Segoe Semibold" pitchFamily="34" charset="0"/>
            </a:endParaRPr>
          </a:p>
        </p:txBody>
      </p:sp>
      <p:sp>
        <p:nvSpPr>
          <p:cNvPr id="10" name="Rounded Rectangle 9"/>
          <p:cNvSpPr/>
          <p:nvPr/>
        </p:nvSpPr>
        <p:spPr bwMode="auto">
          <a:xfrm>
            <a:off x="4000496" y="2362035"/>
            <a:ext cx="1143008" cy="1000131"/>
          </a:xfrm>
          <a:prstGeom prst="roundRect">
            <a:avLst>
              <a:gd name="adj" fmla="val 15101"/>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vert="horz" wrap="square" lIns="45720" tIns="45718" rIns="45720" bIns="45718" numCol="1" rtlCol="0" anchor="ctr" anchorCtr="0" compatLnSpc="1">
            <a:prstTxWarp prst="textNoShape">
              <a:avLst/>
            </a:prstTxWarp>
          </a:bodyPr>
          <a:ls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defTabSz="914099">
              <a:lnSpc>
                <a:spcPct val="90000"/>
              </a:lnSpc>
              <a:defRPr/>
            </a:pPr>
            <a:r>
              <a:rPr lang="zh-CN" altLang="en-US" b="1" dirty="0" smtClean="0">
                <a:latin typeface="Segoe Semibold" pitchFamily="34" charset="0"/>
              </a:rPr>
              <a:t>显示</a:t>
            </a:r>
            <a:endParaRPr lang="en-US" altLang="zh-CN" b="1" dirty="0" smtClean="0">
              <a:latin typeface="Segoe Semibold" pitchFamily="34" charset="0"/>
            </a:endParaRPr>
          </a:p>
        </p:txBody>
      </p:sp>
      <p:sp>
        <p:nvSpPr>
          <p:cNvPr id="11" name="Rounded Rectangle 10"/>
          <p:cNvSpPr/>
          <p:nvPr/>
        </p:nvSpPr>
        <p:spPr bwMode="auto">
          <a:xfrm>
            <a:off x="1500166" y="4480732"/>
            <a:ext cx="6205873" cy="81026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wrap="square" lIns="45720" tIns="45718" rIns="45720" bIns="45718" numCol="1" rtlCol="0" anchor="ctr" anchorCtr="0" compatLnSpc="1"/>
          <a:lstStyle/>
          <a:p>
            <a:pPr algn="ctr" defTabSz="914099" fontAlgn="base">
              <a:lnSpc>
                <a:spcPct val="90000"/>
              </a:lnSpc>
              <a:spcBef>
                <a:spcPct val="0"/>
              </a:spcBef>
              <a:spcAft>
                <a:spcPct val="0"/>
              </a:spcAft>
              <a:defRPr/>
            </a:pPr>
            <a:r>
              <a:rPr lang="en-US" altLang="zh-CN" sz="2400" b="1" dirty="0" smtClean="0">
                <a:solidFill>
                  <a:schemeClr val="bg1"/>
                </a:solidFill>
                <a:latin typeface="Segoe Semibold" pitchFamily="34" charset="0"/>
              </a:rPr>
              <a:t>CLR</a:t>
            </a:r>
          </a:p>
        </p:txBody>
      </p:sp>
      <p:sp>
        <p:nvSpPr>
          <p:cNvPr id="12" name="Rounded Rectangle 11"/>
          <p:cNvSpPr/>
          <p:nvPr/>
        </p:nvSpPr>
        <p:spPr bwMode="auto">
          <a:xfrm>
            <a:off x="1500166" y="3505043"/>
            <a:ext cx="6205873" cy="81026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defTabSz="914099">
              <a:lnSpc>
                <a:spcPct val="90000"/>
              </a:lnSpc>
              <a:defRPr/>
            </a:pPr>
            <a:r>
              <a:rPr lang="zh-CN" altLang="en-US" sz="2400" b="1" dirty="0" smtClean="0">
                <a:solidFill>
                  <a:schemeClr val="bg1"/>
                </a:solidFill>
                <a:latin typeface="Segoe Semibold" pitchFamily="34" charset="0"/>
              </a:rPr>
              <a:t>基础类库</a:t>
            </a:r>
            <a:endParaRPr lang="en-US" altLang="zh-CN" sz="2400" b="1" dirty="0" smtClean="0">
              <a:solidFill>
                <a:schemeClr val="bg1"/>
              </a:solidFill>
              <a:latin typeface="Segoe Semibold" pitchFamily="34" charset="0"/>
            </a:endParaRPr>
          </a:p>
        </p:txBody>
      </p:sp>
      <p:sp>
        <p:nvSpPr>
          <p:cNvPr id="13" name="Rounded Rectangle 12"/>
          <p:cNvSpPr/>
          <p:nvPr/>
        </p:nvSpPr>
        <p:spPr bwMode="auto">
          <a:xfrm>
            <a:off x="6572264" y="2357430"/>
            <a:ext cx="1071570" cy="1002381"/>
          </a:xfrm>
          <a:prstGeom prst="roundRect">
            <a:avLst>
              <a:gd name="adj" fmla="val 10576"/>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vert="horz" wrap="square" lIns="45720" tIns="45718" rIns="45720" bIns="45718" numCol="1" rtlCol="0" anchor="ctr" anchorCtr="0" compatLnSpc="1">
            <a:prstTxWarp prst="textNoShape">
              <a:avLst/>
            </a:prstTxWarp>
          </a:bodyPr>
          <a:lstStyle/>
          <a:p>
            <a:pPr algn="ctr" defTabSz="914099" fontAlgn="base">
              <a:lnSpc>
                <a:spcPct val="90000"/>
              </a:lnSpc>
              <a:spcBef>
                <a:spcPct val="0"/>
              </a:spcBef>
              <a:spcAft>
                <a:spcPct val="0"/>
              </a:spcAft>
              <a:defRPr/>
            </a:pPr>
            <a:r>
              <a:rPr lang="zh-CN" altLang="en-US" b="1" dirty="0" smtClean="0">
                <a:solidFill>
                  <a:schemeClr val="tx1"/>
                </a:solidFill>
                <a:latin typeface="Segoe Semibold" pitchFamily="34" charset="0"/>
              </a:rPr>
              <a:t>通讯</a:t>
            </a:r>
            <a:endParaRPr lang="en-US" altLang="zh-CN" b="1" dirty="0" smtClean="0">
              <a:solidFill>
                <a:schemeClr val="tx1"/>
              </a:solidFill>
              <a:latin typeface="Segoe Semibold" pitchFamily="34" charset="0"/>
            </a:endParaRPr>
          </a:p>
        </p:txBody>
      </p:sp>
      <p:sp>
        <p:nvSpPr>
          <p:cNvPr id="14" name="Rounded Rectangle 13"/>
          <p:cNvSpPr/>
          <p:nvPr/>
        </p:nvSpPr>
        <p:spPr bwMode="auto">
          <a:xfrm>
            <a:off x="5286380" y="2357430"/>
            <a:ext cx="1143008" cy="1002381"/>
          </a:xfrm>
          <a:prstGeom prst="roundRect">
            <a:avLst>
              <a:gd name="adj" fmla="val 10576"/>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defTabSz="914099" fontAlgn="base">
              <a:lnSpc>
                <a:spcPct val="90000"/>
              </a:lnSpc>
              <a:spcBef>
                <a:spcPct val="0"/>
              </a:spcBef>
              <a:spcAft>
                <a:spcPct val="0"/>
              </a:spcAft>
              <a:defRPr/>
            </a:pPr>
            <a:r>
              <a:rPr lang="zh-CN" altLang="en-US" b="1" dirty="0" smtClean="0">
                <a:solidFill>
                  <a:schemeClr val="bg1"/>
                </a:solidFill>
                <a:latin typeface="Segoe Semibold" pitchFamily="34" charset="0"/>
              </a:rPr>
              <a:t>工作流</a:t>
            </a:r>
            <a:endParaRPr lang="en-US" altLang="zh-CN" b="1" dirty="0" smtClean="0">
              <a:solidFill>
                <a:schemeClr val="bg1"/>
              </a:solidFill>
              <a:latin typeface="Segoe Semibold" pitchFamily="34" charset="0"/>
            </a:endParaRPr>
          </a:p>
        </p:txBody>
      </p:sp>
    </p:spTree>
    <p:extLst>
      <p:ext uri="{BB962C8B-B14F-4D97-AF65-F5344CB8AC3E}">
        <p14:creationId xmlns:p14="http://schemas.microsoft.com/office/powerpoint/2010/main" xmlns="" val="273248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4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9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12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 presetClass="entr" presetSubtype="0"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4800600" y="1362252"/>
            <a:ext cx="3733800" cy="4079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b"/>
          <a:lstStyle/>
          <a:p>
            <a:pPr algn="ctr"/>
            <a:r>
              <a:rPr lang="en-US" sz="1700" b="1" dirty="0" smtClean="0"/>
              <a:t>Host (.exe, IIS/WAS, Dublin, …)</a:t>
            </a:r>
            <a:endParaRPr lang="en-US" sz="1700" b="1" dirty="0"/>
          </a:p>
        </p:txBody>
      </p:sp>
      <p:grpSp>
        <p:nvGrpSpPr>
          <p:cNvPr id="7" name="Group 6"/>
          <p:cNvGrpSpPr/>
          <p:nvPr/>
        </p:nvGrpSpPr>
        <p:grpSpPr>
          <a:xfrm>
            <a:off x="4887433" y="3726524"/>
            <a:ext cx="3560135" cy="1336344"/>
            <a:chOff x="4887433" y="3726524"/>
            <a:chExt cx="3560135" cy="1336344"/>
          </a:xfrm>
        </p:grpSpPr>
        <p:sp>
          <p:nvSpPr>
            <p:cNvPr id="74" name="Rectangle 73"/>
            <p:cNvSpPr/>
            <p:nvPr/>
          </p:nvSpPr>
          <p:spPr>
            <a:xfrm>
              <a:off x="4887433" y="3726524"/>
              <a:ext cx="3560135" cy="13363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2400" b="1" dirty="0" smtClean="0"/>
                <a:t>运行时</a:t>
              </a:r>
              <a:endParaRPr lang="en-US" sz="2400" b="1" dirty="0" smtClean="0"/>
            </a:p>
          </p:txBody>
        </p:sp>
        <p:sp>
          <p:nvSpPr>
            <p:cNvPr id="33" name="Rectangle 32"/>
            <p:cNvSpPr/>
            <p:nvPr/>
          </p:nvSpPr>
          <p:spPr>
            <a:xfrm>
              <a:off x="6934199" y="3779137"/>
              <a:ext cx="1426535" cy="12344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zh-CN" altLang="en-US" sz="1400" dirty="0"/>
                <a:t>服务</a:t>
              </a:r>
              <a:endParaRPr lang="en-US" sz="1400" dirty="0"/>
            </a:p>
          </p:txBody>
        </p:sp>
        <p:sp>
          <p:nvSpPr>
            <p:cNvPr id="34" name="Rectangle 33"/>
            <p:cNvSpPr/>
            <p:nvPr/>
          </p:nvSpPr>
          <p:spPr>
            <a:xfrm>
              <a:off x="7032833" y="4436605"/>
              <a:ext cx="1215656" cy="246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dirty="0" smtClean="0"/>
                <a:t>跟踪</a:t>
              </a:r>
              <a:endParaRPr lang="en-US" sz="1600" dirty="0"/>
            </a:p>
          </p:txBody>
        </p:sp>
        <p:sp>
          <p:nvSpPr>
            <p:cNvPr id="35" name="Rectangle 34"/>
            <p:cNvSpPr/>
            <p:nvPr/>
          </p:nvSpPr>
          <p:spPr>
            <a:xfrm>
              <a:off x="7032833" y="4103258"/>
              <a:ext cx="1215656" cy="246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dirty="0" smtClean="0"/>
                <a:t>持久化</a:t>
              </a:r>
              <a:endParaRPr lang="en-US" sz="1600" dirty="0"/>
            </a:p>
          </p:txBody>
        </p:sp>
        <p:sp>
          <p:nvSpPr>
            <p:cNvPr id="36" name="Rectangle 35"/>
            <p:cNvSpPr/>
            <p:nvPr/>
          </p:nvSpPr>
          <p:spPr>
            <a:xfrm>
              <a:off x="7020126" y="4745119"/>
              <a:ext cx="1241070" cy="2174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t>…</a:t>
              </a:r>
              <a:endParaRPr lang="en-US" sz="1600" b="1" dirty="0"/>
            </a:p>
          </p:txBody>
        </p:sp>
      </p:grpSp>
      <p:sp>
        <p:nvSpPr>
          <p:cNvPr id="2" name="Title 1"/>
          <p:cNvSpPr>
            <a:spLocks noGrp="1"/>
          </p:cNvSpPr>
          <p:nvPr>
            <p:ph type="title"/>
          </p:nvPr>
        </p:nvSpPr>
        <p:spPr/>
        <p:txBody>
          <a:bodyPr/>
          <a:lstStyle/>
          <a:p>
            <a:r>
              <a:rPr lang="en-US" dirty="0" smtClean="0"/>
              <a:t>WF</a:t>
            </a:r>
            <a:r>
              <a:rPr lang="zh-CN" altLang="en-US" dirty="0" smtClean="0"/>
              <a:t>包含三个模块</a:t>
            </a:r>
            <a:endParaRPr lang="en-US" dirty="0"/>
          </a:p>
        </p:txBody>
      </p:sp>
      <p:sp>
        <p:nvSpPr>
          <p:cNvPr id="41" name="Content Placeholder 40"/>
          <p:cNvSpPr>
            <a:spLocks noGrp="1"/>
          </p:cNvSpPr>
          <p:nvPr>
            <p:ph idx="1"/>
          </p:nvPr>
        </p:nvSpPr>
        <p:spPr>
          <a:xfrm>
            <a:off x="443552" y="1354540"/>
            <a:ext cx="4357048" cy="5141794"/>
          </a:xfrm>
        </p:spPr>
        <p:txBody>
          <a:bodyPr>
            <a:normAutofit/>
          </a:bodyPr>
          <a:lstStyle/>
          <a:p>
            <a:r>
              <a:rPr lang="zh-CN" altLang="en-US" dirty="0" smtClean="0"/>
              <a:t>活动 </a:t>
            </a:r>
            <a:r>
              <a:rPr lang="en-US" altLang="zh-CN" dirty="0" smtClean="0"/>
              <a:t>	(Activity)</a:t>
            </a:r>
          </a:p>
          <a:p>
            <a:r>
              <a:rPr lang="zh-CN" altLang="en-US" dirty="0" smtClean="0"/>
              <a:t>运行时 </a:t>
            </a:r>
            <a:r>
              <a:rPr lang="en-US" altLang="zh-CN" dirty="0" smtClean="0"/>
              <a:t>	(Runtime)</a:t>
            </a:r>
          </a:p>
          <a:p>
            <a:r>
              <a:rPr lang="zh-CN" altLang="en-US" dirty="0" smtClean="0"/>
              <a:t>工具 </a:t>
            </a:r>
            <a:r>
              <a:rPr lang="en-US" altLang="zh-CN" dirty="0" smtClean="0"/>
              <a:t>	(Tooling)</a:t>
            </a:r>
            <a:endParaRPr lang="en-US" dirty="0" smtClean="0"/>
          </a:p>
        </p:txBody>
      </p:sp>
      <p:grpSp>
        <p:nvGrpSpPr>
          <p:cNvPr id="4" name="Group 41"/>
          <p:cNvGrpSpPr/>
          <p:nvPr/>
        </p:nvGrpSpPr>
        <p:grpSpPr>
          <a:xfrm>
            <a:off x="4800600" y="5521656"/>
            <a:ext cx="3733800" cy="1107744"/>
            <a:chOff x="5486400" y="721056"/>
            <a:chExt cx="3276600" cy="955344"/>
          </a:xfrm>
        </p:grpSpPr>
        <p:sp>
          <p:nvSpPr>
            <p:cNvPr id="67" name="Rectangle 24"/>
            <p:cNvSpPr/>
            <p:nvPr/>
          </p:nvSpPr>
          <p:spPr>
            <a:xfrm>
              <a:off x="5486400" y="721056"/>
              <a:ext cx="3276600" cy="9553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zh-CN" altLang="en-US" b="1" dirty="0" smtClean="0">
                  <a:solidFill>
                    <a:schemeClr val="dk1"/>
                  </a:solidFill>
                </a:rPr>
                <a:t>工具</a:t>
              </a:r>
              <a:endParaRPr lang="en-US" b="1" dirty="0">
                <a:solidFill>
                  <a:schemeClr val="dk1"/>
                </a:solidFill>
              </a:endParaRPr>
            </a:p>
          </p:txBody>
        </p:sp>
        <p:sp>
          <p:nvSpPr>
            <p:cNvPr id="68" name="Rectangle 67"/>
            <p:cNvSpPr/>
            <p:nvPr/>
          </p:nvSpPr>
          <p:spPr>
            <a:xfrm>
              <a:off x="5543162" y="1112461"/>
              <a:ext cx="983776" cy="5028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VS </a:t>
              </a:r>
            </a:p>
            <a:p>
              <a:pPr algn="ctr"/>
              <a:r>
                <a:rPr lang="zh-CN" altLang="en-US" sz="2000" b="1" dirty="0" smtClean="0"/>
                <a:t>设计器</a:t>
              </a:r>
              <a:endParaRPr lang="en-US" sz="2000" b="1" dirty="0"/>
            </a:p>
          </p:txBody>
        </p:sp>
        <p:sp>
          <p:nvSpPr>
            <p:cNvPr id="69" name="Rectangle 68"/>
            <p:cNvSpPr/>
            <p:nvPr/>
          </p:nvSpPr>
          <p:spPr>
            <a:xfrm>
              <a:off x="6593419" y="1112461"/>
              <a:ext cx="1059976" cy="5028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VS </a:t>
              </a:r>
            </a:p>
            <a:p>
              <a:pPr algn="ctr"/>
              <a:r>
                <a:rPr lang="zh-CN" altLang="en-US" sz="2000" b="1" dirty="0" smtClean="0"/>
                <a:t>调试器</a:t>
              </a:r>
              <a:endParaRPr lang="en-US" sz="2000" b="1" dirty="0"/>
            </a:p>
          </p:txBody>
        </p:sp>
        <p:sp>
          <p:nvSpPr>
            <p:cNvPr id="71" name="Rectangle 70"/>
            <p:cNvSpPr/>
            <p:nvPr/>
          </p:nvSpPr>
          <p:spPr>
            <a:xfrm>
              <a:off x="7711753" y="1112461"/>
              <a:ext cx="1011769" cy="5152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移植</a:t>
              </a:r>
              <a:endParaRPr lang="en-US" altLang="zh-CN" sz="1600" b="1" dirty="0" smtClean="0"/>
            </a:p>
            <a:p>
              <a:pPr algn="ctr"/>
              <a:r>
                <a:rPr lang="zh-CN" altLang="en-US" sz="2000" b="1" dirty="0" smtClean="0"/>
                <a:t>设计器</a:t>
              </a:r>
              <a:endParaRPr lang="en-US" sz="2000" b="1" dirty="0"/>
            </a:p>
          </p:txBody>
        </p:sp>
      </p:grpSp>
      <p:sp>
        <p:nvSpPr>
          <p:cNvPr id="46" name="Rectangle 45"/>
          <p:cNvSpPr/>
          <p:nvPr/>
        </p:nvSpPr>
        <p:spPr>
          <a:xfrm>
            <a:off x="4887433" y="1447800"/>
            <a:ext cx="3557016" cy="21945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zh-CN" altLang="en-US" sz="2400" b="1" dirty="0" smtClean="0"/>
              <a:t>活动</a:t>
            </a:r>
            <a:endParaRPr lang="en-US" sz="2400" b="1" dirty="0"/>
          </a:p>
        </p:txBody>
      </p:sp>
      <p:sp>
        <p:nvSpPr>
          <p:cNvPr id="47" name="Rectangle 46"/>
          <p:cNvSpPr/>
          <p:nvPr/>
        </p:nvSpPr>
        <p:spPr>
          <a:xfrm>
            <a:off x="4953000" y="1981200"/>
            <a:ext cx="914400" cy="16164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zh-CN" altLang="en-US" sz="1600" b="1" dirty="0" smtClean="0"/>
              <a:t>活动库</a:t>
            </a:r>
            <a:endParaRPr lang="en-US" sz="1600" b="1" dirty="0"/>
          </a:p>
        </p:txBody>
      </p:sp>
      <p:sp>
        <p:nvSpPr>
          <p:cNvPr id="49" name="Rectangle 48"/>
          <p:cNvSpPr/>
          <p:nvPr/>
        </p:nvSpPr>
        <p:spPr>
          <a:xfrm>
            <a:off x="5029200" y="2428868"/>
            <a:ext cx="685800" cy="168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029200" y="2714620"/>
            <a:ext cx="685800" cy="168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029200" y="3000372"/>
            <a:ext cx="685800" cy="168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029200" y="3286124"/>
            <a:ext cx="685800" cy="168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1"/>
          <p:cNvGrpSpPr/>
          <p:nvPr/>
        </p:nvGrpSpPr>
        <p:grpSpPr>
          <a:xfrm>
            <a:off x="6019800" y="1676400"/>
            <a:ext cx="2089573" cy="1828800"/>
            <a:chOff x="6444827" y="1787856"/>
            <a:chExt cx="2089573" cy="1828800"/>
          </a:xfrm>
        </p:grpSpPr>
        <p:cxnSp>
          <p:nvCxnSpPr>
            <p:cNvPr id="60" name="Straight Arrow Connector 59"/>
            <p:cNvCxnSpPr/>
            <p:nvPr/>
          </p:nvCxnSpPr>
          <p:spPr>
            <a:xfrm rot="10800000" flipV="1">
              <a:off x="7086600" y="2206956"/>
              <a:ext cx="41910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886700" y="2206956"/>
              <a:ext cx="34290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7696200" y="2930856"/>
              <a:ext cx="5334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42"/>
            <p:cNvGrpSpPr/>
            <p:nvPr/>
          </p:nvGrpSpPr>
          <p:grpSpPr>
            <a:xfrm>
              <a:off x="6444827" y="1787856"/>
              <a:ext cx="2089573" cy="1828800"/>
              <a:chOff x="6521027" y="2098344"/>
              <a:chExt cx="2089573" cy="1828800"/>
            </a:xfrm>
          </p:grpSpPr>
          <p:sp>
            <p:nvSpPr>
              <p:cNvPr id="53" name="Rectangle 52"/>
              <p:cNvSpPr/>
              <p:nvPr/>
            </p:nvSpPr>
            <p:spPr>
              <a:xfrm>
                <a:off x="7467600" y="2098344"/>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cision 53"/>
              <p:cNvSpPr/>
              <p:nvPr/>
            </p:nvSpPr>
            <p:spPr>
              <a:xfrm>
                <a:off x="7581900" y="2403144"/>
                <a:ext cx="381000" cy="228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58000" y="2860344"/>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001000" y="3088944"/>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58000" y="3317544"/>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67600" y="3774744"/>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a:stCxn id="53" idx="2"/>
                <a:endCxn id="54" idx="0"/>
              </p:cNvCxnSpPr>
              <p:nvPr/>
            </p:nvCxnSpPr>
            <p:spPr>
              <a:xfrm rot="5400000">
                <a:off x="7696200" y="2326944"/>
                <a:ext cx="1524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2"/>
                <a:endCxn id="57" idx="0"/>
              </p:cNvCxnSpPr>
              <p:nvPr/>
            </p:nvCxnSpPr>
            <p:spPr>
              <a:xfrm rot="5400000">
                <a:off x="7010400" y="3165144"/>
                <a:ext cx="3048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a:off x="6521027" y="2499664"/>
                <a:ext cx="1050350" cy="891177"/>
              </a:xfrm>
              <a:custGeom>
                <a:avLst/>
                <a:gdLst>
                  <a:gd name="connsiteX0" fmla="*/ 321733 w 1050350"/>
                  <a:gd name="connsiteY0" fmla="*/ 891177 h 891177"/>
                  <a:gd name="connsiteX1" fmla="*/ 121436 w 1050350"/>
                  <a:gd name="connsiteY1" fmla="*/ 145143 h 891177"/>
                  <a:gd name="connsiteX2" fmla="*/ 1050350 w 1050350"/>
                  <a:gd name="connsiteY2" fmla="*/ 20320 h 891177"/>
                </a:gdLst>
                <a:ahLst/>
                <a:cxnLst>
                  <a:cxn ang="0">
                    <a:pos x="connsiteX0" y="connsiteY0"/>
                  </a:cxn>
                  <a:cxn ang="0">
                    <a:pos x="connsiteX1" y="connsiteY1"/>
                  </a:cxn>
                  <a:cxn ang="0">
                    <a:pos x="connsiteX2" y="connsiteY2"/>
                  </a:cxn>
                </a:cxnLst>
                <a:rect l="l" t="t" r="r" b="b"/>
                <a:pathLst>
                  <a:path w="1050350" h="891177">
                    <a:moveTo>
                      <a:pt x="321733" y="891177"/>
                    </a:moveTo>
                    <a:cubicBezTo>
                      <a:pt x="160866" y="590731"/>
                      <a:pt x="0" y="290286"/>
                      <a:pt x="121436" y="145143"/>
                    </a:cubicBezTo>
                    <a:cubicBezTo>
                      <a:pt x="242872" y="0"/>
                      <a:pt x="927462" y="43059"/>
                      <a:pt x="1050350" y="2032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xmlns="" val="3614271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46" grpId="0" animBg="1"/>
      <p:bldP spid="47" grpId="0" animBg="1"/>
      <p:bldP spid="49" grpId="0" animBg="1"/>
      <p:bldP spid="50"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525434" y="4495800"/>
            <a:ext cx="8080432" cy="2057400"/>
            <a:chOff x="525434" y="4495800"/>
            <a:chExt cx="8080432" cy="2057400"/>
          </a:xfrm>
        </p:grpSpPr>
        <p:sp>
          <p:nvSpPr>
            <p:cNvPr id="131" name="Rectangle 130"/>
            <p:cNvSpPr/>
            <p:nvPr/>
          </p:nvSpPr>
          <p:spPr>
            <a:xfrm>
              <a:off x="525434" y="4495800"/>
              <a:ext cx="8080432" cy="2057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zh-CN" altLang="en-US" dirty="0" smtClean="0"/>
                <a:t>控制流活动</a:t>
              </a:r>
              <a:endParaRPr lang="en-US" dirty="0"/>
            </a:p>
          </p:txBody>
        </p:sp>
        <p:grpSp>
          <p:nvGrpSpPr>
            <p:cNvPr id="98" name="组合 97"/>
            <p:cNvGrpSpPr/>
            <p:nvPr/>
          </p:nvGrpSpPr>
          <p:grpSpPr>
            <a:xfrm>
              <a:off x="2547950" y="4981596"/>
              <a:ext cx="1828800" cy="1447800"/>
              <a:chOff x="652434" y="4953000"/>
              <a:chExt cx="1828800" cy="1447800"/>
            </a:xfrm>
          </p:grpSpPr>
          <p:sp>
            <p:nvSpPr>
              <p:cNvPr id="133" name="Rounded Rectangle 132"/>
              <p:cNvSpPr/>
              <p:nvPr/>
            </p:nvSpPr>
            <p:spPr>
              <a:xfrm>
                <a:off x="652434" y="4953000"/>
                <a:ext cx="1828800" cy="1447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b"/>
              <a:lstStyle/>
              <a:p>
                <a:pPr algn="ctr"/>
                <a:r>
                  <a:rPr lang="en-US" dirty="0" smtClean="0"/>
                  <a:t>Flowchart </a:t>
                </a:r>
                <a:endParaRPr lang="en-US" dirty="0"/>
              </a:p>
            </p:txBody>
          </p:sp>
          <p:grpSp>
            <p:nvGrpSpPr>
              <p:cNvPr id="3" name="Group 74"/>
              <p:cNvGrpSpPr/>
              <p:nvPr/>
            </p:nvGrpSpPr>
            <p:grpSpPr>
              <a:xfrm>
                <a:off x="681302" y="5105400"/>
                <a:ext cx="1766881" cy="838200"/>
                <a:chOff x="714668" y="4267200"/>
                <a:chExt cx="1766881" cy="838200"/>
              </a:xfrm>
            </p:grpSpPr>
            <p:sp>
              <p:nvSpPr>
                <p:cNvPr id="134" name="Flowchart: Connector 133"/>
                <p:cNvSpPr/>
                <p:nvPr/>
              </p:nvSpPr>
              <p:spPr>
                <a:xfrm>
                  <a:off x="714668" y="4714874"/>
                  <a:ext cx="76200" cy="76200"/>
                </a:xfrm>
                <a:prstGeom prst="flowChartConnector">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5" name="Flowchart: Connector 134"/>
                <p:cNvSpPr/>
                <p:nvPr/>
              </p:nvSpPr>
              <p:spPr>
                <a:xfrm>
                  <a:off x="2405349" y="4724400"/>
                  <a:ext cx="76200" cy="76200"/>
                </a:xfrm>
                <a:prstGeom prst="flowChartConnector">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6" name="Rectangle 135"/>
                <p:cNvSpPr/>
                <p:nvPr/>
              </p:nvSpPr>
              <p:spPr>
                <a:xfrm>
                  <a:off x="942978" y="4676770"/>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37" name="Straight Arrow Connector 136"/>
                <p:cNvCxnSpPr>
                  <a:stCxn id="134" idx="6"/>
                  <a:endCxn id="136" idx="1"/>
                </p:cNvCxnSpPr>
                <p:nvPr/>
              </p:nvCxnSpPr>
              <p:spPr>
                <a:xfrm flipV="1">
                  <a:off x="790868" y="4752970"/>
                  <a:ext cx="152110" cy="4"/>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38" name="Diamond 137"/>
                <p:cNvSpPr/>
                <p:nvPr/>
              </p:nvSpPr>
              <p:spPr>
                <a:xfrm>
                  <a:off x="1338549" y="4670234"/>
                  <a:ext cx="152400" cy="152400"/>
                </a:xfrm>
                <a:prstGeom prst="diamond">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40" name="Straight Arrow Connector 139"/>
                <p:cNvCxnSpPr>
                  <a:stCxn id="136" idx="3"/>
                  <a:endCxn id="138" idx="1"/>
                </p:cNvCxnSpPr>
                <p:nvPr/>
              </p:nvCxnSpPr>
              <p:spPr>
                <a:xfrm flipV="1">
                  <a:off x="1171578" y="4746434"/>
                  <a:ext cx="166971" cy="6536"/>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42" name="Rectangle 141"/>
                <p:cNvSpPr/>
                <p:nvPr/>
              </p:nvSpPr>
              <p:spPr>
                <a:xfrm>
                  <a:off x="1643349" y="4953000"/>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52" name="Rectangle 151"/>
                <p:cNvSpPr/>
                <p:nvPr/>
              </p:nvSpPr>
              <p:spPr>
                <a:xfrm>
                  <a:off x="1643349" y="4267200"/>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58" name="Straight Arrow Connector 157"/>
                <p:cNvCxnSpPr/>
                <p:nvPr/>
              </p:nvCxnSpPr>
              <p:spPr>
                <a:xfrm>
                  <a:off x="2122583" y="4756532"/>
                  <a:ext cx="271749" cy="5049"/>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159" name="Shape 158"/>
                <p:cNvCxnSpPr>
                  <a:stCxn id="138" idx="0"/>
                  <a:endCxn id="152" idx="1"/>
                </p:cNvCxnSpPr>
                <p:nvPr/>
              </p:nvCxnSpPr>
              <p:spPr>
                <a:xfrm rot="5400000" flipH="1" flipV="1">
                  <a:off x="1365632" y="4392517"/>
                  <a:ext cx="326834" cy="228600"/>
                </a:xfrm>
                <a:prstGeom prst="bentConnector2">
                  <a:avLst/>
                </a:prstGeom>
                <a:ln>
                  <a:tailEnd type="triangle"/>
                </a:ln>
              </p:spPr>
              <p:style>
                <a:lnRef idx="1">
                  <a:schemeClr val="dk1"/>
                </a:lnRef>
                <a:fillRef idx="2">
                  <a:schemeClr val="dk1"/>
                </a:fillRef>
                <a:effectRef idx="1">
                  <a:schemeClr val="dk1"/>
                </a:effectRef>
                <a:fontRef idx="minor">
                  <a:schemeClr val="dk1"/>
                </a:fontRef>
              </p:style>
            </p:cxnSp>
            <p:cxnSp>
              <p:nvCxnSpPr>
                <p:cNvPr id="164" name="Shape 163"/>
                <p:cNvCxnSpPr>
                  <a:stCxn id="138" idx="2"/>
                  <a:endCxn id="142" idx="1"/>
                </p:cNvCxnSpPr>
                <p:nvPr/>
              </p:nvCxnSpPr>
              <p:spPr>
                <a:xfrm rot="16200000" flipH="1">
                  <a:off x="1425766" y="4811617"/>
                  <a:ext cx="206566" cy="228600"/>
                </a:xfrm>
                <a:prstGeom prst="bentConnector2">
                  <a:avLst/>
                </a:prstGeom>
                <a:ln>
                  <a:tailEnd type="triangle"/>
                </a:ln>
              </p:spPr>
              <p:style>
                <a:lnRef idx="1">
                  <a:schemeClr val="dk1"/>
                </a:lnRef>
                <a:fillRef idx="2">
                  <a:schemeClr val="dk1"/>
                </a:fillRef>
                <a:effectRef idx="1">
                  <a:schemeClr val="dk1"/>
                </a:effectRef>
                <a:fontRef idx="minor">
                  <a:schemeClr val="dk1"/>
                </a:fontRef>
              </p:style>
            </p:cxnSp>
            <p:cxnSp>
              <p:nvCxnSpPr>
                <p:cNvPr id="165" name="Shape 164"/>
                <p:cNvCxnSpPr>
                  <a:stCxn id="152" idx="3"/>
                  <a:endCxn id="173" idx="0"/>
                </p:cNvCxnSpPr>
                <p:nvPr/>
              </p:nvCxnSpPr>
              <p:spPr>
                <a:xfrm>
                  <a:off x="1871949" y="4343400"/>
                  <a:ext cx="266700" cy="347949"/>
                </a:xfrm>
                <a:prstGeom prst="bentConnector2">
                  <a:avLst/>
                </a:prstGeom>
                <a:ln>
                  <a:tailEnd type="triangle"/>
                </a:ln>
              </p:spPr>
              <p:style>
                <a:lnRef idx="1">
                  <a:schemeClr val="dk1"/>
                </a:lnRef>
                <a:fillRef idx="2">
                  <a:schemeClr val="dk1"/>
                </a:fillRef>
                <a:effectRef idx="1">
                  <a:schemeClr val="dk1"/>
                </a:effectRef>
                <a:fontRef idx="minor">
                  <a:schemeClr val="dk1"/>
                </a:fontRef>
              </p:style>
            </p:cxnSp>
            <p:cxnSp>
              <p:nvCxnSpPr>
                <p:cNvPr id="169" name="Shape 168"/>
                <p:cNvCxnSpPr>
                  <a:stCxn id="142" idx="3"/>
                  <a:endCxn id="173" idx="2"/>
                </p:cNvCxnSpPr>
                <p:nvPr/>
              </p:nvCxnSpPr>
              <p:spPr>
                <a:xfrm flipV="1">
                  <a:off x="1871949" y="4843749"/>
                  <a:ext cx="266700" cy="185451"/>
                </a:xfrm>
                <a:prstGeom prst="bentConnector2">
                  <a:avLst/>
                </a:prstGeom>
                <a:ln>
                  <a:tailEnd type="triangle"/>
                </a:ln>
              </p:spPr>
              <p:style>
                <a:lnRef idx="1">
                  <a:schemeClr val="dk1"/>
                </a:lnRef>
                <a:fillRef idx="2">
                  <a:schemeClr val="dk1"/>
                </a:fillRef>
                <a:effectRef idx="1">
                  <a:schemeClr val="dk1"/>
                </a:effectRef>
                <a:fontRef idx="minor">
                  <a:schemeClr val="dk1"/>
                </a:fontRef>
              </p:style>
            </p:cxnSp>
            <p:sp>
              <p:nvSpPr>
                <p:cNvPr id="173" name="Rectangle 172"/>
                <p:cNvSpPr/>
                <p:nvPr/>
              </p:nvSpPr>
              <p:spPr>
                <a:xfrm>
                  <a:off x="2024349" y="4691349"/>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grpSp>
          <p:nvGrpSpPr>
            <p:cNvPr id="97" name="组合 96"/>
            <p:cNvGrpSpPr/>
            <p:nvPr/>
          </p:nvGrpSpPr>
          <p:grpSpPr>
            <a:xfrm>
              <a:off x="4529150" y="4981596"/>
              <a:ext cx="1828800" cy="1447800"/>
              <a:chOff x="2633634" y="4953000"/>
              <a:chExt cx="1828800" cy="1447800"/>
            </a:xfrm>
          </p:grpSpPr>
          <p:sp>
            <p:nvSpPr>
              <p:cNvPr id="175" name="Rounded Rectangle 174"/>
              <p:cNvSpPr/>
              <p:nvPr/>
            </p:nvSpPr>
            <p:spPr>
              <a:xfrm>
                <a:off x="2633634" y="4953000"/>
                <a:ext cx="1828800" cy="1447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b"/>
              <a:lstStyle/>
              <a:p>
                <a:pPr algn="ctr"/>
                <a:r>
                  <a:rPr lang="en-US" dirty="0" smtClean="0"/>
                  <a:t>Sequential</a:t>
                </a:r>
                <a:endParaRPr lang="en-US" dirty="0"/>
              </a:p>
            </p:txBody>
          </p:sp>
          <p:grpSp>
            <p:nvGrpSpPr>
              <p:cNvPr id="4" name="Group 75"/>
              <p:cNvGrpSpPr/>
              <p:nvPr/>
            </p:nvGrpSpPr>
            <p:grpSpPr>
              <a:xfrm>
                <a:off x="3103534" y="5080000"/>
                <a:ext cx="838200" cy="914400"/>
                <a:chOff x="3136900" y="4241800"/>
                <a:chExt cx="838200" cy="914400"/>
              </a:xfrm>
            </p:grpSpPr>
            <p:sp>
              <p:nvSpPr>
                <p:cNvPr id="176" name="Rectangle 175"/>
                <p:cNvSpPr/>
                <p:nvPr/>
              </p:nvSpPr>
              <p:spPr>
                <a:xfrm>
                  <a:off x="3136900" y="4241800"/>
                  <a:ext cx="838200" cy="914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7" name="Rectangle 176"/>
                <p:cNvSpPr/>
                <p:nvPr/>
              </p:nvSpPr>
              <p:spPr>
                <a:xfrm>
                  <a:off x="3214365" y="4344650"/>
                  <a:ext cx="685800" cy="304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8" name="Rectangle 177"/>
                <p:cNvSpPr/>
                <p:nvPr/>
              </p:nvSpPr>
              <p:spPr>
                <a:xfrm>
                  <a:off x="3214365" y="4649450"/>
                  <a:ext cx="685800" cy="457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0" name="Rectangle 179"/>
                <p:cNvSpPr/>
                <p:nvPr/>
              </p:nvSpPr>
              <p:spPr>
                <a:xfrm>
                  <a:off x="3442965" y="4420850"/>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1" name="Rectangle 180"/>
                <p:cNvSpPr/>
                <p:nvPr/>
              </p:nvSpPr>
              <p:spPr>
                <a:xfrm>
                  <a:off x="3290565" y="4725650"/>
                  <a:ext cx="228600" cy="304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2" name="Rectangle 181"/>
                <p:cNvSpPr/>
                <p:nvPr/>
              </p:nvSpPr>
              <p:spPr>
                <a:xfrm>
                  <a:off x="3595365" y="4725650"/>
                  <a:ext cx="228600" cy="304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3" name="Rectangle 182"/>
                <p:cNvSpPr/>
                <p:nvPr/>
              </p:nvSpPr>
              <p:spPr>
                <a:xfrm>
                  <a:off x="3290565" y="47256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4" name="Rectangle 183"/>
                <p:cNvSpPr/>
                <p:nvPr/>
              </p:nvSpPr>
              <p:spPr>
                <a:xfrm>
                  <a:off x="3290565" y="48018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8" name="Rectangle 187"/>
                <p:cNvSpPr/>
                <p:nvPr/>
              </p:nvSpPr>
              <p:spPr>
                <a:xfrm>
                  <a:off x="3290565" y="48780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9" name="Rectangle 188"/>
                <p:cNvSpPr/>
                <p:nvPr/>
              </p:nvSpPr>
              <p:spPr>
                <a:xfrm>
                  <a:off x="3290565" y="49542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0" name="Rectangle 189"/>
                <p:cNvSpPr/>
                <p:nvPr/>
              </p:nvSpPr>
              <p:spPr>
                <a:xfrm>
                  <a:off x="3595365" y="47256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1" name="Rectangle 190"/>
                <p:cNvSpPr/>
                <p:nvPr/>
              </p:nvSpPr>
              <p:spPr>
                <a:xfrm>
                  <a:off x="3595365" y="48018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2" name="Rectangle 191"/>
                <p:cNvSpPr/>
                <p:nvPr/>
              </p:nvSpPr>
              <p:spPr>
                <a:xfrm>
                  <a:off x="3595365" y="48780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3" name="Rectangle 192"/>
                <p:cNvSpPr/>
                <p:nvPr/>
              </p:nvSpPr>
              <p:spPr>
                <a:xfrm>
                  <a:off x="3595365" y="49542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4" name="Rectangle 193"/>
                <p:cNvSpPr/>
                <p:nvPr/>
              </p:nvSpPr>
              <p:spPr>
                <a:xfrm>
                  <a:off x="3442965" y="44208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5" name="Rectangle 194"/>
                <p:cNvSpPr/>
                <p:nvPr/>
              </p:nvSpPr>
              <p:spPr>
                <a:xfrm>
                  <a:off x="3442965" y="44970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grpSp>
      </p:grpSp>
      <p:sp>
        <p:nvSpPr>
          <p:cNvPr id="91" name="Title 1"/>
          <p:cNvSpPr>
            <a:spLocks noGrp="1"/>
          </p:cNvSpPr>
          <p:nvPr>
            <p:ph type="title"/>
          </p:nvPr>
        </p:nvSpPr>
        <p:spPr>
          <a:xfrm>
            <a:off x="384048" y="155448"/>
            <a:ext cx="8229600" cy="1143000"/>
          </a:xfrm>
        </p:spPr>
        <p:txBody>
          <a:bodyPr>
            <a:normAutofit/>
          </a:bodyPr>
          <a:lstStyle/>
          <a:p>
            <a:r>
              <a:rPr lang="zh-CN" altLang="en-US" dirty="0" smtClean="0"/>
              <a:t>活动库</a:t>
            </a:r>
            <a:endParaRPr lang="en-US" dirty="0"/>
          </a:p>
        </p:txBody>
      </p:sp>
      <p:sp>
        <p:nvSpPr>
          <p:cNvPr id="87" name="Rectangle 86"/>
          <p:cNvSpPr/>
          <p:nvPr/>
        </p:nvSpPr>
        <p:spPr>
          <a:xfrm>
            <a:off x="524376" y="1054767"/>
            <a:ext cx="8077200" cy="13074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zh-CN" altLang="en-US" dirty="0" smtClean="0"/>
              <a:t>自定义活动</a:t>
            </a:r>
            <a:endParaRPr lang="en-US" dirty="0" smtClean="0"/>
          </a:p>
        </p:txBody>
      </p:sp>
      <p:sp>
        <p:nvSpPr>
          <p:cNvPr id="82" name="Rounded Rectangle 81"/>
          <p:cNvSpPr/>
          <p:nvPr/>
        </p:nvSpPr>
        <p:spPr>
          <a:xfrm>
            <a:off x="981576" y="1588167"/>
            <a:ext cx="1295400"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SharePoint</a:t>
            </a:r>
            <a:endParaRPr lang="en-US" dirty="0"/>
          </a:p>
        </p:txBody>
      </p:sp>
      <p:sp>
        <p:nvSpPr>
          <p:cNvPr id="83" name="Rounded Rectangle 82"/>
          <p:cNvSpPr/>
          <p:nvPr/>
        </p:nvSpPr>
        <p:spPr>
          <a:xfrm>
            <a:off x="2505576" y="1588167"/>
            <a:ext cx="1143000"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Dynamics </a:t>
            </a:r>
            <a:endParaRPr lang="en-US" dirty="0"/>
          </a:p>
        </p:txBody>
      </p:sp>
      <p:sp>
        <p:nvSpPr>
          <p:cNvPr id="84" name="Rounded Rectangle 83"/>
          <p:cNvSpPr/>
          <p:nvPr/>
        </p:nvSpPr>
        <p:spPr>
          <a:xfrm>
            <a:off x="3877176" y="1588167"/>
            <a:ext cx="1143000"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Systems Center</a:t>
            </a:r>
            <a:endParaRPr lang="en-US" dirty="0"/>
          </a:p>
        </p:txBody>
      </p:sp>
      <p:sp>
        <p:nvSpPr>
          <p:cNvPr id="94" name="Rounded Rectangle 93"/>
          <p:cNvSpPr/>
          <p:nvPr/>
        </p:nvSpPr>
        <p:spPr>
          <a:xfrm>
            <a:off x="5172576" y="1588167"/>
            <a:ext cx="838200"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HPC</a:t>
            </a:r>
            <a:endParaRPr lang="en-US" dirty="0"/>
          </a:p>
        </p:txBody>
      </p:sp>
      <p:sp>
        <p:nvSpPr>
          <p:cNvPr id="95" name="Rounded Rectangle 94"/>
          <p:cNvSpPr/>
          <p:nvPr/>
        </p:nvSpPr>
        <p:spPr>
          <a:xfrm>
            <a:off x="6315576" y="1588167"/>
            <a:ext cx="1981200"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Team Foundation Server</a:t>
            </a:r>
            <a:endParaRPr lang="en-US" dirty="0"/>
          </a:p>
        </p:txBody>
      </p:sp>
      <p:sp>
        <p:nvSpPr>
          <p:cNvPr id="96" name="TextBox 95"/>
          <p:cNvSpPr txBox="1"/>
          <p:nvPr/>
        </p:nvSpPr>
        <p:spPr>
          <a:xfrm>
            <a:off x="2214546" y="1428736"/>
            <a:ext cx="49530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zh-CN" altLang="en-US" sz="4400" b="1" dirty="0" smtClean="0">
                <a:solidFill>
                  <a:schemeClr val="bg1"/>
                </a:solidFill>
              </a:rPr>
              <a:t>你的</a:t>
            </a:r>
            <a:r>
              <a:rPr lang="zh-CN" altLang="en-US" sz="4400" b="1" dirty="0">
                <a:solidFill>
                  <a:schemeClr val="bg1"/>
                </a:solidFill>
              </a:rPr>
              <a:t>活动</a:t>
            </a:r>
            <a:endParaRPr lang="en-US" sz="4400" b="1" dirty="0" smtClean="0">
              <a:solidFill>
                <a:schemeClr val="bg1"/>
              </a:solidFill>
            </a:endParaRPr>
          </a:p>
        </p:txBody>
      </p:sp>
      <p:grpSp>
        <p:nvGrpSpPr>
          <p:cNvPr id="81" name="组合 80"/>
          <p:cNvGrpSpPr/>
          <p:nvPr/>
        </p:nvGrpSpPr>
        <p:grpSpPr>
          <a:xfrm>
            <a:off x="524376" y="2418348"/>
            <a:ext cx="8077200" cy="2001252"/>
            <a:chOff x="524376" y="2418348"/>
            <a:chExt cx="8077200" cy="2001252"/>
          </a:xfrm>
        </p:grpSpPr>
        <p:sp>
          <p:nvSpPr>
            <p:cNvPr id="212" name="Rectangle 211"/>
            <p:cNvSpPr/>
            <p:nvPr/>
          </p:nvSpPr>
          <p:spPr>
            <a:xfrm>
              <a:off x="524376" y="2418348"/>
              <a:ext cx="8077200" cy="20012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zh-CN" altLang="en-US" dirty="0" smtClean="0"/>
                <a:t>基本活动库</a:t>
              </a:r>
              <a:endParaRPr lang="en-US" dirty="0"/>
            </a:p>
          </p:txBody>
        </p:sp>
        <p:sp>
          <p:nvSpPr>
            <p:cNvPr id="273" name="Rounded Rectangle 272"/>
            <p:cNvSpPr/>
            <p:nvPr/>
          </p:nvSpPr>
          <p:spPr>
            <a:xfrm>
              <a:off x="3599947" y="3643314"/>
              <a:ext cx="1735637" cy="59174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WCF </a:t>
              </a:r>
              <a:r>
                <a:rPr lang="zh-CN" altLang="en-US" dirty="0" smtClean="0"/>
                <a:t>消息</a:t>
              </a:r>
              <a:endParaRPr lang="en-US" dirty="0"/>
            </a:p>
          </p:txBody>
        </p:sp>
        <p:sp>
          <p:nvSpPr>
            <p:cNvPr id="88" name="Rounded Rectangle 87"/>
            <p:cNvSpPr/>
            <p:nvPr/>
          </p:nvSpPr>
          <p:spPr>
            <a:xfrm>
              <a:off x="6286511" y="2899738"/>
              <a:ext cx="1719367"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t>错误处理</a:t>
              </a:r>
              <a:endParaRPr lang="en-US" dirty="0"/>
            </a:p>
          </p:txBody>
        </p:sp>
        <p:sp>
          <p:nvSpPr>
            <p:cNvPr id="89" name="Rounded Rectangle 88"/>
            <p:cNvSpPr/>
            <p:nvPr/>
          </p:nvSpPr>
          <p:spPr>
            <a:xfrm>
              <a:off x="3590907" y="2899738"/>
              <a:ext cx="1735637"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t>表达式</a:t>
              </a:r>
              <a:endParaRPr lang="en-US" dirty="0"/>
            </a:p>
          </p:txBody>
        </p:sp>
        <p:sp>
          <p:nvSpPr>
            <p:cNvPr id="90" name="Rounded Rectangle 89"/>
            <p:cNvSpPr/>
            <p:nvPr/>
          </p:nvSpPr>
          <p:spPr>
            <a:xfrm>
              <a:off x="6286511" y="3650853"/>
              <a:ext cx="1719367"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Interop</a:t>
              </a:r>
              <a:r>
                <a:rPr lang="zh-CN" altLang="en-US" dirty="0" smtClean="0"/>
                <a:t> 互通</a:t>
              </a:r>
              <a:endParaRPr lang="en-US" dirty="0"/>
            </a:p>
          </p:txBody>
        </p:sp>
        <p:sp>
          <p:nvSpPr>
            <p:cNvPr id="92" name="Rounded Rectangle 91"/>
            <p:cNvSpPr/>
            <p:nvPr/>
          </p:nvSpPr>
          <p:spPr>
            <a:xfrm>
              <a:off x="1067600" y="2879503"/>
              <a:ext cx="1789888"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t>工具</a:t>
              </a:r>
              <a:endParaRPr lang="en-US" dirty="0"/>
            </a:p>
          </p:txBody>
        </p:sp>
        <p:sp>
          <p:nvSpPr>
            <p:cNvPr id="93" name="Rounded Rectangle 92"/>
            <p:cNvSpPr/>
            <p:nvPr/>
          </p:nvSpPr>
          <p:spPr>
            <a:xfrm>
              <a:off x="1067599" y="3630618"/>
              <a:ext cx="1794374" cy="584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原子活动</a:t>
              </a:r>
              <a:endParaRPr lang="en-US" dirty="0"/>
            </a:p>
          </p:txBody>
        </p:sp>
      </p:grpSp>
    </p:spTree>
    <p:extLst>
      <p:ext uri="{BB962C8B-B14F-4D97-AF65-F5344CB8AC3E}">
        <p14:creationId xmlns:p14="http://schemas.microsoft.com/office/powerpoint/2010/main" xmlns="" val="4292703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
                                            <p:bg/>
                                          </p:spTgt>
                                        </p:tgtEl>
                                        <p:attrNameLst>
                                          <p:attrName>style.visibility</p:attrName>
                                        </p:attrNameLst>
                                      </p:cBhvr>
                                      <p:to>
                                        <p:strVal val="visible"/>
                                      </p:to>
                                    </p:set>
                                    <p:animEffect transition="in" filter="fade">
                                      <p:cBhvr>
                                        <p:cTn id="17" dur="500"/>
                                        <p:tgtEl>
                                          <p:spTgt spid="87">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7">
                                            <p:txEl>
                                              <p:pRg st="0" end="0"/>
                                            </p:txEl>
                                          </p:spTgt>
                                        </p:tgtEl>
                                        <p:attrNameLst>
                                          <p:attrName>style.visibility</p:attrName>
                                        </p:attrNameLst>
                                      </p:cBhvr>
                                      <p:to>
                                        <p:strVal val="visible"/>
                                      </p:to>
                                    </p:set>
                                    <p:animEffect transition="in" filter="fade">
                                      <p:cBhvr>
                                        <p:cTn id="20" dur="500"/>
                                        <p:tgtEl>
                                          <p:spTgt spid="87">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500"/>
                                        <p:tgtEl>
                                          <p:spTgt spid="8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fade">
                                      <p:cBhvr>
                                        <p:cTn id="4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allAtOnce" animBg="1"/>
      <p:bldP spid="82" grpId="0" animBg="1"/>
      <p:bldP spid="83" grpId="0" animBg="1"/>
      <p:bldP spid="84" grpId="0" animBg="1"/>
      <p:bldP spid="94" grpId="0" animBg="1"/>
      <p:bldP spid="95" grpId="0" animBg="1"/>
      <p:bldP spid="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r>
              <a:rPr lang="zh-CN" altLang="en-US" dirty="0" smtClean="0"/>
              <a:t>数据模型</a:t>
            </a:r>
            <a:endParaRPr lang="en-US" dirty="0"/>
          </a:p>
        </p:txBody>
      </p:sp>
      <p:sp>
        <p:nvSpPr>
          <p:cNvPr id="3" name="内容占位符 2"/>
          <p:cNvSpPr>
            <a:spLocks noGrp="1"/>
          </p:cNvSpPr>
          <p:nvPr>
            <p:ph idx="1"/>
          </p:nvPr>
        </p:nvSpPr>
        <p:spPr>
          <a:xfrm>
            <a:off x="457200" y="1600200"/>
            <a:ext cx="4329114" cy="4525963"/>
          </a:xfrm>
        </p:spPr>
        <p:txBody>
          <a:bodyPr/>
          <a:lstStyle/>
          <a:p>
            <a:r>
              <a:rPr lang="zh-CN" altLang="en-US" dirty="0" smtClean="0"/>
              <a:t>活动</a:t>
            </a:r>
            <a:r>
              <a:rPr lang="en-US" altLang="zh-CN" dirty="0" smtClean="0"/>
              <a:t>(</a:t>
            </a:r>
            <a:r>
              <a:rPr lang="en-US" dirty="0" smtClean="0"/>
              <a:t>Activit</a:t>
            </a:r>
            <a:r>
              <a:rPr lang="en-US" altLang="zh-CN" dirty="0" smtClean="0"/>
              <a:t>y)</a:t>
            </a:r>
            <a:r>
              <a:rPr lang="zh-CN" altLang="en-US" b="0" dirty="0" smtClean="0"/>
              <a:t>：逻辑的抽象单位</a:t>
            </a:r>
            <a:endParaRPr lang="en-US" b="0" dirty="0" smtClean="0"/>
          </a:p>
          <a:p>
            <a:r>
              <a:rPr lang="zh-CN" altLang="en-US" dirty="0"/>
              <a:t>参数</a:t>
            </a:r>
            <a:r>
              <a:rPr lang="en-US" altLang="zh-CN" dirty="0"/>
              <a:t>(</a:t>
            </a:r>
            <a:r>
              <a:rPr lang="en-US" dirty="0"/>
              <a:t>Argument) </a:t>
            </a:r>
            <a:r>
              <a:rPr lang="zh-CN" altLang="en-US" b="0" dirty="0" smtClean="0"/>
              <a:t>：表</a:t>
            </a:r>
            <a:r>
              <a:rPr lang="zh-CN" altLang="en-US" b="0" dirty="0"/>
              <a:t>示数据如何流入流出一个活</a:t>
            </a:r>
            <a:r>
              <a:rPr lang="zh-CN" altLang="en-US" b="0" dirty="0" smtClean="0"/>
              <a:t>动</a:t>
            </a:r>
            <a:r>
              <a:rPr lang="en-US" altLang="zh-CN" b="0" dirty="0" smtClean="0"/>
              <a:t>.</a:t>
            </a:r>
            <a:endParaRPr lang="en-US" b="0" dirty="0"/>
          </a:p>
          <a:p>
            <a:r>
              <a:rPr lang="zh-CN" altLang="en-US" dirty="0" smtClean="0"/>
              <a:t>变量</a:t>
            </a:r>
            <a:r>
              <a:rPr lang="en-US" altLang="zh-CN" dirty="0" smtClean="0"/>
              <a:t>(</a:t>
            </a:r>
            <a:r>
              <a:rPr lang="en-US" dirty="0" smtClean="0"/>
              <a:t>Variable)</a:t>
            </a:r>
            <a:r>
              <a:rPr lang="zh-CN" altLang="en-US" dirty="0" smtClean="0"/>
              <a:t> </a:t>
            </a:r>
            <a:r>
              <a:rPr lang="zh-CN" altLang="en-US" b="0" dirty="0" smtClean="0"/>
              <a:t>：存储用户数据。参</a:t>
            </a:r>
            <a:r>
              <a:rPr lang="zh-CN" altLang="en-US" b="0" dirty="0"/>
              <a:t>数可以与域中变量绑定在一起</a:t>
            </a:r>
            <a:endParaRPr lang="en-US" altLang="zh-CN" b="0" dirty="0" smtClean="0"/>
          </a:p>
        </p:txBody>
      </p:sp>
      <p:sp>
        <p:nvSpPr>
          <p:cNvPr id="34" name="Rounded Rectangle 33"/>
          <p:cNvSpPr/>
          <p:nvPr/>
        </p:nvSpPr>
        <p:spPr bwMode="auto">
          <a:xfrm>
            <a:off x="5871282" y="1227820"/>
            <a:ext cx="2201180" cy="4402360"/>
          </a:xfrm>
          <a:prstGeom prst="roundRect">
            <a:avLst>
              <a:gd name="adj" fmla="val 0"/>
            </a:avLst>
          </a:prstGeom>
        </p:spPr>
        <p:style>
          <a:lnRef idx="2">
            <a:schemeClr val="accent2">
              <a:shade val="50000"/>
            </a:schemeClr>
          </a:lnRef>
          <a:fillRef idx="1">
            <a:schemeClr val="accent2"/>
          </a:fillRef>
          <a:effectRef idx="0">
            <a:schemeClr val="accent2"/>
          </a:effectRef>
          <a:fontRef idx="minor">
            <a:schemeClr val="lt1"/>
          </a:fontRef>
        </p:style>
        <p:txBody>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altLang="zh-CN" sz="2400" b="1" dirty="0">
                <a:solidFill>
                  <a:schemeClr val="tx1"/>
                </a:solidFill>
                <a:cs typeface="Arial" pitchFamily="34" charset="0"/>
              </a:rPr>
              <a:t>Sequence</a:t>
            </a:r>
            <a:endParaRPr lang="en-US" altLang="zh-CN" b="1" dirty="0">
              <a:solidFill>
                <a:schemeClr val="tx1"/>
              </a:solidFill>
              <a:cs typeface="Arial" pitchFamily="34" charset="0"/>
            </a:endParaRPr>
          </a:p>
        </p:txBody>
      </p:sp>
      <p:sp>
        <p:nvSpPr>
          <p:cNvPr id="35" name="Rounded Rectangle 34"/>
          <p:cNvSpPr/>
          <p:nvPr/>
        </p:nvSpPr>
        <p:spPr bwMode="auto">
          <a:xfrm>
            <a:off x="6355692" y="4537066"/>
            <a:ext cx="1371600" cy="83820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defRPr/>
            </a:pPr>
            <a:r>
              <a:rPr lang="zh-CN" altLang="en-US" dirty="0" smtClean="0"/>
              <a:t>发送消息</a:t>
            </a:r>
            <a:endParaRPr lang="en-US" dirty="0"/>
          </a:p>
        </p:txBody>
      </p:sp>
      <p:sp>
        <p:nvSpPr>
          <p:cNvPr id="50" name="Rounded Rectangle 49"/>
          <p:cNvSpPr/>
          <p:nvPr/>
        </p:nvSpPr>
        <p:spPr bwMode="auto">
          <a:xfrm>
            <a:off x="6312150" y="2828011"/>
            <a:ext cx="1371600" cy="838200"/>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defRPr/>
            </a:pPr>
            <a:r>
              <a:rPr lang="zh-CN" altLang="en-US" dirty="0" smtClean="0"/>
              <a:t>完成订购</a:t>
            </a:r>
            <a:endParaRPr lang="en-US" dirty="0"/>
          </a:p>
        </p:txBody>
      </p:sp>
      <p:cxnSp>
        <p:nvCxnSpPr>
          <p:cNvPr id="51" name="Straight Arrow Connector 50"/>
          <p:cNvCxnSpPr/>
          <p:nvPr/>
        </p:nvCxnSpPr>
        <p:spPr>
          <a:xfrm rot="5400000" flipH="1" flipV="1">
            <a:off x="6948963" y="2670169"/>
            <a:ext cx="228600" cy="0"/>
          </a:xfrm>
          <a:prstGeom prst="straightConnector1">
            <a:avLst/>
          </a:prstGeom>
          <a:ln w="25400">
            <a:solidFill>
              <a:schemeClr val="tx1"/>
            </a:solidFill>
            <a:headEnd type="none" w="med" len="med"/>
            <a:tailEnd type="oval" w="med" len="med"/>
          </a:ln>
        </p:spPr>
        <p:style>
          <a:lnRef idx="1">
            <a:schemeClr val="accent4"/>
          </a:lnRef>
          <a:fillRef idx="0">
            <a:schemeClr val="accent4"/>
          </a:fillRef>
          <a:effectRef idx="0">
            <a:schemeClr val="accent4"/>
          </a:effectRef>
          <a:fontRef idx="minor">
            <a:schemeClr val="tx1"/>
          </a:fontRef>
        </p:style>
      </p:cxnSp>
      <p:cxnSp>
        <p:nvCxnSpPr>
          <p:cNvPr id="52" name="Straight Arrow Connector 51"/>
          <p:cNvCxnSpPr/>
          <p:nvPr/>
        </p:nvCxnSpPr>
        <p:spPr>
          <a:xfrm rot="5400000" flipH="1" flipV="1">
            <a:off x="6948963" y="4422766"/>
            <a:ext cx="228600" cy="0"/>
          </a:xfrm>
          <a:prstGeom prst="straightConnector1">
            <a:avLst/>
          </a:prstGeom>
          <a:ln w="25400">
            <a:solidFill>
              <a:schemeClr val="tx1"/>
            </a:solidFill>
            <a:headEnd type="none" w="med" len="med"/>
            <a:tailEnd type="oval" w="med" len="med"/>
          </a:ln>
        </p:spPr>
        <p:style>
          <a:lnRef idx="1">
            <a:schemeClr val="accent4"/>
          </a:lnRef>
          <a:fillRef idx="0">
            <a:schemeClr val="accent4"/>
          </a:fillRef>
          <a:effectRef idx="0">
            <a:schemeClr val="accent4"/>
          </a:effectRef>
          <a:fontRef idx="minor">
            <a:schemeClr val="tx1"/>
          </a:fontRef>
        </p:style>
      </p:cxnSp>
      <p:sp>
        <p:nvSpPr>
          <p:cNvPr id="53" name="TextBox 34"/>
          <p:cNvSpPr txBox="1">
            <a:spLocks noChangeArrowheads="1"/>
          </p:cNvSpPr>
          <p:nvPr/>
        </p:nvSpPr>
        <p:spPr bwMode="auto">
          <a:xfrm>
            <a:off x="5893059" y="1815646"/>
            <a:ext cx="1319212" cy="338554"/>
          </a:xfrm>
          <a:prstGeom prst="rect">
            <a:avLst/>
          </a:prstGeom>
          <a:noFill/>
          <a:ln w="9525">
            <a:noFill/>
            <a:miter lim="800000"/>
            <a:headEnd/>
            <a:tailEnd/>
          </a:ln>
        </p:spPr>
        <p:txBody>
          <a:bodyP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zh-CN" altLang="en-US" sz="1600" b="1" i="1" dirty="0" smtClean="0"/>
              <a:t>变量</a:t>
            </a:r>
            <a:endParaRPr lang="en-US" altLang="zh-CN" sz="1600" b="1" i="1" dirty="0"/>
          </a:p>
        </p:txBody>
      </p:sp>
      <p:sp>
        <p:nvSpPr>
          <p:cNvPr id="56" name="TextBox 32"/>
          <p:cNvSpPr txBox="1">
            <a:spLocks noChangeArrowheads="1"/>
          </p:cNvSpPr>
          <p:nvPr/>
        </p:nvSpPr>
        <p:spPr bwMode="auto">
          <a:xfrm>
            <a:off x="6072198" y="2214554"/>
            <a:ext cx="2362200" cy="338137"/>
          </a:xfrm>
          <a:prstGeom prst="rect">
            <a:avLst/>
          </a:prstGeom>
          <a:noFill/>
          <a:ln w="9525">
            <a:noFill/>
            <a:miter lim="800000"/>
            <a:headEnd/>
            <a:tailEnd/>
          </a:ln>
        </p:spPr>
        <p:txBody>
          <a:bodyP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altLang="zh-CN" sz="1600" dirty="0" err="1"/>
              <a:t>OutArgument</a:t>
            </a:r>
            <a:r>
              <a:rPr lang="en-US" altLang="zh-CN" sz="1600" dirty="0"/>
              <a:t>&lt;Order&gt;</a:t>
            </a:r>
          </a:p>
        </p:txBody>
      </p:sp>
      <p:sp>
        <p:nvSpPr>
          <p:cNvPr id="58" name="TextBox 33"/>
          <p:cNvSpPr txBox="1">
            <a:spLocks noChangeArrowheads="1"/>
          </p:cNvSpPr>
          <p:nvPr/>
        </p:nvSpPr>
        <p:spPr bwMode="auto">
          <a:xfrm>
            <a:off x="5996014" y="3948119"/>
            <a:ext cx="2362200" cy="338137"/>
          </a:xfrm>
          <a:prstGeom prst="rect">
            <a:avLst/>
          </a:prstGeom>
          <a:noFill/>
          <a:ln w="9525">
            <a:noFill/>
            <a:miter lim="800000"/>
            <a:headEnd/>
            <a:tailEnd/>
          </a:ln>
        </p:spPr>
        <p:txBody>
          <a:bodyP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altLang="zh-CN" sz="1600" dirty="0" err="1"/>
              <a:t>InArgument</a:t>
            </a:r>
            <a:r>
              <a:rPr lang="en-US" altLang="zh-CN" sz="1600" dirty="0"/>
              <a:t>&lt;Message&gt;</a:t>
            </a:r>
          </a:p>
        </p:txBody>
      </p:sp>
    </p:spTree>
    <p:extLst>
      <p:ext uri="{BB962C8B-B14F-4D97-AF65-F5344CB8AC3E}">
        <p14:creationId xmlns:p14="http://schemas.microsoft.com/office/powerpoint/2010/main" xmlns="" val="364479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0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20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2000"/>
                                        <p:tgtEl>
                                          <p:spTgt spid="56"/>
                                        </p:tgtEl>
                                      </p:cBhvr>
                                    </p:animEffect>
                                  </p:childTnLst>
                                </p:cTn>
                              </p:par>
                              <p:par>
                                <p:cTn id="25" presetID="10"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2000"/>
                                        <p:tgtEl>
                                          <p:spTgt spid="58"/>
                                        </p:tgtEl>
                                      </p:cBhvr>
                                    </p:animEffect>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20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2000"/>
                                        <p:tgtEl>
                                          <p:spTgt spid="3">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4" grpId="0" animBg="1"/>
      <p:bldP spid="35" grpId="0" animBg="1"/>
      <p:bldP spid="50" grpId="0" animBg="1"/>
      <p:bldP spid="53" grpId="0"/>
      <p:bldP spid="56" grpId="0"/>
      <p:bldP spid="58" grpId="0"/>
    </p:bld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2009-09-18T06:01:28Z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xiaowen</outs:displayName>
          <outs:accountName/>
        </outs:relatedPerson>
        <outs:relatedPerson>
          <outs:displayName>Jian Gao</outs:displayName>
          <outs:accountName/>
        </outs:relatedPerson>
      </outs:people>
      <outs:source>0</outs:source>
      <outs:isPinned>true</outs:isPinned>
    </outs:relatedPeopleItem>
    <outs:relatedPeopleItem>
      <outs:category>Last modified by</outs:category>
      <outs:people>
        <outs:relatedPerson>
          <outs:displayName>xiaohua</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4C76DD85-1B85-471C-865B-6058E545A33D}">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3816</TotalTime>
  <Words>5493</Words>
  <Application>Microsoft Office PowerPoint</Application>
  <PresentationFormat>On-screen Show (4:3)</PresentationFormat>
  <Paragraphs>546</Paragraphs>
  <Slides>38</Slides>
  <Notes>28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主题</vt:lpstr>
      <vt:lpstr>Slide 1</vt:lpstr>
      <vt:lpstr>新一代 工作流基础 纵览</vt:lpstr>
      <vt:lpstr>微软中国研发集团服务器与开发工具事业部</vt:lpstr>
      <vt:lpstr>我们的精彩五年 </vt:lpstr>
      <vt:lpstr>主要内容</vt:lpstr>
      <vt:lpstr>WF是.NET框架的一部分</vt:lpstr>
      <vt:lpstr>WF包含三个模块</vt:lpstr>
      <vt:lpstr>活动库</vt:lpstr>
      <vt:lpstr>数据模型</vt:lpstr>
      <vt:lpstr>演示：工作流浏览</vt:lpstr>
      <vt:lpstr>实现长时间运行的应用</vt:lpstr>
      <vt:lpstr>为什么选择工作流？</vt:lpstr>
      <vt:lpstr>主要内容</vt:lpstr>
      <vt:lpstr>协调工作</vt:lpstr>
      <vt:lpstr>持久化（persistence）</vt:lpstr>
      <vt:lpstr>跟踪（tracking）</vt:lpstr>
      <vt:lpstr>演示：跟踪和持久化</vt:lpstr>
      <vt:lpstr>主要内容</vt:lpstr>
      <vt:lpstr>活动类层次结构</vt:lpstr>
      <vt:lpstr>CodeActivity</vt:lpstr>
      <vt:lpstr>AsyncCodeActivity</vt:lpstr>
      <vt:lpstr>NativeActivity</vt:lpstr>
      <vt:lpstr>工作流设计器结构</vt:lpstr>
      <vt:lpstr>演示:自定义活动和设计器</vt:lpstr>
      <vt:lpstr>主要内容</vt:lpstr>
      <vt:lpstr>消息活动</vt:lpstr>
      <vt:lpstr>消息关联</vt:lpstr>
      <vt:lpstr>WorkflowServiceHost 功能</vt:lpstr>
      <vt:lpstr>演示:创建工作流服务</vt:lpstr>
      <vt:lpstr>主要内容</vt:lpstr>
      <vt:lpstr>WF 4.0 的变化</vt:lpstr>
      <vt:lpstr>总结</vt:lpstr>
      <vt:lpstr>参考资源</vt:lpstr>
      <vt:lpstr>Slide 34</vt:lpstr>
      <vt:lpstr>与微软开发工具团队交流</vt:lpstr>
      <vt:lpstr>疑问和解答</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xiaowen; Jian Gao</dc:creator>
  <cp:lastModifiedBy>jiangao</cp:lastModifiedBy>
  <cp:revision>327</cp:revision>
  <dcterms:created xsi:type="dcterms:W3CDTF">2009-09-17T08:59:27Z</dcterms:created>
  <dcterms:modified xsi:type="dcterms:W3CDTF">2009-11-09T05:19:15Z</dcterms:modified>
</cp:coreProperties>
</file>