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1" r:id="rId2"/>
    <p:sldMasterId id="2147483678" r:id="rId3"/>
  </p:sldMasterIdLst>
  <p:notesMasterIdLst>
    <p:notesMasterId r:id="rId19"/>
  </p:notesMasterIdLst>
  <p:sldIdLst>
    <p:sldId id="273" r:id="rId4"/>
    <p:sldId id="256" r:id="rId5"/>
    <p:sldId id="276" r:id="rId6"/>
    <p:sldId id="258" r:id="rId7"/>
    <p:sldId id="274" r:id="rId8"/>
    <p:sldId id="275" r:id="rId9"/>
    <p:sldId id="277" r:id="rId10"/>
    <p:sldId id="260" r:id="rId11"/>
    <p:sldId id="259" r:id="rId12"/>
    <p:sldId id="261" r:id="rId13"/>
    <p:sldId id="268" r:id="rId14"/>
    <p:sldId id="269" r:id="rId15"/>
    <p:sldId id="263" r:id="rId16"/>
    <p:sldId id="264"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NAV 2009 Terminology" id="{BB4C2236-F81E-4810-A2F8-B269DF52F758}">
          <p14:sldIdLst>
            <p14:sldId id="273"/>
            <p14:sldId id="256"/>
          </p14:sldIdLst>
        </p14:section>
        <p14:section name="Navigation and Task Windows" id="{BF078F12-2C5B-47BC-A0B3-6BC83201DBBA}">
          <p14:sldIdLst>
            <p14:sldId id="276"/>
          </p14:sldIdLst>
        </p14:section>
        <p14:section name="Controls" id="{668C6CE1-9AF4-4E28-AC5C-FBEC66FC8E48}">
          <p14:sldIdLst>
            <p14:sldId id="258"/>
            <p14:sldId id="274"/>
            <p14:sldId id="275"/>
          </p14:sldIdLst>
        </p14:section>
        <p14:section name="Navigation Windows" id="{16EC8A50-C6F4-4BC0-B7F8-31E466DAF3F0}">
          <p14:sldIdLst>
            <p14:sldId id="277"/>
            <p14:sldId id="260"/>
            <p14:sldId id="259"/>
          </p14:sldIdLst>
        </p14:section>
        <p14:section name="Example Task Windows" id="{6FF15D35-0AC2-456A-A59D-D6826D248A4E}">
          <p14:sldIdLst>
            <p14:sldId id="261"/>
            <p14:sldId id="268"/>
            <p14:sldId id="269"/>
          </p14:sldIdLst>
        </p14:section>
        <p14:section name="Parts" id="{8ADC7D98-86D9-42DC-A186-57B3D9DE3A96}">
          <p14:sldIdLst>
            <p14:sldId id="263"/>
          </p14:sldIdLst>
        </p14:section>
        <p14:section name="Dialogs" id="{AFD395DB-2FE4-4FA6-A0FD-838B271AFB3F}">
          <p14:sldIdLst>
            <p14:sldId id="264"/>
            <p14:sldId id="27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88120" autoAdjust="0"/>
  </p:normalViewPr>
  <p:slideViewPr>
    <p:cSldViewPr>
      <p:cViewPr>
        <p:scale>
          <a:sx n="80" d="100"/>
          <a:sy n="80" d="100"/>
        </p:scale>
        <p:origin x="-552" y="70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89" d="100"/>
          <a:sy n="89" d="100"/>
        </p:scale>
        <p:origin x="-307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E78D0-A89E-4157-8121-DC86B180A84F}" type="datetimeFigureOut">
              <a:rPr lang="en-US" smtClean="0"/>
              <a:pPr/>
              <a:t>4/29/2010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06406-9CFB-4575-9B5E-3D66E40FC2C1}" type="slidenum">
              <a:rPr lang="en-US" smtClean="0"/>
              <a:pPr/>
              <a:t>‹#›</a:t>
            </a:fld>
            <a:endParaRPr lang="en-US"/>
          </a:p>
        </p:txBody>
      </p:sp>
    </p:spTree>
    <p:extLst>
      <p:ext uri="{BB962C8B-B14F-4D97-AF65-F5344CB8AC3E}">
        <p14:creationId xmlns:p14="http://schemas.microsoft.com/office/powerpoint/2010/main" val="29146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EEECE1"/>
              </a:solidFill>
            </a:endParaRPr>
          </a:p>
        </p:txBody>
      </p:sp>
      <p:sp>
        <p:nvSpPr>
          <p:cNvPr id="5" name="Date Placeholder 4"/>
          <p:cNvSpPr>
            <a:spLocks noGrp="1"/>
          </p:cNvSpPr>
          <p:nvPr>
            <p:ph type="dt" idx="11"/>
          </p:nvPr>
        </p:nvSpPr>
        <p:spPr/>
        <p:txBody>
          <a:bodyPr/>
          <a:lstStyle/>
          <a:p>
            <a:pPr>
              <a:defRPr/>
            </a:pPr>
            <a:fld id="{325828BE-20DE-495B-83E0-654C74AD8460}" type="datetime8">
              <a:rPr lang="en-US" smtClean="0">
                <a:solidFill>
                  <a:srgbClr val="EEECE1"/>
                </a:solidFill>
              </a:rPr>
              <a:pPr>
                <a:defRPr/>
              </a:pPr>
              <a:t>4/29/2010 10:13 PM</a:t>
            </a:fld>
            <a:endParaRPr lang="en-US" dirty="0">
              <a:solidFill>
                <a:srgbClr val="EEECE1"/>
              </a:solidFill>
            </a:endParaRPr>
          </a:p>
        </p:txBody>
      </p:sp>
      <p:sp>
        <p:nvSpPr>
          <p:cNvPr id="6" name="Footer Placeholder 5"/>
          <p:cNvSpPr>
            <a:spLocks noGrp="1"/>
          </p:cNvSpPr>
          <p:nvPr>
            <p:ph type="ftr" sz="quarter" idx="12"/>
          </p:nvPr>
        </p:nvSpPr>
        <p:spPr/>
        <p:txBody>
          <a:bodyPr/>
          <a:lstStyle/>
          <a:p>
            <a:pPr>
              <a:defRPr/>
            </a:pPr>
            <a:endParaRPr lang="en-US" dirty="0">
              <a:solidFill>
                <a:srgbClr val="EEECE1"/>
              </a:solidFill>
            </a:endParaRPr>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solidFill>
                  <a:srgbClr val="EEECE1"/>
                </a:solidFill>
              </a:rPr>
              <a:pPr>
                <a:defRPr/>
              </a:pPr>
              <a:t>1</a:t>
            </a:fld>
            <a:endParaRPr lang="en-US" dirty="0">
              <a:solidFill>
                <a:srgbClr val="EEECE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Document</a:t>
            </a:r>
            <a:r>
              <a:rPr lang="en-US" baseline="0" dirty="0" smtClean="0"/>
              <a:t> as a Task Window.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pPr>
              <a:buFontTx/>
              <a:buChar char="-"/>
            </a:pPr>
            <a:endParaRPr lang="en-US" dirty="0" smtClean="0"/>
          </a:p>
          <a:p>
            <a:pPr>
              <a:buFontTx/>
              <a:buNone/>
            </a:pPr>
            <a:r>
              <a:rPr lang="en-US" i="1" dirty="0" smtClean="0"/>
              <a:t>Task</a:t>
            </a:r>
            <a:r>
              <a:rPr lang="en-US" i="1" baseline="0" dirty="0" smtClean="0"/>
              <a:t> Window</a:t>
            </a:r>
          </a:p>
          <a:p>
            <a:pPr>
              <a:buFontTx/>
              <a:buNone/>
            </a:pPr>
            <a:r>
              <a:rPr lang="en-US" baseline="0" dirty="0" smtClean="0"/>
              <a:t>A Task window is ideally designed so users can complete their task in a single window (by combining relevant data, Fact Boxes and actions into one page). In its basic form a Task window displays the details of one record or displays a list of records.</a:t>
            </a:r>
          </a:p>
          <a:p>
            <a:pPr>
              <a:buFontTx/>
              <a:buNone/>
            </a:pPr>
            <a:endParaRPr lang="da-DK" baseline="0" dirty="0" smtClean="0"/>
          </a:p>
          <a:p>
            <a:pPr>
              <a:buFontTx/>
              <a:buNone/>
            </a:pPr>
            <a:r>
              <a:rPr lang="da-DK" i="1" baseline="0" dirty="0" smtClean="0"/>
              <a:t>Document Page</a:t>
            </a:r>
          </a:p>
          <a:p>
            <a:pPr>
              <a:buFontTx/>
              <a:buNone/>
            </a:pPr>
            <a:r>
              <a:rPr lang="da-DK" baseline="0" dirty="0" smtClean="0"/>
              <a:t>A Document page contains a FastTab with header information, then a FastTab with document lines (a sub-page which is defined separately), and then optionally additional FastTabs with header information.</a:t>
            </a:r>
          </a:p>
          <a:p>
            <a:pPr>
              <a:buFontTx/>
              <a:buNone/>
            </a:pPr>
            <a:endParaRPr lang="da-DK" baseline="0" dirty="0" smtClean="0"/>
          </a:p>
          <a:p>
            <a:r>
              <a:rPr lang="en-US" i="1" dirty="0" smtClean="0"/>
              <a:t>Notes Fact Box</a:t>
            </a:r>
          </a:p>
          <a:p>
            <a:r>
              <a:rPr lang="da-DK" dirty="0" smtClean="0"/>
              <a:t>The</a:t>
            </a:r>
            <a:r>
              <a:rPr lang="da-DK" baseline="0" dirty="0" smtClean="0"/>
              <a:t> ”Notes” Fact box is a system Fact box that cannot be customized. If the Fact box is displayed in a List place in the Navigation window then it will be in view-mode. If the Fact box is displayed in a pop-up Task Page which is in edit-mode then the Notes Fact box will also be in edit mode and allow users to type in notes that attach to the record currently shown. Notes are targeted at named users. If a note is marked with ”Notify now” then it will also generate a Notification which is shown in the Notifications part on the Role Center of </a:t>
            </a:r>
            <a:r>
              <a:rPr lang="da-DK" baseline="0" dirty="0" smtClean="0"/>
              <a:t>the receiving </a:t>
            </a:r>
            <a:r>
              <a:rPr lang="da-DK" baseline="0" dirty="0" smtClean="0"/>
              <a:t>user.</a:t>
            </a:r>
            <a:endParaRPr lang="en-US"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F0806406-9CFB-4575-9B5E-3D66E40FC2C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Introducing a Card </a:t>
            </a:r>
            <a:r>
              <a:rPr lang="en-US" baseline="0" dirty="0" smtClean="0"/>
              <a:t>as a Task Window.</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da-DK" baseline="0" dirty="0" smtClean="0"/>
          </a:p>
          <a:p>
            <a:r>
              <a:rPr lang="da-DK" i="1" dirty="0" smtClean="0"/>
              <a:t>Card Page</a:t>
            </a:r>
          </a:p>
          <a:p>
            <a:r>
              <a:rPr lang="da-DK" dirty="0" smtClean="0"/>
              <a:t>A Card page consists of one</a:t>
            </a:r>
            <a:r>
              <a:rPr lang="da-DK" baseline="0" dirty="0" smtClean="0"/>
              <a:t> or more FastTabs with fields – no FastTabs with lines. (If only one FastTab exists, its frame is not shown).</a:t>
            </a:r>
            <a:endParaRPr lang="en-US" dirty="0"/>
          </a:p>
        </p:txBody>
      </p:sp>
      <p:sp>
        <p:nvSpPr>
          <p:cNvPr id="4" name="Slide Number Placeholder 3"/>
          <p:cNvSpPr>
            <a:spLocks noGrp="1"/>
          </p:cNvSpPr>
          <p:nvPr>
            <p:ph type="sldNum" sz="quarter" idx="10"/>
          </p:nvPr>
        </p:nvSpPr>
        <p:spPr/>
        <p:txBody>
          <a:bodyPr/>
          <a:lstStyle/>
          <a:p>
            <a:fld id="{F0806406-9CFB-4575-9B5E-3D66E40FC2C1}" type="slidenum">
              <a:rPr lang="en-US" smtClean="0"/>
              <a:pPr/>
              <a:t>11</a:t>
            </a:fld>
            <a:endParaRPr lang="en-US"/>
          </a:p>
        </p:txBody>
      </p:sp>
    </p:spTree>
    <p:extLst>
      <p:ext uri="{BB962C8B-B14F-4D97-AF65-F5344CB8AC3E}">
        <p14:creationId xmlns:p14="http://schemas.microsoft.com/office/powerpoint/2010/main" val="46145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Introducing Journal/Worksheet as a Task Window.</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da-DK" baseline="0" dirty="0" smtClean="0"/>
          </a:p>
          <a:p>
            <a:r>
              <a:rPr lang="da-DK" i="1" baseline="0" dirty="0" smtClean="0"/>
              <a:t>Journal/Worksheet Page</a:t>
            </a:r>
          </a:p>
          <a:p>
            <a:r>
              <a:rPr lang="da-DK" baseline="0" dirty="0" smtClean="0"/>
              <a:t>The page type for journals and worksheets contains only a list and then optionally related fields at the bottom of the page with descriptions of </a:t>
            </a:r>
            <a:r>
              <a:rPr lang="da-DK" baseline="0" dirty="0" smtClean="0"/>
              <a:t>a selected </a:t>
            </a:r>
            <a:r>
              <a:rPr lang="da-DK" baseline="0" dirty="0" smtClean="0"/>
              <a:t>line and/or calculations for the selected line or full list.</a:t>
            </a:r>
            <a:endParaRPr lang="en-US" baseline="0" dirty="0" smtClean="0"/>
          </a:p>
        </p:txBody>
      </p:sp>
      <p:sp>
        <p:nvSpPr>
          <p:cNvPr id="4" name="Slide Number Placeholder 3"/>
          <p:cNvSpPr>
            <a:spLocks noGrp="1"/>
          </p:cNvSpPr>
          <p:nvPr>
            <p:ph type="sldNum" sz="quarter" idx="10"/>
          </p:nvPr>
        </p:nvSpPr>
        <p:spPr/>
        <p:txBody>
          <a:bodyPr/>
          <a:lstStyle/>
          <a:p>
            <a:fld id="{F0806406-9CFB-4575-9B5E-3D66E40FC2C1}" type="slidenum">
              <a:rPr lang="en-US" smtClean="0"/>
              <a:pPr/>
              <a:t>12</a:t>
            </a:fld>
            <a:endParaRPr lang="en-US"/>
          </a:p>
        </p:txBody>
      </p:sp>
    </p:spTree>
    <p:extLst>
      <p:ext uri="{BB962C8B-B14F-4D97-AF65-F5344CB8AC3E}">
        <p14:creationId xmlns:p14="http://schemas.microsoft.com/office/powerpoint/2010/main" val="200977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Introducing List Part and Card Part as page types used inside other pages.</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da-DK" dirty="0" smtClean="0"/>
          </a:p>
          <a:p>
            <a:r>
              <a:rPr lang="da-DK" i="1" dirty="0" smtClean="0"/>
              <a:t>List Part</a:t>
            </a:r>
          </a:p>
          <a:p>
            <a:r>
              <a:rPr lang="da-DK" dirty="0" smtClean="0"/>
              <a:t>The List</a:t>
            </a:r>
            <a:r>
              <a:rPr lang="da-DK" baseline="0" dirty="0" smtClean="0"/>
              <a:t> part page is used exclusively for showing a list of items.</a:t>
            </a:r>
            <a:endParaRPr lang="da-DK" dirty="0" smtClean="0"/>
          </a:p>
          <a:p>
            <a:endParaRPr lang="da-DK" dirty="0" smtClean="0"/>
          </a:p>
          <a:p>
            <a:r>
              <a:rPr lang="da-DK" i="1" dirty="0" smtClean="0"/>
              <a:t>Card Part</a:t>
            </a:r>
          </a:p>
          <a:p>
            <a:r>
              <a:rPr lang="da-DK" dirty="0" smtClean="0"/>
              <a:t>The</a:t>
            </a:r>
            <a:r>
              <a:rPr lang="da-DK" baseline="0" dirty="0" smtClean="0"/>
              <a:t> Card part page is typically used for showing values for individual fields. It can also be used for a combination of individual fields and a list.</a:t>
            </a:r>
          </a:p>
          <a:p>
            <a:endParaRPr lang="en-US" dirty="0"/>
          </a:p>
        </p:txBody>
      </p:sp>
      <p:sp>
        <p:nvSpPr>
          <p:cNvPr id="4" name="Slide Number Placeholder 3"/>
          <p:cNvSpPr>
            <a:spLocks noGrp="1"/>
          </p:cNvSpPr>
          <p:nvPr>
            <p:ph type="sldNum" sz="quarter" idx="10"/>
          </p:nvPr>
        </p:nvSpPr>
        <p:spPr/>
        <p:txBody>
          <a:bodyPr/>
          <a:lstStyle/>
          <a:p>
            <a:fld id="{F0806406-9CFB-4575-9B5E-3D66E40FC2C1}" type="slidenum">
              <a:rPr lang="en-US" smtClean="0"/>
              <a:pPr/>
              <a:t>13</a:t>
            </a:fld>
            <a:endParaRPr lang="en-US"/>
          </a:p>
        </p:txBody>
      </p:sp>
    </p:spTree>
    <p:extLst>
      <p:ext uri="{BB962C8B-B14F-4D97-AF65-F5344CB8AC3E}">
        <p14:creationId xmlns:p14="http://schemas.microsoft.com/office/powerpoint/2010/main" val="349931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Introducing Confirmation Dialog as a page type.</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da-DK" dirty="0" smtClean="0"/>
          </a:p>
          <a:p>
            <a:r>
              <a:rPr lang="da-DK" i="1" dirty="0" smtClean="0"/>
              <a:t>Confirmation Dialog</a:t>
            </a:r>
          </a:p>
          <a:p>
            <a:r>
              <a:rPr lang="da-DK" dirty="0" smtClean="0"/>
              <a:t>The Confirmation dialog is used</a:t>
            </a:r>
            <a:r>
              <a:rPr lang="da-DK" baseline="0" dirty="0" smtClean="0"/>
              <a:t> for posing a question to the user which may require the user to look at more detailed information than would be appropriate for a simple message box. Confirmation dialogs can be used with simple yes/no buttons, or they can ask the user to select up to five parameters needed for processing. </a:t>
            </a:r>
            <a:endParaRPr lang="en-US" dirty="0"/>
          </a:p>
        </p:txBody>
      </p:sp>
      <p:sp>
        <p:nvSpPr>
          <p:cNvPr id="4" name="Slide Number Placeholder 3"/>
          <p:cNvSpPr>
            <a:spLocks noGrp="1"/>
          </p:cNvSpPr>
          <p:nvPr>
            <p:ph type="sldNum" sz="quarter" idx="10"/>
          </p:nvPr>
        </p:nvSpPr>
        <p:spPr/>
        <p:txBody>
          <a:bodyPr/>
          <a:lstStyle/>
          <a:p>
            <a:fld id="{F0806406-9CFB-4575-9B5E-3D66E40FC2C1}" type="slidenum">
              <a:rPr lang="en-US" smtClean="0"/>
              <a:pPr/>
              <a:t>14</a:t>
            </a:fld>
            <a:endParaRPr lang="en-US"/>
          </a:p>
        </p:txBody>
      </p:sp>
    </p:spTree>
    <p:extLst>
      <p:ext uri="{BB962C8B-B14F-4D97-AF65-F5344CB8AC3E}">
        <p14:creationId xmlns:p14="http://schemas.microsoft.com/office/powerpoint/2010/main" val="27039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fld id="{325828BE-20DE-495B-83E0-654C74AD8460}" type="datetime8">
              <a:rPr lang="en-US" smtClean="0">
                <a:solidFill>
                  <a:prstClr val="black"/>
                </a:solidFill>
              </a:rPr>
              <a:pPr>
                <a:defRPr/>
              </a:pPr>
              <a:t>4/29/2010 10:13 PM</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pPr>
              <a:defRPr/>
            </a:pPr>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Introducing User Profiles.</a:t>
            </a:r>
          </a:p>
          <a:p>
            <a:endParaRPr lang="da-DK" dirty="0" smtClean="0"/>
          </a:p>
          <a:p>
            <a:r>
              <a:rPr lang="da-DK" dirty="0" smtClean="0"/>
              <a:t>There are two basic types of</a:t>
            </a:r>
            <a:r>
              <a:rPr lang="da-DK" baseline="0" dirty="0" smtClean="0"/>
              <a:t> windows in </a:t>
            </a:r>
            <a:r>
              <a:rPr lang="da-DK" dirty="0" smtClean="0"/>
              <a:t>Microsoft Dynamics </a:t>
            </a:r>
            <a:r>
              <a:rPr lang="da-DK" dirty="0" smtClean="0"/>
              <a:t>NAV, navigation window and task window,</a:t>
            </a:r>
            <a:r>
              <a:rPr lang="da-DK" baseline="0" dirty="0" smtClean="0"/>
              <a:t> </a:t>
            </a:r>
            <a:r>
              <a:rPr lang="da-DK" baseline="0" dirty="0" smtClean="0"/>
              <a:t>and the page types and controls that can be used in each are different. </a:t>
            </a:r>
          </a:p>
          <a:p>
            <a:r>
              <a:rPr lang="da-DK" baseline="0" dirty="0" smtClean="0"/>
              <a:t>For that reason we must begin by understanding the two types of windows. (Next slide).</a:t>
            </a:r>
            <a:endParaRPr lang="en-US" dirty="0"/>
          </a:p>
        </p:txBody>
      </p:sp>
      <p:sp>
        <p:nvSpPr>
          <p:cNvPr id="4" name="Slide Number Placeholder 3"/>
          <p:cNvSpPr>
            <a:spLocks noGrp="1"/>
          </p:cNvSpPr>
          <p:nvPr>
            <p:ph type="sldNum" sz="quarter" idx="10"/>
          </p:nvPr>
        </p:nvSpPr>
        <p:spPr/>
        <p:txBody>
          <a:bodyPr/>
          <a:lstStyle/>
          <a:p>
            <a:fld id="{F0806406-9CFB-4575-9B5E-3D66E40FC2C1}" type="slidenum">
              <a:rPr lang="en-US" smtClean="0"/>
              <a:pPr/>
              <a:t>2</a:t>
            </a:fld>
            <a:endParaRPr lang="en-US"/>
          </a:p>
        </p:txBody>
      </p:sp>
    </p:spTree>
    <p:extLst>
      <p:ext uri="{BB962C8B-B14F-4D97-AF65-F5344CB8AC3E}">
        <p14:creationId xmlns:p14="http://schemas.microsoft.com/office/powerpoint/2010/main" val="163636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 Introducing the Navigation Window and pop-up Task Windows.</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en-US" dirty="0" smtClean="0"/>
          </a:p>
          <a:p>
            <a:r>
              <a:rPr lang="en-US" i="1" dirty="0" smtClean="0"/>
              <a:t>Navigation Window</a:t>
            </a:r>
          </a:p>
          <a:p>
            <a:r>
              <a:rPr lang="en-US" dirty="0" smtClean="0"/>
              <a:t>The Navigation</a:t>
            </a:r>
            <a:r>
              <a:rPr lang="en-US" baseline="0" dirty="0" smtClean="0"/>
              <a:t> window is t</a:t>
            </a:r>
            <a:r>
              <a:rPr lang="en-US" dirty="0" smtClean="0"/>
              <a:t>he main window of the application. The</a:t>
            </a:r>
            <a:r>
              <a:rPr lang="en-US" baseline="0" dirty="0" smtClean="0"/>
              <a:t> types of pages displayed in this window are called Places, and as users navigate, one page replaces the other in the same window.</a:t>
            </a:r>
          </a:p>
          <a:p>
            <a:endParaRPr lang="da-DK" baseline="0" dirty="0" smtClean="0"/>
          </a:p>
          <a:p>
            <a:r>
              <a:rPr lang="da-DK" i="1" baseline="0" dirty="0" smtClean="0"/>
              <a:t>Task Window</a:t>
            </a:r>
          </a:p>
          <a:p>
            <a:r>
              <a:rPr lang="da-DK" baseline="0" dirty="0" smtClean="0"/>
              <a:t>Task windows are opened from the Navigation Window and from other Task windows. Each window only show one page and is closed when users are done working with that page.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0806406-9CFB-4575-9B5E-3D66E40FC2C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3351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da-DK" dirty="0" smtClean="0"/>
              <a:t>Introducing the fixed User Interface</a:t>
            </a:r>
            <a:r>
              <a:rPr lang="da-DK" baseline="0" dirty="0" smtClean="0"/>
              <a:t> Controls found in Navigation Windows.</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en-US" dirty="0" smtClean="0"/>
          </a:p>
          <a:p>
            <a:r>
              <a:rPr lang="en-US" i="1" dirty="0" smtClean="0"/>
              <a:t>Travel Buttons</a:t>
            </a:r>
          </a:p>
          <a:p>
            <a:r>
              <a:rPr lang="en-US" dirty="0" smtClean="0"/>
              <a:t>Use them to go to back</a:t>
            </a:r>
            <a:r>
              <a:rPr lang="en-US" baseline="0" dirty="0" smtClean="0"/>
              <a:t> and forward within browsed pages.</a:t>
            </a:r>
          </a:p>
          <a:p>
            <a:endParaRPr lang="en-US" baseline="0" dirty="0" smtClean="0"/>
          </a:p>
          <a:p>
            <a:r>
              <a:rPr lang="en-US" i="1" baseline="0" dirty="0" smtClean="0"/>
              <a:t>Address Bar</a:t>
            </a:r>
          </a:p>
          <a:p>
            <a:r>
              <a:rPr lang="en-US" dirty="0" smtClean="0"/>
              <a:t>The Address bar displays the location of the current page within the navigation hierarchy of the application. The Address bar updates when you navigate to a different page. </a:t>
            </a:r>
          </a:p>
          <a:p>
            <a:endParaRPr lang="en-US" dirty="0" smtClean="0"/>
          </a:p>
          <a:p>
            <a:r>
              <a:rPr lang="en-US" i="1" dirty="0" smtClean="0"/>
              <a:t>Search Box</a:t>
            </a:r>
          </a:p>
          <a:p>
            <a:r>
              <a:rPr lang="en-US" dirty="0" smtClean="0"/>
              <a:t>Use</a:t>
            </a:r>
            <a:r>
              <a:rPr lang="en-US" baseline="0" dirty="0" smtClean="0"/>
              <a:t> the Search box to search and open any page in Microsoft Dynamics NAV.</a:t>
            </a:r>
          </a:p>
          <a:p>
            <a:endParaRPr lang="en-US" baseline="0" dirty="0" smtClean="0"/>
          </a:p>
          <a:p>
            <a:r>
              <a:rPr lang="en-US" i="1" baseline="0" dirty="0" smtClean="0"/>
              <a:t>Command Bar</a:t>
            </a:r>
          </a:p>
          <a:p>
            <a:r>
              <a:rPr lang="en-US" baseline="0" dirty="0" smtClean="0"/>
              <a:t>The Command bar displays menus with actions that you can click to perform tasks or view information.</a:t>
            </a:r>
          </a:p>
          <a:p>
            <a:endParaRPr lang="da-DK" baseline="0" dirty="0" smtClean="0"/>
          </a:p>
          <a:p>
            <a:r>
              <a:rPr lang="en-US" i="1" dirty="0" smtClean="0"/>
              <a:t>Action Pane</a:t>
            </a:r>
          </a:p>
          <a:p>
            <a:r>
              <a:rPr lang="en-US" dirty="0" smtClean="0"/>
              <a:t>The Action pane is located under the Command bar and contains shortcuts to commonly used actions.</a:t>
            </a:r>
            <a:r>
              <a:rPr lang="en-US" baseline="0" dirty="0" smtClean="0"/>
              <a:t> (See later slide for details).</a:t>
            </a:r>
            <a:endParaRPr lang="en-US" dirty="0" smtClean="0"/>
          </a:p>
          <a:p>
            <a:endParaRPr lang="en-US" i="1" baseline="0" dirty="0" smtClean="0"/>
          </a:p>
          <a:p>
            <a:r>
              <a:rPr lang="en-US" i="1" baseline="0" dirty="0" smtClean="0"/>
              <a:t>Navigation Pane</a:t>
            </a:r>
          </a:p>
          <a:p>
            <a:r>
              <a:rPr lang="en-US" baseline="0" dirty="0" smtClean="0"/>
              <a:t>The Navigation pane displays a list of links to frequently used List places in the </a:t>
            </a:r>
            <a:r>
              <a:rPr lang="en-US" baseline="0" dirty="0" err="1" smtClean="0"/>
              <a:t>RoleTailored</a:t>
            </a:r>
            <a:r>
              <a:rPr lang="en-US" baseline="0" dirty="0" smtClean="0"/>
              <a:t> client. At the bottom of the navigation pane you can see Activity buttons. Click an Activity button to see the set of links, relevant to this button. You can add or delete Activity buttons and links to the List places from the Command bar or by right-clicking in the Navigation pane.</a:t>
            </a:r>
          </a:p>
          <a:p>
            <a:endParaRPr lang="da-DK" baseline="0" dirty="0" smtClean="0"/>
          </a:p>
          <a:p>
            <a:r>
              <a:rPr lang="da-DK" i="1" dirty="0" smtClean="0"/>
              <a:t>Filter Pane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Filter pane is found on List pages and enables the user to filter and sort the items displayed in the list based on a given criteria. The Filter pane includes both the Quick filter and the Advanced filter. The Filter pane is automatically included on List pages and cannot be configured. </a:t>
            </a:r>
          </a:p>
          <a:p>
            <a:endParaRPr lang="da-DK" dirty="0" smtClean="0"/>
          </a:p>
          <a:p>
            <a:r>
              <a:rPr lang="da-DK" i="1" dirty="0" smtClean="0"/>
              <a:t>Fact Box Pane</a:t>
            </a:r>
            <a:endParaRPr lang="da-DK" i="0" dirty="0" smtClean="0"/>
          </a:p>
          <a:p>
            <a:r>
              <a:rPr lang="da-DK" i="0" dirty="0" smtClean="0"/>
              <a:t>The Fact Box pane is</a:t>
            </a:r>
            <a:r>
              <a:rPr lang="da-DK" i="0" baseline="0" dirty="0" smtClean="0"/>
              <a:t> located on the right side of List Places and Task Pages and it is displayed by default if any Fact Boxes are added to it. </a:t>
            </a:r>
            <a:endParaRPr lang="da-DK" i="0" dirty="0" smtClean="0"/>
          </a:p>
          <a:p>
            <a:endParaRPr lang="da-DK" i="1" dirty="0" smtClean="0"/>
          </a:p>
          <a:p>
            <a:r>
              <a:rPr lang="en-US" i="1" dirty="0" smtClean="0"/>
              <a:t>Fact Box</a:t>
            </a:r>
          </a:p>
          <a:p>
            <a:r>
              <a:rPr lang="en-US" dirty="0" smtClean="0"/>
              <a:t>A Fact Box displays data related to information about an item on the page. For example, on the list page that shows sales orders, you can use a Fact Box to show additional fields of a selected sales order in the list.</a:t>
            </a:r>
          </a:p>
          <a:p>
            <a:endParaRPr lang="da-DK" baseline="0" dirty="0" smtClean="0"/>
          </a:p>
          <a:p>
            <a:r>
              <a:rPr lang="en-US" i="1" baseline="0" dirty="0" smtClean="0"/>
              <a:t>Status Bar</a:t>
            </a:r>
          </a:p>
          <a:p>
            <a:r>
              <a:rPr lang="en-US" baseline="0" dirty="0" smtClean="0"/>
              <a:t>The Status bar displays information about the current state of the </a:t>
            </a:r>
            <a:r>
              <a:rPr lang="en-US" baseline="0" dirty="0" err="1" smtClean="0"/>
              <a:t>RoleTailored</a:t>
            </a:r>
            <a:r>
              <a:rPr lang="en-US" baseline="0" dirty="0" smtClean="0"/>
              <a:t> client session. You can see the company you are working with, the work date and the name or ID of the logged-on user. Click the company name to choose another company from the list. Click the work date to select another date from the calendar.</a:t>
            </a:r>
          </a:p>
          <a:p>
            <a:endParaRPr lang="en-US" baseline="0" dirty="0" smtClean="0"/>
          </a:p>
        </p:txBody>
      </p:sp>
      <p:sp>
        <p:nvSpPr>
          <p:cNvPr id="4" name="Slide Number Placeholder 3"/>
          <p:cNvSpPr>
            <a:spLocks noGrp="1"/>
          </p:cNvSpPr>
          <p:nvPr>
            <p:ph type="sldNum" sz="quarter" idx="10"/>
          </p:nvPr>
        </p:nvSpPr>
        <p:spPr/>
        <p:txBody>
          <a:bodyPr/>
          <a:lstStyle/>
          <a:p>
            <a:fld id="{F0806406-9CFB-4575-9B5E-3D66E40FC2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Introducing the additional fixed User Interface</a:t>
            </a:r>
            <a:r>
              <a:rPr lang="da-DK" baseline="0" dirty="0" smtClean="0"/>
              <a:t> Controls found in Task Pages.</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da-DK" dirty="0" smtClean="0"/>
          </a:p>
          <a:p>
            <a:r>
              <a:rPr lang="da-DK" i="1" dirty="0" smtClean="0"/>
              <a:t>Fast</a:t>
            </a:r>
            <a:r>
              <a:rPr lang="da-DK" i="1" baseline="0" dirty="0" smtClean="0"/>
              <a:t>Tabs</a:t>
            </a:r>
            <a:endParaRPr lang="da-DK"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prstClr val="black"/>
                </a:solidFill>
              </a:rPr>
              <a:t>FastTabs</a:t>
            </a:r>
            <a:r>
              <a:rPr lang="en-US" sz="1200" dirty="0" smtClean="0">
                <a:solidFill>
                  <a:prstClr val="black"/>
                </a:solidFill>
              </a:rPr>
              <a:t> group data on a page, where each group has a header that expands and collapses the group when clicked.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i="1" baseline="0" dirty="0" smtClean="0"/>
              <a:t>Promoted Fields</a:t>
            </a:r>
            <a:endParaRPr lang="da-DK"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You can configure or personalize fields in a </a:t>
            </a:r>
            <a:r>
              <a:rPr lang="en-US" sz="1200" dirty="0" err="1" smtClean="0">
                <a:solidFill>
                  <a:prstClr val="black"/>
                </a:solidFill>
              </a:rPr>
              <a:t>FastTab</a:t>
            </a:r>
            <a:r>
              <a:rPr lang="en-US" sz="1200" dirty="0" smtClean="0">
                <a:solidFill>
                  <a:prstClr val="black"/>
                </a:solidFill>
              </a:rPr>
              <a:t> to be Promoted: Promoting a field to the </a:t>
            </a:r>
            <a:r>
              <a:rPr lang="en-US" sz="1200" dirty="0" err="1" smtClean="0">
                <a:solidFill>
                  <a:prstClr val="black"/>
                </a:solidFill>
              </a:rPr>
              <a:t>FastTab’s</a:t>
            </a:r>
            <a:r>
              <a:rPr lang="en-US" sz="1200" dirty="0" smtClean="0">
                <a:solidFill>
                  <a:prstClr val="black"/>
                </a:solidFill>
              </a:rPr>
              <a:t> header enables you to present key information to the user when the </a:t>
            </a:r>
            <a:r>
              <a:rPr lang="en-US" sz="1200" dirty="0" err="1" smtClean="0">
                <a:solidFill>
                  <a:prstClr val="black"/>
                </a:solidFill>
              </a:rPr>
              <a:t>FastTab</a:t>
            </a:r>
            <a:r>
              <a:rPr lang="en-US" sz="1200" dirty="0" smtClean="0">
                <a:solidFill>
                  <a:prstClr val="black"/>
                </a:solidFill>
              </a:rPr>
              <a:t> is collapsed.</a:t>
            </a:r>
          </a:p>
          <a:p>
            <a:endParaRPr lang="da-DK" i="0" baseline="0" dirty="0" smtClean="0"/>
          </a:p>
          <a:p>
            <a:r>
              <a:rPr lang="da-DK" i="1" baseline="0" dirty="0" smtClean="0"/>
              <a:t>Additional Fields</a:t>
            </a:r>
            <a:endParaRPr lang="da-DK" i="1" dirty="0" smtClean="0"/>
          </a:p>
          <a:p>
            <a:r>
              <a:rPr lang="da-DK" dirty="0" smtClean="0"/>
              <a:t>You can configure or personalize fields in a FastTab to be Additional:</a:t>
            </a:r>
            <a:r>
              <a:rPr lang="da-DK" baseline="0" dirty="0" smtClean="0"/>
              <a:t> Additional fields are not shown by default so the FastTab shrinks and leaves space for other FastTabs. When fields are set to Additional a link ”Show more fields” appears in the lower-right corner of the FastTab.</a:t>
            </a:r>
            <a:endParaRPr lang="da-DK" dirty="0" smtClean="0"/>
          </a:p>
          <a:p>
            <a:endParaRPr lang="en-US" dirty="0" smtClean="0"/>
          </a:p>
          <a:p>
            <a:r>
              <a:rPr lang="da-DK" i="1" dirty="0" smtClean="0"/>
              <a:t>Page</a:t>
            </a:r>
            <a:r>
              <a:rPr lang="da-DK" i="1" baseline="0" dirty="0" smtClean="0"/>
              <a:t> Footer</a:t>
            </a:r>
            <a:endParaRPr lang="da-DK" i="0" baseline="0" dirty="0" smtClean="0"/>
          </a:p>
          <a:p>
            <a:r>
              <a:rPr lang="da-DK" i="0" baseline="0" dirty="0" smtClean="0"/>
              <a:t>Task Pages have a Page footer which contains the buttons used to dismiss the page.</a:t>
            </a:r>
          </a:p>
          <a:p>
            <a:endParaRPr lang="en-US" i="1" dirty="0" smtClean="0"/>
          </a:p>
        </p:txBody>
      </p:sp>
      <p:sp>
        <p:nvSpPr>
          <p:cNvPr id="4" name="Slide Number Placeholder 3"/>
          <p:cNvSpPr>
            <a:spLocks noGrp="1"/>
          </p:cNvSpPr>
          <p:nvPr>
            <p:ph type="sldNum" sz="quarter" idx="10"/>
          </p:nvPr>
        </p:nvSpPr>
        <p:spPr/>
        <p:txBody>
          <a:bodyPr/>
          <a:lstStyle/>
          <a:p>
            <a:fld id="{F0806406-9CFB-4575-9B5E-3D66E40FC2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3692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Introducing details</a:t>
            </a:r>
            <a:r>
              <a:rPr lang="da-DK" baseline="0" dirty="0" smtClean="0"/>
              <a:t> about the User </a:t>
            </a:r>
            <a:r>
              <a:rPr lang="da-DK" dirty="0" smtClean="0"/>
              <a:t>Interface</a:t>
            </a:r>
            <a:r>
              <a:rPr lang="da-DK" baseline="0" dirty="0" smtClean="0"/>
              <a:t> Controls named Action Pane.</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da-DK" dirty="0" smtClean="0"/>
          </a:p>
          <a:p>
            <a:r>
              <a:rPr lang="en-US" i="1" dirty="0" smtClean="0"/>
              <a:t>Action Pane</a:t>
            </a:r>
          </a:p>
          <a:p>
            <a:r>
              <a:rPr lang="en-US" dirty="0" smtClean="0"/>
              <a:t>The Action pane is located under the Command bar on task pages and list places and contains shortcuts to commonly used actions. The full set of actions is available from the Command bar.</a:t>
            </a:r>
          </a:p>
          <a:p>
            <a:endParaRPr lang="da-DK" dirty="0" smtClean="0"/>
          </a:p>
          <a:p>
            <a:r>
              <a:rPr lang="da-DK" i="1" dirty="0" smtClean="0"/>
              <a:t>Action Pane Group</a:t>
            </a:r>
            <a:endParaRPr lang="da-DK" i="0" dirty="0" smtClean="0"/>
          </a:p>
          <a:p>
            <a:r>
              <a:rPr lang="da-DK" i="0" dirty="0" smtClean="0"/>
              <a:t>Action pane groups tie</a:t>
            </a:r>
            <a:r>
              <a:rPr lang="da-DK" i="0" baseline="0" dirty="0" smtClean="0"/>
              <a:t> together related actions. Out-of-the-box there are three Action pane groups named New, Process and Reports. You may choose to create groups with the names of document states or process steps to better indicate to users which actions to use in which situations.</a:t>
            </a:r>
            <a:endParaRPr lang="da-DK" i="0" dirty="0" smtClean="0"/>
          </a:p>
          <a:p>
            <a:endParaRPr lang="da-DK" i="0" dirty="0" smtClean="0"/>
          </a:p>
          <a:p>
            <a:r>
              <a:rPr lang="da-DK" i="1" dirty="0" smtClean="0"/>
              <a:t>Large Icon Size</a:t>
            </a:r>
            <a:endParaRPr lang="da-DK" i="0" dirty="0" smtClean="0"/>
          </a:p>
          <a:p>
            <a:r>
              <a:rPr lang="da-DK" i="0" dirty="0" smtClean="0"/>
              <a:t>Actions can be shown with a large or small icon size. This can</a:t>
            </a:r>
            <a:r>
              <a:rPr lang="da-DK" i="0" baseline="0" dirty="0" smtClean="0"/>
              <a:t> for example indicate to users if the action is used in every transaction or only in some situations.</a:t>
            </a:r>
            <a:endParaRPr lang="en-US" i="0" dirty="0"/>
          </a:p>
        </p:txBody>
      </p:sp>
      <p:sp>
        <p:nvSpPr>
          <p:cNvPr id="4" name="Slide Number Placeholder 3"/>
          <p:cNvSpPr>
            <a:spLocks noGrp="1"/>
          </p:cNvSpPr>
          <p:nvPr>
            <p:ph type="sldNum" sz="quarter" idx="10"/>
          </p:nvPr>
        </p:nvSpPr>
        <p:spPr/>
        <p:txBody>
          <a:bodyPr/>
          <a:lstStyle/>
          <a:p>
            <a:fld id="{F0806406-9CFB-4575-9B5E-3D66E40FC2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6212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da-DK" b="0" dirty="0" smtClean="0"/>
              <a:t>Introducing the Role Center as a page in the Navigation window.</a:t>
            </a:r>
          </a:p>
          <a:p>
            <a:endParaRPr lang="da-DK" dirty="0" smtClean="0"/>
          </a:p>
          <a:p>
            <a:r>
              <a:rPr lang="da-DK" sz="1050" b="1" dirty="0" smtClean="0"/>
              <a:t>Terms used in this slide:</a:t>
            </a:r>
          </a:p>
          <a:p>
            <a:endParaRPr lang="da-DK" sz="1050" b="0" dirty="0" smtClean="0"/>
          </a:p>
          <a:p>
            <a:r>
              <a:rPr lang="da-DK" i="1" dirty="0" smtClean="0"/>
              <a:t>Activities Part</a:t>
            </a:r>
          </a:p>
          <a:p>
            <a:r>
              <a:rPr lang="da-DK" i="0" dirty="0" smtClean="0"/>
              <a:t>The</a:t>
            </a:r>
            <a:r>
              <a:rPr lang="da-DK" i="0" baseline="0" dirty="0" smtClean="0"/>
              <a:t> Activities part contains stack of documents, called ”Cues”, click a Cue to open the corresponding list or journal.</a:t>
            </a:r>
            <a:endParaRPr lang="da-DK" i="0" dirty="0" smtClean="0"/>
          </a:p>
          <a:p>
            <a:endParaRPr lang="da-DK" i="1" dirty="0" smtClean="0"/>
          </a:p>
          <a:p>
            <a:r>
              <a:rPr lang="da-DK" i="1" dirty="0" smtClean="0"/>
              <a:t>Cue</a:t>
            </a:r>
          </a:p>
          <a:p>
            <a:r>
              <a:rPr lang="en-US" sz="1200" baseline="0" dirty="0" smtClean="0"/>
              <a:t>A Cue is a shortcut to a filtered list, for example, Sales Orders - Open. A Cue icon represents a stack of papers with a number label. The height of the stack is proportional to the number of items in the underlying list, and the number label gives the precise count. </a:t>
            </a:r>
          </a:p>
          <a:p>
            <a:endParaRPr lang="en-US" sz="1200" baseline="0" dirty="0" smtClean="0"/>
          </a:p>
          <a:p>
            <a:r>
              <a:rPr lang="en-US" sz="1200" i="1" baseline="0" dirty="0" smtClean="0"/>
              <a:t>List Part</a:t>
            </a:r>
            <a:endParaRPr lang="en-US" sz="1200" baseline="0" dirty="0" smtClean="0"/>
          </a:p>
          <a:p>
            <a:r>
              <a:rPr lang="en-US" sz="1200" baseline="0" dirty="0" smtClean="0"/>
              <a:t>Your Role Center may contain one or more lists with customers, vendors or items. You decide which customers, vendors or items you include on the list. By double-clicking a line you can open that record without going through a List Place. </a:t>
            </a:r>
          </a:p>
          <a:p>
            <a:endParaRPr lang="en-US" sz="1200" baseline="0" dirty="0" smtClean="0"/>
          </a:p>
          <a:p>
            <a:r>
              <a:rPr lang="en-US" sz="1200" i="1" baseline="0" dirty="0" smtClean="0"/>
              <a:t>Chart Part</a:t>
            </a:r>
          </a:p>
          <a:p>
            <a:r>
              <a:rPr lang="en-US" sz="1200" baseline="0" dirty="0" smtClean="0"/>
              <a:t>You can choose a chart to be displayed in your Role Center from a list of available chart definitions, including Balances per Bank Account, Sales and Profit per Key Account.</a:t>
            </a:r>
          </a:p>
          <a:p>
            <a:endParaRPr lang="en-US" sz="1200" baseline="0" dirty="0" smtClean="0"/>
          </a:p>
          <a:p>
            <a:r>
              <a:rPr lang="en-US" sz="1200" i="1" baseline="0" dirty="0" smtClean="0"/>
              <a:t>My Notifications Part</a:t>
            </a:r>
          </a:p>
          <a:p>
            <a:r>
              <a:rPr lang="en-US" sz="1200" baseline="0" dirty="0" smtClean="0"/>
              <a:t>The My Notifications part allows you to view notifications which other users send to you. The notifications are generated from a Notes control on a task page. </a:t>
            </a:r>
          </a:p>
          <a:p>
            <a:endParaRPr lang="en-US" sz="1200" baseline="0" dirty="0" smtClean="0"/>
          </a:p>
          <a:p>
            <a:r>
              <a:rPr lang="en-US" sz="1200" i="1" baseline="0" dirty="0" smtClean="0"/>
              <a:t>My Outlook Part</a:t>
            </a:r>
          </a:p>
          <a:p>
            <a:r>
              <a:rPr lang="en-US" sz="1200" baseline="0" dirty="0" smtClean="0"/>
              <a:t>The Outlook part provides an integration to Microsoft Outlook. From your Role Center you can get an overview of the e-mails, calendar, and tasks and then open the desired entity in Microsoft Outlook directly from Microsoft Dynamics NAV.</a:t>
            </a:r>
          </a:p>
          <a:p>
            <a:endParaRPr lang="en-US" sz="1200" baseline="0" dirty="0" smtClean="0"/>
          </a:p>
        </p:txBody>
      </p:sp>
      <p:sp>
        <p:nvSpPr>
          <p:cNvPr id="4" name="Slide Number Placeholder 3"/>
          <p:cNvSpPr>
            <a:spLocks noGrp="1"/>
          </p:cNvSpPr>
          <p:nvPr>
            <p:ph type="sldNum" sz="quarter" idx="10"/>
          </p:nvPr>
        </p:nvSpPr>
        <p:spPr/>
        <p:txBody>
          <a:bodyPr/>
          <a:lstStyle/>
          <a:p>
            <a:fld id="{F0806406-9CFB-4575-9B5E-3D66E40FC2C1}"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Introducing List Place </a:t>
            </a:r>
            <a:r>
              <a:rPr lang="da-DK" b="0" dirty="0" smtClean="0"/>
              <a:t>as a page in the Navigation window.</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en-US" dirty="0" smtClean="0"/>
          </a:p>
          <a:p>
            <a:r>
              <a:rPr lang="en-US" i="1" dirty="0" smtClean="0"/>
              <a:t>Action Pane</a:t>
            </a:r>
          </a:p>
          <a:p>
            <a:r>
              <a:rPr lang="en-US" dirty="0" smtClean="0"/>
              <a:t>The Action pane is located under the Command bar on task pages and list </a:t>
            </a:r>
            <a:r>
              <a:rPr lang="en-US" dirty="0" smtClean="0"/>
              <a:t>places, </a:t>
            </a:r>
            <a:r>
              <a:rPr lang="en-US" dirty="0" smtClean="0"/>
              <a:t>and contains shortcuts to frequently used actions. </a:t>
            </a:r>
          </a:p>
          <a:p>
            <a:endParaRPr lang="da-DK" dirty="0" smtClean="0"/>
          </a:p>
          <a:p>
            <a:r>
              <a:rPr lang="da-DK" i="1" dirty="0" smtClean="0"/>
              <a:t>Filter Pane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Filter pane is found on List pages and enables the user to filter and sort the items displayed in the list based on a given criteria. The Filter pane includes both the Quick filter and the Advanced filter. The Filter pane is automatically included on List pages and cannot be configured. </a:t>
            </a:r>
          </a:p>
          <a:p>
            <a:endParaRPr lang="da-DK" dirty="0" smtClean="0"/>
          </a:p>
          <a:p>
            <a:r>
              <a:rPr lang="da-DK" i="1" dirty="0" smtClean="0"/>
              <a:t>Quick</a:t>
            </a:r>
            <a:r>
              <a:rPr lang="da-DK" i="1" baseline="0" dirty="0" smtClean="0"/>
              <a:t> Filter</a:t>
            </a:r>
            <a:endParaRPr lang="da-DK" i="0" baseline="0" dirty="0" smtClean="0"/>
          </a:p>
          <a:p>
            <a:r>
              <a:rPr lang="da-DK" i="0" baseline="0" dirty="0" smtClean="0"/>
              <a:t>The Quick filter is found in the upper-right corner of the Filter pane. It is used to quickly filter on one of the columns shown in the list. </a:t>
            </a:r>
          </a:p>
          <a:p>
            <a:endParaRPr lang="da-DK" i="0" baseline="0" dirty="0" smtClean="0"/>
          </a:p>
          <a:p>
            <a:r>
              <a:rPr lang="da-DK" i="1" baseline="0" dirty="0" smtClean="0"/>
              <a:t>Advanced Filter</a:t>
            </a:r>
            <a:endParaRPr lang="da-DK" i="0" baseline="0" dirty="0" smtClean="0"/>
          </a:p>
          <a:p>
            <a:r>
              <a:rPr lang="da-DK" i="0" baseline="0" dirty="0" smtClean="0"/>
              <a:t>The Advanced filter is collapsed by default and can be shown at the bottom of the Filter pane by clicking the round button to the right of the Quick filter. The Advanced filter is used for building complex filter conditions that combine criterion for multiple columns.</a:t>
            </a:r>
            <a:endParaRPr lang="da-DK" i="1" dirty="0" smtClean="0"/>
          </a:p>
          <a:p>
            <a:endParaRPr lang="en-US" dirty="0" smtClean="0"/>
          </a:p>
          <a:p>
            <a:r>
              <a:rPr lang="en-US" i="1" dirty="0" err="1" smtClean="0"/>
              <a:t>FactBox</a:t>
            </a:r>
            <a:endParaRPr lang="en-US" i="1" dirty="0" smtClean="0"/>
          </a:p>
          <a:p>
            <a:r>
              <a:rPr lang="en-US" dirty="0" smtClean="0"/>
              <a:t>A </a:t>
            </a:r>
            <a:r>
              <a:rPr lang="en-US" dirty="0" err="1" smtClean="0"/>
              <a:t>FactBox</a:t>
            </a:r>
            <a:r>
              <a:rPr lang="en-US" dirty="0" smtClean="0"/>
              <a:t> is an area that is located on the right side of a page which displays data related to information about an item on the page. For example, on the list page that shows sales orders, you can use a </a:t>
            </a:r>
            <a:r>
              <a:rPr lang="en-US" dirty="0" err="1" smtClean="0"/>
              <a:t>FactBox</a:t>
            </a:r>
            <a:r>
              <a:rPr lang="en-US" dirty="0" smtClean="0"/>
              <a:t> to show additional fields of a selected sales order in the list.</a:t>
            </a:r>
          </a:p>
        </p:txBody>
      </p:sp>
      <p:sp>
        <p:nvSpPr>
          <p:cNvPr id="4" name="Slide Number Placeholder 3"/>
          <p:cNvSpPr>
            <a:spLocks noGrp="1"/>
          </p:cNvSpPr>
          <p:nvPr>
            <p:ph type="sldNum" sz="quarter" idx="10"/>
          </p:nvPr>
        </p:nvSpPr>
        <p:spPr/>
        <p:txBody>
          <a:bodyPr/>
          <a:lstStyle/>
          <a:p>
            <a:fld id="{F0806406-9CFB-4575-9B5E-3D66E40FC2C1}" type="slidenum">
              <a:rPr lang="en-US" smtClean="0"/>
              <a:pPr/>
              <a:t>8</a:t>
            </a:fld>
            <a:endParaRPr lang="en-US"/>
          </a:p>
        </p:txBody>
      </p:sp>
    </p:spTree>
    <p:extLst>
      <p:ext uri="{BB962C8B-B14F-4D97-AF65-F5344CB8AC3E}">
        <p14:creationId xmlns:p14="http://schemas.microsoft.com/office/powerpoint/2010/main" val="349557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a:t>
            </a:r>
            <a:r>
              <a:rPr lang="en-US" baseline="0" dirty="0" smtClean="0"/>
              <a:t> Departments </a:t>
            </a:r>
            <a:r>
              <a:rPr lang="da-DK" b="0" dirty="0" smtClean="0"/>
              <a:t>as a page in the Navigation window.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Terms used in this slide:</a:t>
            </a:r>
          </a:p>
          <a:p>
            <a:endParaRPr lang="da-DK" baseline="0" dirty="0" smtClean="0"/>
          </a:p>
          <a:p>
            <a:r>
              <a:rPr lang="da-DK" i="1" baseline="0" dirty="0" smtClean="0"/>
              <a:t>Navigation Pane</a:t>
            </a:r>
          </a:p>
          <a:p>
            <a:r>
              <a:rPr lang="da-DK" baseline="0" dirty="0" smtClean="0"/>
              <a:t>When users select the Departments button then the Navigation Pane switches from showing links to List Places to showing a hierarchy of Departments. A highlight indicates which department is currently shown in the Content area.</a:t>
            </a:r>
          </a:p>
          <a:p>
            <a:endParaRPr lang="en-US" baseline="0" dirty="0" smtClean="0"/>
          </a:p>
          <a:p>
            <a:r>
              <a:rPr lang="en-US" i="1" dirty="0" smtClean="0"/>
              <a:t>Content Area</a:t>
            </a:r>
            <a:r>
              <a:rPr lang="en-US" dirty="0" smtClean="0"/>
              <a:t> </a:t>
            </a:r>
          </a:p>
          <a:p>
            <a:r>
              <a:rPr lang="en-US" dirty="0" smtClean="0"/>
              <a:t>The Content area shows a top-, middle-, or bottom-level Departments page. The top- and middle-level</a:t>
            </a:r>
            <a:r>
              <a:rPr lang="en-US" baseline="0" dirty="0" smtClean="0"/>
              <a:t> pages show groupings of Department names and different levels of detail. The bottom-level pages show lists of links to all pages related to the currently selected Department.</a:t>
            </a:r>
            <a:endParaRPr lang="en-US" dirty="0" smtClean="0"/>
          </a:p>
          <a:p>
            <a:endParaRPr lang="da-DK" dirty="0" smtClean="0"/>
          </a:p>
          <a:p>
            <a:r>
              <a:rPr lang="da-DK" i="1" dirty="0" smtClean="0"/>
              <a:t>Page Search</a:t>
            </a:r>
          </a:p>
          <a:p>
            <a:r>
              <a:rPr lang="da-DK" dirty="0" smtClean="0"/>
              <a:t>Note that the Page search field (which is available on</a:t>
            </a:r>
            <a:r>
              <a:rPr lang="da-DK" baseline="0" dirty="0" smtClean="0"/>
              <a:t> all pages in the Navigation Window) is actually searching the Departments structure and can be used to navigate directly to a page based on part of its name.</a:t>
            </a:r>
            <a:endParaRPr lang="en-US" dirty="0" smtClean="0"/>
          </a:p>
        </p:txBody>
      </p:sp>
      <p:sp>
        <p:nvSpPr>
          <p:cNvPr id="4" name="Slide Number Placeholder 3"/>
          <p:cNvSpPr>
            <a:spLocks noGrp="1"/>
          </p:cNvSpPr>
          <p:nvPr>
            <p:ph type="sldNum" sz="quarter" idx="10"/>
          </p:nvPr>
        </p:nvSpPr>
        <p:spPr/>
        <p:txBody>
          <a:bodyPr/>
          <a:lstStyle/>
          <a:p>
            <a:fld id="{F0806406-9CFB-4575-9B5E-3D66E40FC2C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D0474-6C22-4015-A106-70DEE49E98DD}" type="datetime1">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75332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C6BE6-E741-4468-9DB1-D16686AFD3FF}" type="datetime1">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39458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FB4FC-9900-4796-AF94-FFE001BCF0D8}" type="datetime1">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109329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Microsoft Dynamics Title">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fontAlgn="base">
              <a:spcBef>
                <a:spcPct val="0"/>
              </a:spcBef>
              <a:spcAft>
                <a:spcPct val="0"/>
              </a:spcAft>
              <a:defRPr/>
            </a:pPr>
            <a:endParaRPr lang="en-US" sz="2000" kern="0" spc="-125" dirty="0">
              <a:ln w="3175">
                <a:noFill/>
              </a:ln>
              <a:solidFill>
                <a:srgbClr val="FFCC00">
                  <a:lumMod val="60000"/>
                  <a:lumOff val="40000"/>
                </a:srgbClr>
              </a:solidFill>
              <a:effectLst>
                <a:outerShdw blurRad="88900" dist="12700" dir="2700000" algn="tl" rotWithShape="0">
                  <a:prstClr val="black"/>
                </a:outerShdw>
              </a:effectLst>
              <a:cs typeface="Arial" charset="0"/>
            </a:endParaRPr>
          </a:p>
          <a:p>
            <a:pPr fontAlgn="base">
              <a:spcBef>
                <a:spcPct val="0"/>
              </a:spcBef>
              <a:spcAft>
                <a:spcPct val="0"/>
              </a:spcAft>
              <a:defRPr/>
            </a:pPr>
            <a:endParaRPr lang="en-US" sz="1000" dirty="0">
              <a:solidFill>
                <a:srgbClr val="000000"/>
              </a:solidFill>
              <a:latin typeface="Segoe Semibold" pitchFamily="34" charset="0"/>
            </a:endParaRPr>
          </a:p>
        </p:txBody>
      </p:sp>
      <p:sp>
        <p:nvSpPr>
          <p:cNvPr id="6" name="Rectangle 5"/>
          <p:cNvSpPr/>
          <p:nvPr userDrawn="1"/>
        </p:nvSpPr>
        <p:spPr>
          <a:xfrm>
            <a:off x="-3071813" y="1290638"/>
            <a:ext cx="153988" cy="539750"/>
          </a:xfrm>
          <a:prstGeom prst="rect">
            <a:avLst/>
          </a:prstGeom>
        </p:spPr>
        <p:txBody>
          <a:bodyPr wrap="none" lIns="76185" tIns="38092" rIns="76185" bIns="38092">
            <a:spAutoFit/>
          </a:bodyPr>
          <a:lstStyle/>
          <a:p>
            <a:pPr fontAlgn="base">
              <a:spcBef>
                <a:spcPct val="0"/>
              </a:spcBef>
              <a:spcAft>
                <a:spcPct val="0"/>
              </a:spcAft>
              <a:defRPr/>
            </a:pPr>
            <a:endParaRPr lang="en-US" sz="2000" kern="0" spc="-125" dirty="0">
              <a:ln w="3175">
                <a:noFill/>
              </a:ln>
              <a:solidFill>
                <a:srgbClr val="FFCC00">
                  <a:lumMod val="60000"/>
                  <a:lumOff val="40000"/>
                </a:srgbClr>
              </a:solidFill>
              <a:effectLst>
                <a:outerShdw blurRad="88900" dist="12700" dir="2700000" algn="tl" rotWithShape="0">
                  <a:prstClr val="black"/>
                </a:outerShdw>
              </a:effectLst>
              <a:cs typeface="Arial" charset="0"/>
            </a:endParaRPr>
          </a:p>
          <a:p>
            <a:pPr fontAlgn="base">
              <a:spcBef>
                <a:spcPct val="0"/>
              </a:spcBef>
              <a:spcAft>
                <a:spcPct val="0"/>
              </a:spcAft>
              <a:defRPr/>
            </a:pPr>
            <a:endParaRPr lang="en-US" sz="1000" dirty="0">
              <a:solidFill>
                <a:srgbClr val="000000"/>
              </a:solidFill>
              <a:latin typeface="Segoe Semibold" pitchFamily="34" charset="0"/>
            </a:endParaRPr>
          </a:p>
        </p:txBody>
      </p:sp>
      <p:sp>
        <p:nvSpPr>
          <p:cNvPr id="9" name="Rectangle 2"/>
          <p:cNvSpPr>
            <a:spLocks noGrp="1" noChangeArrowheads="1"/>
          </p:cNvSpPr>
          <p:nvPr>
            <p:ph type="ctrTitle"/>
          </p:nvPr>
        </p:nvSpPr>
        <p:spPr bwMode="white">
          <a:xfrm>
            <a:off x="682625" y="2898933"/>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bwMode="white">
          <a:xfrm>
            <a:off x="682626" y="5557282"/>
            <a:ext cx="457517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16667207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Microsoft Dynamics No Art Title">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3071813" y="1290638"/>
            <a:ext cx="153988" cy="539750"/>
          </a:xfrm>
          <a:prstGeom prst="rect">
            <a:avLst/>
          </a:prstGeom>
        </p:spPr>
        <p:txBody>
          <a:bodyPr wrap="none" lIns="76185" tIns="38092" rIns="76185" bIns="38092">
            <a:spAutoFit/>
          </a:bodyPr>
          <a:lstStyle/>
          <a:p>
            <a:pPr fontAlgn="base">
              <a:spcBef>
                <a:spcPct val="0"/>
              </a:spcBef>
              <a:spcAft>
                <a:spcPct val="0"/>
              </a:spcAft>
              <a:defRPr/>
            </a:pPr>
            <a:endParaRPr lang="en-US" sz="2000" kern="0" spc="-125" dirty="0">
              <a:ln w="3175">
                <a:noFill/>
              </a:ln>
              <a:solidFill>
                <a:srgbClr val="FFCC00">
                  <a:lumMod val="60000"/>
                  <a:lumOff val="40000"/>
                </a:srgbClr>
              </a:solidFill>
              <a:effectLst>
                <a:outerShdw blurRad="88900" dist="12700" dir="2700000" algn="tl" rotWithShape="0">
                  <a:prstClr val="black"/>
                </a:outerShdw>
              </a:effectLst>
              <a:cs typeface="Arial" charset="0"/>
            </a:endParaRPr>
          </a:p>
          <a:p>
            <a:pPr fontAlgn="base">
              <a:spcBef>
                <a:spcPct val="0"/>
              </a:spcBef>
              <a:spcAft>
                <a:spcPct val="0"/>
              </a:spcAft>
              <a:defRPr/>
            </a:pPr>
            <a:endParaRPr lang="en-US" sz="1000" dirty="0">
              <a:solidFill>
                <a:srgbClr val="000000"/>
              </a:solidFill>
              <a:latin typeface="Segoe Semibold" pitchFamily="34" charset="0"/>
            </a:endParaRPr>
          </a:p>
        </p:txBody>
      </p:sp>
      <p:sp>
        <p:nvSpPr>
          <p:cNvPr id="5" name="Rectangle 4"/>
          <p:cNvSpPr/>
          <p:nvPr userDrawn="1"/>
        </p:nvSpPr>
        <p:spPr>
          <a:xfrm>
            <a:off x="-3071813" y="1290638"/>
            <a:ext cx="153988" cy="539750"/>
          </a:xfrm>
          <a:prstGeom prst="rect">
            <a:avLst/>
          </a:prstGeom>
        </p:spPr>
        <p:txBody>
          <a:bodyPr wrap="none" lIns="76185" tIns="38092" rIns="76185" bIns="38092">
            <a:spAutoFit/>
          </a:bodyPr>
          <a:lstStyle/>
          <a:p>
            <a:pPr fontAlgn="base">
              <a:spcBef>
                <a:spcPct val="0"/>
              </a:spcBef>
              <a:spcAft>
                <a:spcPct val="0"/>
              </a:spcAft>
              <a:defRPr/>
            </a:pPr>
            <a:endParaRPr lang="en-US" sz="2000" kern="0" spc="-125" dirty="0">
              <a:ln w="3175">
                <a:noFill/>
              </a:ln>
              <a:solidFill>
                <a:srgbClr val="FFCC00">
                  <a:lumMod val="60000"/>
                  <a:lumOff val="40000"/>
                </a:srgbClr>
              </a:solidFill>
              <a:effectLst>
                <a:outerShdw blurRad="88900" dist="12700" dir="2700000" algn="tl" rotWithShape="0">
                  <a:prstClr val="black"/>
                </a:outerShdw>
              </a:effectLst>
              <a:cs typeface="Arial" charset="0"/>
            </a:endParaRPr>
          </a:p>
          <a:p>
            <a:pPr fontAlgn="base">
              <a:spcBef>
                <a:spcPct val="0"/>
              </a:spcBef>
              <a:spcAft>
                <a:spcPct val="0"/>
              </a:spcAft>
              <a:defRPr/>
            </a:pPr>
            <a:endParaRPr lang="en-US" sz="1000" dirty="0">
              <a:solidFill>
                <a:srgbClr val="000000"/>
              </a:solidFill>
              <a:latin typeface="Segoe Semibold" pitchFamily="34" charset="0"/>
            </a:endParaRPr>
          </a:p>
        </p:txBody>
      </p:sp>
      <p:sp>
        <p:nvSpPr>
          <p:cNvPr id="18435" name="Rectangle 3"/>
          <p:cNvSpPr>
            <a:spLocks noGrp="1" noChangeArrowheads="1"/>
          </p:cNvSpPr>
          <p:nvPr>
            <p:ph type="subTitle" idx="1"/>
          </p:nvPr>
        </p:nvSpPr>
        <p:spPr>
          <a:xfrm>
            <a:off x="690563" y="4570678"/>
            <a:ext cx="7807857" cy="443198"/>
          </a:xfrm>
        </p:spPr>
        <p:txBody>
          <a:bodyPr anchor="b"/>
          <a:lstStyle>
            <a:lvl1pPr marL="0" indent="0">
              <a:spcBef>
                <a:spcPct val="0"/>
              </a:spcBef>
              <a:buFont typeface="Wingdings" pitchFamily="2" charset="2"/>
              <a:buNone/>
              <a:defRPr lang="en-US" sz="3200" b="0" cap="none" spc="-150" dirty="0">
                <a:ln w="18415" cmpd="sng">
                  <a:noFill/>
                  <a:prstDash val="solid"/>
                </a:ln>
                <a:solidFill>
                  <a:schemeClr val="tx1"/>
                </a:solidFill>
                <a:effectLst>
                  <a:outerShdw blurRad="50800" dist="38100" dir="2700000" algn="tl" rotWithShape="0">
                    <a:prstClr val="black">
                      <a:alpha val="40000"/>
                    </a:prstClr>
                  </a:outerShdw>
                </a:effectLst>
                <a:latin typeface="+mn-lt"/>
                <a:ea typeface="+mn-ea"/>
                <a:cs typeface="Arial" charset="0"/>
              </a:defRPr>
            </a:lvl1pPr>
          </a:lstStyle>
          <a:p>
            <a:r>
              <a:rPr lang="en-US" dirty="0" smtClean="0"/>
              <a:t>Click to edit Master subtitle style</a:t>
            </a:r>
            <a:endParaRPr lang="en-US" dirty="0"/>
          </a:p>
        </p:txBody>
      </p:sp>
      <p:sp>
        <p:nvSpPr>
          <p:cNvPr id="18434" name="Rectangle 2"/>
          <p:cNvSpPr>
            <a:spLocks noGrp="1" noChangeArrowheads="1"/>
          </p:cNvSpPr>
          <p:nvPr>
            <p:ph type="ctrTitle"/>
          </p:nvPr>
        </p:nvSpPr>
        <p:spPr>
          <a:xfrm>
            <a:off x="690563" y="1812398"/>
            <a:ext cx="8125128" cy="750205"/>
          </a:xfrm>
          <a:noFill/>
          <a:ln w="9525" algn="ctr">
            <a:noFill/>
            <a:miter lim="800000"/>
            <a:headEnd/>
            <a:tailEnd/>
          </a:ln>
        </p:spPr>
        <p:txBody>
          <a:bodyPr/>
          <a:lstStyle>
            <a:lvl1pPr algn="l" defTabSz="912630" rtl="0" eaLnBrk="0" fontAlgn="base" hangingPunct="0">
              <a:lnSpc>
                <a:spcPct val="90000"/>
              </a:lnSpc>
              <a:spcBef>
                <a:spcPct val="0"/>
              </a:spcBef>
              <a:spcAft>
                <a:spcPct val="0"/>
              </a:spcAft>
              <a:defRPr lang="en-US" sz="5400" b="0" cap="none"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91438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Microsoft Dynamics Demo">
    <p:spTree>
      <p:nvGrpSpPr>
        <p:cNvPr id="1" name=""/>
        <p:cNvGrpSpPr/>
        <p:nvPr/>
      </p:nvGrpSpPr>
      <p:grpSpPr>
        <a:xfrm>
          <a:off x="0" y="0"/>
          <a:ext cx="0" cy="0"/>
          <a:chOff x="0" y="0"/>
          <a:chExt cx="0" cy="0"/>
        </a:xfrm>
      </p:grpSpPr>
      <p:sp>
        <p:nvSpPr>
          <p:cNvPr id="5" name="Rectangle 4"/>
          <p:cNvSpPr/>
          <p:nvPr userDrawn="1"/>
        </p:nvSpPr>
        <p:spPr>
          <a:xfrm>
            <a:off x="2814881" y="507599"/>
            <a:ext cx="5749682" cy="1938992"/>
          </a:xfrm>
          <a:prstGeom prst="rect">
            <a:avLst/>
          </a:prstGeom>
          <a:noFill/>
        </p:spPr>
        <p:txBody>
          <a:bodyPr wrap="square">
            <a:spAutoFit/>
          </a:bodyPr>
          <a:lstStyle/>
          <a:p>
            <a:pPr algn="r" fontAlgn="base">
              <a:spcBef>
                <a:spcPct val="0"/>
              </a:spcBef>
              <a:spcAft>
                <a:spcPct val="0"/>
              </a:spcAft>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demo</a:t>
            </a:r>
            <a:endParaRPr lang="en-US" sz="12000" dirty="0">
              <a:ln w="18415" cmpd="sng">
                <a:no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88900" algn="ctr" rotWithShape="0">
                  <a:srgbClr val="000026"/>
                </a:outerShdw>
              </a:effectLst>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dirty="0"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1674375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Microsoft Dynamics Video">
    <p:spTree>
      <p:nvGrpSpPr>
        <p:cNvPr id="1" name=""/>
        <p:cNvGrpSpPr/>
        <p:nvPr/>
      </p:nvGrpSpPr>
      <p:grpSpPr>
        <a:xfrm>
          <a:off x="0" y="0"/>
          <a:ext cx="0" cy="0"/>
          <a:chOff x="0" y="0"/>
          <a:chExt cx="0" cy="0"/>
        </a:xfrm>
      </p:grpSpPr>
      <p:sp>
        <p:nvSpPr>
          <p:cNvPr id="5" name="Rectangle 4"/>
          <p:cNvSpPr/>
          <p:nvPr userDrawn="1"/>
        </p:nvSpPr>
        <p:spPr>
          <a:xfrm>
            <a:off x="2814881" y="507599"/>
            <a:ext cx="5749682" cy="1938992"/>
          </a:xfrm>
          <a:prstGeom prst="rect">
            <a:avLst/>
          </a:prstGeom>
          <a:noFill/>
        </p:spPr>
        <p:txBody>
          <a:bodyPr wrap="square">
            <a:spAutoFit/>
          </a:bodyPr>
          <a:lstStyle/>
          <a:p>
            <a:pPr algn="r" fontAlgn="base">
              <a:spcBef>
                <a:spcPct val="0"/>
              </a:spcBef>
              <a:spcAft>
                <a:spcPct val="0"/>
              </a:spcAft>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video</a:t>
            </a:r>
            <a:endParaRPr lang="en-US" sz="12000" dirty="0">
              <a:ln w="18415" cmpd="sng">
                <a:no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88900" algn="ctr" rotWithShape="0">
                  <a:srgbClr val="000026"/>
                </a:outerShdw>
              </a:effectLst>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dirty="0"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12357295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Microsoft Dynamics Partner">
    <p:spTree>
      <p:nvGrpSpPr>
        <p:cNvPr id="1" name=""/>
        <p:cNvGrpSpPr/>
        <p:nvPr/>
      </p:nvGrpSpPr>
      <p:grpSpPr>
        <a:xfrm>
          <a:off x="0" y="0"/>
          <a:ext cx="0" cy="0"/>
          <a:chOff x="0" y="0"/>
          <a:chExt cx="0" cy="0"/>
        </a:xfrm>
      </p:grpSpPr>
      <p:sp>
        <p:nvSpPr>
          <p:cNvPr id="5" name="Rectangle 4"/>
          <p:cNvSpPr/>
          <p:nvPr userDrawn="1"/>
        </p:nvSpPr>
        <p:spPr>
          <a:xfrm>
            <a:off x="2814881" y="507599"/>
            <a:ext cx="5749682" cy="1938992"/>
          </a:xfrm>
          <a:prstGeom prst="rect">
            <a:avLst/>
          </a:prstGeom>
          <a:noFill/>
        </p:spPr>
        <p:txBody>
          <a:bodyPr wrap="square">
            <a:spAutoFit/>
          </a:bodyPr>
          <a:lstStyle/>
          <a:p>
            <a:pPr algn="r" fontAlgn="base">
              <a:spcBef>
                <a:spcPct val="0"/>
              </a:spcBef>
              <a:spcAft>
                <a:spcPct val="0"/>
              </a:spcAft>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partner</a:t>
            </a:r>
            <a:endParaRPr lang="en-US" sz="12000" dirty="0">
              <a:ln w="18415" cmpd="sng">
                <a:no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88900" algn="ctr" rotWithShape="0">
                  <a:srgbClr val="000026"/>
                </a:outerShdw>
              </a:effectLst>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dirty="0"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22886308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Microsoft Dynamics Customer">
    <p:spTree>
      <p:nvGrpSpPr>
        <p:cNvPr id="1" name=""/>
        <p:cNvGrpSpPr/>
        <p:nvPr/>
      </p:nvGrpSpPr>
      <p:grpSpPr>
        <a:xfrm>
          <a:off x="0" y="0"/>
          <a:ext cx="0" cy="0"/>
          <a:chOff x="0" y="0"/>
          <a:chExt cx="0" cy="0"/>
        </a:xfrm>
      </p:grpSpPr>
      <p:sp>
        <p:nvSpPr>
          <p:cNvPr id="5" name="Rectangle 4"/>
          <p:cNvSpPr/>
          <p:nvPr userDrawn="1"/>
        </p:nvSpPr>
        <p:spPr>
          <a:xfrm>
            <a:off x="2318657" y="507599"/>
            <a:ext cx="6245906" cy="1938992"/>
          </a:xfrm>
          <a:prstGeom prst="rect">
            <a:avLst/>
          </a:prstGeom>
          <a:noFill/>
        </p:spPr>
        <p:txBody>
          <a:bodyPr wrap="square">
            <a:spAutoFit/>
          </a:bodyPr>
          <a:lstStyle/>
          <a:p>
            <a:pPr algn="r" fontAlgn="base">
              <a:spcBef>
                <a:spcPct val="0"/>
              </a:spcBef>
              <a:spcAft>
                <a:spcPct val="0"/>
              </a:spcAft>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customer</a:t>
            </a:r>
            <a:endParaRPr lang="en-US" sz="12000" dirty="0">
              <a:ln w="18415" cmpd="sng">
                <a:no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88900" algn="ctr" rotWithShape="0">
                  <a:srgbClr val="000026"/>
                </a:outerShdw>
              </a:effectLst>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dirty="0"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35698288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Microsoft Dynamics Announcing">
    <p:spTree>
      <p:nvGrpSpPr>
        <p:cNvPr id="1" name=""/>
        <p:cNvGrpSpPr/>
        <p:nvPr/>
      </p:nvGrpSpPr>
      <p:grpSpPr>
        <a:xfrm>
          <a:off x="0" y="0"/>
          <a:ext cx="0" cy="0"/>
          <a:chOff x="0" y="0"/>
          <a:chExt cx="0" cy="0"/>
        </a:xfrm>
      </p:grpSpPr>
      <p:sp>
        <p:nvSpPr>
          <p:cNvPr id="5" name="Rectangle 4"/>
          <p:cNvSpPr/>
          <p:nvPr userDrawn="1"/>
        </p:nvSpPr>
        <p:spPr>
          <a:xfrm>
            <a:off x="877823" y="580751"/>
            <a:ext cx="7686739" cy="1938992"/>
          </a:xfrm>
          <a:prstGeom prst="rect">
            <a:avLst/>
          </a:prstGeom>
          <a:noFill/>
        </p:spPr>
        <p:txBody>
          <a:bodyPr wrap="square">
            <a:spAutoFit/>
          </a:bodyPr>
          <a:lstStyle/>
          <a:p>
            <a:pPr algn="r" fontAlgn="base">
              <a:spcBef>
                <a:spcPct val="0"/>
              </a:spcBef>
              <a:spcAft>
                <a:spcPct val="0"/>
              </a:spcAft>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announcing</a:t>
            </a:r>
            <a:endParaRPr lang="en-US" sz="12000" dirty="0">
              <a:ln w="18415" cmpd="sng">
                <a:no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88900" algn="ctr" rotWithShape="0">
                  <a:srgbClr val="000026"/>
                </a:outerShdw>
              </a:effectLst>
            </a:endParaRPr>
          </a:p>
        </p:txBody>
      </p:sp>
      <p:sp>
        <p:nvSpPr>
          <p:cNvPr id="18435" name="Rectangle 3"/>
          <p:cNvSpPr>
            <a:spLocks noGrp="1" noChangeArrowheads="1"/>
          </p:cNvSpPr>
          <p:nvPr>
            <p:ph type="subTitle" idx="1"/>
          </p:nvPr>
        </p:nvSpPr>
        <p:spPr>
          <a:xfrm>
            <a:off x="690563" y="4579938"/>
            <a:ext cx="7874000" cy="443198"/>
          </a:xfrm>
        </p:spPr>
        <p:txBody>
          <a:bodyPr/>
          <a:lstStyle>
            <a:lvl1pPr marL="0" indent="0">
              <a:spcBef>
                <a:spcPct val="0"/>
              </a:spcBef>
              <a:buFont typeface="Wingdings" pitchFamily="2" charset="2"/>
              <a:buNone/>
              <a:defRPr sz="3200" spc="-150">
                <a:solidFill>
                  <a:schemeClr val="tx2"/>
                </a:solidFill>
              </a:defRPr>
            </a:lvl1pPr>
          </a:lstStyle>
          <a:p>
            <a:r>
              <a:rPr lang="en-US" dirty="0" smtClean="0"/>
              <a:t>Click to edit Master subtitle style</a:t>
            </a:r>
            <a:endParaRPr lang="en-US" dirty="0"/>
          </a:p>
        </p:txBody>
      </p:sp>
      <p:sp>
        <p:nvSpPr>
          <p:cNvPr id="18434" name="Rectangle 2"/>
          <p:cNvSpPr>
            <a:spLocks noGrp="1" noChangeArrowheads="1"/>
          </p:cNvSpPr>
          <p:nvPr>
            <p:ph type="ctrTitle"/>
          </p:nvPr>
        </p:nvSpPr>
        <p:spPr>
          <a:xfrm>
            <a:off x="690563" y="3757965"/>
            <a:ext cx="7874000"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38453955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crosoft Dynamics Q&amp;A">
    <p:spTree>
      <p:nvGrpSpPr>
        <p:cNvPr id="1" name=""/>
        <p:cNvGrpSpPr/>
        <p:nvPr/>
      </p:nvGrpSpPr>
      <p:grpSpPr>
        <a:xfrm>
          <a:off x="0" y="0"/>
          <a:ext cx="0" cy="0"/>
          <a:chOff x="0" y="0"/>
          <a:chExt cx="0" cy="0"/>
        </a:xfrm>
      </p:grpSpPr>
      <p:sp>
        <p:nvSpPr>
          <p:cNvPr id="4" name="Rectangle 3"/>
          <p:cNvSpPr/>
          <p:nvPr userDrawn="1"/>
        </p:nvSpPr>
        <p:spPr>
          <a:xfrm>
            <a:off x="3035862" y="516743"/>
            <a:ext cx="5566802" cy="1938992"/>
          </a:xfrm>
          <a:prstGeom prst="rect">
            <a:avLst/>
          </a:prstGeom>
          <a:noFill/>
        </p:spPr>
        <p:txBody>
          <a:bodyPr wrap="square">
            <a:spAutoFit/>
          </a:bodyPr>
          <a:lstStyle/>
          <a:p>
            <a:pPr algn="r" fontAlgn="base">
              <a:spcBef>
                <a:spcPct val="0"/>
              </a:spcBef>
              <a:spcAft>
                <a:spcPct val="0"/>
              </a:spcAft>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Q</a:t>
            </a:r>
            <a:r>
              <a:rPr lang="en-US" sz="72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&amp;</a:t>
            </a: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A</a:t>
            </a:r>
            <a:endParaRPr lang="en-US" sz="12000" dirty="0">
              <a:ln w="18415" cmpd="sng">
                <a:no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88900" algn="ctr" rotWithShape="0">
                  <a:srgbClr val="000026"/>
                </a:outerShdw>
              </a:effectLst>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404587994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427D6-D27C-4392-8F3A-6734599ED673}" type="datetime1">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1489707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Microsoft Dynamics Thank You">
    <p:spTree>
      <p:nvGrpSpPr>
        <p:cNvPr id="1" name=""/>
        <p:cNvGrpSpPr/>
        <p:nvPr/>
      </p:nvGrpSpPr>
      <p:grpSpPr>
        <a:xfrm>
          <a:off x="0" y="0"/>
          <a:ext cx="0" cy="0"/>
          <a:chOff x="0" y="0"/>
          <a:chExt cx="0" cy="0"/>
        </a:xfrm>
      </p:grpSpPr>
      <p:sp>
        <p:nvSpPr>
          <p:cNvPr id="4" name="Rectangle 3"/>
          <p:cNvSpPr/>
          <p:nvPr userDrawn="1"/>
        </p:nvSpPr>
        <p:spPr>
          <a:xfrm>
            <a:off x="1850315" y="516743"/>
            <a:ext cx="6752349" cy="1938992"/>
          </a:xfrm>
          <a:prstGeom prst="rect">
            <a:avLst/>
          </a:prstGeom>
          <a:noFill/>
        </p:spPr>
        <p:txBody>
          <a:bodyPr wrap="square">
            <a:spAutoFit/>
          </a:bodyPr>
          <a:lstStyle/>
          <a:p>
            <a:pPr algn="r" fontAlgn="base">
              <a:spcBef>
                <a:spcPct val="0"/>
              </a:spcBef>
              <a:spcAft>
                <a:spcPct val="0"/>
              </a:spcAft>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latin typeface="Segoe Semibold" pitchFamily="34" charset="0"/>
              </a:rPr>
              <a:t>thank you</a:t>
            </a:r>
            <a:endParaRPr lang="en-US" sz="12000" dirty="0">
              <a:ln w="18415" cmpd="sng">
                <a:no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88900" algn="ctr" rotWithShape="0">
                  <a:srgbClr val="000026"/>
                </a:outerShdw>
              </a:effectLst>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95491186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icrosoft Dynamics Title and Conten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202532039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Microsoft Dynamics Two Conten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359594899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crosoft Dynamics Title and Subtitle">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20947810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soft Dynamics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20688" y="1169988"/>
            <a:ext cx="4105592" cy="2492990"/>
          </a:xfrm>
        </p:spPr>
        <p:txBody>
          <a:bodyPr/>
          <a:lstStyle>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791456" y="1162050"/>
            <a:ext cx="4005073" cy="2492990"/>
          </a:xfrm>
        </p:spPr>
        <p:txBody>
          <a:bodyPr/>
          <a:lstStyle>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262232272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Microsoft Dynamics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24052368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Microsoft Dynamics Title and Tex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solidFill>
                  <a:srgbClr val="FFFFFF"/>
                </a:solidFill>
              </a:rPr>
              <a:pPr fontAlgn="auto">
                <a:spcBef>
                  <a:spcPts val="0"/>
                </a:spcBef>
                <a:spcAft>
                  <a:spcPts val="0"/>
                </a:spcAft>
              </a:pPr>
              <a:t>‹#›</a:t>
            </a:fld>
            <a:endParaRPr lang="en-US" sz="1800" kern="0" dirty="0" smtClean="0">
              <a:solidFill>
                <a:srgbClr val="FFFFFF"/>
              </a:solidFill>
            </a:endParaRPr>
          </a:p>
        </p:txBody>
      </p:sp>
    </p:spTree>
    <p:extLst>
      <p:ext uri="{BB962C8B-B14F-4D97-AF65-F5344CB8AC3E}">
        <p14:creationId xmlns:p14="http://schemas.microsoft.com/office/powerpoint/2010/main" val="23049332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o logo Clos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27038" y="5988898"/>
            <a:ext cx="8437562" cy="480131"/>
          </a:xfrm>
          <a:prstGeom prst="rect">
            <a:avLst/>
          </a:prstGeom>
          <a:noFill/>
          <a:ln w="12700">
            <a:noFill/>
            <a:miter lim="800000"/>
            <a:headEnd type="none" w="sm" len="sm"/>
            <a:tailEnd type="none" w="sm" len="sm"/>
          </a:ln>
          <a:effectLst/>
        </p:spPr>
        <p:txBody>
          <a:bodyPr>
            <a:spAutoFit/>
          </a:bodyPr>
          <a:lstStyle/>
          <a:p>
            <a:pPr algn="ctr" fontAlgn="base">
              <a:lnSpc>
                <a:spcPct val="85000"/>
              </a:lnSpc>
              <a:spcBef>
                <a:spcPct val="20000"/>
              </a:spcBef>
              <a:spcAft>
                <a:spcPct val="0"/>
              </a:spcAft>
              <a:defRPr/>
            </a:pPr>
            <a:r>
              <a:rPr lang="en-US" sz="700" dirty="0">
                <a:solidFill>
                  <a:srgbClr val="FFFFFF"/>
                </a:solidFill>
                <a:latin typeface="Segoe Semibold" pitchFamily="34" charset="0"/>
              </a:rPr>
              <a:t>© </a:t>
            </a:r>
            <a:r>
              <a:rPr lang="en-US" sz="700" dirty="0" smtClean="0">
                <a:solidFill>
                  <a:srgbClr val="FFFFFF"/>
                </a:solidFill>
                <a:latin typeface="Segoe Semibold" pitchFamily="34" charset="0"/>
              </a:rPr>
              <a:t>2008 </a:t>
            </a:r>
            <a:r>
              <a:rPr lang="en-US" sz="700" dirty="0">
                <a:solidFill>
                  <a:srgbClr val="FFFFFF"/>
                </a:solidFill>
                <a:latin typeface="Segoe Semibold" pitchFamily="34" charset="0"/>
              </a:rPr>
              <a:t>Microsoft Corporation. All rights reserved. Microsoft, </a:t>
            </a:r>
            <a:r>
              <a:rPr lang="en-US" sz="700" dirty="0" smtClean="0">
                <a:solidFill>
                  <a:srgbClr val="FFFFFF"/>
                </a:solidFill>
                <a:latin typeface="Segoe Semibold" pitchFamily="34" charset="0"/>
              </a:rPr>
              <a:t>Microsoft Dynamics, the Microsoft Dynamics logo, and [list </a:t>
            </a:r>
            <a:r>
              <a:rPr lang="en-US" sz="700" dirty="0">
                <a:solidFill>
                  <a:srgbClr val="FFFFFF"/>
                </a:solidFill>
                <a:latin typeface="Segoe Semibold" pitchFamily="34" charset="0"/>
              </a:rPr>
              <a:t>other </a:t>
            </a:r>
            <a:r>
              <a:rPr lang="en-US" sz="700" dirty="0" smtClean="0">
                <a:solidFill>
                  <a:srgbClr val="FFFFFF"/>
                </a:solidFill>
                <a:latin typeface="Segoe Semibold" pitchFamily="34" charset="0"/>
              </a:rPr>
              <a:t>trademarks] </a:t>
            </a:r>
            <a:r>
              <a:rPr lang="en-US" sz="700" dirty="0">
                <a:solidFill>
                  <a:srgbClr val="FFFFFF"/>
                </a:solidFill>
                <a:latin typeface="Segoe Semibold" pitchFamily="34" charset="0"/>
              </a:rPr>
              <a:t>are </a:t>
            </a:r>
            <a:r>
              <a:rPr lang="en-US" sz="700" dirty="0" smtClean="0">
                <a:solidFill>
                  <a:srgbClr val="FFFFFF"/>
                </a:solidFill>
                <a:latin typeface="Segoe Semibold" pitchFamily="34" charset="0"/>
              </a:rPr>
              <a:t>trademarks of the Microsoft group of companies.</a:t>
            </a:r>
            <a:endParaRPr lang="en-US" sz="700" dirty="0">
              <a:solidFill>
                <a:srgbClr val="FFFFFF"/>
              </a:solidFill>
              <a:latin typeface="Segoe Semibold" pitchFamily="34" charset="0"/>
            </a:endParaRPr>
          </a:p>
          <a:p>
            <a:pPr algn="ctr" fontAlgn="base">
              <a:lnSpc>
                <a:spcPct val="85000"/>
              </a:lnSpc>
              <a:spcBef>
                <a:spcPct val="20000"/>
              </a:spcBef>
              <a:spcAft>
                <a:spcPct val="0"/>
              </a:spcAft>
              <a:defRPr/>
            </a:pPr>
            <a:r>
              <a:rPr lang="en-US" sz="700" dirty="0">
                <a:solidFill>
                  <a:srgbClr val="FFFFFF"/>
                </a:solidFill>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Segoe Semibold" pitchFamily="34" charset="0"/>
              </a:rPr>
            </a:br>
            <a:r>
              <a:rPr lang="en-US" sz="700" dirty="0">
                <a:solidFill>
                  <a:srgbClr val="FFFFFF"/>
                </a:solidFill>
                <a:latin typeface="Segoe Semibold"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4736368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D0474-6C22-4015-A106-70DEE49E98DD}" type="datetime1">
              <a:rPr lang="en-US" smtClean="0">
                <a:solidFill>
                  <a:prstClr val="black">
                    <a:tint val="75000"/>
                  </a:prstClr>
                </a:solidFill>
              </a:rPr>
              <a:pPr/>
              <a:t>4/29/2010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34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427D6-D27C-4392-8F3A-6734599ED673}" type="datetime1">
              <a:rPr lang="en-US" smtClean="0">
                <a:solidFill>
                  <a:prstClr val="black">
                    <a:tint val="75000"/>
                  </a:prstClr>
                </a:solidFill>
              </a:rPr>
              <a:pPr/>
              <a:t>4/29/2010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8D019-37B9-46AB-9387-B07272D4C1A8}" type="datetime1">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3747313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8D019-37B9-46AB-9387-B07272D4C1A8}" type="datetime1">
              <a:rPr lang="en-US" smtClean="0">
                <a:solidFill>
                  <a:prstClr val="black">
                    <a:tint val="75000"/>
                  </a:prstClr>
                </a:solidFill>
              </a:rPr>
              <a:pPr/>
              <a:t>4/29/2010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717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58A42C-BA4E-40FD-85FA-BE1EEFA87B65}" type="datetime1">
              <a:rPr lang="en-US" smtClean="0">
                <a:solidFill>
                  <a:prstClr val="black">
                    <a:tint val="75000"/>
                  </a:prstClr>
                </a:solidFill>
              </a:rPr>
              <a:pPr/>
              <a:t>4/29/2010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23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B42A6-F099-450D-A761-8EEFB3975CB6}" type="datetime1">
              <a:rPr lang="en-US" smtClean="0">
                <a:solidFill>
                  <a:prstClr val="black">
                    <a:tint val="75000"/>
                  </a:prstClr>
                </a:solidFill>
              </a:rPr>
              <a:pPr/>
              <a:t>4/29/2010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360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84872A-D500-4B7D-8F68-739F2E51B509}" type="datetime1">
              <a:rPr lang="en-US" smtClean="0">
                <a:solidFill>
                  <a:prstClr val="black">
                    <a:tint val="75000"/>
                  </a:prstClr>
                </a:solidFill>
              </a:rPr>
              <a:pPr/>
              <a:t>4/29/2010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079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15216-DC10-42E8-8778-7F5324A14E6C}" type="datetime1">
              <a:rPr lang="en-US" smtClean="0">
                <a:solidFill>
                  <a:prstClr val="black">
                    <a:tint val="75000"/>
                  </a:prstClr>
                </a:solidFill>
              </a:rPr>
              <a:pPr/>
              <a:t>4/29/2010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97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E9FF0-6237-4995-A694-1676758AA1FA}" type="datetime1">
              <a:rPr lang="en-US" smtClean="0">
                <a:solidFill>
                  <a:prstClr val="black">
                    <a:tint val="75000"/>
                  </a:prstClr>
                </a:solidFill>
              </a:rPr>
              <a:pPr/>
              <a:t>4/29/2010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6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B3BCA-D940-48DB-AD33-A9D40D7BB637}" type="datetime1">
              <a:rPr lang="en-US" smtClean="0">
                <a:solidFill>
                  <a:prstClr val="black">
                    <a:tint val="75000"/>
                  </a:prstClr>
                </a:solidFill>
              </a:rPr>
              <a:pPr/>
              <a:t>4/29/2010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774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C6BE6-E741-4468-9DB1-D16686AFD3FF}" type="datetime1">
              <a:rPr lang="en-US" smtClean="0">
                <a:solidFill>
                  <a:prstClr val="black">
                    <a:tint val="75000"/>
                  </a:prstClr>
                </a:solidFill>
              </a:rPr>
              <a:pPr/>
              <a:t>4/29/2010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89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FB4FC-9900-4796-AF94-FFE001BCF0D8}" type="datetime1">
              <a:rPr lang="en-US" smtClean="0">
                <a:solidFill>
                  <a:prstClr val="black">
                    <a:tint val="75000"/>
                  </a:prstClr>
                </a:solidFill>
              </a:rPr>
              <a:pPr/>
              <a:t>4/29/2010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222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No logo Clos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27038" y="5988898"/>
            <a:ext cx="8437562" cy="480131"/>
          </a:xfrm>
          <a:prstGeom prst="rect">
            <a:avLst/>
          </a:prstGeom>
          <a:noFill/>
          <a:ln w="12700">
            <a:noFill/>
            <a:miter lim="800000"/>
            <a:headEnd type="none" w="sm" len="sm"/>
            <a:tailEnd type="none" w="sm" len="sm"/>
          </a:ln>
          <a:effectLst/>
        </p:spPr>
        <p:txBody>
          <a:bodyPr>
            <a:spAutoFit/>
          </a:bodyPr>
          <a:lstStyle/>
          <a:p>
            <a:pPr algn="ctr">
              <a:lnSpc>
                <a:spcPct val="85000"/>
              </a:lnSpc>
              <a:spcBef>
                <a:spcPct val="20000"/>
              </a:spcBef>
              <a:defRPr/>
            </a:pPr>
            <a:r>
              <a:rPr lang="en-US" sz="700" dirty="0">
                <a:solidFill>
                  <a:srgbClr val="FFFFFF"/>
                </a:solidFill>
              </a:rPr>
              <a:t>© </a:t>
            </a:r>
            <a:r>
              <a:rPr lang="en-US" sz="700" dirty="0" smtClean="0">
                <a:solidFill>
                  <a:srgbClr val="FFFFFF"/>
                </a:solidFill>
              </a:rPr>
              <a:t>2010 </a:t>
            </a:r>
            <a:r>
              <a:rPr lang="en-US" sz="700" dirty="0">
                <a:solidFill>
                  <a:srgbClr val="FFFFFF"/>
                </a:solidFill>
              </a:rPr>
              <a:t>Microsoft Corporation. All rights reserved. Microsoft, </a:t>
            </a:r>
            <a:r>
              <a:rPr lang="en-US" sz="700" dirty="0" smtClean="0">
                <a:solidFill>
                  <a:srgbClr val="FFFFFF"/>
                </a:solidFill>
              </a:rPr>
              <a:t>Microsoft Dynamics, and the Microsoft Dynamics logo are trademarks of the Microsoft group of companies.</a:t>
            </a:r>
            <a:endParaRPr lang="en-US" sz="700" dirty="0">
              <a:solidFill>
                <a:srgbClr val="FFFFFF"/>
              </a:solidFill>
            </a:endParaRPr>
          </a:p>
          <a:p>
            <a:pPr algn="ctr">
              <a:lnSpc>
                <a:spcPct val="85000"/>
              </a:lnSpc>
              <a:spcBef>
                <a:spcPct val="20000"/>
              </a:spcBef>
              <a:defRPr/>
            </a:pPr>
            <a:r>
              <a:rPr lang="en-US" sz="700" dirty="0">
                <a:solidFill>
                  <a:srgbClr val="FFFFFF"/>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rPr>
            </a:br>
            <a:r>
              <a:rPr lang="en-US" sz="700" dirty="0">
                <a:solidFill>
                  <a:srgbClr val="FFFFFF"/>
                </a:solidFill>
              </a:rPr>
              <a:t>MICROSOFT MAKES NO WARRANTIES, EXPRESS, IMPLIED OR STATUTORY, AS TO THE INFORMATION IN THIS PRESENTATION.</a:t>
            </a:r>
          </a:p>
        </p:txBody>
      </p:sp>
    </p:spTree>
    <p:extLst>
      <p:ext uri="{BB962C8B-B14F-4D97-AF65-F5344CB8AC3E}">
        <p14:creationId xmlns:p14="http://schemas.microsoft.com/office/powerpoint/2010/main" val="2120687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58A42C-BA4E-40FD-85FA-BE1EEFA87B65}" type="datetime1">
              <a:rPr lang="en-US" smtClean="0"/>
              <a:pPr/>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100299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B42A6-F099-450D-A761-8EEFB3975CB6}" type="datetime1">
              <a:rPr lang="en-US" smtClean="0"/>
              <a:pPr/>
              <a:t>4/29/2010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361508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84872A-D500-4B7D-8F68-739F2E51B509}" type="datetime1">
              <a:rPr lang="en-US" smtClean="0"/>
              <a:pPr/>
              <a:t>4/29/2010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29571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15216-DC10-42E8-8778-7F5324A14E6C}" type="datetime1">
              <a:rPr lang="en-US" smtClean="0"/>
              <a:pPr/>
              <a:t>4/29/2010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252006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E9FF0-6237-4995-A694-1676758AA1FA}" type="datetime1">
              <a:rPr lang="en-US" smtClean="0"/>
              <a:pPr/>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112829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B3BCA-D940-48DB-AD33-A9D40D7BB637}" type="datetime1">
              <a:rPr lang="en-US" smtClean="0"/>
              <a:pPr/>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B4E26-8DCA-4BDA-B81C-0271BDB4917C}" type="slidenum">
              <a:rPr lang="en-US" smtClean="0"/>
              <a:pPr/>
              <a:t>‹#›</a:t>
            </a:fld>
            <a:endParaRPr lang="en-US"/>
          </a:p>
        </p:txBody>
      </p:sp>
    </p:spTree>
    <p:extLst>
      <p:ext uri="{BB962C8B-B14F-4D97-AF65-F5344CB8AC3E}">
        <p14:creationId xmlns:p14="http://schemas.microsoft.com/office/powerpoint/2010/main" val="27786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EFC5B-FE7D-48B6-8F20-DBAD3266E50E}" type="datetime1">
              <a:rPr lang="en-US" smtClean="0"/>
              <a:pPr/>
              <a:t>4/29/2010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B4E26-8DCA-4BDA-B81C-0271BDB4917C}" type="slidenum">
              <a:rPr lang="en-US" smtClean="0"/>
              <a:pPr/>
              <a:t>‹#›</a:t>
            </a:fld>
            <a:endParaRPr lang="en-US"/>
          </a:p>
        </p:txBody>
      </p:sp>
    </p:spTree>
    <p:extLst>
      <p:ext uri="{BB962C8B-B14F-4D97-AF65-F5344CB8AC3E}">
        <p14:creationId xmlns:p14="http://schemas.microsoft.com/office/powerpoint/2010/main" val="244475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523B0374-0553-4FD9-9121-BB8986C9BF06}" type="slidenum">
              <a:rPr lang="en-US" kern="0" smtClean="0">
                <a:solidFill>
                  <a:srgbClr val="FFFFFF"/>
                </a:solidFill>
              </a:rPr>
              <a:pPr/>
              <a:t>‹#›</a:t>
            </a:fld>
            <a:endParaRPr lang="en-US" sz="1800" kern="0" dirty="0" smtClean="0">
              <a:solidFill>
                <a:srgbClr val="FFFFFF"/>
              </a:solidFill>
            </a:endParaRPr>
          </a:p>
        </p:txBody>
      </p:sp>
    </p:spTree>
    <p:extLst>
      <p:ext uri="{BB962C8B-B14F-4D97-AF65-F5344CB8AC3E}">
        <p14:creationId xmlns:p14="http://schemas.microsoft.com/office/powerpoint/2010/main" val="3993886785"/>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ransition>
    <p:fade/>
  </p:transition>
  <p:timing>
    <p:tnLst>
      <p:par>
        <p:cTn id="1" dur="indefinite" restart="never" nodeType="tmRoot"/>
      </p:par>
    </p:tnLst>
  </p:timing>
  <p:hf hdr="0" ftr="0" dt="0"/>
  <p:txStyles>
    <p:titleStyle>
      <a:lvl1pPr algn="l" defTabSz="911225" rtl="0" fontAlgn="base">
        <a:lnSpc>
          <a:spcPct val="90000"/>
        </a:lnSpc>
        <a:spcBef>
          <a:spcPct val="0"/>
        </a:spcBef>
        <a:spcAft>
          <a:spcPct val="0"/>
        </a:spcAft>
        <a:defRPr lang="en-US" sz="5400" b="0" cap="none" spc="-300" baseline="0" dirty="0" smtClean="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fontAlgn="base">
        <a:lnSpc>
          <a:spcPct val="90000"/>
        </a:lnSpc>
        <a:spcBef>
          <a:spcPct val="0"/>
        </a:spcBef>
        <a:spcAft>
          <a:spcPct val="0"/>
        </a:spcAft>
        <a:defRPr sz="4400">
          <a:solidFill>
            <a:schemeClr val="tx1"/>
          </a:solidFill>
          <a:latin typeface="Segoe" pitchFamily="34" charset="0"/>
          <a:cs typeface="Arial" charset="0"/>
        </a:defRPr>
      </a:lvl2pPr>
      <a:lvl3pPr algn="l" defTabSz="911225" rtl="0" fontAlgn="base">
        <a:lnSpc>
          <a:spcPct val="90000"/>
        </a:lnSpc>
        <a:spcBef>
          <a:spcPct val="0"/>
        </a:spcBef>
        <a:spcAft>
          <a:spcPct val="0"/>
        </a:spcAft>
        <a:defRPr sz="4400">
          <a:solidFill>
            <a:schemeClr val="tx1"/>
          </a:solidFill>
          <a:latin typeface="Segoe" pitchFamily="34" charset="0"/>
          <a:cs typeface="Arial" charset="0"/>
        </a:defRPr>
      </a:lvl3pPr>
      <a:lvl4pPr algn="l" defTabSz="911225" rtl="0" fontAlgn="base">
        <a:lnSpc>
          <a:spcPct val="90000"/>
        </a:lnSpc>
        <a:spcBef>
          <a:spcPct val="0"/>
        </a:spcBef>
        <a:spcAft>
          <a:spcPct val="0"/>
        </a:spcAft>
        <a:defRPr sz="4400">
          <a:solidFill>
            <a:schemeClr val="tx1"/>
          </a:solidFill>
          <a:latin typeface="Segoe" pitchFamily="34" charset="0"/>
          <a:cs typeface="Arial" charset="0"/>
        </a:defRPr>
      </a:lvl4pPr>
      <a:lvl5pPr algn="l" defTabSz="911225" rtl="0" fontAlgn="base">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fontAlgn="base">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fontAlgn="base">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fontAlgn="base">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fontAlgn="base">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fontAlgn="base">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EFC5B-FE7D-48B6-8F20-DBAD3266E50E}" type="datetime1">
              <a:rPr lang="en-US" smtClean="0">
                <a:solidFill>
                  <a:prstClr val="black">
                    <a:tint val="75000"/>
                  </a:prstClr>
                </a:solidFill>
              </a:rPr>
              <a:pPr/>
              <a:t>4/29/2010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B4E26-8DCA-4BDA-B81C-0271BDB49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4275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xm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notesSlide" Target="../notesSlides/notesSlide2.xml"/><Relationship Id="rId10" Type="http://schemas.openxmlformats.org/officeDocument/2006/relationships/image" Target="../media/image11.png"/><Relationship Id="rId4" Type="http://schemas.openxmlformats.org/officeDocument/2006/relationships/slideLayout" Target="../slideLayouts/slideLayout1.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625" y="2898933"/>
            <a:ext cx="8065839" cy="1320361"/>
          </a:xfrm>
        </p:spPr>
        <p:txBody>
          <a:bodyPr/>
          <a:lstStyle/>
          <a:p>
            <a:r>
              <a:rPr lang="en-US" sz="4600" dirty="0" smtClean="0"/>
              <a:t>Microsoft Dynamics NAV 2009 RoleTailored Client Terminology</a:t>
            </a:r>
            <a:endParaRPr lang="en-US" sz="4600" dirty="0"/>
          </a:p>
        </p:txBody>
      </p:sp>
      <p:sp>
        <p:nvSpPr>
          <p:cNvPr id="3" name="Subtitle 2"/>
          <p:cNvSpPr>
            <a:spLocks noGrp="1"/>
          </p:cNvSpPr>
          <p:nvPr>
            <p:ph type="subTitle" idx="1"/>
          </p:nvPr>
        </p:nvSpPr>
        <p:spPr>
          <a:xfrm>
            <a:off x="682627" y="5557281"/>
            <a:ext cx="3768076" cy="249299"/>
          </a:xfrm>
        </p:spPr>
        <p:txBody>
          <a:bodyPr/>
          <a:lstStyle/>
          <a:p>
            <a:r>
              <a:rPr lang="en-US" sz="1800" dirty="0" smtClean="0"/>
              <a:t>May </a:t>
            </a:r>
            <a:r>
              <a:rPr lang="en-US" sz="1800" dirty="0" smtClean="0"/>
              <a:t>2010</a:t>
            </a:r>
            <a:endParaRPr sz="1800" dirty="0" smtClean="0"/>
          </a:p>
        </p:txBody>
      </p:sp>
      <p:pic>
        <p:nvPicPr>
          <p:cNvPr id="4" name="Picture 23" descr="MSDynamics_logo"/>
          <p:cNvPicPr>
            <a:picLocks noChangeAspect="1" noChangeArrowheads="1"/>
          </p:cNvPicPr>
          <p:nvPr/>
        </p:nvPicPr>
        <p:blipFill>
          <a:blip r:embed="rId3"/>
          <a:srcRect/>
          <a:stretch>
            <a:fillRect/>
          </a:stretch>
        </p:blipFill>
        <p:spPr bwMode="auto">
          <a:xfrm>
            <a:off x="6186187" y="5990721"/>
            <a:ext cx="2462646" cy="524512"/>
          </a:xfrm>
          <a:prstGeom prst="rect">
            <a:avLst/>
          </a:prstGeom>
          <a:noFill/>
        </p:spPr>
      </p:pic>
      <p:pic>
        <p:nvPicPr>
          <p:cNvPr id="5" name="Picture 6" descr="Microsoft Logo Black.png"/>
          <p:cNvPicPr>
            <a:picLocks noChangeAspect="1"/>
          </p:cNvPicPr>
          <p:nvPr/>
        </p:nvPicPr>
        <p:blipFill>
          <a:blip r:embed="rId4">
            <a:lum bright="100000"/>
          </a:blip>
          <a:srcRect/>
          <a:stretch>
            <a:fillRect/>
          </a:stretch>
        </p:blipFill>
        <p:spPr bwMode="auto">
          <a:xfrm>
            <a:off x="7650542" y="397632"/>
            <a:ext cx="942975" cy="155575"/>
          </a:xfrm>
          <a:prstGeom prst="rect">
            <a:avLst/>
          </a:prstGeom>
          <a:noFill/>
          <a:ln w="9525">
            <a:noFill/>
            <a:miter lim="800000"/>
            <a:headEnd/>
            <a:tailEnd/>
          </a:ln>
        </p:spPr>
      </p:pic>
    </p:spTree>
    <p:extLst>
      <p:ext uri="{BB962C8B-B14F-4D97-AF65-F5344CB8AC3E}">
        <p14:creationId xmlns:p14="http://schemas.microsoft.com/office/powerpoint/2010/main" val="30630190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Task Window – Documents</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pPr/>
              <a:t>10</a:t>
            </a:fld>
            <a:endParaRPr lang="en-US"/>
          </a:p>
        </p:txBody>
      </p:sp>
      <p:pic>
        <p:nvPicPr>
          <p:cNvPr id="14" name="Picture 2" descr="C:\Users\t-hosja\Documents\Work [Microsoft MDCC]\Hosseins_Projects\NAV2009 Screenshots and DemoScripts\Teminology\ScreenShots for Terminology\Susan Document_Page Typ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51873" y="1600200"/>
            <a:ext cx="6240253"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6228601"/>
            <a:ext cx="8136904" cy="584775"/>
          </a:xfrm>
          <a:prstGeom prst="rect">
            <a:avLst/>
          </a:prstGeom>
          <a:noFill/>
          <a:ln>
            <a:solidFill>
              <a:srgbClr val="0070C0"/>
            </a:solidFill>
          </a:ln>
          <a:effectLst/>
        </p:spPr>
        <p:txBody>
          <a:bodyPr wrap="square" rtlCol="0">
            <a:spAutoFit/>
          </a:bodyPr>
          <a:lstStyle/>
          <a:p>
            <a:r>
              <a:rPr lang="en-US" sz="800" dirty="0" smtClean="0"/>
              <a:t>This is </a:t>
            </a:r>
            <a:r>
              <a:rPr lang="en-US" sz="800" dirty="0"/>
              <a:t>a </a:t>
            </a:r>
            <a:r>
              <a:rPr lang="en-US" sz="800" dirty="0" smtClean="0"/>
              <a:t>“Sales Order” Task Page of the page type </a:t>
            </a:r>
            <a:r>
              <a:rPr lang="en-US" sz="800" dirty="0" smtClean="0"/>
              <a:t>Document. </a:t>
            </a:r>
            <a:r>
              <a:rPr lang="en-US" sz="800" dirty="0"/>
              <a:t>Task pages are similar in concept to the pop-up windows in Microsoft Office Outlook that show an e-mail, contact, or a task. It is typical for users to have multiple task pages open at the same time. Similar to the </a:t>
            </a:r>
            <a:r>
              <a:rPr lang="en-US" sz="800" dirty="0" smtClean="0"/>
              <a:t>Navigation </a:t>
            </a:r>
            <a:r>
              <a:rPr lang="en-US" sz="800" dirty="0"/>
              <a:t>window, a Task window includes a Command bar and Action pane. Unlike the </a:t>
            </a:r>
            <a:r>
              <a:rPr lang="en-US" sz="800" dirty="0" smtClean="0"/>
              <a:t>Navigation </a:t>
            </a:r>
            <a:r>
              <a:rPr lang="en-US" sz="800" dirty="0"/>
              <a:t>window, it does not include the navigation pane or status bar. The user can work with more than one Task window open at a time</a:t>
            </a:r>
            <a:r>
              <a:rPr lang="en-US" sz="800" dirty="0" smtClean="0"/>
              <a:t>. You </a:t>
            </a:r>
            <a:r>
              <a:rPr lang="en-US" sz="800" dirty="0"/>
              <a:t>create a Task window by creating a page and then linking the page to actions on other pages. The most common page types for Task windows are </a:t>
            </a:r>
            <a:r>
              <a:rPr lang="en-US" sz="800" dirty="0" smtClean="0"/>
              <a:t>Document</a:t>
            </a:r>
            <a:r>
              <a:rPr lang="en-US" sz="800" dirty="0"/>
              <a:t>, </a:t>
            </a:r>
            <a:r>
              <a:rPr lang="en-US" sz="800" dirty="0" smtClean="0"/>
              <a:t>Card and List (journal/worksheet).</a:t>
            </a:r>
            <a:endParaRPr lang="en-US" sz="800" dirty="0" smtClean="0"/>
          </a:p>
        </p:txBody>
      </p:sp>
      <p:cxnSp>
        <p:nvCxnSpPr>
          <p:cNvPr id="7" name="Elbow Connector 6"/>
          <p:cNvCxnSpPr>
            <a:endCxn id="8" idx="1"/>
          </p:cNvCxnSpPr>
          <p:nvPr/>
        </p:nvCxnSpPr>
        <p:spPr>
          <a:xfrm>
            <a:off x="7236296" y="5157771"/>
            <a:ext cx="702079" cy="264949"/>
          </a:xfrm>
          <a:prstGeom prst="bentConnector3">
            <a:avLst>
              <a:gd name="adj1" fmla="val 76048"/>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38375" y="5253443"/>
            <a:ext cx="594065" cy="338554"/>
          </a:xfrm>
          <a:prstGeom prst="rect">
            <a:avLst/>
          </a:prstGeom>
          <a:noFill/>
        </p:spPr>
        <p:txBody>
          <a:bodyPr wrap="square" rtlCol="0">
            <a:spAutoFit/>
          </a:bodyPr>
          <a:lstStyle/>
          <a:p>
            <a:r>
              <a:rPr lang="da-DK" sz="800" dirty="0" smtClean="0">
                <a:solidFill>
                  <a:srgbClr val="C00000"/>
                </a:solidFill>
              </a:rPr>
              <a:t>Notes Fact Box</a:t>
            </a:r>
            <a:endParaRPr lang="en-US" sz="800" dirty="0">
              <a:solidFill>
                <a:srgbClr val="C00000"/>
              </a:solidFill>
            </a:endParaRPr>
          </a:p>
        </p:txBody>
      </p:sp>
    </p:spTree>
    <p:extLst>
      <p:ext uri="{BB962C8B-B14F-4D97-AF65-F5344CB8AC3E}">
        <p14:creationId xmlns:p14="http://schemas.microsoft.com/office/powerpoint/2010/main" val="2938976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Task Window - Card</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pPr/>
              <a:t>11</a:t>
            </a:fld>
            <a:endParaRPr lang="en-US"/>
          </a:p>
        </p:txBody>
      </p:sp>
      <p:pic>
        <p:nvPicPr>
          <p:cNvPr id="5" name="Picture 2" descr="C:\Users\t-hosja\Documents\Work [Microsoft MDCC]\Hosseins_Projects\NAV2009 Screenshots and DemoScripts\Teminology\ScreenShots for Terminology\Susan Customer Card_Page Typ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67274" y="1600200"/>
            <a:ext cx="5209452" cy="452596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520" y="6237312"/>
            <a:ext cx="8136904" cy="215444"/>
          </a:xfrm>
          <a:prstGeom prst="rect">
            <a:avLst/>
          </a:prstGeom>
          <a:noFill/>
          <a:ln>
            <a:solidFill>
              <a:srgbClr val="0070C0"/>
            </a:solidFill>
          </a:ln>
          <a:effectLst/>
        </p:spPr>
        <p:txBody>
          <a:bodyPr wrap="square" rtlCol="0">
            <a:spAutoFit/>
          </a:bodyPr>
          <a:lstStyle/>
          <a:p>
            <a:r>
              <a:rPr lang="en-US" sz="800" dirty="0" smtClean="0"/>
              <a:t>A Card page is used to view and edit one record or entity from a table. The Card page displays selected fields from the table. An example of using a Card page is for editing a customer. </a:t>
            </a:r>
          </a:p>
        </p:txBody>
      </p:sp>
    </p:spTree>
    <p:extLst>
      <p:ext uri="{BB962C8B-B14F-4D97-AF65-F5344CB8AC3E}">
        <p14:creationId xmlns:p14="http://schemas.microsoft.com/office/powerpoint/2010/main" val="391729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Task Window – Jounals/Worksheets</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pPr/>
              <a:t>12</a:t>
            </a:fld>
            <a:endParaRPr lang="en-US"/>
          </a:p>
        </p:txBody>
      </p:sp>
      <p:pic>
        <p:nvPicPr>
          <p:cNvPr id="4098" name="Picture 2" descr="C:\Users\t-hosja\Documents\Work [Microsoft MDCC]\Hosseins_Projects\NAV2009 Screenshots and DemoScripts\Teminology\ScreenShots for Terminology\Phyllis Worksheet_Item Jouna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00201"/>
            <a:ext cx="6416855" cy="370100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1520" y="6237312"/>
            <a:ext cx="8136904" cy="338554"/>
          </a:xfrm>
          <a:prstGeom prst="rect">
            <a:avLst/>
          </a:prstGeom>
          <a:noFill/>
          <a:ln>
            <a:solidFill>
              <a:srgbClr val="0070C0"/>
            </a:solidFill>
          </a:ln>
          <a:effectLst/>
        </p:spPr>
        <p:txBody>
          <a:bodyPr wrap="square" rtlCol="0">
            <a:spAutoFit/>
          </a:bodyPr>
          <a:lstStyle/>
          <a:p>
            <a:r>
              <a:rPr lang="en-US" sz="800" dirty="0"/>
              <a:t>You use a Worksheet page type for creating </a:t>
            </a:r>
            <a:r>
              <a:rPr lang="en-US" sz="800" dirty="0" smtClean="0"/>
              <a:t>worksheet </a:t>
            </a:r>
            <a:r>
              <a:rPr lang="en-US" sz="800" dirty="0"/>
              <a:t>or journal task pages. The Worksheet page consists of a single grid in the content area and a section at the bottom with details about the selected grid line or totals for the grid.</a:t>
            </a:r>
            <a:endParaRPr lang="en-US" sz="800" dirty="0" smtClean="0"/>
          </a:p>
        </p:txBody>
      </p:sp>
    </p:spTree>
    <p:extLst>
      <p:ext uri="{BB962C8B-B14F-4D97-AF65-F5344CB8AC3E}">
        <p14:creationId xmlns:p14="http://schemas.microsoft.com/office/powerpoint/2010/main" val="373383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List Part &amp; Card Part Pages</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pPr/>
              <a:t>13</a:t>
            </a:fld>
            <a:endParaRPr lang="en-US"/>
          </a:p>
        </p:txBody>
      </p:sp>
      <p:sp>
        <p:nvSpPr>
          <p:cNvPr id="6" name="TextBox 5"/>
          <p:cNvSpPr txBox="1"/>
          <p:nvPr/>
        </p:nvSpPr>
        <p:spPr>
          <a:xfrm>
            <a:off x="251520" y="6237312"/>
            <a:ext cx="8136904" cy="461665"/>
          </a:xfrm>
          <a:prstGeom prst="rect">
            <a:avLst/>
          </a:prstGeom>
          <a:noFill/>
          <a:ln>
            <a:solidFill>
              <a:srgbClr val="0070C0"/>
            </a:solidFill>
          </a:ln>
          <a:effectLst/>
        </p:spPr>
        <p:txBody>
          <a:bodyPr wrap="square" rtlCol="0">
            <a:spAutoFit/>
          </a:bodyPr>
          <a:lstStyle/>
          <a:p>
            <a:r>
              <a:rPr lang="en-US" sz="800" dirty="0" smtClean="0"/>
              <a:t>A </a:t>
            </a:r>
            <a:r>
              <a:rPr lang="en-US" sz="800" dirty="0"/>
              <a:t>Card Part page </a:t>
            </a:r>
            <a:r>
              <a:rPr lang="en-US" sz="800" dirty="0" smtClean="0"/>
              <a:t>or List Part page are not intended to be launched in separate windows. Instead they are intended to be embedded in </a:t>
            </a:r>
            <a:r>
              <a:rPr lang="en-US" sz="800" dirty="0" err="1" smtClean="0"/>
              <a:t>RoleCenters</a:t>
            </a:r>
            <a:r>
              <a:rPr lang="en-US" sz="800" dirty="0" smtClean="0"/>
              <a:t> (in the Navigation Window only) or in Fact Box Panes (in List Places and in pop-up Task Windows). The parts are typically used </a:t>
            </a:r>
            <a:r>
              <a:rPr lang="en-US" sz="800" dirty="0"/>
              <a:t>in </a:t>
            </a:r>
            <a:r>
              <a:rPr lang="en-US" sz="800" dirty="0" smtClean="0"/>
              <a:t>a </a:t>
            </a:r>
            <a:r>
              <a:rPr lang="en-US" sz="800" dirty="0" err="1"/>
              <a:t>FactBox</a:t>
            </a:r>
            <a:r>
              <a:rPr lang="en-US" sz="800" dirty="0"/>
              <a:t> </a:t>
            </a:r>
            <a:r>
              <a:rPr lang="en-US" sz="800" dirty="0" smtClean="0"/>
              <a:t>to </a:t>
            </a:r>
            <a:r>
              <a:rPr lang="en-US" sz="800" dirty="0"/>
              <a:t>view </a:t>
            </a:r>
            <a:r>
              <a:rPr lang="en-US" sz="800" dirty="0" smtClean="0"/>
              <a:t>the most important fields from a record related to the </a:t>
            </a:r>
            <a:r>
              <a:rPr lang="en-US" sz="800" dirty="0"/>
              <a:t>selected entity in the page. </a:t>
            </a:r>
            <a:r>
              <a:rPr lang="en-US" sz="800" dirty="0" smtClean="0"/>
              <a:t/>
            </a:r>
            <a:br>
              <a:rPr lang="en-US" sz="800" dirty="0" smtClean="0"/>
            </a:br>
            <a:r>
              <a:rPr lang="en-US" sz="800" dirty="0" smtClean="0"/>
              <a:t>The illustration </a:t>
            </a:r>
            <a:r>
              <a:rPr lang="en-US" sz="800" dirty="0"/>
              <a:t>shows an example </a:t>
            </a:r>
            <a:r>
              <a:rPr lang="en-US" sz="800" dirty="0" smtClean="0"/>
              <a:t>of a List Part </a:t>
            </a:r>
            <a:r>
              <a:rPr lang="en-US" sz="800" dirty="0"/>
              <a:t>page </a:t>
            </a:r>
            <a:r>
              <a:rPr lang="en-US" sz="800" dirty="0" smtClean="0"/>
              <a:t>embedded in a Role Center. And then a Card Part page embedded in a List Place.</a:t>
            </a:r>
            <a:endParaRPr lang="en-US" sz="800" dirty="0"/>
          </a:p>
        </p:txBody>
      </p:sp>
      <p:pic>
        <p:nvPicPr>
          <p:cNvPr id="7170" name="Picture 2" descr="C:\Users\t-hosja\Documents\Work [Microsoft MDCC]\Hosseins_Projects\NAV2009 Screenshots and DemoScripts\Teminology\ScreenShots for Terminology\Susan Card Part_Page Typ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12776"/>
            <a:ext cx="6119768"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hosja\Documents\Work [Microsoft MDCC]\Hosseins_Projects\NAV2009 Screenshots and DemoScripts\Teminology\ScreenShots for Terminology\Susan List Part_Page Ty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721" y="1412776"/>
            <a:ext cx="6210583" cy="452596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Elbow Connector 19"/>
          <p:cNvCxnSpPr/>
          <p:nvPr/>
        </p:nvCxnSpPr>
        <p:spPr>
          <a:xfrm>
            <a:off x="5796136" y="2300451"/>
            <a:ext cx="1656184" cy="217706"/>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52320" y="2348880"/>
            <a:ext cx="915358" cy="338554"/>
          </a:xfrm>
          <a:prstGeom prst="rect">
            <a:avLst/>
          </a:prstGeom>
          <a:noFill/>
        </p:spPr>
        <p:txBody>
          <a:bodyPr wrap="square" rtlCol="0">
            <a:spAutoFit/>
          </a:bodyPr>
          <a:lstStyle/>
          <a:p>
            <a:r>
              <a:rPr lang="da-DK" sz="800" dirty="0" smtClean="0">
                <a:solidFill>
                  <a:srgbClr val="C00000"/>
                </a:solidFill>
              </a:rPr>
              <a:t>List Part Page Type</a:t>
            </a:r>
            <a:endParaRPr lang="en-US" sz="800" dirty="0">
              <a:solidFill>
                <a:srgbClr val="C00000"/>
              </a:solidFill>
            </a:endParaRPr>
          </a:p>
        </p:txBody>
      </p:sp>
    </p:spTree>
    <p:extLst>
      <p:ext uri="{BB962C8B-B14F-4D97-AF65-F5344CB8AC3E}">
        <p14:creationId xmlns:p14="http://schemas.microsoft.com/office/powerpoint/2010/main" val="348749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Confirmation Dialog</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pPr/>
              <a:t>14</a:t>
            </a:fld>
            <a:endParaRPr lang="en-US"/>
          </a:p>
        </p:txBody>
      </p:sp>
      <p:pic>
        <p:nvPicPr>
          <p:cNvPr id="15" name="Picture 4" descr="C:\Users\t-hosja\Documents\Work [Microsoft MDCC]\Hosseins_Projects\NAV2009 Screenshots and DemoScripts\Teminology\ScreenShots for Terminology\Susan Confirmation Dialog_Page Typ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38437" y="2005806"/>
            <a:ext cx="3667125" cy="371475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51520" y="6237312"/>
            <a:ext cx="8136904" cy="461665"/>
          </a:xfrm>
          <a:prstGeom prst="rect">
            <a:avLst/>
          </a:prstGeom>
          <a:noFill/>
          <a:ln>
            <a:solidFill>
              <a:srgbClr val="0070C0"/>
            </a:solidFill>
          </a:ln>
          <a:effectLst/>
        </p:spPr>
        <p:txBody>
          <a:bodyPr wrap="square" rtlCol="0">
            <a:spAutoFit/>
          </a:bodyPr>
          <a:lstStyle/>
          <a:p>
            <a:r>
              <a:rPr lang="en-US" sz="800" dirty="0" smtClean="0"/>
              <a:t>The NAV client </a:t>
            </a:r>
            <a:r>
              <a:rPr lang="en-US" sz="800" dirty="0" smtClean="0"/>
              <a:t>uses </a:t>
            </a:r>
            <a:r>
              <a:rPr lang="en-US" sz="800" dirty="0"/>
              <a:t>the </a:t>
            </a:r>
            <a:r>
              <a:rPr lang="en-US" sz="800" dirty="0" smtClean="0"/>
              <a:t>Confirmation Dialog </a:t>
            </a:r>
            <a:r>
              <a:rPr lang="en-US" sz="800" dirty="0"/>
              <a:t>page to display messages or prompt users with a confirmation before they continue with the task that they are working on. For example, when filling out a sales order, a user can select a quantity for an item. This quantity might exceed the item's availability. Using a </a:t>
            </a:r>
            <a:r>
              <a:rPr lang="en-US" sz="800" dirty="0" smtClean="0"/>
              <a:t>Confirmation Dialog </a:t>
            </a:r>
            <a:r>
              <a:rPr lang="en-US" sz="800" dirty="0"/>
              <a:t>page, you can display a message that indicates this condition to the user. The user can then choose to continue or cancel filling out the sales order. </a:t>
            </a:r>
          </a:p>
        </p:txBody>
      </p:sp>
    </p:spTree>
    <p:extLst>
      <p:ext uri="{BB962C8B-B14F-4D97-AF65-F5344CB8AC3E}">
        <p14:creationId xmlns:p14="http://schemas.microsoft.com/office/powerpoint/2010/main" val="10108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create\Brandteam\EPRO\ARCHIVE\CROSS-BRAND\MS_logo\mslogo\ms-logo-bL_r.png"/>
          <p:cNvPicPr>
            <a:picLocks noChangeAspect="1" noChangeArrowheads="1"/>
          </p:cNvPicPr>
          <p:nvPr/>
        </p:nvPicPr>
        <p:blipFill>
          <a:blip r:embed="rId3"/>
          <a:srcRect/>
          <a:stretch>
            <a:fillRect/>
          </a:stretch>
        </p:blipFill>
        <p:spPr bwMode="auto">
          <a:xfrm>
            <a:off x="2693749" y="2923404"/>
            <a:ext cx="3863662" cy="622739"/>
          </a:xfrm>
          <a:prstGeom prst="rect">
            <a:avLst/>
          </a:prstGeom>
          <a:noFill/>
        </p:spPr>
      </p:pic>
    </p:spTree>
    <p:extLst>
      <p:ext uri="{BB962C8B-B14F-4D97-AF65-F5344CB8AC3E}">
        <p14:creationId xmlns:p14="http://schemas.microsoft.com/office/powerpoint/2010/main" val="4155669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moScr_Head_624x251"/>
          <p:cNvPicPr/>
          <p:nvPr/>
        </p:nvPicPr>
        <p:blipFill>
          <a:blip r:embed="rId6" cstate="print"/>
          <a:srcRect r="1941"/>
          <a:stretch>
            <a:fillRect/>
          </a:stretch>
        </p:blipFill>
        <p:spPr bwMode="auto">
          <a:xfrm>
            <a:off x="0" y="0"/>
            <a:ext cx="9144000" cy="2190750"/>
          </a:xfrm>
          <a:prstGeom prst="rect">
            <a:avLst/>
          </a:prstGeom>
          <a:noFill/>
          <a:ln w="9525">
            <a:noFill/>
            <a:miter lim="800000"/>
            <a:headEnd/>
            <a:tailEnd/>
          </a:ln>
        </p:spPr>
      </p:pic>
      <p:sp>
        <p:nvSpPr>
          <p:cNvPr id="4" name="Text Box 2"/>
          <p:cNvSpPr txBox="1">
            <a:spLocks noChangeArrowheads="1"/>
          </p:cNvSpPr>
          <p:nvPr/>
        </p:nvSpPr>
        <p:spPr bwMode="auto">
          <a:xfrm>
            <a:off x="0" y="332656"/>
            <a:ext cx="91440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600"/>
              </a:spcAft>
              <a:buClrTx/>
              <a:buSzTx/>
              <a:buFontTx/>
              <a:buNone/>
              <a:tabLst/>
            </a:pPr>
            <a:endParaRPr kumimoji="0" lang="en-US" sz="2400" b="0" i="0" u="none" strike="noStrike" cap="none" normalizeH="0" baseline="0" dirty="0" smtClean="0">
              <a:ln>
                <a:noFill/>
              </a:ln>
              <a:effectLst/>
              <a:latin typeface="Segoe UI" pitchFamily="34" charset="0"/>
              <a:cs typeface="Arial" pitchFamily="34" charset="0"/>
            </a:endParaRPr>
          </a:p>
          <a:p>
            <a:pPr marL="0" marR="0" lvl="0" indent="0" algn="l" defTabSz="914400" rtl="0" eaLnBrk="1" fontAlgn="base" latinLnBrk="0" hangingPunct="1">
              <a:lnSpc>
                <a:spcPct val="100000"/>
              </a:lnSpc>
              <a:spcBef>
                <a:spcPts val="1200"/>
              </a:spcBef>
              <a:spcAft>
                <a:spcPts val="600"/>
              </a:spcAft>
              <a:buClrTx/>
              <a:buSzTx/>
              <a:buFontTx/>
              <a:buNone/>
              <a:tabLst/>
            </a:pPr>
            <a:r>
              <a:rPr kumimoji="0" lang="en-US" sz="2400" b="0" i="0" u="none" strike="noStrike" cap="none" normalizeH="0" baseline="0" dirty="0" smtClean="0">
                <a:ln>
                  <a:noFill/>
                </a:ln>
                <a:effectLst/>
                <a:latin typeface="Segoe UI" pitchFamily="34" charset="0"/>
                <a:cs typeface="Arial" pitchFamily="34" charset="0"/>
              </a:rPr>
              <a:t>Getting to know the terminology of Microsoft Dynamics NAV 2009</a:t>
            </a:r>
            <a:endParaRPr kumimoji="0" lang="en-US" sz="1800" b="0" i="0" u="none" strike="noStrike" cap="none" normalizeH="0" baseline="0" dirty="0" smtClean="0">
              <a:ln>
                <a:noFill/>
              </a:ln>
              <a:effectLst/>
              <a:latin typeface="Arial" pitchFamily="34" charset="0"/>
              <a:cs typeface="Arial" pitchFamily="34" charset="0"/>
            </a:endParaRPr>
          </a:p>
        </p:txBody>
      </p:sp>
      <p:sp>
        <p:nvSpPr>
          <p:cNvPr id="6" name="Content Placeholder 2"/>
          <p:cNvSpPr txBox="1">
            <a:spLocks/>
          </p:cNvSpPr>
          <p:nvPr/>
        </p:nvSpPr>
        <p:spPr>
          <a:xfrm>
            <a:off x="457200" y="5844405"/>
            <a:ext cx="8229600" cy="752947"/>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solidFill>
              </a:rPr>
              <a:t>To use Microsoft Dynamics NAV 2009, your employees log into a User Profile which provides a Role Center and links to relevant Places in your business management system. Whether it’s for a bookkeeper, a warehouse worker, or a purchaser, each User Profile has its own Role Center designed to help the user or users who do this job. Users will be able to take effective actions by easily finding and using the information they need. They will only see the data and tasks that they work with and the work that lies ahead of them. The Role Centers can be customized and personalized so that a user always feels at home; as a result, you’ll see increased user productivity.</a:t>
            </a:r>
            <a:endParaRPr lang="en-US" dirty="0">
              <a:solidFill>
                <a:schemeClr val="tx1"/>
              </a:solidFill>
            </a:endParaRPr>
          </a:p>
        </p:txBody>
      </p:sp>
      <p:pic>
        <p:nvPicPr>
          <p:cNvPr id="1030" name="Picture 6" descr="C:\Users\t-hosja\Documents\Work [Microsoft MDCC]\Hosseins_Projects\BDM deck screenshots\Charlie_CEO_for_BD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2276872"/>
            <a:ext cx="3046645" cy="2220242"/>
          </a:xfrm>
          <a:prstGeom prst="rect">
            <a:avLst/>
          </a:prstGeom>
          <a:noFill/>
          <a:effectLst>
            <a:reflection stA="56000" endPos="26000" dir="5400000" sy="-100000" algn="bl" rotWithShape="0"/>
          </a:effectLst>
          <a:extLst>
            <a:ext uri="{909E8E84-426E-40DD-AFC4-6F175D3DCCD1}">
              <a14:hiddenFill xmlns:a14="http://schemas.microsoft.com/office/drawing/2010/main">
                <a:solidFill>
                  <a:srgbClr val="FFFFFF"/>
                </a:solidFill>
              </a14:hiddenFill>
            </a:ext>
          </a:extLst>
        </p:spPr>
      </p:pic>
      <p:pic>
        <p:nvPicPr>
          <p:cNvPr id="1031" name="Picture 7" descr="C:\Users\t-hosja\Documents\Work [Microsoft MDCC]\Hosseins_Projects\BDM deck screenshots\Phyllis_Accounting Manager_for_BD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2144" y="2639972"/>
            <a:ext cx="3072536" cy="2239111"/>
          </a:xfrm>
          <a:prstGeom prst="rect">
            <a:avLst/>
          </a:prstGeom>
          <a:noFill/>
          <a:effectLst>
            <a:reflection stA="56000" endPos="26000" dir="5400000" sy="-100000" algn="bl" rotWithShape="0"/>
          </a:effectLst>
          <a:extLst>
            <a:ext uri="{909E8E84-426E-40DD-AFC4-6F175D3DCCD1}">
              <a14:hiddenFill xmlns:a14="http://schemas.microsoft.com/office/drawing/2010/main">
                <a:solidFill>
                  <a:srgbClr val="FFFFFF"/>
                </a:solidFill>
              </a14:hiddenFill>
            </a:ext>
          </a:extLst>
        </p:spPr>
      </p:pic>
      <p:pic>
        <p:nvPicPr>
          <p:cNvPr id="1032" name="Picture 8" descr="C:\Users\t-hosja\Documents\Work [Microsoft MDCC]\Hosseins_Projects\BDM deck screenshots\Susan_OrderProcessor_for_BD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5635" y="3068960"/>
            <a:ext cx="3060821" cy="2230573"/>
          </a:xfrm>
          <a:prstGeom prst="rect">
            <a:avLst/>
          </a:prstGeom>
          <a:noFill/>
          <a:effectLst>
            <a:reflection stA="56000" endPos="26000" dir="5400000" sy="-100000" algn="bl" rotWithShape="0"/>
          </a:effectLst>
          <a:extLst>
            <a:ext uri="{909E8E84-426E-40DD-AFC4-6F175D3DCCD1}">
              <a14:hiddenFill xmlns:a14="http://schemas.microsoft.com/office/drawing/2010/main">
                <a:solidFill>
                  <a:srgbClr val="FFFFFF"/>
                </a:solidFill>
              </a14:hiddenFill>
            </a:ext>
          </a:extLst>
        </p:spPr>
      </p:pic>
      <p:pic>
        <p:nvPicPr>
          <p:cNvPr id="43" name="Picture 68" descr="Group_HiR-Man copy"/>
          <p:cNvPicPr>
            <a:picLocks noChangeAspect="1" noChangeArrowheads="1"/>
          </p:cNvPicPr>
          <p:nvPr>
            <p:custDataLst>
              <p:tags r:id="rId1"/>
            </p:custDataLst>
          </p:nvPr>
        </p:nvPicPr>
        <p:blipFill>
          <a:blip r:embed="rId10" cstate="print"/>
          <a:srcRect/>
          <a:stretch>
            <a:fillRect/>
          </a:stretch>
        </p:blipFill>
        <p:spPr bwMode="auto">
          <a:xfrm>
            <a:off x="971600" y="3717032"/>
            <a:ext cx="593990" cy="1726407"/>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44" name="Picture 69" descr="Group_HiR-Woman copy"/>
          <p:cNvPicPr>
            <a:picLocks noChangeAspect="1" noChangeArrowheads="1"/>
          </p:cNvPicPr>
          <p:nvPr>
            <p:custDataLst>
              <p:tags r:id="rId2"/>
            </p:custDataLst>
          </p:nvPr>
        </p:nvPicPr>
        <p:blipFill>
          <a:blip r:embed="rId11" cstate="print"/>
          <a:srcRect/>
          <a:stretch>
            <a:fillRect/>
          </a:stretch>
        </p:blipFill>
        <p:spPr bwMode="auto">
          <a:xfrm>
            <a:off x="3707904" y="3789040"/>
            <a:ext cx="455083" cy="1718468"/>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45" name="Picture 67" descr="Group_HiR-Man copy 2"/>
          <p:cNvPicPr>
            <a:picLocks noChangeAspect="1" noChangeArrowheads="1"/>
          </p:cNvPicPr>
          <p:nvPr>
            <p:custDataLst>
              <p:tags r:id="rId3"/>
            </p:custDataLst>
          </p:nvPr>
        </p:nvPicPr>
        <p:blipFill>
          <a:blip r:embed="rId12" cstate="print"/>
          <a:srcRect/>
          <a:stretch>
            <a:fillRect/>
          </a:stretch>
        </p:blipFill>
        <p:spPr bwMode="auto">
          <a:xfrm>
            <a:off x="6000849" y="3748910"/>
            <a:ext cx="587375" cy="1711854"/>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Tree>
    <p:extLst>
      <p:ext uri="{BB962C8B-B14F-4D97-AF65-F5344CB8AC3E}">
        <p14:creationId xmlns:p14="http://schemas.microsoft.com/office/powerpoint/2010/main" val="176935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da-DK" dirty="0" smtClean="0"/>
              <a:t>Two Window Types</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solidFill>
                  <a:prstClr val="black">
                    <a:tint val="75000"/>
                  </a:prstClr>
                </a:solidFill>
              </a:rPr>
              <a:pPr/>
              <a:t>3</a:t>
            </a:fld>
            <a:endParaRPr lang="en-US">
              <a:solidFill>
                <a:prstClr val="black">
                  <a:tint val="75000"/>
                </a:prstClr>
              </a:solidFill>
            </a:endParaRPr>
          </a:p>
        </p:txBody>
      </p:sp>
      <p:sp>
        <p:nvSpPr>
          <p:cNvPr id="8" name="TextBox 7"/>
          <p:cNvSpPr txBox="1"/>
          <p:nvPr/>
        </p:nvSpPr>
        <p:spPr>
          <a:xfrm>
            <a:off x="251519" y="5661248"/>
            <a:ext cx="8254171" cy="707886"/>
          </a:xfrm>
          <a:prstGeom prst="rect">
            <a:avLst/>
          </a:prstGeom>
          <a:noFill/>
          <a:ln>
            <a:solidFill>
              <a:srgbClr val="0070C0"/>
            </a:solidFill>
          </a:ln>
          <a:effectLst/>
        </p:spPr>
        <p:txBody>
          <a:bodyPr wrap="square" rtlCol="0">
            <a:spAutoFit/>
          </a:bodyPr>
          <a:lstStyle/>
          <a:p>
            <a:r>
              <a:rPr lang="da-DK" sz="800" dirty="0" smtClean="0">
                <a:solidFill>
                  <a:prstClr val="black"/>
                </a:solidFill>
              </a:rPr>
              <a:t>Similar to Microsoft Office Outlook, there are two basic types of pages in Microsoft Dynamics NAV: Pages shown in the Navigation Window provide an overview and help users to find the data they need to work with. Pages in pop-up Task Windows show details about the record selected in the Navigation Window and help users to complete tasks with that record. </a:t>
            </a:r>
            <a:endParaRPr lang="en-US" sz="800" dirty="0" smtClean="0">
              <a:solidFill>
                <a:prstClr val="black"/>
              </a:solidFill>
            </a:endParaRPr>
          </a:p>
          <a:p>
            <a:r>
              <a:rPr lang="en-US" sz="800" dirty="0" smtClean="0">
                <a:solidFill>
                  <a:prstClr val="black"/>
                </a:solidFill>
              </a:rPr>
              <a:t>In </a:t>
            </a:r>
            <a:r>
              <a:rPr lang="en-US" sz="800" dirty="0">
                <a:solidFill>
                  <a:prstClr val="black"/>
                </a:solidFill>
              </a:rPr>
              <a:t>Microsoft Dynamics </a:t>
            </a:r>
            <a:r>
              <a:rPr lang="en-US" sz="800" dirty="0" smtClean="0">
                <a:solidFill>
                  <a:prstClr val="black"/>
                </a:solidFill>
              </a:rPr>
              <a:t>NAV 2009, </a:t>
            </a:r>
            <a:r>
              <a:rPr lang="en-US" sz="800" dirty="0">
                <a:solidFill>
                  <a:prstClr val="black"/>
                </a:solidFill>
              </a:rPr>
              <a:t>pages </a:t>
            </a:r>
            <a:r>
              <a:rPr lang="en-US" sz="800" dirty="0" smtClean="0">
                <a:solidFill>
                  <a:prstClr val="black"/>
                </a:solidFill>
              </a:rPr>
              <a:t>replace </a:t>
            </a:r>
            <a:r>
              <a:rPr lang="en-US" sz="800" dirty="0">
                <a:solidFill>
                  <a:prstClr val="black"/>
                </a:solidFill>
              </a:rPr>
              <a:t>forms as the </a:t>
            </a:r>
            <a:r>
              <a:rPr lang="en-US" sz="800" dirty="0" smtClean="0">
                <a:solidFill>
                  <a:prstClr val="black"/>
                </a:solidFill>
              </a:rPr>
              <a:t>way </a:t>
            </a:r>
            <a:r>
              <a:rPr lang="en-US" sz="800" dirty="0">
                <a:solidFill>
                  <a:prstClr val="black"/>
                </a:solidFill>
              </a:rPr>
              <a:t>to display and organize </a:t>
            </a:r>
            <a:r>
              <a:rPr lang="en-US" sz="800" dirty="0" smtClean="0">
                <a:solidFill>
                  <a:prstClr val="black"/>
                </a:solidFill>
              </a:rPr>
              <a:t>data. </a:t>
            </a:r>
            <a:r>
              <a:rPr lang="en-US" sz="800" dirty="0">
                <a:solidFill>
                  <a:prstClr val="black"/>
                </a:solidFill>
              </a:rPr>
              <a:t>You can create pages to offer users a visual experience that is closely </a:t>
            </a:r>
            <a:r>
              <a:rPr lang="en-US" sz="800" dirty="0" smtClean="0">
                <a:solidFill>
                  <a:prstClr val="black"/>
                </a:solidFill>
              </a:rPr>
              <a:t>aligned with </a:t>
            </a:r>
            <a:r>
              <a:rPr lang="en-US" sz="800" dirty="0">
                <a:solidFill>
                  <a:prstClr val="black"/>
                </a:solidFill>
              </a:rPr>
              <a:t>Microsoft Office and Windows </a:t>
            </a:r>
            <a:r>
              <a:rPr lang="en-US" sz="800" dirty="0" smtClean="0">
                <a:solidFill>
                  <a:prstClr val="black"/>
                </a:solidFill>
              </a:rPr>
              <a:t>Vista. </a:t>
            </a:r>
            <a:r>
              <a:rPr lang="en-US" sz="800" dirty="0">
                <a:solidFill>
                  <a:prstClr val="black"/>
                </a:solidFill>
              </a:rPr>
              <a:t>There are different page types that you use for different situations. The page type you choose depends on the application task you want to support, the content you want to display, and how you want to display </a:t>
            </a:r>
            <a:r>
              <a:rPr lang="en-US" sz="800" dirty="0" smtClean="0">
                <a:solidFill>
                  <a:prstClr val="black"/>
                </a:solidFill>
              </a:rPr>
              <a:t>it.</a:t>
            </a:r>
          </a:p>
        </p:txBody>
      </p:sp>
      <p:pic>
        <p:nvPicPr>
          <p:cNvPr id="9" name="Picture 2" descr="C:\Users\t-hosja\Documents\Work [Microsoft MDCC]\Hosseins_Projects\NAV2009 Screenshots and DemoScripts\Teminology\ScreenShots for Terminology\Alicia Task Sales Order_Task Wind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844824"/>
            <a:ext cx="4138152" cy="2709013"/>
          </a:xfrm>
          <a:prstGeom prst="rect">
            <a:avLst/>
          </a:prstGeom>
          <a:noFill/>
          <a:ln w="9525">
            <a:solidFill>
              <a:srgbClr val="C00000"/>
            </a:solidFill>
          </a:ln>
          <a:extLst>
            <a:ext uri="{909E8E84-426E-40DD-AFC4-6F175D3DCCD1}">
              <a14:hiddenFill xmlns:a14="http://schemas.microsoft.com/office/drawing/2010/main">
                <a:solidFill>
                  <a:srgbClr val="FFFFFF"/>
                </a:solidFill>
              </a14:hiddenFill>
            </a:ext>
          </a:extLst>
        </p:spPr>
      </p:pic>
      <p:pic>
        <p:nvPicPr>
          <p:cNvPr id="10" name="Picture 2" descr="C:\Users\t-hosja\Documents\Work [Microsoft MDCC]\Hosseins_Projects\NAV2009 Screenshots and DemoScripts\Teminology\ScreenShots for Terminology\Alicia Navigation Window_List Plac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595" y="1844824"/>
            <a:ext cx="4343928" cy="31683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00192" y="1556792"/>
            <a:ext cx="936104" cy="215444"/>
          </a:xfrm>
          <a:prstGeom prst="rect">
            <a:avLst/>
          </a:prstGeom>
          <a:noFill/>
        </p:spPr>
        <p:txBody>
          <a:bodyPr wrap="square" rtlCol="0">
            <a:spAutoFit/>
          </a:bodyPr>
          <a:lstStyle/>
          <a:p>
            <a:r>
              <a:rPr lang="da-DK" sz="800" dirty="0" smtClean="0">
                <a:solidFill>
                  <a:srgbClr val="C00000"/>
                </a:solidFill>
              </a:rPr>
              <a:t>Task Window</a:t>
            </a:r>
            <a:endParaRPr lang="en-US" sz="800" dirty="0">
              <a:solidFill>
                <a:srgbClr val="C00000"/>
              </a:solidFill>
            </a:endParaRPr>
          </a:p>
        </p:txBody>
      </p:sp>
      <p:sp>
        <p:nvSpPr>
          <p:cNvPr id="12" name="TextBox 11"/>
          <p:cNvSpPr txBox="1"/>
          <p:nvPr/>
        </p:nvSpPr>
        <p:spPr>
          <a:xfrm>
            <a:off x="2267744" y="1556792"/>
            <a:ext cx="1080120" cy="215444"/>
          </a:xfrm>
          <a:prstGeom prst="rect">
            <a:avLst/>
          </a:prstGeom>
          <a:noFill/>
        </p:spPr>
        <p:txBody>
          <a:bodyPr wrap="square" rtlCol="0">
            <a:spAutoFit/>
          </a:bodyPr>
          <a:lstStyle/>
          <a:p>
            <a:r>
              <a:rPr lang="da-DK" sz="800" dirty="0" smtClean="0">
                <a:solidFill>
                  <a:srgbClr val="C00000"/>
                </a:solidFill>
              </a:rPr>
              <a:t>Navigation Window</a:t>
            </a:r>
            <a:endParaRPr lang="en-US" sz="800" dirty="0">
              <a:solidFill>
                <a:srgbClr val="C00000"/>
              </a:solidFill>
            </a:endParaRPr>
          </a:p>
        </p:txBody>
      </p:sp>
    </p:spTree>
    <p:extLst>
      <p:ext uri="{BB962C8B-B14F-4D97-AF65-F5344CB8AC3E}">
        <p14:creationId xmlns:p14="http://schemas.microsoft.com/office/powerpoint/2010/main" val="291307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t-hosja\Documents\Work [Microsoft MDCC]\Hosseins_Projects\NAV2009 Screenshots and DemoScripts\Teminology\ScreenShots for Terminology\Alicia Navigation Window_List Pla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443" y="1598066"/>
            <a:ext cx="6205262"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a-DK" dirty="0" smtClean="0"/>
              <a:t>Navigation Window Controls</a:t>
            </a:r>
            <a:endParaRPr lang="en-US" dirty="0"/>
          </a:p>
        </p:txBody>
      </p:sp>
      <p:sp>
        <p:nvSpPr>
          <p:cNvPr id="5" name="Slide Number Placeholder 4"/>
          <p:cNvSpPr>
            <a:spLocks noGrp="1"/>
          </p:cNvSpPr>
          <p:nvPr>
            <p:ph type="sldNum" sz="quarter" idx="12"/>
          </p:nvPr>
        </p:nvSpPr>
        <p:spPr/>
        <p:txBody>
          <a:bodyPr/>
          <a:lstStyle/>
          <a:p>
            <a:fld id="{4D7B4E26-8DCA-4BDA-B81C-0271BDB4917C}" type="slidenum">
              <a:rPr lang="en-US" smtClean="0"/>
              <a:pPr/>
              <a:t>4</a:t>
            </a:fld>
            <a:endParaRPr lang="en-US"/>
          </a:p>
        </p:txBody>
      </p:sp>
      <p:cxnSp>
        <p:nvCxnSpPr>
          <p:cNvPr id="8" name="Elbow Connector 7"/>
          <p:cNvCxnSpPr>
            <a:endCxn id="9" idx="3"/>
          </p:cNvCxnSpPr>
          <p:nvPr/>
        </p:nvCxnSpPr>
        <p:spPr>
          <a:xfrm rot="16200000" flipV="1">
            <a:off x="-386753" y="3617369"/>
            <a:ext cx="3796827" cy="504056"/>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5536" y="1844824"/>
            <a:ext cx="864096" cy="215444"/>
          </a:xfrm>
          <a:prstGeom prst="rect">
            <a:avLst/>
          </a:prstGeom>
          <a:noFill/>
        </p:spPr>
        <p:txBody>
          <a:bodyPr wrap="square" rtlCol="0">
            <a:spAutoFit/>
          </a:bodyPr>
          <a:lstStyle/>
          <a:p>
            <a:r>
              <a:rPr lang="da-DK" sz="800" dirty="0" smtClean="0">
                <a:solidFill>
                  <a:srgbClr val="C00000"/>
                </a:solidFill>
              </a:rPr>
              <a:t>Navigation Pane</a:t>
            </a:r>
            <a:endParaRPr lang="en-US" sz="800" dirty="0">
              <a:solidFill>
                <a:srgbClr val="C00000"/>
              </a:solidFill>
            </a:endParaRPr>
          </a:p>
        </p:txBody>
      </p:sp>
      <p:sp>
        <p:nvSpPr>
          <p:cNvPr id="13" name="TextBox 12"/>
          <p:cNvSpPr txBox="1"/>
          <p:nvPr/>
        </p:nvSpPr>
        <p:spPr>
          <a:xfrm>
            <a:off x="467543" y="1329098"/>
            <a:ext cx="792088" cy="215444"/>
          </a:xfrm>
          <a:prstGeom prst="rect">
            <a:avLst/>
          </a:prstGeom>
          <a:noFill/>
        </p:spPr>
        <p:txBody>
          <a:bodyPr wrap="square" rtlCol="0">
            <a:spAutoFit/>
          </a:bodyPr>
          <a:lstStyle/>
          <a:p>
            <a:r>
              <a:rPr lang="da-DK" sz="800" dirty="0" smtClean="0">
                <a:solidFill>
                  <a:srgbClr val="C00000"/>
                </a:solidFill>
              </a:rPr>
              <a:t>Travel Buttons</a:t>
            </a:r>
            <a:endParaRPr lang="en-US" sz="800" dirty="0">
              <a:solidFill>
                <a:srgbClr val="C00000"/>
              </a:solidFill>
            </a:endParaRPr>
          </a:p>
        </p:txBody>
      </p:sp>
      <p:sp>
        <p:nvSpPr>
          <p:cNvPr id="16" name="TextBox 15"/>
          <p:cNvSpPr txBox="1"/>
          <p:nvPr/>
        </p:nvSpPr>
        <p:spPr>
          <a:xfrm>
            <a:off x="539552" y="5696962"/>
            <a:ext cx="648071" cy="215444"/>
          </a:xfrm>
          <a:prstGeom prst="rect">
            <a:avLst/>
          </a:prstGeom>
          <a:noFill/>
        </p:spPr>
        <p:txBody>
          <a:bodyPr wrap="square" rtlCol="0">
            <a:spAutoFit/>
          </a:bodyPr>
          <a:lstStyle/>
          <a:p>
            <a:r>
              <a:rPr lang="da-DK" sz="800" dirty="0" smtClean="0">
                <a:solidFill>
                  <a:srgbClr val="C00000"/>
                </a:solidFill>
              </a:rPr>
              <a:t>Status bar</a:t>
            </a:r>
            <a:endParaRPr lang="en-US" sz="800" dirty="0">
              <a:solidFill>
                <a:srgbClr val="C00000"/>
              </a:solidFill>
            </a:endParaRPr>
          </a:p>
        </p:txBody>
      </p:sp>
      <p:cxnSp>
        <p:nvCxnSpPr>
          <p:cNvPr id="33" name="Elbow Connector 32"/>
          <p:cNvCxnSpPr/>
          <p:nvPr/>
        </p:nvCxnSpPr>
        <p:spPr>
          <a:xfrm>
            <a:off x="7668344" y="1853214"/>
            <a:ext cx="360040" cy="351650"/>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028385" y="2097142"/>
            <a:ext cx="792087" cy="215444"/>
          </a:xfrm>
          <a:prstGeom prst="rect">
            <a:avLst/>
          </a:prstGeom>
          <a:noFill/>
        </p:spPr>
        <p:txBody>
          <a:bodyPr wrap="square" rtlCol="0">
            <a:spAutoFit/>
          </a:bodyPr>
          <a:lstStyle/>
          <a:p>
            <a:r>
              <a:rPr lang="da-DK" sz="800" dirty="0" smtClean="0">
                <a:solidFill>
                  <a:srgbClr val="C00000"/>
                </a:solidFill>
              </a:rPr>
              <a:t>Command bar</a:t>
            </a:r>
            <a:endParaRPr lang="en-US" sz="800" dirty="0">
              <a:solidFill>
                <a:srgbClr val="C00000"/>
              </a:solidFill>
            </a:endParaRPr>
          </a:p>
        </p:txBody>
      </p:sp>
      <p:sp>
        <p:nvSpPr>
          <p:cNvPr id="40" name="TextBox 39"/>
          <p:cNvSpPr txBox="1"/>
          <p:nvPr/>
        </p:nvSpPr>
        <p:spPr>
          <a:xfrm>
            <a:off x="8028384" y="1340769"/>
            <a:ext cx="648060" cy="215444"/>
          </a:xfrm>
          <a:prstGeom prst="rect">
            <a:avLst/>
          </a:prstGeom>
          <a:noFill/>
        </p:spPr>
        <p:txBody>
          <a:bodyPr wrap="square" rtlCol="0">
            <a:spAutoFit/>
          </a:bodyPr>
          <a:lstStyle/>
          <a:p>
            <a:r>
              <a:rPr lang="da-DK" sz="800" dirty="0" smtClean="0">
                <a:solidFill>
                  <a:srgbClr val="C00000"/>
                </a:solidFill>
              </a:rPr>
              <a:t>Search box</a:t>
            </a:r>
            <a:endParaRPr lang="en-US" sz="800" dirty="0">
              <a:solidFill>
                <a:srgbClr val="C00000"/>
              </a:solidFill>
            </a:endParaRPr>
          </a:p>
        </p:txBody>
      </p:sp>
      <p:cxnSp>
        <p:nvCxnSpPr>
          <p:cNvPr id="51" name="Elbow Connector 50"/>
          <p:cNvCxnSpPr>
            <a:endCxn id="16" idx="2"/>
          </p:cNvCxnSpPr>
          <p:nvPr/>
        </p:nvCxnSpPr>
        <p:spPr>
          <a:xfrm rot="10800000">
            <a:off x="863588" y="5912406"/>
            <a:ext cx="612070" cy="180890"/>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6876256" y="1450222"/>
            <a:ext cx="1152128" cy="322596"/>
          </a:xfrm>
          <a:prstGeom prst="bentConnector3">
            <a:avLst>
              <a:gd name="adj1" fmla="val 8439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2" idx="2"/>
          </p:cNvCxnSpPr>
          <p:nvPr/>
        </p:nvCxnSpPr>
        <p:spPr>
          <a:xfrm rot="5400000" flipH="1" flipV="1">
            <a:off x="4160243" y="1685390"/>
            <a:ext cx="679508" cy="144005"/>
          </a:xfrm>
          <a:prstGeom prst="bentConnector3">
            <a:avLst>
              <a:gd name="adj1" fmla="val 9986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51520" y="6237312"/>
            <a:ext cx="8136904" cy="461665"/>
          </a:xfrm>
          <a:prstGeom prst="rect">
            <a:avLst/>
          </a:prstGeom>
          <a:noFill/>
          <a:ln>
            <a:solidFill>
              <a:srgbClr val="0070C0"/>
            </a:solidFill>
          </a:ln>
          <a:effectLst/>
        </p:spPr>
        <p:txBody>
          <a:bodyPr wrap="square" rtlCol="0">
            <a:spAutoFit/>
          </a:bodyPr>
          <a:lstStyle/>
          <a:p>
            <a:r>
              <a:rPr lang="en-US" sz="800" dirty="0" smtClean="0"/>
              <a:t>The </a:t>
            </a:r>
            <a:r>
              <a:rPr lang="en-US" sz="800" dirty="0"/>
              <a:t>RoleTailored client uses a number of windows to display information. Two of the key window types are the navigation window and </a:t>
            </a:r>
            <a:r>
              <a:rPr lang="en-US" sz="800" dirty="0" smtClean="0"/>
              <a:t>the task </a:t>
            </a:r>
            <a:r>
              <a:rPr lang="en-US" sz="800" dirty="0"/>
              <a:t>page window. The navigation window </a:t>
            </a:r>
            <a:r>
              <a:rPr lang="en-US" sz="800" dirty="0" smtClean="0"/>
              <a:t>(shown here) is </a:t>
            </a:r>
            <a:r>
              <a:rPr lang="en-US" sz="800" dirty="0"/>
              <a:t>the main window in which users find the information they need to work with. The navigation window is used for the Role Center, List Places, and </a:t>
            </a:r>
            <a:r>
              <a:rPr lang="en-US" sz="800" dirty="0" smtClean="0"/>
              <a:t>Departments. </a:t>
            </a:r>
            <a:r>
              <a:rPr lang="en-US" sz="800" dirty="0"/>
              <a:t>A task page </a:t>
            </a:r>
            <a:r>
              <a:rPr lang="en-US" sz="800" dirty="0" smtClean="0"/>
              <a:t>opens in a separate window when a </a:t>
            </a:r>
            <a:r>
              <a:rPr lang="en-US" sz="800" dirty="0"/>
              <a:t>user selects an action from the navigation window or from other task page windows. It is common for a user to have more than one task page window open at a time</a:t>
            </a:r>
            <a:r>
              <a:rPr lang="en-US" sz="800" dirty="0" smtClean="0"/>
              <a:t>. </a:t>
            </a:r>
            <a:endParaRPr lang="en-US" sz="800" dirty="0"/>
          </a:p>
        </p:txBody>
      </p:sp>
      <p:sp>
        <p:nvSpPr>
          <p:cNvPr id="26" name="TextBox 25"/>
          <p:cNvSpPr txBox="1"/>
          <p:nvPr/>
        </p:nvSpPr>
        <p:spPr>
          <a:xfrm>
            <a:off x="4542467" y="1340768"/>
            <a:ext cx="749613" cy="215444"/>
          </a:xfrm>
          <a:prstGeom prst="rect">
            <a:avLst/>
          </a:prstGeom>
          <a:noFill/>
        </p:spPr>
        <p:txBody>
          <a:bodyPr wrap="square" rtlCol="0">
            <a:spAutoFit/>
          </a:bodyPr>
          <a:lstStyle/>
          <a:p>
            <a:r>
              <a:rPr lang="da-DK" sz="800" dirty="0" smtClean="0">
                <a:solidFill>
                  <a:srgbClr val="C00000"/>
                </a:solidFill>
              </a:rPr>
              <a:t>Action Pane</a:t>
            </a:r>
            <a:endParaRPr lang="en-US" sz="800" dirty="0">
              <a:solidFill>
                <a:srgbClr val="C00000"/>
              </a:solidFill>
            </a:endParaRPr>
          </a:p>
        </p:txBody>
      </p:sp>
      <p:sp>
        <p:nvSpPr>
          <p:cNvPr id="28" name="TextBox 27"/>
          <p:cNvSpPr txBox="1"/>
          <p:nvPr/>
        </p:nvSpPr>
        <p:spPr>
          <a:xfrm>
            <a:off x="5622587" y="1340768"/>
            <a:ext cx="749613" cy="215444"/>
          </a:xfrm>
          <a:prstGeom prst="rect">
            <a:avLst/>
          </a:prstGeom>
          <a:noFill/>
        </p:spPr>
        <p:txBody>
          <a:bodyPr wrap="square" rtlCol="0">
            <a:spAutoFit/>
          </a:bodyPr>
          <a:lstStyle/>
          <a:p>
            <a:r>
              <a:rPr lang="da-DK" sz="800" dirty="0" smtClean="0">
                <a:solidFill>
                  <a:srgbClr val="C00000"/>
                </a:solidFill>
              </a:rPr>
              <a:t>Filter Pane</a:t>
            </a:r>
            <a:endParaRPr lang="en-US" sz="800" dirty="0">
              <a:solidFill>
                <a:srgbClr val="C00000"/>
              </a:solidFill>
            </a:endParaRPr>
          </a:p>
        </p:txBody>
      </p:sp>
      <p:cxnSp>
        <p:nvCxnSpPr>
          <p:cNvPr id="41" name="Elbow Connector 40"/>
          <p:cNvCxnSpPr>
            <a:endCxn id="28" idx="1"/>
          </p:cNvCxnSpPr>
          <p:nvPr/>
        </p:nvCxnSpPr>
        <p:spPr>
          <a:xfrm rot="5400000" flipH="1" flipV="1">
            <a:off x="5028376" y="1826677"/>
            <a:ext cx="972398" cy="216024"/>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a:off x="7236296" y="5237590"/>
            <a:ext cx="756083" cy="351650"/>
          </a:xfrm>
          <a:prstGeom prst="bentConnector3">
            <a:avLst>
              <a:gd name="adj1" fmla="val 78219"/>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92380" y="5481518"/>
            <a:ext cx="792087" cy="215444"/>
          </a:xfrm>
          <a:prstGeom prst="rect">
            <a:avLst/>
          </a:prstGeom>
          <a:noFill/>
        </p:spPr>
        <p:txBody>
          <a:bodyPr wrap="square" rtlCol="0">
            <a:spAutoFit/>
          </a:bodyPr>
          <a:lstStyle/>
          <a:p>
            <a:r>
              <a:rPr lang="da-DK" sz="800" dirty="0" smtClean="0">
                <a:solidFill>
                  <a:srgbClr val="C00000"/>
                </a:solidFill>
              </a:rPr>
              <a:t>Fact Box Pane</a:t>
            </a:r>
            <a:endParaRPr lang="en-US" sz="800" dirty="0">
              <a:solidFill>
                <a:srgbClr val="C00000"/>
              </a:solidFill>
            </a:endParaRPr>
          </a:p>
        </p:txBody>
      </p:sp>
      <p:cxnSp>
        <p:nvCxnSpPr>
          <p:cNvPr id="63" name="Elbow Connector 62"/>
          <p:cNvCxnSpPr/>
          <p:nvPr/>
        </p:nvCxnSpPr>
        <p:spPr>
          <a:xfrm>
            <a:off x="7229570" y="3473104"/>
            <a:ext cx="756083" cy="351650"/>
          </a:xfrm>
          <a:prstGeom prst="bentConnector3">
            <a:avLst>
              <a:gd name="adj1" fmla="val 78219"/>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985654" y="3717032"/>
            <a:ext cx="792087" cy="215444"/>
          </a:xfrm>
          <a:prstGeom prst="rect">
            <a:avLst/>
          </a:prstGeom>
          <a:noFill/>
        </p:spPr>
        <p:txBody>
          <a:bodyPr wrap="square" rtlCol="0">
            <a:spAutoFit/>
          </a:bodyPr>
          <a:lstStyle/>
          <a:p>
            <a:r>
              <a:rPr lang="da-DK" sz="800" dirty="0" smtClean="0">
                <a:solidFill>
                  <a:srgbClr val="C00000"/>
                </a:solidFill>
              </a:rPr>
              <a:t>Fact Box</a:t>
            </a:r>
            <a:endParaRPr lang="en-US" sz="800" dirty="0">
              <a:solidFill>
                <a:srgbClr val="C00000"/>
              </a:solidFill>
            </a:endParaRPr>
          </a:p>
        </p:txBody>
      </p:sp>
      <p:sp>
        <p:nvSpPr>
          <p:cNvPr id="76" name="TextBox 75"/>
          <p:cNvSpPr txBox="1"/>
          <p:nvPr/>
        </p:nvSpPr>
        <p:spPr>
          <a:xfrm>
            <a:off x="3563888" y="1340768"/>
            <a:ext cx="749613" cy="215444"/>
          </a:xfrm>
          <a:prstGeom prst="rect">
            <a:avLst/>
          </a:prstGeom>
          <a:noFill/>
        </p:spPr>
        <p:txBody>
          <a:bodyPr wrap="square" rtlCol="0">
            <a:spAutoFit/>
          </a:bodyPr>
          <a:lstStyle/>
          <a:p>
            <a:r>
              <a:rPr lang="da-DK" sz="800" dirty="0" smtClean="0">
                <a:solidFill>
                  <a:srgbClr val="C00000"/>
                </a:solidFill>
              </a:rPr>
              <a:t>Address Bar</a:t>
            </a:r>
            <a:endParaRPr lang="en-US" sz="800" dirty="0">
              <a:solidFill>
                <a:srgbClr val="C00000"/>
              </a:solidFill>
            </a:endParaRPr>
          </a:p>
        </p:txBody>
      </p:sp>
      <p:cxnSp>
        <p:nvCxnSpPr>
          <p:cNvPr id="77" name="Elbow Connector 76"/>
          <p:cNvCxnSpPr>
            <a:endCxn id="76" idx="1"/>
          </p:cNvCxnSpPr>
          <p:nvPr/>
        </p:nvCxnSpPr>
        <p:spPr>
          <a:xfrm flipV="1">
            <a:off x="1907704" y="1448490"/>
            <a:ext cx="1656184" cy="308902"/>
          </a:xfrm>
          <a:prstGeom prst="bentConnector3">
            <a:avLst>
              <a:gd name="adj1" fmla="val 74661"/>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Elbow Connector 90"/>
          <p:cNvCxnSpPr/>
          <p:nvPr/>
        </p:nvCxnSpPr>
        <p:spPr>
          <a:xfrm rot="10800000">
            <a:off x="1259633" y="1433362"/>
            <a:ext cx="504057" cy="324030"/>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67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Task Page Controls</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solidFill>
                  <a:prstClr val="black">
                    <a:tint val="75000"/>
                  </a:prstClr>
                </a:solidFill>
              </a:rPr>
              <a:pPr/>
              <a:t>5</a:t>
            </a:fld>
            <a:endParaRPr lang="en-US" dirty="0">
              <a:solidFill>
                <a:prstClr val="black">
                  <a:tint val="75000"/>
                </a:prstClr>
              </a:solidFill>
            </a:endParaRPr>
          </a:p>
        </p:txBody>
      </p:sp>
      <p:sp>
        <p:nvSpPr>
          <p:cNvPr id="6" name="TextBox 5"/>
          <p:cNvSpPr txBox="1"/>
          <p:nvPr/>
        </p:nvSpPr>
        <p:spPr>
          <a:xfrm>
            <a:off x="498748" y="2776210"/>
            <a:ext cx="616868" cy="338554"/>
          </a:xfrm>
          <a:prstGeom prst="rect">
            <a:avLst/>
          </a:prstGeom>
          <a:noFill/>
        </p:spPr>
        <p:txBody>
          <a:bodyPr wrap="square" rtlCol="0">
            <a:spAutoFit/>
          </a:bodyPr>
          <a:lstStyle/>
          <a:p>
            <a:r>
              <a:rPr lang="da-DK" sz="800" dirty="0" smtClean="0">
                <a:solidFill>
                  <a:srgbClr val="C00000"/>
                </a:solidFill>
              </a:rPr>
              <a:t>Expanded FastTab</a:t>
            </a:r>
            <a:endParaRPr lang="en-US" sz="800" dirty="0">
              <a:solidFill>
                <a:srgbClr val="C00000"/>
              </a:solidFill>
            </a:endParaRPr>
          </a:p>
        </p:txBody>
      </p:sp>
      <p:pic>
        <p:nvPicPr>
          <p:cNvPr id="8194" name="Picture 2" descr="C:\Users\t-hosja\Documents\Work [Microsoft MDCC]\Hosseins_Projects\NAV2009 Screenshots and DemoScripts\Teminology\ScreenShots for Terminology\Phyllis Fast Tabs_Vendor Car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13049" y="1600200"/>
            <a:ext cx="6317901" cy="45259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lbow Connector 4"/>
          <p:cNvCxnSpPr/>
          <p:nvPr/>
        </p:nvCxnSpPr>
        <p:spPr>
          <a:xfrm rot="16200000" flipV="1">
            <a:off x="683569" y="3356991"/>
            <a:ext cx="1440160" cy="576066"/>
          </a:xfrm>
          <a:prstGeom prst="bentConnector3">
            <a:avLst>
              <a:gd name="adj1" fmla="val 99941"/>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6237312"/>
            <a:ext cx="8136904" cy="338554"/>
          </a:xfrm>
          <a:prstGeom prst="rect">
            <a:avLst/>
          </a:prstGeom>
          <a:noFill/>
          <a:ln>
            <a:solidFill>
              <a:srgbClr val="0070C0"/>
            </a:solidFill>
          </a:ln>
          <a:effectLst/>
        </p:spPr>
        <p:txBody>
          <a:bodyPr wrap="square" rtlCol="0">
            <a:spAutoFit/>
          </a:bodyPr>
          <a:lstStyle/>
          <a:p>
            <a:r>
              <a:rPr lang="en-US" sz="800" dirty="0" smtClean="0">
                <a:solidFill>
                  <a:prstClr val="black"/>
                </a:solidFill>
              </a:rPr>
              <a:t>In Task Pages information is grouped in </a:t>
            </a:r>
            <a:r>
              <a:rPr lang="en-US" sz="800" dirty="0" err="1" smtClean="0">
                <a:solidFill>
                  <a:prstClr val="black"/>
                </a:solidFill>
              </a:rPr>
              <a:t>FastTabs</a:t>
            </a:r>
            <a:r>
              <a:rPr lang="en-US" sz="800" dirty="0" smtClean="0">
                <a:solidFill>
                  <a:prstClr val="black"/>
                </a:solidFill>
              </a:rPr>
              <a:t> if multiple groups exist. The </a:t>
            </a:r>
            <a:r>
              <a:rPr lang="en-US" sz="800" dirty="0">
                <a:solidFill>
                  <a:prstClr val="black"/>
                </a:solidFill>
              </a:rPr>
              <a:t>header of the </a:t>
            </a:r>
            <a:r>
              <a:rPr lang="en-US" sz="800" dirty="0" err="1">
                <a:solidFill>
                  <a:prstClr val="black"/>
                </a:solidFill>
              </a:rPr>
              <a:t>FastTab</a:t>
            </a:r>
            <a:r>
              <a:rPr lang="en-US" sz="800" dirty="0">
                <a:solidFill>
                  <a:prstClr val="black"/>
                </a:solidFill>
              </a:rPr>
              <a:t> displays a name, such as "</a:t>
            </a:r>
            <a:r>
              <a:rPr lang="en-US" sz="800" dirty="0" smtClean="0">
                <a:solidFill>
                  <a:prstClr val="black"/>
                </a:solidFill>
              </a:rPr>
              <a:t>Payments“ </a:t>
            </a:r>
            <a:r>
              <a:rPr lang="en-US" sz="800" dirty="0">
                <a:solidFill>
                  <a:prstClr val="black"/>
                </a:solidFill>
              </a:rPr>
              <a:t>or “General” on the Vendor Card as shown. Organizing data using </a:t>
            </a:r>
            <a:r>
              <a:rPr lang="en-US" sz="800" dirty="0" err="1">
                <a:solidFill>
                  <a:prstClr val="black"/>
                </a:solidFill>
              </a:rPr>
              <a:t>FastTabs</a:t>
            </a:r>
            <a:r>
              <a:rPr lang="en-US" sz="800" dirty="0">
                <a:solidFill>
                  <a:prstClr val="black"/>
                </a:solidFill>
              </a:rPr>
              <a:t> helps users to find key information more quickly, while </a:t>
            </a:r>
            <a:r>
              <a:rPr lang="en-US" sz="800" dirty="0" smtClean="0">
                <a:solidFill>
                  <a:prstClr val="black"/>
                </a:solidFill>
              </a:rPr>
              <a:t>providing </a:t>
            </a:r>
            <a:r>
              <a:rPr lang="en-US" sz="800" dirty="0">
                <a:solidFill>
                  <a:prstClr val="black"/>
                </a:solidFill>
              </a:rPr>
              <a:t>an overview of </a:t>
            </a:r>
            <a:r>
              <a:rPr lang="en-US" sz="800" dirty="0" smtClean="0">
                <a:solidFill>
                  <a:prstClr val="black"/>
                </a:solidFill>
              </a:rPr>
              <a:t>the content of multiple </a:t>
            </a:r>
            <a:r>
              <a:rPr lang="en-US" sz="800" dirty="0" err="1" smtClean="0">
                <a:solidFill>
                  <a:prstClr val="black"/>
                </a:solidFill>
              </a:rPr>
              <a:t>FastTabs</a:t>
            </a:r>
            <a:r>
              <a:rPr lang="en-US" sz="800" dirty="0" smtClean="0">
                <a:solidFill>
                  <a:prstClr val="black"/>
                </a:solidFill>
              </a:rPr>
              <a:t> at the same time.</a:t>
            </a:r>
            <a:endParaRPr lang="en-US" sz="800" dirty="0">
              <a:solidFill>
                <a:prstClr val="black"/>
              </a:solidFill>
            </a:endParaRPr>
          </a:p>
        </p:txBody>
      </p:sp>
      <p:sp>
        <p:nvSpPr>
          <p:cNvPr id="13" name="TextBox 12"/>
          <p:cNvSpPr txBox="1"/>
          <p:nvPr/>
        </p:nvSpPr>
        <p:spPr>
          <a:xfrm>
            <a:off x="7911530" y="5524751"/>
            <a:ext cx="953787" cy="338554"/>
          </a:xfrm>
          <a:prstGeom prst="rect">
            <a:avLst/>
          </a:prstGeom>
          <a:noFill/>
        </p:spPr>
        <p:txBody>
          <a:bodyPr wrap="square" rtlCol="0">
            <a:spAutoFit/>
          </a:bodyPr>
          <a:lstStyle/>
          <a:p>
            <a:r>
              <a:rPr lang="da-DK" sz="800" dirty="0" smtClean="0">
                <a:solidFill>
                  <a:srgbClr val="C00000"/>
                </a:solidFill>
              </a:rPr>
              <a:t>Promoted fields in FastTab</a:t>
            </a:r>
            <a:endParaRPr lang="en-US" sz="800" dirty="0">
              <a:solidFill>
                <a:srgbClr val="C00000"/>
              </a:solidFill>
            </a:endParaRPr>
          </a:p>
        </p:txBody>
      </p:sp>
      <p:cxnSp>
        <p:nvCxnSpPr>
          <p:cNvPr id="12" name="Elbow Connector 11"/>
          <p:cNvCxnSpPr/>
          <p:nvPr/>
        </p:nvCxnSpPr>
        <p:spPr>
          <a:xfrm>
            <a:off x="5861247" y="5283197"/>
            <a:ext cx="2520280" cy="206776"/>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18427" y="4606658"/>
            <a:ext cx="1046061" cy="461665"/>
          </a:xfrm>
          <a:prstGeom prst="rect">
            <a:avLst/>
          </a:prstGeom>
          <a:noFill/>
        </p:spPr>
        <p:txBody>
          <a:bodyPr wrap="square" rtlCol="0">
            <a:spAutoFit/>
          </a:bodyPr>
          <a:lstStyle/>
          <a:p>
            <a:r>
              <a:rPr lang="da-DK" sz="800" dirty="0" smtClean="0">
                <a:solidFill>
                  <a:srgbClr val="C00000"/>
                </a:solidFill>
              </a:rPr>
              <a:t>Location of ”Show more fields” button when it is present</a:t>
            </a:r>
            <a:endParaRPr lang="en-US" sz="800" dirty="0">
              <a:solidFill>
                <a:srgbClr val="C00000"/>
              </a:solidFill>
            </a:endParaRPr>
          </a:p>
        </p:txBody>
      </p:sp>
      <p:cxnSp>
        <p:nvCxnSpPr>
          <p:cNvPr id="14" name="Elbow Connector 13"/>
          <p:cNvCxnSpPr/>
          <p:nvPr/>
        </p:nvCxnSpPr>
        <p:spPr>
          <a:xfrm>
            <a:off x="5868144" y="4365104"/>
            <a:ext cx="2520280" cy="206776"/>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20" idx="3"/>
          </p:cNvCxnSpPr>
          <p:nvPr/>
        </p:nvCxnSpPr>
        <p:spPr>
          <a:xfrm rot="10800000">
            <a:off x="1115617" y="5254461"/>
            <a:ext cx="864099" cy="1588"/>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8748" y="5085184"/>
            <a:ext cx="616868" cy="338554"/>
          </a:xfrm>
          <a:prstGeom prst="rect">
            <a:avLst/>
          </a:prstGeom>
          <a:noFill/>
        </p:spPr>
        <p:txBody>
          <a:bodyPr wrap="square" rtlCol="0">
            <a:spAutoFit/>
          </a:bodyPr>
          <a:lstStyle/>
          <a:p>
            <a:r>
              <a:rPr lang="da-DK" sz="800" dirty="0" smtClean="0">
                <a:solidFill>
                  <a:srgbClr val="C00000"/>
                </a:solidFill>
              </a:rPr>
              <a:t>Collapsed FastTab</a:t>
            </a:r>
            <a:endParaRPr lang="en-US" sz="800" dirty="0">
              <a:solidFill>
                <a:srgbClr val="C00000"/>
              </a:solidFill>
            </a:endParaRPr>
          </a:p>
        </p:txBody>
      </p:sp>
      <p:cxnSp>
        <p:nvCxnSpPr>
          <p:cNvPr id="24" name="Elbow Connector 23"/>
          <p:cNvCxnSpPr>
            <a:endCxn id="25" idx="3"/>
          </p:cNvCxnSpPr>
          <p:nvPr/>
        </p:nvCxnSpPr>
        <p:spPr>
          <a:xfrm rot="10800000">
            <a:off x="1115612" y="5996027"/>
            <a:ext cx="864103" cy="1590"/>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8743" y="5826750"/>
            <a:ext cx="616868" cy="338554"/>
          </a:xfrm>
          <a:prstGeom prst="rect">
            <a:avLst/>
          </a:prstGeom>
          <a:noFill/>
        </p:spPr>
        <p:txBody>
          <a:bodyPr wrap="square" rtlCol="0">
            <a:spAutoFit/>
          </a:bodyPr>
          <a:lstStyle/>
          <a:p>
            <a:r>
              <a:rPr lang="da-DK" sz="800" dirty="0" smtClean="0">
                <a:solidFill>
                  <a:srgbClr val="C00000"/>
                </a:solidFill>
              </a:rPr>
              <a:t>Page Footer</a:t>
            </a:r>
            <a:endParaRPr lang="en-US" sz="800" dirty="0">
              <a:solidFill>
                <a:srgbClr val="C00000"/>
              </a:solidFill>
            </a:endParaRPr>
          </a:p>
        </p:txBody>
      </p:sp>
    </p:spTree>
    <p:extLst>
      <p:ext uri="{BB962C8B-B14F-4D97-AF65-F5344CB8AC3E}">
        <p14:creationId xmlns:p14="http://schemas.microsoft.com/office/powerpoint/2010/main" val="3601693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Details on Action Pane</a:t>
            </a:r>
            <a:endParaRPr lang="en-US" dirty="0"/>
          </a:p>
        </p:txBody>
      </p:sp>
      <p:sp>
        <p:nvSpPr>
          <p:cNvPr id="4" name="Slide Number Placeholder 3"/>
          <p:cNvSpPr>
            <a:spLocks noGrp="1"/>
          </p:cNvSpPr>
          <p:nvPr>
            <p:ph type="sldNum" sz="quarter" idx="12"/>
          </p:nvPr>
        </p:nvSpPr>
        <p:spPr/>
        <p:txBody>
          <a:bodyPr/>
          <a:lstStyle/>
          <a:p>
            <a:fld id="{4D7B4E26-8DCA-4BDA-B81C-0271BDB4917C}" type="slidenum">
              <a:rPr lang="en-US" smtClean="0">
                <a:solidFill>
                  <a:prstClr val="black">
                    <a:tint val="75000"/>
                  </a:prstClr>
                </a:solidFill>
              </a:rPr>
              <a:pPr/>
              <a:t>6</a:t>
            </a:fld>
            <a:endParaRPr lang="en-US">
              <a:solidFill>
                <a:prstClr val="black">
                  <a:tint val="75000"/>
                </a:prstClr>
              </a:solidFill>
            </a:endParaRPr>
          </a:p>
        </p:txBody>
      </p:sp>
      <p:pic>
        <p:nvPicPr>
          <p:cNvPr id="5123" name="Picture 3" descr="C:\Users\t-hosja\Documents\Work [Microsoft MDCC]\Hosseins_Projects\NAV2009 Screenshots and DemoScripts\Teminology\ScreenShots for Terminology\Phyllis Report widgets_Item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31424"/>
            <a:ext cx="8229600" cy="286351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Elbow Connector 9"/>
          <p:cNvCxnSpPr/>
          <p:nvPr/>
        </p:nvCxnSpPr>
        <p:spPr>
          <a:xfrm rot="5400000" flipH="1" flipV="1">
            <a:off x="2735796" y="2456894"/>
            <a:ext cx="792088" cy="144015"/>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27784" y="1916832"/>
            <a:ext cx="1584176" cy="215444"/>
          </a:xfrm>
          <a:prstGeom prst="rect">
            <a:avLst/>
          </a:prstGeom>
          <a:noFill/>
        </p:spPr>
        <p:txBody>
          <a:bodyPr wrap="square" rtlCol="0">
            <a:spAutoFit/>
          </a:bodyPr>
          <a:lstStyle/>
          <a:p>
            <a:r>
              <a:rPr lang="da-DK" sz="800" dirty="0" smtClean="0">
                <a:solidFill>
                  <a:srgbClr val="C00000"/>
                </a:solidFill>
              </a:rPr>
              <a:t>Default Action Pane Groups</a:t>
            </a:r>
            <a:endParaRPr lang="en-US" sz="800" dirty="0">
              <a:solidFill>
                <a:srgbClr val="C00000"/>
              </a:solidFill>
            </a:endParaRPr>
          </a:p>
        </p:txBody>
      </p:sp>
      <p:cxnSp>
        <p:nvCxnSpPr>
          <p:cNvPr id="12" name="Elbow Connector 11"/>
          <p:cNvCxnSpPr/>
          <p:nvPr/>
        </p:nvCxnSpPr>
        <p:spPr>
          <a:xfrm rot="5400000" flipH="1" flipV="1">
            <a:off x="2069722" y="2150859"/>
            <a:ext cx="792087" cy="756084"/>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5949280"/>
            <a:ext cx="8136904" cy="707886"/>
          </a:xfrm>
          <a:prstGeom prst="rect">
            <a:avLst/>
          </a:prstGeom>
          <a:noFill/>
          <a:ln>
            <a:solidFill>
              <a:srgbClr val="0070C0"/>
            </a:solidFill>
          </a:ln>
          <a:effectLst/>
        </p:spPr>
        <p:txBody>
          <a:bodyPr wrap="square" rtlCol="0">
            <a:spAutoFit/>
          </a:bodyPr>
          <a:lstStyle/>
          <a:p>
            <a:r>
              <a:rPr lang="en-US" sz="800" dirty="0" smtClean="0">
                <a:solidFill>
                  <a:prstClr val="black"/>
                </a:solidFill>
              </a:rPr>
              <a:t>The </a:t>
            </a:r>
            <a:r>
              <a:rPr lang="en-US" sz="800" dirty="0">
                <a:solidFill>
                  <a:prstClr val="black"/>
                </a:solidFill>
              </a:rPr>
              <a:t>Action pane is located under the Command bar on task pages and list places and contains shortcuts to </a:t>
            </a:r>
            <a:r>
              <a:rPr lang="en-US" sz="800" dirty="0" smtClean="0">
                <a:solidFill>
                  <a:prstClr val="black"/>
                </a:solidFill>
              </a:rPr>
              <a:t>commonly used actions</a:t>
            </a:r>
            <a:r>
              <a:rPr lang="en-US" sz="800" dirty="0">
                <a:solidFill>
                  <a:prstClr val="black"/>
                </a:solidFill>
              </a:rPr>
              <a:t>. Actions display as icons </a:t>
            </a:r>
            <a:r>
              <a:rPr lang="en-US" sz="800" dirty="0" smtClean="0">
                <a:solidFill>
                  <a:prstClr val="black"/>
                </a:solidFill>
              </a:rPr>
              <a:t>plus text which </a:t>
            </a:r>
            <a:r>
              <a:rPr lang="en-US" sz="800" dirty="0">
                <a:solidFill>
                  <a:prstClr val="black"/>
                </a:solidFill>
              </a:rPr>
              <a:t>the user can click to </a:t>
            </a:r>
            <a:r>
              <a:rPr lang="en-US" sz="800" dirty="0" smtClean="0">
                <a:solidFill>
                  <a:prstClr val="black"/>
                </a:solidFill>
              </a:rPr>
              <a:t>initiate a </a:t>
            </a:r>
            <a:r>
              <a:rPr lang="en-US" sz="800" dirty="0">
                <a:solidFill>
                  <a:prstClr val="black"/>
                </a:solidFill>
              </a:rPr>
              <a:t>task or view information</a:t>
            </a:r>
            <a:r>
              <a:rPr lang="en-US" sz="800" dirty="0" smtClean="0">
                <a:solidFill>
                  <a:prstClr val="black"/>
                </a:solidFill>
              </a:rPr>
              <a:t>. </a:t>
            </a:r>
            <a:r>
              <a:rPr lang="en-US" sz="800" dirty="0">
                <a:solidFill>
                  <a:prstClr val="black"/>
                </a:solidFill>
              </a:rPr>
              <a:t>To include an action in the Action pane, you use the Action Designer (available from the View menu when a Page Designer window is open) and promote the action. You should use the Action pane to display the tasks most frequently used by the user in the context of the page. For example, on </a:t>
            </a:r>
            <a:r>
              <a:rPr lang="en-US" sz="800" dirty="0" smtClean="0">
                <a:solidFill>
                  <a:prstClr val="black"/>
                </a:solidFill>
              </a:rPr>
              <a:t>an Items List Place, </a:t>
            </a:r>
            <a:r>
              <a:rPr lang="en-US" sz="800" dirty="0">
                <a:solidFill>
                  <a:prstClr val="black"/>
                </a:solidFill>
              </a:rPr>
              <a:t>you should promote </a:t>
            </a:r>
            <a:r>
              <a:rPr lang="en-US" sz="800" dirty="0" smtClean="0">
                <a:solidFill>
                  <a:prstClr val="black"/>
                </a:solidFill>
              </a:rPr>
              <a:t>action </a:t>
            </a:r>
            <a:r>
              <a:rPr lang="en-US" sz="800" dirty="0">
                <a:solidFill>
                  <a:prstClr val="black"/>
                </a:solidFill>
              </a:rPr>
              <a:t>to </a:t>
            </a:r>
            <a:r>
              <a:rPr lang="en-US" sz="800" dirty="0" smtClean="0">
                <a:solidFill>
                  <a:prstClr val="black"/>
                </a:solidFill>
              </a:rPr>
              <a:t>create more records and actions to process the selected record (or records). You should also include actions to display frequently accessed information related to the records such as statistics and reports.</a:t>
            </a:r>
            <a:endParaRPr lang="en-US" sz="800" dirty="0">
              <a:solidFill>
                <a:prstClr val="black"/>
              </a:solidFill>
            </a:endParaRPr>
          </a:p>
        </p:txBody>
      </p:sp>
      <p:sp>
        <p:nvSpPr>
          <p:cNvPr id="15" name="TextBox 14"/>
          <p:cNvSpPr txBox="1"/>
          <p:nvPr/>
        </p:nvSpPr>
        <p:spPr>
          <a:xfrm>
            <a:off x="1331640" y="1916252"/>
            <a:ext cx="864096" cy="215444"/>
          </a:xfrm>
          <a:prstGeom prst="rect">
            <a:avLst/>
          </a:prstGeom>
          <a:noFill/>
        </p:spPr>
        <p:txBody>
          <a:bodyPr wrap="square" rtlCol="0">
            <a:spAutoFit/>
          </a:bodyPr>
          <a:lstStyle/>
          <a:p>
            <a:r>
              <a:rPr lang="da-DK" sz="800" dirty="0" smtClean="0">
                <a:solidFill>
                  <a:srgbClr val="C00000"/>
                </a:solidFill>
              </a:rPr>
              <a:t>Large icon size</a:t>
            </a:r>
            <a:endParaRPr lang="en-US" sz="800" dirty="0">
              <a:solidFill>
                <a:srgbClr val="C00000"/>
              </a:solidFill>
            </a:endParaRPr>
          </a:p>
        </p:txBody>
      </p:sp>
      <p:cxnSp>
        <p:nvCxnSpPr>
          <p:cNvPr id="34" name="Elbow Connector 33"/>
          <p:cNvCxnSpPr/>
          <p:nvPr/>
        </p:nvCxnSpPr>
        <p:spPr>
          <a:xfrm rot="16200000" flipV="1">
            <a:off x="3491880" y="2204866"/>
            <a:ext cx="792088" cy="648071"/>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endCxn id="15" idx="2"/>
          </p:cNvCxnSpPr>
          <p:nvPr/>
        </p:nvCxnSpPr>
        <p:spPr>
          <a:xfrm rot="16200000" flipV="1">
            <a:off x="1398876" y="2496508"/>
            <a:ext cx="945652" cy="216028"/>
          </a:xfrm>
          <a:prstGeom prst="bentConnector3">
            <a:avLst>
              <a:gd name="adj1" fmla="val 5913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97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Role Center</a:t>
            </a:r>
            <a:endParaRPr lang="en-US" dirty="0"/>
          </a:p>
        </p:txBody>
      </p:sp>
      <p:sp>
        <p:nvSpPr>
          <p:cNvPr id="8" name="Slide Number Placeholder 7"/>
          <p:cNvSpPr>
            <a:spLocks noGrp="1"/>
          </p:cNvSpPr>
          <p:nvPr>
            <p:ph type="sldNum" sz="quarter" idx="12"/>
          </p:nvPr>
        </p:nvSpPr>
        <p:spPr/>
        <p:txBody>
          <a:bodyPr/>
          <a:lstStyle/>
          <a:p>
            <a:fld id="{4D7B4E26-8DCA-4BDA-B81C-0271BDB4917C}" type="slidenum">
              <a:rPr lang="en-US" smtClean="0">
                <a:solidFill>
                  <a:prstClr val="black">
                    <a:tint val="75000"/>
                  </a:prstClr>
                </a:solidFill>
              </a:rPr>
              <a:pPr/>
              <a:t>7</a:t>
            </a:fld>
            <a:endParaRPr lang="en-US">
              <a:solidFill>
                <a:prstClr val="black">
                  <a:tint val="75000"/>
                </a:prstClr>
              </a:solidFill>
            </a:endParaRPr>
          </a:p>
        </p:txBody>
      </p:sp>
      <p:pic>
        <p:nvPicPr>
          <p:cNvPr id="1028" name="Picture 4" descr="C:\Users\t-hosja\Documents\Work [Microsoft MDCC]\Hosseins_Projects\NAV2009 Screenshots and DemoScripts\Teminology\ScreenShots for Terminology\Alicia Role Center.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9369" y="1600200"/>
            <a:ext cx="6205262" cy="45259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p:nvPr/>
        </p:nvCxnSpPr>
        <p:spPr>
          <a:xfrm rot="5400000" flipH="1" flipV="1">
            <a:off x="7398314" y="1502786"/>
            <a:ext cx="720080" cy="396044"/>
          </a:xfrm>
          <a:prstGeom prst="bentConnector3">
            <a:avLst>
              <a:gd name="adj1" fmla="val 76843"/>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52320" y="1124744"/>
            <a:ext cx="936104" cy="215444"/>
          </a:xfrm>
          <a:prstGeom prst="rect">
            <a:avLst/>
          </a:prstGeom>
          <a:noFill/>
        </p:spPr>
        <p:txBody>
          <a:bodyPr wrap="square" rtlCol="0">
            <a:spAutoFit/>
          </a:bodyPr>
          <a:lstStyle/>
          <a:p>
            <a:r>
              <a:rPr lang="da-DK" sz="800" b="1" dirty="0" smtClean="0">
                <a:solidFill>
                  <a:srgbClr val="C00000"/>
                </a:solidFill>
              </a:rPr>
              <a:t>Role Center Page</a:t>
            </a:r>
            <a:endParaRPr lang="en-US" sz="800" b="1" dirty="0">
              <a:solidFill>
                <a:srgbClr val="C00000"/>
              </a:solidFill>
            </a:endParaRPr>
          </a:p>
        </p:txBody>
      </p:sp>
      <p:cxnSp>
        <p:nvCxnSpPr>
          <p:cNvPr id="36" name="Elbow Connector 35"/>
          <p:cNvCxnSpPr/>
          <p:nvPr/>
        </p:nvCxnSpPr>
        <p:spPr>
          <a:xfrm rot="5400000" flipH="1" flipV="1">
            <a:off x="2429762" y="1646802"/>
            <a:ext cx="1008112" cy="396044"/>
          </a:xfrm>
          <a:prstGeom prst="bentConnector3">
            <a:avLst>
              <a:gd name="adj1" fmla="val 83185"/>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15816" y="1124744"/>
            <a:ext cx="432048" cy="215444"/>
          </a:xfrm>
          <a:prstGeom prst="rect">
            <a:avLst/>
          </a:prstGeom>
          <a:noFill/>
        </p:spPr>
        <p:txBody>
          <a:bodyPr wrap="square" rtlCol="0">
            <a:spAutoFit/>
          </a:bodyPr>
          <a:lstStyle/>
          <a:p>
            <a:r>
              <a:rPr lang="da-DK" sz="800" dirty="0" smtClean="0">
                <a:solidFill>
                  <a:srgbClr val="C00000"/>
                </a:solidFill>
              </a:rPr>
              <a:t>Cues</a:t>
            </a:r>
            <a:endParaRPr lang="en-US" sz="800" dirty="0">
              <a:solidFill>
                <a:srgbClr val="C00000"/>
              </a:solidFill>
            </a:endParaRPr>
          </a:p>
        </p:txBody>
      </p:sp>
      <p:cxnSp>
        <p:nvCxnSpPr>
          <p:cNvPr id="46" name="Elbow Connector 45"/>
          <p:cNvCxnSpPr/>
          <p:nvPr/>
        </p:nvCxnSpPr>
        <p:spPr>
          <a:xfrm rot="5400000" flipH="1" flipV="1">
            <a:off x="3113838" y="1862826"/>
            <a:ext cx="1440160" cy="396044"/>
          </a:xfrm>
          <a:prstGeom prst="bentConnector3">
            <a:avLst>
              <a:gd name="adj1" fmla="val 88199"/>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635896" y="1124744"/>
            <a:ext cx="792088" cy="215444"/>
          </a:xfrm>
          <a:prstGeom prst="rect">
            <a:avLst/>
          </a:prstGeom>
          <a:noFill/>
        </p:spPr>
        <p:txBody>
          <a:bodyPr wrap="square" rtlCol="0">
            <a:spAutoFit/>
          </a:bodyPr>
          <a:lstStyle/>
          <a:p>
            <a:r>
              <a:rPr lang="da-DK" sz="800" dirty="0" smtClean="0">
                <a:solidFill>
                  <a:srgbClr val="C00000"/>
                </a:solidFill>
              </a:rPr>
              <a:t>Activities part</a:t>
            </a:r>
            <a:endParaRPr lang="en-US" sz="800" dirty="0">
              <a:solidFill>
                <a:srgbClr val="C00000"/>
              </a:solidFill>
            </a:endParaRPr>
          </a:p>
        </p:txBody>
      </p:sp>
      <p:cxnSp>
        <p:nvCxnSpPr>
          <p:cNvPr id="51" name="Elbow Connector 50"/>
          <p:cNvCxnSpPr/>
          <p:nvPr/>
        </p:nvCxnSpPr>
        <p:spPr>
          <a:xfrm rot="5400000" flipH="1" flipV="1">
            <a:off x="5346086" y="1646802"/>
            <a:ext cx="1008112" cy="396044"/>
          </a:xfrm>
          <a:prstGeom prst="bentConnector3">
            <a:avLst>
              <a:gd name="adj1" fmla="val 82447"/>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580112" y="1124744"/>
            <a:ext cx="936104" cy="338554"/>
          </a:xfrm>
          <a:prstGeom prst="rect">
            <a:avLst/>
          </a:prstGeom>
          <a:noFill/>
        </p:spPr>
        <p:txBody>
          <a:bodyPr wrap="square" rtlCol="0">
            <a:spAutoFit/>
          </a:bodyPr>
          <a:lstStyle/>
          <a:p>
            <a:r>
              <a:rPr lang="da-DK" sz="800" dirty="0" smtClean="0">
                <a:solidFill>
                  <a:srgbClr val="C00000"/>
                </a:solidFill>
              </a:rPr>
              <a:t>List Part - My Vendors</a:t>
            </a:r>
            <a:endParaRPr lang="en-US" sz="800" dirty="0">
              <a:solidFill>
                <a:srgbClr val="C00000"/>
              </a:solidFill>
            </a:endParaRPr>
          </a:p>
        </p:txBody>
      </p:sp>
      <p:cxnSp>
        <p:nvCxnSpPr>
          <p:cNvPr id="55" name="Elbow Connector 54"/>
          <p:cNvCxnSpPr/>
          <p:nvPr/>
        </p:nvCxnSpPr>
        <p:spPr>
          <a:xfrm>
            <a:off x="7019982" y="3312058"/>
            <a:ext cx="936394" cy="396044"/>
          </a:xfrm>
          <a:prstGeom prst="bentConnector3">
            <a:avLst>
              <a:gd name="adj1" fmla="val 77787"/>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56376" y="3600380"/>
            <a:ext cx="936104" cy="338554"/>
          </a:xfrm>
          <a:prstGeom prst="rect">
            <a:avLst/>
          </a:prstGeom>
          <a:noFill/>
        </p:spPr>
        <p:txBody>
          <a:bodyPr wrap="square" rtlCol="0">
            <a:spAutoFit/>
          </a:bodyPr>
          <a:lstStyle/>
          <a:p>
            <a:r>
              <a:rPr lang="da-DK" sz="800" dirty="0" smtClean="0">
                <a:solidFill>
                  <a:srgbClr val="C00000"/>
                </a:solidFill>
              </a:rPr>
              <a:t>List part - My Items</a:t>
            </a:r>
            <a:endParaRPr lang="en-US" sz="800" dirty="0">
              <a:solidFill>
                <a:srgbClr val="C00000"/>
              </a:solidFill>
            </a:endParaRPr>
          </a:p>
        </p:txBody>
      </p:sp>
      <p:cxnSp>
        <p:nvCxnSpPr>
          <p:cNvPr id="58" name="Elbow Connector 57"/>
          <p:cNvCxnSpPr/>
          <p:nvPr/>
        </p:nvCxnSpPr>
        <p:spPr>
          <a:xfrm rot="10800000" flipV="1">
            <a:off x="1187624" y="4365104"/>
            <a:ext cx="1368152" cy="360040"/>
          </a:xfrm>
          <a:prstGeom prst="bentConnector3">
            <a:avLst>
              <a:gd name="adj1" fmla="val 8586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7504" y="4617422"/>
            <a:ext cx="1080120" cy="215444"/>
          </a:xfrm>
          <a:prstGeom prst="rect">
            <a:avLst/>
          </a:prstGeom>
          <a:noFill/>
        </p:spPr>
        <p:txBody>
          <a:bodyPr wrap="square" rtlCol="0">
            <a:spAutoFit/>
          </a:bodyPr>
          <a:lstStyle/>
          <a:p>
            <a:r>
              <a:rPr lang="da-DK" sz="800" dirty="0" smtClean="0">
                <a:solidFill>
                  <a:srgbClr val="C00000"/>
                </a:solidFill>
              </a:rPr>
              <a:t>My Notifications part</a:t>
            </a:r>
            <a:endParaRPr lang="en-US" sz="800" dirty="0">
              <a:solidFill>
                <a:srgbClr val="C00000"/>
              </a:solidFill>
            </a:endParaRPr>
          </a:p>
        </p:txBody>
      </p:sp>
      <p:cxnSp>
        <p:nvCxnSpPr>
          <p:cNvPr id="71" name="Elbow Connector 70"/>
          <p:cNvCxnSpPr/>
          <p:nvPr/>
        </p:nvCxnSpPr>
        <p:spPr>
          <a:xfrm rot="10800000" flipV="1">
            <a:off x="1187624" y="5013176"/>
            <a:ext cx="1368152" cy="360040"/>
          </a:xfrm>
          <a:prstGeom prst="bentConnector3">
            <a:avLst>
              <a:gd name="adj1" fmla="val 8586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23528" y="5265494"/>
            <a:ext cx="864096" cy="215444"/>
          </a:xfrm>
          <a:prstGeom prst="rect">
            <a:avLst/>
          </a:prstGeom>
          <a:noFill/>
        </p:spPr>
        <p:txBody>
          <a:bodyPr wrap="square" rtlCol="0">
            <a:spAutoFit/>
          </a:bodyPr>
          <a:lstStyle/>
          <a:p>
            <a:r>
              <a:rPr lang="da-DK" sz="800" dirty="0" smtClean="0">
                <a:solidFill>
                  <a:srgbClr val="C00000"/>
                </a:solidFill>
              </a:rPr>
              <a:t>My Outlook part</a:t>
            </a:r>
            <a:endParaRPr lang="en-US" sz="800" dirty="0">
              <a:solidFill>
                <a:srgbClr val="C00000"/>
              </a:solidFill>
            </a:endParaRPr>
          </a:p>
        </p:txBody>
      </p:sp>
      <p:sp>
        <p:nvSpPr>
          <p:cNvPr id="1030" name="TextBox 1029"/>
          <p:cNvSpPr txBox="1"/>
          <p:nvPr/>
        </p:nvSpPr>
        <p:spPr>
          <a:xfrm>
            <a:off x="251520" y="6237312"/>
            <a:ext cx="8136904" cy="461665"/>
          </a:xfrm>
          <a:prstGeom prst="rect">
            <a:avLst/>
          </a:prstGeom>
          <a:noFill/>
          <a:ln>
            <a:solidFill>
              <a:srgbClr val="0070C0"/>
            </a:solidFill>
          </a:ln>
          <a:effectLst/>
        </p:spPr>
        <p:txBody>
          <a:bodyPr wrap="square" rtlCol="0">
            <a:spAutoFit/>
          </a:bodyPr>
          <a:lstStyle/>
          <a:p>
            <a:r>
              <a:rPr lang="en-US" sz="800" dirty="0">
                <a:solidFill>
                  <a:prstClr val="black"/>
                </a:solidFill>
              </a:rPr>
              <a:t>The Role </a:t>
            </a:r>
            <a:r>
              <a:rPr lang="en-US" sz="800" dirty="0" smtClean="0">
                <a:solidFill>
                  <a:prstClr val="black"/>
                </a:solidFill>
              </a:rPr>
              <a:t>Center </a:t>
            </a:r>
            <a:r>
              <a:rPr lang="en-US" sz="800" dirty="0">
                <a:solidFill>
                  <a:prstClr val="black"/>
                </a:solidFill>
              </a:rPr>
              <a:t>is the main page of the </a:t>
            </a:r>
            <a:r>
              <a:rPr lang="en-US" sz="800" dirty="0" err="1">
                <a:solidFill>
                  <a:prstClr val="black"/>
                </a:solidFill>
              </a:rPr>
              <a:t>RoleTailored</a:t>
            </a:r>
            <a:r>
              <a:rPr lang="en-US" sz="800" dirty="0">
                <a:solidFill>
                  <a:prstClr val="black"/>
                </a:solidFill>
              </a:rPr>
              <a:t> client. You can </a:t>
            </a:r>
            <a:r>
              <a:rPr lang="en-US" sz="800" dirty="0" smtClean="0">
                <a:solidFill>
                  <a:prstClr val="black"/>
                </a:solidFill>
              </a:rPr>
              <a:t>configure the </a:t>
            </a:r>
            <a:r>
              <a:rPr lang="en-US" sz="800" dirty="0">
                <a:solidFill>
                  <a:prstClr val="black"/>
                </a:solidFill>
              </a:rPr>
              <a:t>Role </a:t>
            </a:r>
            <a:r>
              <a:rPr lang="en-US" sz="800" dirty="0" smtClean="0">
                <a:solidFill>
                  <a:prstClr val="black"/>
                </a:solidFill>
              </a:rPr>
              <a:t>Center </a:t>
            </a:r>
            <a:r>
              <a:rPr lang="en-US" sz="800" dirty="0">
                <a:solidFill>
                  <a:prstClr val="black"/>
                </a:solidFill>
              </a:rPr>
              <a:t>for </a:t>
            </a:r>
            <a:r>
              <a:rPr lang="en-US" sz="800" dirty="0" smtClean="0">
                <a:solidFill>
                  <a:prstClr val="black"/>
                </a:solidFill>
              </a:rPr>
              <a:t>an </a:t>
            </a:r>
            <a:r>
              <a:rPr lang="en-US" sz="800" dirty="0">
                <a:solidFill>
                  <a:prstClr val="black"/>
                </a:solidFill>
              </a:rPr>
              <a:t>individual </a:t>
            </a:r>
            <a:r>
              <a:rPr lang="en-US" sz="800" dirty="0" smtClean="0">
                <a:solidFill>
                  <a:prstClr val="black"/>
                </a:solidFill>
              </a:rPr>
              <a:t>user or a User Profile. </a:t>
            </a:r>
            <a:r>
              <a:rPr lang="en-US" sz="800" dirty="0">
                <a:solidFill>
                  <a:prstClr val="black"/>
                </a:solidFill>
              </a:rPr>
              <a:t>The Role </a:t>
            </a:r>
            <a:r>
              <a:rPr lang="en-US" sz="800" dirty="0" smtClean="0">
                <a:solidFill>
                  <a:prstClr val="black"/>
                </a:solidFill>
              </a:rPr>
              <a:t>Center </a:t>
            </a:r>
            <a:r>
              <a:rPr lang="en-US" sz="800" dirty="0">
                <a:solidFill>
                  <a:prstClr val="black"/>
                </a:solidFill>
              </a:rPr>
              <a:t>provides the user with an overview of the </a:t>
            </a:r>
            <a:r>
              <a:rPr lang="en-US" sz="800" dirty="0" smtClean="0">
                <a:solidFill>
                  <a:prstClr val="black"/>
                </a:solidFill>
              </a:rPr>
              <a:t>work of the day, </a:t>
            </a:r>
            <a:r>
              <a:rPr lang="en-US" sz="800" dirty="0">
                <a:solidFill>
                  <a:prstClr val="black"/>
                </a:solidFill>
              </a:rPr>
              <a:t>where the user can quickly access information and tasks on which to focus for the day</a:t>
            </a:r>
            <a:r>
              <a:rPr lang="en-US" sz="800" dirty="0" smtClean="0">
                <a:solidFill>
                  <a:prstClr val="black"/>
                </a:solidFill>
              </a:rPr>
              <a:t>. </a:t>
            </a:r>
            <a:r>
              <a:rPr lang="en-US" sz="800" dirty="0">
                <a:solidFill>
                  <a:prstClr val="black"/>
                </a:solidFill>
              </a:rPr>
              <a:t>The Role Center provides an overview of the work in front of </a:t>
            </a:r>
            <a:r>
              <a:rPr lang="en-US" sz="800" dirty="0" smtClean="0">
                <a:solidFill>
                  <a:prstClr val="black"/>
                </a:solidFill>
              </a:rPr>
              <a:t>you: The </a:t>
            </a:r>
            <a:r>
              <a:rPr lang="en-US" sz="800" dirty="0">
                <a:solidFill>
                  <a:prstClr val="black"/>
                </a:solidFill>
              </a:rPr>
              <a:t>ordinary work (the stacks of paper</a:t>
            </a:r>
            <a:r>
              <a:rPr lang="en-US" sz="800" dirty="0" smtClean="0">
                <a:solidFill>
                  <a:prstClr val="black"/>
                </a:solidFill>
              </a:rPr>
              <a:t>) and the </a:t>
            </a:r>
            <a:r>
              <a:rPr lang="en-US" sz="800" dirty="0">
                <a:solidFill>
                  <a:prstClr val="black"/>
                </a:solidFill>
              </a:rPr>
              <a:t>extraordinary tasks (the notifications</a:t>
            </a:r>
            <a:r>
              <a:rPr lang="en-US" sz="800" dirty="0" smtClean="0">
                <a:solidFill>
                  <a:prstClr val="black"/>
                </a:solidFill>
              </a:rPr>
              <a:t>). You </a:t>
            </a:r>
            <a:r>
              <a:rPr lang="en-US" sz="800" dirty="0">
                <a:solidFill>
                  <a:prstClr val="black"/>
                </a:solidFill>
              </a:rPr>
              <a:t>also have single-click access to the frequently used List </a:t>
            </a:r>
            <a:r>
              <a:rPr lang="en-US" sz="800" dirty="0" smtClean="0">
                <a:solidFill>
                  <a:prstClr val="black"/>
                </a:solidFill>
              </a:rPr>
              <a:t>Places.</a:t>
            </a:r>
            <a:endParaRPr lang="en-US" sz="800" dirty="0">
              <a:solidFill>
                <a:prstClr val="black"/>
              </a:solidFill>
            </a:endParaRPr>
          </a:p>
        </p:txBody>
      </p:sp>
      <p:cxnSp>
        <p:nvCxnSpPr>
          <p:cNvPr id="74" name="Elbow Connector 73"/>
          <p:cNvCxnSpPr/>
          <p:nvPr/>
        </p:nvCxnSpPr>
        <p:spPr>
          <a:xfrm>
            <a:off x="7020272" y="4581418"/>
            <a:ext cx="936394" cy="396044"/>
          </a:xfrm>
          <a:prstGeom prst="bentConnector3">
            <a:avLst>
              <a:gd name="adj1" fmla="val 77787"/>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956666" y="4869740"/>
            <a:ext cx="647782" cy="215444"/>
          </a:xfrm>
          <a:prstGeom prst="rect">
            <a:avLst/>
          </a:prstGeom>
          <a:noFill/>
        </p:spPr>
        <p:txBody>
          <a:bodyPr wrap="square" rtlCol="0">
            <a:spAutoFit/>
          </a:bodyPr>
          <a:lstStyle/>
          <a:p>
            <a:r>
              <a:rPr lang="da-DK" sz="800" dirty="0" smtClean="0">
                <a:solidFill>
                  <a:srgbClr val="C00000"/>
                </a:solidFill>
              </a:rPr>
              <a:t>Chart part</a:t>
            </a:r>
            <a:endParaRPr lang="en-US" sz="800" dirty="0">
              <a:solidFill>
                <a:srgbClr val="C00000"/>
              </a:solidFill>
            </a:endParaRPr>
          </a:p>
        </p:txBody>
      </p:sp>
      <p:cxnSp>
        <p:nvCxnSpPr>
          <p:cNvPr id="76" name="Elbow Connector 75"/>
          <p:cNvCxnSpPr>
            <a:endCxn id="75" idx="1"/>
          </p:cNvCxnSpPr>
          <p:nvPr/>
        </p:nvCxnSpPr>
        <p:spPr>
          <a:xfrm flipV="1">
            <a:off x="7020272" y="4977462"/>
            <a:ext cx="936394" cy="251740"/>
          </a:xfrm>
          <a:prstGeom prst="bentConnector3">
            <a:avLst>
              <a:gd name="adj1" fmla="val 77787"/>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519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Navigation Window - List Place</a:t>
            </a:r>
            <a:endParaRPr lang="en-US" dirty="0"/>
          </a:p>
        </p:txBody>
      </p:sp>
      <p:sp>
        <p:nvSpPr>
          <p:cNvPr id="5" name="Slide Number Placeholder 4"/>
          <p:cNvSpPr>
            <a:spLocks noGrp="1"/>
          </p:cNvSpPr>
          <p:nvPr>
            <p:ph type="sldNum" sz="quarter" idx="12"/>
          </p:nvPr>
        </p:nvSpPr>
        <p:spPr/>
        <p:txBody>
          <a:bodyPr/>
          <a:lstStyle/>
          <a:p>
            <a:fld id="{4D7B4E26-8DCA-4BDA-B81C-0271BDB4917C}" type="slidenum">
              <a:rPr lang="en-US" smtClean="0"/>
              <a:pPr/>
              <a:t>8</a:t>
            </a:fld>
            <a:endParaRPr lang="en-US"/>
          </a:p>
        </p:txBody>
      </p:sp>
      <p:sp>
        <p:nvSpPr>
          <p:cNvPr id="6" name="TextBox 5"/>
          <p:cNvSpPr txBox="1"/>
          <p:nvPr/>
        </p:nvSpPr>
        <p:spPr>
          <a:xfrm>
            <a:off x="251520" y="6237312"/>
            <a:ext cx="8136904" cy="461665"/>
          </a:xfrm>
          <a:prstGeom prst="rect">
            <a:avLst/>
          </a:prstGeom>
          <a:noFill/>
          <a:ln>
            <a:solidFill>
              <a:srgbClr val="0070C0"/>
            </a:solidFill>
          </a:ln>
          <a:effectLst/>
        </p:spPr>
        <p:txBody>
          <a:bodyPr wrap="square" rtlCol="0">
            <a:spAutoFit/>
          </a:bodyPr>
          <a:lstStyle/>
          <a:p>
            <a:r>
              <a:rPr lang="en-US" sz="800" dirty="0"/>
              <a:t>A List Place displays information from a table in a list format with rows and columns. Typical </a:t>
            </a:r>
            <a:r>
              <a:rPr lang="en-US" sz="800" dirty="0" smtClean="0"/>
              <a:t>use of </a:t>
            </a:r>
            <a:r>
              <a:rPr lang="en-US" sz="800" dirty="0"/>
              <a:t>List Places include displaying sale orders or customers. Similar to the Role Center, List Places display in the navigation </a:t>
            </a:r>
            <a:r>
              <a:rPr lang="en-US" sz="800" dirty="0" smtClean="0"/>
              <a:t>window. List </a:t>
            </a:r>
            <a:r>
              <a:rPr lang="en-US" sz="800" dirty="0"/>
              <a:t>Places </a:t>
            </a:r>
            <a:r>
              <a:rPr lang="en-US" sz="800" dirty="0" smtClean="0"/>
              <a:t>only appear in </a:t>
            </a:r>
            <a:r>
              <a:rPr lang="en-US" sz="800" dirty="0"/>
              <a:t>the navigation </a:t>
            </a:r>
            <a:r>
              <a:rPr lang="en-US" sz="800" dirty="0" smtClean="0"/>
              <a:t>window, but the same page definition is used to open a List Task Page in a separate window. </a:t>
            </a:r>
            <a:r>
              <a:rPr lang="en-US" sz="800" dirty="0"/>
              <a:t>To create a List Place, you create </a:t>
            </a:r>
            <a:r>
              <a:rPr lang="en-US" sz="800" dirty="0" smtClean="0"/>
              <a:t>a page of the type List and </a:t>
            </a:r>
            <a:r>
              <a:rPr lang="en-US" sz="800" dirty="0"/>
              <a:t>then </a:t>
            </a:r>
            <a:r>
              <a:rPr lang="en-US" sz="800" dirty="0" smtClean="0"/>
              <a:t>add an action to </a:t>
            </a:r>
            <a:r>
              <a:rPr lang="en-US" sz="800" dirty="0"/>
              <a:t>the </a:t>
            </a:r>
            <a:r>
              <a:rPr lang="en-US" sz="800" dirty="0" smtClean="0"/>
              <a:t>relevant Role </a:t>
            </a:r>
            <a:r>
              <a:rPr lang="en-US" sz="800" dirty="0"/>
              <a:t>Center page using the Action Designer to create </a:t>
            </a:r>
            <a:r>
              <a:rPr lang="en-US" sz="800" dirty="0" smtClean="0"/>
              <a:t>a link to it in </a:t>
            </a:r>
            <a:r>
              <a:rPr lang="en-US" sz="800" dirty="0"/>
              <a:t>the navigation pane</a:t>
            </a:r>
            <a:r>
              <a:rPr lang="en-US" sz="800" dirty="0" smtClean="0"/>
              <a:t>.</a:t>
            </a:r>
            <a:endParaRPr lang="en-US" sz="800" dirty="0"/>
          </a:p>
        </p:txBody>
      </p:sp>
      <p:sp>
        <p:nvSpPr>
          <p:cNvPr id="14" name="TextBox 13"/>
          <p:cNvSpPr txBox="1"/>
          <p:nvPr/>
        </p:nvSpPr>
        <p:spPr>
          <a:xfrm>
            <a:off x="8226407" y="3141548"/>
            <a:ext cx="594065" cy="215444"/>
          </a:xfrm>
          <a:prstGeom prst="rect">
            <a:avLst/>
          </a:prstGeom>
          <a:noFill/>
        </p:spPr>
        <p:txBody>
          <a:bodyPr wrap="square" rtlCol="0">
            <a:spAutoFit/>
          </a:bodyPr>
          <a:lstStyle/>
          <a:p>
            <a:r>
              <a:rPr lang="da-DK" sz="800" dirty="0" smtClean="0">
                <a:solidFill>
                  <a:srgbClr val="C00000"/>
                </a:solidFill>
              </a:rPr>
              <a:t>FactBox</a:t>
            </a:r>
            <a:endParaRPr lang="en-US" sz="800" dirty="0">
              <a:solidFill>
                <a:srgbClr val="C00000"/>
              </a:solidFill>
            </a:endParaRPr>
          </a:p>
        </p:txBody>
      </p:sp>
      <p:sp>
        <p:nvSpPr>
          <p:cNvPr id="19" name="TextBox 18"/>
          <p:cNvSpPr txBox="1"/>
          <p:nvPr/>
        </p:nvSpPr>
        <p:spPr>
          <a:xfrm>
            <a:off x="3318331" y="1340768"/>
            <a:ext cx="749613" cy="215444"/>
          </a:xfrm>
          <a:prstGeom prst="rect">
            <a:avLst/>
          </a:prstGeom>
          <a:noFill/>
        </p:spPr>
        <p:txBody>
          <a:bodyPr wrap="square" rtlCol="0">
            <a:spAutoFit/>
          </a:bodyPr>
          <a:lstStyle/>
          <a:p>
            <a:r>
              <a:rPr lang="da-DK" sz="800" dirty="0" smtClean="0">
                <a:solidFill>
                  <a:srgbClr val="C00000"/>
                </a:solidFill>
              </a:rPr>
              <a:t>Action Pane</a:t>
            </a:r>
            <a:endParaRPr lang="en-US" sz="800" dirty="0">
              <a:solidFill>
                <a:srgbClr val="C00000"/>
              </a:solidFill>
            </a:endParaRPr>
          </a:p>
        </p:txBody>
      </p:sp>
      <p:pic>
        <p:nvPicPr>
          <p:cNvPr id="2050" name="Picture 2" descr="C:\Users\t-hosja\Documents\Work [Microsoft MDCC]\Hosseins_Projects\NAV2009 Screenshots and DemoScripts\Teminology\ScreenShots for Terminology\Alicia Navigation Window_List Place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9369" y="1600200"/>
            <a:ext cx="6205262" cy="452596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Elbow Connector 12"/>
          <p:cNvCxnSpPr>
            <a:endCxn id="14" idx="1"/>
          </p:cNvCxnSpPr>
          <p:nvPr/>
        </p:nvCxnSpPr>
        <p:spPr>
          <a:xfrm>
            <a:off x="7524328" y="2780928"/>
            <a:ext cx="702079" cy="468342"/>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a:off x="3995936" y="1448490"/>
            <a:ext cx="759287" cy="612360"/>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4128" y="1340768"/>
            <a:ext cx="749613" cy="215444"/>
          </a:xfrm>
          <a:prstGeom prst="rect">
            <a:avLst/>
          </a:prstGeom>
          <a:noFill/>
        </p:spPr>
        <p:txBody>
          <a:bodyPr wrap="square" rtlCol="0">
            <a:spAutoFit/>
          </a:bodyPr>
          <a:lstStyle/>
          <a:p>
            <a:r>
              <a:rPr lang="da-DK" sz="800" dirty="0" smtClean="0">
                <a:solidFill>
                  <a:srgbClr val="C00000"/>
                </a:solidFill>
              </a:rPr>
              <a:t>Filter Pane</a:t>
            </a:r>
            <a:endParaRPr lang="en-US" sz="800" dirty="0">
              <a:solidFill>
                <a:srgbClr val="C00000"/>
              </a:solidFill>
            </a:endParaRPr>
          </a:p>
        </p:txBody>
      </p:sp>
      <p:cxnSp>
        <p:nvCxnSpPr>
          <p:cNvPr id="17" name="Elbow Connector 16"/>
          <p:cNvCxnSpPr/>
          <p:nvPr/>
        </p:nvCxnSpPr>
        <p:spPr>
          <a:xfrm flipV="1">
            <a:off x="4755223" y="1448490"/>
            <a:ext cx="1001706" cy="936682"/>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90739" y="1325640"/>
            <a:ext cx="749613" cy="215444"/>
          </a:xfrm>
          <a:prstGeom prst="rect">
            <a:avLst/>
          </a:prstGeom>
          <a:noFill/>
        </p:spPr>
        <p:txBody>
          <a:bodyPr wrap="square" rtlCol="0">
            <a:spAutoFit/>
          </a:bodyPr>
          <a:lstStyle/>
          <a:p>
            <a:r>
              <a:rPr lang="da-DK" sz="800" dirty="0" smtClean="0">
                <a:solidFill>
                  <a:srgbClr val="C00000"/>
                </a:solidFill>
              </a:rPr>
              <a:t>Quick Filter</a:t>
            </a:r>
            <a:endParaRPr lang="en-US" sz="800" dirty="0">
              <a:solidFill>
                <a:srgbClr val="C00000"/>
              </a:solidFill>
            </a:endParaRPr>
          </a:p>
        </p:txBody>
      </p:sp>
      <p:cxnSp>
        <p:nvCxnSpPr>
          <p:cNvPr id="23" name="Elbow Connector 22"/>
          <p:cNvCxnSpPr/>
          <p:nvPr/>
        </p:nvCxnSpPr>
        <p:spPr>
          <a:xfrm flipV="1">
            <a:off x="5868516" y="1433362"/>
            <a:ext cx="1151756" cy="936682"/>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26" idx="3"/>
          </p:cNvCxnSpPr>
          <p:nvPr/>
        </p:nvCxnSpPr>
        <p:spPr>
          <a:xfrm rot="16200000" flipV="1">
            <a:off x="-386753" y="3617369"/>
            <a:ext cx="3796827" cy="504056"/>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5536" y="1844824"/>
            <a:ext cx="864096" cy="215444"/>
          </a:xfrm>
          <a:prstGeom prst="rect">
            <a:avLst/>
          </a:prstGeom>
          <a:noFill/>
        </p:spPr>
        <p:txBody>
          <a:bodyPr wrap="square" rtlCol="0">
            <a:spAutoFit/>
          </a:bodyPr>
          <a:lstStyle/>
          <a:p>
            <a:r>
              <a:rPr lang="da-DK" sz="800" dirty="0" smtClean="0">
                <a:solidFill>
                  <a:srgbClr val="C00000"/>
                </a:solidFill>
              </a:rPr>
              <a:t>Navigation Pane</a:t>
            </a:r>
            <a:endParaRPr lang="en-US" sz="800" dirty="0">
              <a:solidFill>
                <a:srgbClr val="C00000"/>
              </a:solidFill>
            </a:endParaRPr>
          </a:p>
        </p:txBody>
      </p:sp>
    </p:spTree>
    <p:extLst>
      <p:ext uri="{BB962C8B-B14F-4D97-AF65-F5344CB8AC3E}">
        <p14:creationId xmlns:p14="http://schemas.microsoft.com/office/powerpoint/2010/main" val="352060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Navigation Window – Departments Place</a:t>
            </a:r>
            <a:endParaRPr lang="en-US" dirty="0"/>
          </a:p>
        </p:txBody>
      </p:sp>
      <p:sp>
        <p:nvSpPr>
          <p:cNvPr id="5" name="Slide Number Placeholder 4"/>
          <p:cNvSpPr>
            <a:spLocks noGrp="1"/>
          </p:cNvSpPr>
          <p:nvPr>
            <p:ph type="sldNum" sz="quarter" idx="12"/>
          </p:nvPr>
        </p:nvSpPr>
        <p:spPr/>
        <p:txBody>
          <a:bodyPr/>
          <a:lstStyle/>
          <a:p>
            <a:fld id="{4D7B4E26-8DCA-4BDA-B81C-0271BDB4917C}" type="slidenum">
              <a:rPr lang="en-US" smtClean="0"/>
              <a:pPr/>
              <a:t>9</a:t>
            </a:fld>
            <a:endParaRPr lang="en-US"/>
          </a:p>
        </p:txBody>
      </p:sp>
      <p:sp>
        <p:nvSpPr>
          <p:cNvPr id="6" name="TextBox 5"/>
          <p:cNvSpPr txBox="1"/>
          <p:nvPr/>
        </p:nvSpPr>
        <p:spPr>
          <a:xfrm>
            <a:off x="251520" y="6237312"/>
            <a:ext cx="8136904" cy="584775"/>
          </a:xfrm>
          <a:prstGeom prst="rect">
            <a:avLst/>
          </a:prstGeom>
          <a:noFill/>
          <a:ln>
            <a:solidFill>
              <a:srgbClr val="0070C0"/>
            </a:solidFill>
          </a:ln>
          <a:effectLst/>
        </p:spPr>
        <p:txBody>
          <a:bodyPr wrap="square" rtlCol="0">
            <a:spAutoFit/>
          </a:bodyPr>
          <a:lstStyle/>
          <a:p>
            <a:r>
              <a:rPr lang="en-US" sz="800" dirty="0" smtClean="0"/>
              <a:t>Departments serve as the index of the book where users can go to find links to pages that they don’t use frequently and for that reason don’t want to clutter their Navigation Pane. Users click their way down through department names until they reach a bottom-level page which shows links to all the pages related to that department. Users can also filter the links by a category (such as lists, tasks or reports). If users find a link they want to use frequently they can right-click it and choose to add it to their Navigation Pane. The pages </a:t>
            </a:r>
            <a:r>
              <a:rPr lang="en-US" sz="800" dirty="0"/>
              <a:t>under Departments are generated automatically based on the menu suite of the </a:t>
            </a:r>
            <a:r>
              <a:rPr lang="en-US" sz="800" dirty="0" err="1"/>
              <a:t>RoleTailored</a:t>
            </a:r>
            <a:r>
              <a:rPr lang="en-US" sz="800" dirty="0"/>
              <a:t> client user.</a:t>
            </a:r>
          </a:p>
        </p:txBody>
      </p:sp>
      <p:sp>
        <p:nvSpPr>
          <p:cNvPr id="13" name="TextBox 12"/>
          <p:cNvSpPr txBox="1"/>
          <p:nvPr/>
        </p:nvSpPr>
        <p:spPr>
          <a:xfrm>
            <a:off x="323528" y="3681318"/>
            <a:ext cx="864095" cy="215444"/>
          </a:xfrm>
          <a:prstGeom prst="rect">
            <a:avLst/>
          </a:prstGeom>
          <a:noFill/>
        </p:spPr>
        <p:txBody>
          <a:bodyPr wrap="square" rtlCol="0">
            <a:spAutoFit/>
          </a:bodyPr>
          <a:lstStyle/>
          <a:p>
            <a:r>
              <a:rPr lang="da-DK" sz="800" dirty="0" smtClean="0">
                <a:solidFill>
                  <a:srgbClr val="C00000"/>
                </a:solidFill>
              </a:rPr>
              <a:t>Navigation Pane</a:t>
            </a:r>
            <a:endParaRPr lang="en-US" sz="800" dirty="0">
              <a:solidFill>
                <a:srgbClr val="C00000"/>
              </a:solidFill>
            </a:endParaRPr>
          </a:p>
        </p:txBody>
      </p:sp>
      <p:pic>
        <p:nvPicPr>
          <p:cNvPr id="15" name="Picture 2" descr="C:\Users\t-hosja\Documents\Work [Microsoft MDCC]\Hosseins_Projects\NAV2009 Screenshots and DemoScripts\Teminology\ScreenShots for Terminology\Alicia Navigation Window_Department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6708" y="1600200"/>
            <a:ext cx="6210583" cy="452596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Elbow Connector 11"/>
          <p:cNvCxnSpPr>
            <a:endCxn id="13" idx="3"/>
          </p:cNvCxnSpPr>
          <p:nvPr/>
        </p:nvCxnSpPr>
        <p:spPr>
          <a:xfrm rot="5400000">
            <a:off x="1151621" y="3176970"/>
            <a:ext cx="648072" cy="576068"/>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8" idx="1"/>
          </p:cNvCxnSpPr>
          <p:nvPr/>
        </p:nvCxnSpPr>
        <p:spPr>
          <a:xfrm rot="16200000" flipH="1">
            <a:off x="3587260" y="3729662"/>
            <a:ext cx="961368" cy="360042"/>
          </a:xfrm>
          <a:prstGeom prst="bentConnector2">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47965" y="4221090"/>
            <a:ext cx="828091" cy="338554"/>
          </a:xfrm>
          <a:prstGeom prst="rect">
            <a:avLst/>
          </a:prstGeom>
          <a:noFill/>
        </p:spPr>
        <p:txBody>
          <a:bodyPr wrap="square" rtlCol="0">
            <a:spAutoFit/>
          </a:bodyPr>
          <a:lstStyle/>
          <a:p>
            <a:r>
              <a:rPr lang="da-DK" sz="800" dirty="0" smtClean="0">
                <a:solidFill>
                  <a:srgbClr val="C00000"/>
                </a:solidFill>
              </a:rPr>
              <a:t>Content Area - Departments</a:t>
            </a:r>
            <a:endParaRPr lang="en-US" sz="800" dirty="0">
              <a:solidFill>
                <a:srgbClr val="C00000"/>
              </a:solidFill>
            </a:endParaRPr>
          </a:p>
        </p:txBody>
      </p:sp>
      <p:cxnSp>
        <p:nvCxnSpPr>
          <p:cNvPr id="10" name="Elbow Connector 9"/>
          <p:cNvCxnSpPr>
            <a:endCxn id="11" idx="1"/>
          </p:cNvCxnSpPr>
          <p:nvPr/>
        </p:nvCxnSpPr>
        <p:spPr>
          <a:xfrm flipV="1">
            <a:off x="6804248" y="1376485"/>
            <a:ext cx="648074" cy="396331"/>
          </a:xfrm>
          <a:prstGeom prst="bentConnector3">
            <a:avLst>
              <a:gd name="adj1" fmla="val 50000"/>
            </a:avLst>
          </a:prstGeom>
          <a:ln w="63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52322" y="1268763"/>
            <a:ext cx="828091" cy="215444"/>
          </a:xfrm>
          <a:prstGeom prst="rect">
            <a:avLst/>
          </a:prstGeom>
          <a:noFill/>
        </p:spPr>
        <p:txBody>
          <a:bodyPr wrap="square" rtlCol="0">
            <a:spAutoFit/>
          </a:bodyPr>
          <a:lstStyle/>
          <a:p>
            <a:r>
              <a:rPr lang="da-DK" sz="800" dirty="0" smtClean="0">
                <a:solidFill>
                  <a:srgbClr val="C00000"/>
                </a:solidFill>
              </a:rPr>
              <a:t>Page Search</a:t>
            </a:r>
            <a:endParaRPr lang="en-US" sz="800" dirty="0">
              <a:solidFill>
                <a:srgbClr val="C00000"/>
              </a:solidFill>
            </a:endParaRPr>
          </a:p>
        </p:txBody>
      </p:sp>
    </p:spTree>
    <p:extLst>
      <p:ext uri="{BB962C8B-B14F-4D97-AF65-F5344CB8AC3E}">
        <p14:creationId xmlns:p14="http://schemas.microsoft.com/office/powerpoint/2010/main" val="183392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GROUP_HIR-MAN COPY.PNG"/>
  <p:tag name="PSDSOURCE" val="C:\Projects\MBS\Microsoft Guidelines\Partner Ready\Partner Ready Photos\send_HiRes\"/>
  <p:tag name="PSDSOURCELAYER" val="Man copy"/>
</p:tagLst>
</file>

<file path=ppt/tags/tag2.xml><?xml version="1.0" encoding="utf-8"?>
<p:tagLst xmlns:a="http://schemas.openxmlformats.org/drawingml/2006/main" xmlns:r="http://schemas.openxmlformats.org/officeDocument/2006/relationships" xmlns:p="http://schemas.openxmlformats.org/presentationml/2006/main">
  <p:tag name="PICTUREPATH" val="GROUP_HIR-WOMAN COPY.PNG"/>
  <p:tag name="PSDSOURCE" val="C:\Projects\MBS\Microsoft Guidelines\Partner Ready\Partner Ready Photos\send_HiRes\"/>
  <p:tag name="PSDSOURCELAYER" val="Woman copy"/>
</p:tagLst>
</file>

<file path=ppt/tags/tag3.xml><?xml version="1.0" encoding="utf-8"?>
<p:tagLst xmlns:a="http://schemas.openxmlformats.org/drawingml/2006/main" xmlns:r="http://schemas.openxmlformats.org/officeDocument/2006/relationships" xmlns:p="http://schemas.openxmlformats.org/presentationml/2006/main">
  <p:tag name="PICTUREPATH" val="GROUP_HIR-MAN COPY 2.PNG"/>
  <p:tag name="PSDSOURCE" val="C:\Projects\MBS\Microsoft Guidelines\Partner Ready\Partner Ready Photos\send_HiRes\"/>
  <p:tag name="PSDSOURCELAYER" val="Man copy 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 Dynamics">
  <a:themeElements>
    <a:clrScheme name="Custom 4">
      <a:dk1>
        <a:srgbClr val="000000"/>
      </a:dk1>
      <a:lt1>
        <a:srgbClr val="FFFFFF"/>
      </a:lt1>
      <a:dk2>
        <a:srgbClr val="002F8E"/>
      </a:dk2>
      <a:lt2>
        <a:srgbClr val="FFFFFF"/>
      </a:lt2>
      <a:accent1>
        <a:srgbClr val="FFCC00"/>
      </a:accent1>
      <a:accent2>
        <a:srgbClr val="0099FF"/>
      </a:accent2>
      <a:accent3>
        <a:srgbClr val="66CC33"/>
      </a:accent3>
      <a:accent4>
        <a:srgbClr val="FF3300"/>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NAV2009 Demo Presentation Theme</Template>
  <TotalTime>0</TotalTime>
  <Words>3572</Words>
  <Application>Microsoft Office PowerPoint</Application>
  <PresentationFormat>On-screen Show (4:3)</PresentationFormat>
  <Paragraphs>261</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Microsoft Dynamics</vt:lpstr>
      <vt:lpstr>1_Office Theme</vt:lpstr>
      <vt:lpstr>Microsoft Dynamics NAV 2009 RoleTailored Client Terminology</vt:lpstr>
      <vt:lpstr>PowerPoint Presentation</vt:lpstr>
      <vt:lpstr>Two Window Types</vt:lpstr>
      <vt:lpstr>Navigation Window Controls</vt:lpstr>
      <vt:lpstr>Task Page Controls</vt:lpstr>
      <vt:lpstr>Details on Action Pane</vt:lpstr>
      <vt:lpstr>Role Center</vt:lpstr>
      <vt:lpstr>Navigation Window - List Place</vt:lpstr>
      <vt:lpstr>Navigation Window – Departments Place</vt:lpstr>
      <vt:lpstr>Task Window – Documents</vt:lpstr>
      <vt:lpstr>Task Window - Card</vt:lpstr>
      <vt:lpstr>Task Window – Jounals/Worksheets</vt:lpstr>
      <vt:lpstr>List Part &amp; Card Part Pages</vt:lpstr>
      <vt:lpstr>Confirmation Dialog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Dynamics NAV 2009 RoleTailored Client Terminology</dc:title>
  <dc:creator/>
  <cp:lastModifiedBy/>
  <cp:revision>1</cp:revision>
  <dcterms:created xsi:type="dcterms:W3CDTF">2010-04-16T12:41:50Z</dcterms:created>
  <dcterms:modified xsi:type="dcterms:W3CDTF">2010-04-30T07:54:37Z</dcterms:modified>
</cp:coreProperties>
</file>