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1"/>
  </p:sldMasterIdLst>
  <p:notesMasterIdLst>
    <p:notesMasterId r:id="rId19"/>
  </p:notesMasterIdLst>
  <p:handoutMasterIdLst>
    <p:handoutMasterId r:id="rId20"/>
  </p:handoutMasterIdLst>
  <p:sldIdLst>
    <p:sldId id="256" r:id="rId2"/>
    <p:sldId id="260" r:id="rId3"/>
    <p:sldId id="264" r:id="rId4"/>
    <p:sldId id="265" r:id="rId5"/>
    <p:sldId id="266" r:id="rId6"/>
    <p:sldId id="267" r:id="rId7"/>
    <p:sldId id="271" r:id="rId8"/>
    <p:sldId id="272" r:id="rId9"/>
    <p:sldId id="273" r:id="rId10"/>
    <p:sldId id="274" r:id="rId11"/>
    <p:sldId id="268" r:id="rId12"/>
    <p:sldId id="269" r:id="rId13"/>
    <p:sldId id="270" r:id="rId14"/>
    <p:sldId id="257" r:id="rId15"/>
    <p:sldId id="261" r:id="rId16"/>
    <p:sldId id="262" r:id="rId17"/>
    <p:sldId id="259" r:id="rId18"/>
  </p:sldIdLst>
  <p:sldSz cx="9144000" cy="6858000" type="screen4x3"/>
  <p:notesSz cx="6858000" cy="9144000"/>
  <p:defaultTextStyle>
    <a:defPPr>
      <a:defRPr lang="en-US"/>
    </a:defPPr>
    <a:lvl1pPr algn="l" defTabSz="912813" rtl="0" fontAlgn="base">
      <a:spcBef>
        <a:spcPct val="0"/>
      </a:spcBef>
      <a:spcAft>
        <a:spcPct val="0"/>
      </a:spcAft>
      <a:defRPr kern="1200">
        <a:solidFill>
          <a:schemeClr val="tx1"/>
        </a:solidFill>
        <a:latin typeface="Arial" charset="0"/>
        <a:ea typeface="+mn-ea"/>
        <a:cs typeface="+mn-cs"/>
      </a:defRPr>
    </a:lvl1pPr>
    <a:lvl2pPr marL="455613" indent="1588" algn="l" defTabSz="912813" rtl="0" fontAlgn="base">
      <a:spcBef>
        <a:spcPct val="0"/>
      </a:spcBef>
      <a:spcAft>
        <a:spcPct val="0"/>
      </a:spcAft>
      <a:defRPr kern="1200">
        <a:solidFill>
          <a:schemeClr val="tx1"/>
        </a:solidFill>
        <a:latin typeface="Arial" charset="0"/>
        <a:ea typeface="+mn-ea"/>
        <a:cs typeface="+mn-cs"/>
      </a:defRPr>
    </a:lvl2pPr>
    <a:lvl3pPr marL="912813" indent="1588" algn="l" defTabSz="912813" rtl="0" fontAlgn="base">
      <a:spcBef>
        <a:spcPct val="0"/>
      </a:spcBef>
      <a:spcAft>
        <a:spcPct val="0"/>
      </a:spcAft>
      <a:defRPr kern="1200">
        <a:solidFill>
          <a:schemeClr val="tx1"/>
        </a:solidFill>
        <a:latin typeface="Arial" charset="0"/>
        <a:ea typeface="+mn-ea"/>
        <a:cs typeface="+mn-cs"/>
      </a:defRPr>
    </a:lvl3pPr>
    <a:lvl4pPr marL="1370013" indent="1588" algn="l" defTabSz="912813" rtl="0" fontAlgn="base">
      <a:spcBef>
        <a:spcPct val="0"/>
      </a:spcBef>
      <a:spcAft>
        <a:spcPct val="0"/>
      </a:spcAft>
      <a:defRPr kern="1200">
        <a:solidFill>
          <a:schemeClr val="tx1"/>
        </a:solidFill>
        <a:latin typeface="Arial" charset="0"/>
        <a:ea typeface="+mn-ea"/>
        <a:cs typeface="+mn-cs"/>
      </a:defRPr>
    </a:lvl4pPr>
    <a:lvl5pPr marL="1827213" indent="1588" algn="l" defTabSz="912813"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003399"/>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949" autoAdjust="0"/>
    <p:restoredTop sz="96105" autoAdjust="0"/>
  </p:normalViewPr>
  <p:slideViewPr>
    <p:cSldViewPr>
      <p:cViewPr varScale="1">
        <p:scale>
          <a:sx n="71" d="100"/>
          <a:sy n="71" d="100"/>
        </p:scale>
        <p:origin x="-540" y="-108"/>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smtClean="0">
                <a:latin typeface="+mn-lt"/>
              </a:defRPr>
            </a:lvl1pPr>
          </a:lstStyle>
          <a:p>
            <a:pPr>
              <a:defRPr/>
            </a:pPr>
            <a:fld id="{F3B869F1-D34B-49E2-B26D-79322DC0397B}" type="datetimeFigureOut">
              <a:rPr lang="en-US"/>
              <a:pPr>
                <a:defRPr/>
              </a:pPr>
              <a:t>9/16/2008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defTabSz="914363" fontAlgn="auto">
              <a:spcBef>
                <a:spcPts val="0"/>
              </a:spcBef>
              <a:spcAft>
                <a:spcPts val="0"/>
              </a:spcAft>
              <a:defRPr sz="500" dirty="0" smtClean="0">
                <a:solidFill>
                  <a:srgbClr val="000000"/>
                </a:solidFill>
                <a:latin typeface="+mn-lt"/>
              </a:defRPr>
            </a:lvl1pPr>
          </a:lstStyle>
          <a:p>
            <a:pPr>
              <a:defRPr/>
            </a:pPr>
            <a:r>
              <a:rPr lang="en-US"/>
              <a:t>© 2007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defTabSz="914363" fontAlgn="auto">
              <a:spcBef>
                <a:spcPts val="0"/>
              </a:spcBef>
              <a:spcAft>
                <a:spcPts val="0"/>
              </a:spcAft>
              <a:defRPr sz="1200" smtClean="0">
                <a:latin typeface="+mn-lt"/>
              </a:defRPr>
            </a:lvl1pPr>
          </a:lstStyle>
          <a:p>
            <a:pPr>
              <a:defRPr/>
            </a:pPr>
            <a:fld id="{FA77C58D-BE34-4975-9C04-3FDFDEE307D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smtClean="0">
                <a:latin typeface="+mn-lt"/>
              </a:defRPr>
            </a:lvl1pPr>
          </a:lstStyle>
          <a:p>
            <a:pPr>
              <a:defRPr/>
            </a:pPr>
            <a:fld id="{E8B57980-5026-4575-8834-A7ECB2F2C6CC}" type="datetimeFigureOut">
              <a:rPr lang="en-US"/>
              <a:pPr>
                <a:defRPr/>
              </a:pPr>
              <a:t>9/16/2008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dirty="0" smtClean="0">
                <a:solidFill>
                  <a:srgbClr val="000000"/>
                </a:solidFill>
                <a:latin typeface="Segoe" pitchFamily="34" charset="0"/>
              </a:defRPr>
            </a:lvl1pPr>
          </a:lstStyle>
          <a:p>
            <a:pPr>
              <a:defRPr/>
            </a:pPr>
            <a:r>
              <a:rPr lang="en-US"/>
              <a:t>© 2007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defTabSz="914363" fontAlgn="auto">
              <a:spcBef>
                <a:spcPts val="0"/>
              </a:spcBef>
              <a:spcAft>
                <a:spcPts val="0"/>
              </a:spcAft>
              <a:defRPr sz="1200" smtClean="0">
                <a:latin typeface="+mn-lt"/>
              </a:defRPr>
            </a:lvl1pPr>
          </a:lstStyle>
          <a:p>
            <a:pPr>
              <a:defRPr/>
            </a:pPr>
            <a:fld id="{9367E9C5-2720-4EDA-9483-340B46E527A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12813" rtl="0" fontAlgn="base">
      <a:lnSpc>
        <a:spcPct val="90000"/>
      </a:lnSpc>
      <a:spcBef>
        <a:spcPct val="30000"/>
      </a:spcBef>
      <a:spcAft>
        <a:spcPts val="338"/>
      </a:spcAft>
      <a:defRPr sz="900" kern="1200">
        <a:solidFill>
          <a:schemeClr val="tx1"/>
        </a:solidFill>
        <a:latin typeface="Segoe" pitchFamily="34" charset="0"/>
        <a:ea typeface="+mn-ea"/>
        <a:cs typeface="+mn-cs"/>
      </a:defRPr>
    </a:lvl1pPr>
    <a:lvl2pPr marL="212725" indent="-104775" algn="l" defTabSz="912813" rtl="0" fontAlgn="base">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2pPr>
    <a:lvl3pPr marL="327025" indent="-114300" algn="l" defTabSz="912813" rtl="0" fontAlgn="base">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3pPr>
    <a:lvl4pPr marL="482600" indent="-146050" algn="l" defTabSz="912813" rtl="0" fontAlgn="base">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4pPr>
    <a:lvl5pPr marL="614363" indent="-114300" algn="l" defTabSz="912813" rtl="0" fontAlgn="base">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300" dirty="0">
              <a:solidFill>
                <a:srgbClr val="FFFFFF"/>
              </a:solidFill>
              <a:effectLst>
                <a:outerShdw blurRad="38100" dist="38100" dir="2700000" algn="tl">
                  <a:srgbClr val="000000">
                    <a:alpha val="43137"/>
                  </a:srgbClr>
                </a:outerShdw>
              </a:effectLst>
            </a:endParaRPr>
          </a:p>
        </p:txBody>
      </p:sp>
      <p:sp>
        <p:nvSpPr>
          <p:cNvPr id="6" name="TextBox 8"/>
          <p:cNvSpPr txBox="1"/>
          <p:nvPr userDrawn="1"/>
        </p:nvSpPr>
        <p:spPr>
          <a:xfrm>
            <a:off x="4763" y="6162675"/>
            <a:ext cx="2590800" cy="400050"/>
          </a:xfrm>
          <a:prstGeom prst="rect">
            <a:avLst/>
          </a:prstGeom>
          <a:noFill/>
        </p:spPr>
        <p:txBody>
          <a:bodyPr>
            <a:spAutoFit/>
          </a:bodyPr>
          <a:lstStyle/>
          <a:p>
            <a:pPr defTabSz="914363" fontAlgn="auto">
              <a:spcBef>
                <a:spcPts val="0"/>
              </a:spcBef>
              <a:spcAft>
                <a:spcPts val="0"/>
              </a:spcAft>
              <a:defRPr/>
            </a:pPr>
            <a:r>
              <a:rPr lang="en-US" sz="2000" b="1" dirty="0">
                <a:solidFill>
                  <a:schemeClr val="tx1">
                    <a:lumMod val="75000"/>
                  </a:schemeClr>
                </a:solidFill>
                <a:latin typeface="Segoe Script" pitchFamily="34" charset="0"/>
              </a:rPr>
              <a:t>Connect with life</a:t>
            </a:r>
          </a:p>
        </p:txBody>
      </p:sp>
      <p:pic>
        <p:nvPicPr>
          <p:cNvPr id="7" name="Picture 9" descr="MSDN logo 2">
            <a:hlinkClick r:id="rId2"/>
          </p:cNvPr>
          <p:cNvPicPr>
            <a:picLocks noChangeAspect="1" noChangeArrowheads="1"/>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8" name="TextBox 11"/>
          <p:cNvSpPr txBox="1"/>
          <p:nvPr userDrawn="1"/>
        </p:nvSpPr>
        <p:spPr>
          <a:xfrm>
            <a:off x="50800" y="6427788"/>
            <a:ext cx="2540000" cy="246062"/>
          </a:xfrm>
          <a:prstGeom prst="rect">
            <a:avLst/>
          </a:prstGeom>
          <a:noFill/>
        </p:spPr>
        <p:txBody>
          <a:bodyPr>
            <a:spAutoFit/>
          </a:bodyPr>
          <a:lstStyle/>
          <a:p>
            <a:pPr algn="ctr" defTabSz="914363" fontAlgn="auto">
              <a:spcBef>
                <a:spcPts val="0"/>
              </a:spcBef>
              <a:spcAft>
                <a:spcPts val="0"/>
              </a:spcAft>
              <a:defRPr/>
            </a:pPr>
            <a:r>
              <a:rPr lang="en-US" sz="1000" dirty="0">
                <a:solidFill>
                  <a:schemeClr val="tx1">
                    <a:lumMod val="75000"/>
                  </a:schemeClr>
                </a:solidFill>
                <a:latin typeface="+mn-lt"/>
              </a:rPr>
              <a:t>www.connectwithlife.co.in</a:t>
            </a:r>
            <a:endParaRPr lang="en-US" sz="1100" dirty="0">
              <a:solidFill>
                <a:schemeClr val="tx1">
                  <a:lumMod val="75000"/>
                </a:schemeClr>
              </a:solidFill>
              <a:latin typeface="+mn-lt"/>
            </a:endParaRPr>
          </a:p>
        </p:txBody>
      </p:sp>
      <p:pic>
        <p:nvPicPr>
          <p:cNvPr id="9"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213" y="6080125"/>
            <a:ext cx="2017712" cy="685800"/>
          </a:xfrm>
          <a:prstGeom prst="rect">
            <a:avLst/>
          </a:prstGeom>
          <a:noFill/>
          <a:ln w="9525">
            <a:noFill/>
            <a:miter lim="800000"/>
            <a:headEnd/>
            <a:tailEnd/>
          </a:ln>
        </p:spPr>
      </p:pic>
      <p:sp>
        <p:nvSpPr>
          <p:cNvPr id="2" name="Title 1"/>
          <p:cNvSpPr>
            <a:spLocks noGrp="1"/>
          </p:cNvSpPr>
          <p:nvPr>
            <p:ph type="ctrTitle"/>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p>
        </p:txBody>
      </p:sp>
      <p:sp>
        <p:nvSpPr>
          <p:cNvPr id="22" name="Text Placeholder 21"/>
          <p:cNvSpPr>
            <a:spLocks noGrp="1"/>
          </p:cNvSpPr>
          <p:nvPr>
            <p:ph type="body" sz="quarter" idx="10"/>
          </p:nvPr>
        </p:nvSpPr>
        <p:spPr>
          <a:xfrm>
            <a:off x="737061" y="4837736"/>
            <a:ext cx="5943600" cy="858697"/>
          </a:xfrm>
        </p:spPr>
        <p:txBody>
          <a:bodyPr/>
          <a:lstStyle>
            <a:lvl1pPr>
              <a:buNone/>
              <a:defRPr sz="1800" baseline="0"/>
            </a:lvl1p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Master title style</a:t>
            </a:r>
            <a:endParaRPr lang="en-US" dirty="0"/>
          </a:p>
        </p:txBody>
      </p:sp>
      <p:sp>
        <p:nvSpPr>
          <p:cNvPr id="3" name="Subtitle 2"/>
          <p:cNvSpPr>
            <a:spLocks noGrp="1"/>
          </p:cNvSpPr>
          <p:nvPr>
            <p:ph type="subTitle" idx="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
        <p:nvSpPr>
          <p:cNvPr id="7" name="Text Placeholder 6"/>
          <p:cNvSpPr>
            <a:spLocks noGrp="1"/>
          </p:cNvSpPr>
          <p:nvPr>
            <p:ph type="body" sz="quarter" idx="10"/>
          </p:nvPr>
        </p:nvSpPr>
        <p:spPr>
          <a:xfrm>
            <a:off x="685800" y="304800"/>
            <a:ext cx="7690114" cy="1384994"/>
          </a:xfrm>
        </p:spPr>
        <p:txBody>
          <a:bodyPr>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Click to edit Master text styles</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213" y="2259013"/>
            <a:ext cx="5940425" cy="1284287"/>
          </a:xfrm>
          <a:prstGeom prst="rect">
            <a:avLst/>
          </a:prstGeom>
          <a:noFill/>
          <a:ln w="9525">
            <a:noFill/>
            <a:miter lim="800000"/>
            <a:headEnd/>
            <a:tailEnd/>
          </a:ln>
        </p:spPr>
      </p:pic>
      <p:sp>
        <p:nvSpPr>
          <p:cNvPr id="3" name="Text Box 3"/>
          <p:cNvSpPr txBox="1">
            <a:spLocks noChangeArrowheads="1"/>
          </p:cNvSpPr>
          <p:nvPr userDrawn="1"/>
        </p:nvSpPr>
        <p:spPr bwMode="blackWhite">
          <a:xfrm>
            <a:off x="381000" y="5105400"/>
            <a:ext cx="8382000" cy="523875"/>
          </a:xfrm>
          <a:prstGeom prst="rect">
            <a:avLst/>
          </a:prstGeom>
          <a:noFill/>
          <a:ln w="12700">
            <a:noFill/>
            <a:miter lim="800000"/>
            <a:headEnd type="none" w="sm" len="sm"/>
            <a:tailEnd type="none" w="sm" len="sm"/>
          </a:ln>
          <a:effectLst/>
        </p:spPr>
        <p:txBody>
          <a:bodyPr lIns="91425" tIns="45713" rIns="91425" bIns="45713">
            <a:spAutoFit/>
          </a:bodyPr>
          <a:lstStyle/>
          <a:p>
            <a:pPr algn="ctr" defTabSz="914099" eaLnBrk="0" fontAlgn="auto" hangingPunct="0">
              <a:spcBef>
                <a:spcPts val="0"/>
              </a:spcBef>
              <a:spcAft>
                <a:spcPts val="0"/>
              </a:spcAft>
              <a:defRPr/>
            </a:pPr>
            <a:r>
              <a:rPr lang="en-US" sz="700" dirty="0">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99" eaLnBrk="0" fontAlgn="auto" hangingPunct="0">
              <a:spcBef>
                <a:spcPts val="0"/>
              </a:spcBef>
              <a:spcAft>
                <a:spcPts val="0"/>
              </a:spcAft>
              <a:defRPr/>
            </a:pPr>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3" descr="MSDN logo 2">
            <a:hlinkClick r:id="rId11"/>
          </p:cNvPr>
          <p:cNvPicPr>
            <a:picLocks noChangeAspect="1" noChangeArrowheads="1"/>
          </p:cNvPicPr>
          <p:nvPr/>
        </p:nvPicPr>
        <p:blipFill>
          <a:blip r:embed="rId12"/>
          <a:srcRect/>
          <a:stretch>
            <a:fillRect/>
          </a:stretch>
        </p:blipFill>
        <p:spPr bwMode="auto">
          <a:xfrm>
            <a:off x="8193088" y="6381750"/>
            <a:ext cx="950912" cy="476250"/>
          </a:xfrm>
          <a:prstGeom prst="rect">
            <a:avLst/>
          </a:prstGeom>
          <a:noFill/>
          <a:ln w="9525">
            <a:noFill/>
            <a:miter lim="800000"/>
            <a:headEnd/>
            <a:tailEnd/>
          </a:ln>
        </p:spPr>
      </p:pic>
      <p:pic>
        <p:nvPicPr>
          <p:cNvPr id="1029"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858000" y="6400800"/>
            <a:ext cx="1228725" cy="417513"/>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3703" r:id="rId1"/>
    <p:sldLayoutId id="2147483702" r:id="rId2"/>
    <p:sldLayoutId id="2147483704" r:id="rId3"/>
    <p:sldLayoutId id="2147483701" r:id="rId4"/>
    <p:sldLayoutId id="2147483700" r:id="rId5"/>
    <p:sldLayoutId id="2147483699" r:id="rId6"/>
    <p:sldLayoutId id="2147483698" r:id="rId7"/>
    <p:sldLayoutId id="2147483697" r:id="rId8"/>
    <p:sldLayoutId id="2147483705" r:id="rId9"/>
  </p:sldLayoutIdLst>
  <p:transition>
    <p:fade/>
  </p:transition>
  <p:txStyles>
    <p:titleStyle>
      <a:lvl1pPr algn="l" defTabSz="912813" rtl="0" fontAlgn="base">
        <a:lnSpc>
          <a:spcPct val="90000"/>
        </a:lnSpc>
        <a:spcBef>
          <a:spcPct val="0"/>
        </a:spcBef>
        <a:spcAft>
          <a:spcPct val="0"/>
        </a:spcAft>
        <a:defRPr lang="en-US" sz="4800" kern="1200" spc="-150" dirty="0">
          <a:ln w="3175">
            <a:noFill/>
          </a:ln>
          <a:solidFill>
            <a:schemeClr val="tx1"/>
          </a:solidFill>
          <a:latin typeface="+mj-lt"/>
          <a:ea typeface="+mn-ea"/>
          <a:cs typeface="Arial" charset="0"/>
        </a:defRPr>
      </a:lvl1pPr>
      <a:lvl2pPr algn="l" defTabSz="912813" rtl="0" fontAlgn="base">
        <a:lnSpc>
          <a:spcPct val="90000"/>
        </a:lnSpc>
        <a:spcBef>
          <a:spcPct val="0"/>
        </a:spcBef>
        <a:spcAft>
          <a:spcPct val="0"/>
        </a:spcAft>
        <a:defRPr sz="4800">
          <a:solidFill>
            <a:schemeClr val="tx1"/>
          </a:solidFill>
          <a:latin typeface="Segoe"/>
          <a:cs typeface="Arial" charset="0"/>
        </a:defRPr>
      </a:lvl2pPr>
      <a:lvl3pPr algn="l" defTabSz="912813" rtl="0" fontAlgn="base">
        <a:lnSpc>
          <a:spcPct val="90000"/>
        </a:lnSpc>
        <a:spcBef>
          <a:spcPct val="0"/>
        </a:spcBef>
        <a:spcAft>
          <a:spcPct val="0"/>
        </a:spcAft>
        <a:defRPr sz="4800">
          <a:solidFill>
            <a:schemeClr val="tx1"/>
          </a:solidFill>
          <a:latin typeface="Segoe"/>
          <a:cs typeface="Arial" charset="0"/>
        </a:defRPr>
      </a:lvl3pPr>
      <a:lvl4pPr algn="l" defTabSz="912813" rtl="0" fontAlgn="base">
        <a:lnSpc>
          <a:spcPct val="90000"/>
        </a:lnSpc>
        <a:spcBef>
          <a:spcPct val="0"/>
        </a:spcBef>
        <a:spcAft>
          <a:spcPct val="0"/>
        </a:spcAft>
        <a:defRPr sz="4800">
          <a:solidFill>
            <a:schemeClr val="tx1"/>
          </a:solidFill>
          <a:latin typeface="Segoe"/>
          <a:cs typeface="Arial" charset="0"/>
        </a:defRPr>
      </a:lvl4pPr>
      <a:lvl5pPr algn="l" defTabSz="912813" rtl="0" fontAlgn="base">
        <a:lnSpc>
          <a:spcPct val="90000"/>
        </a:lnSpc>
        <a:spcBef>
          <a:spcPct val="0"/>
        </a:spcBef>
        <a:spcAft>
          <a:spcPct val="0"/>
        </a:spcAft>
        <a:defRPr sz="4800">
          <a:solidFill>
            <a:schemeClr val="tx1"/>
          </a:solidFill>
          <a:latin typeface="Segoe"/>
          <a:cs typeface="Arial" charset="0"/>
        </a:defRPr>
      </a:lvl5pPr>
      <a:lvl6pPr marL="457200" algn="l" defTabSz="912813" rtl="0" fontAlgn="base">
        <a:lnSpc>
          <a:spcPct val="90000"/>
        </a:lnSpc>
        <a:spcBef>
          <a:spcPct val="0"/>
        </a:spcBef>
        <a:spcAft>
          <a:spcPct val="0"/>
        </a:spcAft>
        <a:defRPr sz="4800">
          <a:solidFill>
            <a:schemeClr val="tx1"/>
          </a:solidFill>
          <a:latin typeface="Segoe"/>
          <a:cs typeface="Arial" charset="0"/>
        </a:defRPr>
      </a:lvl6pPr>
      <a:lvl7pPr marL="914400" algn="l" defTabSz="912813" rtl="0" fontAlgn="base">
        <a:lnSpc>
          <a:spcPct val="90000"/>
        </a:lnSpc>
        <a:spcBef>
          <a:spcPct val="0"/>
        </a:spcBef>
        <a:spcAft>
          <a:spcPct val="0"/>
        </a:spcAft>
        <a:defRPr sz="4800">
          <a:solidFill>
            <a:schemeClr val="tx1"/>
          </a:solidFill>
          <a:latin typeface="Segoe"/>
          <a:cs typeface="Arial" charset="0"/>
        </a:defRPr>
      </a:lvl7pPr>
      <a:lvl8pPr marL="1371600" algn="l" defTabSz="912813" rtl="0" fontAlgn="base">
        <a:lnSpc>
          <a:spcPct val="90000"/>
        </a:lnSpc>
        <a:spcBef>
          <a:spcPct val="0"/>
        </a:spcBef>
        <a:spcAft>
          <a:spcPct val="0"/>
        </a:spcAft>
        <a:defRPr sz="4800">
          <a:solidFill>
            <a:schemeClr val="tx1"/>
          </a:solidFill>
          <a:latin typeface="Segoe"/>
          <a:cs typeface="Arial" charset="0"/>
        </a:defRPr>
      </a:lvl8pPr>
      <a:lvl9pPr marL="1828800" algn="l" defTabSz="912813" rtl="0" fontAlgn="base">
        <a:lnSpc>
          <a:spcPct val="90000"/>
        </a:lnSpc>
        <a:spcBef>
          <a:spcPct val="0"/>
        </a:spcBef>
        <a:spcAft>
          <a:spcPct val="0"/>
        </a:spcAft>
        <a:defRPr sz="4800">
          <a:solidFill>
            <a:schemeClr val="tx1"/>
          </a:solidFill>
          <a:latin typeface="Segoe"/>
          <a:cs typeface="Arial" charset="0"/>
        </a:defRPr>
      </a:lvl9pPr>
    </p:titleStyle>
    <p:bodyStyle>
      <a:lvl1pPr marL="396875" indent="-396875" algn="l" defTabSz="912813" rtl="0" fontAlgn="base">
        <a:lnSpc>
          <a:spcPct val="90000"/>
        </a:lnSpc>
        <a:spcBef>
          <a:spcPct val="20000"/>
        </a:spcBef>
        <a:spcAft>
          <a:spcPct val="0"/>
        </a:spcAft>
        <a:buSzPct val="80000"/>
        <a:buBlip>
          <a:blip r:embed="rId14"/>
        </a:buBlip>
        <a:defRPr sz="3200" kern="1200">
          <a:solidFill>
            <a:schemeClr val="tx1"/>
          </a:solidFill>
          <a:latin typeface="+mn-lt"/>
          <a:ea typeface="+mn-ea"/>
          <a:cs typeface="+mn-cs"/>
        </a:defRPr>
      </a:lvl1pPr>
      <a:lvl2pPr marL="914400" indent="-396875" algn="l" defTabSz="912813" rtl="0" fontAlgn="base">
        <a:lnSpc>
          <a:spcPct val="90000"/>
        </a:lnSpc>
        <a:spcBef>
          <a:spcPct val="20000"/>
        </a:spcBef>
        <a:spcAft>
          <a:spcPct val="0"/>
        </a:spcAft>
        <a:buSzPct val="80000"/>
        <a:buBlip>
          <a:blip r:embed="rId14"/>
        </a:buBlip>
        <a:defRPr sz="2800" kern="1200">
          <a:solidFill>
            <a:schemeClr val="tx1"/>
          </a:solidFill>
          <a:latin typeface="+mn-lt"/>
          <a:ea typeface="+mn-ea"/>
          <a:cs typeface="+mn-cs"/>
        </a:defRPr>
      </a:lvl2pPr>
      <a:lvl3pPr marL="1258888" indent="-344488" algn="l" defTabSz="912813" rtl="0" fontAlgn="base">
        <a:lnSpc>
          <a:spcPct val="90000"/>
        </a:lnSpc>
        <a:spcBef>
          <a:spcPct val="20000"/>
        </a:spcBef>
        <a:spcAft>
          <a:spcPct val="0"/>
        </a:spcAft>
        <a:buSzPct val="80000"/>
        <a:buBlip>
          <a:blip r:embed="rId14"/>
        </a:buBlip>
        <a:defRPr sz="2400" kern="1200">
          <a:solidFill>
            <a:schemeClr val="tx1"/>
          </a:solidFill>
          <a:latin typeface="+mn-lt"/>
          <a:ea typeface="+mn-ea"/>
          <a:cs typeface="+mn-cs"/>
        </a:defRPr>
      </a:lvl3pPr>
      <a:lvl4pPr marL="1604963" indent="-346075" algn="l" defTabSz="912813" rtl="0" fontAlgn="base">
        <a:lnSpc>
          <a:spcPct val="90000"/>
        </a:lnSpc>
        <a:spcBef>
          <a:spcPct val="20000"/>
        </a:spcBef>
        <a:spcAft>
          <a:spcPct val="0"/>
        </a:spcAft>
        <a:buSzPct val="80000"/>
        <a:buBlip>
          <a:blip r:embed="rId14"/>
        </a:buBlip>
        <a:defRPr sz="2400" kern="1200">
          <a:solidFill>
            <a:schemeClr val="tx1"/>
          </a:solidFill>
          <a:latin typeface="+mn-lt"/>
          <a:ea typeface="+mn-ea"/>
          <a:cs typeface="+mn-cs"/>
        </a:defRPr>
      </a:lvl4pPr>
      <a:lvl5pPr marL="1941513" indent="-336550" algn="l" defTabSz="912813" rtl="0" fontAlgn="base">
        <a:lnSpc>
          <a:spcPct val="90000"/>
        </a:lnSpc>
        <a:spcBef>
          <a:spcPct val="20000"/>
        </a:spcBef>
        <a:spcAft>
          <a:spcPct val="0"/>
        </a:spcAft>
        <a:buSzPct val="80000"/>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msdn.microsoft.com/applicationplatform" TargetMode="External"/><Relationship Id="rId2" Type="http://schemas.openxmlformats.org/officeDocument/2006/relationships/hyperlink" Target="http://msdn.microsoft.com/teamsyste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30250" y="4344988"/>
            <a:ext cx="8032750" cy="906462"/>
          </a:xfrm>
        </p:spPr>
        <p:txBody>
          <a:bodyPr/>
          <a:lstStyle/>
          <a:p>
            <a:pPr>
              <a:spcBef>
                <a:spcPct val="0"/>
              </a:spcBef>
            </a:pPr>
            <a:r>
              <a:rPr lang="en-US" smtClean="0">
                <a:solidFill>
                  <a:srgbClr val="FFFFFF"/>
                </a:solidFill>
              </a:rPr>
              <a:t>Cheryl Johnson</a:t>
            </a:r>
          </a:p>
          <a:p>
            <a:pPr>
              <a:spcBef>
                <a:spcPct val="0"/>
              </a:spcBef>
            </a:pPr>
            <a:r>
              <a:rPr lang="en-US" sz="1800" smtClean="0">
                <a:solidFill>
                  <a:srgbClr val="BFBFBF"/>
                </a:solidFill>
              </a:rPr>
              <a:t>VSTS Solution Expert</a:t>
            </a:r>
            <a:r>
              <a:rPr lang="en-US" sz="1600" smtClean="0">
                <a:solidFill>
                  <a:srgbClr val="BFBFBF"/>
                </a:solidFill>
              </a:rPr>
              <a:t> </a:t>
            </a:r>
            <a:r>
              <a:rPr lang="en-US" sz="1600" smtClean="0">
                <a:solidFill>
                  <a:srgbClr val="FFFF00"/>
                </a:solidFill>
              </a:rPr>
              <a:t>|</a:t>
            </a:r>
            <a:r>
              <a:rPr lang="en-US" sz="1600" smtClean="0">
                <a:solidFill>
                  <a:srgbClr val="BFBFBF"/>
                </a:solidFill>
              </a:rPr>
              <a:t>  </a:t>
            </a:r>
            <a:r>
              <a:rPr lang="en-US" sz="1800" smtClean="0">
                <a:solidFill>
                  <a:srgbClr val="BFBFBF"/>
                </a:solidFill>
              </a:rPr>
              <a:t>Canarys Automations Pvt Ltd</a:t>
            </a:r>
          </a:p>
          <a:p>
            <a:pPr>
              <a:spcBef>
                <a:spcPct val="0"/>
              </a:spcBef>
            </a:pPr>
            <a:r>
              <a:rPr lang="en-US" sz="1600" smtClean="0">
                <a:solidFill>
                  <a:srgbClr val="BFBFBF"/>
                </a:solidFill>
              </a:rPr>
              <a:t>vststeam@ecanarys.com</a:t>
            </a:r>
          </a:p>
        </p:txBody>
      </p:sp>
      <p:sp>
        <p:nvSpPr>
          <p:cNvPr id="13316" name="Text Box 4"/>
          <p:cNvSpPr txBox="1">
            <a:spLocks noChangeArrowheads="1"/>
          </p:cNvSpPr>
          <p:nvPr/>
        </p:nvSpPr>
        <p:spPr bwMode="auto">
          <a:xfrm>
            <a:off x="228600" y="1828800"/>
            <a:ext cx="8634413" cy="762000"/>
          </a:xfrm>
          <a:prstGeom prst="rect">
            <a:avLst/>
          </a:prstGeom>
          <a:noFill/>
          <a:ln w="9525">
            <a:noFill/>
            <a:miter lim="800000"/>
            <a:headEnd/>
            <a:tailEnd/>
          </a:ln>
          <a:effectLst/>
        </p:spPr>
        <p:txBody>
          <a:bodyPr wrap="none">
            <a:spAutoFit/>
          </a:bodyPr>
          <a:lstStyle/>
          <a:p>
            <a:pPr defTabSz="914400"/>
            <a:r>
              <a:rPr lang="en-US" sz="4400" b="1">
                <a:latin typeface="Segoe"/>
              </a:rPr>
              <a:t>Performance Testing with VSTS</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ChangeArrowheads="1"/>
          </p:cNvSpPr>
          <p:nvPr/>
        </p:nvSpPr>
        <p:spPr bwMode="auto">
          <a:xfrm>
            <a:off x="304800" y="0"/>
            <a:ext cx="8053388" cy="823913"/>
          </a:xfrm>
          <a:prstGeom prst="rect">
            <a:avLst/>
          </a:prstGeom>
          <a:noFill/>
          <a:ln w="9525">
            <a:noFill/>
            <a:miter lim="800000"/>
            <a:headEnd/>
            <a:tailEnd/>
          </a:ln>
          <a:effectLst/>
        </p:spPr>
        <p:txBody>
          <a:bodyPr wrap="none">
            <a:spAutoFit/>
          </a:bodyPr>
          <a:lstStyle/>
          <a:p>
            <a:pPr defTabSz="914400"/>
            <a:r>
              <a:rPr lang="en-US" sz="4800">
                <a:latin typeface="Segoe"/>
              </a:rPr>
              <a:t>Performance Test Objectives</a:t>
            </a:r>
          </a:p>
        </p:txBody>
      </p:sp>
      <p:sp>
        <p:nvSpPr>
          <p:cNvPr id="33798" name="Rectangle 6"/>
          <p:cNvSpPr>
            <a:spLocks noChangeArrowheads="1"/>
          </p:cNvSpPr>
          <p:nvPr/>
        </p:nvSpPr>
        <p:spPr bwMode="auto">
          <a:xfrm>
            <a:off x="4351338" y="1487488"/>
            <a:ext cx="4294187" cy="4478337"/>
          </a:xfrm>
          <a:prstGeom prst="rect">
            <a:avLst/>
          </a:prstGeom>
          <a:noFill/>
          <a:ln w="9525">
            <a:noFill/>
            <a:miter lim="800000"/>
            <a:headEnd/>
            <a:tailEnd/>
          </a:ln>
          <a:effectLst/>
        </p:spPr>
        <p:txBody>
          <a:bodyPr lIns="92075" tIns="46038" rIns="92075" bIns="46038"/>
          <a:lstStyle/>
          <a:p>
            <a:pPr defTabSz="914400">
              <a:spcBef>
                <a:spcPct val="75000"/>
              </a:spcBef>
              <a:buClr>
                <a:srgbClr val="D4D478"/>
              </a:buClr>
              <a:buFont typeface="Wingdings" pitchFamily="2" charset="2"/>
              <a:buNone/>
            </a:pPr>
            <a:r>
              <a:rPr lang="en-US" sz="1600" b="1">
                <a:solidFill>
                  <a:schemeClr val="tx2"/>
                </a:solidFill>
              </a:rPr>
              <a:t>       </a:t>
            </a:r>
            <a:r>
              <a:rPr lang="en-US" sz="1600" b="1">
                <a:solidFill>
                  <a:srgbClr val="FFCC00"/>
                </a:solidFill>
                <a:latin typeface="Segoe"/>
              </a:rPr>
              <a:t>Reliability</a:t>
            </a:r>
          </a:p>
          <a:p>
            <a:pPr marL="631825" lvl="1" indent="-233363" defTabSz="914400">
              <a:spcBef>
                <a:spcPct val="40000"/>
              </a:spcBef>
              <a:buClr>
                <a:srgbClr val="D4D478"/>
              </a:buClr>
              <a:buFont typeface="Wingdings" pitchFamily="2" charset="2"/>
              <a:buNone/>
            </a:pPr>
            <a:r>
              <a:rPr lang="en-US" sz="1600">
                <a:solidFill>
                  <a:schemeClr val="tx2"/>
                </a:solidFill>
                <a:latin typeface="Segoe"/>
              </a:rPr>
              <a:t>How reliable is the system under a</a:t>
            </a:r>
          </a:p>
          <a:p>
            <a:pPr marL="631825" lvl="1" indent="-233363" defTabSz="914400">
              <a:spcBef>
                <a:spcPct val="40000"/>
              </a:spcBef>
              <a:buClr>
                <a:srgbClr val="D4D478"/>
              </a:buClr>
              <a:buFont typeface="Wingdings" pitchFamily="2" charset="2"/>
              <a:buNone/>
            </a:pPr>
            <a:r>
              <a:rPr lang="en-US" sz="1600">
                <a:solidFill>
                  <a:schemeClr val="tx2"/>
                </a:solidFill>
                <a:latin typeface="Segoe"/>
              </a:rPr>
              <a:t>heavy work load?</a:t>
            </a:r>
          </a:p>
          <a:p>
            <a:pPr defTabSz="914400">
              <a:spcBef>
                <a:spcPct val="75000"/>
              </a:spcBef>
              <a:buClr>
                <a:srgbClr val="D4D478"/>
              </a:buClr>
              <a:buFont typeface="Wingdings" pitchFamily="2" charset="2"/>
              <a:buNone/>
            </a:pPr>
            <a:r>
              <a:rPr lang="en-US" sz="1600" b="1">
                <a:solidFill>
                  <a:schemeClr val="tx2"/>
                </a:solidFill>
                <a:latin typeface="Segoe"/>
              </a:rPr>
              <a:t>      </a:t>
            </a:r>
            <a:r>
              <a:rPr lang="en-US" sz="1600" b="1">
                <a:solidFill>
                  <a:srgbClr val="FFCC00"/>
                </a:solidFill>
                <a:latin typeface="Segoe"/>
              </a:rPr>
              <a:t>Capacity planning</a:t>
            </a:r>
          </a:p>
          <a:p>
            <a:pPr marL="631825" lvl="1" indent="-233363" defTabSz="914400">
              <a:spcBef>
                <a:spcPct val="40000"/>
              </a:spcBef>
              <a:buClr>
                <a:srgbClr val="D4D478"/>
              </a:buClr>
              <a:buFont typeface="Wingdings" pitchFamily="2" charset="2"/>
              <a:buNone/>
            </a:pPr>
            <a:r>
              <a:rPr lang="en-US" sz="1600">
                <a:solidFill>
                  <a:schemeClr val="tx2"/>
                </a:solidFill>
                <a:latin typeface="Segoe"/>
              </a:rPr>
              <a:t>What is the hardware needed for</a:t>
            </a:r>
          </a:p>
          <a:p>
            <a:pPr marL="631825" lvl="1" indent="-233363" defTabSz="914400">
              <a:spcBef>
                <a:spcPct val="40000"/>
              </a:spcBef>
              <a:buClr>
                <a:srgbClr val="D4D478"/>
              </a:buClr>
              <a:buFont typeface="Wingdings" pitchFamily="2" charset="2"/>
              <a:buNone/>
            </a:pPr>
            <a:r>
              <a:rPr lang="en-US" sz="1600">
                <a:solidFill>
                  <a:schemeClr val="tx2"/>
                </a:solidFill>
                <a:latin typeface="Segoe"/>
              </a:rPr>
              <a:t> an optimized performance ?</a:t>
            </a:r>
          </a:p>
          <a:p>
            <a:pPr defTabSz="914400">
              <a:spcBef>
                <a:spcPct val="75000"/>
              </a:spcBef>
              <a:buClr>
                <a:srgbClr val="D4D478"/>
              </a:buClr>
              <a:buFont typeface="Wingdings" pitchFamily="2" charset="2"/>
              <a:buNone/>
            </a:pPr>
            <a:r>
              <a:rPr lang="en-US" sz="1600" b="1">
                <a:solidFill>
                  <a:schemeClr val="tx2"/>
                </a:solidFill>
                <a:latin typeface="Segoe"/>
              </a:rPr>
              <a:t>      </a:t>
            </a:r>
            <a:r>
              <a:rPr lang="en-US" sz="1600" b="1">
                <a:solidFill>
                  <a:srgbClr val="FFCC00"/>
                </a:solidFill>
                <a:latin typeface="Segoe"/>
              </a:rPr>
              <a:t>Bottleneck identification</a:t>
            </a:r>
          </a:p>
          <a:p>
            <a:pPr marL="631825" lvl="1" indent="-233363" defTabSz="914400">
              <a:spcBef>
                <a:spcPct val="40000"/>
              </a:spcBef>
              <a:buClr>
                <a:srgbClr val="D4D478"/>
              </a:buClr>
              <a:buFont typeface="Wingdings" pitchFamily="2" charset="2"/>
              <a:buNone/>
            </a:pPr>
            <a:r>
              <a:rPr lang="en-US" sz="1600">
                <a:solidFill>
                  <a:schemeClr val="tx2"/>
                </a:solidFill>
                <a:latin typeface="Segoe"/>
              </a:rPr>
              <a:t>What is the cause of degradation in</a:t>
            </a:r>
          </a:p>
          <a:p>
            <a:pPr marL="631825" lvl="1" indent="-233363" defTabSz="914400">
              <a:spcBef>
                <a:spcPct val="40000"/>
              </a:spcBef>
              <a:buClr>
                <a:srgbClr val="D4D478"/>
              </a:buClr>
              <a:buFont typeface="Wingdings" pitchFamily="2" charset="2"/>
              <a:buNone/>
            </a:pPr>
            <a:r>
              <a:rPr lang="en-US" sz="1600">
                <a:solidFill>
                  <a:schemeClr val="tx2"/>
                </a:solidFill>
                <a:latin typeface="Segoe"/>
              </a:rPr>
              <a:t>performance?</a:t>
            </a:r>
          </a:p>
          <a:p>
            <a:pPr defTabSz="914400">
              <a:spcBef>
                <a:spcPct val="75000"/>
              </a:spcBef>
              <a:buClr>
                <a:srgbClr val="D4D478"/>
              </a:buClr>
              <a:buFont typeface="Wingdings" pitchFamily="2" charset="2"/>
              <a:buNone/>
            </a:pPr>
            <a:endParaRPr lang="en-US" sz="1600">
              <a:solidFill>
                <a:schemeClr val="tx2"/>
              </a:solidFill>
              <a:latin typeface="Segoe"/>
            </a:endParaRPr>
          </a:p>
        </p:txBody>
      </p:sp>
      <p:sp>
        <p:nvSpPr>
          <p:cNvPr id="33799" name="Rectangle 7"/>
          <p:cNvSpPr>
            <a:spLocks noChangeArrowheads="1"/>
          </p:cNvSpPr>
          <p:nvPr/>
        </p:nvSpPr>
        <p:spPr bwMode="auto">
          <a:xfrm>
            <a:off x="325438" y="1511300"/>
            <a:ext cx="4146550" cy="4548188"/>
          </a:xfrm>
          <a:prstGeom prst="rect">
            <a:avLst/>
          </a:prstGeom>
          <a:noFill/>
          <a:ln w="9525">
            <a:noFill/>
            <a:miter lim="800000"/>
            <a:headEnd/>
            <a:tailEnd/>
          </a:ln>
          <a:effectLst/>
        </p:spPr>
        <p:txBody>
          <a:bodyPr lIns="92075" tIns="46038" rIns="92075" bIns="46038"/>
          <a:lstStyle/>
          <a:p>
            <a:pPr marL="396875" indent="-396875">
              <a:lnSpc>
                <a:spcPct val="90000"/>
              </a:lnSpc>
              <a:spcBef>
                <a:spcPct val="20000"/>
              </a:spcBef>
              <a:buClr>
                <a:srgbClr val="D4D478"/>
              </a:buClr>
              <a:buSzPct val="80000"/>
            </a:pPr>
            <a:r>
              <a:rPr lang="en-US" sz="1000">
                <a:latin typeface="Verdana" pitchFamily="34" charset="0"/>
              </a:rPr>
              <a:t>        </a:t>
            </a:r>
            <a:r>
              <a:rPr lang="en-US" sz="1600" b="1">
                <a:solidFill>
                  <a:srgbClr val="FFCC00"/>
                </a:solidFill>
                <a:latin typeface="Segoe"/>
              </a:rPr>
              <a:t>Application response time</a:t>
            </a:r>
          </a:p>
          <a:p>
            <a:pPr marL="914400" lvl="1" indent="-396875">
              <a:lnSpc>
                <a:spcPct val="90000"/>
              </a:lnSpc>
              <a:spcBef>
                <a:spcPct val="20000"/>
              </a:spcBef>
              <a:buClr>
                <a:srgbClr val="D4D478"/>
              </a:buClr>
              <a:buSzPct val="80000"/>
            </a:pPr>
            <a:r>
              <a:rPr lang="en-US" sz="1600">
                <a:latin typeface="Segoe"/>
              </a:rPr>
              <a:t>How long does it take to complete a</a:t>
            </a:r>
          </a:p>
          <a:p>
            <a:pPr marL="914400" lvl="1" indent="-396875">
              <a:lnSpc>
                <a:spcPct val="90000"/>
              </a:lnSpc>
              <a:spcBef>
                <a:spcPct val="20000"/>
              </a:spcBef>
              <a:buClr>
                <a:srgbClr val="D4D478"/>
              </a:buClr>
              <a:buSzPct val="80000"/>
            </a:pPr>
            <a:r>
              <a:rPr lang="en-US" sz="1600">
                <a:latin typeface="Segoe"/>
              </a:rPr>
              <a:t>task?</a:t>
            </a:r>
          </a:p>
          <a:p>
            <a:pPr marL="396875" indent="-396875">
              <a:lnSpc>
                <a:spcPct val="90000"/>
              </a:lnSpc>
              <a:spcBef>
                <a:spcPct val="20000"/>
              </a:spcBef>
              <a:buClr>
                <a:srgbClr val="D4D478"/>
              </a:buClr>
              <a:buSzPct val="80000"/>
            </a:pPr>
            <a:endParaRPr lang="en-US" sz="1600" b="1">
              <a:latin typeface="Segoe"/>
            </a:endParaRPr>
          </a:p>
          <a:p>
            <a:pPr marL="396875" indent="-396875">
              <a:lnSpc>
                <a:spcPct val="90000"/>
              </a:lnSpc>
              <a:spcBef>
                <a:spcPct val="20000"/>
              </a:spcBef>
              <a:buClr>
                <a:srgbClr val="D4D478"/>
              </a:buClr>
              <a:buSzPct val="80000"/>
            </a:pPr>
            <a:r>
              <a:rPr lang="en-US" sz="1600" b="1">
                <a:latin typeface="Segoe"/>
              </a:rPr>
              <a:t>      </a:t>
            </a:r>
            <a:r>
              <a:rPr lang="en-US" sz="1600" b="1">
                <a:solidFill>
                  <a:srgbClr val="FFCC00"/>
                </a:solidFill>
                <a:latin typeface="Segoe"/>
              </a:rPr>
              <a:t>Acceptance</a:t>
            </a:r>
          </a:p>
          <a:p>
            <a:pPr marL="914400" lvl="1" indent="-396875">
              <a:lnSpc>
                <a:spcPct val="90000"/>
              </a:lnSpc>
              <a:spcBef>
                <a:spcPct val="20000"/>
              </a:spcBef>
              <a:buClr>
                <a:srgbClr val="D4D478"/>
              </a:buClr>
              <a:buSzPct val="80000"/>
            </a:pPr>
            <a:r>
              <a:rPr lang="en-US" sz="1600">
                <a:latin typeface="Segoe"/>
              </a:rPr>
              <a:t>Is the system stable enough to go</a:t>
            </a:r>
          </a:p>
          <a:p>
            <a:pPr marL="914400" lvl="1" indent="-396875">
              <a:lnSpc>
                <a:spcPct val="90000"/>
              </a:lnSpc>
              <a:spcBef>
                <a:spcPct val="20000"/>
              </a:spcBef>
              <a:buClr>
                <a:srgbClr val="D4D478"/>
              </a:buClr>
              <a:buSzPct val="80000"/>
            </a:pPr>
            <a:r>
              <a:rPr lang="en-US" sz="1600">
                <a:latin typeface="Segoe"/>
              </a:rPr>
              <a:t>into production?</a:t>
            </a:r>
          </a:p>
          <a:p>
            <a:pPr marL="396875" indent="-396875">
              <a:lnSpc>
                <a:spcPct val="90000"/>
              </a:lnSpc>
              <a:spcBef>
                <a:spcPct val="20000"/>
              </a:spcBef>
              <a:buClr>
                <a:srgbClr val="D4D478"/>
              </a:buClr>
              <a:buSzPct val="80000"/>
            </a:pPr>
            <a:endParaRPr lang="en-US" sz="1600" b="1">
              <a:latin typeface="Segoe"/>
            </a:endParaRPr>
          </a:p>
          <a:p>
            <a:pPr marL="396875" indent="-396875">
              <a:lnSpc>
                <a:spcPct val="90000"/>
              </a:lnSpc>
              <a:spcBef>
                <a:spcPct val="20000"/>
              </a:spcBef>
              <a:buClr>
                <a:srgbClr val="D4D478"/>
              </a:buClr>
              <a:buSzPct val="80000"/>
            </a:pPr>
            <a:r>
              <a:rPr lang="en-US" sz="1600" b="1">
                <a:latin typeface="Segoe"/>
              </a:rPr>
              <a:t>      </a:t>
            </a:r>
            <a:r>
              <a:rPr lang="en-US" sz="1600" b="1">
                <a:solidFill>
                  <a:srgbClr val="FFCC00"/>
                </a:solidFill>
                <a:latin typeface="Segoe"/>
              </a:rPr>
              <a:t>Regression</a:t>
            </a:r>
          </a:p>
          <a:p>
            <a:pPr marL="914400" lvl="1" indent="-396875">
              <a:lnSpc>
                <a:spcPct val="90000"/>
              </a:lnSpc>
              <a:spcBef>
                <a:spcPct val="20000"/>
              </a:spcBef>
              <a:buClr>
                <a:srgbClr val="D4D478"/>
              </a:buClr>
              <a:buSzPct val="80000"/>
            </a:pPr>
            <a:r>
              <a:rPr lang="en-US" sz="1600">
                <a:latin typeface="Segoe"/>
              </a:rPr>
              <a:t>Does the new version of the software</a:t>
            </a:r>
          </a:p>
          <a:p>
            <a:pPr marL="914400" lvl="1" indent="-396875">
              <a:lnSpc>
                <a:spcPct val="90000"/>
              </a:lnSpc>
              <a:spcBef>
                <a:spcPct val="20000"/>
              </a:spcBef>
              <a:buClr>
                <a:srgbClr val="D4D478"/>
              </a:buClr>
              <a:buSzPct val="80000"/>
            </a:pPr>
            <a:r>
              <a:rPr lang="en-US" sz="1600">
                <a:latin typeface="Segoe"/>
              </a:rPr>
              <a:t>adversely affect response time?</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4"/>
          <p:cNvSpPr txBox="1">
            <a:spLocks noChangeArrowheads="1"/>
          </p:cNvSpPr>
          <p:nvPr/>
        </p:nvSpPr>
        <p:spPr bwMode="auto">
          <a:xfrm>
            <a:off x="457200" y="0"/>
            <a:ext cx="3573463" cy="823913"/>
          </a:xfrm>
          <a:prstGeom prst="rect">
            <a:avLst/>
          </a:prstGeom>
          <a:noFill/>
          <a:ln w="9525">
            <a:noFill/>
            <a:miter lim="800000"/>
            <a:headEnd/>
            <a:tailEnd/>
          </a:ln>
          <a:effectLst/>
        </p:spPr>
        <p:txBody>
          <a:bodyPr wrap="none">
            <a:spAutoFit/>
          </a:bodyPr>
          <a:lstStyle/>
          <a:p>
            <a:pPr defTabSz="914400"/>
            <a:r>
              <a:rPr lang="en-US" sz="4800">
                <a:latin typeface="Segoe"/>
              </a:rPr>
              <a:t>LOAD TEST</a:t>
            </a:r>
          </a:p>
        </p:txBody>
      </p:sp>
      <p:sp>
        <p:nvSpPr>
          <p:cNvPr id="27653" name="Content Placeholder 6"/>
          <p:cNvSpPr>
            <a:spLocks/>
          </p:cNvSpPr>
          <p:nvPr/>
        </p:nvSpPr>
        <p:spPr bwMode="black">
          <a:xfrm>
            <a:off x="368300" y="1389063"/>
            <a:ext cx="8382000" cy="4613275"/>
          </a:xfrm>
          <a:prstGeom prst="rect">
            <a:avLst/>
          </a:prstGeom>
          <a:noFill/>
          <a:ln w="9525">
            <a:noFill/>
            <a:miter lim="800000"/>
            <a:headEnd/>
            <a:tailEnd/>
          </a:ln>
        </p:spPr>
        <p:txBody>
          <a:bodyPr lIns="0" tIns="0" rIns="0" bIns="0">
            <a:spAutoFit/>
          </a:bodyPr>
          <a:lstStyle/>
          <a:p>
            <a:pPr marL="384175" indent="-384175">
              <a:lnSpc>
                <a:spcPct val="90000"/>
              </a:lnSpc>
              <a:spcBef>
                <a:spcPct val="20000"/>
              </a:spcBef>
              <a:buSzPct val="80000"/>
              <a:buFont typeface="Wingdings" pitchFamily="2" charset="2"/>
              <a:buChar char="Ø"/>
            </a:pPr>
            <a:r>
              <a:rPr lang="en-US" sz="2800">
                <a:latin typeface="Segoe"/>
              </a:rPr>
              <a:t>Executes Unit Tests and Web Tests</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Simulates desired number of Virtual Users</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Ideal for Performance and Stress Testing</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Collects Performance Metrics on Client and Server</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User Modeling</a:t>
            </a:r>
          </a:p>
          <a:p>
            <a:pPr marL="384175" indent="-384175">
              <a:lnSpc>
                <a:spcPct val="90000"/>
              </a:lnSpc>
              <a:spcBef>
                <a:spcPct val="20000"/>
              </a:spcBef>
              <a:buSzPct val="80000"/>
              <a:buFontTx/>
              <a:buBlip>
                <a:blip r:embed="rId2"/>
              </a:buBlip>
            </a:pPr>
            <a:endParaRPr lang="en-US" sz="2800">
              <a:latin typeface="Segoe"/>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p:cNvSpPr>
            <a:spLocks noChangeArrowheads="1"/>
          </p:cNvSpPr>
          <p:nvPr/>
        </p:nvSpPr>
        <p:spPr bwMode="auto">
          <a:xfrm>
            <a:off x="304800" y="228600"/>
            <a:ext cx="3573463" cy="823913"/>
          </a:xfrm>
          <a:prstGeom prst="rect">
            <a:avLst/>
          </a:prstGeom>
          <a:noFill/>
          <a:ln w="9525">
            <a:noFill/>
            <a:miter lim="800000"/>
            <a:headEnd/>
            <a:tailEnd/>
          </a:ln>
          <a:effectLst/>
        </p:spPr>
        <p:txBody>
          <a:bodyPr wrap="none">
            <a:spAutoFit/>
          </a:bodyPr>
          <a:lstStyle/>
          <a:p>
            <a:pPr defTabSz="914400"/>
            <a:r>
              <a:rPr lang="en-US" sz="4800">
                <a:latin typeface="Segoe"/>
              </a:rPr>
              <a:t>LOAD TEST</a:t>
            </a:r>
          </a:p>
        </p:txBody>
      </p:sp>
      <p:sp>
        <p:nvSpPr>
          <p:cNvPr id="28677" name="Content Placeholder 6"/>
          <p:cNvSpPr>
            <a:spLocks/>
          </p:cNvSpPr>
          <p:nvPr/>
        </p:nvSpPr>
        <p:spPr bwMode="black">
          <a:xfrm>
            <a:off x="304800" y="1143000"/>
            <a:ext cx="8382000" cy="4111625"/>
          </a:xfrm>
          <a:prstGeom prst="rect">
            <a:avLst/>
          </a:prstGeom>
          <a:noFill/>
          <a:ln w="9525">
            <a:noFill/>
            <a:miter lim="800000"/>
            <a:headEnd/>
            <a:tailEnd/>
          </a:ln>
        </p:spPr>
        <p:txBody>
          <a:bodyPr lIns="0" tIns="0" rIns="0" bIns="0">
            <a:spAutoFit/>
          </a:bodyPr>
          <a:lstStyle/>
          <a:p>
            <a:pPr marL="384175" indent="-384175">
              <a:lnSpc>
                <a:spcPct val="90000"/>
              </a:lnSpc>
              <a:spcBef>
                <a:spcPct val="20000"/>
              </a:spcBef>
              <a:buSzPct val="80000"/>
            </a:pPr>
            <a:endParaRPr lang="en-US" sz="3200">
              <a:latin typeface="Segoe"/>
            </a:endParaRPr>
          </a:p>
          <a:p>
            <a:pPr marL="384175" indent="-384175">
              <a:lnSpc>
                <a:spcPct val="90000"/>
              </a:lnSpc>
              <a:spcBef>
                <a:spcPct val="20000"/>
              </a:spcBef>
              <a:buSzPct val="80000"/>
              <a:buFont typeface="Wingdings" pitchFamily="2" charset="2"/>
              <a:buChar char="Ø"/>
            </a:pPr>
            <a:r>
              <a:rPr lang="en-US" sz="2800">
                <a:latin typeface="Segoe"/>
              </a:rPr>
              <a:t>Paneled Graphs with smart grouping and zoom</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Analysis Report</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Export Performance counter data to CSV and Microsoft Office Excel</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Manage results</a:t>
            </a: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0" name="Picture 4" descr="Loadtest"/>
          <p:cNvPicPr>
            <a:picLocks noChangeAspect="1" noChangeArrowheads="1"/>
          </p:cNvPicPr>
          <p:nvPr/>
        </p:nvPicPr>
        <p:blipFill>
          <a:blip r:embed="rId2"/>
          <a:srcRect/>
          <a:stretch>
            <a:fillRect/>
          </a:stretch>
        </p:blipFill>
        <p:spPr bwMode="auto">
          <a:xfrm>
            <a:off x="0" y="0"/>
            <a:ext cx="9144000" cy="6324600"/>
          </a:xfrm>
          <a:prstGeom prst="rect">
            <a:avLst/>
          </a:prstGeom>
          <a:noFill/>
          <a:ln w="9525">
            <a:noFill/>
            <a:miter lim="800000"/>
            <a:headEnd/>
            <a:tailEnd/>
          </a:ln>
        </p:spPr>
      </p:pic>
      <p:sp>
        <p:nvSpPr>
          <p:cNvPr id="29701" name="AutoShape 5"/>
          <p:cNvSpPr>
            <a:spLocks noChangeArrowheads="1"/>
          </p:cNvSpPr>
          <p:nvPr/>
        </p:nvSpPr>
        <p:spPr bwMode="auto">
          <a:xfrm>
            <a:off x="5410200" y="4800600"/>
            <a:ext cx="2971800" cy="990600"/>
          </a:xfrm>
          <a:prstGeom prst="wedgeRoundRectCallout">
            <a:avLst>
              <a:gd name="adj1" fmla="val -38569"/>
              <a:gd name="adj2" fmla="val -123398"/>
              <a:gd name="adj3" fmla="val 16667"/>
            </a:avLst>
          </a:prstGeom>
          <a:solidFill>
            <a:srgbClr val="003399"/>
          </a:solidFill>
          <a:ln w="9525">
            <a:solidFill>
              <a:schemeClr val="tx1"/>
            </a:solidFill>
            <a:miter lim="800000"/>
            <a:headEnd/>
            <a:tailEnd/>
          </a:ln>
          <a:effectLst/>
        </p:spPr>
        <p:txBody>
          <a:bodyPr/>
          <a:lstStyle/>
          <a:p>
            <a:pPr algn="ctr"/>
            <a:r>
              <a:rPr lang="en-US" sz="2000">
                <a:effectLst>
                  <a:outerShdw blurRad="38100" dist="38100" dir="2700000" algn="tl">
                    <a:srgbClr val="000000"/>
                  </a:outerShdw>
                </a:effectLst>
                <a:latin typeface="Segoe Semibold" pitchFamily="34" charset="0"/>
              </a:rPr>
              <a:t>Multi-panel graph view </a:t>
            </a:r>
          </a:p>
          <a:p>
            <a:pPr algn="ctr"/>
            <a:r>
              <a:rPr lang="en-US" sz="2000">
                <a:effectLst>
                  <a:outerShdw blurRad="38100" dist="38100" dir="2700000" algn="tl">
                    <a:srgbClr val="000000"/>
                  </a:outerShdw>
                </a:effectLst>
                <a:latin typeface="Segoe Semibold" pitchFamily="34" charset="0"/>
              </a:rPr>
              <a:t>Automatically graphs key indicators</a:t>
            </a:r>
          </a:p>
          <a:p>
            <a:pPr algn="ctr" eaLnBrk="0" hangingPunct="0">
              <a:lnSpc>
                <a:spcPct val="90000"/>
              </a:lnSpc>
              <a:spcBef>
                <a:spcPct val="30000"/>
              </a:spcBef>
            </a:pPr>
            <a:endParaRPr lang="en-US" sz="2000">
              <a:latin typeface="Segoe Semibold" pitchFamily="34" charset="0"/>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243188" y="2547602"/>
            <a:ext cx="6124565" cy="1339160"/>
          </a:xfrm>
        </p:spPr>
        <p:txBody>
          <a:bodyPr rtlCol="0"/>
          <a:lstStyle/>
          <a:p>
            <a:pPr defTabSz="914363" fontAlgn="auto">
              <a:spcAft>
                <a:spcPts val="0"/>
              </a:spcAft>
              <a:defRPr/>
            </a:pPr>
            <a:r>
              <a:rPr/>
              <a:t>DEMO</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4363" fontAlgn="auto">
              <a:spcAft>
                <a:spcPts val="0"/>
              </a:spcAft>
              <a:defRPr/>
            </a:pPr>
            <a:r>
              <a:rPr/>
              <a:t>References</a:t>
            </a:r>
          </a:p>
        </p:txBody>
      </p:sp>
      <p:sp>
        <p:nvSpPr>
          <p:cNvPr id="17410" name="Text Placeholder 2"/>
          <p:cNvSpPr>
            <a:spLocks noGrp="1"/>
          </p:cNvSpPr>
          <p:nvPr>
            <p:ph type="body" sz="quarter" idx="10"/>
          </p:nvPr>
        </p:nvSpPr>
        <p:spPr>
          <a:xfrm>
            <a:off x="381000" y="1411288"/>
            <a:ext cx="8382000" cy="2846933"/>
          </a:xfrm>
        </p:spPr>
        <p:txBody>
          <a:bodyPr/>
          <a:lstStyle/>
          <a:p>
            <a:r>
              <a:rPr lang="en-US" dirty="0" smtClean="0"/>
              <a:t>Visual Studio Team System:</a:t>
            </a:r>
          </a:p>
          <a:p>
            <a:pPr lvl="1">
              <a:spcBef>
                <a:spcPts val="1500"/>
              </a:spcBef>
              <a:defRPr/>
            </a:pPr>
            <a:r>
              <a:rPr lang="en-US" sz="2400" dirty="0" smtClean="0">
                <a:hlinkClick r:id="rId2"/>
              </a:rPr>
              <a:t>http://msdn.microsoft.com/teamsystem</a:t>
            </a:r>
            <a:r>
              <a:rPr lang="en-US" sz="2400" dirty="0" smtClean="0"/>
              <a:t> </a:t>
            </a:r>
          </a:p>
          <a:p>
            <a:pPr>
              <a:buNone/>
            </a:pPr>
            <a:endParaRPr lang="en-US" sz="2400" dirty="0" smtClean="0"/>
          </a:p>
          <a:p>
            <a:r>
              <a:rPr lang="en-US" dirty="0" smtClean="0"/>
              <a:t>Microsoft Application Platform:</a:t>
            </a:r>
          </a:p>
          <a:p>
            <a:pPr lvl="1">
              <a:spcBef>
                <a:spcPts val="1500"/>
              </a:spcBef>
              <a:defRPr/>
            </a:pPr>
            <a:r>
              <a:rPr lang="en-US" sz="2400" dirty="0" smtClean="0">
                <a:hlinkClick r:id="rId3"/>
              </a:rPr>
              <a:t>http://msdn.microsoft.com/applicationplatform</a:t>
            </a:r>
            <a:endParaRPr lang="en-US" sz="2400" dirty="0" smtClean="0"/>
          </a:p>
          <a:p>
            <a:pPr>
              <a:buFontTx/>
              <a:buNone/>
            </a:pPr>
            <a:endParaRPr lang="en-US" sz="2400" dirty="0" smtClean="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nchorCtr="0" compatLnSpc="1">
            <a:prstTxWarp prst="textNoShape">
              <a:avLst/>
            </a:prstTxWarp>
          </a:bodyPr>
          <a:lstStyle/>
          <a:p>
            <a:r>
              <a:rPr>
                <a:ln>
                  <a:noFill/>
                </a:ln>
              </a:rPr>
              <a:t>Feedback / Q &amp; A</a:t>
            </a:r>
          </a:p>
        </p:txBody>
      </p:sp>
      <p:sp>
        <p:nvSpPr>
          <p:cNvPr id="18434" name="Text Placeholder 2"/>
          <p:cNvSpPr>
            <a:spLocks noGrp="1"/>
          </p:cNvSpPr>
          <p:nvPr>
            <p:ph type="body" sz="quarter" idx="10"/>
          </p:nvPr>
        </p:nvSpPr>
        <p:spPr>
          <a:xfrm>
            <a:off x="381000" y="1411288"/>
            <a:ext cx="8382000" cy="4740275"/>
          </a:xfrm>
        </p:spPr>
        <p:txBody>
          <a:bodyPr/>
          <a:lstStyle/>
          <a:p>
            <a:r>
              <a:rPr lang="en-US" smtClean="0"/>
              <a:t>Your Feedback is Important!</a:t>
            </a:r>
          </a:p>
          <a:p>
            <a:pPr lvl="1">
              <a:buFontTx/>
              <a:buNone/>
            </a:pPr>
            <a:r>
              <a:rPr lang="en-US" smtClean="0"/>
              <a:t>Please take a few moments to fill out our online feedback form at: </a:t>
            </a:r>
          </a:p>
          <a:p>
            <a:pPr lvl="1">
              <a:buFontTx/>
              <a:buNone/>
            </a:pPr>
            <a:r>
              <a:rPr lang="en-US" sz="2000" smtClean="0"/>
              <a:t>	</a:t>
            </a:r>
            <a:r>
              <a:rPr lang="en-US" sz="2000" smtClean="0">
                <a:solidFill>
                  <a:srgbClr val="FFFF00"/>
                </a:solidFill>
              </a:rPr>
              <a:t>&lt;&lt; Feedback URL – Ask your organizer for this in advance&gt;&gt;</a:t>
            </a:r>
            <a:endParaRPr lang="en-US" sz="2000" smtClean="0"/>
          </a:p>
          <a:p>
            <a:pPr lvl="1">
              <a:buFontTx/>
              <a:buNone/>
            </a:pPr>
            <a:endParaRPr lang="en-US" smtClean="0"/>
          </a:p>
          <a:p>
            <a:pPr lvl="1">
              <a:buFontTx/>
              <a:buNone/>
            </a:pPr>
            <a:r>
              <a:rPr lang="en-US" sz="1800" smtClean="0"/>
              <a:t>For detailed feedback, use the form at </a:t>
            </a:r>
            <a:r>
              <a:rPr lang="en-US" sz="1800" smtClean="0">
                <a:solidFill>
                  <a:srgbClr val="FFFF00"/>
                </a:solidFill>
              </a:rPr>
              <a:t>http://www.connectwithlife.co.in/vtd/helpdesk.aspx </a:t>
            </a:r>
          </a:p>
          <a:p>
            <a:pPr lvl="1">
              <a:buFontTx/>
              <a:buNone/>
            </a:pPr>
            <a:endParaRPr lang="en-US" sz="1800" smtClean="0"/>
          </a:p>
          <a:p>
            <a:pPr lvl="1">
              <a:buFontTx/>
              <a:buNone/>
            </a:pPr>
            <a:r>
              <a:rPr lang="en-US" sz="1800" smtClean="0"/>
              <a:t>Or email us at </a:t>
            </a:r>
            <a:r>
              <a:rPr lang="en-US" sz="1800" smtClean="0">
                <a:solidFill>
                  <a:srgbClr val="FFFF00"/>
                </a:solidFill>
              </a:rPr>
              <a:t>vtd@microsoft.com</a:t>
            </a:r>
          </a:p>
          <a:p>
            <a:pPr lvl="1">
              <a:buFontTx/>
              <a:buNone/>
            </a:pPr>
            <a:endParaRPr lang="en-US" smtClean="0"/>
          </a:p>
          <a:p>
            <a:r>
              <a:rPr lang="en-US" smtClean="0"/>
              <a:t>Use the Question Manager on LiveMeeting to ask your questions now!</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381000" y="152400"/>
            <a:ext cx="8382000" cy="658813"/>
          </a:xfrm>
        </p:spPr>
        <p:txBody>
          <a:bodyPr numCol="1" anchorCtr="0" compatLnSpc="1">
            <a:prstTxWarp prst="textNoShape">
              <a:avLst/>
            </a:prstTxWarp>
          </a:bodyPr>
          <a:lstStyle/>
          <a:p>
            <a:r>
              <a:rPr>
                <a:ln>
                  <a:noFill/>
                </a:ln>
              </a:rPr>
              <a:t>Agenda</a:t>
            </a:r>
          </a:p>
        </p:txBody>
      </p:sp>
      <p:sp>
        <p:nvSpPr>
          <p:cNvPr id="14338" name="Text Placeholder 2"/>
          <p:cNvSpPr>
            <a:spLocks noGrp="1"/>
          </p:cNvSpPr>
          <p:nvPr>
            <p:ph type="body" sz="quarter" idx="10"/>
          </p:nvPr>
        </p:nvSpPr>
        <p:spPr>
          <a:xfrm>
            <a:off x="381000" y="1411288"/>
            <a:ext cx="8382000" cy="973137"/>
          </a:xfrm>
        </p:spPr>
        <p:txBody>
          <a:bodyPr/>
          <a:lstStyle/>
          <a:p>
            <a:pPr>
              <a:buFontTx/>
              <a:buNone/>
            </a:pPr>
            <a:endParaRPr lang="en-US" smtClean="0"/>
          </a:p>
          <a:p>
            <a:pPr>
              <a:buFontTx/>
              <a:buNone/>
            </a:pPr>
            <a:endParaRPr lang="en-US" smtClean="0"/>
          </a:p>
        </p:txBody>
      </p:sp>
      <p:sp>
        <p:nvSpPr>
          <p:cNvPr id="14350" name="Text Box 14"/>
          <p:cNvSpPr txBox="1">
            <a:spLocks noChangeArrowheads="1"/>
          </p:cNvSpPr>
          <p:nvPr/>
        </p:nvSpPr>
        <p:spPr bwMode="auto">
          <a:xfrm>
            <a:off x="228600" y="533400"/>
            <a:ext cx="5924550" cy="5338763"/>
          </a:xfrm>
          <a:prstGeom prst="rect">
            <a:avLst/>
          </a:prstGeom>
          <a:noFill/>
          <a:ln w="9525">
            <a:noFill/>
            <a:miter lim="800000"/>
            <a:headEnd/>
            <a:tailEnd/>
          </a:ln>
          <a:effectLst/>
        </p:spPr>
        <p:txBody>
          <a:bodyPr>
            <a:spAutoFit/>
          </a:bodyPr>
          <a:lstStyle/>
          <a:p>
            <a:pPr defTabSz="914400">
              <a:buFont typeface="Wingdings" pitchFamily="2" charset="2"/>
              <a:buNone/>
            </a:pPr>
            <a:endParaRPr lang="en-US"/>
          </a:p>
          <a:p>
            <a:pPr defTabSz="914400">
              <a:buFont typeface="Wingdings" pitchFamily="2" charset="2"/>
              <a:buChar char="Ø"/>
            </a:pPr>
            <a:endParaRPr lang="en-US"/>
          </a:p>
          <a:p>
            <a:pPr defTabSz="914400">
              <a:buFont typeface="Wingdings" pitchFamily="2" charset="2"/>
              <a:buNone/>
            </a:pPr>
            <a:endParaRPr lang="en-US" sz="2800">
              <a:latin typeface="Segoe"/>
            </a:endParaRPr>
          </a:p>
          <a:p>
            <a:pPr defTabSz="914400">
              <a:buFont typeface="Wingdings" pitchFamily="2" charset="2"/>
              <a:buChar char="Ø"/>
            </a:pPr>
            <a:r>
              <a:rPr lang="en-US" sz="2800">
                <a:latin typeface="Segoe"/>
              </a:rPr>
              <a:t>  Introduction to VSTS Test Edition</a:t>
            </a:r>
          </a:p>
          <a:p>
            <a:pPr defTabSz="914400">
              <a:buFont typeface="Wingdings" pitchFamily="2" charset="2"/>
              <a:buNone/>
            </a:pPr>
            <a:r>
              <a:rPr lang="en-US" sz="2800">
                <a:latin typeface="Segoe"/>
              </a:rPr>
              <a:t> </a:t>
            </a:r>
          </a:p>
          <a:p>
            <a:pPr defTabSz="914400">
              <a:buFont typeface="Wingdings" pitchFamily="2" charset="2"/>
              <a:buChar char="Ø"/>
            </a:pPr>
            <a:r>
              <a:rPr lang="en-US" sz="2800">
                <a:latin typeface="Segoe"/>
              </a:rPr>
              <a:t>  Web Tests</a:t>
            </a:r>
          </a:p>
          <a:p>
            <a:pPr defTabSz="914400">
              <a:buFont typeface="Wingdings" pitchFamily="2" charset="2"/>
              <a:buChar char="Ø"/>
            </a:pPr>
            <a:endParaRPr lang="en-US" sz="2800">
              <a:latin typeface="Segoe"/>
            </a:endParaRPr>
          </a:p>
          <a:p>
            <a:pPr defTabSz="914400">
              <a:buFont typeface="Wingdings" pitchFamily="2" charset="2"/>
              <a:buChar char="Ø"/>
            </a:pPr>
            <a:r>
              <a:rPr lang="en-US" sz="2800">
                <a:latin typeface="Segoe"/>
              </a:rPr>
              <a:t>  Performance Testing Concepts</a:t>
            </a:r>
          </a:p>
          <a:p>
            <a:pPr defTabSz="914400">
              <a:buFont typeface="Wingdings" pitchFamily="2" charset="2"/>
              <a:buNone/>
            </a:pPr>
            <a:endParaRPr lang="en-US" sz="2800">
              <a:latin typeface="Segoe"/>
            </a:endParaRPr>
          </a:p>
          <a:p>
            <a:pPr defTabSz="914400">
              <a:buFont typeface="Wingdings" pitchFamily="2" charset="2"/>
              <a:buChar char="Ø"/>
            </a:pPr>
            <a:r>
              <a:rPr lang="en-US" sz="2800">
                <a:latin typeface="Segoe"/>
              </a:rPr>
              <a:t>  Load Tests</a:t>
            </a:r>
          </a:p>
          <a:p>
            <a:pPr defTabSz="914400">
              <a:buFont typeface="Wingdings" pitchFamily="2" charset="2"/>
              <a:buNone/>
            </a:pPr>
            <a:endParaRPr lang="en-US" sz="2800">
              <a:latin typeface="Segoe"/>
            </a:endParaRPr>
          </a:p>
          <a:p>
            <a:pPr defTabSz="914400">
              <a:buFont typeface="Wingdings" pitchFamily="2" charset="2"/>
              <a:buChar char="Ø"/>
            </a:pPr>
            <a:r>
              <a:rPr lang="en-US" sz="2800">
                <a:latin typeface="Segoe"/>
              </a:rPr>
              <a:t>  Demo</a:t>
            </a:r>
          </a:p>
          <a:p>
            <a:pPr defTabSz="914400">
              <a:buFont typeface="Wingdings" pitchFamily="2" charset="2"/>
              <a:buNone/>
            </a:pPr>
            <a:endParaRPr lang="en-US" sz="2800">
              <a:latin typeface="Segoe"/>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381000" y="230188"/>
            <a:ext cx="8382000" cy="658812"/>
          </a:xfrm>
        </p:spPr>
        <p:txBody>
          <a:bodyPr numCol="1" anchorCtr="0" compatLnSpc="1">
            <a:prstTxWarp prst="textNoShape">
              <a:avLst/>
            </a:prstTxWarp>
          </a:bodyPr>
          <a:lstStyle/>
          <a:p>
            <a:r>
              <a:rPr>
                <a:ln>
                  <a:noFill/>
                </a:ln>
              </a:rPr>
              <a:t>VSTS  Test Edition</a:t>
            </a:r>
          </a:p>
        </p:txBody>
      </p:sp>
      <p:sp>
        <p:nvSpPr>
          <p:cNvPr id="15362" name="Text Placeholder 2"/>
          <p:cNvSpPr>
            <a:spLocks noGrp="1"/>
          </p:cNvSpPr>
          <p:nvPr>
            <p:ph type="body" sz="quarter" idx="10"/>
          </p:nvPr>
        </p:nvSpPr>
        <p:spPr>
          <a:xfrm>
            <a:off x="533400" y="1219200"/>
            <a:ext cx="8382000" cy="3705630"/>
          </a:xfrm>
        </p:spPr>
        <p:txBody>
          <a:bodyPr/>
          <a:lstStyle/>
          <a:p>
            <a:pPr>
              <a:buFont typeface="Wingdings" pitchFamily="2" charset="2"/>
              <a:buChar char="Ø"/>
            </a:pPr>
            <a:r>
              <a:rPr lang="en-US" sz="2800" dirty="0" smtClean="0"/>
              <a:t>Manual Tests</a:t>
            </a:r>
          </a:p>
          <a:p>
            <a:pPr>
              <a:buFont typeface="Wingdings" pitchFamily="2" charset="2"/>
              <a:buChar char="Ø"/>
            </a:pPr>
            <a:r>
              <a:rPr lang="en-US" sz="2800" dirty="0" smtClean="0"/>
              <a:t>Unit Tests</a:t>
            </a:r>
          </a:p>
          <a:p>
            <a:pPr>
              <a:buFont typeface="Wingdings" pitchFamily="2" charset="2"/>
              <a:buChar char="Ø"/>
            </a:pPr>
            <a:r>
              <a:rPr lang="en-US" sz="2800" dirty="0" smtClean="0"/>
              <a:t>Web Tests</a:t>
            </a:r>
          </a:p>
          <a:p>
            <a:pPr>
              <a:buFont typeface="Wingdings" pitchFamily="2" charset="2"/>
              <a:buChar char="Ø"/>
            </a:pPr>
            <a:r>
              <a:rPr lang="en-US" sz="2800" dirty="0" smtClean="0"/>
              <a:t>Load Tests</a:t>
            </a:r>
          </a:p>
          <a:p>
            <a:pPr>
              <a:buFont typeface="Wingdings" pitchFamily="2" charset="2"/>
              <a:buChar char="Ø"/>
            </a:pPr>
            <a:r>
              <a:rPr lang="en-US" sz="2800" dirty="0" smtClean="0"/>
              <a:t>Ordered Tests</a:t>
            </a:r>
          </a:p>
          <a:p>
            <a:pPr>
              <a:buFont typeface="Wingdings" pitchFamily="2" charset="2"/>
              <a:buChar char="Ø"/>
            </a:pPr>
            <a:r>
              <a:rPr lang="en-US" sz="2800" dirty="0" smtClean="0"/>
              <a:t>Generic Tests</a:t>
            </a:r>
          </a:p>
          <a:p>
            <a:pPr>
              <a:buFont typeface="Wingdings" pitchFamily="2" charset="2"/>
              <a:buChar char="Ø"/>
            </a:pPr>
            <a:endParaRPr lang="en-US" sz="2800" dirty="0" smtClean="0"/>
          </a:p>
          <a:p>
            <a:pPr>
              <a:buNone/>
            </a:pPr>
            <a:r>
              <a:rPr lang="en-US" sz="2800" dirty="0" smtClean="0"/>
              <a:t>And, Database Testing in VSTS Database Edition</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381000" y="0"/>
            <a:ext cx="3770313" cy="823913"/>
          </a:xfrm>
          <a:prstGeom prst="rect">
            <a:avLst/>
          </a:prstGeom>
          <a:noFill/>
          <a:ln w="9525">
            <a:noFill/>
            <a:miter lim="800000"/>
            <a:headEnd/>
            <a:tailEnd/>
          </a:ln>
          <a:effectLst/>
        </p:spPr>
        <p:txBody>
          <a:bodyPr wrap="none">
            <a:spAutoFit/>
          </a:bodyPr>
          <a:lstStyle/>
          <a:p>
            <a:pPr defTabSz="914400"/>
            <a:r>
              <a:rPr lang="en-US" sz="4800">
                <a:latin typeface="Segoe"/>
              </a:rPr>
              <a:t>WEB TESTS</a:t>
            </a:r>
            <a:r>
              <a:rPr lang="en-US"/>
              <a:t> </a:t>
            </a:r>
          </a:p>
        </p:txBody>
      </p:sp>
      <p:sp>
        <p:nvSpPr>
          <p:cNvPr id="24581" name="Content Placeholder 6"/>
          <p:cNvSpPr>
            <a:spLocks/>
          </p:cNvSpPr>
          <p:nvPr/>
        </p:nvSpPr>
        <p:spPr bwMode="black">
          <a:xfrm>
            <a:off x="320675" y="1246188"/>
            <a:ext cx="8382000" cy="5083175"/>
          </a:xfrm>
          <a:prstGeom prst="rect">
            <a:avLst/>
          </a:prstGeom>
          <a:noFill/>
          <a:ln w="9525">
            <a:noFill/>
            <a:miter lim="800000"/>
            <a:headEnd/>
            <a:tailEnd/>
          </a:ln>
        </p:spPr>
        <p:txBody>
          <a:bodyPr lIns="0" tIns="0" rIns="0" bIns="0">
            <a:spAutoFit/>
          </a:bodyPr>
          <a:lstStyle/>
          <a:p>
            <a:pPr marL="384175" indent="-384175">
              <a:lnSpc>
                <a:spcPct val="90000"/>
              </a:lnSpc>
              <a:spcBef>
                <a:spcPct val="20000"/>
              </a:spcBef>
              <a:buSzPct val="80000"/>
              <a:buFont typeface="Wingdings" pitchFamily="2" charset="2"/>
              <a:buChar char="Ø"/>
            </a:pPr>
            <a:r>
              <a:rPr lang="en-US" sz="2800">
                <a:latin typeface="Segoe"/>
              </a:rPr>
              <a:t>Built for non-programmers</a:t>
            </a:r>
          </a:p>
          <a:p>
            <a:pPr marL="738188" lvl="1" indent="-361950">
              <a:lnSpc>
                <a:spcPct val="90000"/>
              </a:lnSpc>
              <a:spcBef>
                <a:spcPct val="20000"/>
              </a:spcBef>
              <a:buSzPct val="80000"/>
              <a:buFont typeface="Wingdings" pitchFamily="2" charset="2"/>
              <a:buChar char="Ø"/>
            </a:pPr>
            <a:r>
              <a:rPr lang="en-US" sz="2800">
                <a:latin typeface="Segoe"/>
              </a:rPr>
              <a:t>Can convert to a coded Web test</a:t>
            </a:r>
          </a:p>
          <a:p>
            <a:pPr marL="738188" lvl="1" indent="-361950">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“HTTP” tests</a:t>
            </a:r>
          </a:p>
          <a:p>
            <a:pPr marL="738188" lvl="1" indent="-361950">
              <a:lnSpc>
                <a:spcPct val="90000"/>
              </a:lnSpc>
              <a:spcBef>
                <a:spcPct val="20000"/>
              </a:spcBef>
              <a:buSzPct val="80000"/>
              <a:buFont typeface="Wingdings" pitchFamily="2" charset="2"/>
              <a:buChar char="Ø"/>
            </a:pPr>
            <a:r>
              <a:rPr lang="en-US" sz="2800">
                <a:latin typeface="Segoe"/>
              </a:rPr>
              <a:t>Send data over HTTP with</a:t>
            </a:r>
          </a:p>
          <a:p>
            <a:pPr marL="1101725" lvl="2" indent="-347663">
              <a:lnSpc>
                <a:spcPct val="90000"/>
              </a:lnSpc>
              <a:spcBef>
                <a:spcPct val="20000"/>
              </a:spcBef>
              <a:buSzPct val="80000"/>
              <a:buFont typeface="Wingdings" pitchFamily="2" charset="2"/>
              <a:buChar char="Ø"/>
            </a:pPr>
            <a:r>
              <a:rPr lang="en-US" sz="2800">
                <a:latin typeface="Segoe"/>
              </a:rPr>
              <a:t>HTTP headers</a:t>
            </a:r>
          </a:p>
          <a:p>
            <a:pPr marL="1101725" lvl="2" indent="-347663">
              <a:lnSpc>
                <a:spcPct val="90000"/>
              </a:lnSpc>
              <a:spcBef>
                <a:spcPct val="20000"/>
              </a:spcBef>
              <a:buSzPct val="80000"/>
              <a:buFont typeface="Wingdings" pitchFamily="2" charset="2"/>
              <a:buChar char="Ø"/>
            </a:pPr>
            <a:r>
              <a:rPr lang="en-US" sz="2800">
                <a:latin typeface="Segoe"/>
              </a:rPr>
              <a:t>Form post parameters</a:t>
            </a:r>
          </a:p>
          <a:p>
            <a:pPr marL="1101725" lvl="2" indent="-347663">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Validates server responses to queries</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pPr>
            <a:endParaRPr lang="en-US" sz="2800">
              <a:latin typeface="Segoe"/>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ChangeArrowheads="1"/>
          </p:cNvSpPr>
          <p:nvPr/>
        </p:nvSpPr>
        <p:spPr bwMode="auto">
          <a:xfrm>
            <a:off x="457200" y="152400"/>
            <a:ext cx="3706813" cy="823913"/>
          </a:xfrm>
          <a:prstGeom prst="rect">
            <a:avLst/>
          </a:prstGeom>
          <a:noFill/>
          <a:ln w="9525">
            <a:noFill/>
            <a:miter lim="800000"/>
            <a:headEnd/>
            <a:tailEnd/>
          </a:ln>
          <a:effectLst/>
        </p:spPr>
        <p:txBody>
          <a:bodyPr wrap="none">
            <a:spAutoFit/>
          </a:bodyPr>
          <a:lstStyle/>
          <a:p>
            <a:pPr defTabSz="914400"/>
            <a:r>
              <a:rPr lang="en-US" sz="4800">
                <a:latin typeface="Segoe"/>
              </a:rPr>
              <a:t>WEB TESTS</a:t>
            </a:r>
          </a:p>
        </p:txBody>
      </p:sp>
      <p:sp>
        <p:nvSpPr>
          <p:cNvPr id="7" name="Content Placeholder 6"/>
          <p:cNvSpPr>
            <a:spLocks/>
          </p:cNvSpPr>
          <p:nvPr/>
        </p:nvSpPr>
        <p:spPr bwMode="black">
          <a:xfrm>
            <a:off x="228600" y="1447800"/>
            <a:ext cx="8382000" cy="4613275"/>
          </a:xfrm>
          <a:prstGeom prst="rect">
            <a:avLst/>
          </a:prstGeom>
          <a:noFill/>
          <a:ln w="9525">
            <a:noFill/>
            <a:miter lim="800000"/>
            <a:headEnd/>
            <a:tailEnd/>
          </a:ln>
        </p:spPr>
        <p:txBody>
          <a:bodyPr lIns="0" tIns="0" rIns="0" bIns="0">
            <a:spAutoFit/>
          </a:bodyPr>
          <a:lstStyle/>
          <a:p>
            <a:pPr marL="384175" indent="-384175">
              <a:lnSpc>
                <a:spcPct val="90000"/>
              </a:lnSpc>
              <a:spcBef>
                <a:spcPct val="20000"/>
              </a:spcBef>
              <a:buSzPct val="80000"/>
              <a:buFont typeface="Wingdings" pitchFamily="2" charset="2"/>
              <a:buChar char="Ø"/>
            </a:pPr>
            <a:r>
              <a:rPr lang="en-US" sz="2800">
                <a:latin typeface="Segoe"/>
              </a:rPr>
              <a:t>AJAX support</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Extraction rules</a:t>
            </a:r>
          </a:p>
          <a:p>
            <a:pPr marL="384175" indent="-384175">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Data-driven</a:t>
            </a:r>
          </a:p>
          <a:p>
            <a:pPr marL="738188" lvl="1" indent="-361950">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Add a call to another Web Test</a:t>
            </a:r>
          </a:p>
          <a:p>
            <a:pPr marL="738188" lvl="1" indent="-361950">
              <a:lnSpc>
                <a:spcPct val="90000"/>
              </a:lnSpc>
              <a:spcBef>
                <a:spcPct val="20000"/>
              </a:spcBef>
              <a:buSzPct val="80000"/>
              <a:buFont typeface="Wingdings" pitchFamily="2" charset="2"/>
              <a:buChar char="Ø"/>
            </a:pPr>
            <a:endParaRPr lang="en-US" sz="2800">
              <a:latin typeface="Segoe"/>
            </a:endParaRPr>
          </a:p>
          <a:p>
            <a:pPr marL="384175" indent="-384175">
              <a:lnSpc>
                <a:spcPct val="90000"/>
              </a:lnSpc>
              <a:spcBef>
                <a:spcPct val="20000"/>
              </a:spcBef>
              <a:buSzPct val="80000"/>
              <a:buFont typeface="Wingdings" pitchFamily="2" charset="2"/>
              <a:buChar char="Ø"/>
            </a:pPr>
            <a:r>
              <a:rPr lang="en-US" sz="2800">
                <a:latin typeface="Segoe"/>
              </a:rPr>
              <a:t>Web test Plug-ins</a:t>
            </a:r>
          </a:p>
          <a:p>
            <a:pPr marL="384175" indent="-384175">
              <a:lnSpc>
                <a:spcPct val="90000"/>
              </a:lnSpc>
              <a:spcBef>
                <a:spcPct val="20000"/>
              </a:spcBef>
              <a:buSzPct val="80000"/>
            </a:pPr>
            <a:endParaRPr lang="en-US" sz="2800">
              <a:latin typeface="Segoe"/>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6" end="6"/>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8" name="Picture 4" descr="Webtest1"/>
          <p:cNvPicPr>
            <a:picLocks noChangeAspect="1" noChangeArrowheads="1"/>
          </p:cNvPicPr>
          <p:nvPr/>
        </p:nvPicPr>
        <p:blipFill>
          <a:blip r:embed="rId2"/>
          <a:srcRect/>
          <a:stretch>
            <a:fillRect/>
          </a:stretch>
        </p:blipFill>
        <p:spPr bwMode="auto">
          <a:xfrm>
            <a:off x="0" y="0"/>
            <a:ext cx="9144000" cy="6188075"/>
          </a:xfrm>
          <a:prstGeom prst="rect">
            <a:avLst/>
          </a:prstGeom>
          <a:noFill/>
          <a:ln w="9525">
            <a:noFill/>
            <a:miter lim="800000"/>
            <a:headEnd/>
            <a:tailEnd/>
          </a:ln>
        </p:spPr>
      </p:pic>
      <p:sp>
        <p:nvSpPr>
          <p:cNvPr id="26629" name="AutoShape 5"/>
          <p:cNvSpPr>
            <a:spLocks noChangeArrowheads="1"/>
          </p:cNvSpPr>
          <p:nvPr/>
        </p:nvSpPr>
        <p:spPr bwMode="auto">
          <a:xfrm>
            <a:off x="533400" y="3429000"/>
            <a:ext cx="2057400" cy="609600"/>
          </a:xfrm>
          <a:prstGeom prst="wedgeRoundRectCallout">
            <a:avLst>
              <a:gd name="adj1" fmla="val 542"/>
              <a:gd name="adj2" fmla="val -193750"/>
              <a:gd name="adj3" fmla="val 16667"/>
            </a:avLst>
          </a:prstGeom>
          <a:solidFill>
            <a:srgbClr val="003399"/>
          </a:solidFill>
          <a:ln w="9525">
            <a:solidFill>
              <a:schemeClr val="tx1"/>
            </a:solidFill>
            <a:miter lim="800000"/>
            <a:headEnd/>
            <a:tailEnd/>
          </a:ln>
          <a:effectLst/>
        </p:spPr>
        <p:txBody>
          <a:bodyPr/>
          <a:lstStyle/>
          <a:p>
            <a:pPr algn="ctr" eaLnBrk="0" hangingPunct="0">
              <a:lnSpc>
                <a:spcPct val="90000"/>
              </a:lnSpc>
              <a:spcBef>
                <a:spcPct val="30000"/>
              </a:spcBef>
            </a:pPr>
            <a:r>
              <a:rPr lang="en-US">
                <a:effectLst>
                  <a:outerShdw blurRad="38100" dist="38100" dir="2700000" algn="tl">
                    <a:srgbClr val="000000"/>
                  </a:outerShdw>
                </a:effectLst>
                <a:latin typeface="Segoe Semibold" pitchFamily="34" charset="0"/>
              </a:rPr>
              <a:t>Web Recorder</a:t>
            </a:r>
          </a:p>
          <a:p>
            <a:pPr algn="ctr" eaLnBrk="0" hangingPunct="0">
              <a:lnSpc>
                <a:spcPct val="90000"/>
              </a:lnSpc>
              <a:spcBef>
                <a:spcPct val="30000"/>
              </a:spcBef>
            </a:pPr>
            <a:endParaRPr lang="en-US" sz="2000">
              <a:latin typeface="Segoe Semibold" pitchFamily="34"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304800" y="228600"/>
            <a:ext cx="7578725" cy="823913"/>
          </a:xfrm>
          <a:prstGeom prst="rect">
            <a:avLst/>
          </a:prstGeom>
          <a:noFill/>
          <a:ln w="9525">
            <a:noFill/>
            <a:miter lim="800000"/>
            <a:headEnd/>
            <a:tailEnd/>
          </a:ln>
          <a:effectLst/>
        </p:spPr>
        <p:txBody>
          <a:bodyPr wrap="none">
            <a:spAutoFit/>
          </a:bodyPr>
          <a:lstStyle/>
          <a:p>
            <a:pPr defTabSz="914400"/>
            <a:r>
              <a:rPr lang="en-US" sz="4800">
                <a:latin typeface="Segoe"/>
              </a:rPr>
              <a:t>Why Performance Testing?</a:t>
            </a:r>
          </a:p>
        </p:txBody>
      </p:sp>
      <p:sp>
        <p:nvSpPr>
          <p:cNvPr id="30725" name="Rectangle 5"/>
          <p:cNvSpPr>
            <a:spLocks noChangeArrowheads="1"/>
          </p:cNvSpPr>
          <p:nvPr/>
        </p:nvSpPr>
        <p:spPr bwMode="auto">
          <a:xfrm>
            <a:off x="304800" y="1752600"/>
            <a:ext cx="7813675" cy="4362450"/>
          </a:xfrm>
          <a:prstGeom prst="rect">
            <a:avLst/>
          </a:prstGeom>
          <a:noFill/>
          <a:ln w="9525">
            <a:noFill/>
            <a:miter lim="800000"/>
            <a:headEnd/>
            <a:tailEnd/>
          </a:ln>
          <a:effectLst/>
        </p:spPr>
        <p:txBody>
          <a:bodyPr>
            <a:spAutoFit/>
          </a:bodyPr>
          <a:lstStyle/>
          <a:p>
            <a:pPr defTabSz="914400">
              <a:buFont typeface="Wingdings" pitchFamily="2" charset="2"/>
              <a:buChar char="Ø"/>
            </a:pPr>
            <a:r>
              <a:rPr lang="en-US" sz="2800">
                <a:latin typeface="Segoe"/>
              </a:rPr>
              <a:t>   The failure of a mission-critical application </a:t>
            </a:r>
          </a:p>
          <a:p>
            <a:pPr defTabSz="914400">
              <a:buFont typeface="Wingdings" pitchFamily="2" charset="2"/>
              <a:buNone/>
            </a:pPr>
            <a:r>
              <a:rPr lang="en-US" sz="2800">
                <a:latin typeface="Segoe"/>
              </a:rPr>
              <a:t>      can be costly</a:t>
            </a:r>
          </a:p>
          <a:p>
            <a:pPr defTabSz="914400">
              <a:buFont typeface="Wingdings" pitchFamily="2" charset="2"/>
              <a:buChar char="Ø"/>
            </a:pPr>
            <a:endParaRPr lang="en-US" sz="2800">
              <a:latin typeface="Segoe"/>
            </a:endParaRPr>
          </a:p>
          <a:p>
            <a:pPr defTabSz="914400">
              <a:buFont typeface="Wingdings" pitchFamily="2" charset="2"/>
              <a:buChar char="Ø"/>
            </a:pPr>
            <a:r>
              <a:rPr lang="en-US" sz="2800">
                <a:latin typeface="Segoe"/>
              </a:rPr>
              <a:t>   Assure performance and functionality under </a:t>
            </a:r>
          </a:p>
          <a:p>
            <a:pPr defTabSz="914400">
              <a:buFont typeface="Wingdings" pitchFamily="2" charset="2"/>
              <a:buNone/>
            </a:pPr>
            <a:r>
              <a:rPr lang="en-US" sz="2800">
                <a:latin typeface="Segoe"/>
              </a:rPr>
              <a:t>      real- world conditions</a:t>
            </a:r>
          </a:p>
          <a:p>
            <a:pPr defTabSz="914400">
              <a:buFont typeface="Wingdings" pitchFamily="2" charset="2"/>
              <a:buChar char="Ø"/>
            </a:pPr>
            <a:endParaRPr lang="en-US" sz="2800">
              <a:latin typeface="Segoe"/>
            </a:endParaRPr>
          </a:p>
          <a:p>
            <a:pPr defTabSz="914400">
              <a:buFont typeface="Wingdings" pitchFamily="2" charset="2"/>
              <a:buChar char="Ø"/>
            </a:pPr>
            <a:r>
              <a:rPr lang="en-US" sz="2800">
                <a:latin typeface="Segoe"/>
              </a:rPr>
              <a:t>   Locate potential problems before your </a:t>
            </a:r>
          </a:p>
          <a:p>
            <a:pPr defTabSz="914400">
              <a:buFont typeface="Wingdings" pitchFamily="2" charset="2"/>
              <a:buNone/>
            </a:pPr>
            <a:r>
              <a:rPr lang="en-US" sz="2800">
                <a:latin typeface="Segoe"/>
              </a:rPr>
              <a:t>      customers do</a:t>
            </a:r>
          </a:p>
          <a:p>
            <a:pPr defTabSz="914400">
              <a:buFont typeface="Wingdings" pitchFamily="2" charset="2"/>
              <a:buChar char="Ø"/>
            </a:pPr>
            <a:endParaRPr lang="en-US" sz="2800">
              <a:latin typeface="Segoe"/>
            </a:endParaRPr>
          </a:p>
          <a:p>
            <a:pPr defTabSz="914400">
              <a:buFont typeface="Wingdings" pitchFamily="2" charset="2"/>
              <a:buNone/>
            </a:pPr>
            <a:endParaRPr lang="en-US" sz="2800">
              <a:latin typeface="Segoe"/>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ChangeArrowheads="1"/>
          </p:cNvSpPr>
          <p:nvPr/>
        </p:nvSpPr>
        <p:spPr bwMode="auto">
          <a:xfrm>
            <a:off x="381000" y="228600"/>
            <a:ext cx="7578725" cy="823913"/>
          </a:xfrm>
          <a:prstGeom prst="rect">
            <a:avLst/>
          </a:prstGeom>
          <a:noFill/>
          <a:ln w="9525">
            <a:noFill/>
            <a:miter lim="800000"/>
            <a:headEnd/>
            <a:tailEnd/>
          </a:ln>
          <a:effectLst/>
        </p:spPr>
        <p:txBody>
          <a:bodyPr wrap="none">
            <a:spAutoFit/>
          </a:bodyPr>
          <a:lstStyle/>
          <a:p>
            <a:pPr defTabSz="914400"/>
            <a:r>
              <a:rPr lang="en-US" sz="4800">
                <a:latin typeface="Segoe"/>
              </a:rPr>
              <a:t>Why Performance Testing?</a:t>
            </a:r>
          </a:p>
        </p:txBody>
      </p:sp>
      <p:sp>
        <p:nvSpPr>
          <p:cNvPr id="31750" name="Rectangle 6"/>
          <p:cNvSpPr>
            <a:spLocks noChangeArrowheads="1"/>
          </p:cNvSpPr>
          <p:nvPr/>
        </p:nvSpPr>
        <p:spPr bwMode="auto">
          <a:xfrm>
            <a:off x="457200" y="1676400"/>
            <a:ext cx="7813675" cy="2592388"/>
          </a:xfrm>
          <a:prstGeom prst="rect">
            <a:avLst/>
          </a:prstGeom>
          <a:noFill/>
          <a:ln w="9525">
            <a:noFill/>
            <a:miter lim="800000"/>
            <a:headEnd/>
            <a:tailEnd/>
          </a:ln>
          <a:effectLst/>
        </p:spPr>
        <p:txBody>
          <a:bodyPr>
            <a:spAutoFit/>
          </a:bodyPr>
          <a:lstStyle/>
          <a:p>
            <a:pPr defTabSz="914400"/>
            <a:endParaRPr lang="en-US" sz="2400"/>
          </a:p>
          <a:p>
            <a:pPr defTabSz="914400">
              <a:buFont typeface="Wingdings" pitchFamily="2" charset="2"/>
              <a:buChar char="Ø"/>
            </a:pPr>
            <a:r>
              <a:rPr lang="en-US" sz="2800">
                <a:latin typeface="Segoe"/>
              </a:rPr>
              <a:t>   Reduce development time</a:t>
            </a:r>
          </a:p>
          <a:p>
            <a:pPr defTabSz="914400">
              <a:buFont typeface="Wingdings" pitchFamily="2" charset="2"/>
              <a:buChar char="Ø"/>
            </a:pPr>
            <a:endParaRPr lang="en-US" sz="2800">
              <a:latin typeface="Segoe"/>
            </a:endParaRPr>
          </a:p>
          <a:p>
            <a:pPr defTabSz="914400">
              <a:buFont typeface="Wingdings" pitchFamily="2" charset="2"/>
              <a:buChar char="Ø"/>
            </a:pPr>
            <a:r>
              <a:rPr lang="en-US" sz="2800">
                <a:latin typeface="Segoe"/>
              </a:rPr>
              <a:t>   Reduce infrastructure costs</a:t>
            </a:r>
          </a:p>
          <a:p>
            <a:pPr defTabSz="914400">
              <a:buFont typeface="Wingdings" pitchFamily="2" charset="2"/>
              <a:buChar char="Ø"/>
            </a:pPr>
            <a:endParaRPr lang="en-US" sz="2800">
              <a:latin typeface="Segoe"/>
            </a:endParaRPr>
          </a:p>
          <a:p>
            <a:pPr defTabSz="914400">
              <a:buFont typeface="Wingdings" pitchFamily="2" charset="2"/>
              <a:buChar char="Ø"/>
            </a:pPr>
            <a:r>
              <a:rPr lang="en-US" sz="2800">
                <a:latin typeface="Segoe"/>
              </a:rPr>
              <a:t>   Check your Application Readiness</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ChangeArrowheads="1"/>
          </p:cNvSpPr>
          <p:nvPr/>
        </p:nvSpPr>
        <p:spPr bwMode="auto">
          <a:xfrm>
            <a:off x="228600" y="0"/>
            <a:ext cx="8361363" cy="823913"/>
          </a:xfrm>
          <a:prstGeom prst="rect">
            <a:avLst/>
          </a:prstGeom>
          <a:noFill/>
          <a:ln w="9525">
            <a:noFill/>
            <a:miter lim="800000"/>
            <a:headEnd/>
            <a:tailEnd/>
          </a:ln>
          <a:effectLst/>
        </p:spPr>
        <p:txBody>
          <a:bodyPr wrap="none">
            <a:spAutoFit/>
          </a:bodyPr>
          <a:lstStyle/>
          <a:p>
            <a:pPr defTabSz="914400"/>
            <a:r>
              <a:rPr lang="en-US" sz="4800">
                <a:latin typeface="Segoe"/>
              </a:rPr>
              <a:t>Types of Performance Testing</a:t>
            </a:r>
          </a:p>
        </p:txBody>
      </p:sp>
      <p:sp>
        <p:nvSpPr>
          <p:cNvPr id="32773" name="Rectangle 5"/>
          <p:cNvSpPr>
            <a:spLocks noChangeArrowheads="1"/>
          </p:cNvSpPr>
          <p:nvPr/>
        </p:nvSpPr>
        <p:spPr bwMode="auto">
          <a:xfrm>
            <a:off x="533400" y="1447800"/>
            <a:ext cx="7813675" cy="3935413"/>
          </a:xfrm>
          <a:prstGeom prst="rect">
            <a:avLst/>
          </a:prstGeom>
          <a:noFill/>
          <a:ln w="9525">
            <a:noFill/>
            <a:miter lim="800000"/>
            <a:headEnd/>
            <a:tailEnd/>
          </a:ln>
          <a:effectLst/>
        </p:spPr>
        <p:txBody>
          <a:bodyPr>
            <a:spAutoFit/>
          </a:bodyPr>
          <a:lstStyle/>
          <a:p>
            <a:pPr defTabSz="914400">
              <a:buFont typeface="Wingdings" pitchFamily="2" charset="2"/>
              <a:buChar char="Ø"/>
            </a:pPr>
            <a:r>
              <a:rPr lang="en-US" sz="2400"/>
              <a:t>   </a:t>
            </a:r>
            <a:r>
              <a:rPr lang="en-US" sz="2800">
                <a:latin typeface="Segoe"/>
              </a:rPr>
              <a:t>Component Testing     </a:t>
            </a:r>
          </a:p>
          <a:p>
            <a:pPr defTabSz="914400">
              <a:buFont typeface="Wingdings" pitchFamily="2" charset="2"/>
              <a:buChar char="Ø"/>
            </a:pPr>
            <a:endParaRPr lang="en-US" sz="2800">
              <a:latin typeface="Segoe"/>
            </a:endParaRPr>
          </a:p>
          <a:p>
            <a:pPr defTabSz="914400">
              <a:buFont typeface="Wingdings" pitchFamily="2" charset="2"/>
              <a:buChar char="Ø"/>
            </a:pPr>
            <a:r>
              <a:rPr lang="en-US" sz="2800">
                <a:latin typeface="Segoe"/>
              </a:rPr>
              <a:t>   Load Testing      </a:t>
            </a:r>
          </a:p>
          <a:p>
            <a:pPr defTabSz="914400">
              <a:buFont typeface="Wingdings" pitchFamily="2" charset="2"/>
              <a:buChar char="Ø"/>
            </a:pPr>
            <a:endParaRPr lang="en-US" sz="2800">
              <a:latin typeface="Segoe"/>
            </a:endParaRPr>
          </a:p>
          <a:p>
            <a:pPr defTabSz="914400">
              <a:buFont typeface="Wingdings" pitchFamily="2" charset="2"/>
              <a:buChar char="Ø"/>
            </a:pPr>
            <a:r>
              <a:rPr lang="en-US" sz="2800">
                <a:latin typeface="Segoe"/>
              </a:rPr>
              <a:t>   Scalability Testing</a:t>
            </a:r>
          </a:p>
          <a:p>
            <a:pPr defTabSz="914400">
              <a:buFont typeface="Wingdings" pitchFamily="2" charset="2"/>
              <a:buChar char="Ø"/>
            </a:pPr>
            <a:endParaRPr lang="en-US" sz="2800">
              <a:latin typeface="Segoe"/>
            </a:endParaRPr>
          </a:p>
          <a:p>
            <a:pPr defTabSz="914400">
              <a:buFont typeface="Wingdings" pitchFamily="2" charset="2"/>
              <a:buChar char="Ø"/>
            </a:pPr>
            <a:r>
              <a:rPr lang="en-US" sz="2800">
                <a:latin typeface="Segoe"/>
              </a:rPr>
              <a:t>   Stress Testing</a:t>
            </a:r>
          </a:p>
          <a:p>
            <a:pPr defTabSz="914400">
              <a:buFont typeface="Wingdings" pitchFamily="2" charset="2"/>
              <a:buChar char="Ø"/>
            </a:pPr>
            <a:endParaRPr lang="en-US" sz="2800">
              <a:latin typeface="Segoe"/>
            </a:endParaRPr>
          </a:p>
          <a:p>
            <a:pPr defTabSz="914400">
              <a:buFont typeface="Wingdings" pitchFamily="2" charset="2"/>
              <a:buChar char="Ø"/>
            </a:pPr>
            <a:r>
              <a:rPr lang="en-US" sz="2800">
                <a:latin typeface="Segoe"/>
              </a:rPr>
              <a:t>   Volume Testing</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Shades of Blue - Microsoft India DPE</Template>
  <TotalTime>218</TotalTime>
  <Words>360</Words>
  <Application>Microsoft Office PowerPoint</Application>
  <PresentationFormat>On-screen Show (4:3)</PresentationFormat>
  <Paragraphs>132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Shades of Blue - Microsoft India DPE</vt:lpstr>
      <vt:lpstr>Slide 1</vt:lpstr>
      <vt:lpstr>Agenda</vt:lpstr>
      <vt:lpstr>VSTS  Test Edition</vt:lpstr>
      <vt:lpstr>Slide 4</vt:lpstr>
      <vt:lpstr>Slide 5</vt:lpstr>
      <vt:lpstr>Slide 6</vt:lpstr>
      <vt:lpstr>Slide 7</vt:lpstr>
      <vt:lpstr>Slide 8</vt:lpstr>
      <vt:lpstr>Slide 9</vt:lpstr>
      <vt:lpstr>Slide 10</vt:lpstr>
      <vt:lpstr>Slide 11</vt:lpstr>
      <vt:lpstr>Slide 12</vt:lpstr>
      <vt:lpstr>Slide 13</vt:lpstr>
      <vt:lpstr>Slide 14</vt:lpstr>
      <vt:lpstr>References</vt:lpstr>
      <vt:lpstr>Feedback / Q &amp; A</vt:lpstr>
      <vt:lpstr>Slide 17</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tejkumar</cp:lastModifiedBy>
  <cp:revision>19</cp:revision>
  <dcterms:created xsi:type="dcterms:W3CDTF">2008-09-07T12:01:04Z</dcterms:created>
  <dcterms:modified xsi:type="dcterms:W3CDTF">2008-09-16T15:15:10Z</dcterms:modified>
  <cp:version>1</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opic">
    <vt:lpwstr/>
  </property>
  <property fmtid="{D5CDD505-2E9C-101B-9397-08002B2CF9AE}" pid="3" name="Audience / Role">
    <vt:lpwstr/>
  </property>
  <property fmtid="{D5CDD505-2E9C-101B-9397-08002B2CF9AE}" pid="4" name="Technology">
    <vt:lpwstr/>
  </property>
  <property fmtid="{D5CDD505-2E9C-101B-9397-08002B2CF9AE}" pid="5" name="Best Bets">
    <vt:lpwstr>Yes</vt:lpwstr>
  </property>
  <property fmtid="{D5CDD505-2E9C-101B-9397-08002B2CF9AE}" pid="6" name="Language">
    <vt:lpwstr/>
  </property>
  <property fmtid="{D5CDD505-2E9C-101B-9397-08002B2CF9AE}" pid="7" name="Format">
    <vt:lpwstr/>
  </property>
  <property fmtid="{D5CDD505-2E9C-101B-9397-08002B2CF9AE}" pid="8" name="Industry">
    <vt:lpwstr/>
  </property>
  <property fmtid="{D5CDD505-2E9C-101B-9397-08002B2CF9AE}" pid="9" name="Product">
    <vt:lpwstr/>
  </property>
  <property fmtid="{D5CDD505-2E9C-101B-9397-08002B2CF9AE}" pid="10" name="Date Published">
    <vt:lpwstr/>
  </property>
  <property fmtid="{D5CDD505-2E9C-101B-9397-08002B2CF9AE}" pid="11" name="Description0">
    <vt:lpwstr/>
  </property>
  <property fmtid="{D5CDD505-2E9C-101B-9397-08002B2CF9AE}" pid="12" name="Expiration Date0">
    <vt:lpwstr/>
  </property>
  <property fmtid="{D5CDD505-2E9C-101B-9397-08002B2CF9AE}" pid="13" name="Content Category">
    <vt:lpwstr/>
  </property>
  <property fmtid="{D5CDD505-2E9C-101B-9397-08002B2CF9AE}" pid="14" name="Customer Campaign">
    <vt:lpwstr/>
  </property>
  <property fmtid="{D5CDD505-2E9C-101B-9397-08002B2CF9AE}" pid="15" name="Customer Segment">
    <vt:lpwstr/>
  </property>
  <property fmtid="{D5CDD505-2E9C-101B-9397-08002B2CF9AE}" pid="16" name="URL">
    <vt:lpwstr/>
  </property>
  <property fmtid="{D5CDD505-2E9C-101B-9397-08002B2CF9AE}" pid="17" name="Distribution">
    <vt:lpwstr/>
  </property>
  <property fmtid="{D5CDD505-2E9C-101B-9397-08002B2CF9AE}" pid="18" name="Scenarios">
    <vt:lpwstr/>
  </property>
  <property fmtid="{D5CDD505-2E9C-101B-9397-08002B2CF9AE}" pid="19" name="Sales Cycle">
    <vt:lpwstr/>
  </property>
  <property fmtid="{D5CDD505-2E9C-101B-9397-08002B2CF9AE}" pid="20" name="ContentType0">
    <vt:lpwstr/>
  </property>
  <property fmtid="{D5CDD505-2E9C-101B-9397-08002B2CF9AE}" pid="21" name="Search Keywords">
    <vt:lpwstr/>
  </property>
  <property fmtid="{D5CDD505-2E9C-101B-9397-08002B2CF9AE}" pid="22" name="Technical Level">
    <vt:lpwstr/>
  </property>
</Properties>
</file>