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24"/>
  </p:notesMasterIdLst>
  <p:handoutMasterIdLst>
    <p:handoutMasterId r:id="rId25"/>
  </p:handoutMasterIdLst>
  <p:sldIdLst>
    <p:sldId id="256" r:id="rId5"/>
    <p:sldId id="274" r:id="rId6"/>
    <p:sldId id="260" r:id="rId7"/>
    <p:sldId id="265" r:id="rId8"/>
    <p:sldId id="264" r:id="rId9"/>
    <p:sldId id="257" r:id="rId10"/>
    <p:sldId id="266" r:id="rId11"/>
    <p:sldId id="270" r:id="rId12"/>
    <p:sldId id="267" r:id="rId13"/>
    <p:sldId id="271" r:id="rId14"/>
    <p:sldId id="268" r:id="rId15"/>
    <p:sldId id="272" r:id="rId16"/>
    <p:sldId id="269" r:id="rId17"/>
    <p:sldId id="273" r:id="rId18"/>
    <p:sldId id="275" r:id="rId19"/>
    <p:sldId id="261" r:id="rId20"/>
    <p:sldId id="262" r:id="rId21"/>
    <p:sldId id="263" r:id="rId22"/>
    <p:sldId id="259" r:id="rId23"/>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389" autoAdjust="0"/>
    <p:restoredTop sz="99833" autoAdjust="0"/>
  </p:normalViewPr>
  <p:slideViewPr>
    <p:cSldViewPr>
      <p:cViewPr varScale="1">
        <p:scale>
          <a:sx n="74" d="100"/>
          <a:sy n="74" d="100"/>
        </p:scale>
        <p:origin x="-468" y="-102"/>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9/18/2008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9/18/2008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Filter - http://nirajlt/ServiceLayer/MyDataService.svc/UniversityClasses?$filter=year(StartDate)%20gt%20(2008)</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CreateQuery</a:t>
            </a:r>
            <a:r>
              <a:rPr lang="en-US" dirty="0" smtClean="0"/>
              <a:t>, </a:t>
            </a:r>
            <a:r>
              <a:rPr lang="en-US" dirty="0" err="1" smtClean="0"/>
              <a:t>AddQueryOption</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Building RESTful Services</a:t>
            </a:r>
            <a:br>
              <a:rPr smtClean="0"/>
            </a:br>
            <a:r>
              <a:rPr sz="2800" smtClean="0"/>
              <a:t>using .NET 3.5 SP1</a:t>
            </a:r>
            <a:endParaRPr lang="en-US" dirty="0"/>
          </a:p>
        </p:txBody>
      </p:sp>
      <p:sp>
        <p:nvSpPr>
          <p:cNvPr id="3" name="Subtitle 2"/>
          <p:cNvSpPr>
            <a:spLocks noGrp="1"/>
          </p:cNvSpPr>
          <p:nvPr>
            <p:ph type="subTitle" idx="1"/>
          </p:nvPr>
        </p:nvSpPr>
        <p:spPr/>
        <p:txBody>
          <a:bodyPr/>
          <a:lstStyle/>
          <a:p>
            <a:r>
              <a:rPr lang="en-US" dirty="0" smtClean="0"/>
              <a:t>Niraj Bhatt</a:t>
            </a:r>
          </a:p>
          <a:p>
            <a:r>
              <a:rPr lang="en-US" sz="1600" dirty="0" smtClean="0">
                <a:solidFill>
                  <a:schemeClr val="tx1">
                    <a:lumMod val="75000"/>
                  </a:schemeClr>
                </a:solidFill>
              </a:rPr>
              <a:t>MVP (ASP.NET)</a:t>
            </a:r>
          </a:p>
          <a:p>
            <a:r>
              <a:rPr lang="en-US" sz="1400" dirty="0" smtClean="0">
                <a:solidFill>
                  <a:schemeClr val="tx1">
                    <a:lumMod val="75000"/>
                  </a:schemeClr>
                </a:solidFill>
              </a:rPr>
              <a:t>Nirajrules.wordpress.com </a:t>
            </a:r>
            <a:r>
              <a:rPr lang="en-US" sz="1400" dirty="0" smtClean="0">
                <a:solidFill>
                  <a:srgbClr val="FFFF00"/>
                </a:solidFill>
              </a:rPr>
              <a:t>|</a:t>
            </a:r>
            <a:r>
              <a:rPr lang="en-US" sz="1400" dirty="0" smtClean="0">
                <a:solidFill>
                  <a:schemeClr val="tx1">
                    <a:lumMod val="75000"/>
                  </a:schemeClr>
                </a:solidFill>
              </a:rPr>
              <a:t> niraj@indiamvps.net</a:t>
            </a:r>
            <a:endParaRPr lang="en-US" sz="1400" dirty="0">
              <a:solidFill>
                <a:schemeClr val="tx1">
                  <a:lumMod val="7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Referencing ADO.NET data service from .NET client</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
        <p:nvSpPr>
          <p:cNvPr id="5" name="Subtitle 4"/>
          <p:cNvSpPr>
            <a:spLocks noGrp="1"/>
          </p:cNvSpPr>
          <p:nvPr>
            <p:ph type="subTitle" idx="1"/>
          </p:nvPr>
        </p:nvSpPr>
        <p:spPr/>
        <p:txBody>
          <a:bodyPr/>
          <a:lstStyle/>
          <a:p>
            <a:r>
              <a:rPr lang="en-US" dirty="0" smtClean="0"/>
              <a:t>Requires .NET 3.5 SP1, VS.NET 2008 SP1</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Query Interceptors</a:t>
            </a:r>
            <a:endParaRPr lang="en-US" dirty="0"/>
          </a:p>
        </p:txBody>
      </p:sp>
      <p:sp>
        <p:nvSpPr>
          <p:cNvPr id="3" name="Text Placeholder 2"/>
          <p:cNvSpPr>
            <a:spLocks noGrp="1"/>
          </p:cNvSpPr>
          <p:nvPr>
            <p:ph type="body" sz="quarter" idx="10"/>
          </p:nvPr>
        </p:nvSpPr>
        <p:spPr>
          <a:xfrm>
            <a:off x="381000" y="1411552"/>
            <a:ext cx="8382000" cy="2000548"/>
          </a:xfrm>
        </p:spPr>
        <p:txBody>
          <a:bodyPr/>
          <a:lstStyle/>
          <a:p>
            <a:r>
              <a:rPr lang="en-US" dirty="0" smtClean="0"/>
              <a:t>Hook into the Service side code</a:t>
            </a:r>
          </a:p>
          <a:p>
            <a:r>
              <a:rPr lang="en-US" dirty="0" smtClean="0"/>
              <a:t>Part of assembling the query</a:t>
            </a:r>
          </a:p>
          <a:p>
            <a:pPr lvl="1"/>
            <a:r>
              <a:rPr lang="en-US" dirty="0" smtClean="0"/>
              <a:t>Expression&lt;</a:t>
            </a:r>
            <a:r>
              <a:rPr lang="en-US" dirty="0" err="1" smtClean="0"/>
              <a:t>Func</a:t>
            </a:r>
            <a:r>
              <a:rPr lang="en-US" dirty="0" smtClean="0"/>
              <a:t>&lt;T, </a:t>
            </a:r>
            <a:r>
              <a:rPr lang="en-US" dirty="0" err="1" smtClean="0"/>
              <a:t>TResult</a:t>
            </a:r>
            <a:r>
              <a:rPr lang="en-US" dirty="0" smtClean="0"/>
              <a:t>&gt;&gt;</a:t>
            </a:r>
          </a:p>
          <a:p>
            <a:r>
              <a:rPr lang="en-US" dirty="0" err="1" smtClean="0"/>
              <a:t>QueryInterceptorAttribute</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Implementing Query Interceptor for ADO.NET data service</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
        <p:nvSpPr>
          <p:cNvPr id="5" name="Subtitle 4"/>
          <p:cNvSpPr>
            <a:spLocks noGrp="1"/>
          </p:cNvSpPr>
          <p:nvPr>
            <p:ph type="subTitle" idx="1"/>
          </p:nvPr>
        </p:nvSpPr>
        <p:spPr/>
        <p:txBody>
          <a:bodyPr/>
          <a:lstStyle/>
          <a:p>
            <a:r>
              <a:rPr lang="en-US" dirty="0" smtClean="0"/>
              <a:t>Requires .NET 3.5 SP1, VS.NET 2008 SP1</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Service Operations</a:t>
            </a:r>
            <a:endParaRPr lang="en-US" dirty="0"/>
          </a:p>
        </p:txBody>
      </p:sp>
      <p:sp>
        <p:nvSpPr>
          <p:cNvPr id="3" name="Text Placeholder 2"/>
          <p:cNvSpPr>
            <a:spLocks noGrp="1"/>
          </p:cNvSpPr>
          <p:nvPr>
            <p:ph type="body" sz="quarter" idx="10"/>
          </p:nvPr>
        </p:nvSpPr>
        <p:spPr>
          <a:xfrm>
            <a:off x="381000" y="1411552"/>
            <a:ext cx="8382000" cy="2542234"/>
          </a:xfrm>
        </p:spPr>
        <p:txBody>
          <a:bodyPr/>
          <a:lstStyle/>
          <a:p>
            <a:r>
              <a:rPr lang="en-US" dirty="0" smtClean="0"/>
              <a:t>Canned functionality on the Service Side</a:t>
            </a:r>
          </a:p>
          <a:p>
            <a:r>
              <a:rPr lang="en-US" dirty="0" smtClean="0"/>
              <a:t>Invoked via the familiar URI mechanism</a:t>
            </a:r>
          </a:p>
          <a:p>
            <a:pPr lvl="1"/>
            <a:r>
              <a:rPr lang="en-US" dirty="0" smtClean="0"/>
              <a:t>Simple types for Parameters</a:t>
            </a:r>
          </a:p>
          <a:p>
            <a:r>
              <a:rPr lang="en-US" dirty="0" smtClean="0"/>
              <a:t>Returning </a:t>
            </a:r>
            <a:r>
              <a:rPr lang="en-US" dirty="0" err="1" smtClean="0"/>
              <a:t>IEnumerable</a:t>
            </a:r>
            <a:r>
              <a:rPr lang="en-US" dirty="0" smtClean="0"/>
              <a:t> / </a:t>
            </a:r>
            <a:r>
              <a:rPr lang="en-US" dirty="0" err="1" smtClean="0"/>
              <a:t>IQueryable</a:t>
            </a:r>
            <a:endParaRPr lang="en-US" dirty="0" smtClean="0"/>
          </a:p>
          <a:p>
            <a:pPr lvl="1"/>
            <a:r>
              <a:rPr lang="en-US" dirty="0" err="1" smtClean="0"/>
              <a:t>Composability</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Implementing Service Operation for ADO.NET data service</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
        <p:nvSpPr>
          <p:cNvPr id="5" name="Subtitle 4"/>
          <p:cNvSpPr>
            <a:spLocks noGrp="1"/>
          </p:cNvSpPr>
          <p:nvPr>
            <p:ph type="subTitle" idx="1"/>
          </p:nvPr>
        </p:nvSpPr>
        <p:spPr/>
        <p:txBody>
          <a:bodyPr/>
          <a:lstStyle/>
          <a:p>
            <a:r>
              <a:rPr lang="en-US" dirty="0" smtClean="0"/>
              <a:t>Requires .NET 3.5 SP1, VS.NET 2008 SP1</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smtClean="0"/>
              <a:t>Summary</a:t>
            </a:r>
            <a:endParaRPr lang="en-US" dirty="0"/>
          </a:p>
        </p:txBody>
      </p:sp>
      <p:sp>
        <p:nvSpPr>
          <p:cNvPr id="6" name="Text Placeholder 5"/>
          <p:cNvSpPr>
            <a:spLocks noGrp="1"/>
          </p:cNvSpPr>
          <p:nvPr>
            <p:ph type="body" sz="quarter" idx="10"/>
          </p:nvPr>
        </p:nvSpPr>
        <p:spPr>
          <a:xfrm>
            <a:off x="381000" y="1411552"/>
            <a:ext cx="8382000" cy="3299365"/>
          </a:xfrm>
        </p:spPr>
        <p:txBody>
          <a:bodyPr/>
          <a:lstStyle/>
          <a:p>
            <a:r>
              <a:rPr lang="en-US" dirty="0" smtClean="0"/>
              <a:t>REST – Web Services should follow “the </a:t>
            </a:r>
            <a:r>
              <a:rPr lang="en-US" smtClean="0"/>
              <a:t>way of web”</a:t>
            </a:r>
          </a:p>
          <a:p>
            <a:r>
              <a:rPr lang="en-US" dirty="0" smtClean="0"/>
              <a:t>ADO.NET Data Services provides a framework to create and consume REST-based data services</a:t>
            </a:r>
          </a:p>
          <a:p>
            <a:r>
              <a:rPr lang="en-US" dirty="0" smtClean="0"/>
              <a:t>Provides a rich service tier for consumption by clients</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References</a:t>
            </a:r>
            <a:endParaRPr lang="en-US" dirty="0"/>
          </a:p>
        </p:txBody>
      </p:sp>
      <p:sp>
        <p:nvSpPr>
          <p:cNvPr id="3" name="Text Placeholder 2"/>
          <p:cNvSpPr>
            <a:spLocks noGrp="1"/>
          </p:cNvSpPr>
          <p:nvPr>
            <p:ph type="body" sz="quarter" idx="10"/>
          </p:nvPr>
        </p:nvSpPr>
        <p:spPr>
          <a:xfrm>
            <a:off x="381000" y="1411552"/>
            <a:ext cx="8382000" cy="3998018"/>
          </a:xfrm>
        </p:spPr>
        <p:txBody>
          <a:bodyPr/>
          <a:lstStyle/>
          <a:p>
            <a:r>
              <a:rPr lang="en-US" dirty="0" smtClean="0"/>
              <a:t>REST Wiki</a:t>
            </a:r>
          </a:p>
          <a:p>
            <a:pPr>
              <a:buNone/>
            </a:pPr>
            <a:r>
              <a:rPr lang="en-US" sz="2400" dirty="0" smtClean="0"/>
              <a:t>	</a:t>
            </a:r>
            <a:r>
              <a:rPr lang="en-US" sz="2000" dirty="0" smtClean="0"/>
              <a:t>http://en.wikipedia.org/wiki/Representational_State_Transfer</a:t>
            </a:r>
            <a:endParaRPr lang="en-US" sz="2400" dirty="0" smtClean="0"/>
          </a:p>
          <a:p>
            <a:pPr>
              <a:buNone/>
            </a:pPr>
            <a:endParaRPr lang="en-US" sz="2400" dirty="0" smtClean="0"/>
          </a:p>
          <a:p>
            <a:r>
              <a:rPr lang="en-US" dirty="0" smtClean="0"/>
              <a:t>Project Astoria Team Blog</a:t>
            </a:r>
          </a:p>
          <a:p>
            <a:pPr>
              <a:buNone/>
            </a:pPr>
            <a:r>
              <a:rPr lang="en-US" sz="1800" dirty="0" smtClean="0"/>
              <a:t>	http://blogs.msdn.com/astoriateam/</a:t>
            </a:r>
          </a:p>
          <a:p>
            <a:pPr>
              <a:buNone/>
            </a:pPr>
            <a:endParaRPr lang="en-US" sz="1800" dirty="0" smtClean="0"/>
          </a:p>
          <a:p>
            <a:r>
              <a:rPr lang="en-US" dirty="0" smtClean="0"/>
              <a:t>SL2 B2 Integration with SP1</a:t>
            </a:r>
          </a:p>
          <a:p>
            <a:pPr>
              <a:buNone/>
            </a:pPr>
            <a:r>
              <a:rPr lang="en-US" sz="1800" dirty="0" smtClean="0"/>
              <a:t>       http://www.microsoft.com/downloads/details.aspx?FamilyId=CF8F88C3-D869-46DE-A7BF-FB7712C791B7&amp;displaylang=en</a:t>
            </a:r>
            <a:endParaRPr lang="en-US" sz="1600" dirty="0" smtClean="0"/>
          </a:p>
          <a:p>
            <a:pPr>
              <a:buNone/>
            </a:pPr>
            <a:endParaRPr lang="en-US" sz="2400"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4265783"/>
          </a:xfrm>
        </p:spPr>
        <p:txBody>
          <a:bodyPr/>
          <a:lstStyle/>
          <a:p>
            <a:pPr lvl="0"/>
            <a:r>
              <a:rPr lang="en-US" dirty="0" smtClean="0"/>
              <a:t>Your Feedback is Important!</a:t>
            </a:r>
          </a:p>
          <a:p>
            <a:pPr lvl="1">
              <a:buNone/>
            </a:pPr>
            <a:r>
              <a:rPr lang="en-US" dirty="0" smtClean="0"/>
              <a:t>Please take a few moments to fill out our online feedback form at: </a:t>
            </a:r>
          </a:p>
          <a:p>
            <a:pPr lvl="1">
              <a:buNone/>
            </a:pPr>
            <a:r>
              <a:rPr lang="en-US" sz="2000" dirty="0" smtClean="0"/>
              <a:t>	</a:t>
            </a:r>
            <a:endParaRPr lang="en-US" dirty="0" smtClean="0"/>
          </a:p>
          <a:p>
            <a:pPr lvl="1">
              <a:buNone/>
            </a:pPr>
            <a:r>
              <a:rPr lang="en-US" sz="1800" dirty="0" smtClean="0"/>
              <a:t>For detailed feedback, use the form at </a:t>
            </a:r>
            <a:r>
              <a:rPr lang="en-US" sz="1800" dirty="0" smtClean="0">
                <a:solidFill>
                  <a:srgbClr val="FFFF00"/>
                </a:solidFill>
              </a:rPr>
              <a:t>http://www.connectwithlife.co.in/vtd/helpdesk.aspx </a:t>
            </a:r>
          </a:p>
          <a:p>
            <a:pPr lvl="1">
              <a:buNone/>
            </a:pPr>
            <a:endParaRPr lang="en-US" sz="1800" dirty="0" smtClean="0"/>
          </a:p>
          <a:p>
            <a:pPr lvl="1">
              <a:buNone/>
            </a:pPr>
            <a:r>
              <a:rPr lang="en-US" sz="1800" dirty="0" smtClean="0"/>
              <a:t>Or email us at </a:t>
            </a:r>
            <a:r>
              <a:rPr lang="en-US" sz="1800" dirty="0" smtClean="0">
                <a:solidFill>
                  <a:srgbClr val="FFFF00"/>
                </a:solidFill>
              </a:rPr>
              <a:t>vtd@microsoft.com</a:t>
            </a:r>
          </a:p>
          <a:p>
            <a:pPr lvl="1">
              <a:buNone/>
            </a:pPr>
            <a:endParaRPr lang="en-US" dirty="0" smtClean="0"/>
          </a:p>
          <a:p>
            <a:pPr lvl="0"/>
            <a:r>
              <a:rPr lang="en-US" dirty="0" smtClean="0"/>
              <a:t>Use the Question Manager on LiveMeeting to ask your questions now!</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 </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Blog Address</a:t>
            </a:r>
          </a:p>
          <a:p>
            <a:pPr>
              <a:buNone/>
            </a:pPr>
            <a:r>
              <a:rPr lang="en-US" dirty="0" smtClean="0">
                <a:solidFill>
                  <a:srgbClr val="FFFF00"/>
                </a:solidFill>
              </a:rPr>
              <a:t>	nirajrules.wordpress.com</a:t>
            </a:r>
          </a:p>
          <a:p>
            <a:pPr>
              <a:buNone/>
            </a:pPr>
            <a:endParaRPr lang="en-US" dirty="0" smtClean="0"/>
          </a:p>
          <a:p>
            <a:r>
              <a:rPr lang="en-US" dirty="0" smtClean="0"/>
              <a:t>Email Address</a:t>
            </a:r>
          </a:p>
          <a:p>
            <a:pPr>
              <a:buNone/>
            </a:pPr>
            <a:r>
              <a:rPr lang="en-US" dirty="0" smtClean="0">
                <a:solidFill>
                  <a:srgbClr val="FFFF00"/>
                </a:solidFill>
              </a:rPr>
              <a:t>	niraj@indiamvps.net</a:t>
            </a:r>
          </a:p>
          <a:p>
            <a:pPr>
              <a:buNone/>
            </a:pPr>
            <a:endParaRPr lang="en-US" dirty="0" smtClean="0"/>
          </a:p>
          <a:p>
            <a:pPr>
              <a:buNone/>
            </a:pPr>
            <a:endParaRPr lang="en-US" dirty="0" smtClean="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a:t>
            </a:r>
            <a:endParaRPr lang="en-US" dirty="0"/>
          </a:p>
        </p:txBody>
      </p:sp>
      <p:sp>
        <p:nvSpPr>
          <p:cNvPr id="3" name="Text Placeholder 2"/>
          <p:cNvSpPr>
            <a:spLocks noGrp="1"/>
          </p:cNvSpPr>
          <p:nvPr>
            <p:ph type="body" sz="quarter" idx="10"/>
          </p:nvPr>
        </p:nvSpPr>
        <p:spPr>
          <a:xfrm>
            <a:off x="381000" y="1411552"/>
            <a:ext cx="8382000" cy="3964162"/>
          </a:xfrm>
        </p:spPr>
        <p:txBody>
          <a:bodyPr/>
          <a:lstStyle/>
          <a:p>
            <a:r>
              <a:rPr lang="en-US" dirty="0" smtClean="0"/>
              <a:t>REST &amp; Motivation to REST</a:t>
            </a:r>
          </a:p>
          <a:p>
            <a:r>
              <a:rPr lang="en-US" dirty="0" smtClean="0"/>
              <a:t>ADO.NET Data Services</a:t>
            </a:r>
          </a:p>
          <a:p>
            <a:pPr lvl="1"/>
            <a:r>
              <a:rPr lang="en-US" dirty="0" smtClean="0"/>
              <a:t>Surfacing Data</a:t>
            </a:r>
          </a:p>
          <a:p>
            <a:pPr lvl="1"/>
            <a:r>
              <a:rPr lang="en-US" dirty="0" smtClean="0"/>
              <a:t>Query Operations</a:t>
            </a:r>
          </a:p>
          <a:p>
            <a:r>
              <a:rPr lang="en-US" dirty="0" smtClean="0"/>
              <a:t>Programming Clients</a:t>
            </a:r>
          </a:p>
          <a:p>
            <a:r>
              <a:rPr lang="en-US" dirty="0" smtClean="0"/>
              <a:t>Advance Constructs</a:t>
            </a:r>
          </a:p>
          <a:p>
            <a:pPr lvl="1"/>
            <a:r>
              <a:rPr lang="en-US" dirty="0" smtClean="0"/>
              <a:t>Intercepting Query</a:t>
            </a:r>
          </a:p>
          <a:p>
            <a:pPr lvl="1"/>
            <a:r>
              <a:rPr lang="en-US" dirty="0" smtClean="0"/>
              <a:t>Service Operations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mtClean="0"/>
              <a:t>REST???</a:t>
            </a:r>
            <a:endParaRPr lang="en-US" dirty="0"/>
          </a:p>
        </p:txBody>
      </p:sp>
      <p:sp>
        <p:nvSpPr>
          <p:cNvPr id="3" name="Text Placeholder 2"/>
          <p:cNvSpPr>
            <a:spLocks noGrp="1"/>
          </p:cNvSpPr>
          <p:nvPr>
            <p:ph type="body" sz="quarter" idx="10"/>
          </p:nvPr>
        </p:nvSpPr>
        <p:spPr>
          <a:xfrm>
            <a:off x="381000" y="1411552"/>
            <a:ext cx="8382000" cy="4659737"/>
          </a:xfrm>
        </p:spPr>
        <p:txBody>
          <a:bodyPr/>
          <a:lstStyle/>
          <a:p>
            <a:r>
              <a:rPr lang="en-US" dirty="0" smtClean="0"/>
              <a:t>Representational State Transfer</a:t>
            </a:r>
          </a:p>
          <a:p>
            <a:r>
              <a:rPr lang="en-US" dirty="0" smtClean="0"/>
              <a:t>Architectural Style</a:t>
            </a:r>
          </a:p>
          <a:p>
            <a:pPr lvl="1"/>
            <a:r>
              <a:rPr lang="en-US" dirty="0" smtClean="0"/>
              <a:t>Introduced by Roy Fielding</a:t>
            </a:r>
          </a:p>
          <a:p>
            <a:pPr lvl="1"/>
            <a:r>
              <a:rPr lang="en-US" dirty="0" smtClean="0"/>
              <a:t>A Key Principle</a:t>
            </a:r>
          </a:p>
          <a:p>
            <a:pPr lvl="2"/>
            <a:r>
              <a:rPr lang="en-US" dirty="0" smtClean="0"/>
              <a:t>Each unique URL is a representation of some object</a:t>
            </a:r>
          </a:p>
          <a:p>
            <a:r>
              <a:rPr lang="en-US" dirty="0" smtClean="0"/>
              <a:t>Wiki Definition: Any simple interface which transmits </a:t>
            </a:r>
          </a:p>
          <a:p>
            <a:pPr lvl="1"/>
            <a:r>
              <a:rPr lang="en-US" dirty="0" smtClean="0"/>
              <a:t>Domain-specific data over HTTP </a:t>
            </a:r>
          </a:p>
          <a:p>
            <a:pPr lvl="1"/>
            <a:r>
              <a:rPr lang="en-US" dirty="0" smtClean="0"/>
              <a:t>Without an additional messaging layer such as SOAP or session tracking via HTTP cookies</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Transformation of Web</a:t>
            </a:r>
            <a:endParaRPr lang="en-US" dirty="0"/>
          </a:p>
        </p:txBody>
      </p:sp>
      <p:sp>
        <p:nvSpPr>
          <p:cNvPr id="3" name="Text Placeholder 2"/>
          <p:cNvSpPr>
            <a:spLocks noGrp="1"/>
          </p:cNvSpPr>
          <p:nvPr>
            <p:ph type="body" sz="quarter" idx="10"/>
          </p:nvPr>
        </p:nvSpPr>
        <p:spPr>
          <a:xfrm>
            <a:off x="4800600" y="1371600"/>
            <a:ext cx="3886200" cy="4074962"/>
          </a:xfrm>
        </p:spPr>
        <p:txBody>
          <a:bodyPr/>
          <a:lstStyle/>
          <a:p>
            <a:r>
              <a:rPr lang="en-US" sz="2800" dirty="0" smtClean="0"/>
              <a:t>Traditional</a:t>
            </a:r>
          </a:p>
          <a:p>
            <a:pPr lvl="1"/>
            <a:r>
              <a:rPr lang="en-US" sz="2400" dirty="0" smtClean="0"/>
              <a:t>A server-side component would render HTML (Presentation + Data)</a:t>
            </a:r>
          </a:p>
          <a:p>
            <a:r>
              <a:rPr lang="en-US" sz="2800" dirty="0" smtClean="0"/>
              <a:t>New architectures </a:t>
            </a:r>
          </a:p>
          <a:p>
            <a:pPr lvl="1"/>
            <a:r>
              <a:rPr lang="en-US" sz="2400" dirty="0" smtClean="0"/>
              <a:t>Presentation and data are no longer embedded in the same container</a:t>
            </a:r>
          </a:p>
          <a:p>
            <a:pPr lvl="1"/>
            <a:r>
              <a:rPr lang="en-US" sz="2400" dirty="0" smtClean="0"/>
              <a:t>E.g. AJAX / </a:t>
            </a:r>
            <a:r>
              <a:rPr lang="en-US" sz="2400" dirty="0" err="1" smtClean="0"/>
              <a:t>Silverlight</a:t>
            </a:r>
            <a:endParaRPr lang="en-US" sz="2400" dirty="0" smtClean="0"/>
          </a:p>
        </p:txBody>
      </p:sp>
      <p:sp>
        <p:nvSpPr>
          <p:cNvPr id="8" name="Rounded Rectangle 7"/>
          <p:cNvSpPr/>
          <p:nvPr/>
        </p:nvSpPr>
        <p:spPr>
          <a:xfrm>
            <a:off x="2452718" y="1338937"/>
            <a:ext cx="2143108" cy="5072098"/>
          </a:xfrm>
          <a:prstGeom prst="roundRect">
            <a:avLst/>
          </a:prstGeom>
          <a:solidFill>
            <a:schemeClr val="accent1">
              <a:lumMod val="75000"/>
            </a:schemeClr>
          </a:solidFill>
          <a:ln>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defRPr/>
            </a:pPr>
            <a:endParaRPr lang="en-GB" sz="2300">
              <a:solidFill>
                <a:srgbClr val="FFFFFF"/>
              </a:solidFill>
              <a:effectLst>
                <a:outerShdw blurRad="38100" dist="38100" dir="2700000" algn="tl">
                  <a:srgbClr val="000000">
                    <a:alpha val="43137"/>
                  </a:srgbClr>
                </a:outerShdw>
              </a:effectLst>
              <a:latin typeface="Segoe" pitchFamily="34" charset="0"/>
            </a:endParaRPr>
          </a:p>
        </p:txBody>
      </p:sp>
      <p:sp>
        <p:nvSpPr>
          <p:cNvPr id="9" name="Rounded Rectangle 8"/>
          <p:cNvSpPr/>
          <p:nvPr/>
        </p:nvSpPr>
        <p:spPr>
          <a:xfrm>
            <a:off x="228600" y="1329397"/>
            <a:ext cx="2143108" cy="5072098"/>
          </a:xfrm>
          <a:prstGeom prst="roundRect">
            <a:avLst/>
          </a:prstGeom>
          <a:solidFill>
            <a:schemeClr val="accent1">
              <a:lumMod val="75000"/>
            </a:schemeClr>
          </a:solidFill>
          <a:ln>
            <a:solidFill>
              <a:schemeClr val="accent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defRPr/>
            </a:pPr>
            <a:endParaRPr lang="en-GB" sz="2300" dirty="0">
              <a:solidFill>
                <a:srgbClr val="FFFFFF"/>
              </a:solidFill>
              <a:effectLst>
                <a:outerShdw blurRad="38100" dist="38100" dir="2700000" algn="tl">
                  <a:srgbClr val="000000">
                    <a:alpha val="43137"/>
                  </a:srgbClr>
                </a:outerShdw>
              </a:effectLst>
              <a:latin typeface="Segoe" pitchFamily="34" charset="0"/>
            </a:endParaRPr>
          </a:p>
        </p:txBody>
      </p:sp>
      <p:sp>
        <p:nvSpPr>
          <p:cNvPr id="10" name="Rounded Rectangle 9"/>
          <p:cNvSpPr/>
          <p:nvPr/>
        </p:nvSpPr>
        <p:spPr bwMode="auto">
          <a:xfrm>
            <a:off x="288956" y="1758037"/>
            <a:ext cx="2000250" cy="2143125"/>
          </a:xfrm>
          <a:prstGeom prst="roundRect">
            <a:avLst>
              <a:gd name="adj" fmla="val 10051"/>
            </a:avLst>
          </a:prstGeom>
          <a:solidFill>
            <a:schemeClr val="tx1"/>
          </a:solidFill>
          <a:ln w="3175"/>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1" name="Picture 4"/>
          <p:cNvPicPr>
            <a:picLocks noChangeAspect="1" noChangeArrowheads="1"/>
          </p:cNvPicPr>
          <p:nvPr/>
        </p:nvPicPr>
        <p:blipFill>
          <a:blip r:embed="rId2">
            <a:clrChange>
              <a:clrFrom>
                <a:srgbClr val="FFA3B1"/>
              </a:clrFrom>
              <a:clrTo>
                <a:srgbClr val="FFA3B1">
                  <a:alpha val="0"/>
                </a:srgbClr>
              </a:clrTo>
            </a:clrChange>
          </a:blip>
          <a:srcRect/>
          <a:stretch>
            <a:fillRect/>
          </a:stretch>
        </p:blipFill>
        <p:spPr bwMode="auto">
          <a:xfrm>
            <a:off x="320588" y="2381193"/>
            <a:ext cx="618057" cy="570514"/>
          </a:xfrm>
          <a:prstGeom prst="rect">
            <a:avLst/>
          </a:prstGeom>
          <a:noFill/>
          <a:ln w="9525">
            <a:noFill/>
            <a:miter lim="800000"/>
            <a:headEnd/>
            <a:tailEnd/>
          </a:ln>
        </p:spPr>
      </p:pic>
      <p:pic>
        <p:nvPicPr>
          <p:cNvPr id="12" name="Picture 2"/>
          <p:cNvPicPr>
            <a:picLocks noChangeAspect="1" noChangeArrowheads="1"/>
          </p:cNvPicPr>
          <p:nvPr/>
        </p:nvPicPr>
        <p:blipFill>
          <a:blip r:embed="rId3">
            <a:clrChange>
              <a:clrFrom>
                <a:srgbClr val="FFA3B1"/>
              </a:clrFrom>
              <a:clrTo>
                <a:srgbClr val="FFA3B1">
                  <a:alpha val="0"/>
                </a:srgbClr>
              </a:clrTo>
            </a:clrChange>
          </a:blip>
          <a:srcRect/>
          <a:stretch>
            <a:fillRect/>
          </a:stretch>
        </p:blipFill>
        <p:spPr bwMode="auto">
          <a:xfrm>
            <a:off x="1646269" y="2258099"/>
            <a:ext cx="553487" cy="713708"/>
          </a:xfrm>
          <a:prstGeom prst="rect">
            <a:avLst/>
          </a:prstGeom>
          <a:noFill/>
          <a:ln w="9525">
            <a:noFill/>
            <a:miter lim="800000"/>
            <a:headEnd/>
            <a:tailEnd/>
          </a:ln>
        </p:spPr>
      </p:pic>
      <p:cxnSp>
        <p:nvCxnSpPr>
          <p:cNvPr id="13" name="Curved Connector 7"/>
          <p:cNvCxnSpPr/>
          <p:nvPr/>
        </p:nvCxnSpPr>
        <p:spPr bwMode="auto">
          <a:xfrm>
            <a:off x="931893" y="2472412"/>
            <a:ext cx="642938" cy="1588"/>
          </a:xfrm>
          <a:prstGeom prst="straightConnector1">
            <a:avLst/>
          </a:prstGeom>
          <a:ln w="3175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Curved Connector 7"/>
          <p:cNvCxnSpPr/>
          <p:nvPr/>
        </p:nvCxnSpPr>
        <p:spPr bwMode="auto">
          <a:xfrm>
            <a:off x="931893" y="2829600"/>
            <a:ext cx="642938" cy="1587"/>
          </a:xfrm>
          <a:prstGeom prst="straightConnector1">
            <a:avLst/>
          </a:prstGeom>
          <a:ln w="3175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Rectangular Callout 14"/>
          <p:cNvSpPr/>
          <p:nvPr/>
        </p:nvSpPr>
        <p:spPr bwMode="auto">
          <a:xfrm>
            <a:off x="503268" y="1829475"/>
            <a:ext cx="1571625" cy="357187"/>
          </a:xfrm>
          <a:prstGeom prst="wedgeRectCallout">
            <a:avLst>
              <a:gd name="adj1" fmla="val -14709"/>
              <a:gd name="adj2" fmla="val 75974"/>
            </a:avLst>
          </a:prstGeom>
          <a:solidFill>
            <a:schemeClr val="tx1">
              <a:lumMod val="85000"/>
              <a:alpha val="37000"/>
            </a:schemeClr>
          </a:solidFill>
          <a:ln>
            <a:solidFill>
              <a:schemeClr val="accent2">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a:defRPr/>
            </a:pPr>
            <a:r>
              <a:rPr lang="en-US" sz="1400" dirty="0">
                <a:solidFill>
                  <a:schemeClr val="tx1">
                    <a:lumMod val="10000"/>
                  </a:schemeClr>
                </a:solidFill>
              </a:rPr>
              <a:t>HTML + </a:t>
            </a:r>
            <a:r>
              <a:rPr lang="en-US" sz="1400" dirty="0" err="1">
                <a:solidFill>
                  <a:schemeClr val="tx1">
                    <a:lumMod val="10000"/>
                  </a:schemeClr>
                </a:solidFill>
              </a:rPr>
              <a:t>Javascript</a:t>
            </a:r>
            <a:endParaRPr lang="en-US" sz="1400" dirty="0">
              <a:solidFill>
                <a:schemeClr val="tx1">
                  <a:lumMod val="10000"/>
                </a:schemeClr>
              </a:solidFill>
            </a:endParaRPr>
          </a:p>
        </p:txBody>
      </p:sp>
      <p:sp>
        <p:nvSpPr>
          <p:cNvPr id="16" name="Rectangular Callout 15"/>
          <p:cNvSpPr/>
          <p:nvPr/>
        </p:nvSpPr>
        <p:spPr bwMode="auto">
          <a:xfrm>
            <a:off x="431831" y="3043912"/>
            <a:ext cx="1571625" cy="357188"/>
          </a:xfrm>
          <a:prstGeom prst="wedgeRectCallout">
            <a:avLst>
              <a:gd name="adj1" fmla="val 12724"/>
              <a:gd name="adj2" fmla="val -78380"/>
            </a:avLst>
          </a:prstGeom>
          <a:solidFill>
            <a:schemeClr val="tx1">
              <a:lumMod val="85000"/>
              <a:alpha val="37000"/>
            </a:schemeClr>
          </a:solidFill>
          <a:ln>
            <a:solidFill>
              <a:srgbClr val="FFC000">
                <a:alpha val="55000"/>
              </a:srgbClr>
            </a:solidFill>
          </a:ln>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a:defRPr/>
            </a:pPr>
            <a:r>
              <a:rPr lang="en-US" sz="1400" dirty="0">
                <a:solidFill>
                  <a:schemeClr val="tx1">
                    <a:lumMod val="10000"/>
                  </a:schemeClr>
                </a:solidFill>
              </a:rPr>
              <a:t>Data (XML, etc)</a:t>
            </a:r>
          </a:p>
        </p:txBody>
      </p:sp>
      <p:sp>
        <p:nvSpPr>
          <p:cNvPr id="17" name="Rounded Rectangle 16"/>
          <p:cNvSpPr/>
          <p:nvPr/>
        </p:nvSpPr>
        <p:spPr bwMode="auto">
          <a:xfrm>
            <a:off x="2501931" y="1758037"/>
            <a:ext cx="2000250" cy="2143125"/>
          </a:xfrm>
          <a:prstGeom prst="roundRect">
            <a:avLst>
              <a:gd name="adj" fmla="val 10051"/>
            </a:avLst>
          </a:prstGeom>
          <a:solidFill>
            <a:schemeClr val="tx1"/>
          </a:solidFill>
          <a:ln w="3175"/>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8" name="Picture 4"/>
          <p:cNvPicPr>
            <a:picLocks noChangeAspect="1" noChangeArrowheads="1"/>
          </p:cNvPicPr>
          <p:nvPr/>
        </p:nvPicPr>
        <p:blipFill>
          <a:blip r:embed="rId2">
            <a:clrChange>
              <a:clrFrom>
                <a:srgbClr val="FFA3B1"/>
              </a:clrFrom>
              <a:clrTo>
                <a:srgbClr val="FFA3B1">
                  <a:alpha val="0"/>
                </a:srgbClr>
              </a:clrTo>
            </a:clrChange>
          </a:blip>
          <a:srcRect/>
          <a:stretch>
            <a:fillRect/>
          </a:stretch>
        </p:blipFill>
        <p:spPr bwMode="auto">
          <a:xfrm>
            <a:off x="2533563" y="2381193"/>
            <a:ext cx="618057" cy="570514"/>
          </a:xfrm>
          <a:prstGeom prst="rect">
            <a:avLst/>
          </a:prstGeom>
          <a:noFill/>
          <a:ln w="9525">
            <a:noFill/>
            <a:miter lim="800000"/>
            <a:headEnd/>
            <a:tailEnd/>
          </a:ln>
        </p:spPr>
      </p:pic>
      <p:cxnSp>
        <p:nvCxnSpPr>
          <p:cNvPr id="19" name="Curved Connector 7"/>
          <p:cNvCxnSpPr/>
          <p:nvPr/>
        </p:nvCxnSpPr>
        <p:spPr bwMode="auto">
          <a:xfrm>
            <a:off x="3144868" y="2472412"/>
            <a:ext cx="642938" cy="1588"/>
          </a:xfrm>
          <a:prstGeom prst="straightConnector1">
            <a:avLst/>
          </a:prstGeom>
          <a:ln w="3175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Curved Connector 7"/>
          <p:cNvCxnSpPr/>
          <p:nvPr/>
        </p:nvCxnSpPr>
        <p:spPr bwMode="auto">
          <a:xfrm>
            <a:off x="3144868" y="2829600"/>
            <a:ext cx="642938" cy="1587"/>
          </a:xfrm>
          <a:prstGeom prst="straightConnector1">
            <a:avLst/>
          </a:prstGeom>
          <a:ln w="3175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Rectangular Callout 20"/>
          <p:cNvSpPr/>
          <p:nvPr/>
        </p:nvSpPr>
        <p:spPr bwMode="auto">
          <a:xfrm>
            <a:off x="2716243" y="1829475"/>
            <a:ext cx="1571625" cy="357187"/>
          </a:xfrm>
          <a:prstGeom prst="wedgeRectCallout">
            <a:avLst>
              <a:gd name="adj1" fmla="val -14709"/>
              <a:gd name="adj2" fmla="val 75974"/>
            </a:avLst>
          </a:prstGeom>
          <a:solidFill>
            <a:schemeClr val="tx1">
              <a:lumMod val="85000"/>
              <a:alpha val="37000"/>
            </a:schemeClr>
          </a:solidFill>
          <a:ln>
            <a:solidFill>
              <a:schemeClr val="accent2">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a:defRPr/>
            </a:pPr>
            <a:r>
              <a:rPr lang="en-US" sz="1400" dirty="0">
                <a:solidFill>
                  <a:schemeClr val="tx1">
                    <a:lumMod val="10000"/>
                  </a:schemeClr>
                </a:solidFill>
              </a:rPr>
              <a:t>DLL + XAML</a:t>
            </a:r>
          </a:p>
        </p:txBody>
      </p:sp>
      <p:sp>
        <p:nvSpPr>
          <p:cNvPr id="22" name="Rectangular Callout 21"/>
          <p:cNvSpPr/>
          <p:nvPr/>
        </p:nvSpPr>
        <p:spPr bwMode="auto">
          <a:xfrm>
            <a:off x="2644806" y="3043912"/>
            <a:ext cx="1571625" cy="357188"/>
          </a:xfrm>
          <a:prstGeom prst="wedgeRectCallout">
            <a:avLst>
              <a:gd name="adj1" fmla="val 12724"/>
              <a:gd name="adj2" fmla="val -78380"/>
            </a:avLst>
          </a:prstGeom>
          <a:solidFill>
            <a:schemeClr val="tx1">
              <a:lumMod val="85000"/>
              <a:alpha val="37000"/>
            </a:schemeClr>
          </a:solidFill>
          <a:ln>
            <a:solidFill>
              <a:srgbClr val="FFC000">
                <a:alpha val="55000"/>
              </a:srgbClr>
            </a:solidFill>
          </a:ln>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a:defRPr/>
            </a:pPr>
            <a:r>
              <a:rPr lang="en-US" sz="1400" dirty="0">
                <a:solidFill>
                  <a:schemeClr val="tx1">
                    <a:lumMod val="10000"/>
                  </a:schemeClr>
                </a:solidFill>
              </a:rPr>
              <a:t>Data (XML, etc)</a:t>
            </a:r>
          </a:p>
        </p:txBody>
      </p:sp>
      <p:sp>
        <p:nvSpPr>
          <p:cNvPr id="23" name="TextBox 70"/>
          <p:cNvSpPr txBox="1">
            <a:spLocks noChangeArrowheads="1"/>
          </p:cNvSpPr>
          <p:nvPr/>
        </p:nvSpPr>
        <p:spPr bwMode="auto">
          <a:xfrm>
            <a:off x="323881" y="4258350"/>
            <a:ext cx="1928812" cy="954087"/>
          </a:xfrm>
          <a:prstGeom prst="rect">
            <a:avLst/>
          </a:prstGeom>
          <a:noFill/>
          <a:ln w="9525">
            <a:noFill/>
            <a:miter lim="800000"/>
            <a:headEnd/>
            <a:tailEnd/>
          </a:ln>
        </p:spPr>
        <p:txBody>
          <a:bodyPr lIns="0" rIns="0">
            <a:spAutoFit/>
          </a:bodyPr>
          <a:lstStyle/>
          <a:p>
            <a:pPr algn="ctr"/>
            <a:r>
              <a:rPr lang="en-US" sz="2800" dirty="0">
                <a:solidFill>
                  <a:srgbClr val="FFFFFF"/>
                </a:solidFill>
              </a:rPr>
              <a:t>AJAX Applications</a:t>
            </a:r>
          </a:p>
        </p:txBody>
      </p:sp>
      <p:sp>
        <p:nvSpPr>
          <p:cNvPr id="24" name="TextBox 71"/>
          <p:cNvSpPr txBox="1">
            <a:spLocks noChangeArrowheads="1"/>
          </p:cNvSpPr>
          <p:nvPr/>
        </p:nvSpPr>
        <p:spPr bwMode="auto">
          <a:xfrm>
            <a:off x="2514631" y="4258350"/>
            <a:ext cx="1928812" cy="954087"/>
          </a:xfrm>
          <a:prstGeom prst="rect">
            <a:avLst/>
          </a:prstGeom>
          <a:noFill/>
          <a:ln w="9525">
            <a:noFill/>
            <a:miter lim="800000"/>
            <a:headEnd/>
            <a:tailEnd/>
          </a:ln>
        </p:spPr>
        <p:txBody>
          <a:bodyPr lIns="0" rIns="0">
            <a:spAutoFit/>
          </a:bodyPr>
          <a:lstStyle/>
          <a:p>
            <a:pPr algn="ctr"/>
            <a:r>
              <a:rPr lang="en-US" sz="2800">
                <a:solidFill>
                  <a:srgbClr val="FFFFFF"/>
                </a:solidFill>
              </a:rPr>
              <a:t>Silverlight Applications</a:t>
            </a:r>
          </a:p>
        </p:txBody>
      </p:sp>
      <p:pic>
        <p:nvPicPr>
          <p:cNvPr id="25" name="Picture 2"/>
          <p:cNvPicPr>
            <a:picLocks noChangeAspect="1" noChangeArrowheads="1"/>
          </p:cNvPicPr>
          <p:nvPr/>
        </p:nvPicPr>
        <p:blipFill>
          <a:blip r:embed="rId3">
            <a:clrChange>
              <a:clrFrom>
                <a:srgbClr val="FFA3B1"/>
              </a:clrFrom>
              <a:clrTo>
                <a:srgbClr val="FFA3B1">
                  <a:alpha val="0"/>
                </a:srgbClr>
              </a:clrTo>
            </a:clrChange>
          </a:blip>
          <a:srcRect/>
          <a:stretch>
            <a:fillRect/>
          </a:stretch>
        </p:blipFill>
        <p:spPr bwMode="auto">
          <a:xfrm>
            <a:off x="3844926" y="2258099"/>
            <a:ext cx="553487" cy="713708"/>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ADO.NET Data Services</a:t>
            </a:r>
            <a:endParaRPr lang="en-US" dirty="0"/>
          </a:p>
        </p:txBody>
      </p:sp>
      <p:sp>
        <p:nvSpPr>
          <p:cNvPr id="3" name="Text Placeholder 2"/>
          <p:cNvSpPr>
            <a:spLocks noGrp="1"/>
          </p:cNvSpPr>
          <p:nvPr>
            <p:ph type="body" sz="quarter" idx="10"/>
          </p:nvPr>
        </p:nvSpPr>
        <p:spPr>
          <a:xfrm>
            <a:off x="2895600" y="1411552"/>
            <a:ext cx="5867400" cy="2856167"/>
          </a:xfrm>
        </p:spPr>
        <p:txBody>
          <a:bodyPr/>
          <a:lstStyle/>
          <a:p>
            <a:r>
              <a:rPr lang="en-US" dirty="0" smtClean="0"/>
              <a:t>A combination of patterns and libraries that enable the creation and consumption of </a:t>
            </a:r>
            <a:r>
              <a:rPr lang="en-US" dirty="0" err="1" smtClean="0"/>
              <a:t>RESTful</a:t>
            </a:r>
            <a:r>
              <a:rPr lang="en-US" dirty="0" smtClean="0"/>
              <a:t> data services for the web.</a:t>
            </a:r>
          </a:p>
          <a:p>
            <a:r>
              <a:rPr lang="en-US" dirty="0" smtClean="0"/>
              <a:t>URIs to point to pieces of data </a:t>
            </a:r>
          </a:p>
          <a:p>
            <a:r>
              <a:rPr lang="en-US" dirty="0" smtClean="0"/>
              <a:t>Simple, well-known formats to represent data, such as JSON and ATOMPub (default)</a:t>
            </a:r>
            <a:endParaRPr lang="en-US" dirty="0"/>
          </a:p>
        </p:txBody>
      </p:sp>
      <p:sp>
        <p:nvSpPr>
          <p:cNvPr id="5" name="Rounded Rectangle 4"/>
          <p:cNvSpPr/>
          <p:nvPr/>
        </p:nvSpPr>
        <p:spPr bwMode="auto">
          <a:xfrm>
            <a:off x="-21772" y="685800"/>
            <a:ext cx="3142592" cy="6038193"/>
          </a:xfrm>
          <a:prstGeom prst="roundRect">
            <a:avLst>
              <a:gd name="adj" fmla="val 8143"/>
            </a:avLst>
          </a:prstGeom>
          <a:solidFill>
            <a:schemeClr val="tx1"/>
          </a:solidFill>
          <a:ln>
            <a:noFill/>
            <a:headEnd type="none" w="med" len="med"/>
            <a:tailEnd type="none" w="med" len="med"/>
          </a:ln>
          <a:effectLst>
            <a:outerShdw blurRad="50800" dist="38100" dir="5400000" rotWithShape="0">
              <a:srgbClr val="000000">
                <a:alpha val="35000"/>
              </a:srgbClr>
            </a:outerShdw>
            <a:softEdge rad="317500"/>
          </a:effectLst>
        </p:spPr>
        <p:style>
          <a:lnRef idx="1">
            <a:schemeClr val="accent1"/>
          </a:lnRef>
          <a:fillRef idx="3">
            <a:schemeClr val="accent1"/>
          </a:fillRef>
          <a:effectRef idx="2">
            <a:schemeClr val="accent1"/>
          </a:effectRef>
          <a:fontRef idx="minor">
            <a:schemeClr val="lt1"/>
          </a:fontRef>
        </p:style>
        <p:txBody>
          <a:bodyPr vert="horz" wrap="square" lIns="274320" tIns="274320" rIns="91436" bIns="45718" numCol="1" rtlCol="0" anchor="t" anchorCtr="0" compatLnSpc="1"/>
          <a:lstStyle/>
          <a:p>
            <a:pPr defTabSz="914099"/>
            <a:endParaRPr lang="en-US" dirty="0" smtClean="0">
              <a:solidFill>
                <a:schemeClr val="bg1"/>
              </a:solidFill>
              <a:latin typeface="Lucida Console" pitchFamily="49" charset="0"/>
            </a:endParaRPr>
          </a:p>
        </p:txBody>
      </p:sp>
      <p:pic>
        <p:nvPicPr>
          <p:cNvPr id="6" name="Picture 5"/>
          <p:cNvPicPr>
            <a:picLocks noChangeAspect="1" noChangeArrowheads="1"/>
          </p:cNvPicPr>
          <p:nvPr/>
        </p:nvPicPr>
        <p:blipFill>
          <a:blip r:embed="rId2">
            <a:clrChange>
              <a:clrFrom>
                <a:srgbClr val="FFA3B1"/>
              </a:clrFrom>
              <a:clrTo>
                <a:srgbClr val="FFA3B1">
                  <a:alpha val="0"/>
                </a:srgbClr>
              </a:clrTo>
            </a:clrChange>
          </a:blip>
          <a:srcRect/>
          <a:stretch>
            <a:fillRect/>
          </a:stretch>
        </p:blipFill>
        <p:spPr bwMode="auto">
          <a:xfrm>
            <a:off x="997172" y="1333876"/>
            <a:ext cx="618057" cy="504571"/>
          </a:xfrm>
          <a:prstGeom prst="rect">
            <a:avLst/>
          </a:prstGeom>
          <a:noFill/>
          <a:ln w="9525">
            <a:noFill/>
            <a:miter lim="800000"/>
            <a:headEnd/>
            <a:tailEnd/>
          </a:ln>
        </p:spPr>
      </p:pic>
      <p:sp>
        <p:nvSpPr>
          <p:cNvPr id="7" name="Rounded Rectangle 6"/>
          <p:cNvSpPr/>
          <p:nvPr/>
        </p:nvSpPr>
        <p:spPr bwMode="auto">
          <a:xfrm>
            <a:off x="359229" y="3554745"/>
            <a:ext cx="2383971" cy="1540398"/>
          </a:xfrm>
          <a:prstGeom prst="roundRect">
            <a:avLst>
              <a:gd name="adj" fmla="val 10051"/>
            </a:avLst>
          </a:prstGeom>
          <a:solidFill>
            <a:schemeClr val="tx1">
              <a:lumMod val="85000"/>
            </a:schemeClr>
          </a:solidFill>
          <a:ln w="3175"/>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8" name="Picture 2"/>
          <p:cNvPicPr>
            <a:picLocks noChangeAspect="1" noChangeArrowheads="1"/>
          </p:cNvPicPr>
          <p:nvPr/>
        </p:nvPicPr>
        <p:blipFill>
          <a:blip r:embed="rId3">
            <a:clrChange>
              <a:clrFrom>
                <a:srgbClr val="FFA3B1"/>
              </a:clrFrom>
              <a:clrTo>
                <a:srgbClr val="FFA3B1">
                  <a:alpha val="0"/>
                </a:srgbClr>
              </a:clrTo>
            </a:clrChange>
          </a:blip>
          <a:srcRect/>
          <a:stretch>
            <a:fillRect/>
          </a:stretch>
        </p:blipFill>
        <p:spPr bwMode="auto">
          <a:xfrm>
            <a:off x="521278" y="3631199"/>
            <a:ext cx="404030" cy="460768"/>
          </a:xfrm>
          <a:prstGeom prst="rect">
            <a:avLst/>
          </a:prstGeom>
          <a:noFill/>
          <a:ln w="9525">
            <a:noFill/>
            <a:miter lim="800000"/>
            <a:headEnd/>
            <a:tailEnd/>
          </a:ln>
        </p:spPr>
      </p:pic>
      <p:cxnSp>
        <p:nvCxnSpPr>
          <p:cNvPr id="9" name="Curved Connector 7"/>
          <p:cNvCxnSpPr/>
          <p:nvPr/>
        </p:nvCxnSpPr>
        <p:spPr bwMode="auto">
          <a:xfrm rot="5400000">
            <a:off x="571497" y="2710139"/>
            <a:ext cx="1714910" cy="5846"/>
          </a:xfrm>
          <a:prstGeom prst="straightConnector1">
            <a:avLst/>
          </a:prstGeom>
          <a:ln w="3175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Rectangular Callout 9"/>
          <p:cNvSpPr/>
          <p:nvPr/>
        </p:nvSpPr>
        <p:spPr bwMode="auto">
          <a:xfrm>
            <a:off x="674499" y="2138926"/>
            <a:ext cx="550417" cy="315902"/>
          </a:xfrm>
          <a:prstGeom prst="wedgeRectCallout">
            <a:avLst>
              <a:gd name="adj1" fmla="val 73342"/>
              <a:gd name="adj2" fmla="val 3386"/>
            </a:avLst>
          </a:prstGeom>
          <a:solidFill>
            <a:schemeClr val="tx1">
              <a:lumMod val="85000"/>
              <a:alpha val="25000"/>
            </a:schemeClr>
          </a:solidFill>
          <a:ln>
            <a:solidFill>
              <a:srgbClr val="FFC000">
                <a:alpha val="55000"/>
              </a:srgbClr>
            </a:solidFill>
          </a:ln>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a:defRPr/>
            </a:pPr>
            <a:r>
              <a:rPr lang="en-US" sz="1300" dirty="0" smtClean="0">
                <a:solidFill>
                  <a:schemeClr val="tx1">
                    <a:lumMod val="10000"/>
                  </a:schemeClr>
                </a:solidFill>
              </a:rPr>
              <a:t>Data</a:t>
            </a:r>
            <a:endParaRPr lang="en-US" sz="1300" dirty="0">
              <a:solidFill>
                <a:schemeClr val="tx1">
                  <a:lumMod val="10000"/>
                </a:schemeClr>
              </a:solidFill>
            </a:endParaRPr>
          </a:p>
        </p:txBody>
      </p:sp>
      <p:sp>
        <p:nvSpPr>
          <p:cNvPr id="11" name="Cloud 10"/>
          <p:cNvSpPr/>
          <p:nvPr/>
        </p:nvSpPr>
        <p:spPr bwMode="auto">
          <a:xfrm>
            <a:off x="699233" y="2608821"/>
            <a:ext cx="1288867" cy="577650"/>
          </a:xfrm>
          <a:prstGeom prst="cloud">
            <a:avLst/>
          </a:prstGeom>
          <a:solidFill>
            <a:schemeClr val="tx1">
              <a:lumMod val="85000"/>
              <a:alpha val="43000"/>
            </a:schemeClr>
          </a:solidFill>
          <a:ln w="3175"/>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smtClean="0">
                <a:solidFill>
                  <a:schemeClr val="tx1">
                    <a:lumMod val="10000"/>
                  </a:schemeClr>
                </a:solidFill>
              </a:rPr>
              <a:t>HTTP</a:t>
            </a:r>
          </a:p>
        </p:txBody>
      </p:sp>
      <p:sp>
        <p:nvSpPr>
          <p:cNvPr id="12" name="TextBox 11"/>
          <p:cNvSpPr txBox="1"/>
          <p:nvPr/>
        </p:nvSpPr>
        <p:spPr>
          <a:xfrm>
            <a:off x="926405" y="3607747"/>
            <a:ext cx="1266382" cy="523220"/>
          </a:xfrm>
          <a:prstGeom prst="rect">
            <a:avLst/>
          </a:prstGeom>
          <a:noFill/>
        </p:spPr>
        <p:txBody>
          <a:bodyPr wrap="square" rtlCol="0">
            <a:spAutoFit/>
          </a:bodyPr>
          <a:lstStyle/>
          <a:p>
            <a:r>
              <a:rPr lang="en-US" sz="1400" dirty="0" smtClean="0">
                <a:solidFill>
                  <a:schemeClr val="tx1">
                    <a:lumMod val="10000"/>
                  </a:schemeClr>
                </a:solidFill>
              </a:rPr>
              <a:t>ADO.NET Data Service</a:t>
            </a:r>
          </a:p>
        </p:txBody>
      </p:sp>
      <p:sp>
        <p:nvSpPr>
          <p:cNvPr id="13" name="Rounded Rectangle 12"/>
          <p:cNvSpPr/>
          <p:nvPr/>
        </p:nvSpPr>
        <p:spPr>
          <a:xfrm>
            <a:off x="461639" y="5326698"/>
            <a:ext cx="2175029" cy="824884"/>
          </a:xfrm>
          <a:prstGeom prst="roundRect">
            <a:avLst/>
          </a:prstGeom>
          <a:noFill/>
          <a:ln w="3175"/>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lt1"/>
              </a:solidFill>
            </a:endParaRPr>
          </a:p>
        </p:txBody>
      </p:sp>
      <p:sp>
        <p:nvSpPr>
          <p:cNvPr id="14" name="Rounded Rectangle 13"/>
          <p:cNvSpPr/>
          <p:nvPr/>
        </p:nvSpPr>
        <p:spPr>
          <a:xfrm>
            <a:off x="1469253" y="4332509"/>
            <a:ext cx="1149659" cy="682733"/>
          </a:xfrm>
          <a:prstGeom prst="roundRect">
            <a:avLst/>
          </a:prstGeom>
          <a:solidFill>
            <a:schemeClr val="tx1">
              <a:lumMod val="75000"/>
            </a:schemeClr>
          </a:solidFill>
          <a:ln w="3175"/>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1400" dirty="0" smtClean="0">
                <a:solidFill>
                  <a:schemeClr val="bg1"/>
                </a:solidFill>
              </a:rPr>
              <a:t>ADO.NET</a:t>
            </a:r>
          </a:p>
          <a:p>
            <a:pPr algn="ctr" fontAlgn="base">
              <a:spcBef>
                <a:spcPct val="0"/>
              </a:spcBef>
              <a:spcAft>
                <a:spcPct val="0"/>
              </a:spcAft>
              <a:defRPr/>
            </a:pPr>
            <a:r>
              <a:rPr lang="en-US" sz="1400" dirty="0" smtClean="0">
                <a:solidFill>
                  <a:schemeClr val="bg1"/>
                </a:solidFill>
              </a:rPr>
              <a:t>Entity Framework</a:t>
            </a:r>
            <a:endParaRPr lang="en-US" sz="1400" dirty="0">
              <a:solidFill>
                <a:schemeClr val="bg1"/>
              </a:solidFill>
            </a:endParaRPr>
          </a:p>
        </p:txBody>
      </p:sp>
      <p:sp>
        <p:nvSpPr>
          <p:cNvPr id="15" name="Rounded Rectangle 14"/>
          <p:cNvSpPr/>
          <p:nvPr/>
        </p:nvSpPr>
        <p:spPr>
          <a:xfrm>
            <a:off x="469777" y="4332509"/>
            <a:ext cx="941772" cy="682733"/>
          </a:xfrm>
          <a:prstGeom prst="roundRect">
            <a:avLst/>
          </a:prstGeom>
          <a:solidFill>
            <a:schemeClr val="tx1">
              <a:lumMod val="75000"/>
            </a:schemeClr>
          </a:solidFill>
          <a:ln w="3175"/>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1400" dirty="0" smtClean="0">
                <a:solidFill>
                  <a:schemeClr val="bg1"/>
                </a:solidFill>
              </a:rPr>
              <a:t>Custom Provider</a:t>
            </a:r>
            <a:endParaRPr lang="en-US" sz="1400" dirty="0">
              <a:solidFill>
                <a:schemeClr val="bg1"/>
              </a:solidFill>
            </a:endParaRPr>
          </a:p>
        </p:txBody>
      </p:sp>
      <p:cxnSp>
        <p:nvCxnSpPr>
          <p:cNvPr id="16" name="Curved Connector 7"/>
          <p:cNvCxnSpPr/>
          <p:nvPr/>
        </p:nvCxnSpPr>
        <p:spPr bwMode="auto">
          <a:xfrm rot="16200000" flipH="1">
            <a:off x="1211804" y="5250503"/>
            <a:ext cx="452759" cy="1"/>
          </a:xfrm>
          <a:prstGeom prst="straightConnector1">
            <a:avLst/>
          </a:prstGeom>
          <a:ln w="3175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7" name="Picture 2"/>
          <p:cNvPicPr>
            <a:picLocks noChangeAspect="1" noChangeArrowheads="1"/>
          </p:cNvPicPr>
          <p:nvPr/>
        </p:nvPicPr>
        <p:blipFill>
          <a:blip r:embed="rId4"/>
          <a:srcRect/>
          <a:stretch>
            <a:fillRect/>
          </a:stretch>
        </p:blipFill>
        <p:spPr bwMode="auto">
          <a:xfrm>
            <a:off x="516385" y="5438404"/>
            <a:ext cx="523875" cy="385379"/>
          </a:xfrm>
          <a:prstGeom prst="rect">
            <a:avLst/>
          </a:prstGeom>
          <a:noFill/>
          <a:ln w="9525">
            <a:noFill/>
            <a:miter lim="800000"/>
            <a:headEnd/>
            <a:tailEnd/>
          </a:ln>
          <a:effectLst/>
        </p:spPr>
      </p:pic>
      <p:sp>
        <p:nvSpPr>
          <p:cNvPr id="18" name="TextBox 17"/>
          <p:cNvSpPr txBox="1"/>
          <p:nvPr/>
        </p:nvSpPr>
        <p:spPr>
          <a:xfrm>
            <a:off x="1045029" y="5442851"/>
            <a:ext cx="2895600" cy="738664"/>
          </a:xfrm>
          <a:prstGeom prst="rect">
            <a:avLst/>
          </a:prstGeom>
          <a:noFill/>
        </p:spPr>
        <p:txBody>
          <a:bodyPr wrap="square" rtlCol="0">
            <a:spAutoFit/>
          </a:bodyPr>
          <a:lstStyle/>
          <a:p>
            <a:r>
              <a:rPr lang="en-US" sz="1400" dirty="0" smtClean="0">
                <a:solidFill>
                  <a:schemeClr val="bg1"/>
                </a:solidFill>
              </a:rPr>
              <a:t>Any data source </a:t>
            </a:r>
          </a:p>
          <a:p>
            <a:r>
              <a:rPr lang="en-US" sz="1400" dirty="0" smtClean="0">
                <a:solidFill>
                  <a:schemeClr val="bg1"/>
                </a:solidFill>
              </a:rPr>
              <a:t>(DB, Web service, </a:t>
            </a:r>
          </a:p>
          <a:p>
            <a:r>
              <a:rPr lang="en-US" sz="1400" dirty="0" smtClean="0">
                <a:solidFill>
                  <a:schemeClr val="bg1"/>
                </a:solidFill>
              </a:rPr>
              <a:t>feed, file, etc) </a:t>
            </a:r>
            <a:endParaRPr lang="en-US" sz="14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Surfacing data using ADO.NET data service</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
        <p:nvSpPr>
          <p:cNvPr id="5" name="Subtitle 4"/>
          <p:cNvSpPr>
            <a:spLocks noGrp="1"/>
          </p:cNvSpPr>
          <p:nvPr>
            <p:ph type="subTitle" idx="1"/>
          </p:nvPr>
        </p:nvSpPr>
        <p:spPr/>
        <p:txBody>
          <a:bodyPr/>
          <a:lstStyle/>
          <a:p>
            <a:r>
              <a:rPr lang="en-US" dirty="0" smtClean="0"/>
              <a:t>Requires .NET 3.5 SP1, VS.NET 2008 SP1</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smtClean="0"/>
              <a:t>Querying</a:t>
            </a:r>
            <a:endParaRPr lang="en-US" dirty="0"/>
          </a:p>
        </p:txBody>
      </p:sp>
      <p:sp>
        <p:nvSpPr>
          <p:cNvPr id="6" name="Text Placeholder 5"/>
          <p:cNvSpPr>
            <a:spLocks noGrp="1"/>
          </p:cNvSpPr>
          <p:nvPr>
            <p:ph type="body" sz="quarter" idx="10"/>
          </p:nvPr>
        </p:nvSpPr>
        <p:spPr>
          <a:xfrm>
            <a:off x="381000" y="1411552"/>
            <a:ext cx="8382000" cy="2388346"/>
          </a:xfrm>
        </p:spPr>
        <p:txBody>
          <a:bodyPr/>
          <a:lstStyle/>
          <a:p>
            <a:r>
              <a:rPr lang="en-US" dirty="0" smtClean="0"/>
              <a:t>Uri based Querying</a:t>
            </a:r>
          </a:p>
          <a:p>
            <a:pPr lvl="1"/>
            <a:r>
              <a:rPr lang="en-US" dirty="0" smtClean="0"/>
              <a:t>Rich navigations to entities, attributes, associations</a:t>
            </a:r>
          </a:p>
          <a:p>
            <a:r>
              <a:rPr lang="en-US" dirty="0" smtClean="0"/>
              <a:t>Query string options</a:t>
            </a:r>
          </a:p>
          <a:p>
            <a:pPr lvl="1"/>
            <a:r>
              <a:rPr lang="en-US" dirty="0" smtClean="0"/>
              <a:t>$</a:t>
            </a:r>
            <a:r>
              <a:rPr lang="en-US" dirty="0" err="1" smtClean="0"/>
              <a:t>orderby</a:t>
            </a:r>
            <a:r>
              <a:rPr lang="en-US" dirty="0" smtClean="0"/>
              <a:t>, $top, $filter, $expand</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Querying ADO.NET data service</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
        <p:nvSpPr>
          <p:cNvPr id="5" name="Subtitle 4"/>
          <p:cNvSpPr>
            <a:spLocks noGrp="1"/>
          </p:cNvSpPr>
          <p:nvPr>
            <p:ph type="subTitle" idx="1"/>
          </p:nvPr>
        </p:nvSpPr>
        <p:spPr/>
        <p:txBody>
          <a:bodyPr/>
          <a:lstStyle/>
          <a:p>
            <a:r>
              <a:rPr lang="en-US" dirty="0" smtClean="0"/>
              <a:t>Requires .NET 3.5 SP1, VS.NET 2008 SP1</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.NET Clients</a:t>
            </a:r>
            <a:endParaRPr lang="en-US" dirty="0"/>
          </a:p>
        </p:txBody>
      </p:sp>
      <p:sp>
        <p:nvSpPr>
          <p:cNvPr id="3" name="Text Placeholder 2"/>
          <p:cNvSpPr>
            <a:spLocks noGrp="1"/>
          </p:cNvSpPr>
          <p:nvPr>
            <p:ph type="body" sz="quarter" idx="10"/>
          </p:nvPr>
        </p:nvSpPr>
        <p:spPr>
          <a:xfrm>
            <a:off x="381000" y="1411552"/>
            <a:ext cx="8382000" cy="3964162"/>
          </a:xfrm>
        </p:spPr>
        <p:txBody>
          <a:bodyPr/>
          <a:lstStyle/>
          <a:p>
            <a:r>
              <a:rPr lang="en-US" dirty="0" smtClean="0"/>
              <a:t>Low barrier to entry – HTTP + XML / JSON</a:t>
            </a:r>
          </a:p>
          <a:p>
            <a:r>
              <a:rPr lang="en-US" dirty="0" smtClean="0"/>
              <a:t>.NET proxy generation tool</a:t>
            </a:r>
          </a:p>
          <a:p>
            <a:pPr lvl="1"/>
            <a:r>
              <a:rPr lang="en-US" dirty="0" smtClean="0"/>
              <a:t>Add Service Reference </a:t>
            </a:r>
            <a:r>
              <a:rPr lang="en-US" dirty="0" smtClean="0">
                <a:sym typeface="Wingdings" pitchFamily="2" charset="2"/>
              </a:rPr>
              <a:t></a:t>
            </a:r>
            <a:endParaRPr lang="en-US" dirty="0" smtClean="0"/>
          </a:p>
          <a:p>
            <a:r>
              <a:rPr lang="en-US" dirty="0" smtClean="0"/>
              <a:t>Clients supported</a:t>
            </a:r>
          </a:p>
          <a:p>
            <a:pPr lvl="1"/>
            <a:r>
              <a:rPr lang="en-US" dirty="0" smtClean="0"/>
              <a:t>Traditional - Console, Winforms</a:t>
            </a:r>
          </a:p>
          <a:p>
            <a:pPr lvl="1"/>
            <a:r>
              <a:rPr lang="en-US" dirty="0" smtClean="0"/>
              <a:t>Ajax clients</a:t>
            </a:r>
          </a:p>
          <a:p>
            <a:pPr lvl="1"/>
            <a:r>
              <a:rPr lang="en-US" dirty="0" smtClean="0"/>
              <a:t>WPF, XBAP, Silverlight</a:t>
            </a:r>
          </a:p>
          <a:p>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79D3FA92-9314-4290-B9D0-1B0EA3AFF2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2694</TotalTime>
  <Words>471</Words>
  <Application>Microsoft Office PowerPoint</Application>
  <PresentationFormat>On-screen Show (4:3)</PresentationFormat>
  <Paragraphs>118</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Shades of Blue - Microsoft India DPE</vt:lpstr>
      <vt:lpstr>Building RESTful Services using .NET 3.5 SP1</vt:lpstr>
      <vt:lpstr>Agenda</vt:lpstr>
      <vt:lpstr>REST???</vt:lpstr>
      <vt:lpstr>Transformation of Web</vt:lpstr>
      <vt:lpstr>ADO.NET Data Services</vt:lpstr>
      <vt:lpstr>Surfacing data using ADO.NET data service</vt:lpstr>
      <vt:lpstr>Querying</vt:lpstr>
      <vt:lpstr>Querying ADO.NET data service</vt:lpstr>
      <vt:lpstr>.NET Clients</vt:lpstr>
      <vt:lpstr>Referencing ADO.NET data service from .NET client</vt:lpstr>
      <vt:lpstr>Query Interceptors</vt:lpstr>
      <vt:lpstr>Implementing Query Interceptor for ADO.NET data service</vt:lpstr>
      <vt:lpstr>Service Operations</vt:lpstr>
      <vt:lpstr>Implementing Service Operation for ADO.NET data service</vt:lpstr>
      <vt:lpstr>Summary</vt:lpstr>
      <vt:lpstr>References</vt:lpstr>
      <vt:lpstr>Feedback / QnA</vt:lpstr>
      <vt:lpstr>Contact </vt:lpstr>
      <vt:lpstr>Slide 19</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hrangan</cp:lastModifiedBy>
  <cp:revision>58</cp:revision>
  <dcterms:created xsi:type="dcterms:W3CDTF">2008-09-07T12:01:04Z</dcterms:created>
  <dcterms:modified xsi:type="dcterms:W3CDTF">2008-09-18T06:18:56Z</dcterms:modified>
  <cp:version>1</cp:version>
</cp:coreProperties>
</file>