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handoutMasterIdLst>
    <p:handoutMasterId r:id="rId26"/>
  </p:handoutMasterIdLst>
  <p:sldIdLst>
    <p:sldId id="319" r:id="rId2"/>
    <p:sldId id="342" r:id="rId3"/>
    <p:sldId id="356" r:id="rId4"/>
    <p:sldId id="358" r:id="rId5"/>
    <p:sldId id="366" r:id="rId6"/>
    <p:sldId id="360" r:id="rId7"/>
    <p:sldId id="348" r:id="rId8"/>
    <p:sldId id="336" r:id="rId9"/>
    <p:sldId id="359" r:id="rId10"/>
    <p:sldId id="365" r:id="rId11"/>
    <p:sldId id="367" r:id="rId12"/>
    <p:sldId id="345" r:id="rId13"/>
    <p:sldId id="368" r:id="rId14"/>
    <p:sldId id="369" r:id="rId15"/>
    <p:sldId id="370" r:id="rId16"/>
    <p:sldId id="371" r:id="rId17"/>
    <p:sldId id="372" r:id="rId18"/>
    <p:sldId id="373" r:id="rId19"/>
    <p:sldId id="374" r:id="rId20"/>
    <p:sldId id="351" r:id="rId21"/>
    <p:sldId id="363" r:id="rId22"/>
    <p:sldId id="350" r:id="rId23"/>
    <p:sldId id="346" r:id="rId24"/>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8473" autoAdjust="0"/>
  </p:normalViewPr>
  <p:slideViewPr>
    <p:cSldViewPr>
      <p:cViewPr varScale="1">
        <p:scale>
          <a:sx n="64" d="100"/>
          <a:sy n="64" d="100"/>
        </p:scale>
        <p:origin x="-900" y="-9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133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9/17/2008</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9/17/2008</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msdn.microsoft.com/vst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confluence.public.thoughtworks.org/display/CCNET/Welcome+to+CruiseControl.NET" TargetMode="External"/><Relationship Id="rId4" Type="http://schemas.openxmlformats.org/officeDocument/2006/relationships/hyperlink" Target="http://www.scrumforteamsystem.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xp123.com/xplor/xp0209b/index.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amazon.com/exec/obidos/ASIN/0321278658/alpineclimbin-2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baseline="0" dirty="0" smtClean="0">
                <a:solidFill>
                  <a:schemeClr val="tx1"/>
                </a:solidFill>
                <a:latin typeface="+mn-lt"/>
                <a:ea typeface="+mn-ea"/>
                <a:cs typeface="+mn-cs"/>
              </a:rPr>
              <a:t>Notes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The speaker notes for this deck ran off the slide in several places. This PDF includes additional blank slides that were not in the talk to allow you to read the notes.</a:t>
            </a:r>
          </a:p>
          <a:p>
            <a:endParaRPr lang="en-US" sz="1200" b="0" kern="1200" baseline="0" dirty="0" smtClean="0">
              <a:solidFill>
                <a:schemeClr val="tx1"/>
              </a:solidFill>
              <a:latin typeface="+mn-lt"/>
              <a:ea typeface="+mn-ea"/>
              <a:cs typeface="+mn-cs"/>
            </a:endParaRPr>
          </a:p>
          <a:p>
            <a:r>
              <a:rPr lang="en-US" b="1" dirty="0" smtClean="0"/>
              <a:t>I talked for</a:t>
            </a:r>
            <a:r>
              <a:rPr lang="en-US" b="1" baseline="0" dirty="0" smtClean="0"/>
              <a:t> over an hour so the notes in these slides cover the basics. I’ve also included links to numerous blog posts which expand on the topic covered in each slide.</a:t>
            </a:r>
          </a:p>
          <a:p>
            <a:endParaRPr lang="en-US" sz="1200" b="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OK… So here goes!</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Ade Miller is the Development Manager at patterns &amp; practices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p&amp;p is a small group within Microsoft Developer Division who ship guidance on application development to Enterprise customers. Things like…</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Enterprise Library</a:t>
            </a:r>
          </a:p>
          <a:p>
            <a:pPr>
              <a:buFont typeface="Arial" pitchFamily="34" charset="0"/>
              <a:buChar char="•"/>
            </a:pPr>
            <a:r>
              <a:rPr lang="en-US" sz="1200" kern="1200" baseline="0" dirty="0" smtClean="0">
                <a:solidFill>
                  <a:schemeClr val="tx1"/>
                </a:solidFill>
                <a:latin typeface="+mn-lt"/>
                <a:ea typeface="+mn-ea"/>
                <a:cs typeface="+mn-cs"/>
              </a:rPr>
              <a:t> Software Factories </a:t>
            </a:r>
          </a:p>
          <a:p>
            <a:pPr>
              <a:buFont typeface="Arial" pitchFamily="34" charset="0"/>
              <a:buChar char="•"/>
            </a:pPr>
            <a:r>
              <a:rPr lang="en-US" sz="1200" kern="1200" baseline="0" dirty="0" smtClean="0">
                <a:solidFill>
                  <a:schemeClr val="tx1"/>
                </a:solidFill>
                <a:latin typeface="+mn-lt"/>
                <a:ea typeface="+mn-ea"/>
                <a:cs typeface="+mn-cs"/>
              </a:rPr>
              <a:t> Books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run several small (6-10 people) agile teams. These teams are often distributed and use a Scrum/XP based development approach.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is why and how </a:t>
            </a:r>
            <a:r>
              <a:rPr lang="en-US" sz="1200" kern="1200" baseline="0" dirty="0" err="1" smtClean="0">
                <a:solidFill>
                  <a:schemeClr val="tx1"/>
                </a:solidFill>
                <a:latin typeface="+mn-lt"/>
                <a:ea typeface="+mn-ea"/>
                <a:cs typeface="+mn-cs"/>
              </a:rPr>
              <a:t>p&amp;p</a:t>
            </a:r>
            <a:r>
              <a:rPr lang="en-US" sz="1200" kern="1200" baseline="0" dirty="0" smtClean="0">
                <a:solidFill>
                  <a:schemeClr val="tx1"/>
                </a:solidFill>
                <a:latin typeface="+mn-lt"/>
                <a:ea typeface="+mn-ea"/>
                <a:cs typeface="+mn-cs"/>
              </a:rPr>
              <a:t> delivers software the way it does </a:t>
            </a:r>
            <a:r>
              <a:rPr lang="en-US" sz="1200" i="1" kern="1200" baseline="0" dirty="0" smtClean="0">
                <a:solidFill>
                  <a:schemeClr val="tx1"/>
                </a:solidFill>
                <a:latin typeface="+mn-lt"/>
                <a:ea typeface="+mn-ea"/>
                <a:cs typeface="+mn-cs"/>
              </a:rPr>
              <a:t>not</a:t>
            </a:r>
            <a:r>
              <a:rPr lang="en-US" sz="1200" i="0" kern="1200" baseline="0" dirty="0" smtClean="0">
                <a:solidFill>
                  <a:schemeClr val="tx1"/>
                </a:solidFill>
                <a:latin typeface="+mn-lt"/>
                <a:ea typeface="+mn-ea"/>
                <a:cs typeface="+mn-cs"/>
              </a:rPr>
              <a:t> how the whole of Microsoft does it!</a:t>
            </a:r>
            <a:endParaRPr lang="en-US" sz="1200" kern="1200" baseline="0" dirty="0" smtClean="0">
              <a:solidFill>
                <a:schemeClr val="tx1"/>
              </a:solidFill>
              <a:latin typeface="+mn-lt"/>
              <a:ea typeface="+mn-ea"/>
              <a:cs typeface="+mn-cs"/>
            </a:endParaRPr>
          </a:p>
          <a:p>
            <a:endParaRPr lang="en-US" b="1" dirty="0" smtClean="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And this is a big problem! Agile teams like to work </a:t>
            </a:r>
            <a:r>
              <a:rPr lang="en-US" sz="1200" u="sng" kern="1200" baseline="0" dirty="0" smtClean="0">
                <a:solidFill>
                  <a:schemeClr val="tx1"/>
                </a:solidFill>
                <a:latin typeface="+mn-lt"/>
                <a:ea typeface="+mn-ea"/>
                <a:cs typeface="+mn-cs"/>
              </a:rPr>
              <a:t>together</a:t>
            </a:r>
            <a:r>
              <a:rPr lang="en-US" sz="1200" i="0" u="none" kern="1200" baseline="0" dirty="0" smtClean="0">
                <a:solidFill>
                  <a:schemeClr val="tx1"/>
                </a:solidFill>
                <a:latin typeface="+mn-lt"/>
                <a:ea typeface="+mn-ea"/>
                <a:cs typeface="+mn-cs"/>
              </a:rPr>
              <a:t> on a problem; talking, discussing and white boarding designs and the like.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kern="1200" baseline="0" dirty="0" smtClean="0">
                <a:solidFill>
                  <a:schemeClr val="tx1"/>
                </a:solidFill>
                <a:latin typeface="+mn-lt"/>
                <a:ea typeface="+mn-ea"/>
                <a:cs typeface="+mn-cs"/>
              </a:rPr>
              <a:t>That’s much harder to do if we’re in separate offices or you are asleep when I’m awake (Did I mention that it’s midnight here).</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http://www.sxc.hu/photo/789630</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many cases agile teams replace artifacts with placeholders for conversations.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example, rather than writing a ten page specification, an agile team would write a 3” x 4” story card. This approach relies on the team being able to ask the product owner questions about the feature/story described on the card. The team may also show the product owner work 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Distributed teams are inherently less functional – more dysfunctional – than co-located teams.</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http://www.sxc.hu/photo/656298</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Maximizing the available communication bandwidth the key to successful distributed teamwork. There are many simple practices your team can implement to improve communication.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Conference phones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Instant messenger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 Email (</a:t>
            </a:r>
            <a:r>
              <a:rPr lang="en-US" sz="1200" kern="1200" baseline="0" dirty="0" err="1" smtClean="0">
                <a:solidFill>
                  <a:schemeClr val="tx1"/>
                </a:solidFill>
                <a:latin typeface="+mn-lt"/>
                <a:ea typeface="+mn-ea"/>
                <a:cs typeface="+mn-cs"/>
              </a:rPr>
              <a:t>async</a:t>
            </a:r>
            <a:r>
              <a:rPr lang="en-US" sz="1200" kern="1200" baseline="0" dirty="0" smtClean="0">
                <a:solidFill>
                  <a:schemeClr val="tx1"/>
                </a:solidFill>
                <a:latin typeface="+mn-lt"/>
                <a:ea typeface="+mn-ea"/>
                <a:cs typeface="+mn-cs"/>
              </a:rPr>
              <a:t> &amp; broadcast)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In some cases communication what would have been pull communication for a co-located team needs to be replaced by more formal push communication when distributed.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In other cases communication needs to become an explicit part of someone’s role on the team.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http://www.ademiller.com/climbing/</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There’s no substitute for face to face communication. At the beginning of the project teams should try and co-locate for the first iteration or two. This allows team members to get to know each other and build rapport.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Distributed teams at patterns &amp; practices typically plan to have site visits from remote developers both at the start of the project and for one to two weeks out of every six while the project is in flight.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Having the whole team in the room during the early stages of the project isn’t just about making key design decisions. It helps create personal bonds that will serve the team well later when they are no longer working in the same 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http://www.ademiller.com/climbing/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Distribution across time zones is far more impactful than geographical distribution alone. Significant time zone differences introduce communication blackouts into the team’s day during which part of the team is simply not available. A time zone distribution of three or four hours is workable with the whole team sharing either morning or afternoon hours with meetings taking place during these core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patterns &amp; practices teams use testers located offshore in India with a nine hour time difference. In this case they adopt the practice of having a team room representative for the offshore team. The representative replaces almost all direct interaction with the offshore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http://www.sxc.hu/photo/942884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of the challenges when the team distributes work is </a:t>
            </a:r>
            <a:r>
              <a:rPr lang="en-US" sz="1200" i="1"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to do so according to location. Doing this will have negative effects over time. The architecture will begin to reflect the team’s geographical distribution and different locations will become over specialized in particular components.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http://www.sxc.hu/photo/565912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Distributed teams encounter more challenges and need more help to enable them to stick with the core practices employed by agile teams. Many distributed teams abandon key practices because they seem too hard. Having one person on the team who is committed to the coach role is vital in keeping a distributed team on the right path.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http://www.sxc.hu/photo/468653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Good teams take time to form and work best if they stay together on multiple projects over long periods. One of the challenges of distributed teams is that this formation process is artificially extended by reduced communication.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patterns &amp; practices realized the significant effect of churn on agile teams and how much better long lived teams tended to perform we have tried to keep teams together over multiple projects.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http://www.sxc.hu/photo/680192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Visual Studio Team System </a:t>
            </a:r>
            <a:r>
              <a:rPr lang="en-US" sz="1200" kern="1200" dirty="0" smtClean="0">
                <a:solidFill>
                  <a:schemeClr val="tx1"/>
                </a:solidFill>
                <a:latin typeface="+mn-lt"/>
                <a:ea typeface="+mn-ea"/>
                <a:cs typeface="+mn-cs"/>
              </a:rPr>
              <a:t>– Sticky notes stuck to a wall lose their effectiveness in a distributed team. Team System helps the whole team see the current state of the iteration backlog and update individual tasks.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Scrum for Team System – </a:t>
            </a:r>
            <a:r>
              <a:rPr lang="en-US" sz="1200" kern="1200" dirty="0" err="1" smtClean="0">
                <a:solidFill>
                  <a:schemeClr val="tx1"/>
                </a:solidFill>
                <a:latin typeface="+mn-lt"/>
                <a:ea typeface="+mn-ea"/>
                <a:cs typeface="+mn-cs"/>
              </a:rPr>
              <a:t>Conchango’s</a:t>
            </a:r>
            <a:r>
              <a:rPr lang="en-US" sz="1200" kern="1200" dirty="0" smtClean="0">
                <a:solidFill>
                  <a:schemeClr val="tx1"/>
                </a:solidFill>
                <a:latin typeface="+mn-lt"/>
                <a:ea typeface="+mn-ea"/>
                <a:cs typeface="+mn-cs"/>
              </a:rPr>
              <a:t> Scrum for Team System is a free add-in for Team System that implements a Scrum task board and burndown charts to help with iteration planning and tracking.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Visual Studio Team Build –</a:t>
            </a:r>
            <a:r>
              <a:rPr lang="en-US" sz="1200" kern="1200" dirty="0" smtClean="0">
                <a:solidFill>
                  <a:schemeClr val="tx1"/>
                </a:solidFill>
                <a:latin typeface="+mn-lt"/>
                <a:ea typeface="+mn-ea"/>
                <a:cs typeface="+mn-cs"/>
              </a:rPr>
              <a:t> Continuous integration (CI) servers like Team Build and CruiseControl.NET play a key role on any agile team.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Microsoft SharedView</a:t>
            </a:r>
            <a:r>
              <a:rPr lang="en-US" sz="1200" kern="1200" dirty="0" smtClean="0">
                <a:solidFill>
                  <a:schemeClr val="tx1"/>
                </a:solidFill>
                <a:latin typeface="+mn-lt"/>
                <a:ea typeface="+mn-ea"/>
                <a:cs typeface="+mn-cs"/>
              </a:rPr>
              <a:t> - SharedView is an application that allows two uses to interact with a single desktop. Developers on patterns &amp; practices teams use this for remote pairing in conjunction with a voice over IP service like Live Messenger, or Skype.</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http://msdn.microsoft.com/vsts</a:t>
            </a:r>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4"/>
              </a:rPr>
              <a:t>http://www.scrumforteamsystem.com/</a:t>
            </a:r>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5"/>
              </a:rPr>
              <a:t>http://confluence.public.thoughtworks.org/display/CCNET/Welcome+to+CruiseControl.NET</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http://www.sxc.hu/photo/959623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Lots of people tell us that they like the things that patterns &amp; practices produces and want to know how we approach developing software.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talk is really about how we think about software development. Hopefully you’ll come away with some cool ideas about how to think about your teams and helping them improve the way they develop.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We’ve been doing a mixture of Scrum and XP for some time. This isn’t a talk about the nuts and bolts of XP and Scrum – you can find that elsewhere – it’s an overview of how we think about development from first principles and some of the things we’ve learnt doing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I didn’t say you’ll do exactly what we do. That’s not such a good idea and we’ll see why later.</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http://www.sxc.hu/photo/920589</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1986 Fred Brooks said that there was no silver bullet. That’s still true today. So don’t think that any one practice, technology or tool is going to make all your problems go away. Especially when it comes to the actual </a:t>
            </a:r>
            <a:r>
              <a:rPr lang="en-US" sz="1200" i="1" kern="1200" baseline="0" dirty="0" smtClean="0">
                <a:solidFill>
                  <a:schemeClr val="tx1"/>
                </a:solidFill>
                <a:latin typeface="+mn-lt"/>
                <a:ea typeface="+mn-ea"/>
                <a:cs typeface="+mn-cs"/>
              </a:rPr>
              <a:t>activity</a:t>
            </a:r>
            <a:r>
              <a:rPr lang="en-US" sz="1200" i="0" kern="1200" baseline="0" dirty="0" smtClean="0">
                <a:solidFill>
                  <a:schemeClr val="tx1"/>
                </a:solidFill>
                <a:latin typeface="+mn-lt"/>
                <a:ea typeface="+mn-ea"/>
                <a:cs typeface="+mn-cs"/>
              </a:rPr>
              <a:t>  of software development it’s more about the people than anything else. Don’t expect a tool to change the way people behave.</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BTW: Fred Brooks also wrote the Mythical Man Month. This is one of the few books in software engineering that has truly stood the test of time (over thirty years). If you’ve not read it then you should.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http://en.wikipedia.org/wiki/The_Mythical_Man-Month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we knew in 1985 that adding more people to a project doesn’t speed up delivery then why are we still doing it over thirty years later?</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http://www.sxc.hu/photo/914361</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(Joke) And neither is cricket… unless you’re English, or</a:t>
            </a:r>
            <a:r>
              <a:rPr lang="en-US" baseline="0" dirty="0" smtClean="0"/>
              <a:t> Indian</a:t>
            </a:r>
            <a:endParaRPr lang="en-US" dirty="0" smtClean="0"/>
          </a:p>
          <a:p>
            <a:endParaRPr lang="en-US" dirty="0" smtClean="0"/>
          </a:p>
          <a:p>
            <a:r>
              <a:rPr lang="en-US" sz="1200" kern="1200" baseline="0" dirty="0" smtClean="0">
                <a:solidFill>
                  <a:schemeClr val="tx1"/>
                </a:solidFill>
                <a:latin typeface="+mn-lt"/>
                <a:ea typeface="+mn-ea"/>
                <a:cs typeface="+mn-cs"/>
              </a:rPr>
              <a:t>Seriously though… It’s very easy to become an “agile zealot”. </a:t>
            </a:r>
          </a:p>
          <a:p>
            <a:endParaRPr lang="en-US" sz="1200" kern="1200" baseline="0" dirty="0" smtClean="0">
              <a:solidFill>
                <a:schemeClr val="tx1"/>
              </a:solidFill>
              <a:latin typeface="+mn-lt"/>
              <a:ea typeface="+mn-ea"/>
              <a:cs typeface="+mn-cs"/>
            </a:endParaRPr>
          </a:p>
          <a:p>
            <a:r>
              <a:rPr lang="en-US" dirty="0" smtClean="0"/>
              <a:t>Someone asked me yesterday “How do I convince people to do Agile?”</a:t>
            </a:r>
          </a:p>
          <a:p>
            <a:endParaRPr lang="en-US" dirty="0" smtClean="0"/>
          </a:p>
          <a:p>
            <a:r>
              <a:rPr lang="en-US" dirty="0" smtClean="0"/>
              <a:t>My answer is “Don’t”. By that I mean I don’t think you should adopt Agile for </a:t>
            </a:r>
            <a:r>
              <a:rPr lang="en-US" dirty="0" err="1" smtClean="0"/>
              <a:t>Agile’s</a:t>
            </a:r>
            <a:r>
              <a:rPr lang="en-US" dirty="0" smtClean="0"/>
              <a:t> sake alone, that’s just “The means justify the ends”. It has to be solving some issues in your organization. Organizational change requires effort so you need to build a case for it.</a:t>
            </a:r>
          </a:p>
          <a:p>
            <a:endParaRPr lang="en-US" sz="1200" kern="1200" baseline="0" dirty="0" smtClean="0">
              <a:solidFill>
                <a:schemeClr val="tx1"/>
              </a:solidFill>
              <a:latin typeface="+mn-lt"/>
              <a:ea typeface="+mn-ea"/>
              <a:cs typeface="+mn-cs"/>
            </a:endParaRPr>
          </a:p>
          <a:p>
            <a:r>
              <a:rPr lang="en-US" dirty="0" smtClean="0"/>
              <a:t>What you should be asking is what are your biggest challenges?</a:t>
            </a:r>
          </a:p>
          <a:p>
            <a:endParaRPr lang="en-US" dirty="0" smtClean="0"/>
          </a:p>
          <a:p>
            <a:r>
              <a:rPr lang="en-US" dirty="0" smtClean="0"/>
              <a:t>If the answer is that everything is just fine but my developers don’t like the soda we provide then Agile isn’t going to solve the soda problem. If the response is more along the lines of shipping poor quality software, now that’s a problem agile can help with. Figure out their pain points, figure out where they want to be and then start applying some agile principles to help them get there.</a:t>
            </a:r>
          </a:p>
          <a:p>
            <a:endParaRPr lang="en-US" dirty="0" smtClean="0"/>
          </a:p>
          <a:p>
            <a:r>
              <a:rPr lang="en-US" sz="1200" kern="1200" baseline="0" dirty="0" smtClean="0">
                <a:solidFill>
                  <a:schemeClr val="tx1"/>
                </a:solidFill>
                <a:latin typeface="+mn-lt"/>
                <a:ea typeface="+mn-ea"/>
                <a:cs typeface="+mn-cs"/>
              </a:rPr>
              <a:t>Taken from the following blog post: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http://www.ademiller.com/blogs/tech/2008/02/choosing-an-agile-process-part-7-making-the-case/</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http://www.sxc.hu/photo/737785</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other useful links.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http://www.sxc.hu/photo/971068</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 done!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http://www.sxc.hu/photo/728931</a:t>
            </a:r>
          </a:p>
          <a:p>
            <a:r>
              <a:rPr lang="en-US" dirty="0" smtClean="0"/>
              <a:t>http://www.sxc.hu/photo/418215</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dirty="0" smtClean="0"/>
              <a:t>Figuring</a:t>
            </a:r>
            <a:r>
              <a:rPr lang="en-US" b="0" baseline="0" dirty="0" smtClean="0"/>
              <a:t> out what works for you isn’t that easy</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http://www.ademiller.com/blogs/tech/2008/05/choosing-an-agile-process-summary/</a:t>
            </a:r>
          </a:p>
          <a:p>
            <a:endParaRPr lang="en-US" b="0" dirty="0" smtClean="0"/>
          </a:p>
          <a:p>
            <a:r>
              <a:rPr lang="en-US" b="1" dirty="0" smtClean="0"/>
              <a:t>Values</a:t>
            </a:r>
            <a:r>
              <a:rPr lang="en-US" dirty="0" smtClean="0"/>
              <a:t> - Abstract, distinct ideals. For example </a:t>
            </a:r>
            <a:r>
              <a:rPr lang="en-US" u="none" dirty="0" smtClean="0">
                <a:hlinkClick r:id="rId3"/>
              </a:rPr>
              <a:t>XP’s values</a:t>
            </a:r>
            <a:r>
              <a:rPr lang="en-US" u="none" dirty="0" smtClean="0"/>
              <a:t> </a:t>
            </a:r>
            <a:r>
              <a:rPr lang="en-US" dirty="0" smtClean="0"/>
              <a:t>are; courage, communication, feedback, respect and simplicity (</a:t>
            </a:r>
            <a:r>
              <a:rPr lang="en-US" dirty="0" smtClean="0">
                <a:hlinkClick r:id="rId4"/>
              </a:rPr>
              <a:t>Extreme Programming Explained, edition 2</a:t>
            </a:r>
            <a:r>
              <a:rPr lang="en-US" dirty="0" smtClean="0"/>
              <a:t> added respect).</a:t>
            </a:r>
            <a:br>
              <a:rPr lang="en-US" dirty="0" smtClean="0"/>
            </a:br>
            <a:endParaRPr lang="en-US" dirty="0" smtClean="0"/>
          </a:p>
          <a:p>
            <a:r>
              <a:rPr lang="en-US" b="1" dirty="0" smtClean="0"/>
              <a:t>Principles</a:t>
            </a:r>
            <a:r>
              <a:rPr lang="en-US" dirty="0" smtClean="0"/>
              <a:t> - Are values as applied to your problem domain or industry.</a:t>
            </a:r>
          </a:p>
          <a:p>
            <a:r>
              <a:rPr lang="en-US" b="1" dirty="0" smtClean="0"/>
              <a:t/>
            </a:r>
            <a:br>
              <a:rPr lang="en-US" b="1" dirty="0" smtClean="0"/>
            </a:br>
            <a:r>
              <a:rPr lang="en-US" b="1" dirty="0" smtClean="0"/>
              <a:t>Practices</a:t>
            </a:r>
            <a:r>
              <a:rPr lang="en-US" dirty="0" smtClean="0"/>
              <a:t> - Practices are the principles applied to your team.</a:t>
            </a:r>
          </a:p>
          <a:p>
            <a:endParaRPr lang="en-US" dirty="0" smtClean="0"/>
          </a:p>
          <a:p>
            <a:r>
              <a:rPr lang="en-US" dirty="0" smtClean="0"/>
              <a:t>For example:</a:t>
            </a:r>
            <a:r>
              <a:rPr lang="en-US" baseline="0" dirty="0" smtClean="0"/>
              <a:t> Value -&gt; Principle -&gt; Practice(s)</a:t>
            </a:r>
          </a:p>
          <a:p>
            <a:endParaRPr lang="en-US" dirty="0" smtClean="0"/>
          </a:p>
          <a:p>
            <a:r>
              <a:rPr lang="en-US" dirty="0" smtClean="0"/>
              <a:t>Communication</a:t>
            </a:r>
            <a:r>
              <a:rPr lang="en-US" baseline="0" dirty="0" smtClean="0"/>
              <a:t> -&gt; Whole Team -&gt; Daily standup / shared workspace / collective ownership</a:t>
            </a:r>
            <a:endParaRPr lang="en-US" dirty="0" smtClean="0"/>
          </a:p>
          <a:p>
            <a:endParaRPr lang="en-US" dirty="0" smtClean="0"/>
          </a:p>
          <a:p>
            <a:r>
              <a:rPr lang="en-US" sz="1200" kern="1200" baseline="0" dirty="0" smtClean="0">
                <a:solidFill>
                  <a:schemeClr val="tx1"/>
                </a:solidFill>
                <a:latin typeface="+mn-lt"/>
                <a:ea typeface="+mn-ea"/>
                <a:cs typeface="+mn-cs"/>
              </a:rPr>
              <a:t>Lots of people work backwards from the practices and evaluate their team based on practice adoption. While many of the agile practices are simply good engineering they need to align to your team’s values.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 wrote more on value alignment here: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http://www.ademiller.com/blogs/tech/2008/01/choosing-an-agile-process-part-3-evaluation/</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http://www.sxc.hu/photo/1001265</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Values are very core to people.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Unfortunately it often turns out that getting people to agree to a set of values is easy. This is largely because values are vague and lofty. For instance who’s going to say they don’t value communication (raise your hands)? That’s because “communication” is so vague that it’s easy to say yes and disagree on the definition later. Just as importantly communication sounds like a laudable goal and you’d feel like a bit of an idiot saying you don’t value it flat out!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Where things tend to break down is aligning those values to principles and practices. For example everyone can agree on communication but half the team refuse to turn up to standup meetings and want to report status by email once a week!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 wrote more on value alignment and what happens when your team’s values don’t align: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http://www.ademiller.com/blogs/tech/2008/01/choosing-an-agile-process-part-3-evaluation/</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http://www.sxc.hu/photo/504217</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Let’s take a step back from practices and try and think about principles. I’m not going to cover everything here. Largely because I want to focus on one that both you (in India) and I (in Redmond) probably have a lot of common interest in… distributed teams.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http://www.ademiller.com/climbing/</a:t>
            </a:r>
          </a:p>
          <a:p>
            <a:r>
              <a:rPr lang="en-US" dirty="0" smtClean="0"/>
              <a:t>http://www.sxc.hu/photo/851553</a:t>
            </a:r>
          </a:p>
          <a:p>
            <a:r>
              <a:rPr lang="en-US" dirty="0" smtClean="0"/>
              <a:t>http://www.sxc.hu/photo/535933</a:t>
            </a:r>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Hire the best people you can! I’m lucky in that my whole team are star developers </a:t>
            </a:r>
            <a:r>
              <a:rPr lang="en-US" sz="1200" i="1" kern="1200" baseline="0" dirty="0" smtClean="0">
                <a:solidFill>
                  <a:schemeClr val="tx1"/>
                </a:solidFill>
                <a:latin typeface="+mn-lt"/>
                <a:ea typeface="+mn-ea"/>
                <a:cs typeface="+mn-cs"/>
              </a:rPr>
              <a:t>who work well with others on a team</a:t>
            </a:r>
            <a:r>
              <a:rPr lang="en-US" sz="1200" i="0" kern="1200" baseline="0" dirty="0" smtClean="0">
                <a:solidFill>
                  <a:schemeClr val="tx1"/>
                </a:solidFill>
                <a:latin typeface="+mn-lt"/>
                <a:ea typeface="+mn-ea"/>
                <a:cs typeface="+mn-cs"/>
              </a:rPr>
              <a:t>. This is different from the solo hero or rock star who can do great things </a:t>
            </a:r>
            <a:r>
              <a:rPr lang="en-US" sz="1200" i="1" kern="1200" baseline="0" dirty="0" smtClean="0">
                <a:solidFill>
                  <a:schemeClr val="tx1"/>
                </a:solidFill>
                <a:latin typeface="+mn-lt"/>
                <a:ea typeface="+mn-ea"/>
                <a:cs typeface="+mn-cs"/>
              </a:rPr>
              <a:t>on their own</a:t>
            </a:r>
            <a:r>
              <a:rPr lang="en-US" sz="1200" i="0" kern="1200" baseline="0" dirty="0" smtClean="0">
                <a:solidFill>
                  <a:schemeClr val="tx1"/>
                </a:solidFill>
                <a:latin typeface="+mn-lt"/>
                <a:ea typeface="+mn-ea"/>
                <a:cs typeface="+mn-cs"/>
              </a:rPr>
              <a:t> and isn’t interested in working with other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http://www.ademiller.com/blogs/tech/2008/01/choosing-an-agile-process-part-5-heroes-and-villains/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During the talk someone asked me if agile will work with more junior people. The answer is yes if you have some senior people who are prepared to help them grow and value the team over their individual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Martin Fowler has a blog post about the false economy of hiring lower quality people which is also worth a 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http://www.ademiller.com/blogs/tech/2008/03/the-high-cost-of-talent/</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http://www.sxc.hu/photo/930008</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team is more important than the people on it! France winning the Soccer World Cup in 1998 with a team of team players not a team of superstars. On several occasions I’ve seen the superstar developer leave a team and everyone predict it would fall apart and the project would fail. Only to have the team exceed expectations!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http://www.ademiller.com/blogs/tech/2007/05/does-agile-need-extremely-competent-people-in-order-to-work/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http://www.ademiller.com/blogs/tech/2006/05/software-development-is-a-team-sport/</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http://www.sxc.hu/photo/825498</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Teams at patterns &amp; practices all deliver frequently! Most teams deliver </a:t>
            </a:r>
            <a:r>
              <a:rPr lang="en-US" sz="1200" i="1" kern="1200" baseline="0" dirty="0" smtClean="0">
                <a:solidFill>
                  <a:schemeClr val="tx1"/>
                </a:solidFill>
                <a:latin typeface="+mn-lt"/>
                <a:ea typeface="+mn-ea"/>
                <a:cs typeface="+mn-cs"/>
              </a:rPr>
              <a:t>working software</a:t>
            </a:r>
            <a:r>
              <a:rPr lang="en-US" sz="1200" i="0" kern="1200" baseline="0" dirty="0" smtClean="0">
                <a:solidFill>
                  <a:schemeClr val="tx1"/>
                </a:solidFill>
                <a:latin typeface="+mn-lt"/>
                <a:ea typeface="+mn-ea"/>
                <a:cs typeface="+mn-cs"/>
              </a:rPr>
              <a:t> to customers (you) every couple of weeks. This is the single biggest advantage that agile development gives to us… the ability to deliver frequent and </a:t>
            </a:r>
            <a:r>
              <a:rPr lang="en-US" sz="1200" i="1" kern="1200" baseline="0" dirty="0" smtClean="0">
                <a:solidFill>
                  <a:schemeClr val="tx1"/>
                </a:solidFill>
                <a:latin typeface="+mn-lt"/>
                <a:ea typeface="+mn-ea"/>
                <a:cs typeface="+mn-cs"/>
              </a:rPr>
              <a:t>adapt our thinking</a:t>
            </a:r>
            <a:r>
              <a:rPr lang="en-US" sz="1200" i="0" kern="1200" baseline="0" dirty="0" smtClean="0">
                <a:solidFill>
                  <a:schemeClr val="tx1"/>
                </a:solidFill>
                <a:latin typeface="+mn-lt"/>
                <a:ea typeface="+mn-ea"/>
                <a:cs typeface="+mn-cs"/>
              </a:rPr>
              <a:t> based on feedback on what we just delivered!</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If you look at the most basic agile methodology – Crystal Clear – at it’s heart is stick a bunch of smart people in a room and let them have at it. But… </a:t>
            </a:r>
            <a:r>
              <a:rPr lang="en-US" sz="1200" i="1" kern="1200" baseline="0" dirty="0" smtClean="0">
                <a:solidFill>
                  <a:schemeClr val="tx1"/>
                </a:solidFill>
                <a:latin typeface="+mn-lt"/>
                <a:ea typeface="+mn-ea"/>
                <a:cs typeface="+mn-cs"/>
              </a:rPr>
              <a:t>make them show you working software frequently</a:t>
            </a:r>
            <a:r>
              <a:rPr lang="en-US" sz="1200" i="0" kern="1200" baseline="0" dirty="0" smtClean="0">
                <a:solidFill>
                  <a:schemeClr val="tx1"/>
                </a:solidFill>
                <a:latin typeface="+mn-lt"/>
                <a:ea typeface="+mn-ea"/>
                <a:cs typeface="+mn-cs"/>
              </a:rPr>
              <a:t>. Working software is what keeps everyone honest.</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http://www.sxc.hu/photo/918252</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2008 State of Agile Development survey </a:t>
            </a:r>
            <a:r>
              <a:rPr lang="en-US" dirty="0" smtClean="0"/>
              <a:t>57% of respondents stated that their teams were distributed. Furthermore 41% of respondents said that they were currently using or plan to combine agile with outsourced development.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http://www.ademiller.com/blogs/tech/2008/09/who-moved-the-cheese-team-rooms-and-agile/</a:t>
            </a:r>
          </a:p>
          <a:p>
            <a:endParaRPr lang="en-US" sz="1200" kern="1200" baseline="0" dirty="0" smtClean="0">
              <a:solidFill>
                <a:schemeClr val="tx1"/>
              </a:solidFill>
              <a:latin typeface="+mn-lt"/>
              <a:ea typeface="+mn-ea"/>
              <a:cs typeface="+mn-cs"/>
            </a:endParaRPr>
          </a:p>
          <a:p>
            <a:r>
              <a:rPr lang="en-US" dirty="0" smtClean="0"/>
              <a:t>I’ve written so much about this subject it’s not</a:t>
            </a:r>
            <a:r>
              <a:rPr lang="en-US" baseline="0" dirty="0" smtClean="0"/>
              <a:t> even funny. You can find a whole series of blog posts on this at:</a:t>
            </a:r>
          </a:p>
          <a:p>
            <a:endParaRPr lang="en-US" baseline="0" dirty="0" smtClean="0"/>
          </a:p>
          <a:p>
            <a:r>
              <a:rPr lang="en-US" dirty="0" smtClean="0"/>
              <a:t>http://www.ademiller.com/blogs/tech/tag/distributed-teams/</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Stock photo:</a:t>
            </a:r>
            <a:br>
              <a:rPr lang="en-US" sz="1200" kern="1200" baseline="0" dirty="0" smtClean="0">
                <a:solidFill>
                  <a:schemeClr val="tx1"/>
                </a:solidFill>
                <a:latin typeface="+mn-lt"/>
                <a:ea typeface="+mn-ea"/>
                <a:cs typeface="+mn-cs"/>
              </a:rPr>
            </a:br>
            <a:r>
              <a:rPr lang="en-US" dirty="0" smtClean="0"/>
              <a:t>http://www.sxc.hu/photo/967027</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9/17/2008</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9/17/2008</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228600"/>
            <a:ext cx="3505200" cy="3352800"/>
          </a:xfrm>
        </p:spPr>
        <p:txBody>
          <a:bodyPr tIns="91440" bIns="91440" anchor="t" anchorCtr="0">
            <a:noAutofit/>
          </a:bodyPr>
          <a:lstStyle>
            <a:lvl1pPr marL="0" marR="0" indent="0" algn="l" rtl="0" latinLnBrk="0">
              <a:spcBef>
                <a:spcPct val="20000"/>
              </a:spcBef>
              <a:buFontTx/>
              <a:buNone/>
              <a:defRPr sz="24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9/17/2008</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
        <p:nvSpPr>
          <p:cNvPr id="4" name="Rectangle 5"/>
          <p:cNvSpPr>
            <a:spLocks noGrp="1"/>
          </p:cNvSpPr>
          <p:nvPr>
            <p:ph type="body" sz="quarter" idx="11" hasCustomPrompt="1"/>
          </p:nvPr>
        </p:nvSpPr>
        <p:spPr>
          <a:xfrm>
            <a:off x="1143000" y="2057400"/>
            <a:ext cx="7010400" cy="2362200"/>
          </a:xfrm>
        </p:spPr>
        <p:txBody>
          <a:bodyPr rIns="9144" anchor="t" anchorCtr="0">
            <a:noAutofit/>
          </a:bodyPr>
          <a:lstStyle>
            <a:lvl1pPr marL="0" marR="0" indent="0" algn="l" rtl="0" latinLnBrk="0">
              <a:spcBef>
                <a:spcPct val="20000"/>
              </a:spcBef>
              <a:buFontTx/>
              <a:buNone/>
              <a:defRPr sz="3200" b="1" i="0" baseline="0">
                <a:solidFill>
                  <a:schemeClr val="tx1"/>
                </a:solidFill>
                <a:effectLst>
                  <a:outerShdw blurRad="50800" dist="38100" dir="2700000" algn="tl" rotWithShape="0">
                    <a:prstClr val="black">
                      <a:alpha val="40000"/>
                    </a:prstClr>
                  </a:outerShdw>
                </a:effectLst>
                <a:latin typeface="+mn-lt"/>
                <a:ea typeface="+mn-ea"/>
                <a:cs typeface="+mn-cs"/>
              </a:defRPr>
            </a:lvl1pPr>
            <a:extLst/>
          </a:lstStyle>
          <a:p>
            <a:pPr lvl="0"/>
            <a:r>
              <a:rPr lang="en-US" dirty="0" smtClean="0"/>
              <a:t>Click to add caption</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9/17/2008</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9/17/2008</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9/17/2008</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9/17/2008</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r>
              <a:rPr lang="en-US" dirty="0" smtClean="0"/>
              <a:t>May 2008</a:t>
            </a:r>
            <a:endParaRPr lang="en-US" dirty="0"/>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r>
              <a:rPr lang="en-US" dirty="0" smtClean="0"/>
              <a:t>patterns &amp; practices Summit, Quebec City</a:t>
            </a:r>
            <a:endParaRPr lang="en-US" dirty="0"/>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8" r:id="rId7"/>
    <p:sldLayoutId id="2147483669" r:id="rId8"/>
    <p:sldLayoutId id="2147483670" r:id="rId9"/>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channel9.msdn.com/posts/Charles/Tour-Patterns-and-Practices-Lab/" TargetMode="External"/><Relationship Id="rId3" Type="http://schemas.openxmlformats.org/officeDocument/2006/relationships/image" Target="../media/image25.jpeg"/><Relationship Id="rId7" Type="http://schemas.openxmlformats.org/officeDocument/2006/relationships/hyperlink" Target="http://msdn.microsoft.com/practic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www.ademiller.com/tech/" TargetMode="External"/><Relationship Id="rId5" Type="http://schemas.openxmlformats.org/officeDocument/2006/relationships/hyperlink" Target="http://www.amazon.com/exec/obidos/ASIN/0321278658/alpineclimbin-20" TargetMode="External"/><Relationship Id="rId4" Type="http://schemas.openxmlformats.org/officeDocument/2006/relationships/hyperlink" Target="http://www.infoq.com/minibooks/scrum-xp-from-the-trenches" TargetMode="External"/><Relationship Id="rId9" Type="http://schemas.openxmlformats.org/officeDocument/2006/relationships/hyperlink" Target="http://www.sxc.h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04800" y="3886200"/>
            <a:ext cx="8298485" cy="1066800"/>
          </a:xfrm>
        </p:spPr>
        <p:txBody>
          <a:bodyPr>
            <a:normAutofit fontScale="90000"/>
          </a:bodyPr>
          <a:lstStyle>
            <a:extLst/>
          </a:lstStyle>
          <a:p>
            <a:r>
              <a:rPr lang="en-US" sz="3600" dirty="0" smtClean="0"/>
              <a:t>AGILE P</a:t>
            </a:r>
            <a:r>
              <a:rPr sz="3600" smtClean="0"/>
              <a:t>atterns and PractiCEs</a:t>
            </a:r>
            <a:endParaRPr lang="en-US" sz="3600" dirty="0"/>
          </a:p>
        </p:txBody>
      </p:sp>
      <p:pic>
        <p:nvPicPr>
          <p:cNvPr id="6" name="j0313970.jpg"/>
          <p:cNvPicPr>
            <a:picLocks noGrp="1" noChangeAspect="1"/>
          </p:cNvPicPr>
          <p:nvPr>
            <p:ph type="pic" sz="quarter" idx="11"/>
          </p:nvPr>
        </p:nvPicPr>
        <p:blipFill>
          <a:blip r:embed="rId3" cstate="screen"/>
          <a:srcRect/>
          <a:stretch>
            <a:fillRect/>
          </a:stretch>
        </p:blipFill>
        <p:spPr/>
      </p:pic>
      <p:sp>
        <p:nvSpPr>
          <p:cNvPr id="17" name="Rectangle 16"/>
          <p:cNvSpPr>
            <a:spLocks noGrp="1"/>
          </p:cNvSpPr>
          <p:nvPr>
            <p:ph type="body" sz="quarter" idx="10"/>
          </p:nvPr>
        </p:nvSpPr>
        <p:spPr>
          <a:xfrm>
            <a:off x="2133600" y="4724400"/>
            <a:ext cx="6386946" cy="1676400"/>
          </a:xfrm>
        </p:spPr>
        <p:txBody>
          <a:bodyPr/>
          <a:lstStyle/>
          <a:p>
            <a:r>
              <a:rPr lang="en-US" sz="2400" dirty="0" smtClean="0"/>
              <a:t>@ patterns &amp; practices</a:t>
            </a:r>
          </a:p>
          <a:p>
            <a:endParaRPr lang="en-US" dirty="0" smtClean="0"/>
          </a:p>
          <a:p>
            <a:r>
              <a:rPr lang="en-US" dirty="0" smtClean="0"/>
              <a:t>Ade Miller</a:t>
            </a:r>
            <a:br>
              <a:rPr lang="en-US" dirty="0" smtClean="0"/>
            </a:br>
            <a:r>
              <a:rPr lang="en-US" dirty="0" smtClean="0"/>
              <a:t>ade.miller@microsoft.com</a:t>
            </a:r>
            <a:br>
              <a:rPr lang="en-US" dirty="0" smtClean="0"/>
            </a:br>
            <a:r>
              <a:rPr lang="en-US" dirty="0" smtClean="0"/>
              <a:t>http://www.ademiller.com/tech/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789630_72362000.jpg"/>
          <p:cNvPicPr>
            <a:picLocks noGrp="1" noChangeAspect="1"/>
          </p:cNvPicPr>
          <p:nvPr>
            <p:ph type="pic" sz="quarter" idx="10"/>
          </p:nvPr>
        </p:nvPicPr>
        <p:blipFill>
          <a:blip r:embed="rId3" cstate="screen"/>
          <a:srcRect/>
          <a:stretch>
            <a:fillRect/>
          </a:stretch>
        </p:blipFill>
        <p:spPr/>
      </p:pic>
      <p:sp>
        <p:nvSpPr>
          <p:cNvPr id="3" name="Text Placeholder 2"/>
          <p:cNvSpPr>
            <a:spLocks noGrp="1"/>
          </p:cNvSpPr>
          <p:nvPr>
            <p:ph type="body" sz="quarter" idx="11"/>
          </p:nvPr>
        </p:nvSpPr>
        <p:spPr>
          <a:xfrm>
            <a:off x="0" y="304800"/>
            <a:ext cx="9144000" cy="838200"/>
          </a:xfrm>
        </p:spPr>
        <p:txBody>
          <a:bodyPr/>
          <a:lstStyle/>
          <a:p>
            <a:r>
              <a:rPr lang="en-US" sz="4000" dirty="0" smtClean="0">
                <a:solidFill>
                  <a:schemeClr val="bg1"/>
                </a:solidFill>
              </a:rPr>
              <a:t> Agile Teams </a:t>
            </a:r>
            <a:r>
              <a:rPr lang="en-US" sz="4000" u="sng" dirty="0" smtClean="0">
                <a:solidFill>
                  <a:schemeClr val="bg1"/>
                </a:solidFill>
              </a:rPr>
              <a:t>Work Together</a:t>
            </a:r>
            <a:endParaRPr lang="en-US" sz="4000" u="sng" dirty="0">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814457_57168449.jpg"/>
          <p:cNvPicPr>
            <a:picLocks noGrp="1" noChangeAspect="1"/>
          </p:cNvPicPr>
          <p:nvPr>
            <p:ph type="pic" sz="quarter" idx="10"/>
          </p:nvPr>
        </p:nvPicPr>
        <p:blipFill>
          <a:blip r:embed="rId3" cstate="screen"/>
          <a:srcRect/>
          <a:stretch>
            <a:fillRect/>
          </a:stretch>
        </p:blipFill>
        <p:spPr/>
      </p:pic>
      <p:sp>
        <p:nvSpPr>
          <p:cNvPr id="3" name="Text Placeholder 2"/>
          <p:cNvSpPr>
            <a:spLocks noGrp="1"/>
          </p:cNvSpPr>
          <p:nvPr>
            <p:ph type="body" sz="quarter" idx="11"/>
          </p:nvPr>
        </p:nvSpPr>
        <p:spPr>
          <a:xfrm>
            <a:off x="2438400" y="2133600"/>
            <a:ext cx="4572000" cy="2895600"/>
          </a:xfrm>
        </p:spPr>
        <p:txBody>
          <a:bodyPr/>
          <a:lstStyle/>
          <a:p>
            <a:pPr algn="ctr"/>
            <a:r>
              <a:rPr lang="en-US" dirty="0" smtClean="0">
                <a:solidFill>
                  <a:schemeClr val="bg1"/>
                </a:solidFill>
              </a:rPr>
              <a:t/>
            </a:r>
            <a:br>
              <a:rPr lang="en-US" dirty="0" smtClean="0">
                <a:solidFill>
                  <a:schemeClr val="bg1"/>
                </a:solidFill>
              </a:rPr>
            </a:br>
            <a:r>
              <a:rPr lang="en-US" dirty="0" smtClean="0">
                <a:solidFill>
                  <a:schemeClr val="bg1"/>
                </a:solidFill>
              </a:rPr>
              <a:t>This card is</a:t>
            </a:r>
            <a:br>
              <a:rPr lang="en-US" dirty="0" smtClean="0">
                <a:solidFill>
                  <a:schemeClr val="bg1"/>
                </a:solidFill>
              </a:rPr>
            </a:br>
            <a:r>
              <a:rPr lang="en-US" dirty="0" smtClean="0">
                <a:solidFill>
                  <a:schemeClr val="bg1"/>
                </a:solidFill>
              </a:rPr>
              <a:t>a placeholder </a:t>
            </a:r>
            <a:br>
              <a:rPr lang="en-US" dirty="0" smtClean="0">
                <a:solidFill>
                  <a:schemeClr val="bg1"/>
                </a:solidFill>
              </a:rPr>
            </a:br>
            <a:r>
              <a:rPr lang="en-US" dirty="0" smtClean="0">
                <a:solidFill>
                  <a:schemeClr val="bg1"/>
                </a:solidFill>
              </a:rPr>
              <a:t>for</a:t>
            </a:r>
            <a:br>
              <a:rPr lang="en-US" dirty="0" smtClean="0">
                <a:solidFill>
                  <a:schemeClr val="bg1"/>
                </a:solidFill>
              </a:rPr>
            </a:br>
            <a:r>
              <a:rPr lang="en-US" dirty="0" smtClean="0">
                <a:solidFill>
                  <a:schemeClr val="bg1"/>
                </a:solidFill>
              </a:rPr>
              <a:t> a conversation</a:t>
            </a:r>
            <a:endParaRPr lang="en-US" dirty="0">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257800" y="228600"/>
            <a:ext cx="3505200" cy="5334000"/>
          </a:xfrm>
        </p:spPr>
        <p:txBody>
          <a:bodyPr/>
          <a:lstStyle/>
          <a:p>
            <a:pPr algn="ctr"/>
            <a:r>
              <a:rPr lang="en-US" sz="4000" dirty="0" smtClean="0"/>
              <a:t>Distribution</a:t>
            </a:r>
          </a:p>
          <a:p>
            <a:pPr algn="ctr"/>
            <a:endParaRPr lang="en-US" sz="4000" dirty="0" smtClean="0"/>
          </a:p>
          <a:p>
            <a:pPr algn="ctr"/>
            <a:r>
              <a:rPr lang="en-US" sz="4000" dirty="0" smtClean="0"/>
              <a:t>Dislocation</a:t>
            </a:r>
          </a:p>
          <a:p>
            <a:pPr algn="ctr"/>
            <a:endParaRPr lang="en-US" sz="4000" dirty="0" smtClean="0"/>
          </a:p>
          <a:p>
            <a:pPr algn="ctr"/>
            <a:r>
              <a:rPr lang="en-US" sz="4000" dirty="0" smtClean="0"/>
              <a:t>Dissociation</a:t>
            </a:r>
          </a:p>
          <a:p>
            <a:pPr algn="ctr"/>
            <a:endParaRPr lang="en-US" sz="4000" dirty="0" smtClean="0"/>
          </a:p>
          <a:p>
            <a:pPr algn="ctr"/>
            <a:r>
              <a:rPr lang="en-US" sz="4000" dirty="0" smtClean="0"/>
              <a:t>Dysfunction</a:t>
            </a:r>
          </a:p>
          <a:p>
            <a:endParaRPr lang="en-US" dirty="0" smtClean="0"/>
          </a:p>
          <a:p>
            <a:endParaRPr lang="en-US" dirty="0"/>
          </a:p>
        </p:txBody>
      </p:sp>
      <p:sp>
        <p:nvSpPr>
          <p:cNvPr id="5" name="Down Arrow 4"/>
          <p:cNvSpPr/>
          <p:nvPr/>
        </p:nvSpPr>
        <p:spPr>
          <a:xfrm>
            <a:off x="6705600" y="1066800"/>
            <a:ext cx="685800" cy="6096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Down Arrow 6"/>
          <p:cNvSpPr/>
          <p:nvPr/>
        </p:nvSpPr>
        <p:spPr>
          <a:xfrm>
            <a:off x="6705600" y="4038600"/>
            <a:ext cx="685800" cy="6096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Down Arrow 8"/>
          <p:cNvSpPr/>
          <p:nvPr/>
        </p:nvSpPr>
        <p:spPr>
          <a:xfrm>
            <a:off x="6705600" y="2590800"/>
            <a:ext cx="685800" cy="6096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Placeholder 10" descr="656298_92096030.jpg"/>
          <p:cNvPicPr>
            <a:picLocks noGrp="1" noChangeAspect="1"/>
          </p:cNvPicPr>
          <p:nvPr>
            <p:ph type="pic" sz="quarter" idx="10"/>
          </p:nvPr>
        </p:nvPicPr>
        <p:blipFill>
          <a:blip r:embed="rId3" cstate="screen"/>
          <a:srcRect/>
          <a:stretch>
            <a:fillRect/>
          </a:stretch>
        </p:blip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40_ade.jpg"/>
          <p:cNvPicPr>
            <a:picLocks noGrp="1" noChangeAspect="1"/>
          </p:cNvPicPr>
          <p:nvPr>
            <p:ph type="pic" sz="quarter" idx="10"/>
          </p:nvPr>
        </p:nvPicPr>
        <p:blipFill>
          <a:blip r:embed="rId3" cstate="screen"/>
          <a:srcRect/>
          <a:stretch>
            <a:fillRect/>
          </a:stretch>
        </p:blipFill>
        <p:spPr>
          <a:xfrm>
            <a:off x="0" y="41"/>
            <a:ext cx="9144000" cy="6857959"/>
          </a:xfrm>
        </p:spPr>
      </p:pic>
      <p:sp>
        <p:nvSpPr>
          <p:cNvPr id="5" name="Text Placeholder 4"/>
          <p:cNvSpPr>
            <a:spLocks noGrp="1"/>
          </p:cNvSpPr>
          <p:nvPr>
            <p:ph type="body" sz="quarter" idx="11"/>
          </p:nvPr>
        </p:nvSpPr>
        <p:spPr>
          <a:xfrm>
            <a:off x="228600" y="228600"/>
            <a:ext cx="7010400" cy="838200"/>
          </a:xfrm>
        </p:spPr>
        <p:txBody>
          <a:bodyPr/>
          <a:lstStyle/>
          <a:p>
            <a:r>
              <a:rPr lang="en-US" sz="4000" dirty="0" smtClean="0"/>
              <a:t>Focus on communication</a:t>
            </a:r>
            <a:endParaRPr lang="en-US" sz="40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u_2007_n137.jpg"/>
          <p:cNvPicPr>
            <a:picLocks noGrp="1" noChangeAspect="1"/>
          </p:cNvPicPr>
          <p:nvPr>
            <p:ph type="pic" sz="quarter" idx="10"/>
          </p:nvPr>
        </p:nvPicPr>
        <p:blipFill>
          <a:blip r:embed="rId3" cstate="screen"/>
          <a:srcRect/>
          <a:stretch>
            <a:fillRect/>
          </a:stretch>
        </p:blipFill>
        <p:spPr/>
      </p:pic>
      <p:sp>
        <p:nvSpPr>
          <p:cNvPr id="5" name="Text Placeholder 4"/>
          <p:cNvSpPr>
            <a:spLocks noGrp="1"/>
          </p:cNvSpPr>
          <p:nvPr>
            <p:ph type="body" sz="quarter" idx="11"/>
          </p:nvPr>
        </p:nvSpPr>
        <p:spPr>
          <a:xfrm>
            <a:off x="228600" y="228600"/>
            <a:ext cx="7010400" cy="2362200"/>
          </a:xfrm>
        </p:spPr>
        <p:txBody>
          <a:bodyPr/>
          <a:lstStyle/>
          <a:p>
            <a:r>
              <a:rPr lang="en-US" sz="4000" dirty="0" smtClean="0"/>
              <a:t>Plan to travel</a:t>
            </a:r>
            <a:endParaRPr lang="en-US" sz="400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942884_68358183.jpg"/>
          <p:cNvPicPr>
            <a:picLocks noGrp="1" noChangeAspect="1"/>
          </p:cNvPicPr>
          <p:nvPr>
            <p:ph type="pic" sz="quarter" idx="10"/>
          </p:nvPr>
        </p:nvPicPr>
        <p:blipFill>
          <a:blip r:embed="rId3" cstate="screen"/>
          <a:srcRect/>
          <a:stretch>
            <a:fillRect/>
          </a:stretch>
        </p:blipFill>
        <p:spPr>
          <a:xfrm>
            <a:off x="0" y="2966"/>
            <a:ext cx="9144000" cy="6855034"/>
          </a:xfrm>
        </p:spPr>
      </p:pic>
      <p:sp>
        <p:nvSpPr>
          <p:cNvPr id="5" name="Text Placeholder 4"/>
          <p:cNvSpPr>
            <a:spLocks noGrp="1"/>
          </p:cNvSpPr>
          <p:nvPr>
            <p:ph type="body" sz="quarter" idx="11"/>
          </p:nvPr>
        </p:nvSpPr>
        <p:spPr>
          <a:xfrm>
            <a:off x="1905000" y="228600"/>
            <a:ext cx="7010400" cy="2362200"/>
          </a:xfrm>
        </p:spPr>
        <p:txBody>
          <a:bodyPr/>
          <a:lstStyle/>
          <a:p>
            <a:pPr algn="r"/>
            <a:r>
              <a:rPr lang="en-US" sz="4000" dirty="0" smtClean="0"/>
              <a:t>Smart team </a:t>
            </a:r>
            <a:br>
              <a:rPr lang="en-US" sz="4000" dirty="0" smtClean="0"/>
            </a:br>
            <a:r>
              <a:rPr lang="en-US" sz="4000" dirty="0" smtClean="0"/>
              <a:t>distribution</a:t>
            </a:r>
            <a:endParaRPr lang="en-US" sz="400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565912_95401587.jpg"/>
          <p:cNvPicPr>
            <a:picLocks noGrp="1" noChangeAspect="1"/>
          </p:cNvPicPr>
          <p:nvPr>
            <p:ph type="pic" sz="quarter" idx="10"/>
          </p:nvPr>
        </p:nvPicPr>
        <p:blipFill>
          <a:blip r:embed="rId3" cstate="screen"/>
          <a:srcRect/>
          <a:stretch>
            <a:fillRect/>
          </a:stretch>
        </p:blipFill>
        <p:spPr/>
      </p:pic>
      <p:sp>
        <p:nvSpPr>
          <p:cNvPr id="5" name="Text Placeholder 4"/>
          <p:cNvSpPr>
            <a:spLocks noGrp="1"/>
          </p:cNvSpPr>
          <p:nvPr>
            <p:ph type="body" sz="quarter" idx="11"/>
          </p:nvPr>
        </p:nvSpPr>
        <p:spPr>
          <a:xfrm>
            <a:off x="228600" y="228600"/>
            <a:ext cx="7010400" cy="685800"/>
          </a:xfrm>
          <a:solidFill>
            <a:schemeClr val="tx1">
              <a:alpha val="72000"/>
            </a:schemeClr>
          </a:solidFill>
        </p:spPr>
        <p:txBody>
          <a:bodyPr/>
          <a:lstStyle/>
          <a:p>
            <a:r>
              <a:rPr lang="en-US" sz="4000" dirty="0" smtClean="0">
                <a:solidFill>
                  <a:schemeClr val="bg1"/>
                </a:solidFill>
              </a:rPr>
              <a:t>Smart work distribution</a:t>
            </a:r>
            <a:endParaRPr lang="en-US" sz="4000" dirty="0">
              <a:solidFill>
                <a:schemeClr val="bg1"/>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468653_18174779.jpg"/>
          <p:cNvPicPr>
            <a:picLocks noGrp="1" noChangeAspect="1"/>
          </p:cNvPicPr>
          <p:nvPr>
            <p:ph type="pic" sz="quarter" idx="10"/>
          </p:nvPr>
        </p:nvPicPr>
        <p:blipFill>
          <a:blip r:embed="rId3"/>
          <a:srcRect/>
          <a:stretch>
            <a:fillRect/>
          </a:stretch>
        </p:blipFill>
        <p:spPr/>
      </p:pic>
      <p:sp>
        <p:nvSpPr>
          <p:cNvPr id="5" name="Text Placeholder 4"/>
          <p:cNvSpPr>
            <a:spLocks noGrp="1"/>
          </p:cNvSpPr>
          <p:nvPr>
            <p:ph type="body" sz="quarter" idx="11"/>
          </p:nvPr>
        </p:nvSpPr>
        <p:spPr>
          <a:xfrm>
            <a:off x="228600" y="228600"/>
            <a:ext cx="7010400" cy="2362200"/>
          </a:xfrm>
        </p:spPr>
        <p:txBody>
          <a:bodyPr/>
          <a:lstStyle/>
          <a:p>
            <a:r>
              <a:rPr lang="en-US" sz="4000" dirty="0" smtClean="0"/>
              <a:t>Coach the team</a:t>
            </a:r>
            <a:endParaRPr lang="en-US" sz="40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680192_16865499.jpg"/>
          <p:cNvPicPr>
            <a:picLocks noGrp="1" noChangeAspect="1"/>
          </p:cNvPicPr>
          <p:nvPr>
            <p:ph type="pic" sz="quarter" idx="10"/>
          </p:nvPr>
        </p:nvPicPr>
        <p:blipFill>
          <a:blip r:embed="rId3" cstate="screen"/>
          <a:srcRect/>
          <a:stretch>
            <a:fillRect/>
          </a:stretch>
        </p:blipFill>
        <p:spPr/>
      </p:pic>
      <p:sp>
        <p:nvSpPr>
          <p:cNvPr id="5" name="Text Placeholder 4"/>
          <p:cNvSpPr>
            <a:spLocks noGrp="1"/>
          </p:cNvSpPr>
          <p:nvPr>
            <p:ph type="body" sz="quarter" idx="11"/>
          </p:nvPr>
        </p:nvSpPr>
        <p:spPr>
          <a:xfrm>
            <a:off x="228600" y="228600"/>
            <a:ext cx="7010400" cy="762000"/>
          </a:xfrm>
        </p:spPr>
        <p:txBody>
          <a:bodyPr/>
          <a:lstStyle/>
          <a:p>
            <a:r>
              <a:rPr lang="en-US" dirty="0" smtClean="0"/>
              <a:t>Build the team over time</a:t>
            </a: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959623_64813149.jpg"/>
          <p:cNvPicPr>
            <a:picLocks noGrp="1" noChangeAspect="1"/>
          </p:cNvPicPr>
          <p:nvPr>
            <p:ph type="pic" sz="quarter" idx="10"/>
          </p:nvPr>
        </p:nvPicPr>
        <p:blipFill>
          <a:blip r:embed="rId3" cstate="screen"/>
          <a:srcRect/>
          <a:stretch>
            <a:fillRect/>
          </a:stretch>
        </p:blipFill>
        <p:spPr/>
      </p:pic>
      <p:sp>
        <p:nvSpPr>
          <p:cNvPr id="5" name="Text Placeholder 4"/>
          <p:cNvSpPr>
            <a:spLocks noGrp="1"/>
          </p:cNvSpPr>
          <p:nvPr>
            <p:ph type="body" sz="quarter" idx="11"/>
          </p:nvPr>
        </p:nvSpPr>
        <p:spPr>
          <a:xfrm>
            <a:off x="228600" y="228600"/>
            <a:ext cx="7010400" cy="2362200"/>
          </a:xfrm>
        </p:spPr>
        <p:txBody>
          <a:bodyPr/>
          <a:lstStyle/>
          <a:p>
            <a:r>
              <a:rPr lang="en-US" sz="4000" dirty="0" smtClean="0">
                <a:solidFill>
                  <a:schemeClr val="bg1"/>
                </a:solidFill>
              </a:rPr>
              <a:t>Provide the </a:t>
            </a:r>
          </a:p>
          <a:p>
            <a:r>
              <a:rPr lang="en-US" sz="4000" dirty="0" smtClean="0">
                <a:solidFill>
                  <a:schemeClr val="bg1"/>
                </a:solidFill>
              </a:rPr>
              <a:t>right tools</a:t>
            </a:r>
            <a:endParaRPr lang="en-US" sz="400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920589_91562154.jpg"/>
          <p:cNvPicPr>
            <a:picLocks noGrp="1" noChangeAspect="1"/>
          </p:cNvPicPr>
          <p:nvPr>
            <p:ph type="pic" sz="quarter" idx="10"/>
          </p:nvPr>
        </p:nvPicPr>
        <p:blipFill>
          <a:blip r:embed="rId3" cstate="screen">
            <a:duotone>
              <a:prstClr val="black"/>
              <a:schemeClr val="tx2">
                <a:tint val="45000"/>
                <a:satMod val="400000"/>
              </a:schemeClr>
            </a:duotone>
          </a:blip>
          <a:srcRect/>
          <a:stretch>
            <a:fillRect/>
          </a:stretch>
        </p:blipFill>
        <p:spPr/>
      </p:pic>
      <p:sp>
        <p:nvSpPr>
          <p:cNvPr id="5" name="Text Placeholder 4"/>
          <p:cNvSpPr>
            <a:spLocks noGrp="1"/>
          </p:cNvSpPr>
          <p:nvPr>
            <p:ph type="body" sz="quarter" idx="11"/>
          </p:nvPr>
        </p:nvSpPr>
        <p:spPr>
          <a:xfrm>
            <a:off x="228600" y="381000"/>
            <a:ext cx="3962400" cy="1295400"/>
          </a:xfrm>
        </p:spPr>
        <p:txBody>
          <a:bodyPr/>
          <a:lstStyle/>
          <a:p>
            <a:r>
              <a:rPr lang="en-US" sz="4000" dirty="0" smtClean="0"/>
              <a:t>A glimpse into </a:t>
            </a:r>
            <a:br>
              <a:rPr lang="en-US" sz="4000" dirty="0" smtClean="0"/>
            </a:br>
            <a:r>
              <a:rPr lang="en-US" sz="4000" dirty="0" smtClean="0"/>
              <a:t>Santa’s workshop</a:t>
            </a:r>
            <a:endParaRPr lang="en-US" sz="40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914361_88286641.jpg"/>
          <p:cNvPicPr>
            <a:picLocks noGrp="1" noChangeAspect="1"/>
          </p:cNvPicPr>
          <p:nvPr>
            <p:ph type="pic" sz="quarter" idx="10"/>
          </p:nvPr>
        </p:nvPicPr>
        <p:blipFill>
          <a:blip r:embed="rId3" cstate="screen"/>
          <a:srcRect/>
          <a:stretch>
            <a:fillRect/>
          </a:stretch>
        </p:blipFill>
        <p:spPr/>
      </p:pic>
      <p:sp>
        <p:nvSpPr>
          <p:cNvPr id="8" name="Text Placeholder 7"/>
          <p:cNvSpPr>
            <a:spLocks noGrp="1"/>
          </p:cNvSpPr>
          <p:nvPr>
            <p:ph type="body" sz="quarter" idx="11"/>
          </p:nvPr>
        </p:nvSpPr>
        <p:spPr>
          <a:xfrm>
            <a:off x="381000" y="381000"/>
            <a:ext cx="7010400" cy="2362200"/>
          </a:xfrm>
        </p:spPr>
        <p:txBody>
          <a:bodyPr/>
          <a:lstStyle/>
          <a:p>
            <a:r>
              <a:rPr lang="en-US" sz="4000" dirty="0" smtClean="0">
                <a:solidFill>
                  <a:schemeClr val="bg1"/>
                </a:solidFill>
              </a:rPr>
              <a:t>Beware of shiny objects</a:t>
            </a:r>
            <a:endParaRPr lang="en-US" sz="4000" dirty="0">
              <a:solidFill>
                <a:schemeClr val="bg1"/>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737785_29444264.jpg"/>
          <p:cNvPicPr>
            <a:picLocks noGrp="1" noChangeAspect="1"/>
          </p:cNvPicPr>
          <p:nvPr>
            <p:ph type="pic" sz="quarter" idx="10"/>
          </p:nvPr>
        </p:nvPicPr>
        <p:blipFill>
          <a:blip r:embed="rId3" cstate="screen"/>
          <a:srcRect/>
          <a:stretch>
            <a:fillRect/>
          </a:stretch>
        </p:blipFill>
        <p:spPr/>
      </p:pic>
      <p:sp>
        <p:nvSpPr>
          <p:cNvPr id="8" name="Text Placeholder 7"/>
          <p:cNvSpPr>
            <a:spLocks noGrp="1"/>
          </p:cNvSpPr>
          <p:nvPr>
            <p:ph type="body" sz="quarter" idx="11"/>
          </p:nvPr>
        </p:nvSpPr>
        <p:spPr>
          <a:xfrm>
            <a:off x="5105400" y="838200"/>
            <a:ext cx="4038600" cy="1828800"/>
          </a:xfrm>
        </p:spPr>
        <p:txBody>
          <a:bodyPr rIns="365760"/>
          <a:lstStyle/>
          <a:p>
            <a:pPr algn="r"/>
            <a:r>
              <a:rPr lang="en-US" sz="4000" dirty="0" smtClean="0">
                <a:solidFill>
                  <a:schemeClr val="bg1"/>
                </a:solidFill>
              </a:rPr>
              <a:t>Agile is NOT</a:t>
            </a:r>
            <a:br>
              <a:rPr lang="en-US" sz="4000" dirty="0" smtClean="0">
                <a:solidFill>
                  <a:schemeClr val="bg1"/>
                </a:solidFill>
              </a:rPr>
            </a:br>
            <a:r>
              <a:rPr lang="en-US" sz="4000" dirty="0" smtClean="0">
                <a:solidFill>
                  <a:schemeClr val="bg1"/>
                </a:solidFill>
              </a:rPr>
              <a:t>a religion</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0" y="228600"/>
            <a:ext cx="6477000" cy="990600"/>
          </a:xfrm>
        </p:spPr>
        <p:txBody>
          <a:bodyPr anchor="t"/>
          <a:lstStyle/>
          <a:p>
            <a:r>
              <a:rPr lang="en-US" dirty="0" smtClean="0"/>
              <a:t>REFERENCES</a:t>
            </a:r>
            <a:endParaRPr lang="en-US" dirty="0"/>
          </a:p>
        </p:txBody>
      </p:sp>
      <p:pic>
        <p:nvPicPr>
          <p:cNvPr id="12" name="Picture Placeholder 11" descr="971068_24793999.jpg"/>
          <p:cNvPicPr>
            <a:picLocks noGrp="1" noChangeAspect="1"/>
          </p:cNvPicPr>
          <p:nvPr>
            <p:ph type="pic" sz="quarter" idx="11"/>
          </p:nvPr>
        </p:nvPicPr>
        <p:blipFill>
          <a:blip r:embed="rId3" cstate="screen"/>
          <a:srcRect/>
          <a:stretch>
            <a:fillRect/>
          </a:stretch>
        </p:blipFill>
        <p:spPr>
          <a:xfrm>
            <a:off x="228600" y="228600"/>
            <a:ext cx="2286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8"/>
          <p:cNvSpPr>
            <a:spLocks noGrp="1"/>
          </p:cNvSpPr>
          <p:nvPr>
            <p:ph type="body" sz="quarter" idx="14"/>
          </p:nvPr>
        </p:nvSpPr>
        <p:spPr>
          <a:xfrm>
            <a:off x="2743200" y="1066800"/>
            <a:ext cx="6400800" cy="5257800"/>
          </a:xfrm>
        </p:spPr>
        <p:txBody>
          <a:bodyPr>
            <a:normAutofit lnSpcReduction="10000"/>
          </a:bodyPr>
          <a:lstStyle/>
          <a:p>
            <a:r>
              <a:rPr lang="en-US" dirty="0" smtClean="0">
                <a:hlinkClick r:id="rId4"/>
              </a:rPr>
              <a:t>Scrum and XP from the Trenches</a:t>
            </a:r>
            <a:r>
              <a:rPr lang="en-US" dirty="0" smtClean="0"/>
              <a:t>, </a:t>
            </a:r>
            <a:r>
              <a:rPr lang="en-US" dirty="0" err="1" smtClean="0"/>
              <a:t>Henrik</a:t>
            </a:r>
            <a:r>
              <a:rPr lang="en-US" dirty="0" smtClean="0"/>
              <a:t> </a:t>
            </a:r>
            <a:r>
              <a:rPr lang="en-US" dirty="0" err="1" smtClean="0"/>
              <a:t>Kniberg</a:t>
            </a:r>
            <a:endParaRPr lang="en-US" dirty="0" smtClean="0"/>
          </a:p>
          <a:p>
            <a:r>
              <a:rPr lang="en-US" dirty="0" smtClean="0">
                <a:hlinkClick r:id="rId5"/>
              </a:rPr>
              <a:t>Extreme Programming Explained, edition 2</a:t>
            </a:r>
            <a:r>
              <a:rPr lang="en-US" dirty="0" smtClean="0"/>
              <a:t>, Kent Beck</a:t>
            </a:r>
          </a:p>
          <a:p>
            <a:endParaRPr lang="en-US" dirty="0" smtClean="0"/>
          </a:p>
          <a:p>
            <a:r>
              <a:rPr lang="en-US" dirty="0" smtClean="0"/>
              <a:t>Ade Miller’s blog</a:t>
            </a:r>
            <a:br>
              <a:rPr lang="en-US" dirty="0" smtClean="0"/>
            </a:br>
            <a:r>
              <a:rPr lang="en-US" dirty="0" smtClean="0">
                <a:hlinkClick r:id="rId6"/>
              </a:rPr>
              <a:t>http://www.ademiller.com/tech/ </a:t>
            </a:r>
            <a:endParaRPr lang="en-US" dirty="0" smtClean="0"/>
          </a:p>
          <a:p>
            <a:endParaRPr lang="en-US" dirty="0" smtClean="0"/>
          </a:p>
          <a:p>
            <a:r>
              <a:rPr lang="en-US" dirty="0" smtClean="0"/>
              <a:t>Microsoft patterns &amp; practices</a:t>
            </a:r>
            <a:br>
              <a:rPr lang="en-US" dirty="0" smtClean="0"/>
            </a:br>
            <a:r>
              <a:rPr lang="en-US" dirty="0" smtClean="0">
                <a:hlinkClick r:id="rId7"/>
              </a:rPr>
              <a:t>http://msdn.microsoft.com/practices</a:t>
            </a:r>
            <a:endParaRPr lang="en-US" dirty="0" smtClean="0"/>
          </a:p>
          <a:p>
            <a:r>
              <a:rPr lang="en-US" dirty="0" smtClean="0"/>
              <a:t>patterns &amp; practices Lab video</a:t>
            </a:r>
            <a:br>
              <a:rPr lang="en-US" dirty="0" smtClean="0"/>
            </a:br>
            <a:r>
              <a:rPr lang="en-US" dirty="0" smtClean="0">
                <a:hlinkClick r:id="rId8"/>
              </a:rPr>
              <a:t>http://channel9.msdn.com/posts/Charles/Tour-Patterns-and-Practices-Lab/</a:t>
            </a:r>
            <a:r>
              <a:rPr lang="en-US" dirty="0" smtClean="0"/>
              <a:t> </a:t>
            </a:r>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Stock photos in this presentation</a:t>
            </a:r>
            <a:br>
              <a:rPr lang="en-US" dirty="0" smtClean="0"/>
            </a:br>
            <a:r>
              <a:rPr lang="en-US" dirty="0" smtClean="0">
                <a:hlinkClick r:id="rId9"/>
              </a:rPr>
              <a:t>http://www.sxc.hu/</a:t>
            </a:r>
            <a:r>
              <a:rPr lang="en-US" dirty="0" smtClean="0"/>
              <a:t>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QUESTIONS?</a:t>
            </a:r>
            <a:endParaRPr lang="en-US" sz="3600" dirty="0"/>
          </a:p>
        </p:txBody>
      </p:sp>
      <p:sp>
        <p:nvSpPr>
          <p:cNvPr id="3" name="Text Placeholder 2"/>
          <p:cNvSpPr>
            <a:spLocks noGrp="1"/>
          </p:cNvSpPr>
          <p:nvPr>
            <p:ph type="body" sz="quarter" idx="14"/>
          </p:nvPr>
        </p:nvSpPr>
        <p:spPr/>
        <p:txBody>
          <a:bodyPr/>
          <a:lstStyle/>
          <a:p>
            <a:endParaRPr lang="en-US"/>
          </a:p>
        </p:txBody>
      </p:sp>
      <p:pic>
        <p:nvPicPr>
          <p:cNvPr id="7" name="Picture Placeholder 6" descr="728931_35025540.jpg"/>
          <p:cNvPicPr>
            <a:picLocks noGrp="1" noChangeAspect="1"/>
          </p:cNvPicPr>
          <p:nvPr>
            <p:ph type="pic" sz="quarter" idx="11"/>
          </p:nvPr>
        </p:nvPicPr>
        <p:blipFill>
          <a:blip r:embed="rId3" cstate="screen">
            <a:duotone>
              <a:prstClr val="black"/>
              <a:srgbClr val="D9C3A5">
                <a:tint val="50000"/>
                <a:satMod val="180000"/>
              </a:srgbClr>
            </a:duotone>
          </a:blip>
          <a:srcRect/>
          <a:stretch>
            <a:fillRect/>
          </a:stretch>
        </p:blipFill>
        <p:spPr/>
      </p:pic>
      <p:pic>
        <p:nvPicPr>
          <p:cNvPr id="8" name="Picture Placeholder 7" descr="418215_2815.jpg"/>
          <p:cNvPicPr>
            <a:picLocks noGrp="1" noChangeAspect="1"/>
          </p:cNvPicPr>
          <p:nvPr>
            <p:ph type="pic" sz="quarter" idx="15"/>
          </p:nvPr>
        </p:nvPicPr>
        <p:blipFill>
          <a:blip r:embed="rId4" cstate="screen">
            <a:duotone>
              <a:prstClr val="black"/>
              <a:srgbClr val="D9C3A5">
                <a:tint val="50000"/>
                <a:satMod val="180000"/>
              </a:srgbClr>
            </a:duotone>
          </a:blip>
          <a:srcRect/>
          <a:stretch>
            <a:fillRect/>
          </a:stretch>
        </p:blipFill>
        <p:spPr/>
      </p:pic>
      <p:pic>
        <p:nvPicPr>
          <p:cNvPr id="9" name="Picture Placeholder 8" descr="858531_45466427.jpg"/>
          <p:cNvPicPr>
            <a:picLocks noGrp="1" noChangeAspect="1"/>
          </p:cNvPicPr>
          <p:nvPr>
            <p:ph type="pic" sz="quarter" idx="16"/>
          </p:nvPr>
        </p:nvPicPr>
        <p:blipFill>
          <a:blip r:embed="rId5" cstate="screen">
            <a:duotone>
              <a:prstClr val="black"/>
              <a:srgbClr val="D9C3A5">
                <a:tint val="50000"/>
                <a:satMod val="180000"/>
              </a:srgbClr>
            </a:duotone>
          </a:blip>
          <a:srcRect/>
          <a:stretch>
            <a:fillRect/>
          </a:stretch>
        </p:blip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982896_44712222.jpg"/>
          <p:cNvPicPr>
            <a:picLocks noGrp="1" noChangeAspect="1"/>
          </p:cNvPicPr>
          <p:nvPr>
            <p:ph type="pic" sz="quarter" idx="10"/>
          </p:nvPr>
        </p:nvPicPr>
        <p:blipFill>
          <a:blip r:embed="rId3" cstate="screen"/>
          <a:stretch>
            <a:fillRect/>
          </a:stretch>
        </p:blipFill>
        <p:spPr>
          <a:xfrm>
            <a:off x="0" y="0"/>
            <a:ext cx="9144000" cy="6858000"/>
          </a:xfrm>
        </p:spPr>
      </p:pic>
      <p:sp>
        <p:nvSpPr>
          <p:cNvPr id="3" name="Text Placeholder 2"/>
          <p:cNvSpPr>
            <a:spLocks noGrp="1"/>
          </p:cNvSpPr>
          <p:nvPr>
            <p:ph type="body" sz="quarter" idx="11"/>
          </p:nvPr>
        </p:nvSpPr>
        <p:spPr>
          <a:xfrm>
            <a:off x="304800" y="228600"/>
            <a:ext cx="8610600" cy="762000"/>
          </a:xfrm>
        </p:spPr>
        <p:txBody>
          <a:bodyPr/>
          <a:lstStyle/>
          <a:p>
            <a:r>
              <a:rPr lang="en-US" sz="3600" dirty="0" smtClean="0"/>
              <a:t>Values        Principles       Practices</a:t>
            </a:r>
            <a:endParaRPr lang="en-US" sz="3600" dirty="0"/>
          </a:p>
        </p:txBody>
      </p:sp>
      <p:grpSp>
        <p:nvGrpSpPr>
          <p:cNvPr id="16" name="Group 15"/>
          <p:cNvGrpSpPr/>
          <p:nvPr/>
        </p:nvGrpSpPr>
        <p:grpSpPr>
          <a:xfrm>
            <a:off x="228600" y="3886200"/>
            <a:ext cx="8915400" cy="2747665"/>
            <a:chOff x="228600" y="3886200"/>
            <a:chExt cx="8915400" cy="2747665"/>
          </a:xfrm>
        </p:grpSpPr>
        <p:sp>
          <p:nvSpPr>
            <p:cNvPr id="5" name="TextBox 4"/>
            <p:cNvSpPr txBox="1"/>
            <p:nvPr/>
          </p:nvSpPr>
          <p:spPr>
            <a:xfrm>
              <a:off x="2133600" y="4876800"/>
              <a:ext cx="1534394" cy="461665"/>
            </a:xfrm>
            <a:prstGeom prst="rect">
              <a:avLst/>
            </a:prstGeom>
            <a:noFill/>
          </p:spPr>
          <p:txBody>
            <a:bodyPr wrap="none" rtlCol="0">
              <a:spAutoFit/>
            </a:bodyPr>
            <a:lstStyle/>
            <a:p>
              <a:r>
                <a:rPr lang="en-US" sz="2400" b="1" dirty="0" smtClean="0"/>
                <a:t>Courage</a:t>
              </a:r>
              <a:endParaRPr lang="en-US" sz="2400" b="1" dirty="0"/>
            </a:p>
          </p:txBody>
        </p:sp>
        <p:sp>
          <p:nvSpPr>
            <p:cNvPr id="6" name="TextBox 5"/>
            <p:cNvSpPr txBox="1"/>
            <p:nvPr/>
          </p:nvSpPr>
          <p:spPr>
            <a:xfrm>
              <a:off x="457200" y="4038600"/>
              <a:ext cx="2744662" cy="461665"/>
            </a:xfrm>
            <a:prstGeom prst="rect">
              <a:avLst/>
            </a:prstGeom>
            <a:noFill/>
          </p:spPr>
          <p:txBody>
            <a:bodyPr wrap="none" rtlCol="0">
              <a:spAutoFit/>
            </a:bodyPr>
            <a:lstStyle/>
            <a:p>
              <a:r>
                <a:rPr lang="en-US" sz="2400" b="1" dirty="0" smtClean="0"/>
                <a:t>Communication</a:t>
              </a:r>
              <a:endParaRPr lang="en-US" sz="2400" b="1" dirty="0"/>
            </a:p>
          </p:txBody>
        </p:sp>
        <p:sp>
          <p:nvSpPr>
            <p:cNvPr id="7" name="TextBox 6"/>
            <p:cNvSpPr txBox="1"/>
            <p:nvPr/>
          </p:nvSpPr>
          <p:spPr>
            <a:xfrm>
              <a:off x="228600" y="4572000"/>
              <a:ext cx="1728358" cy="461665"/>
            </a:xfrm>
            <a:prstGeom prst="rect">
              <a:avLst/>
            </a:prstGeom>
            <a:noFill/>
          </p:spPr>
          <p:txBody>
            <a:bodyPr wrap="none" rtlCol="0">
              <a:spAutoFit/>
            </a:bodyPr>
            <a:lstStyle/>
            <a:p>
              <a:r>
                <a:rPr lang="en-US" sz="2400" b="1" dirty="0" smtClean="0"/>
                <a:t>Feedback</a:t>
              </a:r>
              <a:endParaRPr lang="en-US" sz="2400" b="1" dirty="0"/>
            </a:p>
          </p:txBody>
        </p:sp>
        <p:sp>
          <p:nvSpPr>
            <p:cNvPr id="8" name="TextBox 7"/>
            <p:cNvSpPr txBox="1"/>
            <p:nvPr/>
          </p:nvSpPr>
          <p:spPr>
            <a:xfrm>
              <a:off x="1905000" y="5715000"/>
              <a:ext cx="1449436" cy="461665"/>
            </a:xfrm>
            <a:prstGeom prst="rect">
              <a:avLst/>
            </a:prstGeom>
            <a:noFill/>
          </p:spPr>
          <p:txBody>
            <a:bodyPr wrap="none" rtlCol="0">
              <a:spAutoFit/>
            </a:bodyPr>
            <a:lstStyle/>
            <a:p>
              <a:r>
                <a:rPr lang="en-US" sz="2400" b="1" dirty="0" smtClean="0"/>
                <a:t>Respect</a:t>
              </a:r>
              <a:endParaRPr lang="en-US" sz="2400" b="1" dirty="0"/>
            </a:p>
          </p:txBody>
        </p:sp>
        <p:sp>
          <p:nvSpPr>
            <p:cNvPr id="9" name="TextBox 8"/>
            <p:cNvSpPr txBox="1"/>
            <p:nvPr/>
          </p:nvSpPr>
          <p:spPr>
            <a:xfrm>
              <a:off x="457200" y="5257800"/>
              <a:ext cx="1832553" cy="461665"/>
            </a:xfrm>
            <a:prstGeom prst="rect">
              <a:avLst/>
            </a:prstGeom>
            <a:noFill/>
          </p:spPr>
          <p:txBody>
            <a:bodyPr wrap="none" rtlCol="0">
              <a:spAutoFit/>
            </a:bodyPr>
            <a:lstStyle/>
            <a:p>
              <a:r>
                <a:rPr lang="en-US" sz="2400" b="1" dirty="0" smtClean="0"/>
                <a:t>Simplicity</a:t>
              </a:r>
              <a:endParaRPr lang="en-US" sz="2400" b="1" dirty="0"/>
            </a:p>
          </p:txBody>
        </p:sp>
        <p:sp>
          <p:nvSpPr>
            <p:cNvPr id="10" name="TextBox 9"/>
            <p:cNvSpPr txBox="1"/>
            <p:nvPr/>
          </p:nvSpPr>
          <p:spPr>
            <a:xfrm>
              <a:off x="4800600" y="4267200"/>
              <a:ext cx="3163045" cy="461665"/>
            </a:xfrm>
            <a:prstGeom prst="rect">
              <a:avLst/>
            </a:prstGeom>
            <a:noFill/>
          </p:spPr>
          <p:txBody>
            <a:bodyPr wrap="none" rtlCol="0">
              <a:spAutoFit/>
            </a:bodyPr>
            <a:lstStyle/>
            <a:p>
              <a:r>
                <a:rPr lang="en-US" sz="2400" b="1" dirty="0" smtClean="0"/>
                <a:t>Pair programming</a:t>
              </a:r>
              <a:endParaRPr lang="en-US" sz="2400" b="1" dirty="0"/>
            </a:p>
          </p:txBody>
        </p:sp>
        <p:sp>
          <p:nvSpPr>
            <p:cNvPr id="11" name="TextBox 10"/>
            <p:cNvSpPr txBox="1"/>
            <p:nvPr/>
          </p:nvSpPr>
          <p:spPr>
            <a:xfrm>
              <a:off x="6629400" y="4724400"/>
              <a:ext cx="2082621" cy="461665"/>
            </a:xfrm>
            <a:prstGeom prst="rect">
              <a:avLst/>
            </a:prstGeom>
            <a:noFill/>
          </p:spPr>
          <p:txBody>
            <a:bodyPr wrap="none" rtlCol="0">
              <a:spAutoFit/>
            </a:bodyPr>
            <a:lstStyle/>
            <a:p>
              <a:r>
                <a:rPr lang="en-US" sz="2400" b="1" dirty="0" smtClean="0"/>
                <a:t>Refactoring</a:t>
              </a:r>
              <a:endParaRPr lang="en-US" sz="2400" b="1" dirty="0"/>
            </a:p>
          </p:txBody>
        </p:sp>
        <p:sp>
          <p:nvSpPr>
            <p:cNvPr id="12" name="TextBox 11"/>
            <p:cNvSpPr txBox="1"/>
            <p:nvPr/>
          </p:nvSpPr>
          <p:spPr>
            <a:xfrm>
              <a:off x="4648200" y="5562600"/>
              <a:ext cx="2598788" cy="461665"/>
            </a:xfrm>
            <a:prstGeom prst="rect">
              <a:avLst/>
            </a:prstGeom>
            <a:noFill/>
          </p:spPr>
          <p:txBody>
            <a:bodyPr wrap="none" rtlCol="0">
              <a:spAutoFit/>
            </a:bodyPr>
            <a:lstStyle/>
            <a:p>
              <a:r>
                <a:rPr lang="en-US" sz="2400" b="1" dirty="0" smtClean="0"/>
                <a:t>Integrate often</a:t>
              </a:r>
              <a:endParaRPr lang="en-US" sz="2400" b="1" dirty="0"/>
            </a:p>
          </p:txBody>
        </p:sp>
        <p:sp>
          <p:nvSpPr>
            <p:cNvPr id="13" name="TextBox 12"/>
            <p:cNvSpPr txBox="1"/>
            <p:nvPr/>
          </p:nvSpPr>
          <p:spPr>
            <a:xfrm>
              <a:off x="7239000" y="6172200"/>
              <a:ext cx="1636987" cy="461665"/>
            </a:xfrm>
            <a:prstGeom prst="rect">
              <a:avLst/>
            </a:prstGeom>
            <a:noFill/>
          </p:spPr>
          <p:txBody>
            <a:bodyPr wrap="none" rtlCol="0">
              <a:spAutoFit/>
            </a:bodyPr>
            <a:lstStyle/>
            <a:p>
              <a:r>
                <a:rPr lang="en-US" sz="2400" b="1" dirty="0" smtClean="0"/>
                <a:t>Test first</a:t>
              </a:r>
              <a:endParaRPr lang="en-US" sz="2400" b="1" dirty="0"/>
            </a:p>
          </p:txBody>
        </p:sp>
        <p:sp>
          <p:nvSpPr>
            <p:cNvPr id="14" name="TextBox 13"/>
            <p:cNvSpPr txBox="1"/>
            <p:nvPr/>
          </p:nvSpPr>
          <p:spPr>
            <a:xfrm>
              <a:off x="5257800" y="5105400"/>
              <a:ext cx="2860078" cy="461665"/>
            </a:xfrm>
            <a:prstGeom prst="rect">
              <a:avLst/>
            </a:prstGeom>
            <a:noFill/>
          </p:spPr>
          <p:txBody>
            <a:bodyPr wrap="none" rtlCol="0">
              <a:spAutoFit/>
            </a:bodyPr>
            <a:lstStyle/>
            <a:p>
              <a:r>
                <a:rPr lang="en-US" sz="2400" b="1" dirty="0" smtClean="0"/>
                <a:t>Coding standard</a:t>
              </a:r>
              <a:endParaRPr lang="en-US" sz="2400" b="1" dirty="0"/>
            </a:p>
          </p:txBody>
        </p:sp>
        <p:sp>
          <p:nvSpPr>
            <p:cNvPr id="15" name="TextBox 14"/>
            <p:cNvSpPr txBox="1"/>
            <p:nvPr/>
          </p:nvSpPr>
          <p:spPr>
            <a:xfrm>
              <a:off x="6069119" y="3886200"/>
              <a:ext cx="3074881" cy="461665"/>
            </a:xfrm>
            <a:prstGeom prst="rect">
              <a:avLst/>
            </a:prstGeom>
            <a:noFill/>
          </p:spPr>
          <p:txBody>
            <a:bodyPr wrap="none" rtlCol="0">
              <a:spAutoFit/>
            </a:bodyPr>
            <a:lstStyle/>
            <a:p>
              <a:r>
                <a:rPr lang="en-US" sz="2400" b="1" dirty="0" smtClean="0"/>
                <a:t>Customer in room</a:t>
              </a:r>
              <a:endParaRPr lang="en-US" sz="2400" b="1" dirty="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504217_57724582.jpg"/>
          <p:cNvPicPr>
            <a:picLocks noGrp="1" noChangeAspect="1"/>
          </p:cNvPicPr>
          <p:nvPr>
            <p:ph type="pic" sz="quarter" idx="10"/>
          </p:nvPr>
        </p:nvPicPr>
        <p:blipFill>
          <a:blip r:embed="rId3" cstate="screen"/>
          <a:srcRect/>
          <a:stretch>
            <a:fillRect/>
          </a:stretch>
        </p:blipFill>
        <p:spPr/>
      </p:pic>
      <p:sp>
        <p:nvSpPr>
          <p:cNvPr id="3" name="Text Placeholder 2"/>
          <p:cNvSpPr>
            <a:spLocks noGrp="1"/>
          </p:cNvSpPr>
          <p:nvPr>
            <p:ph type="body" sz="quarter" idx="11"/>
          </p:nvPr>
        </p:nvSpPr>
        <p:spPr>
          <a:xfrm>
            <a:off x="228600" y="152400"/>
            <a:ext cx="8686800" cy="2362200"/>
          </a:xfrm>
        </p:spPr>
        <p:txBody>
          <a:bodyPr/>
          <a:lstStyle/>
          <a:p>
            <a:pPr algn="r"/>
            <a:r>
              <a:rPr lang="en-US" sz="3600" dirty="0" smtClean="0"/>
              <a:t>“People only change their values in light of a miracle or near death experience”</a:t>
            </a:r>
            <a:endParaRPr lang="en-US" sz="3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n-US" sz="3600" strike="sngStrike" dirty="0" smtClean="0"/>
              <a:t>Practices</a:t>
            </a:r>
            <a:r>
              <a:rPr lang="en-US" sz="3600" dirty="0" smtClean="0"/>
              <a:t>…</a:t>
            </a:r>
            <a:endParaRPr lang="en-US" sz="3600" dirty="0"/>
          </a:p>
        </p:txBody>
      </p:sp>
      <p:sp>
        <p:nvSpPr>
          <p:cNvPr id="3" name="Rectangle 2"/>
          <p:cNvSpPr>
            <a:spLocks noGrp="1"/>
          </p:cNvSpPr>
          <p:nvPr>
            <p:ph type="body" sz="quarter" idx="14"/>
          </p:nvPr>
        </p:nvSpPr>
        <p:spPr/>
        <p:txBody>
          <a:bodyPr>
            <a:normAutofit/>
          </a:bodyPr>
          <a:lstStyle>
            <a:extLst/>
          </a:lstStyle>
          <a:p>
            <a:pPr marL="0" indent="0"/>
            <a:r>
              <a:rPr lang="en-US" sz="2400" dirty="0" smtClean="0"/>
              <a:t>Best principles</a:t>
            </a:r>
            <a:endParaRPr lang="en-US" sz="2400" strike="sngStrike" dirty="0" smtClean="0"/>
          </a:p>
        </p:txBody>
      </p:sp>
      <p:pic>
        <p:nvPicPr>
          <p:cNvPr id="16" name="Picture Placeholder 15" descr="851553_29516049.jpg"/>
          <p:cNvPicPr>
            <a:picLocks noGrp="1" noChangeAspect="1"/>
          </p:cNvPicPr>
          <p:nvPr>
            <p:ph type="pic" sz="quarter" idx="15"/>
          </p:nvPr>
        </p:nvPicPr>
        <p:blipFill>
          <a:blip r:embed="rId3" cstate="screen"/>
          <a:srcRect/>
          <a:stretch>
            <a:fillRect/>
          </a:stretch>
        </p:blipFill>
        <p:spPr/>
      </p:pic>
      <p:pic>
        <p:nvPicPr>
          <p:cNvPr id="15" name="Picture Placeholder 14" descr="535933_20565856.jpg"/>
          <p:cNvPicPr>
            <a:picLocks noGrp="1" noChangeAspect="1"/>
          </p:cNvPicPr>
          <p:nvPr>
            <p:ph type="pic" sz="quarter" idx="16"/>
          </p:nvPr>
        </p:nvPicPr>
        <p:blipFill>
          <a:blip r:embed="rId4" cstate="screen"/>
          <a:srcRect/>
          <a:stretch>
            <a:fillRect/>
          </a:stretch>
        </p:blipFill>
        <p:spPr/>
      </p:pic>
      <p:pic>
        <p:nvPicPr>
          <p:cNvPr id="18" name="Picture Placeholder 17" descr="leavenworth_070506_022.jpg"/>
          <p:cNvPicPr>
            <a:picLocks noGrp="1" noChangeAspect="1"/>
          </p:cNvPicPr>
          <p:nvPr>
            <p:ph type="pic" sz="quarter" idx="11"/>
          </p:nvPr>
        </p:nvPicPr>
        <p:blipFill>
          <a:blip r:embed="rId5" cstate="screen"/>
          <a:srcRect/>
          <a:stretch>
            <a:fillRect/>
          </a:stretch>
        </p:blip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930008_60100484.jpg"/>
          <p:cNvPicPr>
            <a:picLocks noGrp="1" noChangeAspect="1"/>
          </p:cNvPicPr>
          <p:nvPr>
            <p:ph type="pic" sz="quarter" idx="10"/>
          </p:nvPr>
        </p:nvPicPr>
        <p:blipFill>
          <a:blip r:embed="rId3" cstate="screen"/>
          <a:srcRect/>
          <a:stretch>
            <a:fillRect/>
          </a:stretch>
        </p:blipFill>
        <p:spPr/>
      </p:pic>
      <p:sp>
        <p:nvSpPr>
          <p:cNvPr id="5" name="Text Placeholder 4"/>
          <p:cNvSpPr>
            <a:spLocks noGrp="1"/>
          </p:cNvSpPr>
          <p:nvPr>
            <p:ph type="body" sz="quarter" idx="11"/>
          </p:nvPr>
        </p:nvSpPr>
        <p:spPr>
          <a:xfrm>
            <a:off x="304800" y="457200"/>
            <a:ext cx="7010400" cy="2362200"/>
          </a:xfrm>
        </p:spPr>
        <p:txBody>
          <a:bodyPr/>
          <a:lstStyle/>
          <a:p>
            <a:r>
              <a:rPr lang="en-US" sz="4000" dirty="0" smtClean="0">
                <a:solidFill>
                  <a:schemeClr val="bg1"/>
                </a:solidFill>
              </a:rPr>
              <a:t>Hire Stars</a:t>
            </a:r>
            <a:endParaRPr lang="en-US" sz="4000" dirty="0">
              <a:solidFill>
                <a:schemeClr val="bg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825498_15519653.jpg"/>
          <p:cNvPicPr>
            <a:picLocks noGrp="1" noChangeAspect="1"/>
          </p:cNvPicPr>
          <p:nvPr>
            <p:ph type="pic" sz="quarter" idx="10"/>
          </p:nvPr>
        </p:nvPicPr>
        <p:blipFill>
          <a:blip r:embed="rId3" cstate="screen">
            <a:duotone>
              <a:prstClr val="black"/>
              <a:srgbClr val="D9C3A5">
                <a:tint val="50000"/>
                <a:satMod val="180000"/>
              </a:srgbClr>
            </a:duotone>
          </a:blip>
          <a:srcRect/>
          <a:stretch>
            <a:fillRect/>
          </a:stretch>
        </p:blipFill>
        <p:spPr/>
      </p:pic>
      <p:sp>
        <p:nvSpPr>
          <p:cNvPr id="8" name="Text Placeholder 7"/>
          <p:cNvSpPr>
            <a:spLocks noGrp="1"/>
          </p:cNvSpPr>
          <p:nvPr>
            <p:ph type="body" sz="quarter" idx="11"/>
          </p:nvPr>
        </p:nvSpPr>
        <p:spPr>
          <a:xfrm>
            <a:off x="152400" y="5029200"/>
            <a:ext cx="5410200" cy="685800"/>
          </a:xfrm>
        </p:spPr>
        <p:txBody>
          <a:bodyPr/>
          <a:lstStyle/>
          <a:p>
            <a:r>
              <a:rPr lang="en-US" sz="4000" dirty="0" smtClean="0"/>
              <a:t>Focus on the team</a:t>
            </a:r>
            <a:endParaRPr lang="en-US" sz="40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screen">
            <a:duotone>
              <a:prstClr val="black"/>
              <a:srgbClr val="D9C3A5">
                <a:tint val="50000"/>
                <a:satMod val="180000"/>
              </a:srgbClr>
            </a:duotone>
          </a:blip>
          <a:stretch>
            <a:fillRect/>
          </a:stretch>
        </p:blipFill>
        <p:spPr>
          <a:xfrm>
            <a:off x="2209800" y="1428984"/>
            <a:ext cx="4640263" cy="512421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0" y="0"/>
            <a:ext cx="9144000" cy="3352800"/>
          </a:xfrm>
        </p:spPr>
        <p:txBody>
          <a:bodyPr/>
          <a:lstStyle>
            <a:extLst/>
          </a:lstStyle>
          <a:p>
            <a:pPr algn="ctr"/>
            <a:r>
              <a:rPr lang="en-US" sz="4000" dirty="0" smtClean="0"/>
              <a:t>Deliver frequently… </a:t>
            </a:r>
            <a:br>
              <a:rPr lang="en-US" sz="4000" dirty="0" smtClean="0"/>
            </a:br>
            <a:r>
              <a:rPr lang="en-US" sz="4000" dirty="0" smtClean="0"/>
              <a:t>Or become irrelevant </a:t>
            </a:r>
            <a:endParaRPr lang="en-US" sz="40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967027_30764755.jpg"/>
          <p:cNvPicPr>
            <a:picLocks noGrp="1" noChangeAspect="1"/>
          </p:cNvPicPr>
          <p:nvPr>
            <p:ph type="pic" sz="quarter" idx="10"/>
          </p:nvPr>
        </p:nvPicPr>
        <p:blipFill>
          <a:blip r:embed="rId3"/>
          <a:srcRect/>
          <a:stretch>
            <a:fillRect/>
          </a:stretch>
        </p:blipFill>
        <p:spPr/>
      </p:pic>
      <p:sp>
        <p:nvSpPr>
          <p:cNvPr id="5" name="Text Placeholder 4"/>
          <p:cNvSpPr>
            <a:spLocks noGrp="1"/>
          </p:cNvSpPr>
          <p:nvPr>
            <p:ph type="body" sz="quarter" idx="11"/>
          </p:nvPr>
        </p:nvSpPr>
        <p:spPr>
          <a:xfrm>
            <a:off x="0" y="0"/>
            <a:ext cx="9144000" cy="838200"/>
          </a:xfrm>
          <a:solidFill>
            <a:schemeClr val="bg1">
              <a:alpha val="50000"/>
            </a:schemeClr>
          </a:solidFill>
        </p:spPr>
        <p:txBody>
          <a:bodyPr/>
          <a:lstStyle/>
          <a:p>
            <a:r>
              <a:rPr lang="en-US" sz="4000" dirty="0" smtClean="0"/>
              <a:t>Co-location</a:t>
            </a:r>
            <a:r>
              <a:rPr lang="en-US" sz="3600" dirty="0" smtClean="0"/>
              <a:t>?</a:t>
            </a:r>
            <a:endParaRPr lang="en-US" sz="3600" dirty="0"/>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2308</Words>
  <Application>Microsoft Office PowerPoint</Application>
  <PresentationFormat>On-screen Show (4:3)</PresentationFormat>
  <Paragraphs>286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ClassicPhotoAlbum</vt:lpstr>
      <vt:lpstr>AGILE Patterns and PractiCEs</vt:lpstr>
      <vt:lpstr>Slide 2</vt:lpstr>
      <vt:lpstr>Slide 3</vt:lpstr>
      <vt:lpstr>Slide 4</vt:lpstr>
      <vt:lpstr>Practices…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REFERENCES</vt:lpstr>
      <vt:lpstr>QUESTIONS?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2008-05-07T16:54:29Z</dcterms:created>
  <dcterms:modified xsi:type="dcterms:W3CDTF">2008-09-18T02:46:00Z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