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26"/>
  </p:notesMasterIdLst>
  <p:handoutMasterIdLst>
    <p:handoutMasterId r:id="rId27"/>
  </p:handoutMasterIdLst>
  <p:sldIdLst>
    <p:sldId id="256" r:id="rId5"/>
    <p:sldId id="265" r:id="rId6"/>
    <p:sldId id="275" r:id="rId7"/>
    <p:sldId id="276" r:id="rId8"/>
    <p:sldId id="266" r:id="rId9"/>
    <p:sldId id="271" r:id="rId10"/>
    <p:sldId id="282" r:id="rId11"/>
    <p:sldId id="267" r:id="rId12"/>
    <p:sldId id="272" r:id="rId13"/>
    <p:sldId id="283" r:id="rId14"/>
    <p:sldId id="268" r:id="rId15"/>
    <p:sldId id="273" r:id="rId16"/>
    <p:sldId id="284" r:id="rId17"/>
    <p:sldId id="269" r:id="rId18"/>
    <p:sldId id="274" r:id="rId19"/>
    <p:sldId id="285" r:id="rId20"/>
    <p:sldId id="270" r:id="rId21"/>
    <p:sldId id="257" r:id="rId22"/>
    <p:sldId id="287" r:id="rId23"/>
    <p:sldId id="288" r:id="rId24"/>
    <p:sldId id="259" r:id="rId25"/>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00"/>
    <a:srgbClr val="96A66E"/>
    <a:srgbClr val="F6AE1E"/>
    <a:srgbClr val="070B2F"/>
    <a:srgbClr val="003458"/>
    <a:srgbClr val="0099FF"/>
    <a:srgbClr val="FFFFFF"/>
    <a:srgbClr val="C0C0C0"/>
    <a:srgbClr val="FF3300"/>
    <a:srgbClr val="9F9F9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89" autoAdjust="0"/>
    <p:restoredTop sz="94030" autoAdjust="0"/>
  </p:normalViewPr>
  <p:slideViewPr>
    <p:cSldViewPr>
      <p:cViewPr varScale="1">
        <p:scale>
          <a:sx n="83" d="100"/>
          <a:sy n="83" d="100"/>
        </p:scale>
        <p:origin x="-1278"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9/18/2008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2">
            <a:clrChange>
              <a:clrFrom>
                <a:srgbClr val="FFFFFF"/>
              </a:clrFrom>
              <a:clrTo>
                <a:srgbClr val="FFFFFF">
                  <a:alpha val="0"/>
                </a:srgbClr>
              </a:clrTo>
            </a:clrChange>
          </a:blip>
          <a:srcRect/>
          <a:stretch>
            <a:fillRect/>
          </a:stretch>
        </p:blipFill>
        <p:spPr bwMode="auto">
          <a:xfrm>
            <a:off x="5029200" y="6096000"/>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pic>
        <p:nvPicPr>
          <p:cNvPr id="19460" name="Picture 4" descr="http://blogs.msdn.com/blogfiles/the_hardman/WindowsLiveWriter/TechnetSingaporeSecurityBriefingFriday28_A0FC/Microsoft%20TechNet%20Logo%20color_4.png"/>
          <p:cNvPicPr>
            <a:picLocks noChangeAspect="1" noChangeArrowheads="1"/>
          </p:cNvPicPr>
          <p:nvPr userDrawn="1"/>
        </p:nvPicPr>
        <p:blipFill>
          <a:blip r:embed="rId3"/>
          <a:srcRect/>
          <a:stretch>
            <a:fillRect/>
          </a:stretch>
        </p:blipFill>
        <p:spPr bwMode="auto">
          <a:xfrm>
            <a:off x="7272252" y="6094618"/>
            <a:ext cx="1752600" cy="621626"/>
          </a:xfrm>
          <a:prstGeom prst="rect">
            <a:avLst/>
          </a:prstGeom>
          <a:noFill/>
        </p:spPr>
      </p:pic>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5"/>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6808122" y="6384174"/>
            <a:ext cx="1228906" cy="417793"/>
          </a:xfrm>
          <a:prstGeom prst="rect">
            <a:avLst/>
          </a:prstGeom>
          <a:noFill/>
          <a:ln w="9525">
            <a:noFill/>
            <a:miter lim="800000"/>
            <a:headEnd/>
            <a:tailEnd/>
          </a:ln>
          <a:effectLst/>
        </p:spPr>
      </p:pic>
      <p:pic>
        <p:nvPicPr>
          <p:cNvPr id="6" name="Picture 4" descr="http://blogs.msdn.com/blogfiles/the_hardman/WindowsLiveWriter/TechnetSingaporeSecurityBriefingFriday28_A0FC/Microsoft%20TechNet%20Logo%20color_4.png"/>
          <p:cNvPicPr>
            <a:picLocks noChangeAspect="1" noChangeArrowheads="1"/>
          </p:cNvPicPr>
          <p:nvPr userDrawn="1"/>
        </p:nvPicPr>
        <p:blipFill>
          <a:blip r:embed="rId12"/>
          <a:srcRect/>
          <a:stretch>
            <a:fillRect/>
          </a:stretch>
        </p:blipFill>
        <p:spPr bwMode="auto">
          <a:xfrm>
            <a:off x="8053190" y="6375861"/>
            <a:ext cx="1074184" cy="381000"/>
          </a:xfrm>
          <a:prstGeom prst="rect">
            <a:avLst/>
          </a:prstGeom>
          <a:noFill/>
        </p:spPr>
      </p:pic>
      <p:sp>
        <p:nvSpPr>
          <p:cNvPr id="7" name="TextBox 6"/>
          <p:cNvSpPr txBox="1"/>
          <p:nvPr userDrawn="1"/>
        </p:nvSpPr>
        <p:spPr>
          <a:xfrm>
            <a:off x="2237526" y="6522027"/>
            <a:ext cx="3906974" cy="338554"/>
          </a:xfrm>
          <a:prstGeom prst="rect">
            <a:avLst/>
          </a:prstGeom>
          <a:noFill/>
        </p:spPr>
        <p:txBody>
          <a:bodyPr wrap="square" rtlCol="0">
            <a:spAutoFit/>
          </a:bodyPr>
          <a:lstStyle/>
          <a:p>
            <a:r>
              <a:rPr lang="en-US" sz="1600" dirty="0" smtClean="0">
                <a:solidFill>
                  <a:schemeClr val="bg1"/>
                </a:solidFill>
              </a:rPr>
              <a:t>www.ExtremeExperts.com</a:t>
            </a:r>
            <a:endParaRPr lang="en-US" sz="1600" dirty="0">
              <a:solidFill>
                <a:schemeClr val="bg1"/>
              </a:solidFill>
            </a:endParaRPr>
          </a:p>
        </p:txBody>
      </p:sp>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3"/>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3"/>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smtClean="0"/>
              <a:t>5 Hidden Gems inside SQL Server 2008</a:t>
            </a:r>
            <a:endParaRPr lang="en-US" dirty="0"/>
          </a:p>
        </p:txBody>
      </p:sp>
      <p:sp>
        <p:nvSpPr>
          <p:cNvPr id="3" name="Subtitle 2"/>
          <p:cNvSpPr>
            <a:spLocks noGrp="1"/>
          </p:cNvSpPr>
          <p:nvPr>
            <p:ph type="subTitle" idx="1"/>
          </p:nvPr>
        </p:nvSpPr>
        <p:spPr/>
        <p:txBody>
          <a:bodyPr/>
          <a:lstStyle/>
          <a:p>
            <a:r>
              <a:rPr lang="en-US" dirty="0" smtClean="0"/>
              <a:t>Vinod Kumar</a:t>
            </a:r>
          </a:p>
          <a:p>
            <a:r>
              <a:rPr lang="en-US" sz="1800" dirty="0" smtClean="0">
                <a:solidFill>
                  <a:schemeClr val="tx1">
                    <a:lumMod val="75000"/>
                  </a:schemeClr>
                </a:solidFill>
              </a:rPr>
              <a:t>Technology Evangelist </a:t>
            </a:r>
            <a:r>
              <a:rPr lang="en-US" sz="1800" dirty="0" smtClean="0">
                <a:solidFill>
                  <a:srgbClr val="FFFF00"/>
                </a:solidFill>
              </a:rPr>
              <a:t>|</a:t>
            </a:r>
            <a:r>
              <a:rPr lang="en-US" sz="1800" dirty="0" smtClean="0">
                <a:solidFill>
                  <a:schemeClr val="tx1">
                    <a:lumMod val="75000"/>
                  </a:schemeClr>
                </a:solidFill>
              </a:rPr>
              <a:t>  Microsoft</a:t>
            </a:r>
          </a:p>
          <a:p>
            <a:r>
              <a:rPr lang="en-US" sz="1600" dirty="0" smtClean="0">
                <a:solidFill>
                  <a:schemeClr val="bg1"/>
                </a:solidFill>
              </a:rPr>
              <a:t>http://blogs.sqlxml.org/vinodkumar</a:t>
            </a:r>
          </a:p>
          <a:p>
            <a:r>
              <a:rPr lang="en-US" sz="1600" dirty="0" smtClean="0">
                <a:solidFill>
                  <a:schemeClr val="bg1"/>
                </a:solidFill>
              </a:rPr>
              <a:t>www.ExtremeExperts.com</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505849"/>
          </a:xfrm>
        </p:spPr>
        <p:txBody>
          <a:bodyPr/>
          <a:lstStyle/>
          <a:p>
            <a:r>
              <a:rPr lang="en-US" dirty="0" smtClean="0">
                <a:solidFill>
                  <a:schemeClr val="accent2">
                    <a:lumMod val="20000"/>
                    <a:lumOff val="80000"/>
                  </a:schemeClr>
                </a:solidFill>
              </a:rPr>
              <a:t>Context Setting</a:t>
            </a:r>
          </a:p>
          <a:p>
            <a:endParaRPr lang="en-US" dirty="0" smtClean="0"/>
          </a:p>
          <a:p>
            <a:r>
              <a:rPr lang="en-US" dirty="0" smtClean="0">
                <a:solidFill>
                  <a:schemeClr val="accent2">
                    <a:lumMod val="20000"/>
                    <a:lumOff val="80000"/>
                  </a:schemeClr>
                </a:solidFill>
              </a:rPr>
              <a:t>Exploring Feature</a:t>
            </a:r>
          </a:p>
          <a:p>
            <a:pPr lvl="1"/>
            <a:r>
              <a:rPr lang="en-US" dirty="0" smtClean="0">
                <a:solidFill>
                  <a:schemeClr val="accent2">
                    <a:lumMod val="20000"/>
                    <a:lumOff val="80000"/>
                  </a:schemeClr>
                </a:solidFill>
              </a:rPr>
              <a:t>Gem 1 - SSMS</a:t>
            </a:r>
          </a:p>
          <a:p>
            <a:pPr lvl="1"/>
            <a:r>
              <a:rPr lang="en-US" dirty="0" smtClean="0">
                <a:solidFill>
                  <a:schemeClr val="accent2">
                    <a:lumMod val="20000"/>
                    <a:lumOff val="80000"/>
                  </a:schemeClr>
                </a:solidFill>
              </a:rPr>
              <a:t>Gem 2 - Profiler</a:t>
            </a:r>
          </a:p>
          <a:p>
            <a:pPr lvl="1"/>
            <a:r>
              <a:rPr lang="en-US" dirty="0" smtClean="0">
                <a:solidFill>
                  <a:srgbClr val="FFFF00"/>
                </a:solidFill>
              </a:rPr>
              <a:t>Gem 3 - </a:t>
            </a:r>
            <a:r>
              <a:rPr lang="en-US" dirty="0" err="1" smtClean="0">
                <a:solidFill>
                  <a:srgbClr val="FFFF00"/>
                </a:solidFill>
              </a:rPr>
              <a:t>SQLDiag</a:t>
            </a:r>
            <a:endParaRPr lang="en-US" dirty="0" smtClean="0">
              <a:solidFill>
                <a:srgbClr val="FFFF00"/>
              </a:solidFill>
            </a:endParaRPr>
          </a:p>
          <a:p>
            <a:pPr lvl="1"/>
            <a:r>
              <a:rPr lang="en-US" dirty="0" smtClean="0"/>
              <a:t>Gem 4</a:t>
            </a:r>
          </a:p>
          <a:p>
            <a:pPr lvl="1"/>
            <a:r>
              <a:rPr lang="en-US" dirty="0" smtClean="0"/>
              <a:t>Gem 5</a:t>
            </a: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Gem 3 - SQLDiag</a:t>
            </a:r>
            <a:endParaRPr lang="en-US" dirty="0"/>
          </a:p>
        </p:txBody>
      </p:sp>
      <p:sp>
        <p:nvSpPr>
          <p:cNvPr id="3" name="Text Placeholder 2"/>
          <p:cNvSpPr>
            <a:spLocks noGrp="1"/>
          </p:cNvSpPr>
          <p:nvPr>
            <p:ph type="body" sz="quarter" idx="10"/>
          </p:nvPr>
        </p:nvSpPr>
        <p:spPr>
          <a:xfrm>
            <a:off x="381000" y="1411552"/>
            <a:ext cx="8382000" cy="2813078"/>
          </a:xfrm>
        </p:spPr>
        <p:txBody>
          <a:bodyPr/>
          <a:lstStyle/>
          <a:p>
            <a:r>
              <a:rPr lang="en-US" dirty="0" smtClean="0"/>
              <a:t>Previous Incarnation - </a:t>
            </a:r>
            <a:r>
              <a:rPr lang="en-US" dirty="0" err="1" smtClean="0"/>
              <a:t>PSSDiag</a:t>
            </a:r>
            <a:endParaRPr lang="en-US" dirty="0" smtClean="0"/>
          </a:p>
          <a:p>
            <a:pPr lvl="1"/>
            <a:r>
              <a:rPr lang="en-US" dirty="0" smtClean="0"/>
              <a:t>Available in BINN folder</a:t>
            </a:r>
          </a:p>
          <a:p>
            <a:pPr lvl="1"/>
            <a:r>
              <a:rPr lang="en-US" dirty="0" smtClean="0"/>
              <a:t>Collect Diagnostic Information</a:t>
            </a:r>
          </a:p>
          <a:p>
            <a:pPr lvl="1"/>
            <a:r>
              <a:rPr lang="en-US" dirty="0" smtClean="0"/>
              <a:t>Configure to fire @ time</a:t>
            </a:r>
          </a:p>
          <a:p>
            <a:pPr lvl="1"/>
            <a:r>
              <a:rPr lang="en-US" dirty="0" smtClean="0"/>
              <a:t>Stop @ time</a:t>
            </a:r>
          </a:p>
          <a:p>
            <a:pPr lvl="1"/>
            <a:r>
              <a:rPr lang="en-US" dirty="0" smtClean="0"/>
              <a:t>A lot more options available ….</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smtClean="0"/>
              <a:t>DEMO</a:t>
            </a:r>
            <a:endParaRPr lang="en-US" dirty="0"/>
          </a:p>
        </p:txBody>
      </p:sp>
      <p:sp>
        <p:nvSpPr>
          <p:cNvPr id="5" name="Title 4"/>
          <p:cNvSpPr>
            <a:spLocks noGrp="1"/>
          </p:cNvSpPr>
          <p:nvPr>
            <p:ph type="ctrTitle"/>
          </p:nvPr>
        </p:nvSpPr>
        <p:spPr/>
        <p:txBody>
          <a:bodyPr/>
          <a:lstStyle/>
          <a:p>
            <a:r>
              <a:rPr smtClean="0"/>
              <a:t>SQLDiag - Options</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505849"/>
          </a:xfrm>
        </p:spPr>
        <p:txBody>
          <a:bodyPr/>
          <a:lstStyle/>
          <a:p>
            <a:r>
              <a:rPr lang="en-US" dirty="0" smtClean="0">
                <a:solidFill>
                  <a:schemeClr val="accent2">
                    <a:lumMod val="20000"/>
                    <a:lumOff val="80000"/>
                  </a:schemeClr>
                </a:solidFill>
              </a:rPr>
              <a:t>Context Setting</a:t>
            </a:r>
          </a:p>
          <a:p>
            <a:endParaRPr lang="en-US" dirty="0" smtClean="0"/>
          </a:p>
          <a:p>
            <a:r>
              <a:rPr lang="en-US" dirty="0" smtClean="0">
                <a:solidFill>
                  <a:schemeClr val="accent2">
                    <a:lumMod val="20000"/>
                    <a:lumOff val="80000"/>
                  </a:schemeClr>
                </a:solidFill>
              </a:rPr>
              <a:t>Exploring Feature</a:t>
            </a:r>
          </a:p>
          <a:p>
            <a:pPr lvl="1"/>
            <a:r>
              <a:rPr lang="en-US" dirty="0" smtClean="0">
                <a:solidFill>
                  <a:schemeClr val="accent2">
                    <a:lumMod val="20000"/>
                    <a:lumOff val="80000"/>
                  </a:schemeClr>
                </a:solidFill>
              </a:rPr>
              <a:t>Gem 1 - SSMS</a:t>
            </a:r>
          </a:p>
          <a:p>
            <a:pPr lvl="1"/>
            <a:r>
              <a:rPr lang="en-US" dirty="0" smtClean="0">
                <a:solidFill>
                  <a:schemeClr val="accent2">
                    <a:lumMod val="20000"/>
                    <a:lumOff val="80000"/>
                  </a:schemeClr>
                </a:solidFill>
              </a:rPr>
              <a:t>Gem 2 - Profiler</a:t>
            </a:r>
          </a:p>
          <a:p>
            <a:pPr lvl="1"/>
            <a:r>
              <a:rPr lang="en-US" dirty="0" smtClean="0">
                <a:solidFill>
                  <a:schemeClr val="accent2">
                    <a:lumMod val="20000"/>
                    <a:lumOff val="80000"/>
                  </a:schemeClr>
                </a:solidFill>
              </a:rPr>
              <a:t>Gem 3 - </a:t>
            </a:r>
            <a:r>
              <a:rPr lang="en-US" dirty="0" err="1" smtClean="0">
                <a:solidFill>
                  <a:schemeClr val="accent2">
                    <a:lumMod val="20000"/>
                    <a:lumOff val="80000"/>
                  </a:schemeClr>
                </a:solidFill>
              </a:rPr>
              <a:t>SQLDiag</a:t>
            </a:r>
            <a:endParaRPr lang="en-US" dirty="0" smtClean="0">
              <a:solidFill>
                <a:schemeClr val="accent2">
                  <a:lumMod val="20000"/>
                  <a:lumOff val="80000"/>
                </a:schemeClr>
              </a:solidFill>
            </a:endParaRPr>
          </a:p>
          <a:p>
            <a:pPr lvl="1"/>
            <a:r>
              <a:rPr lang="en-US" dirty="0" smtClean="0">
                <a:solidFill>
                  <a:srgbClr val="FFFF00"/>
                </a:solidFill>
              </a:rPr>
              <a:t>Gem 4 - </a:t>
            </a:r>
            <a:r>
              <a:rPr lang="en-US" dirty="0" err="1" smtClean="0">
                <a:solidFill>
                  <a:srgbClr val="FFFF00"/>
                </a:solidFill>
              </a:rPr>
              <a:t>TableDiff</a:t>
            </a:r>
            <a:endParaRPr lang="en-US" dirty="0" smtClean="0">
              <a:solidFill>
                <a:srgbClr val="FFFF00"/>
              </a:solidFill>
            </a:endParaRPr>
          </a:p>
          <a:p>
            <a:pPr lvl="1"/>
            <a:r>
              <a:rPr lang="en-US" dirty="0" smtClean="0"/>
              <a:t>Gem 5</a:t>
            </a: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Gem 4 - TableDiff</a:t>
            </a:r>
            <a:endParaRPr lang="en-US" dirty="0"/>
          </a:p>
        </p:txBody>
      </p:sp>
      <p:sp>
        <p:nvSpPr>
          <p:cNvPr id="3" name="Text Placeholder 2"/>
          <p:cNvSpPr>
            <a:spLocks noGrp="1"/>
          </p:cNvSpPr>
          <p:nvPr>
            <p:ph type="body" sz="quarter" idx="10"/>
          </p:nvPr>
        </p:nvSpPr>
        <p:spPr>
          <a:xfrm>
            <a:off x="381000" y="1411552"/>
            <a:ext cx="8382000" cy="2813078"/>
          </a:xfrm>
        </p:spPr>
        <p:txBody>
          <a:bodyPr/>
          <a:lstStyle/>
          <a:p>
            <a:r>
              <a:rPr lang="en-US" dirty="0" err="1" smtClean="0"/>
              <a:t>TableDiff</a:t>
            </a:r>
            <a:endParaRPr lang="en-US" dirty="0" smtClean="0"/>
          </a:p>
          <a:p>
            <a:pPr lvl="1"/>
            <a:r>
              <a:rPr lang="en-US" dirty="0" smtClean="0"/>
              <a:t>Available since SQL 2005</a:t>
            </a:r>
          </a:p>
          <a:p>
            <a:pPr lvl="1"/>
            <a:r>
              <a:rPr lang="en-US" dirty="0" smtClean="0"/>
              <a:t>Use Replication techniques for help</a:t>
            </a:r>
          </a:p>
          <a:p>
            <a:pPr lvl="1"/>
            <a:r>
              <a:rPr lang="en-US" dirty="0" smtClean="0"/>
              <a:t>Great command line options</a:t>
            </a:r>
          </a:p>
          <a:p>
            <a:pPr lvl="1"/>
            <a:r>
              <a:rPr lang="en-US" dirty="0" smtClean="0"/>
              <a:t>Quick Row-count on differences</a:t>
            </a:r>
          </a:p>
          <a:p>
            <a:pPr lvl="1"/>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smtClean="0"/>
              <a:t>DEMO</a:t>
            </a:r>
            <a:endParaRPr lang="en-US" dirty="0"/>
          </a:p>
        </p:txBody>
      </p:sp>
      <p:sp>
        <p:nvSpPr>
          <p:cNvPr id="5" name="Title 4"/>
          <p:cNvSpPr>
            <a:spLocks noGrp="1"/>
          </p:cNvSpPr>
          <p:nvPr>
            <p:ph type="ctrTitle"/>
          </p:nvPr>
        </p:nvSpPr>
        <p:spPr/>
        <p:txBody>
          <a:bodyPr/>
          <a:lstStyle/>
          <a:p>
            <a:r>
              <a:rPr smtClean="0"/>
              <a:t>TableDiff </a:t>
            </a:r>
            <a:r>
              <a:rPr lang="en-US" dirty="0" smtClean="0"/>
              <a:t>–</a:t>
            </a:r>
            <a:r>
              <a:rPr smtClean="0"/>
              <a:t> Command line utility</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505849"/>
          </a:xfrm>
        </p:spPr>
        <p:txBody>
          <a:bodyPr/>
          <a:lstStyle/>
          <a:p>
            <a:r>
              <a:rPr lang="en-US" dirty="0" smtClean="0">
                <a:solidFill>
                  <a:schemeClr val="accent2">
                    <a:lumMod val="20000"/>
                    <a:lumOff val="80000"/>
                  </a:schemeClr>
                </a:solidFill>
              </a:rPr>
              <a:t>Context Setting</a:t>
            </a:r>
          </a:p>
          <a:p>
            <a:endParaRPr lang="en-US" dirty="0" smtClean="0"/>
          </a:p>
          <a:p>
            <a:r>
              <a:rPr lang="en-US" dirty="0" smtClean="0">
                <a:solidFill>
                  <a:schemeClr val="accent2">
                    <a:lumMod val="20000"/>
                    <a:lumOff val="80000"/>
                  </a:schemeClr>
                </a:solidFill>
              </a:rPr>
              <a:t>Exploring Feature</a:t>
            </a:r>
          </a:p>
          <a:p>
            <a:pPr lvl="1"/>
            <a:r>
              <a:rPr lang="en-US" dirty="0" smtClean="0">
                <a:solidFill>
                  <a:schemeClr val="accent2">
                    <a:lumMod val="20000"/>
                    <a:lumOff val="80000"/>
                  </a:schemeClr>
                </a:solidFill>
              </a:rPr>
              <a:t>Gem 1 - SSMS</a:t>
            </a:r>
          </a:p>
          <a:p>
            <a:pPr lvl="1"/>
            <a:r>
              <a:rPr lang="en-US" dirty="0" smtClean="0">
                <a:solidFill>
                  <a:schemeClr val="accent2">
                    <a:lumMod val="20000"/>
                    <a:lumOff val="80000"/>
                  </a:schemeClr>
                </a:solidFill>
              </a:rPr>
              <a:t>Gem 2 - Profiler</a:t>
            </a:r>
          </a:p>
          <a:p>
            <a:pPr lvl="1"/>
            <a:r>
              <a:rPr lang="en-US" dirty="0" smtClean="0">
                <a:solidFill>
                  <a:schemeClr val="accent2">
                    <a:lumMod val="20000"/>
                    <a:lumOff val="80000"/>
                  </a:schemeClr>
                </a:solidFill>
              </a:rPr>
              <a:t>Gem 3 - </a:t>
            </a:r>
            <a:r>
              <a:rPr lang="en-US" dirty="0" err="1" smtClean="0">
                <a:solidFill>
                  <a:schemeClr val="accent2">
                    <a:lumMod val="20000"/>
                    <a:lumOff val="80000"/>
                  </a:schemeClr>
                </a:solidFill>
              </a:rPr>
              <a:t>SQLDiag</a:t>
            </a:r>
            <a:endParaRPr lang="en-US" dirty="0" smtClean="0">
              <a:solidFill>
                <a:schemeClr val="accent2">
                  <a:lumMod val="20000"/>
                  <a:lumOff val="80000"/>
                </a:schemeClr>
              </a:solidFill>
            </a:endParaRPr>
          </a:p>
          <a:p>
            <a:pPr lvl="1"/>
            <a:r>
              <a:rPr lang="en-US" dirty="0" smtClean="0">
                <a:solidFill>
                  <a:schemeClr val="accent2">
                    <a:lumMod val="20000"/>
                    <a:lumOff val="80000"/>
                  </a:schemeClr>
                </a:solidFill>
              </a:rPr>
              <a:t>Gem 4 - </a:t>
            </a:r>
            <a:r>
              <a:rPr lang="en-US" dirty="0" err="1" smtClean="0">
                <a:solidFill>
                  <a:schemeClr val="accent2">
                    <a:lumMod val="20000"/>
                    <a:lumOff val="80000"/>
                  </a:schemeClr>
                </a:solidFill>
              </a:rPr>
              <a:t>TableDiff</a:t>
            </a:r>
            <a:endParaRPr lang="en-US" dirty="0" smtClean="0">
              <a:solidFill>
                <a:schemeClr val="accent2">
                  <a:lumMod val="20000"/>
                  <a:lumOff val="80000"/>
                </a:schemeClr>
              </a:solidFill>
            </a:endParaRPr>
          </a:p>
          <a:p>
            <a:pPr lvl="1"/>
            <a:r>
              <a:rPr lang="en-US" dirty="0" smtClean="0">
                <a:solidFill>
                  <a:srgbClr val="FFFF00"/>
                </a:solidFill>
              </a:rPr>
              <a:t>Gem 5 – </a:t>
            </a:r>
            <a:r>
              <a:rPr lang="en-US" dirty="0" err="1" smtClean="0">
                <a:solidFill>
                  <a:srgbClr val="FFFF00"/>
                </a:solidFill>
              </a:rPr>
              <a:t>SQLIOSim</a:t>
            </a:r>
            <a:endParaRPr lang="en-US" dirty="0" smtClean="0">
              <a:solidFill>
                <a:srgbClr val="FFFF00"/>
              </a:solidFill>
            </a:endParaRP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Gem 5 - SQLIOSim</a:t>
            </a:r>
            <a:endParaRPr lang="en-US" dirty="0"/>
          </a:p>
        </p:txBody>
      </p:sp>
      <p:sp>
        <p:nvSpPr>
          <p:cNvPr id="3" name="Text Placeholder 2"/>
          <p:cNvSpPr>
            <a:spLocks noGrp="1"/>
          </p:cNvSpPr>
          <p:nvPr>
            <p:ph type="body" sz="quarter" idx="10"/>
          </p:nvPr>
        </p:nvSpPr>
        <p:spPr>
          <a:xfrm>
            <a:off x="381000" y="1411552"/>
            <a:ext cx="8382000" cy="2339102"/>
          </a:xfrm>
        </p:spPr>
        <p:txBody>
          <a:bodyPr/>
          <a:lstStyle/>
          <a:p>
            <a:r>
              <a:rPr lang="en-US" dirty="0" smtClean="0"/>
              <a:t>SQL IO Simulator</a:t>
            </a:r>
          </a:p>
          <a:p>
            <a:pPr lvl="1"/>
            <a:r>
              <a:rPr lang="en-US" dirty="0" smtClean="0"/>
              <a:t>Out-of-box available</a:t>
            </a:r>
          </a:p>
          <a:p>
            <a:pPr lvl="1"/>
            <a:r>
              <a:rPr lang="en-US" dirty="0" smtClean="0"/>
              <a:t>Command-line and UI mode</a:t>
            </a:r>
          </a:p>
          <a:p>
            <a:pPr lvl="1"/>
            <a:r>
              <a:rPr lang="en-US" dirty="0" smtClean="0"/>
              <a:t>Stress testing hardware</a:t>
            </a:r>
          </a:p>
          <a:p>
            <a:pPr lvl="1"/>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smtClean="0"/>
              <a:t>DEMO</a:t>
            </a:r>
            <a:endParaRPr lang="en-US" dirty="0"/>
          </a:p>
        </p:txBody>
      </p:sp>
      <p:sp>
        <p:nvSpPr>
          <p:cNvPr id="5" name="Title 4"/>
          <p:cNvSpPr>
            <a:spLocks noGrp="1"/>
          </p:cNvSpPr>
          <p:nvPr>
            <p:ph type="ctrTitle"/>
          </p:nvPr>
        </p:nvSpPr>
        <p:spPr/>
        <p:txBody>
          <a:bodyPr/>
          <a:lstStyle/>
          <a:p>
            <a:r>
              <a:rPr smtClean="0"/>
              <a:t>SQLIOSim Tool</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 !!!</a:t>
            </a:r>
            <a:endParaRPr lang="en-US" dirty="0"/>
          </a:p>
        </p:txBody>
      </p:sp>
      <p:sp>
        <p:nvSpPr>
          <p:cNvPr id="3" name="Text Placeholder 2"/>
          <p:cNvSpPr>
            <a:spLocks noGrp="1"/>
          </p:cNvSpPr>
          <p:nvPr>
            <p:ph type="body" sz="quarter" idx="10"/>
          </p:nvPr>
        </p:nvSpPr>
        <p:spPr>
          <a:xfrm>
            <a:off x="381000" y="1411552"/>
            <a:ext cx="8382000" cy="3939540"/>
          </a:xfrm>
        </p:spPr>
        <p:txBody>
          <a:bodyPr/>
          <a:lstStyle/>
          <a:p>
            <a:r>
              <a:rPr lang="en-US" dirty="0" smtClean="0"/>
              <a:t>These are my Top 5 Hidden tools with SQL Server</a:t>
            </a:r>
          </a:p>
          <a:p>
            <a:endParaRPr lang="en-US" dirty="0" smtClean="0"/>
          </a:p>
          <a:p>
            <a:r>
              <a:rPr lang="en-US" dirty="0" smtClean="0"/>
              <a:t>There are many more that we couldn’t cover this time inside each of the subsystems</a:t>
            </a:r>
          </a:p>
          <a:p>
            <a:endParaRPr lang="en-US" dirty="0" smtClean="0"/>
          </a:p>
          <a:p>
            <a:r>
              <a:rPr lang="en-US" dirty="0" smtClean="0"/>
              <a:t>Keep exploring different ways to work with SQL Server and it will be fun !!!</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Session Objectives</a:t>
            </a:r>
            <a:endParaRPr lang="en-US" dirty="0"/>
          </a:p>
        </p:txBody>
      </p:sp>
      <p:sp>
        <p:nvSpPr>
          <p:cNvPr id="3" name="Text Placeholder 2"/>
          <p:cNvSpPr>
            <a:spLocks noGrp="1"/>
          </p:cNvSpPr>
          <p:nvPr>
            <p:ph type="body" sz="quarter" idx="10"/>
          </p:nvPr>
        </p:nvSpPr>
        <p:spPr>
          <a:xfrm>
            <a:off x="381000" y="1267087"/>
            <a:ext cx="8382000" cy="4690515"/>
          </a:xfrm>
        </p:spPr>
        <p:txBody>
          <a:bodyPr/>
          <a:lstStyle/>
          <a:p>
            <a:r>
              <a:rPr lang="en-US" dirty="0" smtClean="0"/>
              <a:t>SQL Server is an ocean and this session will show some of the build-in features with SQL Tools</a:t>
            </a:r>
            <a:endParaRPr lang="en-US" sz="2400" dirty="0" smtClean="0"/>
          </a:p>
          <a:p>
            <a:pPr>
              <a:buNone/>
            </a:pPr>
            <a:endParaRPr lang="en-US" sz="2400" dirty="0" smtClean="0"/>
          </a:p>
          <a:p>
            <a:r>
              <a:rPr lang="en-US" dirty="0" smtClean="0"/>
              <a:t>We will also discuss some tools that ship with SQL Server but under-utilized</a:t>
            </a:r>
          </a:p>
          <a:p>
            <a:endParaRPr lang="en-US" dirty="0" smtClean="0"/>
          </a:p>
          <a:p>
            <a:r>
              <a:rPr lang="en-US" dirty="0" smtClean="0"/>
              <a:t>We will also look at some free additions to the SQL arsenal that enhances our experience</a:t>
            </a:r>
            <a:endParaRPr lang="en-US" sz="24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3847207"/>
          </a:xfrm>
        </p:spPr>
        <p:txBody>
          <a:bodyPr/>
          <a:lstStyle/>
          <a:p>
            <a:pPr lvl="0"/>
            <a:r>
              <a:rPr lang="en-US" dirty="0" smtClean="0"/>
              <a:t>Your Feedback is Important!</a:t>
            </a:r>
          </a:p>
          <a:p>
            <a:pPr lvl="1">
              <a:buNone/>
            </a:pPr>
            <a:r>
              <a:rPr lang="en-US" dirty="0" smtClean="0"/>
              <a:t>Please take a few moments to fill out our online feedback from our VTD site. </a:t>
            </a:r>
            <a:r>
              <a:rPr lang="en-US" dirty="0" err="1" smtClean="0"/>
              <a:t>Eg</a:t>
            </a:r>
            <a:endParaRPr lang="en-US" dirty="0" smtClean="0"/>
          </a:p>
          <a:p>
            <a:pPr lvl="1">
              <a:buNone/>
            </a:pPr>
            <a:endParaRPr lang="en-US" dirty="0" smtClean="0"/>
          </a:p>
          <a:p>
            <a:pPr lvl="0"/>
            <a:r>
              <a:rPr lang="en-US" dirty="0" smtClean="0"/>
              <a:t>And your Quiz </a:t>
            </a:r>
            <a:r>
              <a:rPr lang="en-US" dirty="0" smtClean="0">
                <a:sym typeface="Wingdings" pitchFamily="2" charset="2"/>
              </a:rPr>
              <a:t></a:t>
            </a:r>
            <a:endParaRPr lang="en-US" dirty="0" smtClean="0"/>
          </a:p>
          <a:p>
            <a:pPr lvl="0"/>
            <a:endParaRPr lang="en-US" dirty="0" smtClean="0"/>
          </a:p>
          <a:p>
            <a:pPr lvl="0"/>
            <a:r>
              <a:rPr lang="en-US" dirty="0" smtClean="0"/>
              <a:t>Use the Question Manager on LiveMeeting to ask your questions now!</a:t>
            </a:r>
          </a:p>
        </p:txBody>
      </p:sp>
      <p:pic>
        <p:nvPicPr>
          <p:cNvPr id="4" name="Picture 2"/>
          <p:cNvPicPr>
            <a:picLocks noChangeAspect="1" noChangeArrowheads="1"/>
          </p:cNvPicPr>
          <p:nvPr/>
        </p:nvPicPr>
        <p:blipFill>
          <a:blip r:embed="rId2"/>
          <a:srcRect/>
          <a:stretch>
            <a:fillRect/>
          </a:stretch>
        </p:blipFill>
        <p:spPr bwMode="auto">
          <a:xfrm>
            <a:off x="6400800" y="2438400"/>
            <a:ext cx="2141838" cy="15240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438138"/>
          </a:xfrm>
        </p:spPr>
        <p:txBody>
          <a:bodyPr/>
          <a:lstStyle/>
          <a:p>
            <a:r>
              <a:rPr lang="en-US" dirty="0" smtClean="0">
                <a:solidFill>
                  <a:schemeClr val="accent2">
                    <a:lumMod val="20000"/>
                    <a:lumOff val="80000"/>
                  </a:schemeClr>
                </a:solidFill>
              </a:rPr>
              <a:t>Context Setting</a:t>
            </a:r>
          </a:p>
          <a:p>
            <a:endParaRPr lang="en-US" dirty="0" smtClean="0"/>
          </a:p>
          <a:p>
            <a:r>
              <a:rPr lang="en-US" dirty="0" smtClean="0"/>
              <a:t>Exploring Feature</a:t>
            </a:r>
          </a:p>
          <a:p>
            <a:pPr lvl="1"/>
            <a:r>
              <a:rPr lang="en-US" dirty="0" smtClean="0"/>
              <a:t>Gem 1</a:t>
            </a:r>
          </a:p>
          <a:p>
            <a:pPr lvl="1"/>
            <a:r>
              <a:rPr lang="en-US" dirty="0" smtClean="0"/>
              <a:t>Gem 2</a:t>
            </a:r>
          </a:p>
          <a:p>
            <a:pPr lvl="1"/>
            <a:r>
              <a:rPr lang="en-US" dirty="0" smtClean="0"/>
              <a:t>Gem 3</a:t>
            </a:r>
          </a:p>
          <a:p>
            <a:pPr lvl="1"/>
            <a:r>
              <a:rPr lang="en-US" dirty="0" smtClean="0"/>
              <a:t>Gem 4</a:t>
            </a:r>
          </a:p>
          <a:p>
            <a:pPr lvl="1"/>
            <a:r>
              <a:rPr lang="en-US" dirty="0" smtClean="0"/>
              <a:t>Gem 5</a:t>
            </a: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438138"/>
          </a:xfrm>
        </p:spPr>
        <p:txBody>
          <a:bodyPr/>
          <a:lstStyle/>
          <a:p>
            <a:r>
              <a:rPr lang="en-US" dirty="0" smtClean="0">
                <a:solidFill>
                  <a:schemeClr val="accent2">
                    <a:lumMod val="20000"/>
                    <a:lumOff val="80000"/>
                  </a:schemeClr>
                </a:solidFill>
              </a:rPr>
              <a:t>Context Setting</a:t>
            </a:r>
          </a:p>
          <a:p>
            <a:endParaRPr lang="en-US" dirty="0" smtClean="0"/>
          </a:p>
          <a:p>
            <a:r>
              <a:rPr lang="en-US" dirty="0" smtClean="0">
                <a:solidFill>
                  <a:schemeClr val="accent2">
                    <a:lumMod val="20000"/>
                    <a:lumOff val="80000"/>
                  </a:schemeClr>
                </a:solidFill>
              </a:rPr>
              <a:t>Exploring Feature</a:t>
            </a:r>
          </a:p>
          <a:p>
            <a:pPr lvl="1"/>
            <a:r>
              <a:rPr lang="en-US" dirty="0" smtClean="0">
                <a:solidFill>
                  <a:srgbClr val="FFFF00"/>
                </a:solidFill>
              </a:rPr>
              <a:t>Gem 1 - SSMS</a:t>
            </a:r>
          </a:p>
          <a:p>
            <a:pPr lvl="1"/>
            <a:r>
              <a:rPr lang="en-US" dirty="0" smtClean="0"/>
              <a:t>Gem 2</a:t>
            </a:r>
          </a:p>
          <a:p>
            <a:pPr lvl="1"/>
            <a:r>
              <a:rPr lang="en-US" dirty="0" smtClean="0"/>
              <a:t>Gem 3</a:t>
            </a:r>
          </a:p>
          <a:p>
            <a:pPr lvl="1"/>
            <a:r>
              <a:rPr lang="en-US" dirty="0" smtClean="0"/>
              <a:t>Gem 4</a:t>
            </a:r>
          </a:p>
          <a:p>
            <a:pPr lvl="1"/>
            <a:r>
              <a:rPr lang="en-US" dirty="0" smtClean="0"/>
              <a:t>Gem 5</a:t>
            </a: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Gem 1 - SSMS</a:t>
            </a:r>
            <a:endParaRPr lang="en-US" dirty="0"/>
          </a:p>
        </p:txBody>
      </p:sp>
      <p:sp>
        <p:nvSpPr>
          <p:cNvPr id="3" name="Text Placeholder 2"/>
          <p:cNvSpPr>
            <a:spLocks noGrp="1"/>
          </p:cNvSpPr>
          <p:nvPr>
            <p:ph type="body" sz="quarter" idx="10"/>
          </p:nvPr>
        </p:nvSpPr>
        <p:spPr>
          <a:xfrm>
            <a:off x="326570" y="1215604"/>
            <a:ext cx="8382000" cy="5250668"/>
          </a:xfrm>
        </p:spPr>
        <p:txBody>
          <a:bodyPr/>
          <a:lstStyle/>
          <a:p>
            <a:r>
              <a:rPr lang="en-US" dirty="0" smtClean="0"/>
              <a:t>SQL Server Management Studio</a:t>
            </a:r>
          </a:p>
          <a:p>
            <a:pPr lvl="1"/>
            <a:r>
              <a:rPr lang="en-US" dirty="0" smtClean="0"/>
              <a:t>New Options</a:t>
            </a:r>
          </a:p>
          <a:p>
            <a:pPr lvl="1"/>
            <a:r>
              <a:rPr lang="en-US" dirty="0" smtClean="0"/>
              <a:t>Activity Monitor</a:t>
            </a:r>
          </a:p>
          <a:p>
            <a:pPr lvl="1"/>
            <a:r>
              <a:rPr lang="en-US" dirty="0" smtClean="0"/>
              <a:t>New-Debugger </a:t>
            </a:r>
            <a:r>
              <a:rPr lang="en-US" dirty="0" smtClean="0">
                <a:sym typeface="Wingdings" pitchFamily="2" charset="2"/>
              </a:rPr>
              <a:t></a:t>
            </a:r>
            <a:endParaRPr lang="en-US" dirty="0" smtClean="0"/>
          </a:p>
          <a:p>
            <a:pPr lvl="1"/>
            <a:r>
              <a:rPr lang="en-US" dirty="0" smtClean="0"/>
              <a:t>Command-line invoke</a:t>
            </a:r>
          </a:p>
          <a:p>
            <a:pPr lvl="1"/>
            <a:r>
              <a:rPr lang="en-US" dirty="0" smtClean="0"/>
              <a:t>Object-Explorer Details View</a:t>
            </a:r>
          </a:p>
          <a:p>
            <a:pPr lvl="1"/>
            <a:r>
              <a:rPr lang="en-US" dirty="0" smtClean="0"/>
              <a:t>New Search Capability</a:t>
            </a:r>
          </a:p>
          <a:p>
            <a:pPr lvl="1"/>
            <a:r>
              <a:rPr lang="en-US" dirty="0" smtClean="0"/>
              <a:t>Grid-View Copy functionality</a:t>
            </a:r>
          </a:p>
          <a:p>
            <a:pPr lvl="1"/>
            <a:r>
              <a:rPr lang="en-US" dirty="0" smtClean="0"/>
              <a:t>Multi-Server Query</a:t>
            </a:r>
          </a:p>
          <a:p>
            <a:r>
              <a:rPr lang="en-US" dirty="0" smtClean="0"/>
              <a:t>Extra’s</a:t>
            </a:r>
          </a:p>
          <a:p>
            <a:pPr lvl="1"/>
            <a:r>
              <a:rPr lang="en-US" dirty="0" smtClean="0"/>
              <a:t>Performance Dashboards</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smtClean="0"/>
              <a:t>DEMO</a:t>
            </a:r>
            <a:endParaRPr lang="en-US" dirty="0"/>
          </a:p>
        </p:txBody>
      </p:sp>
      <p:sp>
        <p:nvSpPr>
          <p:cNvPr id="5" name="Title 4"/>
          <p:cNvSpPr>
            <a:spLocks noGrp="1"/>
          </p:cNvSpPr>
          <p:nvPr>
            <p:ph type="ctrTitle"/>
          </p:nvPr>
        </p:nvSpPr>
        <p:spPr/>
        <p:txBody>
          <a:bodyPr/>
          <a:lstStyle/>
          <a:p>
            <a:r>
              <a:rPr smtClean="0"/>
              <a:t>SSMS </a:t>
            </a:r>
            <a:r>
              <a:rPr lang="en-US" dirty="0" smtClean="0"/>
              <a:t>–</a:t>
            </a:r>
            <a:r>
              <a:rPr smtClean="0"/>
              <a:t> Management Studio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 !!!</a:t>
            </a:r>
            <a:endParaRPr lang="en-US" dirty="0"/>
          </a:p>
        </p:txBody>
      </p:sp>
      <p:sp>
        <p:nvSpPr>
          <p:cNvPr id="3" name="Text Placeholder 2"/>
          <p:cNvSpPr>
            <a:spLocks noGrp="1"/>
          </p:cNvSpPr>
          <p:nvPr>
            <p:ph type="body" sz="quarter" idx="10"/>
          </p:nvPr>
        </p:nvSpPr>
        <p:spPr>
          <a:xfrm>
            <a:off x="381000" y="1411552"/>
            <a:ext cx="8382000" cy="4505849"/>
          </a:xfrm>
        </p:spPr>
        <p:txBody>
          <a:bodyPr/>
          <a:lstStyle/>
          <a:p>
            <a:r>
              <a:rPr lang="en-US" dirty="0" smtClean="0">
                <a:solidFill>
                  <a:schemeClr val="accent2">
                    <a:lumMod val="20000"/>
                    <a:lumOff val="80000"/>
                  </a:schemeClr>
                </a:solidFill>
              </a:rPr>
              <a:t>Context Setting</a:t>
            </a:r>
          </a:p>
          <a:p>
            <a:endParaRPr lang="en-US" dirty="0" smtClean="0"/>
          </a:p>
          <a:p>
            <a:r>
              <a:rPr lang="en-US" dirty="0" smtClean="0">
                <a:solidFill>
                  <a:schemeClr val="accent2">
                    <a:lumMod val="20000"/>
                    <a:lumOff val="80000"/>
                  </a:schemeClr>
                </a:solidFill>
              </a:rPr>
              <a:t>Exploring Feature</a:t>
            </a:r>
          </a:p>
          <a:p>
            <a:pPr lvl="1"/>
            <a:r>
              <a:rPr lang="en-US" dirty="0" smtClean="0">
                <a:solidFill>
                  <a:schemeClr val="accent2">
                    <a:lumMod val="20000"/>
                    <a:lumOff val="80000"/>
                  </a:schemeClr>
                </a:solidFill>
              </a:rPr>
              <a:t>Gem 1 - SSMS</a:t>
            </a:r>
          </a:p>
          <a:p>
            <a:pPr lvl="1"/>
            <a:r>
              <a:rPr lang="en-US" dirty="0" smtClean="0">
                <a:solidFill>
                  <a:srgbClr val="FFFF00"/>
                </a:solidFill>
              </a:rPr>
              <a:t>Gem 2 - Profiler</a:t>
            </a:r>
          </a:p>
          <a:p>
            <a:pPr lvl="1"/>
            <a:r>
              <a:rPr lang="en-US" dirty="0" smtClean="0"/>
              <a:t>Gem 3</a:t>
            </a:r>
          </a:p>
          <a:p>
            <a:pPr lvl="1"/>
            <a:r>
              <a:rPr lang="en-US" dirty="0" smtClean="0"/>
              <a:t>Gem 4</a:t>
            </a:r>
          </a:p>
          <a:p>
            <a:pPr lvl="1"/>
            <a:r>
              <a:rPr lang="en-US" dirty="0" smtClean="0"/>
              <a:t>Gem 5</a:t>
            </a:r>
          </a:p>
          <a:p>
            <a:r>
              <a:rPr lang="en-US" dirty="0" smtClean="0"/>
              <a:t>Demo, Demo and more Demo’s</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Gem 2 - Profiler</a:t>
            </a:r>
            <a:endParaRPr lang="en-US" dirty="0"/>
          </a:p>
        </p:txBody>
      </p:sp>
      <p:sp>
        <p:nvSpPr>
          <p:cNvPr id="3" name="Text Placeholder 2"/>
          <p:cNvSpPr>
            <a:spLocks noGrp="1"/>
          </p:cNvSpPr>
          <p:nvPr>
            <p:ph type="body" sz="quarter" idx="10"/>
          </p:nvPr>
        </p:nvSpPr>
        <p:spPr>
          <a:xfrm>
            <a:off x="381000" y="1411552"/>
            <a:ext cx="8382000" cy="3287054"/>
          </a:xfrm>
        </p:spPr>
        <p:txBody>
          <a:bodyPr/>
          <a:lstStyle/>
          <a:p>
            <a:r>
              <a:rPr lang="en-US" dirty="0" smtClean="0"/>
              <a:t>SQL Server – Profiler</a:t>
            </a:r>
          </a:p>
          <a:p>
            <a:pPr lvl="1"/>
            <a:r>
              <a:rPr lang="en-US" dirty="0" smtClean="0"/>
              <a:t>Command-Line attributes</a:t>
            </a:r>
          </a:p>
          <a:p>
            <a:pPr lvl="1"/>
            <a:r>
              <a:rPr lang="en-US" dirty="0" smtClean="0"/>
              <a:t>Data-Column Copy</a:t>
            </a:r>
          </a:p>
          <a:p>
            <a:pPr lvl="1"/>
            <a:r>
              <a:rPr lang="en-US" dirty="0" smtClean="0"/>
              <a:t>Save Execution Plan</a:t>
            </a:r>
          </a:p>
          <a:p>
            <a:pPr lvl="1"/>
            <a:endParaRPr lang="en-US" dirty="0" smtClean="0"/>
          </a:p>
          <a:p>
            <a:pPr lvl="1"/>
            <a:r>
              <a:rPr lang="en-US" b="1" dirty="0" smtClean="0"/>
              <a:t>Blocked Process Threshold</a:t>
            </a:r>
          </a:p>
          <a:p>
            <a:pPr lvl="1"/>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smtClean="0"/>
              <a:t>DEMO</a:t>
            </a:r>
            <a:endParaRPr lang="en-US" dirty="0"/>
          </a:p>
        </p:txBody>
      </p:sp>
      <p:sp>
        <p:nvSpPr>
          <p:cNvPr id="5" name="Title 4"/>
          <p:cNvSpPr>
            <a:spLocks noGrp="1"/>
          </p:cNvSpPr>
          <p:nvPr>
            <p:ph type="ctrTitle"/>
          </p:nvPr>
        </p:nvSpPr>
        <p:spPr/>
        <p:txBody>
          <a:bodyPr/>
          <a:lstStyle/>
          <a:p>
            <a:r>
              <a:rPr smtClean="0"/>
              <a:t>Profiler</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164</TotalTime>
  <Words>447</Words>
  <Application>Microsoft Office PowerPoint</Application>
  <PresentationFormat>On-screen Show (4:3)</PresentationFormat>
  <Paragraphs>131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Shades of Blue - Microsoft India DPE</vt:lpstr>
      <vt:lpstr>5 Hidden Gems inside SQL Server 2008</vt:lpstr>
      <vt:lpstr>Session Objectives</vt:lpstr>
      <vt:lpstr>Agenda !!!</vt:lpstr>
      <vt:lpstr>Agenda !!!</vt:lpstr>
      <vt:lpstr>Gem 1 - SSMS</vt:lpstr>
      <vt:lpstr>SSMS – Management Studio !!!</vt:lpstr>
      <vt:lpstr>Agenda !!!</vt:lpstr>
      <vt:lpstr>Gem 2 - Profiler</vt:lpstr>
      <vt:lpstr>Profiler</vt:lpstr>
      <vt:lpstr>Agenda !!!</vt:lpstr>
      <vt:lpstr>Gem 3 - SQLDiag</vt:lpstr>
      <vt:lpstr>SQLDiag - Options</vt:lpstr>
      <vt:lpstr>Agenda !!!</vt:lpstr>
      <vt:lpstr>Gem 4 - TableDiff</vt:lpstr>
      <vt:lpstr>TableDiff – Command line utility</vt:lpstr>
      <vt:lpstr>Agenda !!!</vt:lpstr>
      <vt:lpstr>Gem 5 - SQLIOSim</vt:lpstr>
      <vt:lpstr>SQLIOSim Tool</vt:lpstr>
      <vt:lpstr>Summary !!!</vt:lpstr>
      <vt:lpstr>Feedback / QnA</vt:lpstr>
      <vt:lpstr>Slide 21</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vinodku</cp:lastModifiedBy>
  <cp:revision>48</cp:revision>
  <dcterms:created xsi:type="dcterms:W3CDTF">2008-09-07T12:01:04Z</dcterms:created>
  <dcterms:modified xsi:type="dcterms:W3CDTF">2008-09-18T02:53:24Z</dcterms:modified>
  <cp:version>1</cp:version>
</cp:coreProperties>
</file>