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556" autoAdjust="0"/>
    <p:restoredTop sz="57968" autoAdjust="0"/>
  </p:normalViewPr>
  <p:slideViewPr>
    <p:cSldViewPr>
      <p:cViewPr varScale="1">
        <p:scale>
          <a:sx n="52" d="100"/>
          <a:sy n="52" d="100"/>
        </p:scale>
        <p:origin x="-576"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98CBEB-97F0-4EB0-AD91-77F48816D0FD}" type="datetimeFigureOut">
              <a:rPr lang="es-ES" smtClean="0"/>
              <a:pPr/>
              <a:t>24/11/2008</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6B1F59-3B7F-409D-AE50-ACFD1503634D}"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fld id="{F128C523-70C1-4684-80A0-10A3427213F0}" type="datetime8">
              <a:rPr lang="en-US" smtClean="0"/>
              <a:pPr>
                <a:defRPr/>
              </a:pPr>
              <a:t>11/24/2008 6:57 PM</a:t>
            </a:fld>
            <a:endParaRPr lang="en-US" dirty="0"/>
          </a:p>
        </p:txBody>
      </p:sp>
      <p:sp>
        <p:nvSpPr>
          <p:cNvPr id="5" name="Footer Placeholder 4"/>
          <p:cNvSpPr>
            <a:spLocks noGrp="1"/>
          </p:cNvSpPr>
          <p:nvPr>
            <p:ph type="ftr" sz="quarter" idx="11"/>
          </p:nvPr>
        </p:nvSpPr>
        <p:spPr/>
        <p:txBody>
          <a:bodyPr/>
          <a:lstStyle/>
          <a:p>
            <a:pPr>
              <a:defRPr/>
            </a:pPr>
            <a:r>
              <a:rPr lang="en-US" dirty="0" smtClean="0"/>
              <a:t>© 2006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498588DA-107A-434C-AB01-F81179AFD707}" type="slidenum">
              <a:rPr lang="en-US" smtClean="0"/>
              <a:pPr>
                <a:defRPr/>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965DB810-922A-4191-8B7B-65AE7E0F05B4}" type="slidenum">
              <a:rPr lang="en-US" smtClean="0"/>
              <a:pPr/>
              <a:t>11</a:t>
            </a:fld>
            <a:endParaRPr lang="en-US" smtClean="0"/>
          </a:p>
        </p:txBody>
      </p:sp>
      <p:sp>
        <p:nvSpPr>
          <p:cNvPr id="39939" name="Rectangle 39936"/>
          <p:cNvSpPr>
            <a:spLocks noGrp="1" noRot="1" noChangeAspect="1" noTextEdit="1"/>
          </p:cNvSpPr>
          <p:nvPr>
            <p:ph type="sldImg"/>
          </p:nvPr>
        </p:nvSpPr>
        <p:spPr>
          <a:noFill/>
          <a:ln cap="flat" algn="ctr">
            <a:headEnd type="none" w="med" len="med"/>
            <a:tailEnd type="none" w="med" len="med"/>
          </a:ln>
        </p:spPr>
      </p:sp>
      <p:sp>
        <p:nvSpPr>
          <p:cNvPr id="39940" name="Rectangle 39937"/>
          <p:cNvSpPr>
            <a:spLocks noGrp="1"/>
          </p:cNvSpPr>
          <p:nvPr>
            <p:ph type="body" idx="1"/>
          </p:nvPr>
        </p:nvSpPr>
        <p:spPr>
          <a:noFill/>
          <a:ln/>
        </p:spPr>
        <p:txBody>
          <a:bodyPr lIns="89730" tIns="44865" rIns="89730" bIns="44865"/>
          <a:lstStyle/>
          <a:p>
            <a:pPr>
              <a:spcBef>
                <a:spcPct val="0"/>
              </a:spcBef>
            </a:pPr>
            <a:endParaRPr lang="en-US" dirty="0" smtClean="0">
              <a:latin typeface="Calibri" pitchFamily="34" charset="0"/>
            </a:endParaRPr>
          </a:p>
        </p:txBody>
      </p:sp>
      <p:sp>
        <p:nvSpPr>
          <p:cNvPr id="39941" name="Shape 3"/>
          <p:cNvSpPr txBox="1">
            <a:spLocks noGrp="1"/>
          </p:cNvSpPr>
          <p:nvPr/>
        </p:nvSpPr>
        <p:spPr bwMode="auto">
          <a:xfrm>
            <a:off x="5583238" y="8685214"/>
            <a:ext cx="1273175" cy="457200"/>
          </a:xfrm>
          <a:prstGeom prst="rect">
            <a:avLst/>
          </a:prstGeom>
          <a:noFill/>
          <a:ln w="9525">
            <a:noFill/>
            <a:miter lim="800000"/>
            <a:headEnd/>
            <a:tailEnd/>
          </a:ln>
        </p:spPr>
        <p:txBody>
          <a:bodyPr lIns="89730" tIns="44865" rIns="89730" bIns="44865" anchor="b"/>
          <a:lstStyle/>
          <a:p>
            <a:pPr algn="r" defTabSz="896938"/>
            <a:fld id="{783D8995-5F4C-467C-ABD6-9368AAB39907}" type="slidenum">
              <a:rPr lang="en-US" sz="1200">
                <a:effectLst/>
              </a:rPr>
              <a:pPr algn="r" defTabSz="896938"/>
              <a:t>11</a:t>
            </a:fld>
            <a:endParaRPr lang="en-US" sz="1200">
              <a:effectLs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a:buFont typeface="Arial" pitchFamily="34" charset="0"/>
              <a:buNone/>
            </a:pPr>
            <a:endParaRPr lang="es-ES"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965DB810-922A-4191-8B7B-65AE7E0F05B4}" type="slidenum">
              <a:rPr lang="en-US" smtClean="0"/>
              <a:pPr/>
              <a:t>13</a:t>
            </a:fld>
            <a:endParaRPr lang="en-US" smtClean="0"/>
          </a:p>
        </p:txBody>
      </p:sp>
      <p:sp>
        <p:nvSpPr>
          <p:cNvPr id="39939" name="Rectangle 39936"/>
          <p:cNvSpPr>
            <a:spLocks noGrp="1" noRot="1" noChangeAspect="1" noTextEdit="1"/>
          </p:cNvSpPr>
          <p:nvPr>
            <p:ph type="sldImg"/>
          </p:nvPr>
        </p:nvSpPr>
        <p:spPr>
          <a:noFill/>
          <a:ln cap="flat" algn="ctr">
            <a:headEnd type="none" w="med" len="med"/>
            <a:tailEnd type="none" w="med" len="med"/>
          </a:ln>
        </p:spPr>
      </p:sp>
      <p:sp>
        <p:nvSpPr>
          <p:cNvPr id="39940" name="Rectangle 39937"/>
          <p:cNvSpPr>
            <a:spLocks noGrp="1"/>
          </p:cNvSpPr>
          <p:nvPr>
            <p:ph type="body" idx="1"/>
          </p:nvPr>
        </p:nvSpPr>
        <p:spPr>
          <a:noFill/>
          <a:ln/>
        </p:spPr>
        <p:txBody>
          <a:bodyPr lIns="89730" tIns="44865" rIns="89730" bIns="44865"/>
          <a:lstStyle/>
          <a:p>
            <a:pPr>
              <a:spcBef>
                <a:spcPct val="0"/>
              </a:spcBef>
            </a:pPr>
            <a:endParaRPr lang="en-US" dirty="0" smtClean="0">
              <a:latin typeface="Calibri" pitchFamily="34" charset="0"/>
            </a:endParaRPr>
          </a:p>
        </p:txBody>
      </p:sp>
      <p:sp>
        <p:nvSpPr>
          <p:cNvPr id="39941" name="Shape 3"/>
          <p:cNvSpPr txBox="1">
            <a:spLocks noGrp="1"/>
          </p:cNvSpPr>
          <p:nvPr/>
        </p:nvSpPr>
        <p:spPr bwMode="auto">
          <a:xfrm>
            <a:off x="5583238" y="8685214"/>
            <a:ext cx="1273175" cy="457200"/>
          </a:xfrm>
          <a:prstGeom prst="rect">
            <a:avLst/>
          </a:prstGeom>
          <a:noFill/>
          <a:ln w="9525">
            <a:noFill/>
            <a:miter lim="800000"/>
            <a:headEnd/>
            <a:tailEnd/>
          </a:ln>
        </p:spPr>
        <p:txBody>
          <a:bodyPr lIns="89730" tIns="44865" rIns="89730" bIns="44865" anchor="b"/>
          <a:lstStyle/>
          <a:p>
            <a:pPr algn="r" defTabSz="896938"/>
            <a:fld id="{783D8995-5F4C-467C-ABD6-9368AAB39907}" type="slidenum">
              <a:rPr lang="en-US" sz="1200">
                <a:effectLst/>
              </a:rPr>
              <a:pPr algn="r" defTabSz="896938"/>
              <a:t>13</a:t>
            </a:fld>
            <a:endParaRPr lang="en-US" sz="1200">
              <a:effectLs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965DB810-922A-4191-8B7B-65AE7E0F05B4}" type="slidenum">
              <a:rPr lang="en-US" smtClean="0"/>
              <a:pPr/>
              <a:t>14</a:t>
            </a:fld>
            <a:endParaRPr lang="en-US" smtClean="0"/>
          </a:p>
        </p:txBody>
      </p:sp>
      <p:sp>
        <p:nvSpPr>
          <p:cNvPr id="39939" name="Rectangle 39936"/>
          <p:cNvSpPr>
            <a:spLocks noGrp="1" noRot="1" noChangeAspect="1" noTextEdit="1"/>
          </p:cNvSpPr>
          <p:nvPr>
            <p:ph type="sldImg"/>
          </p:nvPr>
        </p:nvSpPr>
        <p:spPr>
          <a:noFill/>
          <a:ln cap="flat" algn="ctr">
            <a:headEnd type="none" w="med" len="med"/>
            <a:tailEnd type="none" w="med" len="med"/>
          </a:ln>
        </p:spPr>
      </p:sp>
      <p:sp>
        <p:nvSpPr>
          <p:cNvPr id="39940" name="Rectangle 39937"/>
          <p:cNvSpPr>
            <a:spLocks noGrp="1"/>
          </p:cNvSpPr>
          <p:nvPr>
            <p:ph type="body" idx="1"/>
          </p:nvPr>
        </p:nvSpPr>
        <p:spPr>
          <a:noFill/>
          <a:ln/>
        </p:spPr>
        <p:txBody>
          <a:bodyPr lIns="89730" tIns="44865" rIns="89730" bIns="44865"/>
          <a:lstStyle/>
          <a:p>
            <a:pPr>
              <a:spcBef>
                <a:spcPct val="0"/>
              </a:spcBef>
            </a:pPr>
            <a:endParaRPr lang="en-US" dirty="0" smtClean="0">
              <a:latin typeface="Calibri" pitchFamily="34" charset="0"/>
            </a:endParaRPr>
          </a:p>
        </p:txBody>
      </p:sp>
      <p:sp>
        <p:nvSpPr>
          <p:cNvPr id="39941" name="Shape 3"/>
          <p:cNvSpPr txBox="1">
            <a:spLocks noGrp="1"/>
          </p:cNvSpPr>
          <p:nvPr/>
        </p:nvSpPr>
        <p:spPr bwMode="auto">
          <a:xfrm>
            <a:off x="5583238" y="8685214"/>
            <a:ext cx="1273175" cy="457200"/>
          </a:xfrm>
          <a:prstGeom prst="rect">
            <a:avLst/>
          </a:prstGeom>
          <a:noFill/>
          <a:ln w="9525">
            <a:noFill/>
            <a:miter lim="800000"/>
            <a:headEnd/>
            <a:tailEnd/>
          </a:ln>
        </p:spPr>
        <p:txBody>
          <a:bodyPr lIns="89730" tIns="44865" rIns="89730" bIns="44865" anchor="b"/>
          <a:lstStyle/>
          <a:p>
            <a:pPr algn="r" defTabSz="896938"/>
            <a:fld id="{783D8995-5F4C-467C-ABD6-9368AAB39907}" type="slidenum">
              <a:rPr lang="en-US" sz="1200">
                <a:effectLst/>
              </a:rPr>
              <a:pPr algn="r" defTabSz="896938"/>
              <a:t>14</a:t>
            </a:fld>
            <a:endParaRPr lang="en-US" sz="1200">
              <a:effectLs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965DB810-922A-4191-8B7B-65AE7E0F05B4}" type="slidenum">
              <a:rPr lang="en-US" smtClean="0"/>
              <a:pPr/>
              <a:t>15</a:t>
            </a:fld>
            <a:endParaRPr lang="en-US" smtClean="0"/>
          </a:p>
        </p:txBody>
      </p:sp>
      <p:sp>
        <p:nvSpPr>
          <p:cNvPr id="39939" name="Rectangle 39936"/>
          <p:cNvSpPr>
            <a:spLocks noGrp="1" noRot="1" noChangeAspect="1" noTextEdit="1"/>
          </p:cNvSpPr>
          <p:nvPr>
            <p:ph type="sldImg"/>
          </p:nvPr>
        </p:nvSpPr>
        <p:spPr>
          <a:noFill/>
          <a:ln cap="flat" algn="ctr">
            <a:headEnd type="none" w="med" len="med"/>
            <a:tailEnd type="none" w="med" len="med"/>
          </a:ln>
        </p:spPr>
      </p:sp>
      <p:sp>
        <p:nvSpPr>
          <p:cNvPr id="39940" name="Rectangle 39937"/>
          <p:cNvSpPr>
            <a:spLocks noGrp="1"/>
          </p:cNvSpPr>
          <p:nvPr>
            <p:ph type="body" idx="1"/>
          </p:nvPr>
        </p:nvSpPr>
        <p:spPr>
          <a:noFill/>
          <a:ln/>
        </p:spPr>
        <p:txBody>
          <a:bodyPr lIns="89730" tIns="44865" rIns="89730" bIns="44865"/>
          <a:lstStyle/>
          <a:p>
            <a:pPr>
              <a:spcBef>
                <a:spcPct val="0"/>
              </a:spcBef>
            </a:pPr>
            <a:endParaRPr lang="en-US" dirty="0" smtClean="0">
              <a:latin typeface="Calibri" pitchFamily="34" charset="0"/>
            </a:endParaRPr>
          </a:p>
        </p:txBody>
      </p:sp>
      <p:sp>
        <p:nvSpPr>
          <p:cNvPr id="39941" name="Shape 3"/>
          <p:cNvSpPr txBox="1">
            <a:spLocks noGrp="1"/>
          </p:cNvSpPr>
          <p:nvPr/>
        </p:nvSpPr>
        <p:spPr bwMode="auto">
          <a:xfrm>
            <a:off x="5583238" y="8685214"/>
            <a:ext cx="1273175" cy="457200"/>
          </a:xfrm>
          <a:prstGeom prst="rect">
            <a:avLst/>
          </a:prstGeom>
          <a:noFill/>
          <a:ln w="9525">
            <a:noFill/>
            <a:miter lim="800000"/>
            <a:headEnd/>
            <a:tailEnd/>
          </a:ln>
        </p:spPr>
        <p:txBody>
          <a:bodyPr lIns="89730" tIns="44865" rIns="89730" bIns="44865" anchor="b"/>
          <a:lstStyle/>
          <a:p>
            <a:pPr algn="r" defTabSz="896938"/>
            <a:fld id="{783D8995-5F4C-467C-ABD6-9368AAB39907}" type="slidenum">
              <a:rPr lang="en-US" sz="1200">
                <a:effectLst/>
              </a:rPr>
              <a:pPr algn="r" defTabSz="896938"/>
              <a:t>15</a:t>
            </a:fld>
            <a:endParaRPr lang="en-US" sz="1200">
              <a:effectLst/>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a:buFont typeface="Arial" pitchFamily="34" charset="0"/>
              <a:buNone/>
            </a:pPr>
            <a:endParaRPr lang="es-ES"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16</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a:buFont typeface="Arial" pitchFamily="34" charset="0"/>
              <a:buNone/>
            </a:pPr>
            <a:endParaRPr lang="es-ES"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17</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a:buFont typeface="Arial" pitchFamily="34" charset="0"/>
              <a:buNone/>
            </a:pPr>
            <a:endParaRPr lang="es-ES"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18</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a:buFont typeface="Arial" pitchFamily="34" charset="0"/>
              <a:buNone/>
            </a:pPr>
            <a:endParaRPr lang="es-ES"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19</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a:buFont typeface="Arial" pitchFamily="34" charset="0"/>
              <a:buNone/>
            </a:pPr>
            <a:endParaRPr lang="es-ES"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20</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lvl="0">
              <a:buFont typeface="Arial" pitchFamily="34" charset="0"/>
              <a:buNone/>
            </a:pPr>
            <a:endParaRPr lang="es-ES"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a:buFont typeface="Arial" pitchFamily="34" charset="0"/>
              <a:buNone/>
            </a:pPr>
            <a:endParaRPr lang="es-ES" baseline="0"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a:buFont typeface="Arial" pitchFamily="34" charset="0"/>
              <a:buNone/>
            </a:pPr>
            <a:endParaRPr lang="es-ES"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965DB810-922A-4191-8B7B-65AE7E0F05B4}" type="slidenum">
              <a:rPr lang="en-US" smtClean="0"/>
              <a:pPr/>
              <a:t>6</a:t>
            </a:fld>
            <a:endParaRPr lang="en-US" smtClean="0"/>
          </a:p>
        </p:txBody>
      </p:sp>
      <p:sp>
        <p:nvSpPr>
          <p:cNvPr id="39939" name="Rectangle 39936"/>
          <p:cNvSpPr>
            <a:spLocks noGrp="1" noRot="1" noChangeAspect="1" noTextEdit="1"/>
          </p:cNvSpPr>
          <p:nvPr>
            <p:ph type="sldImg"/>
          </p:nvPr>
        </p:nvSpPr>
        <p:spPr>
          <a:noFill/>
          <a:ln cap="flat" algn="ctr">
            <a:headEnd type="none" w="med" len="med"/>
            <a:tailEnd type="none" w="med" len="med"/>
          </a:ln>
        </p:spPr>
      </p:sp>
      <p:sp>
        <p:nvSpPr>
          <p:cNvPr id="39940" name="Rectangle 39937"/>
          <p:cNvSpPr>
            <a:spLocks noGrp="1"/>
          </p:cNvSpPr>
          <p:nvPr>
            <p:ph type="body" idx="1"/>
          </p:nvPr>
        </p:nvSpPr>
        <p:spPr>
          <a:noFill/>
          <a:ln/>
        </p:spPr>
        <p:txBody>
          <a:bodyPr lIns="89730" tIns="44865" rIns="89730" bIns="44865"/>
          <a:lstStyle/>
          <a:p>
            <a:pPr>
              <a:spcBef>
                <a:spcPct val="0"/>
              </a:spcBef>
            </a:pPr>
            <a:endParaRPr lang="en-US" dirty="0" smtClean="0">
              <a:latin typeface="Calibri" pitchFamily="34" charset="0"/>
            </a:endParaRPr>
          </a:p>
        </p:txBody>
      </p:sp>
      <p:sp>
        <p:nvSpPr>
          <p:cNvPr id="39941" name="Shape 3"/>
          <p:cNvSpPr txBox="1">
            <a:spLocks noGrp="1"/>
          </p:cNvSpPr>
          <p:nvPr/>
        </p:nvSpPr>
        <p:spPr bwMode="auto">
          <a:xfrm>
            <a:off x="5583238" y="8685214"/>
            <a:ext cx="1273175" cy="457200"/>
          </a:xfrm>
          <a:prstGeom prst="rect">
            <a:avLst/>
          </a:prstGeom>
          <a:noFill/>
          <a:ln w="9525">
            <a:noFill/>
            <a:miter lim="800000"/>
            <a:headEnd/>
            <a:tailEnd/>
          </a:ln>
        </p:spPr>
        <p:txBody>
          <a:bodyPr lIns="89730" tIns="44865" rIns="89730" bIns="44865" anchor="b"/>
          <a:lstStyle/>
          <a:p>
            <a:pPr algn="r" defTabSz="896938"/>
            <a:fld id="{783D8995-5F4C-467C-ABD6-9368AAB39907}" type="slidenum">
              <a:rPr lang="en-US" sz="1200">
                <a:effectLst/>
              </a:rPr>
              <a:pPr algn="r" defTabSz="896938"/>
              <a:t>6</a:t>
            </a:fld>
            <a:endParaRPr lang="en-US" sz="1200">
              <a:effectLs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965DB810-922A-4191-8B7B-65AE7E0F05B4}" type="slidenum">
              <a:rPr lang="en-US" smtClean="0"/>
              <a:pPr/>
              <a:t>7</a:t>
            </a:fld>
            <a:endParaRPr lang="en-US" smtClean="0"/>
          </a:p>
        </p:txBody>
      </p:sp>
      <p:sp>
        <p:nvSpPr>
          <p:cNvPr id="39939" name="Rectangle 39936"/>
          <p:cNvSpPr>
            <a:spLocks noGrp="1" noRot="1" noChangeAspect="1" noTextEdit="1"/>
          </p:cNvSpPr>
          <p:nvPr>
            <p:ph type="sldImg"/>
          </p:nvPr>
        </p:nvSpPr>
        <p:spPr>
          <a:noFill/>
          <a:ln cap="flat" algn="ctr">
            <a:headEnd type="none" w="med" len="med"/>
            <a:tailEnd type="none" w="med" len="med"/>
          </a:ln>
        </p:spPr>
      </p:sp>
      <p:sp>
        <p:nvSpPr>
          <p:cNvPr id="39940" name="Rectangle 39937"/>
          <p:cNvSpPr>
            <a:spLocks noGrp="1"/>
          </p:cNvSpPr>
          <p:nvPr>
            <p:ph type="body" idx="1"/>
          </p:nvPr>
        </p:nvSpPr>
        <p:spPr>
          <a:noFill/>
          <a:ln/>
        </p:spPr>
        <p:txBody>
          <a:bodyPr lIns="89730" tIns="44865" rIns="89730" bIns="44865"/>
          <a:lstStyle/>
          <a:p>
            <a:pPr>
              <a:spcBef>
                <a:spcPct val="0"/>
              </a:spcBef>
            </a:pPr>
            <a:endParaRPr lang="en-US" dirty="0" smtClean="0">
              <a:latin typeface="Calibri" pitchFamily="34" charset="0"/>
            </a:endParaRPr>
          </a:p>
        </p:txBody>
      </p:sp>
      <p:sp>
        <p:nvSpPr>
          <p:cNvPr id="39941" name="Shape 3"/>
          <p:cNvSpPr txBox="1">
            <a:spLocks noGrp="1"/>
          </p:cNvSpPr>
          <p:nvPr/>
        </p:nvSpPr>
        <p:spPr bwMode="auto">
          <a:xfrm>
            <a:off x="5583238" y="8685214"/>
            <a:ext cx="1273175" cy="457200"/>
          </a:xfrm>
          <a:prstGeom prst="rect">
            <a:avLst/>
          </a:prstGeom>
          <a:noFill/>
          <a:ln w="9525">
            <a:noFill/>
            <a:miter lim="800000"/>
            <a:headEnd/>
            <a:tailEnd/>
          </a:ln>
        </p:spPr>
        <p:txBody>
          <a:bodyPr lIns="89730" tIns="44865" rIns="89730" bIns="44865" anchor="b"/>
          <a:lstStyle/>
          <a:p>
            <a:pPr algn="r" defTabSz="896938"/>
            <a:fld id="{783D8995-5F4C-467C-ABD6-9368AAB39907}" type="slidenum">
              <a:rPr lang="en-US" sz="1200">
                <a:effectLst/>
              </a:rPr>
              <a:pPr algn="r" defTabSz="896938"/>
              <a:t>7</a:t>
            </a:fld>
            <a:endParaRPr lang="en-US" sz="1200">
              <a:effectLs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a:buFont typeface="Arial" pitchFamily="34" charset="0"/>
              <a:buNone/>
            </a:pPr>
            <a:endParaRPr lang="es-ES"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965DB810-922A-4191-8B7B-65AE7E0F05B4}" type="slidenum">
              <a:rPr lang="en-US" smtClean="0"/>
              <a:pPr/>
              <a:t>9</a:t>
            </a:fld>
            <a:endParaRPr lang="en-US" smtClean="0"/>
          </a:p>
        </p:txBody>
      </p:sp>
      <p:sp>
        <p:nvSpPr>
          <p:cNvPr id="39939" name="Rectangle 39936"/>
          <p:cNvSpPr>
            <a:spLocks noGrp="1" noRot="1" noChangeAspect="1" noTextEdit="1"/>
          </p:cNvSpPr>
          <p:nvPr>
            <p:ph type="sldImg"/>
          </p:nvPr>
        </p:nvSpPr>
        <p:spPr>
          <a:noFill/>
          <a:ln cap="flat" algn="ctr">
            <a:headEnd type="none" w="med" len="med"/>
            <a:tailEnd type="none" w="med" len="med"/>
          </a:ln>
        </p:spPr>
      </p:sp>
      <p:sp>
        <p:nvSpPr>
          <p:cNvPr id="39940" name="Rectangle 39937"/>
          <p:cNvSpPr>
            <a:spLocks noGrp="1"/>
          </p:cNvSpPr>
          <p:nvPr>
            <p:ph type="body" idx="1"/>
          </p:nvPr>
        </p:nvSpPr>
        <p:spPr>
          <a:noFill/>
          <a:ln/>
        </p:spPr>
        <p:txBody>
          <a:bodyPr lIns="89730" tIns="44865" rIns="89730" bIns="44865"/>
          <a:lstStyle/>
          <a:p>
            <a:pPr>
              <a:spcBef>
                <a:spcPct val="0"/>
              </a:spcBef>
            </a:pPr>
            <a:endParaRPr lang="en-US" dirty="0" smtClean="0">
              <a:latin typeface="Calibri" pitchFamily="34" charset="0"/>
            </a:endParaRPr>
          </a:p>
        </p:txBody>
      </p:sp>
      <p:sp>
        <p:nvSpPr>
          <p:cNvPr id="39941" name="Shape 3"/>
          <p:cNvSpPr txBox="1">
            <a:spLocks noGrp="1"/>
          </p:cNvSpPr>
          <p:nvPr/>
        </p:nvSpPr>
        <p:spPr bwMode="auto">
          <a:xfrm>
            <a:off x="5583238" y="8685214"/>
            <a:ext cx="1273175" cy="457200"/>
          </a:xfrm>
          <a:prstGeom prst="rect">
            <a:avLst/>
          </a:prstGeom>
          <a:noFill/>
          <a:ln w="9525">
            <a:noFill/>
            <a:miter lim="800000"/>
            <a:headEnd/>
            <a:tailEnd/>
          </a:ln>
        </p:spPr>
        <p:txBody>
          <a:bodyPr lIns="89730" tIns="44865" rIns="89730" bIns="44865" anchor="b"/>
          <a:lstStyle/>
          <a:p>
            <a:pPr algn="r" defTabSz="896938"/>
            <a:fld id="{783D8995-5F4C-467C-ABD6-9368AAB39907}" type="slidenum">
              <a:rPr lang="en-US" sz="1200">
                <a:effectLst/>
              </a:rPr>
              <a:pPr algn="r" defTabSz="896938"/>
              <a:t>9</a:t>
            </a:fld>
            <a:endParaRPr lang="en-US" sz="1200">
              <a:effectLs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a:buFont typeface="Arial" pitchFamily="34" charset="0"/>
              <a:buNone/>
            </a:pPr>
            <a:endParaRPr lang="es-ES" noProof="0" dirty="0" smtClean="0"/>
          </a:p>
        </p:txBody>
      </p:sp>
      <p:sp>
        <p:nvSpPr>
          <p:cNvPr id="31748" name="Date Placeholder 3"/>
          <p:cNvSpPr>
            <a:spLocks noGrp="1"/>
          </p:cNvSpPr>
          <p:nvPr>
            <p:ph type="dt" sz="quarter" idx="1"/>
          </p:nvPr>
        </p:nvSpPr>
        <p:spPr>
          <a:noFill/>
        </p:spPr>
        <p:txBody>
          <a:bodyPr/>
          <a:lstStyle/>
          <a:p>
            <a:fld id="{B9B6E531-BBD3-41DA-BE2A-E233EAC69DAE}" type="datetime8">
              <a:rPr lang="en-US" smtClean="0"/>
              <a:pPr/>
              <a:t>11/24/2008 6:57 PM</a:t>
            </a:fld>
            <a:endParaRPr lang="en-US" smtClean="0"/>
          </a:p>
        </p:txBody>
      </p:sp>
      <p:sp>
        <p:nvSpPr>
          <p:cNvPr id="31749" name="Footer Placeholder 4"/>
          <p:cNvSpPr>
            <a:spLocks noGrp="1"/>
          </p:cNvSpPr>
          <p:nvPr>
            <p:ph type="ftr" sz="quarter" idx="4"/>
          </p:nvPr>
        </p:nvSpPr>
        <p:spPr>
          <a:noFill/>
        </p:spPr>
        <p:txBody>
          <a:bodyPr/>
          <a:lstStyle/>
          <a:p>
            <a:r>
              <a:rPr lang="en-US" smtClean="0"/>
              <a:t>© 2003-2005 Microsoft Corporation. All rights reserved.</a:t>
            </a:r>
          </a:p>
          <a:p>
            <a:r>
              <a:rPr lang="en-US" smtClean="0"/>
              <a:t>This presentation is for informational purposes only. Microsoft makes no warranties, express or implied, in this summary.</a:t>
            </a:r>
          </a:p>
        </p:txBody>
      </p:sp>
      <p:sp>
        <p:nvSpPr>
          <p:cNvPr id="31750" name="Slide Number Placeholder 5"/>
          <p:cNvSpPr>
            <a:spLocks noGrp="1"/>
          </p:cNvSpPr>
          <p:nvPr>
            <p:ph type="sldNum" sz="quarter" idx="5"/>
          </p:nvPr>
        </p:nvSpPr>
        <p:spPr>
          <a:noFill/>
        </p:spPr>
        <p:txBody>
          <a:bodyPr/>
          <a:lstStyle/>
          <a:p>
            <a:fld id="{A324B5F9-15B1-4FD7-ABD8-B4F6310DE562}" type="slidenum">
              <a:rPr lang="en-US"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6 Imagen" descr="fondo-power2.jpg"/>
          <p:cNvPicPr>
            <a:picLocks noChangeAspect="1"/>
          </p:cNvPicPr>
          <p:nvPr userDrawn="1"/>
        </p:nvPicPr>
        <p:blipFill>
          <a:blip r:embed="rId2"/>
          <a:stretch>
            <a:fillRect/>
          </a:stretch>
        </p:blipFill>
        <p:spPr>
          <a:xfrm>
            <a:off x="0" y="0"/>
            <a:ext cx="9144000" cy="6858000"/>
          </a:xfrm>
          <a:prstGeom prst="rect">
            <a:avLst/>
          </a:prstGeom>
        </p:spPr>
      </p:pic>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6 Imagen" descr="fondo-power.jpg"/>
          <p:cNvPicPr>
            <a:picLocks noChangeAspect="1"/>
          </p:cNvPicPr>
          <p:nvPr userDrawn="1"/>
        </p:nvPicPr>
        <p:blipFill>
          <a:blip r:embed="rId2"/>
          <a:stretch>
            <a:fillRect/>
          </a:stretch>
        </p:blipFill>
        <p:spPr>
          <a:xfrm>
            <a:off x="0" y="0"/>
            <a:ext cx="9144000" cy="6858000"/>
          </a:xfrm>
          <a:prstGeom prst="rect">
            <a:avLst/>
          </a:prstGeom>
        </p:spPr>
      </p:pic>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F82B36A-4CB1-4CBA-B096-0E8888F120B4}" type="datetimeFigureOut">
              <a:rPr lang="es-ES" smtClean="0"/>
              <a:pPr/>
              <a:t>24/11/2008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8B2C056-42D0-4AAC-9EDD-392AA55A42A8}"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2B36A-4CB1-4CBA-B096-0E8888F120B4}" type="datetimeFigureOut">
              <a:rPr lang="es-ES" smtClean="0"/>
              <a:pPr/>
              <a:t>24/11/2008</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B2C056-42D0-4AAC-9EDD-392AA55A42A8}"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notesSlide" Target="../notesSlides/notesSlide10.xml"/><Relationship Id="rId7" Type="http://schemas.openxmlformats.org/officeDocument/2006/relationships/image" Target="../media/image7.png"/><Relationship Id="rId2" Type="http://schemas.openxmlformats.org/officeDocument/2006/relationships/slideLayout" Target="../slideLayouts/slideLayout6.xml"/><Relationship Id="rId1" Type="http://schemas.openxmlformats.org/officeDocument/2006/relationships/tags" Target="../tags/tag4.xml"/><Relationship Id="rId6" Type="http://schemas.openxmlformats.org/officeDocument/2006/relationships/image" Target="../media/image12.png"/><Relationship Id="rId11" Type="http://schemas.openxmlformats.org/officeDocument/2006/relationships/image" Target="../media/image15.png"/><Relationship Id="rId5" Type="http://schemas.openxmlformats.org/officeDocument/2006/relationships/image" Target="../media/image11.png"/><Relationship Id="rId10" Type="http://schemas.openxmlformats.org/officeDocument/2006/relationships/image" Target="../media/image6.png"/><Relationship Id="rId4" Type="http://schemas.openxmlformats.org/officeDocument/2006/relationships/image" Target="../media/image4.png"/><Relationship Id="rId9" Type="http://schemas.openxmlformats.org/officeDocument/2006/relationships/image" Target="../media/image14.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6.png"/><Relationship Id="rId3" Type="http://schemas.openxmlformats.org/officeDocument/2006/relationships/notesSlide" Target="../notesSlides/notesSlide12.xml"/><Relationship Id="rId7" Type="http://schemas.openxmlformats.org/officeDocument/2006/relationships/image" Target="../media/image7.png"/><Relationship Id="rId12" Type="http://schemas.openxmlformats.org/officeDocument/2006/relationships/image" Target="../media/image18.png"/><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4.png"/><Relationship Id="rId9" Type="http://schemas.openxmlformats.org/officeDocument/2006/relationships/image" Target="../media/image14.jpeg"/></Relationships>
</file>

<file path=ppt/slides/_rels/slide1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notesSlide" Target="../notesSlides/notesSlide13.xml"/><Relationship Id="rId7"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tags" Target="../tags/tag6.xml"/><Relationship Id="rId6" Type="http://schemas.openxmlformats.org/officeDocument/2006/relationships/image" Target="../media/image12.png"/><Relationship Id="rId11" Type="http://schemas.openxmlformats.org/officeDocument/2006/relationships/image" Target="../media/image18.png"/><Relationship Id="rId5" Type="http://schemas.openxmlformats.org/officeDocument/2006/relationships/image" Target="../media/image11.png"/><Relationship Id="rId10" Type="http://schemas.openxmlformats.org/officeDocument/2006/relationships/image" Target="../media/image17.png"/><Relationship Id="rId4" Type="http://schemas.openxmlformats.org/officeDocument/2006/relationships/image" Target="../media/image4.png"/><Relationship Id="rId9" Type="http://schemas.openxmlformats.org/officeDocument/2006/relationships/image" Target="../media/image16.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21.png"/><Relationship Id="rId2" Type="http://schemas.openxmlformats.org/officeDocument/2006/relationships/slideLayout" Target="../slideLayouts/slideLayout6.xml"/><Relationship Id="rId1" Type="http://schemas.openxmlformats.org/officeDocument/2006/relationships/tags" Target="../tags/tag7.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gif"/><Relationship Id="rId4" Type="http://schemas.openxmlformats.org/officeDocument/2006/relationships/image" Target="../media/image22.png"/></Relationships>
</file>

<file path=ppt/slides/_rels/slide1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3.gif"/><Relationship Id="rId7" Type="http://schemas.openxmlformats.org/officeDocument/2006/relationships/image" Target="../media/image2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6.png"/><Relationship Id="rId5" Type="http://schemas.openxmlformats.org/officeDocument/2006/relationships/image" Target="../media/image10.png"/><Relationship Id="rId4" Type="http://schemas.openxmlformats.org/officeDocument/2006/relationships/image" Target="../media/image24.png"/></Relationships>
</file>

<file path=ppt/slides/_rels/slide19.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3.gif"/><Relationship Id="rId7" Type="http://schemas.openxmlformats.org/officeDocument/2006/relationships/image" Target="../media/image2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24.png"/><Relationship Id="rId4" Type="http://schemas.openxmlformats.org/officeDocument/2006/relationships/hyperlink" Target="http://www.codeplex.com/BTSTCPIP" TargetMode="External"/><Relationship Id="rId9" Type="http://schemas.openxmlformats.org/officeDocument/2006/relationships/image" Target="../media/image26.png"/></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notesSlide" Target="../notesSlides/notesSlide6.xml"/><Relationship Id="rId7" Type="http://schemas.openxmlformats.org/officeDocument/2006/relationships/image" Target="../media/image7.png"/><Relationship Id="rId2" Type="http://schemas.openxmlformats.org/officeDocument/2006/relationships/slideLayout" Target="../slideLayouts/slideLayout6.xml"/><Relationship Id="rId1" Type="http://schemas.openxmlformats.org/officeDocument/2006/relationships/tags" Target="../tags/tag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10.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0"/>
          <p:cNvSpPr>
            <a:spLocks noGrp="1"/>
          </p:cNvSpPr>
          <p:nvPr>
            <p:ph type="title"/>
          </p:nvPr>
        </p:nvSpPr>
        <p:spPr>
          <a:xfrm>
            <a:off x="381000" y="230188"/>
            <a:ext cx="8382000" cy="1329595"/>
          </a:xfrm>
        </p:spPr>
        <p:txBody>
          <a:bodyPr>
            <a:normAutofit fontScale="90000"/>
          </a:bodyPr>
          <a:lstStyle/>
          <a:p>
            <a:r>
              <a:rPr lang="es-ES" b="1" dirty="0" smtClean="0">
                <a:effectLst/>
              </a:rPr>
              <a:t>Situación Actual…</a:t>
            </a:r>
            <a:r>
              <a:rPr lang="en-US" b="1" dirty="0" smtClean="0">
                <a:effectLst/>
              </a:rPr>
              <a:t/>
            </a:r>
            <a:br>
              <a:rPr lang="en-US" b="1" dirty="0" smtClean="0">
                <a:effectLst/>
              </a:rPr>
            </a:br>
            <a:endParaRPr lang="es-ES" b="1" dirty="0" smtClean="0">
              <a:effectLst/>
            </a:endParaRPr>
          </a:p>
        </p:txBody>
      </p:sp>
      <p:sp>
        <p:nvSpPr>
          <p:cNvPr id="13315" name="Content Placeholder 16"/>
          <p:cNvSpPr>
            <a:spLocks noGrp="1"/>
          </p:cNvSpPr>
          <p:nvPr>
            <p:ph idx="1"/>
          </p:nvPr>
        </p:nvSpPr>
        <p:spPr>
          <a:xfrm>
            <a:off x="381000" y="1000108"/>
            <a:ext cx="8382000" cy="5195268"/>
          </a:xfrm>
        </p:spPr>
        <p:txBody>
          <a:bodyPr>
            <a:normAutofit fontScale="92500" lnSpcReduction="20000"/>
          </a:bodyPr>
          <a:lstStyle/>
          <a:p>
            <a:r>
              <a:rPr lang="es-ES" sz="2800" dirty="0" smtClean="0"/>
              <a:t>Aplicaciones:</a:t>
            </a:r>
          </a:p>
          <a:p>
            <a:pPr>
              <a:buNone/>
            </a:pPr>
            <a:endParaRPr lang="es-ES" sz="2800" dirty="0" smtClean="0"/>
          </a:p>
          <a:p>
            <a:pPr lvl="1"/>
            <a:r>
              <a:rPr lang="es-ES" sz="2400" b="1" i="1" dirty="0" smtClean="0"/>
              <a:t>Múltiples Plataformas</a:t>
            </a:r>
            <a:r>
              <a:rPr lang="es-ES" sz="2400" dirty="0" smtClean="0"/>
              <a:t>:</a:t>
            </a:r>
          </a:p>
          <a:p>
            <a:pPr lvl="2"/>
            <a:r>
              <a:rPr lang="es-ES" sz="2000" dirty="0" smtClean="0"/>
              <a:t>WAS – J2EE </a:t>
            </a:r>
          </a:p>
          <a:p>
            <a:pPr lvl="2"/>
            <a:r>
              <a:rPr lang="es-ES" sz="2000" dirty="0" smtClean="0"/>
              <a:t>CICS – PL/I</a:t>
            </a:r>
          </a:p>
          <a:p>
            <a:pPr lvl="2"/>
            <a:r>
              <a:rPr lang="es-ES" sz="2000" dirty="0" smtClean="0"/>
              <a:t>IIS - .NET</a:t>
            </a:r>
          </a:p>
          <a:p>
            <a:pPr lvl="2"/>
            <a:r>
              <a:rPr lang="es-ES" sz="2000" dirty="0" smtClean="0"/>
              <a:t>Windows – NSDK</a:t>
            </a:r>
          </a:p>
          <a:p>
            <a:pPr lvl="2">
              <a:buNone/>
            </a:pPr>
            <a:endParaRPr lang="es-ES" sz="2400" b="1" i="1" dirty="0" smtClean="0"/>
          </a:p>
          <a:p>
            <a:pPr lvl="1"/>
            <a:r>
              <a:rPr lang="es-ES" sz="2400" b="1" i="1" dirty="0" smtClean="0"/>
              <a:t>Invocación de Servicios:</a:t>
            </a:r>
          </a:p>
          <a:p>
            <a:pPr lvl="2"/>
            <a:r>
              <a:rPr lang="es-ES" sz="2000" dirty="0" smtClean="0"/>
              <a:t>Parámetros vinculados al Canal</a:t>
            </a:r>
          </a:p>
          <a:p>
            <a:pPr lvl="2"/>
            <a:r>
              <a:rPr lang="es-ES" sz="2000" dirty="0" smtClean="0"/>
              <a:t>Seguridad vinculado al Canal</a:t>
            </a:r>
          </a:p>
          <a:p>
            <a:pPr lvl="2"/>
            <a:r>
              <a:rPr lang="es-ES" sz="2000" dirty="0" smtClean="0"/>
              <a:t>Transformaciones de Contenido </a:t>
            </a:r>
            <a:r>
              <a:rPr lang="es-ES" sz="2000" dirty="0" err="1" smtClean="0"/>
              <a:t>Adhoc</a:t>
            </a:r>
            <a:endParaRPr lang="es-ES" sz="2000" dirty="0" smtClean="0"/>
          </a:p>
          <a:p>
            <a:pPr lvl="2"/>
            <a:r>
              <a:rPr lang="es-ES" sz="2000" dirty="0" smtClean="0"/>
              <a:t>Diversas implementaciones de Transformación de Contenidos y generación de Tiras</a:t>
            </a:r>
          </a:p>
          <a:p>
            <a:pPr lvl="2"/>
            <a:r>
              <a:rPr lang="es-ES" sz="2000" dirty="0" smtClean="0"/>
              <a:t>Diversas implementaciones de Transformación de Protocolos (</a:t>
            </a:r>
            <a:r>
              <a:rPr lang="es-ES" sz="1400" dirty="0" err="1" smtClean="0"/>
              <a:t>Ej</a:t>
            </a:r>
            <a:r>
              <a:rPr lang="es-ES" sz="1400" dirty="0" smtClean="0"/>
              <a:t>: Hasta tres versiones diferentes de la generación de Tiras TCP</a:t>
            </a:r>
            <a:r>
              <a:rPr lang="es-ES" sz="2000" dirty="0" smtClean="0"/>
              <a:t>)</a:t>
            </a:r>
          </a:p>
          <a:p>
            <a:pPr lvl="2"/>
            <a:endParaRPr lang="es-ES" sz="2000" dirty="0" smtClean="0"/>
          </a:p>
          <a:p>
            <a:pPr lvl="1"/>
            <a:endParaRPr lang="es-ES" dirty="0" smtClean="0"/>
          </a:p>
          <a:p>
            <a:endParaRPr lang="es-ES" sz="2800" dirty="0" smtClean="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Rectangle 11268"/>
          <p:cNvPicPr>
            <a:picLocks noChangeAspect="1" noChangeArrowheads="1"/>
          </p:cNvPicPr>
          <p:nvPr/>
        </p:nvPicPr>
        <p:blipFill>
          <a:blip r:embed="rId4" cstate="screen"/>
          <a:srcRect/>
          <a:stretch>
            <a:fillRect/>
          </a:stretch>
        </p:blipFill>
        <p:spPr bwMode="auto">
          <a:xfrm>
            <a:off x="-4564063" y="5284788"/>
            <a:ext cx="34925" cy="88900"/>
          </a:xfrm>
          <a:prstGeom prst="rect">
            <a:avLst/>
          </a:prstGeom>
          <a:noFill/>
          <a:ln w="9525">
            <a:noFill/>
            <a:miter lim="800000"/>
            <a:headEnd/>
            <a:tailEnd/>
          </a:ln>
        </p:spPr>
      </p:pic>
      <p:sp>
        <p:nvSpPr>
          <p:cNvPr id="21515" name="Title 146"/>
          <p:cNvSpPr>
            <a:spLocks noGrp="1"/>
          </p:cNvSpPr>
          <p:nvPr>
            <p:ph type="title"/>
          </p:nvPr>
        </p:nvSpPr>
        <p:spPr>
          <a:xfrm>
            <a:off x="381000" y="230188"/>
            <a:ext cx="8382000" cy="1329595"/>
          </a:xfrm>
        </p:spPr>
        <p:txBody>
          <a:bodyPr>
            <a:normAutofit fontScale="90000"/>
          </a:bodyPr>
          <a:lstStyle/>
          <a:p>
            <a:r>
              <a:rPr lang="es-ES" b="1" dirty="0" smtClean="0">
                <a:effectLst/>
                <a:latin typeface="+mn-lt"/>
              </a:rPr>
              <a:t>Situación Actual…</a:t>
            </a:r>
            <a:br>
              <a:rPr lang="es-ES" b="1" dirty="0" smtClean="0">
                <a:effectLst/>
                <a:latin typeface="+mn-lt"/>
              </a:rPr>
            </a:br>
            <a:r>
              <a:rPr lang="es-ES" sz="2700" b="1" dirty="0" smtClean="0">
                <a:effectLst/>
                <a:latin typeface="+mn-lt"/>
              </a:rPr>
              <a:t>…</a:t>
            </a:r>
            <a:r>
              <a:rPr lang="es-ES" sz="2700" b="1" dirty="0" smtClean="0">
                <a:effectLst/>
              </a:rPr>
              <a:t>Aplicaciones</a:t>
            </a:r>
            <a:r>
              <a:rPr lang="es-ES" b="1" dirty="0" smtClean="0">
                <a:effectLst/>
              </a:rPr>
              <a:t> </a:t>
            </a:r>
            <a:endParaRPr lang="es-ES" b="1" dirty="0" smtClean="0">
              <a:effectLst/>
              <a:latin typeface="+mn-lt"/>
            </a:endParaRPr>
          </a:p>
        </p:txBody>
      </p:sp>
      <p:grpSp>
        <p:nvGrpSpPr>
          <p:cNvPr id="2" name="49 Grupo"/>
          <p:cNvGrpSpPr/>
          <p:nvPr/>
        </p:nvGrpSpPr>
        <p:grpSpPr>
          <a:xfrm>
            <a:off x="5126182" y="1995043"/>
            <a:ext cx="3569821" cy="2563427"/>
            <a:chOff x="775848" y="1995043"/>
            <a:chExt cx="7920156" cy="4440920"/>
          </a:xfrm>
        </p:grpSpPr>
        <p:grpSp>
          <p:nvGrpSpPr>
            <p:cNvPr id="3" name="61 Grupo"/>
            <p:cNvGrpSpPr/>
            <p:nvPr/>
          </p:nvGrpSpPr>
          <p:grpSpPr>
            <a:xfrm>
              <a:off x="775848" y="1995043"/>
              <a:ext cx="7920156" cy="4440920"/>
              <a:chOff x="775848" y="1902683"/>
              <a:chExt cx="7920156" cy="4440920"/>
            </a:xfrm>
          </p:grpSpPr>
          <p:grpSp>
            <p:nvGrpSpPr>
              <p:cNvPr id="4" name="35 Grupo"/>
              <p:cNvGrpSpPr/>
              <p:nvPr/>
            </p:nvGrpSpPr>
            <p:grpSpPr>
              <a:xfrm>
                <a:off x="775848" y="1921156"/>
                <a:ext cx="3070601" cy="1595759"/>
                <a:chOff x="988290" y="1921163"/>
                <a:chExt cx="3070601" cy="1595759"/>
              </a:xfrm>
            </p:grpSpPr>
            <p:sp>
              <p:nvSpPr>
                <p:cNvPr id="22" name="21 Rectángulo redondeado"/>
                <p:cNvSpPr/>
                <p:nvPr/>
              </p:nvSpPr>
              <p:spPr>
                <a:xfrm>
                  <a:off x="988290" y="1921163"/>
                  <a:ext cx="2927927" cy="15928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5" name="Group 97"/>
                <p:cNvGrpSpPr>
                  <a:grpSpLocks/>
                </p:cNvGrpSpPr>
                <p:nvPr/>
              </p:nvGrpSpPr>
              <p:grpSpPr bwMode="auto">
                <a:xfrm>
                  <a:off x="1222126" y="2004451"/>
                  <a:ext cx="1705310" cy="1512471"/>
                  <a:chOff x="3521473" y="5748228"/>
                  <a:chExt cx="1268907" cy="1096682"/>
                </a:xfrm>
              </p:grpSpPr>
              <p:pic>
                <p:nvPicPr>
                  <p:cNvPr id="21550" name="Rectangle 11393"/>
                  <p:cNvPicPr>
                    <a:picLocks noChangeAspect="1" noChangeArrowheads="1"/>
                  </p:cNvPicPr>
                  <p:nvPr/>
                </p:nvPicPr>
                <p:blipFill>
                  <a:blip r:embed="rId5" cstate="screen"/>
                  <a:srcRect/>
                  <a:stretch>
                    <a:fillRect/>
                  </a:stretch>
                </p:blipFill>
                <p:spPr bwMode="auto">
                  <a:xfrm>
                    <a:off x="3984602" y="5748228"/>
                    <a:ext cx="446088" cy="593725"/>
                  </a:xfrm>
                  <a:prstGeom prst="rect">
                    <a:avLst/>
                  </a:prstGeom>
                  <a:noFill/>
                  <a:ln w="9525">
                    <a:noFill/>
                    <a:miter lim="800000"/>
                    <a:headEnd/>
                    <a:tailEnd/>
                  </a:ln>
                </p:spPr>
              </p:pic>
              <p:sp>
                <p:nvSpPr>
                  <p:cNvPr id="21551" name="TextBox 21"/>
                  <p:cNvSpPr txBox="1">
                    <a:spLocks noChangeArrowheads="1"/>
                  </p:cNvSpPr>
                  <p:nvPr/>
                </p:nvSpPr>
                <p:spPr bwMode="auto">
                  <a:xfrm>
                    <a:off x="3521473" y="6554947"/>
                    <a:ext cx="1268907" cy="289963"/>
                  </a:xfrm>
                  <a:prstGeom prst="rect">
                    <a:avLst/>
                  </a:prstGeom>
                  <a:noFill/>
                  <a:ln w="9525">
                    <a:noFill/>
                    <a:miter lim="800000"/>
                    <a:headEnd/>
                    <a:tailEnd/>
                  </a:ln>
                </p:spPr>
                <p:txBody>
                  <a:bodyPr>
                    <a:spAutoFit/>
                  </a:bodyPr>
                  <a:lstStyle/>
                  <a:p>
                    <a:pPr algn="ctr">
                      <a:spcBef>
                        <a:spcPct val="50000"/>
                      </a:spcBef>
                    </a:pPr>
                    <a:r>
                      <a:rPr lang="en-US" sz="900" b="1" dirty="0" smtClean="0">
                        <a:effectLst/>
                        <a:latin typeface="+mn-lt"/>
                      </a:rPr>
                      <a:t>CICS</a:t>
                    </a:r>
                    <a:endParaRPr lang="en-US" sz="900" dirty="0">
                      <a:effectLst/>
                      <a:latin typeface="+mn-lt"/>
                    </a:endParaRPr>
                  </a:p>
                </p:txBody>
              </p:sp>
              <p:pic>
                <p:nvPicPr>
                  <p:cNvPr id="21552" name="Rectangle 11395"/>
                  <p:cNvPicPr>
                    <a:picLocks noChangeAspect="1" noChangeArrowheads="1"/>
                  </p:cNvPicPr>
                  <p:nvPr/>
                </p:nvPicPr>
                <p:blipFill>
                  <a:blip r:embed="rId5" cstate="screen"/>
                  <a:srcRect/>
                  <a:stretch>
                    <a:fillRect/>
                  </a:stretch>
                </p:blipFill>
                <p:spPr bwMode="auto">
                  <a:xfrm>
                    <a:off x="3762532" y="6009804"/>
                    <a:ext cx="446087" cy="593725"/>
                  </a:xfrm>
                  <a:prstGeom prst="rect">
                    <a:avLst/>
                  </a:prstGeom>
                  <a:noFill/>
                  <a:ln w="9525">
                    <a:noFill/>
                    <a:miter lim="800000"/>
                    <a:headEnd/>
                    <a:tailEnd/>
                  </a:ln>
                </p:spPr>
              </p:pic>
              <p:pic>
                <p:nvPicPr>
                  <p:cNvPr id="21553" name="Rectangle 11396"/>
                  <p:cNvPicPr>
                    <a:picLocks noChangeAspect="1" noChangeArrowheads="1"/>
                  </p:cNvPicPr>
                  <p:nvPr/>
                </p:nvPicPr>
                <p:blipFill>
                  <a:blip r:embed="rId5" cstate="screen"/>
                  <a:srcRect/>
                  <a:stretch>
                    <a:fillRect/>
                  </a:stretch>
                </p:blipFill>
                <p:spPr bwMode="auto">
                  <a:xfrm>
                    <a:off x="4075269" y="6024091"/>
                    <a:ext cx="446088" cy="593725"/>
                  </a:xfrm>
                  <a:prstGeom prst="rect">
                    <a:avLst/>
                  </a:prstGeom>
                  <a:noFill/>
                  <a:ln w="9525">
                    <a:noFill/>
                    <a:miter lim="800000"/>
                    <a:headEnd/>
                    <a:tailEnd/>
                  </a:ln>
                </p:spPr>
              </p:pic>
            </p:grpSp>
            <p:sp>
              <p:nvSpPr>
                <p:cNvPr id="34" name="33 Rectángulo redondeado"/>
                <p:cNvSpPr/>
                <p:nvPr/>
              </p:nvSpPr>
              <p:spPr>
                <a:xfrm>
                  <a:off x="2770911" y="237374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TextBox 21"/>
                <p:cNvSpPr txBox="1">
                  <a:spLocks noChangeAspect="1" noChangeArrowheads="1"/>
                </p:cNvSpPr>
                <p:nvPr/>
              </p:nvSpPr>
              <p:spPr bwMode="auto">
                <a:xfrm>
                  <a:off x="2353580" y="2548990"/>
                  <a:ext cx="1705311" cy="373239"/>
                </a:xfrm>
                <a:prstGeom prst="rect">
                  <a:avLst/>
                </a:prstGeom>
                <a:noFill/>
                <a:ln w="9525">
                  <a:noFill/>
                  <a:miter lim="800000"/>
                  <a:headEnd/>
                  <a:tailEnd/>
                </a:ln>
              </p:spPr>
              <p:txBody>
                <a:bodyPr>
                  <a:spAutoFit/>
                </a:bodyPr>
                <a:lstStyle/>
                <a:p>
                  <a:pPr algn="ctr">
                    <a:spcBef>
                      <a:spcPct val="50000"/>
                    </a:spcBef>
                  </a:pPr>
                  <a:r>
                    <a:rPr lang="en-US" sz="800" b="1" dirty="0" smtClean="0">
                      <a:solidFill>
                        <a:schemeClr val="bg1"/>
                      </a:solidFill>
                      <a:effectLst/>
                      <a:latin typeface="+mn-lt"/>
                    </a:rPr>
                    <a:t>PL/I</a:t>
                  </a:r>
                  <a:endParaRPr lang="en-US" sz="800" dirty="0">
                    <a:solidFill>
                      <a:schemeClr val="bg1"/>
                    </a:solidFill>
                    <a:effectLst/>
                    <a:latin typeface="+mn-lt"/>
                  </a:endParaRPr>
                </a:p>
              </p:txBody>
            </p:sp>
          </p:grpSp>
          <p:grpSp>
            <p:nvGrpSpPr>
              <p:cNvPr id="6" name="55 Grupo"/>
              <p:cNvGrpSpPr/>
              <p:nvPr/>
            </p:nvGrpSpPr>
            <p:grpSpPr>
              <a:xfrm>
                <a:off x="4842775" y="1902683"/>
                <a:ext cx="3737775" cy="1997901"/>
                <a:chOff x="4694999" y="1708727"/>
                <a:chExt cx="3737775" cy="1997901"/>
              </a:xfrm>
            </p:grpSpPr>
            <p:sp>
              <p:nvSpPr>
                <p:cNvPr id="23" name="22 Rectángulo redondeado"/>
                <p:cNvSpPr/>
                <p:nvPr/>
              </p:nvSpPr>
              <p:spPr>
                <a:xfrm>
                  <a:off x="4849091" y="1708727"/>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7" name="Group 95"/>
                <p:cNvGrpSpPr>
                  <a:grpSpLocks/>
                </p:cNvGrpSpPr>
                <p:nvPr/>
              </p:nvGrpSpPr>
              <p:grpSpPr bwMode="auto">
                <a:xfrm>
                  <a:off x="5957429" y="1876947"/>
                  <a:ext cx="2475345" cy="1829681"/>
                  <a:chOff x="1157119" y="4858659"/>
                  <a:chExt cx="3627398" cy="2732646"/>
                </a:xfrm>
              </p:grpSpPr>
              <p:sp>
                <p:nvSpPr>
                  <p:cNvPr id="77" name="TextBox 43"/>
                  <p:cNvSpPr txBox="1">
                    <a:spLocks noChangeArrowheads="1"/>
                  </p:cNvSpPr>
                  <p:nvPr/>
                </p:nvSpPr>
                <p:spPr bwMode="auto">
                  <a:xfrm>
                    <a:off x="1157119" y="6277353"/>
                    <a:ext cx="3627398" cy="1313952"/>
                  </a:xfrm>
                  <a:prstGeom prst="rect">
                    <a:avLst/>
                  </a:prstGeom>
                  <a:noFill/>
                  <a:ln w="9525">
                    <a:noFill/>
                    <a:miter lim="800000"/>
                    <a:headEnd/>
                    <a:tailEnd/>
                  </a:ln>
                </p:spPr>
                <p:txBody>
                  <a:bodyPr wrap="square">
                    <a:spAutoFit/>
                  </a:bodyPr>
                  <a:lstStyle/>
                  <a:p>
                    <a:pPr algn="ctr">
                      <a:spcBef>
                        <a:spcPct val="50000"/>
                      </a:spcBef>
                    </a:pPr>
                    <a:r>
                      <a:rPr lang="en-US" sz="900" b="1" dirty="0" err="1" smtClean="0">
                        <a:effectLst/>
                        <a:latin typeface="+mn-lt"/>
                      </a:rPr>
                      <a:t>WebSphere</a:t>
                    </a:r>
                    <a:r>
                      <a:rPr lang="en-US" sz="900" b="1" dirty="0" smtClean="0">
                        <a:effectLst/>
                        <a:latin typeface="+mn-lt"/>
                      </a:rPr>
                      <a:t> Application Server</a:t>
                    </a:r>
                    <a:endParaRPr lang="en-US" sz="900" b="1" dirty="0">
                      <a:effectLst/>
                      <a:latin typeface="+mn-lt"/>
                    </a:endParaRPr>
                  </a:p>
                </p:txBody>
              </p:sp>
              <p:pic>
                <p:nvPicPr>
                  <p:cNvPr id="78" name="Rectangle 11355"/>
                  <p:cNvPicPr>
                    <a:picLocks noChangeAspect="1" noChangeArrowheads="1"/>
                  </p:cNvPicPr>
                  <p:nvPr/>
                </p:nvPicPr>
                <p:blipFill>
                  <a:blip r:embed="rId6" cstate="screen"/>
                  <a:srcRect/>
                  <a:stretch>
                    <a:fillRect/>
                  </a:stretch>
                </p:blipFill>
                <p:spPr bwMode="auto">
                  <a:xfrm flipH="1">
                    <a:off x="2542992" y="4858659"/>
                    <a:ext cx="926357" cy="1211559"/>
                  </a:xfrm>
                  <a:prstGeom prst="rect">
                    <a:avLst/>
                  </a:prstGeom>
                  <a:noFill/>
                  <a:ln w="9525">
                    <a:noFill/>
                    <a:miter lim="800000"/>
                    <a:headEnd/>
                    <a:tailEnd/>
                  </a:ln>
                </p:spPr>
              </p:pic>
              <p:pic>
                <p:nvPicPr>
                  <p:cNvPr id="79" name="Rectangle 11356"/>
                  <p:cNvPicPr>
                    <a:picLocks noChangeAspect="1" noChangeArrowheads="1"/>
                  </p:cNvPicPr>
                  <p:nvPr/>
                </p:nvPicPr>
                <p:blipFill>
                  <a:blip r:embed="rId6" cstate="screen"/>
                  <a:srcRect/>
                  <a:stretch>
                    <a:fillRect/>
                  </a:stretch>
                </p:blipFill>
                <p:spPr bwMode="auto">
                  <a:xfrm flipH="1">
                    <a:off x="2082740" y="5135221"/>
                    <a:ext cx="926357" cy="1211559"/>
                  </a:xfrm>
                  <a:prstGeom prst="rect">
                    <a:avLst/>
                  </a:prstGeom>
                  <a:noFill/>
                  <a:ln w="9525">
                    <a:noFill/>
                    <a:miter lim="800000"/>
                    <a:headEnd/>
                    <a:tailEnd/>
                  </a:ln>
                </p:spPr>
              </p:pic>
            </p:grpSp>
            <p:sp>
              <p:nvSpPr>
                <p:cNvPr id="37" name="36 Rectángulo redondeado"/>
                <p:cNvSpPr/>
                <p:nvPr/>
              </p:nvSpPr>
              <p:spPr>
                <a:xfrm>
                  <a:off x="5112329" y="2193635"/>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TextBox 21"/>
                <p:cNvSpPr txBox="1">
                  <a:spLocks noChangeArrowheads="1"/>
                </p:cNvSpPr>
                <p:nvPr/>
              </p:nvSpPr>
              <p:spPr bwMode="auto">
                <a:xfrm>
                  <a:off x="4694999" y="2368881"/>
                  <a:ext cx="1705310" cy="399897"/>
                </a:xfrm>
                <a:prstGeom prst="rect">
                  <a:avLst/>
                </a:prstGeom>
                <a:noFill/>
                <a:ln w="9525">
                  <a:noFill/>
                  <a:miter lim="800000"/>
                  <a:headEnd/>
                  <a:tailEnd/>
                </a:ln>
              </p:spPr>
              <p:txBody>
                <a:bodyPr>
                  <a:spAutoFit/>
                </a:bodyPr>
                <a:lstStyle/>
                <a:p>
                  <a:pPr algn="ctr">
                    <a:spcBef>
                      <a:spcPct val="50000"/>
                    </a:spcBef>
                  </a:pPr>
                  <a:r>
                    <a:rPr lang="en-US" sz="900" b="1" dirty="0" smtClean="0">
                      <a:solidFill>
                        <a:schemeClr val="bg1"/>
                      </a:solidFill>
                      <a:effectLst/>
                      <a:latin typeface="+mn-lt"/>
                    </a:rPr>
                    <a:t>J2EE</a:t>
                  </a:r>
                  <a:endParaRPr lang="en-US" sz="900" dirty="0">
                    <a:solidFill>
                      <a:schemeClr val="bg1"/>
                    </a:solidFill>
                    <a:effectLst/>
                    <a:latin typeface="+mn-lt"/>
                  </a:endParaRPr>
                </a:p>
              </p:txBody>
            </p:sp>
          </p:grpSp>
          <p:sp>
            <p:nvSpPr>
              <p:cNvPr id="39" name="38 Flecha izquierda"/>
              <p:cNvSpPr/>
              <p:nvPr/>
            </p:nvSpPr>
            <p:spPr>
              <a:xfrm>
                <a:off x="3306612" y="2475338"/>
                <a:ext cx="1985818" cy="443346"/>
              </a:xfrm>
              <a:prstGeom prst="leftArrow">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0" name="TextBox 21"/>
              <p:cNvSpPr txBox="1">
                <a:spLocks noChangeArrowheads="1"/>
              </p:cNvSpPr>
              <p:nvPr/>
            </p:nvSpPr>
            <p:spPr bwMode="auto">
              <a:xfrm>
                <a:off x="3475796" y="2517306"/>
                <a:ext cx="1705311" cy="399897"/>
              </a:xfrm>
              <a:prstGeom prst="rect">
                <a:avLst/>
              </a:prstGeom>
              <a:noFill/>
              <a:ln w="9525">
                <a:noFill/>
                <a:miter lim="800000"/>
                <a:headEnd/>
                <a:tailEnd/>
              </a:ln>
            </p:spPr>
            <p:txBody>
              <a:bodyPr>
                <a:spAutoFit/>
              </a:bodyPr>
              <a:lstStyle/>
              <a:p>
                <a:pPr algn="ctr">
                  <a:spcBef>
                    <a:spcPct val="50000"/>
                  </a:spcBef>
                </a:pPr>
                <a:r>
                  <a:rPr lang="en-US" sz="900" b="1" dirty="0" smtClean="0">
                    <a:solidFill>
                      <a:schemeClr val="bg1"/>
                    </a:solidFill>
                    <a:effectLst/>
                  </a:rPr>
                  <a:t>CTG</a:t>
                </a:r>
                <a:endParaRPr lang="en-US" sz="900" dirty="0">
                  <a:solidFill>
                    <a:schemeClr val="bg1"/>
                  </a:solidFill>
                  <a:effectLst/>
                </a:endParaRPr>
              </a:p>
            </p:txBody>
          </p:sp>
          <p:grpSp>
            <p:nvGrpSpPr>
              <p:cNvPr id="8" name="56 Grupo"/>
              <p:cNvGrpSpPr/>
              <p:nvPr/>
            </p:nvGrpSpPr>
            <p:grpSpPr>
              <a:xfrm>
                <a:off x="4958229" y="4345702"/>
                <a:ext cx="3737775" cy="1997901"/>
                <a:chOff x="4810453" y="4151746"/>
                <a:chExt cx="3737775" cy="1997901"/>
              </a:xfrm>
            </p:grpSpPr>
            <p:sp>
              <p:nvSpPr>
                <p:cNvPr id="41" name="40 Rectángulo redondeado"/>
                <p:cNvSpPr/>
                <p:nvPr/>
              </p:nvSpPr>
              <p:spPr>
                <a:xfrm>
                  <a:off x="4964545" y="4151746"/>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9" name="Group 95"/>
                <p:cNvGrpSpPr>
                  <a:grpSpLocks/>
                </p:cNvGrpSpPr>
                <p:nvPr/>
              </p:nvGrpSpPr>
              <p:grpSpPr bwMode="auto">
                <a:xfrm>
                  <a:off x="6072883" y="4319966"/>
                  <a:ext cx="2475345" cy="1829681"/>
                  <a:chOff x="1157119" y="4858659"/>
                  <a:chExt cx="3627398" cy="2732646"/>
                </a:xfrm>
              </p:grpSpPr>
              <p:sp>
                <p:nvSpPr>
                  <p:cNvPr id="43" name="TextBox 43"/>
                  <p:cNvSpPr txBox="1">
                    <a:spLocks noChangeArrowheads="1"/>
                  </p:cNvSpPr>
                  <p:nvPr/>
                </p:nvSpPr>
                <p:spPr bwMode="auto">
                  <a:xfrm>
                    <a:off x="1157119" y="6277353"/>
                    <a:ext cx="3627398" cy="1313952"/>
                  </a:xfrm>
                  <a:prstGeom prst="rect">
                    <a:avLst/>
                  </a:prstGeom>
                  <a:noFill/>
                  <a:ln w="9525">
                    <a:noFill/>
                    <a:miter lim="800000"/>
                    <a:headEnd/>
                    <a:tailEnd/>
                  </a:ln>
                </p:spPr>
                <p:txBody>
                  <a:bodyPr wrap="square">
                    <a:spAutoFit/>
                  </a:bodyPr>
                  <a:lstStyle/>
                  <a:p>
                    <a:pPr algn="ctr">
                      <a:spcBef>
                        <a:spcPct val="50000"/>
                      </a:spcBef>
                    </a:pPr>
                    <a:r>
                      <a:rPr lang="en-US" sz="900" b="1" dirty="0" smtClean="0">
                        <a:effectLst/>
                        <a:latin typeface="+mn-lt"/>
                      </a:rPr>
                      <a:t>Internet Information Services</a:t>
                    </a:r>
                    <a:endParaRPr lang="en-US" sz="900" b="1" dirty="0">
                      <a:effectLst/>
                      <a:latin typeface="+mn-lt"/>
                    </a:endParaRPr>
                  </a:p>
                </p:txBody>
              </p:sp>
              <p:pic>
                <p:nvPicPr>
                  <p:cNvPr id="44" name="Rectangle 11355"/>
                  <p:cNvPicPr>
                    <a:picLocks noChangeAspect="1" noChangeArrowheads="1"/>
                  </p:cNvPicPr>
                  <p:nvPr/>
                </p:nvPicPr>
                <p:blipFill>
                  <a:blip r:embed="rId6" cstate="screen"/>
                  <a:srcRect/>
                  <a:stretch>
                    <a:fillRect/>
                  </a:stretch>
                </p:blipFill>
                <p:spPr bwMode="auto">
                  <a:xfrm flipH="1">
                    <a:off x="2542992" y="4858659"/>
                    <a:ext cx="926357" cy="1211559"/>
                  </a:xfrm>
                  <a:prstGeom prst="rect">
                    <a:avLst/>
                  </a:prstGeom>
                  <a:noFill/>
                  <a:ln w="9525">
                    <a:noFill/>
                    <a:miter lim="800000"/>
                    <a:headEnd/>
                    <a:tailEnd/>
                  </a:ln>
                </p:spPr>
              </p:pic>
              <p:pic>
                <p:nvPicPr>
                  <p:cNvPr id="45" name="Rectangle 11356"/>
                  <p:cNvPicPr>
                    <a:picLocks noChangeAspect="1" noChangeArrowheads="1"/>
                  </p:cNvPicPr>
                  <p:nvPr/>
                </p:nvPicPr>
                <p:blipFill>
                  <a:blip r:embed="rId6" cstate="screen"/>
                  <a:srcRect/>
                  <a:stretch>
                    <a:fillRect/>
                  </a:stretch>
                </p:blipFill>
                <p:spPr bwMode="auto">
                  <a:xfrm flipH="1">
                    <a:off x="2082740" y="5135221"/>
                    <a:ext cx="926357" cy="1211559"/>
                  </a:xfrm>
                  <a:prstGeom prst="rect">
                    <a:avLst/>
                  </a:prstGeom>
                  <a:noFill/>
                  <a:ln w="9525">
                    <a:noFill/>
                    <a:miter lim="800000"/>
                    <a:headEnd/>
                    <a:tailEnd/>
                  </a:ln>
                </p:spPr>
              </p:pic>
            </p:grpSp>
            <p:sp>
              <p:nvSpPr>
                <p:cNvPr id="46" name="45 Rectángulo redondeado"/>
                <p:cNvSpPr/>
                <p:nvPr/>
              </p:nvSpPr>
              <p:spPr>
                <a:xfrm>
                  <a:off x="5227783" y="463665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7" name="TextBox 21"/>
                <p:cNvSpPr txBox="1">
                  <a:spLocks noChangeArrowheads="1"/>
                </p:cNvSpPr>
                <p:nvPr/>
              </p:nvSpPr>
              <p:spPr bwMode="auto">
                <a:xfrm>
                  <a:off x="4810453" y="4811900"/>
                  <a:ext cx="1705310" cy="399897"/>
                </a:xfrm>
                <a:prstGeom prst="rect">
                  <a:avLst/>
                </a:prstGeom>
                <a:noFill/>
                <a:ln w="9525">
                  <a:noFill/>
                  <a:miter lim="800000"/>
                  <a:headEnd/>
                  <a:tailEnd/>
                </a:ln>
              </p:spPr>
              <p:txBody>
                <a:bodyPr>
                  <a:spAutoFit/>
                </a:bodyPr>
                <a:lstStyle/>
                <a:p>
                  <a:pPr algn="ctr">
                    <a:spcBef>
                      <a:spcPct val="50000"/>
                    </a:spcBef>
                  </a:pPr>
                  <a:r>
                    <a:rPr lang="en-US" sz="900" b="1" dirty="0" smtClean="0">
                      <a:solidFill>
                        <a:schemeClr val="bg1"/>
                      </a:solidFill>
                      <a:effectLst/>
                      <a:latin typeface="+mn-lt"/>
                    </a:rPr>
                    <a:t>.NET</a:t>
                  </a:r>
                  <a:endParaRPr lang="en-US" sz="900" dirty="0">
                    <a:solidFill>
                      <a:schemeClr val="bg1"/>
                    </a:solidFill>
                    <a:effectLst/>
                    <a:latin typeface="+mn-lt"/>
                  </a:endParaRPr>
                </a:p>
              </p:txBody>
            </p:sp>
          </p:grpSp>
          <p:sp>
            <p:nvSpPr>
              <p:cNvPr id="51" name="50 Flecha izquierda"/>
              <p:cNvSpPr/>
              <p:nvPr/>
            </p:nvSpPr>
            <p:spPr>
              <a:xfrm rot="2505334">
                <a:off x="2869993" y="3681665"/>
                <a:ext cx="2987363" cy="443346"/>
              </a:xfrm>
              <a:prstGeom prst="leftArrow">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3" name="TextBox 21"/>
              <p:cNvSpPr txBox="1">
                <a:spLocks noChangeArrowheads="1"/>
              </p:cNvSpPr>
              <p:nvPr/>
            </p:nvSpPr>
            <p:spPr bwMode="auto">
              <a:xfrm rot="2519874">
                <a:off x="3517360" y="3698501"/>
                <a:ext cx="1705311" cy="373238"/>
              </a:xfrm>
              <a:prstGeom prst="rect">
                <a:avLst/>
              </a:prstGeom>
              <a:noFill/>
              <a:ln w="9525">
                <a:noFill/>
                <a:miter lim="800000"/>
                <a:headEnd/>
                <a:tailEnd/>
              </a:ln>
            </p:spPr>
            <p:txBody>
              <a:bodyPr>
                <a:spAutoFit/>
              </a:bodyPr>
              <a:lstStyle/>
              <a:p>
                <a:pPr algn="ctr">
                  <a:spcBef>
                    <a:spcPct val="50000"/>
                  </a:spcBef>
                </a:pPr>
                <a:r>
                  <a:rPr lang="en-US" sz="800" b="1" dirty="0" err="1" smtClean="0">
                    <a:solidFill>
                      <a:schemeClr val="bg1"/>
                    </a:solidFill>
                    <a:effectLst/>
                    <a:latin typeface="+mn-lt"/>
                  </a:rPr>
                  <a:t>Tiras</a:t>
                </a:r>
                <a:r>
                  <a:rPr lang="en-US" sz="800" b="1" dirty="0" smtClean="0">
                    <a:solidFill>
                      <a:schemeClr val="bg1"/>
                    </a:solidFill>
                    <a:effectLst/>
                    <a:latin typeface="+mn-lt"/>
                  </a:rPr>
                  <a:t> TCP</a:t>
                </a:r>
                <a:endParaRPr lang="en-US" sz="800" dirty="0">
                  <a:solidFill>
                    <a:schemeClr val="bg1"/>
                  </a:solidFill>
                  <a:effectLst/>
                  <a:latin typeface="+mn-lt"/>
                </a:endParaRPr>
              </a:p>
            </p:txBody>
          </p:sp>
        </p:grpSp>
        <p:grpSp>
          <p:nvGrpSpPr>
            <p:cNvPr id="10" name="48 Grupo"/>
            <p:cNvGrpSpPr/>
            <p:nvPr/>
          </p:nvGrpSpPr>
          <p:grpSpPr>
            <a:xfrm>
              <a:off x="5175281" y="2249452"/>
              <a:ext cx="1705310" cy="373239"/>
              <a:chOff x="1804011" y="4641671"/>
              <a:chExt cx="1705310" cy="373239"/>
            </a:xfrm>
          </p:grpSpPr>
          <p:sp>
            <p:nvSpPr>
              <p:cNvPr id="63" name="62 Rectángulo redondeado"/>
              <p:cNvSpPr/>
              <p:nvPr/>
            </p:nvSpPr>
            <p:spPr>
              <a:xfrm>
                <a:off x="2096655" y="4710545"/>
                <a:ext cx="1108363" cy="258620"/>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8" name="TextBox 21"/>
              <p:cNvSpPr txBox="1">
                <a:spLocks noChangeArrowheads="1"/>
              </p:cNvSpPr>
              <p:nvPr/>
            </p:nvSpPr>
            <p:spPr bwMode="auto">
              <a:xfrm>
                <a:off x="1804011" y="4641671"/>
                <a:ext cx="1705310" cy="373239"/>
              </a:xfrm>
              <a:prstGeom prst="rect">
                <a:avLst/>
              </a:prstGeom>
              <a:noFill/>
              <a:ln w="9525">
                <a:noFill/>
                <a:miter lim="800000"/>
                <a:headEnd/>
                <a:tailEnd/>
              </a:ln>
            </p:spPr>
            <p:txBody>
              <a:bodyPr wrap="square">
                <a:spAutoFit/>
              </a:bodyPr>
              <a:lstStyle/>
              <a:p>
                <a:pPr algn="ctr">
                  <a:spcBef>
                    <a:spcPct val="50000"/>
                  </a:spcBef>
                </a:pPr>
                <a:r>
                  <a:rPr lang="en-US" sz="800" b="1" dirty="0" err="1" smtClean="0">
                    <a:solidFill>
                      <a:schemeClr val="bg1"/>
                    </a:solidFill>
                    <a:effectLst/>
                    <a:latin typeface="+mn-lt"/>
                  </a:rPr>
                  <a:t>Metrópolis</a:t>
                </a:r>
                <a:endParaRPr lang="en-US" sz="800" dirty="0">
                  <a:solidFill>
                    <a:schemeClr val="bg1"/>
                  </a:solidFill>
                  <a:effectLst/>
                  <a:latin typeface="+mn-lt"/>
                </a:endParaRPr>
              </a:p>
            </p:txBody>
          </p:sp>
        </p:grpSp>
        <p:grpSp>
          <p:nvGrpSpPr>
            <p:cNvPr id="11" name="54 Grupo"/>
            <p:cNvGrpSpPr/>
            <p:nvPr/>
          </p:nvGrpSpPr>
          <p:grpSpPr>
            <a:xfrm>
              <a:off x="5558590" y="4664365"/>
              <a:ext cx="1705310" cy="434108"/>
              <a:chOff x="2094954" y="5181601"/>
              <a:chExt cx="1705310" cy="434108"/>
            </a:xfrm>
          </p:grpSpPr>
          <p:sp>
            <p:nvSpPr>
              <p:cNvPr id="52" name="51 Rectángulo redondeado"/>
              <p:cNvSpPr/>
              <p:nvPr/>
            </p:nvSpPr>
            <p:spPr>
              <a:xfrm>
                <a:off x="2207492" y="5181601"/>
                <a:ext cx="1496290"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TextBox 21"/>
              <p:cNvSpPr txBox="1">
                <a:spLocks noChangeArrowheads="1"/>
              </p:cNvSpPr>
              <p:nvPr/>
            </p:nvSpPr>
            <p:spPr bwMode="auto">
              <a:xfrm>
                <a:off x="2094954" y="5190578"/>
                <a:ext cx="1705310" cy="399896"/>
              </a:xfrm>
              <a:prstGeom prst="rect">
                <a:avLst/>
              </a:prstGeom>
              <a:noFill/>
              <a:ln w="9525">
                <a:noFill/>
                <a:miter lim="800000"/>
                <a:headEnd/>
                <a:tailEnd/>
              </a:ln>
            </p:spPr>
            <p:txBody>
              <a:bodyPr wrap="square">
                <a:spAutoFit/>
              </a:bodyPr>
              <a:lstStyle/>
              <a:p>
                <a:pPr algn="ctr">
                  <a:spcBef>
                    <a:spcPct val="50000"/>
                  </a:spcBef>
                </a:pPr>
                <a:r>
                  <a:rPr lang="en-US" sz="900" b="1" dirty="0" smtClean="0">
                    <a:solidFill>
                      <a:schemeClr val="bg1"/>
                    </a:solidFill>
                    <a:effectLst/>
                    <a:latin typeface="+mn-lt"/>
                  </a:rPr>
                  <a:t>SIF</a:t>
                </a:r>
                <a:endParaRPr lang="en-US" sz="900" dirty="0">
                  <a:solidFill>
                    <a:schemeClr val="bg1"/>
                  </a:solidFill>
                  <a:effectLst/>
                  <a:latin typeface="+mn-lt"/>
                </a:endParaRPr>
              </a:p>
            </p:txBody>
          </p:sp>
        </p:grpSp>
      </p:grpSp>
      <p:grpSp>
        <p:nvGrpSpPr>
          <p:cNvPr id="12" name="64 Grupo"/>
          <p:cNvGrpSpPr/>
          <p:nvPr/>
        </p:nvGrpSpPr>
        <p:grpSpPr>
          <a:xfrm>
            <a:off x="4886036" y="1773382"/>
            <a:ext cx="3897746" cy="2789382"/>
            <a:chOff x="378697" y="1690256"/>
            <a:chExt cx="8405085" cy="4668985"/>
          </a:xfrm>
        </p:grpSpPr>
        <p:sp>
          <p:nvSpPr>
            <p:cNvPr id="67" name="66 Rectángulo redondeado"/>
            <p:cNvSpPr/>
            <p:nvPr/>
          </p:nvSpPr>
          <p:spPr>
            <a:xfrm>
              <a:off x="4692073" y="1690256"/>
              <a:ext cx="4091709" cy="2253672"/>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8" name="67 Rectángulo redondeado"/>
            <p:cNvSpPr/>
            <p:nvPr/>
          </p:nvSpPr>
          <p:spPr>
            <a:xfrm>
              <a:off x="4678224" y="4105569"/>
              <a:ext cx="4091709" cy="2253672"/>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1" name="70 Rectángulo redondeado"/>
            <p:cNvSpPr/>
            <p:nvPr/>
          </p:nvSpPr>
          <p:spPr>
            <a:xfrm>
              <a:off x="378697" y="1699495"/>
              <a:ext cx="4091709" cy="2253672"/>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73" name="Picture 73"/>
            <p:cNvPicPr>
              <a:picLocks noChangeAspect="1" noChangeArrowheads="1"/>
            </p:cNvPicPr>
            <p:nvPr/>
          </p:nvPicPr>
          <p:blipFill>
            <a:blip r:embed="rId7"/>
            <a:srcRect/>
            <a:stretch>
              <a:fillRect/>
            </a:stretch>
          </p:blipFill>
          <p:spPr bwMode="auto">
            <a:xfrm>
              <a:off x="6155605" y="4705205"/>
              <a:ext cx="1128712" cy="1082675"/>
            </a:xfrm>
            <a:prstGeom prst="rect">
              <a:avLst/>
            </a:prstGeom>
            <a:noFill/>
            <a:ln w="9525">
              <a:noFill/>
              <a:miter lim="800000"/>
              <a:headEnd/>
              <a:tailEnd/>
            </a:ln>
          </p:spPr>
        </p:pic>
        <p:pic>
          <p:nvPicPr>
            <p:cNvPr id="74" name="Picture 73"/>
            <p:cNvPicPr>
              <a:picLocks noChangeAspect="1" noChangeArrowheads="1"/>
            </p:cNvPicPr>
            <p:nvPr/>
          </p:nvPicPr>
          <p:blipFill>
            <a:blip r:embed="rId7"/>
            <a:srcRect/>
            <a:stretch>
              <a:fillRect/>
            </a:stretch>
          </p:blipFill>
          <p:spPr bwMode="auto">
            <a:xfrm>
              <a:off x="6100188" y="2285278"/>
              <a:ext cx="1128712" cy="1082675"/>
            </a:xfrm>
            <a:prstGeom prst="rect">
              <a:avLst/>
            </a:prstGeom>
            <a:noFill/>
            <a:ln w="9525">
              <a:noFill/>
              <a:miter lim="800000"/>
              <a:headEnd/>
              <a:tailEnd/>
            </a:ln>
          </p:spPr>
        </p:pic>
        <p:pic>
          <p:nvPicPr>
            <p:cNvPr id="85" name="84 Imagen" descr="XCAAJYXUMCA6ADCHNCA5VUK2SCAZMHTS9CAUBK5TOCADHF8IECA092GN8CAE6W6K7CAIV3YRNCADYGH4NCAYNPD2BCAWCMUU3CA47ZVU3CAB3TESKCAW0Y64ZCA2RTF9JCA5IOSARCAAU55QY.jpg"/>
            <p:cNvPicPr>
              <a:picLocks noChangeAspect="1"/>
            </p:cNvPicPr>
            <p:nvPr/>
          </p:nvPicPr>
          <p:blipFill>
            <a:blip r:embed="rId8" cstate="screen"/>
            <a:stretch>
              <a:fillRect/>
            </a:stretch>
          </p:blipFill>
          <p:spPr>
            <a:xfrm>
              <a:off x="5228568" y="2147811"/>
              <a:ext cx="704850" cy="828676"/>
            </a:xfrm>
            <a:prstGeom prst="rect">
              <a:avLst/>
            </a:prstGeom>
          </p:spPr>
        </p:pic>
        <p:grpSp>
          <p:nvGrpSpPr>
            <p:cNvPr id="13" name="72 Grupo"/>
            <p:cNvGrpSpPr/>
            <p:nvPr/>
          </p:nvGrpSpPr>
          <p:grpSpPr>
            <a:xfrm>
              <a:off x="1378983" y="2270233"/>
              <a:ext cx="1705310" cy="1051035"/>
              <a:chOff x="1378983" y="2270233"/>
              <a:chExt cx="1705310" cy="1051035"/>
            </a:xfrm>
          </p:grpSpPr>
          <p:sp>
            <p:nvSpPr>
              <p:cNvPr id="90" name="89 Y"/>
              <p:cNvSpPr/>
              <p:nvPr/>
            </p:nvSpPr>
            <p:spPr>
              <a:xfrm>
                <a:off x="1734203" y="2270233"/>
                <a:ext cx="966955" cy="1051035"/>
              </a:xfrm>
              <a:prstGeom prst="flowChartSummingJunction">
                <a:avLst/>
              </a:prstGeom>
              <a:solidFill>
                <a:srgbClr val="00B0F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1" name="TextBox 21"/>
              <p:cNvSpPr txBox="1">
                <a:spLocks noChangeArrowheads="1"/>
              </p:cNvSpPr>
              <p:nvPr/>
            </p:nvSpPr>
            <p:spPr bwMode="auto">
              <a:xfrm>
                <a:off x="1378983" y="2636882"/>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rPr>
                  <a:t>TCP</a:t>
                </a:r>
                <a:endParaRPr lang="en-US" sz="1400" dirty="0">
                  <a:solidFill>
                    <a:schemeClr val="bg1"/>
                  </a:solidFill>
                  <a:effectLst/>
                </a:endParaRPr>
              </a:p>
            </p:txBody>
          </p:sp>
        </p:grpSp>
        <p:grpSp>
          <p:nvGrpSpPr>
            <p:cNvPr id="14" name="79 Grupo"/>
            <p:cNvGrpSpPr/>
            <p:nvPr/>
          </p:nvGrpSpPr>
          <p:grpSpPr>
            <a:xfrm>
              <a:off x="6986253" y="2317529"/>
              <a:ext cx="1705310" cy="1051035"/>
              <a:chOff x="1378983" y="2270233"/>
              <a:chExt cx="1705310" cy="1051035"/>
            </a:xfrm>
          </p:grpSpPr>
          <p:sp>
            <p:nvSpPr>
              <p:cNvPr id="88" name="87 Y"/>
              <p:cNvSpPr/>
              <p:nvPr/>
            </p:nvSpPr>
            <p:spPr>
              <a:xfrm>
                <a:off x="1734203" y="2270233"/>
                <a:ext cx="966955" cy="1051035"/>
              </a:xfrm>
              <a:prstGeom prst="flowChartSummingJunction">
                <a:avLst/>
              </a:prstGeom>
              <a:solidFill>
                <a:srgbClr val="00B0F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9" name="TextBox 21"/>
              <p:cNvSpPr txBox="1">
                <a:spLocks noChangeArrowheads="1"/>
              </p:cNvSpPr>
              <p:nvPr/>
            </p:nvSpPr>
            <p:spPr bwMode="auto">
              <a:xfrm>
                <a:off x="1378983" y="2636882"/>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rPr>
                  <a:t>TCP</a:t>
                </a:r>
                <a:endParaRPr lang="en-US" sz="1400" dirty="0">
                  <a:solidFill>
                    <a:schemeClr val="bg1"/>
                  </a:solidFill>
                  <a:effectLst/>
                </a:endParaRPr>
              </a:p>
            </p:txBody>
          </p:sp>
        </p:grpSp>
      </p:grpSp>
      <p:grpSp>
        <p:nvGrpSpPr>
          <p:cNvPr id="15" name="57 Grupo"/>
          <p:cNvGrpSpPr/>
          <p:nvPr/>
        </p:nvGrpSpPr>
        <p:grpSpPr>
          <a:xfrm>
            <a:off x="7121235" y="2604659"/>
            <a:ext cx="397163" cy="378692"/>
            <a:chOff x="5495636" y="3223491"/>
            <a:chExt cx="480292" cy="489528"/>
          </a:xfrm>
        </p:grpSpPr>
        <p:sp>
          <p:nvSpPr>
            <p:cNvPr id="56" name="55 Rectángulo redondeado"/>
            <p:cNvSpPr/>
            <p:nvPr/>
          </p:nvSpPr>
          <p:spPr>
            <a:xfrm>
              <a:off x="5495636" y="3223491"/>
              <a:ext cx="480292" cy="489528"/>
            </a:xfrm>
            <a:prstGeom prst="roundRect">
              <a:avLst/>
            </a:prstGeom>
            <a:solidFill>
              <a:schemeClr val="tx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57" name="56 Imagen" descr="rmi_v20_title_logo.png"/>
            <p:cNvPicPr>
              <a:picLocks noChangeAspect="1"/>
            </p:cNvPicPr>
            <p:nvPr/>
          </p:nvPicPr>
          <p:blipFill>
            <a:blip r:embed="rId9" cstate="screen"/>
            <a:stretch>
              <a:fillRect/>
            </a:stretch>
          </p:blipFill>
          <p:spPr>
            <a:xfrm>
              <a:off x="5532582" y="3272728"/>
              <a:ext cx="400043" cy="394116"/>
            </a:xfrm>
            <a:prstGeom prst="rect">
              <a:avLst/>
            </a:prstGeom>
          </p:spPr>
        </p:pic>
      </p:grpSp>
      <p:grpSp>
        <p:nvGrpSpPr>
          <p:cNvPr id="16" name="107 Grupo"/>
          <p:cNvGrpSpPr/>
          <p:nvPr/>
        </p:nvGrpSpPr>
        <p:grpSpPr>
          <a:xfrm>
            <a:off x="651532" y="4932333"/>
            <a:ext cx="3793746" cy="1653313"/>
            <a:chOff x="713316" y="4759338"/>
            <a:chExt cx="3793746" cy="1653313"/>
          </a:xfrm>
        </p:grpSpPr>
        <p:sp>
          <p:nvSpPr>
            <p:cNvPr id="99" name="98 Rectángulo redondeado"/>
            <p:cNvSpPr/>
            <p:nvPr/>
          </p:nvSpPr>
          <p:spPr>
            <a:xfrm>
              <a:off x="713316" y="4759338"/>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0" name="TextBox 43"/>
            <p:cNvSpPr txBox="1">
              <a:spLocks noChangeArrowheads="1"/>
            </p:cNvSpPr>
            <p:nvPr/>
          </p:nvSpPr>
          <p:spPr bwMode="auto">
            <a:xfrm>
              <a:off x="2031717" y="5963963"/>
              <a:ext cx="2475345" cy="307777"/>
            </a:xfrm>
            <a:prstGeom prst="rect">
              <a:avLst/>
            </a:prstGeom>
            <a:noFill/>
            <a:ln w="9525">
              <a:noFill/>
              <a:miter lim="800000"/>
              <a:headEnd/>
              <a:tailEnd/>
            </a:ln>
          </p:spPr>
          <p:txBody>
            <a:bodyPr wrap="square">
              <a:spAutoFit/>
            </a:bodyPr>
            <a:lstStyle/>
            <a:p>
              <a:pPr algn="ctr">
                <a:spcBef>
                  <a:spcPct val="50000"/>
                </a:spcBef>
              </a:pPr>
              <a:r>
                <a:rPr lang="en-US" sz="1400" b="1" dirty="0" smtClean="0">
                  <a:effectLst/>
                  <a:latin typeface="+mn-lt"/>
                </a:rPr>
                <a:t>Windows</a:t>
              </a:r>
              <a:endParaRPr lang="en-US" sz="1400" b="1" dirty="0">
                <a:effectLst/>
                <a:latin typeface="+mn-lt"/>
              </a:endParaRPr>
            </a:p>
          </p:txBody>
        </p:sp>
        <p:sp>
          <p:nvSpPr>
            <p:cNvPr id="103" name="102 Rectángulo redondeado"/>
            <p:cNvSpPr/>
            <p:nvPr/>
          </p:nvSpPr>
          <p:spPr>
            <a:xfrm>
              <a:off x="1334900" y="533074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4" name="TextBox 21"/>
            <p:cNvSpPr txBox="1">
              <a:spLocks noChangeArrowheads="1"/>
            </p:cNvSpPr>
            <p:nvPr/>
          </p:nvSpPr>
          <p:spPr bwMode="auto">
            <a:xfrm>
              <a:off x="917567" y="5555417"/>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NSDK</a:t>
              </a:r>
              <a:endParaRPr lang="en-US" sz="1400" dirty="0">
                <a:solidFill>
                  <a:schemeClr val="bg1"/>
                </a:solidFill>
                <a:effectLst/>
                <a:latin typeface="+mn-lt"/>
              </a:endParaRPr>
            </a:p>
          </p:txBody>
        </p:sp>
        <p:sp>
          <p:nvSpPr>
            <p:cNvPr id="106" name="105 Rectángulo redondeado"/>
            <p:cNvSpPr/>
            <p:nvPr/>
          </p:nvSpPr>
          <p:spPr>
            <a:xfrm>
              <a:off x="1618734" y="5133922"/>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5" name="TextBox 21"/>
            <p:cNvSpPr txBox="1">
              <a:spLocks noChangeArrowheads="1"/>
            </p:cNvSpPr>
            <p:nvPr/>
          </p:nvSpPr>
          <p:spPr bwMode="auto">
            <a:xfrm>
              <a:off x="1357292" y="5217042"/>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Oficina</a:t>
              </a:r>
              <a:r>
                <a:rPr lang="en-US" sz="1100" b="1" dirty="0" smtClean="0">
                  <a:solidFill>
                    <a:schemeClr val="bg1"/>
                  </a:solidFill>
                  <a:effectLst/>
                  <a:latin typeface="+mn-lt"/>
                </a:rPr>
                <a:t> 2000</a:t>
              </a:r>
              <a:endParaRPr lang="en-US" sz="1100" dirty="0">
                <a:solidFill>
                  <a:schemeClr val="bg1"/>
                </a:solidFill>
                <a:effectLst/>
                <a:latin typeface="+mn-lt"/>
              </a:endParaRPr>
            </a:p>
          </p:txBody>
        </p:sp>
        <p:pic>
          <p:nvPicPr>
            <p:cNvPr id="101" name="Rectangle 11355"/>
            <p:cNvPicPr>
              <a:picLocks noChangeAspect="1" noChangeArrowheads="1"/>
            </p:cNvPicPr>
            <p:nvPr/>
          </p:nvPicPr>
          <p:blipFill>
            <a:blip r:embed="rId10" cstate="screen"/>
            <a:srcRect/>
            <a:stretch>
              <a:fillRect/>
            </a:stretch>
          </p:blipFill>
          <p:spPr bwMode="auto">
            <a:xfrm flipH="1">
              <a:off x="3125723" y="5014056"/>
              <a:ext cx="632148" cy="811216"/>
            </a:xfrm>
            <a:prstGeom prst="rect">
              <a:avLst/>
            </a:prstGeom>
            <a:noFill/>
            <a:ln w="9525">
              <a:noFill/>
              <a:miter lim="800000"/>
              <a:headEnd/>
              <a:tailEnd/>
            </a:ln>
          </p:spPr>
        </p:pic>
        <p:pic>
          <p:nvPicPr>
            <p:cNvPr id="102" name="Rectangle 11356"/>
            <p:cNvPicPr>
              <a:picLocks noChangeAspect="1" noChangeArrowheads="1"/>
            </p:cNvPicPr>
            <p:nvPr/>
          </p:nvPicPr>
          <p:blipFill>
            <a:blip r:embed="rId10" cstate="screen"/>
            <a:srcRect/>
            <a:stretch>
              <a:fillRect/>
            </a:stretch>
          </p:blipFill>
          <p:spPr bwMode="auto">
            <a:xfrm flipH="1">
              <a:off x="2811646" y="5199232"/>
              <a:ext cx="632148" cy="811216"/>
            </a:xfrm>
            <a:prstGeom prst="rect">
              <a:avLst/>
            </a:prstGeom>
            <a:noFill/>
            <a:ln w="9525">
              <a:noFill/>
              <a:miter lim="800000"/>
              <a:headEnd/>
              <a:tailEnd/>
            </a:ln>
          </p:spPr>
        </p:pic>
      </p:grpSp>
      <p:grpSp>
        <p:nvGrpSpPr>
          <p:cNvPr id="17" name="108 Grupo"/>
          <p:cNvGrpSpPr/>
          <p:nvPr/>
        </p:nvGrpSpPr>
        <p:grpSpPr>
          <a:xfrm>
            <a:off x="643294" y="3206504"/>
            <a:ext cx="3793746" cy="1653313"/>
            <a:chOff x="713316" y="4759338"/>
            <a:chExt cx="3793746" cy="1653313"/>
          </a:xfrm>
        </p:grpSpPr>
        <p:sp>
          <p:nvSpPr>
            <p:cNvPr id="110" name="109 Rectángulo redondeado"/>
            <p:cNvSpPr/>
            <p:nvPr/>
          </p:nvSpPr>
          <p:spPr>
            <a:xfrm>
              <a:off x="713316" y="4759338"/>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1" name="TextBox 43"/>
            <p:cNvSpPr txBox="1">
              <a:spLocks noChangeArrowheads="1"/>
            </p:cNvSpPr>
            <p:nvPr/>
          </p:nvSpPr>
          <p:spPr bwMode="auto">
            <a:xfrm>
              <a:off x="2031717" y="5963963"/>
              <a:ext cx="2475345" cy="246221"/>
            </a:xfrm>
            <a:prstGeom prst="rect">
              <a:avLst/>
            </a:prstGeom>
            <a:noFill/>
            <a:ln w="9525">
              <a:noFill/>
              <a:miter lim="800000"/>
              <a:headEnd/>
              <a:tailEnd/>
            </a:ln>
          </p:spPr>
          <p:txBody>
            <a:bodyPr wrap="square">
              <a:spAutoFit/>
            </a:bodyPr>
            <a:lstStyle/>
            <a:p>
              <a:pPr algn="ctr">
                <a:spcBef>
                  <a:spcPct val="50000"/>
                </a:spcBef>
              </a:pPr>
              <a:r>
                <a:rPr lang="en-US" sz="1000" b="1" dirty="0" err="1" smtClean="0">
                  <a:effectLst/>
                  <a:latin typeface="+mn-lt"/>
                </a:rPr>
                <a:t>WebSphere</a:t>
              </a:r>
              <a:r>
                <a:rPr lang="en-US" sz="1000" b="1" dirty="0" smtClean="0">
                  <a:effectLst/>
                  <a:latin typeface="+mn-lt"/>
                </a:rPr>
                <a:t> Application Server</a:t>
              </a:r>
              <a:endParaRPr lang="en-US" sz="1000" b="1" dirty="0">
                <a:effectLst/>
                <a:latin typeface="+mn-lt"/>
              </a:endParaRPr>
            </a:p>
          </p:txBody>
        </p:sp>
        <p:sp>
          <p:nvSpPr>
            <p:cNvPr id="112" name="111 Rectángulo redondeado"/>
            <p:cNvSpPr/>
            <p:nvPr/>
          </p:nvSpPr>
          <p:spPr>
            <a:xfrm>
              <a:off x="1334900" y="533074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3" name="TextBox 21"/>
            <p:cNvSpPr txBox="1">
              <a:spLocks noChangeArrowheads="1"/>
            </p:cNvSpPr>
            <p:nvPr/>
          </p:nvSpPr>
          <p:spPr bwMode="auto">
            <a:xfrm>
              <a:off x="917567" y="5555417"/>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J2EE</a:t>
              </a:r>
              <a:endParaRPr lang="en-US" sz="1400" dirty="0">
                <a:solidFill>
                  <a:schemeClr val="bg1"/>
                </a:solidFill>
                <a:effectLst/>
                <a:latin typeface="+mn-lt"/>
              </a:endParaRPr>
            </a:p>
          </p:txBody>
        </p:sp>
        <p:sp>
          <p:nvSpPr>
            <p:cNvPr id="114" name="113 Rectángulo redondeado"/>
            <p:cNvSpPr/>
            <p:nvPr/>
          </p:nvSpPr>
          <p:spPr>
            <a:xfrm>
              <a:off x="1618734" y="5133922"/>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5" name="TextBox 21"/>
            <p:cNvSpPr txBox="1">
              <a:spLocks noChangeArrowheads="1"/>
            </p:cNvSpPr>
            <p:nvPr/>
          </p:nvSpPr>
          <p:spPr bwMode="auto">
            <a:xfrm>
              <a:off x="1357292" y="5093474"/>
              <a:ext cx="1705310" cy="515526"/>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Metrópolis</a:t>
              </a:r>
              <a:endParaRPr lang="en-US" sz="1100" b="1" dirty="0" smtClean="0">
                <a:solidFill>
                  <a:schemeClr val="bg1"/>
                </a:solidFill>
                <a:effectLst/>
                <a:latin typeface="+mn-lt"/>
              </a:endParaRPr>
            </a:p>
            <a:p>
              <a:pPr algn="ctr">
                <a:spcBef>
                  <a:spcPct val="50000"/>
                </a:spcBef>
              </a:pPr>
              <a:r>
                <a:rPr lang="en-US" sz="1100" b="1" dirty="0" err="1" smtClean="0">
                  <a:solidFill>
                    <a:schemeClr val="bg1"/>
                  </a:solidFill>
                  <a:effectLst/>
                  <a:latin typeface="+mn-lt"/>
                </a:rPr>
                <a:t>Presentación</a:t>
              </a:r>
              <a:endParaRPr lang="en-US" sz="1100" dirty="0">
                <a:solidFill>
                  <a:schemeClr val="bg1"/>
                </a:solidFill>
                <a:effectLst/>
                <a:latin typeface="+mn-lt"/>
              </a:endParaRPr>
            </a:p>
          </p:txBody>
        </p:sp>
        <p:pic>
          <p:nvPicPr>
            <p:cNvPr id="116" name="Rectangle 11355"/>
            <p:cNvPicPr>
              <a:picLocks noChangeAspect="1" noChangeArrowheads="1"/>
            </p:cNvPicPr>
            <p:nvPr/>
          </p:nvPicPr>
          <p:blipFill>
            <a:blip r:embed="rId10" cstate="screen"/>
            <a:srcRect/>
            <a:stretch>
              <a:fillRect/>
            </a:stretch>
          </p:blipFill>
          <p:spPr bwMode="auto">
            <a:xfrm flipH="1">
              <a:off x="3125723" y="5014056"/>
              <a:ext cx="632148" cy="811216"/>
            </a:xfrm>
            <a:prstGeom prst="rect">
              <a:avLst/>
            </a:prstGeom>
            <a:noFill/>
            <a:ln w="9525">
              <a:noFill/>
              <a:miter lim="800000"/>
              <a:headEnd/>
              <a:tailEnd/>
            </a:ln>
          </p:spPr>
        </p:pic>
        <p:pic>
          <p:nvPicPr>
            <p:cNvPr id="117" name="Rectangle 11356"/>
            <p:cNvPicPr>
              <a:picLocks noChangeAspect="1" noChangeArrowheads="1"/>
            </p:cNvPicPr>
            <p:nvPr/>
          </p:nvPicPr>
          <p:blipFill>
            <a:blip r:embed="rId10" cstate="screen"/>
            <a:srcRect/>
            <a:stretch>
              <a:fillRect/>
            </a:stretch>
          </p:blipFill>
          <p:spPr bwMode="auto">
            <a:xfrm flipH="1">
              <a:off x="2811646" y="5199232"/>
              <a:ext cx="632148" cy="811216"/>
            </a:xfrm>
            <a:prstGeom prst="rect">
              <a:avLst/>
            </a:prstGeom>
            <a:noFill/>
            <a:ln w="9525">
              <a:noFill/>
              <a:miter lim="800000"/>
              <a:headEnd/>
              <a:tailEnd/>
            </a:ln>
          </p:spPr>
        </p:pic>
      </p:grpSp>
      <p:grpSp>
        <p:nvGrpSpPr>
          <p:cNvPr id="18" name="118 Grupo"/>
          <p:cNvGrpSpPr/>
          <p:nvPr/>
        </p:nvGrpSpPr>
        <p:grpSpPr>
          <a:xfrm>
            <a:off x="643293" y="1488916"/>
            <a:ext cx="3793746" cy="1653313"/>
            <a:chOff x="713316" y="4759338"/>
            <a:chExt cx="3793746" cy="1653313"/>
          </a:xfrm>
        </p:grpSpPr>
        <p:sp>
          <p:nvSpPr>
            <p:cNvPr id="120" name="119 Rectángulo redondeado"/>
            <p:cNvSpPr/>
            <p:nvPr/>
          </p:nvSpPr>
          <p:spPr>
            <a:xfrm>
              <a:off x="713316" y="4759338"/>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1" name="TextBox 43"/>
            <p:cNvSpPr txBox="1">
              <a:spLocks noChangeArrowheads="1"/>
            </p:cNvSpPr>
            <p:nvPr/>
          </p:nvSpPr>
          <p:spPr bwMode="auto">
            <a:xfrm>
              <a:off x="1837039" y="5963963"/>
              <a:ext cx="2670023" cy="307777"/>
            </a:xfrm>
            <a:prstGeom prst="rect">
              <a:avLst/>
            </a:prstGeom>
            <a:noFill/>
            <a:ln w="9525">
              <a:noFill/>
              <a:miter lim="800000"/>
              <a:headEnd/>
              <a:tailEnd/>
            </a:ln>
          </p:spPr>
          <p:txBody>
            <a:bodyPr wrap="square">
              <a:spAutoFit/>
            </a:bodyPr>
            <a:lstStyle/>
            <a:p>
              <a:pPr algn="ctr">
                <a:spcBef>
                  <a:spcPct val="50000"/>
                </a:spcBef>
              </a:pPr>
              <a:r>
                <a:rPr lang="en-US" sz="1400" b="1" dirty="0" err="1" smtClean="0">
                  <a:effectLst/>
                  <a:latin typeface="+mn-lt"/>
                </a:rPr>
                <a:t>Aplicaciones</a:t>
              </a:r>
              <a:r>
                <a:rPr lang="en-US" sz="1400" b="1" dirty="0" smtClean="0">
                  <a:effectLst/>
                  <a:latin typeface="+mn-lt"/>
                </a:rPr>
                <a:t> </a:t>
              </a:r>
              <a:r>
                <a:rPr lang="en-US" sz="1400" b="1" dirty="0" err="1" smtClean="0">
                  <a:effectLst/>
                  <a:latin typeface="+mn-lt"/>
                </a:rPr>
                <a:t>Comerciales</a:t>
              </a:r>
              <a:endParaRPr lang="en-US" sz="1400" b="1" dirty="0">
                <a:effectLst/>
                <a:latin typeface="+mn-lt"/>
              </a:endParaRPr>
            </a:p>
          </p:txBody>
        </p:sp>
        <p:sp>
          <p:nvSpPr>
            <p:cNvPr id="124" name="123 Rectángulo redondeado"/>
            <p:cNvSpPr/>
            <p:nvPr/>
          </p:nvSpPr>
          <p:spPr>
            <a:xfrm>
              <a:off x="1668162" y="5554053"/>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5" name="TextBox 21"/>
            <p:cNvSpPr txBox="1">
              <a:spLocks noChangeArrowheads="1"/>
            </p:cNvSpPr>
            <p:nvPr/>
          </p:nvSpPr>
          <p:spPr bwMode="auto">
            <a:xfrm>
              <a:off x="1406720" y="5637173"/>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smtClean="0">
                  <a:solidFill>
                    <a:schemeClr val="bg1"/>
                  </a:solidFill>
                  <a:effectLst/>
                  <a:latin typeface="+mn-lt"/>
                </a:rPr>
                <a:t>Murex</a:t>
              </a:r>
              <a:endParaRPr lang="en-US" sz="1100" dirty="0">
                <a:solidFill>
                  <a:schemeClr val="bg1"/>
                </a:solidFill>
                <a:effectLst/>
                <a:latin typeface="+mn-lt"/>
              </a:endParaRPr>
            </a:p>
          </p:txBody>
        </p:sp>
      </p:grpSp>
      <p:pic>
        <p:nvPicPr>
          <p:cNvPr id="118" name="Picture 64"/>
          <p:cNvPicPr>
            <a:picLocks noChangeAspect="1" noChangeArrowheads="1"/>
          </p:cNvPicPr>
          <p:nvPr/>
        </p:nvPicPr>
        <p:blipFill>
          <a:blip r:embed="rId11"/>
          <a:srcRect/>
          <a:stretch>
            <a:fillRect/>
          </a:stretch>
        </p:blipFill>
        <p:spPr bwMode="auto">
          <a:xfrm>
            <a:off x="2952793" y="2039510"/>
            <a:ext cx="622300" cy="627062"/>
          </a:xfrm>
          <a:prstGeom prst="rect">
            <a:avLst/>
          </a:prstGeom>
          <a:noFill/>
          <a:ln w="9525">
            <a:noFill/>
            <a:miter lim="800000"/>
            <a:headEnd/>
            <a:tailEnd/>
          </a:ln>
        </p:spPr>
      </p:pic>
      <p:sp>
        <p:nvSpPr>
          <p:cNvPr id="128" name="127 Rectángulo redondeado"/>
          <p:cNvSpPr/>
          <p:nvPr/>
        </p:nvSpPr>
        <p:spPr>
          <a:xfrm>
            <a:off x="1293339" y="1966474"/>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9" name="TextBox 21"/>
          <p:cNvSpPr txBox="1">
            <a:spLocks noChangeArrowheads="1"/>
          </p:cNvSpPr>
          <p:nvPr/>
        </p:nvSpPr>
        <p:spPr bwMode="auto">
          <a:xfrm>
            <a:off x="1031897" y="2049594"/>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iFlex</a:t>
            </a:r>
            <a:endParaRPr lang="en-US" sz="1100" dirty="0">
              <a:solidFill>
                <a:schemeClr val="bg1"/>
              </a:solidFill>
              <a:effectLst/>
              <a:latin typeface="+mn-lt"/>
            </a:endParaRPr>
          </a:p>
        </p:txBody>
      </p:sp>
      <p:sp>
        <p:nvSpPr>
          <p:cNvPr id="130" name="129 Rectángulo redondeado"/>
          <p:cNvSpPr/>
          <p:nvPr/>
        </p:nvSpPr>
        <p:spPr>
          <a:xfrm>
            <a:off x="984420" y="1608126"/>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1" name="TextBox 21"/>
          <p:cNvSpPr txBox="1">
            <a:spLocks noChangeArrowheads="1"/>
          </p:cNvSpPr>
          <p:nvPr/>
        </p:nvSpPr>
        <p:spPr bwMode="auto">
          <a:xfrm>
            <a:off x="722978" y="1703603"/>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smtClean="0">
                <a:solidFill>
                  <a:schemeClr val="bg1"/>
                </a:solidFill>
                <a:effectLst/>
                <a:latin typeface="+mn-lt"/>
              </a:rPr>
              <a:t>….</a:t>
            </a:r>
            <a:endParaRPr lang="en-US" sz="1100" dirty="0">
              <a:solidFill>
                <a:schemeClr val="bg1"/>
              </a:solidFill>
              <a:effectLst/>
              <a:latin typeface="+mn-lt"/>
            </a:endParaRPr>
          </a:p>
        </p:txBody>
      </p:sp>
      <p:sp>
        <p:nvSpPr>
          <p:cNvPr id="134" name="Straight Connector 5"/>
          <p:cNvSpPr>
            <a:spLocks noChangeShapeType="1"/>
          </p:cNvSpPr>
          <p:nvPr/>
        </p:nvSpPr>
        <p:spPr bwMode="auto">
          <a:xfrm flipH="1">
            <a:off x="3880020" y="2656703"/>
            <a:ext cx="1791730" cy="3015048"/>
          </a:xfrm>
          <a:prstGeom prst="line">
            <a:avLst/>
          </a:prstGeom>
          <a:noFill/>
          <a:ln w="57150" algn="ctr">
            <a:solidFill>
              <a:srgbClr val="FF9933"/>
            </a:solidFill>
            <a:round/>
            <a:headEnd/>
            <a:tailEnd/>
          </a:ln>
        </p:spPr>
        <p:txBody>
          <a:bodyPr/>
          <a:lstStyle/>
          <a:p>
            <a:endParaRPr lang="en-US"/>
          </a:p>
        </p:txBody>
      </p:sp>
      <p:sp>
        <p:nvSpPr>
          <p:cNvPr id="135" name="Straight Connector 5"/>
          <p:cNvSpPr>
            <a:spLocks noChangeShapeType="1"/>
          </p:cNvSpPr>
          <p:nvPr/>
        </p:nvSpPr>
        <p:spPr bwMode="auto">
          <a:xfrm flipH="1">
            <a:off x="3880022" y="2669060"/>
            <a:ext cx="3546388" cy="3163330"/>
          </a:xfrm>
          <a:prstGeom prst="line">
            <a:avLst/>
          </a:prstGeom>
          <a:noFill/>
          <a:ln w="57150" algn="ctr">
            <a:solidFill>
              <a:srgbClr val="FF9933"/>
            </a:solidFill>
            <a:round/>
            <a:headEnd/>
            <a:tailEnd/>
          </a:ln>
        </p:spPr>
        <p:txBody>
          <a:bodyPr/>
          <a:lstStyle/>
          <a:p>
            <a:endParaRPr lang="en-US"/>
          </a:p>
        </p:txBody>
      </p:sp>
      <p:sp>
        <p:nvSpPr>
          <p:cNvPr id="136" name="Straight Connector 5"/>
          <p:cNvSpPr>
            <a:spLocks noChangeShapeType="1"/>
          </p:cNvSpPr>
          <p:nvPr/>
        </p:nvSpPr>
        <p:spPr bwMode="auto">
          <a:xfrm flipH="1">
            <a:off x="3904735" y="3867666"/>
            <a:ext cx="3756453" cy="2063578"/>
          </a:xfrm>
          <a:prstGeom prst="line">
            <a:avLst/>
          </a:prstGeom>
          <a:noFill/>
          <a:ln w="57150" algn="ctr">
            <a:solidFill>
              <a:srgbClr val="FF9933"/>
            </a:solidFill>
            <a:round/>
            <a:headEnd/>
            <a:tailEnd/>
          </a:ln>
        </p:spPr>
        <p:txBody>
          <a:bodyPr/>
          <a:lstStyle/>
          <a:p>
            <a:endParaRPr lang="en-US"/>
          </a:p>
        </p:txBody>
      </p:sp>
      <p:sp>
        <p:nvSpPr>
          <p:cNvPr id="137" name="Straight Connector 5"/>
          <p:cNvSpPr>
            <a:spLocks noChangeShapeType="1"/>
          </p:cNvSpPr>
          <p:nvPr/>
        </p:nvSpPr>
        <p:spPr bwMode="auto">
          <a:xfrm flipH="1">
            <a:off x="3929685" y="2508421"/>
            <a:ext cx="1581428" cy="1460843"/>
          </a:xfrm>
          <a:prstGeom prst="line">
            <a:avLst/>
          </a:prstGeom>
          <a:noFill/>
          <a:ln w="57150" algn="ctr">
            <a:solidFill>
              <a:srgbClr val="FF9933"/>
            </a:solidFill>
            <a:round/>
            <a:headEnd/>
            <a:tailEnd/>
          </a:ln>
        </p:spPr>
        <p:txBody>
          <a:bodyPr/>
          <a:lstStyle/>
          <a:p>
            <a:endParaRPr lang="en-US"/>
          </a:p>
        </p:txBody>
      </p:sp>
      <p:sp>
        <p:nvSpPr>
          <p:cNvPr id="138" name="Straight Connector 5"/>
          <p:cNvSpPr>
            <a:spLocks noChangeShapeType="1"/>
          </p:cNvSpPr>
          <p:nvPr/>
        </p:nvSpPr>
        <p:spPr bwMode="auto">
          <a:xfrm flipH="1">
            <a:off x="3966754" y="2656702"/>
            <a:ext cx="3323731" cy="1497913"/>
          </a:xfrm>
          <a:prstGeom prst="line">
            <a:avLst/>
          </a:prstGeom>
          <a:noFill/>
          <a:ln w="57150" algn="ctr">
            <a:solidFill>
              <a:srgbClr val="FF9933"/>
            </a:solidFill>
            <a:round/>
            <a:headEnd/>
            <a:tailEnd/>
          </a:ln>
        </p:spPr>
        <p:txBody>
          <a:bodyPr/>
          <a:lstStyle/>
          <a:p>
            <a:endParaRPr lang="en-US"/>
          </a:p>
        </p:txBody>
      </p:sp>
      <p:sp>
        <p:nvSpPr>
          <p:cNvPr id="139" name="Straight Connector 5"/>
          <p:cNvSpPr>
            <a:spLocks noChangeShapeType="1"/>
          </p:cNvSpPr>
          <p:nvPr/>
        </p:nvSpPr>
        <p:spPr bwMode="auto">
          <a:xfrm flipH="1">
            <a:off x="3966755" y="3842951"/>
            <a:ext cx="3694433" cy="546444"/>
          </a:xfrm>
          <a:prstGeom prst="line">
            <a:avLst/>
          </a:prstGeom>
          <a:noFill/>
          <a:ln w="57150" algn="ctr">
            <a:solidFill>
              <a:srgbClr val="FF9933"/>
            </a:solidFill>
            <a:round/>
            <a:headEnd/>
            <a:tailEnd/>
          </a:ln>
        </p:spPr>
        <p:txBody>
          <a:bodyPr/>
          <a:lstStyle/>
          <a:p>
            <a:endParaRPr lang="en-US"/>
          </a:p>
        </p:txBody>
      </p:sp>
      <p:sp>
        <p:nvSpPr>
          <p:cNvPr id="140" name="Straight Connector 5"/>
          <p:cNvSpPr>
            <a:spLocks noChangeShapeType="1"/>
          </p:cNvSpPr>
          <p:nvPr/>
        </p:nvSpPr>
        <p:spPr bwMode="auto">
          <a:xfrm flipH="1">
            <a:off x="3830831" y="2397210"/>
            <a:ext cx="1680282" cy="52173"/>
          </a:xfrm>
          <a:prstGeom prst="line">
            <a:avLst/>
          </a:prstGeom>
          <a:noFill/>
          <a:ln w="57150" algn="ctr">
            <a:solidFill>
              <a:srgbClr val="FF9933"/>
            </a:solidFill>
            <a:round/>
            <a:headEnd/>
            <a:tailEnd/>
          </a:ln>
        </p:spPr>
        <p:txBody>
          <a:bodyPr/>
          <a:lstStyle/>
          <a:p>
            <a:endParaRPr lang="en-US"/>
          </a:p>
        </p:txBody>
      </p:sp>
      <p:sp>
        <p:nvSpPr>
          <p:cNvPr id="141" name="Straight Connector 5"/>
          <p:cNvSpPr>
            <a:spLocks noChangeShapeType="1"/>
          </p:cNvSpPr>
          <p:nvPr/>
        </p:nvSpPr>
        <p:spPr bwMode="auto">
          <a:xfrm flipH="1" flipV="1">
            <a:off x="3880257" y="2634735"/>
            <a:ext cx="3595580" cy="1134075"/>
          </a:xfrm>
          <a:prstGeom prst="line">
            <a:avLst/>
          </a:prstGeom>
          <a:noFill/>
          <a:ln w="57150" algn="ctr">
            <a:solidFill>
              <a:srgbClr val="FF9933"/>
            </a:solidFill>
            <a:round/>
            <a:headEnd/>
            <a:tailEnd/>
          </a:ln>
        </p:spPr>
        <p:txBody>
          <a:bodyPr/>
          <a:lstStyle/>
          <a:p>
            <a:endParaRPr lang="en-US"/>
          </a:p>
        </p:txBody>
      </p:sp>
      <p:sp>
        <p:nvSpPr>
          <p:cNvPr id="142" name="Straight Connector 5"/>
          <p:cNvSpPr>
            <a:spLocks noChangeShapeType="1"/>
          </p:cNvSpPr>
          <p:nvPr/>
        </p:nvSpPr>
        <p:spPr bwMode="auto">
          <a:xfrm flipH="1">
            <a:off x="3880257" y="2087880"/>
            <a:ext cx="3484369" cy="45719"/>
          </a:xfrm>
          <a:prstGeom prst="line">
            <a:avLst/>
          </a:prstGeom>
          <a:noFill/>
          <a:ln w="57150" algn="ctr">
            <a:solidFill>
              <a:srgbClr val="FF9933"/>
            </a:solidFill>
            <a:round/>
            <a:headEnd/>
            <a:tailEnd/>
          </a:ln>
        </p:spPr>
        <p:txBody>
          <a:bodyPr/>
          <a:lstStyle/>
          <a:p>
            <a:endParaRPr lang="en-US"/>
          </a:p>
        </p:txBody>
      </p:sp>
      <p:grpSp>
        <p:nvGrpSpPr>
          <p:cNvPr id="19" name="142 Grupo"/>
          <p:cNvGrpSpPr/>
          <p:nvPr/>
        </p:nvGrpSpPr>
        <p:grpSpPr>
          <a:xfrm>
            <a:off x="4758089" y="4961164"/>
            <a:ext cx="3793746" cy="1727845"/>
            <a:chOff x="713316" y="4759338"/>
            <a:chExt cx="3793746" cy="1727845"/>
          </a:xfrm>
        </p:grpSpPr>
        <p:sp>
          <p:nvSpPr>
            <p:cNvPr id="144" name="143 Rectángulo redondeado"/>
            <p:cNvSpPr/>
            <p:nvPr/>
          </p:nvSpPr>
          <p:spPr>
            <a:xfrm>
              <a:off x="713316" y="4759338"/>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5" name="TextBox 43"/>
            <p:cNvSpPr txBox="1">
              <a:spLocks noChangeArrowheads="1"/>
            </p:cNvSpPr>
            <p:nvPr/>
          </p:nvSpPr>
          <p:spPr bwMode="auto">
            <a:xfrm>
              <a:off x="2031717" y="5963963"/>
              <a:ext cx="2475345" cy="523220"/>
            </a:xfrm>
            <a:prstGeom prst="rect">
              <a:avLst/>
            </a:prstGeom>
            <a:noFill/>
            <a:ln w="9525">
              <a:noFill/>
              <a:miter lim="800000"/>
              <a:headEnd/>
              <a:tailEnd/>
            </a:ln>
          </p:spPr>
          <p:txBody>
            <a:bodyPr wrap="square">
              <a:spAutoFit/>
            </a:bodyPr>
            <a:lstStyle/>
            <a:p>
              <a:pPr algn="ctr">
                <a:spcBef>
                  <a:spcPct val="50000"/>
                </a:spcBef>
              </a:pPr>
              <a:r>
                <a:rPr lang="en-US" sz="1400" b="1" dirty="0" smtClean="0">
                  <a:effectLst/>
                  <a:latin typeface="+mn-lt"/>
                </a:rPr>
                <a:t>Internet Information Services</a:t>
              </a:r>
              <a:endParaRPr lang="en-US" sz="1400" b="1" dirty="0">
                <a:effectLst/>
                <a:latin typeface="+mn-lt"/>
              </a:endParaRPr>
            </a:p>
          </p:txBody>
        </p:sp>
        <p:sp>
          <p:nvSpPr>
            <p:cNvPr id="146" name="145 Rectángulo redondeado"/>
            <p:cNvSpPr/>
            <p:nvPr/>
          </p:nvSpPr>
          <p:spPr>
            <a:xfrm>
              <a:off x="1334900" y="533074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7" name="TextBox 21"/>
            <p:cNvSpPr txBox="1">
              <a:spLocks noChangeArrowheads="1"/>
            </p:cNvSpPr>
            <p:nvPr/>
          </p:nvSpPr>
          <p:spPr bwMode="auto">
            <a:xfrm>
              <a:off x="917567" y="5555417"/>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.NET</a:t>
              </a:r>
              <a:endParaRPr lang="en-US" sz="1400" dirty="0">
                <a:solidFill>
                  <a:schemeClr val="bg1"/>
                </a:solidFill>
                <a:effectLst/>
                <a:latin typeface="+mn-lt"/>
              </a:endParaRPr>
            </a:p>
          </p:txBody>
        </p:sp>
        <p:sp>
          <p:nvSpPr>
            <p:cNvPr id="148" name="147 Rectángulo redondeado"/>
            <p:cNvSpPr/>
            <p:nvPr/>
          </p:nvSpPr>
          <p:spPr>
            <a:xfrm>
              <a:off x="1618734" y="5133922"/>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9" name="TextBox 21"/>
            <p:cNvSpPr txBox="1">
              <a:spLocks noChangeArrowheads="1"/>
            </p:cNvSpPr>
            <p:nvPr/>
          </p:nvSpPr>
          <p:spPr bwMode="auto">
            <a:xfrm>
              <a:off x="1357292" y="5217042"/>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Caixa</a:t>
              </a:r>
              <a:r>
                <a:rPr lang="en-US" sz="1100" b="1" dirty="0" smtClean="0">
                  <a:solidFill>
                    <a:schemeClr val="bg1"/>
                  </a:solidFill>
                  <a:effectLst/>
                  <a:latin typeface="+mn-lt"/>
                </a:rPr>
                <a:t> </a:t>
              </a:r>
              <a:r>
                <a:rPr lang="en-US" sz="1100" b="1" dirty="0" err="1" smtClean="0">
                  <a:solidFill>
                    <a:schemeClr val="bg1"/>
                  </a:solidFill>
                  <a:effectLst/>
                  <a:latin typeface="+mn-lt"/>
                </a:rPr>
                <a:t>Activa</a:t>
              </a:r>
              <a:endParaRPr lang="en-US" sz="1100" dirty="0">
                <a:solidFill>
                  <a:schemeClr val="bg1"/>
                </a:solidFill>
                <a:effectLst/>
                <a:latin typeface="+mn-lt"/>
              </a:endParaRPr>
            </a:p>
          </p:txBody>
        </p:sp>
        <p:pic>
          <p:nvPicPr>
            <p:cNvPr id="150" name="Rectangle 11355"/>
            <p:cNvPicPr>
              <a:picLocks noChangeAspect="1" noChangeArrowheads="1"/>
            </p:cNvPicPr>
            <p:nvPr/>
          </p:nvPicPr>
          <p:blipFill>
            <a:blip r:embed="rId10" cstate="screen"/>
            <a:srcRect/>
            <a:stretch>
              <a:fillRect/>
            </a:stretch>
          </p:blipFill>
          <p:spPr bwMode="auto">
            <a:xfrm flipH="1">
              <a:off x="3125723" y="5014056"/>
              <a:ext cx="632148" cy="811216"/>
            </a:xfrm>
            <a:prstGeom prst="rect">
              <a:avLst/>
            </a:prstGeom>
            <a:noFill/>
            <a:ln w="9525">
              <a:noFill/>
              <a:miter lim="800000"/>
              <a:headEnd/>
              <a:tailEnd/>
            </a:ln>
          </p:spPr>
        </p:pic>
        <p:pic>
          <p:nvPicPr>
            <p:cNvPr id="151" name="Rectangle 11356"/>
            <p:cNvPicPr>
              <a:picLocks noChangeAspect="1" noChangeArrowheads="1"/>
            </p:cNvPicPr>
            <p:nvPr/>
          </p:nvPicPr>
          <p:blipFill>
            <a:blip r:embed="rId10" cstate="screen"/>
            <a:srcRect/>
            <a:stretch>
              <a:fillRect/>
            </a:stretch>
          </p:blipFill>
          <p:spPr bwMode="auto">
            <a:xfrm flipH="1">
              <a:off x="2811646" y="5199232"/>
              <a:ext cx="632148" cy="811216"/>
            </a:xfrm>
            <a:prstGeom prst="rect">
              <a:avLst/>
            </a:prstGeom>
            <a:noFill/>
            <a:ln w="9525">
              <a:noFill/>
              <a:miter lim="800000"/>
              <a:headEnd/>
              <a:tailEnd/>
            </a:ln>
          </p:spPr>
        </p:pic>
      </p:grpSp>
      <p:sp>
        <p:nvSpPr>
          <p:cNvPr id="152" name="Straight Connector 5"/>
          <p:cNvSpPr>
            <a:spLocks noChangeShapeType="1"/>
          </p:cNvSpPr>
          <p:nvPr/>
        </p:nvSpPr>
        <p:spPr bwMode="auto">
          <a:xfrm>
            <a:off x="5807676" y="2631989"/>
            <a:ext cx="115328" cy="2586680"/>
          </a:xfrm>
          <a:prstGeom prst="line">
            <a:avLst/>
          </a:prstGeom>
          <a:noFill/>
          <a:ln w="57150" algn="ctr">
            <a:solidFill>
              <a:srgbClr val="FF9933"/>
            </a:solidFill>
            <a:round/>
            <a:headEnd/>
            <a:tailEnd/>
          </a:ln>
        </p:spPr>
        <p:txBody>
          <a:bodyPr/>
          <a:lstStyle/>
          <a:p>
            <a:endParaRPr lang="en-US"/>
          </a:p>
        </p:txBody>
      </p:sp>
      <p:sp>
        <p:nvSpPr>
          <p:cNvPr id="153" name="Straight Connector 5"/>
          <p:cNvSpPr>
            <a:spLocks noChangeShapeType="1"/>
          </p:cNvSpPr>
          <p:nvPr/>
        </p:nvSpPr>
        <p:spPr bwMode="auto">
          <a:xfrm flipH="1">
            <a:off x="6058928" y="4053015"/>
            <a:ext cx="1453980" cy="1178011"/>
          </a:xfrm>
          <a:prstGeom prst="line">
            <a:avLst/>
          </a:prstGeom>
          <a:noFill/>
          <a:ln w="57150" algn="ctr">
            <a:solidFill>
              <a:srgbClr val="FF9933"/>
            </a:solidFill>
            <a:round/>
            <a:headEnd/>
            <a:tailEnd/>
          </a:ln>
        </p:spPr>
        <p:txBody>
          <a:bodyPr/>
          <a:lstStyle/>
          <a:p>
            <a:endParaRPr lang="en-US"/>
          </a:p>
        </p:txBody>
      </p:sp>
      <p:sp>
        <p:nvSpPr>
          <p:cNvPr id="155" name="Straight Connector 5"/>
          <p:cNvSpPr>
            <a:spLocks noChangeShapeType="1"/>
          </p:cNvSpPr>
          <p:nvPr/>
        </p:nvSpPr>
        <p:spPr bwMode="auto">
          <a:xfrm flipH="1">
            <a:off x="5997144" y="2706130"/>
            <a:ext cx="1602261" cy="2475470"/>
          </a:xfrm>
          <a:prstGeom prst="line">
            <a:avLst/>
          </a:prstGeom>
          <a:noFill/>
          <a:ln w="57150" algn="ctr">
            <a:solidFill>
              <a:srgbClr val="FF9933"/>
            </a:solidFill>
            <a:round/>
            <a:headEnd/>
            <a:tailEnd/>
          </a:ln>
        </p:spPr>
        <p:txBody>
          <a:bodyPr/>
          <a:lstStyle/>
          <a:p>
            <a:endParaRPr lang="en-US"/>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2"/>
                                        </p:tgtEl>
                                        <p:attrNameLst>
                                          <p:attrName>style.visibility</p:attrName>
                                        </p:attrNameLst>
                                      </p:cBhvr>
                                      <p:to>
                                        <p:strVal val="visible"/>
                                      </p:to>
                                    </p:set>
                                    <p:animEffect transition="in" filter="box(in)">
                                      <p:cBhvr>
                                        <p:cTn id="7" dur="500"/>
                                        <p:tgtEl>
                                          <p:spTgt spid="14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40"/>
                                        </p:tgtEl>
                                        <p:attrNameLst>
                                          <p:attrName>style.visibility</p:attrName>
                                        </p:attrNameLst>
                                      </p:cBhvr>
                                      <p:to>
                                        <p:strVal val="visible"/>
                                      </p:to>
                                    </p:set>
                                    <p:animEffect transition="in" filter="box(in)">
                                      <p:cBhvr>
                                        <p:cTn id="10" dur="500"/>
                                        <p:tgtEl>
                                          <p:spTgt spid="140"/>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41"/>
                                        </p:tgtEl>
                                        <p:attrNameLst>
                                          <p:attrName>style.visibility</p:attrName>
                                        </p:attrNameLst>
                                      </p:cBhvr>
                                      <p:to>
                                        <p:strVal val="visible"/>
                                      </p:to>
                                    </p:set>
                                    <p:animEffect transition="in" filter="box(in)">
                                      <p:cBhvr>
                                        <p:cTn id="13" dur="500"/>
                                        <p:tgtEl>
                                          <p:spTgt spid="141"/>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37"/>
                                        </p:tgtEl>
                                        <p:attrNameLst>
                                          <p:attrName>style.visibility</p:attrName>
                                        </p:attrNameLst>
                                      </p:cBhvr>
                                      <p:to>
                                        <p:strVal val="visible"/>
                                      </p:to>
                                    </p:set>
                                    <p:animEffect transition="in" filter="box(in)">
                                      <p:cBhvr>
                                        <p:cTn id="18" dur="500"/>
                                        <p:tgtEl>
                                          <p:spTgt spid="137"/>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38"/>
                                        </p:tgtEl>
                                        <p:attrNameLst>
                                          <p:attrName>style.visibility</p:attrName>
                                        </p:attrNameLst>
                                      </p:cBhvr>
                                      <p:to>
                                        <p:strVal val="visible"/>
                                      </p:to>
                                    </p:set>
                                    <p:animEffect transition="in" filter="box(in)">
                                      <p:cBhvr>
                                        <p:cTn id="21" dur="500"/>
                                        <p:tgtEl>
                                          <p:spTgt spid="138"/>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39"/>
                                        </p:tgtEl>
                                        <p:attrNameLst>
                                          <p:attrName>style.visibility</p:attrName>
                                        </p:attrNameLst>
                                      </p:cBhvr>
                                      <p:to>
                                        <p:strVal val="visible"/>
                                      </p:to>
                                    </p:set>
                                    <p:animEffect transition="in" filter="box(in)">
                                      <p:cBhvr>
                                        <p:cTn id="24" dur="500"/>
                                        <p:tgtEl>
                                          <p:spTgt spid="139"/>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134"/>
                                        </p:tgtEl>
                                        <p:attrNameLst>
                                          <p:attrName>style.visibility</p:attrName>
                                        </p:attrNameLst>
                                      </p:cBhvr>
                                      <p:to>
                                        <p:strVal val="visible"/>
                                      </p:to>
                                    </p:set>
                                    <p:animEffect transition="in" filter="box(in)">
                                      <p:cBhvr>
                                        <p:cTn id="29" dur="500"/>
                                        <p:tgtEl>
                                          <p:spTgt spid="134"/>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135"/>
                                        </p:tgtEl>
                                        <p:attrNameLst>
                                          <p:attrName>style.visibility</p:attrName>
                                        </p:attrNameLst>
                                      </p:cBhvr>
                                      <p:to>
                                        <p:strVal val="visible"/>
                                      </p:to>
                                    </p:set>
                                    <p:animEffect transition="in" filter="box(in)">
                                      <p:cBhvr>
                                        <p:cTn id="32" dur="500"/>
                                        <p:tgtEl>
                                          <p:spTgt spid="135"/>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36"/>
                                        </p:tgtEl>
                                        <p:attrNameLst>
                                          <p:attrName>style.visibility</p:attrName>
                                        </p:attrNameLst>
                                      </p:cBhvr>
                                      <p:to>
                                        <p:strVal val="visible"/>
                                      </p:to>
                                    </p:set>
                                    <p:animEffect transition="in" filter="box(in)">
                                      <p:cBhvr>
                                        <p:cTn id="35" dur="500"/>
                                        <p:tgtEl>
                                          <p:spTgt spid="136"/>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152"/>
                                        </p:tgtEl>
                                        <p:attrNameLst>
                                          <p:attrName>style.visibility</p:attrName>
                                        </p:attrNameLst>
                                      </p:cBhvr>
                                      <p:to>
                                        <p:strVal val="visible"/>
                                      </p:to>
                                    </p:set>
                                    <p:animEffect transition="in" filter="box(in)">
                                      <p:cBhvr>
                                        <p:cTn id="40" dur="500"/>
                                        <p:tgtEl>
                                          <p:spTgt spid="152"/>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155"/>
                                        </p:tgtEl>
                                        <p:attrNameLst>
                                          <p:attrName>style.visibility</p:attrName>
                                        </p:attrNameLst>
                                      </p:cBhvr>
                                      <p:to>
                                        <p:strVal val="visible"/>
                                      </p:to>
                                    </p:set>
                                    <p:animEffect transition="in" filter="box(in)">
                                      <p:cBhvr>
                                        <p:cTn id="43" dur="500"/>
                                        <p:tgtEl>
                                          <p:spTgt spid="155"/>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153"/>
                                        </p:tgtEl>
                                        <p:attrNameLst>
                                          <p:attrName>style.visibility</p:attrName>
                                        </p:attrNameLst>
                                      </p:cBhvr>
                                      <p:to>
                                        <p:strVal val="visible"/>
                                      </p:to>
                                    </p:set>
                                    <p:animEffect transition="in" filter="box(in)">
                                      <p:cBhvr>
                                        <p:cTn id="46" dur="500"/>
                                        <p:tgtEl>
                                          <p:spTgt spid="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135" grpId="0" animBg="1"/>
      <p:bldP spid="136" grpId="0" animBg="1"/>
      <p:bldP spid="137" grpId="0" animBg="1"/>
      <p:bldP spid="138" grpId="0" animBg="1"/>
      <p:bldP spid="139" grpId="0" animBg="1"/>
      <p:bldP spid="140" grpId="0" animBg="1"/>
      <p:bldP spid="141" grpId="0" animBg="1"/>
      <p:bldP spid="142" grpId="0" animBg="1"/>
      <p:bldP spid="152" grpId="0" animBg="1"/>
      <p:bldP spid="153" grpId="0" animBg="1"/>
      <p:bldP spid="15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0"/>
          <p:cNvSpPr>
            <a:spLocks noGrp="1"/>
          </p:cNvSpPr>
          <p:nvPr>
            <p:ph type="title"/>
          </p:nvPr>
        </p:nvSpPr>
        <p:spPr>
          <a:xfrm>
            <a:off x="381000" y="230188"/>
            <a:ext cx="8382000" cy="1329595"/>
          </a:xfrm>
        </p:spPr>
        <p:txBody>
          <a:bodyPr>
            <a:normAutofit fontScale="90000"/>
          </a:bodyPr>
          <a:lstStyle/>
          <a:p>
            <a:r>
              <a:rPr lang="es-ES" b="1" dirty="0" smtClean="0">
                <a:effectLst/>
              </a:rPr>
              <a:t>Situación Actual…</a:t>
            </a:r>
            <a:r>
              <a:rPr lang="en-US" b="1" dirty="0" smtClean="0">
                <a:effectLst/>
              </a:rPr>
              <a:t/>
            </a:r>
            <a:br>
              <a:rPr lang="en-US" b="1" dirty="0" smtClean="0">
                <a:effectLst/>
              </a:rPr>
            </a:br>
            <a:endParaRPr lang="es-ES" b="1" dirty="0" smtClean="0">
              <a:effectLst/>
            </a:endParaRPr>
          </a:p>
        </p:txBody>
      </p:sp>
      <p:sp>
        <p:nvSpPr>
          <p:cNvPr id="13315" name="Content Placeholder 16"/>
          <p:cNvSpPr>
            <a:spLocks noGrp="1"/>
          </p:cNvSpPr>
          <p:nvPr>
            <p:ph idx="1"/>
          </p:nvPr>
        </p:nvSpPr>
        <p:spPr>
          <a:xfrm>
            <a:off x="381000" y="1412875"/>
            <a:ext cx="8382000" cy="5195268"/>
          </a:xfrm>
        </p:spPr>
        <p:txBody>
          <a:bodyPr>
            <a:normAutofit/>
          </a:bodyPr>
          <a:lstStyle/>
          <a:p>
            <a:r>
              <a:rPr lang="es-ES" sz="2800" dirty="0" smtClean="0"/>
              <a:t>Empresas Externas:</a:t>
            </a:r>
          </a:p>
          <a:p>
            <a:pPr>
              <a:buNone/>
            </a:pPr>
            <a:endParaRPr lang="es-ES" sz="2800" dirty="0" smtClean="0"/>
          </a:p>
          <a:p>
            <a:pPr lvl="1"/>
            <a:r>
              <a:rPr lang="es-ES" sz="2400" b="1" i="1" dirty="0" smtClean="0"/>
              <a:t>Seguridad según la Implementación</a:t>
            </a:r>
          </a:p>
          <a:p>
            <a:pPr lvl="1"/>
            <a:r>
              <a:rPr lang="es-ES" sz="2400" b="1" i="1" dirty="0" smtClean="0"/>
              <a:t>Transformaciones y enriquecimientos de contenido </a:t>
            </a:r>
            <a:r>
              <a:rPr lang="es-ES" sz="2400" b="1" i="1" dirty="0" err="1" smtClean="0"/>
              <a:t>Adhoc</a:t>
            </a:r>
            <a:endParaRPr lang="es-ES" sz="2400" b="1" i="1" dirty="0" smtClean="0"/>
          </a:p>
          <a:p>
            <a:pPr lvl="1"/>
            <a:r>
              <a:rPr lang="es-ES" sz="2400" b="1" i="1" dirty="0" smtClean="0"/>
              <a:t>Exposición de parámetros internos de los Servicios de Negocio</a:t>
            </a:r>
          </a:p>
          <a:p>
            <a:pPr lvl="1"/>
            <a:r>
              <a:rPr lang="es-ES" sz="2400" b="1" i="1" dirty="0" smtClean="0"/>
              <a:t>Monitorización individualizada</a:t>
            </a:r>
          </a:p>
          <a:p>
            <a:pPr lvl="1"/>
            <a:r>
              <a:rPr lang="es-ES" sz="2400" b="1" i="1" dirty="0" smtClean="0"/>
              <a:t>Múltiples Servidores de Aplicaciones expuestos</a:t>
            </a:r>
            <a:endParaRPr lang="es-ES" sz="2400" dirty="0" smtClean="0"/>
          </a:p>
          <a:p>
            <a:pPr lvl="2"/>
            <a:endParaRPr lang="es-ES" sz="2000" dirty="0" smtClean="0"/>
          </a:p>
          <a:p>
            <a:pPr lvl="1"/>
            <a:endParaRPr lang="es-ES" dirty="0" smtClean="0"/>
          </a:p>
          <a:p>
            <a:endParaRPr lang="es-ES" sz="2800" dirty="0" smtClean="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Rectangle 11268"/>
          <p:cNvPicPr>
            <a:picLocks noChangeAspect="1" noChangeArrowheads="1"/>
          </p:cNvPicPr>
          <p:nvPr/>
        </p:nvPicPr>
        <p:blipFill>
          <a:blip r:embed="rId4" cstate="screen"/>
          <a:srcRect/>
          <a:stretch>
            <a:fillRect/>
          </a:stretch>
        </p:blipFill>
        <p:spPr bwMode="auto">
          <a:xfrm>
            <a:off x="-4564063" y="5284788"/>
            <a:ext cx="34925" cy="88900"/>
          </a:xfrm>
          <a:prstGeom prst="rect">
            <a:avLst/>
          </a:prstGeom>
          <a:noFill/>
          <a:ln w="9525">
            <a:noFill/>
            <a:miter lim="800000"/>
            <a:headEnd/>
            <a:tailEnd/>
          </a:ln>
        </p:spPr>
      </p:pic>
      <p:sp>
        <p:nvSpPr>
          <p:cNvPr id="21515" name="Title 146"/>
          <p:cNvSpPr>
            <a:spLocks noGrp="1"/>
          </p:cNvSpPr>
          <p:nvPr>
            <p:ph type="title"/>
          </p:nvPr>
        </p:nvSpPr>
        <p:spPr>
          <a:xfrm>
            <a:off x="381000" y="230188"/>
            <a:ext cx="8382000" cy="1329595"/>
          </a:xfrm>
        </p:spPr>
        <p:txBody>
          <a:bodyPr>
            <a:normAutofit fontScale="90000"/>
          </a:bodyPr>
          <a:lstStyle/>
          <a:p>
            <a:r>
              <a:rPr lang="es-ES" b="1" dirty="0" smtClean="0">
                <a:effectLst/>
                <a:latin typeface="+mn-lt"/>
              </a:rPr>
              <a:t>Situación Actual…</a:t>
            </a:r>
            <a:br>
              <a:rPr lang="es-ES" b="1" dirty="0" smtClean="0">
                <a:effectLst/>
                <a:latin typeface="+mn-lt"/>
              </a:rPr>
            </a:br>
            <a:r>
              <a:rPr lang="es-ES" sz="2700" b="1" dirty="0" smtClean="0">
                <a:effectLst/>
                <a:latin typeface="+mn-lt"/>
              </a:rPr>
              <a:t>…</a:t>
            </a:r>
            <a:r>
              <a:rPr lang="es-ES" sz="2700" b="1" dirty="0" smtClean="0">
                <a:effectLst/>
              </a:rPr>
              <a:t>Empresas Externas</a:t>
            </a:r>
            <a:r>
              <a:rPr lang="es-ES" b="1" dirty="0" smtClean="0">
                <a:effectLst/>
              </a:rPr>
              <a:t> </a:t>
            </a:r>
            <a:endParaRPr lang="es-ES" b="1" dirty="0" smtClean="0">
              <a:effectLst/>
              <a:latin typeface="+mn-lt"/>
            </a:endParaRPr>
          </a:p>
        </p:txBody>
      </p:sp>
      <p:grpSp>
        <p:nvGrpSpPr>
          <p:cNvPr id="2" name="49 Grupo"/>
          <p:cNvGrpSpPr/>
          <p:nvPr/>
        </p:nvGrpSpPr>
        <p:grpSpPr>
          <a:xfrm>
            <a:off x="5126182" y="1995043"/>
            <a:ext cx="3569821" cy="2563427"/>
            <a:chOff x="775848" y="1995043"/>
            <a:chExt cx="7920156" cy="4440920"/>
          </a:xfrm>
        </p:grpSpPr>
        <p:grpSp>
          <p:nvGrpSpPr>
            <p:cNvPr id="3" name="61 Grupo"/>
            <p:cNvGrpSpPr/>
            <p:nvPr/>
          </p:nvGrpSpPr>
          <p:grpSpPr>
            <a:xfrm>
              <a:off x="775848" y="1995043"/>
              <a:ext cx="7920156" cy="4440920"/>
              <a:chOff x="775848" y="1902683"/>
              <a:chExt cx="7920156" cy="4440920"/>
            </a:xfrm>
          </p:grpSpPr>
          <p:grpSp>
            <p:nvGrpSpPr>
              <p:cNvPr id="4" name="35 Grupo"/>
              <p:cNvGrpSpPr/>
              <p:nvPr/>
            </p:nvGrpSpPr>
            <p:grpSpPr>
              <a:xfrm>
                <a:off x="775848" y="1921156"/>
                <a:ext cx="3070601" cy="1595759"/>
                <a:chOff x="988290" y="1921163"/>
                <a:chExt cx="3070601" cy="1595759"/>
              </a:xfrm>
            </p:grpSpPr>
            <p:sp>
              <p:nvSpPr>
                <p:cNvPr id="22" name="21 Rectángulo redondeado"/>
                <p:cNvSpPr/>
                <p:nvPr/>
              </p:nvSpPr>
              <p:spPr>
                <a:xfrm>
                  <a:off x="988290" y="1921163"/>
                  <a:ext cx="2927927" cy="15928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5" name="Group 97"/>
                <p:cNvGrpSpPr>
                  <a:grpSpLocks/>
                </p:cNvGrpSpPr>
                <p:nvPr/>
              </p:nvGrpSpPr>
              <p:grpSpPr bwMode="auto">
                <a:xfrm>
                  <a:off x="1222126" y="2004451"/>
                  <a:ext cx="1705310" cy="1512471"/>
                  <a:chOff x="3521473" y="5748228"/>
                  <a:chExt cx="1268907" cy="1096682"/>
                </a:xfrm>
              </p:grpSpPr>
              <p:pic>
                <p:nvPicPr>
                  <p:cNvPr id="21550" name="Rectangle 11393"/>
                  <p:cNvPicPr>
                    <a:picLocks noChangeAspect="1" noChangeArrowheads="1"/>
                  </p:cNvPicPr>
                  <p:nvPr/>
                </p:nvPicPr>
                <p:blipFill>
                  <a:blip r:embed="rId5" cstate="screen"/>
                  <a:srcRect/>
                  <a:stretch>
                    <a:fillRect/>
                  </a:stretch>
                </p:blipFill>
                <p:spPr bwMode="auto">
                  <a:xfrm>
                    <a:off x="3984602" y="5748228"/>
                    <a:ext cx="446088" cy="593725"/>
                  </a:xfrm>
                  <a:prstGeom prst="rect">
                    <a:avLst/>
                  </a:prstGeom>
                  <a:noFill/>
                  <a:ln w="9525">
                    <a:noFill/>
                    <a:miter lim="800000"/>
                    <a:headEnd/>
                    <a:tailEnd/>
                  </a:ln>
                </p:spPr>
              </p:pic>
              <p:sp>
                <p:nvSpPr>
                  <p:cNvPr id="21551" name="TextBox 21"/>
                  <p:cNvSpPr txBox="1">
                    <a:spLocks noChangeArrowheads="1"/>
                  </p:cNvSpPr>
                  <p:nvPr/>
                </p:nvSpPr>
                <p:spPr bwMode="auto">
                  <a:xfrm>
                    <a:off x="3521473" y="6554947"/>
                    <a:ext cx="1268907" cy="289963"/>
                  </a:xfrm>
                  <a:prstGeom prst="rect">
                    <a:avLst/>
                  </a:prstGeom>
                  <a:noFill/>
                  <a:ln w="9525">
                    <a:noFill/>
                    <a:miter lim="800000"/>
                    <a:headEnd/>
                    <a:tailEnd/>
                  </a:ln>
                </p:spPr>
                <p:txBody>
                  <a:bodyPr>
                    <a:spAutoFit/>
                  </a:bodyPr>
                  <a:lstStyle/>
                  <a:p>
                    <a:pPr algn="ctr">
                      <a:spcBef>
                        <a:spcPct val="50000"/>
                      </a:spcBef>
                    </a:pPr>
                    <a:r>
                      <a:rPr lang="en-US" sz="900" b="1" dirty="0" smtClean="0">
                        <a:effectLst/>
                        <a:latin typeface="+mn-lt"/>
                      </a:rPr>
                      <a:t>CICS</a:t>
                    </a:r>
                    <a:endParaRPr lang="en-US" sz="900" dirty="0">
                      <a:effectLst/>
                      <a:latin typeface="+mn-lt"/>
                    </a:endParaRPr>
                  </a:p>
                </p:txBody>
              </p:sp>
              <p:pic>
                <p:nvPicPr>
                  <p:cNvPr id="21552" name="Rectangle 11395"/>
                  <p:cNvPicPr>
                    <a:picLocks noChangeAspect="1" noChangeArrowheads="1"/>
                  </p:cNvPicPr>
                  <p:nvPr/>
                </p:nvPicPr>
                <p:blipFill>
                  <a:blip r:embed="rId5" cstate="screen"/>
                  <a:srcRect/>
                  <a:stretch>
                    <a:fillRect/>
                  </a:stretch>
                </p:blipFill>
                <p:spPr bwMode="auto">
                  <a:xfrm>
                    <a:off x="3762532" y="6009804"/>
                    <a:ext cx="446087" cy="593725"/>
                  </a:xfrm>
                  <a:prstGeom prst="rect">
                    <a:avLst/>
                  </a:prstGeom>
                  <a:noFill/>
                  <a:ln w="9525">
                    <a:noFill/>
                    <a:miter lim="800000"/>
                    <a:headEnd/>
                    <a:tailEnd/>
                  </a:ln>
                </p:spPr>
              </p:pic>
              <p:pic>
                <p:nvPicPr>
                  <p:cNvPr id="21553" name="Rectangle 11396"/>
                  <p:cNvPicPr>
                    <a:picLocks noChangeAspect="1" noChangeArrowheads="1"/>
                  </p:cNvPicPr>
                  <p:nvPr/>
                </p:nvPicPr>
                <p:blipFill>
                  <a:blip r:embed="rId5" cstate="screen"/>
                  <a:srcRect/>
                  <a:stretch>
                    <a:fillRect/>
                  </a:stretch>
                </p:blipFill>
                <p:spPr bwMode="auto">
                  <a:xfrm>
                    <a:off x="4075269" y="6024091"/>
                    <a:ext cx="446088" cy="593725"/>
                  </a:xfrm>
                  <a:prstGeom prst="rect">
                    <a:avLst/>
                  </a:prstGeom>
                  <a:noFill/>
                  <a:ln w="9525">
                    <a:noFill/>
                    <a:miter lim="800000"/>
                    <a:headEnd/>
                    <a:tailEnd/>
                  </a:ln>
                </p:spPr>
              </p:pic>
            </p:grpSp>
            <p:sp>
              <p:nvSpPr>
                <p:cNvPr id="34" name="33 Rectángulo redondeado"/>
                <p:cNvSpPr/>
                <p:nvPr/>
              </p:nvSpPr>
              <p:spPr>
                <a:xfrm>
                  <a:off x="2770911" y="237374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TextBox 21"/>
                <p:cNvSpPr txBox="1">
                  <a:spLocks noChangeAspect="1" noChangeArrowheads="1"/>
                </p:cNvSpPr>
                <p:nvPr/>
              </p:nvSpPr>
              <p:spPr bwMode="auto">
                <a:xfrm>
                  <a:off x="2353580" y="2548990"/>
                  <a:ext cx="1705311" cy="373239"/>
                </a:xfrm>
                <a:prstGeom prst="rect">
                  <a:avLst/>
                </a:prstGeom>
                <a:noFill/>
                <a:ln w="9525">
                  <a:noFill/>
                  <a:miter lim="800000"/>
                  <a:headEnd/>
                  <a:tailEnd/>
                </a:ln>
              </p:spPr>
              <p:txBody>
                <a:bodyPr>
                  <a:spAutoFit/>
                </a:bodyPr>
                <a:lstStyle/>
                <a:p>
                  <a:pPr algn="ctr">
                    <a:spcBef>
                      <a:spcPct val="50000"/>
                    </a:spcBef>
                  </a:pPr>
                  <a:r>
                    <a:rPr lang="en-US" sz="800" b="1" dirty="0" smtClean="0">
                      <a:solidFill>
                        <a:schemeClr val="bg1"/>
                      </a:solidFill>
                      <a:effectLst/>
                      <a:latin typeface="+mn-lt"/>
                    </a:rPr>
                    <a:t>PL/I</a:t>
                  </a:r>
                  <a:endParaRPr lang="en-US" sz="800" dirty="0">
                    <a:solidFill>
                      <a:schemeClr val="bg1"/>
                    </a:solidFill>
                    <a:effectLst/>
                    <a:latin typeface="+mn-lt"/>
                  </a:endParaRPr>
                </a:p>
              </p:txBody>
            </p:sp>
          </p:grpSp>
          <p:grpSp>
            <p:nvGrpSpPr>
              <p:cNvPr id="6" name="55 Grupo"/>
              <p:cNvGrpSpPr/>
              <p:nvPr/>
            </p:nvGrpSpPr>
            <p:grpSpPr>
              <a:xfrm>
                <a:off x="4842775" y="1902683"/>
                <a:ext cx="3737775" cy="1997901"/>
                <a:chOff x="4694999" y="1708727"/>
                <a:chExt cx="3737775" cy="1997901"/>
              </a:xfrm>
            </p:grpSpPr>
            <p:sp>
              <p:nvSpPr>
                <p:cNvPr id="23" name="22 Rectángulo redondeado"/>
                <p:cNvSpPr/>
                <p:nvPr/>
              </p:nvSpPr>
              <p:spPr>
                <a:xfrm>
                  <a:off x="4849091" y="1708727"/>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7" name="Group 95"/>
                <p:cNvGrpSpPr>
                  <a:grpSpLocks/>
                </p:cNvGrpSpPr>
                <p:nvPr/>
              </p:nvGrpSpPr>
              <p:grpSpPr bwMode="auto">
                <a:xfrm>
                  <a:off x="5957429" y="1876947"/>
                  <a:ext cx="2475345" cy="1829681"/>
                  <a:chOff x="1157119" y="4858659"/>
                  <a:chExt cx="3627398" cy="2732646"/>
                </a:xfrm>
              </p:grpSpPr>
              <p:sp>
                <p:nvSpPr>
                  <p:cNvPr id="77" name="TextBox 43"/>
                  <p:cNvSpPr txBox="1">
                    <a:spLocks noChangeArrowheads="1"/>
                  </p:cNvSpPr>
                  <p:nvPr/>
                </p:nvSpPr>
                <p:spPr bwMode="auto">
                  <a:xfrm>
                    <a:off x="1157119" y="6277353"/>
                    <a:ext cx="3627398" cy="1313952"/>
                  </a:xfrm>
                  <a:prstGeom prst="rect">
                    <a:avLst/>
                  </a:prstGeom>
                  <a:noFill/>
                  <a:ln w="9525">
                    <a:noFill/>
                    <a:miter lim="800000"/>
                    <a:headEnd/>
                    <a:tailEnd/>
                  </a:ln>
                </p:spPr>
                <p:txBody>
                  <a:bodyPr wrap="square">
                    <a:spAutoFit/>
                  </a:bodyPr>
                  <a:lstStyle/>
                  <a:p>
                    <a:pPr algn="ctr">
                      <a:spcBef>
                        <a:spcPct val="50000"/>
                      </a:spcBef>
                    </a:pPr>
                    <a:r>
                      <a:rPr lang="en-US" sz="900" b="1" dirty="0" err="1" smtClean="0">
                        <a:effectLst/>
                        <a:latin typeface="+mn-lt"/>
                      </a:rPr>
                      <a:t>WebSphere</a:t>
                    </a:r>
                    <a:r>
                      <a:rPr lang="en-US" sz="900" b="1" dirty="0" smtClean="0">
                        <a:effectLst/>
                        <a:latin typeface="+mn-lt"/>
                      </a:rPr>
                      <a:t> Application Server</a:t>
                    </a:r>
                    <a:endParaRPr lang="en-US" sz="900" b="1" dirty="0">
                      <a:effectLst/>
                      <a:latin typeface="+mn-lt"/>
                    </a:endParaRPr>
                  </a:p>
                </p:txBody>
              </p:sp>
              <p:pic>
                <p:nvPicPr>
                  <p:cNvPr id="78" name="Rectangle 11355"/>
                  <p:cNvPicPr>
                    <a:picLocks noChangeAspect="1" noChangeArrowheads="1"/>
                  </p:cNvPicPr>
                  <p:nvPr/>
                </p:nvPicPr>
                <p:blipFill>
                  <a:blip r:embed="rId6" cstate="screen"/>
                  <a:srcRect/>
                  <a:stretch>
                    <a:fillRect/>
                  </a:stretch>
                </p:blipFill>
                <p:spPr bwMode="auto">
                  <a:xfrm flipH="1">
                    <a:off x="2542992" y="4858659"/>
                    <a:ext cx="926357" cy="1211559"/>
                  </a:xfrm>
                  <a:prstGeom prst="rect">
                    <a:avLst/>
                  </a:prstGeom>
                  <a:noFill/>
                  <a:ln w="9525">
                    <a:noFill/>
                    <a:miter lim="800000"/>
                    <a:headEnd/>
                    <a:tailEnd/>
                  </a:ln>
                </p:spPr>
              </p:pic>
              <p:pic>
                <p:nvPicPr>
                  <p:cNvPr id="79" name="Rectangle 11356"/>
                  <p:cNvPicPr>
                    <a:picLocks noChangeAspect="1" noChangeArrowheads="1"/>
                  </p:cNvPicPr>
                  <p:nvPr/>
                </p:nvPicPr>
                <p:blipFill>
                  <a:blip r:embed="rId6" cstate="screen"/>
                  <a:srcRect/>
                  <a:stretch>
                    <a:fillRect/>
                  </a:stretch>
                </p:blipFill>
                <p:spPr bwMode="auto">
                  <a:xfrm flipH="1">
                    <a:off x="2082740" y="5135221"/>
                    <a:ext cx="926357" cy="1211559"/>
                  </a:xfrm>
                  <a:prstGeom prst="rect">
                    <a:avLst/>
                  </a:prstGeom>
                  <a:noFill/>
                  <a:ln w="9525">
                    <a:noFill/>
                    <a:miter lim="800000"/>
                    <a:headEnd/>
                    <a:tailEnd/>
                  </a:ln>
                </p:spPr>
              </p:pic>
            </p:grpSp>
            <p:sp>
              <p:nvSpPr>
                <p:cNvPr id="37" name="36 Rectángulo redondeado"/>
                <p:cNvSpPr/>
                <p:nvPr/>
              </p:nvSpPr>
              <p:spPr>
                <a:xfrm>
                  <a:off x="5112329" y="2193635"/>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TextBox 21"/>
                <p:cNvSpPr txBox="1">
                  <a:spLocks noChangeArrowheads="1"/>
                </p:cNvSpPr>
                <p:nvPr/>
              </p:nvSpPr>
              <p:spPr bwMode="auto">
                <a:xfrm>
                  <a:off x="4694999" y="2368881"/>
                  <a:ext cx="1705310" cy="399897"/>
                </a:xfrm>
                <a:prstGeom prst="rect">
                  <a:avLst/>
                </a:prstGeom>
                <a:noFill/>
                <a:ln w="9525">
                  <a:noFill/>
                  <a:miter lim="800000"/>
                  <a:headEnd/>
                  <a:tailEnd/>
                </a:ln>
              </p:spPr>
              <p:txBody>
                <a:bodyPr>
                  <a:spAutoFit/>
                </a:bodyPr>
                <a:lstStyle/>
                <a:p>
                  <a:pPr algn="ctr">
                    <a:spcBef>
                      <a:spcPct val="50000"/>
                    </a:spcBef>
                  </a:pPr>
                  <a:r>
                    <a:rPr lang="en-US" sz="900" b="1" dirty="0" smtClean="0">
                      <a:solidFill>
                        <a:schemeClr val="bg1"/>
                      </a:solidFill>
                      <a:effectLst/>
                      <a:latin typeface="+mn-lt"/>
                    </a:rPr>
                    <a:t>J2EE</a:t>
                  </a:r>
                  <a:endParaRPr lang="en-US" sz="900" dirty="0">
                    <a:solidFill>
                      <a:schemeClr val="bg1"/>
                    </a:solidFill>
                    <a:effectLst/>
                    <a:latin typeface="+mn-lt"/>
                  </a:endParaRPr>
                </a:p>
              </p:txBody>
            </p:sp>
          </p:grpSp>
          <p:sp>
            <p:nvSpPr>
              <p:cNvPr id="39" name="38 Flecha izquierda"/>
              <p:cNvSpPr/>
              <p:nvPr/>
            </p:nvSpPr>
            <p:spPr>
              <a:xfrm>
                <a:off x="3306612" y="2475338"/>
                <a:ext cx="1985818" cy="443346"/>
              </a:xfrm>
              <a:prstGeom prst="leftArrow">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0" name="TextBox 21"/>
              <p:cNvSpPr txBox="1">
                <a:spLocks noChangeArrowheads="1"/>
              </p:cNvSpPr>
              <p:nvPr/>
            </p:nvSpPr>
            <p:spPr bwMode="auto">
              <a:xfrm>
                <a:off x="3475796" y="2517306"/>
                <a:ext cx="1705311" cy="399897"/>
              </a:xfrm>
              <a:prstGeom prst="rect">
                <a:avLst/>
              </a:prstGeom>
              <a:noFill/>
              <a:ln w="9525">
                <a:noFill/>
                <a:miter lim="800000"/>
                <a:headEnd/>
                <a:tailEnd/>
              </a:ln>
            </p:spPr>
            <p:txBody>
              <a:bodyPr>
                <a:spAutoFit/>
              </a:bodyPr>
              <a:lstStyle/>
              <a:p>
                <a:pPr algn="ctr">
                  <a:spcBef>
                    <a:spcPct val="50000"/>
                  </a:spcBef>
                </a:pPr>
                <a:r>
                  <a:rPr lang="en-US" sz="900" b="1" dirty="0" smtClean="0">
                    <a:solidFill>
                      <a:schemeClr val="bg1"/>
                    </a:solidFill>
                    <a:effectLst/>
                  </a:rPr>
                  <a:t>CTG</a:t>
                </a:r>
                <a:endParaRPr lang="en-US" sz="900" dirty="0">
                  <a:solidFill>
                    <a:schemeClr val="bg1"/>
                  </a:solidFill>
                  <a:effectLst/>
                </a:endParaRPr>
              </a:p>
            </p:txBody>
          </p:sp>
          <p:grpSp>
            <p:nvGrpSpPr>
              <p:cNvPr id="8" name="56 Grupo"/>
              <p:cNvGrpSpPr/>
              <p:nvPr/>
            </p:nvGrpSpPr>
            <p:grpSpPr>
              <a:xfrm>
                <a:off x="4958229" y="4345702"/>
                <a:ext cx="3737775" cy="1997901"/>
                <a:chOff x="4810453" y="4151746"/>
                <a:chExt cx="3737775" cy="1997901"/>
              </a:xfrm>
            </p:grpSpPr>
            <p:sp>
              <p:nvSpPr>
                <p:cNvPr id="41" name="40 Rectángulo redondeado"/>
                <p:cNvSpPr/>
                <p:nvPr/>
              </p:nvSpPr>
              <p:spPr>
                <a:xfrm>
                  <a:off x="4964545" y="4151746"/>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9" name="Group 95"/>
                <p:cNvGrpSpPr>
                  <a:grpSpLocks/>
                </p:cNvGrpSpPr>
                <p:nvPr/>
              </p:nvGrpSpPr>
              <p:grpSpPr bwMode="auto">
                <a:xfrm>
                  <a:off x="6072883" y="4319966"/>
                  <a:ext cx="2475345" cy="1829681"/>
                  <a:chOff x="1157119" y="4858659"/>
                  <a:chExt cx="3627398" cy="2732646"/>
                </a:xfrm>
              </p:grpSpPr>
              <p:sp>
                <p:nvSpPr>
                  <p:cNvPr id="43" name="TextBox 43"/>
                  <p:cNvSpPr txBox="1">
                    <a:spLocks noChangeArrowheads="1"/>
                  </p:cNvSpPr>
                  <p:nvPr/>
                </p:nvSpPr>
                <p:spPr bwMode="auto">
                  <a:xfrm>
                    <a:off x="1157119" y="6277353"/>
                    <a:ext cx="3627398" cy="1313952"/>
                  </a:xfrm>
                  <a:prstGeom prst="rect">
                    <a:avLst/>
                  </a:prstGeom>
                  <a:noFill/>
                  <a:ln w="9525">
                    <a:noFill/>
                    <a:miter lim="800000"/>
                    <a:headEnd/>
                    <a:tailEnd/>
                  </a:ln>
                </p:spPr>
                <p:txBody>
                  <a:bodyPr wrap="square">
                    <a:spAutoFit/>
                  </a:bodyPr>
                  <a:lstStyle/>
                  <a:p>
                    <a:pPr algn="ctr">
                      <a:spcBef>
                        <a:spcPct val="50000"/>
                      </a:spcBef>
                    </a:pPr>
                    <a:r>
                      <a:rPr lang="en-US" sz="900" b="1" dirty="0" smtClean="0">
                        <a:effectLst/>
                        <a:latin typeface="+mn-lt"/>
                      </a:rPr>
                      <a:t>Internet Information Services</a:t>
                    </a:r>
                    <a:endParaRPr lang="en-US" sz="900" b="1" dirty="0">
                      <a:effectLst/>
                      <a:latin typeface="+mn-lt"/>
                    </a:endParaRPr>
                  </a:p>
                </p:txBody>
              </p:sp>
              <p:pic>
                <p:nvPicPr>
                  <p:cNvPr id="44" name="Rectangle 11355"/>
                  <p:cNvPicPr>
                    <a:picLocks noChangeAspect="1" noChangeArrowheads="1"/>
                  </p:cNvPicPr>
                  <p:nvPr/>
                </p:nvPicPr>
                <p:blipFill>
                  <a:blip r:embed="rId6" cstate="screen"/>
                  <a:srcRect/>
                  <a:stretch>
                    <a:fillRect/>
                  </a:stretch>
                </p:blipFill>
                <p:spPr bwMode="auto">
                  <a:xfrm flipH="1">
                    <a:off x="2542992" y="4858659"/>
                    <a:ext cx="926357" cy="1211559"/>
                  </a:xfrm>
                  <a:prstGeom prst="rect">
                    <a:avLst/>
                  </a:prstGeom>
                  <a:noFill/>
                  <a:ln w="9525">
                    <a:noFill/>
                    <a:miter lim="800000"/>
                    <a:headEnd/>
                    <a:tailEnd/>
                  </a:ln>
                </p:spPr>
              </p:pic>
              <p:pic>
                <p:nvPicPr>
                  <p:cNvPr id="45" name="Rectangle 11356"/>
                  <p:cNvPicPr>
                    <a:picLocks noChangeAspect="1" noChangeArrowheads="1"/>
                  </p:cNvPicPr>
                  <p:nvPr/>
                </p:nvPicPr>
                <p:blipFill>
                  <a:blip r:embed="rId6" cstate="screen"/>
                  <a:srcRect/>
                  <a:stretch>
                    <a:fillRect/>
                  </a:stretch>
                </p:blipFill>
                <p:spPr bwMode="auto">
                  <a:xfrm flipH="1">
                    <a:off x="2082740" y="5135221"/>
                    <a:ext cx="926357" cy="1211559"/>
                  </a:xfrm>
                  <a:prstGeom prst="rect">
                    <a:avLst/>
                  </a:prstGeom>
                  <a:noFill/>
                  <a:ln w="9525">
                    <a:noFill/>
                    <a:miter lim="800000"/>
                    <a:headEnd/>
                    <a:tailEnd/>
                  </a:ln>
                </p:spPr>
              </p:pic>
            </p:grpSp>
            <p:sp>
              <p:nvSpPr>
                <p:cNvPr id="46" name="45 Rectángulo redondeado"/>
                <p:cNvSpPr/>
                <p:nvPr/>
              </p:nvSpPr>
              <p:spPr>
                <a:xfrm>
                  <a:off x="5227783" y="463665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7" name="TextBox 21"/>
                <p:cNvSpPr txBox="1">
                  <a:spLocks noChangeArrowheads="1"/>
                </p:cNvSpPr>
                <p:nvPr/>
              </p:nvSpPr>
              <p:spPr bwMode="auto">
                <a:xfrm>
                  <a:off x="4810453" y="4811900"/>
                  <a:ext cx="1705310" cy="399897"/>
                </a:xfrm>
                <a:prstGeom prst="rect">
                  <a:avLst/>
                </a:prstGeom>
                <a:noFill/>
                <a:ln w="9525">
                  <a:noFill/>
                  <a:miter lim="800000"/>
                  <a:headEnd/>
                  <a:tailEnd/>
                </a:ln>
              </p:spPr>
              <p:txBody>
                <a:bodyPr>
                  <a:spAutoFit/>
                </a:bodyPr>
                <a:lstStyle/>
                <a:p>
                  <a:pPr algn="ctr">
                    <a:spcBef>
                      <a:spcPct val="50000"/>
                    </a:spcBef>
                  </a:pPr>
                  <a:r>
                    <a:rPr lang="en-US" sz="900" b="1" dirty="0" smtClean="0">
                      <a:solidFill>
                        <a:schemeClr val="bg1"/>
                      </a:solidFill>
                      <a:effectLst/>
                      <a:latin typeface="+mn-lt"/>
                    </a:rPr>
                    <a:t>.NET</a:t>
                  </a:r>
                  <a:endParaRPr lang="en-US" sz="900" dirty="0">
                    <a:solidFill>
                      <a:schemeClr val="bg1"/>
                    </a:solidFill>
                    <a:effectLst/>
                    <a:latin typeface="+mn-lt"/>
                  </a:endParaRPr>
                </a:p>
              </p:txBody>
            </p:sp>
          </p:grpSp>
          <p:sp>
            <p:nvSpPr>
              <p:cNvPr id="51" name="50 Flecha izquierda"/>
              <p:cNvSpPr/>
              <p:nvPr/>
            </p:nvSpPr>
            <p:spPr>
              <a:xfrm rot="2505334">
                <a:off x="2869993" y="3681665"/>
                <a:ext cx="2987363" cy="443346"/>
              </a:xfrm>
              <a:prstGeom prst="leftArrow">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3" name="TextBox 21"/>
              <p:cNvSpPr txBox="1">
                <a:spLocks noChangeArrowheads="1"/>
              </p:cNvSpPr>
              <p:nvPr/>
            </p:nvSpPr>
            <p:spPr bwMode="auto">
              <a:xfrm rot="2519874">
                <a:off x="3517360" y="3698501"/>
                <a:ext cx="1705311" cy="373238"/>
              </a:xfrm>
              <a:prstGeom prst="rect">
                <a:avLst/>
              </a:prstGeom>
              <a:noFill/>
              <a:ln w="9525">
                <a:noFill/>
                <a:miter lim="800000"/>
                <a:headEnd/>
                <a:tailEnd/>
              </a:ln>
            </p:spPr>
            <p:txBody>
              <a:bodyPr>
                <a:spAutoFit/>
              </a:bodyPr>
              <a:lstStyle/>
              <a:p>
                <a:pPr algn="ctr">
                  <a:spcBef>
                    <a:spcPct val="50000"/>
                  </a:spcBef>
                </a:pPr>
                <a:r>
                  <a:rPr lang="en-US" sz="800" b="1" dirty="0" err="1" smtClean="0">
                    <a:solidFill>
                      <a:schemeClr val="bg1"/>
                    </a:solidFill>
                    <a:effectLst/>
                    <a:latin typeface="+mn-lt"/>
                  </a:rPr>
                  <a:t>Tiras</a:t>
                </a:r>
                <a:r>
                  <a:rPr lang="en-US" sz="800" b="1" dirty="0" smtClean="0">
                    <a:solidFill>
                      <a:schemeClr val="bg1"/>
                    </a:solidFill>
                    <a:effectLst/>
                    <a:latin typeface="+mn-lt"/>
                  </a:rPr>
                  <a:t> TCP</a:t>
                </a:r>
                <a:endParaRPr lang="en-US" sz="800" dirty="0">
                  <a:solidFill>
                    <a:schemeClr val="bg1"/>
                  </a:solidFill>
                  <a:effectLst/>
                  <a:latin typeface="+mn-lt"/>
                </a:endParaRPr>
              </a:p>
            </p:txBody>
          </p:sp>
        </p:grpSp>
        <p:grpSp>
          <p:nvGrpSpPr>
            <p:cNvPr id="10" name="48 Grupo"/>
            <p:cNvGrpSpPr/>
            <p:nvPr/>
          </p:nvGrpSpPr>
          <p:grpSpPr>
            <a:xfrm>
              <a:off x="5175281" y="2249452"/>
              <a:ext cx="1705310" cy="373239"/>
              <a:chOff x="1804011" y="4641671"/>
              <a:chExt cx="1705310" cy="373239"/>
            </a:xfrm>
          </p:grpSpPr>
          <p:sp>
            <p:nvSpPr>
              <p:cNvPr id="63" name="62 Rectángulo redondeado"/>
              <p:cNvSpPr/>
              <p:nvPr/>
            </p:nvSpPr>
            <p:spPr>
              <a:xfrm>
                <a:off x="2096655" y="4710545"/>
                <a:ext cx="1108363" cy="258620"/>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8" name="TextBox 21"/>
              <p:cNvSpPr txBox="1">
                <a:spLocks noChangeArrowheads="1"/>
              </p:cNvSpPr>
              <p:nvPr/>
            </p:nvSpPr>
            <p:spPr bwMode="auto">
              <a:xfrm>
                <a:off x="1804011" y="4641671"/>
                <a:ext cx="1705310" cy="373239"/>
              </a:xfrm>
              <a:prstGeom prst="rect">
                <a:avLst/>
              </a:prstGeom>
              <a:noFill/>
              <a:ln w="9525">
                <a:noFill/>
                <a:miter lim="800000"/>
                <a:headEnd/>
                <a:tailEnd/>
              </a:ln>
            </p:spPr>
            <p:txBody>
              <a:bodyPr wrap="square">
                <a:spAutoFit/>
              </a:bodyPr>
              <a:lstStyle/>
              <a:p>
                <a:pPr algn="ctr">
                  <a:spcBef>
                    <a:spcPct val="50000"/>
                  </a:spcBef>
                </a:pPr>
                <a:r>
                  <a:rPr lang="en-US" sz="800" b="1" dirty="0" err="1" smtClean="0">
                    <a:solidFill>
                      <a:schemeClr val="bg1"/>
                    </a:solidFill>
                    <a:effectLst/>
                    <a:latin typeface="+mn-lt"/>
                  </a:rPr>
                  <a:t>Metrópolis</a:t>
                </a:r>
                <a:endParaRPr lang="en-US" sz="800" dirty="0">
                  <a:solidFill>
                    <a:schemeClr val="bg1"/>
                  </a:solidFill>
                  <a:effectLst/>
                  <a:latin typeface="+mn-lt"/>
                </a:endParaRPr>
              </a:p>
            </p:txBody>
          </p:sp>
        </p:grpSp>
        <p:grpSp>
          <p:nvGrpSpPr>
            <p:cNvPr id="11" name="54 Grupo"/>
            <p:cNvGrpSpPr/>
            <p:nvPr/>
          </p:nvGrpSpPr>
          <p:grpSpPr>
            <a:xfrm>
              <a:off x="5558590" y="4664365"/>
              <a:ext cx="1705310" cy="434108"/>
              <a:chOff x="2094954" y="5181601"/>
              <a:chExt cx="1705310" cy="434108"/>
            </a:xfrm>
          </p:grpSpPr>
          <p:sp>
            <p:nvSpPr>
              <p:cNvPr id="52" name="51 Rectángulo redondeado"/>
              <p:cNvSpPr/>
              <p:nvPr/>
            </p:nvSpPr>
            <p:spPr>
              <a:xfrm>
                <a:off x="2207492" y="5181601"/>
                <a:ext cx="1496290"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TextBox 21"/>
              <p:cNvSpPr txBox="1">
                <a:spLocks noChangeArrowheads="1"/>
              </p:cNvSpPr>
              <p:nvPr/>
            </p:nvSpPr>
            <p:spPr bwMode="auto">
              <a:xfrm>
                <a:off x="2094954" y="5190578"/>
                <a:ext cx="1705310" cy="399896"/>
              </a:xfrm>
              <a:prstGeom prst="rect">
                <a:avLst/>
              </a:prstGeom>
              <a:noFill/>
              <a:ln w="9525">
                <a:noFill/>
                <a:miter lim="800000"/>
                <a:headEnd/>
                <a:tailEnd/>
              </a:ln>
            </p:spPr>
            <p:txBody>
              <a:bodyPr wrap="square">
                <a:spAutoFit/>
              </a:bodyPr>
              <a:lstStyle/>
              <a:p>
                <a:pPr algn="ctr">
                  <a:spcBef>
                    <a:spcPct val="50000"/>
                  </a:spcBef>
                </a:pPr>
                <a:r>
                  <a:rPr lang="en-US" sz="900" b="1" dirty="0" smtClean="0">
                    <a:solidFill>
                      <a:schemeClr val="bg1"/>
                    </a:solidFill>
                    <a:effectLst/>
                    <a:latin typeface="+mn-lt"/>
                  </a:rPr>
                  <a:t>SIF</a:t>
                </a:r>
                <a:endParaRPr lang="en-US" sz="900" dirty="0">
                  <a:solidFill>
                    <a:schemeClr val="bg1"/>
                  </a:solidFill>
                  <a:effectLst/>
                  <a:latin typeface="+mn-lt"/>
                </a:endParaRPr>
              </a:p>
            </p:txBody>
          </p:sp>
        </p:grpSp>
      </p:grpSp>
      <p:grpSp>
        <p:nvGrpSpPr>
          <p:cNvPr id="12" name="64 Grupo"/>
          <p:cNvGrpSpPr/>
          <p:nvPr/>
        </p:nvGrpSpPr>
        <p:grpSpPr>
          <a:xfrm>
            <a:off x="4886036" y="1773382"/>
            <a:ext cx="3897746" cy="2789382"/>
            <a:chOff x="378697" y="1690256"/>
            <a:chExt cx="8405085" cy="4668985"/>
          </a:xfrm>
        </p:grpSpPr>
        <p:sp>
          <p:nvSpPr>
            <p:cNvPr id="67" name="66 Rectángulo redondeado"/>
            <p:cNvSpPr/>
            <p:nvPr/>
          </p:nvSpPr>
          <p:spPr>
            <a:xfrm>
              <a:off x="4692073" y="1690256"/>
              <a:ext cx="4091709" cy="2253672"/>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8" name="67 Rectángulo redondeado"/>
            <p:cNvSpPr/>
            <p:nvPr/>
          </p:nvSpPr>
          <p:spPr>
            <a:xfrm>
              <a:off x="4678224" y="4105569"/>
              <a:ext cx="4091709" cy="2253672"/>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1" name="70 Rectángulo redondeado"/>
            <p:cNvSpPr/>
            <p:nvPr/>
          </p:nvSpPr>
          <p:spPr>
            <a:xfrm>
              <a:off x="378697" y="1699495"/>
              <a:ext cx="4091709" cy="2253672"/>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73" name="Picture 73"/>
            <p:cNvPicPr>
              <a:picLocks noChangeAspect="1" noChangeArrowheads="1"/>
            </p:cNvPicPr>
            <p:nvPr/>
          </p:nvPicPr>
          <p:blipFill>
            <a:blip r:embed="rId7"/>
            <a:srcRect/>
            <a:stretch>
              <a:fillRect/>
            </a:stretch>
          </p:blipFill>
          <p:spPr bwMode="auto">
            <a:xfrm>
              <a:off x="6155605" y="4705205"/>
              <a:ext cx="1128712" cy="1082675"/>
            </a:xfrm>
            <a:prstGeom prst="rect">
              <a:avLst/>
            </a:prstGeom>
            <a:noFill/>
            <a:ln w="9525">
              <a:noFill/>
              <a:miter lim="800000"/>
              <a:headEnd/>
              <a:tailEnd/>
            </a:ln>
          </p:spPr>
        </p:pic>
        <p:pic>
          <p:nvPicPr>
            <p:cNvPr id="74" name="Picture 73"/>
            <p:cNvPicPr>
              <a:picLocks noChangeAspect="1" noChangeArrowheads="1"/>
            </p:cNvPicPr>
            <p:nvPr/>
          </p:nvPicPr>
          <p:blipFill>
            <a:blip r:embed="rId7"/>
            <a:srcRect/>
            <a:stretch>
              <a:fillRect/>
            </a:stretch>
          </p:blipFill>
          <p:spPr bwMode="auto">
            <a:xfrm>
              <a:off x="6100188" y="2285278"/>
              <a:ext cx="1128712" cy="1082675"/>
            </a:xfrm>
            <a:prstGeom prst="rect">
              <a:avLst/>
            </a:prstGeom>
            <a:noFill/>
            <a:ln w="9525">
              <a:noFill/>
              <a:miter lim="800000"/>
              <a:headEnd/>
              <a:tailEnd/>
            </a:ln>
          </p:spPr>
        </p:pic>
        <p:pic>
          <p:nvPicPr>
            <p:cNvPr id="85" name="84 Imagen" descr="XCAAJYXUMCA6ADCHNCA5VUK2SCAZMHTS9CAUBK5TOCADHF8IECA092GN8CAE6W6K7CAIV3YRNCADYGH4NCAYNPD2BCAWCMUU3CA47ZVU3CAB3TESKCAW0Y64ZCA2RTF9JCA5IOSARCAAU55QY.jpg"/>
            <p:cNvPicPr>
              <a:picLocks noChangeAspect="1"/>
            </p:cNvPicPr>
            <p:nvPr/>
          </p:nvPicPr>
          <p:blipFill>
            <a:blip r:embed="rId8" cstate="screen"/>
            <a:stretch>
              <a:fillRect/>
            </a:stretch>
          </p:blipFill>
          <p:spPr>
            <a:xfrm>
              <a:off x="5228568" y="2147811"/>
              <a:ext cx="704850" cy="828676"/>
            </a:xfrm>
            <a:prstGeom prst="rect">
              <a:avLst/>
            </a:prstGeom>
          </p:spPr>
        </p:pic>
        <p:grpSp>
          <p:nvGrpSpPr>
            <p:cNvPr id="13" name="72 Grupo"/>
            <p:cNvGrpSpPr/>
            <p:nvPr/>
          </p:nvGrpSpPr>
          <p:grpSpPr>
            <a:xfrm>
              <a:off x="1378983" y="2270233"/>
              <a:ext cx="1705310" cy="1051035"/>
              <a:chOff x="1378983" y="2270233"/>
              <a:chExt cx="1705310" cy="1051035"/>
            </a:xfrm>
          </p:grpSpPr>
          <p:sp>
            <p:nvSpPr>
              <p:cNvPr id="90" name="89 Y"/>
              <p:cNvSpPr/>
              <p:nvPr/>
            </p:nvSpPr>
            <p:spPr>
              <a:xfrm>
                <a:off x="1734203" y="2270233"/>
                <a:ext cx="966955" cy="1051035"/>
              </a:xfrm>
              <a:prstGeom prst="flowChartSummingJunction">
                <a:avLst/>
              </a:prstGeom>
              <a:solidFill>
                <a:srgbClr val="00B0F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1" name="TextBox 21"/>
              <p:cNvSpPr txBox="1">
                <a:spLocks noChangeArrowheads="1"/>
              </p:cNvSpPr>
              <p:nvPr/>
            </p:nvSpPr>
            <p:spPr bwMode="auto">
              <a:xfrm>
                <a:off x="1378983" y="2636882"/>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rPr>
                  <a:t>TCP</a:t>
                </a:r>
                <a:endParaRPr lang="en-US" sz="1400" dirty="0">
                  <a:solidFill>
                    <a:schemeClr val="bg1"/>
                  </a:solidFill>
                  <a:effectLst/>
                </a:endParaRPr>
              </a:p>
            </p:txBody>
          </p:sp>
        </p:grpSp>
        <p:grpSp>
          <p:nvGrpSpPr>
            <p:cNvPr id="14" name="79 Grupo"/>
            <p:cNvGrpSpPr/>
            <p:nvPr/>
          </p:nvGrpSpPr>
          <p:grpSpPr>
            <a:xfrm>
              <a:off x="6986253" y="2317529"/>
              <a:ext cx="1705310" cy="1051035"/>
              <a:chOff x="1378983" y="2270233"/>
              <a:chExt cx="1705310" cy="1051035"/>
            </a:xfrm>
          </p:grpSpPr>
          <p:sp>
            <p:nvSpPr>
              <p:cNvPr id="88" name="87 Y"/>
              <p:cNvSpPr/>
              <p:nvPr/>
            </p:nvSpPr>
            <p:spPr>
              <a:xfrm>
                <a:off x="1734203" y="2270233"/>
                <a:ext cx="966955" cy="1051035"/>
              </a:xfrm>
              <a:prstGeom prst="flowChartSummingJunction">
                <a:avLst/>
              </a:prstGeom>
              <a:solidFill>
                <a:srgbClr val="00B0F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9" name="TextBox 21"/>
              <p:cNvSpPr txBox="1">
                <a:spLocks noChangeArrowheads="1"/>
              </p:cNvSpPr>
              <p:nvPr/>
            </p:nvSpPr>
            <p:spPr bwMode="auto">
              <a:xfrm>
                <a:off x="1378983" y="2636882"/>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rPr>
                  <a:t>TCP</a:t>
                </a:r>
                <a:endParaRPr lang="en-US" sz="1400" dirty="0">
                  <a:solidFill>
                    <a:schemeClr val="bg1"/>
                  </a:solidFill>
                  <a:effectLst/>
                </a:endParaRPr>
              </a:p>
            </p:txBody>
          </p:sp>
        </p:grpSp>
      </p:grpSp>
      <p:grpSp>
        <p:nvGrpSpPr>
          <p:cNvPr id="15" name="57 Grupo"/>
          <p:cNvGrpSpPr/>
          <p:nvPr/>
        </p:nvGrpSpPr>
        <p:grpSpPr>
          <a:xfrm>
            <a:off x="7121235" y="2604659"/>
            <a:ext cx="397163" cy="378692"/>
            <a:chOff x="5495636" y="3223491"/>
            <a:chExt cx="480292" cy="489528"/>
          </a:xfrm>
        </p:grpSpPr>
        <p:sp>
          <p:nvSpPr>
            <p:cNvPr id="56" name="55 Rectángulo redondeado"/>
            <p:cNvSpPr/>
            <p:nvPr/>
          </p:nvSpPr>
          <p:spPr>
            <a:xfrm>
              <a:off x="5495636" y="3223491"/>
              <a:ext cx="480292" cy="489528"/>
            </a:xfrm>
            <a:prstGeom prst="roundRect">
              <a:avLst/>
            </a:prstGeom>
            <a:solidFill>
              <a:schemeClr val="tx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57" name="56 Imagen" descr="rmi_v20_title_logo.png"/>
            <p:cNvPicPr>
              <a:picLocks noChangeAspect="1"/>
            </p:cNvPicPr>
            <p:nvPr/>
          </p:nvPicPr>
          <p:blipFill>
            <a:blip r:embed="rId9" cstate="screen"/>
            <a:stretch>
              <a:fillRect/>
            </a:stretch>
          </p:blipFill>
          <p:spPr>
            <a:xfrm>
              <a:off x="5532582" y="3272728"/>
              <a:ext cx="400043" cy="394116"/>
            </a:xfrm>
            <a:prstGeom prst="rect">
              <a:avLst/>
            </a:prstGeom>
          </p:spPr>
        </p:pic>
      </p:grpSp>
      <p:grpSp>
        <p:nvGrpSpPr>
          <p:cNvPr id="16" name="118 Grupo"/>
          <p:cNvGrpSpPr/>
          <p:nvPr/>
        </p:nvGrpSpPr>
        <p:grpSpPr>
          <a:xfrm>
            <a:off x="698275" y="5255140"/>
            <a:ext cx="1509808" cy="930376"/>
            <a:chOff x="698275" y="5255140"/>
            <a:chExt cx="1509808" cy="930376"/>
          </a:xfrm>
        </p:grpSpPr>
        <p:pic>
          <p:nvPicPr>
            <p:cNvPr id="107" name="Picture 27"/>
            <p:cNvPicPr>
              <a:picLocks noChangeAspect="1" noChangeArrowheads="1"/>
            </p:cNvPicPr>
            <p:nvPr/>
          </p:nvPicPr>
          <p:blipFill>
            <a:blip r:embed="rId10"/>
            <a:srcRect/>
            <a:stretch>
              <a:fillRect/>
            </a:stretch>
          </p:blipFill>
          <p:spPr bwMode="auto">
            <a:xfrm>
              <a:off x="698275" y="5354731"/>
              <a:ext cx="763187" cy="685789"/>
            </a:xfrm>
            <a:prstGeom prst="rect">
              <a:avLst/>
            </a:prstGeom>
            <a:noFill/>
            <a:ln w="9525">
              <a:noFill/>
              <a:miter lim="800000"/>
              <a:headEnd/>
              <a:tailEnd/>
            </a:ln>
          </p:spPr>
        </p:pic>
        <p:pic>
          <p:nvPicPr>
            <p:cNvPr id="108" name="Picture 28"/>
            <p:cNvPicPr>
              <a:picLocks noChangeAspect="1" noChangeArrowheads="1"/>
            </p:cNvPicPr>
            <p:nvPr/>
          </p:nvPicPr>
          <p:blipFill>
            <a:blip r:embed="rId11"/>
            <a:srcRect/>
            <a:stretch>
              <a:fillRect/>
            </a:stretch>
          </p:blipFill>
          <p:spPr bwMode="auto">
            <a:xfrm>
              <a:off x="1177474" y="5255140"/>
              <a:ext cx="611063" cy="672067"/>
            </a:xfrm>
            <a:prstGeom prst="rect">
              <a:avLst/>
            </a:prstGeom>
            <a:noFill/>
            <a:ln w="9525">
              <a:noFill/>
              <a:miter lim="800000"/>
              <a:headEnd/>
              <a:tailEnd/>
            </a:ln>
          </p:spPr>
        </p:pic>
        <p:pic>
          <p:nvPicPr>
            <p:cNvPr id="109" name="Picture 29"/>
            <p:cNvPicPr>
              <a:picLocks noChangeAspect="1" noChangeArrowheads="1"/>
            </p:cNvPicPr>
            <p:nvPr/>
          </p:nvPicPr>
          <p:blipFill>
            <a:blip r:embed="rId12"/>
            <a:srcRect/>
            <a:stretch>
              <a:fillRect/>
            </a:stretch>
          </p:blipFill>
          <p:spPr bwMode="auto">
            <a:xfrm>
              <a:off x="1335997" y="5559406"/>
              <a:ext cx="872086" cy="626110"/>
            </a:xfrm>
            <a:prstGeom prst="rect">
              <a:avLst/>
            </a:prstGeom>
            <a:noFill/>
            <a:ln w="9525">
              <a:noFill/>
              <a:miter lim="800000"/>
              <a:headEnd/>
              <a:tailEnd/>
            </a:ln>
          </p:spPr>
        </p:pic>
      </p:grpSp>
      <p:sp>
        <p:nvSpPr>
          <p:cNvPr id="122" name="121 Nube"/>
          <p:cNvSpPr/>
          <p:nvPr/>
        </p:nvSpPr>
        <p:spPr>
          <a:xfrm>
            <a:off x="1758528" y="4226010"/>
            <a:ext cx="2294488" cy="926357"/>
          </a:xfrm>
          <a:prstGeom prst="cloud">
            <a:avLst/>
          </a:prstGeom>
          <a:solidFill>
            <a:schemeClr val="tx1">
              <a:lumMod val="75000"/>
            </a:schemeClr>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3" name="TextBox 21"/>
          <p:cNvSpPr txBox="1">
            <a:spLocks noChangeArrowheads="1"/>
          </p:cNvSpPr>
          <p:nvPr/>
        </p:nvSpPr>
        <p:spPr bwMode="auto">
          <a:xfrm>
            <a:off x="2233255" y="4543008"/>
            <a:ext cx="1227917" cy="307777"/>
          </a:xfrm>
          <a:prstGeom prst="rect">
            <a:avLst/>
          </a:prstGeom>
          <a:noFill/>
          <a:ln w="9525">
            <a:noFill/>
            <a:miter lim="800000"/>
            <a:headEnd/>
            <a:tailEnd/>
          </a:ln>
        </p:spPr>
        <p:txBody>
          <a:bodyPr wrap="square">
            <a:spAutoFit/>
          </a:bodyPr>
          <a:lstStyle/>
          <a:p>
            <a:pPr algn="ctr">
              <a:spcBef>
                <a:spcPct val="50000"/>
              </a:spcBef>
            </a:pPr>
            <a:r>
              <a:rPr lang="en-US" sz="1400" b="1" dirty="0" smtClean="0">
                <a:solidFill>
                  <a:schemeClr val="bg1"/>
                </a:solidFill>
                <a:effectLst/>
              </a:rPr>
              <a:t>VPN</a:t>
            </a:r>
            <a:endParaRPr lang="en-US" sz="1400" dirty="0">
              <a:solidFill>
                <a:schemeClr val="bg1"/>
              </a:solidFill>
              <a:effectLst/>
            </a:endParaRPr>
          </a:p>
        </p:txBody>
      </p:sp>
      <p:sp>
        <p:nvSpPr>
          <p:cNvPr id="126" name="Straight Connector 5"/>
          <p:cNvSpPr>
            <a:spLocks noChangeShapeType="1"/>
          </p:cNvSpPr>
          <p:nvPr/>
        </p:nvSpPr>
        <p:spPr bwMode="auto">
          <a:xfrm flipH="1">
            <a:off x="1742302" y="4782064"/>
            <a:ext cx="840259" cy="568411"/>
          </a:xfrm>
          <a:prstGeom prst="line">
            <a:avLst/>
          </a:prstGeom>
          <a:noFill/>
          <a:ln w="57150" algn="ctr">
            <a:solidFill>
              <a:srgbClr val="FF9933"/>
            </a:solidFill>
            <a:round/>
            <a:headEnd/>
            <a:tailEnd/>
          </a:ln>
        </p:spPr>
        <p:txBody>
          <a:bodyPr/>
          <a:lstStyle/>
          <a:p>
            <a:endParaRPr lang="en-US"/>
          </a:p>
        </p:txBody>
      </p:sp>
      <p:grpSp>
        <p:nvGrpSpPr>
          <p:cNvPr id="17" name="126 Grupo"/>
          <p:cNvGrpSpPr/>
          <p:nvPr/>
        </p:nvGrpSpPr>
        <p:grpSpPr>
          <a:xfrm>
            <a:off x="878072" y="1995542"/>
            <a:ext cx="3793746" cy="1653313"/>
            <a:chOff x="713316" y="4759338"/>
            <a:chExt cx="3793746" cy="1653313"/>
          </a:xfrm>
        </p:grpSpPr>
        <p:sp>
          <p:nvSpPr>
            <p:cNvPr id="132" name="131 Rectángulo redondeado"/>
            <p:cNvSpPr/>
            <p:nvPr/>
          </p:nvSpPr>
          <p:spPr>
            <a:xfrm>
              <a:off x="713316" y="4759338"/>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3" name="TextBox 43"/>
            <p:cNvSpPr txBox="1">
              <a:spLocks noChangeArrowheads="1"/>
            </p:cNvSpPr>
            <p:nvPr/>
          </p:nvSpPr>
          <p:spPr bwMode="auto">
            <a:xfrm>
              <a:off x="2031717" y="5963963"/>
              <a:ext cx="2475345" cy="246221"/>
            </a:xfrm>
            <a:prstGeom prst="rect">
              <a:avLst/>
            </a:prstGeom>
            <a:noFill/>
            <a:ln w="9525">
              <a:noFill/>
              <a:miter lim="800000"/>
              <a:headEnd/>
              <a:tailEnd/>
            </a:ln>
          </p:spPr>
          <p:txBody>
            <a:bodyPr wrap="square">
              <a:spAutoFit/>
            </a:bodyPr>
            <a:lstStyle/>
            <a:p>
              <a:pPr algn="ctr">
                <a:spcBef>
                  <a:spcPct val="50000"/>
                </a:spcBef>
              </a:pPr>
              <a:r>
                <a:rPr lang="en-US" sz="1000" b="1" dirty="0" err="1" smtClean="0">
                  <a:effectLst/>
                  <a:latin typeface="+mn-lt"/>
                </a:rPr>
                <a:t>WebSphere</a:t>
              </a:r>
              <a:r>
                <a:rPr lang="en-US" sz="1000" b="1" dirty="0" smtClean="0">
                  <a:effectLst/>
                  <a:latin typeface="+mn-lt"/>
                </a:rPr>
                <a:t> Application Server</a:t>
              </a:r>
              <a:endParaRPr lang="en-US" sz="1000" b="1" dirty="0">
                <a:effectLst/>
                <a:latin typeface="+mn-lt"/>
              </a:endParaRPr>
            </a:p>
          </p:txBody>
        </p:sp>
        <p:sp>
          <p:nvSpPr>
            <p:cNvPr id="143" name="142 Rectángulo redondeado"/>
            <p:cNvSpPr/>
            <p:nvPr/>
          </p:nvSpPr>
          <p:spPr>
            <a:xfrm>
              <a:off x="1334900" y="533074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4" name="TextBox 21"/>
            <p:cNvSpPr txBox="1">
              <a:spLocks noChangeArrowheads="1"/>
            </p:cNvSpPr>
            <p:nvPr/>
          </p:nvSpPr>
          <p:spPr bwMode="auto">
            <a:xfrm>
              <a:off x="917567" y="5555417"/>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J2EE</a:t>
              </a:r>
              <a:endParaRPr lang="en-US" sz="1400" dirty="0">
                <a:solidFill>
                  <a:schemeClr val="bg1"/>
                </a:solidFill>
                <a:effectLst/>
                <a:latin typeface="+mn-lt"/>
              </a:endParaRPr>
            </a:p>
          </p:txBody>
        </p:sp>
        <p:sp>
          <p:nvSpPr>
            <p:cNvPr id="156" name="155 Rectángulo redondeado"/>
            <p:cNvSpPr/>
            <p:nvPr/>
          </p:nvSpPr>
          <p:spPr>
            <a:xfrm>
              <a:off x="1618734" y="5133922"/>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7" name="TextBox 21"/>
            <p:cNvSpPr txBox="1">
              <a:spLocks noChangeArrowheads="1"/>
            </p:cNvSpPr>
            <p:nvPr/>
          </p:nvSpPr>
          <p:spPr bwMode="auto">
            <a:xfrm>
              <a:off x="1357292" y="5093474"/>
              <a:ext cx="1705310" cy="515526"/>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Metrópolis</a:t>
              </a:r>
              <a:endParaRPr lang="en-US" sz="1100" b="1" dirty="0" smtClean="0">
                <a:solidFill>
                  <a:schemeClr val="bg1"/>
                </a:solidFill>
                <a:effectLst/>
                <a:latin typeface="+mn-lt"/>
              </a:endParaRPr>
            </a:p>
            <a:p>
              <a:pPr algn="ctr">
                <a:spcBef>
                  <a:spcPct val="50000"/>
                </a:spcBef>
              </a:pPr>
              <a:r>
                <a:rPr lang="en-US" sz="1100" b="1" dirty="0" err="1" smtClean="0">
                  <a:solidFill>
                    <a:schemeClr val="bg1"/>
                  </a:solidFill>
                  <a:effectLst/>
                  <a:latin typeface="+mn-lt"/>
                </a:rPr>
                <a:t>Presentación</a:t>
              </a:r>
              <a:endParaRPr lang="en-US" sz="1100" dirty="0">
                <a:solidFill>
                  <a:schemeClr val="bg1"/>
                </a:solidFill>
                <a:effectLst/>
                <a:latin typeface="+mn-lt"/>
              </a:endParaRPr>
            </a:p>
          </p:txBody>
        </p:sp>
        <p:pic>
          <p:nvPicPr>
            <p:cNvPr id="158" name="Rectangle 11355"/>
            <p:cNvPicPr>
              <a:picLocks noChangeAspect="1" noChangeArrowheads="1"/>
            </p:cNvPicPr>
            <p:nvPr/>
          </p:nvPicPr>
          <p:blipFill>
            <a:blip r:embed="rId13" cstate="screen"/>
            <a:srcRect/>
            <a:stretch>
              <a:fillRect/>
            </a:stretch>
          </p:blipFill>
          <p:spPr bwMode="auto">
            <a:xfrm flipH="1">
              <a:off x="3125723" y="5014056"/>
              <a:ext cx="632148" cy="811216"/>
            </a:xfrm>
            <a:prstGeom prst="rect">
              <a:avLst/>
            </a:prstGeom>
            <a:noFill/>
            <a:ln w="9525">
              <a:noFill/>
              <a:miter lim="800000"/>
              <a:headEnd/>
              <a:tailEnd/>
            </a:ln>
          </p:spPr>
        </p:pic>
        <p:pic>
          <p:nvPicPr>
            <p:cNvPr id="159" name="Rectangle 11356"/>
            <p:cNvPicPr>
              <a:picLocks noChangeAspect="1" noChangeArrowheads="1"/>
            </p:cNvPicPr>
            <p:nvPr/>
          </p:nvPicPr>
          <p:blipFill>
            <a:blip r:embed="rId13" cstate="screen"/>
            <a:srcRect/>
            <a:stretch>
              <a:fillRect/>
            </a:stretch>
          </p:blipFill>
          <p:spPr bwMode="auto">
            <a:xfrm flipH="1">
              <a:off x="2811646" y="5199232"/>
              <a:ext cx="632148" cy="811216"/>
            </a:xfrm>
            <a:prstGeom prst="rect">
              <a:avLst/>
            </a:prstGeom>
            <a:noFill/>
            <a:ln w="9525">
              <a:noFill/>
              <a:miter lim="800000"/>
              <a:headEnd/>
              <a:tailEnd/>
            </a:ln>
          </p:spPr>
        </p:pic>
      </p:grpSp>
      <p:grpSp>
        <p:nvGrpSpPr>
          <p:cNvPr id="18" name="159 Grupo"/>
          <p:cNvGrpSpPr/>
          <p:nvPr/>
        </p:nvGrpSpPr>
        <p:grpSpPr>
          <a:xfrm>
            <a:off x="4239110" y="4788169"/>
            <a:ext cx="3793746" cy="1653313"/>
            <a:chOff x="713316" y="4759338"/>
            <a:chExt cx="3793746" cy="1653313"/>
          </a:xfrm>
        </p:grpSpPr>
        <p:sp>
          <p:nvSpPr>
            <p:cNvPr id="161" name="160 Rectángulo redondeado"/>
            <p:cNvSpPr/>
            <p:nvPr/>
          </p:nvSpPr>
          <p:spPr>
            <a:xfrm>
              <a:off x="713316" y="4759338"/>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2" name="TextBox 43"/>
            <p:cNvSpPr txBox="1">
              <a:spLocks noChangeArrowheads="1"/>
            </p:cNvSpPr>
            <p:nvPr/>
          </p:nvSpPr>
          <p:spPr bwMode="auto">
            <a:xfrm>
              <a:off x="2031717" y="5963963"/>
              <a:ext cx="2475345" cy="246221"/>
            </a:xfrm>
            <a:prstGeom prst="rect">
              <a:avLst/>
            </a:prstGeom>
            <a:noFill/>
            <a:ln w="9525">
              <a:noFill/>
              <a:miter lim="800000"/>
              <a:headEnd/>
              <a:tailEnd/>
            </a:ln>
          </p:spPr>
          <p:txBody>
            <a:bodyPr wrap="square">
              <a:spAutoFit/>
            </a:bodyPr>
            <a:lstStyle/>
            <a:p>
              <a:pPr algn="ctr">
                <a:spcBef>
                  <a:spcPct val="50000"/>
                </a:spcBef>
              </a:pPr>
              <a:r>
                <a:rPr lang="en-US" sz="1000" b="1" dirty="0" smtClean="0">
                  <a:effectLst/>
                  <a:latin typeface="+mn-lt"/>
                </a:rPr>
                <a:t>BizTalk 2006</a:t>
              </a:r>
              <a:endParaRPr lang="en-US" sz="1000" b="1" dirty="0">
                <a:effectLst/>
                <a:latin typeface="+mn-lt"/>
              </a:endParaRPr>
            </a:p>
          </p:txBody>
        </p:sp>
        <p:sp>
          <p:nvSpPr>
            <p:cNvPr id="163" name="162 Rectángulo redondeado"/>
            <p:cNvSpPr/>
            <p:nvPr/>
          </p:nvSpPr>
          <p:spPr>
            <a:xfrm>
              <a:off x="1334900" y="533074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4" name="TextBox 21"/>
            <p:cNvSpPr txBox="1">
              <a:spLocks noChangeArrowheads="1"/>
            </p:cNvSpPr>
            <p:nvPr/>
          </p:nvSpPr>
          <p:spPr bwMode="auto">
            <a:xfrm>
              <a:off x="917567" y="5555417"/>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.NET</a:t>
              </a:r>
              <a:endParaRPr lang="en-US" sz="1400" dirty="0">
                <a:solidFill>
                  <a:schemeClr val="bg1"/>
                </a:solidFill>
                <a:effectLst/>
                <a:latin typeface="+mn-lt"/>
              </a:endParaRPr>
            </a:p>
          </p:txBody>
        </p:sp>
        <p:sp>
          <p:nvSpPr>
            <p:cNvPr id="165" name="164 Rectángulo redondeado"/>
            <p:cNvSpPr/>
            <p:nvPr/>
          </p:nvSpPr>
          <p:spPr>
            <a:xfrm>
              <a:off x="1618734" y="5133922"/>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6" name="TextBox 21"/>
            <p:cNvSpPr txBox="1">
              <a:spLocks noChangeArrowheads="1"/>
            </p:cNvSpPr>
            <p:nvPr/>
          </p:nvSpPr>
          <p:spPr bwMode="auto">
            <a:xfrm>
              <a:off x="1369649" y="5130544"/>
              <a:ext cx="1705310" cy="430887"/>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Plataforma</a:t>
              </a:r>
              <a:r>
                <a:rPr lang="en-US" sz="1100" b="1" dirty="0" smtClean="0">
                  <a:solidFill>
                    <a:schemeClr val="bg1"/>
                  </a:solidFill>
                  <a:effectLst/>
                  <a:latin typeface="+mn-lt"/>
                </a:rPr>
                <a:t> </a:t>
              </a:r>
              <a:r>
                <a:rPr lang="en-US" sz="1100" b="1" dirty="0" err="1" smtClean="0">
                  <a:solidFill>
                    <a:schemeClr val="bg1"/>
                  </a:solidFill>
                  <a:effectLst/>
                  <a:latin typeface="+mn-lt"/>
                </a:rPr>
                <a:t>Electrónica</a:t>
              </a:r>
              <a:endParaRPr lang="en-US" sz="1100" dirty="0">
                <a:solidFill>
                  <a:schemeClr val="bg1"/>
                </a:solidFill>
                <a:effectLst/>
                <a:latin typeface="+mn-lt"/>
              </a:endParaRPr>
            </a:p>
          </p:txBody>
        </p:sp>
        <p:pic>
          <p:nvPicPr>
            <p:cNvPr id="167" name="Rectangle 11355"/>
            <p:cNvPicPr>
              <a:picLocks noChangeAspect="1" noChangeArrowheads="1"/>
            </p:cNvPicPr>
            <p:nvPr/>
          </p:nvPicPr>
          <p:blipFill>
            <a:blip r:embed="rId13" cstate="screen"/>
            <a:srcRect/>
            <a:stretch>
              <a:fillRect/>
            </a:stretch>
          </p:blipFill>
          <p:spPr bwMode="auto">
            <a:xfrm flipH="1">
              <a:off x="3125723" y="5014056"/>
              <a:ext cx="632148" cy="811216"/>
            </a:xfrm>
            <a:prstGeom prst="rect">
              <a:avLst/>
            </a:prstGeom>
            <a:noFill/>
            <a:ln w="9525">
              <a:noFill/>
              <a:miter lim="800000"/>
              <a:headEnd/>
              <a:tailEnd/>
            </a:ln>
          </p:spPr>
        </p:pic>
        <p:pic>
          <p:nvPicPr>
            <p:cNvPr id="168" name="Rectangle 11356"/>
            <p:cNvPicPr>
              <a:picLocks noChangeAspect="1" noChangeArrowheads="1"/>
            </p:cNvPicPr>
            <p:nvPr/>
          </p:nvPicPr>
          <p:blipFill>
            <a:blip r:embed="rId13" cstate="screen"/>
            <a:srcRect/>
            <a:stretch>
              <a:fillRect/>
            </a:stretch>
          </p:blipFill>
          <p:spPr bwMode="auto">
            <a:xfrm flipH="1">
              <a:off x="2811646" y="5199232"/>
              <a:ext cx="632148" cy="811216"/>
            </a:xfrm>
            <a:prstGeom prst="rect">
              <a:avLst/>
            </a:prstGeom>
            <a:noFill/>
            <a:ln w="9525">
              <a:noFill/>
              <a:miter lim="800000"/>
              <a:headEnd/>
              <a:tailEnd/>
            </a:ln>
          </p:spPr>
        </p:pic>
      </p:grpSp>
      <p:sp>
        <p:nvSpPr>
          <p:cNvPr id="169" name="Straight Connector 5"/>
          <p:cNvSpPr>
            <a:spLocks noChangeShapeType="1"/>
          </p:cNvSpPr>
          <p:nvPr/>
        </p:nvSpPr>
        <p:spPr bwMode="auto">
          <a:xfrm flipH="1">
            <a:off x="5663512" y="2520778"/>
            <a:ext cx="2195384" cy="2524897"/>
          </a:xfrm>
          <a:prstGeom prst="line">
            <a:avLst/>
          </a:prstGeom>
          <a:noFill/>
          <a:ln w="57150" algn="ctr">
            <a:solidFill>
              <a:srgbClr val="FF9933"/>
            </a:solidFill>
            <a:round/>
            <a:headEnd/>
            <a:tailEnd/>
          </a:ln>
        </p:spPr>
        <p:txBody>
          <a:bodyPr/>
          <a:lstStyle/>
          <a:p>
            <a:endParaRPr lang="en-US"/>
          </a:p>
        </p:txBody>
      </p:sp>
      <p:sp>
        <p:nvSpPr>
          <p:cNvPr id="170" name="Straight Connector 5"/>
          <p:cNvSpPr>
            <a:spLocks noChangeShapeType="1"/>
          </p:cNvSpPr>
          <p:nvPr/>
        </p:nvSpPr>
        <p:spPr bwMode="auto">
          <a:xfrm flipH="1" flipV="1">
            <a:off x="3192160" y="4699684"/>
            <a:ext cx="2454877" cy="341872"/>
          </a:xfrm>
          <a:prstGeom prst="line">
            <a:avLst/>
          </a:prstGeom>
          <a:noFill/>
          <a:ln w="57150" algn="ctr">
            <a:solidFill>
              <a:srgbClr val="FF9933"/>
            </a:solidFill>
            <a:round/>
            <a:headEnd/>
            <a:tailEnd/>
          </a:ln>
        </p:spPr>
        <p:txBody>
          <a:bodyPr/>
          <a:lstStyle/>
          <a:p>
            <a:endParaRPr lang="en-US"/>
          </a:p>
        </p:txBody>
      </p:sp>
      <p:sp>
        <p:nvSpPr>
          <p:cNvPr id="171" name="Straight Connector 5"/>
          <p:cNvSpPr>
            <a:spLocks noChangeShapeType="1"/>
          </p:cNvSpPr>
          <p:nvPr/>
        </p:nvSpPr>
        <p:spPr bwMode="auto">
          <a:xfrm>
            <a:off x="2508422" y="2854411"/>
            <a:ext cx="436603" cy="1622854"/>
          </a:xfrm>
          <a:prstGeom prst="line">
            <a:avLst/>
          </a:prstGeom>
          <a:noFill/>
          <a:ln w="57150" algn="ctr">
            <a:solidFill>
              <a:srgbClr val="FF9933"/>
            </a:solidFill>
            <a:round/>
            <a:headEnd/>
            <a:tailEnd/>
          </a:ln>
        </p:spPr>
        <p:txBody>
          <a:bodyPr/>
          <a:lstStyle/>
          <a:p>
            <a:endParaRPr lang="en-US"/>
          </a:p>
        </p:txBody>
      </p:sp>
      <p:sp>
        <p:nvSpPr>
          <p:cNvPr id="172" name="Straight Connector 5"/>
          <p:cNvSpPr>
            <a:spLocks noChangeShapeType="1"/>
          </p:cNvSpPr>
          <p:nvPr/>
        </p:nvSpPr>
        <p:spPr bwMode="auto">
          <a:xfrm flipH="1">
            <a:off x="2533134" y="2397620"/>
            <a:ext cx="3138615" cy="432076"/>
          </a:xfrm>
          <a:prstGeom prst="line">
            <a:avLst/>
          </a:prstGeom>
          <a:noFill/>
          <a:ln w="57150" algn="ctr">
            <a:solidFill>
              <a:srgbClr val="FF9933"/>
            </a:solidFill>
            <a:round/>
            <a:headEnd/>
            <a:tailEnd/>
          </a:ln>
        </p:spPr>
        <p:txBody>
          <a:bodyPr/>
          <a:lstStyle/>
          <a:p>
            <a:endParaRPr lang="en-US"/>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6"/>
                                        </p:tgtEl>
                                        <p:attrNameLst>
                                          <p:attrName>style.visibility</p:attrName>
                                        </p:attrNameLst>
                                      </p:cBhvr>
                                      <p:to>
                                        <p:strVal val="visible"/>
                                      </p:to>
                                    </p:set>
                                    <p:animEffect transition="in" filter="box(in)">
                                      <p:cBhvr>
                                        <p:cTn id="7" dur="500"/>
                                        <p:tgtEl>
                                          <p:spTgt spid="12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1"/>
                                        </p:tgtEl>
                                        <p:attrNameLst>
                                          <p:attrName>style.visibility</p:attrName>
                                        </p:attrNameLst>
                                      </p:cBhvr>
                                      <p:to>
                                        <p:strVal val="visible"/>
                                      </p:to>
                                    </p:set>
                                    <p:animEffect transition="in" filter="box(in)">
                                      <p:cBhvr>
                                        <p:cTn id="12" dur="500"/>
                                        <p:tgtEl>
                                          <p:spTgt spid="171"/>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172"/>
                                        </p:tgtEl>
                                        <p:attrNameLst>
                                          <p:attrName>style.visibility</p:attrName>
                                        </p:attrNameLst>
                                      </p:cBhvr>
                                      <p:to>
                                        <p:strVal val="visible"/>
                                      </p:to>
                                    </p:set>
                                    <p:animEffect transition="in" filter="box(in)">
                                      <p:cBhvr>
                                        <p:cTn id="15" dur="500"/>
                                        <p:tgtEl>
                                          <p:spTgt spid="172"/>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70"/>
                                        </p:tgtEl>
                                        <p:attrNameLst>
                                          <p:attrName>style.visibility</p:attrName>
                                        </p:attrNameLst>
                                      </p:cBhvr>
                                      <p:to>
                                        <p:strVal val="visible"/>
                                      </p:to>
                                    </p:set>
                                    <p:animEffect transition="in" filter="box(in)">
                                      <p:cBhvr>
                                        <p:cTn id="20" dur="500"/>
                                        <p:tgtEl>
                                          <p:spTgt spid="170"/>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169"/>
                                        </p:tgtEl>
                                        <p:attrNameLst>
                                          <p:attrName>style.visibility</p:attrName>
                                        </p:attrNameLst>
                                      </p:cBhvr>
                                      <p:to>
                                        <p:strVal val="visible"/>
                                      </p:to>
                                    </p:set>
                                    <p:animEffect transition="in" filter="box(in)">
                                      <p:cBhvr>
                                        <p:cTn id="23" dur="500"/>
                                        <p:tgtEl>
                                          <p:spTgt spid="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 grpId="0" animBg="1"/>
      <p:bldP spid="169" grpId="0" animBg="1"/>
      <p:bldP spid="170" grpId="0" animBg="1"/>
      <p:bldP spid="171" grpId="0" animBg="1"/>
      <p:bldP spid="17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95 Nube"/>
          <p:cNvSpPr/>
          <p:nvPr/>
        </p:nvSpPr>
        <p:spPr>
          <a:xfrm>
            <a:off x="6091389" y="5084150"/>
            <a:ext cx="2294488" cy="926357"/>
          </a:xfrm>
          <a:prstGeom prst="cloud">
            <a:avLst/>
          </a:prstGeom>
          <a:solidFill>
            <a:schemeClr val="tx1">
              <a:lumMod val="75000"/>
            </a:schemeClr>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7" name="TextBox 21"/>
          <p:cNvSpPr txBox="1">
            <a:spLocks noChangeArrowheads="1"/>
          </p:cNvSpPr>
          <p:nvPr/>
        </p:nvSpPr>
        <p:spPr bwMode="auto">
          <a:xfrm>
            <a:off x="6566116" y="5401148"/>
            <a:ext cx="1227917" cy="307777"/>
          </a:xfrm>
          <a:prstGeom prst="rect">
            <a:avLst/>
          </a:prstGeom>
          <a:noFill/>
          <a:ln w="9525">
            <a:noFill/>
            <a:miter lim="800000"/>
            <a:headEnd/>
            <a:tailEnd/>
          </a:ln>
        </p:spPr>
        <p:txBody>
          <a:bodyPr wrap="square">
            <a:spAutoFit/>
          </a:bodyPr>
          <a:lstStyle/>
          <a:p>
            <a:pPr algn="ctr">
              <a:spcBef>
                <a:spcPct val="50000"/>
              </a:spcBef>
            </a:pPr>
            <a:r>
              <a:rPr lang="en-US" sz="1400" b="1" dirty="0" smtClean="0">
                <a:solidFill>
                  <a:schemeClr val="bg1"/>
                </a:solidFill>
                <a:effectLst/>
              </a:rPr>
              <a:t>VPN</a:t>
            </a:r>
            <a:endParaRPr lang="en-US" sz="1400" dirty="0">
              <a:solidFill>
                <a:schemeClr val="bg1"/>
              </a:solidFill>
              <a:effectLst/>
            </a:endParaRPr>
          </a:p>
        </p:txBody>
      </p:sp>
      <p:pic>
        <p:nvPicPr>
          <p:cNvPr id="21506" name="Rectangle 11268"/>
          <p:cNvPicPr>
            <a:picLocks noChangeAspect="1" noChangeArrowheads="1"/>
          </p:cNvPicPr>
          <p:nvPr/>
        </p:nvPicPr>
        <p:blipFill>
          <a:blip r:embed="rId4" cstate="screen"/>
          <a:srcRect/>
          <a:stretch>
            <a:fillRect/>
          </a:stretch>
        </p:blipFill>
        <p:spPr bwMode="auto">
          <a:xfrm>
            <a:off x="-4564063" y="5284788"/>
            <a:ext cx="34925" cy="88900"/>
          </a:xfrm>
          <a:prstGeom prst="rect">
            <a:avLst/>
          </a:prstGeom>
          <a:noFill/>
          <a:ln w="9525">
            <a:noFill/>
            <a:miter lim="800000"/>
            <a:headEnd/>
            <a:tailEnd/>
          </a:ln>
        </p:spPr>
      </p:pic>
      <p:sp>
        <p:nvSpPr>
          <p:cNvPr id="21515" name="Title 146"/>
          <p:cNvSpPr>
            <a:spLocks noGrp="1"/>
          </p:cNvSpPr>
          <p:nvPr>
            <p:ph type="title"/>
          </p:nvPr>
        </p:nvSpPr>
        <p:spPr>
          <a:xfrm>
            <a:off x="381000" y="230188"/>
            <a:ext cx="8382000" cy="1329595"/>
          </a:xfrm>
        </p:spPr>
        <p:txBody>
          <a:bodyPr>
            <a:normAutofit fontScale="90000"/>
          </a:bodyPr>
          <a:lstStyle/>
          <a:p>
            <a:r>
              <a:rPr lang="es-ES" b="1" dirty="0" smtClean="0">
                <a:effectLst/>
                <a:latin typeface="+mn-lt"/>
              </a:rPr>
              <a:t>Arquitectura de la Solución…</a:t>
            </a:r>
            <a:br>
              <a:rPr lang="es-ES" b="1" dirty="0" smtClean="0">
                <a:effectLst/>
                <a:latin typeface="+mn-lt"/>
              </a:rPr>
            </a:br>
            <a:endParaRPr lang="es-ES" b="1" dirty="0" smtClean="0">
              <a:effectLst/>
              <a:latin typeface="+mn-lt"/>
            </a:endParaRPr>
          </a:p>
        </p:txBody>
      </p:sp>
      <p:grpSp>
        <p:nvGrpSpPr>
          <p:cNvPr id="2" name="49 Grupo"/>
          <p:cNvGrpSpPr/>
          <p:nvPr/>
        </p:nvGrpSpPr>
        <p:grpSpPr>
          <a:xfrm>
            <a:off x="7353150" y="1724346"/>
            <a:ext cx="1694553" cy="2819524"/>
            <a:chOff x="5716708" y="1526076"/>
            <a:chExt cx="3759596" cy="4884596"/>
          </a:xfrm>
        </p:grpSpPr>
        <p:grpSp>
          <p:nvGrpSpPr>
            <p:cNvPr id="3" name="61 Grupo"/>
            <p:cNvGrpSpPr/>
            <p:nvPr/>
          </p:nvGrpSpPr>
          <p:grpSpPr>
            <a:xfrm>
              <a:off x="5716708" y="1526076"/>
              <a:ext cx="3759596" cy="4884596"/>
              <a:chOff x="5716708" y="1433716"/>
              <a:chExt cx="3759596" cy="4884596"/>
            </a:xfrm>
          </p:grpSpPr>
          <p:grpSp>
            <p:nvGrpSpPr>
              <p:cNvPr id="4" name="35 Grupo"/>
              <p:cNvGrpSpPr/>
              <p:nvPr/>
            </p:nvGrpSpPr>
            <p:grpSpPr>
              <a:xfrm>
                <a:off x="5925777" y="1433716"/>
                <a:ext cx="3070593" cy="1595765"/>
                <a:chOff x="6138219" y="1433723"/>
                <a:chExt cx="3070593" cy="1595765"/>
              </a:xfrm>
            </p:grpSpPr>
            <p:sp>
              <p:nvSpPr>
                <p:cNvPr id="22" name="21 Rectángulo redondeado"/>
                <p:cNvSpPr/>
                <p:nvPr/>
              </p:nvSpPr>
              <p:spPr>
                <a:xfrm>
                  <a:off x="6138219" y="1433723"/>
                  <a:ext cx="2927919" cy="15928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5" name="Group 97"/>
                <p:cNvGrpSpPr>
                  <a:grpSpLocks/>
                </p:cNvGrpSpPr>
                <p:nvPr/>
              </p:nvGrpSpPr>
              <p:grpSpPr bwMode="auto">
                <a:xfrm>
                  <a:off x="6372147" y="1687610"/>
                  <a:ext cx="1705319" cy="1341878"/>
                  <a:chOff x="7353477" y="5518501"/>
                  <a:chExt cx="1268902" cy="972988"/>
                </a:xfrm>
              </p:grpSpPr>
              <p:pic>
                <p:nvPicPr>
                  <p:cNvPr id="21550" name="Rectangle 11393"/>
                  <p:cNvPicPr>
                    <a:picLocks noChangeAspect="1" noChangeArrowheads="1"/>
                  </p:cNvPicPr>
                  <p:nvPr/>
                </p:nvPicPr>
                <p:blipFill>
                  <a:blip r:embed="rId5" cstate="screen"/>
                  <a:srcRect/>
                  <a:stretch>
                    <a:fillRect/>
                  </a:stretch>
                </p:blipFill>
                <p:spPr bwMode="auto">
                  <a:xfrm>
                    <a:off x="7909460" y="5518501"/>
                    <a:ext cx="446082" cy="593727"/>
                  </a:xfrm>
                  <a:prstGeom prst="rect">
                    <a:avLst/>
                  </a:prstGeom>
                  <a:noFill/>
                  <a:ln w="9525">
                    <a:noFill/>
                    <a:miter lim="800000"/>
                    <a:headEnd/>
                    <a:tailEnd/>
                  </a:ln>
                </p:spPr>
              </p:pic>
              <p:sp>
                <p:nvSpPr>
                  <p:cNvPr id="21551" name="TextBox 21"/>
                  <p:cNvSpPr txBox="1">
                    <a:spLocks noChangeArrowheads="1"/>
                  </p:cNvSpPr>
                  <p:nvPr/>
                </p:nvSpPr>
                <p:spPr bwMode="auto">
                  <a:xfrm>
                    <a:off x="7353477" y="6201524"/>
                    <a:ext cx="1268902" cy="289965"/>
                  </a:xfrm>
                  <a:prstGeom prst="rect">
                    <a:avLst/>
                  </a:prstGeom>
                  <a:noFill/>
                  <a:ln w="9525">
                    <a:noFill/>
                    <a:miter lim="800000"/>
                    <a:headEnd/>
                    <a:tailEnd/>
                  </a:ln>
                </p:spPr>
                <p:txBody>
                  <a:bodyPr>
                    <a:spAutoFit/>
                  </a:bodyPr>
                  <a:lstStyle/>
                  <a:p>
                    <a:pPr algn="ctr">
                      <a:spcBef>
                        <a:spcPct val="50000"/>
                      </a:spcBef>
                    </a:pPr>
                    <a:r>
                      <a:rPr lang="en-US" sz="900" b="1" dirty="0" smtClean="0">
                        <a:effectLst/>
                        <a:latin typeface="+mn-lt"/>
                      </a:rPr>
                      <a:t>CICS</a:t>
                    </a:r>
                    <a:endParaRPr lang="en-US" sz="900" dirty="0">
                      <a:effectLst/>
                      <a:latin typeface="+mn-lt"/>
                    </a:endParaRPr>
                  </a:p>
                </p:txBody>
              </p:sp>
              <p:pic>
                <p:nvPicPr>
                  <p:cNvPr id="21552" name="Rectangle 11395"/>
                  <p:cNvPicPr>
                    <a:picLocks noChangeAspect="1" noChangeArrowheads="1"/>
                  </p:cNvPicPr>
                  <p:nvPr/>
                </p:nvPicPr>
                <p:blipFill>
                  <a:blip r:embed="rId5" cstate="screen"/>
                  <a:srcRect/>
                  <a:stretch>
                    <a:fillRect/>
                  </a:stretch>
                </p:blipFill>
                <p:spPr bwMode="auto">
                  <a:xfrm>
                    <a:off x="7594535" y="5656378"/>
                    <a:ext cx="446086" cy="593727"/>
                  </a:xfrm>
                  <a:prstGeom prst="rect">
                    <a:avLst/>
                  </a:prstGeom>
                  <a:noFill/>
                  <a:ln w="9525">
                    <a:noFill/>
                    <a:miter lim="800000"/>
                    <a:headEnd/>
                    <a:tailEnd/>
                  </a:ln>
                </p:spPr>
              </p:pic>
              <p:pic>
                <p:nvPicPr>
                  <p:cNvPr id="21553" name="Rectangle 11396"/>
                  <p:cNvPicPr>
                    <a:picLocks noChangeAspect="1" noChangeArrowheads="1"/>
                  </p:cNvPicPr>
                  <p:nvPr/>
                </p:nvPicPr>
                <p:blipFill>
                  <a:blip r:embed="rId5" cstate="screen"/>
                  <a:srcRect/>
                  <a:stretch>
                    <a:fillRect/>
                  </a:stretch>
                </p:blipFill>
                <p:spPr bwMode="auto">
                  <a:xfrm>
                    <a:off x="7884005" y="5688337"/>
                    <a:ext cx="446082" cy="593727"/>
                  </a:xfrm>
                  <a:prstGeom prst="rect">
                    <a:avLst/>
                  </a:prstGeom>
                  <a:noFill/>
                  <a:ln w="9525">
                    <a:noFill/>
                    <a:miter lim="800000"/>
                    <a:headEnd/>
                    <a:tailEnd/>
                  </a:ln>
                </p:spPr>
              </p:pic>
            </p:grpSp>
            <p:sp>
              <p:nvSpPr>
                <p:cNvPr id="34" name="33 Rectángulo redondeado"/>
                <p:cNvSpPr/>
                <p:nvPr/>
              </p:nvSpPr>
              <p:spPr>
                <a:xfrm>
                  <a:off x="7889666" y="1910677"/>
                  <a:ext cx="895925" cy="655783"/>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TextBox 21"/>
                <p:cNvSpPr txBox="1">
                  <a:spLocks noChangeAspect="1" noChangeArrowheads="1"/>
                </p:cNvSpPr>
                <p:nvPr/>
              </p:nvSpPr>
              <p:spPr bwMode="auto">
                <a:xfrm>
                  <a:off x="7503506" y="2061551"/>
                  <a:ext cx="1705306" cy="373239"/>
                </a:xfrm>
                <a:prstGeom prst="rect">
                  <a:avLst/>
                </a:prstGeom>
                <a:noFill/>
                <a:ln w="9525">
                  <a:noFill/>
                  <a:miter lim="800000"/>
                  <a:headEnd/>
                  <a:tailEnd/>
                </a:ln>
              </p:spPr>
              <p:txBody>
                <a:bodyPr>
                  <a:spAutoFit/>
                </a:bodyPr>
                <a:lstStyle/>
                <a:p>
                  <a:pPr algn="ctr">
                    <a:spcBef>
                      <a:spcPct val="50000"/>
                    </a:spcBef>
                  </a:pPr>
                  <a:r>
                    <a:rPr lang="en-US" sz="800" b="1" dirty="0" smtClean="0">
                      <a:solidFill>
                        <a:schemeClr val="bg1"/>
                      </a:solidFill>
                      <a:effectLst/>
                      <a:latin typeface="+mn-lt"/>
                    </a:rPr>
                    <a:t>PL/I</a:t>
                  </a:r>
                  <a:endParaRPr lang="en-US" sz="800" dirty="0">
                    <a:solidFill>
                      <a:schemeClr val="bg1"/>
                    </a:solidFill>
                    <a:effectLst/>
                    <a:latin typeface="+mn-lt"/>
                  </a:endParaRPr>
                </a:p>
              </p:txBody>
            </p:sp>
          </p:grpSp>
          <p:grpSp>
            <p:nvGrpSpPr>
              <p:cNvPr id="6" name="55 Grupo"/>
              <p:cNvGrpSpPr/>
              <p:nvPr/>
            </p:nvGrpSpPr>
            <p:grpSpPr>
              <a:xfrm>
                <a:off x="5716708" y="3096894"/>
                <a:ext cx="3737778" cy="1564202"/>
                <a:chOff x="5568932" y="2902938"/>
                <a:chExt cx="3737778" cy="1564202"/>
              </a:xfrm>
            </p:grpSpPr>
            <p:sp>
              <p:nvSpPr>
                <p:cNvPr id="23" name="22 Rectángulo redondeado"/>
                <p:cNvSpPr/>
                <p:nvPr/>
              </p:nvSpPr>
              <p:spPr>
                <a:xfrm>
                  <a:off x="5723023" y="2902938"/>
                  <a:ext cx="2976450" cy="15642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7" name="Group 95"/>
                <p:cNvGrpSpPr>
                  <a:grpSpLocks/>
                </p:cNvGrpSpPr>
                <p:nvPr/>
              </p:nvGrpSpPr>
              <p:grpSpPr bwMode="auto">
                <a:xfrm>
                  <a:off x="6831363" y="3071157"/>
                  <a:ext cx="2475347" cy="1349803"/>
                  <a:chOff x="2437780" y="6642193"/>
                  <a:chExt cx="3627401" cy="2015943"/>
                </a:xfrm>
              </p:grpSpPr>
              <p:sp>
                <p:nvSpPr>
                  <p:cNvPr id="77" name="TextBox 43"/>
                  <p:cNvSpPr txBox="1">
                    <a:spLocks noChangeArrowheads="1"/>
                  </p:cNvSpPr>
                  <p:nvPr/>
                </p:nvSpPr>
                <p:spPr bwMode="auto">
                  <a:xfrm>
                    <a:off x="2437780" y="8060886"/>
                    <a:ext cx="3627401" cy="597250"/>
                  </a:xfrm>
                  <a:prstGeom prst="rect">
                    <a:avLst/>
                  </a:prstGeom>
                  <a:noFill/>
                  <a:ln w="9525">
                    <a:noFill/>
                    <a:miter lim="800000"/>
                    <a:headEnd/>
                    <a:tailEnd/>
                  </a:ln>
                </p:spPr>
                <p:txBody>
                  <a:bodyPr wrap="square">
                    <a:spAutoFit/>
                  </a:bodyPr>
                  <a:lstStyle/>
                  <a:p>
                    <a:pPr algn="ctr">
                      <a:spcBef>
                        <a:spcPct val="50000"/>
                      </a:spcBef>
                    </a:pPr>
                    <a:r>
                      <a:rPr lang="en-US" sz="900" b="1" dirty="0" smtClean="0">
                        <a:effectLst/>
                        <a:latin typeface="+mn-lt"/>
                      </a:rPr>
                      <a:t>WAS</a:t>
                    </a:r>
                    <a:endParaRPr lang="en-US" sz="900" b="1" dirty="0">
                      <a:effectLst/>
                      <a:latin typeface="+mn-lt"/>
                    </a:endParaRPr>
                  </a:p>
                </p:txBody>
              </p:sp>
              <p:pic>
                <p:nvPicPr>
                  <p:cNvPr id="78" name="Rectangle 11355"/>
                  <p:cNvPicPr>
                    <a:picLocks noChangeAspect="1" noChangeArrowheads="1"/>
                  </p:cNvPicPr>
                  <p:nvPr/>
                </p:nvPicPr>
                <p:blipFill>
                  <a:blip r:embed="rId6" cstate="screen"/>
                  <a:srcRect/>
                  <a:stretch>
                    <a:fillRect/>
                  </a:stretch>
                </p:blipFill>
                <p:spPr bwMode="auto">
                  <a:xfrm flipH="1">
                    <a:off x="3823653" y="6642193"/>
                    <a:ext cx="926358" cy="1211558"/>
                  </a:xfrm>
                  <a:prstGeom prst="rect">
                    <a:avLst/>
                  </a:prstGeom>
                  <a:noFill/>
                  <a:ln w="9525">
                    <a:noFill/>
                    <a:miter lim="800000"/>
                    <a:headEnd/>
                    <a:tailEnd/>
                  </a:ln>
                </p:spPr>
              </p:pic>
              <p:pic>
                <p:nvPicPr>
                  <p:cNvPr id="79" name="Rectangle 11356"/>
                  <p:cNvPicPr>
                    <a:picLocks noChangeAspect="1" noChangeArrowheads="1"/>
                  </p:cNvPicPr>
                  <p:nvPr/>
                </p:nvPicPr>
                <p:blipFill>
                  <a:blip r:embed="rId6" cstate="screen"/>
                  <a:srcRect/>
                  <a:stretch>
                    <a:fillRect/>
                  </a:stretch>
                </p:blipFill>
                <p:spPr bwMode="auto">
                  <a:xfrm flipH="1">
                    <a:off x="3363400" y="6918755"/>
                    <a:ext cx="926358" cy="1211558"/>
                  </a:xfrm>
                  <a:prstGeom prst="rect">
                    <a:avLst/>
                  </a:prstGeom>
                  <a:noFill/>
                  <a:ln w="9525">
                    <a:noFill/>
                    <a:miter lim="800000"/>
                    <a:headEnd/>
                    <a:tailEnd/>
                  </a:ln>
                </p:spPr>
              </p:pic>
            </p:grpSp>
            <p:sp>
              <p:nvSpPr>
                <p:cNvPr id="37" name="36 Rectángulo redondeado"/>
                <p:cNvSpPr/>
                <p:nvPr/>
              </p:nvSpPr>
              <p:spPr>
                <a:xfrm>
                  <a:off x="5986263" y="3387846"/>
                  <a:ext cx="895928"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TextBox 21"/>
                <p:cNvSpPr txBox="1">
                  <a:spLocks noChangeArrowheads="1"/>
                </p:cNvSpPr>
                <p:nvPr/>
              </p:nvSpPr>
              <p:spPr bwMode="auto">
                <a:xfrm>
                  <a:off x="5568932" y="3563091"/>
                  <a:ext cx="1705312" cy="399897"/>
                </a:xfrm>
                <a:prstGeom prst="rect">
                  <a:avLst/>
                </a:prstGeom>
                <a:noFill/>
                <a:ln w="9525">
                  <a:noFill/>
                  <a:miter lim="800000"/>
                  <a:headEnd/>
                  <a:tailEnd/>
                </a:ln>
              </p:spPr>
              <p:txBody>
                <a:bodyPr>
                  <a:spAutoFit/>
                </a:bodyPr>
                <a:lstStyle/>
                <a:p>
                  <a:pPr algn="ctr">
                    <a:spcBef>
                      <a:spcPct val="50000"/>
                    </a:spcBef>
                  </a:pPr>
                  <a:r>
                    <a:rPr lang="en-US" sz="900" b="1" dirty="0" smtClean="0">
                      <a:solidFill>
                        <a:schemeClr val="bg1"/>
                      </a:solidFill>
                      <a:effectLst/>
                      <a:latin typeface="+mn-lt"/>
                    </a:rPr>
                    <a:t>J2EE</a:t>
                  </a:r>
                  <a:endParaRPr lang="en-US" sz="900" dirty="0">
                    <a:solidFill>
                      <a:schemeClr val="bg1"/>
                    </a:solidFill>
                    <a:effectLst/>
                    <a:latin typeface="+mn-lt"/>
                  </a:endParaRPr>
                </a:p>
              </p:txBody>
            </p:sp>
          </p:grpSp>
          <p:grpSp>
            <p:nvGrpSpPr>
              <p:cNvPr id="8" name="56 Grupo"/>
              <p:cNvGrpSpPr/>
              <p:nvPr/>
            </p:nvGrpSpPr>
            <p:grpSpPr>
              <a:xfrm>
                <a:off x="5738527" y="4760022"/>
                <a:ext cx="3737777" cy="1558290"/>
                <a:chOff x="5590751" y="4566066"/>
                <a:chExt cx="3737777" cy="1558290"/>
              </a:xfrm>
            </p:grpSpPr>
            <p:sp>
              <p:nvSpPr>
                <p:cNvPr id="41" name="40 Rectángulo redondeado"/>
                <p:cNvSpPr/>
                <p:nvPr/>
              </p:nvSpPr>
              <p:spPr>
                <a:xfrm>
                  <a:off x="5744842" y="4566066"/>
                  <a:ext cx="2985861" cy="15582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9" name="Group 95"/>
                <p:cNvGrpSpPr>
                  <a:grpSpLocks/>
                </p:cNvGrpSpPr>
                <p:nvPr/>
              </p:nvGrpSpPr>
              <p:grpSpPr bwMode="auto">
                <a:xfrm>
                  <a:off x="6853181" y="4734284"/>
                  <a:ext cx="2475347" cy="1349799"/>
                  <a:chOff x="2300566" y="5477468"/>
                  <a:chExt cx="3627401" cy="2015943"/>
                </a:xfrm>
              </p:grpSpPr>
              <p:sp>
                <p:nvSpPr>
                  <p:cNvPr id="43" name="TextBox 43"/>
                  <p:cNvSpPr txBox="1">
                    <a:spLocks noChangeArrowheads="1"/>
                  </p:cNvSpPr>
                  <p:nvPr/>
                </p:nvSpPr>
                <p:spPr bwMode="auto">
                  <a:xfrm>
                    <a:off x="2300566" y="6896159"/>
                    <a:ext cx="3627401" cy="597252"/>
                  </a:xfrm>
                  <a:prstGeom prst="rect">
                    <a:avLst/>
                  </a:prstGeom>
                  <a:noFill/>
                  <a:ln w="9525">
                    <a:noFill/>
                    <a:miter lim="800000"/>
                    <a:headEnd/>
                    <a:tailEnd/>
                  </a:ln>
                </p:spPr>
                <p:txBody>
                  <a:bodyPr wrap="square">
                    <a:spAutoFit/>
                  </a:bodyPr>
                  <a:lstStyle/>
                  <a:p>
                    <a:pPr algn="ctr">
                      <a:spcBef>
                        <a:spcPct val="50000"/>
                      </a:spcBef>
                    </a:pPr>
                    <a:r>
                      <a:rPr lang="en-US" sz="900" b="1" dirty="0" smtClean="0">
                        <a:effectLst/>
                        <a:latin typeface="+mn-lt"/>
                      </a:rPr>
                      <a:t>IIS</a:t>
                    </a:r>
                    <a:endParaRPr lang="en-US" sz="900" b="1" dirty="0">
                      <a:effectLst/>
                      <a:latin typeface="+mn-lt"/>
                    </a:endParaRPr>
                  </a:p>
                </p:txBody>
              </p:sp>
              <p:pic>
                <p:nvPicPr>
                  <p:cNvPr id="44" name="Rectangle 11355"/>
                  <p:cNvPicPr>
                    <a:picLocks noChangeAspect="1" noChangeArrowheads="1"/>
                  </p:cNvPicPr>
                  <p:nvPr/>
                </p:nvPicPr>
                <p:blipFill>
                  <a:blip r:embed="rId6" cstate="screen"/>
                  <a:srcRect/>
                  <a:stretch>
                    <a:fillRect/>
                  </a:stretch>
                </p:blipFill>
                <p:spPr bwMode="auto">
                  <a:xfrm flipH="1">
                    <a:off x="3686439" y="5477468"/>
                    <a:ext cx="926358" cy="1211563"/>
                  </a:xfrm>
                  <a:prstGeom prst="rect">
                    <a:avLst/>
                  </a:prstGeom>
                  <a:noFill/>
                  <a:ln w="9525">
                    <a:noFill/>
                    <a:miter lim="800000"/>
                    <a:headEnd/>
                    <a:tailEnd/>
                  </a:ln>
                </p:spPr>
              </p:pic>
              <p:pic>
                <p:nvPicPr>
                  <p:cNvPr id="45" name="Rectangle 11356"/>
                  <p:cNvPicPr>
                    <a:picLocks noChangeAspect="1" noChangeArrowheads="1"/>
                  </p:cNvPicPr>
                  <p:nvPr/>
                </p:nvPicPr>
                <p:blipFill>
                  <a:blip r:embed="rId6" cstate="screen"/>
                  <a:srcRect/>
                  <a:stretch>
                    <a:fillRect/>
                  </a:stretch>
                </p:blipFill>
                <p:spPr bwMode="auto">
                  <a:xfrm flipH="1">
                    <a:off x="3226186" y="5754032"/>
                    <a:ext cx="926358" cy="1211563"/>
                  </a:xfrm>
                  <a:prstGeom prst="rect">
                    <a:avLst/>
                  </a:prstGeom>
                  <a:noFill/>
                  <a:ln w="9525">
                    <a:noFill/>
                    <a:miter lim="800000"/>
                    <a:headEnd/>
                    <a:tailEnd/>
                  </a:ln>
                </p:spPr>
              </p:pic>
            </p:grpSp>
            <p:sp>
              <p:nvSpPr>
                <p:cNvPr id="46" name="45 Rectángulo redondeado"/>
                <p:cNvSpPr/>
                <p:nvPr/>
              </p:nvSpPr>
              <p:spPr>
                <a:xfrm>
                  <a:off x="6008082" y="5050973"/>
                  <a:ext cx="895928"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7" name="TextBox 21"/>
                <p:cNvSpPr txBox="1">
                  <a:spLocks noChangeArrowheads="1"/>
                </p:cNvSpPr>
                <p:nvPr/>
              </p:nvSpPr>
              <p:spPr bwMode="auto">
                <a:xfrm>
                  <a:off x="5590751" y="5226219"/>
                  <a:ext cx="1705311" cy="399897"/>
                </a:xfrm>
                <a:prstGeom prst="rect">
                  <a:avLst/>
                </a:prstGeom>
                <a:noFill/>
                <a:ln w="9525">
                  <a:noFill/>
                  <a:miter lim="800000"/>
                  <a:headEnd/>
                  <a:tailEnd/>
                </a:ln>
              </p:spPr>
              <p:txBody>
                <a:bodyPr>
                  <a:spAutoFit/>
                </a:bodyPr>
                <a:lstStyle/>
                <a:p>
                  <a:pPr algn="ctr">
                    <a:spcBef>
                      <a:spcPct val="50000"/>
                    </a:spcBef>
                  </a:pPr>
                  <a:r>
                    <a:rPr lang="en-US" sz="900" b="1" dirty="0" smtClean="0">
                      <a:solidFill>
                        <a:schemeClr val="bg1"/>
                      </a:solidFill>
                      <a:effectLst/>
                      <a:latin typeface="+mn-lt"/>
                    </a:rPr>
                    <a:t>.NET</a:t>
                  </a:r>
                  <a:endParaRPr lang="en-US" sz="900" dirty="0">
                    <a:solidFill>
                      <a:schemeClr val="bg1"/>
                    </a:solidFill>
                    <a:effectLst/>
                    <a:latin typeface="+mn-lt"/>
                  </a:endParaRPr>
                </a:p>
              </p:txBody>
            </p:sp>
          </p:grpSp>
        </p:grpSp>
        <p:grpSp>
          <p:nvGrpSpPr>
            <p:cNvPr id="10" name="48 Grupo"/>
            <p:cNvGrpSpPr/>
            <p:nvPr/>
          </p:nvGrpSpPr>
          <p:grpSpPr>
            <a:xfrm>
              <a:off x="6049214" y="3443662"/>
              <a:ext cx="1705311" cy="373239"/>
              <a:chOff x="2677944" y="5835881"/>
              <a:chExt cx="1705311" cy="373239"/>
            </a:xfrm>
          </p:grpSpPr>
          <p:sp>
            <p:nvSpPr>
              <p:cNvPr id="63" name="62 Rectángulo redondeado"/>
              <p:cNvSpPr/>
              <p:nvPr/>
            </p:nvSpPr>
            <p:spPr>
              <a:xfrm>
                <a:off x="2970587" y="5904755"/>
                <a:ext cx="1108363" cy="258621"/>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8" name="TextBox 21"/>
              <p:cNvSpPr txBox="1">
                <a:spLocks noChangeArrowheads="1"/>
              </p:cNvSpPr>
              <p:nvPr/>
            </p:nvSpPr>
            <p:spPr bwMode="auto">
              <a:xfrm>
                <a:off x="2677944" y="5835881"/>
                <a:ext cx="1705311" cy="373239"/>
              </a:xfrm>
              <a:prstGeom prst="rect">
                <a:avLst/>
              </a:prstGeom>
              <a:noFill/>
              <a:ln w="9525">
                <a:noFill/>
                <a:miter lim="800000"/>
                <a:headEnd/>
                <a:tailEnd/>
              </a:ln>
            </p:spPr>
            <p:txBody>
              <a:bodyPr wrap="square">
                <a:spAutoFit/>
              </a:bodyPr>
              <a:lstStyle/>
              <a:p>
                <a:pPr algn="ctr">
                  <a:spcBef>
                    <a:spcPct val="50000"/>
                  </a:spcBef>
                </a:pPr>
                <a:r>
                  <a:rPr lang="en-US" sz="800" b="1" dirty="0" err="1" smtClean="0">
                    <a:solidFill>
                      <a:schemeClr val="bg1"/>
                    </a:solidFill>
                    <a:effectLst/>
                    <a:latin typeface="+mn-lt"/>
                  </a:rPr>
                  <a:t>Metrópolis</a:t>
                </a:r>
                <a:endParaRPr lang="en-US" sz="800" dirty="0">
                  <a:solidFill>
                    <a:schemeClr val="bg1"/>
                  </a:solidFill>
                  <a:effectLst/>
                  <a:latin typeface="+mn-lt"/>
                </a:endParaRPr>
              </a:p>
            </p:txBody>
          </p:sp>
        </p:grpSp>
        <p:grpSp>
          <p:nvGrpSpPr>
            <p:cNvPr id="11" name="54 Grupo"/>
            <p:cNvGrpSpPr/>
            <p:nvPr/>
          </p:nvGrpSpPr>
          <p:grpSpPr>
            <a:xfrm>
              <a:off x="6151618" y="5078683"/>
              <a:ext cx="1705311" cy="408874"/>
              <a:chOff x="2687982" y="5595919"/>
              <a:chExt cx="1705311" cy="408874"/>
            </a:xfrm>
          </p:grpSpPr>
          <p:sp>
            <p:nvSpPr>
              <p:cNvPr id="52" name="51 Rectángulo redondeado"/>
              <p:cNvSpPr/>
              <p:nvPr/>
            </p:nvSpPr>
            <p:spPr>
              <a:xfrm>
                <a:off x="2987795" y="5595919"/>
                <a:ext cx="1084952" cy="40587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TextBox 21"/>
              <p:cNvSpPr txBox="1">
                <a:spLocks noChangeArrowheads="1"/>
              </p:cNvSpPr>
              <p:nvPr/>
            </p:nvSpPr>
            <p:spPr bwMode="auto">
              <a:xfrm>
                <a:off x="2687982" y="5604896"/>
                <a:ext cx="1705311" cy="399897"/>
              </a:xfrm>
              <a:prstGeom prst="rect">
                <a:avLst/>
              </a:prstGeom>
              <a:noFill/>
              <a:ln w="9525">
                <a:noFill/>
                <a:miter lim="800000"/>
                <a:headEnd/>
                <a:tailEnd/>
              </a:ln>
            </p:spPr>
            <p:txBody>
              <a:bodyPr wrap="square">
                <a:spAutoFit/>
              </a:bodyPr>
              <a:lstStyle/>
              <a:p>
                <a:pPr algn="ctr">
                  <a:spcBef>
                    <a:spcPct val="50000"/>
                  </a:spcBef>
                </a:pPr>
                <a:r>
                  <a:rPr lang="en-US" sz="900" b="1" dirty="0" smtClean="0">
                    <a:solidFill>
                      <a:schemeClr val="bg1"/>
                    </a:solidFill>
                    <a:effectLst/>
                    <a:latin typeface="+mn-lt"/>
                  </a:rPr>
                  <a:t>SIF</a:t>
                </a:r>
                <a:endParaRPr lang="en-US" sz="900" dirty="0">
                  <a:solidFill>
                    <a:schemeClr val="bg1"/>
                  </a:solidFill>
                  <a:effectLst/>
                  <a:latin typeface="+mn-lt"/>
                </a:endParaRPr>
              </a:p>
            </p:txBody>
          </p:sp>
        </p:grpSp>
      </p:grpSp>
      <p:sp>
        <p:nvSpPr>
          <p:cNvPr id="99" name="98 Rectángulo redondeado"/>
          <p:cNvSpPr/>
          <p:nvPr/>
        </p:nvSpPr>
        <p:spPr>
          <a:xfrm>
            <a:off x="454580" y="4130458"/>
            <a:ext cx="3259291" cy="12996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0" name="TextBox 43"/>
          <p:cNvSpPr txBox="1">
            <a:spLocks noChangeArrowheads="1"/>
          </p:cNvSpPr>
          <p:nvPr/>
        </p:nvSpPr>
        <p:spPr bwMode="auto">
          <a:xfrm>
            <a:off x="1590097" y="5138130"/>
            <a:ext cx="2475345" cy="307777"/>
          </a:xfrm>
          <a:prstGeom prst="rect">
            <a:avLst/>
          </a:prstGeom>
          <a:noFill/>
          <a:ln w="9525">
            <a:noFill/>
            <a:miter lim="800000"/>
            <a:headEnd/>
            <a:tailEnd/>
          </a:ln>
        </p:spPr>
        <p:txBody>
          <a:bodyPr wrap="square">
            <a:spAutoFit/>
          </a:bodyPr>
          <a:lstStyle/>
          <a:p>
            <a:pPr algn="ctr">
              <a:spcBef>
                <a:spcPct val="50000"/>
              </a:spcBef>
            </a:pPr>
            <a:r>
              <a:rPr lang="en-US" sz="1400" b="1" dirty="0" smtClean="0">
                <a:effectLst/>
                <a:latin typeface="+mn-lt"/>
              </a:rPr>
              <a:t>Windows</a:t>
            </a:r>
            <a:endParaRPr lang="en-US" sz="1400" b="1" dirty="0">
              <a:effectLst/>
              <a:latin typeface="+mn-lt"/>
            </a:endParaRPr>
          </a:p>
        </p:txBody>
      </p:sp>
      <p:sp>
        <p:nvSpPr>
          <p:cNvPr id="103" name="102 Rectángulo redondeado"/>
          <p:cNvSpPr/>
          <p:nvPr/>
        </p:nvSpPr>
        <p:spPr>
          <a:xfrm>
            <a:off x="752600" y="4490843"/>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4" name="TextBox 21"/>
          <p:cNvSpPr txBox="1">
            <a:spLocks noChangeArrowheads="1"/>
          </p:cNvSpPr>
          <p:nvPr/>
        </p:nvSpPr>
        <p:spPr bwMode="auto">
          <a:xfrm>
            <a:off x="335267" y="4715516"/>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NSDK</a:t>
            </a:r>
            <a:endParaRPr lang="en-US" sz="1400" dirty="0">
              <a:solidFill>
                <a:schemeClr val="bg1"/>
              </a:solidFill>
              <a:effectLst/>
              <a:latin typeface="+mn-lt"/>
            </a:endParaRPr>
          </a:p>
        </p:txBody>
      </p:sp>
      <p:sp>
        <p:nvSpPr>
          <p:cNvPr id="106" name="105 Rectángulo redondeado"/>
          <p:cNvSpPr/>
          <p:nvPr/>
        </p:nvSpPr>
        <p:spPr>
          <a:xfrm>
            <a:off x="1036434" y="4294021"/>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5" name="TextBox 21"/>
          <p:cNvSpPr txBox="1">
            <a:spLocks noChangeArrowheads="1"/>
          </p:cNvSpPr>
          <p:nvPr/>
        </p:nvSpPr>
        <p:spPr bwMode="auto">
          <a:xfrm>
            <a:off x="774992" y="4377141"/>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Oficina</a:t>
            </a:r>
            <a:r>
              <a:rPr lang="en-US" sz="1100" b="1" dirty="0" smtClean="0">
                <a:solidFill>
                  <a:schemeClr val="bg1"/>
                </a:solidFill>
                <a:effectLst/>
                <a:latin typeface="+mn-lt"/>
              </a:rPr>
              <a:t> 2000</a:t>
            </a:r>
            <a:endParaRPr lang="en-US" sz="1100" dirty="0">
              <a:solidFill>
                <a:schemeClr val="bg1"/>
              </a:solidFill>
              <a:effectLst/>
              <a:latin typeface="+mn-lt"/>
            </a:endParaRPr>
          </a:p>
        </p:txBody>
      </p:sp>
      <p:pic>
        <p:nvPicPr>
          <p:cNvPr id="101" name="Rectangle 11355"/>
          <p:cNvPicPr>
            <a:picLocks noChangeAspect="1" noChangeArrowheads="1"/>
          </p:cNvPicPr>
          <p:nvPr/>
        </p:nvPicPr>
        <p:blipFill>
          <a:blip r:embed="rId7" cstate="screen"/>
          <a:srcRect/>
          <a:stretch>
            <a:fillRect/>
          </a:stretch>
        </p:blipFill>
        <p:spPr bwMode="auto">
          <a:xfrm flipH="1">
            <a:off x="2627831" y="4216359"/>
            <a:ext cx="632148" cy="811216"/>
          </a:xfrm>
          <a:prstGeom prst="rect">
            <a:avLst/>
          </a:prstGeom>
          <a:noFill/>
          <a:ln w="9525">
            <a:noFill/>
            <a:miter lim="800000"/>
            <a:headEnd/>
            <a:tailEnd/>
          </a:ln>
        </p:spPr>
      </p:pic>
      <p:pic>
        <p:nvPicPr>
          <p:cNvPr id="102" name="Rectangle 11356"/>
          <p:cNvPicPr>
            <a:picLocks noChangeAspect="1" noChangeArrowheads="1"/>
          </p:cNvPicPr>
          <p:nvPr/>
        </p:nvPicPr>
        <p:blipFill>
          <a:blip r:embed="rId7" cstate="screen"/>
          <a:srcRect/>
          <a:stretch>
            <a:fillRect/>
          </a:stretch>
        </p:blipFill>
        <p:spPr bwMode="auto">
          <a:xfrm flipH="1">
            <a:off x="2313754" y="4401535"/>
            <a:ext cx="632148" cy="811216"/>
          </a:xfrm>
          <a:prstGeom prst="rect">
            <a:avLst/>
          </a:prstGeom>
          <a:noFill/>
          <a:ln w="9525">
            <a:noFill/>
            <a:miter lim="800000"/>
            <a:headEnd/>
            <a:tailEnd/>
          </a:ln>
        </p:spPr>
      </p:pic>
      <p:sp>
        <p:nvSpPr>
          <p:cNvPr id="110" name="109 Rectángulo redondeado"/>
          <p:cNvSpPr/>
          <p:nvPr/>
        </p:nvSpPr>
        <p:spPr>
          <a:xfrm>
            <a:off x="446342" y="2911076"/>
            <a:ext cx="3239393" cy="11685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1" name="TextBox 43"/>
          <p:cNvSpPr txBox="1">
            <a:spLocks noChangeArrowheads="1"/>
          </p:cNvSpPr>
          <p:nvPr/>
        </p:nvSpPr>
        <p:spPr bwMode="auto">
          <a:xfrm>
            <a:off x="1877287" y="3820273"/>
            <a:ext cx="2475345" cy="246221"/>
          </a:xfrm>
          <a:prstGeom prst="rect">
            <a:avLst/>
          </a:prstGeom>
          <a:noFill/>
          <a:ln w="9525">
            <a:noFill/>
            <a:miter lim="800000"/>
            <a:headEnd/>
            <a:tailEnd/>
          </a:ln>
        </p:spPr>
        <p:txBody>
          <a:bodyPr wrap="square">
            <a:spAutoFit/>
          </a:bodyPr>
          <a:lstStyle/>
          <a:p>
            <a:pPr algn="ctr">
              <a:spcBef>
                <a:spcPct val="50000"/>
              </a:spcBef>
            </a:pPr>
            <a:r>
              <a:rPr lang="en-US" sz="1000" b="1" dirty="0" smtClean="0">
                <a:effectLst/>
                <a:latin typeface="+mn-lt"/>
              </a:rPr>
              <a:t>WAS</a:t>
            </a:r>
            <a:endParaRPr lang="en-US" sz="1000" b="1" dirty="0">
              <a:effectLst/>
              <a:latin typeface="+mn-lt"/>
            </a:endParaRPr>
          </a:p>
        </p:txBody>
      </p:sp>
      <p:sp>
        <p:nvSpPr>
          <p:cNvPr id="112" name="111 Rectángulo redondeado"/>
          <p:cNvSpPr/>
          <p:nvPr/>
        </p:nvSpPr>
        <p:spPr>
          <a:xfrm>
            <a:off x="730294" y="325739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3" name="TextBox 21"/>
          <p:cNvSpPr txBox="1">
            <a:spLocks noChangeArrowheads="1"/>
          </p:cNvSpPr>
          <p:nvPr/>
        </p:nvSpPr>
        <p:spPr bwMode="auto">
          <a:xfrm>
            <a:off x="312961" y="3482067"/>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J2EE</a:t>
            </a:r>
            <a:endParaRPr lang="en-US" sz="1400" dirty="0">
              <a:solidFill>
                <a:schemeClr val="bg1"/>
              </a:solidFill>
              <a:effectLst/>
              <a:latin typeface="+mn-lt"/>
            </a:endParaRPr>
          </a:p>
        </p:txBody>
      </p:sp>
      <p:sp>
        <p:nvSpPr>
          <p:cNvPr id="114" name="113 Rectángulo redondeado"/>
          <p:cNvSpPr/>
          <p:nvPr/>
        </p:nvSpPr>
        <p:spPr>
          <a:xfrm>
            <a:off x="1014128" y="3060572"/>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5" name="TextBox 21"/>
          <p:cNvSpPr txBox="1">
            <a:spLocks noChangeArrowheads="1"/>
          </p:cNvSpPr>
          <p:nvPr/>
        </p:nvSpPr>
        <p:spPr bwMode="auto">
          <a:xfrm>
            <a:off x="696414" y="3020124"/>
            <a:ext cx="1705310" cy="515526"/>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Metrópolis</a:t>
            </a:r>
            <a:endParaRPr lang="en-US" sz="1100" b="1" dirty="0" smtClean="0">
              <a:solidFill>
                <a:schemeClr val="bg1"/>
              </a:solidFill>
              <a:effectLst/>
              <a:latin typeface="+mn-lt"/>
            </a:endParaRPr>
          </a:p>
          <a:p>
            <a:pPr algn="ctr">
              <a:spcBef>
                <a:spcPct val="50000"/>
              </a:spcBef>
            </a:pPr>
            <a:r>
              <a:rPr lang="en-US" sz="1100" b="1" dirty="0" err="1" smtClean="0">
                <a:solidFill>
                  <a:schemeClr val="bg1"/>
                </a:solidFill>
                <a:effectLst/>
                <a:latin typeface="+mn-lt"/>
              </a:rPr>
              <a:t>Presentación</a:t>
            </a:r>
            <a:endParaRPr lang="en-US" sz="1100" dirty="0">
              <a:solidFill>
                <a:schemeClr val="bg1"/>
              </a:solidFill>
              <a:effectLst/>
              <a:latin typeface="+mn-lt"/>
            </a:endParaRPr>
          </a:p>
        </p:txBody>
      </p:sp>
      <p:pic>
        <p:nvPicPr>
          <p:cNvPr id="116" name="Rectangle 11355"/>
          <p:cNvPicPr>
            <a:picLocks noChangeAspect="1" noChangeArrowheads="1"/>
          </p:cNvPicPr>
          <p:nvPr/>
        </p:nvPicPr>
        <p:blipFill>
          <a:blip r:embed="rId7" cstate="screen"/>
          <a:srcRect/>
          <a:stretch>
            <a:fillRect/>
          </a:stretch>
        </p:blipFill>
        <p:spPr bwMode="auto">
          <a:xfrm flipH="1">
            <a:off x="2577389" y="2996978"/>
            <a:ext cx="632148" cy="811216"/>
          </a:xfrm>
          <a:prstGeom prst="rect">
            <a:avLst/>
          </a:prstGeom>
          <a:noFill/>
          <a:ln w="9525">
            <a:noFill/>
            <a:miter lim="800000"/>
            <a:headEnd/>
            <a:tailEnd/>
          </a:ln>
        </p:spPr>
      </p:pic>
      <p:pic>
        <p:nvPicPr>
          <p:cNvPr id="117" name="Rectangle 11356"/>
          <p:cNvPicPr>
            <a:picLocks noChangeAspect="1" noChangeArrowheads="1"/>
          </p:cNvPicPr>
          <p:nvPr/>
        </p:nvPicPr>
        <p:blipFill>
          <a:blip r:embed="rId7" cstate="screen"/>
          <a:srcRect/>
          <a:stretch>
            <a:fillRect/>
          </a:stretch>
        </p:blipFill>
        <p:spPr bwMode="auto">
          <a:xfrm flipH="1">
            <a:off x="2263312" y="3182154"/>
            <a:ext cx="632148" cy="811216"/>
          </a:xfrm>
          <a:prstGeom prst="rect">
            <a:avLst/>
          </a:prstGeom>
          <a:noFill/>
          <a:ln w="9525">
            <a:noFill/>
            <a:miter lim="800000"/>
            <a:headEnd/>
            <a:tailEnd/>
          </a:ln>
        </p:spPr>
      </p:pic>
      <p:sp>
        <p:nvSpPr>
          <p:cNvPr id="120" name="119 Rectángulo redondeado"/>
          <p:cNvSpPr/>
          <p:nvPr/>
        </p:nvSpPr>
        <p:spPr>
          <a:xfrm>
            <a:off x="464233" y="1488917"/>
            <a:ext cx="3193367" cy="13527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1" name="TextBox 43"/>
          <p:cNvSpPr txBox="1">
            <a:spLocks noChangeArrowheads="1"/>
          </p:cNvSpPr>
          <p:nvPr/>
        </p:nvSpPr>
        <p:spPr bwMode="auto">
          <a:xfrm>
            <a:off x="1471594" y="2369984"/>
            <a:ext cx="2670023" cy="307777"/>
          </a:xfrm>
          <a:prstGeom prst="rect">
            <a:avLst/>
          </a:prstGeom>
          <a:noFill/>
          <a:ln w="9525">
            <a:noFill/>
            <a:miter lim="800000"/>
            <a:headEnd/>
            <a:tailEnd/>
          </a:ln>
        </p:spPr>
        <p:txBody>
          <a:bodyPr wrap="square">
            <a:spAutoFit/>
          </a:bodyPr>
          <a:lstStyle/>
          <a:p>
            <a:pPr algn="ctr">
              <a:spcBef>
                <a:spcPct val="50000"/>
              </a:spcBef>
            </a:pPr>
            <a:r>
              <a:rPr lang="en-US" sz="1400" b="1" dirty="0" err="1" smtClean="0">
                <a:effectLst/>
                <a:latin typeface="+mn-lt"/>
              </a:rPr>
              <a:t>Apl</a:t>
            </a:r>
            <a:r>
              <a:rPr lang="en-US" sz="1400" b="1" dirty="0" smtClean="0">
                <a:effectLst/>
                <a:latin typeface="+mn-lt"/>
              </a:rPr>
              <a:t>. </a:t>
            </a:r>
            <a:r>
              <a:rPr lang="en-US" sz="1400" b="1" dirty="0" err="1" smtClean="0">
                <a:effectLst/>
                <a:latin typeface="+mn-lt"/>
              </a:rPr>
              <a:t>Comerciales</a:t>
            </a:r>
            <a:endParaRPr lang="en-US" sz="1400" b="1" dirty="0">
              <a:effectLst/>
              <a:latin typeface="+mn-lt"/>
            </a:endParaRPr>
          </a:p>
        </p:txBody>
      </p:sp>
      <p:sp>
        <p:nvSpPr>
          <p:cNvPr id="124" name="123 Rectángulo redondeado"/>
          <p:cNvSpPr/>
          <p:nvPr/>
        </p:nvSpPr>
        <p:spPr>
          <a:xfrm>
            <a:off x="796269" y="2283631"/>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5" name="TextBox 21"/>
          <p:cNvSpPr txBox="1">
            <a:spLocks noChangeArrowheads="1"/>
          </p:cNvSpPr>
          <p:nvPr/>
        </p:nvSpPr>
        <p:spPr bwMode="auto">
          <a:xfrm>
            <a:off x="534827" y="2366751"/>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smtClean="0">
                <a:solidFill>
                  <a:schemeClr val="bg1"/>
                </a:solidFill>
                <a:effectLst/>
                <a:latin typeface="+mn-lt"/>
              </a:rPr>
              <a:t>Murex</a:t>
            </a:r>
            <a:endParaRPr lang="en-US" sz="1100" dirty="0">
              <a:solidFill>
                <a:schemeClr val="bg1"/>
              </a:solidFill>
              <a:effectLst/>
              <a:latin typeface="+mn-lt"/>
            </a:endParaRPr>
          </a:p>
        </p:txBody>
      </p:sp>
      <p:pic>
        <p:nvPicPr>
          <p:cNvPr id="118" name="Picture 64"/>
          <p:cNvPicPr>
            <a:picLocks noChangeAspect="1" noChangeArrowheads="1"/>
          </p:cNvPicPr>
          <p:nvPr/>
        </p:nvPicPr>
        <p:blipFill>
          <a:blip r:embed="rId8"/>
          <a:srcRect/>
          <a:stretch>
            <a:fillRect/>
          </a:stretch>
        </p:blipFill>
        <p:spPr bwMode="auto">
          <a:xfrm>
            <a:off x="2474498" y="1730023"/>
            <a:ext cx="622300" cy="627062"/>
          </a:xfrm>
          <a:prstGeom prst="rect">
            <a:avLst/>
          </a:prstGeom>
          <a:noFill/>
          <a:ln w="9525">
            <a:noFill/>
            <a:miter lim="800000"/>
            <a:headEnd/>
            <a:tailEnd/>
          </a:ln>
        </p:spPr>
      </p:pic>
      <p:sp>
        <p:nvSpPr>
          <p:cNvPr id="128" name="127 Rectángulo redondeado"/>
          <p:cNvSpPr/>
          <p:nvPr/>
        </p:nvSpPr>
        <p:spPr>
          <a:xfrm>
            <a:off x="688415" y="1966474"/>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9" name="TextBox 21"/>
          <p:cNvSpPr txBox="1">
            <a:spLocks noChangeArrowheads="1"/>
          </p:cNvSpPr>
          <p:nvPr/>
        </p:nvSpPr>
        <p:spPr bwMode="auto">
          <a:xfrm>
            <a:off x="469177" y="2049594"/>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iFlex</a:t>
            </a:r>
            <a:endParaRPr lang="en-US" sz="1100" dirty="0">
              <a:solidFill>
                <a:schemeClr val="bg1"/>
              </a:solidFill>
              <a:effectLst/>
              <a:latin typeface="+mn-lt"/>
            </a:endParaRPr>
          </a:p>
        </p:txBody>
      </p:sp>
      <p:sp>
        <p:nvSpPr>
          <p:cNvPr id="130" name="129 Rectángulo redondeado"/>
          <p:cNvSpPr/>
          <p:nvPr/>
        </p:nvSpPr>
        <p:spPr>
          <a:xfrm>
            <a:off x="548312" y="1608126"/>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1" name="TextBox 21"/>
          <p:cNvSpPr txBox="1">
            <a:spLocks noChangeArrowheads="1"/>
          </p:cNvSpPr>
          <p:nvPr/>
        </p:nvSpPr>
        <p:spPr bwMode="auto">
          <a:xfrm>
            <a:off x="286870" y="1703603"/>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smtClean="0">
                <a:solidFill>
                  <a:schemeClr val="bg1"/>
                </a:solidFill>
                <a:effectLst/>
                <a:latin typeface="+mn-lt"/>
              </a:rPr>
              <a:t>….</a:t>
            </a:r>
            <a:endParaRPr lang="en-US" sz="1100" dirty="0">
              <a:solidFill>
                <a:schemeClr val="bg1"/>
              </a:solidFill>
              <a:effectLst/>
              <a:latin typeface="+mn-lt"/>
            </a:endParaRPr>
          </a:p>
        </p:txBody>
      </p:sp>
      <p:sp>
        <p:nvSpPr>
          <p:cNvPr id="144" name="143 Rectángulo redondeado"/>
          <p:cNvSpPr/>
          <p:nvPr/>
        </p:nvSpPr>
        <p:spPr>
          <a:xfrm>
            <a:off x="464233" y="5542671"/>
            <a:ext cx="3279561" cy="10550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5" name="TextBox 43"/>
          <p:cNvSpPr txBox="1">
            <a:spLocks noChangeArrowheads="1"/>
          </p:cNvSpPr>
          <p:nvPr/>
        </p:nvSpPr>
        <p:spPr bwMode="auto">
          <a:xfrm>
            <a:off x="2179752" y="6310836"/>
            <a:ext cx="2475345" cy="307777"/>
          </a:xfrm>
          <a:prstGeom prst="rect">
            <a:avLst/>
          </a:prstGeom>
          <a:noFill/>
          <a:ln w="9525">
            <a:noFill/>
            <a:miter lim="800000"/>
            <a:headEnd/>
            <a:tailEnd/>
          </a:ln>
        </p:spPr>
        <p:txBody>
          <a:bodyPr wrap="square">
            <a:spAutoFit/>
          </a:bodyPr>
          <a:lstStyle/>
          <a:p>
            <a:pPr algn="ctr">
              <a:spcBef>
                <a:spcPct val="50000"/>
              </a:spcBef>
            </a:pPr>
            <a:r>
              <a:rPr lang="en-US" sz="1400" b="1" dirty="0" smtClean="0">
                <a:effectLst/>
                <a:latin typeface="+mn-lt"/>
              </a:rPr>
              <a:t>IIS</a:t>
            </a:r>
            <a:endParaRPr lang="en-US" sz="1400" b="1" dirty="0">
              <a:effectLst/>
              <a:latin typeface="+mn-lt"/>
            </a:endParaRPr>
          </a:p>
        </p:txBody>
      </p:sp>
      <p:sp>
        <p:nvSpPr>
          <p:cNvPr id="146" name="145 Rectángulo redondeado"/>
          <p:cNvSpPr/>
          <p:nvPr/>
        </p:nvSpPr>
        <p:spPr>
          <a:xfrm>
            <a:off x="737331" y="5832365"/>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7" name="TextBox 21"/>
          <p:cNvSpPr txBox="1">
            <a:spLocks noChangeArrowheads="1"/>
          </p:cNvSpPr>
          <p:nvPr/>
        </p:nvSpPr>
        <p:spPr bwMode="auto">
          <a:xfrm>
            <a:off x="319998" y="6057038"/>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.NET</a:t>
            </a:r>
            <a:endParaRPr lang="en-US" sz="1400" dirty="0">
              <a:solidFill>
                <a:schemeClr val="bg1"/>
              </a:solidFill>
              <a:effectLst/>
              <a:latin typeface="+mn-lt"/>
            </a:endParaRPr>
          </a:p>
        </p:txBody>
      </p:sp>
      <p:sp>
        <p:nvSpPr>
          <p:cNvPr id="148" name="147 Rectángulo redondeado"/>
          <p:cNvSpPr/>
          <p:nvPr/>
        </p:nvSpPr>
        <p:spPr>
          <a:xfrm>
            <a:off x="1021165" y="5635543"/>
            <a:ext cx="1124963"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9" name="TextBox 21"/>
          <p:cNvSpPr txBox="1">
            <a:spLocks noChangeArrowheads="1"/>
          </p:cNvSpPr>
          <p:nvPr/>
        </p:nvSpPr>
        <p:spPr bwMode="auto">
          <a:xfrm>
            <a:off x="759723" y="5718663"/>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Caixa</a:t>
            </a:r>
            <a:r>
              <a:rPr lang="en-US" sz="1100" b="1" dirty="0" smtClean="0">
                <a:solidFill>
                  <a:schemeClr val="bg1"/>
                </a:solidFill>
                <a:effectLst/>
                <a:latin typeface="+mn-lt"/>
              </a:rPr>
              <a:t> </a:t>
            </a:r>
            <a:r>
              <a:rPr lang="en-US" sz="1100" b="1" dirty="0" err="1" smtClean="0">
                <a:solidFill>
                  <a:schemeClr val="bg1"/>
                </a:solidFill>
                <a:effectLst/>
                <a:latin typeface="+mn-lt"/>
              </a:rPr>
              <a:t>Activa</a:t>
            </a:r>
            <a:endParaRPr lang="en-US" sz="1100" dirty="0">
              <a:solidFill>
                <a:schemeClr val="bg1"/>
              </a:solidFill>
              <a:effectLst/>
              <a:latin typeface="+mn-lt"/>
            </a:endParaRPr>
          </a:p>
        </p:txBody>
      </p:sp>
      <p:pic>
        <p:nvPicPr>
          <p:cNvPr id="150" name="Rectangle 11355"/>
          <p:cNvPicPr>
            <a:picLocks noChangeAspect="1" noChangeArrowheads="1"/>
          </p:cNvPicPr>
          <p:nvPr/>
        </p:nvPicPr>
        <p:blipFill>
          <a:blip r:embed="rId7" cstate="screen"/>
          <a:srcRect/>
          <a:stretch>
            <a:fillRect/>
          </a:stretch>
        </p:blipFill>
        <p:spPr bwMode="auto">
          <a:xfrm flipH="1">
            <a:off x="2773203" y="5586017"/>
            <a:ext cx="632148" cy="811216"/>
          </a:xfrm>
          <a:prstGeom prst="rect">
            <a:avLst/>
          </a:prstGeom>
          <a:noFill/>
          <a:ln w="9525">
            <a:noFill/>
            <a:miter lim="800000"/>
            <a:headEnd/>
            <a:tailEnd/>
          </a:ln>
        </p:spPr>
      </p:pic>
      <p:pic>
        <p:nvPicPr>
          <p:cNvPr id="151" name="Rectangle 11356"/>
          <p:cNvPicPr>
            <a:picLocks noChangeAspect="1" noChangeArrowheads="1"/>
          </p:cNvPicPr>
          <p:nvPr/>
        </p:nvPicPr>
        <p:blipFill>
          <a:blip r:embed="rId7" cstate="screen"/>
          <a:srcRect/>
          <a:stretch>
            <a:fillRect/>
          </a:stretch>
        </p:blipFill>
        <p:spPr bwMode="auto">
          <a:xfrm flipH="1">
            <a:off x="2396961" y="5714921"/>
            <a:ext cx="632148" cy="811216"/>
          </a:xfrm>
          <a:prstGeom prst="rect">
            <a:avLst/>
          </a:prstGeom>
          <a:noFill/>
          <a:ln w="9525">
            <a:noFill/>
            <a:miter lim="800000"/>
            <a:headEnd/>
            <a:tailEnd/>
          </a:ln>
        </p:spPr>
      </p:pic>
      <p:grpSp>
        <p:nvGrpSpPr>
          <p:cNvPr id="12" name="91 Grupo"/>
          <p:cNvGrpSpPr/>
          <p:nvPr/>
        </p:nvGrpSpPr>
        <p:grpSpPr>
          <a:xfrm>
            <a:off x="7324220" y="5649036"/>
            <a:ext cx="1509808" cy="930376"/>
            <a:chOff x="698275" y="5255140"/>
            <a:chExt cx="1509808" cy="930376"/>
          </a:xfrm>
        </p:grpSpPr>
        <p:pic>
          <p:nvPicPr>
            <p:cNvPr id="93" name="Picture 27"/>
            <p:cNvPicPr>
              <a:picLocks noChangeAspect="1" noChangeArrowheads="1"/>
            </p:cNvPicPr>
            <p:nvPr/>
          </p:nvPicPr>
          <p:blipFill>
            <a:blip r:embed="rId9"/>
            <a:srcRect/>
            <a:stretch>
              <a:fillRect/>
            </a:stretch>
          </p:blipFill>
          <p:spPr bwMode="auto">
            <a:xfrm>
              <a:off x="698275" y="5354731"/>
              <a:ext cx="763187" cy="685789"/>
            </a:xfrm>
            <a:prstGeom prst="rect">
              <a:avLst/>
            </a:prstGeom>
            <a:noFill/>
            <a:ln w="9525">
              <a:noFill/>
              <a:miter lim="800000"/>
              <a:headEnd/>
              <a:tailEnd/>
            </a:ln>
          </p:spPr>
        </p:pic>
        <p:pic>
          <p:nvPicPr>
            <p:cNvPr id="94" name="Picture 28"/>
            <p:cNvPicPr>
              <a:picLocks noChangeAspect="1" noChangeArrowheads="1"/>
            </p:cNvPicPr>
            <p:nvPr/>
          </p:nvPicPr>
          <p:blipFill>
            <a:blip r:embed="rId10"/>
            <a:srcRect/>
            <a:stretch>
              <a:fillRect/>
            </a:stretch>
          </p:blipFill>
          <p:spPr bwMode="auto">
            <a:xfrm>
              <a:off x="1177474" y="5255140"/>
              <a:ext cx="611063" cy="672067"/>
            </a:xfrm>
            <a:prstGeom prst="rect">
              <a:avLst/>
            </a:prstGeom>
            <a:noFill/>
            <a:ln w="9525">
              <a:noFill/>
              <a:miter lim="800000"/>
              <a:headEnd/>
              <a:tailEnd/>
            </a:ln>
          </p:spPr>
        </p:pic>
        <p:pic>
          <p:nvPicPr>
            <p:cNvPr id="95" name="Picture 29"/>
            <p:cNvPicPr>
              <a:picLocks noChangeAspect="1" noChangeArrowheads="1"/>
            </p:cNvPicPr>
            <p:nvPr/>
          </p:nvPicPr>
          <p:blipFill>
            <a:blip r:embed="rId11"/>
            <a:srcRect/>
            <a:stretch>
              <a:fillRect/>
            </a:stretch>
          </p:blipFill>
          <p:spPr bwMode="auto">
            <a:xfrm>
              <a:off x="1335997" y="5559406"/>
              <a:ext cx="872086" cy="626110"/>
            </a:xfrm>
            <a:prstGeom prst="rect">
              <a:avLst/>
            </a:prstGeom>
            <a:noFill/>
            <a:ln w="9525">
              <a:noFill/>
              <a:miter lim="800000"/>
              <a:headEnd/>
              <a:tailEnd/>
            </a:ln>
          </p:spPr>
        </p:pic>
      </p:grpSp>
      <p:sp>
        <p:nvSpPr>
          <p:cNvPr id="98" name="97 Rectángulo redondeado"/>
          <p:cNvSpPr/>
          <p:nvPr/>
        </p:nvSpPr>
        <p:spPr>
          <a:xfrm>
            <a:off x="4557950" y="1519311"/>
            <a:ext cx="1026941" cy="5078437"/>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ES"/>
          </a:p>
        </p:txBody>
      </p:sp>
      <p:sp>
        <p:nvSpPr>
          <p:cNvPr id="107" name="TextBox 21"/>
          <p:cNvSpPr txBox="1">
            <a:spLocks noChangeArrowheads="1"/>
          </p:cNvSpPr>
          <p:nvPr/>
        </p:nvSpPr>
        <p:spPr bwMode="auto">
          <a:xfrm>
            <a:off x="4467636" y="3710640"/>
            <a:ext cx="1227917" cy="307777"/>
          </a:xfrm>
          <a:prstGeom prst="rect">
            <a:avLst/>
          </a:prstGeom>
          <a:noFill/>
          <a:ln w="9525">
            <a:noFill/>
            <a:miter lim="800000"/>
            <a:headEnd/>
            <a:tailEnd/>
          </a:ln>
        </p:spPr>
        <p:txBody>
          <a:bodyPr wrap="square">
            <a:spAutoFit/>
          </a:bodyPr>
          <a:lstStyle/>
          <a:p>
            <a:pPr algn="ctr">
              <a:spcBef>
                <a:spcPct val="50000"/>
              </a:spcBef>
            </a:pPr>
            <a:r>
              <a:rPr lang="en-US" sz="1400" b="1" dirty="0" smtClean="0">
                <a:solidFill>
                  <a:schemeClr val="bg1"/>
                </a:solidFill>
                <a:effectLst/>
              </a:rPr>
              <a:t>ESB</a:t>
            </a:r>
            <a:endParaRPr lang="en-US" sz="1400" dirty="0">
              <a:solidFill>
                <a:schemeClr val="bg1"/>
              </a:solidFill>
              <a:effectLst/>
            </a:endParaRPr>
          </a:p>
        </p:txBody>
      </p:sp>
      <p:sp>
        <p:nvSpPr>
          <p:cNvPr id="109" name="108 Flecha derecha"/>
          <p:cNvSpPr/>
          <p:nvPr/>
        </p:nvSpPr>
        <p:spPr>
          <a:xfrm>
            <a:off x="3502855" y="2067951"/>
            <a:ext cx="1181687" cy="1828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119" name="118 Flecha derecha"/>
          <p:cNvSpPr/>
          <p:nvPr/>
        </p:nvSpPr>
        <p:spPr>
          <a:xfrm>
            <a:off x="3500507" y="3472403"/>
            <a:ext cx="1181687" cy="1828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122" name="121 Flecha derecha"/>
          <p:cNvSpPr/>
          <p:nvPr/>
        </p:nvSpPr>
        <p:spPr>
          <a:xfrm>
            <a:off x="3500507" y="4724455"/>
            <a:ext cx="1181687" cy="1828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123" name="122 Flecha derecha"/>
          <p:cNvSpPr/>
          <p:nvPr/>
        </p:nvSpPr>
        <p:spPr>
          <a:xfrm>
            <a:off x="3514577" y="5990493"/>
            <a:ext cx="1181687" cy="1828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126" name="125 Flecha derecha"/>
          <p:cNvSpPr/>
          <p:nvPr/>
        </p:nvSpPr>
        <p:spPr>
          <a:xfrm>
            <a:off x="5455920" y="2065606"/>
            <a:ext cx="2042160" cy="19929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127" name="126 Flecha derecha"/>
          <p:cNvSpPr/>
          <p:nvPr/>
        </p:nvSpPr>
        <p:spPr>
          <a:xfrm>
            <a:off x="5453572" y="3048018"/>
            <a:ext cx="2042160" cy="19929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132" name="131 Flecha derecha"/>
          <p:cNvSpPr/>
          <p:nvPr/>
        </p:nvSpPr>
        <p:spPr>
          <a:xfrm>
            <a:off x="5481708" y="4018710"/>
            <a:ext cx="2042160" cy="19929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134" name="133 Flecha derecha"/>
          <p:cNvSpPr/>
          <p:nvPr/>
        </p:nvSpPr>
        <p:spPr>
          <a:xfrm rot="10800000">
            <a:off x="5439506" y="5467702"/>
            <a:ext cx="1181687" cy="1828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9"/>
                                        </p:tgtEl>
                                        <p:attrNameLst>
                                          <p:attrName>style.visibility</p:attrName>
                                        </p:attrNameLst>
                                      </p:cBhvr>
                                      <p:to>
                                        <p:strVal val="visible"/>
                                      </p:to>
                                    </p:set>
                                    <p:animEffect transition="in" filter="box(in)">
                                      <p:cBhvr>
                                        <p:cTn id="7" dur="500"/>
                                        <p:tgtEl>
                                          <p:spTgt spid="109"/>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19"/>
                                        </p:tgtEl>
                                        <p:attrNameLst>
                                          <p:attrName>style.visibility</p:attrName>
                                        </p:attrNameLst>
                                      </p:cBhvr>
                                      <p:to>
                                        <p:strVal val="visible"/>
                                      </p:to>
                                    </p:set>
                                    <p:animEffect transition="in" filter="box(in)">
                                      <p:cBhvr>
                                        <p:cTn id="10" dur="500"/>
                                        <p:tgtEl>
                                          <p:spTgt spid="119"/>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22"/>
                                        </p:tgtEl>
                                        <p:attrNameLst>
                                          <p:attrName>style.visibility</p:attrName>
                                        </p:attrNameLst>
                                      </p:cBhvr>
                                      <p:to>
                                        <p:strVal val="visible"/>
                                      </p:to>
                                    </p:set>
                                    <p:animEffect transition="in" filter="box(in)">
                                      <p:cBhvr>
                                        <p:cTn id="13" dur="500"/>
                                        <p:tgtEl>
                                          <p:spTgt spid="122"/>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23"/>
                                        </p:tgtEl>
                                        <p:attrNameLst>
                                          <p:attrName>style.visibility</p:attrName>
                                        </p:attrNameLst>
                                      </p:cBhvr>
                                      <p:to>
                                        <p:strVal val="visible"/>
                                      </p:to>
                                    </p:set>
                                    <p:animEffect transition="in" filter="box(in)">
                                      <p:cBhvr>
                                        <p:cTn id="16" dur="500"/>
                                        <p:tgtEl>
                                          <p:spTgt spid="123"/>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34"/>
                                        </p:tgtEl>
                                        <p:attrNameLst>
                                          <p:attrName>style.visibility</p:attrName>
                                        </p:attrNameLst>
                                      </p:cBhvr>
                                      <p:to>
                                        <p:strVal val="visible"/>
                                      </p:to>
                                    </p:set>
                                    <p:animEffect transition="in" filter="box(in)">
                                      <p:cBhvr>
                                        <p:cTn id="19" dur="500"/>
                                        <p:tgtEl>
                                          <p:spTgt spid="134"/>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32"/>
                                        </p:tgtEl>
                                        <p:attrNameLst>
                                          <p:attrName>style.visibility</p:attrName>
                                        </p:attrNameLst>
                                      </p:cBhvr>
                                      <p:to>
                                        <p:strVal val="visible"/>
                                      </p:to>
                                    </p:set>
                                    <p:animEffect transition="in" filter="box(in)">
                                      <p:cBhvr>
                                        <p:cTn id="22" dur="500"/>
                                        <p:tgtEl>
                                          <p:spTgt spid="132"/>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27"/>
                                        </p:tgtEl>
                                        <p:attrNameLst>
                                          <p:attrName>style.visibility</p:attrName>
                                        </p:attrNameLst>
                                      </p:cBhvr>
                                      <p:to>
                                        <p:strVal val="visible"/>
                                      </p:to>
                                    </p:set>
                                    <p:animEffect transition="in" filter="box(in)">
                                      <p:cBhvr>
                                        <p:cTn id="25" dur="500"/>
                                        <p:tgtEl>
                                          <p:spTgt spid="127"/>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126"/>
                                        </p:tgtEl>
                                        <p:attrNameLst>
                                          <p:attrName>style.visibility</p:attrName>
                                        </p:attrNameLst>
                                      </p:cBhvr>
                                      <p:to>
                                        <p:strVal val="visible"/>
                                      </p:to>
                                    </p:set>
                                    <p:animEffect transition="in" filter="box(in)">
                                      <p:cBhvr>
                                        <p:cTn id="28" dur="500"/>
                                        <p:tgtEl>
                                          <p:spTgt spid="126"/>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98"/>
                                        </p:tgtEl>
                                        <p:attrNameLst>
                                          <p:attrName>style.visibility</p:attrName>
                                        </p:attrNameLst>
                                      </p:cBhvr>
                                      <p:to>
                                        <p:strVal val="visible"/>
                                      </p:to>
                                    </p:set>
                                    <p:animEffect transition="in" filter="box(in)">
                                      <p:cBhvr>
                                        <p:cTn id="31" dur="500"/>
                                        <p:tgtEl>
                                          <p:spTgt spid="98"/>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107"/>
                                        </p:tgtEl>
                                        <p:attrNameLst>
                                          <p:attrName>style.visibility</p:attrName>
                                        </p:attrNameLst>
                                      </p:cBhvr>
                                      <p:to>
                                        <p:strVal val="visible"/>
                                      </p:to>
                                    </p:set>
                                    <p:animEffect transition="in" filter="box(in)">
                                      <p:cBhvr>
                                        <p:cTn id="34" dur="500"/>
                                        <p:tgtEl>
                                          <p:spTgt spid="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 grpId="0" animBg="1"/>
      <p:bldP spid="107" grpId="0"/>
      <p:bldP spid="109" grpId="0" animBg="1"/>
      <p:bldP spid="119" grpId="0" animBg="1"/>
      <p:bldP spid="122" grpId="0" animBg="1"/>
      <p:bldP spid="123" grpId="0" animBg="1"/>
      <p:bldP spid="126" grpId="0" animBg="1"/>
      <p:bldP spid="127" grpId="0" animBg="1"/>
      <p:bldP spid="132" grpId="0" animBg="1"/>
      <p:bldP spid="13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Rectangle 11268"/>
          <p:cNvPicPr>
            <a:picLocks noChangeAspect="1" noChangeArrowheads="1"/>
          </p:cNvPicPr>
          <p:nvPr/>
        </p:nvPicPr>
        <p:blipFill>
          <a:blip r:embed="rId4" cstate="screen"/>
          <a:srcRect/>
          <a:stretch>
            <a:fillRect/>
          </a:stretch>
        </p:blipFill>
        <p:spPr bwMode="auto">
          <a:xfrm>
            <a:off x="-4564063" y="5284788"/>
            <a:ext cx="34925" cy="88900"/>
          </a:xfrm>
          <a:prstGeom prst="rect">
            <a:avLst/>
          </a:prstGeom>
          <a:noFill/>
          <a:ln w="9525">
            <a:noFill/>
            <a:miter lim="800000"/>
            <a:headEnd/>
            <a:tailEnd/>
          </a:ln>
        </p:spPr>
      </p:pic>
      <p:sp>
        <p:nvSpPr>
          <p:cNvPr id="21515" name="Title 146"/>
          <p:cNvSpPr>
            <a:spLocks noGrp="1"/>
          </p:cNvSpPr>
          <p:nvPr>
            <p:ph type="title"/>
          </p:nvPr>
        </p:nvSpPr>
        <p:spPr>
          <a:xfrm>
            <a:off x="381000" y="230188"/>
            <a:ext cx="8382000" cy="1329595"/>
          </a:xfrm>
        </p:spPr>
        <p:txBody>
          <a:bodyPr>
            <a:normAutofit fontScale="90000"/>
          </a:bodyPr>
          <a:lstStyle/>
          <a:p>
            <a:r>
              <a:rPr lang="es-ES" b="1" dirty="0" smtClean="0">
                <a:effectLst/>
                <a:latin typeface="+mn-lt"/>
              </a:rPr>
              <a:t>Arquitectura de la Solución…</a:t>
            </a:r>
            <a:br>
              <a:rPr lang="es-ES" b="1" dirty="0" smtClean="0">
                <a:effectLst/>
                <a:latin typeface="+mn-lt"/>
              </a:rPr>
            </a:br>
            <a:endParaRPr lang="es-ES" b="1" dirty="0" smtClean="0">
              <a:effectLst/>
              <a:latin typeface="+mn-lt"/>
            </a:endParaRPr>
          </a:p>
        </p:txBody>
      </p:sp>
      <p:sp>
        <p:nvSpPr>
          <p:cNvPr id="175" name="Rounded Rectangle 256"/>
          <p:cNvSpPr/>
          <p:nvPr/>
        </p:nvSpPr>
        <p:spPr bwMode="auto">
          <a:xfrm>
            <a:off x="6270171" y="5010101"/>
            <a:ext cx="2733152" cy="1561519"/>
          </a:xfrm>
          <a:prstGeom prst="roundRect">
            <a:avLst>
              <a:gd name="adj" fmla="val 6970"/>
            </a:avLst>
          </a:prstGeom>
          <a:solidFill>
            <a:schemeClr val="bg1">
              <a:lumMod val="85000"/>
            </a:schemeClr>
          </a:solidFill>
          <a:ln/>
        </p:spPr>
        <p:style>
          <a:lnRef idx="1">
            <a:schemeClr val="accent2"/>
          </a:lnRef>
          <a:fillRef idx="3">
            <a:schemeClr val="accent2"/>
          </a:fillRef>
          <a:effectRef idx="2">
            <a:schemeClr val="accent2"/>
          </a:effectRef>
          <a:fontRef idx="minor">
            <a:schemeClr val="lt1"/>
          </a:fontRef>
        </p:style>
        <p:txBody>
          <a:bodyPr tIns="27432"/>
          <a:lstStyle/>
          <a:p>
            <a:pPr algn="l">
              <a:defRPr/>
            </a:pPr>
            <a:r>
              <a:rPr lang="en-US" sz="1400" b="1" dirty="0" smtClean="0">
                <a:solidFill>
                  <a:schemeClr val="tx1"/>
                </a:solidFill>
                <a:latin typeface="Calibri" pitchFamily="34" charset="0"/>
              </a:rPr>
              <a:t>ESB Management Portal</a:t>
            </a:r>
            <a:endParaRPr lang="en-US" sz="1400" b="1" dirty="0">
              <a:solidFill>
                <a:schemeClr val="tx1"/>
              </a:solidFill>
              <a:latin typeface="Calibri" pitchFamily="34" charset="0"/>
            </a:endParaRPr>
          </a:p>
        </p:txBody>
      </p:sp>
      <p:sp>
        <p:nvSpPr>
          <p:cNvPr id="176" name="Rounded Rectangle 138"/>
          <p:cNvSpPr/>
          <p:nvPr/>
        </p:nvSpPr>
        <p:spPr bwMode="auto">
          <a:xfrm>
            <a:off x="454350" y="5144756"/>
            <a:ext cx="5725386" cy="1436913"/>
          </a:xfrm>
          <a:prstGeom prst="roundRect">
            <a:avLst>
              <a:gd name="adj" fmla="val 6970"/>
            </a:avLst>
          </a:prstGeom>
          <a:solidFill>
            <a:schemeClr val="bg1">
              <a:lumMod val="85000"/>
            </a:schemeClr>
          </a:solidFill>
          <a:ln/>
        </p:spPr>
        <p:style>
          <a:lnRef idx="1">
            <a:schemeClr val="accent2"/>
          </a:lnRef>
          <a:fillRef idx="3">
            <a:schemeClr val="accent2"/>
          </a:fillRef>
          <a:effectRef idx="2">
            <a:schemeClr val="accent2"/>
          </a:effectRef>
          <a:fontRef idx="minor">
            <a:schemeClr val="lt1"/>
          </a:fontRef>
        </p:style>
        <p:txBody>
          <a:bodyPr tIns="27432"/>
          <a:lstStyle/>
          <a:p>
            <a:pPr algn="l">
              <a:defRPr/>
            </a:pPr>
            <a:r>
              <a:rPr lang="en-US" sz="1400" b="1" dirty="0" smtClean="0">
                <a:solidFill>
                  <a:schemeClr val="tx1"/>
                </a:solidFill>
              </a:rPr>
              <a:t>Exception Management</a:t>
            </a:r>
            <a:endParaRPr lang="en-US" sz="1400" b="1" dirty="0">
              <a:solidFill>
                <a:schemeClr val="tx1"/>
              </a:solidFill>
            </a:endParaRPr>
          </a:p>
        </p:txBody>
      </p:sp>
      <p:sp>
        <p:nvSpPr>
          <p:cNvPr id="177" name="Rounded Rectangle 119"/>
          <p:cNvSpPr/>
          <p:nvPr/>
        </p:nvSpPr>
        <p:spPr bwMode="auto">
          <a:xfrm>
            <a:off x="2833636" y="2431701"/>
            <a:ext cx="3346101" cy="2481935"/>
          </a:xfrm>
          <a:prstGeom prst="roundRect">
            <a:avLst>
              <a:gd name="adj" fmla="val 4926"/>
            </a:avLst>
          </a:prstGeom>
          <a:solidFill>
            <a:schemeClr val="accent2">
              <a:lumMod val="50000"/>
            </a:schemeClr>
          </a:solidFill>
          <a:ln/>
        </p:spPr>
        <p:style>
          <a:lnRef idx="1">
            <a:schemeClr val="dk1"/>
          </a:lnRef>
          <a:fillRef idx="2">
            <a:schemeClr val="dk1"/>
          </a:fillRef>
          <a:effectRef idx="1">
            <a:schemeClr val="dk1"/>
          </a:effectRef>
          <a:fontRef idx="minor">
            <a:schemeClr val="dk1"/>
          </a:fontRef>
        </p:style>
        <p:txBody>
          <a:bodyPr tIns="27432"/>
          <a:lstStyle/>
          <a:p>
            <a:pPr>
              <a:defRPr/>
            </a:pPr>
            <a:endParaRPr lang="en-US" sz="1400" b="1" dirty="0">
              <a:solidFill>
                <a:schemeClr val="tx1"/>
              </a:solidFill>
            </a:endParaRPr>
          </a:p>
        </p:txBody>
      </p:sp>
      <p:sp>
        <p:nvSpPr>
          <p:cNvPr id="178" name="Rounded Rectangle 118"/>
          <p:cNvSpPr/>
          <p:nvPr/>
        </p:nvSpPr>
        <p:spPr bwMode="auto">
          <a:xfrm>
            <a:off x="2934119" y="2582422"/>
            <a:ext cx="3145134" cy="1275206"/>
          </a:xfrm>
          <a:prstGeom prst="roundRect">
            <a:avLst>
              <a:gd name="adj" fmla="val 6970"/>
            </a:avLst>
          </a:prstGeom>
          <a:solidFill>
            <a:schemeClr val="accent2">
              <a:lumMod val="75000"/>
            </a:schemeClr>
          </a:solidFill>
          <a:ln/>
        </p:spPr>
        <p:style>
          <a:lnRef idx="1">
            <a:schemeClr val="accent2"/>
          </a:lnRef>
          <a:fillRef idx="3">
            <a:schemeClr val="accent2"/>
          </a:fillRef>
          <a:effectRef idx="2">
            <a:schemeClr val="accent2"/>
          </a:effectRef>
          <a:fontRef idx="minor">
            <a:schemeClr val="lt1"/>
          </a:fontRef>
        </p:style>
        <p:txBody>
          <a:bodyPr tIns="27432"/>
          <a:lstStyle/>
          <a:p>
            <a:pPr>
              <a:defRPr/>
            </a:pPr>
            <a:r>
              <a:rPr lang="en-US" sz="1400" b="1" dirty="0" smtClean="0">
                <a:solidFill>
                  <a:schemeClr val="tx1"/>
                </a:solidFill>
              </a:rPr>
              <a:t>Core ESB Services</a:t>
            </a:r>
            <a:endParaRPr lang="en-US" sz="1400" b="1" dirty="0">
              <a:solidFill>
                <a:schemeClr val="tx1"/>
              </a:solidFill>
            </a:endParaRPr>
          </a:p>
        </p:txBody>
      </p:sp>
      <p:sp>
        <p:nvSpPr>
          <p:cNvPr id="179" name="Rounded Rectangle 117"/>
          <p:cNvSpPr/>
          <p:nvPr/>
        </p:nvSpPr>
        <p:spPr bwMode="auto">
          <a:xfrm>
            <a:off x="3466676" y="1034980"/>
            <a:ext cx="2069960" cy="1175656"/>
          </a:xfrm>
          <a:prstGeom prst="roundRect">
            <a:avLst>
              <a:gd name="adj" fmla="val 6970"/>
            </a:avLst>
          </a:prstGeom>
          <a:solidFill>
            <a:schemeClr val="accent1">
              <a:lumMod val="50000"/>
            </a:schemeClr>
          </a:solidFill>
          <a:ln>
            <a:solidFill>
              <a:schemeClr val="accent1"/>
            </a:solidFill>
          </a:ln>
          <a:scene3d>
            <a:camera prst="orthographicFront" fov="0">
              <a:rot lat="0" lon="0" rev="0"/>
            </a:camera>
            <a:lightRig rig="harsh" dir="t">
              <a:rot lat="6000000" lon="6000000" rev="0"/>
            </a:lightRig>
          </a:scene3d>
        </p:spPr>
        <p:style>
          <a:lnRef idx="0">
            <a:schemeClr val="accent6"/>
          </a:lnRef>
          <a:fillRef idx="3">
            <a:schemeClr val="accent6"/>
          </a:fillRef>
          <a:effectRef idx="3">
            <a:schemeClr val="accent6"/>
          </a:effectRef>
          <a:fontRef idx="minor">
            <a:schemeClr val="lt1"/>
          </a:fontRef>
        </p:style>
        <p:txBody>
          <a:bodyPr tIns="27432"/>
          <a:lstStyle/>
          <a:p>
            <a:pPr>
              <a:defRPr/>
            </a:pPr>
            <a:r>
              <a:rPr lang="en-US" sz="1400" b="1" dirty="0" smtClean="0">
                <a:solidFill>
                  <a:schemeClr val="tx1"/>
                </a:solidFill>
              </a:rPr>
              <a:t>External Services</a:t>
            </a:r>
            <a:endParaRPr lang="en-US" sz="1400" b="1" dirty="0">
              <a:solidFill>
                <a:schemeClr val="tx1"/>
              </a:solidFill>
            </a:endParaRPr>
          </a:p>
        </p:txBody>
      </p:sp>
      <p:pic>
        <p:nvPicPr>
          <p:cNvPr id="180" name="Picture 109" descr="ExceptionPortalGraph"/>
          <p:cNvPicPr>
            <a:picLocks noChangeAspect="1" noChangeArrowheads="1"/>
          </p:cNvPicPr>
          <p:nvPr/>
        </p:nvPicPr>
        <p:blipFill>
          <a:blip r:embed="rId5" cstate="screen"/>
          <a:srcRect/>
          <a:stretch>
            <a:fillRect/>
          </a:stretch>
        </p:blipFill>
        <p:spPr bwMode="auto">
          <a:xfrm>
            <a:off x="6886575" y="5311775"/>
            <a:ext cx="2111375" cy="1387475"/>
          </a:xfrm>
          <a:prstGeom prst="rect">
            <a:avLst/>
          </a:prstGeom>
          <a:noFill/>
          <a:ln w="9525">
            <a:noFill/>
            <a:miter lim="800000"/>
            <a:headEnd/>
            <a:tailEnd/>
          </a:ln>
        </p:spPr>
      </p:pic>
      <p:sp>
        <p:nvSpPr>
          <p:cNvPr id="182" name="Rectangle 73"/>
          <p:cNvSpPr/>
          <p:nvPr/>
        </p:nvSpPr>
        <p:spPr bwMode="auto">
          <a:xfrm>
            <a:off x="6350000" y="5929313"/>
            <a:ext cx="2017713" cy="368300"/>
          </a:xfrm>
          <a:prstGeom prst="rect">
            <a:avLst/>
          </a:prstGeom>
          <a:ln/>
        </p:spPr>
        <p:style>
          <a:lnRef idx="0">
            <a:schemeClr val="accent5"/>
          </a:lnRef>
          <a:fillRef idx="3">
            <a:schemeClr val="accent5"/>
          </a:fillRef>
          <a:effectRef idx="3">
            <a:schemeClr val="accent5"/>
          </a:effectRef>
          <a:fontRef idx="minor">
            <a:schemeClr val="lt1"/>
          </a:fontRef>
        </p:style>
        <p:txBody>
          <a:bodyPr lIns="45720" rIns="45720" anchor="ctr"/>
          <a:lstStyle/>
          <a:p>
            <a:pPr algn="l">
              <a:defRPr/>
            </a:pPr>
            <a:r>
              <a:rPr lang="en-US" sz="1000" b="1" dirty="0">
                <a:solidFill>
                  <a:schemeClr val="bg2"/>
                </a:solidFill>
                <a:effectLst/>
                <a:latin typeface="Calibri" pitchFamily="34" charset="0"/>
                <a:cs typeface="Arial" pitchFamily="34" charset="0"/>
              </a:rPr>
              <a:t>Exception Management</a:t>
            </a:r>
          </a:p>
        </p:txBody>
      </p:sp>
      <p:sp>
        <p:nvSpPr>
          <p:cNvPr id="184" name="Rectangle 13"/>
          <p:cNvSpPr/>
          <p:nvPr/>
        </p:nvSpPr>
        <p:spPr bwMode="auto">
          <a:xfrm>
            <a:off x="3658829" y="1363414"/>
            <a:ext cx="1777324" cy="369529"/>
          </a:xfrm>
          <a:prstGeom prst="rect">
            <a:avLst/>
          </a:prstGeom>
          <a:ln/>
          <a:effectLst/>
        </p:spPr>
        <p:style>
          <a:lnRef idx="0">
            <a:schemeClr val="accent1"/>
          </a:lnRef>
          <a:fillRef idx="3">
            <a:schemeClr val="accent1"/>
          </a:fillRef>
          <a:effectRef idx="3">
            <a:schemeClr val="accent1"/>
          </a:effectRef>
          <a:fontRef idx="minor">
            <a:schemeClr val="lt1"/>
          </a:fontRef>
        </p:style>
        <p:txBody>
          <a:bodyPr lIns="45720" rIns="45720" anchor="ctr"/>
          <a:lstStyle/>
          <a:p>
            <a:pPr algn="l">
              <a:defRPr/>
            </a:pPr>
            <a:r>
              <a:rPr lang="en-US" sz="1000" b="1" dirty="0">
                <a:solidFill>
                  <a:schemeClr val="bg2"/>
                </a:solidFill>
                <a:effectLst/>
                <a:latin typeface="Calibri" pitchFamily="34" charset="0"/>
                <a:cs typeface="Arial" pitchFamily="34" charset="0"/>
              </a:rPr>
              <a:t>Resolver  Web Service</a:t>
            </a:r>
          </a:p>
        </p:txBody>
      </p:sp>
      <p:sp>
        <p:nvSpPr>
          <p:cNvPr id="185" name="Rectangle 17"/>
          <p:cNvSpPr/>
          <p:nvPr/>
        </p:nvSpPr>
        <p:spPr bwMode="auto">
          <a:xfrm>
            <a:off x="3658829" y="1760245"/>
            <a:ext cx="1777324" cy="369755"/>
          </a:xfrm>
          <a:prstGeom prst="rect">
            <a:avLst/>
          </a:prstGeom>
          <a:ln/>
          <a:effectLst/>
        </p:spPr>
        <p:style>
          <a:lnRef idx="0">
            <a:schemeClr val="accent1"/>
          </a:lnRef>
          <a:fillRef idx="3">
            <a:schemeClr val="accent1"/>
          </a:fillRef>
          <a:effectRef idx="3">
            <a:schemeClr val="accent1"/>
          </a:effectRef>
          <a:fontRef idx="minor">
            <a:schemeClr val="lt1"/>
          </a:fontRef>
        </p:style>
        <p:txBody>
          <a:bodyPr lIns="45720" rIns="45720" anchor="ctr"/>
          <a:lstStyle/>
          <a:p>
            <a:pPr algn="l">
              <a:defRPr/>
            </a:pPr>
            <a:r>
              <a:rPr lang="en-US" sz="1000" b="1" dirty="0">
                <a:solidFill>
                  <a:schemeClr val="bg2"/>
                </a:solidFill>
                <a:effectLst/>
                <a:latin typeface="Calibri" pitchFamily="34" charset="0"/>
                <a:cs typeface="Arial" pitchFamily="34" charset="0"/>
              </a:rPr>
              <a:t>Transformation Web Service</a:t>
            </a:r>
          </a:p>
        </p:txBody>
      </p:sp>
      <p:grpSp>
        <p:nvGrpSpPr>
          <p:cNvPr id="2" name="Group 82"/>
          <p:cNvGrpSpPr>
            <a:grpSpLocks/>
          </p:cNvGrpSpPr>
          <p:nvPr/>
        </p:nvGrpSpPr>
        <p:grpSpPr bwMode="auto">
          <a:xfrm>
            <a:off x="3076953" y="1349948"/>
            <a:ext cx="614363" cy="409575"/>
            <a:chOff x="81826" y="1429629"/>
            <a:chExt cx="613904" cy="409707"/>
          </a:xfrm>
        </p:grpSpPr>
        <p:pic>
          <p:nvPicPr>
            <p:cNvPr id="187"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112511" y="1429629"/>
              <a:ext cx="583219" cy="223553"/>
            </a:xfrm>
            <a:prstGeom prst="rect">
              <a:avLst/>
            </a:prstGeom>
            <a:noFill/>
            <a:ln w="9525">
              <a:noFill/>
              <a:miter lim="800000"/>
              <a:headEnd/>
              <a:tailEnd/>
            </a:ln>
          </p:spPr>
        </p:pic>
        <p:pic>
          <p:nvPicPr>
            <p:cNvPr id="188"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rot="10800000">
              <a:off x="81826" y="1615783"/>
              <a:ext cx="583219" cy="223553"/>
            </a:xfrm>
            <a:prstGeom prst="rect">
              <a:avLst/>
            </a:prstGeom>
            <a:noFill/>
            <a:ln w="9525">
              <a:noFill/>
              <a:miter lim="800000"/>
              <a:headEnd/>
              <a:tailEnd/>
            </a:ln>
          </p:spPr>
        </p:pic>
      </p:grpSp>
      <p:grpSp>
        <p:nvGrpSpPr>
          <p:cNvPr id="3" name="Group 82"/>
          <p:cNvGrpSpPr>
            <a:grpSpLocks/>
          </p:cNvGrpSpPr>
          <p:nvPr/>
        </p:nvGrpSpPr>
        <p:grpSpPr bwMode="auto">
          <a:xfrm>
            <a:off x="3076953" y="1749998"/>
            <a:ext cx="614363" cy="411162"/>
            <a:chOff x="81826" y="1429629"/>
            <a:chExt cx="613904" cy="409707"/>
          </a:xfrm>
        </p:grpSpPr>
        <p:pic>
          <p:nvPicPr>
            <p:cNvPr id="190"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112511" y="1429629"/>
              <a:ext cx="583219" cy="223553"/>
            </a:xfrm>
            <a:prstGeom prst="rect">
              <a:avLst/>
            </a:prstGeom>
            <a:noFill/>
            <a:ln w="9525">
              <a:noFill/>
              <a:miter lim="800000"/>
              <a:headEnd/>
              <a:tailEnd/>
            </a:ln>
          </p:spPr>
        </p:pic>
        <p:pic>
          <p:nvPicPr>
            <p:cNvPr id="191"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rot="10800000">
              <a:off x="81826" y="1615783"/>
              <a:ext cx="583219" cy="223553"/>
            </a:xfrm>
            <a:prstGeom prst="rect">
              <a:avLst/>
            </a:prstGeom>
            <a:noFill/>
            <a:ln w="9525">
              <a:noFill/>
              <a:miter lim="800000"/>
              <a:headEnd/>
              <a:tailEnd/>
            </a:ln>
          </p:spPr>
        </p:pic>
      </p:grpSp>
      <p:sp>
        <p:nvSpPr>
          <p:cNvPr id="192" name="Rectangle 63"/>
          <p:cNvSpPr/>
          <p:nvPr/>
        </p:nvSpPr>
        <p:spPr bwMode="auto">
          <a:xfrm>
            <a:off x="956681" y="5520050"/>
            <a:ext cx="2016327" cy="369708"/>
          </a:xfrm>
          <a:prstGeom prst="rect">
            <a:avLst/>
          </a:prstGeom>
          <a:ln>
            <a:noFill/>
          </a:ln>
        </p:spPr>
        <p:style>
          <a:lnRef idx="1">
            <a:schemeClr val="dk1"/>
          </a:lnRef>
          <a:fillRef idx="2">
            <a:schemeClr val="dk1"/>
          </a:fillRef>
          <a:effectRef idx="1">
            <a:schemeClr val="dk1"/>
          </a:effectRef>
          <a:fontRef idx="minor">
            <a:schemeClr val="dk1"/>
          </a:fontRef>
        </p:style>
        <p:txBody>
          <a:bodyPr lIns="45720" rIns="45720" anchor="ctr"/>
          <a:lstStyle/>
          <a:p>
            <a:pPr algn="l">
              <a:defRPr/>
            </a:pPr>
            <a:r>
              <a:rPr lang="en-US" sz="1000" b="1" dirty="0">
                <a:solidFill>
                  <a:schemeClr val="tx1"/>
                </a:solidFill>
                <a:effectLst/>
                <a:latin typeface="Calibri" pitchFamily="34" charset="0"/>
                <a:cs typeface="Arial" pitchFamily="34" charset="0"/>
              </a:rPr>
              <a:t>Exception Web Service</a:t>
            </a:r>
          </a:p>
        </p:txBody>
      </p:sp>
      <p:sp>
        <p:nvSpPr>
          <p:cNvPr id="193" name="Rectangle 68"/>
          <p:cNvSpPr/>
          <p:nvPr/>
        </p:nvSpPr>
        <p:spPr bwMode="auto">
          <a:xfrm>
            <a:off x="3929615" y="5929496"/>
            <a:ext cx="1214934" cy="369483"/>
          </a:xfrm>
          <a:prstGeom prst="rect">
            <a:avLst/>
          </a:prstGeom>
          <a:ln>
            <a:noFill/>
          </a:ln>
        </p:spPr>
        <p:style>
          <a:lnRef idx="1">
            <a:schemeClr val="dk1"/>
          </a:lnRef>
          <a:fillRef idx="2">
            <a:schemeClr val="dk1"/>
          </a:fillRef>
          <a:effectRef idx="1">
            <a:schemeClr val="dk1"/>
          </a:effectRef>
          <a:fontRef idx="minor">
            <a:schemeClr val="dk1"/>
          </a:fontRef>
        </p:style>
        <p:txBody>
          <a:bodyPr lIns="45720" rIns="45720" anchor="ctr"/>
          <a:lstStyle/>
          <a:p>
            <a:pPr algn="l">
              <a:defRPr/>
            </a:pPr>
            <a:r>
              <a:rPr lang="en-US" sz="1000" b="1" dirty="0">
                <a:solidFill>
                  <a:schemeClr val="tx1"/>
                </a:solidFill>
                <a:effectLst/>
                <a:latin typeface="Calibri" pitchFamily="34" charset="0"/>
                <a:cs typeface="Arial" pitchFamily="34" charset="0"/>
              </a:rPr>
              <a:t>Exception Logger</a:t>
            </a:r>
          </a:p>
        </p:txBody>
      </p:sp>
      <p:sp>
        <p:nvSpPr>
          <p:cNvPr id="194" name="Rectangle 70"/>
          <p:cNvSpPr/>
          <p:nvPr/>
        </p:nvSpPr>
        <p:spPr bwMode="auto">
          <a:xfrm>
            <a:off x="3929615" y="5511840"/>
            <a:ext cx="2017877" cy="369484"/>
          </a:xfrm>
          <a:prstGeom prst="rect">
            <a:avLst/>
          </a:prstGeom>
          <a:ln>
            <a:noFill/>
          </a:ln>
        </p:spPr>
        <p:style>
          <a:lnRef idx="1">
            <a:schemeClr val="dk1"/>
          </a:lnRef>
          <a:fillRef idx="2">
            <a:schemeClr val="dk1"/>
          </a:fillRef>
          <a:effectRef idx="1">
            <a:schemeClr val="dk1"/>
          </a:effectRef>
          <a:fontRef idx="minor">
            <a:schemeClr val="dk1"/>
          </a:fontRef>
        </p:style>
        <p:txBody>
          <a:bodyPr lIns="45720" rIns="45720" anchor="ctr"/>
          <a:lstStyle/>
          <a:p>
            <a:pPr algn="l">
              <a:defRPr/>
            </a:pPr>
            <a:r>
              <a:rPr lang="en-US" sz="1000" b="1" dirty="0">
                <a:solidFill>
                  <a:schemeClr val="tx1"/>
                </a:solidFill>
                <a:effectLst/>
                <a:latin typeface="Calibri" pitchFamily="34" charset="0"/>
                <a:cs typeface="Arial" charset="0"/>
              </a:rPr>
              <a:t>Exception Handler 1..</a:t>
            </a:r>
            <a:r>
              <a:rPr lang="en-US" sz="1000" b="1" i="1" dirty="0">
                <a:solidFill>
                  <a:schemeClr val="tx1"/>
                </a:solidFill>
                <a:effectLst/>
                <a:latin typeface="Calibri" pitchFamily="34" charset="0"/>
                <a:cs typeface="Arial" charset="0"/>
              </a:rPr>
              <a:t>n</a:t>
            </a:r>
          </a:p>
          <a:p>
            <a:pPr algn="l">
              <a:defRPr/>
            </a:pPr>
            <a:r>
              <a:rPr lang="en-US" sz="1000" b="1" dirty="0">
                <a:solidFill>
                  <a:schemeClr val="tx1"/>
                </a:solidFill>
                <a:effectLst/>
                <a:latin typeface="Calibri" pitchFamily="34" charset="0"/>
                <a:cs typeface="Arial" charset="0"/>
              </a:rPr>
              <a:t>Generic Custom Application</a:t>
            </a:r>
          </a:p>
        </p:txBody>
      </p:sp>
      <p:sp>
        <p:nvSpPr>
          <p:cNvPr id="195" name="Rectangle 67"/>
          <p:cNvSpPr/>
          <p:nvPr/>
        </p:nvSpPr>
        <p:spPr bwMode="auto">
          <a:xfrm>
            <a:off x="5143500" y="5929313"/>
            <a:ext cx="804863" cy="369887"/>
          </a:xfrm>
          <a:prstGeom prst="rect">
            <a:avLst/>
          </a:prstGeom>
          <a:ln>
            <a:noFill/>
          </a:ln>
        </p:spPr>
        <p:style>
          <a:lnRef idx="1">
            <a:schemeClr val="dk1"/>
          </a:lnRef>
          <a:fillRef idx="2">
            <a:schemeClr val="dk1"/>
          </a:fillRef>
          <a:effectRef idx="1">
            <a:schemeClr val="dk1"/>
          </a:effectRef>
          <a:fontRef idx="minor">
            <a:schemeClr val="dk1"/>
          </a:fontRef>
        </p:style>
        <p:txBody>
          <a:bodyPr lIns="45720" rIns="45720" anchor="ctr"/>
          <a:lstStyle/>
          <a:p>
            <a:pPr algn="l">
              <a:defRPr/>
            </a:pPr>
            <a:r>
              <a:rPr lang="en-US" sz="1000" b="1" dirty="0">
                <a:solidFill>
                  <a:schemeClr val="tx1"/>
                </a:solidFill>
                <a:effectLst/>
                <a:latin typeface="Calibri" pitchFamily="34" charset="0"/>
                <a:cs typeface="Arial" pitchFamily="34" charset="0"/>
              </a:rPr>
              <a:t>Processor</a:t>
            </a:r>
          </a:p>
        </p:txBody>
      </p:sp>
      <p:pic>
        <p:nvPicPr>
          <p:cNvPr id="196"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103188" y="5603875"/>
            <a:ext cx="582612" cy="223838"/>
          </a:xfrm>
          <a:prstGeom prst="rect">
            <a:avLst/>
          </a:prstGeom>
          <a:noFill/>
          <a:ln w="9525">
            <a:noFill/>
            <a:miter lim="800000"/>
            <a:headEnd/>
            <a:tailEnd/>
          </a:ln>
        </p:spPr>
      </p:pic>
      <p:cxnSp>
        <p:nvCxnSpPr>
          <p:cNvPr id="197" name="Straight Arrow Connector 125"/>
          <p:cNvCxnSpPr>
            <a:cxnSpLocks noChangeShapeType="1"/>
          </p:cNvCxnSpPr>
          <p:nvPr/>
        </p:nvCxnSpPr>
        <p:spPr bwMode="auto">
          <a:xfrm flipV="1">
            <a:off x="5948363" y="6113463"/>
            <a:ext cx="401637" cy="1587"/>
          </a:xfrm>
          <a:prstGeom prst="straightConnector1">
            <a:avLst/>
          </a:prstGeom>
          <a:noFill/>
          <a:ln w="12700" cap="rnd" algn="ctr">
            <a:solidFill>
              <a:schemeClr val="tx1"/>
            </a:solidFill>
            <a:prstDash val="sysDash"/>
            <a:round/>
            <a:headEnd/>
            <a:tailEnd type="triangle" w="med" len="lg"/>
          </a:ln>
        </p:spPr>
      </p:cxnSp>
      <p:cxnSp>
        <p:nvCxnSpPr>
          <p:cNvPr id="198" name="Shape 131"/>
          <p:cNvCxnSpPr/>
          <p:nvPr/>
        </p:nvCxnSpPr>
        <p:spPr bwMode="auto">
          <a:xfrm rot="5400000">
            <a:off x="4631497" y="5184949"/>
            <a:ext cx="593646" cy="10843"/>
          </a:xfrm>
          <a:prstGeom prst="straightConnector1">
            <a:avLst/>
          </a:prstGeom>
          <a:ln w="12700">
            <a:solidFill>
              <a:schemeClr val="tx1"/>
            </a:solidFill>
            <a:prstDash val="sysDash"/>
            <a:tailEnd type="triangle" w="med" len="lg"/>
          </a:ln>
        </p:spPr>
        <p:style>
          <a:lnRef idx="1">
            <a:schemeClr val="accent1"/>
          </a:lnRef>
          <a:fillRef idx="0">
            <a:schemeClr val="accent1"/>
          </a:fillRef>
          <a:effectRef idx="0">
            <a:schemeClr val="accent1"/>
          </a:effectRef>
          <a:fontRef idx="minor">
            <a:schemeClr val="tx1"/>
          </a:fontRef>
        </p:style>
      </p:cxnSp>
      <p:sp>
        <p:nvSpPr>
          <p:cNvPr id="199" name="Rectangle 41"/>
          <p:cNvSpPr/>
          <p:nvPr/>
        </p:nvSpPr>
        <p:spPr bwMode="auto">
          <a:xfrm>
            <a:off x="3500430" y="2928934"/>
            <a:ext cx="933386" cy="344579"/>
          </a:xfrm>
          <a:prstGeom prst="rect">
            <a:avLst/>
          </a:prstGeom>
          <a:ln/>
          <a:effectLst/>
        </p:spPr>
        <p:style>
          <a:lnRef idx="0">
            <a:schemeClr val="accent2"/>
          </a:lnRef>
          <a:fillRef idx="3">
            <a:schemeClr val="accent2"/>
          </a:fillRef>
          <a:effectRef idx="3">
            <a:schemeClr val="accent2"/>
          </a:effectRef>
          <a:fontRef idx="minor">
            <a:schemeClr val="lt1"/>
          </a:fontRef>
        </p:style>
        <p:txBody>
          <a:bodyPr lIns="45720" rIns="45720" anchor="ctr"/>
          <a:lstStyle/>
          <a:p>
            <a:pPr algn="ctr">
              <a:defRPr/>
            </a:pPr>
            <a:r>
              <a:rPr lang="en-US" sz="1000" b="1" dirty="0">
                <a:solidFill>
                  <a:schemeClr val="tx1"/>
                </a:solidFill>
                <a:latin typeface="Calibri" pitchFamily="34" charset="0"/>
                <a:cs typeface="Arial" pitchFamily="34" charset="0"/>
              </a:rPr>
              <a:t>Transformation  Agent</a:t>
            </a:r>
          </a:p>
        </p:txBody>
      </p:sp>
      <p:sp>
        <p:nvSpPr>
          <p:cNvPr id="200" name="Rectangle 42"/>
          <p:cNvSpPr/>
          <p:nvPr/>
        </p:nvSpPr>
        <p:spPr bwMode="auto">
          <a:xfrm>
            <a:off x="4572000" y="2928934"/>
            <a:ext cx="988966" cy="357190"/>
          </a:xfrm>
          <a:prstGeom prst="rect">
            <a:avLst/>
          </a:prstGeom>
          <a:ln/>
          <a:effectLst/>
        </p:spPr>
        <p:style>
          <a:lnRef idx="0">
            <a:schemeClr val="accent2"/>
          </a:lnRef>
          <a:fillRef idx="3">
            <a:schemeClr val="accent2"/>
          </a:fillRef>
          <a:effectRef idx="3">
            <a:schemeClr val="accent2"/>
          </a:effectRef>
          <a:fontRef idx="minor">
            <a:schemeClr val="lt1"/>
          </a:fontRef>
        </p:style>
        <p:txBody>
          <a:bodyPr lIns="45720" rIns="45720" anchor="ctr"/>
          <a:lstStyle/>
          <a:p>
            <a:pPr algn="ctr">
              <a:defRPr/>
            </a:pPr>
            <a:r>
              <a:rPr lang="en-US" sz="1000" b="1" dirty="0">
                <a:solidFill>
                  <a:schemeClr val="tx1"/>
                </a:solidFill>
                <a:latin typeface="Calibri" pitchFamily="34" charset="0"/>
                <a:cs typeface="Arial" pitchFamily="34" charset="0"/>
              </a:rPr>
              <a:t>Generic Delivery Agent</a:t>
            </a:r>
          </a:p>
        </p:txBody>
      </p:sp>
      <p:cxnSp>
        <p:nvCxnSpPr>
          <p:cNvPr id="201" name="Straight Arrow Connector 160"/>
          <p:cNvCxnSpPr/>
          <p:nvPr/>
        </p:nvCxnSpPr>
        <p:spPr bwMode="auto">
          <a:xfrm rot="5400000" flipH="1" flipV="1">
            <a:off x="2557307" y="5069394"/>
            <a:ext cx="522515" cy="251211"/>
          </a:xfrm>
          <a:prstGeom prst="straightConnector1">
            <a:avLst/>
          </a:prstGeom>
          <a:ln w="12700">
            <a:solidFill>
              <a:schemeClr val="tx1"/>
            </a:solidFill>
            <a:prstDash val="sysDash"/>
            <a:tailEnd type="triangle" w="med" len="lg"/>
          </a:ln>
        </p:spPr>
        <p:style>
          <a:lnRef idx="1">
            <a:schemeClr val="accent1"/>
          </a:lnRef>
          <a:fillRef idx="0">
            <a:schemeClr val="accent1"/>
          </a:fillRef>
          <a:effectRef idx="0">
            <a:schemeClr val="accent1"/>
          </a:effectRef>
          <a:fontRef idx="minor">
            <a:schemeClr val="tx1"/>
          </a:fontRef>
        </p:style>
      </p:cxnSp>
      <p:grpSp>
        <p:nvGrpSpPr>
          <p:cNvPr id="4" name="Group 71"/>
          <p:cNvGrpSpPr/>
          <p:nvPr/>
        </p:nvGrpSpPr>
        <p:grpSpPr>
          <a:xfrm>
            <a:off x="68263" y="2415920"/>
            <a:ext cx="8980487" cy="2526443"/>
            <a:chOff x="68263" y="2415920"/>
            <a:chExt cx="8980487" cy="2526443"/>
          </a:xfrm>
        </p:grpSpPr>
        <p:sp>
          <p:nvSpPr>
            <p:cNvPr id="203" name="Rounded Rectangle 4"/>
            <p:cNvSpPr/>
            <p:nvPr/>
          </p:nvSpPr>
          <p:spPr bwMode="auto">
            <a:xfrm>
              <a:off x="474450" y="2427677"/>
              <a:ext cx="2067783" cy="2502256"/>
            </a:xfrm>
            <a:prstGeom prst="roundRect">
              <a:avLst>
                <a:gd name="adj" fmla="val 6970"/>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a:effectLst>
              <a:glow rad="76200">
                <a:schemeClr val="dk1">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contourClr>
                <a:schemeClr val="dk1">
                  <a:shade val="30000"/>
                  <a:satMod val="200000"/>
                </a:schemeClr>
              </a:contourClr>
            </a:sp3d>
          </p:spPr>
          <p:style>
            <a:lnRef idx="0">
              <a:schemeClr val="dk1"/>
            </a:lnRef>
            <a:fillRef idx="3">
              <a:schemeClr val="dk1"/>
            </a:fillRef>
            <a:effectRef idx="3">
              <a:schemeClr val="dk1"/>
            </a:effectRef>
            <a:fontRef idx="minor">
              <a:schemeClr val="lt1"/>
            </a:fontRef>
          </p:style>
          <p:txBody>
            <a:bodyPr tIns="27432"/>
            <a:lstStyle/>
            <a:p>
              <a:pPr>
                <a:defRPr/>
              </a:pPr>
              <a:r>
                <a:rPr lang="en-US" sz="1400" b="1" dirty="0">
                  <a:solidFill>
                    <a:schemeClr val="tx1"/>
                  </a:solidFill>
                </a:rPr>
                <a:t>On-ramps</a:t>
              </a:r>
            </a:p>
          </p:txBody>
        </p:sp>
        <p:grpSp>
          <p:nvGrpSpPr>
            <p:cNvPr id="5" name="Group 82"/>
            <p:cNvGrpSpPr>
              <a:grpSpLocks/>
            </p:cNvGrpSpPr>
            <p:nvPr/>
          </p:nvGrpSpPr>
          <p:grpSpPr bwMode="auto">
            <a:xfrm>
              <a:off x="73025" y="3347927"/>
              <a:ext cx="614363" cy="409575"/>
              <a:chOff x="81826" y="1429629"/>
              <a:chExt cx="613904" cy="409707"/>
            </a:xfrm>
          </p:grpSpPr>
          <p:pic>
            <p:nvPicPr>
              <p:cNvPr id="237"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112511" y="1429629"/>
                <a:ext cx="583219" cy="223553"/>
              </a:xfrm>
              <a:prstGeom prst="rect">
                <a:avLst/>
              </a:prstGeom>
              <a:noFill/>
              <a:ln w="9525">
                <a:noFill/>
                <a:miter lim="800000"/>
                <a:headEnd/>
                <a:tailEnd/>
              </a:ln>
            </p:spPr>
          </p:pic>
          <p:pic>
            <p:nvPicPr>
              <p:cNvPr id="238"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rot="10800000">
                <a:off x="81826" y="1615783"/>
                <a:ext cx="583219" cy="223553"/>
              </a:xfrm>
              <a:prstGeom prst="rect">
                <a:avLst/>
              </a:prstGeom>
              <a:noFill/>
              <a:ln w="9525">
                <a:noFill/>
                <a:miter lim="800000"/>
                <a:headEnd/>
                <a:tailEnd/>
              </a:ln>
            </p:spPr>
          </p:pic>
        </p:grpSp>
        <p:pic>
          <p:nvPicPr>
            <p:cNvPr id="205" name="Picture 116" descr="C:\Program Files\Microsoft Resource DVD Artwork\DVD_ART\Artwork_Imagery\Shapes and Graphics\Arrows - arrow\Gold Gradient Collection\arrow 0 gold  arrow 4.png"/>
            <p:cNvPicPr>
              <a:picLocks noChangeAspect="1" noChangeArrowheads="1"/>
            </p:cNvPicPr>
            <p:nvPr/>
          </p:nvPicPr>
          <p:blipFill>
            <a:blip r:embed="rId7" cstate="screen"/>
            <a:srcRect/>
            <a:stretch>
              <a:fillRect/>
            </a:stretch>
          </p:blipFill>
          <p:spPr bwMode="auto">
            <a:xfrm>
              <a:off x="104775" y="4268677"/>
              <a:ext cx="584200" cy="222250"/>
            </a:xfrm>
            <a:prstGeom prst="rect">
              <a:avLst/>
            </a:prstGeom>
            <a:noFill/>
            <a:ln w="9525">
              <a:noFill/>
              <a:miter lim="800000"/>
              <a:headEnd/>
              <a:tailEnd/>
            </a:ln>
          </p:spPr>
        </p:pic>
        <p:sp>
          <p:nvSpPr>
            <p:cNvPr id="206" name="Rounded Rectangle 43"/>
            <p:cNvSpPr/>
            <p:nvPr/>
          </p:nvSpPr>
          <p:spPr bwMode="auto">
            <a:xfrm>
              <a:off x="6541477" y="2415920"/>
              <a:ext cx="2100276" cy="2526443"/>
            </a:xfrm>
            <a:prstGeom prst="roundRect">
              <a:avLst>
                <a:gd name="adj" fmla="val 6970"/>
              </a:avLst>
            </a:prstGeom>
            <a:gradFill flip="none" rotWithShape="1">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a:noFill/>
            </a:ln>
            <a:effectLst>
              <a:glow rad="63500">
                <a:schemeClr val="accent1">
                  <a:satMod val="175000"/>
                  <a:alpha val="40000"/>
                </a:schemeClr>
              </a:glow>
            </a:effectLst>
            <a:scene3d>
              <a:camera prst="orthographicFront" fov="0">
                <a:rot lat="0" lon="0" rev="0"/>
              </a:camera>
              <a:lightRig rig="harsh" dir="t">
                <a:rot lat="6000000" lon="6000000" rev="0"/>
              </a:lightRig>
            </a:scene3d>
            <a:sp3d contourW="10000" prstMaterial="metal">
              <a:contourClr>
                <a:schemeClr val="dk1">
                  <a:shade val="30000"/>
                  <a:satMod val="200000"/>
                </a:schemeClr>
              </a:contourClr>
            </a:sp3d>
          </p:spPr>
          <p:style>
            <a:lnRef idx="0">
              <a:schemeClr val="dk1"/>
            </a:lnRef>
            <a:fillRef idx="3">
              <a:schemeClr val="dk1"/>
            </a:fillRef>
            <a:effectRef idx="3">
              <a:schemeClr val="dk1"/>
            </a:effectRef>
            <a:fontRef idx="minor">
              <a:schemeClr val="lt1"/>
            </a:fontRef>
          </p:style>
          <p:txBody>
            <a:bodyPr tIns="27432"/>
            <a:lstStyle/>
            <a:p>
              <a:pPr>
                <a:defRPr/>
              </a:pPr>
              <a:r>
                <a:rPr lang="en-US" sz="1400" b="1" dirty="0">
                  <a:solidFill>
                    <a:schemeClr val="tx1"/>
                  </a:solidFill>
                </a:rPr>
                <a:t>Off-ramps</a:t>
              </a:r>
            </a:p>
          </p:txBody>
        </p:sp>
        <p:grpSp>
          <p:nvGrpSpPr>
            <p:cNvPr id="6" name="Group 82"/>
            <p:cNvGrpSpPr>
              <a:grpSpLocks/>
            </p:cNvGrpSpPr>
            <p:nvPr/>
          </p:nvGrpSpPr>
          <p:grpSpPr bwMode="auto">
            <a:xfrm>
              <a:off x="8434388" y="2968514"/>
              <a:ext cx="614362" cy="409575"/>
              <a:chOff x="81826" y="1429629"/>
              <a:chExt cx="613904" cy="409707"/>
            </a:xfrm>
          </p:grpSpPr>
          <p:pic>
            <p:nvPicPr>
              <p:cNvPr id="235"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112511" y="1429629"/>
                <a:ext cx="583219" cy="223553"/>
              </a:xfrm>
              <a:prstGeom prst="rect">
                <a:avLst/>
              </a:prstGeom>
              <a:noFill/>
              <a:ln w="9525">
                <a:noFill/>
                <a:miter lim="800000"/>
                <a:headEnd/>
                <a:tailEnd/>
              </a:ln>
            </p:spPr>
          </p:pic>
          <p:pic>
            <p:nvPicPr>
              <p:cNvPr id="236"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rot="10800000">
                <a:off x="81826" y="1615783"/>
                <a:ext cx="583219" cy="223553"/>
              </a:xfrm>
              <a:prstGeom prst="rect">
                <a:avLst/>
              </a:prstGeom>
              <a:noFill/>
              <a:ln w="9525">
                <a:noFill/>
                <a:miter lim="800000"/>
                <a:headEnd/>
                <a:tailEnd/>
              </a:ln>
            </p:spPr>
          </p:pic>
        </p:grpSp>
        <p:pic>
          <p:nvPicPr>
            <p:cNvPr id="208"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8458200" y="3854339"/>
              <a:ext cx="584200" cy="223838"/>
            </a:xfrm>
            <a:prstGeom prst="rect">
              <a:avLst/>
            </a:prstGeom>
            <a:noFill/>
            <a:ln w="9525">
              <a:noFill/>
              <a:miter lim="800000"/>
              <a:headEnd/>
              <a:tailEnd/>
            </a:ln>
          </p:spPr>
        </p:pic>
        <p:grpSp>
          <p:nvGrpSpPr>
            <p:cNvPr id="7" name="Group 82"/>
            <p:cNvGrpSpPr>
              <a:grpSpLocks/>
            </p:cNvGrpSpPr>
            <p:nvPr/>
          </p:nvGrpSpPr>
          <p:grpSpPr bwMode="auto">
            <a:xfrm>
              <a:off x="8434388" y="3381264"/>
              <a:ext cx="614362" cy="409575"/>
              <a:chOff x="81826" y="1429629"/>
              <a:chExt cx="613904" cy="409707"/>
            </a:xfrm>
          </p:grpSpPr>
          <p:pic>
            <p:nvPicPr>
              <p:cNvPr id="233"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112511" y="1429629"/>
                <a:ext cx="583219" cy="223553"/>
              </a:xfrm>
              <a:prstGeom prst="rect">
                <a:avLst/>
              </a:prstGeom>
              <a:noFill/>
              <a:ln w="9525">
                <a:noFill/>
                <a:miter lim="800000"/>
                <a:headEnd/>
                <a:tailEnd/>
              </a:ln>
            </p:spPr>
          </p:pic>
          <p:pic>
            <p:nvPicPr>
              <p:cNvPr id="234"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rot="10800000">
                <a:off x="81826" y="1615783"/>
                <a:ext cx="583219" cy="223553"/>
              </a:xfrm>
              <a:prstGeom prst="rect">
                <a:avLst/>
              </a:prstGeom>
              <a:noFill/>
              <a:ln w="9525">
                <a:noFill/>
                <a:miter lim="800000"/>
                <a:headEnd/>
                <a:tailEnd/>
              </a:ln>
            </p:spPr>
          </p:pic>
        </p:grpSp>
        <p:pic>
          <p:nvPicPr>
            <p:cNvPr id="210"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8458200" y="4268677"/>
              <a:ext cx="584200" cy="223837"/>
            </a:xfrm>
            <a:prstGeom prst="rect">
              <a:avLst/>
            </a:prstGeom>
            <a:noFill/>
            <a:ln w="9525">
              <a:noFill/>
              <a:miter lim="800000"/>
              <a:headEnd/>
              <a:tailEnd/>
            </a:ln>
          </p:spPr>
        </p:pic>
        <p:sp>
          <p:nvSpPr>
            <p:cNvPr id="211" name="Rounded Rectangle 128"/>
            <p:cNvSpPr/>
            <p:nvPr/>
          </p:nvSpPr>
          <p:spPr bwMode="auto">
            <a:xfrm>
              <a:off x="6672105" y="2907957"/>
              <a:ext cx="1820276" cy="369923"/>
            </a:xfrm>
            <a:prstGeom prst="roundRect">
              <a:avLst/>
            </a:prstGeom>
            <a:solidFill>
              <a:schemeClr val="accent3">
                <a:lumMod val="75000"/>
              </a:schemeClr>
            </a:solidFill>
            <a:ln>
              <a:noFill/>
            </a:ln>
            <a:effectLst>
              <a:outerShdw blurRad="50800" dist="38100" dir="2700000" algn="tl" rotWithShape="0">
                <a:schemeClr val="tx2">
                  <a:alpha val="40000"/>
                </a:schemeClr>
              </a:outerShdw>
            </a:effectLst>
          </p:spPr>
          <p:style>
            <a:lnRef idx="2">
              <a:schemeClr val="accent3"/>
            </a:lnRef>
            <a:fillRef idx="1001">
              <a:schemeClr val="lt1"/>
            </a:fillRef>
            <a:effectRef idx="0">
              <a:schemeClr val="accent3"/>
            </a:effectRef>
            <a:fontRef idx="minor">
              <a:schemeClr val="dk1"/>
            </a:fontRef>
          </p:style>
          <p:txBody>
            <a:bodyPr lIns="45720" rIns="45720" anchor="ctr"/>
            <a:lstStyle/>
            <a:p>
              <a:pPr algn="l">
                <a:defRPr/>
              </a:pPr>
              <a:r>
                <a:rPr lang="en-US" sz="1000" b="1" dirty="0" smtClean="0">
                  <a:solidFill>
                    <a:schemeClr val="tx1"/>
                  </a:solidFill>
                  <a:effectLst/>
                  <a:latin typeface="Calibri" pitchFamily="34" charset="0"/>
                  <a:cs typeface="Arial" pitchFamily="34" charset="0"/>
                </a:rPr>
                <a:t>Generic SOAP</a:t>
              </a:r>
            </a:p>
            <a:p>
              <a:pPr algn="l">
                <a:defRPr/>
              </a:pPr>
              <a:r>
                <a:rPr lang="en-US" sz="1000" b="1" dirty="0" smtClean="0">
                  <a:solidFill>
                    <a:schemeClr val="tx1"/>
                  </a:solidFill>
                  <a:effectLst/>
                  <a:latin typeface="Calibri" pitchFamily="34" charset="0"/>
                  <a:cs typeface="Arial" pitchFamily="34" charset="0"/>
                </a:rPr>
                <a:t>Send</a:t>
              </a:r>
              <a:endParaRPr lang="en-US" sz="1000" b="1" dirty="0">
                <a:solidFill>
                  <a:schemeClr val="tx1"/>
                </a:solidFill>
                <a:effectLst/>
                <a:latin typeface="Calibri" pitchFamily="34" charset="0"/>
                <a:cs typeface="Arial" pitchFamily="34" charset="0"/>
              </a:endParaRPr>
            </a:p>
          </p:txBody>
        </p:sp>
        <p:cxnSp>
          <p:nvCxnSpPr>
            <p:cNvPr id="212" name="Straight Arrow Connector 132"/>
            <p:cNvCxnSpPr>
              <a:stCxn id="203" idx="3"/>
            </p:cNvCxnSpPr>
            <p:nvPr/>
          </p:nvCxnSpPr>
          <p:spPr bwMode="auto">
            <a:xfrm flipV="1">
              <a:off x="2542233" y="3672669"/>
              <a:ext cx="291403" cy="6136"/>
            </a:xfrm>
            <a:prstGeom prst="straightConnector1">
              <a:avLst/>
            </a:prstGeom>
            <a:ln w="12700">
              <a:solidFill>
                <a:schemeClr val="tx1"/>
              </a:solidFill>
              <a:prstDash val="sysDash"/>
              <a:tailEnd type="triangle" w="med" len="lg"/>
            </a:ln>
          </p:spPr>
          <p:style>
            <a:lnRef idx="1">
              <a:schemeClr val="accent1"/>
            </a:lnRef>
            <a:fillRef idx="0">
              <a:schemeClr val="accent1"/>
            </a:fillRef>
            <a:effectRef idx="0">
              <a:schemeClr val="accent1"/>
            </a:effectRef>
            <a:fontRef idx="minor">
              <a:schemeClr val="tx1"/>
            </a:fontRef>
          </p:style>
        </p:cxnSp>
        <p:cxnSp>
          <p:nvCxnSpPr>
            <p:cNvPr id="213" name="Straight Arrow Connector 135"/>
            <p:cNvCxnSpPr>
              <a:endCxn id="206" idx="1"/>
            </p:cNvCxnSpPr>
            <p:nvPr/>
          </p:nvCxnSpPr>
          <p:spPr bwMode="auto">
            <a:xfrm>
              <a:off x="6179737" y="3672669"/>
              <a:ext cx="361740" cy="6473"/>
            </a:xfrm>
            <a:prstGeom prst="straightConnector1">
              <a:avLst/>
            </a:prstGeom>
            <a:ln w="12700">
              <a:solidFill>
                <a:schemeClr val="tx1"/>
              </a:solidFill>
              <a:prstDash val="sysDash"/>
              <a:tailEnd type="triangle" w="med" len="lg"/>
            </a:ln>
          </p:spPr>
          <p:style>
            <a:lnRef idx="1">
              <a:schemeClr val="accent1"/>
            </a:lnRef>
            <a:fillRef idx="0">
              <a:schemeClr val="accent1"/>
            </a:fillRef>
            <a:effectRef idx="0">
              <a:schemeClr val="accent1"/>
            </a:effectRef>
            <a:fontRef idx="minor">
              <a:schemeClr val="tx1"/>
            </a:fontRef>
          </p:style>
        </p:cxnSp>
        <p:sp>
          <p:nvSpPr>
            <p:cNvPr id="214" name="Rounded Rectangle 168"/>
            <p:cNvSpPr/>
            <p:nvPr/>
          </p:nvSpPr>
          <p:spPr bwMode="auto">
            <a:xfrm>
              <a:off x="6672105" y="3329988"/>
              <a:ext cx="1820276" cy="369923"/>
            </a:xfrm>
            <a:prstGeom prst="roundRect">
              <a:avLst/>
            </a:prstGeom>
            <a:solidFill>
              <a:schemeClr val="accent3">
                <a:lumMod val="75000"/>
              </a:schemeClr>
            </a:solidFill>
            <a:ln>
              <a:noFill/>
            </a:ln>
            <a:effectLst>
              <a:outerShdw blurRad="50800" dist="38100" dir="2700000" algn="tl" rotWithShape="0">
                <a:schemeClr val="tx2">
                  <a:alpha val="40000"/>
                </a:schemeClr>
              </a:outerShdw>
            </a:effectLst>
          </p:spPr>
          <p:style>
            <a:lnRef idx="2">
              <a:schemeClr val="accent3"/>
            </a:lnRef>
            <a:fillRef idx="1001">
              <a:schemeClr val="lt1"/>
            </a:fillRef>
            <a:effectRef idx="0">
              <a:schemeClr val="accent3"/>
            </a:effectRef>
            <a:fontRef idx="minor">
              <a:schemeClr val="dk1"/>
            </a:fontRef>
          </p:style>
          <p:txBody>
            <a:bodyPr lIns="45720" rIns="45720" anchor="ctr"/>
            <a:lstStyle/>
            <a:p>
              <a:pPr algn="l">
                <a:defRPr/>
              </a:pPr>
              <a:r>
                <a:rPr lang="en-US" sz="1000" b="1" dirty="0" smtClean="0">
                  <a:solidFill>
                    <a:schemeClr val="tx1"/>
                  </a:solidFill>
                  <a:effectLst/>
                  <a:latin typeface="Calibri" pitchFamily="34" charset="0"/>
                  <a:cs typeface="Arial" pitchFamily="34" charset="0"/>
                </a:rPr>
                <a:t>Generic WCF</a:t>
              </a:r>
            </a:p>
            <a:p>
              <a:pPr algn="l">
                <a:defRPr/>
              </a:pPr>
              <a:r>
                <a:rPr lang="en-US" sz="1000" b="1" dirty="0" smtClean="0">
                  <a:solidFill>
                    <a:schemeClr val="tx1"/>
                  </a:solidFill>
                  <a:effectLst/>
                  <a:latin typeface="Calibri" pitchFamily="34" charset="0"/>
                  <a:cs typeface="Arial" pitchFamily="34" charset="0"/>
                </a:rPr>
                <a:t>Send</a:t>
              </a:r>
              <a:endParaRPr lang="en-US" sz="1000" b="1" dirty="0">
                <a:solidFill>
                  <a:schemeClr val="tx1"/>
                </a:solidFill>
                <a:effectLst/>
                <a:latin typeface="Calibri" pitchFamily="34" charset="0"/>
                <a:cs typeface="Arial" pitchFamily="34" charset="0"/>
              </a:endParaRPr>
            </a:p>
          </p:txBody>
        </p:sp>
        <p:sp>
          <p:nvSpPr>
            <p:cNvPr id="215" name="Rounded Rectangle 169"/>
            <p:cNvSpPr/>
            <p:nvPr/>
          </p:nvSpPr>
          <p:spPr bwMode="auto">
            <a:xfrm>
              <a:off x="6672105" y="3762067"/>
              <a:ext cx="1820276" cy="369923"/>
            </a:xfrm>
            <a:prstGeom prst="roundRect">
              <a:avLst/>
            </a:prstGeom>
            <a:solidFill>
              <a:schemeClr val="accent3">
                <a:lumMod val="75000"/>
              </a:schemeClr>
            </a:solidFill>
            <a:ln>
              <a:noFill/>
            </a:ln>
            <a:effectLst>
              <a:outerShdw blurRad="50800" dist="38100" dir="2700000" algn="tl" rotWithShape="0">
                <a:schemeClr val="tx2">
                  <a:alpha val="40000"/>
                </a:schemeClr>
              </a:outerShdw>
            </a:effectLst>
          </p:spPr>
          <p:style>
            <a:lnRef idx="2">
              <a:schemeClr val="accent3"/>
            </a:lnRef>
            <a:fillRef idx="1001">
              <a:schemeClr val="lt1"/>
            </a:fillRef>
            <a:effectRef idx="0">
              <a:schemeClr val="accent3"/>
            </a:effectRef>
            <a:fontRef idx="minor">
              <a:schemeClr val="dk1"/>
            </a:fontRef>
          </p:style>
          <p:txBody>
            <a:bodyPr lIns="45720" rIns="45720" anchor="ctr"/>
            <a:lstStyle/>
            <a:p>
              <a:pPr algn="l">
                <a:defRPr/>
              </a:pPr>
              <a:r>
                <a:rPr lang="en-US" sz="1000" b="1" dirty="0" smtClean="0">
                  <a:solidFill>
                    <a:schemeClr val="tx1"/>
                  </a:solidFill>
                  <a:effectLst/>
                  <a:latin typeface="Calibri" pitchFamily="34" charset="0"/>
                  <a:cs typeface="Arial" pitchFamily="34" charset="0"/>
                </a:rPr>
                <a:t>Generic JMS</a:t>
              </a:r>
            </a:p>
            <a:p>
              <a:pPr algn="l">
                <a:defRPr/>
              </a:pPr>
              <a:r>
                <a:rPr lang="en-US" sz="1000" b="1" dirty="0" smtClean="0">
                  <a:solidFill>
                    <a:schemeClr val="tx1"/>
                  </a:solidFill>
                  <a:effectLst/>
                  <a:latin typeface="Calibri" pitchFamily="34" charset="0"/>
                  <a:cs typeface="Arial" pitchFamily="34" charset="0"/>
                </a:rPr>
                <a:t>Send</a:t>
              </a:r>
              <a:endParaRPr lang="en-US" sz="1000" b="1" dirty="0">
                <a:solidFill>
                  <a:schemeClr val="tx1"/>
                </a:solidFill>
                <a:effectLst/>
                <a:latin typeface="Calibri" pitchFamily="34" charset="0"/>
                <a:cs typeface="Arial" pitchFamily="34" charset="0"/>
              </a:endParaRPr>
            </a:p>
          </p:txBody>
        </p:sp>
        <p:sp>
          <p:nvSpPr>
            <p:cNvPr id="216" name="Rounded Rectangle 170"/>
            <p:cNvSpPr/>
            <p:nvPr/>
          </p:nvSpPr>
          <p:spPr bwMode="auto">
            <a:xfrm>
              <a:off x="6672105" y="4184098"/>
              <a:ext cx="1820276" cy="369923"/>
            </a:xfrm>
            <a:prstGeom prst="roundRect">
              <a:avLst/>
            </a:prstGeom>
            <a:solidFill>
              <a:schemeClr val="accent3">
                <a:lumMod val="75000"/>
              </a:schemeClr>
            </a:solidFill>
            <a:ln>
              <a:noFill/>
            </a:ln>
            <a:effectLst>
              <a:outerShdw blurRad="50800" dist="38100" dir="2700000" algn="tl" rotWithShape="0">
                <a:schemeClr val="tx2">
                  <a:alpha val="40000"/>
                </a:schemeClr>
              </a:outerShdw>
            </a:effectLst>
          </p:spPr>
          <p:style>
            <a:lnRef idx="2">
              <a:schemeClr val="accent3"/>
            </a:lnRef>
            <a:fillRef idx="1001">
              <a:schemeClr val="lt1"/>
            </a:fillRef>
            <a:effectRef idx="0">
              <a:schemeClr val="accent3"/>
            </a:effectRef>
            <a:fontRef idx="minor">
              <a:schemeClr val="dk1"/>
            </a:fontRef>
          </p:style>
          <p:txBody>
            <a:bodyPr lIns="45720" rIns="45720" anchor="ctr"/>
            <a:lstStyle/>
            <a:p>
              <a:pPr algn="l">
                <a:defRPr/>
              </a:pPr>
              <a:r>
                <a:rPr lang="en-US" sz="1000" b="1" dirty="0" smtClean="0">
                  <a:solidFill>
                    <a:schemeClr val="tx1"/>
                  </a:solidFill>
                  <a:effectLst/>
                  <a:latin typeface="Calibri" pitchFamily="34" charset="0"/>
                  <a:cs typeface="Arial" pitchFamily="34" charset="0"/>
                </a:rPr>
                <a:t>Generic Custom</a:t>
              </a:r>
            </a:p>
            <a:p>
              <a:pPr algn="l">
                <a:defRPr/>
              </a:pPr>
              <a:r>
                <a:rPr lang="en-US" sz="1000" b="1" dirty="0" smtClean="0">
                  <a:solidFill>
                    <a:schemeClr val="tx1"/>
                  </a:solidFill>
                  <a:effectLst/>
                  <a:latin typeface="Calibri" pitchFamily="34" charset="0"/>
                  <a:cs typeface="Arial" pitchFamily="34" charset="0"/>
                </a:rPr>
                <a:t>Send</a:t>
              </a:r>
              <a:endParaRPr lang="en-US" sz="1000" b="1" dirty="0">
                <a:solidFill>
                  <a:schemeClr val="tx1"/>
                </a:solidFill>
                <a:effectLst/>
                <a:latin typeface="Calibri" pitchFamily="34" charset="0"/>
                <a:cs typeface="Arial" pitchFamily="34" charset="0"/>
              </a:endParaRPr>
            </a:p>
          </p:txBody>
        </p:sp>
        <p:sp>
          <p:nvSpPr>
            <p:cNvPr id="217" name="Rectangle 173"/>
            <p:cNvSpPr/>
            <p:nvPr/>
          </p:nvSpPr>
          <p:spPr bwMode="auto">
            <a:xfrm>
              <a:off x="7636747" y="2954209"/>
              <a:ext cx="792879" cy="271306"/>
            </a:xfrm>
            <a:prstGeom prst="rect">
              <a:avLst/>
            </a:prstGeom>
            <a:solidFill>
              <a:schemeClr val="accent3">
                <a:lumMod val="50000"/>
              </a:schemeClr>
            </a:solidFill>
            <a:ln>
              <a:noFill/>
            </a:ln>
            <a:effectLst>
              <a:outerShdw blurRad="50800" dist="38100" dir="27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style>
            <a:lnRef idx="2">
              <a:schemeClr val="accent4"/>
            </a:lnRef>
            <a:fillRef idx="1001">
              <a:schemeClr val="lt1"/>
            </a:fillRef>
            <a:effectRef idx="0">
              <a:schemeClr val="accent4"/>
            </a:effectRef>
            <a:fontRef idx="minor">
              <a:schemeClr val="dk1"/>
            </a:fontRef>
          </p:style>
          <p:txBody>
            <a:bodyPr lIns="45720" rIns="45720" anchor="ctr"/>
            <a:lstStyle/>
            <a:p>
              <a:pPr algn="ctr">
                <a:defRPr/>
              </a:pPr>
              <a:r>
                <a:rPr lang="en-US" sz="800" dirty="0">
                  <a:solidFill>
                    <a:schemeClr val="tx1"/>
                  </a:solidFill>
                  <a:cs typeface="Arial" pitchFamily="34" charset="0"/>
                </a:rPr>
                <a:t>Pipeline Components</a:t>
              </a:r>
            </a:p>
          </p:txBody>
        </p:sp>
        <p:sp>
          <p:nvSpPr>
            <p:cNvPr id="218" name="Rectangle 174"/>
            <p:cNvSpPr/>
            <p:nvPr/>
          </p:nvSpPr>
          <p:spPr bwMode="auto">
            <a:xfrm>
              <a:off x="7656844" y="3376240"/>
              <a:ext cx="792879" cy="271306"/>
            </a:xfrm>
            <a:prstGeom prst="rect">
              <a:avLst/>
            </a:prstGeom>
            <a:solidFill>
              <a:schemeClr val="accent3">
                <a:lumMod val="50000"/>
              </a:schemeClr>
            </a:solidFill>
            <a:ln>
              <a:noFill/>
            </a:ln>
            <a:effectLst>
              <a:outerShdw blurRad="50800" dist="38100" dir="27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style>
            <a:lnRef idx="2">
              <a:schemeClr val="accent4"/>
            </a:lnRef>
            <a:fillRef idx="1001">
              <a:schemeClr val="lt1"/>
            </a:fillRef>
            <a:effectRef idx="0">
              <a:schemeClr val="accent4"/>
            </a:effectRef>
            <a:fontRef idx="minor">
              <a:schemeClr val="dk1"/>
            </a:fontRef>
          </p:style>
          <p:txBody>
            <a:bodyPr lIns="45720" rIns="45720" anchor="ctr"/>
            <a:lstStyle/>
            <a:p>
              <a:pPr algn="ctr">
                <a:defRPr/>
              </a:pPr>
              <a:r>
                <a:rPr lang="en-US" sz="800" dirty="0">
                  <a:solidFill>
                    <a:schemeClr val="tx1"/>
                  </a:solidFill>
                  <a:cs typeface="Arial" pitchFamily="34" charset="0"/>
                </a:rPr>
                <a:t>Pipeline Components</a:t>
              </a:r>
            </a:p>
          </p:txBody>
        </p:sp>
        <p:sp>
          <p:nvSpPr>
            <p:cNvPr id="219" name="Rectangle 175"/>
            <p:cNvSpPr/>
            <p:nvPr/>
          </p:nvSpPr>
          <p:spPr bwMode="auto">
            <a:xfrm>
              <a:off x="7646795" y="3798270"/>
              <a:ext cx="792879" cy="271306"/>
            </a:xfrm>
            <a:prstGeom prst="rect">
              <a:avLst/>
            </a:prstGeom>
            <a:solidFill>
              <a:schemeClr val="accent3">
                <a:lumMod val="50000"/>
              </a:schemeClr>
            </a:solidFill>
            <a:ln>
              <a:noFill/>
            </a:ln>
            <a:effectLst>
              <a:outerShdw blurRad="50800" dist="38100" dir="27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style>
            <a:lnRef idx="2">
              <a:schemeClr val="accent4"/>
            </a:lnRef>
            <a:fillRef idx="1001">
              <a:schemeClr val="lt1"/>
            </a:fillRef>
            <a:effectRef idx="0">
              <a:schemeClr val="accent4"/>
            </a:effectRef>
            <a:fontRef idx="minor">
              <a:schemeClr val="dk1"/>
            </a:fontRef>
          </p:style>
          <p:txBody>
            <a:bodyPr lIns="45720" rIns="45720" anchor="ctr"/>
            <a:lstStyle/>
            <a:p>
              <a:pPr algn="ctr">
                <a:defRPr/>
              </a:pPr>
              <a:r>
                <a:rPr lang="en-US" sz="800" dirty="0">
                  <a:solidFill>
                    <a:schemeClr val="tx1"/>
                  </a:solidFill>
                  <a:cs typeface="Arial" pitchFamily="34" charset="0"/>
                </a:rPr>
                <a:t>Pipeline Components</a:t>
              </a:r>
            </a:p>
          </p:txBody>
        </p:sp>
        <p:sp>
          <p:nvSpPr>
            <p:cNvPr id="220" name="Rectangle 176"/>
            <p:cNvSpPr/>
            <p:nvPr/>
          </p:nvSpPr>
          <p:spPr bwMode="auto">
            <a:xfrm>
              <a:off x="7646795" y="4230349"/>
              <a:ext cx="792879" cy="271306"/>
            </a:xfrm>
            <a:prstGeom prst="rect">
              <a:avLst/>
            </a:prstGeom>
            <a:solidFill>
              <a:schemeClr val="accent3">
                <a:lumMod val="50000"/>
              </a:schemeClr>
            </a:solidFill>
            <a:ln>
              <a:noFill/>
            </a:ln>
            <a:effectLst>
              <a:outerShdw blurRad="50800" dist="38100" dir="27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style>
            <a:lnRef idx="2">
              <a:schemeClr val="accent4"/>
            </a:lnRef>
            <a:fillRef idx="1001">
              <a:schemeClr val="lt1"/>
            </a:fillRef>
            <a:effectRef idx="0">
              <a:schemeClr val="accent4"/>
            </a:effectRef>
            <a:fontRef idx="minor">
              <a:schemeClr val="dk1"/>
            </a:fontRef>
          </p:style>
          <p:txBody>
            <a:bodyPr lIns="45720" rIns="45720" anchor="ctr"/>
            <a:lstStyle/>
            <a:p>
              <a:pPr algn="ctr">
                <a:defRPr/>
              </a:pPr>
              <a:r>
                <a:rPr lang="en-US" sz="800" dirty="0">
                  <a:solidFill>
                    <a:schemeClr val="tx1"/>
                  </a:solidFill>
                  <a:cs typeface="Arial" pitchFamily="34" charset="0"/>
                </a:rPr>
                <a:t>Pipeline Components</a:t>
              </a:r>
            </a:p>
          </p:txBody>
        </p:sp>
        <p:sp>
          <p:nvSpPr>
            <p:cNvPr id="221" name="Rounded Rectangle 177"/>
            <p:cNvSpPr/>
            <p:nvPr/>
          </p:nvSpPr>
          <p:spPr bwMode="auto">
            <a:xfrm>
              <a:off x="643919" y="2968245"/>
              <a:ext cx="1797830" cy="369923"/>
            </a:xfrm>
            <a:prstGeom prst="roundRect">
              <a:avLst/>
            </a:prstGeom>
            <a:solidFill>
              <a:schemeClr val="accent3">
                <a:lumMod val="75000"/>
              </a:schemeClr>
            </a:solidFill>
            <a:ln>
              <a:noFill/>
            </a:ln>
            <a:effectLst>
              <a:outerShdw blurRad="50800" dist="38100" dir="2700000" algn="tl" rotWithShape="0">
                <a:schemeClr val="tx2">
                  <a:alpha val="40000"/>
                </a:schemeClr>
              </a:outerShdw>
            </a:effectLst>
          </p:spPr>
          <p:style>
            <a:lnRef idx="2">
              <a:schemeClr val="accent3"/>
            </a:lnRef>
            <a:fillRef idx="1001">
              <a:schemeClr val="lt1"/>
            </a:fillRef>
            <a:effectRef idx="0">
              <a:schemeClr val="accent3"/>
            </a:effectRef>
            <a:fontRef idx="minor">
              <a:schemeClr val="dk1"/>
            </a:fontRef>
          </p:style>
          <p:txBody>
            <a:bodyPr lIns="45720" rIns="45720" anchor="ctr"/>
            <a:lstStyle/>
            <a:p>
              <a:pPr algn="l">
                <a:defRPr/>
              </a:pPr>
              <a:r>
                <a:rPr lang="en-US" sz="1000" b="1" dirty="0" smtClean="0">
                  <a:solidFill>
                    <a:schemeClr val="tx1"/>
                  </a:solidFill>
                  <a:effectLst/>
                  <a:latin typeface="Calibri" pitchFamily="34" charset="0"/>
                  <a:cs typeface="Arial" pitchFamily="34" charset="0"/>
                </a:rPr>
                <a:t>Generic SOAP</a:t>
              </a:r>
            </a:p>
            <a:p>
              <a:pPr algn="l">
                <a:defRPr/>
              </a:pPr>
              <a:r>
                <a:rPr lang="en-US" sz="1000" b="1" dirty="0" smtClean="0">
                  <a:solidFill>
                    <a:schemeClr val="tx1"/>
                  </a:solidFill>
                  <a:effectLst/>
                  <a:latin typeface="Calibri" pitchFamily="34" charset="0"/>
                  <a:cs typeface="Arial" pitchFamily="34" charset="0"/>
                </a:rPr>
                <a:t>Receive</a:t>
              </a:r>
              <a:endParaRPr lang="en-US" sz="1000" b="1" dirty="0">
                <a:solidFill>
                  <a:schemeClr val="tx1"/>
                </a:solidFill>
                <a:effectLst/>
                <a:latin typeface="Calibri" pitchFamily="34" charset="0"/>
                <a:cs typeface="Arial" pitchFamily="34" charset="0"/>
              </a:endParaRPr>
            </a:p>
          </p:txBody>
        </p:sp>
        <p:sp>
          <p:nvSpPr>
            <p:cNvPr id="222" name="Rounded Rectangle 178"/>
            <p:cNvSpPr/>
            <p:nvPr/>
          </p:nvSpPr>
          <p:spPr bwMode="auto">
            <a:xfrm>
              <a:off x="643919" y="3380227"/>
              <a:ext cx="1797830" cy="369923"/>
            </a:xfrm>
            <a:prstGeom prst="roundRect">
              <a:avLst/>
            </a:prstGeom>
            <a:solidFill>
              <a:schemeClr val="accent3">
                <a:lumMod val="75000"/>
              </a:schemeClr>
            </a:solidFill>
            <a:ln>
              <a:noFill/>
            </a:ln>
            <a:effectLst>
              <a:outerShdw blurRad="50800" dist="38100" dir="2700000" algn="tl" rotWithShape="0">
                <a:schemeClr val="tx2">
                  <a:alpha val="40000"/>
                </a:schemeClr>
              </a:outerShdw>
            </a:effectLst>
          </p:spPr>
          <p:style>
            <a:lnRef idx="2">
              <a:schemeClr val="accent3"/>
            </a:lnRef>
            <a:fillRef idx="1001">
              <a:schemeClr val="lt1"/>
            </a:fillRef>
            <a:effectRef idx="0">
              <a:schemeClr val="accent3"/>
            </a:effectRef>
            <a:fontRef idx="minor">
              <a:schemeClr val="dk1"/>
            </a:fontRef>
          </p:style>
          <p:txBody>
            <a:bodyPr lIns="45720" rIns="45720" anchor="ctr"/>
            <a:lstStyle/>
            <a:p>
              <a:pPr algn="l">
                <a:defRPr/>
              </a:pPr>
              <a:r>
                <a:rPr lang="en-US" sz="1000" b="1" dirty="0" smtClean="0">
                  <a:solidFill>
                    <a:schemeClr val="tx1"/>
                  </a:solidFill>
                  <a:effectLst/>
                  <a:latin typeface="Calibri" pitchFamily="34" charset="0"/>
                  <a:cs typeface="Arial" pitchFamily="34" charset="0"/>
                </a:rPr>
                <a:t>Generic WCF</a:t>
              </a:r>
            </a:p>
            <a:p>
              <a:pPr algn="l">
                <a:defRPr/>
              </a:pPr>
              <a:r>
                <a:rPr lang="en-US" sz="1000" b="1" dirty="0" smtClean="0">
                  <a:solidFill>
                    <a:schemeClr val="tx1"/>
                  </a:solidFill>
                  <a:effectLst/>
                  <a:latin typeface="Calibri" pitchFamily="34" charset="0"/>
                  <a:cs typeface="Arial" pitchFamily="34" charset="0"/>
                </a:rPr>
                <a:t>Receive</a:t>
              </a:r>
              <a:endParaRPr lang="en-US" sz="1000" b="1" dirty="0">
                <a:solidFill>
                  <a:schemeClr val="tx1"/>
                </a:solidFill>
                <a:effectLst/>
                <a:latin typeface="Calibri" pitchFamily="34" charset="0"/>
                <a:cs typeface="Arial" pitchFamily="34" charset="0"/>
              </a:endParaRPr>
            </a:p>
          </p:txBody>
        </p:sp>
        <p:sp>
          <p:nvSpPr>
            <p:cNvPr id="223" name="Rounded Rectangle 179"/>
            <p:cNvSpPr/>
            <p:nvPr/>
          </p:nvSpPr>
          <p:spPr bwMode="auto">
            <a:xfrm>
              <a:off x="643919" y="3792210"/>
              <a:ext cx="1797830" cy="369923"/>
            </a:xfrm>
            <a:prstGeom prst="roundRect">
              <a:avLst/>
            </a:prstGeom>
            <a:solidFill>
              <a:schemeClr val="accent3">
                <a:lumMod val="75000"/>
              </a:schemeClr>
            </a:solidFill>
            <a:ln>
              <a:noFill/>
            </a:ln>
            <a:effectLst>
              <a:outerShdw blurRad="50800" dist="38100" dir="2700000" algn="tl" rotWithShape="0">
                <a:schemeClr val="tx2">
                  <a:alpha val="40000"/>
                </a:schemeClr>
              </a:outerShdw>
            </a:effectLst>
          </p:spPr>
          <p:style>
            <a:lnRef idx="2">
              <a:schemeClr val="accent3"/>
            </a:lnRef>
            <a:fillRef idx="1001">
              <a:schemeClr val="lt1"/>
            </a:fillRef>
            <a:effectRef idx="0">
              <a:schemeClr val="accent3"/>
            </a:effectRef>
            <a:fontRef idx="minor">
              <a:schemeClr val="dk1"/>
            </a:fontRef>
          </p:style>
          <p:txBody>
            <a:bodyPr lIns="45720" rIns="45720" anchor="ctr"/>
            <a:lstStyle/>
            <a:p>
              <a:pPr algn="l">
                <a:defRPr/>
              </a:pPr>
              <a:r>
                <a:rPr lang="en-US" sz="1000" b="1" dirty="0" smtClean="0">
                  <a:solidFill>
                    <a:schemeClr val="tx1"/>
                  </a:solidFill>
                  <a:effectLst/>
                  <a:latin typeface="Calibri" pitchFamily="34" charset="0"/>
                  <a:cs typeface="Arial" pitchFamily="34" charset="0"/>
                </a:rPr>
                <a:t>Generic  JMS</a:t>
              </a:r>
            </a:p>
            <a:p>
              <a:pPr algn="l">
                <a:defRPr/>
              </a:pPr>
              <a:r>
                <a:rPr lang="en-US" sz="1000" b="1" dirty="0" smtClean="0">
                  <a:solidFill>
                    <a:schemeClr val="tx1"/>
                  </a:solidFill>
                  <a:effectLst/>
                  <a:latin typeface="Calibri" pitchFamily="34" charset="0"/>
                  <a:cs typeface="Arial" pitchFamily="34" charset="0"/>
                </a:rPr>
                <a:t>Receive</a:t>
              </a:r>
              <a:endParaRPr lang="en-US" sz="1000" b="1" dirty="0">
                <a:solidFill>
                  <a:schemeClr val="tx1"/>
                </a:solidFill>
                <a:effectLst/>
                <a:latin typeface="Calibri" pitchFamily="34" charset="0"/>
                <a:cs typeface="Arial" pitchFamily="34" charset="0"/>
              </a:endParaRPr>
            </a:p>
          </p:txBody>
        </p:sp>
        <p:sp>
          <p:nvSpPr>
            <p:cNvPr id="224" name="Rounded Rectangle 180"/>
            <p:cNvSpPr/>
            <p:nvPr/>
          </p:nvSpPr>
          <p:spPr bwMode="auto">
            <a:xfrm>
              <a:off x="633871" y="4194144"/>
              <a:ext cx="1797830" cy="369923"/>
            </a:xfrm>
            <a:prstGeom prst="roundRect">
              <a:avLst/>
            </a:prstGeom>
            <a:solidFill>
              <a:schemeClr val="accent3">
                <a:lumMod val="75000"/>
              </a:schemeClr>
            </a:solidFill>
            <a:ln>
              <a:noFill/>
            </a:ln>
            <a:effectLst>
              <a:outerShdw blurRad="50800" dist="38100" dir="2700000" algn="tl" rotWithShape="0">
                <a:schemeClr val="tx2">
                  <a:alpha val="40000"/>
                </a:schemeClr>
              </a:outerShdw>
            </a:effectLst>
          </p:spPr>
          <p:style>
            <a:lnRef idx="2">
              <a:schemeClr val="accent3"/>
            </a:lnRef>
            <a:fillRef idx="1001">
              <a:schemeClr val="lt1"/>
            </a:fillRef>
            <a:effectRef idx="0">
              <a:schemeClr val="accent3"/>
            </a:effectRef>
            <a:fontRef idx="minor">
              <a:schemeClr val="dk1"/>
            </a:fontRef>
          </p:style>
          <p:txBody>
            <a:bodyPr lIns="45720" rIns="45720" anchor="ctr"/>
            <a:lstStyle/>
            <a:p>
              <a:pPr algn="l">
                <a:defRPr/>
              </a:pPr>
              <a:r>
                <a:rPr lang="en-US" sz="1000" b="1" dirty="0" smtClean="0">
                  <a:solidFill>
                    <a:schemeClr val="tx1"/>
                  </a:solidFill>
                  <a:effectLst/>
                  <a:latin typeface="Calibri" pitchFamily="34" charset="0"/>
                  <a:cs typeface="Arial" pitchFamily="34" charset="0"/>
                </a:rPr>
                <a:t>Generic  Custom</a:t>
              </a:r>
            </a:p>
            <a:p>
              <a:pPr algn="l">
                <a:defRPr/>
              </a:pPr>
              <a:r>
                <a:rPr lang="en-US" sz="1000" b="1" dirty="0" smtClean="0">
                  <a:solidFill>
                    <a:schemeClr val="tx1"/>
                  </a:solidFill>
                  <a:effectLst/>
                  <a:latin typeface="Calibri" pitchFamily="34" charset="0"/>
                  <a:cs typeface="Arial" pitchFamily="34" charset="0"/>
                </a:rPr>
                <a:t>Receive</a:t>
              </a:r>
              <a:endParaRPr lang="en-US" sz="1000" b="1" dirty="0">
                <a:solidFill>
                  <a:schemeClr val="tx1"/>
                </a:solidFill>
                <a:effectLst/>
                <a:latin typeface="Calibri" pitchFamily="34" charset="0"/>
                <a:cs typeface="Arial" pitchFamily="34" charset="0"/>
              </a:endParaRPr>
            </a:p>
          </p:txBody>
        </p:sp>
        <p:sp>
          <p:nvSpPr>
            <p:cNvPr id="225" name="Rectangle 14"/>
            <p:cNvSpPr/>
            <p:nvPr/>
          </p:nvSpPr>
          <p:spPr bwMode="auto">
            <a:xfrm>
              <a:off x="1711719" y="3006614"/>
              <a:ext cx="673100" cy="287338"/>
            </a:xfrm>
            <a:prstGeom prst="rect">
              <a:avLst/>
            </a:prstGeom>
            <a:solidFill>
              <a:schemeClr val="accent3">
                <a:lumMod val="50000"/>
              </a:schemeClr>
            </a:solidFill>
            <a:ln>
              <a:noFill/>
            </a:ln>
            <a:effectLst>
              <a:outerShdw blurRad="149987" dist="1016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3"/>
            </a:lnRef>
            <a:fillRef idx="1">
              <a:schemeClr val="lt1"/>
            </a:fillRef>
            <a:effectRef idx="0">
              <a:schemeClr val="accent3"/>
            </a:effectRef>
            <a:fontRef idx="minor">
              <a:schemeClr val="dk1"/>
            </a:fontRef>
          </p:style>
          <p:txBody>
            <a:bodyPr lIns="45720" rIns="45720" anchor="ctr"/>
            <a:lstStyle/>
            <a:p>
              <a:pPr algn="ctr">
                <a:defRPr/>
              </a:pPr>
              <a:r>
                <a:rPr lang="en-US" sz="800" dirty="0">
                  <a:solidFill>
                    <a:schemeClr val="tx1"/>
                  </a:solidFill>
                  <a:cs typeface="Arial" pitchFamily="34" charset="0"/>
                </a:rPr>
                <a:t>Pipeline Components</a:t>
              </a:r>
            </a:p>
          </p:txBody>
        </p:sp>
        <p:sp>
          <p:nvSpPr>
            <p:cNvPr id="226" name="Rectangle 20"/>
            <p:cNvSpPr/>
            <p:nvPr/>
          </p:nvSpPr>
          <p:spPr bwMode="auto">
            <a:xfrm>
              <a:off x="1711719" y="3416189"/>
              <a:ext cx="673100" cy="287338"/>
            </a:xfrm>
            <a:prstGeom prst="rect">
              <a:avLst/>
            </a:prstGeom>
            <a:solidFill>
              <a:schemeClr val="accent3">
                <a:lumMod val="50000"/>
              </a:schemeClr>
            </a:solidFill>
            <a:ln>
              <a:noFill/>
            </a:ln>
            <a:effectLst>
              <a:outerShdw blurRad="149987" dist="1016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3"/>
            </a:lnRef>
            <a:fillRef idx="1">
              <a:schemeClr val="lt1"/>
            </a:fillRef>
            <a:effectRef idx="0">
              <a:schemeClr val="accent3"/>
            </a:effectRef>
            <a:fontRef idx="minor">
              <a:schemeClr val="dk1"/>
            </a:fontRef>
          </p:style>
          <p:txBody>
            <a:bodyPr lIns="45720" rIns="45720" anchor="ctr"/>
            <a:lstStyle/>
            <a:p>
              <a:pPr algn="ctr">
                <a:defRPr/>
              </a:pPr>
              <a:r>
                <a:rPr lang="en-US" sz="800" dirty="0">
                  <a:solidFill>
                    <a:schemeClr val="tx1"/>
                  </a:solidFill>
                  <a:cs typeface="Arial" pitchFamily="34" charset="0"/>
                </a:rPr>
                <a:t>Pipeline Components</a:t>
              </a:r>
            </a:p>
          </p:txBody>
        </p:sp>
        <p:sp>
          <p:nvSpPr>
            <p:cNvPr id="227" name="Rectangle 24"/>
            <p:cNvSpPr/>
            <p:nvPr/>
          </p:nvSpPr>
          <p:spPr bwMode="auto">
            <a:xfrm>
              <a:off x="1711719" y="3825764"/>
              <a:ext cx="673100" cy="287338"/>
            </a:xfrm>
            <a:prstGeom prst="rect">
              <a:avLst/>
            </a:prstGeom>
            <a:solidFill>
              <a:schemeClr val="accent3">
                <a:lumMod val="50000"/>
              </a:schemeClr>
            </a:solidFill>
            <a:ln>
              <a:noFill/>
            </a:ln>
            <a:effectLst>
              <a:outerShdw blurRad="149987" dist="1016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3"/>
            </a:lnRef>
            <a:fillRef idx="1">
              <a:schemeClr val="lt1"/>
            </a:fillRef>
            <a:effectRef idx="0">
              <a:schemeClr val="accent3"/>
            </a:effectRef>
            <a:fontRef idx="minor">
              <a:schemeClr val="dk1"/>
            </a:fontRef>
          </p:style>
          <p:txBody>
            <a:bodyPr lIns="45720" rIns="45720" anchor="ctr"/>
            <a:lstStyle/>
            <a:p>
              <a:pPr algn="ctr">
                <a:defRPr/>
              </a:pPr>
              <a:r>
                <a:rPr lang="en-US" sz="800">
                  <a:solidFill>
                    <a:schemeClr val="tx1"/>
                  </a:solidFill>
                  <a:cs typeface="Arial" charset="0"/>
                </a:rPr>
                <a:t>JMS</a:t>
              </a:r>
              <a:br>
                <a:rPr lang="en-US" sz="800">
                  <a:solidFill>
                    <a:schemeClr val="tx1"/>
                  </a:solidFill>
                  <a:cs typeface="Arial" charset="0"/>
                </a:rPr>
              </a:br>
              <a:r>
                <a:rPr lang="en-US" sz="800">
                  <a:solidFill>
                    <a:schemeClr val="tx1"/>
                  </a:solidFill>
                  <a:cs typeface="Arial" charset="0"/>
                </a:rPr>
                <a:t>Components</a:t>
              </a:r>
            </a:p>
          </p:txBody>
        </p:sp>
        <p:sp>
          <p:nvSpPr>
            <p:cNvPr id="228" name="Rectangle 28"/>
            <p:cNvSpPr/>
            <p:nvPr/>
          </p:nvSpPr>
          <p:spPr bwMode="auto">
            <a:xfrm>
              <a:off x="1711719" y="4235339"/>
              <a:ext cx="673100" cy="287338"/>
            </a:xfrm>
            <a:prstGeom prst="rect">
              <a:avLst/>
            </a:prstGeom>
            <a:solidFill>
              <a:schemeClr val="accent3">
                <a:lumMod val="50000"/>
              </a:schemeClr>
            </a:solidFill>
            <a:ln>
              <a:noFill/>
            </a:ln>
            <a:effectLst>
              <a:outerShdw blurRad="149987" dist="1016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3"/>
            </a:lnRef>
            <a:fillRef idx="1">
              <a:schemeClr val="lt1"/>
            </a:fillRef>
            <a:effectRef idx="0">
              <a:schemeClr val="accent3"/>
            </a:effectRef>
            <a:fontRef idx="minor">
              <a:schemeClr val="dk1"/>
            </a:fontRef>
          </p:style>
          <p:txBody>
            <a:bodyPr lIns="45720" rIns="45720" anchor="ctr"/>
            <a:lstStyle/>
            <a:p>
              <a:pPr algn="ctr">
                <a:defRPr/>
              </a:pPr>
              <a:r>
                <a:rPr lang="en-US" sz="800" dirty="0">
                  <a:solidFill>
                    <a:schemeClr val="tx1"/>
                  </a:solidFill>
                  <a:cs typeface="Arial" charset="0"/>
                </a:rPr>
                <a:t>Namespace Components</a:t>
              </a:r>
            </a:p>
          </p:txBody>
        </p:sp>
        <p:pic>
          <p:nvPicPr>
            <p:cNvPr id="229"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106363" y="3855927"/>
              <a:ext cx="584200" cy="223837"/>
            </a:xfrm>
            <a:prstGeom prst="rect">
              <a:avLst/>
            </a:prstGeom>
            <a:noFill/>
            <a:ln w="9525">
              <a:noFill/>
              <a:miter lim="800000"/>
              <a:headEnd/>
              <a:tailEnd/>
            </a:ln>
          </p:spPr>
        </p:pic>
        <p:grpSp>
          <p:nvGrpSpPr>
            <p:cNvPr id="8" name="Group 82"/>
            <p:cNvGrpSpPr>
              <a:grpSpLocks/>
            </p:cNvGrpSpPr>
            <p:nvPr/>
          </p:nvGrpSpPr>
          <p:grpSpPr bwMode="auto">
            <a:xfrm>
              <a:off x="68263" y="2959512"/>
              <a:ext cx="614362" cy="409575"/>
              <a:chOff x="81826" y="1429629"/>
              <a:chExt cx="613904" cy="409707"/>
            </a:xfrm>
          </p:grpSpPr>
          <p:pic>
            <p:nvPicPr>
              <p:cNvPr id="231"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112511" y="1429629"/>
                <a:ext cx="583219" cy="223553"/>
              </a:xfrm>
              <a:prstGeom prst="rect">
                <a:avLst/>
              </a:prstGeom>
              <a:noFill/>
              <a:ln w="9525">
                <a:noFill/>
                <a:miter lim="800000"/>
                <a:headEnd/>
                <a:tailEnd/>
              </a:ln>
            </p:spPr>
          </p:pic>
          <p:pic>
            <p:nvPicPr>
              <p:cNvPr id="232"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rot="10800000">
                <a:off x="81826" y="1615783"/>
                <a:ext cx="583219" cy="223553"/>
              </a:xfrm>
              <a:prstGeom prst="rect">
                <a:avLst/>
              </a:prstGeom>
              <a:noFill/>
              <a:ln w="9525">
                <a:noFill/>
                <a:miter lim="800000"/>
                <a:headEnd/>
                <a:tailEnd/>
              </a:ln>
            </p:spPr>
          </p:pic>
        </p:grpSp>
      </p:grpSp>
      <p:cxnSp>
        <p:nvCxnSpPr>
          <p:cNvPr id="239" name="Straight Arrow Connector 236"/>
          <p:cNvCxnSpPr>
            <a:stCxn id="179" idx="2"/>
          </p:cNvCxnSpPr>
          <p:nvPr/>
        </p:nvCxnSpPr>
        <p:spPr bwMode="auto">
          <a:xfrm rot="16200000" flipH="1">
            <a:off x="4393639" y="2318652"/>
            <a:ext cx="221065" cy="5031"/>
          </a:xfrm>
          <a:prstGeom prst="straightConnector1">
            <a:avLst/>
          </a:prstGeom>
          <a:ln w="12700">
            <a:solidFill>
              <a:schemeClr val="tx1"/>
            </a:solidFill>
            <a:prstDash val="sysDash"/>
            <a:tailEnd type="triangle" w="med" len="lg"/>
          </a:ln>
        </p:spPr>
        <p:style>
          <a:lnRef idx="1">
            <a:schemeClr val="accent1"/>
          </a:lnRef>
          <a:fillRef idx="0">
            <a:schemeClr val="accent1"/>
          </a:fillRef>
          <a:effectRef idx="0">
            <a:schemeClr val="accent1"/>
          </a:effectRef>
          <a:fontRef idx="minor">
            <a:schemeClr val="tx1"/>
          </a:fontRef>
        </p:style>
      </p:cxnSp>
      <p:sp>
        <p:nvSpPr>
          <p:cNvPr id="240" name="Rectangle 75"/>
          <p:cNvSpPr/>
          <p:nvPr/>
        </p:nvSpPr>
        <p:spPr bwMode="auto">
          <a:xfrm>
            <a:off x="3500430" y="3357562"/>
            <a:ext cx="933386" cy="344579"/>
          </a:xfrm>
          <a:prstGeom prst="rect">
            <a:avLst/>
          </a:prstGeom>
          <a:ln/>
        </p:spPr>
        <p:style>
          <a:lnRef idx="0">
            <a:schemeClr val="accent2"/>
          </a:lnRef>
          <a:fillRef idx="3">
            <a:schemeClr val="accent2"/>
          </a:fillRef>
          <a:effectRef idx="3">
            <a:schemeClr val="accent2"/>
          </a:effectRef>
          <a:fontRef idx="minor">
            <a:schemeClr val="lt1"/>
          </a:fontRef>
        </p:style>
        <p:txBody>
          <a:bodyPr lIns="45720" rIns="45720" anchor="ctr"/>
          <a:lstStyle/>
          <a:p>
            <a:pPr algn="ctr">
              <a:defRPr/>
            </a:pPr>
            <a:r>
              <a:rPr lang="en-US" sz="1000" b="1" dirty="0" smtClean="0">
                <a:solidFill>
                  <a:schemeClr val="tx1"/>
                </a:solidFill>
                <a:latin typeface="Calibri" pitchFamily="34" charset="0"/>
                <a:cs typeface="Arial" pitchFamily="34" charset="0"/>
              </a:rPr>
              <a:t>Itinerary Mechanism</a:t>
            </a:r>
            <a:endParaRPr lang="en-US" sz="1000" b="1" dirty="0">
              <a:solidFill>
                <a:schemeClr val="tx1"/>
              </a:solidFill>
              <a:latin typeface="Calibri" pitchFamily="34" charset="0"/>
              <a:cs typeface="Arial" pitchFamily="34" charset="0"/>
            </a:endParaRPr>
          </a:p>
        </p:txBody>
      </p:sp>
      <p:sp>
        <p:nvSpPr>
          <p:cNvPr id="241" name="Rectangle 76"/>
          <p:cNvSpPr/>
          <p:nvPr/>
        </p:nvSpPr>
        <p:spPr bwMode="auto">
          <a:xfrm>
            <a:off x="4572000" y="3357562"/>
            <a:ext cx="1000132" cy="344579"/>
          </a:xfrm>
          <a:prstGeom prst="rect">
            <a:avLst/>
          </a:prstGeom>
          <a:ln/>
        </p:spPr>
        <p:style>
          <a:lnRef idx="0">
            <a:schemeClr val="accent2"/>
          </a:lnRef>
          <a:fillRef idx="3">
            <a:schemeClr val="accent2"/>
          </a:fillRef>
          <a:effectRef idx="3">
            <a:schemeClr val="accent2"/>
          </a:effectRef>
          <a:fontRef idx="minor">
            <a:schemeClr val="lt1"/>
          </a:fontRef>
        </p:style>
        <p:txBody>
          <a:bodyPr lIns="45720" rIns="45720" anchor="ctr"/>
          <a:lstStyle/>
          <a:p>
            <a:pPr algn="ctr">
              <a:defRPr/>
            </a:pPr>
            <a:r>
              <a:rPr lang="en-US" sz="1000" b="1" dirty="0" smtClean="0">
                <a:solidFill>
                  <a:schemeClr val="tx1"/>
                </a:solidFill>
                <a:latin typeface="Calibri" pitchFamily="34" charset="0"/>
                <a:cs typeface="Arial" pitchFamily="34" charset="0"/>
              </a:rPr>
              <a:t>Resolver Mechanism</a:t>
            </a:r>
            <a:endParaRPr lang="en-US" sz="1000" b="1" dirty="0">
              <a:solidFill>
                <a:schemeClr val="tx1"/>
              </a:solidFill>
              <a:latin typeface="Calibri" pitchFamily="34" charset="0"/>
              <a:cs typeface="Arial" pitchFamily="34" charset="0"/>
            </a:endParaRPr>
          </a:p>
        </p:txBody>
      </p:sp>
      <p:sp>
        <p:nvSpPr>
          <p:cNvPr id="242" name="Rectangle 78"/>
          <p:cNvSpPr/>
          <p:nvPr/>
        </p:nvSpPr>
        <p:spPr bwMode="auto">
          <a:xfrm>
            <a:off x="2928926" y="4286256"/>
            <a:ext cx="3143272" cy="344579"/>
          </a:xfrm>
          <a:prstGeom prst="rect">
            <a:avLst/>
          </a:prstGeom>
          <a:ln/>
        </p:spPr>
        <p:style>
          <a:lnRef idx="0">
            <a:schemeClr val="accent2"/>
          </a:lnRef>
          <a:fillRef idx="3">
            <a:schemeClr val="accent2"/>
          </a:fillRef>
          <a:effectRef idx="3">
            <a:schemeClr val="accent2"/>
          </a:effectRef>
          <a:fontRef idx="minor">
            <a:schemeClr val="lt1"/>
          </a:fontRef>
        </p:style>
        <p:txBody>
          <a:bodyPr lIns="45720" rIns="45720" anchor="ctr"/>
          <a:lstStyle/>
          <a:p>
            <a:pPr algn="ctr">
              <a:defRPr/>
            </a:pPr>
            <a:r>
              <a:rPr lang="en-US" sz="1000" b="1" dirty="0" smtClean="0">
                <a:solidFill>
                  <a:schemeClr val="tx1"/>
                </a:solidFill>
                <a:latin typeface="Calibri" pitchFamily="34" charset="0"/>
                <a:cs typeface="Arial" pitchFamily="34" charset="0"/>
              </a:rPr>
              <a:t>Publish/Subscribe Infrastructure</a:t>
            </a:r>
            <a:endParaRPr lang="en-US" sz="1000" b="1" dirty="0">
              <a:solidFill>
                <a:schemeClr val="tx1"/>
              </a:solidFill>
              <a:latin typeface="Calibri" pitchFamily="34" charset="0"/>
              <a:cs typeface="Arial" pitchFamily="34" charset="0"/>
            </a:endParaRPr>
          </a:p>
        </p:txBody>
      </p:sp>
      <p:pic>
        <p:nvPicPr>
          <p:cNvPr id="243"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a:off x="8497280" y="7035947"/>
            <a:ext cx="583654" cy="223481"/>
          </a:xfrm>
          <a:prstGeom prst="rect">
            <a:avLst/>
          </a:prstGeom>
          <a:noFill/>
          <a:ln w="9525">
            <a:noFill/>
            <a:miter lim="800000"/>
            <a:headEnd/>
            <a:tailEnd/>
          </a:ln>
        </p:spPr>
      </p:pic>
      <p:pic>
        <p:nvPicPr>
          <p:cNvPr id="244" name="Picture 116" descr="C:\Program Files\Microsoft Resource DVD Artwork\DVD_ART\Artwork_Imagery\Shapes and Graphics\Arrows - arrow\Gold Gradient Collection\arrow 0 gold  arrow 4.png"/>
          <p:cNvPicPr>
            <a:picLocks noChangeAspect="1" noChangeArrowheads="1"/>
          </p:cNvPicPr>
          <p:nvPr/>
        </p:nvPicPr>
        <p:blipFill>
          <a:blip r:embed="rId6" cstate="screen"/>
          <a:srcRect/>
          <a:stretch>
            <a:fillRect/>
          </a:stretch>
        </p:blipFill>
        <p:spPr bwMode="auto">
          <a:xfrm rot="10800000">
            <a:off x="8466572" y="7222041"/>
            <a:ext cx="583654" cy="223481"/>
          </a:xfrm>
          <a:prstGeom prst="rect">
            <a:avLst/>
          </a:prstGeom>
          <a:noFill/>
          <a:ln w="9525">
            <a:noFill/>
            <a:miter lim="800000"/>
            <a:headEnd/>
            <a:tailEnd/>
          </a:ln>
        </p:spPr>
      </p:pic>
      <p:sp>
        <p:nvSpPr>
          <p:cNvPr id="245" name="Rounded Rectangle 128"/>
          <p:cNvSpPr/>
          <p:nvPr/>
        </p:nvSpPr>
        <p:spPr bwMode="auto">
          <a:xfrm>
            <a:off x="6704289" y="6975390"/>
            <a:ext cx="1820276" cy="369923"/>
          </a:xfrm>
          <a:prstGeom prst="roundRect">
            <a:avLst/>
          </a:prstGeom>
          <a:solidFill>
            <a:schemeClr val="accent3">
              <a:lumMod val="75000"/>
            </a:schemeClr>
          </a:solidFill>
          <a:ln>
            <a:noFill/>
          </a:ln>
          <a:effectLst>
            <a:outerShdw blurRad="50800" dist="38100" dir="2700000" algn="tl" rotWithShape="0">
              <a:schemeClr val="tx2">
                <a:alpha val="40000"/>
              </a:schemeClr>
            </a:outerShdw>
          </a:effectLst>
        </p:spPr>
        <p:style>
          <a:lnRef idx="2">
            <a:schemeClr val="accent3"/>
          </a:lnRef>
          <a:fillRef idx="1001">
            <a:schemeClr val="lt1"/>
          </a:fillRef>
          <a:effectRef idx="0">
            <a:schemeClr val="accent3"/>
          </a:effectRef>
          <a:fontRef idx="minor">
            <a:schemeClr val="dk1"/>
          </a:fontRef>
        </p:style>
        <p:txBody>
          <a:bodyPr lIns="45720" rIns="45720" anchor="ctr"/>
          <a:lstStyle/>
          <a:p>
            <a:pPr algn="l">
              <a:defRPr/>
            </a:pPr>
            <a:r>
              <a:rPr lang="en-US" sz="1000" b="1" dirty="0" smtClean="0">
                <a:solidFill>
                  <a:schemeClr val="tx1"/>
                </a:solidFill>
                <a:effectLst/>
                <a:latin typeface="Calibri" pitchFamily="34" charset="0"/>
                <a:cs typeface="Arial" pitchFamily="34" charset="0"/>
              </a:rPr>
              <a:t>Generic TCP</a:t>
            </a:r>
          </a:p>
          <a:p>
            <a:pPr algn="l">
              <a:defRPr/>
            </a:pPr>
            <a:r>
              <a:rPr lang="en-US" sz="1000" b="1" dirty="0" smtClean="0">
                <a:solidFill>
                  <a:schemeClr val="tx1"/>
                </a:solidFill>
                <a:effectLst/>
                <a:latin typeface="Calibri" pitchFamily="34" charset="0"/>
                <a:cs typeface="Arial" pitchFamily="34" charset="0"/>
              </a:rPr>
              <a:t>Send</a:t>
            </a:r>
            <a:endParaRPr lang="en-US" sz="1000" b="1" dirty="0">
              <a:solidFill>
                <a:schemeClr val="tx1"/>
              </a:solidFill>
              <a:effectLst/>
              <a:latin typeface="Calibri" pitchFamily="34" charset="0"/>
              <a:cs typeface="Arial" pitchFamily="34" charset="0"/>
            </a:endParaRPr>
          </a:p>
        </p:txBody>
      </p:sp>
      <p:sp>
        <p:nvSpPr>
          <p:cNvPr id="246" name="Rectangle 173"/>
          <p:cNvSpPr/>
          <p:nvPr/>
        </p:nvSpPr>
        <p:spPr bwMode="auto">
          <a:xfrm>
            <a:off x="7668931" y="7021642"/>
            <a:ext cx="792879" cy="271306"/>
          </a:xfrm>
          <a:prstGeom prst="rect">
            <a:avLst/>
          </a:prstGeom>
          <a:solidFill>
            <a:schemeClr val="accent3">
              <a:lumMod val="50000"/>
            </a:schemeClr>
          </a:solidFill>
          <a:ln>
            <a:noFill/>
          </a:ln>
          <a:effectLst>
            <a:outerShdw blurRad="50800" dist="38100" dir="27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style>
          <a:lnRef idx="2">
            <a:schemeClr val="accent4"/>
          </a:lnRef>
          <a:fillRef idx="1001">
            <a:schemeClr val="lt1"/>
          </a:fillRef>
          <a:effectRef idx="0">
            <a:schemeClr val="accent4"/>
          </a:effectRef>
          <a:fontRef idx="minor">
            <a:schemeClr val="dk1"/>
          </a:fontRef>
        </p:style>
        <p:txBody>
          <a:bodyPr lIns="45720" rIns="45720" anchor="ctr"/>
          <a:lstStyle/>
          <a:p>
            <a:pPr algn="ctr">
              <a:defRPr/>
            </a:pPr>
            <a:r>
              <a:rPr lang="en-US" sz="800" dirty="0">
                <a:solidFill>
                  <a:schemeClr val="tx1"/>
                </a:solidFill>
                <a:cs typeface="Arial" pitchFamily="34" charset="0"/>
              </a:rPr>
              <a:t>Pipeline Components</a:t>
            </a:r>
          </a:p>
        </p:txBody>
      </p:sp>
      <p:sp>
        <p:nvSpPr>
          <p:cNvPr id="247" name="Rectangle 76"/>
          <p:cNvSpPr/>
          <p:nvPr/>
        </p:nvSpPr>
        <p:spPr bwMode="auto">
          <a:xfrm>
            <a:off x="4556235" y="7020298"/>
            <a:ext cx="1000132" cy="344579"/>
          </a:xfrm>
          <a:prstGeom prst="rect">
            <a:avLst/>
          </a:prstGeom>
          <a:ln/>
        </p:spPr>
        <p:style>
          <a:lnRef idx="0">
            <a:schemeClr val="accent2"/>
          </a:lnRef>
          <a:fillRef idx="3">
            <a:schemeClr val="accent2"/>
          </a:fillRef>
          <a:effectRef idx="3">
            <a:schemeClr val="accent2"/>
          </a:effectRef>
          <a:fontRef idx="minor">
            <a:schemeClr val="lt1"/>
          </a:fontRef>
        </p:style>
        <p:txBody>
          <a:bodyPr lIns="45720" rIns="45720" anchor="ctr"/>
          <a:lstStyle/>
          <a:p>
            <a:pPr algn="ctr">
              <a:defRPr/>
            </a:pPr>
            <a:r>
              <a:rPr lang="en-US" sz="1000" b="1" dirty="0" smtClean="0">
                <a:solidFill>
                  <a:schemeClr val="tx1"/>
                </a:solidFill>
                <a:latin typeface="Calibri" pitchFamily="34" charset="0"/>
                <a:cs typeface="Arial" pitchFamily="34" charset="0"/>
              </a:rPr>
              <a:t>CGDN Resolver Mechanism</a:t>
            </a:r>
            <a:endParaRPr lang="en-US" sz="1000" b="1" dirty="0">
              <a:solidFill>
                <a:schemeClr val="tx1"/>
              </a:solidFill>
              <a:latin typeface="Calibri" pitchFamily="34" charset="0"/>
              <a:cs typeface="Arial" pitchFamily="34" charset="0"/>
            </a:endParaRPr>
          </a:p>
        </p:txBody>
      </p:sp>
      <p:sp>
        <p:nvSpPr>
          <p:cNvPr id="248" name="Rectangle 41"/>
          <p:cNvSpPr/>
          <p:nvPr/>
        </p:nvSpPr>
        <p:spPr bwMode="auto">
          <a:xfrm>
            <a:off x="3474152" y="7012071"/>
            <a:ext cx="933386" cy="344579"/>
          </a:xfrm>
          <a:prstGeom prst="rect">
            <a:avLst/>
          </a:prstGeom>
          <a:ln/>
          <a:effectLst/>
        </p:spPr>
        <p:style>
          <a:lnRef idx="0">
            <a:schemeClr val="accent2"/>
          </a:lnRef>
          <a:fillRef idx="3">
            <a:schemeClr val="accent2"/>
          </a:fillRef>
          <a:effectRef idx="3">
            <a:schemeClr val="accent2"/>
          </a:effectRef>
          <a:fontRef idx="minor">
            <a:schemeClr val="lt1"/>
          </a:fontRef>
        </p:style>
        <p:txBody>
          <a:bodyPr lIns="45720" rIns="45720" anchor="ctr"/>
          <a:lstStyle/>
          <a:p>
            <a:pPr algn="ctr">
              <a:defRPr/>
            </a:pPr>
            <a:r>
              <a:rPr lang="en-US" sz="1000" b="1" dirty="0" err="1" smtClean="0">
                <a:solidFill>
                  <a:schemeClr val="tx1"/>
                </a:solidFill>
                <a:latin typeface="Calibri" pitchFamily="34" charset="0"/>
                <a:cs typeface="Arial" pitchFamily="34" charset="0"/>
              </a:rPr>
              <a:t>Componente</a:t>
            </a:r>
            <a:endParaRPr lang="en-US" sz="1000" b="1" dirty="0" smtClean="0">
              <a:solidFill>
                <a:schemeClr val="tx1"/>
              </a:solidFill>
              <a:latin typeface="Calibri" pitchFamily="34" charset="0"/>
              <a:cs typeface="Arial" pitchFamily="34" charset="0"/>
            </a:endParaRPr>
          </a:p>
          <a:p>
            <a:pPr algn="ctr">
              <a:defRPr/>
            </a:pPr>
            <a:r>
              <a:rPr lang="en-US" sz="1000" b="1" dirty="0" err="1" smtClean="0">
                <a:solidFill>
                  <a:schemeClr val="tx1"/>
                </a:solidFill>
                <a:latin typeface="Calibri" pitchFamily="34" charset="0"/>
                <a:cs typeface="Arial" pitchFamily="34" charset="0"/>
              </a:rPr>
              <a:t>NLTransa</a:t>
            </a:r>
            <a:endParaRPr lang="en-US" sz="1000" b="1" dirty="0">
              <a:solidFill>
                <a:schemeClr val="tx1"/>
              </a:solidFill>
              <a:latin typeface="Calibri" pitchFamily="34" charset="0"/>
              <a:cs typeface="Arial" pitchFamily="34" charset="0"/>
            </a:endParaRP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0 0  L 0 -0.3331  E" pathEditMode="relative" ptsTypes="">
                                      <p:cBhvr>
                                        <p:cTn id="6" dur="2000" fill="hold"/>
                                        <p:tgtEl>
                                          <p:spTgt spid="243"/>
                                        </p:tgtEl>
                                        <p:attrNameLst>
                                          <p:attrName>ppt_x</p:attrName>
                                          <p:attrName>ppt_y</p:attrName>
                                        </p:attrNameLst>
                                      </p:cBhvr>
                                    </p:animMotion>
                                  </p:childTnLst>
                                </p:cTn>
                              </p:par>
                              <p:par>
                                <p:cTn id="7" presetID="64" presetClass="path" presetSubtype="0" accel="50000" decel="50000" fill="hold" nodeType="withEffect">
                                  <p:stCondLst>
                                    <p:cond delay="0"/>
                                  </p:stCondLst>
                                  <p:childTnLst>
                                    <p:animMotion origin="layout" path="M 0 0  L 0 -0.3331  E" pathEditMode="relative" ptsTypes="">
                                      <p:cBhvr>
                                        <p:cTn id="8" dur="2000" fill="hold"/>
                                        <p:tgtEl>
                                          <p:spTgt spid="244"/>
                                        </p:tgtEl>
                                        <p:attrNameLst>
                                          <p:attrName>ppt_x</p:attrName>
                                          <p:attrName>ppt_y</p:attrName>
                                        </p:attrNameLst>
                                      </p:cBhvr>
                                    </p:animMotion>
                                  </p:childTnLst>
                                </p:cTn>
                              </p:par>
                              <p:par>
                                <p:cTn id="9" presetID="64" presetClass="path" presetSubtype="0" accel="50000" decel="50000" fill="hold" grpId="0" nodeType="withEffect">
                                  <p:stCondLst>
                                    <p:cond delay="0"/>
                                  </p:stCondLst>
                                  <p:childTnLst>
                                    <p:animMotion origin="layout" path="M 0 0  L 0 -0.3331  E" pathEditMode="relative" ptsTypes="">
                                      <p:cBhvr>
                                        <p:cTn id="10" dur="2000" fill="hold"/>
                                        <p:tgtEl>
                                          <p:spTgt spid="245"/>
                                        </p:tgtEl>
                                        <p:attrNameLst>
                                          <p:attrName>ppt_x</p:attrName>
                                          <p:attrName>ppt_y</p:attrName>
                                        </p:attrNameLst>
                                      </p:cBhvr>
                                    </p:animMotion>
                                  </p:childTnLst>
                                </p:cTn>
                              </p:par>
                              <p:par>
                                <p:cTn id="11" presetID="64" presetClass="path" presetSubtype="0" accel="50000" decel="50000" fill="hold" grpId="0" nodeType="withEffect">
                                  <p:stCondLst>
                                    <p:cond delay="0"/>
                                  </p:stCondLst>
                                  <p:childTnLst>
                                    <p:animMotion origin="layout" path="M 0 0  L 0 -0.3331  E" pathEditMode="relative" ptsTypes="">
                                      <p:cBhvr>
                                        <p:cTn id="12" dur="2000" fill="hold"/>
                                        <p:tgtEl>
                                          <p:spTgt spid="246"/>
                                        </p:tgtEl>
                                        <p:attrNameLst>
                                          <p:attrName>ppt_x</p:attrName>
                                          <p:attrName>ppt_y</p:attrName>
                                        </p:attrNameLst>
                                      </p:cBhvr>
                                    </p:animMotion>
                                  </p:childTnLst>
                                </p:cTn>
                              </p:par>
                            </p:childTnLst>
                          </p:cTn>
                        </p:par>
                      </p:childTnLst>
                    </p:cTn>
                  </p:par>
                  <p:par>
                    <p:cTn id="13" fill="hold">
                      <p:stCondLst>
                        <p:cond delay="indefinite"/>
                      </p:stCondLst>
                      <p:childTnLst>
                        <p:par>
                          <p:cTn id="14" fill="hold">
                            <p:stCondLst>
                              <p:cond delay="0"/>
                            </p:stCondLst>
                            <p:childTnLst>
                              <p:par>
                                <p:cTn id="15" presetID="64" presetClass="path" presetSubtype="0" accel="50000" decel="50000" fill="hold" grpId="0" nodeType="clickEffect">
                                  <p:stCondLst>
                                    <p:cond delay="0"/>
                                  </p:stCondLst>
                                  <p:childTnLst>
                                    <p:animMotion origin="layout" path="M -1.38889E-6 -3.4143E-6 L -1.38889E-6 -0.52463 " pathEditMode="relative" rAng="0" ptsTypes="AA">
                                      <p:cBhvr>
                                        <p:cTn id="16" dur="2000" fill="hold"/>
                                        <p:tgtEl>
                                          <p:spTgt spid="247"/>
                                        </p:tgtEl>
                                        <p:attrNameLst>
                                          <p:attrName>ppt_x</p:attrName>
                                          <p:attrName>ppt_y</p:attrName>
                                        </p:attrNameLst>
                                      </p:cBhvr>
                                      <p:rCtr x="0" y="-262"/>
                                    </p:animMotion>
                                  </p:childTnLst>
                                </p:cTn>
                              </p:par>
                            </p:childTnLst>
                          </p:cTn>
                        </p:par>
                      </p:childTnLst>
                    </p:cTn>
                  </p:par>
                  <p:par>
                    <p:cTn id="17" fill="hold">
                      <p:stCondLst>
                        <p:cond delay="indefinite"/>
                      </p:stCondLst>
                      <p:childTnLst>
                        <p:par>
                          <p:cTn id="18" fill="hold">
                            <p:stCondLst>
                              <p:cond delay="0"/>
                            </p:stCondLst>
                            <p:childTnLst>
                              <p:par>
                                <p:cTn id="19" presetID="64" presetClass="path" presetSubtype="0" accel="50000" decel="50000" fill="hold" grpId="0" nodeType="clickEffect">
                                  <p:stCondLst>
                                    <p:cond delay="0"/>
                                  </p:stCondLst>
                                  <p:childTnLst>
                                    <p:animMotion origin="layout" path="M -1.94444E-6 3.18991E-6 L -0.00225 -0.58571 " pathEditMode="relative" rAng="0" ptsTypes="AA">
                                      <p:cBhvr>
                                        <p:cTn id="20" dur="2000" fill="hold"/>
                                        <p:tgtEl>
                                          <p:spTgt spid="248"/>
                                        </p:tgtEl>
                                        <p:attrNameLst>
                                          <p:attrName>ppt_x</p:attrName>
                                          <p:attrName>ppt_y</p:attrName>
                                        </p:attrNameLst>
                                      </p:cBhvr>
                                      <p:rCtr x="-1" y="-2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 grpId="0" animBg="1"/>
      <p:bldP spid="246" grpId="0" animBg="1"/>
      <p:bldP spid="247" grpId="0" animBg="1"/>
      <p:bldP spid="24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122"/>
          <p:cNvSpPr>
            <a:spLocks noChangeArrowheads="1"/>
          </p:cNvSpPr>
          <p:nvPr/>
        </p:nvSpPr>
        <p:spPr bwMode="auto">
          <a:xfrm>
            <a:off x="6228230" y="4122776"/>
            <a:ext cx="1906969" cy="1023064"/>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sp>
        <p:nvSpPr>
          <p:cNvPr id="17" name="Rectangle 122"/>
          <p:cNvSpPr>
            <a:spLocks noChangeArrowheads="1"/>
          </p:cNvSpPr>
          <p:nvPr/>
        </p:nvSpPr>
        <p:spPr bwMode="auto">
          <a:xfrm>
            <a:off x="1347538" y="5161540"/>
            <a:ext cx="2033336" cy="1070812"/>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sp>
        <p:nvSpPr>
          <p:cNvPr id="13314" name="Title 20"/>
          <p:cNvSpPr>
            <a:spLocks noGrp="1"/>
          </p:cNvSpPr>
          <p:nvPr>
            <p:ph type="title"/>
          </p:nvPr>
        </p:nvSpPr>
        <p:spPr>
          <a:xfrm>
            <a:off x="381000" y="230188"/>
            <a:ext cx="8382000" cy="1329595"/>
          </a:xfrm>
        </p:spPr>
        <p:txBody>
          <a:bodyPr>
            <a:normAutofit fontScale="90000"/>
          </a:bodyPr>
          <a:lstStyle/>
          <a:p>
            <a:r>
              <a:rPr lang="es-ES" b="1" dirty="0" smtClean="0">
                <a:effectLst/>
              </a:rPr>
              <a:t>Decisiones de Diseño…</a:t>
            </a:r>
            <a:r>
              <a:rPr lang="en-US" b="1" dirty="0" smtClean="0">
                <a:effectLst/>
              </a:rPr>
              <a:t/>
            </a:r>
            <a:br>
              <a:rPr lang="en-US" b="1" dirty="0" smtClean="0">
                <a:effectLst/>
              </a:rPr>
            </a:br>
            <a:endParaRPr lang="es-ES" b="1" dirty="0" smtClean="0">
              <a:effectLst/>
            </a:endParaRPr>
          </a:p>
        </p:txBody>
      </p:sp>
      <p:sp>
        <p:nvSpPr>
          <p:cNvPr id="13315" name="Content Placeholder 16"/>
          <p:cNvSpPr>
            <a:spLocks noGrp="1"/>
          </p:cNvSpPr>
          <p:nvPr>
            <p:ph idx="1"/>
          </p:nvPr>
        </p:nvSpPr>
        <p:spPr>
          <a:xfrm>
            <a:off x="381000" y="1412876"/>
            <a:ext cx="8382000" cy="2581608"/>
          </a:xfrm>
        </p:spPr>
        <p:txBody>
          <a:bodyPr>
            <a:normAutofit fontScale="70000" lnSpcReduction="20000"/>
          </a:bodyPr>
          <a:lstStyle/>
          <a:p>
            <a:r>
              <a:rPr lang="es-ES" sz="2800" dirty="0" smtClean="0"/>
              <a:t>CGDN Resolver:</a:t>
            </a:r>
          </a:p>
          <a:p>
            <a:pPr>
              <a:buNone/>
            </a:pPr>
            <a:endParaRPr lang="es-ES" sz="2800" dirty="0" smtClean="0"/>
          </a:p>
          <a:p>
            <a:pPr lvl="1"/>
            <a:r>
              <a:rPr lang="es-ES" sz="2400" b="1" i="1" dirty="0" smtClean="0"/>
              <a:t>Se empleará el gestor de configuraciones para almacenar las rutas y las transformaciones a realizar en cada servicio</a:t>
            </a:r>
          </a:p>
          <a:p>
            <a:pPr lvl="1"/>
            <a:r>
              <a:rPr lang="es-ES" sz="2400" b="1" i="1" dirty="0" smtClean="0"/>
              <a:t>Para recuperar la información, se implementa la interfaz </a:t>
            </a:r>
            <a:r>
              <a:rPr lang="es-ES" sz="2400" b="1" i="1" dirty="0" err="1" smtClean="0"/>
              <a:t>IResolverProvider</a:t>
            </a:r>
            <a:r>
              <a:rPr lang="es-ES" sz="2400" b="1" i="1" dirty="0" smtClean="0"/>
              <a:t>, creando la clase </a:t>
            </a:r>
            <a:r>
              <a:rPr lang="es-ES" sz="2400" b="1" i="1" dirty="0" err="1" smtClean="0"/>
              <a:t>ESB.Resolver.CGDN</a:t>
            </a:r>
            <a:endParaRPr lang="es-ES" sz="2400" b="1" i="1" dirty="0" smtClean="0"/>
          </a:p>
          <a:p>
            <a:pPr lvl="1"/>
            <a:r>
              <a:rPr lang="es-ES" sz="2400" b="1" i="1" dirty="0" smtClean="0"/>
              <a:t>El CGDN almacena la información en una Base de Datos</a:t>
            </a:r>
          </a:p>
          <a:p>
            <a:pPr lvl="1"/>
            <a:r>
              <a:rPr lang="es-ES" sz="2400" b="1" i="1" dirty="0" smtClean="0"/>
              <a:t>Las búsquedas sobre este Resolver se efectúan en base al Código de Transacción y la Cuenta Contable</a:t>
            </a:r>
          </a:p>
          <a:p>
            <a:pPr lvl="2"/>
            <a:r>
              <a:rPr lang="es-ES" sz="2100" b="1" i="1" u="sng" dirty="0" err="1" smtClean="0"/>
              <a:t>Ej</a:t>
            </a:r>
            <a:r>
              <a:rPr lang="es-ES" sz="2100" b="1" i="1" dirty="0" smtClean="0"/>
              <a:t>: CGDN:\\codigoTransaccion=PM5S;cuentaContable=527;</a:t>
            </a:r>
          </a:p>
          <a:p>
            <a:pPr lvl="2"/>
            <a:endParaRPr lang="es-ES" sz="2000" dirty="0" smtClean="0"/>
          </a:p>
          <a:p>
            <a:pPr lvl="1"/>
            <a:endParaRPr lang="es-ES" dirty="0" smtClean="0"/>
          </a:p>
          <a:p>
            <a:endParaRPr lang="es-ES" sz="2800" dirty="0" smtClean="0"/>
          </a:p>
        </p:txBody>
      </p:sp>
      <p:sp>
        <p:nvSpPr>
          <p:cNvPr id="6" name="Rectangle 122"/>
          <p:cNvSpPr>
            <a:spLocks noChangeArrowheads="1"/>
          </p:cNvSpPr>
          <p:nvPr/>
        </p:nvSpPr>
        <p:spPr bwMode="auto">
          <a:xfrm>
            <a:off x="1400354" y="4334381"/>
            <a:ext cx="1870075" cy="711200"/>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sp>
        <p:nvSpPr>
          <p:cNvPr id="8" name="AutoShape 132"/>
          <p:cNvSpPr>
            <a:spLocks noChangeArrowheads="1"/>
          </p:cNvSpPr>
          <p:nvPr/>
        </p:nvSpPr>
        <p:spPr bwMode="auto">
          <a:xfrm>
            <a:off x="1276378" y="4112131"/>
            <a:ext cx="365125" cy="606425"/>
          </a:xfrm>
          <a:prstGeom prst="rightArrowCallout">
            <a:avLst>
              <a:gd name="adj1" fmla="val 41522"/>
              <a:gd name="adj2" fmla="val 41522"/>
              <a:gd name="adj3" fmla="val 16667"/>
              <a:gd name="adj4" fmla="val 66667"/>
            </a:avLst>
          </a:prstGeom>
          <a:gradFill rotWithShape="1">
            <a:gsLst>
              <a:gs pos="0">
                <a:schemeClr val="hlink">
                  <a:gamma/>
                  <a:shade val="46275"/>
                  <a:invGamma/>
                </a:schemeClr>
              </a:gs>
              <a:gs pos="100000">
                <a:schemeClr val="hlink">
                  <a:alpha val="70000"/>
                </a:schemeClr>
              </a:gs>
            </a:gsLst>
            <a:lin ang="2700000" scaled="1"/>
          </a:gradFill>
          <a:ln w="9525">
            <a:solidFill>
              <a:schemeClr val="hlink"/>
            </a:solidFill>
            <a:miter lim="800000"/>
            <a:headEnd/>
            <a:tailEnd/>
          </a:ln>
          <a:effectLst/>
        </p:spPr>
        <p:txBody>
          <a:bodyPr wrap="none" anchor="ctr"/>
          <a:lstStyle/>
          <a:p>
            <a:pPr algn="ctr">
              <a:defRPr/>
            </a:pPr>
            <a:endParaRPr lang="en-US" sz="1400">
              <a:solidFill>
                <a:schemeClr val="bg2"/>
              </a:solidFill>
              <a:latin typeface="Segoe" pitchFamily="34" charset="0"/>
            </a:endParaRPr>
          </a:p>
        </p:txBody>
      </p:sp>
      <p:sp>
        <p:nvSpPr>
          <p:cNvPr id="9" name="Text Box 133"/>
          <p:cNvSpPr txBox="1">
            <a:spLocks noChangeArrowheads="1"/>
          </p:cNvSpPr>
          <p:nvPr/>
        </p:nvSpPr>
        <p:spPr bwMode="auto">
          <a:xfrm>
            <a:off x="305396" y="4093999"/>
            <a:ext cx="1487488" cy="274638"/>
          </a:xfrm>
          <a:prstGeom prst="rect">
            <a:avLst/>
          </a:prstGeom>
          <a:noFill/>
          <a:ln w="9525">
            <a:noFill/>
            <a:miter lim="800000"/>
            <a:headEnd/>
            <a:tailEnd/>
          </a:ln>
        </p:spPr>
        <p:txBody>
          <a:bodyPr>
            <a:spAutoFit/>
          </a:bodyPr>
          <a:lstStyle/>
          <a:p>
            <a:pPr algn="r">
              <a:defRPr/>
            </a:pPr>
            <a:r>
              <a:rPr lang="en-US" sz="1200" b="1" dirty="0" err="1" smtClean="0">
                <a:effectLst>
                  <a:outerShdw blurRad="38100" dist="38100" dir="2700000" algn="tl">
                    <a:srgbClr val="000000"/>
                  </a:outerShdw>
                </a:effectLst>
                <a:latin typeface="Segoe" pitchFamily="34" charset="0"/>
              </a:rPr>
              <a:t>Adaptador</a:t>
            </a:r>
            <a:r>
              <a:rPr lang="en-US" sz="1200" b="1" dirty="0" smtClean="0">
                <a:effectLst>
                  <a:outerShdw blurRad="38100" dist="38100" dir="2700000" algn="tl">
                    <a:srgbClr val="000000"/>
                  </a:outerShdw>
                </a:effectLst>
                <a:latin typeface="Segoe" pitchFamily="34" charset="0"/>
              </a:rPr>
              <a:t> </a:t>
            </a:r>
            <a:endParaRPr lang="en-US" sz="1200" b="1" dirty="0">
              <a:effectLst>
                <a:outerShdw blurRad="38100" dist="38100" dir="2700000" algn="tl">
                  <a:srgbClr val="000000"/>
                </a:outerShdw>
              </a:effectLst>
              <a:latin typeface="Segoe" pitchFamily="34" charset="0"/>
            </a:endParaRPr>
          </a:p>
        </p:txBody>
      </p:sp>
      <p:grpSp>
        <p:nvGrpSpPr>
          <p:cNvPr id="2" name="Group 123"/>
          <p:cNvGrpSpPr>
            <a:grpSpLocks/>
          </p:cNvGrpSpPr>
          <p:nvPr/>
        </p:nvGrpSpPr>
        <p:grpSpPr bwMode="auto">
          <a:xfrm>
            <a:off x="1601716" y="4705525"/>
            <a:ext cx="1370012" cy="207962"/>
            <a:chOff x="1104" y="1824"/>
            <a:chExt cx="2256" cy="864"/>
          </a:xfrm>
        </p:grpSpPr>
        <p:sp>
          <p:nvSpPr>
            <p:cNvPr id="12" name="AutoShape 124"/>
            <p:cNvSpPr>
              <a:spLocks noChangeArrowheads="1"/>
            </p:cNvSpPr>
            <p:nvPr/>
          </p:nvSpPr>
          <p:spPr bwMode="auto">
            <a:xfrm rot="5400000">
              <a:off x="1128"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sp>
          <p:nvSpPr>
            <p:cNvPr id="13" name="AutoShape 125"/>
            <p:cNvSpPr>
              <a:spLocks noChangeArrowheads="1"/>
            </p:cNvSpPr>
            <p:nvPr/>
          </p:nvSpPr>
          <p:spPr bwMode="auto">
            <a:xfrm rot="5400000">
              <a:off x="1800"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sp>
          <p:nvSpPr>
            <p:cNvPr id="14" name="AutoShape 126"/>
            <p:cNvSpPr>
              <a:spLocks noChangeArrowheads="1"/>
            </p:cNvSpPr>
            <p:nvPr/>
          </p:nvSpPr>
          <p:spPr bwMode="auto">
            <a:xfrm rot="5400000">
              <a:off x="2472"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grpSp>
      <p:sp>
        <p:nvSpPr>
          <p:cNvPr id="7" name="Text Box 127"/>
          <p:cNvSpPr txBox="1">
            <a:spLocks noChangeArrowheads="1"/>
          </p:cNvSpPr>
          <p:nvPr/>
        </p:nvSpPr>
        <p:spPr bwMode="auto">
          <a:xfrm>
            <a:off x="1601966" y="4371640"/>
            <a:ext cx="1425575" cy="274637"/>
          </a:xfrm>
          <a:prstGeom prst="rect">
            <a:avLst/>
          </a:prstGeom>
          <a:noFill/>
          <a:ln w="9525">
            <a:noFill/>
            <a:miter lim="800000"/>
            <a:headEnd/>
            <a:tailEnd/>
          </a:ln>
          <a:effectLst/>
        </p:spPr>
        <p:txBody>
          <a:bodyPr>
            <a:spAutoFit/>
          </a:bodyPr>
          <a:lstStyle/>
          <a:p>
            <a:pPr algn="ctr">
              <a:defRPr/>
            </a:pPr>
            <a:r>
              <a:rPr lang="en-US" sz="1200" dirty="0" smtClean="0">
                <a:effectLst>
                  <a:outerShdw blurRad="38100" dist="38100" dir="2700000" algn="tl">
                    <a:srgbClr val="000000"/>
                  </a:outerShdw>
                </a:effectLst>
                <a:latin typeface="Segoe" pitchFamily="34" charset="0"/>
              </a:rPr>
              <a:t>Receive </a:t>
            </a:r>
            <a:r>
              <a:rPr lang="en-US" sz="1200" dirty="0">
                <a:effectLst>
                  <a:outerShdw blurRad="38100" dist="38100" dir="2700000" algn="tl">
                    <a:srgbClr val="000000"/>
                  </a:outerShdw>
                </a:effectLst>
                <a:latin typeface="Segoe" pitchFamily="34" charset="0"/>
              </a:rPr>
              <a:t>Pipeline</a:t>
            </a:r>
          </a:p>
        </p:txBody>
      </p:sp>
      <p:pic>
        <p:nvPicPr>
          <p:cNvPr id="27" name="Picture 23"/>
          <p:cNvPicPr>
            <a:picLocks noChangeAspect="1" noChangeArrowheads="1"/>
          </p:cNvPicPr>
          <p:nvPr/>
        </p:nvPicPr>
        <p:blipFill>
          <a:blip r:embed="rId3"/>
          <a:srcRect/>
          <a:stretch>
            <a:fillRect/>
          </a:stretch>
        </p:blipFill>
        <p:spPr bwMode="auto">
          <a:xfrm>
            <a:off x="6677443" y="4392597"/>
            <a:ext cx="972618" cy="700338"/>
          </a:xfrm>
          <a:prstGeom prst="rect">
            <a:avLst/>
          </a:prstGeom>
          <a:noFill/>
          <a:ln w="9525">
            <a:noFill/>
            <a:miter lim="800000"/>
            <a:headEnd/>
            <a:tailEnd/>
          </a:ln>
        </p:spPr>
      </p:pic>
      <p:sp>
        <p:nvSpPr>
          <p:cNvPr id="30" name="Text Box 127"/>
          <p:cNvSpPr txBox="1">
            <a:spLocks noChangeArrowheads="1"/>
          </p:cNvSpPr>
          <p:nvPr/>
        </p:nvSpPr>
        <p:spPr bwMode="auto">
          <a:xfrm>
            <a:off x="6288389" y="4159070"/>
            <a:ext cx="1756611" cy="276999"/>
          </a:xfrm>
          <a:prstGeom prst="rect">
            <a:avLst/>
          </a:prstGeom>
          <a:noFill/>
          <a:ln w="9525">
            <a:noFill/>
            <a:miter lim="800000"/>
            <a:headEnd/>
            <a:tailEnd/>
          </a:ln>
          <a:effectLst/>
        </p:spPr>
        <p:txBody>
          <a:bodyPr wrap="square">
            <a:spAutoFit/>
          </a:bodyPr>
          <a:lstStyle/>
          <a:p>
            <a:pPr algn="ctr">
              <a:defRPr/>
            </a:pPr>
            <a:r>
              <a:rPr lang="en-US" sz="1200" dirty="0" smtClean="0">
                <a:effectLst>
                  <a:outerShdw blurRad="38100" dist="38100" dir="2700000" algn="tl">
                    <a:srgbClr val="000000"/>
                  </a:outerShdw>
                </a:effectLst>
                <a:latin typeface="Segoe" pitchFamily="34" charset="0"/>
              </a:rPr>
              <a:t>CGDN</a:t>
            </a:r>
            <a:endParaRPr lang="en-US" sz="1200" dirty="0">
              <a:effectLst>
                <a:outerShdw blurRad="38100" dist="38100" dir="2700000" algn="tl">
                  <a:srgbClr val="000000"/>
                </a:outerShdw>
              </a:effectLst>
              <a:latin typeface="Segoe" pitchFamily="34" charset="0"/>
            </a:endParaRPr>
          </a:p>
        </p:txBody>
      </p:sp>
      <p:pic>
        <p:nvPicPr>
          <p:cNvPr id="2050" name="Picture 2"/>
          <p:cNvPicPr>
            <a:picLocks noChangeAspect="1" noChangeArrowheads="1"/>
          </p:cNvPicPr>
          <p:nvPr/>
        </p:nvPicPr>
        <p:blipFill>
          <a:blip r:embed="rId4"/>
          <a:srcRect/>
          <a:stretch>
            <a:fillRect/>
          </a:stretch>
        </p:blipFill>
        <p:spPr bwMode="auto">
          <a:xfrm>
            <a:off x="1424739" y="5190870"/>
            <a:ext cx="1866900" cy="1000125"/>
          </a:xfrm>
          <a:prstGeom prst="rect">
            <a:avLst/>
          </a:prstGeom>
          <a:noFill/>
          <a:ln w="9525">
            <a:noFill/>
            <a:miter lim="800000"/>
            <a:headEnd/>
            <a:tailEnd/>
          </a:ln>
          <a:effectLst/>
        </p:spPr>
      </p:pic>
      <p:sp>
        <p:nvSpPr>
          <p:cNvPr id="36" name="35 Abrir llave"/>
          <p:cNvSpPr/>
          <p:nvPr/>
        </p:nvSpPr>
        <p:spPr>
          <a:xfrm rot="5400000">
            <a:off x="2141534" y="4193001"/>
            <a:ext cx="421105" cy="1696452"/>
          </a:xfrm>
          <a:prstGeom prst="leftBrace">
            <a:avLst/>
          </a:prstGeom>
          <a:ln w="158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1" name="30 CuadroTexto"/>
          <p:cNvSpPr txBox="1"/>
          <p:nvPr/>
        </p:nvSpPr>
        <p:spPr>
          <a:xfrm>
            <a:off x="1082824" y="5823271"/>
            <a:ext cx="1913021" cy="830997"/>
          </a:xfrm>
          <a:prstGeom prst="rect">
            <a:avLst/>
          </a:prstGeom>
          <a:noFill/>
        </p:spPr>
        <p:txBody>
          <a:bodyPr wrap="square" rtlCol="0">
            <a:spAutoFit/>
          </a:bodyPr>
          <a:lstStyle/>
          <a:p>
            <a:r>
              <a:rPr lang="es-ES" sz="800" b="1" i="1" dirty="0" err="1" smtClean="0">
                <a:solidFill>
                  <a:schemeClr val="bg1"/>
                </a:solidFill>
              </a:rPr>
              <a:t>MapName</a:t>
            </a:r>
            <a:r>
              <a:rPr lang="es-ES" sz="800" b="1" i="1" dirty="0" smtClean="0">
                <a:solidFill>
                  <a:schemeClr val="bg1"/>
                </a:solidFill>
              </a:rPr>
              <a:t> = CGDN:\\codigoTransaccion=PM5S;cuentaContable=527;</a:t>
            </a:r>
          </a:p>
          <a:p>
            <a:r>
              <a:rPr lang="es-ES" sz="800" b="1" i="1" dirty="0" err="1" smtClean="0">
                <a:solidFill>
                  <a:schemeClr val="bg1"/>
                </a:solidFill>
              </a:rPr>
              <a:t>Endpoint</a:t>
            </a:r>
            <a:r>
              <a:rPr lang="es-ES" sz="800" b="1" i="1" dirty="0" smtClean="0">
                <a:solidFill>
                  <a:schemeClr val="bg1"/>
                </a:solidFill>
              </a:rPr>
              <a:t> = CGDN:\\codigoTransaccion=PM5S;cuentaContable=527;</a:t>
            </a:r>
            <a:endParaRPr lang="es-ES" sz="800" dirty="0">
              <a:solidFill>
                <a:schemeClr val="bg1"/>
              </a:solidFill>
            </a:endParaRPr>
          </a:p>
        </p:txBody>
      </p:sp>
      <p:sp>
        <p:nvSpPr>
          <p:cNvPr id="32" name="Rectangle 122"/>
          <p:cNvSpPr>
            <a:spLocks noChangeArrowheads="1"/>
          </p:cNvSpPr>
          <p:nvPr/>
        </p:nvSpPr>
        <p:spPr bwMode="auto">
          <a:xfrm>
            <a:off x="3982417" y="4126787"/>
            <a:ext cx="1906969" cy="1023064"/>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pic>
        <p:nvPicPr>
          <p:cNvPr id="33" name="32 Imagen" descr="ImportXSDIcon.gif"/>
          <p:cNvPicPr>
            <a:picLocks noChangeAspect="1"/>
          </p:cNvPicPr>
          <p:nvPr/>
        </p:nvPicPr>
        <p:blipFill>
          <a:blip r:embed="rId5"/>
          <a:stretch>
            <a:fillRect/>
          </a:stretch>
        </p:blipFill>
        <p:spPr>
          <a:xfrm>
            <a:off x="4660217" y="4178968"/>
            <a:ext cx="304800" cy="304800"/>
          </a:xfrm>
          <a:prstGeom prst="rect">
            <a:avLst/>
          </a:prstGeom>
        </p:spPr>
      </p:pic>
      <p:sp>
        <p:nvSpPr>
          <p:cNvPr id="35" name="Text Box 127"/>
          <p:cNvSpPr txBox="1">
            <a:spLocks noChangeArrowheads="1"/>
          </p:cNvSpPr>
          <p:nvPr/>
        </p:nvSpPr>
        <p:spPr bwMode="auto">
          <a:xfrm>
            <a:off x="3605414" y="4231260"/>
            <a:ext cx="2675071" cy="230832"/>
          </a:xfrm>
          <a:prstGeom prst="rect">
            <a:avLst/>
          </a:prstGeom>
          <a:noFill/>
          <a:ln w="9525">
            <a:noFill/>
            <a:miter lim="800000"/>
            <a:headEnd/>
            <a:tailEnd/>
          </a:ln>
          <a:effectLst/>
        </p:spPr>
        <p:txBody>
          <a:bodyPr wrap="square">
            <a:spAutoFit/>
          </a:bodyPr>
          <a:lstStyle/>
          <a:p>
            <a:pPr algn="ctr">
              <a:defRPr/>
            </a:pPr>
            <a:r>
              <a:rPr lang="en-US" sz="900" dirty="0" err="1" smtClean="0">
                <a:effectLst>
                  <a:outerShdw blurRad="38100" dist="38100" dir="2700000" algn="tl">
                    <a:srgbClr val="000000"/>
                  </a:outerShdw>
                </a:effectLst>
                <a:latin typeface="Segoe" pitchFamily="34" charset="0"/>
              </a:rPr>
              <a:t>ESB.Resolver.Schemas.CGDNResolution.xsd</a:t>
            </a:r>
            <a:endParaRPr lang="en-US" sz="900" dirty="0">
              <a:effectLst>
                <a:outerShdw blurRad="38100" dist="38100" dir="2700000" algn="tl">
                  <a:srgbClr val="000000"/>
                </a:outerShdw>
              </a:effectLst>
              <a:latin typeface="Segoe" pitchFamily="34" charset="0"/>
            </a:endParaRPr>
          </a:p>
        </p:txBody>
      </p:sp>
      <p:sp>
        <p:nvSpPr>
          <p:cNvPr id="34" name="33 Flecha derecha"/>
          <p:cNvSpPr/>
          <p:nvPr/>
        </p:nvSpPr>
        <p:spPr>
          <a:xfrm rot="19508487">
            <a:off x="3304588" y="4989093"/>
            <a:ext cx="810125" cy="160419"/>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38" name="37 Rectángulo redondeado"/>
          <p:cNvSpPr/>
          <p:nvPr/>
        </p:nvSpPr>
        <p:spPr>
          <a:xfrm>
            <a:off x="4439628" y="4547890"/>
            <a:ext cx="794084" cy="54142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pic>
        <p:nvPicPr>
          <p:cNvPr id="39" name="Picture 5"/>
          <p:cNvPicPr>
            <a:picLocks noChangeAspect="1" noChangeArrowheads="1"/>
          </p:cNvPicPr>
          <p:nvPr/>
        </p:nvPicPr>
        <p:blipFill>
          <a:blip r:embed="rId6"/>
          <a:srcRect/>
          <a:stretch>
            <a:fillRect/>
          </a:stretch>
        </p:blipFill>
        <p:spPr bwMode="auto">
          <a:xfrm>
            <a:off x="4693540" y="4741908"/>
            <a:ext cx="238125" cy="285750"/>
          </a:xfrm>
          <a:prstGeom prst="rect">
            <a:avLst/>
          </a:prstGeom>
          <a:noFill/>
          <a:ln w="9525">
            <a:noFill/>
            <a:miter lim="800000"/>
            <a:headEnd/>
            <a:tailEnd/>
          </a:ln>
          <a:effectLst/>
        </p:spPr>
      </p:pic>
      <p:sp>
        <p:nvSpPr>
          <p:cNvPr id="40" name="Text Box 127"/>
          <p:cNvSpPr txBox="1">
            <a:spLocks noChangeArrowheads="1"/>
          </p:cNvSpPr>
          <p:nvPr/>
        </p:nvSpPr>
        <p:spPr bwMode="auto">
          <a:xfrm>
            <a:off x="3962365" y="4503977"/>
            <a:ext cx="1756611" cy="230832"/>
          </a:xfrm>
          <a:prstGeom prst="rect">
            <a:avLst/>
          </a:prstGeom>
          <a:noFill/>
          <a:ln w="9525">
            <a:noFill/>
            <a:miter lim="800000"/>
            <a:headEnd/>
            <a:tailEnd/>
          </a:ln>
          <a:effectLst/>
        </p:spPr>
        <p:txBody>
          <a:bodyPr wrap="square">
            <a:spAutoFit/>
          </a:bodyPr>
          <a:lstStyle/>
          <a:p>
            <a:pPr algn="ctr">
              <a:defRPr/>
            </a:pPr>
            <a:r>
              <a:rPr lang="en-US" sz="900" dirty="0" err="1" smtClean="0">
                <a:solidFill>
                  <a:schemeClr val="bg1"/>
                </a:solidFill>
                <a:effectLst>
                  <a:outerShdw blurRad="38100" dist="38100" dir="2700000" algn="tl">
                    <a:srgbClr val="000000"/>
                  </a:outerShdw>
                </a:effectLst>
                <a:latin typeface="Segoe" pitchFamily="34" charset="0"/>
              </a:rPr>
              <a:t>ESB.Resolver.CGDN</a:t>
            </a:r>
            <a:endParaRPr lang="en-US" sz="900" dirty="0">
              <a:solidFill>
                <a:schemeClr val="bg1"/>
              </a:solidFill>
              <a:effectLst>
                <a:outerShdw blurRad="38100" dist="38100" dir="2700000" algn="tl">
                  <a:srgbClr val="000000"/>
                </a:outerShdw>
              </a:effectLst>
              <a:latin typeface="Segoe" pitchFamily="34" charset="0"/>
            </a:endParaRPr>
          </a:p>
        </p:txBody>
      </p:sp>
      <p:sp>
        <p:nvSpPr>
          <p:cNvPr id="41" name="40 Flecha derecha"/>
          <p:cNvSpPr/>
          <p:nvPr/>
        </p:nvSpPr>
        <p:spPr>
          <a:xfrm>
            <a:off x="5574546" y="4600032"/>
            <a:ext cx="810125" cy="160419"/>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cxnSp>
        <p:nvCxnSpPr>
          <p:cNvPr id="43" name="42 Conector curvado"/>
          <p:cNvCxnSpPr/>
          <p:nvPr/>
        </p:nvCxnSpPr>
        <p:spPr>
          <a:xfrm rot="10800000">
            <a:off x="5281863" y="4969042"/>
            <a:ext cx="1672390" cy="1588"/>
          </a:xfrm>
          <a:prstGeom prst="curvedConnector3">
            <a:avLst>
              <a:gd name="adj1" fmla="val 50000"/>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45" name="44 Conector curvado"/>
          <p:cNvCxnSpPr/>
          <p:nvPr/>
        </p:nvCxnSpPr>
        <p:spPr>
          <a:xfrm rot="10800000" flipV="1">
            <a:off x="3043990" y="5017168"/>
            <a:ext cx="1540043" cy="697832"/>
          </a:xfrm>
          <a:prstGeom prst="curvedConnector3">
            <a:avLst>
              <a:gd name="adj1" fmla="val 50000"/>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46" name="45 CuadroTexto"/>
          <p:cNvSpPr txBox="1"/>
          <p:nvPr/>
        </p:nvSpPr>
        <p:spPr>
          <a:xfrm>
            <a:off x="3696395" y="5139103"/>
            <a:ext cx="5137485" cy="461665"/>
          </a:xfrm>
          <a:prstGeom prst="rect">
            <a:avLst/>
          </a:prstGeom>
          <a:noFill/>
        </p:spPr>
        <p:txBody>
          <a:bodyPr wrap="square" rtlCol="0">
            <a:spAutoFit/>
          </a:bodyPr>
          <a:lstStyle/>
          <a:p>
            <a:r>
              <a:rPr lang="es-ES" sz="800" dirty="0" err="1" smtClean="0">
                <a:solidFill>
                  <a:schemeClr val="bg1"/>
                </a:solidFill>
              </a:rPr>
              <a:t>Resolver.TransformType</a:t>
            </a:r>
            <a:r>
              <a:rPr lang="es-ES" sz="800" b="1" i="1" dirty="0" smtClean="0">
                <a:solidFill>
                  <a:schemeClr val="bg1"/>
                </a:solidFill>
              </a:rPr>
              <a:t> =;</a:t>
            </a:r>
            <a:r>
              <a:rPr lang="es-ES" sz="800" dirty="0" smtClean="0">
                <a:solidFill>
                  <a:srgbClr val="00B0F0"/>
                </a:solidFill>
              </a:rPr>
              <a:t> GlobalBank.ESB.DynamicResolution.Transforms.SubmitOrderRequestNA_To_SubmitOrderRequestCN, …</a:t>
            </a:r>
            <a:endParaRPr lang="es-ES" sz="800" b="1" i="1" dirty="0" smtClean="0">
              <a:solidFill>
                <a:schemeClr val="bg1"/>
              </a:solidFill>
            </a:endParaRPr>
          </a:p>
          <a:p>
            <a:r>
              <a:rPr lang="es-ES" sz="800" dirty="0" err="1" smtClean="0">
                <a:solidFill>
                  <a:schemeClr val="bg1"/>
                </a:solidFill>
              </a:rPr>
              <a:t>Resolver.TransportLocation</a:t>
            </a:r>
            <a:r>
              <a:rPr lang="es-ES" sz="800" b="1" i="1" dirty="0" smtClean="0">
                <a:solidFill>
                  <a:schemeClr val="bg1"/>
                </a:solidFill>
              </a:rPr>
              <a:t> = </a:t>
            </a:r>
            <a:r>
              <a:rPr lang="es-ES" sz="800" b="1" i="1" dirty="0" smtClean="0">
                <a:solidFill>
                  <a:srgbClr val="00B0F0"/>
                </a:solidFill>
              </a:rPr>
              <a:t>http:\\servicios.caixagalicia\servicio1.asmx;</a:t>
            </a:r>
            <a:endParaRPr lang="es-ES" sz="800" dirty="0">
              <a:solidFill>
                <a:srgbClr val="00B0F0"/>
              </a:solidFill>
            </a:endParaRPr>
          </a:p>
        </p:txBody>
      </p:sp>
      <p:sp>
        <p:nvSpPr>
          <p:cNvPr id="51" name="Rectangle 122"/>
          <p:cNvSpPr>
            <a:spLocks noChangeArrowheads="1"/>
          </p:cNvSpPr>
          <p:nvPr/>
        </p:nvSpPr>
        <p:spPr bwMode="auto">
          <a:xfrm>
            <a:off x="4138102" y="5943613"/>
            <a:ext cx="1021727" cy="662473"/>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sp>
        <p:nvSpPr>
          <p:cNvPr id="52" name="Text Box 127"/>
          <p:cNvSpPr txBox="1">
            <a:spLocks noChangeArrowheads="1"/>
          </p:cNvSpPr>
          <p:nvPr/>
        </p:nvSpPr>
        <p:spPr bwMode="auto">
          <a:xfrm>
            <a:off x="3769034" y="5916785"/>
            <a:ext cx="1756611" cy="246221"/>
          </a:xfrm>
          <a:prstGeom prst="rect">
            <a:avLst/>
          </a:prstGeom>
          <a:noFill/>
          <a:ln w="9525">
            <a:noFill/>
            <a:miter lim="800000"/>
            <a:headEnd/>
            <a:tailEnd/>
          </a:ln>
          <a:effectLst/>
        </p:spPr>
        <p:txBody>
          <a:bodyPr wrap="square">
            <a:spAutoFit/>
          </a:bodyPr>
          <a:lstStyle/>
          <a:p>
            <a:pPr algn="ctr">
              <a:defRPr/>
            </a:pPr>
            <a:r>
              <a:rPr lang="en-US" sz="1000" dirty="0" err="1" smtClean="0">
                <a:effectLst>
                  <a:outerShdw blurRad="38100" dist="38100" dir="2700000" algn="tl">
                    <a:srgbClr val="000000"/>
                  </a:outerShdw>
                </a:effectLst>
                <a:latin typeface="Segoe" pitchFamily="34" charset="0"/>
              </a:rPr>
              <a:t>ESB.Transform</a:t>
            </a:r>
            <a:endParaRPr lang="en-US" sz="1000" dirty="0">
              <a:effectLst>
                <a:outerShdw blurRad="38100" dist="38100" dir="2700000" algn="tl">
                  <a:srgbClr val="000000"/>
                </a:outerShdw>
              </a:effectLst>
              <a:latin typeface="Segoe" pitchFamily="34" charset="0"/>
            </a:endParaRPr>
          </a:p>
        </p:txBody>
      </p:sp>
      <p:sp>
        <p:nvSpPr>
          <p:cNvPr id="53" name="52 Rectángulo redondeado"/>
          <p:cNvSpPr/>
          <p:nvPr/>
        </p:nvSpPr>
        <p:spPr>
          <a:xfrm>
            <a:off x="4366690" y="6148875"/>
            <a:ext cx="513183" cy="39680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pic>
        <p:nvPicPr>
          <p:cNvPr id="54" name="Picture 5"/>
          <p:cNvPicPr>
            <a:picLocks noChangeAspect="1" noChangeArrowheads="1"/>
          </p:cNvPicPr>
          <p:nvPr/>
        </p:nvPicPr>
        <p:blipFill>
          <a:blip r:embed="rId6"/>
          <a:srcRect/>
          <a:stretch>
            <a:fillRect/>
          </a:stretch>
        </p:blipFill>
        <p:spPr bwMode="auto">
          <a:xfrm>
            <a:off x="4486265" y="6200977"/>
            <a:ext cx="238125" cy="285750"/>
          </a:xfrm>
          <a:prstGeom prst="rect">
            <a:avLst/>
          </a:prstGeom>
          <a:noFill/>
          <a:ln w="9525">
            <a:noFill/>
            <a:miter lim="800000"/>
            <a:headEnd/>
            <a:tailEnd/>
          </a:ln>
          <a:effectLst/>
        </p:spPr>
      </p:pic>
      <p:sp>
        <p:nvSpPr>
          <p:cNvPr id="55" name="Text Box 127"/>
          <p:cNvSpPr txBox="1">
            <a:spLocks noChangeArrowheads="1"/>
          </p:cNvSpPr>
          <p:nvPr/>
        </p:nvSpPr>
        <p:spPr bwMode="auto">
          <a:xfrm>
            <a:off x="3746278" y="6230940"/>
            <a:ext cx="1756611" cy="230832"/>
          </a:xfrm>
          <a:prstGeom prst="rect">
            <a:avLst/>
          </a:prstGeom>
          <a:noFill/>
          <a:ln w="9525">
            <a:noFill/>
            <a:miter lim="800000"/>
            <a:headEnd/>
            <a:tailEnd/>
          </a:ln>
          <a:effectLst/>
        </p:spPr>
        <p:txBody>
          <a:bodyPr wrap="square">
            <a:spAutoFit/>
          </a:bodyPr>
          <a:lstStyle/>
          <a:p>
            <a:pPr algn="ctr">
              <a:defRPr/>
            </a:pPr>
            <a:r>
              <a:rPr lang="en-US" sz="900" dirty="0" err="1" smtClean="0">
                <a:solidFill>
                  <a:schemeClr val="bg1"/>
                </a:solidFill>
                <a:effectLst>
                  <a:outerShdw blurRad="38100" dist="38100" dir="2700000" algn="tl">
                    <a:srgbClr val="000000"/>
                  </a:outerShdw>
                </a:effectLst>
                <a:latin typeface="Segoe" pitchFamily="34" charset="0"/>
              </a:rPr>
              <a:t>MapUtil</a:t>
            </a:r>
            <a:endParaRPr lang="en-US" sz="900" dirty="0">
              <a:solidFill>
                <a:schemeClr val="bg1"/>
              </a:solidFill>
              <a:effectLst>
                <a:outerShdw blurRad="38100" dist="38100" dir="2700000" algn="tl">
                  <a:srgbClr val="000000"/>
                </a:outerShdw>
              </a:effectLst>
              <a:latin typeface="Segoe" pitchFamily="34" charset="0"/>
            </a:endParaRPr>
          </a:p>
        </p:txBody>
      </p:sp>
      <p:sp>
        <p:nvSpPr>
          <p:cNvPr id="49" name="48 Flecha derecha"/>
          <p:cNvSpPr/>
          <p:nvPr/>
        </p:nvSpPr>
        <p:spPr>
          <a:xfrm rot="1291575">
            <a:off x="3347640" y="6086718"/>
            <a:ext cx="810125" cy="160419"/>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56" name="Rectangle 122"/>
          <p:cNvSpPr>
            <a:spLocks noChangeArrowheads="1"/>
          </p:cNvSpPr>
          <p:nvPr/>
        </p:nvSpPr>
        <p:spPr bwMode="auto">
          <a:xfrm>
            <a:off x="5372854" y="5732119"/>
            <a:ext cx="1021727" cy="662473"/>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sp>
        <p:nvSpPr>
          <p:cNvPr id="57" name="56 Rectángulo redondeado"/>
          <p:cNvSpPr/>
          <p:nvPr/>
        </p:nvSpPr>
        <p:spPr>
          <a:xfrm>
            <a:off x="5601442" y="5937381"/>
            <a:ext cx="513183" cy="39680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pic>
        <p:nvPicPr>
          <p:cNvPr id="58" name="Picture 5"/>
          <p:cNvPicPr>
            <a:picLocks noChangeAspect="1" noChangeArrowheads="1"/>
          </p:cNvPicPr>
          <p:nvPr/>
        </p:nvPicPr>
        <p:blipFill>
          <a:blip r:embed="rId6"/>
          <a:srcRect/>
          <a:stretch>
            <a:fillRect/>
          </a:stretch>
        </p:blipFill>
        <p:spPr bwMode="auto">
          <a:xfrm>
            <a:off x="5721017" y="5989483"/>
            <a:ext cx="238125" cy="285750"/>
          </a:xfrm>
          <a:prstGeom prst="rect">
            <a:avLst/>
          </a:prstGeom>
          <a:noFill/>
          <a:ln w="9525">
            <a:noFill/>
            <a:miter lim="800000"/>
            <a:headEnd/>
            <a:tailEnd/>
          </a:ln>
          <a:effectLst/>
        </p:spPr>
      </p:pic>
      <p:sp>
        <p:nvSpPr>
          <p:cNvPr id="59" name="58 Flecha derecha"/>
          <p:cNvSpPr/>
          <p:nvPr/>
        </p:nvSpPr>
        <p:spPr>
          <a:xfrm>
            <a:off x="3375632" y="5704155"/>
            <a:ext cx="1998801" cy="146139"/>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sp>
        <p:nvSpPr>
          <p:cNvPr id="60" name="Text Box 127"/>
          <p:cNvSpPr txBox="1">
            <a:spLocks noChangeArrowheads="1"/>
          </p:cNvSpPr>
          <p:nvPr/>
        </p:nvSpPr>
        <p:spPr bwMode="auto">
          <a:xfrm>
            <a:off x="4990359" y="6019445"/>
            <a:ext cx="1756611" cy="230832"/>
          </a:xfrm>
          <a:prstGeom prst="rect">
            <a:avLst/>
          </a:prstGeom>
          <a:noFill/>
          <a:ln w="9525">
            <a:noFill/>
            <a:miter lim="800000"/>
            <a:headEnd/>
            <a:tailEnd/>
          </a:ln>
          <a:effectLst/>
        </p:spPr>
        <p:txBody>
          <a:bodyPr wrap="square">
            <a:spAutoFit/>
          </a:bodyPr>
          <a:lstStyle/>
          <a:p>
            <a:pPr algn="ctr">
              <a:defRPr/>
            </a:pPr>
            <a:r>
              <a:rPr lang="en-US" sz="900" dirty="0" err="1" smtClean="0">
                <a:solidFill>
                  <a:schemeClr val="bg1"/>
                </a:solidFill>
                <a:effectLst>
                  <a:outerShdw blurRad="38100" dist="38100" dir="2700000" algn="tl">
                    <a:srgbClr val="000000"/>
                  </a:outerShdw>
                </a:effectLst>
                <a:latin typeface="Segoe" pitchFamily="34" charset="0"/>
              </a:rPr>
              <a:t>AdapterMgr</a:t>
            </a:r>
            <a:endParaRPr lang="en-US" sz="900" dirty="0">
              <a:solidFill>
                <a:schemeClr val="bg1"/>
              </a:solidFill>
              <a:effectLst>
                <a:outerShdw blurRad="38100" dist="38100" dir="2700000" algn="tl">
                  <a:srgbClr val="000000"/>
                </a:outerShdw>
              </a:effectLst>
              <a:latin typeface="Segoe" pitchFamily="34" charset="0"/>
            </a:endParaRPr>
          </a:p>
        </p:txBody>
      </p:sp>
      <p:sp>
        <p:nvSpPr>
          <p:cNvPr id="61" name="Text Box 127"/>
          <p:cNvSpPr txBox="1">
            <a:spLocks noChangeArrowheads="1"/>
          </p:cNvSpPr>
          <p:nvPr/>
        </p:nvSpPr>
        <p:spPr bwMode="auto">
          <a:xfrm>
            <a:off x="4994450" y="5695962"/>
            <a:ext cx="1756611" cy="246221"/>
          </a:xfrm>
          <a:prstGeom prst="rect">
            <a:avLst/>
          </a:prstGeom>
          <a:noFill/>
          <a:ln w="9525">
            <a:noFill/>
            <a:miter lim="800000"/>
            <a:headEnd/>
            <a:tailEnd/>
          </a:ln>
          <a:effectLst/>
        </p:spPr>
        <p:txBody>
          <a:bodyPr wrap="square">
            <a:spAutoFit/>
          </a:bodyPr>
          <a:lstStyle/>
          <a:p>
            <a:pPr algn="ctr">
              <a:defRPr/>
            </a:pPr>
            <a:r>
              <a:rPr lang="en-US" sz="1000" dirty="0" err="1" smtClean="0">
                <a:effectLst>
                  <a:outerShdw blurRad="38100" dist="38100" dir="2700000" algn="tl">
                    <a:srgbClr val="000000"/>
                  </a:outerShdw>
                </a:effectLst>
                <a:latin typeface="Segoe" pitchFamily="34" charset="0"/>
              </a:rPr>
              <a:t>ESB.Adapter</a:t>
            </a:r>
            <a:endParaRPr lang="en-US" sz="1000" dirty="0">
              <a:effectLst>
                <a:outerShdw blurRad="38100" dist="38100" dir="2700000" algn="tl">
                  <a:srgbClr val="000000"/>
                </a:outerShdw>
              </a:effectLst>
              <a:latin typeface="Segoe" pitchFamily="34" charset="0"/>
            </a:endParaRPr>
          </a:p>
        </p:txBody>
      </p:sp>
      <p:sp>
        <p:nvSpPr>
          <p:cNvPr id="62" name="Text Box 127"/>
          <p:cNvSpPr txBox="1">
            <a:spLocks noChangeArrowheads="1"/>
          </p:cNvSpPr>
          <p:nvPr/>
        </p:nvSpPr>
        <p:spPr bwMode="auto">
          <a:xfrm>
            <a:off x="3181525" y="5669699"/>
            <a:ext cx="2347026" cy="215444"/>
          </a:xfrm>
          <a:prstGeom prst="rect">
            <a:avLst/>
          </a:prstGeom>
          <a:noFill/>
          <a:ln w="9525">
            <a:noFill/>
            <a:miter lim="800000"/>
            <a:headEnd/>
            <a:tailEnd/>
          </a:ln>
          <a:effectLst/>
        </p:spPr>
        <p:txBody>
          <a:bodyPr wrap="square">
            <a:spAutoFit/>
          </a:bodyPr>
          <a:lstStyle/>
          <a:p>
            <a:pPr algn="ctr">
              <a:defRPr/>
            </a:pPr>
            <a:r>
              <a:rPr lang="es-ES" sz="800" b="1" i="1" dirty="0" smtClean="0">
                <a:solidFill>
                  <a:srgbClr val="00B0F0"/>
                </a:solidFill>
              </a:rPr>
              <a:t>http:\\servicios.caixagalicia\servicio1.asmx</a:t>
            </a:r>
            <a:endParaRPr lang="en-US" sz="800" dirty="0">
              <a:effectLst>
                <a:outerShdw blurRad="38100" dist="38100" dir="2700000" algn="tl">
                  <a:srgbClr val="000000"/>
                </a:outerShdw>
              </a:effectLst>
              <a:latin typeface="Segoe" pitchFamily="34" charset="0"/>
            </a:endParaRPr>
          </a:p>
        </p:txBody>
      </p:sp>
      <p:sp>
        <p:nvSpPr>
          <p:cNvPr id="63" name="Text Box 127"/>
          <p:cNvSpPr txBox="1">
            <a:spLocks noChangeArrowheads="1"/>
          </p:cNvSpPr>
          <p:nvPr/>
        </p:nvSpPr>
        <p:spPr bwMode="auto">
          <a:xfrm rot="1325106">
            <a:off x="2545649" y="6042816"/>
            <a:ext cx="2347026" cy="215444"/>
          </a:xfrm>
          <a:prstGeom prst="rect">
            <a:avLst/>
          </a:prstGeom>
          <a:noFill/>
          <a:ln w="9525">
            <a:noFill/>
            <a:miter lim="800000"/>
            <a:headEnd/>
            <a:tailEnd/>
          </a:ln>
          <a:effectLst/>
        </p:spPr>
        <p:txBody>
          <a:bodyPr wrap="square">
            <a:spAutoFit/>
          </a:bodyPr>
          <a:lstStyle/>
          <a:p>
            <a:pPr algn="ctr">
              <a:defRPr/>
            </a:pPr>
            <a:r>
              <a:rPr lang="es-ES" sz="800" dirty="0" err="1" smtClean="0">
                <a:solidFill>
                  <a:srgbClr val="00B0F0"/>
                </a:solidFill>
              </a:rPr>
              <a:t>GlobalBank.ESB.DynamicResolution</a:t>
            </a:r>
            <a:r>
              <a:rPr lang="es-ES" sz="800" dirty="0" smtClean="0">
                <a:solidFill>
                  <a:srgbClr val="00B0F0"/>
                </a:solidFill>
              </a:rPr>
              <a:t>…</a:t>
            </a:r>
            <a:endParaRPr lang="en-US" sz="800" dirty="0">
              <a:effectLst>
                <a:outerShdw blurRad="38100" dist="38100" dir="2700000" algn="tl">
                  <a:srgbClr val="000000"/>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ox(in)">
                                      <p:cBhvr>
                                        <p:cTn id="7" dur="500"/>
                                        <p:tgtEl>
                                          <p:spTgt spid="3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box(in)">
                                      <p:cBhvr>
                                        <p:cTn id="10" dur="500"/>
                                        <p:tgtEl>
                                          <p:spTgt spid="3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40"/>
                                        </p:tgtEl>
                                        <p:attrNameLst>
                                          <p:attrName>style.visibility</p:attrName>
                                        </p:attrNameLst>
                                      </p:cBhvr>
                                      <p:to>
                                        <p:strVal val="visible"/>
                                      </p:to>
                                    </p:set>
                                    <p:animEffect transition="in" filter="box(in)">
                                      <p:cBhvr>
                                        <p:cTn id="13" dur="500"/>
                                        <p:tgtEl>
                                          <p:spTgt spid="40"/>
                                        </p:tgtEl>
                                      </p:cBhvr>
                                    </p:animEffect>
                                  </p:childTnLst>
                                </p:cTn>
                              </p:par>
                              <p:par>
                                <p:cTn id="14" presetID="4" presetClass="entr" presetSubtype="16" fill="hold" nodeType="with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box(in)">
                                      <p:cBhvr>
                                        <p:cTn id="16" dur="500"/>
                                        <p:tgtEl>
                                          <p:spTgt spid="39"/>
                                        </p:tgtEl>
                                      </p:cBhvr>
                                    </p:animEffect>
                                  </p:childTnLst>
                                </p:cTn>
                              </p:par>
                              <p:par>
                                <p:cTn id="17" presetID="4" presetClass="entr" presetSubtype="16" fill="hold" nodeType="with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box(in)">
                                      <p:cBhvr>
                                        <p:cTn id="19" dur="500"/>
                                        <p:tgtEl>
                                          <p:spTgt spid="27"/>
                                        </p:tgtEl>
                                      </p:cBhvr>
                                    </p:animEffect>
                                  </p:childTnLst>
                                </p:cTn>
                              </p:par>
                              <p:par>
                                <p:cTn id="20" presetID="4" presetClass="entr" presetSubtype="16" fill="hold" nodeType="with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box(in)">
                                      <p:cBhvr>
                                        <p:cTn id="22" dur="500"/>
                                        <p:tgtEl>
                                          <p:spTgt spid="33"/>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box(in)">
                                      <p:cBhvr>
                                        <p:cTn id="25" dur="500"/>
                                        <p:tgtEl>
                                          <p:spTgt spid="32"/>
                                        </p:tgtEl>
                                      </p:cBhvr>
                                    </p:animEffect>
                                  </p:childTnLst>
                                </p:cTn>
                              </p:par>
                              <p:par>
                                <p:cTn id="26" presetID="4" presetClass="entr" presetSubtype="16" fill="hold" grpId="1" nodeType="with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box(in)">
                                      <p:cBhvr>
                                        <p:cTn id="28" dur="500"/>
                                        <p:tgtEl>
                                          <p:spTgt spid="35"/>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box(in)">
                                      <p:cBhvr>
                                        <p:cTn id="31" dur="500"/>
                                        <p:tgtEl>
                                          <p:spTgt spid="41"/>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box(in)">
                                      <p:cBhvr>
                                        <p:cTn id="34" dur="500"/>
                                        <p:tgtEl>
                                          <p:spTgt spid="30"/>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box(in)">
                                      <p:cBhvr>
                                        <p:cTn id="37" dur="500"/>
                                        <p:tgtEl>
                                          <p:spTgt spid="29"/>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box(in)">
                                      <p:cBhvr>
                                        <p:cTn id="40" dur="500"/>
                                        <p:tgtEl>
                                          <p:spTgt spid="38"/>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box(in)">
                                      <p:cBhvr>
                                        <p:cTn id="43" dur="500"/>
                                        <p:tgtEl>
                                          <p:spTgt spid="31"/>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46"/>
                                        </p:tgtEl>
                                        <p:attrNameLst>
                                          <p:attrName>style.visibility</p:attrName>
                                        </p:attrNameLst>
                                      </p:cBhvr>
                                      <p:to>
                                        <p:strVal val="visible"/>
                                      </p:to>
                                    </p:set>
                                    <p:animEffect transition="in" filter="box(in)">
                                      <p:cBhvr>
                                        <p:cTn id="48" dur="500"/>
                                        <p:tgtEl>
                                          <p:spTgt spid="46"/>
                                        </p:tgtEl>
                                      </p:cBhvr>
                                    </p:animEffect>
                                  </p:childTnLst>
                                </p:cTn>
                              </p:par>
                              <p:par>
                                <p:cTn id="49" presetID="4" presetClass="entr" presetSubtype="16" fill="hold" nodeType="withEffect">
                                  <p:stCondLst>
                                    <p:cond delay="0"/>
                                  </p:stCondLst>
                                  <p:childTnLst>
                                    <p:set>
                                      <p:cBhvr>
                                        <p:cTn id="50" dur="1" fill="hold">
                                          <p:stCondLst>
                                            <p:cond delay="0"/>
                                          </p:stCondLst>
                                        </p:cTn>
                                        <p:tgtEl>
                                          <p:spTgt spid="45"/>
                                        </p:tgtEl>
                                        <p:attrNameLst>
                                          <p:attrName>style.visibility</p:attrName>
                                        </p:attrNameLst>
                                      </p:cBhvr>
                                      <p:to>
                                        <p:strVal val="visible"/>
                                      </p:to>
                                    </p:set>
                                    <p:animEffect transition="in" filter="box(in)">
                                      <p:cBhvr>
                                        <p:cTn id="51" dur="500"/>
                                        <p:tgtEl>
                                          <p:spTgt spid="45"/>
                                        </p:tgtEl>
                                      </p:cBhvr>
                                    </p:animEffect>
                                  </p:childTnLst>
                                </p:cTn>
                              </p:par>
                              <p:par>
                                <p:cTn id="52" presetID="4" presetClass="entr" presetSubtype="16" fill="hold" nodeType="withEffect">
                                  <p:stCondLst>
                                    <p:cond delay="0"/>
                                  </p:stCondLst>
                                  <p:childTnLst>
                                    <p:set>
                                      <p:cBhvr>
                                        <p:cTn id="53" dur="1" fill="hold">
                                          <p:stCondLst>
                                            <p:cond delay="0"/>
                                          </p:stCondLst>
                                        </p:cTn>
                                        <p:tgtEl>
                                          <p:spTgt spid="43"/>
                                        </p:tgtEl>
                                        <p:attrNameLst>
                                          <p:attrName>style.visibility</p:attrName>
                                        </p:attrNameLst>
                                      </p:cBhvr>
                                      <p:to>
                                        <p:strVal val="visible"/>
                                      </p:to>
                                    </p:set>
                                    <p:animEffect transition="in" filter="box(in)">
                                      <p:cBhvr>
                                        <p:cTn id="54" dur="500"/>
                                        <p:tgtEl>
                                          <p:spTgt spid="43"/>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59"/>
                                        </p:tgtEl>
                                        <p:attrNameLst>
                                          <p:attrName>style.visibility</p:attrName>
                                        </p:attrNameLst>
                                      </p:cBhvr>
                                      <p:to>
                                        <p:strVal val="visible"/>
                                      </p:to>
                                    </p:set>
                                    <p:animEffect transition="in" filter="box(in)">
                                      <p:cBhvr>
                                        <p:cTn id="59" dur="500"/>
                                        <p:tgtEl>
                                          <p:spTgt spid="59"/>
                                        </p:tgtEl>
                                      </p:cBhvr>
                                    </p:animEffect>
                                  </p:childTnLst>
                                </p:cTn>
                              </p:par>
                              <p:par>
                                <p:cTn id="60" presetID="4" presetClass="entr" presetSubtype="16" fill="hold" grpId="0" nodeType="withEffect">
                                  <p:stCondLst>
                                    <p:cond delay="0"/>
                                  </p:stCondLst>
                                  <p:childTnLst>
                                    <p:set>
                                      <p:cBhvr>
                                        <p:cTn id="61" dur="1" fill="hold">
                                          <p:stCondLst>
                                            <p:cond delay="0"/>
                                          </p:stCondLst>
                                        </p:cTn>
                                        <p:tgtEl>
                                          <p:spTgt spid="56"/>
                                        </p:tgtEl>
                                        <p:attrNameLst>
                                          <p:attrName>style.visibility</p:attrName>
                                        </p:attrNameLst>
                                      </p:cBhvr>
                                      <p:to>
                                        <p:strVal val="visible"/>
                                      </p:to>
                                    </p:set>
                                    <p:animEffect transition="in" filter="box(in)">
                                      <p:cBhvr>
                                        <p:cTn id="62" dur="500"/>
                                        <p:tgtEl>
                                          <p:spTgt spid="56"/>
                                        </p:tgtEl>
                                      </p:cBhvr>
                                    </p:animEffect>
                                  </p:childTnLst>
                                </p:cTn>
                              </p:par>
                              <p:par>
                                <p:cTn id="63" presetID="4" presetClass="entr" presetSubtype="16" fill="hold" grpId="0" nodeType="withEffect">
                                  <p:stCondLst>
                                    <p:cond delay="0"/>
                                  </p:stCondLst>
                                  <p:childTnLst>
                                    <p:set>
                                      <p:cBhvr>
                                        <p:cTn id="64" dur="1" fill="hold">
                                          <p:stCondLst>
                                            <p:cond delay="0"/>
                                          </p:stCondLst>
                                        </p:cTn>
                                        <p:tgtEl>
                                          <p:spTgt spid="60"/>
                                        </p:tgtEl>
                                        <p:attrNameLst>
                                          <p:attrName>style.visibility</p:attrName>
                                        </p:attrNameLst>
                                      </p:cBhvr>
                                      <p:to>
                                        <p:strVal val="visible"/>
                                      </p:to>
                                    </p:set>
                                    <p:animEffect transition="in" filter="box(in)">
                                      <p:cBhvr>
                                        <p:cTn id="65" dur="500"/>
                                        <p:tgtEl>
                                          <p:spTgt spid="60"/>
                                        </p:tgtEl>
                                      </p:cBhvr>
                                    </p:animEffect>
                                  </p:childTnLst>
                                </p:cTn>
                              </p:par>
                              <p:par>
                                <p:cTn id="66" presetID="4" presetClass="entr" presetSubtype="16" fill="hold" nodeType="withEffect">
                                  <p:stCondLst>
                                    <p:cond delay="0"/>
                                  </p:stCondLst>
                                  <p:childTnLst>
                                    <p:set>
                                      <p:cBhvr>
                                        <p:cTn id="67" dur="1" fill="hold">
                                          <p:stCondLst>
                                            <p:cond delay="0"/>
                                          </p:stCondLst>
                                        </p:cTn>
                                        <p:tgtEl>
                                          <p:spTgt spid="58"/>
                                        </p:tgtEl>
                                        <p:attrNameLst>
                                          <p:attrName>style.visibility</p:attrName>
                                        </p:attrNameLst>
                                      </p:cBhvr>
                                      <p:to>
                                        <p:strVal val="visible"/>
                                      </p:to>
                                    </p:set>
                                    <p:animEffect transition="in" filter="box(in)">
                                      <p:cBhvr>
                                        <p:cTn id="68" dur="500"/>
                                        <p:tgtEl>
                                          <p:spTgt spid="58"/>
                                        </p:tgtEl>
                                      </p:cBhvr>
                                    </p:animEffect>
                                  </p:childTnLst>
                                </p:cTn>
                              </p:par>
                              <p:par>
                                <p:cTn id="69" presetID="4" presetClass="entr" presetSubtype="16" fill="hold" grpId="0" nodeType="withEffect">
                                  <p:stCondLst>
                                    <p:cond delay="0"/>
                                  </p:stCondLst>
                                  <p:childTnLst>
                                    <p:set>
                                      <p:cBhvr>
                                        <p:cTn id="70" dur="1" fill="hold">
                                          <p:stCondLst>
                                            <p:cond delay="0"/>
                                          </p:stCondLst>
                                        </p:cTn>
                                        <p:tgtEl>
                                          <p:spTgt spid="61"/>
                                        </p:tgtEl>
                                        <p:attrNameLst>
                                          <p:attrName>style.visibility</p:attrName>
                                        </p:attrNameLst>
                                      </p:cBhvr>
                                      <p:to>
                                        <p:strVal val="visible"/>
                                      </p:to>
                                    </p:set>
                                    <p:animEffect transition="in" filter="box(in)">
                                      <p:cBhvr>
                                        <p:cTn id="71" dur="500"/>
                                        <p:tgtEl>
                                          <p:spTgt spid="61"/>
                                        </p:tgtEl>
                                      </p:cBhvr>
                                    </p:animEffect>
                                  </p:childTnLst>
                                </p:cTn>
                              </p:par>
                              <p:par>
                                <p:cTn id="72" presetID="4" presetClass="entr" presetSubtype="16" fill="hold" grpId="0" nodeType="withEffect">
                                  <p:stCondLst>
                                    <p:cond delay="0"/>
                                  </p:stCondLst>
                                  <p:childTnLst>
                                    <p:set>
                                      <p:cBhvr>
                                        <p:cTn id="73" dur="1" fill="hold">
                                          <p:stCondLst>
                                            <p:cond delay="0"/>
                                          </p:stCondLst>
                                        </p:cTn>
                                        <p:tgtEl>
                                          <p:spTgt spid="57"/>
                                        </p:tgtEl>
                                        <p:attrNameLst>
                                          <p:attrName>style.visibility</p:attrName>
                                        </p:attrNameLst>
                                      </p:cBhvr>
                                      <p:to>
                                        <p:strVal val="visible"/>
                                      </p:to>
                                    </p:set>
                                    <p:animEffect transition="in" filter="box(in)">
                                      <p:cBhvr>
                                        <p:cTn id="74" dur="500"/>
                                        <p:tgtEl>
                                          <p:spTgt spid="57"/>
                                        </p:tgtEl>
                                      </p:cBhvr>
                                    </p:animEffect>
                                  </p:childTnLst>
                                </p:cTn>
                              </p:par>
                              <p:par>
                                <p:cTn id="75" presetID="4" presetClass="entr" presetSubtype="16" fill="hold" grpId="0" nodeType="withEffect">
                                  <p:stCondLst>
                                    <p:cond delay="0"/>
                                  </p:stCondLst>
                                  <p:childTnLst>
                                    <p:set>
                                      <p:cBhvr>
                                        <p:cTn id="76" dur="1" fill="hold">
                                          <p:stCondLst>
                                            <p:cond delay="0"/>
                                          </p:stCondLst>
                                        </p:cTn>
                                        <p:tgtEl>
                                          <p:spTgt spid="62"/>
                                        </p:tgtEl>
                                        <p:attrNameLst>
                                          <p:attrName>style.visibility</p:attrName>
                                        </p:attrNameLst>
                                      </p:cBhvr>
                                      <p:to>
                                        <p:strVal val="visible"/>
                                      </p:to>
                                    </p:set>
                                    <p:animEffect transition="in" filter="box(in)">
                                      <p:cBhvr>
                                        <p:cTn id="77" dur="500"/>
                                        <p:tgtEl>
                                          <p:spTgt spid="62"/>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53"/>
                                        </p:tgtEl>
                                        <p:attrNameLst>
                                          <p:attrName>style.visibility</p:attrName>
                                        </p:attrNameLst>
                                      </p:cBhvr>
                                      <p:to>
                                        <p:strVal val="visible"/>
                                      </p:to>
                                    </p:set>
                                    <p:animEffect transition="in" filter="box(in)">
                                      <p:cBhvr>
                                        <p:cTn id="82" dur="500"/>
                                        <p:tgtEl>
                                          <p:spTgt spid="53"/>
                                        </p:tgtEl>
                                      </p:cBhvr>
                                    </p:animEffect>
                                  </p:childTnLst>
                                </p:cTn>
                              </p:par>
                              <p:par>
                                <p:cTn id="83" presetID="4" presetClass="entr" presetSubtype="16" fill="hold" grpId="0" nodeType="withEffect">
                                  <p:stCondLst>
                                    <p:cond delay="0"/>
                                  </p:stCondLst>
                                  <p:childTnLst>
                                    <p:set>
                                      <p:cBhvr>
                                        <p:cTn id="84" dur="1" fill="hold">
                                          <p:stCondLst>
                                            <p:cond delay="0"/>
                                          </p:stCondLst>
                                        </p:cTn>
                                        <p:tgtEl>
                                          <p:spTgt spid="55"/>
                                        </p:tgtEl>
                                        <p:attrNameLst>
                                          <p:attrName>style.visibility</p:attrName>
                                        </p:attrNameLst>
                                      </p:cBhvr>
                                      <p:to>
                                        <p:strVal val="visible"/>
                                      </p:to>
                                    </p:set>
                                    <p:animEffect transition="in" filter="box(in)">
                                      <p:cBhvr>
                                        <p:cTn id="85" dur="500"/>
                                        <p:tgtEl>
                                          <p:spTgt spid="55"/>
                                        </p:tgtEl>
                                      </p:cBhvr>
                                    </p:animEffect>
                                  </p:childTnLst>
                                </p:cTn>
                              </p:par>
                              <p:par>
                                <p:cTn id="86" presetID="4" presetClass="entr" presetSubtype="16" fill="hold" grpId="0" nodeType="withEffect">
                                  <p:stCondLst>
                                    <p:cond delay="0"/>
                                  </p:stCondLst>
                                  <p:childTnLst>
                                    <p:set>
                                      <p:cBhvr>
                                        <p:cTn id="87" dur="1" fill="hold">
                                          <p:stCondLst>
                                            <p:cond delay="0"/>
                                          </p:stCondLst>
                                        </p:cTn>
                                        <p:tgtEl>
                                          <p:spTgt spid="51"/>
                                        </p:tgtEl>
                                        <p:attrNameLst>
                                          <p:attrName>style.visibility</p:attrName>
                                        </p:attrNameLst>
                                      </p:cBhvr>
                                      <p:to>
                                        <p:strVal val="visible"/>
                                      </p:to>
                                    </p:set>
                                    <p:animEffect transition="in" filter="box(in)">
                                      <p:cBhvr>
                                        <p:cTn id="88" dur="500"/>
                                        <p:tgtEl>
                                          <p:spTgt spid="51"/>
                                        </p:tgtEl>
                                      </p:cBhvr>
                                    </p:animEffect>
                                  </p:childTnLst>
                                </p:cTn>
                              </p:par>
                              <p:par>
                                <p:cTn id="89" presetID="4" presetClass="entr" presetSubtype="16" fill="hold" grpId="0" nodeType="withEffect">
                                  <p:stCondLst>
                                    <p:cond delay="0"/>
                                  </p:stCondLst>
                                  <p:childTnLst>
                                    <p:set>
                                      <p:cBhvr>
                                        <p:cTn id="90" dur="1" fill="hold">
                                          <p:stCondLst>
                                            <p:cond delay="0"/>
                                          </p:stCondLst>
                                        </p:cTn>
                                        <p:tgtEl>
                                          <p:spTgt spid="52"/>
                                        </p:tgtEl>
                                        <p:attrNameLst>
                                          <p:attrName>style.visibility</p:attrName>
                                        </p:attrNameLst>
                                      </p:cBhvr>
                                      <p:to>
                                        <p:strVal val="visible"/>
                                      </p:to>
                                    </p:set>
                                    <p:animEffect transition="in" filter="box(in)">
                                      <p:cBhvr>
                                        <p:cTn id="91" dur="500"/>
                                        <p:tgtEl>
                                          <p:spTgt spid="52"/>
                                        </p:tgtEl>
                                      </p:cBhvr>
                                    </p:animEffect>
                                  </p:childTnLst>
                                </p:cTn>
                              </p:par>
                              <p:par>
                                <p:cTn id="92" presetID="4" presetClass="entr" presetSubtype="16" fill="hold" grpId="0" nodeType="withEffect">
                                  <p:stCondLst>
                                    <p:cond delay="0"/>
                                  </p:stCondLst>
                                  <p:childTnLst>
                                    <p:set>
                                      <p:cBhvr>
                                        <p:cTn id="93" dur="1" fill="hold">
                                          <p:stCondLst>
                                            <p:cond delay="0"/>
                                          </p:stCondLst>
                                        </p:cTn>
                                        <p:tgtEl>
                                          <p:spTgt spid="49"/>
                                        </p:tgtEl>
                                        <p:attrNameLst>
                                          <p:attrName>style.visibility</p:attrName>
                                        </p:attrNameLst>
                                      </p:cBhvr>
                                      <p:to>
                                        <p:strVal val="visible"/>
                                      </p:to>
                                    </p:set>
                                    <p:animEffect transition="in" filter="box(in)">
                                      <p:cBhvr>
                                        <p:cTn id="94" dur="500"/>
                                        <p:tgtEl>
                                          <p:spTgt spid="49"/>
                                        </p:tgtEl>
                                      </p:cBhvr>
                                    </p:animEffect>
                                  </p:childTnLst>
                                </p:cTn>
                              </p:par>
                              <p:par>
                                <p:cTn id="95" presetID="4" presetClass="entr" presetSubtype="16" fill="hold" nodeType="withEffect">
                                  <p:stCondLst>
                                    <p:cond delay="0"/>
                                  </p:stCondLst>
                                  <p:childTnLst>
                                    <p:set>
                                      <p:cBhvr>
                                        <p:cTn id="96" dur="1" fill="hold">
                                          <p:stCondLst>
                                            <p:cond delay="0"/>
                                          </p:stCondLst>
                                        </p:cTn>
                                        <p:tgtEl>
                                          <p:spTgt spid="54"/>
                                        </p:tgtEl>
                                        <p:attrNameLst>
                                          <p:attrName>style.visibility</p:attrName>
                                        </p:attrNameLst>
                                      </p:cBhvr>
                                      <p:to>
                                        <p:strVal val="visible"/>
                                      </p:to>
                                    </p:set>
                                    <p:animEffect transition="in" filter="box(in)">
                                      <p:cBhvr>
                                        <p:cTn id="97" dur="500"/>
                                        <p:tgtEl>
                                          <p:spTgt spid="54"/>
                                        </p:tgtEl>
                                      </p:cBhvr>
                                    </p:animEffect>
                                  </p:childTnLst>
                                </p:cTn>
                              </p:par>
                              <p:par>
                                <p:cTn id="98" presetID="4" presetClass="entr" presetSubtype="16" fill="hold" grpId="0" nodeType="withEffect">
                                  <p:stCondLst>
                                    <p:cond delay="0"/>
                                  </p:stCondLst>
                                  <p:childTnLst>
                                    <p:set>
                                      <p:cBhvr>
                                        <p:cTn id="99" dur="1" fill="hold">
                                          <p:stCondLst>
                                            <p:cond delay="0"/>
                                          </p:stCondLst>
                                        </p:cTn>
                                        <p:tgtEl>
                                          <p:spTgt spid="63"/>
                                        </p:tgtEl>
                                        <p:attrNameLst>
                                          <p:attrName>style.visibility</p:attrName>
                                        </p:attrNameLst>
                                      </p:cBhvr>
                                      <p:to>
                                        <p:strVal val="visible"/>
                                      </p:to>
                                    </p:set>
                                    <p:animEffect transition="in" filter="box(in)">
                                      <p:cBhvr>
                                        <p:cTn id="100"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p:bldP spid="31" grpId="0"/>
      <p:bldP spid="32" grpId="0" animBg="1"/>
      <p:bldP spid="35" grpId="0"/>
      <p:bldP spid="35" grpId="1"/>
      <p:bldP spid="34" grpId="0" animBg="1"/>
      <p:bldP spid="38" grpId="0" animBg="1"/>
      <p:bldP spid="40" grpId="0"/>
      <p:bldP spid="41" grpId="0" animBg="1"/>
      <p:bldP spid="46" grpId="0"/>
      <p:bldP spid="51" grpId="0" animBg="1"/>
      <p:bldP spid="52" grpId="0"/>
      <p:bldP spid="53" grpId="0" animBg="1"/>
      <p:bldP spid="55" grpId="0"/>
      <p:bldP spid="49" grpId="0" animBg="1"/>
      <p:bldP spid="56" grpId="0" animBg="1"/>
      <p:bldP spid="57" grpId="0" animBg="1"/>
      <p:bldP spid="59" grpId="0" animBg="1"/>
      <p:bldP spid="60" grpId="0"/>
      <p:bldP spid="61" grpId="0"/>
      <p:bldP spid="62" grpId="0"/>
      <p:bldP spid="6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0"/>
          <p:cNvSpPr>
            <a:spLocks noGrp="1"/>
          </p:cNvSpPr>
          <p:nvPr>
            <p:ph type="title"/>
          </p:nvPr>
        </p:nvSpPr>
        <p:spPr>
          <a:xfrm>
            <a:off x="381000" y="230188"/>
            <a:ext cx="8382000" cy="1329595"/>
          </a:xfrm>
        </p:spPr>
        <p:txBody>
          <a:bodyPr>
            <a:normAutofit fontScale="90000"/>
          </a:bodyPr>
          <a:lstStyle/>
          <a:p>
            <a:r>
              <a:rPr lang="es-ES" b="1" dirty="0" smtClean="0">
                <a:effectLst/>
              </a:rPr>
              <a:t>Decisiones de Diseño…</a:t>
            </a:r>
            <a:r>
              <a:rPr lang="en-US" b="1" dirty="0" smtClean="0">
                <a:effectLst/>
              </a:rPr>
              <a:t/>
            </a:r>
            <a:br>
              <a:rPr lang="en-US" b="1" dirty="0" smtClean="0">
                <a:effectLst/>
              </a:rPr>
            </a:br>
            <a:endParaRPr lang="es-ES" b="1" dirty="0" smtClean="0">
              <a:effectLst/>
            </a:endParaRPr>
          </a:p>
        </p:txBody>
      </p:sp>
      <p:sp>
        <p:nvSpPr>
          <p:cNvPr id="13315" name="Content Placeholder 16"/>
          <p:cNvSpPr>
            <a:spLocks noGrp="1"/>
          </p:cNvSpPr>
          <p:nvPr>
            <p:ph idx="1"/>
          </p:nvPr>
        </p:nvSpPr>
        <p:spPr>
          <a:xfrm>
            <a:off x="381000" y="1412876"/>
            <a:ext cx="4218992" cy="5165206"/>
          </a:xfrm>
        </p:spPr>
        <p:txBody>
          <a:bodyPr>
            <a:normAutofit fontScale="70000" lnSpcReduction="20000"/>
          </a:bodyPr>
          <a:lstStyle/>
          <a:p>
            <a:r>
              <a:rPr lang="es-ES" sz="2800" dirty="0" smtClean="0"/>
              <a:t>Cambios en el CGDN:</a:t>
            </a:r>
          </a:p>
          <a:p>
            <a:pPr>
              <a:buNone/>
            </a:pPr>
            <a:endParaRPr lang="es-ES" sz="2800" dirty="0" smtClean="0"/>
          </a:p>
          <a:p>
            <a:pPr lvl="1"/>
            <a:r>
              <a:rPr lang="es-ES" sz="2400" b="1" i="1" dirty="0" smtClean="0"/>
              <a:t>Se crea un nuevo tipo de ítem en el Gestor de Configuración: </a:t>
            </a:r>
            <a:r>
              <a:rPr lang="es-ES" sz="2400" b="1" dirty="0" smtClean="0"/>
              <a:t>Proyecto BizTalk ESB</a:t>
            </a:r>
          </a:p>
          <a:p>
            <a:pPr lvl="1"/>
            <a:endParaRPr lang="es-ES" sz="2400" b="1" i="1" dirty="0" smtClean="0"/>
          </a:p>
          <a:p>
            <a:pPr lvl="1"/>
            <a:r>
              <a:rPr lang="es-ES" sz="2400" b="1" i="1" dirty="0" smtClean="0"/>
              <a:t>Permite desplegar los proyectos de BizTalk ESB en los distintos entornos de ejecución (Desarrollo, Preproducción, Producción)</a:t>
            </a:r>
          </a:p>
          <a:p>
            <a:pPr lvl="1"/>
            <a:endParaRPr lang="es-ES" sz="2400" b="1" i="1" dirty="0" smtClean="0"/>
          </a:p>
          <a:p>
            <a:pPr lvl="1"/>
            <a:r>
              <a:rPr lang="es-ES" sz="2400" b="1" i="1" dirty="0" smtClean="0"/>
              <a:t>Permite almacenar los distintos artefactos que forman parte de una solución BizTalk (</a:t>
            </a:r>
            <a:r>
              <a:rPr lang="es-ES" sz="2400" b="1" i="1" dirty="0" err="1" smtClean="0"/>
              <a:t>DLLs</a:t>
            </a:r>
            <a:r>
              <a:rPr lang="es-ES" sz="2400" b="1" i="1" dirty="0" smtClean="0"/>
              <a:t>, </a:t>
            </a:r>
            <a:r>
              <a:rPr lang="es-ES" sz="2400" b="1" i="1" dirty="0" err="1" smtClean="0"/>
              <a:t>Bindings</a:t>
            </a:r>
            <a:r>
              <a:rPr lang="es-ES" sz="2400" b="1" i="1" dirty="0" smtClean="0"/>
              <a:t>, </a:t>
            </a:r>
            <a:r>
              <a:rPr lang="es-ES" sz="2400" b="1" i="1" dirty="0" err="1" smtClean="0"/>
              <a:t>Policies</a:t>
            </a:r>
            <a:r>
              <a:rPr lang="es-ES" sz="2400" b="1" i="1" dirty="0" smtClean="0"/>
              <a:t>, …)</a:t>
            </a:r>
          </a:p>
          <a:p>
            <a:pPr lvl="1"/>
            <a:endParaRPr lang="es-ES" sz="2400" b="1" i="1" dirty="0" smtClean="0"/>
          </a:p>
          <a:p>
            <a:pPr lvl="1"/>
            <a:r>
              <a:rPr lang="es-ES" sz="2400" b="1" i="1" dirty="0" smtClean="0"/>
              <a:t>Almacena la configuración relativa a las transformaciones a realizar y al </a:t>
            </a:r>
            <a:r>
              <a:rPr lang="es-ES" sz="2400" b="1" i="1" dirty="0" err="1" smtClean="0"/>
              <a:t>endpoint</a:t>
            </a:r>
            <a:r>
              <a:rPr lang="es-ES" sz="2400" b="1" i="1" dirty="0" smtClean="0"/>
              <a:t> de salida para cada proyecto y para cada entorno</a:t>
            </a:r>
          </a:p>
          <a:p>
            <a:pPr lvl="1"/>
            <a:endParaRPr lang="es-ES" sz="2100" b="1" i="1" dirty="0" smtClean="0"/>
          </a:p>
          <a:p>
            <a:pPr lvl="2"/>
            <a:endParaRPr lang="es-ES" sz="2000" dirty="0" smtClean="0"/>
          </a:p>
          <a:p>
            <a:pPr lvl="1"/>
            <a:endParaRPr lang="es-ES" i="1" dirty="0" smtClean="0"/>
          </a:p>
          <a:p>
            <a:endParaRPr lang="es-ES" sz="2800" i="1" dirty="0" smtClean="0"/>
          </a:p>
        </p:txBody>
      </p:sp>
      <p:pic>
        <p:nvPicPr>
          <p:cNvPr id="42" name="Picture 2"/>
          <p:cNvPicPr>
            <a:picLocks noChangeAspect="1" noChangeArrowheads="1"/>
          </p:cNvPicPr>
          <p:nvPr/>
        </p:nvPicPr>
        <p:blipFill>
          <a:blip r:embed="rId3"/>
          <a:srcRect/>
          <a:stretch>
            <a:fillRect/>
          </a:stretch>
        </p:blipFill>
        <p:spPr bwMode="auto">
          <a:xfrm>
            <a:off x="4708330" y="2052749"/>
            <a:ext cx="3976719" cy="4180114"/>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22"/>
          <p:cNvSpPr>
            <a:spLocks noChangeArrowheads="1"/>
          </p:cNvSpPr>
          <p:nvPr/>
        </p:nvSpPr>
        <p:spPr bwMode="auto">
          <a:xfrm>
            <a:off x="3886164" y="5329989"/>
            <a:ext cx="1906969" cy="1023064"/>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pic>
        <p:nvPicPr>
          <p:cNvPr id="16" name="15 Imagen" descr="ImportXSDIcon.gif"/>
          <p:cNvPicPr>
            <a:picLocks noChangeAspect="1"/>
          </p:cNvPicPr>
          <p:nvPr/>
        </p:nvPicPr>
        <p:blipFill>
          <a:blip r:embed="rId3"/>
          <a:stretch>
            <a:fillRect/>
          </a:stretch>
        </p:blipFill>
        <p:spPr>
          <a:xfrm>
            <a:off x="4070669" y="5755149"/>
            <a:ext cx="304800" cy="304800"/>
          </a:xfrm>
          <a:prstGeom prst="rect">
            <a:avLst/>
          </a:prstGeom>
        </p:spPr>
      </p:pic>
      <p:sp>
        <p:nvSpPr>
          <p:cNvPr id="29" name="Rectangle 122"/>
          <p:cNvSpPr>
            <a:spLocks noChangeArrowheads="1"/>
          </p:cNvSpPr>
          <p:nvPr/>
        </p:nvSpPr>
        <p:spPr bwMode="auto">
          <a:xfrm>
            <a:off x="6035806" y="5325976"/>
            <a:ext cx="1906969" cy="1023064"/>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sp>
        <p:nvSpPr>
          <p:cNvPr id="13314" name="Title 20"/>
          <p:cNvSpPr>
            <a:spLocks noGrp="1"/>
          </p:cNvSpPr>
          <p:nvPr>
            <p:ph type="title"/>
          </p:nvPr>
        </p:nvSpPr>
        <p:spPr>
          <a:xfrm>
            <a:off x="381000" y="230188"/>
            <a:ext cx="8382000" cy="1329595"/>
          </a:xfrm>
        </p:spPr>
        <p:txBody>
          <a:bodyPr>
            <a:normAutofit fontScale="90000"/>
          </a:bodyPr>
          <a:lstStyle/>
          <a:p>
            <a:r>
              <a:rPr lang="es-ES" b="1" dirty="0" smtClean="0">
                <a:effectLst/>
              </a:rPr>
              <a:t>Decisiones de Diseño…</a:t>
            </a:r>
            <a:r>
              <a:rPr lang="en-US" b="1" dirty="0" smtClean="0">
                <a:effectLst/>
              </a:rPr>
              <a:t/>
            </a:r>
            <a:br>
              <a:rPr lang="en-US" b="1" dirty="0" smtClean="0">
                <a:effectLst/>
              </a:rPr>
            </a:br>
            <a:endParaRPr lang="es-ES" b="1" dirty="0" smtClean="0">
              <a:effectLst/>
            </a:endParaRPr>
          </a:p>
        </p:txBody>
      </p:sp>
      <p:sp>
        <p:nvSpPr>
          <p:cNvPr id="13315" name="Content Placeholder 16"/>
          <p:cNvSpPr>
            <a:spLocks noGrp="1"/>
          </p:cNvSpPr>
          <p:nvPr>
            <p:ph idx="1"/>
          </p:nvPr>
        </p:nvSpPr>
        <p:spPr>
          <a:xfrm>
            <a:off x="381000" y="1412876"/>
            <a:ext cx="8382000" cy="2425198"/>
          </a:xfrm>
        </p:spPr>
        <p:txBody>
          <a:bodyPr>
            <a:normAutofit fontScale="92500" lnSpcReduction="20000"/>
          </a:bodyPr>
          <a:lstStyle/>
          <a:p>
            <a:r>
              <a:rPr lang="es-ES" sz="2800" dirty="0" smtClean="0"/>
              <a:t>Componentes </a:t>
            </a:r>
            <a:r>
              <a:rPr lang="es-ES" sz="2800" dirty="0" err="1" smtClean="0"/>
              <a:t>LTransa</a:t>
            </a:r>
            <a:r>
              <a:rPr lang="es-ES" sz="2800" dirty="0" smtClean="0"/>
              <a:t>:</a:t>
            </a:r>
          </a:p>
          <a:p>
            <a:pPr>
              <a:buNone/>
            </a:pPr>
            <a:endParaRPr lang="es-ES" sz="2800" dirty="0" smtClean="0"/>
          </a:p>
          <a:p>
            <a:pPr lvl="1"/>
            <a:r>
              <a:rPr lang="es-ES" sz="2400" b="1" i="1" dirty="0" smtClean="0"/>
              <a:t>Se crea un único componente de pipeline</a:t>
            </a:r>
          </a:p>
          <a:p>
            <a:pPr lvl="1"/>
            <a:r>
              <a:rPr lang="es-ES" sz="2400" b="1" i="1" dirty="0" smtClean="0"/>
              <a:t>Se extrae la funcionalidad de comunicación, que ahora reside en el adaptador de BizTalk TCP</a:t>
            </a:r>
          </a:p>
          <a:p>
            <a:pPr lvl="1"/>
            <a:r>
              <a:rPr lang="es-ES" sz="2400" b="1" i="1" dirty="0" smtClean="0"/>
              <a:t>Su funcionalidad ahora se limita a la generación de tiras</a:t>
            </a:r>
          </a:p>
          <a:p>
            <a:pPr lvl="1"/>
            <a:r>
              <a:rPr lang="es-ES" sz="2400" b="1" i="1" dirty="0" smtClean="0"/>
              <a:t>Recibe siempre la misma entrada</a:t>
            </a:r>
          </a:p>
          <a:p>
            <a:pPr lvl="2"/>
            <a:endParaRPr lang="es-ES" sz="2000" dirty="0" smtClean="0"/>
          </a:p>
          <a:p>
            <a:pPr lvl="1"/>
            <a:endParaRPr lang="es-ES" dirty="0" smtClean="0"/>
          </a:p>
          <a:p>
            <a:endParaRPr lang="es-ES" sz="2800" dirty="0" smtClean="0"/>
          </a:p>
        </p:txBody>
      </p:sp>
      <p:sp>
        <p:nvSpPr>
          <p:cNvPr id="4" name="AutoShape 2"/>
          <p:cNvSpPr>
            <a:spLocks noChangeArrowheads="1"/>
          </p:cNvSpPr>
          <p:nvPr/>
        </p:nvSpPr>
        <p:spPr bwMode="auto">
          <a:xfrm>
            <a:off x="1193791" y="4454628"/>
            <a:ext cx="1849438" cy="758825"/>
          </a:xfrm>
          <a:prstGeom prst="can">
            <a:avLst>
              <a:gd name="adj" fmla="val 26180"/>
            </a:avLst>
          </a:prstGeom>
          <a:gradFill rotWithShape="1">
            <a:gsLst>
              <a:gs pos="0">
                <a:schemeClr val="hlink">
                  <a:gamma/>
                  <a:shade val="46275"/>
                  <a:invGamma/>
                </a:schemeClr>
              </a:gs>
              <a:gs pos="100000">
                <a:schemeClr val="hlink">
                  <a:alpha val="70000"/>
                </a:schemeClr>
              </a:gs>
            </a:gsLst>
            <a:lin ang="2700000" scaled="1"/>
          </a:gradFill>
          <a:ln w="9525">
            <a:solidFill>
              <a:schemeClr val="hlink"/>
            </a:solidFill>
            <a:round/>
            <a:headEnd/>
            <a:tailEnd/>
          </a:ln>
          <a:effectLst/>
        </p:spPr>
        <p:txBody>
          <a:bodyPr wrap="none" anchor="ctr"/>
          <a:lstStyle/>
          <a:p>
            <a:pPr>
              <a:defRPr/>
            </a:pPr>
            <a:endParaRPr lang="en-US"/>
          </a:p>
        </p:txBody>
      </p:sp>
      <p:sp>
        <p:nvSpPr>
          <p:cNvPr id="5" name="Text Box 12"/>
          <p:cNvSpPr txBox="1">
            <a:spLocks noChangeArrowheads="1"/>
          </p:cNvSpPr>
          <p:nvPr/>
        </p:nvSpPr>
        <p:spPr bwMode="auto">
          <a:xfrm>
            <a:off x="1379529" y="4397478"/>
            <a:ext cx="1450975" cy="457200"/>
          </a:xfrm>
          <a:prstGeom prst="rect">
            <a:avLst/>
          </a:prstGeom>
          <a:noFill/>
          <a:ln w="9525">
            <a:noFill/>
            <a:miter lim="800000"/>
            <a:headEnd/>
            <a:tailEnd/>
          </a:ln>
          <a:effectLst/>
        </p:spPr>
        <p:txBody>
          <a:bodyPr>
            <a:spAutoFit/>
          </a:bodyPr>
          <a:lstStyle/>
          <a:p>
            <a:pPr algn="ctr">
              <a:defRPr/>
            </a:pPr>
            <a:r>
              <a:rPr lang="en-US" sz="1200" b="1" dirty="0">
                <a:solidFill>
                  <a:schemeClr val="bg1"/>
                </a:solidFill>
                <a:effectLst>
                  <a:outerShdw blurRad="38100" dist="38100" dir="2700000" algn="tl">
                    <a:srgbClr val="000000"/>
                  </a:outerShdw>
                </a:effectLst>
                <a:latin typeface="Arial" pitchFamily="34" charset="0"/>
              </a:rPr>
              <a:t>BizTalk</a:t>
            </a:r>
            <a:br>
              <a:rPr lang="en-US" sz="1200" b="1" dirty="0">
                <a:solidFill>
                  <a:schemeClr val="bg1"/>
                </a:solidFill>
                <a:effectLst>
                  <a:outerShdw blurRad="38100" dist="38100" dir="2700000" algn="tl">
                    <a:srgbClr val="000000"/>
                  </a:outerShdw>
                </a:effectLst>
                <a:latin typeface="Arial" pitchFamily="34" charset="0"/>
              </a:rPr>
            </a:br>
            <a:r>
              <a:rPr lang="en-US" sz="1200" b="1" dirty="0">
                <a:solidFill>
                  <a:schemeClr val="bg1"/>
                </a:solidFill>
                <a:effectLst>
                  <a:outerShdw blurRad="38100" dist="38100" dir="2700000" algn="tl">
                    <a:srgbClr val="000000"/>
                  </a:outerShdw>
                </a:effectLst>
                <a:latin typeface="Arial" pitchFamily="34" charset="0"/>
              </a:rPr>
              <a:t>Message Box DB</a:t>
            </a:r>
          </a:p>
        </p:txBody>
      </p:sp>
      <p:sp>
        <p:nvSpPr>
          <p:cNvPr id="6" name="Rectangle 122"/>
          <p:cNvSpPr>
            <a:spLocks noChangeArrowheads="1"/>
          </p:cNvSpPr>
          <p:nvPr/>
        </p:nvSpPr>
        <p:spPr bwMode="auto">
          <a:xfrm>
            <a:off x="3878946" y="4502829"/>
            <a:ext cx="1870075" cy="711200"/>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sp>
        <p:nvSpPr>
          <p:cNvPr id="8" name="AutoShape 132"/>
          <p:cNvSpPr>
            <a:spLocks noChangeArrowheads="1"/>
          </p:cNvSpPr>
          <p:nvPr/>
        </p:nvSpPr>
        <p:spPr bwMode="auto">
          <a:xfrm>
            <a:off x="5668058" y="4280579"/>
            <a:ext cx="365125" cy="606425"/>
          </a:xfrm>
          <a:prstGeom prst="rightArrowCallout">
            <a:avLst>
              <a:gd name="adj1" fmla="val 41522"/>
              <a:gd name="adj2" fmla="val 41522"/>
              <a:gd name="adj3" fmla="val 16667"/>
              <a:gd name="adj4" fmla="val 66667"/>
            </a:avLst>
          </a:prstGeom>
          <a:gradFill rotWithShape="1">
            <a:gsLst>
              <a:gs pos="0">
                <a:schemeClr val="hlink">
                  <a:gamma/>
                  <a:shade val="46275"/>
                  <a:invGamma/>
                </a:schemeClr>
              </a:gs>
              <a:gs pos="100000">
                <a:schemeClr val="hlink">
                  <a:alpha val="70000"/>
                </a:schemeClr>
              </a:gs>
            </a:gsLst>
            <a:lin ang="2700000" scaled="1"/>
          </a:gradFill>
          <a:ln w="9525">
            <a:solidFill>
              <a:schemeClr val="hlink"/>
            </a:solidFill>
            <a:miter lim="800000"/>
            <a:headEnd/>
            <a:tailEnd/>
          </a:ln>
          <a:effectLst/>
        </p:spPr>
        <p:txBody>
          <a:bodyPr wrap="none" anchor="ctr"/>
          <a:lstStyle/>
          <a:p>
            <a:pPr algn="ctr">
              <a:defRPr/>
            </a:pPr>
            <a:endParaRPr lang="en-US" sz="1400">
              <a:solidFill>
                <a:schemeClr val="bg2"/>
              </a:solidFill>
              <a:latin typeface="Segoe" pitchFamily="34" charset="0"/>
            </a:endParaRPr>
          </a:p>
        </p:txBody>
      </p:sp>
      <p:sp>
        <p:nvSpPr>
          <p:cNvPr id="9" name="Text Box 133"/>
          <p:cNvSpPr txBox="1">
            <a:spLocks noChangeArrowheads="1"/>
          </p:cNvSpPr>
          <p:nvPr/>
        </p:nvSpPr>
        <p:spPr bwMode="auto">
          <a:xfrm>
            <a:off x="4420283" y="4250416"/>
            <a:ext cx="1487488" cy="274638"/>
          </a:xfrm>
          <a:prstGeom prst="rect">
            <a:avLst/>
          </a:prstGeom>
          <a:noFill/>
          <a:ln w="9525">
            <a:noFill/>
            <a:miter lim="800000"/>
            <a:headEnd/>
            <a:tailEnd/>
          </a:ln>
        </p:spPr>
        <p:txBody>
          <a:bodyPr>
            <a:spAutoFit/>
          </a:bodyPr>
          <a:lstStyle/>
          <a:p>
            <a:pPr algn="r">
              <a:defRPr/>
            </a:pPr>
            <a:r>
              <a:rPr lang="en-US" sz="1200" b="1" dirty="0" err="1" smtClean="0">
                <a:effectLst>
                  <a:outerShdw blurRad="38100" dist="38100" dir="2700000" algn="tl">
                    <a:srgbClr val="000000"/>
                  </a:outerShdw>
                </a:effectLst>
                <a:latin typeface="Segoe" pitchFamily="34" charset="0"/>
              </a:rPr>
              <a:t>Adaptador</a:t>
            </a:r>
            <a:r>
              <a:rPr lang="en-US" sz="1200" b="1" dirty="0" smtClean="0">
                <a:effectLst>
                  <a:outerShdw blurRad="38100" dist="38100" dir="2700000" algn="tl">
                    <a:srgbClr val="000000"/>
                  </a:outerShdw>
                </a:effectLst>
                <a:latin typeface="Segoe" pitchFamily="34" charset="0"/>
              </a:rPr>
              <a:t> TCP</a:t>
            </a:r>
            <a:endParaRPr lang="en-US" sz="1200" b="1" dirty="0">
              <a:effectLst>
                <a:outerShdw blurRad="38100" dist="38100" dir="2700000" algn="tl">
                  <a:srgbClr val="000000"/>
                </a:outerShdw>
              </a:effectLst>
              <a:latin typeface="Segoe" pitchFamily="34" charset="0"/>
            </a:endParaRPr>
          </a:p>
        </p:txBody>
      </p:sp>
      <p:grpSp>
        <p:nvGrpSpPr>
          <p:cNvPr id="2" name="Group 123"/>
          <p:cNvGrpSpPr>
            <a:grpSpLocks/>
          </p:cNvGrpSpPr>
          <p:nvPr/>
        </p:nvGrpSpPr>
        <p:grpSpPr bwMode="auto">
          <a:xfrm>
            <a:off x="4080308" y="4873973"/>
            <a:ext cx="1370012" cy="207962"/>
            <a:chOff x="1104" y="1824"/>
            <a:chExt cx="2256" cy="864"/>
          </a:xfrm>
        </p:grpSpPr>
        <p:sp>
          <p:nvSpPr>
            <p:cNvPr id="12" name="AutoShape 124"/>
            <p:cNvSpPr>
              <a:spLocks noChangeArrowheads="1"/>
            </p:cNvSpPr>
            <p:nvPr/>
          </p:nvSpPr>
          <p:spPr bwMode="auto">
            <a:xfrm rot="5400000">
              <a:off x="1128"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sp>
          <p:nvSpPr>
            <p:cNvPr id="13" name="AutoShape 125"/>
            <p:cNvSpPr>
              <a:spLocks noChangeArrowheads="1"/>
            </p:cNvSpPr>
            <p:nvPr/>
          </p:nvSpPr>
          <p:spPr bwMode="auto">
            <a:xfrm rot="5400000">
              <a:off x="1800"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sp>
          <p:nvSpPr>
            <p:cNvPr id="14" name="AutoShape 126"/>
            <p:cNvSpPr>
              <a:spLocks noChangeArrowheads="1"/>
            </p:cNvSpPr>
            <p:nvPr/>
          </p:nvSpPr>
          <p:spPr bwMode="auto">
            <a:xfrm rot="5400000">
              <a:off x="2472"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grpSp>
      <p:sp>
        <p:nvSpPr>
          <p:cNvPr id="7" name="Text Box 127"/>
          <p:cNvSpPr txBox="1">
            <a:spLocks noChangeArrowheads="1"/>
          </p:cNvSpPr>
          <p:nvPr/>
        </p:nvSpPr>
        <p:spPr bwMode="auto">
          <a:xfrm>
            <a:off x="4080558" y="4540088"/>
            <a:ext cx="1425575" cy="274637"/>
          </a:xfrm>
          <a:prstGeom prst="rect">
            <a:avLst/>
          </a:prstGeom>
          <a:noFill/>
          <a:ln w="9525">
            <a:noFill/>
            <a:miter lim="800000"/>
            <a:headEnd/>
            <a:tailEnd/>
          </a:ln>
          <a:effectLst/>
        </p:spPr>
        <p:txBody>
          <a:bodyPr>
            <a:spAutoFit/>
          </a:bodyPr>
          <a:lstStyle/>
          <a:p>
            <a:pPr algn="ctr">
              <a:defRPr/>
            </a:pPr>
            <a:r>
              <a:rPr lang="en-US" sz="1200" dirty="0">
                <a:effectLst>
                  <a:outerShdw blurRad="38100" dist="38100" dir="2700000" algn="tl">
                    <a:srgbClr val="000000"/>
                  </a:outerShdw>
                </a:effectLst>
                <a:latin typeface="Segoe" pitchFamily="34" charset="0"/>
              </a:rPr>
              <a:t>Send Pipeline</a:t>
            </a:r>
          </a:p>
        </p:txBody>
      </p:sp>
      <p:sp>
        <p:nvSpPr>
          <p:cNvPr id="15" name="14 Flecha derecha"/>
          <p:cNvSpPr/>
          <p:nvPr/>
        </p:nvSpPr>
        <p:spPr>
          <a:xfrm>
            <a:off x="2899612" y="4884823"/>
            <a:ext cx="1191126" cy="156409"/>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18" name="Text Box 127"/>
          <p:cNvSpPr txBox="1">
            <a:spLocks noChangeArrowheads="1"/>
          </p:cNvSpPr>
          <p:nvPr/>
        </p:nvSpPr>
        <p:spPr bwMode="auto">
          <a:xfrm>
            <a:off x="3946323" y="5366280"/>
            <a:ext cx="1756611" cy="276999"/>
          </a:xfrm>
          <a:prstGeom prst="rect">
            <a:avLst/>
          </a:prstGeom>
          <a:noFill/>
          <a:ln w="9525">
            <a:noFill/>
            <a:miter lim="800000"/>
            <a:headEnd/>
            <a:tailEnd/>
          </a:ln>
          <a:effectLst/>
        </p:spPr>
        <p:txBody>
          <a:bodyPr wrap="square">
            <a:spAutoFit/>
          </a:bodyPr>
          <a:lstStyle/>
          <a:p>
            <a:pPr algn="ctr">
              <a:defRPr/>
            </a:pPr>
            <a:r>
              <a:rPr lang="en-US" sz="1200" dirty="0" err="1" smtClean="0">
                <a:effectLst>
                  <a:outerShdw blurRad="38100" dist="38100" dir="2700000" algn="tl">
                    <a:srgbClr val="000000"/>
                  </a:outerShdw>
                </a:effectLst>
                <a:latin typeface="Segoe" pitchFamily="34" charset="0"/>
              </a:rPr>
              <a:t>Componente</a:t>
            </a:r>
            <a:r>
              <a:rPr lang="en-US" sz="1200" dirty="0" smtClean="0">
                <a:effectLst>
                  <a:outerShdw blurRad="38100" dist="38100" dir="2700000" algn="tl">
                    <a:srgbClr val="000000"/>
                  </a:outerShdw>
                </a:effectLst>
                <a:latin typeface="Segoe" pitchFamily="34" charset="0"/>
              </a:rPr>
              <a:t> </a:t>
            </a:r>
            <a:r>
              <a:rPr lang="en-US" sz="1200" dirty="0" err="1" smtClean="0">
                <a:effectLst>
                  <a:outerShdw blurRad="38100" dist="38100" dir="2700000" algn="tl">
                    <a:srgbClr val="000000"/>
                  </a:outerShdw>
                </a:effectLst>
                <a:latin typeface="Segoe" pitchFamily="34" charset="0"/>
              </a:rPr>
              <a:t>NLTransa</a:t>
            </a:r>
            <a:endParaRPr lang="en-US" sz="1200" dirty="0">
              <a:effectLst>
                <a:outerShdw blurRad="38100" dist="38100" dir="2700000" algn="tl">
                  <a:srgbClr val="000000"/>
                </a:outerShdw>
              </a:effectLst>
              <a:latin typeface="Segoe" pitchFamily="34" charset="0"/>
            </a:endParaRPr>
          </a:p>
        </p:txBody>
      </p:sp>
      <p:sp>
        <p:nvSpPr>
          <p:cNvPr id="19" name="Text Box 127"/>
          <p:cNvSpPr txBox="1">
            <a:spLocks noChangeArrowheads="1"/>
          </p:cNvSpPr>
          <p:nvPr/>
        </p:nvSpPr>
        <p:spPr bwMode="auto">
          <a:xfrm>
            <a:off x="3340719" y="6048072"/>
            <a:ext cx="1756611" cy="230832"/>
          </a:xfrm>
          <a:prstGeom prst="rect">
            <a:avLst/>
          </a:prstGeom>
          <a:noFill/>
          <a:ln w="9525">
            <a:noFill/>
            <a:miter lim="800000"/>
            <a:headEnd/>
            <a:tailEnd/>
          </a:ln>
          <a:effectLst/>
        </p:spPr>
        <p:txBody>
          <a:bodyPr wrap="square">
            <a:spAutoFit/>
          </a:bodyPr>
          <a:lstStyle/>
          <a:p>
            <a:pPr algn="ctr">
              <a:defRPr/>
            </a:pPr>
            <a:r>
              <a:rPr lang="en-US" sz="900" dirty="0" smtClean="0">
                <a:effectLst>
                  <a:outerShdw blurRad="38100" dist="38100" dir="2700000" algn="tl">
                    <a:srgbClr val="000000"/>
                  </a:outerShdw>
                </a:effectLst>
                <a:latin typeface="Segoe" pitchFamily="34" charset="0"/>
              </a:rPr>
              <a:t>EntradaNLTransa.xsd</a:t>
            </a:r>
            <a:endParaRPr lang="en-US" sz="900" dirty="0">
              <a:effectLst>
                <a:outerShdw blurRad="38100" dist="38100" dir="2700000" algn="tl">
                  <a:srgbClr val="000000"/>
                </a:outerShdw>
              </a:effectLst>
              <a:latin typeface="Segoe" pitchFamily="34" charset="0"/>
            </a:endParaRPr>
          </a:p>
        </p:txBody>
      </p:sp>
      <p:sp>
        <p:nvSpPr>
          <p:cNvPr id="21" name="20 Rectángulo redondeado"/>
          <p:cNvSpPr/>
          <p:nvPr/>
        </p:nvSpPr>
        <p:spPr>
          <a:xfrm>
            <a:off x="4848690" y="5714997"/>
            <a:ext cx="794084" cy="54142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pic>
        <p:nvPicPr>
          <p:cNvPr id="1027" name="Picture 3"/>
          <p:cNvPicPr>
            <a:picLocks noChangeAspect="1" noChangeArrowheads="1"/>
          </p:cNvPicPr>
          <p:nvPr/>
        </p:nvPicPr>
        <p:blipFill>
          <a:blip r:embed="rId4"/>
          <a:srcRect/>
          <a:stretch>
            <a:fillRect/>
          </a:stretch>
        </p:blipFill>
        <p:spPr bwMode="auto">
          <a:xfrm>
            <a:off x="5331220" y="5921045"/>
            <a:ext cx="238125" cy="285750"/>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5138699" y="5921046"/>
            <a:ext cx="238125" cy="285750"/>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a:srcRect/>
          <a:stretch>
            <a:fillRect/>
          </a:stretch>
        </p:blipFill>
        <p:spPr bwMode="auto">
          <a:xfrm>
            <a:off x="4934160" y="5921046"/>
            <a:ext cx="238125" cy="285750"/>
          </a:xfrm>
          <a:prstGeom prst="rect">
            <a:avLst/>
          </a:prstGeom>
          <a:noFill/>
          <a:ln w="9525">
            <a:noFill/>
            <a:miter lim="800000"/>
            <a:headEnd/>
            <a:tailEnd/>
          </a:ln>
          <a:effectLst/>
        </p:spPr>
      </p:pic>
      <p:sp>
        <p:nvSpPr>
          <p:cNvPr id="25" name="Text Box 127"/>
          <p:cNvSpPr txBox="1">
            <a:spLocks noChangeArrowheads="1"/>
          </p:cNvSpPr>
          <p:nvPr/>
        </p:nvSpPr>
        <p:spPr bwMode="auto">
          <a:xfrm>
            <a:off x="4371427" y="5671084"/>
            <a:ext cx="1756611" cy="230832"/>
          </a:xfrm>
          <a:prstGeom prst="rect">
            <a:avLst/>
          </a:prstGeom>
          <a:noFill/>
          <a:ln w="9525">
            <a:noFill/>
            <a:miter lim="800000"/>
            <a:headEnd/>
            <a:tailEnd/>
          </a:ln>
          <a:effectLst/>
        </p:spPr>
        <p:txBody>
          <a:bodyPr wrap="square">
            <a:spAutoFit/>
          </a:bodyPr>
          <a:lstStyle/>
          <a:p>
            <a:pPr algn="ctr">
              <a:defRPr/>
            </a:pPr>
            <a:r>
              <a:rPr lang="en-US" sz="900" dirty="0" err="1" smtClean="0">
                <a:solidFill>
                  <a:schemeClr val="bg1"/>
                </a:solidFill>
                <a:effectLst>
                  <a:outerShdw blurRad="38100" dist="38100" dir="2700000" algn="tl">
                    <a:srgbClr val="000000"/>
                  </a:outerShdw>
                </a:effectLst>
                <a:latin typeface="Segoe" pitchFamily="34" charset="0"/>
              </a:rPr>
              <a:t>Componente</a:t>
            </a:r>
            <a:endParaRPr lang="en-US" sz="900" dirty="0">
              <a:solidFill>
                <a:schemeClr val="bg1"/>
              </a:solidFill>
              <a:effectLst>
                <a:outerShdw blurRad="38100" dist="38100" dir="2700000" algn="tl">
                  <a:srgbClr val="000000"/>
                </a:outerShdw>
              </a:effectLst>
              <a:latin typeface="Segoe" pitchFamily="34" charset="0"/>
            </a:endParaRPr>
          </a:p>
        </p:txBody>
      </p:sp>
      <p:pic>
        <p:nvPicPr>
          <p:cNvPr id="27" name="Picture 23"/>
          <p:cNvPicPr>
            <a:picLocks noChangeAspect="1" noChangeArrowheads="1"/>
          </p:cNvPicPr>
          <p:nvPr/>
        </p:nvPicPr>
        <p:blipFill>
          <a:blip r:embed="rId5"/>
          <a:srcRect/>
          <a:stretch>
            <a:fillRect/>
          </a:stretch>
        </p:blipFill>
        <p:spPr bwMode="auto">
          <a:xfrm>
            <a:off x="6485019" y="5595797"/>
            <a:ext cx="972618" cy="700338"/>
          </a:xfrm>
          <a:prstGeom prst="rect">
            <a:avLst/>
          </a:prstGeom>
          <a:noFill/>
          <a:ln w="9525">
            <a:noFill/>
            <a:miter lim="800000"/>
            <a:headEnd/>
            <a:tailEnd/>
          </a:ln>
        </p:spPr>
      </p:pic>
      <p:sp>
        <p:nvSpPr>
          <p:cNvPr id="30" name="Text Box 127"/>
          <p:cNvSpPr txBox="1">
            <a:spLocks noChangeArrowheads="1"/>
          </p:cNvSpPr>
          <p:nvPr/>
        </p:nvSpPr>
        <p:spPr bwMode="auto">
          <a:xfrm>
            <a:off x="6095965" y="5362270"/>
            <a:ext cx="1756611" cy="276999"/>
          </a:xfrm>
          <a:prstGeom prst="rect">
            <a:avLst/>
          </a:prstGeom>
          <a:noFill/>
          <a:ln w="9525">
            <a:noFill/>
            <a:miter lim="800000"/>
            <a:headEnd/>
            <a:tailEnd/>
          </a:ln>
          <a:effectLst/>
        </p:spPr>
        <p:txBody>
          <a:bodyPr wrap="square">
            <a:spAutoFit/>
          </a:bodyPr>
          <a:lstStyle/>
          <a:p>
            <a:pPr algn="ctr">
              <a:defRPr/>
            </a:pPr>
            <a:r>
              <a:rPr lang="en-US" sz="1200" dirty="0" smtClean="0">
                <a:effectLst>
                  <a:outerShdw blurRad="38100" dist="38100" dir="2700000" algn="tl">
                    <a:srgbClr val="000000"/>
                  </a:outerShdw>
                </a:effectLst>
                <a:latin typeface="Segoe" pitchFamily="34" charset="0"/>
              </a:rPr>
              <a:t>APB</a:t>
            </a:r>
            <a:endParaRPr lang="en-US" sz="1200" dirty="0">
              <a:effectLst>
                <a:outerShdw blurRad="38100" dist="38100" dir="2700000" algn="tl">
                  <a:srgbClr val="000000"/>
                </a:outerShdw>
              </a:effectLst>
              <a:latin typeface="Segoe" pitchFamily="34" charset="0"/>
            </a:endParaRPr>
          </a:p>
        </p:txBody>
      </p:sp>
      <p:sp>
        <p:nvSpPr>
          <p:cNvPr id="34" name="33 Flecha derecha"/>
          <p:cNvSpPr/>
          <p:nvPr/>
        </p:nvSpPr>
        <p:spPr>
          <a:xfrm>
            <a:off x="5662864" y="5879434"/>
            <a:ext cx="810125" cy="160419"/>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36" name="35 Abrir llave"/>
          <p:cNvSpPr/>
          <p:nvPr/>
        </p:nvSpPr>
        <p:spPr>
          <a:xfrm rot="5400000">
            <a:off x="4620126" y="4361449"/>
            <a:ext cx="421105" cy="1696452"/>
          </a:xfrm>
          <a:prstGeom prst="leftBrace">
            <a:avLst/>
          </a:prstGeom>
          <a:ln w="158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pic>
        <p:nvPicPr>
          <p:cNvPr id="1030" name="Picture 6"/>
          <p:cNvPicPr>
            <a:picLocks noChangeAspect="1" noChangeArrowheads="1"/>
          </p:cNvPicPr>
          <p:nvPr/>
        </p:nvPicPr>
        <p:blipFill>
          <a:blip r:embed="rId6"/>
          <a:srcRect/>
          <a:stretch>
            <a:fillRect/>
          </a:stretch>
        </p:blipFill>
        <p:spPr bwMode="auto">
          <a:xfrm>
            <a:off x="1951476" y="4868425"/>
            <a:ext cx="238125" cy="295275"/>
          </a:xfrm>
          <a:prstGeom prst="rect">
            <a:avLst/>
          </a:prstGeom>
          <a:noFill/>
          <a:ln w="9525">
            <a:noFill/>
            <a:miter lim="800000"/>
            <a:headEnd/>
            <a:tailEnd/>
          </a:ln>
          <a:effectLst/>
        </p:spPr>
      </p:pic>
      <p:pic>
        <p:nvPicPr>
          <p:cNvPr id="1031" name="Picture 7"/>
          <p:cNvPicPr>
            <a:picLocks noChangeAspect="1" noChangeArrowheads="1"/>
          </p:cNvPicPr>
          <p:nvPr/>
        </p:nvPicPr>
        <p:blipFill>
          <a:blip r:embed="rId7"/>
          <a:srcRect/>
          <a:stretch>
            <a:fillRect/>
          </a:stretch>
        </p:blipFill>
        <p:spPr bwMode="auto">
          <a:xfrm>
            <a:off x="4775803" y="5776091"/>
            <a:ext cx="180975" cy="266700"/>
          </a:xfrm>
          <a:prstGeom prst="rect">
            <a:avLst/>
          </a:prstGeom>
          <a:noFill/>
          <a:ln w="9525">
            <a:noFill/>
            <a:miter lim="800000"/>
            <a:headEnd/>
            <a:tailEnd/>
          </a:ln>
          <a:effectLst/>
        </p:spPr>
      </p:pic>
      <p:sp>
        <p:nvSpPr>
          <p:cNvPr id="39" name="38 CuadroTexto"/>
          <p:cNvSpPr txBox="1"/>
          <p:nvPr/>
        </p:nvSpPr>
        <p:spPr>
          <a:xfrm>
            <a:off x="6159325" y="4477939"/>
            <a:ext cx="1913021" cy="215444"/>
          </a:xfrm>
          <a:prstGeom prst="rect">
            <a:avLst/>
          </a:prstGeom>
          <a:noFill/>
        </p:spPr>
        <p:txBody>
          <a:bodyPr wrap="square" rtlCol="0">
            <a:spAutoFit/>
          </a:bodyPr>
          <a:lstStyle/>
          <a:p>
            <a:r>
              <a:rPr lang="es-ES" sz="800" b="1" i="1" dirty="0" smtClean="0">
                <a:solidFill>
                  <a:schemeClr val="bg1"/>
                </a:solidFill>
              </a:rPr>
              <a:t>0011001001010101….</a:t>
            </a:r>
            <a:endParaRPr lang="es-ES" sz="800" dirty="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nodeType="clickEffect">
                                  <p:stCondLst>
                                    <p:cond delay="0"/>
                                  </p:stCondLst>
                                  <p:childTnLst>
                                    <p:animMotion origin="layout" path="M 0 0  L 0.25 0  E" pathEditMode="relative" ptsTypes="">
                                      <p:cBhvr>
                                        <p:cTn id="6" dur="2000" fill="hold"/>
                                        <p:tgtEl>
                                          <p:spTgt spid="1030"/>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nodeType="clickEffect">
                                  <p:stCondLst>
                                    <p:cond delay="0"/>
                                  </p:stCondLst>
                                  <p:childTnLst>
                                    <p:animMotion origin="layout" path="M 0.25 -3.86074E-6 L 0.29705 0.12191 " pathEditMode="relative" rAng="0" ptsTypes="AA">
                                      <p:cBhvr>
                                        <p:cTn id="10" dur="2000" fill="hold"/>
                                        <p:tgtEl>
                                          <p:spTgt spid="1030"/>
                                        </p:tgtEl>
                                        <p:attrNameLst>
                                          <p:attrName>ppt_x</p:attrName>
                                          <p:attrName>ppt_y</p:attrName>
                                        </p:attrNameLst>
                                      </p:cBhvr>
                                      <p:rCtr x="23" y="61"/>
                                    </p:animMotion>
                                  </p:childTnLst>
                                </p:cTn>
                              </p:par>
                            </p:childTnLst>
                          </p:cTn>
                        </p:par>
                      </p:childTnLst>
                    </p:cTn>
                  </p:par>
                  <p:par>
                    <p:cTn id="11" fill="hold">
                      <p:stCondLst>
                        <p:cond delay="indefinite"/>
                      </p:stCondLst>
                      <p:childTnLst>
                        <p:par>
                          <p:cTn id="12" fill="hold">
                            <p:stCondLst>
                              <p:cond delay="0"/>
                            </p:stCondLst>
                            <p:childTnLst>
                              <p:par>
                                <p:cTn id="13" presetID="4" presetClass="exit" presetSubtype="16" fill="hold" nodeType="clickEffect">
                                  <p:stCondLst>
                                    <p:cond delay="0"/>
                                  </p:stCondLst>
                                  <p:childTnLst>
                                    <p:animEffect transition="out" filter="box(in)">
                                      <p:cBhvr>
                                        <p:cTn id="14" dur="500"/>
                                        <p:tgtEl>
                                          <p:spTgt spid="1030"/>
                                        </p:tgtEl>
                                      </p:cBhvr>
                                    </p:animEffect>
                                    <p:set>
                                      <p:cBhvr>
                                        <p:cTn id="15" dur="1" fill="hold">
                                          <p:stCondLst>
                                            <p:cond delay="499"/>
                                          </p:stCondLst>
                                        </p:cTn>
                                        <p:tgtEl>
                                          <p:spTgt spid="1030"/>
                                        </p:tgtEl>
                                        <p:attrNameLst>
                                          <p:attrName>style.visibility</p:attrName>
                                        </p:attrNameLst>
                                      </p:cBhvr>
                                      <p:to>
                                        <p:strVal val="hidden"/>
                                      </p:to>
                                    </p:set>
                                  </p:childTnLst>
                                </p:cTn>
                              </p:par>
                              <p:par>
                                <p:cTn id="16" presetID="4" presetClass="entr" presetSubtype="16" fill="hold" nodeType="withEffect">
                                  <p:stCondLst>
                                    <p:cond delay="0"/>
                                  </p:stCondLst>
                                  <p:childTnLst>
                                    <p:set>
                                      <p:cBhvr>
                                        <p:cTn id="17" dur="1" fill="hold">
                                          <p:stCondLst>
                                            <p:cond delay="0"/>
                                          </p:stCondLst>
                                        </p:cTn>
                                        <p:tgtEl>
                                          <p:spTgt spid="1031"/>
                                        </p:tgtEl>
                                        <p:attrNameLst>
                                          <p:attrName>style.visibility</p:attrName>
                                        </p:attrNameLst>
                                      </p:cBhvr>
                                      <p:to>
                                        <p:strVal val="visible"/>
                                      </p:to>
                                    </p:set>
                                    <p:animEffect transition="in" filter="box(in)">
                                      <p:cBhvr>
                                        <p:cTn id="18" dur="500"/>
                                        <p:tgtEl>
                                          <p:spTgt spid="1031"/>
                                        </p:tgtEl>
                                      </p:cBhvr>
                                    </p:animEffect>
                                  </p:childTnLst>
                                </p:cTn>
                              </p:par>
                            </p:childTnLst>
                          </p:cTn>
                        </p:par>
                      </p:childTnLst>
                    </p:cTn>
                  </p:par>
                  <p:par>
                    <p:cTn id="19" fill="hold">
                      <p:stCondLst>
                        <p:cond delay="indefinite"/>
                      </p:stCondLst>
                      <p:childTnLst>
                        <p:par>
                          <p:cTn id="20" fill="hold">
                            <p:stCondLst>
                              <p:cond delay="0"/>
                            </p:stCondLst>
                            <p:childTnLst>
                              <p:par>
                                <p:cTn id="21" presetID="64" presetClass="path" presetSubtype="0" accel="50000" decel="50000" fill="hold" nodeType="clickEffect">
                                  <p:stCondLst>
                                    <p:cond delay="0"/>
                                  </p:stCondLst>
                                  <p:childTnLst>
                                    <p:animMotion origin="layout" path="M 2.5E-6 5.5517E-8 L -0.00122 -0.13093 " pathEditMode="relative" rAng="0" ptsTypes="AA">
                                      <p:cBhvr>
                                        <p:cTn id="22" dur="2000" fill="hold"/>
                                        <p:tgtEl>
                                          <p:spTgt spid="1031"/>
                                        </p:tgtEl>
                                        <p:attrNameLst>
                                          <p:attrName>ppt_x</p:attrName>
                                          <p:attrName>ppt_y</p:attrName>
                                        </p:attrNameLst>
                                      </p:cBhvr>
                                      <p:rCtr x="-1" y="-65"/>
                                    </p:animMotion>
                                  </p:childTnLst>
                                </p:cTn>
                              </p:par>
                            </p:childTnLst>
                          </p:cTn>
                        </p:par>
                      </p:childTnLst>
                    </p:cTn>
                  </p:par>
                  <p:par>
                    <p:cTn id="23" fill="hold">
                      <p:stCondLst>
                        <p:cond delay="indefinite"/>
                      </p:stCondLst>
                      <p:childTnLst>
                        <p:par>
                          <p:cTn id="24" fill="hold">
                            <p:stCondLst>
                              <p:cond delay="0"/>
                            </p:stCondLst>
                            <p:childTnLst>
                              <p:par>
                                <p:cTn id="25" presetID="63" presetClass="path" presetSubtype="0" accel="50000" decel="50000" fill="hold" nodeType="clickEffect">
                                  <p:stCondLst>
                                    <p:cond delay="0"/>
                                  </p:stCondLst>
                                  <p:childTnLst>
                                    <p:animMotion origin="layout" path="M -0.00122 -0.13093 L 0.10521 -0.19524 " pathEditMode="relative" rAng="0" ptsTypes="AA">
                                      <p:cBhvr>
                                        <p:cTn id="26" dur="2000" fill="hold"/>
                                        <p:tgtEl>
                                          <p:spTgt spid="1031"/>
                                        </p:tgtEl>
                                        <p:attrNameLst>
                                          <p:attrName>ppt_x</p:attrName>
                                          <p:attrName>ppt_y</p:attrName>
                                        </p:attrNameLst>
                                      </p:cBhvr>
                                      <p:rCtr x="53" y="-32"/>
                                    </p:animMotion>
                                  </p:childTnLst>
                                </p:cTn>
                              </p:par>
                            </p:childTnLst>
                          </p:cTn>
                        </p:par>
                      </p:childTnLst>
                    </p:cTn>
                  </p:par>
                  <p:par>
                    <p:cTn id="27" fill="hold">
                      <p:stCondLst>
                        <p:cond delay="indefinite"/>
                      </p:stCondLst>
                      <p:childTnLst>
                        <p:par>
                          <p:cTn id="28" fill="hold">
                            <p:stCondLst>
                              <p:cond delay="0"/>
                            </p:stCondLst>
                            <p:childTnLst>
                              <p:par>
                                <p:cTn id="29" presetID="4" presetClass="exit" presetSubtype="16" fill="hold" nodeType="clickEffect">
                                  <p:stCondLst>
                                    <p:cond delay="0"/>
                                  </p:stCondLst>
                                  <p:childTnLst>
                                    <p:animEffect transition="out" filter="box(in)">
                                      <p:cBhvr>
                                        <p:cTn id="30" dur="500"/>
                                        <p:tgtEl>
                                          <p:spTgt spid="1031"/>
                                        </p:tgtEl>
                                      </p:cBhvr>
                                    </p:animEffect>
                                    <p:set>
                                      <p:cBhvr>
                                        <p:cTn id="31" dur="1" fill="hold">
                                          <p:stCondLst>
                                            <p:cond delay="499"/>
                                          </p:stCondLst>
                                        </p:cTn>
                                        <p:tgtEl>
                                          <p:spTgt spid="1031"/>
                                        </p:tgtEl>
                                        <p:attrNameLst>
                                          <p:attrName>style.visibility</p:attrName>
                                        </p:attrNameLst>
                                      </p:cBhvr>
                                      <p:to>
                                        <p:strVal val="hidden"/>
                                      </p:to>
                                    </p:set>
                                  </p:childTnLst>
                                </p:cTn>
                              </p:par>
                              <p:par>
                                <p:cTn id="32" presetID="4" presetClass="entr" presetSubtype="16" fill="hold" grpId="0" nodeType="withEffect">
                                  <p:stCondLst>
                                    <p:cond delay="0"/>
                                  </p:stCondLst>
                                  <p:childTnLst>
                                    <p:set>
                                      <p:cBhvr>
                                        <p:cTn id="33" dur="1" fill="hold">
                                          <p:stCondLst>
                                            <p:cond delay="0"/>
                                          </p:stCondLst>
                                        </p:cTn>
                                        <p:tgtEl>
                                          <p:spTgt spid="39"/>
                                        </p:tgtEl>
                                        <p:attrNameLst>
                                          <p:attrName>style.visibility</p:attrName>
                                        </p:attrNameLst>
                                      </p:cBhvr>
                                      <p:to>
                                        <p:strVal val="visible"/>
                                      </p:to>
                                    </p:set>
                                    <p:animEffect transition="in" filter="box(in)">
                                      <p:cBhvr>
                                        <p:cTn id="34"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22"/>
          <p:cNvSpPr>
            <a:spLocks noChangeArrowheads="1"/>
          </p:cNvSpPr>
          <p:nvPr/>
        </p:nvSpPr>
        <p:spPr bwMode="auto">
          <a:xfrm>
            <a:off x="2772126" y="5319478"/>
            <a:ext cx="1906969" cy="1023064"/>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pic>
        <p:nvPicPr>
          <p:cNvPr id="16" name="15 Imagen" descr="ImportXSDIcon.gif"/>
          <p:cNvPicPr>
            <a:picLocks noChangeAspect="1"/>
          </p:cNvPicPr>
          <p:nvPr/>
        </p:nvPicPr>
        <p:blipFill>
          <a:blip r:embed="rId3"/>
          <a:stretch>
            <a:fillRect/>
          </a:stretch>
        </p:blipFill>
        <p:spPr>
          <a:xfrm>
            <a:off x="2956631" y="5744638"/>
            <a:ext cx="304800" cy="304800"/>
          </a:xfrm>
          <a:prstGeom prst="rect">
            <a:avLst/>
          </a:prstGeom>
        </p:spPr>
      </p:pic>
      <p:sp>
        <p:nvSpPr>
          <p:cNvPr id="29" name="Rectangle 122"/>
          <p:cNvSpPr>
            <a:spLocks noChangeArrowheads="1"/>
          </p:cNvSpPr>
          <p:nvPr/>
        </p:nvSpPr>
        <p:spPr bwMode="auto">
          <a:xfrm>
            <a:off x="4921768" y="5315465"/>
            <a:ext cx="1906969" cy="1023064"/>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sp>
        <p:nvSpPr>
          <p:cNvPr id="13314" name="Title 20"/>
          <p:cNvSpPr>
            <a:spLocks noGrp="1"/>
          </p:cNvSpPr>
          <p:nvPr>
            <p:ph type="title"/>
          </p:nvPr>
        </p:nvSpPr>
        <p:spPr>
          <a:xfrm>
            <a:off x="381000" y="230188"/>
            <a:ext cx="8382000" cy="1329595"/>
          </a:xfrm>
        </p:spPr>
        <p:txBody>
          <a:bodyPr>
            <a:normAutofit fontScale="90000"/>
          </a:bodyPr>
          <a:lstStyle/>
          <a:p>
            <a:r>
              <a:rPr lang="es-ES" b="1" dirty="0" smtClean="0">
                <a:effectLst/>
              </a:rPr>
              <a:t>Decisiones de Diseño…</a:t>
            </a:r>
            <a:r>
              <a:rPr lang="en-US" b="1" dirty="0" smtClean="0">
                <a:effectLst/>
              </a:rPr>
              <a:t/>
            </a:r>
            <a:br>
              <a:rPr lang="en-US" b="1" dirty="0" smtClean="0">
                <a:effectLst/>
              </a:rPr>
            </a:br>
            <a:endParaRPr lang="es-ES" b="1" dirty="0" smtClean="0">
              <a:effectLst/>
            </a:endParaRPr>
          </a:p>
        </p:txBody>
      </p:sp>
      <p:sp>
        <p:nvSpPr>
          <p:cNvPr id="13315" name="Content Placeholder 16"/>
          <p:cNvSpPr>
            <a:spLocks noGrp="1"/>
          </p:cNvSpPr>
          <p:nvPr>
            <p:ph idx="1"/>
          </p:nvPr>
        </p:nvSpPr>
        <p:spPr>
          <a:xfrm>
            <a:off x="381000" y="1412876"/>
            <a:ext cx="8382000" cy="2425198"/>
          </a:xfrm>
        </p:spPr>
        <p:txBody>
          <a:bodyPr>
            <a:normAutofit fontScale="77500" lnSpcReduction="20000"/>
          </a:bodyPr>
          <a:lstStyle/>
          <a:p>
            <a:r>
              <a:rPr lang="es-ES" sz="2800" dirty="0" smtClean="0"/>
              <a:t>TCP </a:t>
            </a:r>
            <a:r>
              <a:rPr lang="es-ES" sz="2800" dirty="0" err="1" smtClean="0"/>
              <a:t>Adapter</a:t>
            </a:r>
            <a:r>
              <a:rPr lang="es-ES" sz="2800" dirty="0" smtClean="0"/>
              <a:t>:</a:t>
            </a:r>
          </a:p>
          <a:p>
            <a:pPr>
              <a:buNone/>
            </a:pPr>
            <a:endParaRPr lang="es-ES" sz="2800" dirty="0" smtClean="0"/>
          </a:p>
          <a:p>
            <a:pPr lvl="1"/>
            <a:r>
              <a:rPr lang="es-ES" sz="2400" b="1" i="1" dirty="0" smtClean="0"/>
              <a:t>Implementa la comunicación con los </a:t>
            </a:r>
            <a:r>
              <a:rPr lang="es-ES" sz="2400" b="1" dirty="0" err="1" smtClean="0"/>
              <a:t>Listeners</a:t>
            </a:r>
            <a:r>
              <a:rPr lang="es-ES" sz="2400" b="1" dirty="0" smtClean="0"/>
              <a:t> IP</a:t>
            </a:r>
          </a:p>
          <a:p>
            <a:pPr lvl="1">
              <a:buNone/>
            </a:pPr>
            <a:endParaRPr lang="es-ES" sz="2400" b="1" i="1" dirty="0" smtClean="0"/>
          </a:p>
          <a:p>
            <a:pPr lvl="1"/>
            <a:r>
              <a:rPr lang="es-ES" sz="2400" b="1" i="1" dirty="0" smtClean="0"/>
              <a:t>Modificación sobre el adaptador TCP/IP de BizTalk (</a:t>
            </a:r>
            <a:r>
              <a:rPr lang="es-ES" sz="2000" i="1" dirty="0" smtClean="0">
                <a:hlinkClick r:id="rId4"/>
              </a:rPr>
              <a:t>www.codeplex.com/</a:t>
            </a:r>
            <a:r>
              <a:rPr lang="es-ES" sz="2000" b="1" i="1" dirty="0" smtClean="0">
                <a:hlinkClick r:id="rId4"/>
              </a:rPr>
              <a:t>BTSTCPIP</a:t>
            </a:r>
            <a:r>
              <a:rPr lang="es-ES" sz="2000" b="1" i="1" dirty="0" smtClean="0"/>
              <a:t>)</a:t>
            </a:r>
          </a:p>
          <a:p>
            <a:pPr lvl="1"/>
            <a:endParaRPr lang="es-ES" sz="2400" b="1" i="1" dirty="0" smtClean="0"/>
          </a:p>
          <a:p>
            <a:pPr lvl="1"/>
            <a:r>
              <a:rPr lang="es-ES" sz="2400" b="1" i="1" dirty="0" smtClean="0"/>
              <a:t>Gestiona los posibles errores de protocolo con los </a:t>
            </a:r>
            <a:r>
              <a:rPr lang="es-ES" sz="2400" b="1" dirty="0" err="1" smtClean="0"/>
              <a:t>Listeners</a:t>
            </a:r>
            <a:r>
              <a:rPr lang="es-ES" sz="2400" b="1" dirty="0" smtClean="0"/>
              <a:t> IP</a:t>
            </a:r>
          </a:p>
          <a:p>
            <a:pPr lvl="2"/>
            <a:endParaRPr lang="es-ES" sz="2000" dirty="0" smtClean="0"/>
          </a:p>
          <a:p>
            <a:pPr lvl="1"/>
            <a:endParaRPr lang="es-ES" dirty="0" smtClean="0"/>
          </a:p>
          <a:p>
            <a:endParaRPr lang="es-ES" sz="2800" dirty="0" smtClean="0"/>
          </a:p>
        </p:txBody>
      </p:sp>
      <p:sp>
        <p:nvSpPr>
          <p:cNvPr id="6" name="Rectangle 122"/>
          <p:cNvSpPr>
            <a:spLocks noChangeArrowheads="1"/>
          </p:cNvSpPr>
          <p:nvPr/>
        </p:nvSpPr>
        <p:spPr bwMode="auto">
          <a:xfrm>
            <a:off x="2764908" y="3930868"/>
            <a:ext cx="1870075" cy="1272650"/>
          </a:xfrm>
          <a:prstGeom prst="rect">
            <a:avLst/>
          </a:prstGeom>
          <a:solidFill>
            <a:schemeClr val="bg2">
              <a:alpha val="39999"/>
            </a:schemeClr>
          </a:solidFill>
          <a:ln w="3175">
            <a:solidFill>
              <a:schemeClr val="folHlink"/>
            </a:solidFill>
            <a:miter lim="800000"/>
            <a:headEnd/>
            <a:tailEnd/>
          </a:ln>
        </p:spPr>
        <p:txBody>
          <a:bodyPr wrap="none" anchor="ctr"/>
          <a:lstStyle/>
          <a:p>
            <a:endParaRPr lang="es-ES">
              <a:latin typeface="Segoe" pitchFamily="34" charset="0"/>
            </a:endParaRPr>
          </a:p>
        </p:txBody>
      </p:sp>
      <p:sp>
        <p:nvSpPr>
          <p:cNvPr id="8" name="AutoShape 132"/>
          <p:cNvSpPr>
            <a:spLocks noChangeArrowheads="1"/>
          </p:cNvSpPr>
          <p:nvPr/>
        </p:nvSpPr>
        <p:spPr bwMode="auto">
          <a:xfrm>
            <a:off x="4554020" y="3965278"/>
            <a:ext cx="365125" cy="606425"/>
          </a:xfrm>
          <a:prstGeom prst="rightArrowCallout">
            <a:avLst>
              <a:gd name="adj1" fmla="val 41522"/>
              <a:gd name="adj2" fmla="val 41522"/>
              <a:gd name="adj3" fmla="val 16667"/>
              <a:gd name="adj4" fmla="val 66667"/>
            </a:avLst>
          </a:prstGeom>
          <a:gradFill rotWithShape="1">
            <a:gsLst>
              <a:gs pos="0">
                <a:schemeClr val="hlink">
                  <a:gamma/>
                  <a:shade val="46275"/>
                  <a:invGamma/>
                </a:schemeClr>
              </a:gs>
              <a:gs pos="100000">
                <a:schemeClr val="hlink">
                  <a:alpha val="70000"/>
                </a:schemeClr>
              </a:gs>
            </a:gsLst>
            <a:lin ang="2700000" scaled="1"/>
          </a:gradFill>
          <a:ln w="9525">
            <a:solidFill>
              <a:schemeClr val="hlink"/>
            </a:solidFill>
            <a:miter lim="800000"/>
            <a:headEnd/>
            <a:tailEnd/>
          </a:ln>
          <a:effectLst/>
        </p:spPr>
        <p:txBody>
          <a:bodyPr wrap="none" anchor="ctr"/>
          <a:lstStyle/>
          <a:p>
            <a:pPr algn="ctr">
              <a:defRPr/>
            </a:pPr>
            <a:endParaRPr lang="en-US" sz="1400">
              <a:solidFill>
                <a:schemeClr val="bg2"/>
              </a:solidFill>
              <a:latin typeface="Segoe" pitchFamily="34" charset="0"/>
            </a:endParaRPr>
          </a:p>
        </p:txBody>
      </p:sp>
      <p:sp>
        <p:nvSpPr>
          <p:cNvPr id="9" name="Text Box 133"/>
          <p:cNvSpPr txBox="1">
            <a:spLocks noChangeArrowheads="1"/>
          </p:cNvSpPr>
          <p:nvPr/>
        </p:nvSpPr>
        <p:spPr bwMode="auto">
          <a:xfrm>
            <a:off x="3306245" y="3935115"/>
            <a:ext cx="1487488" cy="274638"/>
          </a:xfrm>
          <a:prstGeom prst="rect">
            <a:avLst/>
          </a:prstGeom>
          <a:noFill/>
          <a:ln w="9525">
            <a:noFill/>
            <a:miter lim="800000"/>
            <a:headEnd/>
            <a:tailEnd/>
          </a:ln>
        </p:spPr>
        <p:txBody>
          <a:bodyPr>
            <a:spAutoFit/>
          </a:bodyPr>
          <a:lstStyle/>
          <a:p>
            <a:pPr algn="r">
              <a:defRPr/>
            </a:pPr>
            <a:r>
              <a:rPr lang="en-US" sz="1200" b="1" dirty="0" err="1" smtClean="0">
                <a:effectLst>
                  <a:outerShdw blurRad="38100" dist="38100" dir="2700000" algn="tl">
                    <a:srgbClr val="000000"/>
                  </a:outerShdw>
                </a:effectLst>
                <a:latin typeface="Segoe" pitchFamily="34" charset="0"/>
              </a:rPr>
              <a:t>Adaptador</a:t>
            </a:r>
            <a:r>
              <a:rPr lang="en-US" sz="1200" b="1" dirty="0" smtClean="0">
                <a:effectLst>
                  <a:outerShdw blurRad="38100" dist="38100" dir="2700000" algn="tl">
                    <a:srgbClr val="000000"/>
                  </a:outerShdw>
                </a:effectLst>
                <a:latin typeface="Segoe" pitchFamily="34" charset="0"/>
              </a:rPr>
              <a:t> TCP</a:t>
            </a:r>
            <a:endParaRPr lang="en-US" sz="1200" b="1" dirty="0">
              <a:effectLst>
                <a:outerShdw blurRad="38100" dist="38100" dir="2700000" algn="tl">
                  <a:srgbClr val="000000"/>
                </a:outerShdw>
              </a:effectLst>
              <a:latin typeface="Segoe" pitchFamily="34" charset="0"/>
            </a:endParaRPr>
          </a:p>
        </p:txBody>
      </p:sp>
      <p:grpSp>
        <p:nvGrpSpPr>
          <p:cNvPr id="2" name="Group 123"/>
          <p:cNvGrpSpPr>
            <a:grpSpLocks/>
          </p:cNvGrpSpPr>
          <p:nvPr/>
        </p:nvGrpSpPr>
        <p:grpSpPr bwMode="auto">
          <a:xfrm>
            <a:off x="2966270" y="4621732"/>
            <a:ext cx="1370012" cy="207962"/>
            <a:chOff x="1104" y="1824"/>
            <a:chExt cx="2256" cy="864"/>
          </a:xfrm>
        </p:grpSpPr>
        <p:sp>
          <p:nvSpPr>
            <p:cNvPr id="12" name="AutoShape 124"/>
            <p:cNvSpPr>
              <a:spLocks noChangeArrowheads="1"/>
            </p:cNvSpPr>
            <p:nvPr/>
          </p:nvSpPr>
          <p:spPr bwMode="auto">
            <a:xfrm rot="5400000">
              <a:off x="1128"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sp>
          <p:nvSpPr>
            <p:cNvPr id="13" name="AutoShape 125"/>
            <p:cNvSpPr>
              <a:spLocks noChangeArrowheads="1"/>
            </p:cNvSpPr>
            <p:nvPr/>
          </p:nvSpPr>
          <p:spPr bwMode="auto">
            <a:xfrm rot="5400000">
              <a:off x="1800"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sp>
          <p:nvSpPr>
            <p:cNvPr id="14" name="AutoShape 126"/>
            <p:cNvSpPr>
              <a:spLocks noChangeArrowheads="1"/>
            </p:cNvSpPr>
            <p:nvPr/>
          </p:nvSpPr>
          <p:spPr bwMode="auto">
            <a:xfrm rot="5400000">
              <a:off x="2472"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grpSp>
      <p:sp>
        <p:nvSpPr>
          <p:cNvPr id="7" name="Text Box 127"/>
          <p:cNvSpPr txBox="1">
            <a:spLocks noChangeArrowheads="1"/>
          </p:cNvSpPr>
          <p:nvPr/>
        </p:nvSpPr>
        <p:spPr bwMode="auto">
          <a:xfrm>
            <a:off x="2966520" y="4161727"/>
            <a:ext cx="1425575" cy="461665"/>
          </a:xfrm>
          <a:prstGeom prst="rect">
            <a:avLst/>
          </a:prstGeom>
          <a:noFill/>
          <a:ln w="9525">
            <a:noFill/>
            <a:miter lim="800000"/>
            <a:headEnd/>
            <a:tailEnd/>
          </a:ln>
          <a:effectLst/>
        </p:spPr>
        <p:txBody>
          <a:bodyPr>
            <a:spAutoFit/>
          </a:bodyPr>
          <a:lstStyle/>
          <a:p>
            <a:pPr algn="ctr">
              <a:defRPr/>
            </a:pPr>
            <a:r>
              <a:rPr lang="en-US" sz="1200" dirty="0" smtClean="0">
                <a:effectLst>
                  <a:outerShdw blurRad="38100" dist="38100" dir="2700000" algn="tl">
                    <a:srgbClr val="000000"/>
                  </a:outerShdw>
                </a:effectLst>
                <a:latin typeface="Segoe" pitchFamily="34" charset="0"/>
              </a:rPr>
              <a:t>Solicit-Response </a:t>
            </a:r>
            <a:r>
              <a:rPr lang="en-US" sz="1200" dirty="0">
                <a:effectLst>
                  <a:outerShdw blurRad="38100" dist="38100" dir="2700000" algn="tl">
                    <a:srgbClr val="000000"/>
                  </a:outerShdw>
                </a:effectLst>
                <a:latin typeface="Segoe" pitchFamily="34" charset="0"/>
              </a:rPr>
              <a:t>Pipeline</a:t>
            </a:r>
          </a:p>
        </p:txBody>
      </p:sp>
      <p:sp>
        <p:nvSpPr>
          <p:cNvPr id="18" name="Text Box 127"/>
          <p:cNvSpPr txBox="1">
            <a:spLocks noChangeArrowheads="1"/>
          </p:cNvSpPr>
          <p:nvPr/>
        </p:nvSpPr>
        <p:spPr bwMode="auto">
          <a:xfrm>
            <a:off x="2832285" y="5355769"/>
            <a:ext cx="1756611" cy="276999"/>
          </a:xfrm>
          <a:prstGeom prst="rect">
            <a:avLst/>
          </a:prstGeom>
          <a:noFill/>
          <a:ln w="9525">
            <a:noFill/>
            <a:miter lim="800000"/>
            <a:headEnd/>
            <a:tailEnd/>
          </a:ln>
          <a:effectLst/>
        </p:spPr>
        <p:txBody>
          <a:bodyPr wrap="square">
            <a:spAutoFit/>
          </a:bodyPr>
          <a:lstStyle/>
          <a:p>
            <a:pPr algn="ctr">
              <a:defRPr/>
            </a:pPr>
            <a:r>
              <a:rPr lang="en-US" sz="1200" dirty="0" err="1" smtClean="0">
                <a:effectLst>
                  <a:outerShdw blurRad="38100" dist="38100" dir="2700000" algn="tl">
                    <a:srgbClr val="000000"/>
                  </a:outerShdw>
                </a:effectLst>
                <a:latin typeface="Segoe" pitchFamily="34" charset="0"/>
              </a:rPr>
              <a:t>Componente</a:t>
            </a:r>
            <a:r>
              <a:rPr lang="en-US" sz="1200" dirty="0" smtClean="0">
                <a:effectLst>
                  <a:outerShdw blurRad="38100" dist="38100" dir="2700000" algn="tl">
                    <a:srgbClr val="000000"/>
                  </a:outerShdw>
                </a:effectLst>
                <a:latin typeface="Segoe" pitchFamily="34" charset="0"/>
              </a:rPr>
              <a:t> </a:t>
            </a:r>
            <a:r>
              <a:rPr lang="en-US" sz="1200" dirty="0" err="1" smtClean="0">
                <a:effectLst>
                  <a:outerShdw blurRad="38100" dist="38100" dir="2700000" algn="tl">
                    <a:srgbClr val="000000"/>
                  </a:outerShdw>
                </a:effectLst>
                <a:latin typeface="Segoe" pitchFamily="34" charset="0"/>
              </a:rPr>
              <a:t>NLTransa</a:t>
            </a:r>
            <a:endParaRPr lang="en-US" sz="1200" dirty="0">
              <a:effectLst>
                <a:outerShdw blurRad="38100" dist="38100" dir="2700000" algn="tl">
                  <a:srgbClr val="000000"/>
                </a:outerShdw>
              </a:effectLst>
              <a:latin typeface="Segoe" pitchFamily="34" charset="0"/>
            </a:endParaRPr>
          </a:p>
        </p:txBody>
      </p:sp>
      <p:sp>
        <p:nvSpPr>
          <p:cNvPr id="19" name="Text Box 127"/>
          <p:cNvSpPr txBox="1">
            <a:spLocks noChangeArrowheads="1"/>
          </p:cNvSpPr>
          <p:nvPr/>
        </p:nvSpPr>
        <p:spPr bwMode="auto">
          <a:xfrm>
            <a:off x="2226681" y="6037561"/>
            <a:ext cx="1756611" cy="230832"/>
          </a:xfrm>
          <a:prstGeom prst="rect">
            <a:avLst/>
          </a:prstGeom>
          <a:noFill/>
          <a:ln w="9525">
            <a:noFill/>
            <a:miter lim="800000"/>
            <a:headEnd/>
            <a:tailEnd/>
          </a:ln>
          <a:effectLst/>
        </p:spPr>
        <p:txBody>
          <a:bodyPr wrap="square">
            <a:spAutoFit/>
          </a:bodyPr>
          <a:lstStyle/>
          <a:p>
            <a:pPr algn="ctr">
              <a:defRPr/>
            </a:pPr>
            <a:r>
              <a:rPr lang="en-US" sz="900" dirty="0" smtClean="0">
                <a:effectLst>
                  <a:outerShdw blurRad="38100" dist="38100" dir="2700000" algn="tl">
                    <a:srgbClr val="000000"/>
                  </a:outerShdw>
                </a:effectLst>
                <a:latin typeface="Segoe" pitchFamily="34" charset="0"/>
              </a:rPr>
              <a:t>EntradaNLTransa.xsd</a:t>
            </a:r>
            <a:endParaRPr lang="en-US" sz="900" dirty="0">
              <a:effectLst>
                <a:outerShdw blurRad="38100" dist="38100" dir="2700000" algn="tl">
                  <a:srgbClr val="000000"/>
                </a:outerShdw>
              </a:effectLst>
              <a:latin typeface="Segoe" pitchFamily="34" charset="0"/>
            </a:endParaRPr>
          </a:p>
        </p:txBody>
      </p:sp>
      <p:sp>
        <p:nvSpPr>
          <p:cNvPr id="21" name="20 Rectángulo redondeado"/>
          <p:cNvSpPr/>
          <p:nvPr/>
        </p:nvSpPr>
        <p:spPr>
          <a:xfrm>
            <a:off x="3734652" y="5704486"/>
            <a:ext cx="794084" cy="54142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pic>
        <p:nvPicPr>
          <p:cNvPr id="1027" name="Picture 3"/>
          <p:cNvPicPr>
            <a:picLocks noChangeAspect="1" noChangeArrowheads="1"/>
          </p:cNvPicPr>
          <p:nvPr/>
        </p:nvPicPr>
        <p:blipFill>
          <a:blip r:embed="rId5"/>
          <a:srcRect/>
          <a:stretch>
            <a:fillRect/>
          </a:stretch>
        </p:blipFill>
        <p:spPr bwMode="auto">
          <a:xfrm>
            <a:off x="4217182" y="5910534"/>
            <a:ext cx="238125" cy="285750"/>
          </a:xfrm>
          <a:prstGeom prst="rect">
            <a:avLst/>
          </a:prstGeom>
          <a:noFill/>
          <a:ln w="9525">
            <a:noFill/>
            <a:miter lim="800000"/>
            <a:headEnd/>
            <a:tailEnd/>
          </a:ln>
          <a:effectLst/>
        </p:spPr>
      </p:pic>
      <p:pic>
        <p:nvPicPr>
          <p:cNvPr id="1028" name="Picture 4"/>
          <p:cNvPicPr>
            <a:picLocks noChangeAspect="1" noChangeArrowheads="1"/>
          </p:cNvPicPr>
          <p:nvPr/>
        </p:nvPicPr>
        <p:blipFill>
          <a:blip r:embed="rId5"/>
          <a:srcRect/>
          <a:stretch>
            <a:fillRect/>
          </a:stretch>
        </p:blipFill>
        <p:spPr bwMode="auto">
          <a:xfrm>
            <a:off x="4024661" y="5910535"/>
            <a:ext cx="238125" cy="285750"/>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a:srcRect/>
          <a:stretch>
            <a:fillRect/>
          </a:stretch>
        </p:blipFill>
        <p:spPr bwMode="auto">
          <a:xfrm>
            <a:off x="3820122" y="5910535"/>
            <a:ext cx="238125" cy="285750"/>
          </a:xfrm>
          <a:prstGeom prst="rect">
            <a:avLst/>
          </a:prstGeom>
          <a:noFill/>
          <a:ln w="9525">
            <a:noFill/>
            <a:miter lim="800000"/>
            <a:headEnd/>
            <a:tailEnd/>
          </a:ln>
          <a:effectLst/>
        </p:spPr>
      </p:pic>
      <p:sp>
        <p:nvSpPr>
          <p:cNvPr id="25" name="Text Box 127"/>
          <p:cNvSpPr txBox="1">
            <a:spLocks noChangeArrowheads="1"/>
          </p:cNvSpPr>
          <p:nvPr/>
        </p:nvSpPr>
        <p:spPr bwMode="auto">
          <a:xfrm>
            <a:off x="3257389" y="5660573"/>
            <a:ext cx="1756611" cy="230832"/>
          </a:xfrm>
          <a:prstGeom prst="rect">
            <a:avLst/>
          </a:prstGeom>
          <a:noFill/>
          <a:ln w="9525">
            <a:noFill/>
            <a:miter lim="800000"/>
            <a:headEnd/>
            <a:tailEnd/>
          </a:ln>
          <a:effectLst/>
        </p:spPr>
        <p:txBody>
          <a:bodyPr wrap="square">
            <a:spAutoFit/>
          </a:bodyPr>
          <a:lstStyle/>
          <a:p>
            <a:pPr algn="ctr">
              <a:defRPr/>
            </a:pPr>
            <a:r>
              <a:rPr lang="en-US" sz="900" dirty="0" err="1" smtClean="0">
                <a:solidFill>
                  <a:schemeClr val="bg1"/>
                </a:solidFill>
                <a:effectLst>
                  <a:outerShdw blurRad="38100" dist="38100" dir="2700000" algn="tl">
                    <a:srgbClr val="000000"/>
                  </a:outerShdw>
                </a:effectLst>
                <a:latin typeface="Segoe" pitchFamily="34" charset="0"/>
              </a:rPr>
              <a:t>Componente</a:t>
            </a:r>
            <a:endParaRPr lang="en-US" sz="900" dirty="0">
              <a:solidFill>
                <a:schemeClr val="bg1"/>
              </a:solidFill>
              <a:effectLst>
                <a:outerShdw blurRad="38100" dist="38100" dir="2700000" algn="tl">
                  <a:srgbClr val="000000"/>
                </a:outerShdw>
              </a:effectLst>
              <a:latin typeface="Segoe" pitchFamily="34" charset="0"/>
            </a:endParaRPr>
          </a:p>
        </p:txBody>
      </p:sp>
      <p:pic>
        <p:nvPicPr>
          <p:cNvPr id="27" name="Picture 23"/>
          <p:cNvPicPr>
            <a:picLocks noChangeAspect="1" noChangeArrowheads="1"/>
          </p:cNvPicPr>
          <p:nvPr/>
        </p:nvPicPr>
        <p:blipFill>
          <a:blip r:embed="rId6"/>
          <a:srcRect/>
          <a:stretch>
            <a:fillRect/>
          </a:stretch>
        </p:blipFill>
        <p:spPr bwMode="auto">
          <a:xfrm>
            <a:off x="5370981" y="5585286"/>
            <a:ext cx="972618" cy="700338"/>
          </a:xfrm>
          <a:prstGeom prst="rect">
            <a:avLst/>
          </a:prstGeom>
          <a:noFill/>
          <a:ln w="9525">
            <a:noFill/>
            <a:miter lim="800000"/>
            <a:headEnd/>
            <a:tailEnd/>
          </a:ln>
        </p:spPr>
      </p:pic>
      <p:sp>
        <p:nvSpPr>
          <p:cNvPr id="30" name="Text Box 127"/>
          <p:cNvSpPr txBox="1">
            <a:spLocks noChangeArrowheads="1"/>
          </p:cNvSpPr>
          <p:nvPr/>
        </p:nvSpPr>
        <p:spPr bwMode="auto">
          <a:xfrm>
            <a:off x="4981927" y="5351759"/>
            <a:ext cx="1756611" cy="276999"/>
          </a:xfrm>
          <a:prstGeom prst="rect">
            <a:avLst/>
          </a:prstGeom>
          <a:noFill/>
          <a:ln w="9525">
            <a:noFill/>
            <a:miter lim="800000"/>
            <a:headEnd/>
            <a:tailEnd/>
          </a:ln>
          <a:effectLst/>
        </p:spPr>
        <p:txBody>
          <a:bodyPr wrap="square">
            <a:spAutoFit/>
          </a:bodyPr>
          <a:lstStyle/>
          <a:p>
            <a:pPr algn="ctr">
              <a:defRPr/>
            </a:pPr>
            <a:r>
              <a:rPr lang="en-US" sz="1200" dirty="0" smtClean="0">
                <a:effectLst>
                  <a:outerShdw blurRad="38100" dist="38100" dir="2700000" algn="tl">
                    <a:srgbClr val="000000"/>
                  </a:outerShdw>
                </a:effectLst>
                <a:latin typeface="Segoe" pitchFamily="34" charset="0"/>
              </a:rPr>
              <a:t>APB</a:t>
            </a:r>
            <a:endParaRPr lang="en-US" sz="1200" dirty="0">
              <a:effectLst>
                <a:outerShdw blurRad="38100" dist="38100" dir="2700000" algn="tl">
                  <a:srgbClr val="000000"/>
                </a:outerShdw>
              </a:effectLst>
              <a:latin typeface="Segoe" pitchFamily="34" charset="0"/>
            </a:endParaRPr>
          </a:p>
        </p:txBody>
      </p:sp>
      <p:sp>
        <p:nvSpPr>
          <p:cNvPr id="34" name="33 Flecha derecha"/>
          <p:cNvSpPr/>
          <p:nvPr/>
        </p:nvSpPr>
        <p:spPr>
          <a:xfrm>
            <a:off x="4548826" y="5868923"/>
            <a:ext cx="810125" cy="160419"/>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36" name="35 Abrir llave"/>
          <p:cNvSpPr/>
          <p:nvPr/>
        </p:nvSpPr>
        <p:spPr>
          <a:xfrm rot="5400000">
            <a:off x="3506088" y="4456038"/>
            <a:ext cx="421105" cy="1696452"/>
          </a:xfrm>
          <a:prstGeom prst="leftBrace">
            <a:avLst/>
          </a:prstGeom>
          <a:ln w="158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pic>
        <p:nvPicPr>
          <p:cNvPr id="1031" name="Picture 7"/>
          <p:cNvPicPr>
            <a:picLocks noChangeAspect="1" noChangeArrowheads="1"/>
          </p:cNvPicPr>
          <p:nvPr/>
        </p:nvPicPr>
        <p:blipFill>
          <a:blip r:embed="rId7"/>
          <a:srcRect/>
          <a:stretch>
            <a:fillRect/>
          </a:stretch>
        </p:blipFill>
        <p:spPr bwMode="auto">
          <a:xfrm>
            <a:off x="3661765" y="5765580"/>
            <a:ext cx="180975" cy="266700"/>
          </a:xfrm>
          <a:prstGeom prst="rect">
            <a:avLst/>
          </a:prstGeom>
          <a:noFill/>
          <a:ln w="9525">
            <a:noFill/>
            <a:miter lim="800000"/>
            <a:headEnd/>
            <a:tailEnd/>
          </a:ln>
          <a:effectLst/>
        </p:spPr>
      </p:pic>
      <p:sp>
        <p:nvSpPr>
          <p:cNvPr id="39" name="38 CuadroTexto"/>
          <p:cNvSpPr txBox="1"/>
          <p:nvPr/>
        </p:nvSpPr>
        <p:spPr>
          <a:xfrm>
            <a:off x="5045287" y="4162638"/>
            <a:ext cx="1913021" cy="215444"/>
          </a:xfrm>
          <a:prstGeom prst="rect">
            <a:avLst/>
          </a:prstGeom>
          <a:noFill/>
        </p:spPr>
        <p:txBody>
          <a:bodyPr wrap="square" rtlCol="0">
            <a:spAutoFit/>
          </a:bodyPr>
          <a:lstStyle/>
          <a:p>
            <a:r>
              <a:rPr lang="es-ES" sz="800" b="1" i="1" dirty="0" smtClean="0">
                <a:solidFill>
                  <a:schemeClr val="bg1"/>
                </a:solidFill>
              </a:rPr>
              <a:t>0011001001010101….</a:t>
            </a:r>
            <a:endParaRPr lang="es-ES" sz="800" dirty="0">
              <a:solidFill>
                <a:schemeClr val="bg1"/>
              </a:solidFill>
            </a:endParaRPr>
          </a:p>
        </p:txBody>
      </p:sp>
      <p:pic>
        <p:nvPicPr>
          <p:cNvPr id="35" name="Rectangle 11395"/>
          <p:cNvPicPr>
            <a:picLocks noChangeAspect="1" noChangeArrowheads="1"/>
          </p:cNvPicPr>
          <p:nvPr/>
        </p:nvPicPr>
        <p:blipFill>
          <a:blip r:embed="rId8" cstate="screen"/>
          <a:srcRect/>
          <a:stretch>
            <a:fillRect/>
          </a:stretch>
        </p:blipFill>
        <p:spPr bwMode="auto">
          <a:xfrm>
            <a:off x="7429607" y="4380945"/>
            <a:ext cx="599505" cy="818826"/>
          </a:xfrm>
          <a:prstGeom prst="rect">
            <a:avLst/>
          </a:prstGeom>
          <a:noFill/>
          <a:ln w="9525">
            <a:noFill/>
            <a:miter lim="800000"/>
            <a:headEnd/>
            <a:tailEnd/>
          </a:ln>
        </p:spPr>
      </p:pic>
      <p:sp>
        <p:nvSpPr>
          <p:cNvPr id="32" name="31 Y"/>
          <p:cNvSpPr/>
          <p:nvPr/>
        </p:nvSpPr>
        <p:spPr>
          <a:xfrm>
            <a:off x="7158436" y="4372302"/>
            <a:ext cx="398449" cy="357352"/>
          </a:xfrm>
          <a:prstGeom prst="flowChartSummingJunction">
            <a:avLst/>
          </a:prstGeom>
          <a:solidFill>
            <a:srgbClr val="00B0F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3" name="TextBox 21"/>
          <p:cNvSpPr txBox="1">
            <a:spLocks noChangeArrowheads="1"/>
          </p:cNvSpPr>
          <p:nvPr/>
        </p:nvSpPr>
        <p:spPr bwMode="auto">
          <a:xfrm>
            <a:off x="6972685" y="4406184"/>
            <a:ext cx="790815"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rPr>
              <a:t>IP</a:t>
            </a:r>
            <a:endParaRPr lang="en-US" sz="1400" dirty="0">
              <a:solidFill>
                <a:schemeClr val="bg1"/>
              </a:solidFill>
              <a:effectLst/>
            </a:endParaRPr>
          </a:p>
        </p:txBody>
      </p:sp>
      <p:grpSp>
        <p:nvGrpSpPr>
          <p:cNvPr id="3" name="Group 123"/>
          <p:cNvGrpSpPr>
            <a:grpSpLocks/>
          </p:cNvGrpSpPr>
          <p:nvPr/>
        </p:nvGrpSpPr>
        <p:grpSpPr bwMode="auto">
          <a:xfrm>
            <a:off x="2971525" y="4879234"/>
            <a:ext cx="1370012" cy="207962"/>
            <a:chOff x="1104" y="1824"/>
            <a:chExt cx="2256" cy="864"/>
          </a:xfrm>
        </p:grpSpPr>
        <p:sp>
          <p:nvSpPr>
            <p:cNvPr id="38" name="AutoShape 124"/>
            <p:cNvSpPr>
              <a:spLocks noChangeArrowheads="1"/>
            </p:cNvSpPr>
            <p:nvPr/>
          </p:nvSpPr>
          <p:spPr bwMode="auto">
            <a:xfrm rot="5400000">
              <a:off x="1128"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sp>
          <p:nvSpPr>
            <p:cNvPr id="40" name="AutoShape 125"/>
            <p:cNvSpPr>
              <a:spLocks noChangeArrowheads="1"/>
            </p:cNvSpPr>
            <p:nvPr/>
          </p:nvSpPr>
          <p:spPr bwMode="auto">
            <a:xfrm rot="5400000">
              <a:off x="1800"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sp>
          <p:nvSpPr>
            <p:cNvPr id="41" name="AutoShape 126"/>
            <p:cNvSpPr>
              <a:spLocks noChangeArrowheads="1"/>
            </p:cNvSpPr>
            <p:nvPr/>
          </p:nvSpPr>
          <p:spPr bwMode="auto">
            <a:xfrm rot="5400000">
              <a:off x="2472" y="1800"/>
              <a:ext cx="864" cy="912"/>
            </a:xfrm>
            <a:prstGeom prst="can">
              <a:avLst>
                <a:gd name="adj" fmla="val 26389"/>
              </a:avLst>
            </a:prstGeom>
            <a:gradFill rotWithShape="1">
              <a:gsLst>
                <a:gs pos="0">
                  <a:schemeClr val="accent2">
                    <a:gamma/>
                    <a:shade val="46275"/>
                    <a:invGamma/>
                  </a:schemeClr>
                </a:gs>
                <a:gs pos="100000">
                  <a:schemeClr val="accent2">
                    <a:alpha val="70000"/>
                  </a:schemeClr>
                </a:gs>
              </a:gsLst>
              <a:lin ang="2700000" scaled="1"/>
            </a:gradFill>
            <a:ln w="9525">
              <a:solidFill>
                <a:schemeClr val="accent2"/>
              </a:solidFill>
              <a:round/>
              <a:headEnd/>
              <a:tailEnd/>
            </a:ln>
            <a:effectLst/>
          </p:spPr>
          <p:txBody>
            <a:bodyPr wrap="none" anchor="ctr"/>
            <a:lstStyle/>
            <a:p>
              <a:pPr>
                <a:defRPr/>
              </a:pPr>
              <a:endParaRPr lang="en-US">
                <a:latin typeface="Segoe" pitchFamily="34" charset="0"/>
              </a:endParaRPr>
            </a:p>
          </p:txBody>
        </p:sp>
      </p:grpSp>
      <p:sp>
        <p:nvSpPr>
          <p:cNvPr id="42" name="41 Flecha derecha"/>
          <p:cNvSpPr/>
          <p:nvPr/>
        </p:nvSpPr>
        <p:spPr>
          <a:xfrm rot="857615">
            <a:off x="6288289" y="4276602"/>
            <a:ext cx="810125" cy="160419"/>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
        <p:nvSpPr>
          <p:cNvPr id="43" name="42 CuadroTexto"/>
          <p:cNvSpPr txBox="1"/>
          <p:nvPr/>
        </p:nvSpPr>
        <p:spPr>
          <a:xfrm>
            <a:off x="5050542" y="4724928"/>
            <a:ext cx="1913021" cy="215444"/>
          </a:xfrm>
          <a:prstGeom prst="rect">
            <a:avLst/>
          </a:prstGeom>
          <a:noFill/>
        </p:spPr>
        <p:txBody>
          <a:bodyPr wrap="square" rtlCol="0">
            <a:spAutoFit/>
          </a:bodyPr>
          <a:lstStyle/>
          <a:p>
            <a:r>
              <a:rPr lang="es-ES" sz="800" b="1" i="1" dirty="0" smtClean="0">
                <a:solidFill>
                  <a:schemeClr val="bg1"/>
                </a:solidFill>
              </a:rPr>
              <a:t>0011001001010101….</a:t>
            </a:r>
            <a:endParaRPr lang="es-ES" sz="800" dirty="0">
              <a:solidFill>
                <a:schemeClr val="bg1"/>
              </a:solidFill>
            </a:endParaRPr>
          </a:p>
        </p:txBody>
      </p:sp>
      <p:cxnSp>
        <p:nvCxnSpPr>
          <p:cNvPr id="46" name="45 Conector curvado"/>
          <p:cNvCxnSpPr/>
          <p:nvPr/>
        </p:nvCxnSpPr>
        <p:spPr>
          <a:xfrm rot="10800000">
            <a:off x="6106470" y="4782206"/>
            <a:ext cx="1597572" cy="189186"/>
          </a:xfrm>
          <a:prstGeom prst="curvedConnector3">
            <a:avLst>
              <a:gd name="adj1" fmla="val 50000"/>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48" name="47 Conector curvado"/>
          <p:cNvCxnSpPr>
            <a:endCxn id="8" idx="3"/>
          </p:cNvCxnSpPr>
          <p:nvPr/>
        </p:nvCxnSpPr>
        <p:spPr>
          <a:xfrm rot="16200000" flipV="1">
            <a:off x="4809261" y="4378375"/>
            <a:ext cx="587288" cy="367520"/>
          </a:xfrm>
          <a:prstGeom prst="curvedConnector2">
            <a:avLst/>
          </a:prstGeom>
          <a:ln w="25400">
            <a:tailEnd type="arrow"/>
          </a:ln>
        </p:spPr>
        <p:style>
          <a:lnRef idx="1">
            <a:schemeClr val="accent1"/>
          </a:lnRef>
          <a:fillRef idx="0">
            <a:schemeClr val="accent1"/>
          </a:fillRef>
          <a:effectRef idx="0">
            <a:schemeClr val="accent1"/>
          </a:effectRef>
          <a:fontRef idx="minor">
            <a:schemeClr val="tx1"/>
          </a:fontRef>
        </p:style>
      </p:cxnSp>
      <p:pic>
        <p:nvPicPr>
          <p:cNvPr id="50" name="Picture 7"/>
          <p:cNvPicPr>
            <a:picLocks noChangeAspect="1" noChangeArrowheads="1"/>
          </p:cNvPicPr>
          <p:nvPr/>
        </p:nvPicPr>
        <p:blipFill>
          <a:blip r:embed="rId7"/>
          <a:srcRect/>
          <a:stretch>
            <a:fillRect/>
          </a:stretch>
        </p:blipFill>
        <p:spPr bwMode="auto">
          <a:xfrm>
            <a:off x="4591930" y="4173243"/>
            <a:ext cx="180975" cy="266700"/>
          </a:xfrm>
          <a:prstGeom prst="rect">
            <a:avLst/>
          </a:prstGeom>
          <a:noFill/>
          <a:ln w="9525">
            <a:noFill/>
            <a:miter lim="800000"/>
            <a:headEnd/>
            <a:tailEnd/>
          </a:ln>
          <a:effectLst/>
        </p:spPr>
      </p:pic>
      <p:sp>
        <p:nvSpPr>
          <p:cNvPr id="51" name="AutoShape 2"/>
          <p:cNvSpPr>
            <a:spLocks noChangeArrowheads="1"/>
          </p:cNvSpPr>
          <p:nvPr/>
        </p:nvSpPr>
        <p:spPr bwMode="auto">
          <a:xfrm>
            <a:off x="458091" y="4654318"/>
            <a:ext cx="1849438" cy="758825"/>
          </a:xfrm>
          <a:prstGeom prst="can">
            <a:avLst>
              <a:gd name="adj" fmla="val 26180"/>
            </a:avLst>
          </a:prstGeom>
          <a:gradFill rotWithShape="1">
            <a:gsLst>
              <a:gs pos="0">
                <a:schemeClr val="hlink">
                  <a:gamma/>
                  <a:shade val="46275"/>
                  <a:invGamma/>
                </a:schemeClr>
              </a:gs>
              <a:gs pos="100000">
                <a:schemeClr val="hlink">
                  <a:alpha val="70000"/>
                </a:schemeClr>
              </a:gs>
            </a:gsLst>
            <a:lin ang="2700000" scaled="1"/>
          </a:gradFill>
          <a:ln w="9525">
            <a:solidFill>
              <a:schemeClr val="hlink"/>
            </a:solidFill>
            <a:round/>
            <a:headEnd/>
            <a:tailEnd/>
          </a:ln>
          <a:effectLst/>
        </p:spPr>
        <p:txBody>
          <a:bodyPr wrap="none" anchor="ctr"/>
          <a:lstStyle/>
          <a:p>
            <a:pPr>
              <a:defRPr/>
            </a:pPr>
            <a:endParaRPr lang="en-US"/>
          </a:p>
        </p:txBody>
      </p:sp>
      <p:sp>
        <p:nvSpPr>
          <p:cNvPr id="52" name="Text Box 12"/>
          <p:cNvSpPr txBox="1">
            <a:spLocks noChangeArrowheads="1"/>
          </p:cNvSpPr>
          <p:nvPr/>
        </p:nvSpPr>
        <p:spPr bwMode="auto">
          <a:xfrm>
            <a:off x="643829" y="4597168"/>
            <a:ext cx="1450975" cy="457200"/>
          </a:xfrm>
          <a:prstGeom prst="rect">
            <a:avLst/>
          </a:prstGeom>
          <a:noFill/>
          <a:ln w="9525">
            <a:noFill/>
            <a:miter lim="800000"/>
            <a:headEnd/>
            <a:tailEnd/>
          </a:ln>
          <a:effectLst/>
        </p:spPr>
        <p:txBody>
          <a:bodyPr>
            <a:spAutoFit/>
          </a:bodyPr>
          <a:lstStyle/>
          <a:p>
            <a:pPr algn="ctr">
              <a:defRPr/>
            </a:pPr>
            <a:r>
              <a:rPr lang="en-US" sz="1200" b="1" dirty="0">
                <a:solidFill>
                  <a:schemeClr val="bg1"/>
                </a:solidFill>
                <a:effectLst>
                  <a:outerShdw blurRad="38100" dist="38100" dir="2700000" algn="tl">
                    <a:srgbClr val="000000"/>
                  </a:outerShdw>
                </a:effectLst>
                <a:latin typeface="Arial" pitchFamily="34" charset="0"/>
              </a:rPr>
              <a:t>BizTalk</a:t>
            </a:r>
            <a:br>
              <a:rPr lang="en-US" sz="1200" b="1" dirty="0">
                <a:solidFill>
                  <a:schemeClr val="bg1"/>
                </a:solidFill>
                <a:effectLst>
                  <a:outerShdw blurRad="38100" dist="38100" dir="2700000" algn="tl">
                    <a:srgbClr val="000000"/>
                  </a:outerShdw>
                </a:effectLst>
                <a:latin typeface="Arial" pitchFamily="34" charset="0"/>
              </a:rPr>
            </a:br>
            <a:r>
              <a:rPr lang="en-US" sz="1200" b="1" dirty="0">
                <a:solidFill>
                  <a:schemeClr val="bg1"/>
                </a:solidFill>
                <a:effectLst>
                  <a:outerShdw blurRad="38100" dist="38100" dir="2700000" algn="tl">
                    <a:srgbClr val="000000"/>
                  </a:outerShdw>
                </a:effectLst>
                <a:latin typeface="Arial" pitchFamily="34" charset="0"/>
              </a:rPr>
              <a:t>Message Box DB</a:t>
            </a:r>
          </a:p>
        </p:txBody>
      </p:sp>
      <p:pic>
        <p:nvPicPr>
          <p:cNvPr id="53" name="Picture 6"/>
          <p:cNvPicPr>
            <a:picLocks noChangeAspect="1" noChangeArrowheads="1"/>
          </p:cNvPicPr>
          <p:nvPr/>
        </p:nvPicPr>
        <p:blipFill>
          <a:blip r:embed="rId9"/>
          <a:srcRect/>
          <a:stretch>
            <a:fillRect/>
          </a:stretch>
        </p:blipFill>
        <p:spPr bwMode="auto">
          <a:xfrm>
            <a:off x="3612111" y="5761804"/>
            <a:ext cx="238125" cy="295275"/>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1031"/>
                                        </p:tgtEl>
                                        <p:attrNameLst>
                                          <p:attrName>style.visibility</p:attrName>
                                        </p:attrNameLst>
                                      </p:cBhvr>
                                      <p:to>
                                        <p:strVal val="visible"/>
                                      </p:to>
                                    </p:set>
                                    <p:animEffect transition="in" filter="box(in)">
                                      <p:cBhvr>
                                        <p:cTn id="7" dur="500"/>
                                        <p:tgtEl>
                                          <p:spTgt spid="1031"/>
                                        </p:tgtEl>
                                      </p:cBhvr>
                                    </p:animEffect>
                                  </p:childTnLst>
                                </p:cTn>
                              </p:par>
                            </p:childTnLst>
                          </p:cTn>
                        </p:par>
                      </p:childTnLst>
                    </p:cTn>
                  </p:par>
                  <p:par>
                    <p:cTn id="8" fill="hold">
                      <p:stCondLst>
                        <p:cond delay="indefinite"/>
                      </p:stCondLst>
                      <p:childTnLst>
                        <p:par>
                          <p:cTn id="9" fill="hold">
                            <p:stCondLst>
                              <p:cond delay="0"/>
                            </p:stCondLst>
                            <p:childTnLst>
                              <p:par>
                                <p:cTn id="10" presetID="64" presetClass="path" presetSubtype="0" accel="50000" decel="50000" fill="hold" nodeType="clickEffect">
                                  <p:stCondLst>
                                    <p:cond delay="0"/>
                                  </p:stCondLst>
                                  <p:childTnLst>
                                    <p:animMotion origin="layout" path="M 0.00018 0.00579 L 0.05973 -0.16932 " pathEditMode="relative" rAng="0" ptsTypes="AA">
                                      <p:cBhvr>
                                        <p:cTn id="11" dur="2000" fill="hold"/>
                                        <p:tgtEl>
                                          <p:spTgt spid="1031"/>
                                        </p:tgtEl>
                                        <p:attrNameLst>
                                          <p:attrName>ppt_x</p:attrName>
                                          <p:attrName>ppt_y</p:attrName>
                                        </p:attrNameLst>
                                      </p:cBhvr>
                                      <p:rCtr x="30" y="-88"/>
                                    </p:animMotion>
                                  </p:childTnLst>
                                </p:cTn>
                              </p:par>
                            </p:childTnLst>
                          </p:cTn>
                        </p:par>
                      </p:childTnLst>
                    </p:cTn>
                  </p:par>
                  <p:par>
                    <p:cTn id="12" fill="hold">
                      <p:stCondLst>
                        <p:cond delay="indefinite"/>
                      </p:stCondLst>
                      <p:childTnLst>
                        <p:par>
                          <p:cTn id="13" fill="hold">
                            <p:stCondLst>
                              <p:cond delay="0"/>
                            </p:stCondLst>
                            <p:childTnLst>
                              <p:par>
                                <p:cTn id="14" presetID="63" presetClass="path" presetSubtype="0" accel="50000" decel="50000" fill="hold" nodeType="clickEffect">
                                  <p:stCondLst>
                                    <p:cond delay="0"/>
                                  </p:stCondLst>
                                  <p:childTnLst>
                                    <p:animMotion origin="layout" path="M 0.05972 -0.16933 L 0.09965 -0.21074 " pathEditMode="relative" rAng="0" ptsTypes="AA">
                                      <p:cBhvr>
                                        <p:cTn id="15" dur="2000" fill="hold"/>
                                        <p:tgtEl>
                                          <p:spTgt spid="1031"/>
                                        </p:tgtEl>
                                        <p:attrNameLst>
                                          <p:attrName>ppt_x</p:attrName>
                                          <p:attrName>ppt_y</p:attrName>
                                        </p:attrNameLst>
                                      </p:cBhvr>
                                      <p:rCtr x="20" y="-21"/>
                                    </p:animMotion>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42"/>
                                        </p:tgtEl>
                                        <p:attrNameLst>
                                          <p:attrName>style.visibility</p:attrName>
                                        </p:attrNameLst>
                                      </p:cBhvr>
                                      <p:to>
                                        <p:strVal val="visible"/>
                                      </p:to>
                                    </p:set>
                                    <p:animEffect transition="in" filter="box(in)">
                                      <p:cBhvr>
                                        <p:cTn id="20" dur="500"/>
                                        <p:tgtEl>
                                          <p:spTgt spid="42"/>
                                        </p:tgtEl>
                                      </p:cBhvr>
                                    </p:animEffect>
                                  </p:childTnLst>
                                </p:cTn>
                              </p:par>
                              <p:par>
                                <p:cTn id="21" presetID="4" presetClass="exit" presetSubtype="16" fill="hold" nodeType="withEffect">
                                  <p:stCondLst>
                                    <p:cond delay="0"/>
                                  </p:stCondLst>
                                  <p:childTnLst>
                                    <p:animEffect transition="out" filter="box(in)">
                                      <p:cBhvr>
                                        <p:cTn id="22" dur="500"/>
                                        <p:tgtEl>
                                          <p:spTgt spid="1031"/>
                                        </p:tgtEl>
                                      </p:cBhvr>
                                    </p:animEffect>
                                    <p:set>
                                      <p:cBhvr>
                                        <p:cTn id="23" dur="1" fill="hold">
                                          <p:stCondLst>
                                            <p:cond delay="499"/>
                                          </p:stCondLst>
                                        </p:cTn>
                                        <p:tgtEl>
                                          <p:spTgt spid="1031"/>
                                        </p:tgtEl>
                                        <p:attrNameLst>
                                          <p:attrName>style.visibility</p:attrName>
                                        </p:attrNameLst>
                                      </p:cBhvr>
                                      <p:to>
                                        <p:strVal val="hidden"/>
                                      </p:to>
                                    </p:set>
                                  </p:childTnLst>
                                </p:cTn>
                              </p:par>
                              <p:par>
                                <p:cTn id="24" presetID="4" presetClass="entr" presetSubtype="16" fill="hold" grpId="0" nodeType="withEffect">
                                  <p:stCondLst>
                                    <p:cond delay="0"/>
                                  </p:stCondLst>
                                  <p:childTnLst>
                                    <p:set>
                                      <p:cBhvr>
                                        <p:cTn id="25" dur="1" fill="hold">
                                          <p:stCondLst>
                                            <p:cond delay="0"/>
                                          </p:stCondLst>
                                        </p:cTn>
                                        <p:tgtEl>
                                          <p:spTgt spid="39"/>
                                        </p:tgtEl>
                                        <p:attrNameLst>
                                          <p:attrName>style.visibility</p:attrName>
                                        </p:attrNameLst>
                                      </p:cBhvr>
                                      <p:to>
                                        <p:strVal val="visible"/>
                                      </p:to>
                                    </p:set>
                                    <p:animEffect transition="in" filter="box(in)">
                                      <p:cBhvr>
                                        <p:cTn id="26" dur="500"/>
                                        <p:tgtEl>
                                          <p:spTgt spid="39"/>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box(in)">
                                      <p:cBhvr>
                                        <p:cTn id="29" dur="500"/>
                                        <p:tgtEl>
                                          <p:spTgt spid="33"/>
                                        </p:tgtEl>
                                      </p:cBhvr>
                                    </p:animEffect>
                                  </p:childTnLst>
                                </p:cTn>
                              </p:par>
                              <p:par>
                                <p:cTn id="30" presetID="4" presetClass="entr" presetSubtype="16" fill="hold" nodeType="with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ox(in)">
                                      <p:cBhvr>
                                        <p:cTn id="32" dur="500"/>
                                        <p:tgtEl>
                                          <p:spTgt spid="35"/>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32"/>
                                        </p:tgtEl>
                                        <p:attrNameLst>
                                          <p:attrName>style.visibility</p:attrName>
                                        </p:attrNameLst>
                                      </p:cBhvr>
                                      <p:to>
                                        <p:strVal val="visible"/>
                                      </p:to>
                                    </p:set>
                                    <p:animEffect transition="in" filter="box(in)">
                                      <p:cBhvr>
                                        <p:cTn id="35" dur="500"/>
                                        <p:tgtEl>
                                          <p:spTgt spid="32"/>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nodeType="clickEffect">
                                  <p:stCondLst>
                                    <p:cond delay="0"/>
                                  </p:stCondLst>
                                  <p:childTnLst>
                                    <p:set>
                                      <p:cBhvr>
                                        <p:cTn id="39" dur="1" fill="hold">
                                          <p:stCondLst>
                                            <p:cond delay="0"/>
                                          </p:stCondLst>
                                        </p:cTn>
                                        <p:tgtEl>
                                          <p:spTgt spid="46"/>
                                        </p:tgtEl>
                                        <p:attrNameLst>
                                          <p:attrName>style.visibility</p:attrName>
                                        </p:attrNameLst>
                                      </p:cBhvr>
                                      <p:to>
                                        <p:strVal val="visible"/>
                                      </p:to>
                                    </p:set>
                                    <p:animEffect transition="in" filter="box(in)">
                                      <p:cBhvr>
                                        <p:cTn id="40" dur="500"/>
                                        <p:tgtEl>
                                          <p:spTgt spid="46"/>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43"/>
                                        </p:tgtEl>
                                        <p:attrNameLst>
                                          <p:attrName>style.visibility</p:attrName>
                                        </p:attrNameLst>
                                      </p:cBhvr>
                                      <p:to>
                                        <p:strVal val="visible"/>
                                      </p:to>
                                    </p:set>
                                    <p:animEffect transition="in" filter="box(in)">
                                      <p:cBhvr>
                                        <p:cTn id="43" dur="500"/>
                                        <p:tgtEl>
                                          <p:spTgt spid="43"/>
                                        </p:tgtEl>
                                      </p:cBhvr>
                                    </p:animEffect>
                                  </p:childTnLst>
                                </p:cTn>
                              </p:par>
                              <p:par>
                                <p:cTn id="44" presetID="4" presetClass="entr" presetSubtype="16" fill="hold" nodeType="withEffect">
                                  <p:stCondLst>
                                    <p:cond delay="0"/>
                                  </p:stCondLst>
                                  <p:childTnLst>
                                    <p:set>
                                      <p:cBhvr>
                                        <p:cTn id="45" dur="1" fill="hold">
                                          <p:stCondLst>
                                            <p:cond delay="0"/>
                                          </p:stCondLst>
                                        </p:cTn>
                                        <p:tgtEl>
                                          <p:spTgt spid="48"/>
                                        </p:tgtEl>
                                        <p:attrNameLst>
                                          <p:attrName>style.visibility</p:attrName>
                                        </p:attrNameLst>
                                      </p:cBhvr>
                                      <p:to>
                                        <p:strVal val="visible"/>
                                      </p:to>
                                    </p:set>
                                    <p:animEffect transition="in" filter="box(in)">
                                      <p:cBhvr>
                                        <p:cTn id="46" dur="500"/>
                                        <p:tgtEl>
                                          <p:spTgt spid="48"/>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nodeType="clickEffect">
                                  <p:stCondLst>
                                    <p:cond delay="0"/>
                                  </p:stCondLst>
                                  <p:childTnLst>
                                    <p:set>
                                      <p:cBhvr>
                                        <p:cTn id="50" dur="1" fill="hold">
                                          <p:stCondLst>
                                            <p:cond delay="0"/>
                                          </p:stCondLst>
                                        </p:cTn>
                                        <p:tgtEl>
                                          <p:spTgt spid="50"/>
                                        </p:tgtEl>
                                        <p:attrNameLst>
                                          <p:attrName>style.visibility</p:attrName>
                                        </p:attrNameLst>
                                      </p:cBhvr>
                                      <p:to>
                                        <p:strVal val="visible"/>
                                      </p:to>
                                    </p:set>
                                    <p:animEffect transition="in" filter="box(in)">
                                      <p:cBhvr>
                                        <p:cTn id="51" dur="500"/>
                                        <p:tgtEl>
                                          <p:spTgt spid="50"/>
                                        </p:tgtEl>
                                      </p:cBhvr>
                                    </p:animEffect>
                                  </p:childTnLst>
                                </p:cTn>
                              </p:par>
                            </p:childTnLst>
                          </p:cTn>
                        </p:par>
                      </p:childTnLst>
                    </p:cTn>
                  </p:par>
                  <p:par>
                    <p:cTn id="52" fill="hold">
                      <p:stCondLst>
                        <p:cond delay="indefinite"/>
                      </p:stCondLst>
                      <p:childTnLst>
                        <p:par>
                          <p:cTn id="53" fill="hold">
                            <p:stCondLst>
                              <p:cond delay="0"/>
                            </p:stCondLst>
                            <p:childTnLst>
                              <p:par>
                                <p:cTn id="54" presetID="49" presetClass="path" presetSubtype="0" accel="50000" decel="50000" fill="hold" nodeType="clickEffect">
                                  <p:stCondLst>
                                    <p:cond delay="0"/>
                                  </p:stCondLst>
                                  <p:childTnLst>
                                    <p:animMotion origin="layout" path="M -0.00209 0.02128 L -0.10278 0.12006 " pathEditMode="relative" rAng="0" ptsTypes="AA">
                                      <p:cBhvr>
                                        <p:cTn id="55" dur="2000" fill="hold"/>
                                        <p:tgtEl>
                                          <p:spTgt spid="50"/>
                                        </p:tgtEl>
                                        <p:attrNameLst>
                                          <p:attrName>ppt_x</p:attrName>
                                          <p:attrName>ppt_y</p:attrName>
                                        </p:attrNameLst>
                                      </p:cBhvr>
                                      <p:rCtr x="-50" y="49"/>
                                    </p:animMotion>
                                  </p:childTnLst>
                                </p:cTn>
                              </p:par>
                            </p:childTnLst>
                          </p:cTn>
                        </p:par>
                      </p:childTnLst>
                    </p:cTn>
                  </p:par>
                  <p:par>
                    <p:cTn id="56" fill="hold">
                      <p:stCondLst>
                        <p:cond delay="indefinite"/>
                      </p:stCondLst>
                      <p:childTnLst>
                        <p:par>
                          <p:cTn id="57" fill="hold">
                            <p:stCondLst>
                              <p:cond delay="0"/>
                            </p:stCondLst>
                            <p:childTnLst>
                              <p:par>
                                <p:cTn id="58" presetID="42" presetClass="path" presetSubtype="0" accel="50000" decel="50000" fill="hold" nodeType="clickEffect">
                                  <p:stCondLst>
                                    <p:cond delay="0"/>
                                  </p:stCondLst>
                                  <p:childTnLst>
                                    <p:animMotion origin="layout" path="M -0.10277 0.12006 L -0.10625 0.23734 " pathEditMode="relative" rAng="0" ptsTypes="AA">
                                      <p:cBhvr>
                                        <p:cTn id="59" dur="2000" fill="hold"/>
                                        <p:tgtEl>
                                          <p:spTgt spid="50"/>
                                        </p:tgtEl>
                                        <p:attrNameLst>
                                          <p:attrName>ppt_x</p:attrName>
                                          <p:attrName>ppt_y</p:attrName>
                                        </p:attrNameLst>
                                      </p:cBhvr>
                                      <p:rCtr x="-2" y="59"/>
                                    </p:animMotion>
                                  </p:childTnLst>
                                </p:cTn>
                              </p:par>
                            </p:childTnLst>
                          </p:cTn>
                        </p:par>
                      </p:childTnLst>
                    </p:cTn>
                  </p:par>
                  <p:par>
                    <p:cTn id="60" fill="hold">
                      <p:stCondLst>
                        <p:cond delay="indefinite"/>
                      </p:stCondLst>
                      <p:childTnLst>
                        <p:par>
                          <p:cTn id="61" fill="hold">
                            <p:stCondLst>
                              <p:cond delay="0"/>
                            </p:stCondLst>
                            <p:childTnLst>
                              <p:par>
                                <p:cTn id="62" presetID="4" presetClass="exit" presetSubtype="16" fill="hold" nodeType="clickEffect">
                                  <p:stCondLst>
                                    <p:cond delay="0"/>
                                  </p:stCondLst>
                                  <p:childTnLst>
                                    <p:animEffect transition="out" filter="box(in)">
                                      <p:cBhvr>
                                        <p:cTn id="63" dur="500"/>
                                        <p:tgtEl>
                                          <p:spTgt spid="50"/>
                                        </p:tgtEl>
                                      </p:cBhvr>
                                    </p:animEffect>
                                    <p:set>
                                      <p:cBhvr>
                                        <p:cTn id="64" dur="1" fill="hold">
                                          <p:stCondLst>
                                            <p:cond delay="499"/>
                                          </p:stCondLst>
                                        </p:cTn>
                                        <p:tgtEl>
                                          <p:spTgt spid="50"/>
                                        </p:tgtEl>
                                        <p:attrNameLst>
                                          <p:attrName>style.visibility</p:attrName>
                                        </p:attrNameLst>
                                      </p:cBhvr>
                                      <p:to>
                                        <p:strVal val="hidden"/>
                                      </p:to>
                                    </p:set>
                                  </p:childTnLst>
                                </p:cTn>
                              </p:par>
                              <p:par>
                                <p:cTn id="65" presetID="4" presetClass="entr" presetSubtype="16" fill="hold" nodeType="withEffect">
                                  <p:stCondLst>
                                    <p:cond delay="0"/>
                                  </p:stCondLst>
                                  <p:childTnLst>
                                    <p:set>
                                      <p:cBhvr>
                                        <p:cTn id="66" dur="1" fill="hold">
                                          <p:stCondLst>
                                            <p:cond delay="0"/>
                                          </p:stCondLst>
                                        </p:cTn>
                                        <p:tgtEl>
                                          <p:spTgt spid="53"/>
                                        </p:tgtEl>
                                        <p:attrNameLst>
                                          <p:attrName>style.visibility</p:attrName>
                                        </p:attrNameLst>
                                      </p:cBhvr>
                                      <p:to>
                                        <p:strVal val="visible"/>
                                      </p:to>
                                    </p:set>
                                    <p:animEffect transition="in" filter="box(in)">
                                      <p:cBhvr>
                                        <p:cTn id="67" dur="500"/>
                                        <p:tgtEl>
                                          <p:spTgt spid="53"/>
                                        </p:tgtEl>
                                      </p:cBhvr>
                                    </p:animEffect>
                                  </p:childTnLst>
                                </p:cTn>
                              </p:par>
                            </p:childTnLst>
                          </p:cTn>
                        </p:par>
                      </p:childTnLst>
                    </p:cTn>
                  </p:par>
                  <p:par>
                    <p:cTn id="68" fill="hold">
                      <p:stCondLst>
                        <p:cond delay="indefinite"/>
                      </p:stCondLst>
                      <p:childTnLst>
                        <p:par>
                          <p:cTn id="69" fill="hold">
                            <p:stCondLst>
                              <p:cond delay="0"/>
                            </p:stCondLst>
                            <p:childTnLst>
                              <p:par>
                                <p:cTn id="70" presetID="64" presetClass="path" presetSubtype="0" accel="50000" decel="50000" fill="hold" nodeType="clickEffect">
                                  <p:stCondLst>
                                    <p:cond delay="0"/>
                                  </p:stCondLst>
                                  <p:childTnLst>
                                    <p:animMotion origin="layout" path="M -0.00208 0.00394 L -0.00208 -0.11172 " pathEditMode="relative" rAng="0" ptsTypes="AA">
                                      <p:cBhvr>
                                        <p:cTn id="71" dur="2000" fill="hold"/>
                                        <p:tgtEl>
                                          <p:spTgt spid="53"/>
                                        </p:tgtEl>
                                        <p:attrNameLst>
                                          <p:attrName>ppt_x</p:attrName>
                                          <p:attrName>ppt_y</p:attrName>
                                        </p:attrNameLst>
                                      </p:cBhvr>
                                      <p:rCtr x="0" y="-58"/>
                                    </p:animMotion>
                                  </p:childTnLst>
                                </p:cTn>
                              </p:par>
                            </p:childTnLst>
                          </p:cTn>
                        </p:par>
                      </p:childTnLst>
                    </p:cTn>
                  </p:par>
                  <p:par>
                    <p:cTn id="72" fill="hold">
                      <p:stCondLst>
                        <p:cond delay="indefinite"/>
                      </p:stCondLst>
                      <p:childTnLst>
                        <p:par>
                          <p:cTn id="73" fill="hold">
                            <p:stCondLst>
                              <p:cond delay="0"/>
                            </p:stCondLst>
                            <p:childTnLst>
                              <p:par>
                                <p:cTn id="74" presetID="35" presetClass="path" presetSubtype="0" accel="50000" decel="50000" fill="hold" nodeType="clickEffect">
                                  <p:stCondLst>
                                    <p:cond delay="0"/>
                                  </p:stCondLst>
                                  <p:childTnLst>
                                    <p:animMotion origin="layout" path="M 0.00139 -0.11335 L -0.26111 -0.10872 " pathEditMode="relative" rAng="0" ptsTypes="AA">
                                      <p:cBhvr>
                                        <p:cTn id="75" dur="2000" fill="hold"/>
                                        <p:tgtEl>
                                          <p:spTgt spid="53"/>
                                        </p:tgtEl>
                                        <p:attrNameLst>
                                          <p:attrName>ppt_x</p:attrName>
                                          <p:attrName>ppt_y</p:attrName>
                                        </p:attrNameLst>
                                      </p:cBhvr>
                                      <p:rCtr x="-131" y="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32" grpId="0" animBg="1"/>
      <p:bldP spid="33" grpId="0"/>
      <p:bldP spid="42" grpId="0" animBg="1"/>
      <p:bldP spid="4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18770" y="3116022"/>
            <a:ext cx="8413750" cy="1523495"/>
          </a:xfrm>
          <a:prstGeom prst="rect">
            <a:avLst/>
          </a:prstGeom>
        </p:spPr>
        <p:txBody>
          <a:bodyPr/>
          <a:lstStyle/>
          <a:p>
            <a:pPr lvl="0" algn="ctr" defTabSz="914363" fontAlgn="auto">
              <a:lnSpc>
                <a:spcPct val="90000"/>
              </a:lnSpc>
              <a:spcAft>
                <a:spcPts val="0"/>
              </a:spcAft>
              <a:defRPr/>
            </a:pPr>
            <a:r>
              <a:rPr lang="es-ES" sz="5400" b="1" spc="-150" dirty="0" err="1" smtClean="0">
                <a:ln w="3175">
                  <a:noFill/>
                </a:ln>
                <a:solidFill>
                  <a:schemeClr val="tx2"/>
                </a:solidFill>
                <a:effectLst/>
                <a:latin typeface="Trebuchet MS" pitchFamily="34" charset="0"/>
                <a:cs typeface="Arial" charset="0"/>
              </a:rPr>
              <a:t>Caixa</a:t>
            </a:r>
            <a:r>
              <a:rPr lang="es-ES" sz="5400" b="1" spc="-150" dirty="0" smtClean="0">
                <a:ln w="3175">
                  <a:noFill/>
                </a:ln>
                <a:solidFill>
                  <a:schemeClr val="tx2"/>
                </a:solidFill>
                <a:effectLst/>
                <a:latin typeface="Trebuchet MS" pitchFamily="34" charset="0"/>
                <a:cs typeface="Arial" charset="0"/>
              </a:rPr>
              <a:t> Galicia - Enterprise </a:t>
            </a:r>
            <a:r>
              <a:rPr lang="es-ES" sz="5400" b="1" spc="-150" dirty="0" err="1" smtClean="0">
                <a:ln w="3175">
                  <a:noFill/>
                </a:ln>
                <a:solidFill>
                  <a:schemeClr val="tx2"/>
                </a:solidFill>
                <a:effectLst/>
                <a:latin typeface="Trebuchet MS" pitchFamily="34" charset="0"/>
                <a:cs typeface="Arial" charset="0"/>
              </a:rPr>
              <a:t>Service</a:t>
            </a:r>
            <a:r>
              <a:rPr lang="es-ES" sz="5400" b="1" spc="-150" dirty="0" smtClean="0">
                <a:ln w="3175">
                  <a:noFill/>
                </a:ln>
                <a:solidFill>
                  <a:schemeClr val="tx2"/>
                </a:solidFill>
                <a:effectLst/>
                <a:latin typeface="Trebuchet MS" pitchFamily="34" charset="0"/>
                <a:cs typeface="Arial" charset="0"/>
              </a:rPr>
              <a:t> Bus</a:t>
            </a:r>
            <a:endParaRPr kumimoji="0" lang="en-US" sz="4800" b="0" i="0" u="none" strike="noStrike" kern="1200" cap="none" spc="-150" normalizeH="0" baseline="0" noProof="0" dirty="0">
              <a:ln w="3175">
                <a:noFill/>
              </a:ln>
              <a:solidFill>
                <a:schemeClr val="tx2"/>
              </a:solidFill>
              <a:effectLst>
                <a:outerShdw blurRad="50800" dist="38100" dir="2700000" algn="tl" rotWithShape="0">
                  <a:prstClr val="black">
                    <a:alpha val="40000"/>
                  </a:prstClr>
                </a:outerShdw>
              </a:effectLst>
              <a:uLnTx/>
              <a:uFillTx/>
              <a:latin typeface="Trebuchet MS" pitchFamily="34" charset="0"/>
              <a:ea typeface="+mn-ea"/>
              <a:cs typeface="Arial" charset="0"/>
            </a:endParaRPr>
          </a:p>
        </p:txBody>
      </p:sp>
      <p:pic>
        <p:nvPicPr>
          <p:cNvPr id="1026" name="Picture 2"/>
          <p:cNvPicPr>
            <a:picLocks noChangeAspect="1" noChangeArrowheads="1"/>
          </p:cNvPicPr>
          <p:nvPr/>
        </p:nvPicPr>
        <p:blipFill>
          <a:blip r:embed="rId3"/>
          <a:stretch>
            <a:fillRect/>
          </a:stretch>
        </p:blipFill>
        <p:spPr bwMode="auto">
          <a:xfrm>
            <a:off x="445168" y="768640"/>
            <a:ext cx="8229600" cy="1143000"/>
          </a:xfrm>
          <a:prstGeom prst="rect">
            <a:avLst/>
          </a:prstGeom>
          <a:noFill/>
          <a:ln w="9525">
            <a:noFill/>
            <a:miter lim="800000"/>
            <a:headEnd/>
            <a:tailEnd/>
          </a:ln>
          <a:effectLst/>
        </p:spPr>
      </p:pic>
      <p:sp>
        <p:nvSpPr>
          <p:cNvPr id="4" name="Subtitle 9"/>
          <p:cNvSpPr txBox="1">
            <a:spLocks/>
          </p:cNvSpPr>
          <p:nvPr/>
        </p:nvSpPr>
        <p:spPr>
          <a:xfrm>
            <a:off x="759375" y="4884180"/>
            <a:ext cx="7681913" cy="461665"/>
          </a:xfrm>
          <a:prstGeom prst="rect">
            <a:avLst/>
          </a:prstGeom>
        </p:spPr>
        <p:txBody>
          <a:bodyPr/>
          <a:lstStyle/>
          <a:p>
            <a:pPr marL="396875" marR="0" lvl="0" indent="-396875" algn="ctr" defTabSz="914363" rtl="0" eaLnBrk="1" fontAlgn="auto" latinLnBrk="0" hangingPunct="1">
              <a:lnSpc>
                <a:spcPct val="90000"/>
              </a:lnSpc>
              <a:spcBef>
                <a:spcPct val="20000"/>
              </a:spcBef>
              <a:spcAft>
                <a:spcPts val="0"/>
              </a:spcAft>
              <a:buClrTx/>
              <a:buSzTx/>
              <a:tabLst/>
              <a:defRPr/>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Félix </a:t>
            </a: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Mondelo</a:t>
            </a:r>
            <a:r>
              <a:rPr kumimoji="0" lang="es-ES" sz="2400" b="0" i="0" u="none" strike="noStrike" kern="1200" cap="none" spc="0" normalizeH="0" baseline="0" noProof="0" dirty="0" smtClean="0">
                <a:ln>
                  <a:noFill/>
                </a:ln>
                <a:solidFill>
                  <a:schemeClr val="tx1"/>
                </a:solidFill>
                <a:effectLst/>
                <a:uLnTx/>
                <a:uFillTx/>
                <a:latin typeface="+mn-lt"/>
                <a:ea typeface="+mn-ea"/>
                <a:cs typeface="+mn-cs"/>
              </a:rPr>
              <a:t> Ruiz-Falcó</a:t>
            </a:r>
          </a:p>
          <a:p>
            <a:pPr marL="396875" marR="0" lvl="0" indent="-396875" algn="ctr" defTabSz="914363" rtl="0" eaLnBrk="1" fontAlgn="auto" latinLnBrk="0" hangingPunct="1">
              <a:lnSpc>
                <a:spcPct val="90000"/>
              </a:lnSpc>
              <a:spcBef>
                <a:spcPct val="20000"/>
              </a:spcBef>
              <a:spcAft>
                <a:spcPts val="0"/>
              </a:spcAft>
              <a:buClrTx/>
              <a:buSzTx/>
              <a:tabLst/>
              <a:defRPr/>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Arquitecto de Soluciones</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0"/>
          <p:cNvSpPr>
            <a:spLocks noGrp="1"/>
          </p:cNvSpPr>
          <p:nvPr>
            <p:ph type="title"/>
          </p:nvPr>
        </p:nvSpPr>
        <p:spPr>
          <a:xfrm>
            <a:off x="381000" y="230188"/>
            <a:ext cx="8382000" cy="1329595"/>
          </a:xfrm>
        </p:spPr>
        <p:txBody>
          <a:bodyPr>
            <a:normAutofit fontScale="90000"/>
          </a:bodyPr>
          <a:lstStyle/>
          <a:p>
            <a:r>
              <a:rPr lang="es-ES" b="1" dirty="0" smtClean="0">
                <a:effectLst/>
              </a:rPr>
              <a:t>Próximos Pasos…</a:t>
            </a:r>
            <a:r>
              <a:rPr lang="en-US" b="1" dirty="0" smtClean="0">
                <a:effectLst/>
              </a:rPr>
              <a:t/>
            </a:r>
            <a:br>
              <a:rPr lang="en-US" b="1" dirty="0" smtClean="0">
                <a:effectLst/>
              </a:rPr>
            </a:br>
            <a:endParaRPr lang="es-ES" b="1" dirty="0" smtClean="0">
              <a:effectLst/>
            </a:endParaRPr>
          </a:p>
        </p:txBody>
      </p:sp>
      <p:sp>
        <p:nvSpPr>
          <p:cNvPr id="13315" name="Content Placeholder 16"/>
          <p:cNvSpPr>
            <a:spLocks noGrp="1"/>
          </p:cNvSpPr>
          <p:nvPr>
            <p:ph idx="1"/>
          </p:nvPr>
        </p:nvSpPr>
        <p:spPr>
          <a:xfrm>
            <a:off x="381000" y="1412875"/>
            <a:ext cx="8382000" cy="5195268"/>
          </a:xfrm>
        </p:spPr>
        <p:txBody>
          <a:bodyPr>
            <a:normAutofit/>
          </a:bodyPr>
          <a:lstStyle/>
          <a:p>
            <a:r>
              <a:rPr lang="es-ES" sz="2400" dirty="0" smtClean="0"/>
              <a:t>Incorporación de los parámetros de seguridad al CGDN</a:t>
            </a:r>
          </a:p>
          <a:p>
            <a:endParaRPr lang="es-ES" sz="2400" dirty="0" smtClean="0"/>
          </a:p>
          <a:p>
            <a:r>
              <a:rPr lang="es-ES" sz="2400" dirty="0" smtClean="0"/>
              <a:t>Implantación de SCOM como herramienta de monitorización</a:t>
            </a:r>
          </a:p>
          <a:p>
            <a:pPr>
              <a:buNone/>
            </a:pPr>
            <a:endParaRPr lang="es-ES" sz="2400" dirty="0" smtClean="0"/>
          </a:p>
          <a:p>
            <a:r>
              <a:rPr lang="es-ES" sz="2400" dirty="0" smtClean="0"/>
              <a:t>Personalización del ESB Portal</a:t>
            </a:r>
          </a:p>
          <a:p>
            <a:endParaRPr lang="es-ES" sz="2400" dirty="0" smtClean="0"/>
          </a:p>
          <a:p>
            <a:r>
              <a:rPr lang="es-ES" sz="2400" dirty="0" smtClean="0"/>
              <a:t>Análisis del nuevo ESB </a:t>
            </a:r>
            <a:r>
              <a:rPr lang="es-ES" sz="2400" dirty="0" err="1" smtClean="0"/>
              <a:t>Guidance</a:t>
            </a:r>
            <a:r>
              <a:rPr lang="es-ES" sz="2400" dirty="0" smtClean="0"/>
              <a:t> 2.0</a:t>
            </a:r>
          </a:p>
          <a:p>
            <a:endParaRPr lang="es-ES" sz="2400" dirty="0" smtClean="0"/>
          </a:p>
          <a:p>
            <a:r>
              <a:rPr lang="es-ES" sz="2400" dirty="0" smtClean="0"/>
              <a:t>Análisis de BizTalk Server 2009</a:t>
            </a:r>
          </a:p>
          <a:p>
            <a:pPr lvl="2"/>
            <a:endParaRPr lang="es-ES" sz="1800" dirty="0" smtClean="0"/>
          </a:p>
          <a:p>
            <a:pPr lvl="1"/>
            <a:endParaRPr lang="es-ES" sz="2400" dirty="0" smtClean="0"/>
          </a:p>
          <a:p>
            <a:endParaRPr lang="es-ES" sz="2400" dirty="0" smtClean="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0"/>
          <p:cNvSpPr>
            <a:spLocks noGrp="1"/>
          </p:cNvSpPr>
          <p:nvPr>
            <p:ph type="title"/>
          </p:nvPr>
        </p:nvSpPr>
        <p:spPr/>
        <p:txBody>
          <a:bodyPr/>
          <a:lstStyle/>
          <a:p>
            <a:r>
              <a:rPr lang="es-ES" b="1" dirty="0" smtClean="0">
                <a:effectLst/>
              </a:rPr>
              <a:t>AGENDA</a:t>
            </a:r>
          </a:p>
        </p:txBody>
      </p:sp>
      <p:sp>
        <p:nvSpPr>
          <p:cNvPr id="13315" name="Content Placeholder 16"/>
          <p:cNvSpPr>
            <a:spLocks noGrp="1"/>
          </p:cNvSpPr>
          <p:nvPr>
            <p:ph idx="1"/>
          </p:nvPr>
        </p:nvSpPr>
        <p:spPr>
          <a:xfrm>
            <a:off x="381000" y="1412875"/>
            <a:ext cx="8382000" cy="5014819"/>
          </a:xfrm>
        </p:spPr>
        <p:txBody>
          <a:bodyPr>
            <a:noAutofit/>
          </a:bodyPr>
          <a:lstStyle/>
          <a:p>
            <a:r>
              <a:rPr lang="es-ES" sz="1400" b="1" dirty="0" smtClean="0"/>
              <a:t>Introducción</a:t>
            </a:r>
          </a:p>
          <a:p>
            <a:endParaRPr lang="es-ES" sz="1400" b="1" dirty="0" smtClean="0"/>
          </a:p>
          <a:p>
            <a:r>
              <a:rPr lang="es-ES" sz="1400" b="1" dirty="0" smtClean="0"/>
              <a:t>Situación Actual</a:t>
            </a:r>
          </a:p>
          <a:p>
            <a:endParaRPr lang="es-ES" sz="1400" b="1" dirty="0" smtClean="0"/>
          </a:p>
          <a:p>
            <a:r>
              <a:rPr lang="es-ES" sz="1400" b="1" dirty="0" smtClean="0"/>
              <a:t>Arquitectura de la Solución</a:t>
            </a:r>
          </a:p>
          <a:p>
            <a:endParaRPr lang="es-ES" sz="1400" b="1" dirty="0" smtClean="0"/>
          </a:p>
          <a:p>
            <a:r>
              <a:rPr lang="es-ES" sz="1400" b="1" dirty="0" err="1" smtClean="0"/>
              <a:t>Descisiones</a:t>
            </a:r>
            <a:r>
              <a:rPr lang="es-ES" sz="1400" b="1" dirty="0" smtClean="0"/>
              <a:t> de Diseño:</a:t>
            </a:r>
          </a:p>
          <a:p>
            <a:pPr lvl="1">
              <a:buNone/>
            </a:pPr>
            <a:endParaRPr lang="es-ES" sz="1200" b="1" dirty="0" smtClean="0"/>
          </a:p>
          <a:p>
            <a:pPr lvl="1"/>
            <a:r>
              <a:rPr lang="es-ES" sz="1200" b="1" dirty="0" err="1" smtClean="0"/>
              <a:t>ESB.Resolver.CGDN</a:t>
            </a:r>
            <a:endParaRPr lang="es-ES" sz="1200" b="1" dirty="0" smtClean="0"/>
          </a:p>
          <a:p>
            <a:pPr lvl="1"/>
            <a:endParaRPr lang="es-ES" sz="1200" b="1" dirty="0" smtClean="0"/>
          </a:p>
          <a:p>
            <a:pPr lvl="1"/>
            <a:r>
              <a:rPr lang="es-ES" sz="1200" b="1" dirty="0" smtClean="0"/>
              <a:t>Cambios en el CGDN</a:t>
            </a:r>
          </a:p>
          <a:p>
            <a:pPr lvl="1"/>
            <a:endParaRPr lang="es-ES" sz="1200" b="1" dirty="0" smtClean="0"/>
          </a:p>
          <a:p>
            <a:pPr lvl="1"/>
            <a:r>
              <a:rPr lang="es-ES" sz="1200" b="1" dirty="0" err="1" smtClean="0"/>
              <a:t>NLTransa</a:t>
            </a:r>
            <a:r>
              <a:rPr lang="es-ES" sz="1200" b="1" dirty="0" smtClean="0"/>
              <a:t> Pipeline </a:t>
            </a:r>
            <a:r>
              <a:rPr lang="es-ES" sz="1200" b="1" dirty="0" err="1" smtClean="0"/>
              <a:t>Component</a:t>
            </a:r>
            <a:endParaRPr lang="es-ES" sz="1200" b="1" dirty="0" smtClean="0"/>
          </a:p>
          <a:p>
            <a:pPr lvl="1">
              <a:buNone/>
            </a:pPr>
            <a:endParaRPr lang="es-ES" sz="1200" b="1" dirty="0" smtClean="0"/>
          </a:p>
          <a:p>
            <a:pPr lvl="1"/>
            <a:r>
              <a:rPr lang="es-ES" sz="1200" b="1" dirty="0" smtClean="0"/>
              <a:t>TCP/IP </a:t>
            </a:r>
            <a:r>
              <a:rPr lang="es-ES" sz="1200" b="1" dirty="0" err="1" smtClean="0"/>
              <a:t>Adapter</a:t>
            </a:r>
            <a:endParaRPr lang="es-ES" sz="1200" b="1" dirty="0" smtClean="0"/>
          </a:p>
          <a:p>
            <a:pPr lvl="1"/>
            <a:endParaRPr lang="es-ES" sz="1200" b="1" dirty="0" smtClean="0"/>
          </a:p>
          <a:p>
            <a:r>
              <a:rPr lang="es-ES" sz="1400" b="1" dirty="0" smtClean="0"/>
              <a:t>Próximos Pasos</a:t>
            </a:r>
          </a:p>
          <a:p>
            <a:pPr>
              <a:buNone/>
            </a:pPr>
            <a:endParaRPr lang="es-ES" sz="1400" b="1" dirty="0" smtClean="0"/>
          </a:p>
          <a:p>
            <a:r>
              <a:rPr lang="es-ES" sz="1400" b="1" dirty="0" smtClean="0"/>
              <a:t>Conclusiones</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0"/>
          <p:cNvSpPr>
            <a:spLocks noGrp="1"/>
          </p:cNvSpPr>
          <p:nvPr>
            <p:ph type="title"/>
          </p:nvPr>
        </p:nvSpPr>
        <p:spPr>
          <a:xfrm>
            <a:off x="381000" y="230188"/>
            <a:ext cx="8382000" cy="1329595"/>
          </a:xfrm>
        </p:spPr>
        <p:txBody>
          <a:bodyPr>
            <a:normAutofit fontScale="90000"/>
          </a:bodyPr>
          <a:lstStyle/>
          <a:p>
            <a:r>
              <a:rPr lang="es-ES" b="1" dirty="0" smtClean="0">
                <a:effectLst/>
              </a:rPr>
              <a:t>Introducción…</a:t>
            </a:r>
            <a:r>
              <a:rPr lang="en-US" b="1" dirty="0" smtClean="0">
                <a:effectLst/>
              </a:rPr>
              <a:t/>
            </a:r>
            <a:br>
              <a:rPr lang="en-US" b="1" dirty="0" smtClean="0">
                <a:effectLst/>
              </a:rPr>
            </a:br>
            <a:endParaRPr lang="es-ES" b="1" dirty="0" smtClean="0">
              <a:effectLst/>
            </a:endParaRPr>
          </a:p>
        </p:txBody>
      </p:sp>
      <p:sp>
        <p:nvSpPr>
          <p:cNvPr id="13315" name="Content Placeholder 16"/>
          <p:cNvSpPr>
            <a:spLocks noGrp="1"/>
          </p:cNvSpPr>
          <p:nvPr>
            <p:ph idx="1"/>
          </p:nvPr>
        </p:nvSpPr>
        <p:spPr>
          <a:xfrm>
            <a:off x="381000" y="1412875"/>
            <a:ext cx="8382000" cy="5195268"/>
          </a:xfrm>
        </p:spPr>
        <p:txBody>
          <a:bodyPr>
            <a:normAutofit/>
          </a:bodyPr>
          <a:lstStyle/>
          <a:p>
            <a:r>
              <a:rPr lang="es-ES" sz="2800" dirty="0" smtClean="0"/>
              <a:t>Introducción:</a:t>
            </a:r>
          </a:p>
          <a:p>
            <a:pPr>
              <a:buNone/>
            </a:pPr>
            <a:endParaRPr lang="es-ES" sz="2800" dirty="0" smtClean="0"/>
          </a:p>
          <a:p>
            <a:pPr lvl="1"/>
            <a:r>
              <a:rPr lang="es-ES" sz="2400" b="1" i="1" dirty="0" smtClean="0"/>
              <a:t>Proyecto integrado dentro del </a:t>
            </a:r>
            <a:r>
              <a:rPr lang="es-ES" sz="2400" b="1" i="1" dirty="0" err="1" smtClean="0"/>
              <a:t>Macroproyecto</a:t>
            </a:r>
            <a:r>
              <a:rPr lang="es-ES" sz="2400" b="1" i="1" dirty="0" smtClean="0"/>
              <a:t> de implantación de Arquitectura SOA en </a:t>
            </a:r>
            <a:r>
              <a:rPr lang="es-ES" sz="2400" b="1" i="1" dirty="0" err="1" smtClean="0"/>
              <a:t>Caixa</a:t>
            </a:r>
            <a:r>
              <a:rPr lang="es-ES" sz="2400" b="1" i="1" dirty="0" smtClean="0"/>
              <a:t> Galicia</a:t>
            </a:r>
          </a:p>
          <a:p>
            <a:pPr lvl="1">
              <a:buNone/>
            </a:pPr>
            <a:endParaRPr lang="es-ES" sz="2400" b="1" i="1" dirty="0" smtClean="0"/>
          </a:p>
          <a:p>
            <a:pPr lvl="1"/>
            <a:r>
              <a:rPr lang="es-ES" sz="2400" b="1" i="1" dirty="0" smtClean="0"/>
              <a:t>Migración del </a:t>
            </a:r>
            <a:r>
              <a:rPr lang="es-ES" sz="2400" b="1" i="1" dirty="0" err="1" smtClean="0"/>
              <a:t>Core</a:t>
            </a:r>
            <a:r>
              <a:rPr lang="es-ES" sz="2400" b="1" i="1" dirty="0" smtClean="0"/>
              <a:t> bancario a una Plataforma J2EE (Metrópolis)</a:t>
            </a:r>
          </a:p>
          <a:p>
            <a:pPr lvl="1">
              <a:buNone/>
            </a:pPr>
            <a:endParaRPr lang="es-ES" sz="2400" b="1" i="1" dirty="0" smtClean="0"/>
          </a:p>
          <a:p>
            <a:pPr lvl="1"/>
            <a:r>
              <a:rPr lang="es-ES" sz="2400" b="1" i="1" dirty="0" smtClean="0"/>
              <a:t>Evaluación de múltiples </a:t>
            </a:r>
            <a:r>
              <a:rPr lang="es-ES" sz="2400" b="1" i="1" dirty="0" err="1" smtClean="0"/>
              <a:t>ESBs</a:t>
            </a:r>
            <a:r>
              <a:rPr lang="es-ES" sz="2400" b="1" i="1" dirty="0" smtClean="0"/>
              <a:t> antes de decantarse por emplear BizTalk</a:t>
            </a:r>
          </a:p>
          <a:p>
            <a:pPr lvl="1"/>
            <a:endParaRPr lang="es-ES" sz="2400" dirty="0" smtClean="0"/>
          </a:p>
          <a:p>
            <a:pPr lvl="1">
              <a:buNone/>
            </a:pPr>
            <a:endParaRPr lang="es-ES" dirty="0" smtClean="0"/>
          </a:p>
          <a:p>
            <a:endParaRPr lang="es-ES" sz="2800" dirty="0" smtClean="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0"/>
          <p:cNvSpPr>
            <a:spLocks noGrp="1"/>
          </p:cNvSpPr>
          <p:nvPr>
            <p:ph type="title"/>
          </p:nvPr>
        </p:nvSpPr>
        <p:spPr>
          <a:xfrm>
            <a:off x="381000" y="230188"/>
            <a:ext cx="8382000" cy="1329595"/>
          </a:xfrm>
        </p:spPr>
        <p:txBody>
          <a:bodyPr>
            <a:normAutofit fontScale="90000"/>
          </a:bodyPr>
          <a:lstStyle/>
          <a:p>
            <a:r>
              <a:rPr lang="es-ES" b="1" dirty="0" smtClean="0">
                <a:effectLst/>
              </a:rPr>
              <a:t>Situación Actual…</a:t>
            </a:r>
            <a:r>
              <a:rPr lang="en-US" b="1" dirty="0" smtClean="0">
                <a:effectLst/>
              </a:rPr>
              <a:t/>
            </a:r>
            <a:br>
              <a:rPr lang="en-US" b="1" dirty="0" smtClean="0">
                <a:effectLst/>
              </a:rPr>
            </a:br>
            <a:endParaRPr lang="es-ES" b="1" dirty="0" smtClean="0">
              <a:effectLst/>
            </a:endParaRPr>
          </a:p>
        </p:txBody>
      </p:sp>
      <p:sp>
        <p:nvSpPr>
          <p:cNvPr id="13315" name="Content Placeholder 16"/>
          <p:cNvSpPr>
            <a:spLocks noGrp="1"/>
          </p:cNvSpPr>
          <p:nvPr>
            <p:ph idx="1"/>
          </p:nvPr>
        </p:nvSpPr>
        <p:spPr>
          <a:xfrm>
            <a:off x="381000" y="1019814"/>
            <a:ext cx="8382000" cy="4980954"/>
          </a:xfrm>
        </p:spPr>
        <p:txBody>
          <a:bodyPr>
            <a:normAutofit fontScale="85000" lnSpcReduction="20000"/>
          </a:bodyPr>
          <a:lstStyle/>
          <a:p>
            <a:r>
              <a:rPr lang="es-ES" sz="2800" dirty="0" smtClean="0"/>
              <a:t>Servicios de Negocio:</a:t>
            </a:r>
          </a:p>
          <a:p>
            <a:pPr lvl="1"/>
            <a:r>
              <a:rPr lang="es-ES" sz="2400" b="1" i="1" dirty="0" smtClean="0"/>
              <a:t>Host</a:t>
            </a:r>
            <a:r>
              <a:rPr lang="es-ES" sz="2400" dirty="0" smtClean="0"/>
              <a:t>:</a:t>
            </a:r>
          </a:p>
          <a:p>
            <a:pPr lvl="2"/>
            <a:r>
              <a:rPr lang="es-ES" sz="2000" dirty="0" smtClean="0"/>
              <a:t>Canal principal de entrada es un </a:t>
            </a:r>
            <a:r>
              <a:rPr lang="es-ES" sz="2000" i="1" dirty="0" err="1" smtClean="0"/>
              <a:t>listener</a:t>
            </a:r>
            <a:r>
              <a:rPr lang="es-ES" sz="2000" i="1" dirty="0" smtClean="0"/>
              <a:t> IP</a:t>
            </a:r>
          </a:p>
          <a:p>
            <a:pPr lvl="2"/>
            <a:r>
              <a:rPr lang="es-ES" sz="2000" dirty="0" smtClean="0"/>
              <a:t>Las aplicaciones están catalogadas en base un código de transacción y a una cuenta contable</a:t>
            </a:r>
          </a:p>
          <a:p>
            <a:pPr lvl="2"/>
            <a:r>
              <a:rPr lang="es-ES" sz="2000" dirty="0" smtClean="0"/>
              <a:t>El </a:t>
            </a:r>
            <a:r>
              <a:rPr lang="es-ES" sz="2000" dirty="0" err="1" smtClean="0"/>
              <a:t>listener</a:t>
            </a:r>
            <a:r>
              <a:rPr lang="es-ES" sz="2000" dirty="0" smtClean="0"/>
              <a:t>, actúa como </a:t>
            </a:r>
            <a:r>
              <a:rPr lang="es-ES" sz="2000" i="1" dirty="0" err="1" smtClean="0"/>
              <a:t>dispatcher</a:t>
            </a:r>
            <a:r>
              <a:rPr lang="es-ES" sz="2000" dirty="0" smtClean="0"/>
              <a:t> en base a un código de transacción</a:t>
            </a:r>
          </a:p>
          <a:p>
            <a:pPr lvl="2"/>
            <a:r>
              <a:rPr lang="es-ES" sz="2000" dirty="0" smtClean="0"/>
              <a:t>Recibe “tiras” con una estructura fija</a:t>
            </a:r>
          </a:p>
          <a:p>
            <a:pPr lvl="2"/>
            <a:endParaRPr lang="es-ES" sz="2000" dirty="0" smtClean="0"/>
          </a:p>
          <a:p>
            <a:pPr lvl="1"/>
            <a:r>
              <a:rPr lang="es-ES" sz="2400" b="1" i="1" dirty="0" smtClean="0"/>
              <a:t>Metrópolis:</a:t>
            </a:r>
          </a:p>
          <a:p>
            <a:pPr lvl="2"/>
            <a:r>
              <a:rPr lang="es-ES" sz="2000" dirty="0" smtClean="0"/>
              <a:t>Distintos puntos de entrada: RMI, MQ, Web </a:t>
            </a:r>
            <a:r>
              <a:rPr lang="es-ES" sz="2000" dirty="0" err="1" smtClean="0"/>
              <a:t>Services</a:t>
            </a:r>
            <a:r>
              <a:rPr lang="es-ES" sz="2000" dirty="0" smtClean="0"/>
              <a:t> y TCP</a:t>
            </a:r>
          </a:p>
          <a:p>
            <a:pPr lvl="2"/>
            <a:r>
              <a:rPr lang="es-ES" sz="2000" dirty="0" smtClean="0"/>
              <a:t>Como datos, recibe contextos, definidos mediante </a:t>
            </a:r>
            <a:r>
              <a:rPr lang="es-ES" sz="2000" i="1" dirty="0" err="1" smtClean="0"/>
              <a:t>schemas</a:t>
            </a:r>
            <a:r>
              <a:rPr lang="es-ES" sz="2000" dirty="0" smtClean="0"/>
              <a:t> XML que se pueden obtener de forma dinámica</a:t>
            </a:r>
          </a:p>
          <a:p>
            <a:pPr lvl="2"/>
            <a:endParaRPr lang="es-ES" sz="2000" dirty="0" smtClean="0"/>
          </a:p>
          <a:p>
            <a:pPr lvl="1"/>
            <a:r>
              <a:rPr lang="es-ES" sz="2400" b="1" i="1" dirty="0" smtClean="0"/>
              <a:t>SIF:</a:t>
            </a:r>
          </a:p>
          <a:p>
            <a:pPr lvl="2"/>
            <a:r>
              <a:rPr lang="es-ES" sz="2000" dirty="0" smtClean="0"/>
              <a:t>Desarrollada en .NET, proporciona conectividad por Servicios Web a servicios de negocio del Host</a:t>
            </a:r>
          </a:p>
          <a:p>
            <a:pPr lvl="2"/>
            <a:r>
              <a:rPr lang="es-ES" sz="2000" dirty="0" smtClean="0"/>
              <a:t>Permite publicar programas PL/I como servicios web generando su WSDL</a:t>
            </a:r>
          </a:p>
          <a:p>
            <a:pPr lvl="2"/>
            <a:r>
              <a:rPr lang="es-ES" sz="2000" dirty="0" smtClean="0"/>
              <a:t>Además ofrece un punto de invocación por servicio, que realiza las transformaciones necesarias.</a:t>
            </a:r>
          </a:p>
          <a:p>
            <a:pPr lvl="2"/>
            <a:endParaRPr lang="es-ES" sz="2000" dirty="0" smtClean="0"/>
          </a:p>
          <a:p>
            <a:pPr lvl="2">
              <a:buNone/>
            </a:pPr>
            <a:endParaRPr lang="es-ES" sz="2000" dirty="0" smtClean="0"/>
          </a:p>
          <a:p>
            <a:pPr lvl="2"/>
            <a:endParaRPr lang="es-ES" sz="2000" dirty="0" smtClean="0"/>
          </a:p>
          <a:p>
            <a:pPr lvl="1"/>
            <a:endParaRPr lang="es-ES" dirty="0" smtClean="0"/>
          </a:p>
          <a:p>
            <a:endParaRPr lang="es-ES" sz="2800" dirty="0" smtClean="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Rectangle 11268"/>
          <p:cNvPicPr>
            <a:picLocks noChangeAspect="1" noChangeArrowheads="1"/>
          </p:cNvPicPr>
          <p:nvPr/>
        </p:nvPicPr>
        <p:blipFill>
          <a:blip r:embed="rId4" cstate="screen"/>
          <a:srcRect/>
          <a:stretch>
            <a:fillRect/>
          </a:stretch>
        </p:blipFill>
        <p:spPr bwMode="auto">
          <a:xfrm>
            <a:off x="-4564063" y="5284788"/>
            <a:ext cx="34925" cy="88900"/>
          </a:xfrm>
          <a:prstGeom prst="rect">
            <a:avLst/>
          </a:prstGeom>
          <a:noFill/>
          <a:ln w="9525">
            <a:noFill/>
            <a:miter lim="800000"/>
            <a:headEnd/>
            <a:tailEnd/>
          </a:ln>
        </p:spPr>
      </p:pic>
      <p:sp>
        <p:nvSpPr>
          <p:cNvPr id="21515" name="Title 146"/>
          <p:cNvSpPr>
            <a:spLocks noGrp="1"/>
          </p:cNvSpPr>
          <p:nvPr>
            <p:ph type="title"/>
          </p:nvPr>
        </p:nvSpPr>
        <p:spPr>
          <a:xfrm>
            <a:off x="381000" y="230188"/>
            <a:ext cx="8382000" cy="1329595"/>
          </a:xfrm>
        </p:spPr>
        <p:txBody>
          <a:bodyPr>
            <a:normAutofit fontScale="90000"/>
          </a:bodyPr>
          <a:lstStyle/>
          <a:p>
            <a:r>
              <a:rPr lang="es-ES" b="1" dirty="0" smtClean="0">
                <a:effectLst/>
                <a:latin typeface="+mn-lt"/>
              </a:rPr>
              <a:t>Situación Actual…</a:t>
            </a:r>
            <a:br>
              <a:rPr lang="es-ES" b="1" dirty="0" smtClean="0">
                <a:effectLst/>
                <a:latin typeface="+mn-lt"/>
              </a:rPr>
            </a:br>
            <a:r>
              <a:rPr lang="es-ES" sz="2700" b="1" dirty="0" smtClean="0">
                <a:effectLst/>
                <a:latin typeface="+mn-lt"/>
              </a:rPr>
              <a:t>…</a:t>
            </a:r>
            <a:r>
              <a:rPr lang="es-ES" sz="2700" b="1" dirty="0" smtClean="0">
                <a:effectLst/>
              </a:rPr>
              <a:t>Servicios de Negocio</a:t>
            </a:r>
            <a:r>
              <a:rPr lang="es-ES" b="1" dirty="0" smtClean="0">
                <a:effectLst/>
              </a:rPr>
              <a:t> </a:t>
            </a:r>
            <a:endParaRPr lang="es-ES" b="1" dirty="0" smtClean="0">
              <a:effectLst/>
              <a:latin typeface="+mn-lt"/>
            </a:endParaRPr>
          </a:p>
        </p:txBody>
      </p:sp>
      <p:grpSp>
        <p:nvGrpSpPr>
          <p:cNvPr id="2" name="35 Grupo"/>
          <p:cNvGrpSpPr/>
          <p:nvPr/>
        </p:nvGrpSpPr>
        <p:grpSpPr>
          <a:xfrm>
            <a:off x="775848" y="2013516"/>
            <a:ext cx="3070601" cy="1616363"/>
            <a:chOff x="988290" y="1921163"/>
            <a:chExt cx="3070601" cy="1616363"/>
          </a:xfrm>
        </p:grpSpPr>
        <p:sp>
          <p:nvSpPr>
            <p:cNvPr id="22" name="21 Rectángulo redondeado"/>
            <p:cNvSpPr/>
            <p:nvPr/>
          </p:nvSpPr>
          <p:spPr>
            <a:xfrm>
              <a:off x="988290" y="1921163"/>
              <a:ext cx="2927927" cy="15928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3" name="Group 97"/>
            <p:cNvGrpSpPr>
              <a:grpSpLocks/>
            </p:cNvGrpSpPr>
            <p:nvPr/>
          </p:nvGrpSpPr>
          <p:grpSpPr bwMode="auto">
            <a:xfrm>
              <a:off x="1222126" y="2004452"/>
              <a:ext cx="1705310" cy="1533074"/>
              <a:chOff x="3521473" y="5748228"/>
              <a:chExt cx="1268907" cy="1111621"/>
            </a:xfrm>
          </p:grpSpPr>
          <p:pic>
            <p:nvPicPr>
              <p:cNvPr id="21550" name="Rectangle 11393"/>
              <p:cNvPicPr>
                <a:picLocks noChangeAspect="1" noChangeArrowheads="1"/>
              </p:cNvPicPr>
              <p:nvPr/>
            </p:nvPicPr>
            <p:blipFill>
              <a:blip r:embed="rId5" cstate="screen"/>
              <a:srcRect/>
              <a:stretch>
                <a:fillRect/>
              </a:stretch>
            </p:blipFill>
            <p:spPr bwMode="auto">
              <a:xfrm>
                <a:off x="3984602" y="5748228"/>
                <a:ext cx="446088" cy="593725"/>
              </a:xfrm>
              <a:prstGeom prst="rect">
                <a:avLst/>
              </a:prstGeom>
              <a:noFill/>
              <a:ln w="9525">
                <a:noFill/>
                <a:miter lim="800000"/>
                <a:headEnd/>
                <a:tailEnd/>
              </a:ln>
            </p:spPr>
          </p:pic>
          <p:sp>
            <p:nvSpPr>
              <p:cNvPr id="21551" name="TextBox 21"/>
              <p:cNvSpPr txBox="1">
                <a:spLocks noChangeArrowheads="1"/>
              </p:cNvSpPr>
              <p:nvPr/>
            </p:nvSpPr>
            <p:spPr bwMode="auto">
              <a:xfrm>
                <a:off x="3521473" y="6554947"/>
                <a:ext cx="1268907" cy="304902"/>
              </a:xfrm>
              <a:prstGeom prst="rect">
                <a:avLst/>
              </a:prstGeom>
              <a:noFill/>
              <a:ln w="9525">
                <a:noFill/>
                <a:miter lim="800000"/>
                <a:headEnd/>
                <a:tailEnd/>
              </a:ln>
            </p:spPr>
            <p:txBody>
              <a:bodyPr>
                <a:spAutoFit/>
              </a:bodyPr>
              <a:lstStyle/>
              <a:p>
                <a:pPr algn="ctr">
                  <a:spcBef>
                    <a:spcPct val="50000"/>
                  </a:spcBef>
                </a:pPr>
                <a:r>
                  <a:rPr lang="en-US" sz="1400" b="1" dirty="0" smtClean="0">
                    <a:effectLst/>
                    <a:latin typeface="+mn-lt"/>
                  </a:rPr>
                  <a:t>CICS</a:t>
                </a:r>
                <a:endParaRPr lang="en-US" sz="1400" dirty="0">
                  <a:effectLst/>
                  <a:latin typeface="+mn-lt"/>
                </a:endParaRPr>
              </a:p>
            </p:txBody>
          </p:sp>
          <p:pic>
            <p:nvPicPr>
              <p:cNvPr id="21552" name="Rectangle 11395"/>
              <p:cNvPicPr>
                <a:picLocks noChangeAspect="1" noChangeArrowheads="1"/>
              </p:cNvPicPr>
              <p:nvPr/>
            </p:nvPicPr>
            <p:blipFill>
              <a:blip r:embed="rId5" cstate="screen"/>
              <a:srcRect/>
              <a:stretch>
                <a:fillRect/>
              </a:stretch>
            </p:blipFill>
            <p:spPr bwMode="auto">
              <a:xfrm>
                <a:off x="3762532" y="6009804"/>
                <a:ext cx="446087" cy="593725"/>
              </a:xfrm>
              <a:prstGeom prst="rect">
                <a:avLst/>
              </a:prstGeom>
              <a:noFill/>
              <a:ln w="9525">
                <a:noFill/>
                <a:miter lim="800000"/>
                <a:headEnd/>
                <a:tailEnd/>
              </a:ln>
            </p:spPr>
          </p:pic>
          <p:pic>
            <p:nvPicPr>
              <p:cNvPr id="21553" name="Rectangle 11396"/>
              <p:cNvPicPr>
                <a:picLocks noChangeAspect="1" noChangeArrowheads="1"/>
              </p:cNvPicPr>
              <p:nvPr/>
            </p:nvPicPr>
            <p:blipFill>
              <a:blip r:embed="rId5" cstate="screen"/>
              <a:srcRect/>
              <a:stretch>
                <a:fillRect/>
              </a:stretch>
            </p:blipFill>
            <p:spPr bwMode="auto">
              <a:xfrm>
                <a:off x="4075269" y="6024091"/>
                <a:ext cx="446088" cy="593725"/>
              </a:xfrm>
              <a:prstGeom prst="rect">
                <a:avLst/>
              </a:prstGeom>
              <a:noFill/>
              <a:ln w="9525">
                <a:noFill/>
                <a:miter lim="800000"/>
                <a:headEnd/>
                <a:tailEnd/>
              </a:ln>
            </p:spPr>
          </p:pic>
        </p:grpSp>
        <p:sp>
          <p:nvSpPr>
            <p:cNvPr id="34" name="33 Rectángulo redondeado"/>
            <p:cNvSpPr/>
            <p:nvPr/>
          </p:nvSpPr>
          <p:spPr>
            <a:xfrm>
              <a:off x="2770911" y="237374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TextBox 21"/>
            <p:cNvSpPr txBox="1">
              <a:spLocks noChangeArrowheads="1"/>
            </p:cNvSpPr>
            <p:nvPr/>
          </p:nvSpPr>
          <p:spPr bwMode="auto">
            <a:xfrm>
              <a:off x="2353581" y="2548990"/>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PL/I</a:t>
              </a:r>
              <a:endParaRPr lang="en-US" sz="1400" dirty="0">
                <a:solidFill>
                  <a:schemeClr val="bg1"/>
                </a:solidFill>
                <a:effectLst/>
                <a:latin typeface="+mn-lt"/>
              </a:endParaRPr>
            </a:p>
          </p:txBody>
        </p:sp>
      </p:grpSp>
      <p:grpSp>
        <p:nvGrpSpPr>
          <p:cNvPr id="4" name="55 Grupo"/>
          <p:cNvGrpSpPr/>
          <p:nvPr/>
        </p:nvGrpSpPr>
        <p:grpSpPr>
          <a:xfrm>
            <a:off x="4842775" y="1995043"/>
            <a:ext cx="3737775" cy="1653313"/>
            <a:chOff x="4694999" y="1708727"/>
            <a:chExt cx="3737775" cy="1653313"/>
          </a:xfrm>
        </p:grpSpPr>
        <p:sp>
          <p:nvSpPr>
            <p:cNvPr id="23" name="22 Rectángulo redondeado"/>
            <p:cNvSpPr/>
            <p:nvPr/>
          </p:nvSpPr>
          <p:spPr>
            <a:xfrm>
              <a:off x="4849091" y="1708727"/>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5" name="Group 95"/>
            <p:cNvGrpSpPr>
              <a:grpSpLocks/>
            </p:cNvGrpSpPr>
            <p:nvPr/>
          </p:nvGrpSpPr>
          <p:grpSpPr bwMode="auto">
            <a:xfrm>
              <a:off x="5957429" y="1876947"/>
              <a:ext cx="2475345" cy="1473127"/>
              <a:chOff x="1157119" y="4858659"/>
              <a:chExt cx="3627398" cy="2200129"/>
            </a:xfrm>
          </p:grpSpPr>
          <p:sp>
            <p:nvSpPr>
              <p:cNvPr id="77" name="TextBox 43"/>
              <p:cNvSpPr txBox="1">
                <a:spLocks noChangeArrowheads="1"/>
              </p:cNvSpPr>
              <p:nvPr/>
            </p:nvSpPr>
            <p:spPr bwMode="auto">
              <a:xfrm>
                <a:off x="1157119" y="6277354"/>
                <a:ext cx="3627398" cy="781434"/>
              </a:xfrm>
              <a:prstGeom prst="rect">
                <a:avLst/>
              </a:prstGeom>
              <a:noFill/>
              <a:ln w="9525">
                <a:noFill/>
                <a:miter lim="800000"/>
                <a:headEnd/>
                <a:tailEnd/>
              </a:ln>
            </p:spPr>
            <p:txBody>
              <a:bodyPr wrap="square">
                <a:spAutoFit/>
              </a:bodyPr>
              <a:lstStyle/>
              <a:p>
                <a:pPr algn="ctr">
                  <a:spcBef>
                    <a:spcPct val="50000"/>
                  </a:spcBef>
                </a:pPr>
                <a:r>
                  <a:rPr lang="en-US" sz="1400" b="1" dirty="0" err="1" smtClean="0">
                    <a:effectLst/>
                    <a:latin typeface="+mn-lt"/>
                  </a:rPr>
                  <a:t>WebSphere</a:t>
                </a:r>
                <a:r>
                  <a:rPr lang="en-US" sz="1400" b="1" dirty="0" smtClean="0">
                    <a:effectLst/>
                    <a:latin typeface="+mn-lt"/>
                  </a:rPr>
                  <a:t> Application Server</a:t>
                </a:r>
                <a:endParaRPr lang="en-US" sz="1400" b="1" dirty="0">
                  <a:effectLst/>
                  <a:latin typeface="+mn-lt"/>
                </a:endParaRPr>
              </a:p>
            </p:txBody>
          </p:sp>
          <p:pic>
            <p:nvPicPr>
              <p:cNvPr id="78" name="Rectangle 11355"/>
              <p:cNvPicPr>
                <a:picLocks noChangeAspect="1" noChangeArrowheads="1"/>
              </p:cNvPicPr>
              <p:nvPr/>
            </p:nvPicPr>
            <p:blipFill>
              <a:blip r:embed="rId6" cstate="screen"/>
              <a:srcRect/>
              <a:stretch>
                <a:fillRect/>
              </a:stretch>
            </p:blipFill>
            <p:spPr bwMode="auto">
              <a:xfrm flipH="1">
                <a:off x="2542992" y="4858659"/>
                <a:ext cx="926357" cy="1211559"/>
              </a:xfrm>
              <a:prstGeom prst="rect">
                <a:avLst/>
              </a:prstGeom>
              <a:noFill/>
              <a:ln w="9525">
                <a:noFill/>
                <a:miter lim="800000"/>
                <a:headEnd/>
                <a:tailEnd/>
              </a:ln>
            </p:spPr>
          </p:pic>
          <p:pic>
            <p:nvPicPr>
              <p:cNvPr id="79" name="Rectangle 11356"/>
              <p:cNvPicPr>
                <a:picLocks noChangeAspect="1" noChangeArrowheads="1"/>
              </p:cNvPicPr>
              <p:nvPr/>
            </p:nvPicPr>
            <p:blipFill>
              <a:blip r:embed="rId6" cstate="screen"/>
              <a:srcRect/>
              <a:stretch>
                <a:fillRect/>
              </a:stretch>
            </p:blipFill>
            <p:spPr bwMode="auto">
              <a:xfrm flipH="1">
                <a:off x="2082740" y="5135221"/>
                <a:ext cx="926357" cy="1211559"/>
              </a:xfrm>
              <a:prstGeom prst="rect">
                <a:avLst/>
              </a:prstGeom>
              <a:noFill/>
              <a:ln w="9525">
                <a:noFill/>
                <a:miter lim="800000"/>
                <a:headEnd/>
                <a:tailEnd/>
              </a:ln>
            </p:spPr>
          </p:pic>
        </p:grpSp>
        <p:sp>
          <p:nvSpPr>
            <p:cNvPr id="37" name="36 Rectángulo redondeado"/>
            <p:cNvSpPr/>
            <p:nvPr/>
          </p:nvSpPr>
          <p:spPr>
            <a:xfrm>
              <a:off x="5112329" y="2193635"/>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TextBox 21"/>
            <p:cNvSpPr txBox="1">
              <a:spLocks noChangeArrowheads="1"/>
            </p:cNvSpPr>
            <p:nvPr/>
          </p:nvSpPr>
          <p:spPr bwMode="auto">
            <a:xfrm>
              <a:off x="4694999" y="2368881"/>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J2EE</a:t>
              </a:r>
              <a:endParaRPr lang="en-US" sz="1400" dirty="0">
                <a:solidFill>
                  <a:schemeClr val="bg1"/>
                </a:solidFill>
                <a:effectLst/>
                <a:latin typeface="+mn-lt"/>
              </a:endParaRPr>
            </a:p>
          </p:txBody>
        </p:sp>
      </p:grpSp>
      <p:sp>
        <p:nvSpPr>
          <p:cNvPr id="39" name="38 Flecha izquierda"/>
          <p:cNvSpPr/>
          <p:nvPr/>
        </p:nvSpPr>
        <p:spPr>
          <a:xfrm>
            <a:off x="3306612" y="2567698"/>
            <a:ext cx="1985818" cy="443346"/>
          </a:xfrm>
          <a:prstGeom prst="leftArrow">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0" name="TextBox 21"/>
          <p:cNvSpPr txBox="1">
            <a:spLocks noChangeArrowheads="1"/>
          </p:cNvSpPr>
          <p:nvPr/>
        </p:nvSpPr>
        <p:spPr bwMode="auto">
          <a:xfrm>
            <a:off x="3475796" y="2673668"/>
            <a:ext cx="1705310" cy="230832"/>
          </a:xfrm>
          <a:prstGeom prst="rect">
            <a:avLst/>
          </a:prstGeom>
          <a:noFill/>
          <a:ln w="9525">
            <a:noFill/>
            <a:miter lim="800000"/>
            <a:headEnd/>
            <a:tailEnd/>
          </a:ln>
        </p:spPr>
        <p:txBody>
          <a:bodyPr>
            <a:spAutoFit/>
          </a:bodyPr>
          <a:lstStyle/>
          <a:p>
            <a:pPr algn="ctr">
              <a:spcBef>
                <a:spcPct val="50000"/>
              </a:spcBef>
            </a:pPr>
            <a:r>
              <a:rPr lang="en-US" sz="900" b="1" dirty="0" smtClean="0">
                <a:solidFill>
                  <a:schemeClr val="bg1"/>
                </a:solidFill>
                <a:effectLst/>
                <a:cs typeface="Arial" pitchFamily="34" charset="0"/>
              </a:rPr>
              <a:t>CICS Transaction Gateway</a:t>
            </a:r>
            <a:endParaRPr lang="en-US" sz="900" dirty="0">
              <a:solidFill>
                <a:schemeClr val="bg1"/>
              </a:solidFill>
              <a:effectLst/>
              <a:cs typeface="Arial" pitchFamily="34" charset="0"/>
            </a:endParaRPr>
          </a:p>
        </p:txBody>
      </p:sp>
      <p:grpSp>
        <p:nvGrpSpPr>
          <p:cNvPr id="6" name="56 Grupo"/>
          <p:cNvGrpSpPr/>
          <p:nvPr/>
        </p:nvGrpSpPr>
        <p:grpSpPr>
          <a:xfrm>
            <a:off x="4958229" y="4438062"/>
            <a:ext cx="3737775" cy="1653313"/>
            <a:chOff x="4810453" y="4151746"/>
            <a:chExt cx="3737775" cy="1653313"/>
          </a:xfrm>
        </p:grpSpPr>
        <p:sp>
          <p:nvSpPr>
            <p:cNvPr id="41" name="40 Rectángulo redondeado"/>
            <p:cNvSpPr/>
            <p:nvPr/>
          </p:nvSpPr>
          <p:spPr>
            <a:xfrm>
              <a:off x="4964545" y="4151746"/>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7" name="Group 95"/>
            <p:cNvGrpSpPr>
              <a:grpSpLocks/>
            </p:cNvGrpSpPr>
            <p:nvPr/>
          </p:nvGrpSpPr>
          <p:grpSpPr bwMode="auto">
            <a:xfrm>
              <a:off x="6072883" y="4319966"/>
              <a:ext cx="2475345" cy="1473127"/>
              <a:chOff x="1157119" y="4858659"/>
              <a:chExt cx="3627398" cy="2200129"/>
            </a:xfrm>
          </p:grpSpPr>
          <p:sp>
            <p:nvSpPr>
              <p:cNvPr id="43" name="TextBox 43"/>
              <p:cNvSpPr txBox="1">
                <a:spLocks noChangeArrowheads="1"/>
              </p:cNvSpPr>
              <p:nvPr/>
            </p:nvSpPr>
            <p:spPr bwMode="auto">
              <a:xfrm>
                <a:off x="1157119" y="6277354"/>
                <a:ext cx="3627398" cy="781434"/>
              </a:xfrm>
              <a:prstGeom prst="rect">
                <a:avLst/>
              </a:prstGeom>
              <a:noFill/>
              <a:ln w="9525">
                <a:noFill/>
                <a:miter lim="800000"/>
                <a:headEnd/>
                <a:tailEnd/>
              </a:ln>
            </p:spPr>
            <p:txBody>
              <a:bodyPr wrap="square">
                <a:spAutoFit/>
              </a:bodyPr>
              <a:lstStyle/>
              <a:p>
                <a:pPr algn="ctr">
                  <a:spcBef>
                    <a:spcPct val="50000"/>
                  </a:spcBef>
                </a:pPr>
                <a:r>
                  <a:rPr lang="en-US" sz="1400" b="1" dirty="0" smtClean="0">
                    <a:effectLst/>
                    <a:latin typeface="+mn-lt"/>
                  </a:rPr>
                  <a:t>Internet Information Services</a:t>
                </a:r>
                <a:endParaRPr lang="en-US" sz="1400" b="1" dirty="0">
                  <a:effectLst/>
                  <a:latin typeface="+mn-lt"/>
                </a:endParaRPr>
              </a:p>
            </p:txBody>
          </p:sp>
          <p:pic>
            <p:nvPicPr>
              <p:cNvPr id="44" name="Rectangle 11355"/>
              <p:cNvPicPr>
                <a:picLocks noChangeAspect="1" noChangeArrowheads="1"/>
              </p:cNvPicPr>
              <p:nvPr/>
            </p:nvPicPr>
            <p:blipFill>
              <a:blip r:embed="rId6" cstate="screen"/>
              <a:srcRect/>
              <a:stretch>
                <a:fillRect/>
              </a:stretch>
            </p:blipFill>
            <p:spPr bwMode="auto">
              <a:xfrm flipH="1">
                <a:off x="2542992" y="4858659"/>
                <a:ext cx="926357" cy="1211559"/>
              </a:xfrm>
              <a:prstGeom prst="rect">
                <a:avLst/>
              </a:prstGeom>
              <a:noFill/>
              <a:ln w="9525">
                <a:noFill/>
                <a:miter lim="800000"/>
                <a:headEnd/>
                <a:tailEnd/>
              </a:ln>
            </p:spPr>
          </p:pic>
          <p:pic>
            <p:nvPicPr>
              <p:cNvPr id="45" name="Rectangle 11356"/>
              <p:cNvPicPr>
                <a:picLocks noChangeAspect="1" noChangeArrowheads="1"/>
              </p:cNvPicPr>
              <p:nvPr/>
            </p:nvPicPr>
            <p:blipFill>
              <a:blip r:embed="rId6" cstate="screen"/>
              <a:srcRect/>
              <a:stretch>
                <a:fillRect/>
              </a:stretch>
            </p:blipFill>
            <p:spPr bwMode="auto">
              <a:xfrm flipH="1">
                <a:off x="2082740" y="5135221"/>
                <a:ext cx="926357" cy="1211559"/>
              </a:xfrm>
              <a:prstGeom prst="rect">
                <a:avLst/>
              </a:prstGeom>
              <a:noFill/>
              <a:ln w="9525">
                <a:noFill/>
                <a:miter lim="800000"/>
                <a:headEnd/>
                <a:tailEnd/>
              </a:ln>
            </p:spPr>
          </p:pic>
        </p:grpSp>
        <p:sp>
          <p:nvSpPr>
            <p:cNvPr id="46" name="45 Rectángulo redondeado"/>
            <p:cNvSpPr/>
            <p:nvPr/>
          </p:nvSpPr>
          <p:spPr>
            <a:xfrm>
              <a:off x="5227783" y="463665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7" name="TextBox 21"/>
            <p:cNvSpPr txBox="1">
              <a:spLocks noChangeArrowheads="1"/>
            </p:cNvSpPr>
            <p:nvPr/>
          </p:nvSpPr>
          <p:spPr bwMode="auto">
            <a:xfrm>
              <a:off x="4810453" y="4811900"/>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.NET</a:t>
              </a:r>
              <a:endParaRPr lang="en-US" sz="1400" dirty="0">
                <a:solidFill>
                  <a:schemeClr val="bg1"/>
                </a:solidFill>
                <a:effectLst/>
                <a:latin typeface="+mn-lt"/>
              </a:endParaRPr>
            </a:p>
          </p:txBody>
        </p:sp>
      </p:grpSp>
      <p:sp>
        <p:nvSpPr>
          <p:cNvPr id="51" name="50 Flecha izquierda"/>
          <p:cNvSpPr/>
          <p:nvPr/>
        </p:nvSpPr>
        <p:spPr>
          <a:xfrm rot="2505334">
            <a:off x="2869993" y="3774025"/>
            <a:ext cx="2987363" cy="443346"/>
          </a:xfrm>
          <a:prstGeom prst="leftArrow">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3" name="TextBox 21"/>
          <p:cNvSpPr txBox="1">
            <a:spLocks noChangeArrowheads="1"/>
          </p:cNvSpPr>
          <p:nvPr/>
        </p:nvSpPr>
        <p:spPr bwMode="auto">
          <a:xfrm rot="2519874">
            <a:off x="3517360" y="3862063"/>
            <a:ext cx="1705310" cy="230832"/>
          </a:xfrm>
          <a:prstGeom prst="rect">
            <a:avLst/>
          </a:prstGeom>
          <a:noFill/>
          <a:ln w="9525">
            <a:noFill/>
            <a:miter lim="800000"/>
            <a:headEnd/>
            <a:tailEnd/>
          </a:ln>
        </p:spPr>
        <p:txBody>
          <a:bodyPr>
            <a:spAutoFit/>
          </a:bodyPr>
          <a:lstStyle/>
          <a:p>
            <a:pPr algn="ctr">
              <a:spcBef>
                <a:spcPct val="50000"/>
              </a:spcBef>
            </a:pPr>
            <a:r>
              <a:rPr lang="en-US" sz="900" b="1" dirty="0" err="1" smtClean="0">
                <a:solidFill>
                  <a:schemeClr val="bg1"/>
                </a:solidFill>
                <a:effectLst/>
                <a:latin typeface="+mn-lt"/>
              </a:rPr>
              <a:t>Tiras</a:t>
            </a:r>
            <a:r>
              <a:rPr lang="en-US" sz="900" b="1" dirty="0" smtClean="0">
                <a:solidFill>
                  <a:schemeClr val="bg1"/>
                </a:solidFill>
                <a:effectLst/>
                <a:latin typeface="+mn-lt"/>
              </a:rPr>
              <a:t> TCP</a:t>
            </a:r>
            <a:endParaRPr lang="en-US" sz="900" dirty="0">
              <a:solidFill>
                <a:schemeClr val="bg1"/>
              </a:solidFill>
              <a:effectLst/>
              <a:latin typeface="+mn-lt"/>
            </a:endParaRPr>
          </a:p>
        </p:txBody>
      </p:sp>
      <p:grpSp>
        <p:nvGrpSpPr>
          <p:cNvPr id="8" name="48 Grupo"/>
          <p:cNvGrpSpPr/>
          <p:nvPr/>
        </p:nvGrpSpPr>
        <p:grpSpPr>
          <a:xfrm>
            <a:off x="5175281" y="2313454"/>
            <a:ext cx="1705310" cy="263492"/>
            <a:chOff x="1804011" y="4705673"/>
            <a:chExt cx="1705310" cy="263492"/>
          </a:xfrm>
        </p:grpSpPr>
        <p:sp>
          <p:nvSpPr>
            <p:cNvPr id="63" name="62 Rectángulo redondeado"/>
            <p:cNvSpPr/>
            <p:nvPr/>
          </p:nvSpPr>
          <p:spPr>
            <a:xfrm>
              <a:off x="2096655" y="4710545"/>
              <a:ext cx="1108363" cy="258620"/>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8" name="TextBox 21"/>
            <p:cNvSpPr txBox="1">
              <a:spLocks noChangeArrowheads="1"/>
            </p:cNvSpPr>
            <p:nvPr/>
          </p:nvSpPr>
          <p:spPr bwMode="auto">
            <a:xfrm>
              <a:off x="1804011" y="4705673"/>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Metrópolis</a:t>
              </a:r>
              <a:endParaRPr lang="en-US" sz="1100" dirty="0">
                <a:solidFill>
                  <a:schemeClr val="bg1"/>
                </a:solidFill>
                <a:effectLst/>
                <a:latin typeface="+mn-lt"/>
              </a:endParaRPr>
            </a:p>
          </p:txBody>
        </p:sp>
      </p:grpSp>
      <p:grpSp>
        <p:nvGrpSpPr>
          <p:cNvPr id="9" name="54 Grupo"/>
          <p:cNvGrpSpPr/>
          <p:nvPr/>
        </p:nvGrpSpPr>
        <p:grpSpPr>
          <a:xfrm>
            <a:off x="5558590" y="4664365"/>
            <a:ext cx="1705310" cy="439865"/>
            <a:chOff x="2094954" y="5181601"/>
            <a:chExt cx="1705310" cy="439865"/>
          </a:xfrm>
        </p:grpSpPr>
        <p:sp>
          <p:nvSpPr>
            <p:cNvPr id="52" name="51 Rectángulo redondeado"/>
            <p:cNvSpPr/>
            <p:nvPr/>
          </p:nvSpPr>
          <p:spPr>
            <a:xfrm>
              <a:off x="2207492" y="5181601"/>
              <a:ext cx="1496290"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TextBox 21"/>
            <p:cNvSpPr txBox="1">
              <a:spLocks noChangeArrowheads="1"/>
            </p:cNvSpPr>
            <p:nvPr/>
          </p:nvSpPr>
          <p:spPr bwMode="auto">
            <a:xfrm>
              <a:off x="2094954" y="5190579"/>
              <a:ext cx="1705310" cy="430887"/>
            </a:xfrm>
            <a:prstGeom prst="rect">
              <a:avLst/>
            </a:prstGeom>
            <a:noFill/>
            <a:ln w="9525">
              <a:noFill/>
              <a:miter lim="800000"/>
              <a:headEnd/>
              <a:tailEnd/>
            </a:ln>
          </p:spPr>
          <p:txBody>
            <a:bodyPr wrap="square">
              <a:spAutoFit/>
            </a:bodyPr>
            <a:lstStyle/>
            <a:p>
              <a:pPr algn="ctr">
                <a:spcBef>
                  <a:spcPct val="50000"/>
                </a:spcBef>
              </a:pPr>
              <a:r>
                <a:rPr lang="en-US" sz="1100" b="1" dirty="0" smtClean="0">
                  <a:solidFill>
                    <a:schemeClr val="bg1"/>
                  </a:solidFill>
                  <a:effectLst/>
                  <a:latin typeface="+mn-lt"/>
                </a:rPr>
                <a:t>Standard </a:t>
              </a:r>
              <a:r>
                <a:rPr lang="en-US" sz="1100" b="1" dirty="0" err="1" smtClean="0">
                  <a:solidFill>
                    <a:schemeClr val="bg1"/>
                  </a:solidFill>
                  <a:effectLst/>
                  <a:latin typeface="+mn-lt"/>
                </a:rPr>
                <a:t>Invokation</a:t>
              </a:r>
              <a:r>
                <a:rPr lang="en-US" sz="1100" b="1" dirty="0" smtClean="0">
                  <a:solidFill>
                    <a:schemeClr val="bg1"/>
                  </a:solidFill>
                  <a:effectLst/>
                  <a:latin typeface="+mn-lt"/>
                </a:rPr>
                <a:t> Framework</a:t>
              </a:r>
              <a:endParaRPr lang="en-US" sz="1100" dirty="0">
                <a:solidFill>
                  <a:schemeClr val="bg1"/>
                </a:solidFill>
                <a:effectLst/>
                <a:latin typeface="+mn-lt"/>
              </a:endParaRPr>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box(in)">
                                      <p:cBhvr>
                                        <p:cTn id="7" dur="500"/>
                                        <p:tgtEl>
                                          <p:spTgt spid="40"/>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box(in)">
                                      <p:cBhvr>
                                        <p:cTn id="10" dur="500"/>
                                        <p:tgtEl>
                                          <p:spTgt spid="39"/>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3"/>
                                        </p:tgtEl>
                                        <p:attrNameLst>
                                          <p:attrName>style.visibility</p:attrName>
                                        </p:attrNameLst>
                                      </p:cBhvr>
                                      <p:to>
                                        <p:strVal val="visible"/>
                                      </p:to>
                                    </p:set>
                                    <p:animEffect transition="in" filter="box(in)">
                                      <p:cBhvr>
                                        <p:cTn id="15" dur="500"/>
                                        <p:tgtEl>
                                          <p:spTgt spid="53"/>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51"/>
                                        </p:tgtEl>
                                        <p:attrNameLst>
                                          <p:attrName>style.visibility</p:attrName>
                                        </p:attrNameLst>
                                      </p:cBhvr>
                                      <p:to>
                                        <p:strVal val="visible"/>
                                      </p:to>
                                    </p:set>
                                    <p:animEffect transition="in" filter="box(in)">
                                      <p:cBhvr>
                                        <p:cTn id="18"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0" grpId="0"/>
      <p:bldP spid="51" grpId="0" animBg="1"/>
      <p:bldP spid="5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Rectangle 11268"/>
          <p:cNvPicPr>
            <a:picLocks noChangeAspect="1" noChangeArrowheads="1"/>
          </p:cNvPicPr>
          <p:nvPr/>
        </p:nvPicPr>
        <p:blipFill>
          <a:blip r:embed="rId4" cstate="screen"/>
          <a:srcRect/>
          <a:stretch>
            <a:fillRect/>
          </a:stretch>
        </p:blipFill>
        <p:spPr bwMode="auto">
          <a:xfrm>
            <a:off x="-4564063" y="5284788"/>
            <a:ext cx="34925" cy="88900"/>
          </a:xfrm>
          <a:prstGeom prst="rect">
            <a:avLst/>
          </a:prstGeom>
          <a:noFill/>
          <a:ln w="9525">
            <a:noFill/>
            <a:miter lim="800000"/>
            <a:headEnd/>
            <a:tailEnd/>
          </a:ln>
        </p:spPr>
      </p:pic>
      <p:sp>
        <p:nvSpPr>
          <p:cNvPr id="21515" name="Title 146"/>
          <p:cNvSpPr>
            <a:spLocks noGrp="1"/>
          </p:cNvSpPr>
          <p:nvPr>
            <p:ph type="title"/>
          </p:nvPr>
        </p:nvSpPr>
        <p:spPr>
          <a:xfrm>
            <a:off x="381000" y="230188"/>
            <a:ext cx="8382000" cy="1329595"/>
          </a:xfrm>
        </p:spPr>
        <p:txBody>
          <a:bodyPr>
            <a:normAutofit fontScale="90000"/>
          </a:bodyPr>
          <a:lstStyle/>
          <a:p>
            <a:r>
              <a:rPr lang="es-ES" b="1" dirty="0" smtClean="0">
                <a:effectLst/>
                <a:latin typeface="+mn-lt"/>
              </a:rPr>
              <a:t>Situación Actual…</a:t>
            </a:r>
            <a:br>
              <a:rPr lang="es-ES" b="1" dirty="0" smtClean="0">
                <a:effectLst/>
                <a:latin typeface="+mn-lt"/>
              </a:rPr>
            </a:br>
            <a:r>
              <a:rPr lang="es-ES" sz="2700" b="1" dirty="0" smtClean="0">
                <a:effectLst/>
                <a:latin typeface="+mn-lt"/>
              </a:rPr>
              <a:t>…</a:t>
            </a:r>
            <a:r>
              <a:rPr lang="es-ES" sz="2700" b="1" dirty="0" smtClean="0">
                <a:effectLst/>
              </a:rPr>
              <a:t>Servicios de Negocio</a:t>
            </a:r>
            <a:r>
              <a:rPr lang="es-ES" b="1" dirty="0" smtClean="0">
                <a:effectLst/>
              </a:rPr>
              <a:t> </a:t>
            </a:r>
            <a:endParaRPr lang="es-ES" b="1" dirty="0" smtClean="0">
              <a:effectLst/>
              <a:latin typeface="+mn-lt"/>
            </a:endParaRPr>
          </a:p>
        </p:txBody>
      </p:sp>
      <p:grpSp>
        <p:nvGrpSpPr>
          <p:cNvPr id="2" name="49 Grupo"/>
          <p:cNvGrpSpPr/>
          <p:nvPr/>
        </p:nvGrpSpPr>
        <p:grpSpPr>
          <a:xfrm>
            <a:off x="775848" y="1995043"/>
            <a:ext cx="7920156" cy="4096332"/>
            <a:chOff x="775848" y="1995043"/>
            <a:chExt cx="7920156" cy="4096332"/>
          </a:xfrm>
        </p:grpSpPr>
        <p:grpSp>
          <p:nvGrpSpPr>
            <p:cNvPr id="3" name="61 Grupo"/>
            <p:cNvGrpSpPr/>
            <p:nvPr/>
          </p:nvGrpSpPr>
          <p:grpSpPr>
            <a:xfrm>
              <a:off x="775848" y="1995043"/>
              <a:ext cx="7920156" cy="4096332"/>
              <a:chOff x="775848" y="1902683"/>
              <a:chExt cx="7920156" cy="4096332"/>
            </a:xfrm>
          </p:grpSpPr>
          <p:grpSp>
            <p:nvGrpSpPr>
              <p:cNvPr id="4" name="35 Grupo"/>
              <p:cNvGrpSpPr/>
              <p:nvPr/>
            </p:nvGrpSpPr>
            <p:grpSpPr>
              <a:xfrm>
                <a:off x="775848" y="1921156"/>
                <a:ext cx="3070601" cy="1616363"/>
                <a:chOff x="988290" y="1921163"/>
                <a:chExt cx="3070601" cy="1616363"/>
              </a:xfrm>
            </p:grpSpPr>
            <p:sp>
              <p:nvSpPr>
                <p:cNvPr id="22" name="21 Rectángulo redondeado"/>
                <p:cNvSpPr/>
                <p:nvPr/>
              </p:nvSpPr>
              <p:spPr>
                <a:xfrm>
                  <a:off x="988290" y="1921163"/>
                  <a:ext cx="2927927" cy="15928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5" name="Group 97"/>
                <p:cNvGrpSpPr>
                  <a:grpSpLocks/>
                </p:cNvGrpSpPr>
                <p:nvPr/>
              </p:nvGrpSpPr>
              <p:grpSpPr bwMode="auto">
                <a:xfrm>
                  <a:off x="1222126" y="2004452"/>
                  <a:ext cx="1705310" cy="1533074"/>
                  <a:chOff x="3521473" y="5748228"/>
                  <a:chExt cx="1268907" cy="1111621"/>
                </a:xfrm>
              </p:grpSpPr>
              <p:pic>
                <p:nvPicPr>
                  <p:cNvPr id="21550" name="Rectangle 11393"/>
                  <p:cNvPicPr>
                    <a:picLocks noChangeAspect="1" noChangeArrowheads="1"/>
                  </p:cNvPicPr>
                  <p:nvPr/>
                </p:nvPicPr>
                <p:blipFill>
                  <a:blip r:embed="rId5" cstate="screen"/>
                  <a:srcRect/>
                  <a:stretch>
                    <a:fillRect/>
                  </a:stretch>
                </p:blipFill>
                <p:spPr bwMode="auto">
                  <a:xfrm>
                    <a:off x="3984602" y="5748228"/>
                    <a:ext cx="446088" cy="593725"/>
                  </a:xfrm>
                  <a:prstGeom prst="rect">
                    <a:avLst/>
                  </a:prstGeom>
                  <a:noFill/>
                  <a:ln w="9525">
                    <a:noFill/>
                    <a:miter lim="800000"/>
                    <a:headEnd/>
                    <a:tailEnd/>
                  </a:ln>
                </p:spPr>
              </p:pic>
              <p:sp>
                <p:nvSpPr>
                  <p:cNvPr id="21551" name="TextBox 21"/>
                  <p:cNvSpPr txBox="1">
                    <a:spLocks noChangeArrowheads="1"/>
                  </p:cNvSpPr>
                  <p:nvPr/>
                </p:nvSpPr>
                <p:spPr bwMode="auto">
                  <a:xfrm>
                    <a:off x="3521473" y="6554947"/>
                    <a:ext cx="1268907" cy="304902"/>
                  </a:xfrm>
                  <a:prstGeom prst="rect">
                    <a:avLst/>
                  </a:prstGeom>
                  <a:noFill/>
                  <a:ln w="9525">
                    <a:noFill/>
                    <a:miter lim="800000"/>
                    <a:headEnd/>
                    <a:tailEnd/>
                  </a:ln>
                </p:spPr>
                <p:txBody>
                  <a:bodyPr>
                    <a:spAutoFit/>
                  </a:bodyPr>
                  <a:lstStyle/>
                  <a:p>
                    <a:pPr algn="ctr">
                      <a:spcBef>
                        <a:spcPct val="50000"/>
                      </a:spcBef>
                    </a:pPr>
                    <a:r>
                      <a:rPr lang="en-US" sz="1400" b="1" dirty="0" smtClean="0">
                        <a:effectLst/>
                        <a:latin typeface="+mn-lt"/>
                      </a:rPr>
                      <a:t>CICS</a:t>
                    </a:r>
                    <a:endParaRPr lang="en-US" sz="1400" dirty="0">
                      <a:effectLst/>
                      <a:latin typeface="+mn-lt"/>
                    </a:endParaRPr>
                  </a:p>
                </p:txBody>
              </p:sp>
              <p:pic>
                <p:nvPicPr>
                  <p:cNvPr id="21552" name="Rectangle 11395"/>
                  <p:cNvPicPr>
                    <a:picLocks noChangeAspect="1" noChangeArrowheads="1"/>
                  </p:cNvPicPr>
                  <p:nvPr/>
                </p:nvPicPr>
                <p:blipFill>
                  <a:blip r:embed="rId5" cstate="screen"/>
                  <a:srcRect/>
                  <a:stretch>
                    <a:fillRect/>
                  </a:stretch>
                </p:blipFill>
                <p:spPr bwMode="auto">
                  <a:xfrm>
                    <a:off x="3762532" y="6009804"/>
                    <a:ext cx="446087" cy="593725"/>
                  </a:xfrm>
                  <a:prstGeom prst="rect">
                    <a:avLst/>
                  </a:prstGeom>
                  <a:noFill/>
                  <a:ln w="9525">
                    <a:noFill/>
                    <a:miter lim="800000"/>
                    <a:headEnd/>
                    <a:tailEnd/>
                  </a:ln>
                </p:spPr>
              </p:pic>
              <p:pic>
                <p:nvPicPr>
                  <p:cNvPr id="21553" name="Rectangle 11396"/>
                  <p:cNvPicPr>
                    <a:picLocks noChangeAspect="1" noChangeArrowheads="1"/>
                  </p:cNvPicPr>
                  <p:nvPr/>
                </p:nvPicPr>
                <p:blipFill>
                  <a:blip r:embed="rId5" cstate="screen"/>
                  <a:srcRect/>
                  <a:stretch>
                    <a:fillRect/>
                  </a:stretch>
                </p:blipFill>
                <p:spPr bwMode="auto">
                  <a:xfrm>
                    <a:off x="4075269" y="6024091"/>
                    <a:ext cx="446088" cy="593725"/>
                  </a:xfrm>
                  <a:prstGeom prst="rect">
                    <a:avLst/>
                  </a:prstGeom>
                  <a:noFill/>
                  <a:ln w="9525">
                    <a:noFill/>
                    <a:miter lim="800000"/>
                    <a:headEnd/>
                    <a:tailEnd/>
                  </a:ln>
                </p:spPr>
              </p:pic>
            </p:grpSp>
            <p:sp>
              <p:nvSpPr>
                <p:cNvPr id="34" name="33 Rectángulo redondeado"/>
                <p:cNvSpPr/>
                <p:nvPr/>
              </p:nvSpPr>
              <p:spPr>
                <a:xfrm>
                  <a:off x="2770911" y="237374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TextBox 21"/>
                <p:cNvSpPr txBox="1">
                  <a:spLocks noChangeArrowheads="1"/>
                </p:cNvSpPr>
                <p:nvPr/>
              </p:nvSpPr>
              <p:spPr bwMode="auto">
                <a:xfrm>
                  <a:off x="2353581" y="2548990"/>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PL/I</a:t>
                  </a:r>
                  <a:endParaRPr lang="en-US" sz="1400" dirty="0">
                    <a:solidFill>
                      <a:schemeClr val="bg1"/>
                    </a:solidFill>
                    <a:effectLst/>
                    <a:latin typeface="+mn-lt"/>
                  </a:endParaRPr>
                </a:p>
              </p:txBody>
            </p:sp>
          </p:grpSp>
          <p:grpSp>
            <p:nvGrpSpPr>
              <p:cNvPr id="6" name="55 Grupo"/>
              <p:cNvGrpSpPr/>
              <p:nvPr/>
            </p:nvGrpSpPr>
            <p:grpSpPr>
              <a:xfrm>
                <a:off x="4842775" y="1902683"/>
                <a:ext cx="3737775" cy="1653313"/>
                <a:chOff x="4694999" y="1708727"/>
                <a:chExt cx="3737775" cy="1653313"/>
              </a:xfrm>
            </p:grpSpPr>
            <p:sp>
              <p:nvSpPr>
                <p:cNvPr id="23" name="22 Rectángulo redondeado"/>
                <p:cNvSpPr/>
                <p:nvPr/>
              </p:nvSpPr>
              <p:spPr>
                <a:xfrm>
                  <a:off x="4849091" y="1708727"/>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7" name="Group 95"/>
                <p:cNvGrpSpPr>
                  <a:grpSpLocks/>
                </p:cNvGrpSpPr>
                <p:nvPr/>
              </p:nvGrpSpPr>
              <p:grpSpPr bwMode="auto">
                <a:xfrm>
                  <a:off x="5957429" y="1876947"/>
                  <a:ext cx="2475345" cy="1473127"/>
                  <a:chOff x="1157119" y="4858659"/>
                  <a:chExt cx="3627398" cy="2200129"/>
                </a:xfrm>
              </p:grpSpPr>
              <p:sp>
                <p:nvSpPr>
                  <p:cNvPr id="77" name="TextBox 43"/>
                  <p:cNvSpPr txBox="1">
                    <a:spLocks noChangeArrowheads="1"/>
                  </p:cNvSpPr>
                  <p:nvPr/>
                </p:nvSpPr>
                <p:spPr bwMode="auto">
                  <a:xfrm>
                    <a:off x="1157119" y="6277354"/>
                    <a:ext cx="3627398" cy="781434"/>
                  </a:xfrm>
                  <a:prstGeom prst="rect">
                    <a:avLst/>
                  </a:prstGeom>
                  <a:noFill/>
                  <a:ln w="9525">
                    <a:noFill/>
                    <a:miter lim="800000"/>
                    <a:headEnd/>
                    <a:tailEnd/>
                  </a:ln>
                </p:spPr>
                <p:txBody>
                  <a:bodyPr wrap="square">
                    <a:spAutoFit/>
                  </a:bodyPr>
                  <a:lstStyle/>
                  <a:p>
                    <a:pPr algn="ctr">
                      <a:spcBef>
                        <a:spcPct val="50000"/>
                      </a:spcBef>
                    </a:pPr>
                    <a:r>
                      <a:rPr lang="en-US" sz="1400" b="1" dirty="0" err="1" smtClean="0">
                        <a:effectLst/>
                        <a:latin typeface="+mn-lt"/>
                      </a:rPr>
                      <a:t>WebSphere</a:t>
                    </a:r>
                    <a:r>
                      <a:rPr lang="en-US" sz="1400" b="1" dirty="0" smtClean="0">
                        <a:effectLst/>
                        <a:latin typeface="+mn-lt"/>
                      </a:rPr>
                      <a:t> Application Server</a:t>
                    </a:r>
                    <a:endParaRPr lang="en-US" sz="1400" b="1" dirty="0">
                      <a:effectLst/>
                      <a:latin typeface="+mn-lt"/>
                    </a:endParaRPr>
                  </a:p>
                </p:txBody>
              </p:sp>
              <p:pic>
                <p:nvPicPr>
                  <p:cNvPr id="78" name="Rectangle 11355"/>
                  <p:cNvPicPr>
                    <a:picLocks noChangeAspect="1" noChangeArrowheads="1"/>
                  </p:cNvPicPr>
                  <p:nvPr/>
                </p:nvPicPr>
                <p:blipFill>
                  <a:blip r:embed="rId6" cstate="screen"/>
                  <a:srcRect/>
                  <a:stretch>
                    <a:fillRect/>
                  </a:stretch>
                </p:blipFill>
                <p:spPr bwMode="auto">
                  <a:xfrm flipH="1">
                    <a:off x="2542992" y="4858659"/>
                    <a:ext cx="926357" cy="1211559"/>
                  </a:xfrm>
                  <a:prstGeom prst="rect">
                    <a:avLst/>
                  </a:prstGeom>
                  <a:noFill/>
                  <a:ln w="9525">
                    <a:noFill/>
                    <a:miter lim="800000"/>
                    <a:headEnd/>
                    <a:tailEnd/>
                  </a:ln>
                </p:spPr>
              </p:pic>
              <p:pic>
                <p:nvPicPr>
                  <p:cNvPr id="79" name="Rectangle 11356"/>
                  <p:cNvPicPr>
                    <a:picLocks noChangeAspect="1" noChangeArrowheads="1"/>
                  </p:cNvPicPr>
                  <p:nvPr/>
                </p:nvPicPr>
                <p:blipFill>
                  <a:blip r:embed="rId6" cstate="screen"/>
                  <a:srcRect/>
                  <a:stretch>
                    <a:fillRect/>
                  </a:stretch>
                </p:blipFill>
                <p:spPr bwMode="auto">
                  <a:xfrm flipH="1">
                    <a:off x="2082740" y="5135221"/>
                    <a:ext cx="926357" cy="1211559"/>
                  </a:xfrm>
                  <a:prstGeom prst="rect">
                    <a:avLst/>
                  </a:prstGeom>
                  <a:noFill/>
                  <a:ln w="9525">
                    <a:noFill/>
                    <a:miter lim="800000"/>
                    <a:headEnd/>
                    <a:tailEnd/>
                  </a:ln>
                </p:spPr>
              </p:pic>
            </p:grpSp>
            <p:sp>
              <p:nvSpPr>
                <p:cNvPr id="37" name="36 Rectángulo redondeado"/>
                <p:cNvSpPr/>
                <p:nvPr/>
              </p:nvSpPr>
              <p:spPr>
                <a:xfrm>
                  <a:off x="5112329" y="2193635"/>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TextBox 21"/>
                <p:cNvSpPr txBox="1">
                  <a:spLocks noChangeArrowheads="1"/>
                </p:cNvSpPr>
                <p:nvPr/>
              </p:nvSpPr>
              <p:spPr bwMode="auto">
                <a:xfrm>
                  <a:off x="4694999" y="2368881"/>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J2EE</a:t>
                  </a:r>
                  <a:endParaRPr lang="en-US" sz="1400" dirty="0">
                    <a:solidFill>
                      <a:schemeClr val="bg1"/>
                    </a:solidFill>
                    <a:effectLst/>
                    <a:latin typeface="+mn-lt"/>
                  </a:endParaRPr>
                </a:p>
              </p:txBody>
            </p:sp>
          </p:grpSp>
          <p:sp>
            <p:nvSpPr>
              <p:cNvPr id="39" name="38 Flecha izquierda"/>
              <p:cNvSpPr/>
              <p:nvPr/>
            </p:nvSpPr>
            <p:spPr>
              <a:xfrm>
                <a:off x="3306612" y="2475338"/>
                <a:ext cx="1985818" cy="443346"/>
              </a:xfrm>
              <a:prstGeom prst="leftArrow">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0" name="TextBox 21"/>
              <p:cNvSpPr txBox="1">
                <a:spLocks noChangeArrowheads="1"/>
              </p:cNvSpPr>
              <p:nvPr/>
            </p:nvSpPr>
            <p:spPr bwMode="auto">
              <a:xfrm>
                <a:off x="3475796" y="2581308"/>
                <a:ext cx="1705310" cy="230832"/>
              </a:xfrm>
              <a:prstGeom prst="rect">
                <a:avLst/>
              </a:prstGeom>
              <a:noFill/>
              <a:ln w="9525">
                <a:noFill/>
                <a:miter lim="800000"/>
                <a:headEnd/>
                <a:tailEnd/>
              </a:ln>
            </p:spPr>
            <p:txBody>
              <a:bodyPr>
                <a:spAutoFit/>
              </a:bodyPr>
              <a:lstStyle/>
              <a:p>
                <a:pPr algn="ctr">
                  <a:spcBef>
                    <a:spcPct val="50000"/>
                  </a:spcBef>
                </a:pPr>
                <a:r>
                  <a:rPr lang="en-US" sz="900" b="1" dirty="0" smtClean="0">
                    <a:solidFill>
                      <a:schemeClr val="bg1"/>
                    </a:solidFill>
                    <a:effectLst/>
                  </a:rPr>
                  <a:t>CICS Transaction Gateway</a:t>
                </a:r>
                <a:endParaRPr lang="en-US" sz="900" dirty="0">
                  <a:solidFill>
                    <a:schemeClr val="bg1"/>
                  </a:solidFill>
                  <a:effectLst/>
                </a:endParaRPr>
              </a:p>
            </p:txBody>
          </p:sp>
          <p:grpSp>
            <p:nvGrpSpPr>
              <p:cNvPr id="8" name="56 Grupo"/>
              <p:cNvGrpSpPr/>
              <p:nvPr/>
            </p:nvGrpSpPr>
            <p:grpSpPr>
              <a:xfrm>
                <a:off x="4958229" y="4345702"/>
                <a:ext cx="3737775" cy="1653313"/>
                <a:chOff x="4810453" y="4151746"/>
                <a:chExt cx="3737775" cy="1653313"/>
              </a:xfrm>
            </p:grpSpPr>
            <p:sp>
              <p:nvSpPr>
                <p:cNvPr id="41" name="40 Rectángulo redondeado"/>
                <p:cNvSpPr/>
                <p:nvPr/>
              </p:nvSpPr>
              <p:spPr>
                <a:xfrm>
                  <a:off x="4964545" y="4151746"/>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9" name="Group 95"/>
                <p:cNvGrpSpPr>
                  <a:grpSpLocks/>
                </p:cNvGrpSpPr>
                <p:nvPr/>
              </p:nvGrpSpPr>
              <p:grpSpPr bwMode="auto">
                <a:xfrm>
                  <a:off x="6072883" y="4319966"/>
                  <a:ext cx="2475345" cy="1473127"/>
                  <a:chOff x="1157119" y="4858659"/>
                  <a:chExt cx="3627398" cy="2200129"/>
                </a:xfrm>
              </p:grpSpPr>
              <p:sp>
                <p:nvSpPr>
                  <p:cNvPr id="43" name="TextBox 43"/>
                  <p:cNvSpPr txBox="1">
                    <a:spLocks noChangeArrowheads="1"/>
                  </p:cNvSpPr>
                  <p:nvPr/>
                </p:nvSpPr>
                <p:spPr bwMode="auto">
                  <a:xfrm>
                    <a:off x="1157119" y="6277354"/>
                    <a:ext cx="3627398" cy="781434"/>
                  </a:xfrm>
                  <a:prstGeom prst="rect">
                    <a:avLst/>
                  </a:prstGeom>
                  <a:noFill/>
                  <a:ln w="9525">
                    <a:noFill/>
                    <a:miter lim="800000"/>
                    <a:headEnd/>
                    <a:tailEnd/>
                  </a:ln>
                </p:spPr>
                <p:txBody>
                  <a:bodyPr wrap="square">
                    <a:spAutoFit/>
                  </a:bodyPr>
                  <a:lstStyle/>
                  <a:p>
                    <a:pPr algn="ctr">
                      <a:spcBef>
                        <a:spcPct val="50000"/>
                      </a:spcBef>
                    </a:pPr>
                    <a:r>
                      <a:rPr lang="en-US" sz="1400" b="1" dirty="0" smtClean="0">
                        <a:effectLst/>
                        <a:latin typeface="+mn-lt"/>
                      </a:rPr>
                      <a:t>Internet Information Services</a:t>
                    </a:r>
                    <a:endParaRPr lang="en-US" sz="1400" b="1" dirty="0">
                      <a:effectLst/>
                      <a:latin typeface="+mn-lt"/>
                    </a:endParaRPr>
                  </a:p>
                </p:txBody>
              </p:sp>
              <p:pic>
                <p:nvPicPr>
                  <p:cNvPr id="44" name="Rectangle 11355"/>
                  <p:cNvPicPr>
                    <a:picLocks noChangeAspect="1" noChangeArrowheads="1"/>
                  </p:cNvPicPr>
                  <p:nvPr/>
                </p:nvPicPr>
                <p:blipFill>
                  <a:blip r:embed="rId6" cstate="screen"/>
                  <a:srcRect/>
                  <a:stretch>
                    <a:fillRect/>
                  </a:stretch>
                </p:blipFill>
                <p:spPr bwMode="auto">
                  <a:xfrm flipH="1">
                    <a:off x="2542992" y="4858659"/>
                    <a:ext cx="926357" cy="1211559"/>
                  </a:xfrm>
                  <a:prstGeom prst="rect">
                    <a:avLst/>
                  </a:prstGeom>
                  <a:noFill/>
                  <a:ln w="9525">
                    <a:noFill/>
                    <a:miter lim="800000"/>
                    <a:headEnd/>
                    <a:tailEnd/>
                  </a:ln>
                </p:spPr>
              </p:pic>
              <p:pic>
                <p:nvPicPr>
                  <p:cNvPr id="45" name="Rectangle 11356"/>
                  <p:cNvPicPr>
                    <a:picLocks noChangeAspect="1" noChangeArrowheads="1"/>
                  </p:cNvPicPr>
                  <p:nvPr/>
                </p:nvPicPr>
                <p:blipFill>
                  <a:blip r:embed="rId6" cstate="screen"/>
                  <a:srcRect/>
                  <a:stretch>
                    <a:fillRect/>
                  </a:stretch>
                </p:blipFill>
                <p:spPr bwMode="auto">
                  <a:xfrm flipH="1">
                    <a:off x="2082740" y="5135221"/>
                    <a:ext cx="926357" cy="1211559"/>
                  </a:xfrm>
                  <a:prstGeom prst="rect">
                    <a:avLst/>
                  </a:prstGeom>
                  <a:noFill/>
                  <a:ln w="9525">
                    <a:noFill/>
                    <a:miter lim="800000"/>
                    <a:headEnd/>
                    <a:tailEnd/>
                  </a:ln>
                </p:spPr>
              </p:pic>
            </p:grpSp>
            <p:sp>
              <p:nvSpPr>
                <p:cNvPr id="46" name="45 Rectángulo redondeado"/>
                <p:cNvSpPr/>
                <p:nvPr/>
              </p:nvSpPr>
              <p:spPr>
                <a:xfrm>
                  <a:off x="5227783" y="4636654"/>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7" name="TextBox 21"/>
                <p:cNvSpPr txBox="1">
                  <a:spLocks noChangeArrowheads="1"/>
                </p:cNvSpPr>
                <p:nvPr/>
              </p:nvSpPr>
              <p:spPr bwMode="auto">
                <a:xfrm>
                  <a:off x="4810453" y="4811900"/>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.NET</a:t>
                  </a:r>
                  <a:endParaRPr lang="en-US" sz="1400" dirty="0">
                    <a:solidFill>
                      <a:schemeClr val="bg1"/>
                    </a:solidFill>
                    <a:effectLst/>
                    <a:latin typeface="+mn-lt"/>
                  </a:endParaRPr>
                </a:p>
              </p:txBody>
            </p:sp>
          </p:grpSp>
          <p:sp>
            <p:nvSpPr>
              <p:cNvPr id="51" name="50 Flecha izquierda"/>
              <p:cNvSpPr/>
              <p:nvPr/>
            </p:nvSpPr>
            <p:spPr>
              <a:xfrm rot="2505334">
                <a:off x="2869993" y="3681665"/>
                <a:ext cx="2987363" cy="443346"/>
              </a:xfrm>
              <a:prstGeom prst="leftArrow">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3" name="TextBox 21"/>
              <p:cNvSpPr txBox="1">
                <a:spLocks noChangeArrowheads="1"/>
              </p:cNvSpPr>
              <p:nvPr/>
            </p:nvSpPr>
            <p:spPr bwMode="auto">
              <a:xfrm rot="2519874">
                <a:off x="3517360" y="3769703"/>
                <a:ext cx="1705310" cy="230832"/>
              </a:xfrm>
              <a:prstGeom prst="rect">
                <a:avLst/>
              </a:prstGeom>
              <a:noFill/>
              <a:ln w="9525">
                <a:noFill/>
                <a:miter lim="800000"/>
                <a:headEnd/>
                <a:tailEnd/>
              </a:ln>
            </p:spPr>
            <p:txBody>
              <a:bodyPr>
                <a:spAutoFit/>
              </a:bodyPr>
              <a:lstStyle/>
              <a:p>
                <a:pPr algn="ctr">
                  <a:spcBef>
                    <a:spcPct val="50000"/>
                  </a:spcBef>
                </a:pPr>
                <a:r>
                  <a:rPr lang="en-US" sz="900" b="1" dirty="0" err="1" smtClean="0">
                    <a:solidFill>
                      <a:schemeClr val="bg1"/>
                    </a:solidFill>
                    <a:effectLst/>
                    <a:latin typeface="+mn-lt"/>
                  </a:rPr>
                  <a:t>Tiras</a:t>
                </a:r>
                <a:r>
                  <a:rPr lang="en-US" sz="900" b="1" dirty="0" smtClean="0">
                    <a:solidFill>
                      <a:schemeClr val="bg1"/>
                    </a:solidFill>
                    <a:effectLst/>
                    <a:latin typeface="+mn-lt"/>
                  </a:rPr>
                  <a:t> TCP</a:t>
                </a:r>
                <a:endParaRPr lang="en-US" sz="900" dirty="0">
                  <a:solidFill>
                    <a:schemeClr val="bg1"/>
                  </a:solidFill>
                  <a:effectLst/>
                  <a:latin typeface="+mn-lt"/>
                </a:endParaRPr>
              </a:p>
            </p:txBody>
          </p:sp>
        </p:grpSp>
        <p:grpSp>
          <p:nvGrpSpPr>
            <p:cNvPr id="10" name="48 Grupo"/>
            <p:cNvGrpSpPr/>
            <p:nvPr/>
          </p:nvGrpSpPr>
          <p:grpSpPr>
            <a:xfrm>
              <a:off x="5175281" y="2313454"/>
              <a:ext cx="1705310" cy="263492"/>
              <a:chOff x="1804011" y="4705673"/>
              <a:chExt cx="1705310" cy="263492"/>
            </a:xfrm>
          </p:grpSpPr>
          <p:sp>
            <p:nvSpPr>
              <p:cNvPr id="63" name="62 Rectángulo redondeado"/>
              <p:cNvSpPr/>
              <p:nvPr/>
            </p:nvSpPr>
            <p:spPr>
              <a:xfrm>
                <a:off x="2096655" y="4710545"/>
                <a:ext cx="1108363" cy="258620"/>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8" name="TextBox 21"/>
              <p:cNvSpPr txBox="1">
                <a:spLocks noChangeArrowheads="1"/>
              </p:cNvSpPr>
              <p:nvPr/>
            </p:nvSpPr>
            <p:spPr bwMode="auto">
              <a:xfrm>
                <a:off x="1804011" y="4705673"/>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Metrópolis</a:t>
                </a:r>
                <a:endParaRPr lang="en-US" sz="1100" dirty="0">
                  <a:solidFill>
                    <a:schemeClr val="bg1"/>
                  </a:solidFill>
                  <a:effectLst/>
                  <a:latin typeface="+mn-lt"/>
                </a:endParaRPr>
              </a:p>
            </p:txBody>
          </p:sp>
        </p:grpSp>
        <p:grpSp>
          <p:nvGrpSpPr>
            <p:cNvPr id="11" name="54 Grupo"/>
            <p:cNvGrpSpPr/>
            <p:nvPr/>
          </p:nvGrpSpPr>
          <p:grpSpPr>
            <a:xfrm>
              <a:off x="5558590" y="4664365"/>
              <a:ext cx="1705310" cy="439865"/>
              <a:chOff x="2094954" y="5181601"/>
              <a:chExt cx="1705310" cy="439865"/>
            </a:xfrm>
          </p:grpSpPr>
          <p:sp>
            <p:nvSpPr>
              <p:cNvPr id="52" name="51 Rectángulo redondeado"/>
              <p:cNvSpPr/>
              <p:nvPr/>
            </p:nvSpPr>
            <p:spPr>
              <a:xfrm>
                <a:off x="2207492" y="5181601"/>
                <a:ext cx="1496290"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TextBox 21"/>
              <p:cNvSpPr txBox="1">
                <a:spLocks noChangeArrowheads="1"/>
              </p:cNvSpPr>
              <p:nvPr/>
            </p:nvSpPr>
            <p:spPr bwMode="auto">
              <a:xfrm>
                <a:off x="2094954" y="5190579"/>
                <a:ext cx="1705310" cy="430887"/>
              </a:xfrm>
              <a:prstGeom prst="rect">
                <a:avLst/>
              </a:prstGeom>
              <a:noFill/>
              <a:ln w="9525">
                <a:noFill/>
                <a:miter lim="800000"/>
                <a:headEnd/>
                <a:tailEnd/>
              </a:ln>
            </p:spPr>
            <p:txBody>
              <a:bodyPr wrap="square">
                <a:spAutoFit/>
              </a:bodyPr>
              <a:lstStyle/>
              <a:p>
                <a:pPr algn="ctr">
                  <a:spcBef>
                    <a:spcPct val="50000"/>
                  </a:spcBef>
                </a:pPr>
                <a:r>
                  <a:rPr lang="en-US" sz="1100" b="1" dirty="0" smtClean="0">
                    <a:solidFill>
                      <a:schemeClr val="bg1"/>
                    </a:solidFill>
                    <a:effectLst/>
                    <a:latin typeface="+mn-lt"/>
                  </a:rPr>
                  <a:t>Standard </a:t>
                </a:r>
                <a:r>
                  <a:rPr lang="en-US" sz="1100" b="1" dirty="0" err="1" smtClean="0">
                    <a:solidFill>
                      <a:schemeClr val="bg1"/>
                    </a:solidFill>
                    <a:effectLst/>
                    <a:latin typeface="+mn-lt"/>
                  </a:rPr>
                  <a:t>Invokation</a:t>
                </a:r>
                <a:r>
                  <a:rPr lang="en-US" sz="1100" b="1" dirty="0" smtClean="0">
                    <a:solidFill>
                      <a:schemeClr val="bg1"/>
                    </a:solidFill>
                    <a:effectLst/>
                    <a:latin typeface="+mn-lt"/>
                  </a:rPr>
                  <a:t> Framework</a:t>
                </a:r>
                <a:endParaRPr lang="en-US" sz="1100" dirty="0">
                  <a:solidFill>
                    <a:schemeClr val="bg1"/>
                  </a:solidFill>
                  <a:effectLst/>
                  <a:latin typeface="+mn-lt"/>
                </a:endParaRPr>
              </a:p>
            </p:txBody>
          </p:sp>
        </p:grpSp>
      </p:grpSp>
      <p:grpSp>
        <p:nvGrpSpPr>
          <p:cNvPr id="12" name="70 Grupo"/>
          <p:cNvGrpSpPr/>
          <p:nvPr/>
        </p:nvGrpSpPr>
        <p:grpSpPr>
          <a:xfrm>
            <a:off x="378697" y="1679746"/>
            <a:ext cx="8405085" cy="4668985"/>
            <a:chOff x="378697" y="1679746"/>
            <a:chExt cx="8405085" cy="4668985"/>
          </a:xfrm>
        </p:grpSpPr>
        <p:grpSp>
          <p:nvGrpSpPr>
            <p:cNvPr id="13" name="82 Grupo"/>
            <p:cNvGrpSpPr/>
            <p:nvPr/>
          </p:nvGrpSpPr>
          <p:grpSpPr>
            <a:xfrm>
              <a:off x="378697" y="1679746"/>
              <a:ext cx="8405085" cy="4668985"/>
              <a:chOff x="378697" y="1690256"/>
              <a:chExt cx="8405085" cy="4668985"/>
            </a:xfrm>
          </p:grpSpPr>
          <p:sp>
            <p:nvSpPr>
              <p:cNvPr id="55" name="54 Rectángulo redondeado"/>
              <p:cNvSpPr/>
              <p:nvPr/>
            </p:nvSpPr>
            <p:spPr>
              <a:xfrm>
                <a:off x="4692073" y="1690256"/>
                <a:ext cx="4091709" cy="2253672"/>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6" name="55 Rectángulo redondeado"/>
              <p:cNvSpPr/>
              <p:nvPr/>
            </p:nvSpPr>
            <p:spPr>
              <a:xfrm>
                <a:off x="4678224" y="4105569"/>
                <a:ext cx="4091709" cy="2253672"/>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7" name="56 Rectángulo redondeado"/>
              <p:cNvSpPr/>
              <p:nvPr/>
            </p:nvSpPr>
            <p:spPr>
              <a:xfrm>
                <a:off x="378697" y="1699495"/>
                <a:ext cx="4091709" cy="2253672"/>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58" name="Picture 73"/>
              <p:cNvPicPr>
                <a:picLocks noChangeAspect="1" noChangeArrowheads="1"/>
              </p:cNvPicPr>
              <p:nvPr/>
            </p:nvPicPr>
            <p:blipFill>
              <a:blip r:embed="rId7"/>
              <a:srcRect/>
              <a:stretch>
                <a:fillRect/>
              </a:stretch>
            </p:blipFill>
            <p:spPr bwMode="auto">
              <a:xfrm>
                <a:off x="6155605" y="4705205"/>
                <a:ext cx="1128712" cy="1082675"/>
              </a:xfrm>
              <a:prstGeom prst="rect">
                <a:avLst/>
              </a:prstGeom>
              <a:noFill/>
              <a:ln w="9525">
                <a:noFill/>
                <a:miter lim="800000"/>
                <a:headEnd/>
                <a:tailEnd/>
              </a:ln>
            </p:spPr>
          </p:pic>
          <p:pic>
            <p:nvPicPr>
              <p:cNvPr id="59" name="Picture 73"/>
              <p:cNvPicPr>
                <a:picLocks noChangeAspect="1" noChangeArrowheads="1"/>
              </p:cNvPicPr>
              <p:nvPr/>
            </p:nvPicPr>
            <p:blipFill>
              <a:blip r:embed="rId7"/>
              <a:srcRect/>
              <a:stretch>
                <a:fillRect/>
              </a:stretch>
            </p:blipFill>
            <p:spPr bwMode="auto">
              <a:xfrm>
                <a:off x="6100188" y="2285278"/>
                <a:ext cx="1128712" cy="1082675"/>
              </a:xfrm>
              <a:prstGeom prst="rect">
                <a:avLst/>
              </a:prstGeom>
              <a:noFill/>
              <a:ln w="9525">
                <a:noFill/>
                <a:miter lim="800000"/>
                <a:headEnd/>
                <a:tailEnd/>
              </a:ln>
            </p:spPr>
          </p:pic>
          <p:sp>
            <p:nvSpPr>
              <p:cNvPr id="60" name="59 Nube"/>
              <p:cNvSpPr/>
              <p:nvPr/>
            </p:nvSpPr>
            <p:spPr>
              <a:xfrm>
                <a:off x="683490" y="4470400"/>
                <a:ext cx="3186546" cy="1681018"/>
              </a:xfrm>
              <a:prstGeom prst="cloud">
                <a:avLst/>
              </a:prstGeom>
              <a:solidFill>
                <a:schemeClr val="tx1">
                  <a:lumMod val="75000"/>
                </a:schemeClr>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1" name="TextBox 21"/>
              <p:cNvSpPr txBox="1">
                <a:spLocks noChangeArrowheads="1"/>
              </p:cNvSpPr>
              <p:nvPr/>
            </p:nvSpPr>
            <p:spPr bwMode="auto">
              <a:xfrm>
                <a:off x="1392996" y="5144395"/>
                <a:ext cx="1705310" cy="307777"/>
              </a:xfrm>
              <a:prstGeom prst="rect">
                <a:avLst/>
              </a:prstGeom>
              <a:noFill/>
              <a:ln w="9525">
                <a:noFill/>
                <a:miter lim="800000"/>
                <a:headEnd/>
                <a:tailEnd/>
              </a:ln>
            </p:spPr>
            <p:txBody>
              <a:bodyPr>
                <a:spAutoFit/>
              </a:bodyPr>
              <a:lstStyle/>
              <a:p>
                <a:pPr algn="ctr">
                  <a:spcBef>
                    <a:spcPct val="50000"/>
                  </a:spcBef>
                </a:pPr>
                <a:r>
                  <a:rPr lang="en-US" sz="1400" b="1" dirty="0" err="1" smtClean="0">
                    <a:solidFill>
                      <a:schemeClr val="bg1"/>
                    </a:solidFill>
                    <a:effectLst/>
                  </a:rPr>
                  <a:t>Consumidores</a:t>
                </a:r>
                <a:endParaRPr lang="en-US" sz="1400" dirty="0">
                  <a:solidFill>
                    <a:schemeClr val="bg1"/>
                  </a:solidFill>
                  <a:effectLst/>
                </a:endParaRPr>
              </a:p>
            </p:txBody>
          </p:sp>
          <p:sp>
            <p:nvSpPr>
              <p:cNvPr id="62" name="61 Flecha derecha"/>
              <p:cNvSpPr/>
              <p:nvPr/>
            </p:nvSpPr>
            <p:spPr>
              <a:xfrm>
                <a:off x="3306628" y="5209304"/>
                <a:ext cx="2974109" cy="230909"/>
              </a:xfrm>
              <a:prstGeom prst="rightArrow">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endParaRPr lang="es-ES"/>
              </a:p>
            </p:txBody>
          </p:sp>
          <p:sp>
            <p:nvSpPr>
              <p:cNvPr id="64" name="63 Flecha derecha"/>
              <p:cNvSpPr/>
              <p:nvPr/>
            </p:nvSpPr>
            <p:spPr>
              <a:xfrm>
                <a:off x="1631497" y="4002698"/>
                <a:ext cx="1500586" cy="201438"/>
              </a:xfrm>
              <a:prstGeom prst="rightArrow">
                <a:avLst/>
              </a:prstGeom>
              <a:solidFill>
                <a:schemeClr val="accent6">
                  <a:lumMod val="75000"/>
                </a:schemeClr>
              </a:solidFill>
              <a:ln>
                <a:solidFill>
                  <a:schemeClr val="accent6">
                    <a:lumMod val="50000"/>
                  </a:schemeClr>
                </a:solidFill>
              </a:ln>
              <a:scene3d>
                <a:camera prst="orthographicFront">
                  <a:rot lat="0" lon="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endParaRPr lang="es-ES"/>
              </a:p>
            </p:txBody>
          </p:sp>
          <p:sp>
            <p:nvSpPr>
              <p:cNvPr id="66" name="65 Flecha derecha"/>
              <p:cNvSpPr/>
              <p:nvPr/>
            </p:nvSpPr>
            <p:spPr>
              <a:xfrm>
                <a:off x="2572345" y="3828512"/>
                <a:ext cx="2974109" cy="230909"/>
              </a:xfrm>
              <a:prstGeom prst="rightArrow">
                <a:avLst/>
              </a:prstGeom>
              <a:solidFill>
                <a:schemeClr val="accent6">
                  <a:lumMod val="75000"/>
                </a:schemeClr>
              </a:solidFill>
              <a:ln>
                <a:solidFill>
                  <a:schemeClr val="accent6">
                    <a:lumMod val="50000"/>
                  </a:schemeClr>
                </a:solidFill>
              </a:ln>
              <a:scene3d>
                <a:camera prst="orthographicFront">
                  <a:rot lat="0" lon="0" rev="27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endParaRPr lang="es-ES"/>
              </a:p>
            </p:txBody>
          </p:sp>
          <p:pic>
            <p:nvPicPr>
              <p:cNvPr id="69" name="68 Imagen" descr="XCAAJYXUMCA6ADCHNCA5VUK2SCAZMHTS9CAUBK5TOCADHF8IECA092GN8CAE6W6K7CAIV3YRNCADYGH4NCAYNPD2BCAWCMUU3CA47ZVU3CAB3TESKCAW0Y64ZCA2RTF9JCA5IOSARCAAU55QY.jpg"/>
              <p:cNvPicPr>
                <a:picLocks noChangeAspect="1"/>
              </p:cNvPicPr>
              <p:nvPr/>
            </p:nvPicPr>
            <p:blipFill>
              <a:blip r:embed="rId8"/>
              <a:stretch>
                <a:fillRect/>
              </a:stretch>
            </p:blipFill>
            <p:spPr>
              <a:xfrm>
                <a:off x="5228568" y="2139767"/>
                <a:ext cx="704850" cy="828675"/>
              </a:xfrm>
              <a:prstGeom prst="rect">
                <a:avLst/>
              </a:prstGeom>
            </p:spPr>
          </p:pic>
          <p:grpSp>
            <p:nvGrpSpPr>
              <p:cNvPr id="14" name="72 Grupo"/>
              <p:cNvGrpSpPr/>
              <p:nvPr/>
            </p:nvGrpSpPr>
            <p:grpSpPr>
              <a:xfrm>
                <a:off x="1378983" y="2270233"/>
                <a:ext cx="1705310" cy="1051035"/>
                <a:chOff x="1378983" y="2270233"/>
                <a:chExt cx="1705310" cy="1051035"/>
              </a:xfrm>
            </p:grpSpPr>
            <p:sp>
              <p:nvSpPr>
                <p:cNvPr id="70" name="69 Y"/>
                <p:cNvSpPr/>
                <p:nvPr/>
              </p:nvSpPr>
              <p:spPr>
                <a:xfrm>
                  <a:off x="1734203" y="2270233"/>
                  <a:ext cx="966955" cy="1051035"/>
                </a:xfrm>
                <a:prstGeom prst="flowChartSummingJunction">
                  <a:avLst/>
                </a:prstGeom>
                <a:solidFill>
                  <a:srgbClr val="00B0F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2" name="TextBox 21"/>
                <p:cNvSpPr txBox="1">
                  <a:spLocks noChangeArrowheads="1"/>
                </p:cNvSpPr>
                <p:nvPr/>
              </p:nvSpPr>
              <p:spPr bwMode="auto">
                <a:xfrm>
                  <a:off x="1378983" y="2636882"/>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rPr>
                    <a:t>TCP</a:t>
                  </a:r>
                  <a:endParaRPr lang="en-US" sz="1400" dirty="0">
                    <a:solidFill>
                      <a:schemeClr val="bg1"/>
                    </a:solidFill>
                    <a:effectLst/>
                  </a:endParaRPr>
                </a:p>
              </p:txBody>
            </p:sp>
          </p:grpSp>
          <p:grpSp>
            <p:nvGrpSpPr>
              <p:cNvPr id="15" name="79 Grupo"/>
              <p:cNvGrpSpPr/>
              <p:nvPr/>
            </p:nvGrpSpPr>
            <p:grpSpPr>
              <a:xfrm>
                <a:off x="6986253" y="2317529"/>
                <a:ext cx="1705310" cy="1051035"/>
                <a:chOff x="1378983" y="2270233"/>
                <a:chExt cx="1705310" cy="1051035"/>
              </a:xfrm>
            </p:grpSpPr>
            <p:sp>
              <p:nvSpPr>
                <p:cNvPr id="81" name="80 Y"/>
                <p:cNvSpPr/>
                <p:nvPr/>
              </p:nvSpPr>
              <p:spPr>
                <a:xfrm>
                  <a:off x="1734203" y="2270233"/>
                  <a:ext cx="966955" cy="1051035"/>
                </a:xfrm>
                <a:prstGeom prst="flowChartSummingJunction">
                  <a:avLst/>
                </a:prstGeom>
                <a:solidFill>
                  <a:srgbClr val="00B0F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2" name="TextBox 21"/>
                <p:cNvSpPr txBox="1">
                  <a:spLocks noChangeArrowheads="1"/>
                </p:cNvSpPr>
                <p:nvPr/>
              </p:nvSpPr>
              <p:spPr bwMode="auto">
                <a:xfrm>
                  <a:off x="1378983" y="2636882"/>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rPr>
                    <a:t>TCP</a:t>
                  </a:r>
                  <a:endParaRPr lang="en-US" sz="1400" dirty="0">
                    <a:solidFill>
                      <a:schemeClr val="bg1"/>
                    </a:solidFill>
                    <a:effectLst/>
                  </a:endParaRPr>
                </a:p>
              </p:txBody>
            </p:sp>
          </p:grpSp>
        </p:grpSp>
        <p:grpSp>
          <p:nvGrpSpPr>
            <p:cNvPr id="16" name="67 Grupo"/>
            <p:cNvGrpSpPr/>
            <p:nvPr/>
          </p:nvGrpSpPr>
          <p:grpSpPr>
            <a:xfrm>
              <a:off x="5292437" y="3066473"/>
              <a:ext cx="683491" cy="646546"/>
              <a:chOff x="6169891" y="3509818"/>
              <a:chExt cx="683491" cy="646546"/>
            </a:xfrm>
          </p:grpSpPr>
          <p:sp>
            <p:nvSpPr>
              <p:cNvPr id="67" name="66 Rectángulo redondeado"/>
              <p:cNvSpPr/>
              <p:nvPr/>
            </p:nvSpPr>
            <p:spPr>
              <a:xfrm>
                <a:off x="6169891" y="3509818"/>
                <a:ext cx="683491" cy="646546"/>
              </a:xfrm>
              <a:prstGeom prst="roundRect">
                <a:avLst/>
              </a:prstGeom>
              <a:solidFill>
                <a:schemeClr val="tx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65" name="64 Imagen" descr="rmi_v20_title_logo.png"/>
              <p:cNvPicPr>
                <a:picLocks noChangeAspect="1"/>
              </p:cNvPicPr>
              <p:nvPr/>
            </p:nvPicPr>
            <p:blipFill>
              <a:blip r:embed="rId9" cstate="screen"/>
              <a:stretch>
                <a:fillRect/>
              </a:stretch>
            </p:blipFill>
            <p:spPr>
              <a:xfrm>
                <a:off x="6227162" y="3535908"/>
                <a:ext cx="582917" cy="574281"/>
              </a:xfrm>
              <a:prstGeom prst="rect">
                <a:avLst/>
              </a:prstGeom>
            </p:spPr>
          </p:pic>
        </p:grpSp>
      </p:grpSp>
    </p:spTree>
    <p:custDataLst>
      <p:tags r:id="rId1"/>
    </p:custData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0"/>
          <p:cNvSpPr>
            <a:spLocks noGrp="1"/>
          </p:cNvSpPr>
          <p:nvPr>
            <p:ph type="title"/>
          </p:nvPr>
        </p:nvSpPr>
        <p:spPr>
          <a:xfrm>
            <a:off x="381000" y="230188"/>
            <a:ext cx="8382000" cy="1329595"/>
          </a:xfrm>
        </p:spPr>
        <p:txBody>
          <a:bodyPr>
            <a:normAutofit fontScale="90000"/>
          </a:bodyPr>
          <a:lstStyle/>
          <a:p>
            <a:r>
              <a:rPr lang="es-ES" b="1" dirty="0" smtClean="0">
                <a:effectLst/>
              </a:rPr>
              <a:t>Situación Actual…</a:t>
            </a:r>
            <a:r>
              <a:rPr lang="en-US" b="1" dirty="0" smtClean="0">
                <a:effectLst/>
              </a:rPr>
              <a:t/>
            </a:r>
            <a:br>
              <a:rPr lang="en-US" b="1" dirty="0" smtClean="0">
                <a:effectLst/>
              </a:rPr>
            </a:br>
            <a:endParaRPr lang="es-ES" b="1" dirty="0" smtClean="0">
              <a:effectLst/>
            </a:endParaRPr>
          </a:p>
        </p:txBody>
      </p:sp>
      <p:sp>
        <p:nvSpPr>
          <p:cNvPr id="13315" name="Content Placeholder 16"/>
          <p:cNvSpPr>
            <a:spLocks noGrp="1"/>
          </p:cNvSpPr>
          <p:nvPr>
            <p:ph idx="1"/>
          </p:nvPr>
        </p:nvSpPr>
        <p:spPr>
          <a:xfrm>
            <a:off x="381000" y="857232"/>
            <a:ext cx="8382000" cy="5195268"/>
          </a:xfrm>
        </p:spPr>
        <p:txBody>
          <a:bodyPr>
            <a:normAutofit fontScale="77500" lnSpcReduction="20000"/>
          </a:bodyPr>
          <a:lstStyle/>
          <a:p>
            <a:r>
              <a:rPr lang="es-ES" sz="2800" dirty="0" smtClean="0"/>
              <a:t>Catálogo de los Servicios de Negocio </a:t>
            </a:r>
          </a:p>
          <a:p>
            <a:pPr lvl="1"/>
            <a:r>
              <a:rPr lang="es-ES" sz="2400" b="1" i="1" dirty="0" smtClean="0"/>
              <a:t>APB</a:t>
            </a:r>
            <a:r>
              <a:rPr lang="es-ES" sz="2400" dirty="0" smtClean="0"/>
              <a:t>:</a:t>
            </a:r>
          </a:p>
          <a:p>
            <a:pPr lvl="2"/>
            <a:r>
              <a:rPr lang="es-ES" sz="2000" dirty="0" smtClean="0"/>
              <a:t>Base de Datos SQL</a:t>
            </a:r>
            <a:endParaRPr lang="es-ES" sz="2000" i="1" dirty="0" smtClean="0"/>
          </a:p>
          <a:p>
            <a:pPr lvl="2"/>
            <a:r>
              <a:rPr lang="es-ES" sz="2000" dirty="0" smtClean="0"/>
              <a:t>Define:</a:t>
            </a:r>
          </a:p>
          <a:p>
            <a:pPr lvl="3"/>
            <a:r>
              <a:rPr lang="es-ES" sz="1700" dirty="0" smtClean="0"/>
              <a:t>Servicios de Negocio disponibles</a:t>
            </a:r>
          </a:p>
          <a:p>
            <a:pPr lvl="3"/>
            <a:r>
              <a:rPr lang="es-ES" sz="1700" dirty="0" smtClean="0"/>
              <a:t>Ubicación (IP + puerto)</a:t>
            </a:r>
          </a:p>
          <a:p>
            <a:pPr lvl="3"/>
            <a:r>
              <a:rPr lang="es-ES" sz="1700" dirty="0" smtClean="0"/>
              <a:t>Los metadatos de los parámetros que debe recibir el servicio (tipo, longitud, … o bien contextos)</a:t>
            </a:r>
            <a:endParaRPr lang="es-ES" sz="2000" dirty="0" smtClean="0"/>
          </a:p>
          <a:p>
            <a:pPr lvl="2"/>
            <a:endParaRPr lang="es-ES" sz="2000" dirty="0" smtClean="0"/>
          </a:p>
          <a:p>
            <a:pPr lvl="1"/>
            <a:r>
              <a:rPr lang="es-ES" sz="2400" b="1" i="1" dirty="0" smtClean="0"/>
              <a:t>Componentes </a:t>
            </a:r>
            <a:r>
              <a:rPr lang="es-ES" sz="2400" b="1" i="1" dirty="0" err="1" smtClean="0"/>
              <a:t>LTransa</a:t>
            </a:r>
            <a:r>
              <a:rPr lang="es-ES" sz="2400" b="1" i="1" dirty="0" smtClean="0"/>
              <a:t>:</a:t>
            </a:r>
          </a:p>
          <a:p>
            <a:pPr lvl="2"/>
            <a:r>
              <a:rPr lang="es-ES" sz="2000" dirty="0" smtClean="0"/>
              <a:t>Existe por lo menos un componente por plataforma de ejecución (.NET, J2EE, …)</a:t>
            </a:r>
          </a:p>
          <a:p>
            <a:pPr lvl="2"/>
            <a:r>
              <a:rPr lang="es-ES" sz="2000" dirty="0" smtClean="0"/>
              <a:t>Lo que realizan es la transformación de la información que reciben, en la correspondiente “tira”, con la información adecuada al servicio que se está invocando</a:t>
            </a:r>
          </a:p>
          <a:p>
            <a:pPr lvl="2"/>
            <a:r>
              <a:rPr lang="es-ES" sz="2000" dirty="0" smtClean="0"/>
              <a:t>Para completar la información, estructurarla y completarla, se busca la información en el APB</a:t>
            </a:r>
          </a:p>
          <a:p>
            <a:pPr lvl="2">
              <a:buNone/>
            </a:pPr>
            <a:endParaRPr lang="es-ES" sz="2000" dirty="0" smtClean="0"/>
          </a:p>
          <a:p>
            <a:pPr lvl="1"/>
            <a:r>
              <a:rPr lang="es-ES" sz="2400" b="1" i="1" dirty="0" smtClean="0"/>
              <a:t>CGDN:</a:t>
            </a:r>
          </a:p>
          <a:p>
            <a:pPr lvl="2"/>
            <a:r>
              <a:rPr lang="es-ES" sz="2000" dirty="0" smtClean="0"/>
              <a:t>Aplicación de Gestión de la Configuración</a:t>
            </a:r>
          </a:p>
          <a:p>
            <a:pPr lvl="2"/>
            <a:r>
              <a:rPr lang="es-ES" sz="2000" dirty="0" smtClean="0"/>
              <a:t>Mantiene toda la información de los Servicios: Código Fuente, Configuración de Despliegue, …</a:t>
            </a:r>
          </a:p>
          <a:p>
            <a:pPr lvl="2"/>
            <a:r>
              <a:rPr lang="es-ES" sz="2000" dirty="0" smtClean="0"/>
              <a:t>Permite realizar los despliegues de las aplicaciones entre los diversos entornos</a:t>
            </a:r>
          </a:p>
          <a:p>
            <a:pPr lvl="2">
              <a:buNone/>
            </a:pPr>
            <a:endParaRPr lang="es-ES" sz="2000" dirty="0" smtClean="0"/>
          </a:p>
          <a:p>
            <a:pPr lvl="2"/>
            <a:endParaRPr lang="es-ES" sz="2000" dirty="0" smtClean="0"/>
          </a:p>
          <a:p>
            <a:pPr lvl="1"/>
            <a:endParaRPr lang="es-ES" dirty="0" smtClean="0"/>
          </a:p>
          <a:p>
            <a:endParaRPr lang="es-ES" sz="2800" dirty="0" smtClean="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Rectangle 11268"/>
          <p:cNvPicPr>
            <a:picLocks noChangeAspect="1" noChangeArrowheads="1"/>
          </p:cNvPicPr>
          <p:nvPr/>
        </p:nvPicPr>
        <p:blipFill>
          <a:blip r:embed="rId4" cstate="screen"/>
          <a:srcRect/>
          <a:stretch>
            <a:fillRect/>
          </a:stretch>
        </p:blipFill>
        <p:spPr bwMode="auto">
          <a:xfrm>
            <a:off x="-4564063" y="5284788"/>
            <a:ext cx="34925" cy="88900"/>
          </a:xfrm>
          <a:prstGeom prst="rect">
            <a:avLst/>
          </a:prstGeom>
          <a:noFill/>
          <a:ln w="9525">
            <a:noFill/>
            <a:miter lim="800000"/>
            <a:headEnd/>
            <a:tailEnd/>
          </a:ln>
        </p:spPr>
      </p:pic>
      <p:sp>
        <p:nvSpPr>
          <p:cNvPr id="21515" name="Title 146"/>
          <p:cNvSpPr>
            <a:spLocks noGrp="1"/>
          </p:cNvSpPr>
          <p:nvPr>
            <p:ph type="title"/>
          </p:nvPr>
        </p:nvSpPr>
        <p:spPr>
          <a:xfrm>
            <a:off x="381000" y="230188"/>
            <a:ext cx="8382000" cy="1329595"/>
          </a:xfrm>
        </p:spPr>
        <p:txBody>
          <a:bodyPr>
            <a:normAutofit fontScale="90000"/>
          </a:bodyPr>
          <a:lstStyle/>
          <a:p>
            <a:r>
              <a:rPr lang="es-ES" b="1" dirty="0" smtClean="0">
                <a:effectLst/>
                <a:latin typeface="+mn-lt"/>
              </a:rPr>
              <a:t>Situación Actual…</a:t>
            </a:r>
            <a:br>
              <a:rPr lang="es-ES" b="1" dirty="0" smtClean="0">
                <a:effectLst/>
                <a:latin typeface="+mn-lt"/>
              </a:rPr>
            </a:br>
            <a:r>
              <a:rPr lang="es-ES" sz="2700" b="1" dirty="0" smtClean="0">
                <a:effectLst/>
                <a:latin typeface="+mn-lt"/>
              </a:rPr>
              <a:t>…Catalogo de los </a:t>
            </a:r>
            <a:r>
              <a:rPr lang="es-ES" sz="2700" b="1" dirty="0" smtClean="0">
                <a:effectLst/>
              </a:rPr>
              <a:t>Servicios de Negocio</a:t>
            </a:r>
            <a:r>
              <a:rPr lang="es-ES" b="1" dirty="0" smtClean="0">
                <a:effectLst/>
              </a:rPr>
              <a:t> </a:t>
            </a:r>
            <a:endParaRPr lang="es-ES" b="1" dirty="0" smtClean="0">
              <a:effectLst/>
              <a:latin typeface="+mn-lt"/>
            </a:endParaRPr>
          </a:p>
        </p:txBody>
      </p:sp>
      <p:grpSp>
        <p:nvGrpSpPr>
          <p:cNvPr id="2" name="49 Grupo"/>
          <p:cNvGrpSpPr/>
          <p:nvPr/>
        </p:nvGrpSpPr>
        <p:grpSpPr>
          <a:xfrm>
            <a:off x="444286" y="1985148"/>
            <a:ext cx="8310432" cy="4242780"/>
            <a:chOff x="444286" y="1985148"/>
            <a:chExt cx="8310432" cy="4242780"/>
          </a:xfrm>
        </p:grpSpPr>
        <p:grpSp>
          <p:nvGrpSpPr>
            <p:cNvPr id="3" name="61 Grupo"/>
            <p:cNvGrpSpPr/>
            <p:nvPr/>
          </p:nvGrpSpPr>
          <p:grpSpPr>
            <a:xfrm>
              <a:off x="444286" y="1985148"/>
              <a:ext cx="8310432" cy="4242780"/>
              <a:chOff x="444286" y="1892788"/>
              <a:chExt cx="8310432" cy="4242780"/>
            </a:xfrm>
          </p:grpSpPr>
          <p:grpSp>
            <p:nvGrpSpPr>
              <p:cNvPr id="4" name="35 Grupo"/>
              <p:cNvGrpSpPr/>
              <p:nvPr/>
            </p:nvGrpSpPr>
            <p:grpSpPr>
              <a:xfrm>
                <a:off x="5333334" y="4519203"/>
                <a:ext cx="3070601" cy="1616365"/>
                <a:chOff x="5545776" y="4519210"/>
                <a:chExt cx="3070601" cy="1616365"/>
              </a:xfrm>
            </p:grpSpPr>
            <p:sp>
              <p:nvSpPr>
                <p:cNvPr id="22" name="21 Rectángulo redondeado"/>
                <p:cNvSpPr/>
                <p:nvPr/>
              </p:nvSpPr>
              <p:spPr>
                <a:xfrm>
                  <a:off x="5545776" y="4519210"/>
                  <a:ext cx="2927927" cy="15928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5" name="Group 97"/>
                <p:cNvGrpSpPr>
                  <a:grpSpLocks/>
                </p:cNvGrpSpPr>
                <p:nvPr/>
              </p:nvGrpSpPr>
              <p:grpSpPr bwMode="auto">
                <a:xfrm>
                  <a:off x="5779612" y="4602499"/>
                  <a:ext cx="1705310" cy="1533076"/>
                  <a:chOff x="6912659" y="7632057"/>
                  <a:chExt cx="1268907" cy="1111623"/>
                </a:xfrm>
              </p:grpSpPr>
              <p:pic>
                <p:nvPicPr>
                  <p:cNvPr id="21550" name="Rectangle 11393"/>
                  <p:cNvPicPr>
                    <a:picLocks noChangeAspect="1" noChangeArrowheads="1"/>
                  </p:cNvPicPr>
                  <p:nvPr/>
                </p:nvPicPr>
                <p:blipFill>
                  <a:blip r:embed="rId5" cstate="screen"/>
                  <a:srcRect/>
                  <a:stretch>
                    <a:fillRect/>
                  </a:stretch>
                </p:blipFill>
                <p:spPr bwMode="auto">
                  <a:xfrm>
                    <a:off x="7375788" y="7632057"/>
                    <a:ext cx="446088" cy="593725"/>
                  </a:xfrm>
                  <a:prstGeom prst="rect">
                    <a:avLst/>
                  </a:prstGeom>
                  <a:noFill/>
                  <a:ln w="9525">
                    <a:noFill/>
                    <a:miter lim="800000"/>
                    <a:headEnd/>
                    <a:tailEnd/>
                  </a:ln>
                </p:spPr>
              </p:pic>
              <p:sp>
                <p:nvSpPr>
                  <p:cNvPr id="21551" name="TextBox 21"/>
                  <p:cNvSpPr txBox="1">
                    <a:spLocks noChangeArrowheads="1"/>
                  </p:cNvSpPr>
                  <p:nvPr/>
                </p:nvSpPr>
                <p:spPr bwMode="auto">
                  <a:xfrm>
                    <a:off x="6912659" y="8438778"/>
                    <a:ext cx="1268907" cy="304902"/>
                  </a:xfrm>
                  <a:prstGeom prst="rect">
                    <a:avLst/>
                  </a:prstGeom>
                  <a:noFill/>
                  <a:ln w="9525">
                    <a:noFill/>
                    <a:miter lim="800000"/>
                    <a:headEnd/>
                    <a:tailEnd/>
                  </a:ln>
                </p:spPr>
                <p:txBody>
                  <a:bodyPr>
                    <a:spAutoFit/>
                  </a:bodyPr>
                  <a:lstStyle/>
                  <a:p>
                    <a:pPr algn="ctr">
                      <a:spcBef>
                        <a:spcPct val="50000"/>
                      </a:spcBef>
                    </a:pPr>
                    <a:r>
                      <a:rPr lang="en-US" sz="1400" b="1" dirty="0" smtClean="0">
                        <a:effectLst/>
                        <a:latin typeface="+mn-lt"/>
                      </a:rPr>
                      <a:t>CICS</a:t>
                    </a:r>
                    <a:endParaRPr lang="en-US" sz="1400" dirty="0">
                      <a:effectLst/>
                      <a:latin typeface="+mn-lt"/>
                    </a:endParaRPr>
                  </a:p>
                </p:txBody>
              </p:sp>
              <p:pic>
                <p:nvPicPr>
                  <p:cNvPr id="21552" name="Rectangle 11395"/>
                  <p:cNvPicPr>
                    <a:picLocks noChangeAspect="1" noChangeArrowheads="1"/>
                  </p:cNvPicPr>
                  <p:nvPr/>
                </p:nvPicPr>
                <p:blipFill>
                  <a:blip r:embed="rId5" cstate="screen"/>
                  <a:srcRect/>
                  <a:stretch>
                    <a:fillRect/>
                  </a:stretch>
                </p:blipFill>
                <p:spPr bwMode="auto">
                  <a:xfrm>
                    <a:off x="7153718" y="7893633"/>
                    <a:ext cx="446087" cy="593725"/>
                  </a:xfrm>
                  <a:prstGeom prst="rect">
                    <a:avLst/>
                  </a:prstGeom>
                  <a:noFill/>
                  <a:ln w="9525">
                    <a:noFill/>
                    <a:miter lim="800000"/>
                    <a:headEnd/>
                    <a:tailEnd/>
                  </a:ln>
                </p:spPr>
              </p:pic>
              <p:pic>
                <p:nvPicPr>
                  <p:cNvPr id="21553" name="Rectangle 11396"/>
                  <p:cNvPicPr>
                    <a:picLocks noChangeAspect="1" noChangeArrowheads="1"/>
                  </p:cNvPicPr>
                  <p:nvPr/>
                </p:nvPicPr>
                <p:blipFill>
                  <a:blip r:embed="rId5" cstate="screen"/>
                  <a:srcRect/>
                  <a:stretch>
                    <a:fillRect/>
                  </a:stretch>
                </p:blipFill>
                <p:spPr bwMode="auto">
                  <a:xfrm>
                    <a:off x="7466455" y="7907920"/>
                    <a:ext cx="446088" cy="593725"/>
                  </a:xfrm>
                  <a:prstGeom prst="rect">
                    <a:avLst/>
                  </a:prstGeom>
                  <a:noFill/>
                  <a:ln w="9525">
                    <a:noFill/>
                    <a:miter lim="800000"/>
                    <a:headEnd/>
                    <a:tailEnd/>
                  </a:ln>
                </p:spPr>
              </p:pic>
            </p:grpSp>
            <p:sp>
              <p:nvSpPr>
                <p:cNvPr id="34" name="33 Rectángulo redondeado"/>
                <p:cNvSpPr/>
                <p:nvPr/>
              </p:nvSpPr>
              <p:spPr>
                <a:xfrm>
                  <a:off x="7328397" y="4971791"/>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TextBox 21"/>
                <p:cNvSpPr txBox="1">
                  <a:spLocks noChangeArrowheads="1"/>
                </p:cNvSpPr>
                <p:nvPr/>
              </p:nvSpPr>
              <p:spPr bwMode="auto">
                <a:xfrm>
                  <a:off x="6911067" y="5147037"/>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PL/I</a:t>
                  </a:r>
                  <a:endParaRPr lang="en-US" sz="1400" dirty="0">
                    <a:solidFill>
                      <a:schemeClr val="bg1"/>
                    </a:solidFill>
                    <a:effectLst/>
                    <a:latin typeface="+mn-lt"/>
                  </a:endParaRPr>
                </a:p>
              </p:txBody>
            </p:sp>
          </p:grpSp>
          <p:grpSp>
            <p:nvGrpSpPr>
              <p:cNvPr id="6" name="55 Grupo"/>
              <p:cNvGrpSpPr/>
              <p:nvPr/>
            </p:nvGrpSpPr>
            <p:grpSpPr>
              <a:xfrm>
                <a:off x="5016943" y="2265533"/>
                <a:ext cx="3737775" cy="1653313"/>
                <a:chOff x="4869167" y="2071577"/>
                <a:chExt cx="3737775" cy="1653313"/>
              </a:xfrm>
            </p:grpSpPr>
            <p:sp>
              <p:nvSpPr>
                <p:cNvPr id="23" name="22 Rectángulo redondeado"/>
                <p:cNvSpPr/>
                <p:nvPr/>
              </p:nvSpPr>
              <p:spPr>
                <a:xfrm>
                  <a:off x="5023259" y="2071577"/>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7" name="Group 95"/>
                <p:cNvGrpSpPr>
                  <a:grpSpLocks/>
                </p:cNvGrpSpPr>
                <p:nvPr/>
              </p:nvGrpSpPr>
              <p:grpSpPr bwMode="auto">
                <a:xfrm>
                  <a:off x="6131597" y="2239797"/>
                  <a:ext cx="2475345" cy="1473127"/>
                  <a:chOff x="1412347" y="5400584"/>
                  <a:chExt cx="3627398" cy="2200129"/>
                </a:xfrm>
              </p:grpSpPr>
              <p:sp>
                <p:nvSpPr>
                  <p:cNvPr id="77" name="TextBox 43"/>
                  <p:cNvSpPr txBox="1">
                    <a:spLocks noChangeArrowheads="1"/>
                  </p:cNvSpPr>
                  <p:nvPr/>
                </p:nvSpPr>
                <p:spPr bwMode="auto">
                  <a:xfrm>
                    <a:off x="1412347" y="6819279"/>
                    <a:ext cx="3627398" cy="781434"/>
                  </a:xfrm>
                  <a:prstGeom prst="rect">
                    <a:avLst/>
                  </a:prstGeom>
                  <a:noFill/>
                  <a:ln w="9525">
                    <a:noFill/>
                    <a:miter lim="800000"/>
                    <a:headEnd/>
                    <a:tailEnd/>
                  </a:ln>
                </p:spPr>
                <p:txBody>
                  <a:bodyPr wrap="square">
                    <a:spAutoFit/>
                  </a:bodyPr>
                  <a:lstStyle/>
                  <a:p>
                    <a:pPr algn="ctr">
                      <a:spcBef>
                        <a:spcPct val="50000"/>
                      </a:spcBef>
                    </a:pPr>
                    <a:r>
                      <a:rPr lang="en-US" sz="1400" b="1" dirty="0" err="1" smtClean="0">
                        <a:effectLst/>
                        <a:latin typeface="+mn-lt"/>
                      </a:rPr>
                      <a:t>WebSphere</a:t>
                    </a:r>
                    <a:r>
                      <a:rPr lang="en-US" sz="1400" b="1" dirty="0" smtClean="0">
                        <a:effectLst/>
                        <a:latin typeface="+mn-lt"/>
                      </a:rPr>
                      <a:t> Application Server</a:t>
                    </a:r>
                    <a:endParaRPr lang="en-US" sz="1400" b="1" dirty="0">
                      <a:effectLst/>
                      <a:latin typeface="+mn-lt"/>
                    </a:endParaRPr>
                  </a:p>
                </p:txBody>
              </p:sp>
              <p:pic>
                <p:nvPicPr>
                  <p:cNvPr id="78" name="Rectangle 11355"/>
                  <p:cNvPicPr>
                    <a:picLocks noChangeAspect="1" noChangeArrowheads="1"/>
                  </p:cNvPicPr>
                  <p:nvPr/>
                </p:nvPicPr>
                <p:blipFill>
                  <a:blip r:embed="rId6" cstate="screen"/>
                  <a:srcRect/>
                  <a:stretch>
                    <a:fillRect/>
                  </a:stretch>
                </p:blipFill>
                <p:spPr bwMode="auto">
                  <a:xfrm flipH="1">
                    <a:off x="2798220" y="5400584"/>
                    <a:ext cx="926357" cy="1211559"/>
                  </a:xfrm>
                  <a:prstGeom prst="rect">
                    <a:avLst/>
                  </a:prstGeom>
                  <a:noFill/>
                  <a:ln w="9525">
                    <a:noFill/>
                    <a:miter lim="800000"/>
                    <a:headEnd/>
                    <a:tailEnd/>
                  </a:ln>
                </p:spPr>
              </p:pic>
              <p:pic>
                <p:nvPicPr>
                  <p:cNvPr id="79" name="Rectangle 11356"/>
                  <p:cNvPicPr>
                    <a:picLocks noChangeAspect="1" noChangeArrowheads="1"/>
                  </p:cNvPicPr>
                  <p:nvPr/>
                </p:nvPicPr>
                <p:blipFill>
                  <a:blip r:embed="rId6" cstate="screen"/>
                  <a:srcRect/>
                  <a:stretch>
                    <a:fillRect/>
                  </a:stretch>
                </p:blipFill>
                <p:spPr bwMode="auto">
                  <a:xfrm flipH="1">
                    <a:off x="2337968" y="5677146"/>
                    <a:ext cx="926357" cy="1211559"/>
                  </a:xfrm>
                  <a:prstGeom prst="rect">
                    <a:avLst/>
                  </a:prstGeom>
                  <a:noFill/>
                  <a:ln w="9525">
                    <a:noFill/>
                    <a:miter lim="800000"/>
                    <a:headEnd/>
                    <a:tailEnd/>
                  </a:ln>
                </p:spPr>
              </p:pic>
            </p:grpSp>
            <p:sp>
              <p:nvSpPr>
                <p:cNvPr id="37" name="36 Rectángulo redondeado"/>
                <p:cNvSpPr/>
                <p:nvPr/>
              </p:nvSpPr>
              <p:spPr>
                <a:xfrm>
                  <a:off x="5286497" y="2556485"/>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TextBox 21"/>
                <p:cNvSpPr txBox="1">
                  <a:spLocks noChangeArrowheads="1"/>
                </p:cNvSpPr>
                <p:nvPr/>
              </p:nvSpPr>
              <p:spPr bwMode="auto">
                <a:xfrm>
                  <a:off x="4869167" y="2731731"/>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J2EE</a:t>
                  </a:r>
                  <a:endParaRPr lang="en-US" sz="1400" dirty="0">
                    <a:solidFill>
                      <a:schemeClr val="bg1"/>
                    </a:solidFill>
                    <a:effectLst/>
                    <a:latin typeface="+mn-lt"/>
                  </a:endParaRPr>
                </a:p>
              </p:txBody>
            </p:sp>
          </p:grpSp>
          <p:grpSp>
            <p:nvGrpSpPr>
              <p:cNvPr id="8" name="56 Grupo"/>
              <p:cNvGrpSpPr/>
              <p:nvPr/>
            </p:nvGrpSpPr>
            <p:grpSpPr>
              <a:xfrm>
                <a:off x="444286" y="1892788"/>
                <a:ext cx="3737775" cy="1653313"/>
                <a:chOff x="296510" y="1698832"/>
                <a:chExt cx="3737775" cy="1653313"/>
              </a:xfrm>
            </p:grpSpPr>
            <p:sp>
              <p:nvSpPr>
                <p:cNvPr id="41" name="40 Rectángulo redondeado"/>
                <p:cNvSpPr/>
                <p:nvPr/>
              </p:nvSpPr>
              <p:spPr>
                <a:xfrm>
                  <a:off x="450602" y="1698832"/>
                  <a:ext cx="3445164" cy="1653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9" name="Group 95"/>
                <p:cNvGrpSpPr>
                  <a:grpSpLocks/>
                </p:cNvGrpSpPr>
                <p:nvPr/>
              </p:nvGrpSpPr>
              <p:grpSpPr bwMode="auto">
                <a:xfrm>
                  <a:off x="1558940" y="1867052"/>
                  <a:ext cx="2475345" cy="1257684"/>
                  <a:chOff x="-5457663" y="1195209"/>
                  <a:chExt cx="3627398" cy="1878363"/>
                </a:xfrm>
              </p:grpSpPr>
              <p:sp>
                <p:nvSpPr>
                  <p:cNvPr id="43" name="TextBox 43"/>
                  <p:cNvSpPr txBox="1">
                    <a:spLocks noChangeArrowheads="1"/>
                  </p:cNvSpPr>
                  <p:nvPr/>
                </p:nvSpPr>
                <p:spPr bwMode="auto">
                  <a:xfrm>
                    <a:off x="-5457663" y="2613904"/>
                    <a:ext cx="3627398" cy="459668"/>
                  </a:xfrm>
                  <a:prstGeom prst="rect">
                    <a:avLst/>
                  </a:prstGeom>
                  <a:noFill/>
                  <a:ln w="9525">
                    <a:noFill/>
                    <a:miter lim="800000"/>
                    <a:headEnd/>
                    <a:tailEnd/>
                  </a:ln>
                </p:spPr>
                <p:txBody>
                  <a:bodyPr wrap="square">
                    <a:spAutoFit/>
                  </a:bodyPr>
                  <a:lstStyle/>
                  <a:p>
                    <a:pPr algn="ctr">
                      <a:spcBef>
                        <a:spcPct val="50000"/>
                      </a:spcBef>
                    </a:pPr>
                    <a:r>
                      <a:rPr lang="en-US" sz="1400" b="1" dirty="0" smtClean="0">
                        <a:effectLst/>
                        <a:latin typeface="+mn-lt"/>
                      </a:rPr>
                      <a:t>Windows</a:t>
                    </a:r>
                    <a:endParaRPr lang="en-US" sz="1400" b="1" dirty="0">
                      <a:effectLst/>
                      <a:latin typeface="+mn-lt"/>
                    </a:endParaRPr>
                  </a:p>
                </p:txBody>
              </p:sp>
              <p:pic>
                <p:nvPicPr>
                  <p:cNvPr id="44" name="Rectangle 11355"/>
                  <p:cNvPicPr>
                    <a:picLocks noChangeAspect="1" noChangeArrowheads="1"/>
                  </p:cNvPicPr>
                  <p:nvPr/>
                </p:nvPicPr>
                <p:blipFill>
                  <a:blip r:embed="rId6" cstate="screen"/>
                  <a:srcRect/>
                  <a:stretch>
                    <a:fillRect/>
                  </a:stretch>
                </p:blipFill>
                <p:spPr bwMode="auto">
                  <a:xfrm flipH="1">
                    <a:off x="-4071790" y="1195209"/>
                    <a:ext cx="926357" cy="1211559"/>
                  </a:xfrm>
                  <a:prstGeom prst="rect">
                    <a:avLst/>
                  </a:prstGeom>
                  <a:noFill/>
                  <a:ln w="9525">
                    <a:noFill/>
                    <a:miter lim="800000"/>
                    <a:headEnd/>
                    <a:tailEnd/>
                  </a:ln>
                </p:spPr>
              </p:pic>
              <p:pic>
                <p:nvPicPr>
                  <p:cNvPr id="45" name="Rectangle 11356"/>
                  <p:cNvPicPr>
                    <a:picLocks noChangeAspect="1" noChangeArrowheads="1"/>
                  </p:cNvPicPr>
                  <p:nvPr/>
                </p:nvPicPr>
                <p:blipFill>
                  <a:blip r:embed="rId6" cstate="screen"/>
                  <a:srcRect/>
                  <a:stretch>
                    <a:fillRect/>
                  </a:stretch>
                </p:blipFill>
                <p:spPr bwMode="auto">
                  <a:xfrm flipH="1">
                    <a:off x="-4532042" y="1471771"/>
                    <a:ext cx="926357" cy="1211559"/>
                  </a:xfrm>
                  <a:prstGeom prst="rect">
                    <a:avLst/>
                  </a:prstGeom>
                  <a:noFill/>
                  <a:ln w="9525">
                    <a:noFill/>
                    <a:miter lim="800000"/>
                    <a:headEnd/>
                    <a:tailEnd/>
                  </a:ln>
                </p:spPr>
              </p:pic>
            </p:grpSp>
            <p:sp>
              <p:nvSpPr>
                <p:cNvPr id="46" name="45 Rectángulo redondeado"/>
                <p:cNvSpPr/>
                <p:nvPr/>
              </p:nvSpPr>
              <p:spPr>
                <a:xfrm>
                  <a:off x="713840" y="2183740"/>
                  <a:ext cx="895927" cy="655782"/>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7" name="TextBox 21"/>
                <p:cNvSpPr txBox="1">
                  <a:spLocks noChangeArrowheads="1"/>
                </p:cNvSpPr>
                <p:nvPr/>
              </p:nvSpPr>
              <p:spPr bwMode="auto">
                <a:xfrm>
                  <a:off x="296510" y="2358986"/>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NSDK</a:t>
                  </a:r>
                  <a:endParaRPr lang="en-US" sz="1400" dirty="0">
                    <a:solidFill>
                      <a:schemeClr val="bg1"/>
                    </a:solidFill>
                    <a:effectLst/>
                    <a:latin typeface="+mn-lt"/>
                  </a:endParaRPr>
                </a:p>
              </p:txBody>
            </p:sp>
          </p:grpSp>
        </p:grpSp>
        <p:grpSp>
          <p:nvGrpSpPr>
            <p:cNvPr id="10" name="48 Grupo"/>
            <p:cNvGrpSpPr/>
            <p:nvPr/>
          </p:nvGrpSpPr>
          <p:grpSpPr>
            <a:xfrm>
              <a:off x="5349449" y="2676304"/>
              <a:ext cx="1705310" cy="263492"/>
              <a:chOff x="1978179" y="5068523"/>
              <a:chExt cx="1705310" cy="263492"/>
            </a:xfrm>
          </p:grpSpPr>
          <p:sp>
            <p:nvSpPr>
              <p:cNvPr id="63" name="62 Rectángulo redondeado"/>
              <p:cNvSpPr/>
              <p:nvPr/>
            </p:nvSpPr>
            <p:spPr>
              <a:xfrm>
                <a:off x="2270823" y="5073395"/>
                <a:ext cx="1108363" cy="258620"/>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8" name="TextBox 21"/>
              <p:cNvSpPr txBox="1">
                <a:spLocks noChangeArrowheads="1"/>
              </p:cNvSpPr>
              <p:nvPr/>
            </p:nvSpPr>
            <p:spPr bwMode="auto">
              <a:xfrm>
                <a:off x="1978179" y="5068523"/>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Metrópolis</a:t>
                </a:r>
                <a:endParaRPr lang="en-US" sz="1100" dirty="0">
                  <a:solidFill>
                    <a:schemeClr val="bg1"/>
                  </a:solidFill>
                  <a:effectLst/>
                  <a:latin typeface="+mn-lt"/>
                </a:endParaRPr>
              </a:p>
            </p:txBody>
          </p:sp>
        </p:grpSp>
        <p:grpSp>
          <p:nvGrpSpPr>
            <p:cNvPr id="11" name="54 Grupo"/>
            <p:cNvGrpSpPr/>
            <p:nvPr/>
          </p:nvGrpSpPr>
          <p:grpSpPr>
            <a:xfrm>
              <a:off x="1044647" y="2211451"/>
              <a:ext cx="1705310" cy="434108"/>
              <a:chOff x="-2418989" y="2728687"/>
              <a:chExt cx="1705310" cy="434108"/>
            </a:xfrm>
          </p:grpSpPr>
          <p:sp>
            <p:nvSpPr>
              <p:cNvPr id="52" name="51 Rectángulo redondeado"/>
              <p:cNvSpPr/>
              <p:nvPr/>
            </p:nvSpPr>
            <p:spPr>
              <a:xfrm>
                <a:off x="-2306451" y="2728687"/>
                <a:ext cx="1496290" cy="434108"/>
              </a:xfrm>
              <a:prstGeom prst="roundRect">
                <a:avLst/>
              </a:prstGeom>
              <a:solidFill>
                <a:schemeClr val="accent6">
                  <a:lumMod val="9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TextBox 21"/>
              <p:cNvSpPr txBox="1">
                <a:spLocks noChangeArrowheads="1"/>
              </p:cNvSpPr>
              <p:nvPr/>
            </p:nvSpPr>
            <p:spPr bwMode="auto">
              <a:xfrm>
                <a:off x="-2418989" y="2737665"/>
                <a:ext cx="1705310" cy="261610"/>
              </a:xfrm>
              <a:prstGeom prst="rect">
                <a:avLst/>
              </a:prstGeom>
              <a:noFill/>
              <a:ln w="9525">
                <a:noFill/>
                <a:miter lim="800000"/>
                <a:headEnd/>
                <a:tailEnd/>
              </a:ln>
            </p:spPr>
            <p:txBody>
              <a:bodyPr wrap="square">
                <a:spAutoFit/>
              </a:bodyPr>
              <a:lstStyle/>
              <a:p>
                <a:pPr algn="ctr">
                  <a:spcBef>
                    <a:spcPct val="50000"/>
                  </a:spcBef>
                </a:pPr>
                <a:r>
                  <a:rPr lang="en-US" sz="1100" b="1" dirty="0" err="1" smtClean="0">
                    <a:solidFill>
                      <a:schemeClr val="bg1"/>
                    </a:solidFill>
                    <a:effectLst/>
                    <a:latin typeface="+mn-lt"/>
                  </a:rPr>
                  <a:t>Oficina</a:t>
                </a:r>
                <a:r>
                  <a:rPr lang="en-US" sz="1100" b="1" dirty="0" smtClean="0">
                    <a:solidFill>
                      <a:schemeClr val="bg1"/>
                    </a:solidFill>
                    <a:effectLst/>
                    <a:latin typeface="+mn-lt"/>
                  </a:rPr>
                  <a:t> 2000</a:t>
                </a:r>
                <a:endParaRPr lang="en-US" sz="1100" dirty="0">
                  <a:solidFill>
                    <a:schemeClr val="bg1"/>
                  </a:solidFill>
                  <a:effectLst/>
                  <a:latin typeface="+mn-lt"/>
                </a:endParaRPr>
              </a:p>
            </p:txBody>
          </p:sp>
        </p:grpSp>
      </p:grpSp>
      <p:grpSp>
        <p:nvGrpSpPr>
          <p:cNvPr id="12" name="55 Grupo"/>
          <p:cNvGrpSpPr/>
          <p:nvPr/>
        </p:nvGrpSpPr>
        <p:grpSpPr>
          <a:xfrm>
            <a:off x="959228" y="4905829"/>
            <a:ext cx="2475345" cy="1524000"/>
            <a:chOff x="436715" y="3947886"/>
            <a:chExt cx="2475345" cy="1524000"/>
          </a:xfrm>
        </p:grpSpPr>
        <p:sp>
          <p:nvSpPr>
            <p:cNvPr id="50" name="49 Rectángulo redondeado"/>
            <p:cNvSpPr/>
            <p:nvPr/>
          </p:nvSpPr>
          <p:spPr>
            <a:xfrm>
              <a:off x="580572" y="3947886"/>
              <a:ext cx="2264228"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42" name="Picture 23"/>
            <p:cNvPicPr>
              <a:picLocks noChangeAspect="1" noChangeArrowheads="1"/>
            </p:cNvPicPr>
            <p:nvPr/>
          </p:nvPicPr>
          <p:blipFill>
            <a:blip r:embed="rId7"/>
            <a:srcRect/>
            <a:stretch>
              <a:fillRect/>
            </a:stretch>
          </p:blipFill>
          <p:spPr bwMode="auto">
            <a:xfrm>
              <a:off x="1136424" y="4180649"/>
              <a:ext cx="1092819" cy="786889"/>
            </a:xfrm>
            <a:prstGeom prst="rect">
              <a:avLst/>
            </a:prstGeom>
            <a:noFill/>
            <a:ln w="9525">
              <a:noFill/>
              <a:miter lim="800000"/>
              <a:headEnd/>
              <a:tailEnd/>
            </a:ln>
          </p:spPr>
        </p:pic>
        <p:sp>
          <p:nvSpPr>
            <p:cNvPr id="55" name="TextBox 43"/>
            <p:cNvSpPr txBox="1">
              <a:spLocks noChangeArrowheads="1"/>
            </p:cNvSpPr>
            <p:nvPr/>
          </p:nvSpPr>
          <p:spPr bwMode="auto">
            <a:xfrm>
              <a:off x="436715" y="5011903"/>
              <a:ext cx="2475345" cy="307777"/>
            </a:xfrm>
            <a:prstGeom prst="rect">
              <a:avLst/>
            </a:prstGeom>
            <a:noFill/>
            <a:ln w="9525">
              <a:noFill/>
              <a:miter lim="800000"/>
              <a:headEnd/>
              <a:tailEnd/>
            </a:ln>
          </p:spPr>
          <p:txBody>
            <a:bodyPr wrap="square">
              <a:spAutoFit/>
            </a:bodyPr>
            <a:lstStyle/>
            <a:p>
              <a:pPr algn="ctr">
                <a:spcBef>
                  <a:spcPct val="50000"/>
                </a:spcBef>
              </a:pPr>
              <a:r>
                <a:rPr lang="en-US" sz="1400" b="1" dirty="0" smtClean="0">
                  <a:effectLst/>
                  <a:latin typeface="+mn-lt"/>
                </a:rPr>
                <a:t>APB</a:t>
              </a:r>
              <a:endParaRPr lang="en-US" sz="1400" b="1" dirty="0">
                <a:effectLst/>
                <a:latin typeface="+mn-lt"/>
              </a:endParaRPr>
            </a:p>
          </p:txBody>
        </p:sp>
      </p:grpSp>
      <p:sp>
        <p:nvSpPr>
          <p:cNvPr id="57" name="56 Elipse"/>
          <p:cNvSpPr/>
          <p:nvPr/>
        </p:nvSpPr>
        <p:spPr>
          <a:xfrm>
            <a:off x="1741716" y="3976914"/>
            <a:ext cx="986971" cy="667657"/>
          </a:xfrm>
          <a:prstGeom prst="ellipse">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8" name="57 Flecha abajo"/>
          <p:cNvSpPr/>
          <p:nvPr/>
        </p:nvSpPr>
        <p:spPr>
          <a:xfrm>
            <a:off x="2104572" y="2612571"/>
            <a:ext cx="217714" cy="1407886"/>
          </a:xfrm>
          <a:prstGeom prst="down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s-E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9" name="58 Flecha abajo"/>
          <p:cNvSpPr/>
          <p:nvPr/>
        </p:nvSpPr>
        <p:spPr>
          <a:xfrm>
            <a:off x="2140857" y="4535709"/>
            <a:ext cx="137885" cy="1037772"/>
          </a:xfrm>
          <a:prstGeom prst="down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s-E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0" name="TextBox 21"/>
          <p:cNvSpPr txBox="1">
            <a:spLocks noChangeArrowheads="1"/>
          </p:cNvSpPr>
          <p:nvPr/>
        </p:nvSpPr>
        <p:spPr bwMode="auto">
          <a:xfrm>
            <a:off x="1394976" y="4147531"/>
            <a:ext cx="1705310" cy="307777"/>
          </a:xfrm>
          <a:prstGeom prst="rect">
            <a:avLst/>
          </a:prstGeom>
          <a:noFill/>
          <a:ln w="9525">
            <a:noFill/>
            <a:miter lim="800000"/>
            <a:headEnd/>
            <a:tailEnd/>
          </a:ln>
        </p:spPr>
        <p:txBody>
          <a:bodyPr>
            <a:spAutoFit/>
          </a:bodyPr>
          <a:lstStyle/>
          <a:p>
            <a:pPr algn="ctr">
              <a:spcBef>
                <a:spcPct val="50000"/>
              </a:spcBef>
            </a:pPr>
            <a:r>
              <a:rPr lang="en-US" sz="1400" b="1" dirty="0" smtClean="0">
                <a:solidFill>
                  <a:schemeClr val="bg1"/>
                </a:solidFill>
                <a:effectLst/>
                <a:latin typeface="+mn-lt"/>
              </a:rPr>
              <a:t>LTRANSA</a:t>
            </a:r>
            <a:endParaRPr lang="en-US" sz="1400" dirty="0">
              <a:solidFill>
                <a:schemeClr val="bg1"/>
              </a:solidFill>
              <a:effectLst/>
              <a:latin typeface="+mn-lt"/>
            </a:endParaRPr>
          </a:p>
        </p:txBody>
      </p:sp>
      <p:sp>
        <p:nvSpPr>
          <p:cNvPr id="62" name="61 Y"/>
          <p:cNvSpPr/>
          <p:nvPr/>
        </p:nvSpPr>
        <p:spPr>
          <a:xfrm>
            <a:off x="5116027" y="4368800"/>
            <a:ext cx="573569" cy="638629"/>
          </a:xfrm>
          <a:prstGeom prst="flowChartSummingJunction">
            <a:avLst/>
          </a:prstGeom>
          <a:solidFill>
            <a:srgbClr val="00B0F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4" name="TextBox 21"/>
          <p:cNvSpPr txBox="1">
            <a:spLocks noChangeArrowheads="1"/>
          </p:cNvSpPr>
          <p:nvPr/>
        </p:nvSpPr>
        <p:spPr bwMode="auto">
          <a:xfrm>
            <a:off x="4920463" y="4557144"/>
            <a:ext cx="1011539" cy="307777"/>
          </a:xfrm>
          <a:prstGeom prst="rect">
            <a:avLst/>
          </a:prstGeom>
          <a:noFill/>
          <a:ln w="9525">
            <a:noFill/>
            <a:miter lim="800000"/>
            <a:headEnd/>
            <a:tailEnd/>
          </a:ln>
        </p:spPr>
        <p:txBody>
          <a:bodyPr wrap="square">
            <a:spAutoFit/>
          </a:bodyPr>
          <a:lstStyle/>
          <a:p>
            <a:pPr algn="ctr">
              <a:spcBef>
                <a:spcPct val="50000"/>
              </a:spcBef>
            </a:pPr>
            <a:r>
              <a:rPr lang="en-US" sz="1400" b="1" dirty="0" smtClean="0">
                <a:solidFill>
                  <a:schemeClr val="bg1"/>
                </a:solidFill>
                <a:effectLst/>
              </a:rPr>
              <a:t>TCP</a:t>
            </a:r>
            <a:endParaRPr lang="en-US" sz="1400" dirty="0">
              <a:solidFill>
                <a:schemeClr val="bg1"/>
              </a:solidFill>
              <a:effectLst/>
            </a:endParaRPr>
          </a:p>
        </p:txBody>
      </p:sp>
      <p:sp>
        <p:nvSpPr>
          <p:cNvPr id="65" name="64 Flecha derecha"/>
          <p:cNvSpPr/>
          <p:nvPr/>
        </p:nvSpPr>
        <p:spPr>
          <a:xfrm>
            <a:off x="2481946" y="4426857"/>
            <a:ext cx="2656111" cy="188687"/>
          </a:xfrm>
          <a:prstGeom prst="right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s-ES"/>
          </a:p>
        </p:txBody>
      </p:sp>
      <p:sp>
        <p:nvSpPr>
          <p:cNvPr id="66" name="65 Y"/>
          <p:cNvSpPr/>
          <p:nvPr/>
        </p:nvSpPr>
        <p:spPr>
          <a:xfrm>
            <a:off x="5094259" y="3519734"/>
            <a:ext cx="573569" cy="638629"/>
          </a:xfrm>
          <a:prstGeom prst="flowChartSummingJunction">
            <a:avLst/>
          </a:prstGeom>
          <a:solidFill>
            <a:srgbClr val="00B0F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7" name="TextBox 21"/>
          <p:cNvSpPr txBox="1">
            <a:spLocks noChangeArrowheads="1"/>
          </p:cNvSpPr>
          <p:nvPr/>
        </p:nvSpPr>
        <p:spPr bwMode="auto">
          <a:xfrm>
            <a:off x="4898695" y="3708078"/>
            <a:ext cx="1011539" cy="307777"/>
          </a:xfrm>
          <a:prstGeom prst="rect">
            <a:avLst/>
          </a:prstGeom>
          <a:noFill/>
          <a:ln w="9525">
            <a:noFill/>
            <a:miter lim="800000"/>
            <a:headEnd/>
            <a:tailEnd/>
          </a:ln>
        </p:spPr>
        <p:txBody>
          <a:bodyPr wrap="square">
            <a:spAutoFit/>
          </a:bodyPr>
          <a:lstStyle/>
          <a:p>
            <a:pPr algn="ctr">
              <a:spcBef>
                <a:spcPct val="50000"/>
              </a:spcBef>
            </a:pPr>
            <a:r>
              <a:rPr lang="en-US" sz="1400" b="1" dirty="0" smtClean="0">
                <a:solidFill>
                  <a:schemeClr val="bg1"/>
                </a:solidFill>
                <a:effectLst/>
              </a:rPr>
              <a:t>TCP</a:t>
            </a:r>
            <a:endParaRPr lang="en-US" sz="1400" dirty="0">
              <a:solidFill>
                <a:schemeClr val="bg1"/>
              </a:solidFill>
              <a:effectLst/>
            </a:endParaRPr>
          </a:p>
        </p:txBody>
      </p:sp>
      <p:sp>
        <p:nvSpPr>
          <p:cNvPr id="68" name="67 Flecha derecha"/>
          <p:cNvSpPr/>
          <p:nvPr/>
        </p:nvSpPr>
        <p:spPr>
          <a:xfrm>
            <a:off x="2474692" y="3984183"/>
            <a:ext cx="2656111" cy="188687"/>
          </a:xfrm>
          <a:prstGeom prst="right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s-ES"/>
          </a:p>
        </p:txBody>
      </p:sp>
      <p:cxnSp>
        <p:nvCxnSpPr>
          <p:cNvPr id="53" name="52 Conector curvado"/>
          <p:cNvCxnSpPr>
            <a:stCxn id="42" idx="1"/>
            <a:endCxn id="57" idx="2"/>
          </p:cNvCxnSpPr>
          <p:nvPr/>
        </p:nvCxnSpPr>
        <p:spPr>
          <a:xfrm rot="10800000" flipH="1">
            <a:off x="1658936" y="4310743"/>
            <a:ext cx="82779" cy="1221294"/>
          </a:xfrm>
          <a:prstGeom prst="curvedConnector3">
            <a:avLst>
              <a:gd name="adj1" fmla="val -276157"/>
            </a:avLst>
          </a:prstGeom>
          <a:ln w="25400">
            <a:solidFill>
              <a:srgbClr val="00B0F0"/>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box(in)">
                                      <p:cBhvr>
                                        <p:cTn id="7" dur="500"/>
                                        <p:tgtEl>
                                          <p:spTgt spid="5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7"/>
                                        </p:tgtEl>
                                        <p:attrNameLst>
                                          <p:attrName>style.visibility</p:attrName>
                                        </p:attrNameLst>
                                      </p:cBhvr>
                                      <p:to>
                                        <p:strVal val="visible"/>
                                      </p:to>
                                    </p:set>
                                    <p:animEffect transition="in" filter="box(in)">
                                      <p:cBhvr>
                                        <p:cTn id="10" dur="500"/>
                                        <p:tgtEl>
                                          <p:spTgt spid="57"/>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0"/>
                                        </p:tgtEl>
                                        <p:attrNameLst>
                                          <p:attrName>style.visibility</p:attrName>
                                        </p:attrNameLst>
                                      </p:cBhvr>
                                      <p:to>
                                        <p:strVal val="visible"/>
                                      </p:to>
                                    </p:set>
                                    <p:animEffect transition="in" filter="box(in)">
                                      <p:cBhvr>
                                        <p:cTn id="13" dur="500"/>
                                        <p:tgtEl>
                                          <p:spTgt spid="60"/>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59"/>
                                        </p:tgtEl>
                                        <p:attrNameLst>
                                          <p:attrName>style.visibility</p:attrName>
                                        </p:attrNameLst>
                                      </p:cBhvr>
                                      <p:to>
                                        <p:strVal val="visible"/>
                                      </p:to>
                                    </p:set>
                                    <p:animEffect transition="in" filter="box(in)">
                                      <p:cBhvr>
                                        <p:cTn id="18" dur="500"/>
                                        <p:tgtEl>
                                          <p:spTgt spid="59"/>
                                        </p:tgtEl>
                                      </p:cBhvr>
                                    </p:animEffect>
                                  </p:childTnLst>
                                </p:cTn>
                              </p:par>
                              <p:par>
                                <p:cTn id="19" presetID="4" presetClass="entr" presetSubtype="16"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ox(in)">
                                      <p:cBhvr>
                                        <p:cTn id="21" dur="500"/>
                                        <p:tgtEl>
                                          <p:spTgt spid="12"/>
                                        </p:tgtEl>
                                      </p:cBhvr>
                                    </p:animEffect>
                                  </p:childTnLst>
                                </p:cTn>
                              </p:par>
                              <p:par>
                                <p:cTn id="22" presetID="4" presetClass="entr" presetSubtype="16" fill="hold" nodeType="withEffect">
                                  <p:stCondLst>
                                    <p:cond delay="0"/>
                                  </p:stCondLst>
                                  <p:childTnLst>
                                    <p:set>
                                      <p:cBhvr>
                                        <p:cTn id="23" dur="1" fill="hold">
                                          <p:stCondLst>
                                            <p:cond delay="0"/>
                                          </p:stCondLst>
                                        </p:cTn>
                                        <p:tgtEl>
                                          <p:spTgt spid="53"/>
                                        </p:tgtEl>
                                        <p:attrNameLst>
                                          <p:attrName>style.visibility</p:attrName>
                                        </p:attrNameLst>
                                      </p:cBhvr>
                                      <p:to>
                                        <p:strVal val="visible"/>
                                      </p:to>
                                    </p:set>
                                    <p:animEffect transition="in" filter="box(in)">
                                      <p:cBhvr>
                                        <p:cTn id="24" dur="500"/>
                                        <p:tgtEl>
                                          <p:spTgt spid="53"/>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68"/>
                                        </p:tgtEl>
                                        <p:attrNameLst>
                                          <p:attrName>style.visibility</p:attrName>
                                        </p:attrNameLst>
                                      </p:cBhvr>
                                      <p:to>
                                        <p:strVal val="visible"/>
                                      </p:to>
                                    </p:set>
                                    <p:animEffect transition="in" filter="box(in)">
                                      <p:cBhvr>
                                        <p:cTn id="29" dur="500"/>
                                        <p:tgtEl>
                                          <p:spTgt spid="68"/>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65"/>
                                        </p:tgtEl>
                                        <p:attrNameLst>
                                          <p:attrName>style.visibility</p:attrName>
                                        </p:attrNameLst>
                                      </p:cBhvr>
                                      <p:to>
                                        <p:strVal val="visible"/>
                                      </p:to>
                                    </p:set>
                                    <p:animEffect transition="in" filter="box(in)">
                                      <p:cBhvr>
                                        <p:cTn id="32" dur="500"/>
                                        <p:tgtEl>
                                          <p:spTgt spid="65"/>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67"/>
                                        </p:tgtEl>
                                        <p:attrNameLst>
                                          <p:attrName>style.visibility</p:attrName>
                                        </p:attrNameLst>
                                      </p:cBhvr>
                                      <p:to>
                                        <p:strVal val="visible"/>
                                      </p:to>
                                    </p:set>
                                    <p:animEffect transition="in" filter="box(in)">
                                      <p:cBhvr>
                                        <p:cTn id="35" dur="500"/>
                                        <p:tgtEl>
                                          <p:spTgt spid="67"/>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66"/>
                                        </p:tgtEl>
                                        <p:attrNameLst>
                                          <p:attrName>style.visibility</p:attrName>
                                        </p:attrNameLst>
                                      </p:cBhvr>
                                      <p:to>
                                        <p:strVal val="visible"/>
                                      </p:to>
                                    </p:set>
                                    <p:animEffect transition="in" filter="box(in)">
                                      <p:cBhvr>
                                        <p:cTn id="38" dur="500"/>
                                        <p:tgtEl>
                                          <p:spTgt spid="66"/>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64"/>
                                        </p:tgtEl>
                                        <p:attrNameLst>
                                          <p:attrName>style.visibility</p:attrName>
                                        </p:attrNameLst>
                                      </p:cBhvr>
                                      <p:to>
                                        <p:strVal val="visible"/>
                                      </p:to>
                                    </p:set>
                                    <p:animEffect transition="in" filter="box(in)">
                                      <p:cBhvr>
                                        <p:cTn id="41" dur="500"/>
                                        <p:tgtEl>
                                          <p:spTgt spid="64"/>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62"/>
                                        </p:tgtEl>
                                        <p:attrNameLst>
                                          <p:attrName>style.visibility</p:attrName>
                                        </p:attrNameLst>
                                      </p:cBhvr>
                                      <p:to>
                                        <p:strVal val="visible"/>
                                      </p:to>
                                    </p:set>
                                    <p:animEffect transition="in" filter="box(in)">
                                      <p:cBhvr>
                                        <p:cTn id="44"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8" grpId="0" animBg="1"/>
      <p:bldP spid="59" grpId="0" animBg="1"/>
      <p:bldP spid="60" grpId="0"/>
      <p:bldP spid="62" grpId="0" animBg="1"/>
      <p:bldP spid="64" grpId="0"/>
      <p:bldP spid="65" grpId="0" animBg="1"/>
      <p:bldP spid="66" grpId="0" animBg="1"/>
      <p:bldP spid="67" grpId="0"/>
      <p:bldP spid="6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6.8|.5|.5|.5|.5|.5|2|.9|.5"/>
</p:tagLst>
</file>

<file path=ppt/tags/tag2.xml><?xml version="1.0" encoding="utf-8"?>
<p:tagLst xmlns:a="http://schemas.openxmlformats.org/drawingml/2006/main" xmlns:r="http://schemas.openxmlformats.org/officeDocument/2006/relationships" xmlns:p="http://schemas.openxmlformats.org/presentationml/2006/main">
  <p:tag name="TIMING" val="|46.8|.5|.5|.5|.5|.5|2|.9|.5"/>
</p:tagLst>
</file>

<file path=ppt/tags/tag3.xml><?xml version="1.0" encoding="utf-8"?>
<p:tagLst xmlns:a="http://schemas.openxmlformats.org/drawingml/2006/main" xmlns:r="http://schemas.openxmlformats.org/officeDocument/2006/relationships" xmlns:p="http://schemas.openxmlformats.org/presentationml/2006/main">
  <p:tag name="TIMING" val="|46.8|.5|.5|.5|.5|.5|2|.9|.5"/>
</p:tagLst>
</file>

<file path=ppt/tags/tag4.xml><?xml version="1.0" encoding="utf-8"?>
<p:tagLst xmlns:a="http://schemas.openxmlformats.org/drawingml/2006/main" xmlns:r="http://schemas.openxmlformats.org/officeDocument/2006/relationships" xmlns:p="http://schemas.openxmlformats.org/presentationml/2006/main">
  <p:tag name="TIMING" val="|46.8|.5|.5|.5|.5|.5|2|.9|.5"/>
</p:tagLst>
</file>

<file path=ppt/tags/tag5.xml><?xml version="1.0" encoding="utf-8"?>
<p:tagLst xmlns:a="http://schemas.openxmlformats.org/drawingml/2006/main" xmlns:r="http://schemas.openxmlformats.org/officeDocument/2006/relationships" xmlns:p="http://schemas.openxmlformats.org/presentationml/2006/main">
  <p:tag name="TIMING" val="|46.8|.5|.5|.5|.5|.5|2|.9|.5"/>
</p:tagLst>
</file>

<file path=ppt/tags/tag6.xml><?xml version="1.0" encoding="utf-8"?>
<p:tagLst xmlns:a="http://schemas.openxmlformats.org/drawingml/2006/main" xmlns:r="http://schemas.openxmlformats.org/officeDocument/2006/relationships" xmlns:p="http://schemas.openxmlformats.org/presentationml/2006/main">
  <p:tag name="TIMING" val="|46.8|.5|.5|.5|.5|.5|2|.9|.5"/>
</p:tagLst>
</file>

<file path=ppt/tags/tag7.xml><?xml version="1.0" encoding="utf-8"?>
<p:tagLst xmlns:a="http://schemas.openxmlformats.org/drawingml/2006/main" xmlns:r="http://schemas.openxmlformats.org/officeDocument/2006/relationships" xmlns:p="http://schemas.openxmlformats.org/presentationml/2006/main">
  <p:tag name="TIMING" val="|46.8|.5|.5|.5|.5|.5|2|.9|.5"/>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1548</Words>
  <Application>Microsoft Office PowerPoint</Application>
  <PresentationFormat>Presentación en pantalla (4:3)</PresentationFormat>
  <Paragraphs>400</Paragraphs>
  <Slides>20</Slides>
  <Notes>19</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Diapositiva 1</vt:lpstr>
      <vt:lpstr>Diapositiva 2</vt:lpstr>
      <vt:lpstr>AGENDA</vt:lpstr>
      <vt:lpstr>Introducción… </vt:lpstr>
      <vt:lpstr>Situación Actual… </vt:lpstr>
      <vt:lpstr>Situación Actual… …Servicios de Negocio </vt:lpstr>
      <vt:lpstr>Situación Actual… …Servicios de Negocio </vt:lpstr>
      <vt:lpstr>Situación Actual… </vt:lpstr>
      <vt:lpstr>Situación Actual… …Catalogo de los Servicios de Negocio </vt:lpstr>
      <vt:lpstr>Situación Actual… </vt:lpstr>
      <vt:lpstr>Situación Actual… …Aplicaciones </vt:lpstr>
      <vt:lpstr>Situación Actual… </vt:lpstr>
      <vt:lpstr>Situación Actual… …Empresas Externas </vt:lpstr>
      <vt:lpstr>Arquitectura de la Solución… </vt:lpstr>
      <vt:lpstr>Arquitectura de la Solución… </vt:lpstr>
      <vt:lpstr>Decisiones de Diseño… </vt:lpstr>
      <vt:lpstr>Decisiones de Diseño… </vt:lpstr>
      <vt:lpstr>Decisiones de Diseño… </vt:lpstr>
      <vt:lpstr>Decisiones de Diseño… </vt:lpstr>
      <vt:lpstr>Próximos Pasos…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batallar</dc:creator>
  <cp:lastModifiedBy>Gonzalo</cp:lastModifiedBy>
  <cp:revision>6</cp:revision>
  <dcterms:created xsi:type="dcterms:W3CDTF">2008-10-27T13:01:49Z</dcterms:created>
  <dcterms:modified xsi:type="dcterms:W3CDTF">2008-11-24T18:01:54Z</dcterms:modified>
</cp:coreProperties>
</file>