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18" r:id="rId2"/>
  </p:sldMasterIdLst>
  <p:notesMasterIdLst>
    <p:notesMasterId r:id="rId22"/>
  </p:notesMasterIdLst>
  <p:handoutMasterIdLst>
    <p:handoutMasterId r:id="rId23"/>
  </p:handoutMasterIdLst>
  <p:sldIdLst>
    <p:sldId id="256" r:id="rId3"/>
    <p:sldId id="257" r:id="rId4"/>
    <p:sldId id="296" r:id="rId5"/>
    <p:sldId id="306" r:id="rId6"/>
    <p:sldId id="345" r:id="rId7"/>
    <p:sldId id="348" r:id="rId8"/>
    <p:sldId id="317" r:id="rId9"/>
    <p:sldId id="318" r:id="rId10"/>
    <p:sldId id="319" r:id="rId11"/>
    <p:sldId id="320" r:id="rId12"/>
    <p:sldId id="321" r:id="rId13"/>
    <p:sldId id="335" r:id="rId14"/>
    <p:sldId id="337" r:id="rId15"/>
    <p:sldId id="338" r:id="rId16"/>
    <p:sldId id="333" r:id="rId17"/>
    <p:sldId id="347" r:id="rId18"/>
    <p:sldId id="346" r:id="rId19"/>
    <p:sldId id="300" r:id="rId20"/>
    <p:sldId id="271" r:id="rId2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ACDFE"/>
    <a:srgbClr val="90D9FE"/>
    <a:srgbClr val="C7C7C7"/>
    <a:srgbClr val="000000"/>
    <a:srgbClr val="8FCAFF"/>
    <a:srgbClr val="75F8FF"/>
    <a:srgbClr val="27EDB9"/>
    <a:srgbClr val="99FAFF"/>
    <a:srgbClr val="F6AE1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inimized">
    <p:restoredLeft sz="21411" autoAdjust="0"/>
    <p:restoredTop sz="58833" autoAdjust="0"/>
  </p:normalViewPr>
  <p:slideViewPr>
    <p:cSldViewPr snapToGrid="0">
      <p:cViewPr>
        <p:scale>
          <a:sx n="66" d="100"/>
          <a:sy n="66" d="100"/>
        </p:scale>
        <p:origin x="-1062" y="816"/>
      </p:cViewPr>
      <p:guideLst>
        <p:guide orient="horz" pos="144"/>
        <p:guide orient="horz" pos="895"/>
        <p:guide orient="horz" pos="1488"/>
        <p:guide orient="horz" pos="1200"/>
        <p:guide orient="horz" pos="2736"/>
        <p:guide orient="horz" pos="4319"/>
        <p:guide orient="horz" pos="2976"/>
        <p:guide orient="horz" pos="288"/>
        <p:guide pos="2880"/>
        <p:guide pos="240"/>
        <p:guide pos="460"/>
        <p:guide pos="5520"/>
        <p:guide pos="863"/>
        <p:guide pos="5299"/>
      </p:guideLst>
    </p:cSldViewPr>
  </p:slideViewPr>
  <p:outlineViewPr>
    <p:cViewPr>
      <p:scale>
        <a:sx n="33" d="100"/>
        <a:sy n="33" d="100"/>
      </p:scale>
      <p:origin x="48" y="1404"/>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3" d="100"/>
          <a:sy n="83" d="100"/>
        </p:scale>
        <p:origin x="-204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8/14/2007</a:t>
            </a:fld>
            <a:endParaRPr lang="en-US" dirty="0"/>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8/14/2007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8/14/2007 9:08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Slide Image Placeholder 1"/>
          <p:cNvSpPr>
            <a:spLocks noGrp="1" noRot="1" noChangeAspect="1"/>
          </p:cNvSpPr>
          <p:nvPr>
            <p:ph type="sldImg"/>
          </p:nvPr>
        </p:nvSpPr>
        <p:spPr>
          <a:ln/>
        </p:spPr>
      </p:sp>
      <p:sp>
        <p:nvSpPr>
          <p:cNvPr id="358402" name="Notes Placeholder 2"/>
          <p:cNvSpPr>
            <a:spLocks noGrp="1"/>
          </p:cNvSpPr>
          <p:nvPr>
            <p:ph type="body" idx="1"/>
          </p:nvPr>
        </p:nvSpPr>
        <p:spPr>
          <a:noFill/>
          <a:ln/>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1200" b="0" kern="1200" dirty="0" smtClean="0">
                <a:solidFill>
                  <a:schemeClr val="tx1"/>
                </a:solidFill>
                <a:latin typeface="Segoe" pitchFamily="34" charset="0"/>
                <a:ea typeface="+mn-ea"/>
                <a:cs typeface="+mn-cs"/>
              </a:rPr>
              <a:t>During the transition windows for the DST 2007 changes for instance, the total number of hours from 30/8/07 to 3/15/07 would be different depending upon whether the application is performing calculations based on DST 2005 or DST 2007 (there is 1 less hour). While this may not seem like much, imagine compound interest calculations done using hours.</a:t>
            </a:r>
            <a:endParaRPr lang="en-NZ" sz="1200" b="0" kern="1200" dirty="0" smtClean="0">
              <a:solidFill>
                <a:schemeClr val="tx1"/>
              </a:solidFill>
              <a:latin typeface="Segoe" pitchFamily="34" charset="0"/>
              <a:ea typeface="+mn-ea"/>
              <a:cs typeface="+mn-cs"/>
            </a:endParaRPr>
          </a:p>
          <a:p>
            <a:pPr eaLnBrk="1" hangingPunct="1"/>
            <a:endParaRPr lang="en-US" sz="120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sz="1200" b="0" kern="1200" dirty="0" smtClean="0">
                <a:solidFill>
                  <a:schemeClr val="tx1"/>
                </a:solidFill>
                <a:latin typeface="Segoe" pitchFamily="34" charset="0"/>
                <a:ea typeface="+mn-ea"/>
                <a:cs typeface="+mn-cs"/>
              </a:rPr>
              <a:t>Another example might be the tariff systems popular with many mobile operators where there are time periods during the day where calls from mobile phones are charged different rates or where there are bulk usage plans. The shift or offset during the transition windows for DST 2007 may have a significant impact on how billing and accounting is done for these types of usage plans.</a:t>
            </a:r>
            <a:endParaRPr lang="en-NZ" sz="1200" b="0" kern="1200" dirty="0" smtClean="0">
              <a:solidFill>
                <a:schemeClr val="tx1"/>
              </a:solidFill>
              <a:latin typeface="Segoe" pitchFamily="34" charset="0"/>
              <a:ea typeface="+mn-ea"/>
              <a:cs typeface="+mn-cs"/>
            </a:endParaRPr>
          </a:p>
          <a:p>
            <a:pPr eaLnBrk="1" hangingPunct="1"/>
            <a:endParaRPr lang="en-US" sz="1200" dirty="0" smtClean="0"/>
          </a:p>
          <a:p>
            <a:pPr eaLnBrk="1" hangingPunct="1"/>
            <a:r>
              <a:rPr lang="en-US" sz="1200" dirty="0" smtClean="0"/>
              <a:t>Note that for many computer systems, DST information is “stateless” so that the date / time calculations assume that the calendar has always been that way. What this means is that applications that need to use date and time information spanning multiple years may interpret information incorrectly. For example, if you schedule a recurring meeting from March 10</a:t>
            </a:r>
            <a:r>
              <a:rPr lang="en-US" sz="1200" baseline="30000" dirty="0" smtClean="0"/>
              <a:t>th</a:t>
            </a:r>
            <a:r>
              <a:rPr lang="en-US" sz="1200" dirty="0" smtClean="0"/>
              <a:t> 2005 through March 10</a:t>
            </a:r>
            <a:r>
              <a:rPr lang="en-US" sz="1200" baseline="30000" dirty="0" smtClean="0"/>
              <a:t>th</a:t>
            </a:r>
            <a:r>
              <a:rPr lang="en-US" sz="1200" dirty="0" smtClean="0"/>
              <a:t> 2007 at 2:00 pm in PST, how would it be displayed before and after the DST 2007 updates to the system?</a:t>
            </a:r>
            <a:r>
              <a:rPr lang="en-US" dirty="0" smtClean="0"/>
              <a:t> </a:t>
            </a:r>
          </a:p>
          <a:p>
            <a:pPr eaLnBrk="1" hangingPunct="1"/>
            <a:endParaRPr lang="en-US" dirty="0" smtClean="0"/>
          </a:p>
        </p:txBody>
      </p:sp>
      <p:sp>
        <p:nvSpPr>
          <p:cNvPr id="358403" name="Date Placeholder 3"/>
          <p:cNvSpPr>
            <a:spLocks noGrp="1"/>
          </p:cNvSpPr>
          <p:nvPr>
            <p:ph type="dt" sz="quarter" idx="1"/>
          </p:nvPr>
        </p:nvSpPr>
        <p:spPr>
          <a:noFill/>
        </p:spPr>
        <p:txBody>
          <a:bodyPr/>
          <a:lstStyle/>
          <a:p>
            <a:fld id="{A96A3607-E1B9-40C8-A76A-4F0DCAB3AC8A}" type="datetime8">
              <a:rPr lang="en-US" smtClean="0"/>
              <a:pPr/>
              <a:t>8/14/2007 10:26 AM</a:t>
            </a:fld>
            <a:endParaRPr lang="en-US" dirty="0" smtClean="0"/>
          </a:p>
        </p:txBody>
      </p:sp>
      <p:sp>
        <p:nvSpPr>
          <p:cNvPr id="358404" name="Footer Placeholder 4"/>
          <p:cNvSpPr>
            <a:spLocks noGrp="1"/>
          </p:cNvSpPr>
          <p:nvPr>
            <p:ph type="ftr" sz="quarter" idx="4"/>
          </p:nvPr>
        </p:nvSpPr>
        <p:spPr>
          <a:noFill/>
        </p:spPr>
        <p:txBody>
          <a:bodyPr/>
          <a:lstStyle/>
          <a:p>
            <a:r>
              <a:rPr lang="en-US" dirty="0" smtClean="0">
                <a:latin typeface="Segoe"/>
              </a:rPr>
              <a:t>© 2006 Microsoft Corporation. All rights reserved. Microsoft, Windows, Windows Vista and other product names are or may be registered trademarks and/or trademarks in the U.S. and/or other countries.</a:t>
            </a:r>
          </a:p>
          <a:p>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358405" name="Slide Number Placeholder 5"/>
          <p:cNvSpPr>
            <a:spLocks noGrp="1"/>
          </p:cNvSpPr>
          <p:nvPr>
            <p:ph type="sldNum" sz="quarter" idx="5"/>
          </p:nvPr>
        </p:nvSpPr>
        <p:spPr>
          <a:noFill/>
        </p:spPr>
        <p:txBody>
          <a:bodyPr/>
          <a:lstStyle/>
          <a:p>
            <a:fld id="{61A142DF-2B88-498E-B03B-124CC7F8FD1F}" type="slidenum">
              <a:rPr lang="en-US" smtClean="0"/>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Segoe" pitchFamily="34" charset="0"/>
                <a:ea typeface="+mn-ea"/>
                <a:cs typeface="+mn-cs"/>
              </a:rPr>
              <a:t>An area where the correct handling of date and time information is vital is where activity logging is done for audit or regulatory compliance.</a:t>
            </a:r>
            <a:endParaRPr lang="en-NZ" sz="1200" kern="1200" dirty="0" smtClean="0">
              <a:solidFill>
                <a:schemeClr val="tx1"/>
              </a:solidFill>
              <a:latin typeface="Segoe" pitchFamily="34" charset="0"/>
              <a:ea typeface="+mn-ea"/>
              <a:cs typeface="+mn-cs"/>
            </a:endParaRPr>
          </a:p>
          <a:p>
            <a:endParaRPr lang="en-US" sz="1200" kern="1200" dirty="0" smtClean="0">
              <a:solidFill>
                <a:schemeClr val="tx1"/>
              </a:solidFill>
              <a:latin typeface="Segoe" pitchFamily="34" charset="0"/>
              <a:ea typeface="+mn-ea"/>
              <a:cs typeface="+mn-cs"/>
            </a:endParaRPr>
          </a:p>
          <a:p>
            <a:r>
              <a:rPr lang="en-US" sz="1200" kern="1200" dirty="0" smtClean="0">
                <a:solidFill>
                  <a:schemeClr val="tx1"/>
                </a:solidFill>
                <a:latin typeface="Segoe" pitchFamily="34" charset="0"/>
                <a:ea typeface="+mn-ea"/>
                <a:cs typeface="+mn-cs"/>
              </a:rPr>
              <a:t>For instance, certain types of applications used in manufacturing, financial services or Emergency Services such as automated bank machine transactions or Call Center applications log events with date and time information. </a:t>
            </a:r>
            <a:endParaRPr lang="en-NZ" sz="1200" kern="1200" dirty="0" smtClean="0">
              <a:solidFill>
                <a:schemeClr val="tx1"/>
              </a:solidFill>
              <a:latin typeface="Segoe" pitchFamily="34" charset="0"/>
              <a:ea typeface="+mn-ea"/>
              <a:cs typeface="+mn-cs"/>
            </a:endParaRPr>
          </a:p>
          <a:p>
            <a:endParaRPr lang="en-NZ" sz="1200" dirty="0" smtClean="0"/>
          </a:p>
          <a:p>
            <a:r>
              <a:rPr lang="en-NZ" sz="1200" dirty="0" smtClean="0"/>
              <a:t>I finally want to highlight one of the more extreme examples,</a:t>
            </a:r>
            <a:r>
              <a:rPr lang="en-NZ" sz="1200" baseline="0" dirty="0" smtClean="0"/>
              <a:t> but it could happen.  Imagine what could happen if a ATM environment has not been made aware of the new daylight saving time?</a:t>
            </a:r>
            <a:endParaRPr lang="en-NZ" sz="12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dirty="0" smtClean="0"/>
              <a:t>Microsoft</a:t>
            </a:r>
            <a:r>
              <a:rPr lang="en-NZ" sz="1200" baseline="0" dirty="0" smtClean="0"/>
              <a:t> has grouped its affected products into three areas of Support. </a:t>
            </a:r>
          </a:p>
          <a:p>
            <a:endParaRPr lang="en-NZ" sz="1200" baseline="0" dirty="0" smtClean="0"/>
          </a:p>
          <a:p>
            <a:r>
              <a:rPr lang="en-NZ" sz="1200" dirty="0" smtClean="0"/>
              <a:t>Some Key  points for the mainstream support:</a:t>
            </a:r>
          </a:p>
          <a:p>
            <a:r>
              <a:rPr lang="en-NZ" sz="1200" dirty="0" smtClean="0"/>
              <a:t>	In</a:t>
            </a:r>
            <a:r>
              <a:rPr lang="en-NZ" sz="1200" baseline="0" dirty="0" smtClean="0"/>
              <a:t> the Windows Client space, Windows XP SP2 is the supported OS</a:t>
            </a:r>
          </a:p>
          <a:p>
            <a:r>
              <a:rPr lang="en-NZ" sz="1200" baseline="0" dirty="0" smtClean="0"/>
              <a:t>	Windows Server 2003 SP1 and beyond is supported</a:t>
            </a:r>
          </a:p>
          <a:p>
            <a:r>
              <a:rPr lang="en-NZ" sz="1200" baseline="0" dirty="0" smtClean="0"/>
              <a:t>	Windows Mobile 5 and 6 is supported</a:t>
            </a:r>
          </a:p>
          <a:p>
            <a:r>
              <a:rPr lang="en-NZ" sz="1200" baseline="0" dirty="0" smtClean="0"/>
              <a:t>	Exchange Server 2003 SP2 is supported.</a:t>
            </a:r>
          </a:p>
          <a:p>
            <a:pPr marL="447675" marR="0" indent="-447675" algn="l" defTabSz="914363" rtl="0" eaLnBrk="1" fontAlgn="auto" latinLnBrk="0" hangingPunct="1">
              <a:lnSpc>
                <a:spcPct val="90000"/>
              </a:lnSpc>
              <a:spcBef>
                <a:spcPct val="20000"/>
              </a:spcBef>
              <a:spcAft>
                <a:spcPts val="0"/>
              </a:spcAft>
              <a:buClr>
                <a:schemeClr val="tx2"/>
              </a:buClr>
              <a:buSzPct val="85000"/>
              <a:buFont typeface="Wingdings 2" pitchFamily="18" charset="2"/>
              <a:buNone/>
              <a:tabLst/>
              <a:defRPr/>
            </a:pPr>
            <a:endParaRPr lang="en-US" sz="1200" dirty="0" smtClean="0">
              <a:effectLst>
                <a:outerShdw blurRad="38100" dist="38100" dir="2700000" algn="tl">
                  <a:srgbClr val="C0C0C0"/>
                </a:outerShdw>
              </a:effectLst>
              <a:latin typeface="Segoe" pitchFamily="34" charset="0"/>
              <a:cs typeface="+mn-cs"/>
            </a:endParaRPr>
          </a:p>
          <a:p>
            <a:pPr marL="447675" marR="0" indent="-447675" algn="l" defTabSz="914363" rtl="0" eaLnBrk="1" fontAlgn="auto" latinLnBrk="0" hangingPunct="1">
              <a:lnSpc>
                <a:spcPct val="90000"/>
              </a:lnSpc>
              <a:spcBef>
                <a:spcPct val="20000"/>
              </a:spcBef>
              <a:spcAft>
                <a:spcPts val="0"/>
              </a:spcAft>
              <a:buClr>
                <a:schemeClr val="tx2"/>
              </a:buClr>
              <a:buSzPct val="85000"/>
              <a:buFont typeface="Wingdings 2" pitchFamily="18" charset="2"/>
              <a:buNone/>
              <a:tabLst/>
              <a:defRPr/>
            </a:pPr>
            <a:r>
              <a:rPr lang="en-US" sz="1200" b="1" dirty="0" smtClean="0">
                <a:effectLst>
                  <a:outerShdw blurRad="38100" dist="38100" dir="2700000" algn="tl">
                    <a:srgbClr val="C0C0C0"/>
                  </a:outerShdw>
                </a:effectLst>
                <a:latin typeface="Segoe" pitchFamily="34" charset="0"/>
                <a:cs typeface="+mn-cs"/>
              </a:rPr>
              <a:t>Note: Microsoft</a:t>
            </a:r>
            <a:r>
              <a:rPr lang="en-US" sz="1200" b="1" baseline="0" dirty="0" smtClean="0">
                <a:effectLst>
                  <a:outerShdw blurRad="38100" dist="38100" dir="2700000" algn="tl">
                    <a:srgbClr val="C0C0C0"/>
                  </a:outerShdw>
                </a:effectLst>
                <a:latin typeface="Segoe" pitchFamily="34" charset="0"/>
                <a:cs typeface="+mn-cs"/>
              </a:rPr>
              <a:t> provide manual steps for all operating systems</a:t>
            </a:r>
          </a:p>
          <a:p>
            <a:pPr marL="447675" marR="0" indent="-447675" algn="l" defTabSz="914363" rtl="0" eaLnBrk="1" fontAlgn="auto" latinLnBrk="0" hangingPunct="1">
              <a:lnSpc>
                <a:spcPct val="90000"/>
              </a:lnSpc>
              <a:spcBef>
                <a:spcPct val="20000"/>
              </a:spcBef>
              <a:spcAft>
                <a:spcPts val="0"/>
              </a:spcAft>
              <a:buClr>
                <a:schemeClr val="tx2"/>
              </a:buClr>
              <a:buSzPct val="85000"/>
              <a:buFont typeface="Wingdings 2" pitchFamily="18" charset="2"/>
              <a:buNone/>
              <a:tabLst/>
              <a:defRPr/>
            </a:pPr>
            <a:endParaRPr lang="en-US" sz="1200" dirty="0" smtClean="0">
              <a:effectLst>
                <a:outerShdw blurRad="38100" dist="38100" dir="2700000" algn="tl">
                  <a:srgbClr val="C0C0C0"/>
                </a:outerShdw>
              </a:effectLst>
              <a:latin typeface="Segoe" pitchFamily="34" charset="0"/>
              <a:cs typeface="+mn-cs"/>
            </a:endParaRPr>
          </a:p>
          <a:p>
            <a:pPr marL="447675" marR="0" indent="-447675" algn="l" defTabSz="914363" rtl="0" eaLnBrk="1" fontAlgn="auto" latinLnBrk="0" hangingPunct="1">
              <a:lnSpc>
                <a:spcPct val="90000"/>
              </a:lnSpc>
              <a:spcBef>
                <a:spcPct val="20000"/>
              </a:spcBef>
              <a:spcAft>
                <a:spcPts val="0"/>
              </a:spcAft>
              <a:buClr>
                <a:schemeClr val="tx2"/>
              </a:buClr>
              <a:buSzPct val="85000"/>
              <a:buFont typeface="Wingdings 2" pitchFamily="18" charset="2"/>
              <a:buNone/>
              <a:tabLst/>
              <a:defRPr/>
            </a:pPr>
            <a:r>
              <a:rPr lang="en-US" sz="1200" dirty="0" smtClean="0">
                <a:effectLst>
                  <a:outerShdw blurRad="38100" dist="38100" dir="2700000" algn="tl">
                    <a:srgbClr val="C0C0C0"/>
                  </a:outerShdw>
                </a:effectLst>
                <a:latin typeface="Segoe" pitchFamily="34" charset="0"/>
                <a:cs typeface="+mn-cs"/>
              </a:rPr>
              <a:t>The</a:t>
            </a:r>
            <a:r>
              <a:rPr lang="en-US" sz="1200" baseline="0" dirty="0" smtClean="0">
                <a:effectLst>
                  <a:outerShdw blurRad="38100" dist="38100" dir="2700000" algn="tl">
                    <a:srgbClr val="C0C0C0"/>
                  </a:outerShdw>
                </a:effectLst>
                <a:latin typeface="Segoe" pitchFamily="34" charset="0"/>
                <a:cs typeface="+mn-cs"/>
              </a:rPr>
              <a:t> key point is that products that are in Extended Hotfix support will only receive non security hotfixes as long as a fee is paid for them.</a:t>
            </a:r>
          </a:p>
          <a:p>
            <a:pPr marL="447675" indent="-447675" fontAlgn="auto">
              <a:lnSpc>
                <a:spcPct val="90000"/>
              </a:lnSpc>
              <a:spcBef>
                <a:spcPct val="20000"/>
              </a:spcBef>
              <a:spcAft>
                <a:spcPts val="0"/>
              </a:spcAft>
              <a:buClr>
                <a:schemeClr val="tx2"/>
              </a:buClr>
              <a:buSzPct val="85000"/>
              <a:buFont typeface="Wingdings 2" pitchFamily="18" charset="2"/>
              <a:buNone/>
              <a:defRPr/>
            </a:pPr>
            <a:endParaRPr lang="en-US" sz="1200" dirty="0" smtClean="0">
              <a:effectLst>
                <a:outerShdw blurRad="38100" dist="38100" dir="2700000" algn="tl">
                  <a:srgbClr val="C0C0C0"/>
                </a:outerShdw>
              </a:effectLst>
              <a:latin typeface="Segoe" pitchFamily="34" charset="0"/>
              <a:cs typeface="+mn-cs"/>
            </a:endParaRPr>
          </a:p>
          <a:p>
            <a:pPr marL="447675" indent="-447675" fontAlgn="auto">
              <a:lnSpc>
                <a:spcPct val="90000"/>
              </a:lnSpc>
              <a:spcBef>
                <a:spcPct val="20000"/>
              </a:spcBef>
              <a:spcAft>
                <a:spcPts val="0"/>
              </a:spcAft>
              <a:buClr>
                <a:schemeClr val="tx2"/>
              </a:buClr>
              <a:buSzPct val="85000"/>
              <a:buFont typeface="Wingdings 2" pitchFamily="18" charset="2"/>
              <a:buNone/>
              <a:defRPr/>
            </a:pPr>
            <a:r>
              <a:rPr lang="en-US" sz="1200" dirty="0" smtClean="0">
                <a:effectLst>
                  <a:outerShdw blurRad="38100" dist="38100" dir="2700000" algn="tl">
                    <a:srgbClr val="C0C0C0"/>
                  </a:outerShdw>
                </a:effectLst>
                <a:latin typeface="Segoe" pitchFamily="34" charset="0"/>
                <a:cs typeface="+mn-cs"/>
              </a:rPr>
              <a:t>Mainstream Support:</a:t>
            </a:r>
            <a:endParaRPr lang="en-US" sz="1200" kern="1200" dirty="0" smtClean="0">
              <a:solidFill>
                <a:schemeClr val="tx1"/>
              </a:solidFill>
              <a:effectLst>
                <a:outerShdw blurRad="38100" dist="38100" dir="2700000" algn="tl">
                  <a:srgbClr val="C0C0C0"/>
                </a:outerShdw>
              </a:effectLst>
              <a:latin typeface="Segoe" pitchFamily="34" charset="0"/>
              <a:ea typeface="+mn-ea"/>
              <a:cs typeface="+mn-cs"/>
            </a:endParaRPr>
          </a:p>
          <a:p>
            <a:pPr marL="447675" indent="-447675" fontAlgn="auto">
              <a:lnSpc>
                <a:spcPct val="90000"/>
              </a:lnSpc>
              <a:spcBef>
                <a:spcPct val="20000"/>
              </a:spcBef>
              <a:spcAft>
                <a:spcPts val="0"/>
              </a:spcAft>
              <a:buSzPct val="85000"/>
              <a:buFont typeface="Arial" charset="0"/>
              <a:buChar char="•"/>
              <a:defRPr/>
            </a:pPr>
            <a:r>
              <a:rPr lang="en-US" sz="1200" dirty="0" smtClean="0">
                <a:effectLst>
                  <a:outerShdw blurRad="38100" dist="38100" dir="2700000" algn="tl">
                    <a:srgbClr val="C0C0C0"/>
                  </a:outerShdw>
                </a:effectLst>
                <a:latin typeface="Segoe" pitchFamily="34" charset="0"/>
                <a:cs typeface="+mn-cs"/>
              </a:rPr>
              <a:t>Problem Resolution Support (no-charge incident support, paid incident support, support charged on an hourly basis)</a:t>
            </a:r>
          </a:p>
          <a:p>
            <a:pPr marL="447675" indent="-447675" fontAlgn="auto">
              <a:lnSpc>
                <a:spcPct val="90000"/>
              </a:lnSpc>
              <a:spcBef>
                <a:spcPct val="20000"/>
              </a:spcBef>
              <a:spcAft>
                <a:spcPts val="0"/>
              </a:spcAft>
              <a:buSzPct val="85000"/>
              <a:buFont typeface="Arial" charset="0"/>
              <a:buChar char="•"/>
              <a:defRPr/>
            </a:pPr>
            <a:r>
              <a:rPr lang="en-US" sz="1200" dirty="0" smtClean="0">
                <a:effectLst>
                  <a:outerShdw blurRad="38100" dist="38100" dir="2700000" algn="tl">
                    <a:srgbClr val="C0C0C0"/>
                  </a:outerShdw>
                </a:effectLst>
                <a:latin typeface="Segoe" pitchFamily="34" charset="0"/>
                <a:cs typeface="+mn-cs"/>
              </a:rPr>
              <a:t>Security update support</a:t>
            </a:r>
          </a:p>
          <a:p>
            <a:pPr marL="447675" indent="-447675" fontAlgn="auto">
              <a:lnSpc>
                <a:spcPct val="90000"/>
              </a:lnSpc>
              <a:spcBef>
                <a:spcPct val="20000"/>
              </a:spcBef>
              <a:spcAft>
                <a:spcPts val="0"/>
              </a:spcAft>
              <a:buSzPct val="85000"/>
              <a:buFont typeface="Arial" charset="0"/>
              <a:buChar char="•"/>
              <a:defRPr/>
            </a:pPr>
            <a:r>
              <a:rPr lang="en-US" sz="1200" dirty="0" smtClean="0">
                <a:effectLst>
                  <a:outerShdw blurRad="38100" dist="38100" dir="2700000" algn="tl">
                    <a:srgbClr val="C0C0C0"/>
                  </a:outerShdw>
                </a:effectLst>
                <a:latin typeface="Segoe" pitchFamily="34" charset="0"/>
                <a:cs typeface="+mn-cs"/>
              </a:rPr>
              <a:t>The ability to request non-security hotfixes</a:t>
            </a:r>
          </a:p>
          <a:p>
            <a:pPr marL="447675" indent="-447675" fontAlgn="auto">
              <a:lnSpc>
                <a:spcPct val="90000"/>
              </a:lnSpc>
              <a:spcBef>
                <a:spcPct val="20000"/>
              </a:spcBef>
              <a:spcAft>
                <a:spcPts val="0"/>
              </a:spcAft>
              <a:buSzPct val="85000"/>
              <a:buFont typeface="Arial" charset="0"/>
              <a:buNone/>
              <a:defRPr/>
            </a:pPr>
            <a:endParaRPr lang="en-US" sz="1200" dirty="0" smtClean="0">
              <a:effectLst>
                <a:outerShdw blurRad="38100" dist="38100" dir="2700000" algn="tl">
                  <a:srgbClr val="C0C0C0"/>
                </a:outerShdw>
              </a:effectLst>
              <a:latin typeface="Segoe" pitchFamily="34" charset="0"/>
              <a:cs typeface="+mn-cs"/>
            </a:endParaRPr>
          </a:p>
          <a:p>
            <a:endParaRPr lang="en-NZ" sz="1200" dirty="0" smtClean="0"/>
          </a:p>
          <a:p>
            <a:pPr marL="447675" indent="-447675" fontAlgn="auto">
              <a:lnSpc>
                <a:spcPct val="90000"/>
              </a:lnSpc>
              <a:spcBef>
                <a:spcPct val="20000"/>
              </a:spcBef>
              <a:spcAft>
                <a:spcPts val="0"/>
              </a:spcAft>
              <a:buClr>
                <a:schemeClr val="tx2"/>
              </a:buClr>
              <a:buSzPct val="85000"/>
              <a:buFont typeface="Wingdings 2" pitchFamily="18" charset="2"/>
              <a:buNone/>
              <a:defRPr/>
            </a:pPr>
            <a:r>
              <a:rPr lang="en-US" sz="1200" dirty="0" smtClean="0">
                <a:effectLst>
                  <a:outerShdw blurRad="38100" dist="38100" dir="2700000" algn="tl">
                    <a:srgbClr val="C0C0C0"/>
                  </a:outerShdw>
                </a:effectLst>
                <a:latin typeface="Segoe" pitchFamily="34" charset="0"/>
                <a:cs typeface="+mn-cs"/>
              </a:rPr>
              <a:t>Extended Support:</a:t>
            </a:r>
            <a:endParaRPr lang="en-US" sz="1200" kern="1200" dirty="0" smtClean="0">
              <a:solidFill>
                <a:schemeClr val="tx1"/>
              </a:solidFill>
              <a:effectLst>
                <a:outerShdw blurRad="38100" dist="38100" dir="2700000" algn="tl">
                  <a:srgbClr val="C0C0C0"/>
                </a:outerShdw>
              </a:effectLst>
              <a:latin typeface="Segoe" pitchFamily="34" charset="0"/>
              <a:ea typeface="+mn-ea"/>
              <a:cs typeface="+mn-cs"/>
            </a:endParaRPr>
          </a:p>
          <a:p>
            <a:pPr marL="447675" indent="-447675" fontAlgn="auto">
              <a:lnSpc>
                <a:spcPct val="90000"/>
              </a:lnSpc>
              <a:spcBef>
                <a:spcPct val="20000"/>
              </a:spcBef>
              <a:spcAft>
                <a:spcPts val="0"/>
              </a:spcAft>
              <a:buSzPct val="85000"/>
              <a:buFont typeface="Arial" charset="0"/>
              <a:buChar char="•"/>
              <a:defRPr/>
            </a:pPr>
            <a:r>
              <a:rPr lang="en-US" sz="1200" dirty="0" smtClean="0">
                <a:effectLst>
                  <a:outerShdw blurRad="38100" dist="38100" dir="2700000" algn="tl">
                    <a:srgbClr val="C0C0C0"/>
                  </a:outerShdw>
                </a:effectLst>
                <a:latin typeface="Segoe" pitchFamily="34" charset="0"/>
                <a:cs typeface="+mn-cs"/>
              </a:rPr>
              <a:t>All paid incident support options</a:t>
            </a:r>
          </a:p>
          <a:p>
            <a:pPr marL="447675" indent="-447675" fontAlgn="auto">
              <a:lnSpc>
                <a:spcPct val="90000"/>
              </a:lnSpc>
              <a:spcBef>
                <a:spcPct val="20000"/>
              </a:spcBef>
              <a:spcAft>
                <a:spcPts val="0"/>
              </a:spcAft>
              <a:buSzPct val="85000"/>
              <a:buFont typeface="Arial" charset="0"/>
              <a:buChar char="•"/>
              <a:defRPr/>
            </a:pPr>
            <a:r>
              <a:rPr lang="en-US" sz="1200" dirty="0" smtClean="0">
                <a:effectLst>
                  <a:outerShdw blurRad="38100" dist="38100" dir="2700000" algn="tl">
                    <a:srgbClr val="C0C0C0"/>
                  </a:outerShdw>
                </a:effectLst>
                <a:latin typeface="Segoe" pitchFamily="34" charset="0"/>
                <a:cs typeface="+mn-cs"/>
              </a:rPr>
              <a:t>Security update support at no additional cost</a:t>
            </a:r>
          </a:p>
          <a:p>
            <a:pPr marL="447675" indent="-447675" fontAlgn="auto">
              <a:lnSpc>
                <a:spcPct val="90000"/>
              </a:lnSpc>
              <a:spcBef>
                <a:spcPct val="20000"/>
              </a:spcBef>
              <a:spcAft>
                <a:spcPts val="0"/>
              </a:spcAft>
              <a:buSzPct val="85000"/>
              <a:buFont typeface="Arial" charset="0"/>
              <a:buChar char="•"/>
              <a:defRPr/>
            </a:pPr>
            <a:r>
              <a:rPr lang="en-US" sz="1200" b="1" dirty="0" smtClean="0">
                <a:effectLst>
                  <a:outerShdw blurRad="38100" dist="38100" dir="2700000" algn="tl">
                    <a:srgbClr val="C0C0C0"/>
                  </a:outerShdw>
                </a:effectLst>
                <a:latin typeface="Segoe" pitchFamily="34" charset="0"/>
                <a:cs typeface="+mn-cs"/>
              </a:rPr>
              <a:t>Non-security related hotfix support requires Extended Hot Fix Support. Per-fix fees also apply .</a:t>
            </a:r>
          </a:p>
          <a:p>
            <a:pPr marL="447675" indent="-447675" fontAlgn="auto">
              <a:lnSpc>
                <a:spcPct val="90000"/>
              </a:lnSpc>
              <a:spcBef>
                <a:spcPct val="20000"/>
              </a:spcBef>
              <a:spcAft>
                <a:spcPts val="0"/>
              </a:spcAft>
              <a:buSzPct val="85000"/>
              <a:buFont typeface="Arial" charset="0"/>
              <a:buChar char="•"/>
              <a:defRPr/>
            </a:pPr>
            <a:r>
              <a:rPr lang="en-US" sz="1200" dirty="0" smtClean="0">
                <a:effectLst>
                  <a:outerShdw blurRad="38100" dist="38100" dir="2700000" algn="tl">
                    <a:srgbClr val="C0C0C0"/>
                  </a:outerShdw>
                </a:effectLst>
                <a:latin typeface="Segoe" pitchFamily="34" charset="0"/>
                <a:cs typeface="+mn-cs"/>
              </a:rPr>
              <a:t>Microsoft will not accept requests for design changes, or new features during the Extended support phase</a:t>
            </a:r>
            <a:endParaRPr lang="en-NZ" sz="1200" dirty="0" smtClean="0"/>
          </a:p>
          <a:p>
            <a:endParaRPr lang="en-NZ" dirty="0" smtClean="0"/>
          </a:p>
          <a:p>
            <a:endParaRPr lang="en-NZ" dirty="0" smtClean="0"/>
          </a:p>
          <a:p>
            <a:endParaRPr lang="en-NZ"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dirty="0" smtClean="0"/>
              <a:t>Once</a:t>
            </a:r>
            <a:r>
              <a:rPr lang="en-NZ" sz="1200" baseline="0" dirty="0" smtClean="0"/>
              <a:t> the updates are live we will be looking to get these out to the IT / consumer market by all our available channels.</a:t>
            </a:r>
          </a:p>
          <a:p>
            <a:pPr lvl="1"/>
            <a:r>
              <a:rPr lang="en-US" sz="1200" dirty="0" smtClean="0"/>
              <a:t>Update Release Channels</a:t>
            </a:r>
          </a:p>
          <a:p>
            <a:pPr lvl="2"/>
            <a:r>
              <a:rPr lang="en-US" sz="1200" dirty="0" smtClean="0"/>
              <a:t>Windows Update/Microsoft Update</a:t>
            </a:r>
          </a:p>
          <a:p>
            <a:pPr lvl="2"/>
            <a:r>
              <a:rPr lang="en-US" sz="1200" dirty="0" smtClean="0"/>
              <a:t>Microsoft Download Centre</a:t>
            </a:r>
            <a:endParaRPr lang="en-NZ" sz="1200" baseline="0" dirty="0" smtClean="0"/>
          </a:p>
          <a:p>
            <a:endParaRPr lang="en-NZ" sz="1200" baseline="0" dirty="0" smtClean="0"/>
          </a:p>
          <a:p>
            <a:r>
              <a:rPr lang="en-NZ" sz="1200" kern="1200" dirty="0" smtClean="0">
                <a:solidFill>
                  <a:schemeClr val="tx1"/>
                </a:solidFill>
                <a:latin typeface="Segoe" pitchFamily="34" charset="0"/>
                <a:ea typeface="+mn-ea"/>
                <a:cs typeface="+mn-cs"/>
              </a:rPr>
              <a:t>Briefings to </a:t>
            </a:r>
          </a:p>
          <a:p>
            <a:pPr lvl="0"/>
            <a:r>
              <a:rPr lang="en-NZ" sz="1200" kern="1200" dirty="0" smtClean="0">
                <a:solidFill>
                  <a:schemeClr val="tx1"/>
                </a:solidFill>
                <a:latin typeface="Segoe" pitchFamily="34" charset="0"/>
                <a:ea typeface="+mn-ea"/>
                <a:cs typeface="+mn-cs"/>
              </a:rPr>
              <a:t>Tech Ed</a:t>
            </a:r>
          </a:p>
          <a:p>
            <a:pPr lvl="0"/>
            <a:r>
              <a:rPr lang="en-NZ" sz="1200" kern="1200" dirty="0" smtClean="0">
                <a:solidFill>
                  <a:schemeClr val="tx1"/>
                </a:solidFill>
                <a:latin typeface="Segoe" pitchFamily="34" charset="0"/>
                <a:ea typeface="+mn-ea"/>
                <a:cs typeface="+mn-cs"/>
              </a:rPr>
              <a:t>Customers</a:t>
            </a:r>
          </a:p>
          <a:p>
            <a:pPr lvl="0"/>
            <a:r>
              <a:rPr lang="en-NZ" sz="1200" kern="1200" dirty="0" smtClean="0">
                <a:solidFill>
                  <a:schemeClr val="tx1"/>
                </a:solidFill>
                <a:latin typeface="Segoe" pitchFamily="34" charset="0"/>
                <a:ea typeface="+mn-ea"/>
                <a:cs typeface="+mn-cs"/>
              </a:rPr>
              <a:t>Partners,</a:t>
            </a:r>
          </a:p>
          <a:p>
            <a:pPr lvl="0"/>
            <a:r>
              <a:rPr lang="en-NZ" sz="1200" kern="1200" dirty="0" smtClean="0">
                <a:solidFill>
                  <a:schemeClr val="tx1"/>
                </a:solidFill>
                <a:latin typeface="Segoe" pitchFamily="34" charset="0"/>
                <a:ea typeface="+mn-ea"/>
                <a:cs typeface="+mn-cs"/>
              </a:rPr>
              <a:t>Selected EPG accounts</a:t>
            </a:r>
          </a:p>
          <a:p>
            <a:pPr lvl="0"/>
            <a:r>
              <a:rPr lang="en-NZ" sz="1200" kern="1200" dirty="0" smtClean="0">
                <a:solidFill>
                  <a:schemeClr val="tx1"/>
                </a:solidFill>
                <a:latin typeface="Segoe" pitchFamily="34" charset="0"/>
                <a:ea typeface="+mn-ea"/>
                <a:cs typeface="+mn-cs"/>
              </a:rPr>
              <a:t>Press &amp; Newsletters</a:t>
            </a:r>
          </a:p>
          <a:p>
            <a:endParaRPr lang="en-NZ" sz="1200" baseline="0" dirty="0" smtClean="0"/>
          </a:p>
          <a:p>
            <a:endParaRPr lang="en-NZ" sz="1200" baseline="0" dirty="0" smtClean="0"/>
          </a:p>
          <a:p>
            <a:pPr marL="0" marR="0" lvl="0" indent="0" algn="l" defTabSz="914363" rtl="0" eaLnBrk="1" fontAlgn="auto" latinLnBrk="0" hangingPunct="1">
              <a:lnSpc>
                <a:spcPct val="90000"/>
              </a:lnSpc>
              <a:spcBef>
                <a:spcPts val="0"/>
              </a:spcBef>
              <a:spcAft>
                <a:spcPts val="333"/>
              </a:spcAft>
              <a:buClrTx/>
              <a:buSzTx/>
              <a:buFontTx/>
              <a:buNone/>
              <a:tabLst/>
              <a:defRPr/>
            </a:pPr>
            <a:r>
              <a:rPr lang="en-US" sz="1200" dirty="0" smtClean="0"/>
              <a:t>Updates will be released through a combination of channels including Microsoft Customer Support Services (CSS), hotfixes incorporated in Knowledge Base articles, Windows Update, Microsoft Update, Windows Server Update Services (WSUS), and the Microsoft Download Center.</a:t>
            </a:r>
          </a:p>
          <a:p>
            <a:endParaRPr lang="en-NZ"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sz="1200" dirty="0" smtClean="0"/>
              <a:t>Whilst</a:t>
            </a:r>
            <a:r>
              <a:rPr lang="en-US" sz="1200" baseline="0" dirty="0" smtClean="0"/>
              <a:t> the environment highlighted in this slide is simplistic, it highlights the level of patching that will be required to     </a:t>
            </a:r>
          </a:p>
          <a:p>
            <a:pPr eaLnBrk="1" hangingPunct="1">
              <a:defRPr/>
            </a:pPr>
            <a:endParaRPr lang="en-US" sz="1200" baseline="0" dirty="0" smtClean="0"/>
          </a:p>
          <a:p>
            <a:pPr eaLnBrk="1" hangingPunct="1">
              <a:defRPr/>
            </a:pPr>
            <a:r>
              <a:rPr lang="en-US" sz="1200" dirty="0" smtClean="0"/>
              <a:t>Some potential considerations that the IT manager responsible for this type of environment would need to look at:</a:t>
            </a:r>
          </a:p>
          <a:p>
            <a:pPr eaLnBrk="1" hangingPunct="1">
              <a:defRPr/>
            </a:pPr>
            <a:endParaRPr lang="en-US" sz="1200" dirty="0" smtClean="0"/>
          </a:p>
          <a:p>
            <a:pPr eaLnBrk="1" hangingPunct="1">
              <a:defRPr/>
            </a:pPr>
            <a:r>
              <a:rPr lang="en-US" sz="1200" dirty="0" smtClean="0"/>
              <a:t>If the DST 2007 changes are deployed into the client devices and servers located in the NZ, would that be sufficient to mitigate this change?</a:t>
            </a:r>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endParaRPr lang="en-NZ"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sz="1200" dirty="0" smtClean="0"/>
              <a:t>Deployment</a:t>
            </a:r>
            <a:r>
              <a:rPr lang="en-US" sz="1200" baseline="0" dirty="0" smtClean="0"/>
              <a:t> can happen post September 30</a:t>
            </a:r>
            <a:r>
              <a:rPr lang="en-US" sz="1200" baseline="30000" dirty="0" smtClean="0"/>
              <a:t>th</a:t>
            </a:r>
            <a:r>
              <a:rPr lang="en-US" sz="1200" baseline="0" dirty="0" smtClean="0"/>
              <a:t> 2007</a:t>
            </a:r>
          </a:p>
          <a:p>
            <a:pPr marL="288925" indent="-288925">
              <a:buFont typeface="Arial" pitchFamily="34" charset="0"/>
              <a:buChar char="•"/>
              <a:defRPr/>
            </a:pPr>
            <a:r>
              <a:rPr lang="en-US" sz="1200" dirty="0" smtClean="0">
                <a:effectLst>
                  <a:outerShdw blurRad="38100" dist="38100" dir="2700000" algn="tl">
                    <a:srgbClr val="000000">
                      <a:alpha val="43137"/>
                    </a:srgbClr>
                  </a:outerShdw>
                </a:effectLst>
                <a:latin typeface="Segoe" pitchFamily="34" charset="0"/>
              </a:rPr>
              <a:t>Review your applications and servers</a:t>
            </a:r>
          </a:p>
          <a:p>
            <a:pPr marL="288925" indent="-288925">
              <a:buFont typeface="Arial" pitchFamily="34" charset="0"/>
              <a:buChar char="•"/>
              <a:defRPr/>
            </a:pPr>
            <a:r>
              <a:rPr lang="en-US" sz="1200" dirty="0" smtClean="0">
                <a:effectLst>
                  <a:outerShdw blurRad="38100" dist="38100" dir="2700000" algn="tl">
                    <a:srgbClr val="000000">
                      <a:alpha val="43137"/>
                    </a:srgbClr>
                  </a:outerShdw>
                </a:effectLst>
                <a:latin typeface="Segoe" pitchFamily="34" charset="0"/>
              </a:rPr>
              <a:t>Check with your suppliers, partners, vendors for updates</a:t>
            </a:r>
          </a:p>
          <a:p>
            <a:pPr marL="288925" indent="-288925">
              <a:buFont typeface="Arial" pitchFamily="34" charset="0"/>
              <a:buChar char="•"/>
              <a:defRPr/>
            </a:pPr>
            <a:r>
              <a:rPr lang="en-US" sz="1200" dirty="0" smtClean="0">
                <a:effectLst>
                  <a:outerShdw blurRad="38100" dist="38100" dir="2700000" algn="tl">
                    <a:srgbClr val="000000">
                      <a:alpha val="43137"/>
                    </a:srgbClr>
                  </a:outerShdw>
                </a:effectLst>
                <a:latin typeface="Segoe" pitchFamily="34" charset="0"/>
              </a:rPr>
              <a:t>Risk Analysis ,Action Plan, Test, Deploy</a:t>
            </a:r>
          </a:p>
          <a:p>
            <a:pPr marL="288925" indent="-288925">
              <a:buFont typeface="Arial" pitchFamily="34" charset="0"/>
              <a:buChar char="•"/>
              <a:defRPr/>
            </a:pPr>
            <a:r>
              <a:rPr lang="en-NZ" sz="1200" dirty="0" smtClean="0"/>
              <a:t>How many employees create or attend meetings scheduled via Outlook?</a:t>
            </a:r>
          </a:p>
          <a:p>
            <a:pPr marL="288925" indent="-288925">
              <a:buFont typeface="Arial" pitchFamily="34" charset="0"/>
              <a:buChar char="•"/>
              <a:defRPr/>
            </a:pPr>
            <a:r>
              <a:rPr lang="en-NZ" sz="1200" dirty="0" smtClean="0"/>
              <a:t>Do we have vendor applications that are used for scheduling?</a:t>
            </a:r>
          </a:p>
          <a:p>
            <a:pPr marL="288925" indent="-288925">
              <a:buFont typeface="Arial" pitchFamily="34" charset="0"/>
              <a:buChar char="•"/>
              <a:defRPr/>
            </a:pPr>
            <a:r>
              <a:rPr lang="en-NZ" sz="1200" dirty="0" smtClean="0"/>
              <a:t>Which employees rely on mobile devices to attend meetings as scheduled?</a:t>
            </a:r>
            <a:endParaRPr lang="en-US" sz="1200" b="0" dirty="0" smtClean="0">
              <a:effectLst>
                <a:outerShdw blurRad="38100" dist="38100" dir="2700000" algn="tl">
                  <a:srgbClr val="000000">
                    <a:alpha val="43137"/>
                  </a:srgbClr>
                </a:outerShdw>
              </a:effectLst>
              <a:latin typeface="Segoe" pitchFamily="34" charset="0"/>
            </a:endParaRPr>
          </a:p>
          <a:p>
            <a:pPr eaLnBrk="1" hangingPunct="1">
              <a:defRPr/>
            </a:pPr>
            <a:endParaRPr lang="en-US" sz="1200" baseline="0" dirty="0" smtClean="0"/>
          </a:p>
          <a:p>
            <a:pPr eaLnBrk="1" hangingPunct="1">
              <a:defRPr/>
            </a:pPr>
            <a:r>
              <a:rPr lang="en-US" sz="1200" b="0" dirty="0" smtClean="0">
                <a:effectLst>
                  <a:outerShdw blurRad="38100" dist="38100" dir="2700000" algn="tl">
                    <a:srgbClr val="000000">
                      <a:alpha val="43137"/>
                    </a:srgbClr>
                  </a:outerShdw>
                </a:effectLst>
                <a:latin typeface="Segoe" pitchFamily="34" charset="0"/>
              </a:rPr>
              <a:t>Conduct a Risk Analysis on the impact to your business</a:t>
            </a:r>
          </a:p>
          <a:p>
            <a:pPr eaLnBrk="1" hangingPunct="1">
              <a:defRPr/>
            </a:pPr>
            <a:endParaRPr lang="en-US" dirty="0"/>
          </a:p>
        </p:txBody>
      </p:sp>
      <p:sp>
        <p:nvSpPr>
          <p:cNvPr id="378883" name="Date Placeholder 3"/>
          <p:cNvSpPr>
            <a:spLocks noGrp="1"/>
          </p:cNvSpPr>
          <p:nvPr>
            <p:ph type="dt" sz="quarter" idx="1"/>
          </p:nvPr>
        </p:nvSpPr>
        <p:spPr>
          <a:noFill/>
        </p:spPr>
        <p:txBody>
          <a:bodyPr/>
          <a:lstStyle/>
          <a:p>
            <a:fld id="{FD29F818-90C9-4F25-8FCC-778E69A0FAB3}" type="datetime8">
              <a:rPr lang="en-US" smtClean="0"/>
              <a:pPr/>
              <a:t>8/14/2007 10:27 AM</a:t>
            </a:fld>
            <a:endParaRPr lang="en-US" dirty="0" smtClean="0"/>
          </a:p>
        </p:txBody>
      </p:sp>
      <p:sp>
        <p:nvSpPr>
          <p:cNvPr id="378884" name="Footer Placeholder 4"/>
          <p:cNvSpPr>
            <a:spLocks noGrp="1"/>
          </p:cNvSpPr>
          <p:nvPr>
            <p:ph type="ftr" sz="quarter" idx="4"/>
          </p:nvPr>
        </p:nvSpPr>
        <p:spPr>
          <a:noFill/>
        </p:spPr>
        <p:txBody>
          <a:bodyPr/>
          <a:lstStyle/>
          <a:p>
            <a:r>
              <a:rPr lang="en-US" dirty="0" smtClean="0">
                <a:latin typeface="Segoe"/>
              </a:rPr>
              <a:t>© 2006 Microsoft Corporation. All rights reserved. Microsoft, Windows, Windows Vista and other product names are or may be registered trademarks and/or trademarks in the U.S. and/or other countries.</a:t>
            </a:r>
          </a:p>
          <a:p>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378885" name="Slide Number Placeholder 5"/>
          <p:cNvSpPr>
            <a:spLocks noGrp="1"/>
          </p:cNvSpPr>
          <p:nvPr>
            <p:ph type="sldNum" sz="quarter" idx="5"/>
          </p:nvPr>
        </p:nvSpPr>
        <p:spPr>
          <a:noFill/>
        </p:spPr>
        <p:txBody>
          <a:bodyPr/>
          <a:lstStyle/>
          <a:p>
            <a:fld id="{63D29BC2-4A15-4AE5-9D5A-7C53D570E580}"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8925" indent="-288925">
              <a:buFont typeface="Arial" pitchFamily="34" charset="0"/>
              <a:buChar char="•"/>
              <a:defRPr/>
            </a:pPr>
            <a:r>
              <a:rPr lang="en-US" sz="1200" dirty="0" smtClean="0">
                <a:effectLst>
                  <a:outerShdw blurRad="38100" dist="38100" dir="2700000" algn="tl">
                    <a:srgbClr val="000000">
                      <a:alpha val="43137"/>
                    </a:srgbClr>
                  </a:outerShdw>
                </a:effectLst>
                <a:latin typeface="Segoe" pitchFamily="34" charset="0"/>
              </a:rPr>
              <a:t>Review your applications and servers</a:t>
            </a:r>
          </a:p>
          <a:p>
            <a:pPr marL="288925" indent="-288925">
              <a:buFont typeface="Arial" pitchFamily="34" charset="0"/>
              <a:buChar char="•"/>
              <a:defRPr/>
            </a:pPr>
            <a:r>
              <a:rPr lang="en-US" sz="1200" dirty="0" smtClean="0">
                <a:effectLst>
                  <a:outerShdw blurRad="38100" dist="38100" dir="2700000" algn="tl">
                    <a:srgbClr val="000000">
                      <a:alpha val="43137"/>
                    </a:srgbClr>
                  </a:outerShdw>
                </a:effectLst>
                <a:latin typeface="Segoe" pitchFamily="34" charset="0"/>
              </a:rPr>
              <a:t>Check with your suppliers, partners, vendors for updates</a:t>
            </a:r>
          </a:p>
          <a:p>
            <a:pPr marL="288925" indent="-288925">
              <a:buFont typeface="Arial" pitchFamily="34" charset="0"/>
              <a:buChar char="•"/>
              <a:defRPr/>
            </a:pPr>
            <a:r>
              <a:rPr lang="en-US" sz="1200" dirty="0" smtClean="0">
                <a:effectLst>
                  <a:outerShdw blurRad="38100" dist="38100" dir="2700000" algn="tl">
                    <a:srgbClr val="000000">
                      <a:alpha val="43137"/>
                    </a:srgbClr>
                  </a:outerShdw>
                </a:effectLst>
                <a:latin typeface="Segoe" pitchFamily="34" charset="0"/>
              </a:rPr>
              <a:t>Risk Analysis ,Action Plan, Test, Deploy</a:t>
            </a:r>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baseline="0" dirty="0" smtClean="0"/>
              <a:t>I just wish to get through a few commonly asked questions.</a:t>
            </a:r>
          </a:p>
          <a:p>
            <a:endParaRPr lang="en-NZ" sz="1200" baseline="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NZ" sz="1200" b="1" baseline="0" dirty="0" smtClean="0"/>
              <a:t>Does this affect just Microsoft products?</a:t>
            </a:r>
          </a:p>
          <a:p>
            <a:pPr marL="0" marR="0" indent="0" algn="l" defTabSz="914363" rtl="0" eaLnBrk="1" fontAlgn="auto" latinLnBrk="0" hangingPunct="1">
              <a:lnSpc>
                <a:spcPct val="90000"/>
              </a:lnSpc>
              <a:spcBef>
                <a:spcPts val="0"/>
              </a:spcBef>
              <a:spcAft>
                <a:spcPts val="333"/>
              </a:spcAft>
              <a:buClrTx/>
              <a:buSzTx/>
              <a:buFontTx/>
              <a:buNone/>
              <a:tabLst/>
              <a:defRPr/>
            </a:pPr>
            <a:r>
              <a:rPr lang="en-NZ" sz="1200" baseline="0" dirty="0" smtClean="0"/>
              <a:t>	I just want to highlight that this is not a Microsoft issue but a IT issue. It as a challenge for IT departments to get the required 	updates tested and installed before the 30</a:t>
            </a:r>
            <a:r>
              <a:rPr lang="en-NZ" sz="1200" baseline="30000" dirty="0" smtClean="0"/>
              <a:t>th</a:t>
            </a:r>
            <a:r>
              <a:rPr lang="en-NZ" sz="1200" baseline="0" dirty="0" smtClean="0"/>
              <a:t> September</a:t>
            </a:r>
          </a:p>
          <a:p>
            <a:endParaRPr lang="en-NZ" sz="1200" dirty="0" smtClean="0"/>
          </a:p>
          <a:p>
            <a:r>
              <a:rPr lang="en-NZ" sz="1200" b="1" baseline="0" dirty="0" smtClean="0"/>
              <a:t>Is this like the Y2K issue?</a:t>
            </a:r>
          </a:p>
          <a:p>
            <a:r>
              <a:rPr lang="en-NZ" sz="1200" baseline="0" dirty="0" smtClean="0"/>
              <a:t>	The answer in short is NO.</a:t>
            </a:r>
          </a:p>
          <a:p>
            <a:r>
              <a:rPr lang="en-NZ" sz="1200" baseline="0" dirty="0" smtClean="0"/>
              <a:t>	Y2K was bug that could of potentially taken down critical systems. </a:t>
            </a:r>
          </a:p>
          <a:p>
            <a:r>
              <a:rPr lang="en-NZ" sz="1200" baseline="0" dirty="0" smtClean="0"/>
              <a:t>	The Daylight Savings changes that we will be discussing today are changes imposed by the government that Microsoft is responding 	too with updates. </a:t>
            </a:r>
          </a:p>
          <a:p>
            <a:endParaRPr lang="en-NZ" sz="1200" baseline="0" dirty="0" smtClean="0"/>
          </a:p>
          <a:p>
            <a:r>
              <a:rPr lang="en-NZ" sz="1200" b="1" baseline="0" dirty="0" smtClean="0"/>
              <a:t>Is this just a New Zealand Issue?</a:t>
            </a:r>
          </a:p>
          <a:p>
            <a:pPr marL="0" marR="0" indent="0" algn="l" defTabSz="914363" rtl="0" eaLnBrk="1" fontAlgn="auto" latinLnBrk="0" hangingPunct="1">
              <a:lnSpc>
                <a:spcPct val="90000"/>
              </a:lnSpc>
              <a:spcBef>
                <a:spcPts val="0"/>
              </a:spcBef>
              <a:spcAft>
                <a:spcPts val="333"/>
              </a:spcAft>
              <a:buClrTx/>
              <a:buSzTx/>
              <a:buFontTx/>
              <a:buNone/>
              <a:tabLst/>
              <a:defRPr/>
            </a:pPr>
            <a:r>
              <a:rPr lang="en-US" sz="1200" dirty="0" smtClean="0"/>
              <a:t>	The short answer is “No”. Organizations and companies with locations, customers, users in New Zealand will need to take 	corrective action. This</a:t>
            </a:r>
            <a:r>
              <a:rPr lang="en-US" sz="1200" baseline="0" dirty="0" smtClean="0"/>
              <a:t> not only includes </a:t>
            </a:r>
            <a:r>
              <a:rPr lang="en-US" sz="1200" dirty="0" smtClean="0"/>
              <a:t>large multinational organizations but has the potentially to extend across</a:t>
            </a:r>
            <a:r>
              <a:rPr lang="en-US" sz="1200" baseline="0" dirty="0" smtClean="0"/>
              <a:t> to </a:t>
            </a:r>
            <a:r>
              <a:rPr lang="en-US" sz="1200" dirty="0" smtClean="0"/>
              <a:t>international 	banks, transportation companies branch</a:t>
            </a:r>
            <a:r>
              <a:rPr lang="en-US" sz="1200" baseline="0" dirty="0" smtClean="0"/>
              <a:t> offices where there IT is localized here in NZ</a:t>
            </a:r>
            <a:r>
              <a:rPr lang="en-US" sz="1200" dirty="0" smtClean="0"/>
              <a:t>.  </a:t>
            </a:r>
          </a:p>
          <a:p>
            <a:pPr marL="0" marR="0" indent="0" algn="l" defTabSz="914363" rtl="0" eaLnBrk="1" fontAlgn="auto" latinLnBrk="0" hangingPunct="1">
              <a:lnSpc>
                <a:spcPct val="90000"/>
              </a:lnSpc>
              <a:spcBef>
                <a:spcPts val="0"/>
              </a:spcBef>
              <a:spcAft>
                <a:spcPts val="333"/>
              </a:spcAft>
              <a:buClrTx/>
              <a:buSzTx/>
              <a:buFontTx/>
              <a:buNone/>
              <a:tabLst/>
              <a:defRPr/>
            </a:pPr>
            <a:r>
              <a:rPr lang="en-US" sz="1200" dirty="0" smtClean="0"/>
              <a:t>	With globalization it is also the case that many applications and services that companies rely on are not necessarily managed in the local 	area where the end users are; in fact they may be located in a data center almost anywhere across the globe.</a:t>
            </a:r>
          </a:p>
          <a:p>
            <a:endParaRPr lang="en-NZ" sz="1200" dirty="0" smtClean="0"/>
          </a:p>
          <a:p>
            <a:endParaRPr lang="en-NZ" sz="12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8/14/2007 9:08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8/14/2007 9:08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600" baseline="0" dirty="0" smtClean="0"/>
              <a:t>My goal of this session to </a:t>
            </a:r>
            <a:r>
              <a:rPr lang="en-NZ" sz="1600" dirty="0" smtClean="0"/>
              <a:t>make you, the IT professional aware of the</a:t>
            </a:r>
            <a:r>
              <a:rPr lang="en-NZ" sz="1600" baseline="0" dirty="0" smtClean="0"/>
              <a:t> upcoming daylight savings changes for New Zealand</a:t>
            </a:r>
          </a:p>
          <a:p>
            <a:endParaRPr lang="en-NZ" sz="1600" baseline="0" dirty="0" smtClean="0"/>
          </a:p>
          <a:p>
            <a:r>
              <a:rPr lang="en-NZ" sz="1600" baseline="0" dirty="0" smtClean="0"/>
              <a:t>And  for you to ask the following questions internally and externally:</a:t>
            </a:r>
          </a:p>
          <a:p>
            <a:endParaRPr lang="en-NZ" sz="1600" baseline="0" dirty="0" smtClean="0"/>
          </a:p>
          <a:p>
            <a:pPr>
              <a:buFont typeface="Arial" pitchFamily="34" charset="0"/>
              <a:buChar char="•"/>
            </a:pPr>
            <a:r>
              <a:rPr lang="en-NZ" sz="1600" baseline="0" dirty="0" smtClean="0"/>
              <a:t>“What we doing about Daylight savings:	</a:t>
            </a:r>
          </a:p>
          <a:p>
            <a:pPr>
              <a:buFont typeface="Arial" pitchFamily="34" charset="0"/>
              <a:buChar char="•"/>
            </a:pPr>
            <a:r>
              <a:rPr lang="en-NZ" sz="1600" baseline="0" dirty="0" smtClean="0"/>
              <a:t>“what are your suppliers /vendors doing about getting there products ready for the Daylight Savings changes”</a:t>
            </a:r>
            <a:endParaRPr lang="en-NZ" sz="16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pPr eaLnBrk="1" hangingPunct="1">
              <a:defRPr/>
            </a:pPr>
            <a:endParaRPr lang="en-US" dirty="0" smtClean="0"/>
          </a:p>
          <a:p>
            <a:pPr eaLnBrk="1" hangingPunct="1">
              <a:defRPr/>
            </a:pPr>
            <a:r>
              <a:rPr lang="en-US" sz="1200" b="1" dirty="0" smtClean="0"/>
              <a:t>History:</a:t>
            </a:r>
          </a:p>
          <a:p>
            <a:pPr marL="0" marR="0" indent="0" algn="l" defTabSz="914363" rtl="0" eaLnBrk="1" fontAlgn="auto" latinLnBrk="0" hangingPunct="1">
              <a:lnSpc>
                <a:spcPct val="90000"/>
              </a:lnSpc>
              <a:spcBef>
                <a:spcPts val="0"/>
              </a:spcBef>
              <a:spcAft>
                <a:spcPts val="333"/>
              </a:spcAft>
              <a:buClrTx/>
              <a:buSzTx/>
              <a:buFontTx/>
              <a:buNone/>
              <a:tabLst/>
              <a:defRPr/>
            </a:pPr>
            <a:r>
              <a:rPr lang="en-US" sz="1200" kern="1200" dirty="0" smtClean="0">
                <a:solidFill>
                  <a:schemeClr val="tx1"/>
                </a:solidFill>
                <a:latin typeface="Segoe" pitchFamily="34" charset="0"/>
                <a:ea typeface="+mn-ea"/>
                <a:cs typeface="+mn-cs"/>
              </a:rPr>
              <a:t>In April 2007 the New Zealand Government announced an update to the Time Act of 1974. This update changes the dates of both the start and end of daylight saving time (DST). When this law goes into effect in 2007, DST will start one week earlier (2:00 A.M. on the 30</a:t>
            </a:r>
            <a:r>
              <a:rPr lang="en-US" sz="1200" kern="1200" baseline="30000" dirty="0" smtClean="0">
                <a:solidFill>
                  <a:schemeClr val="tx1"/>
                </a:solidFill>
                <a:latin typeface="Segoe" pitchFamily="34" charset="0"/>
                <a:ea typeface="+mn-ea"/>
                <a:cs typeface="+mn-cs"/>
              </a:rPr>
              <a:t>th</a:t>
            </a:r>
            <a:r>
              <a:rPr lang="en-US" sz="1200" kern="1200" dirty="0" smtClean="0">
                <a:solidFill>
                  <a:schemeClr val="tx1"/>
                </a:solidFill>
                <a:latin typeface="Segoe" pitchFamily="34" charset="0"/>
                <a:ea typeface="+mn-ea"/>
                <a:cs typeface="+mn-cs"/>
              </a:rPr>
              <a:t> September 2007) and will end two weeks later (3:00 A.M. on 6</a:t>
            </a:r>
            <a:r>
              <a:rPr lang="en-US" sz="1200" kern="1200" baseline="30000" dirty="0" smtClean="0">
                <a:solidFill>
                  <a:schemeClr val="tx1"/>
                </a:solidFill>
                <a:latin typeface="Segoe" pitchFamily="34" charset="0"/>
                <a:ea typeface="+mn-ea"/>
                <a:cs typeface="+mn-cs"/>
              </a:rPr>
              <a:t>th</a:t>
            </a:r>
            <a:r>
              <a:rPr lang="en-US" sz="1200" kern="1200" dirty="0" smtClean="0">
                <a:solidFill>
                  <a:schemeClr val="tx1"/>
                </a:solidFill>
                <a:latin typeface="Segoe" pitchFamily="34" charset="0"/>
                <a:ea typeface="+mn-ea"/>
                <a:cs typeface="+mn-cs"/>
              </a:rPr>
              <a:t> April 2008) than past years.</a:t>
            </a:r>
          </a:p>
          <a:p>
            <a:pPr eaLnBrk="1" hangingPunct="1">
              <a:defRPr/>
            </a:pPr>
            <a:endParaRPr lang="en-US" sz="1200" dirty="0" smtClean="0"/>
          </a:p>
          <a:p>
            <a:pPr eaLnBrk="1" hangingPunct="1">
              <a:defRPr/>
            </a:pPr>
            <a:r>
              <a:rPr lang="en-US" sz="1200" b="1" dirty="0" smtClean="0"/>
              <a:t>Background</a:t>
            </a:r>
          </a:p>
          <a:p>
            <a:pPr eaLnBrk="1" hangingPunct="1"/>
            <a:endParaRPr lang="en-US" sz="1200" b="1" dirty="0" smtClean="0"/>
          </a:p>
          <a:p>
            <a:pPr eaLnBrk="1" hangingPunct="1"/>
            <a:r>
              <a:rPr lang="en-US" sz="1200" b="1" dirty="0" smtClean="0"/>
              <a:t>I</a:t>
            </a:r>
            <a:r>
              <a:rPr lang="en-US" sz="1200" dirty="0" smtClean="0"/>
              <a:t>’d like to speak to you about an issue which started out as a piece of well-intended legislation (like it always is) here in</a:t>
            </a:r>
            <a:r>
              <a:rPr lang="en-US" sz="1200" baseline="0" dirty="0" smtClean="0"/>
              <a:t> New Zealand and the </a:t>
            </a:r>
            <a:r>
              <a:rPr lang="en-US" sz="1200" dirty="0" smtClean="0"/>
              <a:t>potential implications for organizations around the planet who have operations or conduct business with </a:t>
            </a:r>
            <a:r>
              <a:rPr lang="en-US" sz="1200" baseline="0" dirty="0" smtClean="0"/>
              <a:t> New Zealand </a:t>
            </a:r>
            <a:r>
              <a:rPr lang="en-US" sz="1200" dirty="0" smtClean="0"/>
              <a:t>branches or customers. </a:t>
            </a:r>
          </a:p>
          <a:p>
            <a:pPr eaLnBrk="1" hangingPunct="1">
              <a:defRPr/>
            </a:pPr>
            <a:endParaRPr lang="en-US" sz="1200" dirty="0" smtClean="0"/>
          </a:p>
          <a:p>
            <a:pPr eaLnBrk="1" hangingPunct="1"/>
            <a:endParaRPr lang="en-US" sz="1200" dirty="0" smtClean="0"/>
          </a:p>
          <a:p>
            <a:pPr eaLnBrk="1" hangingPunct="1"/>
            <a:r>
              <a:rPr lang="en-US" sz="1200" dirty="0" smtClean="0"/>
              <a:t>Before we dive into this topic, I just want to</a:t>
            </a:r>
            <a:r>
              <a:rPr lang="en-US" sz="1200" baseline="0" dirty="0" smtClean="0"/>
              <a:t> ask a</a:t>
            </a:r>
            <a:r>
              <a:rPr lang="en-US" sz="1200" dirty="0" smtClean="0"/>
              <a:t> quick question for the audience:</a:t>
            </a:r>
          </a:p>
          <a:p>
            <a:pPr eaLnBrk="1" hangingPunct="1"/>
            <a:endParaRPr lang="en-US" sz="1200" dirty="0" smtClean="0"/>
          </a:p>
          <a:p>
            <a:pPr eaLnBrk="1" hangingPunct="1">
              <a:buFontTx/>
              <a:buChar char="•"/>
            </a:pPr>
            <a:r>
              <a:rPr lang="en-US" sz="1200" dirty="0" smtClean="0"/>
              <a:t>How many of your organizations are planning or have plans in place to remediate some of the impacts to your systems due to the change?</a:t>
            </a:r>
          </a:p>
          <a:p>
            <a:pPr eaLnBrk="1" hangingPunct="1">
              <a:buFontTx/>
              <a:buChar char="•"/>
            </a:pPr>
            <a:endParaRPr lang="en-US" sz="1200" dirty="0" smtClean="0"/>
          </a:p>
        </p:txBody>
      </p:sp>
      <p:sp>
        <p:nvSpPr>
          <p:cNvPr id="19459" name="Date Placeholder 3"/>
          <p:cNvSpPr>
            <a:spLocks noGrp="1"/>
          </p:cNvSpPr>
          <p:nvPr>
            <p:ph type="dt" sz="quarter" idx="1"/>
          </p:nvPr>
        </p:nvSpPr>
        <p:spPr>
          <a:noFill/>
        </p:spPr>
        <p:txBody>
          <a:bodyPr/>
          <a:lstStyle/>
          <a:p>
            <a:fld id="{ECD676F2-FDAF-4A90-A527-0B87A4CA609C}" type="datetime8">
              <a:rPr lang="en-US" smtClean="0"/>
              <a:pPr/>
              <a:t>8/14/2007 10:25 AM</a:t>
            </a:fld>
            <a:endParaRPr lang="en-US" dirty="0" smtClean="0"/>
          </a:p>
        </p:txBody>
      </p:sp>
      <p:sp>
        <p:nvSpPr>
          <p:cNvPr id="19460" name="Footer Placeholder 4"/>
          <p:cNvSpPr>
            <a:spLocks noGrp="1"/>
          </p:cNvSpPr>
          <p:nvPr>
            <p:ph type="ftr" sz="quarter" idx="4"/>
          </p:nvPr>
        </p:nvSpPr>
        <p:spPr>
          <a:noFill/>
        </p:spPr>
        <p:txBody>
          <a:bodyPr/>
          <a:lstStyle/>
          <a:p>
            <a:r>
              <a:rPr lang="en-US" dirty="0" smtClean="0">
                <a:latin typeface="Segoe"/>
              </a:rPr>
              <a:t>© 2006 Microsoft Corporation. All rights reserved. Microsoft, Windows, Windows Vista and other product names are or may be registered trademarks and/or trademarks in the U.S. and/or other countries.</a:t>
            </a:r>
          </a:p>
          <a:p>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19461" name="Slide Number Placeholder 5"/>
          <p:cNvSpPr>
            <a:spLocks noGrp="1"/>
          </p:cNvSpPr>
          <p:nvPr>
            <p:ph type="sldNum" sz="quarter" idx="5"/>
          </p:nvPr>
        </p:nvSpPr>
        <p:spPr>
          <a:noFill/>
        </p:spPr>
        <p:txBody>
          <a:bodyPr/>
          <a:lstStyle/>
          <a:p>
            <a:fld id="{3ED0DA2F-4F5A-4873-A88E-BD9C34683D3F}"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sz="1200" dirty="0" smtClean="0"/>
              <a:t>As you think about your portfolio of applications consider how many of them are time-sensitive? </a:t>
            </a:r>
            <a:endParaRPr lang="en-US" sz="1200" b="1" dirty="0" smtClean="0"/>
          </a:p>
          <a:p>
            <a:pPr eaLnBrk="1" hangingPunct="1">
              <a:defRPr/>
            </a:pPr>
            <a:endParaRPr lang="en-US" sz="1200" b="1" dirty="0" smtClean="0"/>
          </a:p>
          <a:p>
            <a:pPr eaLnBrk="1" hangingPunct="1">
              <a:defRPr/>
            </a:pPr>
            <a:r>
              <a:rPr lang="en-US" sz="1200" b="1" dirty="0" smtClean="0"/>
              <a:t>Operating Systems:</a:t>
            </a:r>
          </a:p>
          <a:p>
            <a:pPr eaLnBrk="1" hangingPunct="1">
              <a:defRPr/>
            </a:pPr>
            <a:r>
              <a:rPr lang="en-US" sz="1200" dirty="0" smtClean="0"/>
              <a:t>Un patched</a:t>
            </a:r>
            <a:r>
              <a:rPr lang="en-US" sz="1200" baseline="0" dirty="0" smtClean="0"/>
              <a:t> Operating Systems will write the wrong time stand onto files , it will present the wrong Date, time stamp to applications that read off the system Clock</a:t>
            </a:r>
            <a:endParaRPr lang="en-US" sz="1200" dirty="0" smtClean="0"/>
          </a:p>
          <a:p>
            <a:pPr eaLnBrk="1" hangingPunct="1">
              <a:defRPr/>
            </a:pPr>
            <a:endParaRPr lang="en-US" sz="1200" dirty="0" smtClean="0"/>
          </a:p>
          <a:p>
            <a:pPr eaLnBrk="1" hangingPunct="1">
              <a:defRPr/>
            </a:pPr>
            <a:r>
              <a:rPr lang="en-US" sz="1200" b="1" dirty="0" smtClean="0"/>
              <a:t>Scheduling</a:t>
            </a:r>
            <a:r>
              <a:rPr lang="en-US" sz="1200" b="1" baseline="0" dirty="0" smtClean="0"/>
              <a:t> and Calendaring:</a:t>
            </a:r>
          </a:p>
          <a:p>
            <a:pPr eaLnBrk="1" hangingPunct="1">
              <a:defRPr/>
            </a:pPr>
            <a:r>
              <a:rPr lang="en-US" sz="1200" dirty="0" smtClean="0"/>
              <a:t>Whilst the immediate impact</a:t>
            </a:r>
            <a:r>
              <a:rPr lang="en-US" sz="1200" baseline="0" dirty="0" smtClean="0"/>
              <a:t> will be on users appointments and resources </a:t>
            </a:r>
            <a:r>
              <a:rPr lang="en-US" sz="1200" dirty="0" smtClean="0"/>
              <a:t>the potential exposure can be much deeper think about</a:t>
            </a:r>
            <a:r>
              <a:rPr lang="en-US" sz="1200" baseline="0" dirty="0" smtClean="0"/>
              <a:t> companies that use </a:t>
            </a:r>
            <a:r>
              <a:rPr lang="en-US" sz="1200" dirty="0" smtClean="0"/>
              <a:t>Travel  booking and scheduling applications.</a:t>
            </a:r>
          </a:p>
          <a:p>
            <a:pPr marL="0" marR="0" indent="0" algn="l" defTabSz="914363" rtl="0" eaLnBrk="1" fontAlgn="auto" latinLnBrk="0" hangingPunct="1">
              <a:lnSpc>
                <a:spcPct val="90000"/>
              </a:lnSpc>
              <a:spcBef>
                <a:spcPts val="0"/>
              </a:spcBef>
              <a:spcAft>
                <a:spcPts val="333"/>
              </a:spcAft>
              <a:buClrTx/>
              <a:buSzTx/>
              <a:buFontTx/>
              <a:buNone/>
              <a:tabLst/>
              <a:defRPr/>
            </a:pPr>
            <a:endParaRPr lang="en-US" sz="120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sz="1200" dirty="0" smtClean="0"/>
              <a:t>Backups,</a:t>
            </a:r>
            <a:r>
              <a:rPr lang="en-US" sz="1200" baseline="0" dirty="0" smtClean="0"/>
              <a:t> </a:t>
            </a:r>
            <a:r>
              <a:rPr lang="en-US" sz="1200" dirty="0" smtClean="0"/>
              <a:t>Batch jobs set to run at midnight will now execute an hour early and truncate the first day of DST2007 by an hour – a 23-hour computer day will not pass muster in a 24-hour legal world.</a:t>
            </a:r>
          </a:p>
          <a:p>
            <a:pPr eaLnBrk="1" hangingPunct="1">
              <a:defRPr/>
            </a:pPr>
            <a:endParaRPr lang="en-US" sz="1200" baseline="0" dirty="0" smtClean="0"/>
          </a:p>
          <a:p>
            <a:pPr eaLnBrk="1" hangingPunct="1">
              <a:defRPr/>
            </a:pPr>
            <a:r>
              <a:rPr lang="en-US" sz="1200" b="1" baseline="0" dirty="0" smtClean="0"/>
              <a:t>Time Dependant applications (Date / Time calculations):</a:t>
            </a:r>
            <a:endParaRPr lang="en-US" sz="1200" b="1" dirty="0" smtClean="0"/>
          </a:p>
          <a:p>
            <a:pPr eaLnBrk="1" hangingPunct="1">
              <a:defRPr/>
            </a:pPr>
            <a:r>
              <a:rPr lang="en-US" sz="1200" dirty="0" smtClean="0"/>
              <a:t>Accurate tracking the correct local date and time can affect the intended behavior of applications. If you think about systems</a:t>
            </a:r>
            <a:r>
              <a:rPr lang="en-US" sz="1200" baseline="0" dirty="0" smtClean="0"/>
              <a:t> that relay on transaction log</a:t>
            </a:r>
            <a:r>
              <a:rPr lang="en-US" sz="1200" dirty="0" smtClean="0"/>
              <a:t> (e.g., ATMs) these the legal record of the transactions; having them off by an hour can create legal exposure. </a:t>
            </a:r>
          </a:p>
          <a:p>
            <a:pPr eaLnBrk="1" hangingPunct="1">
              <a:defRPr/>
            </a:pPr>
            <a:endParaRPr lang="en-US" sz="1200" dirty="0" smtClean="0"/>
          </a:p>
          <a:p>
            <a:endParaRPr lang="en-NZ" sz="12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dirty="0" smtClean="0"/>
              <a:t>This is</a:t>
            </a:r>
            <a:r>
              <a:rPr lang="en-US" sz="1200" baseline="0" dirty="0" smtClean="0"/>
              <a:t> a technology time line, t</a:t>
            </a:r>
            <a:r>
              <a:rPr lang="en-US" sz="1200" dirty="0" smtClean="0"/>
              <a:t>he impacts of Daylight Savings 2007 change can be grouped into 5 categories of systems that may be affected. </a:t>
            </a:r>
          </a:p>
          <a:p>
            <a:pPr eaLnBrk="1" hangingPunct="1"/>
            <a:endParaRPr lang="en-US" sz="1200" dirty="0" smtClean="0"/>
          </a:p>
          <a:p>
            <a:pPr eaLnBrk="1" hangingPunct="1"/>
            <a:r>
              <a:rPr lang="en-US" sz="1200" dirty="0" smtClean="0"/>
              <a:t>Note that in some cases, systems and applications may need to be updated directly, while in others, the application may simply inherit or “read” the date and time information from the underlying system that it resides on so the changes need only be made to that underlying system. </a:t>
            </a:r>
          </a:p>
          <a:p>
            <a:pPr eaLnBrk="1" hangingPunct="1"/>
            <a:endParaRPr lang="en-US" sz="1200" dirty="0" smtClean="0"/>
          </a:p>
          <a:p>
            <a:pPr eaLnBrk="1" hangingPunct="1"/>
            <a:r>
              <a:rPr lang="en-US" sz="1200" dirty="0" smtClean="0"/>
              <a:t>In many cases, the DST 2007 change will be a relatively minor nuisance. Users may need to manually adjust the time on their devices when the change occurs. </a:t>
            </a:r>
          </a:p>
          <a:p>
            <a:pPr eaLnBrk="1" hangingPunct="1"/>
            <a:endParaRPr lang="en-US" sz="1200" dirty="0" smtClean="0"/>
          </a:p>
          <a:p>
            <a:pPr eaLnBrk="1" hangingPunct="1"/>
            <a:r>
              <a:rPr lang="en-US" sz="1200" dirty="0" smtClean="0"/>
              <a:t>In other cases, there could be confusion and a loss of productivity as scheduling and calendar environments are impacted. </a:t>
            </a:r>
          </a:p>
          <a:p>
            <a:pPr eaLnBrk="1" hangingPunct="1"/>
            <a:endParaRPr lang="en-US" sz="1200" dirty="0" smtClean="0"/>
          </a:p>
          <a:p>
            <a:pPr eaLnBrk="1" hangingPunct="1"/>
            <a:r>
              <a:rPr lang="en-US" sz="1200" dirty="0" smtClean="0"/>
              <a:t>Lastly, there may be significant business implications for the impact of the DST 2007 change in select industries or applications where synchronization of time is important.  </a:t>
            </a:r>
          </a:p>
          <a:p>
            <a:pPr eaLnBrk="1" hangingPunct="1"/>
            <a:endParaRPr lang="en-US" sz="1200" dirty="0" smtClean="0"/>
          </a:p>
          <a:p>
            <a:pPr eaLnBrk="1" hangingPunct="1"/>
            <a:r>
              <a:rPr lang="en-US" sz="1200" dirty="0" smtClean="0"/>
              <a:t>Given the broad range of technology in use today, business and IT managers should determine what if any actions should be taken to mitigate the impact of DST 2007 on their organizations. </a:t>
            </a:r>
            <a:endParaRPr lang="en-NZ" sz="12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Slide Image Placeholder 1"/>
          <p:cNvSpPr>
            <a:spLocks noGrp="1" noRot="1" noChangeAspect="1"/>
          </p:cNvSpPr>
          <p:nvPr>
            <p:ph type="sldImg"/>
          </p:nvPr>
        </p:nvSpPr>
        <p:spPr>
          <a:ln/>
        </p:spPr>
      </p:sp>
      <p:sp>
        <p:nvSpPr>
          <p:cNvPr id="351234" name="Notes Placeholder 2"/>
          <p:cNvSpPr>
            <a:spLocks noGrp="1"/>
          </p:cNvSpPr>
          <p:nvPr>
            <p:ph type="body" idx="1"/>
          </p:nvPr>
        </p:nvSpPr>
        <p:spPr>
          <a:noFill/>
          <a:ln/>
        </p:spPr>
        <p:txBody>
          <a:bodyPr/>
          <a:lstStyle/>
          <a:p>
            <a:r>
              <a:rPr lang="en-US" sz="1200" kern="1200" dirty="0" smtClean="0">
                <a:solidFill>
                  <a:schemeClr val="tx1"/>
                </a:solidFill>
                <a:latin typeface="Segoe" pitchFamily="34" charset="0"/>
                <a:ea typeface="+mn-ea"/>
                <a:cs typeface="+mn-cs"/>
              </a:rPr>
              <a:t>Any device that provides date and time functionality that end users or consumers may use.</a:t>
            </a:r>
            <a:endParaRPr lang="en-NZ" sz="1200" kern="1200" dirty="0" smtClean="0">
              <a:solidFill>
                <a:schemeClr val="tx1"/>
              </a:solidFill>
              <a:latin typeface="Segoe" pitchFamily="34" charset="0"/>
              <a:ea typeface="+mn-ea"/>
              <a:cs typeface="+mn-cs"/>
            </a:endParaRPr>
          </a:p>
          <a:p>
            <a:r>
              <a:rPr lang="en-US" sz="1200" kern="1200" dirty="0" smtClean="0">
                <a:solidFill>
                  <a:schemeClr val="tx1"/>
                </a:solidFill>
                <a:latin typeface="Segoe" pitchFamily="34" charset="0"/>
                <a:ea typeface="+mn-ea"/>
                <a:cs typeface="+mn-cs"/>
              </a:rPr>
              <a:t> </a:t>
            </a:r>
          </a:p>
          <a:p>
            <a:r>
              <a:rPr lang="en-US" sz="1200" kern="1200" dirty="0" smtClean="0">
                <a:solidFill>
                  <a:schemeClr val="tx1"/>
                </a:solidFill>
                <a:latin typeface="Segoe" pitchFamily="34" charset="0"/>
                <a:ea typeface="+mn-ea"/>
                <a:cs typeface="+mn-cs"/>
              </a:rPr>
              <a:t>During the transition window, if these devices are not updated with the correct DST information, notifications will not occur when they should</a:t>
            </a:r>
            <a:endParaRPr lang="en-NZ" sz="1200" kern="1200" dirty="0" smtClean="0">
              <a:solidFill>
                <a:schemeClr val="tx1"/>
              </a:solidFill>
              <a:latin typeface="Segoe" pitchFamily="34" charset="0"/>
              <a:ea typeface="+mn-ea"/>
              <a:cs typeface="+mn-cs"/>
            </a:endParaRPr>
          </a:p>
          <a:p>
            <a:endParaRPr lang="en-US" sz="1200" kern="1200" dirty="0" smtClean="0">
              <a:solidFill>
                <a:schemeClr val="tx1"/>
              </a:solidFill>
              <a:latin typeface="Segoe" pitchFamily="34" charset="0"/>
              <a:ea typeface="+mn-ea"/>
              <a:cs typeface="+mn-cs"/>
            </a:endParaRPr>
          </a:p>
          <a:p>
            <a:r>
              <a:rPr lang="en-US" sz="1200" kern="1200" dirty="0" smtClean="0">
                <a:solidFill>
                  <a:schemeClr val="tx1"/>
                </a:solidFill>
                <a:latin typeface="Segoe" pitchFamily="34" charset="0"/>
                <a:ea typeface="+mn-ea"/>
                <a:cs typeface="+mn-cs"/>
              </a:rPr>
              <a:t>If you program your personal video recorder to record your favorite show, it will be an hour of</a:t>
            </a:r>
            <a:r>
              <a:rPr lang="en-US" sz="900" kern="1200" dirty="0" smtClean="0">
                <a:solidFill>
                  <a:schemeClr val="tx1"/>
                </a:solidFill>
                <a:latin typeface="Segoe" pitchFamily="34" charset="0"/>
                <a:ea typeface="+mn-ea"/>
                <a:cs typeface="+mn-cs"/>
              </a:rPr>
              <a:t>f.</a:t>
            </a:r>
            <a:endParaRPr lang="en-NZ" sz="900" kern="1200" dirty="0" smtClean="0">
              <a:solidFill>
                <a:schemeClr val="tx1"/>
              </a:solidFill>
              <a:latin typeface="Segoe" pitchFamily="34" charset="0"/>
              <a:ea typeface="+mn-ea"/>
              <a:cs typeface="+mn-cs"/>
            </a:endParaRPr>
          </a:p>
          <a:p>
            <a:pPr eaLnBrk="1" hangingPunct="1"/>
            <a:endParaRPr lang="en-US" dirty="0" smtClean="0"/>
          </a:p>
        </p:txBody>
      </p:sp>
      <p:sp>
        <p:nvSpPr>
          <p:cNvPr id="351235" name="Date Placeholder 3"/>
          <p:cNvSpPr>
            <a:spLocks noGrp="1"/>
          </p:cNvSpPr>
          <p:nvPr>
            <p:ph type="dt" sz="quarter" idx="1"/>
          </p:nvPr>
        </p:nvSpPr>
        <p:spPr>
          <a:noFill/>
        </p:spPr>
        <p:txBody>
          <a:bodyPr/>
          <a:lstStyle/>
          <a:p>
            <a:fld id="{1E0DF585-6686-4EDC-8617-A0FA0CD91E09}" type="datetime8">
              <a:rPr lang="en-US" smtClean="0"/>
              <a:pPr/>
              <a:t>8/14/2007 10:26 AM</a:t>
            </a:fld>
            <a:endParaRPr lang="en-US" dirty="0" smtClean="0"/>
          </a:p>
        </p:txBody>
      </p:sp>
      <p:sp>
        <p:nvSpPr>
          <p:cNvPr id="351236" name="Footer Placeholder 4"/>
          <p:cNvSpPr>
            <a:spLocks noGrp="1"/>
          </p:cNvSpPr>
          <p:nvPr>
            <p:ph type="ftr" sz="quarter" idx="4"/>
          </p:nvPr>
        </p:nvSpPr>
        <p:spPr>
          <a:noFill/>
        </p:spPr>
        <p:txBody>
          <a:bodyPr/>
          <a:lstStyle/>
          <a:p>
            <a:r>
              <a:rPr lang="en-US" dirty="0" smtClean="0">
                <a:latin typeface="Segoe"/>
              </a:rPr>
              <a:t>© 2006 Microsoft Corporation. All rights reserved. Microsoft, Windows, Windows Vista and other product names are or may be registered trademarks and/or trademarks in the U.S. and/or other countries.</a:t>
            </a:r>
          </a:p>
          <a:p>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351237" name="Slide Number Placeholder 5"/>
          <p:cNvSpPr>
            <a:spLocks noGrp="1"/>
          </p:cNvSpPr>
          <p:nvPr>
            <p:ph type="sldNum" sz="quarter" idx="5"/>
          </p:nvPr>
        </p:nvSpPr>
        <p:spPr>
          <a:noFill/>
        </p:spPr>
        <p:txBody>
          <a:bodyPr/>
          <a:lstStyle/>
          <a:p>
            <a:fld id="{9EC18FEF-A72D-4DB2-BC5E-8ECECF3B8F4A}"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b="0" dirty="0" smtClean="0"/>
          </a:p>
          <a:p>
            <a:pPr marL="0" marR="0" lvl="0" indent="0" algn="l" defTabSz="914363" rtl="0" eaLnBrk="1" fontAlgn="auto" latinLnBrk="0" hangingPunct="1">
              <a:lnSpc>
                <a:spcPct val="90000"/>
              </a:lnSpc>
              <a:spcBef>
                <a:spcPts val="0"/>
              </a:spcBef>
              <a:spcAft>
                <a:spcPts val="333"/>
              </a:spcAft>
              <a:buClrTx/>
              <a:buSzTx/>
              <a:buFontTx/>
              <a:buNone/>
              <a:tabLst/>
              <a:defRPr/>
            </a:pPr>
            <a:r>
              <a:rPr lang="en-US" sz="1200" b="0" kern="1200" dirty="0" smtClean="0">
                <a:solidFill>
                  <a:schemeClr val="tx1"/>
                </a:solidFill>
                <a:latin typeface="Segoe" pitchFamily="34" charset="0"/>
                <a:ea typeface="+mn-ea"/>
                <a:cs typeface="+mn-cs"/>
              </a:rPr>
              <a:t>All computer equipment which maintain it’s own automatic calendars (and hence, their own DST tables) will require updates. </a:t>
            </a:r>
            <a:endParaRPr lang="en-NZ" sz="1200" b="0" kern="1200" dirty="0" smtClean="0">
              <a:solidFill>
                <a:schemeClr val="tx1"/>
              </a:solidFill>
              <a:latin typeface="Segoe" pitchFamily="34" charset="0"/>
              <a:ea typeface="+mn-ea"/>
              <a:cs typeface="+mn-cs"/>
            </a:endParaRPr>
          </a:p>
          <a:p>
            <a:pPr lvl="0"/>
            <a:endParaRPr lang="en-US" sz="1200" b="0" dirty="0" smtClean="0"/>
          </a:p>
          <a:p>
            <a:pPr lvl="0"/>
            <a:r>
              <a:rPr lang="en-US" sz="1200" b="1" dirty="0" smtClean="0"/>
              <a:t>Windows</a:t>
            </a:r>
            <a:r>
              <a:rPr lang="en-US" sz="1200" b="0" dirty="0" smtClean="0"/>
              <a:t>:</a:t>
            </a:r>
          </a:p>
          <a:p>
            <a:pPr lvl="0"/>
            <a:r>
              <a:rPr lang="en-US" sz="1200" b="0" dirty="0" smtClean="0"/>
              <a:t>Non-patched machines, file date/time stamps will be off</a:t>
            </a:r>
          </a:p>
          <a:p>
            <a:pPr lvl="0"/>
            <a:r>
              <a:rPr lang="en-US" sz="1200" b="0" dirty="0" smtClean="0"/>
              <a:t>Applications reading the system time will get wrong time</a:t>
            </a:r>
          </a:p>
          <a:p>
            <a:pPr lvl="0"/>
            <a:endParaRPr lang="en-US" sz="1200" b="0" dirty="0" smtClean="0"/>
          </a:p>
          <a:p>
            <a:pPr lvl="0"/>
            <a:endParaRPr lang="en-US" sz="1200" b="0" dirty="0" smtClean="0"/>
          </a:p>
          <a:p>
            <a:pPr lvl="0"/>
            <a:r>
              <a:rPr lang="en-US" sz="1200" b="0" dirty="0" smtClean="0"/>
              <a:t>Note: AD and Kerberos use UTC for timestamps – unaffected by DST change</a:t>
            </a:r>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Segoe" pitchFamily="34" charset="0"/>
                <a:ea typeface="+mn-ea"/>
                <a:cs typeface="+mn-cs"/>
              </a:rPr>
              <a:t>Messaging applications that include calendar or schedule functionality or standalone calendar tools that organizations use. </a:t>
            </a:r>
          </a:p>
          <a:p>
            <a:endParaRPr lang="en-NZ" sz="1200" b="0" kern="1200" dirty="0" smtClean="0">
              <a:solidFill>
                <a:schemeClr val="tx1"/>
              </a:solidFill>
              <a:latin typeface="Segoe" pitchFamily="34" charset="0"/>
              <a:ea typeface="+mn-ea"/>
              <a:cs typeface="+mn-cs"/>
            </a:endParaRPr>
          </a:p>
          <a:p>
            <a:r>
              <a:rPr lang="en-US" sz="1200" b="0" kern="1200" dirty="0" smtClean="0">
                <a:solidFill>
                  <a:schemeClr val="tx1"/>
                </a:solidFill>
                <a:latin typeface="Segoe" pitchFamily="34" charset="0"/>
                <a:ea typeface="+mn-ea"/>
                <a:cs typeface="+mn-cs"/>
              </a:rPr>
              <a:t>These include systems such as transportation or cargo scheduling applications where multiple legs need to be coordinated across different environments.</a:t>
            </a:r>
            <a:endParaRPr lang="en-NZ" sz="1200" b="0" kern="1200" dirty="0" smtClean="0">
              <a:solidFill>
                <a:schemeClr val="tx1"/>
              </a:solidFill>
              <a:latin typeface="Segoe" pitchFamily="34" charset="0"/>
              <a:ea typeface="+mn-ea"/>
              <a:cs typeface="+mn-cs"/>
            </a:endParaRPr>
          </a:p>
          <a:p>
            <a:endParaRPr lang="en-US" sz="1200" b="0" kern="1200" dirty="0" smtClean="0">
              <a:solidFill>
                <a:schemeClr val="tx1"/>
              </a:solidFill>
              <a:latin typeface="Segoe" pitchFamily="34" charset="0"/>
              <a:ea typeface="+mn-ea"/>
              <a:cs typeface="+mn-cs"/>
            </a:endParaRPr>
          </a:p>
          <a:p>
            <a:r>
              <a:rPr lang="en-US" sz="1200" b="0" kern="1200" dirty="0" smtClean="0">
                <a:solidFill>
                  <a:schemeClr val="tx1"/>
                </a:solidFill>
                <a:latin typeface="Segoe" pitchFamily="34" charset="0"/>
                <a:ea typeface="+mn-ea"/>
                <a:cs typeface="+mn-cs"/>
              </a:rPr>
              <a:t>These may include system task/ job schedulers or other maintenance tools which are scheduled to run at specific times or intervals.  Some examples would be system backup tools, virus scanning, scheduled archiving tools, storage compaction / management.</a:t>
            </a:r>
            <a:endParaRPr lang="en-NZ" sz="1200" b="0" kern="1200" dirty="0" smtClean="0">
              <a:solidFill>
                <a:schemeClr val="tx1"/>
              </a:solidFill>
              <a:latin typeface="Segoe" pitchFamily="34" charset="0"/>
              <a:ea typeface="+mn-ea"/>
              <a:cs typeface="+mn-cs"/>
            </a:endParaRPr>
          </a:p>
          <a:p>
            <a:r>
              <a:rPr lang="en-US" sz="1200" b="1" kern="1200" dirty="0" smtClean="0">
                <a:solidFill>
                  <a:schemeClr val="tx1"/>
                </a:solidFill>
                <a:latin typeface="Segoe" pitchFamily="34" charset="0"/>
                <a:ea typeface="+mn-ea"/>
                <a:cs typeface="+mn-cs"/>
              </a:rPr>
              <a:t>	</a:t>
            </a:r>
            <a:endParaRPr lang="en-NZ" sz="1200" dirty="0" smtClean="0"/>
          </a:p>
          <a:p>
            <a:r>
              <a:rPr lang="en-NZ" sz="1200" dirty="0" smtClean="0"/>
              <a:t>Scheduling</a:t>
            </a:r>
            <a:r>
              <a:rPr lang="en-NZ" sz="1200" baseline="0" dirty="0" smtClean="0"/>
              <a:t> and calendars will be off by 1 hour. For corporate users this will have an announce but for organisations that relay on scheduling to make sure that people, machines or good are there on time then this will have more of an impact. </a:t>
            </a:r>
          </a:p>
          <a:p>
            <a:endParaRPr lang="en-NZ" sz="1200" baseline="0" dirty="0" smtClean="0"/>
          </a:p>
          <a:p>
            <a:r>
              <a:rPr lang="en-NZ" sz="1200" baseline="0" dirty="0" smtClean="0"/>
              <a:t>Other key areas to think to about are scheduled jobs and backups/</a:t>
            </a:r>
          </a:p>
          <a:p>
            <a:endParaRPr lang="en-NZ" sz="1200" baseline="0" dirty="0" smtClean="0"/>
          </a:p>
          <a:p>
            <a:pPr lvl="0"/>
            <a:r>
              <a:rPr lang="en-US" sz="1200" b="1" dirty="0" smtClean="0"/>
              <a:t>Exchange:</a:t>
            </a:r>
          </a:p>
          <a:p>
            <a:pPr lvl="0"/>
            <a:r>
              <a:rPr lang="en-US" sz="1200" b="0" dirty="0" smtClean="0"/>
              <a:t>Certain types (recurring specifically) of new calendar items created via CDO (used by OWA, various connectors, various 3</a:t>
            </a:r>
            <a:r>
              <a:rPr lang="en-US" sz="1200" b="0" baseline="30000" dirty="0" smtClean="0"/>
              <a:t>rd</a:t>
            </a:r>
            <a:r>
              <a:rPr lang="en-US" sz="1200" b="0" dirty="0" smtClean="0"/>
              <a:t> party applications like RIM) will be incorrectly offset</a:t>
            </a:r>
          </a:p>
          <a:p>
            <a:pPr lvl="0"/>
            <a:r>
              <a:rPr lang="en-US" sz="1200" b="0" dirty="0" smtClean="0"/>
              <a:t>Message auditing and retention rules will be off by 1 hour</a:t>
            </a:r>
          </a:p>
          <a:p>
            <a:pPr lvl="0"/>
            <a:r>
              <a:rPr lang="en-US" sz="1200" b="0" dirty="0" smtClean="0"/>
              <a:t>It is possible that spurious conflicts will be created since meetings will be shifted at different times by different organizers</a:t>
            </a:r>
          </a:p>
          <a:p>
            <a:pPr lvl="0"/>
            <a:endParaRPr lang="en-US" sz="1200" b="0" dirty="0" smtClean="0"/>
          </a:p>
          <a:p>
            <a:pPr lvl="0"/>
            <a:r>
              <a:rPr lang="en-US" sz="1200" b="1" dirty="0" smtClean="0"/>
              <a:t>Outlook:</a:t>
            </a:r>
          </a:p>
          <a:p>
            <a:pPr lvl="0"/>
            <a:r>
              <a:rPr lang="en-US" sz="1200" b="0" dirty="0" smtClean="0"/>
              <a:t>Appointments and meetings will appear one hour earlier than they should</a:t>
            </a:r>
            <a:endParaRPr lang="en-NZ" sz="1200" b="0" dirty="0" smtClean="0"/>
          </a:p>
          <a:p>
            <a:pPr lvl="0"/>
            <a:r>
              <a:rPr lang="en-US" sz="1200" b="0" dirty="0" smtClean="0"/>
              <a:t>All-day events will shift and span two days. Existing all-day events are associated with 24 specific hours instead of a given date. </a:t>
            </a:r>
          </a:p>
          <a:p>
            <a:pPr lvl="0"/>
            <a:r>
              <a:rPr lang="en-US" sz="1200" b="0" dirty="0" smtClean="0"/>
              <a:t>3</a:t>
            </a:r>
            <a:r>
              <a:rPr lang="en-US" sz="1200" b="0" baseline="30000" dirty="0" smtClean="0"/>
              <a:t>rd-party utilities that use CDO on the client will be off by 1 hour  (Palm, Blackberry, etc…)</a:t>
            </a:r>
            <a:endParaRPr lang="en-US" sz="1200" b="0" dirty="0" smtClean="0"/>
          </a:p>
          <a:p>
            <a:pPr lvl="0"/>
            <a:endParaRPr lang="en-NZ" b="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1043" y="2819905"/>
            <a:ext cx="7681913"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4724400"/>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4"/>
          <p:cNvSpPr>
            <a:spLocks noGrp="1"/>
          </p:cNvSpPr>
          <p:nvPr>
            <p:ph type="body" sz="quarter" idx="10" hasCustomPrompt="1"/>
          </p:nvPr>
        </p:nvSpPr>
        <p:spPr>
          <a:xfrm>
            <a:off x="730250" y="1905000"/>
            <a:ext cx="2393950" cy="387798"/>
          </a:xfrm>
        </p:spPr>
        <p:txBody>
          <a:bodyPr/>
          <a:lstStyle>
            <a:lvl1pPr>
              <a:buFontTx/>
              <a:buNone/>
              <a:defRPr sz="2800" baseline="0">
                <a:latin typeface="Segoe Light" pitchFamily="34" charset="0"/>
              </a:defRPr>
            </a:lvl1pPr>
            <a:lvl2pPr>
              <a:buFontTx/>
              <a:buNone/>
              <a:defRPr/>
            </a:lvl2pPr>
            <a:lvl3pPr>
              <a:buFontTx/>
              <a:buNone/>
              <a:defRPr/>
            </a:lvl3pPr>
            <a:lvl4pPr>
              <a:buFontTx/>
              <a:buNone/>
              <a:defRPr/>
            </a:lvl4pPr>
            <a:lvl5pPr>
              <a:buFontTx/>
              <a:buNone/>
              <a:defRPr/>
            </a:lvl5pPr>
          </a:lstStyle>
          <a:p>
            <a:pPr lvl="0"/>
            <a:r>
              <a:rPr lang="en-US" dirty="0" smtClean="0"/>
              <a:t>Session Code</a:t>
            </a:r>
            <a:endParaRPr lang="en-US" dirty="0"/>
          </a:p>
        </p:txBody>
      </p:sp>
      <p:pic>
        <p:nvPicPr>
          <p:cNvPr id="7" name="Picture 6" descr="make-your-mark.png"/>
          <p:cNvPicPr>
            <a:picLocks noChangeAspect="1"/>
          </p:cNvPicPr>
          <p:nvPr userDrawn="1"/>
        </p:nvPicPr>
        <p:blipFill>
          <a:blip r:embed="rId3"/>
          <a:stretch>
            <a:fillRect/>
          </a:stretch>
        </p:blipFill>
        <p:spPr bwMode="black">
          <a:xfrm>
            <a:off x="381000" y="6234064"/>
            <a:ext cx="1905000" cy="319136"/>
          </a:xfrm>
          <a:prstGeom prst="rect">
            <a:avLst/>
          </a:prstGeom>
          <a:noFill/>
          <a:ln>
            <a:noFill/>
          </a:ln>
        </p:spPr>
      </p:pic>
      <p:pic>
        <p:nvPicPr>
          <p:cNvPr id="8" name="Picture 7" descr="teched-2007-logo.png"/>
          <p:cNvPicPr>
            <a:picLocks noChangeAspect="1"/>
          </p:cNvPicPr>
          <p:nvPr userDrawn="1"/>
        </p:nvPicPr>
        <p:blipFill>
          <a:blip r:embed="rId4"/>
          <a:stretch>
            <a:fillRect/>
          </a:stretch>
        </p:blipFill>
        <p:spPr>
          <a:xfrm>
            <a:off x="7742520" y="5972175"/>
            <a:ext cx="1020480" cy="58102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457200"/>
            <a:ext cx="8032750"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43434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30250" y="2362200"/>
            <a:ext cx="6280150"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with tagline &amp;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81000" y="1420813"/>
            <a:ext cx="8382000" cy="2617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descr="teched-&amp;-hand-bug-2.png"/>
          <p:cNvPicPr>
            <a:picLocks noChangeAspect="1"/>
          </p:cNvPicPr>
          <p:nvPr userDrawn="1"/>
        </p:nvPicPr>
        <p:blipFill>
          <a:blip r:embed="rId2" cstate="print"/>
          <a:stretch>
            <a:fillRect/>
          </a:stretch>
        </p:blipFill>
        <p:spPr bwMode="invGray">
          <a:xfrm>
            <a:off x="7496175" y="5498940"/>
            <a:ext cx="1266825" cy="1025439"/>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flip="none" rotWithShape="1">
                  <a:gsLst>
                    <a:gs pos="18000">
                      <a:srgbClr val="FFFFFF"/>
                    </a:gs>
                    <a:gs pos="64000">
                      <a:srgbClr val="6ACDFE"/>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scene3d>
              <a:camera prst="orthographicFront"/>
              <a:lightRig rig="glow" dir="t"/>
            </a:scene3d>
            <a:sp3d extrusionH="57150" prstMaterial="plastic">
              <a:bevelT w="25400" h="25400"/>
            </a:sp3d>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2"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18000">
                <a:srgbClr val="FFFFFF"/>
              </a:gs>
              <a:gs pos="64000">
                <a:srgbClr val="6ACDFE"/>
              </a:gs>
            </a:gsLst>
            <a:lin ang="5400000" scaled="0"/>
            <a:tileRect/>
          </a:gradFill>
          <a:effectLst>
            <a:outerShdw blurRad="76200" dist="38100" dir="3240000" algn="tl" rotWithShape="0">
              <a:prstClr val="black">
                <a:alpha val="75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SzPct val="95000"/>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95000"/>
        <a:buFontTx/>
        <a:buBlip>
          <a:blip r:embed="rId1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95000"/>
        <a:buFontTx/>
        <a:buBlip>
          <a:blip r:embed="rId1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95000"/>
        <a:buFontTx/>
        <a:buBlip>
          <a:blip r:embed="rId1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95000"/>
        <a:buFontTx/>
        <a:buBlip>
          <a:blip r:embed="rId1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5" name="Rounded Rectangle 4"/>
          <p:cNvSpPr/>
          <p:nvPr/>
        </p:nvSpPr>
        <p:spPr bwMode="auto">
          <a:xfrm>
            <a:off x="381000" y="1420813"/>
            <a:ext cx="8382000" cy="5435600"/>
          </a:xfrm>
          <a:prstGeom prst="roundRect">
            <a:avLst>
              <a:gd name="adj" fmla="val 3264"/>
            </a:avLst>
          </a:prstGeom>
          <a:gradFill flip="none" rotWithShape="1">
            <a:gsLst>
              <a:gs pos="86000">
                <a:srgbClr val="FFFFFF"/>
              </a:gs>
              <a:gs pos="100000">
                <a:srgbClr val="FFFFFF">
                  <a:alpha val="0"/>
                </a:srgbClr>
              </a:gs>
            </a:gsLst>
            <a:lin ang="5400000" scaled="1"/>
            <a:tileRect/>
          </a:gradFill>
          <a:ln>
            <a:noFill/>
            <a:headEnd type="none" w="med" len="med"/>
            <a:tailEnd type="none" w="med" len="med"/>
          </a:ln>
          <a:effectLst/>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scene3d>
              <a:camera prst="orthographicFront"/>
              <a:lightRig rig="glow" dir="t"/>
            </a:scene3d>
            <a:sp3d extrusionH="57150" prstMaterial="plastic">
              <a:bevelT w="25400" h="254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18000">
                <a:srgbClr val="FFFFFF"/>
              </a:gs>
              <a:gs pos="64000">
                <a:srgbClr val="6ACDFE"/>
              </a:gs>
            </a:gsLst>
            <a:lin ang="5400000" scaled="0"/>
            <a:tileRect/>
          </a:gradFill>
          <a:effectLst>
            <a:outerShdw blurRad="76200" dist="38100" dir="3240000" algn="tl" rotWithShape="0">
              <a:prstClr val="black">
                <a:alpha val="75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package" Target="../embeddings/Microsoft_Office_Word_Document4.docx"/></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package" Target="../embeddings/Microsoft_Office_Word_Document5.docx"/></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www.microsoft.co.nz/timezone"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6.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package" Target="../embeddings/Microsoft_Office_Word_Document2.docx"/></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package" Target="../embeddings/Microsoft_Office_Word_Document3.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Category: Date Calculations</a:t>
            </a:r>
            <a:endParaRPr lang="en-US" dirty="0"/>
          </a:p>
        </p:txBody>
      </p:sp>
      <p:graphicFrame>
        <p:nvGraphicFramePr>
          <p:cNvPr id="342018" name="Object 2"/>
          <p:cNvGraphicFramePr>
            <a:graphicFrameLocks noChangeAspect="1"/>
          </p:cNvGraphicFramePr>
          <p:nvPr/>
        </p:nvGraphicFramePr>
        <p:xfrm>
          <a:off x="304800" y="1352550"/>
          <a:ext cx="8591550" cy="5772150"/>
        </p:xfrm>
        <a:graphic>
          <a:graphicData uri="http://schemas.openxmlformats.org/presentationml/2006/ole">
            <p:oleObj spid="_x0000_s5122" name="Document" r:id="rId4" imgW="7364064" imgH="4774207"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13" y="195263"/>
            <a:ext cx="8572500" cy="1200150"/>
          </a:xfrm>
        </p:spPr>
        <p:txBody>
          <a:bodyPr/>
          <a:lstStyle/>
          <a:p>
            <a:pPr>
              <a:defRPr/>
            </a:pPr>
            <a:r>
              <a:rPr lang="en-US" sz="4000" dirty="0" smtClean="0"/>
              <a:t>Category: Activity Tracking / Logging</a:t>
            </a:r>
            <a:endParaRPr lang="en-US" sz="4000" dirty="0"/>
          </a:p>
        </p:txBody>
      </p:sp>
      <p:graphicFrame>
        <p:nvGraphicFramePr>
          <p:cNvPr id="343042" name="Object 2"/>
          <p:cNvGraphicFramePr>
            <a:graphicFrameLocks noChangeAspect="1"/>
          </p:cNvGraphicFramePr>
          <p:nvPr/>
        </p:nvGraphicFramePr>
        <p:xfrm>
          <a:off x="323850" y="1190624"/>
          <a:ext cx="8496300" cy="5267326"/>
        </p:xfrm>
        <a:graphic>
          <a:graphicData uri="http://schemas.openxmlformats.org/presentationml/2006/ole">
            <p:oleObj spid="_x0000_s6146" name="Document" r:id="rId4" imgW="7493574" imgH="4426689"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Microsoft Affected  Products</a:t>
            </a:r>
            <a:endParaRPr lang="en-NZ" dirty="0"/>
          </a:p>
        </p:txBody>
      </p:sp>
      <p:sp>
        <p:nvSpPr>
          <p:cNvPr id="9" name="Rectangle 11"/>
          <p:cNvSpPr>
            <a:spLocks noChangeArrowheads="1"/>
          </p:cNvSpPr>
          <p:nvPr/>
        </p:nvSpPr>
        <p:spPr bwMode="auto">
          <a:xfrm>
            <a:off x="76201" y="937553"/>
            <a:ext cx="2457450" cy="801798"/>
          </a:xfrm>
          <a:prstGeom prst="rect">
            <a:avLst/>
          </a:prstGeom>
          <a:solidFill>
            <a:schemeClr val="folHlink"/>
          </a:solidFill>
          <a:ln w="9525">
            <a:solidFill>
              <a:schemeClr val="tx1"/>
            </a:solidFill>
            <a:miter lim="800000"/>
            <a:headEnd/>
            <a:tailEnd/>
          </a:ln>
        </p:spPr>
        <p:txBody>
          <a:bodyPr wrap="none" lIns="91432" tIns="45717" rIns="91432" bIns="45717" anchor="ctr"/>
          <a:lstStyle/>
          <a:p>
            <a:pPr eaLnBrk="0" hangingPunct="0">
              <a:spcBef>
                <a:spcPct val="50000"/>
              </a:spcBef>
            </a:pPr>
            <a:r>
              <a:rPr lang="en-US" sz="1800" b="1" dirty="0">
                <a:solidFill>
                  <a:schemeClr val="bg1"/>
                </a:solidFill>
              </a:rPr>
              <a:t>Mainstream </a:t>
            </a:r>
            <a:r>
              <a:rPr lang="en-US" sz="1800" b="1" dirty="0" smtClean="0">
                <a:solidFill>
                  <a:schemeClr val="bg1"/>
                </a:solidFill>
              </a:rPr>
              <a:t>Support</a:t>
            </a:r>
            <a:endParaRPr lang="en-US" sz="1800" b="1" dirty="0">
              <a:solidFill>
                <a:schemeClr val="bg1"/>
              </a:solidFill>
            </a:endParaRPr>
          </a:p>
        </p:txBody>
      </p:sp>
      <p:graphicFrame>
        <p:nvGraphicFramePr>
          <p:cNvPr id="14" name="Table 13"/>
          <p:cNvGraphicFramePr>
            <a:graphicFrameLocks noGrp="1"/>
          </p:cNvGraphicFramePr>
          <p:nvPr/>
        </p:nvGraphicFramePr>
        <p:xfrm>
          <a:off x="76200" y="1776325"/>
          <a:ext cx="8877300" cy="1554480"/>
        </p:xfrm>
        <a:graphic>
          <a:graphicData uri="http://schemas.openxmlformats.org/drawingml/2006/table">
            <a:tbl>
              <a:tblPr firstRow="1" bandRow="1">
                <a:tableStyleId>{306799F8-075E-4A3A-A7F6-7FBC6576F1A4}</a:tableStyleId>
              </a:tblPr>
              <a:tblGrid>
                <a:gridCol w="1479550"/>
                <a:gridCol w="1479550"/>
                <a:gridCol w="1479550"/>
                <a:gridCol w="1479550"/>
                <a:gridCol w="1479550"/>
                <a:gridCol w="1479550"/>
              </a:tblGrid>
              <a:tr h="370840">
                <a:tc>
                  <a:txBody>
                    <a:bodyPr/>
                    <a:lstStyle/>
                    <a:p>
                      <a:r>
                        <a:rPr lang="en-NZ" b="1" dirty="0" smtClean="0">
                          <a:solidFill>
                            <a:schemeClr val="bg1"/>
                          </a:solidFill>
                        </a:rPr>
                        <a:t>Windows Client</a:t>
                      </a:r>
                      <a:endParaRPr lang="en-NZ" b="1" dirty="0">
                        <a:solidFill>
                          <a:schemeClr val="bg1"/>
                        </a:solidFill>
                      </a:endParaRPr>
                    </a:p>
                  </a:txBody>
                  <a:tcPr/>
                </a:tc>
                <a:tc>
                  <a:txBody>
                    <a:bodyPr/>
                    <a:lstStyle/>
                    <a:p>
                      <a:r>
                        <a:rPr lang="en-NZ" b="1" dirty="0" smtClean="0">
                          <a:solidFill>
                            <a:schemeClr val="bg1"/>
                          </a:solidFill>
                        </a:rPr>
                        <a:t>Windows Server</a:t>
                      </a:r>
                      <a:endParaRPr lang="en-NZ" b="1" dirty="0">
                        <a:solidFill>
                          <a:schemeClr val="bg1"/>
                        </a:solidFill>
                      </a:endParaRPr>
                    </a:p>
                  </a:txBody>
                  <a:tcPr/>
                </a:tc>
                <a:tc>
                  <a:txBody>
                    <a:bodyPr/>
                    <a:lstStyle/>
                    <a:p>
                      <a:r>
                        <a:rPr lang="en-NZ" b="1" dirty="0" smtClean="0">
                          <a:solidFill>
                            <a:schemeClr val="bg1"/>
                          </a:solidFill>
                        </a:rPr>
                        <a:t>Windows Mobile</a:t>
                      </a:r>
                      <a:endParaRPr lang="en-NZ" b="1" dirty="0">
                        <a:solidFill>
                          <a:schemeClr val="bg1"/>
                        </a:solidFill>
                      </a:endParaRPr>
                    </a:p>
                  </a:txBody>
                  <a:tcPr/>
                </a:tc>
                <a:tc>
                  <a:txBody>
                    <a:bodyPr/>
                    <a:lstStyle/>
                    <a:p>
                      <a:r>
                        <a:rPr lang="en-NZ" b="1" dirty="0" smtClean="0">
                          <a:solidFill>
                            <a:schemeClr val="bg1"/>
                          </a:solidFill>
                        </a:rPr>
                        <a:t>Sharepoint Services</a:t>
                      </a:r>
                      <a:endParaRPr lang="en-NZ" b="1" dirty="0">
                        <a:solidFill>
                          <a:schemeClr val="bg1"/>
                        </a:solidFill>
                      </a:endParaRPr>
                    </a:p>
                  </a:txBody>
                  <a:tcPr/>
                </a:tc>
                <a:tc>
                  <a:txBody>
                    <a:bodyPr/>
                    <a:lstStyle/>
                    <a:p>
                      <a:r>
                        <a:rPr lang="en-NZ" b="1" dirty="0" smtClean="0">
                          <a:solidFill>
                            <a:schemeClr val="bg1"/>
                          </a:solidFill>
                        </a:rPr>
                        <a:t>Exchange Server</a:t>
                      </a:r>
                      <a:endParaRPr lang="en-NZ" b="1" dirty="0">
                        <a:solidFill>
                          <a:schemeClr val="bg1"/>
                        </a:solidFill>
                      </a:endParaRPr>
                    </a:p>
                  </a:txBody>
                  <a:tcPr/>
                </a:tc>
                <a:tc>
                  <a:txBody>
                    <a:bodyPr/>
                    <a:lstStyle/>
                    <a:p>
                      <a:r>
                        <a:rPr lang="en-NZ" b="1" dirty="0" smtClean="0">
                          <a:solidFill>
                            <a:schemeClr val="bg1"/>
                          </a:solidFill>
                        </a:rPr>
                        <a:t>Office Outlook</a:t>
                      </a:r>
                      <a:endParaRPr lang="en-NZ" b="1" dirty="0">
                        <a:solidFill>
                          <a:schemeClr val="bg1"/>
                        </a:solidFill>
                      </a:endParaRPr>
                    </a:p>
                  </a:txBody>
                  <a:tcPr/>
                </a:tc>
              </a:tr>
              <a:tr h="370840">
                <a:tc>
                  <a:txBody>
                    <a:bodyPr/>
                    <a:lstStyle/>
                    <a:p>
                      <a:r>
                        <a:rPr lang="en-NZ" b="1" dirty="0" smtClean="0">
                          <a:solidFill>
                            <a:schemeClr val="bg1"/>
                          </a:solidFill>
                        </a:rPr>
                        <a:t>Dynamics CRM</a:t>
                      </a:r>
                      <a:endParaRPr lang="en-NZ" b="1" dirty="0">
                        <a:solidFill>
                          <a:schemeClr val="bg1"/>
                        </a:solidFill>
                      </a:endParaRPr>
                    </a:p>
                  </a:txBody>
                  <a:tcPr/>
                </a:tc>
                <a:tc>
                  <a:txBody>
                    <a:bodyPr/>
                    <a:lstStyle/>
                    <a:p>
                      <a:r>
                        <a:rPr lang="en-NZ" b="1" dirty="0" smtClean="0">
                          <a:solidFill>
                            <a:schemeClr val="bg1"/>
                          </a:solidFill>
                        </a:rPr>
                        <a:t>Biztalk</a:t>
                      </a:r>
                      <a:r>
                        <a:rPr lang="en-NZ" b="1" baseline="0" dirty="0" smtClean="0">
                          <a:solidFill>
                            <a:schemeClr val="bg1"/>
                          </a:solidFill>
                        </a:rPr>
                        <a:t> Server</a:t>
                      </a:r>
                      <a:endParaRPr lang="en-NZ" b="1" dirty="0">
                        <a:solidFill>
                          <a:schemeClr val="bg1"/>
                        </a:solidFill>
                      </a:endParaRPr>
                    </a:p>
                  </a:txBody>
                  <a:tcPr/>
                </a:tc>
                <a:tc>
                  <a:txBody>
                    <a:bodyPr/>
                    <a:lstStyle/>
                    <a:p>
                      <a:r>
                        <a:rPr lang="en-NZ" b="1" dirty="0" smtClean="0">
                          <a:solidFill>
                            <a:schemeClr val="bg1"/>
                          </a:solidFill>
                        </a:rPr>
                        <a:t>Commerce Server</a:t>
                      </a:r>
                      <a:endParaRPr lang="en-NZ" b="1" dirty="0">
                        <a:solidFill>
                          <a:schemeClr val="bg1"/>
                        </a:solidFill>
                      </a:endParaRPr>
                    </a:p>
                  </a:txBody>
                  <a:tcPr/>
                </a:tc>
                <a:tc>
                  <a:txBody>
                    <a:bodyPr/>
                    <a:lstStyle/>
                    <a:p>
                      <a:r>
                        <a:rPr lang="en-NZ" b="1" dirty="0" smtClean="0">
                          <a:solidFill>
                            <a:schemeClr val="bg1"/>
                          </a:solidFill>
                        </a:rPr>
                        <a:t>SQL Notification Services</a:t>
                      </a:r>
                      <a:endParaRPr lang="en-NZ" b="1" dirty="0">
                        <a:solidFill>
                          <a:schemeClr val="bg1"/>
                        </a:solidFill>
                      </a:endParaRPr>
                    </a:p>
                  </a:txBody>
                  <a:tcPr/>
                </a:tc>
                <a:tc>
                  <a:txBody>
                    <a:bodyPr/>
                    <a:lstStyle/>
                    <a:p>
                      <a:r>
                        <a:rPr lang="en-NZ" b="1" dirty="0" smtClean="0">
                          <a:solidFill>
                            <a:schemeClr val="bg1"/>
                          </a:solidFill>
                        </a:rPr>
                        <a:t>Visual Studio</a:t>
                      </a:r>
                      <a:endParaRPr lang="en-NZ" b="1" dirty="0">
                        <a:solidFill>
                          <a:schemeClr val="bg1"/>
                        </a:solidFill>
                      </a:endParaRPr>
                    </a:p>
                  </a:txBody>
                  <a:tcPr/>
                </a:tc>
                <a:tc>
                  <a:txBody>
                    <a:bodyPr/>
                    <a:lstStyle/>
                    <a:p>
                      <a:r>
                        <a:rPr lang="en-NZ" b="1" dirty="0" smtClean="0">
                          <a:solidFill>
                            <a:schemeClr val="bg1"/>
                          </a:solidFill>
                        </a:rPr>
                        <a:t>Entourage</a:t>
                      </a:r>
                      <a:endParaRPr lang="en-NZ" b="1" dirty="0">
                        <a:solidFill>
                          <a:schemeClr val="bg1"/>
                        </a:solidFill>
                      </a:endParaRPr>
                    </a:p>
                  </a:txBody>
                  <a:tcPr/>
                </a:tc>
              </a:tr>
            </a:tbl>
          </a:graphicData>
        </a:graphic>
      </p:graphicFrame>
      <p:grpSp>
        <p:nvGrpSpPr>
          <p:cNvPr id="15" name="Group 14"/>
          <p:cNvGrpSpPr/>
          <p:nvPr/>
        </p:nvGrpSpPr>
        <p:grpSpPr>
          <a:xfrm>
            <a:off x="2553182" y="960703"/>
            <a:ext cx="5300332" cy="798654"/>
            <a:chOff x="2864094" y="138238"/>
            <a:chExt cx="5128133" cy="1089396"/>
          </a:xfrm>
        </p:grpSpPr>
        <p:sp>
          <p:nvSpPr>
            <p:cNvPr id="19" name="Round Same Side Corner Rectangle 18"/>
            <p:cNvSpPr/>
            <p:nvPr/>
          </p:nvSpPr>
          <p:spPr>
            <a:xfrm rot="5400000">
              <a:off x="4865257" y="-1862925"/>
              <a:ext cx="1089396" cy="5091722"/>
            </a:xfrm>
            <a:prstGeom prst="round2SameRect">
              <a:avLst/>
            </a:prstGeom>
            <a:noFill/>
            <a:ln>
              <a:solidFill>
                <a:schemeClr val="tx1"/>
              </a:solid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0" name="Round Same Side Corner Rectangle 4"/>
            <p:cNvSpPr/>
            <p:nvPr/>
          </p:nvSpPr>
          <p:spPr>
            <a:xfrm>
              <a:off x="2953686" y="191418"/>
              <a:ext cx="5038541" cy="9830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solidFill>
                    <a:schemeClr val="tx1"/>
                  </a:solidFill>
                </a:rPr>
                <a:t>DST 2007 updates will be provided for </a:t>
              </a:r>
              <a:r>
                <a:rPr lang="en-US" sz="1600" u="sng" kern="1200" dirty="0" smtClean="0">
                  <a:solidFill>
                    <a:schemeClr val="tx1"/>
                  </a:solidFill>
                </a:rPr>
                <a:t>free</a:t>
              </a:r>
              <a:endParaRPr lang="en-US" sz="1600" u="sng" kern="1200" dirty="0">
                <a:solidFill>
                  <a:schemeClr val="tx1"/>
                </a:solidFill>
              </a:endParaRPr>
            </a:p>
            <a:p>
              <a:pPr marL="171450" lvl="1" indent="-171450" algn="l" defTabSz="711200" rtl="0">
                <a:lnSpc>
                  <a:spcPct val="90000"/>
                </a:lnSpc>
                <a:spcBef>
                  <a:spcPct val="0"/>
                </a:spcBef>
                <a:spcAft>
                  <a:spcPct val="15000"/>
                </a:spcAft>
                <a:buChar char="••"/>
              </a:pPr>
              <a:r>
                <a:rPr lang="en-US" sz="1600" u="none" kern="1200" dirty="0" smtClean="0">
                  <a:solidFill>
                    <a:schemeClr val="tx1"/>
                  </a:solidFill>
                </a:rPr>
                <a:t>Requires current supported service pack</a:t>
              </a:r>
              <a:endParaRPr lang="en-US" sz="1600" u="none" kern="1200" dirty="0">
                <a:solidFill>
                  <a:schemeClr val="tx1"/>
                </a:solidFill>
              </a:endParaRPr>
            </a:p>
          </p:txBody>
        </p:sp>
      </p:grpSp>
      <p:sp>
        <p:nvSpPr>
          <p:cNvPr id="21" name="Rectangle 11"/>
          <p:cNvSpPr>
            <a:spLocks noChangeArrowheads="1"/>
          </p:cNvSpPr>
          <p:nvPr/>
        </p:nvSpPr>
        <p:spPr bwMode="auto">
          <a:xfrm>
            <a:off x="76201" y="3590090"/>
            <a:ext cx="2457450" cy="801798"/>
          </a:xfrm>
          <a:prstGeom prst="rect">
            <a:avLst/>
          </a:prstGeom>
          <a:solidFill>
            <a:schemeClr val="folHlink"/>
          </a:solidFill>
          <a:ln w="9525">
            <a:solidFill>
              <a:schemeClr val="tx1"/>
            </a:solidFill>
            <a:miter lim="800000"/>
            <a:headEnd/>
            <a:tailEnd/>
          </a:ln>
        </p:spPr>
        <p:txBody>
          <a:bodyPr wrap="none" lIns="91432" tIns="45717" rIns="91432" bIns="45717" anchor="ctr"/>
          <a:lstStyle/>
          <a:p>
            <a:pPr eaLnBrk="0" hangingPunct="0">
              <a:spcBef>
                <a:spcPct val="50000"/>
              </a:spcBef>
            </a:pPr>
            <a:r>
              <a:rPr lang="en-US" b="1" dirty="0" smtClean="0">
                <a:solidFill>
                  <a:schemeClr val="bg1"/>
                </a:solidFill>
              </a:rPr>
              <a:t>Extended</a:t>
            </a:r>
            <a:r>
              <a:rPr lang="en-US" sz="1800" b="1" dirty="0" smtClean="0">
                <a:solidFill>
                  <a:schemeClr val="bg1"/>
                </a:solidFill>
              </a:rPr>
              <a:t> Support</a:t>
            </a:r>
            <a:endParaRPr lang="en-US" sz="1800" b="1" dirty="0">
              <a:solidFill>
                <a:schemeClr val="bg1"/>
              </a:solidFill>
            </a:endParaRPr>
          </a:p>
        </p:txBody>
      </p:sp>
      <p:graphicFrame>
        <p:nvGraphicFramePr>
          <p:cNvPr id="22" name="Table 21"/>
          <p:cNvGraphicFramePr>
            <a:graphicFrameLocks noGrp="1"/>
          </p:cNvGraphicFramePr>
          <p:nvPr/>
        </p:nvGraphicFramePr>
        <p:xfrm>
          <a:off x="76200" y="4417287"/>
          <a:ext cx="8889356" cy="370840"/>
        </p:xfrm>
        <a:graphic>
          <a:graphicData uri="http://schemas.openxmlformats.org/drawingml/2006/table">
            <a:tbl>
              <a:tblPr firstRow="1" bandRow="1">
                <a:tableStyleId>{306799F8-075E-4A3A-A7F6-7FBC6576F1A4}</a:tableStyleId>
              </a:tblPr>
              <a:tblGrid>
                <a:gridCol w="2534856"/>
                <a:gridCol w="2569579"/>
                <a:gridCol w="1990846"/>
                <a:gridCol w="1794075"/>
              </a:tblGrid>
              <a:tr h="370840">
                <a:tc>
                  <a:txBody>
                    <a:bodyPr/>
                    <a:lstStyle/>
                    <a:p>
                      <a:r>
                        <a:rPr lang="en-NZ" dirty="0" smtClean="0">
                          <a:solidFill>
                            <a:schemeClr val="bg1"/>
                          </a:solidFill>
                        </a:rPr>
                        <a:t>Windows Client 2000</a:t>
                      </a:r>
                      <a:endParaRPr lang="en-NZ" dirty="0">
                        <a:solidFill>
                          <a:schemeClr val="bg1"/>
                        </a:solidFill>
                      </a:endParaRPr>
                    </a:p>
                  </a:txBody>
                  <a:tcPr/>
                </a:tc>
                <a:tc>
                  <a:txBody>
                    <a:bodyPr/>
                    <a:lstStyle/>
                    <a:p>
                      <a:r>
                        <a:rPr lang="en-NZ" dirty="0" smtClean="0">
                          <a:solidFill>
                            <a:schemeClr val="bg1"/>
                          </a:solidFill>
                        </a:rPr>
                        <a:t>Windows Server 2000</a:t>
                      </a:r>
                      <a:endParaRPr lang="en-NZ" dirty="0">
                        <a:solidFill>
                          <a:schemeClr val="bg1"/>
                        </a:solidFill>
                      </a:endParaRPr>
                    </a:p>
                  </a:txBody>
                  <a:tcPr/>
                </a:tc>
                <a:tc>
                  <a:txBody>
                    <a:bodyPr/>
                    <a:lstStyle/>
                    <a:p>
                      <a:r>
                        <a:rPr lang="en-NZ" dirty="0" smtClean="0">
                          <a:solidFill>
                            <a:schemeClr val="bg1"/>
                          </a:solidFill>
                        </a:rPr>
                        <a:t>Exchange 2000</a:t>
                      </a:r>
                      <a:endParaRPr lang="en-NZ" dirty="0">
                        <a:solidFill>
                          <a:schemeClr val="bg1"/>
                        </a:solidFill>
                      </a:endParaRPr>
                    </a:p>
                  </a:txBody>
                  <a:tcPr/>
                </a:tc>
                <a:tc>
                  <a:txBody>
                    <a:bodyPr/>
                    <a:lstStyle/>
                    <a:p>
                      <a:r>
                        <a:rPr lang="en-NZ" dirty="0" smtClean="0">
                          <a:solidFill>
                            <a:schemeClr val="bg1"/>
                          </a:solidFill>
                        </a:rPr>
                        <a:t>Outlook (CDO)</a:t>
                      </a:r>
                      <a:endParaRPr lang="en-NZ" dirty="0">
                        <a:solidFill>
                          <a:schemeClr val="bg1"/>
                        </a:solidFill>
                      </a:endParaRPr>
                    </a:p>
                  </a:txBody>
                  <a:tcPr/>
                </a:tc>
              </a:tr>
            </a:tbl>
          </a:graphicData>
        </a:graphic>
      </p:graphicFrame>
      <p:grpSp>
        <p:nvGrpSpPr>
          <p:cNvPr id="23" name="Group 22"/>
          <p:cNvGrpSpPr/>
          <p:nvPr/>
        </p:nvGrpSpPr>
        <p:grpSpPr>
          <a:xfrm>
            <a:off x="2553182" y="3601665"/>
            <a:ext cx="5300332" cy="798654"/>
            <a:chOff x="2864094" y="138238"/>
            <a:chExt cx="5128133" cy="1089396"/>
          </a:xfrm>
        </p:grpSpPr>
        <p:sp>
          <p:nvSpPr>
            <p:cNvPr id="24" name="Round Same Side Corner Rectangle 23"/>
            <p:cNvSpPr/>
            <p:nvPr/>
          </p:nvSpPr>
          <p:spPr>
            <a:xfrm rot="5400000">
              <a:off x="4865257" y="-1862925"/>
              <a:ext cx="1089396" cy="5091722"/>
            </a:xfrm>
            <a:prstGeom prst="round2SameRect">
              <a:avLst/>
            </a:prstGeom>
            <a:noFill/>
            <a:ln>
              <a:solidFill>
                <a:schemeClr val="tx1"/>
              </a:solid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5" name="Round Same Side Corner Rectangle 4"/>
            <p:cNvSpPr/>
            <p:nvPr/>
          </p:nvSpPr>
          <p:spPr>
            <a:xfrm>
              <a:off x="2953686" y="191418"/>
              <a:ext cx="5038541" cy="9830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30480" rIns="60960" bIns="30480" numCol="1" spcCol="1270" anchor="ctr" anchorCtr="0">
              <a:noAutofit/>
            </a:bodyPr>
            <a:lstStyle/>
            <a:p>
              <a:pPr lvl="0"/>
              <a:r>
                <a:rPr lang="en-US" dirty="0" smtClean="0">
                  <a:solidFill>
                    <a:schemeClr val="tx1"/>
                  </a:solidFill>
                </a:rPr>
                <a:t>DST 2007 updates can be </a:t>
              </a:r>
              <a:r>
                <a:rPr lang="en-US" u="sng" dirty="0" smtClean="0">
                  <a:solidFill>
                    <a:schemeClr val="tx1"/>
                  </a:solidFill>
                </a:rPr>
                <a:t>purchased</a:t>
              </a:r>
              <a:r>
                <a:rPr lang="en-US" dirty="0" smtClean="0">
                  <a:solidFill>
                    <a:schemeClr val="tx1"/>
                  </a:solidFill>
                </a:rPr>
                <a:t> under this program for products under Extended Support.</a:t>
              </a:r>
              <a:endParaRPr lang="en-US" dirty="0">
                <a:solidFill>
                  <a:schemeClr val="tx1"/>
                </a:solidFill>
              </a:endParaRPr>
            </a:p>
          </p:txBody>
        </p:sp>
      </p:grpSp>
      <p:sp>
        <p:nvSpPr>
          <p:cNvPr id="26" name="Rectangle 11"/>
          <p:cNvSpPr>
            <a:spLocks noChangeArrowheads="1"/>
          </p:cNvSpPr>
          <p:nvPr/>
        </p:nvSpPr>
        <p:spPr bwMode="auto">
          <a:xfrm>
            <a:off x="76201" y="5270356"/>
            <a:ext cx="2457450" cy="801798"/>
          </a:xfrm>
          <a:prstGeom prst="rect">
            <a:avLst/>
          </a:prstGeom>
          <a:solidFill>
            <a:schemeClr val="folHlink"/>
          </a:solidFill>
          <a:ln w="9525">
            <a:solidFill>
              <a:schemeClr val="tx1"/>
            </a:solidFill>
            <a:miter lim="800000"/>
            <a:headEnd/>
            <a:tailEnd/>
          </a:ln>
        </p:spPr>
        <p:txBody>
          <a:bodyPr wrap="none" lIns="91432" tIns="45717" rIns="91432" bIns="45717" anchor="ctr"/>
          <a:lstStyle/>
          <a:p>
            <a:pPr eaLnBrk="0" hangingPunct="0">
              <a:spcBef>
                <a:spcPct val="50000"/>
              </a:spcBef>
            </a:pPr>
            <a:r>
              <a:rPr lang="en-US" sz="1800" b="1" dirty="0" smtClean="0">
                <a:solidFill>
                  <a:schemeClr val="bg1"/>
                </a:solidFill>
              </a:rPr>
              <a:t>Custom Support</a:t>
            </a:r>
            <a:endParaRPr lang="en-US" sz="1800" b="1" dirty="0">
              <a:solidFill>
                <a:schemeClr val="bg1"/>
              </a:solidFill>
            </a:endParaRPr>
          </a:p>
        </p:txBody>
      </p:sp>
      <p:graphicFrame>
        <p:nvGraphicFramePr>
          <p:cNvPr id="27" name="Table 26"/>
          <p:cNvGraphicFramePr>
            <a:graphicFrameLocks noGrp="1"/>
          </p:cNvGraphicFramePr>
          <p:nvPr/>
        </p:nvGraphicFramePr>
        <p:xfrm>
          <a:off x="76200" y="6097553"/>
          <a:ext cx="5104435" cy="370840"/>
        </p:xfrm>
        <a:graphic>
          <a:graphicData uri="http://schemas.openxmlformats.org/drawingml/2006/table">
            <a:tbl>
              <a:tblPr firstRow="1" bandRow="1">
                <a:tableStyleId>{306799F8-075E-4A3A-A7F6-7FBC6576F1A4}</a:tableStyleId>
              </a:tblPr>
              <a:tblGrid>
                <a:gridCol w="2534856"/>
                <a:gridCol w="2569579"/>
              </a:tblGrid>
              <a:tr h="370840">
                <a:tc>
                  <a:txBody>
                    <a:bodyPr/>
                    <a:lstStyle/>
                    <a:p>
                      <a:r>
                        <a:rPr lang="en-NZ" dirty="0" smtClean="0">
                          <a:solidFill>
                            <a:schemeClr val="bg1"/>
                          </a:solidFill>
                        </a:rPr>
                        <a:t>Windows NT 4.0</a:t>
                      </a:r>
                      <a:endParaRPr lang="en-NZ" dirty="0">
                        <a:solidFill>
                          <a:schemeClr val="bg1"/>
                        </a:solidFill>
                      </a:endParaRPr>
                    </a:p>
                  </a:txBody>
                  <a:tcPr/>
                </a:tc>
                <a:tc>
                  <a:txBody>
                    <a:bodyPr/>
                    <a:lstStyle/>
                    <a:p>
                      <a:r>
                        <a:rPr lang="en-NZ" dirty="0" smtClean="0">
                          <a:solidFill>
                            <a:schemeClr val="bg1"/>
                          </a:solidFill>
                        </a:rPr>
                        <a:t>Exchange</a:t>
                      </a:r>
                      <a:r>
                        <a:rPr lang="en-NZ" baseline="0" dirty="0" smtClean="0">
                          <a:solidFill>
                            <a:schemeClr val="bg1"/>
                          </a:solidFill>
                        </a:rPr>
                        <a:t> 5.5</a:t>
                      </a:r>
                      <a:endParaRPr lang="en-NZ" dirty="0">
                        <a:solidFill>
                          <a:schemeClr val="bg1"/>
                        </a:solidFill>
                      </a:endParaRPr>
                    </a:p>
                  </a:txBody>
                  <a:tcPr/>
                </a:tc>
              </a:tr>
            </a:tbl>
          </a:graphicData>
        </a:graphic>
      </p:graphicFrame>
      <p:grpSp>
        <p:nvGrpSpPr>
          <p:cNvPr id="28" name="Group 27"/>
          <p:cNvGrpSpPr/>
          <p:nvPr/>
        </p:nvGrpSpPr>
        <p:grpSpPr>
          <a:xfrm>
            <a:off x="2553182" y="5281931"/>
            <a:ext cx="5300332" cy="798654"/>
            <a:chOff x="2864094" y="138238"/>
            <a:chExt cx="5128133" cy="1089396"/>
          </a:xfrm>
        </p:grpSpPr>
        <p:sp>
          <p:nvSpPr>
            <p:cNvPr id="29" name="Round Same Side Corner Rectangle 28"/>
            <p:cNvSpPr/>
            <p:nvPr/>
          </p:nvSpPr>
          <p:spPr>
            <a:xfrm rot="5400000">
              <a:off x="4865257" y="-1862925"/>
              <a:ext cx="1089396" cy="5091722"/>
            </a:xfrm>
            <a:prstGeom prst="round2SameRect">
              <a:avLst/>
            </a:prstGeom>
            <a:noFill/>
            <a:ln>
              <a:solidFill>
                <a:schemeClr val="tx1"/>
              </a:solid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0" name="Round Same Side Corner Rectangle 4"/>
            <p:cNvSpPr/>
            <p:nvPr/>
          </p:nvSpPr>
          <p:spPr>
            <a:xfrm>
              <a:off x="2953686" y="209262"/>
              <a:ext cx="5038541" cy="9651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30480" rIns="60960" bIns="30480" numCol="1" spcCol="1270" anchor="ctr" anchorCtr="0">
              <a:noAutofit/>
            </a:bodyPr>
            <a:lstStyle/>
            <a:p>
              <a:pPr lvl="0"/>
              <a:r>
                <a:rPr lang="en-US" dirty="0" smtClean="0">
                  <a:solidFill>
                    <a:schemeClr val="tx1"/>
                  </a:solidFill>
                </a:rPr>
                <a:t>DST </a:t>
              </a:r>
              <a:r>
                <a:rPr lang="en-US" sz="1600" dirty="0" smtClean="0">
                  <a:solidFill>
                    <a:schemeClr val="tx1"/>
                  </a:solidFill>
                </a:rPr>
                <a:t>2007 updates can be </a:t>
              </a:r>
              <a:r>
                <a:rPr lang="en-US" sz="1600" u="sng" dirty="0" smtClean="0">
                  <a:solidFill>
                    <a:schemeClr val="tx1"/>
                  </a:solidFill>
                </a:rPr>
                <a:t>purchased</a:t>
              </a:r>
              <a:r>
                <a:rPr lang="en-US" sz="1600" dirty="0" smtClean="0">
                  <a:solidFill>
                    <a:schemeClr val="tx1"/>
                  </a:solidFill>
                </a:rPr>
                <a:t> under this program , this does not include Service Pack Custom Support..</a:t>
              </a:r>
              <a:endParaRPr lang="en-US" sz="1600" dirty="0">
                <a:solidFill>
                  <a:schemeClr val="tx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is Microsoft’s Response?</a:t>
            </a:r>
            <a:endParaRPr lang="en-NZ" dirty="0"/>
          </a:p>
        </p:txBody>
      </p:sp>
      <p:sp>
        <p:nvSpPr>
          <p:cNvPr id="3" name="Content Placeholder 2"/>
          <p:cNvSpPr>
            <a:spLocks noGrp="1"/>
          </p:cNvSpPr>
          <p:nvPr>
            <p:ph idx="1"/>
          </p:nvPr>
        </p:nvSpPr>
        <p:spPr>
          <a:xfrm>
            <a:off x="390525" y="1333502"/>
            <a:ext cx="8382000" cy="4653582"/>
          </a:xfrm>
        </p:spPr>
        <p:txBody>
          <a:bodyPr/>
          <a:lstStyle/>
          <a:p>
            <a:pPr lvl="0"/>
            <a:r>
              <a:rPr lang="en-US" sz="2400" dirty="0" smtClean="0"/>
              <a:t>Microsoft have produced  updates for a number of the products affected by the New Zealand daylight savings changes.</a:t>
            </a:r>
          </a:p>
          <a:p>
            <a:pPr lvl="1"/>
            <a:r>
              <a:rPr lang="en-US" sz="2000" dirty="0" smtClean="0"/>
              <a:t>Remaining updates will be released in the next fortnight.</a:t>
            </a:r>
          </a:p>
          <a:p>
            <a:pPr lvl="1"/>
            <a:endParaRPr lang="en-US" sz="2000" dirty="0" smtClean="0"/>
          </a:p>
          <a:p>
            <a:pPr lvl="0"/>
            <a:r>
              <a:rPr lang="en-US" sz="2400" dirty="0" smtClean="0"/>
              <a:t>Guidance</a:t>
            </a:r>
          </a:p>
          <a:p>
            <a:pPr lvl="1"/>
            <a:r>
              <a:rPr lang="en-US" sz="2000" dirty="0" smtClean="0"/>
              <a:t>Knowledge Base Articles</a:t>
            </a:r>
          </a:p>
          <a:p>
            <a:pPr lvl="1"/>
            <a:r>
              <a:rPr lang="en-US" sz="2000" dirty="0" smtClean="0"/>
              <a:t>Deployment guides</a:t>
            </a:r>
          </a:p>
          <a:p>
            <a:pPr lvl="1"/>
            <a:r>
              <a:rPr lang="en-US" sz="2000" dirty="0" smtClean="0"/>
              <a:t>New Zealand focused based DST Website</a:t>
            </a:r>
          </a:p>
          <a:p>
            <a:pPr lvl="1"/>
            <a:endParaRPr lang="en-US" sz="2000" dirty="0" smtClean="0"/>
          </a:p>
          <a:p>
            <a:pPr lvl="1"/>
            <a:endParaRPr lang="en-US" sz="2000" dirty="0" smtClean="0"/>
          </a:p>
          <a:p>
            <a:pPr lvl="1"/>
            <a:endParaRPr lang="en-US" sz="2000" dirty="0" smtClean="0"/>
          </a:p>
          <a:p>
            <a:pPr algn="ctr">
              <a:buNone/>
            </a:pPr>
            <a:r>
              <a:rPr lang="en-NZ" dirty="0" smtClean="0">
                <a:hlinkClick r:id="rId3"/>
              </a:rPr>
              <a:t>www.microsoft.co.nz/timezone</a:t>
            </a:r>
            <a:r>
              <a:rPr lang="en-NZ" dirty="0" smtClean="0"/>
              <a:t> </a:t>
            </a:r>
            <a:endParaRPr lang="en-NZ"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Scenario </a:t>
            </a:r>
            <a:endParaRPr lang="en-NZ" dirty="0"/>
          </a:p>
        </p:txBody>
      </p:sp>
      <p:graphicFrame>
        <p:nvGraphicFramePr>
          <p:cNvPr id="7171" name="Object 1"/>
          <p:cNvGraphicFramePr>
            <a:graphicFrameLocks noChangeAspect="1"/>
          </p:cNvGraphicFramePr>
          <p:nvPr>
            <p:ph idx="1"/>
          </p:nvPr>
        </p:nvGraphicFramePr>
        <p:xfrm>
          <a:off x="586587" y="998342"/>
          <a:ext cx="8071638" cy="5629688"/>
        </p:xfrm>
        <a:graphic>
          <a:graphicData uri="http://schemas.openxmlformats.org/presentationml/2006/ole">
            <p:oleObj spid="_x0000_s7171" r:id="rId4" imgW="9897053" imgH="6901944"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pPr>
              <a:defRPr/>
            </a:pPr>
            <a:r>
              <a:rPr smtClean="0"/>
              <a:t>What you need to do and the questions you need to ask?</a:t>
            </a:r>
            <a:endParaRPr lang="en-US" dirty="0"/>
          </a:p>
        </p:txBody>
      </p:sp>
      <p:sp>
        <p:nvSpPr>
          <p:cNvPr id="10" name="TextBox 9"/>
          <p:cNvSpPr txBox="1"/>
          <p:nvPr/>
        </p:nvSpPr>
        <p:spPr>
          <a:xfrm>
            <a:off x="471488" y="1649413"/>
            <a:ext cx="7977187" cy="1815882"/>
          </a:xfrm>
          <a:prstGeom prst="rect">
            <a:avLst/>
          </a:prstGeom>
          <a:noFill/>
        </p:spPr>
        <p:txBody>
          <a:bodyPr wrap="square">
            <a:spAutoFit/>
          </a:bodyPr>
          <a:lstStyle/>
          <a:p>
            <a:pPr marL="288925" indent="-288925">
              <a:buFont typeface="Arial" pitchFamily="34" charset="0"/>
              <a:buChar char="•"/>
              <a:defRPr/>
            </a:pPr>
            <a:r>
              <a:rPr lang="en-US" sz="2800" dirty="0">
                <a:effectLst>
                  <a:outerShdw blurRad="38100" dist="38100" dir="2700000" algn="tl">
                    <a:srgbClr val="000000">
                      <a:alpha val="43137"/>
                    </a:srgbClr>
                  </a:outerShdw>
                </a:effectLst>
                <a:latin typeface="Segoe" pitchFamily="34" charset="0"/>
              </a:rPr>
              <a:t>Review </a:t>
            </a:r>
          </a:p>
          <a:p>
            <a:pPr marL="288925" indent="-288925">
              <a:buFont typeface="Arial" pitchFamily="34" charset="0"/>
              <a:buChar char="•"/>
              <a:defRPr/>
            </a:pPr>
            <a:r>
              <a:rPr lang="en-US" sz="2800" dirty="0" smtClean="0">
                <a:effectLst>
                  <a:outerShdw blurRad="38100" dist="38100" dir="2700000" algn="tl">
                    <a:srgbClr val="000000">
                      <a:alpha val="43137"/>
                    </a:srgbClr>
                  </a:outerShdw>
                </a:effectLst>
                <a:latin typeface="Segoe" pitchFamily="34" charset="0"/>
              </a:rPr>
              <a:t>Check </a:t>
            </a:r>
          </a:p>
          <a:p>
            <a:pPr marL="288925" indent="-288925">
              <a:buFont typeface="Arial" pitchFamily="34" charset="0"/>
              <a:buChar char="•"/>
              <a:defRPr/>
            </a:pPr>
            <a:r>
              <a:rPr lang="en-US" sz="2800" dirty="0" smtClean="0">
                <a:effectLst>
                  <a:outerShdw blurRad="38100" dist="38100" dir="2700000" algn="tl">
                    <a:srgbClr val="000000">
                      <a:alpha val="43137"/>
                    </a:srgbClr>
                  </a:outerShdw>
                </a:effectLst>
                <a:latin typeface="Segoe" pitchFamily="34" charset="0"/>
              </a:rPr>
              <a:t>Risk Analysis ,Plan, Test, Deploy</a:t>
            </a:r>
          </a:p>
          <a:p>
            <a:pPr marL="288925" indent="-288925">
              <a:buFont typeface="Arial" pitchFamily="34" charset="0"/>
              <a:buChar char="•"/>
              <a:defRPr/>
            </a:pPr>
            <a:r>
              <a:rPr lang="en-NZ" sz="2800" dirty="0" smtClean="0"/>
              <a:t>Communicate</a:t>
            </a:r>
            <a:endParaRPr lang="en-US" sz="3200" b="0" dirty="0">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Summary </a:t>
            </a:r>
            <a:endParaRPr lang="en-NZ" dirty="0"/>
          </a:p>
        </p:txBody>
      </p:sp>
      <p:sp>
        <p:nvSpPr>
          <p:cNvPr id="3" name="Text Placeholder 2"/>
          <p:cNvSpPr>
            <a:spLocks noGrp="1"/>
          </p:cNvSpPr>
          <p:nvPr>
            <p:ph type="body" sz="quarter" idx="10"/>
          </p:nvPr>
        </p:nvSpPr>
        <p:spPr>
          <a:xfrm>
            <a:off x="428625" y="1801813"/>
            <a:ext cx="8382000" cy="1969770"/>
          </a:xfrm>
        </p:spPr>
        <p:txBody>
          <a:bodyPr/>
          <a:lstStyle/>
          <a:p>
            <a:r>
              <a:rPr lang="en-NZ" dirty="0" smtClean="0"/>
              <a:t>Daylight Savings Starts 30</a:t>
            </a:r>
            <a:r>
              <a:rPr lang="en-NZ" baseline="30000" dirty="0" smtClean="0"/>
              <a:t>th</a:t>
            </a:r>
            <a:r>
              <a:rPr lang="en-NZ" dirty="0" smtClean="0"/>
              <a:t> September</a:t>
            </a:r>
          </a:p>
          <a:p>
            <a:r>
              <a:rPr lang="en-NZ" dirty="0" smtClean="0"/>
              <a:t>You will need to review more than just your Microsoft products.</a:t>
            </a:r>
          </a:p>
          <a:p>
            <a:endParaRPr lang="en-NZ"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Commonly asked questions</a:t>
            </a:r>
            <a:endParaRPr lang="en-NZ" dirty="0"/>
          </a:p>
        </p:txBody>
      </p:sp>
      <p:sp>
        <p:nvSpPr>
          <p:cNvPr id="3" name="Content Placeholder 2"/>
          <p:cNvSpPr>
            <a:spLocks noGrp="1"/>
          </p:cNvSpPr>
          <p:nvPr>
            <p:ph idx="1"/>
          </p:nvPr>
        </p:nvSpPr>
        <p:spPr>
          <a:xfrm>
            <a:off x="381000" y="1793875"/>
            <a:ext cx="8382000" cy="2609945"/>
          </a:xfrm>
        </p:spPr>
        <p:txBody>
          <a:bodyPr/>
          <a:lstStyle/>
          <a:p>
            <a:r>
              <a:rPr lang="en-NZ" dirty="0" smtClean="0"/>
              <a:t>Does this affect just Microsoft products?</a:t>
            </a:r>
          </a:p>
          <a:p>
            <a:endParaRPr lang="en-NZ" dirty="0" smtClean="0"/>
          </a:p>
          <a:p>
            <a:r>
              <a:rPr lang="en-NZ" dirty="0" smtClean="0"/>
              <a:t>Is this like the Y2K issue?</a:t>
            </a:r>
          </a:p>
          <a:p>
            <a:endParaRPr lang="en-NZ" dirty="0" smtClean="0"/>
          </a:p>
          <a:p>
            <a:r>
              <a:rPr lang="en-NZ" dirty="0" smtClean="0"/>
              <a:t>Is this just a New Zealand Issue?</a:t>
            </a:r>
            <a:endParaRPr lang="en-NZ"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818" y="2133600"/>
            <a:ext cx="4888707" cy="3676650"/>
          </a:xfrm>
        </p:spPr>
        <p:txBody>
          <a:bodyPr/>
          <a:lstStyle/>
          <a:p>
            <a:r>
              <a:rPr smtClean="0"/>
              <a:t>Open Forum </a:t>
            </a:r>
            <a:br>
              <a:rPr smtClean="0"/>
            </a:br>
            <a:r>
              <a:rPr smtClean="0"/>
              <a:t/>
            </a:r>
            <a:br>
              <a:rPr smtClean="0"/>
            </a:br>
            <a:r>
              <a:rPr smtClean="0"/>
              <a:t/>
            </a:r>
            <a:br>
              <a:rPr smtClean="0"/>
            </a:br>
            <a:r>
              <a:rPr smtClean="0"/>
              <a:t>Evaluation Forms</a:t>
            </a:r>
            <a:br>
              <a:rPr smtClean="0"/>
            </a:b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Daylight Savings 2007</a:t>
            </a:r>
            <a:endParaRPr lang="en-US" dirty="0"/>
          </a:p>
        </p:txBody>
      </p:sp>
      <p:sp>
        <p:nvSpPr>
          <p:cNvPr id="3" name="Subtitle 2"/>
          <p:cNvSpPr>
            <a:spLocks noGrp="1"/>
          </p:cNvSpPr>
          <p:nvPr>
            <p:ph type="subTitle" idx="1"/>
          </p:nvPr>
        </p:nvSpPr>
        <p:spPr/>
        <p:txBody>
          <a:bodyPr/>
          <a:lstStyle/>
          <a:p>
            <a:r>
              <a:rPr lang="en-US" dirty="0" smtClean="0"/>
              <a:t>Bradley Borrows </a:t>
            </a:r>
          </a:p>
          <a:p>
            <a:r>
              <a:rPr lang="en-US" sz="2800" dirty="0" smtClean="0"/>
              <a:t>Technical Account Manager</a:t>
            </a:r>
            <a:endParaRPr lang="en-US" sz="2800" dirty="0"/>
          </a:p>
        </p:txBody>
      </p:sp>
      <p:sp>
        <p:nvSpPr>
          <p:cNvPr id="4" name="Rectangle 3"/>
          <p:cNvSpPr/>
          <p:nvPr/>
        </p:nvSpPr>
        <p:spPr>
          <a:xfrm>
            <a:off x="730250" y="1905000"/>
            <a:ext cx="968535" cy="338554"/>
          </a:xfrm>
          <a:prstGeom prst="rect">
            <a:avLst/>
          </a:prstGeom>
        </p:spPr>
        <p:txBody>
          <a:bodyPr wrap="none">
            <a:spAutoFit/>
          </a:bodyPr>
          <a:lstStyle/>
          <a:p>
            <a:r>
              <a:rPr lang="en-US" sz="1600" dirty="0" smtClean="0">
                <a:latin typeface="Segoe Light" pitchFamily="34" charset="0"/>
              </a:rPr>
              <a:t>UNC314</a:t>
            </a:r>
            <a:endParaRPr lang="en-US" sz="1600" dirty="0">
              <a:latin typeface="Segoe Light"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smtClean="0"/>
              <a:t>Agenda </a:t>
            </a:r>
            <a:endParaRPr lang="en-US" dirty="0"/>
          </a:p>
        </p:txBody>
      </p:sp>
      <p:sp>
        <p:nvSpPr>
          <p:cNvPr id="3" name="Text Placeholder 2"/>
          <p:cNvSpPr>
            <a:spLocks noGrp="1"/>
          </p:cNvSpPr>
          <p:nvPr>
            <p:ph type="body" sz="quarter" idx="10"/>
          </p:nvPr>
        </p:nvSpPr>
        <p:spPr>
          <a:xfrm>
            <a:off x="381000" y="1420813"/>
            <a:ext cx="8382000" cy="3693319"/>
          </a:xfrm>
        </p:spPr>
        <p:txBody>
          <a:bodyPr/>
          <a:lstStyle/>
          <a:p>
            <a:r>
              <a:rPr lang="en-US" dirty="0" smtClean="0"/>
              <a:t>Overview</a:t>
            </a:r>
          </a:p>
          <a:p>
            <a:r>
              <a:rPr lang="en-US" dirty="0" smtClean="0"/>
              <a:t>What is affected</a:t>
            </a:r>
          </a:p>
          <a:p>
            <a:r>
              <a:rPr lang="en-US" dirty="0" smtClean="0"/>
              <a:t>What is the impact </a:t>
            </a:r>
          </a:p>
          <a:p>
            <a:r>
              <a:rPr lang="en-US" dirty="0" smtClean="0"/>
              <a:t>What is Microsoft doing</a:t>
            </a:r>
          </a:p>
          <a:p>
            <a:r>
              <a:rPr lang="en-US" dirty="0" smtClean="0"/>
              <a:t>What do you need to do</a:t>
            </a:r>
          </a:p>
          <a:p>
            <a:r>
              <a:rPr lang="en-US" dirty="0" smtClean="0"/>
              <a:t>Commonly asked questions</a:t>
            </a:r>
          </a:p>
          <a:p>
            <a:r>
              <a:rPr lang="en-US" dirty="0" smtClean="0"/>
              <a:t>Open Forum </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zbluea4.jpg"/>
          <p:cNvPicPr>
            <a:picLocks noChangeAspect="1"/>
          </p:cNvPicPr>
          <p:nvPr/>
        </p:nvPicPr>
        <p:blipFill>
          <a:blip r:embed="rId3"/>
          <a:stretch>
            <a:fillRect/>
          </a:stretch>
        </p:blipFill>
        <p:spPr>
          <a:xfrm>
            <a:off x="209550" y="1879932"/>
            <a:ext cx="2478767" cy="3436817"/>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Title 1"/>
          <p:cNvSpPr>
            <a:spLocks noGrp="1"/>
          </p:cNvSpPr>
          <p:nvPr>
            <p:ph type="title"/>
          </p:nvPr>
        </p:nvSpPr>
        <p:spPr/>
        <p:txBody>
          <a:bodyPr/>
          <a:lstStyle/>
          <a:p>
            <a:pPr>
              <a:defRPr/>
            </a:pPr>
            <a:r>
              <a:rPr lang="en-US" dirty="0" smtClean="0"/>
              <a:t> Overview   DST 2007</a:t>
            </a:r>
            <a:endParaRPr lang="en-US" dirty="0"/>
          </a:p>
        </p:txBody>
      </p:sp>
      <p:graphicFrame>
        <p:nvGraphicFramePr>
          <p:cNvPr id="9" name="Table 8"/>
          <p:cNvGraphicFramePr>
            <a:graphicFrameLocks noGrp="1"/>
          </p:cNvGraphicFramePr>
          <p:nvPr/>
        </p:nvGraphicFramePr>
        <p:xfrm>
          <a:off x="2905125" y="2587625"/>
          <a:ext cx="5581650" cy="741680"/>
        </p:xfrm>
        <a:graphic>
          <a:graphicData uri="http://schemas.openxmlformats.org/drawingml/2006/table">
            <a:tbl>
              <a:tblPr firstRow="1" bandRow="1">
                <a:tableStyleId>{F5AB1C69-6EDB-4FF4-983F-18BD219EF322}</a:tableStyleId>
              </a:tblPr>
              <a:tblGrid>
                <a:gridCol w="2790825"/>
                <a:gridCol w="2790825"/>
              </a:tblGrid>
              <a:tr h="370840">
                <a:tc>
                  <a:txBody>
                    <a:bodyPr/>
                    <a:lstStyle/>
                    <a:p>
                      <a:r>
                        <a:rPr lang="en-NZ" baseline="0" dirty="0" smtClean="0">
                          <a:solidFill>
                            <a:schemeClr val="bg1"/>
                          </a:solidFill>
                        </a:rPr>
                        <a:t>New DST Start</a:t>
                      </a:r>
                      <a:endParaRPr lang="en-NZ" dirty="0">
                        <a:solidFill>
                          <a:schemeClr val="bg1"/>
                        </a:solidFill>
                      </a:endParaRPr>
                    </a:p>
                  </a:txBody>
                  <a:tcPr/>
                </a:tc>
                <a:tc>
                  <a:txBody>
                    <a:bodyPr/>
                    <a:lstStyle/>
                    <a:p>
                      <a:endParaRPr lang="en-NZ" dirty="0">
                        <a:solidFill>
                          <a:schemeClr val="bg1"/>
                        </a:solidFill>
                      </a:endParaRPr>
                    </a:p>
                  </a:txBody>
                  <a:tcPr/>
                </a:tc>
              </a:tr>
              <a:tr h="370840">
                <a:tc>
                  <a:txBody>
                    <a:bodyPr/>
                    <a:lstStyle/>
                    <a:p>
                      <a:r>
                        <a:rPr lang="en-NZ" dirty="0" smtClean="0">
                          <a:solidFill>
                            <a:schemeClr val="bg1"/>
                          </a:solidFill>
                        </a:rPr>
                        <a:t>Last Sunday of September</a:t>
                      </a:r>
                      <a:endParaRPr lang="en-NZ" dirty="0">
                        <a:solidFill>
                          <a:schemeClr val="bg1"/>
                        </a:solidFill>
                      </a:endParaRPr>
                    </a:p>
                  </a:txBody>
                  <a:tcPr/>
                </a:tc>
                <a:tc>
                  <a:txBody>
                    <a:bodyPr/>
                    <a:lstStyle/>
                    <a:p>
                      <a:r>
                        <a:rPr lang="en-NZ" dirty="0" smtClean="0">
                          <a:solidFill>
                            <a:schemeClr val="bg1"/>
                          </a:solidFill>
                        </a:rPr>
                        <a:t>September 30</a:t>
                      </a:r>
                      <a:r>
                        <a:rPr lang="en-NZ" baseline="30000" dirty="0" smtClean="0">
                          <a:solidFill>
                            <a:schemeClr val="bg1"/>
                          </a:solidFill>
                        </a:rPr>
                        <a:t>th</a:t>
                      </a:r>
                      <a:r>
                        <a:rPr lang="en-NZ" dirty="0" smtClean="0">
                          <a:solidFill>
                            <a:schemeClr val="bg1"/>
                          </a:solidFill>
                        </a:rPr>
                        <a:t> </a:t>
                      </a:r>
                      <a:r>
                        <a:rPr lang="en-NZ" baseline="0" dirty="0" smtClean="0">
                          <a:solidFill>
                            <a:schemeClr val="bg1"/>
                          </a:solidFill>
                        </a:rPr>
                        <a:t>2007</a:t>
                      </a:r>
                      <a:endParaRPr lang="en-NZ" dirty="0">
                        <a:solidFill>
                          <a:schemeClr val="bg1"/>
                        </a:solidFill>
                      </a:endParaRPr>
                    </a:p>
                  </a:txBody>
                  <a:tcPr/>
                </a:tc>
              </a:tr>
            </a:tbl>
          </a:graphicData>
        </a:graphic>
      </p:graphicFrame>
      <p:graphicFrame>
        <p:nvGraphicFramePr>
          <p:cNvPr id="10" name="Table 9"/>
          <p:cNvGraphicFramePr>
            <a:graphicFrameLocks noGrp="1"/>
          </p:cNvGraphicFramePr>
          <p:nvPr/>
        </p:nvGraphicFramePr>
        <p:xfrm>
          <a:off x="2905125" y="1806575"/>
          <a:ext cx="5581650" cy="741680"/>
        </p:xfrm>
        <a:graphic>
          <a:graphicData uri="http://schemas.openxmlformats.org/drawingml/2006/table">
            <a:tbl>
              <a:tblPr firstRow="1" bandRow="1">
                <a:tableStyleId>{F5AB1C69-6EDB-4FF4-983F-18BD219EF322}</a:tableStyleId>
              </a:tblPr>
              <a:tblGrid>
                <a:gridCol w="2790825"/>
                <a:gridCol w="2790825"/>
              </a:tblGrid>
              <a:tr h="370840">
                <a:tc>
                  <a:txBody>
                    <a:bodyPr/>
                    <a:lstStyle/>
                    <a:p>
                      <a:r>
                        <a:rPr lang="en-NZ" dirty="0" smtClean="0">
                          <a:solidFill>
                            <a:schemeClr val="bg1"/>
                          </a:solidFill>
                        </a:rPr>
                        <a:t>Previous</a:t>
                      </a:r>
                      <a:r>
                        <a:rPr lang="en-NZ" baseline="0" dirty="0" smtClean="0">
                          <a:solidFill>
                            <a:schemeClr val="bg1"/>
                          </a:solidFill>
                        </a:rPr>
                        <a:t> DST Start</a:t>
                      </a:r>
                      <a:endParaRPr lang="en-NZ" dirty="0">
                        <a:solidFill>
                          <a:schemeClr val="bg1"/>
                        </a:solidFill>
                      </a:endParaRPr>
                    </a:p>
                  </a:txBody>
                  <a:tcPr/>
                </a:tc>
                <a:tc>
                  <a:txBody>
                    <a:bodyPr/>
                    <a:lstStyle/>
                    <a:p>
                      <a:endParaRPr lang="en-NZ" dirty="0">
                        <a:solidFill>
                          <a:schemeClr val="bg1"/>
                        </a:solidFill>
                      </a:endParaRPr>
                    </a:p>
                  </a:txBody>
                  <a:tcPr/>
                </a:tc>
              </a:tr>
              <a:tr h="370840">
                <a:tc>
                  <a:txBody>
                    <a:bodyPr/>
                    <a:lstStyle/>
                    <a:p>
                      <a:r>
                        <a:rPr lang="en-NZ" dirty="0" smtClean="0">
                          <a:solidFill>
                            <a:schemeClr val="bg1"/>
                          </a:solidFill>
                        </a:rPr>
                        <a:t>First Sunday of October</a:t>
                      </a:r>
                      <a:endParaRPr lang="en-NZ"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NZ" dirty="0" smtClean="0">
                          <a:solidFill>
                            <a:schemeClr val="bg1"/>
                          </a:solidFill>
                        </a:rPr>
                        <a:t>October 7</a:t>
                      </a:r>
                      <a:r>
                        <a:rPr lang="en-NZ" baseline="30000" dirty="0" smtClean="0">
                          <a:solidFill>
                            <a:schemeClr val="bg1"/>
                          </a:solidFill>
                        </a:rPr>
                        <a:t>th</a:t>
                      </a:r>
                      <a:r>
                        <a:rPr lang="en-NZ" baseline="0" dirty="0" smtClean="0">
                          <a:solidFill>
                            <a:schemeClr val="bg1"/>
                          </a:solidFill>
                        </a:rPr>
                        <a:t> 2007</a:t>
                      </a:r>
                      <a:endParaRPr lang="en-NZ" dirty="0">
                        <a:solidFill>
                          <a:schemeClr val="bg1"/>
                        </a:solidFill>
                      </a:endParaRPr>
                    </a:p>
                  </a:txBody>
                  <a:tcPr/>
                </a:tc>
              </a:tr>
            </a:tbl>
          </a:graphicData>
        </a:graphic>
      </p:graphicFrame>
      <p:graphicFrame>
        <p:nvGraphicFramePr>
          <p:cNvPr id="11" name="Table 10"/>
          <p:cNvGraphicFramePr>
            <a:graphicFrameLocks noGrp="1"/>
          </p:cNvGraphicFramePr>
          <p:nvPr/>
        </p:nvGraphicFramePr>
        <p:xfrm>
          <a:off x="2924175" y="3816350"/>
          <a:ext cx="5581650" cy="741680"/>
        </p:xfrm>
        <a:graphic>
          <a:graphicData uri="http://schemas.openxmlformats.org/drawingml/2006/table">
            <a:tbl>
              <a:tblPr firstRow="1" bandRow="1">
                <a:tableStyleId>{F5AB1C69-6EDB-4FF4-983F-18BD219EF322}</a:tableStyleId>
              </a:tblPr>
              <a:tblGrid>
                <a:gridCol w="2790825"/>
                <a:gridCol w="2790825"/>
              </a:tblGrid>
              <a:tr h="370840">
                <a:tc>
                  <a:txBody>
                    <a:bodyPr/>
                    <a:lstStyle/>
                    <a:p>
                      <a:r>
                        <a:rPr lang="en-NZ" dirty="0" smtClean="0">
                          <a:solidFill>
                            <a:schemeClr val="bg1"/>
                          </a:solidFill>
                        </a:rPr>
                        <a:t>Previous</a:t>
                      </a:r>
                      <a:r>
                        <a:rPr lang="en-NZ" baseline="0" dirty="0" smtClean="0">
                          <a:solidFill>
                            <a:schemeClr val="bg1"/>
                          </a:solidFill>
                        </a:rPr>
                        <a:t> DST End</a:t>
                      </a:r>
                      <a:endParaRPr lang="en-NZ" dirty="0">
                        <a:solidFill>
                          <a:schemeClr val="bg1"/>
                        </a:solidFill>
                      </a:endParaRPr>
                    </a:p>
                  </a:txBody>
                  <a:tcPr/>
                </a:tc>
                <a:tc>
                  <a:txBody>
                    <a:bodyPr/>
                    <a:lstStyle/>
                    <a:p>
                      <a:endParaRPr lang="en-NZ" dirty="0">
                        <a:solidFill>
                          <a:schemeClr val="bg1"/>
                        </a:solidFill>
                      </a:endParaRPr>
                    </a:p>
                  </a:txBody>
                  <a:tcPr/>
                </a:tc>
              </a:tr>
              <a:tr h="370840">
                <a:tc>
                  <a:txBody>
                    <a:bodyPr/>
                    <a:lstStyle/>
                    <a:p>
                      <a:r>
                        <a:rPr lang="en-NZ" dirty="0" smtClean="0">
                          <a:solidFill>
                            <a:schemeClr val="bg1"/>
                          </a:solidFill>
                        </a:rPr>
                        <a:t>Third Sunday in March</a:t>
                      </a:r>
                      <a:endParaRPr lang="en-NZ" dirty="0">
                        <a:solidFill>
                          <a:schemeClr val="bg1"/>
                        </a:solidFill>
                      </a:endParaRPr>
                    </a:p>
                  </a:txBody>
                  <a:tcPr/>
                </a:tc>
                <a:tc>
                  <a:txBody>
                    <a:bodyPr/>
                    <a:lstStyle/>
                    <a:p>
                      <a:r>
                        <a:rPr lang="en-NZ" dirty="0" smtClean="0">
                          <a:solidFill>
                            <a:schemeClr val="bg1"/>
                          </a:solidFill>
                        </a:rPr>
                        <a:t>March 22</a:t>
                      </a:r>
                      <a:r>
                        <a:rPr lang="en-NZ" baseline="30000" dirty="0" smtClean="0">
                          <a:solidFill>
                            <a:schemeClr val="bg1"/>
                          </a:solidFill>
                        </a:rPr>
                        <a:t>nd</a:t>
                      </a:r>
                      <a:r>
                        <a:rPr lang="en-NZ" dirty="0" smtClean="0">
                          <a:solidFill>
                            <a:schemeClr val="bg1"/>
                          </a:solidFill>
                        </a:rPr>
                        <a:t> 2008</a:t>
                      </a:r>
                      <a:endParaRPr lang="en-NZ" dirty="0">
                        <a:solidFill>
                          <a:schemeClr val="bg1"/>
                        </a:solidFill>
                      </a:endParaRPr>
                    </a:p>
                  </a:txBody>
                  <a:tcPr/>
                </a:tc>
              </a:tr>
            </a:tbl>
          </a:graphicData>
        </a:graphic>
      </p:graphicFrame>
      <p:graphicFrame>
        <p:nvGraphicFramePr>
          <p:cNvPr id="12" name="Table 11"/>
          <p:cNvGraphicFramePr>
            <a:graphicFrameLocks noGrp="1"/>
          </p:cNvGraphicFramePr>
          <p:nvPr/>
        </p:nvGraphicFramePr>
        <p:xfrm>
          <a:off x="2924175" y="4606925"/>
          <a:ext cx="5581650" cy="741680"/>
        </p:xfrm>
        <a:graphic>
          <a:graphicData uri="http://schemas.openxmlformats.org/drawingml/2006/table">
            <a:tbl>
              <a:tblPr firstRow="1" bandRow="1">
                <a:tableStyleId>{F5AB1C69-6EDB-4FF4-983F-18BD219EF322}</a:tableStyleId>
              </a:tblPr>
              <a:tblGrid>
                <a:gridCol w="2790825"/>
                <a:gridCol w="2790825"/>
              </a:tblGrid>
              <a:tr h="370840">
                <a:tc>
                  <a:txBody>
                    <a:bodyPr/>
                    <a:lstStyle/>
                    <a:p>
                      <a:r>
                        <a:rPr lang="en-NZ" baseline="0" dirty="0" smtClean="0">
                          <a:solidFill>
                            <a:schemeClr val="bg1"/>
                          </a:solidFill>
                        </a:rPr>
                        <a:t>New DST End</a:t>
                      </a:r>
                      <a:endParaRPr lang="en-NZ" dirty="0">
                        <a:solidFill>
                          <a:schemeClr val="bg1"/>
                        </a:solidFill>
                      </a:endParaRPr>
                    </a:p>
                  </a:txBody>
                  <a:tcPr/>
                </a:tc>
                <a:tc>
                  <a:txBody>
                    <a:bodyPr/>
                    <a:lstStyle/>
                    <a:p>
                      <a:endParaRPr lang="en-NZ" dirty="0">
                        <a:solidFill>
                          <a:schemeClr val="bg1"/>
                        </a:solidFill>
                      </a:endParaRPr>
                    </a:p>
                  </a:txBody>
                  <a:tcPr/>
                </a:tc>
              </a:tr>
              <a:tr h="370840">
                <a:tc>
                  <a:txBody>
                    <a:bodyPr/>
                    <a:lstStyle/>
                    <a:p>
                      <a:r>
                        <a:rPr lang="en-NZ" dirty="0" smtClean="0">
                          <a:solidFill>
                            <a:schemeClr val="bg1"/>
                          </a:solidFill>
                        </a:rPr>
                        <a:t>First Sunday in April</a:t>
                      </a:r>
                      <a:endParaRPr lang="en-NZ"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NZ" dirty="0" smtClean="0">
                          <a:solidFill>
                            <a:schemeClr val="bg1"/>
                          </a:solidFill>
                        </a:rPr>
                        <a:t>April 6</a:t>
                      </a:r>
                      <a:r>
                        <a:rPr lang="en-NZ" baseline="30000" dirty="0" smtClean="0">
                          <a:solidFill>
                            <a:schemeClr val="bg1"/>
                          </a:solidFill>
                        </a:rPr>
                        <a:t>th</a:t>
                      </a:r>
                      <a:r>
                        <a:rPr lang="en-NZ" dirty="0" smtClean="0">
                          <a:solidFill>
                            <a:schemeClr val="bg1"/>
                          </a:solidFill>
                        </a:rPr>
                        <a:t> 2008</a:t>
                      </a:r>
                      <a:endParaRPr lang="en-NZ" dirty="0">
                        <a:solidFill>
                          <a:schemeClr val="bg1"/>
                        </a:solidFill>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NZ" dirty="0" smtClean="0"/>
              <a:t>What  are the key areas affected	</a:t>
            </a:r>
            <a:endParaRPr lang="en-NZ" dirty="0"/>
          </a:p>
        </p:txBody>
      </p:sp>
      <p:sp>
        <p:nvSpPr>
          <p:cNvPr id="3" name="Content Placeholder 2"/>
          <p:cNvSpPr>
            <a:spLocks noGrp="1"/>
          </p:cNvSpPr>
          <p:nvPr>
            <p:ph idx="1"/>
          </p:nvPr>
        </p:nvSpPr>
        <p:spPr>
          <a:xfrm>
            <a:off x="381000" y="1860550"/>
            <a:ext cx="8382000" cy="3053144"/>
          </a:xfrm>
        </p:spPr>
        <p:txBody>
          <a:bodyPr/>
          <a:lstStyle/>
          <a:p>
            <a:r>
              <a:rPr lang="en-NZ" dirty="0" smtClean="0"/>
              <a:t>Operating System Clocks</a:t>
            </a:r>
          </a:p>
          <a:p>
            <a:endParaRPr lang="en-NZ" dirty="0" smtClean="0"/>
          </a:p>
          <a:p>
            <a:r>
              <a:rPr lang="en-NZ" dirty="0" smtClean="0"/>
              <a:t>Scheduling and Calendaring</a:t>
            </a:r>
          </a:p>
          <a:p>
            <a:endParaRPr lang="en-NZ" dirty="0" smtClean="0"/>
          </a:p>
          <a:p>
            <a:r>
              <a:rPr lang="en-NZ" dirty="0" smtClean="0"/>
              <a:t>Time dependant applications (Date / Time calculations) </a:t>
            </a:r>
            <a:endParaRPr lang="en-NZ"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090052"/>
            <a:ext cx="9144000" cy="1669145"/>
          </a:xfrm>
          <a:prstGeom prst="rect">
            <a:avLst/>
          </a:prstGeom>
          <a:solidFill>
            <a:schemeClr val="bg2">
              <a:lumMod val="20000"/>
              <a:lumOff val="80000"/>
            </a:schemeClr>
          </a:solidFill>
          <a:ln>
            <a:solidFill>
              <a:schemeClr val="bg2">
                <a:lumMod val="20000"/>
                <a:lumOff val="80000"/>
              </a:schemeClr>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bwMode="auto">
          <a:xfrm>
            <a:off x="3840837" y="2360383"/>
            <a:ext cx="1669143" cy="1088571"/>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NZ" sz="2300" dirty="0" smtClean="0">
                <a:solidFill>
                  <a:srgbClr val="FFFFFF"/>
                </a:solidFill>
                <a:effectLst>
                  <a:outerShdw blurRad="38100" dist="38100" dir="2700000" algn="tl">
                    <a:srgbClr val="000000">
                      <a:alpha val="43137"/>
                    </a:srgbClr>
                  </a:outerShdw>
                </a:effectLst>
                <a:latin typeface="Segoe" pitchFamily="34" charset="0"/>
              </a:rPr>
              <a:t>Scheduling &amp;</a:t>
            </a:r>
          </a:p>
          <a:p>
            <a:pPr algn="ctr" defTabSz="914099" fontAlgn="base">
              <a:spcBef>
                <a:spcPct val="0"/>
              </a:spcBef>
              <a:spcAft>
                <a:spcPct val="0"/>
              </a:spcAft>
            </a:pPr>
            <a:r>
              <a:rPr lang="en-NZ" sz="2300" dirty="0" smtClean="0">
                <a:solidFill>
                  <a:srgbClr val="FFFFFF"/>
                </a:solidFill>
                <a:effectLst>
                  <a:outerShdw blurRad="38100" dist="38100" dir="2700000" algn="tl">
                    <a:srgbClr val="000000">
                      <a:alpha val="43137"/>
                    </a:srgbClr>
                  </a:outerShdw>
                </a:effectLst>
                <a:latin typeface="Segoe" pitchFamily="34" charset="0"/>
              </a:rPr>
              <a:t>Calendar</a:t>
            </a:r>
          </a:p>
        </p:txBody>
      </p:sp>
      <p:sp>
        <p:nvSpPr>
          <p:cNvPr id="2" name="Title 1"/>
          <p:cNvSpPr>
            <a:spLocks noGrp="1"/>
          </p:cNvSpPr>
          <p:nvPr>
            <p:ph type="title"/>
          </p:nvPr>
        </p:nvSpPr>
        <p:spPr/>
        <p:txBody>
          <a:bodyPr/>
          <a:lstStyle/>
          <a:p>
            <a:r>
              <a:rPr lang="en-NZ" dirty="0" smtClean="0"/>
              <a:t>What is impacted by this change?</a:t>
            </a:r>
            <a:endParaRPr lang="en-NZ" dirty="0"/>
          </a:p>
        </p:txBody>
      </p:sp>
      <p:sp>
        <p:nvSpPr>
          <p:cNvPr id="6" name="Rectangle 5"/>
          <p:cNvSpPr/>
          <p:nvPr/>
        </p:nvSpPr>
        <p:spPr bwMode="auto">
          <a:xfrm>
            <a:off x="297538" y="2360383"/>
            <a:ext cx="1504950" cy="1088571"/>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NZ" sz="2300" dirty="0" smtClean="0">
                <a:solidFill>
                  <a:srgbClr val="FFFFFF"/>
                </a:solidFill>
                <a:effectLst>
                  <a:outerShdw blurRad="38100" dist="38100" dir="2700000" algn="tl">
                    <a:srgbClr val="000000">
                      <a:alpha val="43137"/>
                    </a:srgbClr>
                  </a:outerShdw>
                </a:effectLst>
                <a:latin typeface="Segoe" pitchFamily="34" charset="0"/>
              </a:rPr>
              <a:t>Consumer</a:t>
            </a:r>
          </a:p>
        </p:txBody>
      </p:sp>
      <p:sp>
        <p:nvSpPr>
          <p:cNvPr id="7" name="Rectangle 6"/>
          <p:cNvSpPr/>
          <p:nvPr/>
        </p:nvSpPr>
        <p:spPr bwMode="auto">
          <a:xfrm>
            <a:off x="1802487" y="2360383"/>
            <a:ext cx="2057400" cy="1088572"/>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NZ" sz="2300" dirty="0" smtClean="0">
                <a:solidFill>
                  <a:srgbClr val="FFFFFF"/>
                </a:solidFill>
                <a:effectLst>
                  <a:outerShdw blurRad="38100" dist="38100" dir="2700000" algn="tl">
                    <a:srgbClr val="000000">
                      <a:alpha val="43137"/>
                    </a:srgbClr>
                  </a:outerShdw>
                </a:effectLst>
                <a:latin typeface="Segoe" pitchFamily="34" charset="0"/>
              </a:rPr>
              <a:t>Computer &amp;</a:t>
            </a:r>
          </a:p>
          <a:p>
            <a:pPr algn="ctr" defTabSz="914099" fontAlgn="base">
              <a:spcBef>
                <a:spcPct val="0"/>
              </a:spcBef>
              <a:spcAft>
                <a:spcPct val="0"/>
              </a:spcAft>
            </a:pPr>
            <a:r>
              <a:rPr lang="en-NZ" sz="2300" dirty="0" smtClean="0">
                <a:solidFill>
                  <a:srgbClr val="FFFFFF"/>
                </a:solidFill>
                <a:effectLst>
                  <a:outerShdw blurRad="38100" dist="38100" dir="2700000" algn="tl">
                    <a:srgbClr val="000000">
                      <a:alpha val="43137"/>
                    </a:srgbClr>
                  </a:outerShdw>
                </a:effectLst>
                <a:latin typeface="Segoe" pitchFamily="34" charset="0"/>
              </a:rPr>
              <a:t>Network</a:t>
            </a:r>
          </a:p>
          <a:p>
            <a:pPr algn="ctr" defTabSz="914099" fontAlgn="base">
              <a:spcBef>
                <a:spcPct val="0"/>
              </a:spcBef>
              <a:spcAft>
                <a:spcPct val="0"/>
              </a:spcAft>
            </a:pPr>
            <a:r>
              <a:rPr lang="en-NZ" sz="2300" dirty="0" smtClean="0">
                <a:solidFill>
                  <a:srgbClr val="FFFFFF"/>
                </a:solidFill>
                <a:effectLst>
                  <a:outerShdw blurRad="38100" dist="38100" dir="2700000" algn="tl">
                    <a:srgbClr val="000000">
                      <a:alpha val="43137"/>
                    </a:srgbClr>
                  </a:outerShdw>
                </a:effectLst>
                <a:latin typeface="Segoe" pitchFamily="34" charset="0"/>
              </a:rPr>
              <a:t>Infrastructure </a:t>
            </a:r>
          </a:p>
        </p:txBody>
      </p:sp>
      <p:sp>
        <p:nvSpPr>
          <p:cNvPr id="11" name="Rectangle 10"/>
          <p:cNvSpPr/>
          <p:nvPr/>
        </p:nvSpPr>
        <p:spPr bwMode="auto">
          <a:xfrm>
            <a:off x="7288888" y="2355620"/>
            <a:ext cx="1504950" cy="1088571"/>
          </a:xfrm>
          <a:prstGeom prst="rect">
            <a:avLst/>
          </a:prstGeom>
          <a:ln>
            <a:headEnd type="none" w="med" len="med"/>
            <a:tailEnd type="none" w="med" len="med"/>
          </a:ln>
        </p:spPr>
        <p:style>
          <a:lnRef idx="0">
            <a:schemeClr val="accent6"/>
          </a:lnRef>
          <a:fillRef idx="1002">
            <a:schemeClr val="lt1"/>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NZ" sz="2300" dirty="0" smtClean="0">
                <a:solidFill>
                  <a:srgbClr val="FFFFFF"/>
                </a:solidFill>
                <a:effectLst>
                  <a:outerShdw blurRad="38100" dist="38100" dir="2700000" algn="tl">
                    <a:srgbClr val="000000">
                      <a:alpha val="43137"/>
                    </a:srgbClr>
                  </a:outerShdw>
                </a:effectLst>
                <a:latin typeface="Segoe" pitchFamily="34" charset="0"/>
              </a:rPr>
              <a:t>Activity Tracking</a:t>
            </a:r>
          </a:p>
        </p:txBody>
      </p:sp>
      <p:sp>
        <p:nvSpPr>
          <p:cNvPr id="12" name="Notched Right Arrow 11"/>
          <p:cNvSpPr/>
          <p:nvPr/>
        </p:nvSpPr>
        <p:spPr bwMode="auto">
          <a:xfrm>
            <a:off x="0" y="4345212"/>
            <a:ext cx="9144000" cy="914400"/>
          </a:xfrm>
          <a:prstGeom prst="notched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NZ" sz="2300" dirty="0" smtClean="0">
                <a:solidFill>
                  <a:srgbClr val="FFFFFF"/>
                </a:solidFill>
                <a:effectLst>
                  <a:outerShdw blurRad="38100" dist="38100" dir="2700000" algn="tl">
                    <a:srgbClr val="000000">
                      <a:alpha val="43137"/>
                    </a:srgbClr>
                  </a:outerShdw>
                </a:effectLst>
                <a:latin typeface="Segoe" pitchFamily="34" charset="0"/>
              </a:rPr>
              <a:t>Increasing Complexity to Remediate DST Changes</a:t>
            </a:r>
          </a:p>
        </p:txBody>
      </p:sp>
      <p:sp>
        <p:nvSpPr>
          <p:cNvPr id="13" name="Rectangle 12"/>
          <p:cNvSpPr/>
          <p:nvPr/>
        </p:nvSpPr>
        <p:spPr bwMode="auto">
          <a:xfrm>
            <a:off x="5510888" y="2374218"/>
            <a:ext cx="1752600" cy="1062038"/>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NZ" sz="2300" dirty="0" smtClean="0">
                <a:solidFill>
                  <a:srgbClr val="FFFFFF"/>
                </a:solidFill>
                <a:effectLst>
                  <a:outerShdw blurRad="38100" dist="38100" dir="2700000" algn="tl">
                    <a:srgbClr val="000000">
                      <a:alpha val="43137"/>
                    </a:srgbClr>
                  </a:outerShdw>
                </a:effectLst>
                <a:latin typeface="Segoe" pitchFamily="34" charset="0"/>
              </a:rPr>
              <a:t>Date Calculations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Category: Consumer Devices</a:t>
            </a:r>
            <a:endParaRPr lang="en-US" dirty="0"/>
          </a:p>
        </p:txBody>
      </p:sp>
      <p:graphicFrame>
        <p:nvGraphicFramePr>
          <p:cNvPr id="338946" name="Object 2"/>
          <p:cNvGraphicFramePr>
            <a:graphicFrameLocks noChangeAspect="1"/>
          </p:cNvGraphicFramePr>
          <p:nvPr/>
        </p:nvGraphicFramePr>
        <p:xfrm>
          <a:off x="342900" y="1181100"/>
          <a:ext cx="8553450" cy="5276850"/>
        </p:xfrm>
        <a:graphic>
          <a:graphicData uri="http://schemas.openxmlformats.org/presentationml/2006/ole">
            <p:oleObj spid="_x0000_s2050" name="Document" r:id="rId4" imgW="6853958" imgH="4150699"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93113" cy="1422400"/>
          </a:xfrm>
        </p:spPr>
        <p:txBody>
          <a:bodyPr/>
          <a:lstStyle/>
          <a:p>
            <a:pPr>
              <a:defRPr/>
            </a:pPr>
            <a:r>
              <a:rPr lang="en-US" dirty="0" smtClean="0"/>
              <a:t>Category: Computer and Network Infrastructure</a:t>
            </a:r>
            <a:endParaRPr lang="en-US" dirty="0"/>
          </a:p>
        </p:txBody>
      </p:sp>
      <p:graphicFrame>
        <p:nvGraphicFramePr>
          <p:cNvPr id="339970" name="Object 2"/>
          <p:cNvGraphicFramePr>
            <a:graphicFrameLocks noChangeAspect="1"/>
          </p:cNvGraphicFramePr>
          <p:nvPr/>
        </p:nvGraphicFramePr>
        <p:xfrm>
          <a:off x="647700" y="1695450"/>
          <a:ext cx="7410450" cy="4457700"/>
        </p:xfrm>
        <a:graphic>
          <a:graphicData uri="http://schemas.openxmlformats.org/presentationml/2006/ole">
            <p:oleObj spid="_x0000_s3074" name="Document" r:id="rId4" imgW="7294078" imgH="4304228"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93113" cy="1311275"/>
          </a:xfrm>
        </p:spPr>
        <p:txBody>
          <a:bodyPr/>
          <a:lstStyle/>
          <a:p>
            <a:pPr>
              <a:defRPr/>
            </a:pPr>
            <a:r>
              <a:rPr lang="en-US" sz="4400" dirty="0" smtClean="0"/>
              <a:t>Category: Scheduling / Calendar Applications &amp; Services</a:t>
            </a:r>
            <a:endParaRPr lang="en-US" sz="4400" dirty="0"/>
          </a:p>
        </p:txBody>
      </p:sp>
      <p:graphicFrame>
        <p:nvGraphicFramePr>
          <p:cNvPr id="340994" name="Object 2"/>
          <p:cNvGraphicFramePr>
            <a:graphicFrameLocks noChangeAspect="1"/>
          </p:cNvGraphicFramePr>
          <p:nvPr/>
        </p:nvGraphicFramePr>
        <p:xfrm>
          <a:off x="0" y="1524000"/>
          <a:ext cx="9144000" cy="7315200"/>
        </p:xfrm>
        <a:graphic>
          <a:graphicData uri="http://schemas.openxmlformats.org/presentationml/2006/ole">
            <p:oleObj spid="_x0000_s4098" name="Document" r:id="rId4" imgW="7399778" imgH="5666119" progId="Word.Document.12">
              <p:embed/>
            </p:oleObj>
          </a:graphicData>
        </a:graphic>
      </p:graphicFrame>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2007_AU-NZ_BLACK_template">
  <a:themeElements>
    <a:clrScheme name="Black Template-Template">
      <a:dk1>
        <a:srgbClr val="000000"/>
      </a:dk1>
      <a:lt1>
        <a:srgbClr val="FFFFFF"/>
      </a:lt1>
      <a:dk2>
        <a:srgbClr val="050595"/>
      </a:dk2>
      <a:lt2>
        <a:srgbClr val="FFFFFF"/>
      </a:lt2>
      <a:accent1>
        <a:srgbClr val="FFC000"/>
      </a:accent1>
      <a:accent2>
        <a:srgbClr val="1EC499"/>
      </a:accent2>
      <a:accent3>
        <a:srgbClr val="7BB7F9"/>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6"/>
        </a:lnRef>
        <a:fillRef idx="3">
          <a:schemeClr val="accent6"/>
        </a:fillRef>
        <a:effectRef idx="3">
          <a:schemeClr val="accent6"/>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ck Template-Template">
    <a:dk1>
      <a:srgbClr val="000000"/>
    </a:dk1>
    <a:lt1>
      <a:srgbClr val="FFFFFF"/>
    </a:lt1>
    <a:dk2>
      <a:srgbClr val="050595"/>
    </a:dk2>
    <a:lt2>
      <a:srgbClr val="FFFFFF"/>
    </a:lt2>
    <a:accent1>
      <a:srgbClr val="FFC000"/>
    </a:accent1>
    <a:accent2>
      <a:srgbClr val="1EC499"/>
    </a:accent2>
    <a:accent3>
      <a:srgbClr val="7BB7F9"/>
    </a:accent3>
    <a:accent4>
      <a:srgbClr val="7DCC2E"/>
    </a:accent4>
    <a:accent5>
      <a:srgbClr val="FF9929"/>
    </a:accent5>
    <a:accent6>
      <a:srgbClr val="7D3DA1"/>
    </a:accent6>
    <a:hlink>
      <a:srgbClr val="F3EB4F"/>
    </a:hlink>
    <a:folHlink>
      <a:srgbClr val="7DDDFF"/>
    </a:folHlink>
  </a:clrScheme>
</a:themeOverride>
</file>

<file path=docProps/app.xml><?xml version="1.0" encoding="utf-8"?>
<Properties xmlns="http://schemas.openxmlformats.org/officeDocument/2006/extended-properties" xmlns:vt="http://schemas.openxmlformats.org/officeDocument/2006/docPropsVTypes">
  <Template>TechEd2007_AU-NZ_BLACK_template</Template>
  <TotalTime>2121</TotalTime>
  <Words>2595</Words>
  <Application>Microsoft Office PowerPoint</Application>
  <PresentationFormat>On-screen Show (4:3)</PresentationFormat>
  <Paragraphs>297</Paragraphs>
  <Slides>19</Slides>
  <Notes>19</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19</vt:i4>
      </vt:variant>
    </vt:vector>
  </HeadingPairs>
  <TitlesOfParts>
    <vt:vector size="23" baseType="lpstr">
      <vt:lpstr>TechEd2007_AU-NZ_BLACK_template</vt:lpstr>
      <vt:lpstr>White with Courier font for code slides</vt:lpstr>
      <vt:lpstr>Document</vt:lpstr>
      <vt:lpstr>Microsoft Office Visio Drawing</vt:lpstr>
      <vt:lpstr>Slide 1</vt:lpstr>
      <vt:lpstr>Daylight Savings 2007</vt:lpstr>
      <vt:lpstr>Agenda </vt:lpstr>
      <vt:lpstr> Overview   DST 2007</vt:lpstr>
      <vt:lpstr>What  are the key areas affected </vt:lpstr>
      <vt:lpstr>What is impacted by this change?</vt:lpstr>
      <vt:lpstr>Category: Consumer Devices</vt:lpstr>
      <vt:lpstr>Category: Computer and Network Infrastructure</vt:lpstr>
      <vt:lpstr>Category: Scheduling / Calendar Applications &amp; Services</vt:lpstr>
      <vt:lpstr>Category: Date Calculations</vt:lpstr>
      <vt:lpstr>Category: Activity Tracking / Logging</vt:lpstr>
      <vt:lpstr>Microsoft Affected  Products</vt:lpstr>
      <vt:lpstr>What is Microsoft’s Response?</vt:lpstr>
      <vt:lpstr>Sample Scenario </vt:lpstr>
      <vt:lpstr>What you need to do and the questions you need to ask?</vt:lpstr>
      <vt:lpstr>Summary </vt:lpstr>
      <vt:lpstr>Commonly asked questions</vt:lpstr>
      <vt:lpstr>Open Forum    Evaluation Forms </vt:lpstr>
      <vt:lpstr>Slide 19</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AU QLD 2007</dc:subject>
  <dc:creator>Bradley Borrows</dc:creator>
  <dc:description>Template: aliciat
Formatting:
Event Date: 8/7/07
Event Location: Gold Coast, Queensland, AU
Audience:</dc:description>
  <cp:lastModifiedBy>Bradley Borrows</cp:lastModifiedBy>
  <cp:revision>193</cp:revision>
  <dcterms:created xsi:type="dcterms:W3CDTF">2007-08-05T20:53:27Z</dcterms:created>
  <dcterms:modified xsi:type="dcterms:W3CDTF">2007-08-13T22:27:51Z</dcterms:modified>
</cp:coreProperties>
</file>