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2" r:id="rId1"/>
  </p:sldMasterIdLst>
  <p:notesMasterIdLst>
    <p:notesMasterId r:id="rId31"/>
  </p:notesMasterIdLst>
  <p:handoutMasterIdLst>
    <p:handoutMasterId r:id="rId32"/>
  </p:handoutMasterIdLst>
  <p:sldIdLst>
    <p:sldId id="256" r:id="rId2"/>
    <p:sldId id="258" r:id="rId3"/>
    <p:sldId id="281" r:id="rId4"/>
    <p:sldId id="283" r:id="rId5"/>
    <p:sldId id="297" r:id="rId6"/>
    <p:sldId id="284" r:id="rId7"/>
    <p:sldId id="265" r:id="rId8"/>
    <p:sldId id="266" r:id="rId9"/>
    <p:sldId id="289" r:id="rId10"/>
    <p:sldId id="290" r:id="rId11"/>
    <p:sldId id="298" r:id="rId12"/>
    <p:sldId id="299" r:id="rId13"/>
    <p:sldId id="286" r:id="rId14"/>
    <p:sldId id="287" r:id="rId15"/>
    <p:sldId id="276" r:id="rId16"/>
    <p:sldId id="293" r:id="rId17"/>
    <p:sldId id="292" r:id="rId18"/>
    <p:sldId id="288" r:id="rId19"/>
    <p:sldId id="291" r:id="rId20"/>
    <p:sldId id="267" r:id="rId21"/>
    <p:sldId id="268" r:id="rId22"/>
    <p:sldId id="295" r:id="rId23"/>
    <p:sldId id="270" r:id="rId24"/>
    <p:sldId id="296" r:id="rId25"/>
    <p:sldId id="304" r:id="rId26"/>
    <p:sldId id="300" r:id="rId27"/>
    <p:sldId id="301" r:id="rId28"/>
    <p:sldId id="302" r:id="rId29"/>
    <p:sldId id="303" r:id="rId30"/>
  </p:sldIdLst>
  <p:sldSz cx="9144000" cy="6858000" type="screen4x3"/>
  <p:notesSz cx="6858000" cy="9144000"/>
  <p:custDataLst>
    <p:tags r:id="rId33"/>
  </p:custDataLst>
  <p:defaultTextStyle>
    <a:defPPr>
      <a:defRPr lang="en-US"/>
    </a:defPPr>
    <a:lvl1pPr algn="l" defTabSz="912813" rtl="0" fontAlgn="base">
      <a:spcBef>
        <a:spcPct val="0"/>
      </a:spcBef>
      <a:spcAft>
        <a:spcPct val="0"/>
      </a:spcAft>
      <a:defRPr kern="1200">
        <a:solidFill>
          <a:schemeClr val="tx1"/>
        </a:solidFill>
        <a:latin typeface="Arial" charset="0"/>
        <a:ea typeface="+mn-ea"/>
        <a:cs typeface="Arial" charset="0"/>
      </a:defRPr>
    </a:lvl1pPr>
    <a:lvl2pPr marL="455613" indent="1588" algn="l" defTabSz="912813" rtl="0" fontAlgn="base">
      <a:spcBef>
        <a:spcPct val="0"/>
      </a:spcBef>
      <a:spcAft>
        <a:spcPct val="0"/>
      </a:spcAft>
      <a:defRPr kern="1200">
        <a:solidFill>
          <a:schemeClr val="tx1"/>
        </a:solidFill>
        <a:latin typeface="Arial" charset="0"/>
        <a:ea typeface="+mn-ea"/>
        <a:cs typeface="Arial" charset="0"/>
      </a:defRPr>
    </a:lvl2pPr>
    <a:lvl3pPr marL="912813" indent="1588" algn="l" defTabSz="912813" rtl="0" fontAlgn="base">
      <a:spcBef>
        <a:spcPct val="0"/>
      </a:spcBef>
      <a:spcAft>
        <a:spcPct val="0"/>
      </a:spcAft>
      <a:defRPr kern="1200">
        <a:solidFill>
          <a:schemeClr val="tx1"/>
        </a:solidFill>
        <a:latin typeface="Arial" charset="0"/>
        <a:ea typeface="+mn-ea"/>
        <a:cs typeface="Arial" charset="0"/>
      </a:defRPr>
    </a:lvl3pPr>
    <a:lvl4pPr marL="1370013" indent="1588" algn="l" defTabSz="912813" rtl="0" fontAlgn="base">
      <a:spcBef>
        <a:spcPct val="0"/>
      </a:spcBef>
      <a:spcAft>
        <a:spcPct val="0"/>
      </a:spcAft>
      <a:defRPr kern="1200">
        <a:solidFill>
          <a:schemeClr val="tx1"/>
        </a:solidFill>
        <a:latin typeface="Arial" charset="0"/>
        <a:ea typeface="+mn-ea"/>
        <a:cs typeface="Arial" charset="0"/>
      </a:defRPr>
    </a:lvl4pPr>
    <a:lvl5pPr marL="1827213" indent="1588" algn="l" defTabSz="912813"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showPr showNarration="1" useTimings="0">
    <p:present/>
    <p:sldAll/>
    <p:penClr>
      <a:srgbClr val="FF0000"/>
    </p:penClr>
  </p:showPr>
  <p:clrMru>
    <a:srgbClr val="F77938"/>
    <a:srgbClr val="F6AE1E"/>
    <a:srgbClr val="FFFFFF"/>
    <a:srgbClr val="FF0066"/>
    <a:srgbClr val="000000"/>
    <a:srgbClr val="F3AF35"/>
    <a:srgbClr val="9C42E6"/>
    <a:srgbClr val="D1943B"/>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4555" autoAdjust="0"/>
    <p:restoredTop sz="65981" autoAdjust="0"/>
  </p:normalViewPr>
  <p:slideViewPr>
    <p:cSldViewPr>
      <p:cViewPr varScale="1">
        <p:scale>
          <a:sx n="51" d="100"/>
          <a:sy n="51" d="100"/>
        </p:scale>
        <p:origin x="-1434" y="-84"/>
      </p:cViewPr>
      <p:guideLst>
        <p:guide orient="horz" pos="144"/>
        <p:guide orient="horz" pos="895"/>
        <p:guide orient="horz" pos="1484"/>
        <p:guide orient="horz" pos="1200"/>
        <p:guide orient="horz" pos="2736"/>
        <p:guide orient="horz" pos="4319"/>
        <p:guide pos="2880"/>
        <p:guide pos="240"/>
        <p:guide pos="460"/>
        <p:guide pos="5520"/>
        <p:guide pos="863"/>
        <p:guide pos="52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85" d="100"/>
          <a:sy n="85" d="100"/>
        </p:scale>
        <p:origin x="-3244" y="-103"/>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C8A8E937-E09B-458F-8153-EAB1D21F2413}" type="datetimeFigureOut">
              <a:rPr lang="en-US"/>
              <a:pPr>
                <a:defRPr/>
              </a:pPr>
              <a:t>10/25/2007</a:t>
            </a:fld>
            <a:endParaRPr lang="en-US"/>
          </a:p>
        </p:txBody>
      </p:sp>
      <p:sp>
        <p:nvSpPr>
          <p:cNvPr id="4" name="Footer Placeholder 3"/>
          <p:cNvSpPr>
            <a:spLocks noGrp="1"/>
          </p:cNvSpPr>
          <p:nvPr>
            <p:ph type="ftr" sz="quarter" idx="2"/>
          </p:nvPr>
        </p:nvSpPr>
        <p:spPr>
          <a:xfrm>
            <a:off x="0" y="8685213"/>
            <a:ext cx="62484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mn-lt"/>
                <a:cs typeface="+mn-cs"/>
              </a:defRPr>
            </a:lvl1pPr>
          </a:lstStyle>
          <a:p>
            <a:pPr>
              <a:defRPr/>
            </a:pPr>
            <a:r>
              <a:rPr lang="en-US"/>
              <a:t>© 2007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5" name="Slide Number Placeholder 4"/>
          <p:cNvSpPr>
            <a:spLocks noGrp="1"/>
          </p:cNvSpPr>
          <p:nvPr>
            <p:ph type="sldNum" sz="quarter" idx="3"/>
          </p:nvPr>
        </p:nvSpPr>
        <p:spPr>
          <a:xfrm>
            <a:off x="6248400" y="8685213"/>
            <a:ext cx="6080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39125D12-7A5D-4B71-A598-48DEC38A0D90}"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14363"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14363" fontAlgn="auto">
              <a:spcBef>
                <a:spcPts val="0"/>
              </a:spcBef>
              <a:spcAft>
                <a:spcPts val="0"/>
              </a:spcAft>
              <a:defRPr sz="1200">
                <a:latin typeface="+mn-lt"/>
                <a:cs typeface="+mn-cs"/>
              </a:defRPr>
            </a:lvl1pPr>
          </a:lstStyle>
          <a:p>
            <a:pPr>
              <a:defRPr/>
            </a:pPr>
            <a:fld id="{424AA6F2-7A3D-4C25-A888-C34ECBACE20E}" type="datetimeFigureOut">
              <a:rPr lang="en-US"/>
              <a:pPr>
                <a:defRPr/>
              </a:pPr>
              <a:t>10/25/2007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US" noProof="0" dirty="0"/>
          </a:p>
        </p:txBody>
      </p:sp>
      <p:sp>
        <p:nvSpPr>
          <p:cNvPr id="6" name="Footer Placeholder 5"/>
          <p:cNvSpPr>
            <a:spLocks noGrp="1"/>
          </p:cNvSpPr>
          <p:nvPr>
            <p:ph type="ftr" sz="quarter" idx="4"/>
          </p:nvPr>
        </p:nvSpPr>
        <p:spPr>
          <a:xfrm>
            <a:off x="0" y="8685213"/>
            <a:ext cx="6172200" cy="457200"/>
          </a:xfrm>
          <a:prstGeom prst="rect">
            <a:avLst/>
          </a:prstGeom>
        </p:spPr>
        <p:txBody>
          <a:bodyPr vert="horz" lIns="91440" tIns="45720" rIns="91440" bIns="45720" rtlCol="0" anchor="b"/>
          <a:lstStyle>
            <a:lvl1pPr algn="l" defTabSz="914363" fontAlgn="auto">
              <a:spcBef>
                <a:spcPts val="0"/>
              </a:spcBef>
              <a:spcAft>
                <a:spcPts val="0"/>
              </a:spcAft>
              <a:defRPr sz="500">
                <a:solidFill>
                  <a:srgbClr val="000000"/>
                </a:solidFill>
                <a:latin typeface="Segoe" pitchFamily="34" charset="0"/>
                <a:cs typeface="+mn-cs"/>
              </a:defRPr>
            </a:lvl1pPr>
          </a:lstStyle>
          <a:p>
            <a:pPr>
              <a:defRPr/>
            </a:pPr>
            <a:r>
              <a:rPr lang="en-US"/>
              <a:t>© 2007 Microsoft Corporation. All rights reserved. Microsoft, Windows, Windows Vista and other product names are or may be registered trademarks and/or trademarks in the U.S. and/or other countries.</a:t>
            </a:r>
          </a:p>
          <a:p>
            <a:pPr>
              <a:defRPr/>
            </a:pPr>
            <a:r>
              <a:rPr lang="en-US"/>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a:br>
            <a:r>
              <a:rPr lang="en-US"/>
              <a:t>MICROSOFT MAKES NO WARRANTIES, EXPRESS, IMPLIED OR STATUTORY, AS TO THE INFORMATION IN THIS PRESENTATION.</a:t>
            </a:r>
          </a:p>
        </p:txBody>
      </p:sp>
      <p:sp>
        <p:nvSpPr>
          <p:cNvPr id="7" name="Slide Number Placeholder 6"/>
          <p:cNvSpPr>
            <a:spLocks noGrp="1"/>
          </p:cNvSpPr>
          <p:nvPr>
            <p:ph type="sldNum" sz="quarter" idx="5"/>
          </p:nvPr>
        </p:nvSpPr>
        <p:spPr>
          <a:xfrm>
            <a:off x="6172200" y="8685213"/>
            <a:ext cx="684213" cy="457200"/>
          </a:xfrm>
          <a:prstGeom prst="rect">
            <a:avLst/>
          </a:prstGeom>
        </p:spPr>
        <p:txBody>
          <a:bodyPr vert="horz" lIns="91440" tIns="45720" rIns="91440" bIns="45720" rtlCol="0" anchor="b"/>
          <a:lstStyle>
            <a:lvl1pPr algn="r" defTabSz="914363" fontAlgn="auto">
              <a:spcBef>
                <a:spcPts val="0"/>
              </a:spcBef>
              <a:spcAft>
                <a:spcPts val="0"/>
              </a:spcAft>
              <a:defRPr sz="1200">
                <a:latin typeface="+mn-lt"/>
                <a:cs typeface="+mn-cs"/>
              </a:defRPr>
            </a:lvl1pPr>
          </a:lstStyle>
          <a:p>
            <a:pPr>
              <a:defRPr/>
            </a:pPr>
            <a:fld id="{AD5870B2-16E8-4393-ACC5-C7E53BCF271B}"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defTabSz="912813" rtl="0" eaLnBrk="0" fontAlgn="base" hangingPunct="0">
      <a:lnSpc>
        <a:spcPct val="90000"/>
      </a:lnSpc>
      <a:spcBef>
        <a:spcPct val="30000"/>
      </a:spcBef>
      <a:spcAft>
        <a:spcPts val="338"/>
      </a:spcAft>
      <a:defRPr sz="900" kern="1200">
        <a:solidFill>
          <a:schemeClr val="tx1"/>
        </a:solidFill>
        <a:latin typeface="Segoe" pitchFamily="34" charset="0"/>
        <a:ea typeface="+mn-ea"/>
        <a:cs typeface="+mn-cs"/>
      </a:defRPr>
    </a:lvl1pPr>
    <a:lvl2pPr marL="212725" indent="-104775"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2pPr>
    <a:lvl3pPr marL="327025" indent="-114300"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3pPr>
    <a:lvl4pPr marL="482600" indent="-146050"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4pPr>
    <a:lvl5pPr marL="614363" indent="-114300" algn="l" defTabSz="912813" rtl="0" eaLnBrk="0" fontAlgn="base" hangingPunct="0">
      <a:lnSpc>
        <a:spcPct val="90000"/>
      </a:lnSpc>
      <a:spcBef>
        <a:spcPct val="30000"/>
      </a:spcBef>
      <a:spcAft>
        <a:spcPts val="338"/>
      </a:spcAft>
      <a:buFont typeface="Arial" charset="0"/>
      <a:buChar char="•"/>
      <a:defRPr sz="900" kern="1200">
        <a:solidFill>
          <a:schemeClr val="tx1"/>
        </a:solidFill>
        <a:latin typeface="Segoe" pitchFamily="34" charset="0"/>
        <a:ea typeface="+mn-ea"/>
        <a:cs typeface="+mn-cs"/>
      </a:defRPr>
    </a:lvl5pPr>
    <a:lvl6pPr marL="2285909" algn="l" defTabSz="914363" rtl="0" eaLnBrk="1" latinLnBrk="0" hangingPunct="1">
      <a:defRPr sz="1200" kern="1200">
        <a:solidFill>
          <a:schemeClr val="tx1"/>
        </a:solidFill>
        <a:latin typeface="+mn-lt"/>
        <a:ea typeface="+mn-ea"/>
        <a:cs typeface="+mn-cs"/>
      </a:defRPr>
    </a:lvl6pPr>
    <a:lvl7pPr marL="2743090" algn="l" defTabSz="914363" rtl="0" eaLnBrk="1" latinLnBrk="0" hangingPunct="1">
      <a:defRPr sz="1200" kern="1200">
        <a:solidFill>
          <a:schemeClr val="tx1"/>
        </a:solidFill>
        <a:latin typeface="+mn-lt"/>
        <a:ea typeface="+mn-ea"/>
        <a:cs typeface="+mn-cs"/>
      </a:defRPr>
    </a:lvl7pPr>
    <a:lvl8pPr marL="3200272" algn="l" defTabSz="914363" rtl="0" eaLnBrk="1" latinLnBrk="0" hangingPunct="1">
      <a:defRPr sz="1200" kern="1200">
        <a:solidFill>
          <a:schemeClr val="tx1"/>
        </a:solidFill>
        <a:latin typeface="+mn-lt"/>
        <a:ea typeface="+mn-ea"/>
        <a:cs typeface="+mn-cs"/>
      </a:defRPr>
    </a:lvl8pPr>
    <a:lvl9pPr marL="3657454" algn="l" defTabSz="91436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92500" lnSpcReduction="20000"/>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6"/>
          <p:cNvSpPr>
            <a:spLocks noGrp="1" noChangeArrowheads="1"/>
          </p:cNvSpPr>
          <p:nvPr>
            <p:ph type="ftr" sz="quarter" idx="4"/>
          </p:nvPr>
        </p:nvSpPr>
        <p:spPr>
          <a:noFill/>
        </p:spPr>
        <p:txBody>
          <a:bodyPr/>
          <a:lstStyle/>
          <a:p>
            <a:r>
              <a:rPr lang="en-GB" smtClean="0"/>
              <a:t>INF210</a:t>
            </a:r>
          </a:p>
        </p:txBody>
      </p:sp>
      <p:sp>
        <p:nvSpPr>
          <p:cNvPr id="61443" name="Rectangle 7"/>
          <p:cNvSpPr>
            <a:spLocks noGrp="1" noChangeArrowheads="1"/>
          </p:cNvSpPr>
          <p:nvPr>
            <p:ph type="sldNum" sz="quarter" idx="5"/>
          </p:nvPr>
        </p:nvSpPr>
        <p:spPr>
          <a:noFill/>
        </p:spPr>
        <p:txBody>
          <a:bodyPr/>
          <a:lstStyle/>
          <a:p>
            <a:fld id="{00D3641B-F6D7-4842-A66D-4C73AA428F66}" type="slidenum">
              <a:rPr lang="en-US" smtClean="0"/>
              <a:pPr/>
              <a:t>11</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p:spPr>
        <p:txBody>
          <a:bodyPr/>
          <a:lstStyle/>
          <a:p>
            <a:fld id="{3F1A28EC-3EEF-47AE-B77D-C2758D0B172B}" type="slidenum">
              <a:rPr lang="es-ES"/>
              <a:pPr/>
              <a:t>13</a:t>
            </a:fld>
            <a:endParaRPr lang="es-ES"/>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endParaRPr lang="es-ES" dirty="0" smtClean="0"/>
          </a:p>
          <a:p>
            <a:pPr eaLnBrk="1" hangingPunct="1"/>
            <a:endParaRPr lang="es-ES" dirty="0" smtClean="0"/>
          </a:p>
          <a:p>
            <a:pPr eaLnBrk="1" hangingPunct="1"/>
            <a:r>
              <a:rPr lang="es-ES" b="1" dirty="0" smtClean="0"/>
              <a:t>Reducir el Tamaño de las capas de riesgo</a:t>
            </a:r>
          </a:p>
          <a:p>
            <a:pPr eaLnBrk="1" hangingPunct="1"/>
            <a:r>
              <a:rPr lang="es-ES" dirty="0" smtClean="0"/>
              <a:t>Cambio de “</a:t>
            </a:r>
            <a:r>
              <a:rPr lang="es-ES" dirty="0" err="1" smtClean="0"/>
              <a:t>LocalSystem</a:t>
            </a:r>
            <a:r>
              <a:rPr lang="es-ES" dirty="0" smtClean="0"/>
              <a:t>” a “</a:t>
            </a:r>
            <a:r>
              <a:rPr lang="es-ES" dirty="0" err="1" smtClean="0"/>
              <a:t>LocalService</a:t>
            </a:r>
            <a:r>
              <a:rPr lang="es-ES" dirty="0" smtClean="0"/>
              <a:t>” o “</a:t>
            </a:r>
            <a:r>
              <a:rPr lang="es-ES" dirty="0" err="1" smtClean="0"/>
              <a:t>NetworkService</a:t>
            </a:r>
            <a:r>
              <a:rPr lang="es-ES" dirty="0" smtClean="0"/>
              <a:t>” cuando es posible.</a:t>
            </a:r>
          </a:p>
          <a:p>
            <a:pPr eaLnBrk="1" hangingPunct="1">
              <a:spcBef>
                <a:spcPct val="0"/>
              </a:spcBef>
            </a:pPr>
            <a:r>
              <a:rPr lang="es-ES" dirty="0" smtClean="0"/>
              <a:t>Descomposición de los privilegios innecesarios por servicio</a:t>
            </a:r>
          </a:p>
          <a:p>
            <a:pPr eaLnBrk="1" hangingPunct="1">
              <a:spcBef>
                <a:spcPct val="0"/>
              </a:spcBef>
            </a:pPr>
            <a:endParaRPr lang="es-ES" dirty="0" smtClean="0"/>
          </a:p>
          <a:p>
            <a:pPr eaLnBrk="1" hangingPunct="1"/>
            <a:r>
              <a:rPr lang="es-ES" b="1" dirty="0" smtClean="0"/>
              <a:t>Segmentación de Servicios</a:t>
            </a:r>
          </a:p>
          <a:p>
            <a:pPr eaLnBrk="1" hangingPunct="1"/>
            <a:r>
              <a:rPr lang="es-ES" dirty="0" smtClean="0"/>
              <a:t>Aislamiento de los servicios con los SID de Servicio.</a:t>
            </a:r>
          </a:p>
          <a:p>
            <a:pPr eaLnBrk="1" hangingPunct="1"/>
            <a:r>
              <a:rPr lang="es-ES" dirty="0" smtClean="0"/>
              <a:t>Servicios Restringidos a los objetos que se especifiquen </a:t>
            </a:r>
            <a:r>
              <a:rPr lang="es-ES" dirty="0" err="1" smtClean="0"/>
              <a:t>esplicitamente</a:t>
            </a:r>
            <a:r>
              <a:rPr lang="es-ES" dirty="0" smtClean="0"/>
              <a:t>. En caso de ataque limita el ataque a los objetos a los que el servicio comprometido tiene acceso</a:t>
            </a:r>
          </a:p>
          <a:p>
            <a:pPr eaLnBrk="1" hangingPunct="1"/>
            <a:endParaRPr lang="es-ES" dirty="0" smtClean="0"/>
          </a:p>
          <a:p>
            <a:pPr eaLnBrk="1" hangingPunct="1"/>
            <a:r>
              <a:rPr lang="es-ES" b="1" dirty="0" smtClean="0"/>
              <a:t>Incrementar el número de capas</a:t>
            </a:r>
          </a:p>
          <a:p>
            <a:pPr eaLnBrk="1" hangingPunct="1"/>
            <a:r>
              <a:rPr lang="es-ES" dirty="0" smtClean="0"/>
              <a:t>Aislado de la Sesión 0</a:t>
            </a:r>
          </a:p>
          <a:p>
            <a:pPr eaLnBrk="1" hangingPunct="1"/>
            <a:r>
              <a:rPr lang="es-ES" dirty="0" smtClean="0"/>
              <a:t>Los Servicios se ejecutan en la Sesión 0. Con Vista todas las aplicaciones de usuario se ejecutan en la Sesión 1</a:t>
            </a:r>
          </a:p>
          <a:p>
            <a:pPr eaLnBrk="1" hangingPunct="1"/>
            <a:r>
              <a:rPr lang="es-ES" dirty="0" smtClean="0"/>
              <a:t>Los servicios están aislados de las aplicaciones</a:t>
            </a:r>
          </a:p>
          <a:p>
            <a:pPr eaLnBrk="1" hangingPunct="1"/>
            <a:r>
              <a:rPr lang="es-ES" dirty="0" smtClean="0"/>
              <a:t>Los servicios que utilizan la IU (UI) ya no se verán en la sesión de usuario.</a:t>
            </a:r>
          </a:p>
          <a:p>
            <a:pPr eaLnBrk="1" hangingPunct="1"/>
            <a:endParaRPr lang="es-ES" dirty="0" smtClean="0"/>
          </a:p>
          <a:p>
            <a:pPr eaLnBrk="1" hangingPunct="1"/>
            <a:endParaRPr lang="es-E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p:spPr>
        <p:txBody>
          <a:bodyPr/>
          <a:lstStyle/>
          <a:p>
            <a:fld id="{91DBA806-97A5-4562-A2B5-A9411E4CD39D}" type="slidenum">
              <a:rPr lang="es-ES"/>
              <a:pPr/>
              <a:t>14</a:t>
            </a:fld>
            <a:endParaRPr lang="es-ES"/>
          </a:p>
        </p:txBody>
      </p:sp>
      <p:sp>
        <p:nvSpPr>
          <p:cNvPr id="67587" name="Rectangle 2"/>
          <p:cNvSpPr>
            <a:spLocks noGrp="1" noRot="1" noChangeAspect="1" noChangeArrowheads="1" noTextEdit="1"/>
          </p:cNvSpPr>
          <p:nvPr>
            <p:ph type="sldImg"/>
          </p:nvPr>
        </p:nvSpPr>
        <p:spPr>
          <a:xfrm>
            <a:off x="4191000" y="455613"/>
            <a:ext cx="2541588" cy="1906587"/>
          </a:xfrm>
          <a:ln/>
        </p:spPr>
      </p:sp>
      <p:sp>
        <p:nvSpPr>
          <p:cNvPr id="67588" name="Rectangle 3"/>
          <p:cNvSpPr>
            <a:spLocks noGrp="1" noChangeArrowheads="1"/>
          </p:cNvSpPr>
          <p:nvPr>
            <p:ph type="body" idx="1"/>
          </p:nvPr>
        </p:nvSpPr>
        <p:spPr>
          <a:xfrm>
            <a:off x="177800" y="2527300"/>
            <a:ext cx="6424613" cy="5986463"/>
          </a:xfrm>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6"/>
          <p:cNvSpPr>
            <a:spLocks noGrp="1" noChangeArrowheads="1"/>
          </p:cNvSpPr>
          <p:nvPr>
            <p:ph type="ftr" sz="quarter" idx="4"/>
          </p:nvPr>
        </p:nvSpPr>
        <p:spPr>
          <a:noFill/>
        </p:spPr>
        <p:txBody>
          <a:bodyPr/>
          <a:lstStyle/>
          <a:p>
            <a:r>
              <a:rPr lang="en-GB" smtClean="0"/>
              <a:t>INF210</a:t>
            </a:r>
          </a:p>
        </p:txBody>
      </p:sp>
      <p:sp>
        <p:nvSpPr>
          <p:cNvPr id="60419" name="Rectangle 7"/>
          <p:cNvSpPr>
            <a:spLocks noGrp="1" noChangeArrowheads="1"/>
          </p:cNvSpPr>
          <p:nvPr>
            <p:ph type="sldNum" sz="quarter" idx="5"/>
          </p:nvPr>
        </p:nvSpPr>
        <p:spPr>
          <a:noFill/>
        </p:spPr>
        <p:txBody>
          <a:bodyPr/>
          <a:lstStyle/>
          <a:p>
            <a:fld id="{48781703-6460-4BAF-8372-F8152008C725}" type="slidenum">
              <a:rPr lang="en-US" smtClean="0"/>
              <a:pPr/>
              <a:t>15</a:t>
            </a:fld>
            <a:endParaRPr lang="en-US" smtClean="0"/>
          </a:p>
        </p:txBody>
      </p:sp>
      <p:sp>
        <p:nvSpPr>
          <p:cNvPr id="60420" name="3 Marcador de notas"/>
          <p:cNvSpPr>
            <a:spLocks noGrp="1"/>
          </p:cNvSpPr>
          <p:nvPr>
            <p:ph type="body" idx="1"/>
          </p:nvPr>
        </p:nvSpPr>
        <p:spPr>
          <a:noFill/>
          <a:ln/>
        </p:spPr>
        <p:txBody>
          <a:bodyPr/>
          <a:lstStyle/>
          <a:p>
            <a:endParaRPr lang="es-ES" smtClean="0">
              <a:latin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p:spPr>
        <p:txBody>
          <a:bodyPr/>
          <a:lstStyle/>
          <a:p>
            <a:fld id="{3D2AF1BE-BAC1-4FB5-8D30-7CAB449C01E9}" type="slidenum">
              <a:rPr lang="es-ES"/>
              <a:pPr/>
              <a:t>16</a:t>
            </a:fld>
            <a:endParaRPr lang="es-ES"/>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6"/>
          <p:cNvSpPr>
            <a:spLocks noGrp="1" noChangeArrowheads="1"/>
          </p:cNvSpPr>
          <p:nvPr>
            <p:ph type="ftr" sz="quarter" idx="4"/>
          </p:nvPr>
        </p:nvSpPr>
        <p:spPr>
          <a:noFill/>
        </p:spPr>
        <p:txBody>
          <a:bodyPr/>
          <a:lstStyle/>
          <a:p>
            <a:r>
              <a:rPr lang="en-GB" smtClean="0"/>
              <a:t>INF210</a:t>
            </a:r>
          </a:p>
        </p:txBody>
      </p:sp>
      <p:sp>
        <p:nvSpPr>
          <p:cNvPr id="62467" name="Rectangle 7"/>
          <p:cNvSpPr>
            <a:spLocks noGrp="1" noChangeArrowheads="1"/>
          </p:cNvSpPr>
          <p:nvPr>
            <p:ph type="sldNum" sz="quarter" idx="5"/>
          </p:nvPr>
        </p:nvSpPr>
        <p:spPr>
          <a:noFill/>
        </p:spPr>
        <p:txBody>
          <a:bodyPr/>
          <a:lstStyle/>
          <a:p>
            <a:fld id="{8182F5A4-539B-4D8F-9C08-05D819605655}" type="slidenum">
              <a:rPr lang="en-US" smtClean="0"/>
              <a:pPr/>
              <a:t>18</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19</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4260850" y="257175"/>
            <a:ext cx="2122488" cy="1593850"/>
          </a:xfrm>
          <a:ln/>
        </p:spPr>
      </p:sp>
      <p:sp>
        <p:nvSpPr>
          <p:cNvPr id="3" name="Notes Placeholder 2"/>
          <p:cNvSpPr>
            <a:spLocks noGrp="1"/>
          </p:cNvSpPr>
          <p:nvPr>
            <p:ph type="body" idx="1"/>
          </p:nvPr>
        </p:nvSpPr>
        <p:spPr>
          <a:xfrm>
            <a:off x="133455" y="1322480"/>
            <a:ext cx="6512588" cy="8021467"/>
          </a:xfrm>
        </p:spPr>
        <p:txBody>
          <a:bodyPr>
            <a:normAutofit fontScale="92500" lnSpcReduction="10000"/>
          </a:bodyPr>
          <a:lstStyle/>
          <a:p>
            <a:pPr>
              <a:defRPr/>
            </a:pPr>
            <a:endParaRPr lang="en-US" sz="1100" dirty="0" smtClean="0"/>
          </a:p>
        </p:txBody>
      </p:sp>
      <p:sp>
        <p:nvSpPr>
          <p:cNvPr id="67588" name="Slide Number Placeholder 3"/>
          <p:cNvSpPr>
            <a:spLocks noGrp="1"/>
          </p:cNvSpPr>
          <p:nvPr>
            <p:ph type="sldNum" sz="quarter" idx="5"/>
          </p:nvPr>
        </p:nvSpPr>
        <p:spPr>
          <a:xfrm>
            <a:off x="6346162" y="8685856"/>
            <a:ext cx="510268" cy="456570"/>
          </a:xfrm>
          <a:noFill/>
        </p:spPr>
        <p:txBody>
          <a:bodyPr/>
          <a:lstStyle/>
          <a:p>
            <a:fld id="{03902AC8-08CE-415F-9F4D-B07D43C7CAA9}" type="slidenum">
              <a:rPr lang="en-US" smtClean="0"/>
              <a:pPr/>
              <a:t>20</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4838700" y="234950"/>
            <a:ext cx="1587500" cy="1192213"/>
          </a:xfrm>
          <a:ln/>
        </p:spPr>
      </p:sp>
      <p:sp>
        <p:nvSpPr>
          <p:cNvPr id="68611" name="Notes Placeholder 2"/>
          <p:cNvSpPr>
            <a:spLocks noGrp="1"/>
          </p:cNvSpPr>
          <p:nvPr>
            <p:ph type="body" idx="1"/>
          </p:nvPr>
        </p:nvSpPr>
        <p:spPr>
          <a:xfrm>
            <a:off x="144445" y="610859"/>
            <a:ext cx="6525148" cy="7846711"/>
          </a:xfrm>
          <a:noFill/>
          <a:ln/>
        </p:spPr>
        <p:txBody>
          <a:bodyPr>
            <a:normAutofit lnSpcReduction="10000"/>
          </a:bodyPr>
          <a:lstStyle/>
          <a:p>
            <a:pPr eaLnBrk="1" hangingPunct="1"/>
            <a:endParaRPr lang="en-US" dirty="0" smtClean="0"/>
          </a:p>
        </p:txBody>
      </p:sp>
      <p:sp>
        <p:nvSpPr>
          <p:cNvPr id="68612" name="Slide Number Placeholder 3"/>
          <p:cNvSpPr>
            <a:spLocks noGrp="1"/>
          </p:cNvSpPr>
          <p:nvPr>
            <p:ph type="sldNum" sz="quarter" idx="5"/>
          </p:nvPr>
        </p:nvSpPr>
        <p:spPr>
          <a:xfrm>
            <a:off x="6435656" y="8685856"/>
            <a:ext cx="420775" cy="456570"/>
          </a:xfrm>
          <a:noFill/>
        </p:spPr>
        <p:txBody>
          <a:bodyPr/>
          <a:lstStyle/>
          <a:p>
            <a:fld id="{64E30379-6EF3-4731-8873-24FC1A32D46F}" type="slidenum">
              <a:rPr lang="en-US" smtClean="0"/>
              <a:pPr/>
              <a:t>21</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4673600" y="304800"/>
            <a:ext cx="1481138" cy="1111250"/>
          </a:xfrm>
          <a:ln/>
        </p:spPr>
      </p:sp>
      <p:sp>
        <p:nvSpPr>
          <p:cNvPr id="58371" name="Rectangle 3"/>
          <p:cNvSpPr>
            <a:spLocks noGrp="1" noChangeArrowheads="1"/>
          </p:cNvSpPr>
          <p:nvPr>
            <p:ph type="body" idx="1"/>
          </p:nvPr>
        </p:nvSpPr>
        <p:spPr>
          <a:xfrm>
            <a:off x="216668" y="562054"/>
            <a:ext cx="6385414" cy="7895516"/>
          </a:xfrm>
          <a:ln/>
        </p:spPr>
        <p:txBody>
          <a:bodyPr/>
          <a:lstStyle/>
          <a:p>
            <a:endParaRPr lang="en-US" dirty="0" smtClean="0"/>
          </a:p>
        </p:txBody>
      </p:sp>
      <p:sp>
        <p:nvSpPr>
          <p:cNvPr id="58372" name="Slide Number Placeholder 3"/>
          <p:cNvSpPr>
            <a:spLocks noGrp="1"/>
          </p:cNvSpPr>
          <p:nvPr>
            <p:ph type="sldNum" sz="quarter" idx="5"/>
          </p:nvPr>
        </p:nvSpPr>
        <p:spPr>
          <a:xfrm>
            <a:off x="6435656" y="8685856"/>
            <a:ext cx="420775" cy="456570"/>
          </a:xfrm>
          <a:noFill/>
        </p:spPr>
        <p:txBody>
          <a:bodyPr/>
          <a:lstStyle/>
          <a:p>
            <a:fld id="{72DBF5AE-4228-4AD1-9ADC-AAF7D6FEC6CD}"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22</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xfrm>
            <a:off x="4152900" y="234950"/>
            <a:ext cx="2143125" cy="1608138"/>
          </a:xfrm>
          <a:ln/>
        </p:spPr>
      </p:sp>
      <p:sp>
        <p:nvSpPr>
          <p:cNvPr id="70659" name="Notes Placeholder 2"/>
          <p:cNvSpPr>
            <a:spLocks noGrp="1"/>
          </p:cNvSpPr>
          <p:nvPr>
            <p:ph type="body" idx="1"/>
          </p:nvPr>
        </p:nvSpPr>
        <p:spPr>
          <a:xfrm>
            <a:off x="233939" y="1448430"/>
            <a:ext cx="6324181" cy="6434492"/>
          </a:xfrm>
          <a:ln/>
        </p:spPr>
        <p:txBody>
          <a:bodyPr/>
          <a:lstStyle/>
          <a:p>
            <a:pPr marL="108497" indent="-108497">
              <a:buFont typeface="Arial" pitchFamily="34" charset="0"/>
              <a:buChar char="•"/>
              <a:defRPr/>
            </a:pPr>
            <a:endParaRPr lang="en-US" dirty="0" smtClean="0"/>
          </a:p>
        </p:txBody>
      </p:sp>
      <p:sp>
        <p:nvSpPr>
          <p:cNvPr id="70660" name="Slide Number Placeholder 3"/>
          <p:cNvSpPr>
            <a:spLocks noGrp="1"/>
          </p:cNvSpPr>
          <p:nvPr>
            <p:ph type="sldNum" sz="quarter" idx="5"/>
          </p:nvPr>
        </p:nvSpPr>
        <p:spPr>
          <a:noFill/>
        </p:spPr>
        <p:txBody>
          <a:bodyPr/>
          <a:lstStyle/>
          <a:p>
            <a:fld id="{8C2041A0-A962-47D1-98B8-66FD41C9AE8E}" type="slidenum">
              <a:rPr lang="en-US" smtClean="0"/>
              <a:pPr/>
              <a:t>23</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xfrm>
            <a:off x="4152900" y="234950"/>
            <a:ext cx="2143125" cy="1608138"/>
          </a:xfrm>
          <a:ln/>
        </p:spPr>
      </p:sp>
      <p:sp>
        <p:nvSpPr>
          <p:cNvPr id="70659" name="Notes Placeholder 2"/>
          <p:cNvSpPr>
            <a:spLocks noGrp="1"/>
          </p:cNvSpPr>
          <p:nvPr>
            <p:ph type="body" idx="1"/>
          </p:nvPr>
        </p:nvSpPr>
        <p:spPr>
          <a:xfrm>
            <a:off x="233939" y="1448430"/>
            <a:ext cx="6324181" cy="6434492"/>
          </a:xfrm>
          <a:ln/>
        </p:spPr>
        <p:txBody>
          <a:bodyPr/>
          <a:lstStyle/>
          <a:p>
            <a:pPr marL="108497" indent="-108497">
              <a:buFont typeface="Arial" pitchFamily="34" charset="0"/>
              <a:buChar char="•"/>
              <a:defRPr/>
            </a:pPr>
            <a:endParaRPr lang="en-US" dirty="0" smtClean="0"/>
          </a:p>
        </p:txBody>
      </p:sp>
      <p:sp>
        <p:nvSpPr>
          <p:cNvPr id="70660" name="Slide Number Placeholder 3"/>
          <p:cNvSpPr>
            <a:spLocks noGrp="1"/>
          </p:cNvSpPr>
          <p:nvPr>
            <p:ph type="sldNum" sz="quarter" idx="5"/>
          </p:nvPr>
        </p:nvSpPr>
        <p:spPr>
          <a:noFill/>
        </p:spPr>
        <p:txBody>
          <a:bodyPr/>
          <a:lstStyle/>
          <a:p>
            <a:fld id="{8C2041A0-A962-47D1-98B8-66FD41C9AE8E}" type="slidenum">
              <a:rPr lang="en-US" smtClean="0"/>
              <a:pPr/>
              <a:t>24</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26</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fld id="{22866E2C-E294-4602-B4DF-5CAB4B6A3D2B}" type="slidenum">
              <a:rPr lang="en-US" smtClean="0"/>
              <a:pPr/>
              <a:t>3</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b="0" dirty="0" smtClean="0">
              <a:sym typeface="Wingdings" pitchFamily="2" charset="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fld id="{D9DA7237-29C0-4CC4-B120-56BFA52B3DB8}" type="slidenum">
              <a:rPr lang="en-US" smtClean="0"/>
              <a:pPr/>
              <a:t>4</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E443B935-8965-4261-AEC0-0F1F47375FF7}" type="slidenum">
              <a:rPr lang="en-US" smtClean="0"/>
              <a:pPr/>
              <a:t>6</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r>
              <a:rPr lang="en-US" dirty="0" smtClean="0"/>
              <a:t>	</a:t>
            </a: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4810125" y="301625"/>
            <a:ext cx="1784350" cy="1338263"/>
          </a:xfrm>
          <a:ln/>
        </p:spPr>
      </p:sp>
      <p:sp>
        <p:nvSpPr>
          <p:cNvPr id="65539" name="Notes Placeholder 2"/>
          <p:cNvSpPr>
            <a:spLocks noGrp="1"/>
          </p:cNvSpPr>
          <p:nvPr>
            <p:ph type="body" idx="1"/>
          </p:nvPr>
        </p:nvSpPr>
        <p:spPr>
          <a:xfrm>
            <a:off x="211959" y="1221720"/>
            <a:ext cx="6457635" cy="5754360"/>
          </a:xfrm>
          <a:noFill/>
          <a:ln/>
        </p:spPr>
        <p:txBody>
          <a:bodyPr>
            <a:normAutofit fontScale="92500" lnSpcReduction="20000"/>
          </a:bodyPr>
          <a:lstStyle/>
          <a:p>
            <a:pPr eaLnBrk="1" hangingPunct="1"/>
            <a:endParaRPr lang="en-US" dirty="0" smtClean="0"/>
          </a:p>
        </p:txBody>
      </p:sp>
      <p:sp>
        <p:nvSpPr>
          <p:cNvPr id="65540" name="Slide Number Placeholder 3"/>
          <p:cNvSpPr>
            <a:spLocks noGrp="1"/>
          </p:cNvSpPr>
          <p:nvPr>
            <p:ph type="sldNum" sz="quarter" idx="5"/>
          </p:nvPr>
        </p:nvSpPr>
        <p:spPr>
          <a:noFill/>
        </p:spPr>
        <p:txBody>
          <a:bodyPr/>
          <a:lstStyle/>
          <a:p>
            <a:fld id="{398C608B-F7D7-4D01-962B-F67BD5AF6345}" type="slidenum">
              <a:rPr lang="en-US" smtClean="0"/>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endParaRPr lang="en-US" dirty="0" smtClean="0"/>
          </a:p>
        </p:txBody>
      </p:sp>
      <p:sp>
        <p:nvSpPr>
          <p:cNvPr id="66564" name="Slide Number Placeholder 3"/>
          <p:cNvSpPr>
            <a:spLocks noGrp="1"/>
          </p:cNvSpPr>
          <p:nvPr>
            <p:ph type="sldNum" sz="quarter" idx="5"/>
          </p:nvPr>
        </p:nvSpPr>
        <p:spPr>
          <a:xfrm>
            <a:off x="6435656" y="8685856"/>
            <a:ext cx="420775" cy="456570"/>
          </a:xfrm>
          <a:noFill/>
        </p:spPr>
        <p:txBody>
          <a:bodyPr/>
          <a:lstStyle/>
          <a:p>
            <a:fld id="{031A94DD-7FCA-4945-A867-21FE03CC1A5F}" type="slidenum">
              <a:rPr lang="en-US" smtClean="0"/>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77500" lnSpcReduction="20000"/>
          </a:bodyPr>
          <a:lstStyle/>
          <a:p>
            <a:endParaRPr lang="es-ES" dirty="0"/>
          </a:p>
        </p:txBody>
      </p:sp>
      <p:sp>
        <p:nvSpPr>
          <p:cNvPr id="4" name="3 Marcador de número de diapositiva"/>
          <p:cNvSpPr>
            <a:spLocks noGrp="1"/>
          </p:cNvSpPr>
          <p:nvPr>
            <p:ph type="sldNum" sz="quarter" idx="10"/>
          </p:nvPr>
        </p:nvSpPr>
        <p:spPr/>
        <p:txBody>
          <a:bodyPr/>
          <a:lstStyle/>
          <a:p>
            <a:pPr>
              <a:defRPr/>
            </a:pPr>
            <a:fld id="{AD5870B2-16E8-4393-ACC5-C7E53BCF271B}" type="slidenum">
              <a:rPr lang="en-US" smtClean="0"/>
              <a:pPr>
                <a:defRPr/>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A157FC27-3710-46F3-BA84-287825D2254C}" type="slidenum">
              <a:rPr lang="es-ES"/>
              <a:pPr/>
              <a:t>10</a:t>
            </a:fld>
            <a:endParaRPr lang="es-ES"/>
          </a:p>
        </p:txBody>
      </p:sp>
      <p:sp>
        <p:nvSpPr>
          <p:cNvPr id="63491" name="Rectangle 2"/>
          <p:cNvSpPr>
            <a:spLocks noGrp="1" noRot="1" noChangeAspect="1" noChangeArrowheads="1" noTextEdit="1"/>
          </p:cNvSpPr>
          <p:nvPr>
            <p:ph type="sldImg"/>
          </p:nvPr>
        </p:nvSpPr>
        <p:spPr>
          <a:ln/>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14348" y="2000240"/>
            <a:ext cx="7681913" cy="1523495"/>
          </a:xfrm>
        </p:spPr>
        <p:txBody>
          <a:bodyPr>
            <a:noAutofit/>
          </a:bodyPr>
          <a:lstStyle>
            <a:lvl1pPr>
              <a:lnSpc>
                <a:spcPct val="90000"/>
              </a:lnSpc>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smtClean="0"/>
              <a:t>Haga clic para modificar el estilo de subtítulo del patrón</a:t>
            </a:r>
            <a:endParaRPr lang="en-US" dirty="0"/>
          </a:p>
        </p:txBody>
      </p:sp>
      <p:pic>
        <p:nvPicPr>
          <p:cNvPr id="8" name="Picture 5" descr="Windows Server Longhorn h logo.png"/>
          <p:cNvPicPr>
            <a:picLocks noChangeAspect="1"/>
          </p:cNvPicPr>
          <p:nvPr userDrawn="1"/>
        </p:nvPicPr>
        <p:blipFill>
          <a:blip r:embed="rId2"/>
          <a:srcRect/>
          <a:stretch>
            <a:fillRect/>
          </a:stretch>
        </p:blipFill>
        <p:spPr bwMode="auto">
          <a:xfrm>
            <a:off x="1214414" y="714356"/>
            <a:ext cx="6579100" cy="1000132"/>
          </a:xfrm>
          <a:prstGeom prst="rect">
            <a:avLst/>
          </a:prstGeom>
          <a:noFill/>
          <a:ln w="9525">
            <a:noFill/>
            <a:miter lim="800000"/>
            <a:headEnd/>
            <a:tailEnd/>
          </a:ln>
        </p:spPr>
      </p:pic>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chart">
  <p:cSld name="Título y gráfic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3" name="2 Marcador de gráfico"/>
          <p:cNvSpPr>
            <a:spLocks noGrp="1"/>
          </p:cNvSpPr>
          <p:nvPr>
            <p:ph type="chart" idx="1"/>
          </p:nvPr>
        </p:nvSpPr>
        <p:spPr>
          <a:xfrm>
            <a:off x="457200" y="1600200"/>
            <a:ext cx="8229600" cy="4525963"/>
          </a:xfrm>
        </p:spPr>
        <p:txBody>
          <a:bodyPr/>
          <a:lstStyle/>
          <a:p>
            <a:pPr lvl="0"/>
            <a:endParaRPr lang="es-ES" noProof="0" smtClean="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pic>
        <p:nvPicPr>
          <p:cNvPr id="6" name="Picture 5" descr="Windows Server Longhorn h logo.png"/>
          <p:cNvPicPr>
            <a:picLocks noChangeAspect="1"/>
          </p:cNvPicPr>
          <p:nvPr userDrawn="1"/>
        </p:nvPicPr>
        <p:blipFill>
          <a:blip r:embed="rId2"/>
          <a:srcRect/>
          <a:stretch>
            <a:fillRect/>
          </a:stretch>
        </p:blipFill>
        <p:spPr bwMode="auto">
          <a:xfrm>
            <a:off x="16176" y="6286520"/>
            <a:ext cx="3770006" cy="571480"/>
          </a:xfrm>
          <a:prstGeom prst="rect">
            <a:avLst/>
          </a:prstGeom>
          <a:noFill/>
          <a:ln w="9525">
            <a:noFill/>
            <a:miter lim="800000"/>
            <a:headEnd/>
            <a:tailEnd/>
          </a:ln>
        </p:spPr>
      </p:pic>
      <p:sp>
        <p:nvSpPr>
          <p:cNvPr id="10" name="Title 1"/>
          <p:cNvSpPr txBox="1">
            <a:spLocks/>
          </p:cNvSpPr>
          <p:nvPr userDrawn="1"/>
        </p:nvSpPr>
        <p:spPr>
          <a:xfrm>
            <a:off x="500034" y="357166"/>
            <a:ext cx="7358114" cy="1928826"/>
          </a:xfrm>
          <a:prstGeom prst="rect">
            <a:avLst/>
          </a:prstGeom>
        </p:spPr>
        <p:txBody>
          <a:bodyPr vert="horz" wrap="square" lIns="0" tIns="0" rIns="0" bIns="0" rtlCol="0" anchor="t">
            <a:noAutofit/>
          </a:bodyPr>
          <a:lstStyle>
            <a:lvl1pPr>
              <a:lnSpc>
                <a:spcPct val="90000"/>
              </a:lnSpc>
              <a:defRPr sz="5400"/>
            </a:lvl1pPr>
          </a:lstStyle>
          <a:p>
            <a:pPr marL="0" marR="0" lvl="0" indent="0" algn="l" defTabSz="912813" rtl="0" eaLnBrk="1" fontAlgn="base" latinLnBrk="0" hangingPunct="1">
              <a:lnSpc>
                <a:spcPct val="90000"/>
              </a:lnSpc>
              <a:spcBef>
                <a:spcPct val="0"/>
              </a:spcBef>
              <a:spcAft>
                <a:spcPct val="0"/>
              </a:spcAft>
              <a:buClrTx/>
              <a:buSzTx/>
              <a:buFontTx/>
              <a:buNone/>
              <a:tabLst/>
              <a:defRPr/>
            </a:pPr>
            <a:r>
              <a:rPr kumimoji="0" lang="es-ES" sz="8000" b="0" i="1"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Segoe" pitchFamily="34" charset="0"/>
                <a:ea typeface="+mn-ea"/>
                <a:cs typeface="Arial" charset="0"/>
              </a:rPr>
              <a:t>DEMO</a:t>
            </a:r>
            <a:endParaRPr kumimoji="0" lang="en-US" sz="8000" b="0" i="1" u="none" strike="noStrike" kern="1200" cap="none" spc="-150" normalizeH="0" baseline="0" noProof="0" dirty="0">
              <a:ln w="3175">
                <a:noFill/>
              </a:ln>
              <a:gradFill flip="none" rotWithShape="1">
                <a:gsLst>
                  <a:gs pos="0">
                    <a:srgbClr val="FFFFB9"/>
                  </a:gs>
                  <a:gs pos="36000">
                    <a:srgbClr val="FFFF99"/>
                  </a:gs>
                  <a:gs pos="86000">
                    <a:srgbClr val="F6AE1E"/>
                  </a:gs>
                </a:gsLst>
                <a:lin ang="5400000" scaled="0"/>
                <a:tileRect/>
              </a:gradFill>
              <a:effectLst>
                <a:outerShdw blurRad="38100" dist="38100" dir="2700000" algn="tl">
                  <a:srgbClr val="000000">
                    <a:alpha val="43137"/>
                  </a:srgbClr>
                </a:outerShdw>
              </a:effectLst>
              <a:uLnTx/>
              <a:uFillTx/>
              <a:latin typeface="Segoe" pitchFamily="34" charset="0"/>
              <a:ea typeface="+mn-ea"/>
              <a:cs typeface="Arial" charset="0"/>
            </a:endParaRPr>
          </a:p>
        </p:txBody>
      </p:sp>
      <p:sp>
        <p:nvSpPr>
          <p:cNvPr id="11" name="Subtitle 2"/>
          <p:cNvSpPr>
            <a:spLocks noGrp="1"/>
          </p:cNvSpPr>
          <p:nvPr>
            <p:ph type="subTitle" idx="1"/>
          </p:nvPr>
        </p:nvSpPr>
        <p:spPr>
          <a:xfrm>
            <a:off x="642910" y="4143380"/>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7" name="14 Marcador de texto"/>
          <p:cNvSpPr>
            <a:spLocks noGrp="1"/>
          </p:cNvSpPr>
          <p:nvPr>
            <p:ph type="body" sz="quarter" idx="10" hasCustomPrompt="1"/>
          </p:nvPr>
        </p:nvSpPr>
        <p:spPr>
          <a:xfrm>
            <a:off x="571472" y="2621327"/>
            <a:ext cx="7572375" cy="664797"/>
          </a:xfrm>
        </p:spPr>
        <p:txBody>
          <a:bodyPr vert="horz" wrap="square" lIns="0" tIns="0" rIns="0" bIns="0" rtlCol="0" anchor="t">
            <a:spAutoFit/>
          </a:bodyPr>
          <a:lstStyle>
            <a:lvl1pPr marL="396875" marR="0" indent="-396875" algn="l" defTabSz="912813" rtl="0" eaLnBrk="1" fontAlgn="base" latinLnBrk="0" hangingPunct="1">
              <a:lnSpc>
                <a:spcPct val="90000"/>
              </a:lnSpc>
              <a:spcBef>
                <a:spcPct val="20000"/>
              </a:spcBef>
              <a:spcAft>
                <a:spcPct val="0"/>
              </a:spcAft>
              <a:buClrTx/>
              <a:buSzTx/>
              <a:buFont typeface="Arial" pitchFamily="34" charset="0"/>
              <a:buNone/>
              <a:tabLst/>
              <a:defRPr lang="es-ES" sz="4400" kern="1200" spc="-150" baseline="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buFont typeface="Arial" pitchFamily="34" charset="0"/>
              <a:buNone/>
              <a:defRPr sz="1800"/>
            </a:lvl2pPr>
            <a:lvl3pPr>
              <a:buFont typeface="Arial" pitchFamily="34" charset="0"/>
              <a:buNone/>
              <a:defRPr sz="1600"/>
            </a:lvl3pPr>
            <a:lvl4pPr>
              <a:buFont typeface="Arial" pitchFamily="34" charset="0"/>
              <a:buNone/>
              <a:defRPr sz="1600"/>
            </a:lvl4pPr>
            <a:lvl5pPr>
              <a:buFont typeface="Arial" pitchFamily="34" charset="0"/>
              <a:buNone/>
              <a:defRPr sz="1600"/>
            </a:lvl5pPr>
          </a:lstStyle>
          <a:p>
            <a:pPr marL="396875" marR="0" lvl="0" indent="-396875" algn="l" defTabSz="912813" rtl="0" eaLnBrk="1" fontAlgn="base" latinLnBrk="0" hangingPunct="1">
              <a:lnSpc>
                <a:spcPct val="90000"/>
              </a:lnSpc>
              <a:spcBef>
                <a:spcPct val="20000"/>
              </a:spcBef>
              <a:spcAft>
                <a:spcPct val="0"/>
              </a:spcAft>
              <a:buClrTx/>
              <a:buSzTx/>
              <a:buFont typeface="Arial" pitchFamily="34" charset="0"/>
              <a:buNone/>
              <a:tabLst/>
              <a:defRPr/>
            </a:pPr>
            <a:r>
              <a:rPr kumimoji="0" lang="es-ES" sz="4800" b="0" i="0" u="none" strike="noStrike" kern="1200" cap="none" spc="-150" normalizeH="0" baseline="0" noProof="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uLnTx/>
                <a:uFillTx/>
                <a:latin typeface="Segoe" pitchFamily="34" charset="0"/>
                <a:ea typeface="+mn-ea"/>
                <a:cs typeface="Arial" charset="0"/>
              </a:rPr>
              <a:t>Título Demo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6" name="Text Placeholder 5"/>
          <p:cNvSpPr>
            <a:spLocks noGrp="1"/>
          </p:cNvSpPr>
          <p:nvPr>
            <p:ph type="body" sz="quarter" idx="10"/>
          </p:nvPr>
        </p:nvSpPr>
        <p:spPr>
          <a:xfrm>
            <a:off x="381000" y="1214422"/>
            <a:ext cx="8382000" cy="2407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5"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8"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a:xfrm>
            <a:off x="381000" y="1214422"/>
            <a:ext cx="8382000" cy="2409315"/>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5"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7"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pic>
        <p:nvPicPr>
          <p:cNvPr id="6"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8"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pic>
        <p:nvPicPr>
          <p:cNvPr id="4" name="Picture 4" descr="Technet.jpg"/>
          <p:cNvPicPr>
            <a:picLocks noChangeAspect="1"/>
          </p:cNvPicPr>
          <p:nvPr userDrawn="1"/>
        </p:nvPicPr>
        <p:blipFill>
          <a:blip r:embed="rId2"/>
          <a:srcRect/>
          <a:stretch>
            <a:fillRect/>
          </a:stretch>
        </p:blipFill>
        <p:spPr bwMode="auto">
          <a:xfrm>
            <a:off x="6343650" y="6286500"/>
            <a:ext cx="2800350" cy="571500"/>
          </a:xfrm>
          <a:prstGeom prst="rect">
            <a:avLst/>
          </a:prstGeom>
          <a:noFill/>
          <a:ln w="9525">
            <a:noFill/>
            <a:miter lim="800000"/>
            <a:headEnd/>
            <a:tailEnd/>
          </a:ln>
        </p:spPr>
      </p:pic>
      <p:pic>
        <p:nvPicPr>
          <p:cNvPr id="6" name="Picture 5" descr="Windows Server Longhorn h logo.png"/>
          <p:cNvPicPr>
            <a:picLocks noChangeAspect="1"/>
          </p:cNvPicPr>
          <p:nvPr userDrawn="1"/>
        </p:nvPicPr>
        <p:blipFill>
          <a:blip r:embed="rId3"/>
          <a:srcRect/>
          <a:stretch>
            <a:fillRect/>
          </a:stretch>
        </p:blipFill>
        <p:spPr bwMode="auto">
          <a:xfrm>
            <a:off x="16176" y="6286520"/>
            <a:ext cx="3770006" cy="571480"/>
          </a:xfrm>
          <a:prstGeom prst="rect">
            <a:avLst/>
          </a:prstGeom>
          <a:noFill/>
          <a:ln w="9525">
            <a:noFill/>
            <a:miter lim="800000"/>
            <a:headEnd/>
            <a:tailEnd/>
          </a:ln>
        </p:spPr>
      </p:pic>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pic>
        <p:nvPicPr>
          <p:cNvPr id="4" name="Picture 4" descr="Technet.jpg"/>
          <p:cNvPicPr>
            <a:picLocks noChangeAspect="1"/>
          </p:cNvPicPr>
          <p:nvPr/>
        </p:nvPicPr>
        <p:blipFill>
          <a:blip r:embed="rId2"/>
          <a:srcRect/>
          <a:stretch>
            <a:fillRect/>
          </a:stretch>
        </p:blipFill>
        <p:spPr bwMode="auto">
          <a:xfrm>
            <a:off x="6456363" y="6308725"/>
            <a:ext cx="2687637" cy="549275"/>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s-E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s-ES"/>
          </a:p>
        </p:txBody>
      </p:sp>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bl">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smtClean="0"/>
              <a:t>Haga clic para modificar el estilo de título del patrón</a:t>
            </a:r>
            <a:endParaRPr lang="es-ES"/>
          </a:p>
        </p:txBody>
      </p:sp>
      <p:sp>
        <p:nvSpPr>
          <p:cNvPr id="3" name="2 Marcador de tabla"/>
          <p:cNvSpPr>
            <a:spLocks noGrp="1"/>
          </p:cNvSpPr>
          <p:nvPr>
            <p:ph type="tbl" idx="1"/>
          </p:nvPr>
        </p:nvSpPr>
        <p:spPr>
          <a:xfrm>
            <a:off x="457200" y="1600200"/>
            <a:ext cx="8229600" cy="4525963"/>
          </a:xfrm>
        </p:spPr>
        <p:txBody>
          <a:bodyPr/>
          <a:lstStyle/>
          <a:p>
            <a:pPr lvl="0"/>
            <a:endParaRPr lang="es-ES" noProof="0" smtClean="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2"/>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5162"/>
          </a:xfrm>
          <a:prstGeom prst="rect">
            <a:avLst/>
          </a:prstGeom>
        </p:spPr>
        <p:txBody>
          <a:bodyPr vert="horz" wrap="square" lIns="0" tIns="0" rIns="0" bIns="0" rtlCol="0" anchor="t">
            <a:spAutoFit/>
          </a:bodyPr>
          <a:lstStyle/>
          <a:p>
            <a:r>
              <a:rPr lang="es-ES" dirty="0" smtClean="0"/>
              <a:t>Haga clic para modificar el estilo de título del patrón</a:t>
            </a:r>
            <a:endParaRPr lang="en-US" dirty="0"/>
          </a:p>
        </p:txBody>
      </p:sp>
      <p:sp>
        <p:nvSpPr>
          <p:cNvPr id="5123" name="Text Placeholder 2"/>
          <p:cNvSpPr>
            <a:spLocks noGrp="1"/>
          </p:cNvSpPr>
          <p:nvPr>
            <p:ph type="body" idx="1"/>
          </p:nvPr>
        </p:nvSpPr>
        <p:spPr bwMode="auto">
          <a:xfrm>
            <a:off x="381000" y="1412875"/>
            <a:ext cx="8382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s-ES" dirty="0" smtClean="0"/>
              <a:t>Haga clic para modificar el estilo de texto del patrón</a:t>
            </a:r>
          </a:p>
          <a:p>
            <a:pPr lvl="1"/>
            <a:r>
              <a:rPr lang="es-ES" dirty="0" smtClean="0"/>
              <a:t>Segundo nivel</a:t>
            </a:r>
          </a:p>
          <a:p>
            <a:pPr lvl="2"/>
            <a:r>
              <a:rPr lang="es-ES" dirty="0" smtClean="0"/>
              <a:t>Tercer nivel</a:t>
            </a:r>
          </a:p>
          <a:p>
            <a:pPr lvl="3"/>
            <a:r>
              <a:rPr lang="es-ES" dirty="0" smtClean="0"/>
              <a:t>Cuarto nivel</a:t>
            </a:r>
          </a:p>
          <a:p>
            <a:pPr lvl="4"/>
            <a:r>
              <a:rPr lang="es-ES" dirty="0" smtClean="0"/>
              <a:t>Quinto nivel</a:t>
            </a:r>
            <a:endParaRPr lang="en-US" dirty="0" smtClean="0"/>
          </a:p>
        </p:txBody>
      </p:sp>
      <p:pic>
        <p:nvPicPr>
          <p:cNvPr id="7" name="6 Imagen" descr="TechNet_rgb.jpg"/>
          <p:cNvPicPr>
            <a:picLocks noChangeAspect="1"/>
          </p:cNvPicPr>
          <p:nvPr/>
        </p:nvPicPr>
        <p:blipFill>
          <a:blip r:embed="rId13"/>
          <a:stretch>
            <a:fillRect/>
          </a:stretch>
        </p:blipFill>
        <p:spPr>
          <a:xfrm>
            <a:off x="6336486" y="6286520"/>
            <a:ext cx="2807514" cy="571480"/>
          </a:xfrm>
          <a:prstGeom prst="rect">
            <a:avLst/>
          </a:prstGeom>
        </p:spPr>
      </p:pic>
    </p:spTree>
  </p:cSld>
  <p:clrMap bg1="dk1" tx1="lt1" bg2="dk2" tx2="lt2" accent1="accent1" accent2="accent2" accent3="accent3" accent4="accent4" accent5="accent5" accent6="accent6" hlink="hlink" folHlink="folHlink"/>
  <p:sldLayoutIdLst>
    <p:sldLayoutId id="2147483773" r:id="rId1"/>
    <p:sldLayoutId id="2147483780" r:id="rId2"/>
    <p:sldLayoutId id="2147483775" r:id="rId3"/>
    <p:sldLayoutId id="2147483776" r:id="rId4"/>
    <p:sldLayoutId id="2147483777" r:id="rId5"/>
    <p:sldLayoutId id="2147483779" r:id="rId6"/>
    <p:sldLayoutId id="2147483781" r:id="rId7"/>
    <p:sldLayoutId id="2147483782" r:id="rId8"/>
    <p:sldLayoutId id="2147483783" r:id="rId9"/>
    <p:sldLayoutId id="2147483784" r:id="rId10"/>
  </p:sldLayoutIdLst>
  <p:transition>
    <p:fade/>
  </p:transition>
  <p:txStyles>
    <p:titleStyle>
      <a:lvl1pPr algn="l" defTabSz="912813" rtl="0" eaLnBrk="1" fontAlgn="base" hangingPunct="1">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a:lvl2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2pPr>
      <a:lvl3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3pPr>
      <a:lvl4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4pPr>
      <a:lvl5pPr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5pPr>
      <a:lvl6pPr marL="4572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6pPr>
      <a:lvl7pPr marL="9144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7pPr>
      <a:lvl8pPr marL="13716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8pPr>
      <a:lvl9pPr marL="1828800" algn="l" defTabSz="912813" rtl="0" eaLnBrk="1" fontAlgn="base" hangingPunct="1">
        <a:lnSpc>
          <a:spcPct val="90000"/>
        </a:lnSpc>
        <a:spcBef>
          <a:spcPct val="0"/>
        </a:spcBef>
        <a:spcAft>
          <a:spcPct val="0"/>
        </a:spcAft>
        <a:defRPr sz="4800">
          <a:solidFill>
            <a:schemeClr val="tx1"/>
          </a:solidFill>
          <a:latin typeface="Segoe" pitchFamily="34" charset="0"/>
          <a:cs typeface="Arial" charset="0"/>
        </a:defRPr>
      </a:lvl9pPr>
    </p:titleStyle>
    <p:bodyStyle>
      <a:lvl1pPr marL="396875" indent="-396875" algn="l" defTabSz="912813" rtl="0" eaLnBrk="1" fontAlgn="base" hangingPunct="1">
        <a:lnSpc>
          <a:spcPct val="90000"/>
        </a:lnSpc>
        <a:spcBef>
          <a:spcPct val="20000"/>
        </a:spcBef>
        <a:spcAft>
          <a:spcPct val="0"/>
        </a:spcAft>
        <a:buBlip>
          <a:blip r:embed="rId14"/>
        </a:buBlip>
        <a:defRPr sz="3200" kern="1200">
          <a:solidFill>
            <a:schemeClr val="tx1"/>
          </a:solidFill>
          <a:latin typeface="+mn-lt"/>
          <a:ea typeface="+mn-ea"/>
          <a:cs typeface="+mn-cs"/>
        </a:defRPr>
      </a:lvl1pPr>
      <a:lvl2pPr marL="914400" indent="-396875" algn="l" defTabSz="912813" rtl="0" eaLnBrk="1" fontAlgn="base" hangingPunct="1">
        <a:lnSpc>
          <a:spcPct val="90000"/>
        </a:lnSpc>
        <a:spcBef>
          <a:spcPct val="20000"/>
        </a:spcBef>
        <a:spcAft>
          <a:spcPct val="0"/>
        </a:spcAft>
        <a:buBlip>
          <a:blip r:embed="rId15"/>
        </a:buBlip>
        <a:defRPr sz="2800" kern="1200">
          <a:solidFill>
            <a:schemeClr val="tx1"/>
          </a:solidFill>
          <a:latin typeface="+mn-lt"/>
          <a:ea typeface="+mn-ea"/>
          <a:cs typeface="+mn-cs"/>
        </a:defRPr>
      </a:lvl2pPr>
      <a:lvl3pPr marL="1258888" indent="-344488" algn="l" defTabSz="912813" rtl="0" eaLnBrk="1" fontAlgn="base" hangingPunct="1">
        <a:lnSpc>
          <a:spcPct val="90000"/>
        </a:lnSpc>
        <a:spcBef>
          <a:spcPct val="20000"/>
        </a:spcBef>
        <a:spcAft>
          <a:spcPct val="0"/>
        </a:spcAft>
        <a:buBlip>
          <a:blip r:embed="rId15"/>
        </a:buBlip>
        <a:defRPr sz="2400" kern="1200">
          <a:solidFill>
            <a:schemeClr val="tx1"/>
          </a:solidFill>
          <a:latin typeface="+mn-lt"/>
          <a:ea typeface="+mn-ea"/>
          <a:cs typeface="+mn-cs"/>
        </a:defRPr>
      </a:lvl3pPr>
      <a:lvl4pPr marL="1604963" indent="-346075" algn="l" defTabSz="912813" rtl="0" eaLnBrk="1" fontAlgn="base" hangingPunct="1">
        <a:lnSpc>
          <a:spcPct val="90000"/>
        </a:lnSpc>
        <a:spcBef>
          <a:spcPct val="20000"/>
        </a:spcBef>
        <a:spcAft>
          <a:spcPct val="0"/>
        </a:spcAft>
        <a:buBlip>
          <a:blip r:embed="rId15"/>
        </a:buBlip>
        <a:defRPr sz="2400" kern="1200">
          <a:solidFill>
            <a:schemeClr val="tx1"/>
          </a:solidFill>
          <a:latin typeface="+mn-lt"/>
          <a:ea typeface="+mn-ea"/>
          <a:cs typeface="+mn-cs"/>
        </a:defRPr>
      </a:lvl4pPr>
      <a:lvl5pPr marL="1941513" indent="-336550" algn="l" defTabSz="912813" rtl="0" eaLnBrk="1" fontAlgn="base" hangingPunct="1">
        <a:lnSpc>
          <a:spcPct val="90000"/>
        </a:lnSpc>
        <a:spcBef>
          <a:spcPct val="20000"/>
        </a:spcBef>
        <a:spcAft>
          <a:spcPct val="0"/>
        </a:spcAft>
        <a:buBlip>
          <a:blip r:embed="rId15"/>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parada@microsoft.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xml"/><Relationship Id="rId1" Type="http://schemas.openxmlformats.org/officeDocument/2006/relationships/tags" Target="../tags/tag2.xml"/></Relationships>
</file>

<file path=ppt/slides/_rels/slide17.xml.rels><?xml version="1.0" encoding="UTF-8" standalone="yes"?>
<Relationships xmlns="http://schemas.openxmlformats.org/package/2006/relationships"><Relationship Id="rId3" Type="http://schemas.openxmlformats.org/officeDocument/2006/relationships/hyperlink" Target="http://www.microsoft.com/technet/windowsvista/evaluate/feat/uaprot.mspx" TargetMode="External"/><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microsoft.com/downloads/details.aspx?familyid=518D870C-FA3E-4F6A-97F5-ACAF31DE6DCE&amp;displaylang=en" TargetMode="External"/><Relationship Id="rId2" Type="http://schemas.openxmlformats.org/officeDocument/2006/relationships/notesSlide" Target="../notesSlides/notesSlide23.xml"/><Relationship Id="rId1" Type="http://schemas.openxmlformats.org/officeDocument/2006/relationships/slideLayout" Target="../slideLayouts/slideLayout4.xml"/><Relationship Id="rId5" Type="http://schemas.openxmlformats.org/officeDocument/2006/relationships/hyperlink" Target="http://forums.microsoft.com/TechNet/ShowForum.aspx?ForumID=581&amp;SiteID=17" TargetMode="External"/><Relationship Id="rId4" Type="http://schemas.openxmlformats.org/officeDocument/2006/relationships/hyperlink" Target="http://technet2.microsoft.com/windowsserver2008/en/library/61d24255-dad1-4fd2-b4a3-a91a22973def1033.mspx?mfr=true"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microsoft.com/spain/technet/jornadas/default.mspx" TargetMode="External"/><Relationship Id="rId2" Type="http://schemas.openxmlformats.org/officeDocument/2006/relationships/hyperlink" Target="http://www.microsoft.com/spain/technet/prodtechnol/windowsserver/2008/default.mspx" TargetMode="External"/><Relationship Id="rId1" Type="http://schemas.openxmlformats.org/officeDocument/2006/relationships/slideLayout" Target="../slideLayouts/slideLayout4.xml"/><Relationship Id="rId5" Type="http://schemas.openxmlformats.org/officeDocument/2006/relationships/hyperlink" Target="http://forums.microsoft.com/technet-es/default.aspx?siteid=30" TargetMode="External"/><Relationship Id="rId4" Type="http://schemas.openxmlformats.org/officeDocument/2006/relationships/hyperlink" Target="http://www.microsoft.com/spain/technet/jornadas/webcasts/webcasts_ant.aspx?id=1"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technet.microsoft.com/es-es/subscriptions/default.aspx" TargetMode="External"/><Relationship Id="rId2" Type="http://schemas.openxmlformats.org/officeDocument/2006/relationships/hyperlink" Target="http://www.microsoft.com/spain/technet/boletines/default.mspx" TargetMode="Externa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png"/><Relationship Id="rId1" Type="http://schemas.openxmlformats.org/officeDocument/2006/relationships/slideLayout" Target="../slideLayouts/slideLayout6.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 Id="rId9"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8.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142976" y="2357430"/>
            <a:ext cx="7681913" cy="928694"/>
          </a:xfrm>
        </p:spPr>
        <p:txBody>
          <a:bodyPr/>
          <a:lstStyle/>
          <a:p>
            <a:r>
              <a:rPr lang="es-ES" dirty="0" smtClean="0"/>
              <a:t>Mejoras de Seguridad</a:t>
            </a:r>
            <a:endParaRPr lang="es-ES" dirty="0"/>
          </a:p>
        </p:txBody>
      </p:sp>
      <p:sp>
        <p:nvSpPr>
          <p:cNvPr id="3" name="2 Subtítulo"/>
          <p:cNvSpPr>
            <a:spLocks noGrp="1"/>
          </p:cNvSpPr>
          <p:nvPr>
            <p:ph type="subTitle" idx="1"/>
          </p:nvPr>
        </p:nvSpPr>
        <p:spPr/>
        <p:txBody>
          <a:bodyPr/>
          <a:lstStyle/>
          <a:p>
            <a:pPr algn="r">
              <a:defRPr/>
            </a:pPr>
            <a:r>
              <a:rPr lang="en-US" sz="2400" dirty="0" smtClean="0"/>
              <a:t>José Parada Gimeno</a:t>
            </a:r>
          </a:p>
          <a:p>
            <a:pPr algn="r">
              <a:defRPr/>
            </a:pPr>
            <a:r>
              <a:rPr lang="en-US" sz="2400" dirty="0" err="1" smtClean="0"/>
              <a:t>ITPro</a:t>
            </a:r>
            <a:r>
              <a:rPr lang="en-US" sz="2400" dirty="0" smtClean="0"/>
              <a:t> Evangelist</a:t>
            </a:r>
          </a:p>
          <a:p>
            <a:pPr algn="r">
              <a:defRPr/>
            </a:pPr>
            <a:r>
              <a:rPr lang="en-US" sz="2400" dirty="0" smtClean="0">
                <a:hlinkClick r:id="rId3"/>
              </a:rPr>
              <a:t>jparada@microsoft.com</a:t>
            </a:r>
            <a:r>
              <a:rPr lang="en-US" sz="2400" dirty="0" smtClean="0"/>
              <a:t> </a:t>
            </a:r>
          </a:p>
          <a:p>
            <a:endParaRPr lang="es-ES" sz="2400" dirty="0"/>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Picture5"/>
          <p:cNvPicPr>
            <a:picLocks noChangeAspect="1" noChangeArrowheads="1"/>
          </p:cNvPicPr>
          <p:nvPr/>
        </p:nvPicPr>
        <p:blipFill>
          <a:blip r:embed="rId3"/>
          <a:srcRect/>
          <a:stretch>
            <a:fillRect/>
          </a:stretch>
        </p:blipFill>
        <p:spPr bwMode="auto">
          <a:xfrm>
            <a:off x="1544638" y="685800"/>
            <a:ext cx="6426200" cy="5078413"/>
          </a:xfrm>
          <a:prstGeom prst="rect">
            <a:avLst/>
          </a:prstGeom>
          <a:noFill/>
          <a:ln w="9525">
            <a:noFill/>
            <a:miter lim="800000"/>
            <a:headEnd/>
            <a:tailEnd/>
          </a:ln>
        </p:spPr>
      </p:pic>
      <p:sp>
        <p:nvSpPr>
          <p:cNvPr id="18435" name="Rectangle 3"/>
          <p:cNvSpPr>
            <a:spLocks noGrp="1" noChangeArrowheads="1"/>
          </p:cNvSpPr>
          <p:nvPr>
            <p:ph type="title"/>
          </p:nvPr>
        </p:nvSpPr>
        <p:spPr/>
        <p:txBody>
          <a:bodyPr/>
          <a:lstStyle/>
          <a:p>
            <a:pPr eaLnBrk="1" hangingPunct="1"/>
            <a:r>
              <a:rPr lang="es-ES" smtClean="0"/>
              <a:t>Diseño del Disco</a:t>
            </a:r>
          </a:p>
        </p:txBody>
      </p:sp>
      <p:sp>
        <p:nvSpPr>
          <p:cNvPr id="171012" name="Text Box 4"/>
          <p:cNvSpPr txBox="1">
            <a:spLocks noChangeArrowheads="1"/>
          </p:cNvSpPr>
          <p:nvPr/>
        </p:nvSpPr>
        <p:spPr bwMode="auto">
          <a:xfrm>
            <a:off x="395288" y="3068638"/>
            <a:ext cx="4038600" cy="2071687"/>
          </a:xfrm>
          <a:prstGeom prst="rect">
            <a:avLst/>
          </a:prstGeom>
          <a:noFill/>
          <a:ln w="3175" algn="ctr">
            <a:noFill/>
            <a:miter lim="800000"/>
            <a:headEnd/>
            <a:tailEnd/>
          </a:ln>
          <a:effectLst/>
        </p:spPr>
        <p:txBody>
          <a:bodyPr>
            <a:spAutoFit/>
          </a:bodyPr>
          <a:lstStyle/>
          <a:p>
            <a:pPr>
              <a:spcBef>
                <a:spcPct val="10000"/>
              </a:spcBef>
              <a:defRPr/>
            </a:pPr>
            <a:r>
              <a:rPr lang="es-ES" sz="2000">
                <a:effectLst>
                  <a:outerShdw blurRad="38100" dist="38100" dir="2700000" algn="tl">
                    <a:srgbClr val="000000"/>
                  </a:outerShdw>
                </a:effectLst>
              </a:rPr>
              <a:t>El Volumen del SO contiene:</a:t>
            </a:r>
          </a:p>
          <a:p>
            <a:pPr>
              <a:spcBef>
                <a:spcPct val="10000"/>
              </a:spcBef>
              <a:buFontTx/>
              <a:buChar char="•"/>
              <a:defRPr/>
            </a:pPr>
            <a:r>
              <a:rPr lang="es-ES" sz="2000">
                <a:effectLst>
                  <a:outerShdw blurRad="38100" dist="38100" dir="2700000" algn="tl">
                    <a:srgbClr val="000000"/>
                  </a:outerShdw>
                </a:effectLst>
              </a:rPr>
              <a:t>SO cifrado</a:t>
            </a:r>
          </a:p>
          <a:p>
            <a:pPr>
              <a:spcBef>
                <a:spcPct val="10000"/>
              </a:spcBef>
              <a:buFontTx/>
              <a:buChar char="•"/>
              <a:defRPr/>
            </a:pPr>
            <a:r>
              <a:rPr lang="es-ES" sz="2000">
                <a:effectLst>
                  <a:outerShdw blurRad="38100" dist="38100" dir="2700000" algn="tl">
                    <a:srgbClr val="000000"/>
                  </a:outerShdw>
                </a:effectLst>
              </a:rPr>
              <a:t>Ficheros de Paginación cifrados</a:t>
            </a:r>
          </a:p>
          <a:p>
            <a:pPr>
              <a:spcBef>
                <a:spcPct val="10000"/>
              </a:spcBef>
              <a:buFontTx/>
              <a:buChar char="•"/>
              <a:defRPr/>
            </a:pPr>
            <a:r>
              <a:rPr lang="es-ES" sz="2000">
                <a:effectLst>
                  <a:outerShdw blurRad="38100" dist="38100" dir="2700000" algn="tl">
                    <a:srgbClr val="000000"/>
                  </a:outerShdw>
                </a:effectLst>
              </a:rPr>
              <a:t>Ficheros temporales cifrados</a:t>
            </a:r>
          </a:p>
          <a:p>
            <a:pPr>
              <a:spcBef>
                <a:spcPct val="10000"/>
              </a:spcBef>
              <a:buFontTx/>
              <a:buChar char="•"/>
              <a:defRPr/>
            </a:pPr>
            <a:r>
              <a:rPr lang="es-ES" sz="2000">
                <a:effectLst>
                  <a:outerShdw blurRad="38100" dist="38100" dir="2700000" algn="tl">
                    <a:srgbClr val="000000"/>
                  </a:outerShdw>
                </a:effectLst>
              </a:rPr>
              <a:t>Datos Cifrados</a:t>
            </a:r>
          </a:p>
          <a:p>
            <a:pPr>
              <a:spcBef>
                <a:spcPct val="10000"/>
              </a:spcBef>
              <a:buFontTx/>
              <a:buChar char="•"/>
              <a:defRPr/>
            </a:pPr>
            <a:r>
              <a:rPr lang="es-ES" sz="2000">
                <a:effectLst>
                  <a:outerShdw blurRad="38100" dist="38100" dir="2700000" algn="tl">
                    <a:srgbClr val="000000"/>
                  </a:outerShdw>
                </a:effectLst>
              </a:rPr>
              <a:t>Fichero de hibernación cifrado</a:t>
            </a:r>
          </a:p>
        </p:txBody>
      </p:sp>
      <p:sp>
        <p:nvSpPr>
          <p:cNvPr id="171013" name="Text Box 5"/>
          <p:cNvSpPr txBox="1">
            <a:spLocks noChangeArrowheads="1"/>
          </p:cNvSpPr>
          <p:nvPr/>
        </p:nvSpPr>
        <p:spPr bwMode="auto">
          <a:xfrm>
            <a:off x="5795963" y="4724400"/>
            <a:ext cx="3168650" cy="1371600"/>
          </a:xfrm>
          <a:prstGeom prst="rect">
            <a:avLst/>
          </a:prstGeom>
          <a:noFill/>
          <a:ln w="3175" algn="ctr">
            <a:noFill/>
            <a:miter lim="800000"/>
            <a:headEnd/>
            <a:tailEnd/>
          </a:ln>
          <a:effectLst/>
        </p:spPr>
        <p:txBody>
          <a:bodyPr>
            <a:spAutoFit/>
          </a:bodyPr>
          <a:lstStyle/>
          <a:p>
            <a:pPr>
              <a:spcBef>
                <a:spcPct val="10000"/>
              </a:spcBef>
              <a:defRPr/>
            </a:pPr>
            <a:r>
              <a:rPr lang="es-ES" sz="2000">
                <a:effectLst>
                  <a:outerShdw blurRad="38100" dist="38100" dir="2700000" algn="tl">
                    <a:srgbClr val="000000"/>
                  </a:outerShdw>
                </a:effectLst>
              </a:rPr>
              <a:t>La partición de sistema contiene:</a:t>
            </a:r>
          </a:p>
          <a:p>
            <a:pPr>
              <a:spcBef>
                <a:spcPct val="10000"/>
              </a:spcBef>
              <a:defRPr/>
            </a:pPr>
            <a:r>
              <a:rPr lang="es-ES" sz="2000">
                <a:effectLst>
                  <a:outerShdw blurRad="38100" dist="38100" dir="2700000" algn="tl">
                    <a:srgbClr val="000000"/>
                  </a:outerShdw>
                </a:effectLst>
              </a:rPr>
              <a:t>Utilidades de Arranque</a:t>
            </a:r>
          </a:p>
          <a:p>
            <a:pPr>
              <a:spcBef>
                <a:spcPct val="10000"/>
              </a:spcBef>
              <a:defRPr/>
            </a:pPr>
            <a:r>
              <a:rPr lang="es-ES" sz="2000">
                <a:effectLst>
                  <a:outerShdw blurRad="38100" dist="38100" dir="2700000" algn="tl">
                    <a:srgbClr val="000000"/>
                  </a:outerShdw>
                </a:effectLst>
              </a:rPr>
              <a:t>(Sin cifrar, ~50MB)</a:t>
            </a:r>
          </a:p>
        </p:txBody>
      </p:sp>
      <p:sp>
        <p:nvSpPr>
          <p:cNvPr id="171014" name="Text Box 6"/>
          <p:cNvSpPr txBox="1">
            <a:spLocks noChangeArrowheads="1"/>
          </p:cNvSpPr>
          <p:nvPr/>
        </p:nvSpPr>
        <p:spPr bwMode="auto">
          <a:xfrm>
            <a:off x="7237413" y="2879725"/>
            <a:ext cx="1190625" cy="396875"/>
          </a:xfrm>
          <a:prstGeom prst="rect">
            <a:avLst/>
          </a:prstGeom>
          <a:noFill/>
          <a:ln w="3175" algn="ctr">
            <a:noFill/>
            <a:miter lim="800000"/>
            <a:headEnd/>
            <a:tailEnd/>
          </a:ln>
          <a:effectLst/>
        </p:spPr>
        <p:txBody>
          <a:bodyPr>
            <a:spAutoFit/>
          </a:bodyPr>
          <a:lstStyle/>
          <a:p>
            <a:pPr algn="ctr">
              <a:spcBef>
                <a:spcPct val="10000"/>
              </a:spcBef>
              <a:defRPr/>
            </a:pPr>
            <a:r>
              <a:rPr lang="es-ES" sz="2000">
                <a:effectLst>
                  <a:outerShdw blurRad="38100" dist="38100" dir="2700000" algn="tl">
                    <a:srgbClr val="000000"/>
                  </a:outerShdw>
                </a:effectLst>
              </a:rPr>
              <a:t>MBR</a:t>
            </a:r>
          </a:p>
        </p:txBody>
      </p:sp>
      <p:sp>
        <p:nvSpPr>
          <p:cNvPr id="18439" name="Line 7"/>
          <p:cNvSpPr>
            <a:spLocks noChangeShapeType="1"/>
          </p:cNvSpPr>
          <p:nvPr/>
        </p:nvSpPr>
        <p:spPr bwMode="auto">
          <a:xfrm flipV="1">
            <a:off x="2555875" y="2492375"/>
            <a:ext cx="1557338" cy="431800"/>
          </a:xfrm>
          <a:prstGeom prst="line">
            <a:avLst/>
          </a:prstGeom>
          <a:noFill/>
          <a:ln w="3175">
            <a:solidFill>
              <a:schemeClr val="bg2"/>
            </a:solidFill>
            <a:round/>
            <a:headEnd/>
            <a:tailEnd type="triangle" w="med" len="med"/>
          </a:ln>
        </p:spPr>
        <p:txBody>
          <a:bodyPr wrap="none" anchor="ctr"/>
          <a:lstStyle/>
          <a:p>
            <a:endParaRPr lang="es-ES"/>
          </a:p>
        </p:txBody>
      </p:sp>
      <p:sp>
        <p:nvSpPr>
          <p:cNvPr id="18440" name="Line 8"/>
          <p:cNvSpPr>
            <a:spLocks noChangeShapeType="1"/>
          </p:cNvSpPr>
          <p:nvPr/>
        </p:nvSpPr>
        <p:spPr bwMode="auto">
          <a:xfrm flipH="1">
            <a:off x="6569075" y="3067050"/>
            <a:ext cx="914400" cy="112713"/>
          </a:xfrm>
          <a:prstGeom prst="line">
            <a:avLst/>
          </a:prstGeom>
          <a:noFill/>
          <a:ln w="3175">
            <a:solidFill>
              <a:schemeClr val="bg2"/>
            </a:solidFill>
            <a:round/>
            <a:headEnd/>
            <a:tailEnd type="triangle" w="med" len="med"/>
          </a:ln>
        </p:spPr>
        <p:txBody>
          <a:bodyPr wrap="none" anchor="ctr"/>
          <a:lstStyle/>
          <a:p>
            <a:endParaRPr lang="es-ES"/>
          </a:p>
        </p:txBody>
      </p:sp>
      <p:sp>
        <p:nvSpPr>
          <p:cNvPr id="18441" name="Line 9"/>
          <p:cNvSpPr>
            <a:spLocks noChangeShapeType="1"/>
          </p:cNvSpPr>
          <p:nvPr/>
        </p:nvSpPr>
        <p:spPr bwMode="auto">
          <a:xfrm flipH="1" flipV="1">
            <a:off x="6105525" y="4418013"/>
            <a:ext cx="350838" cy="336550"/>
          </a:xfrm>
          <a:prstGeom prst="line">
            <a:avLst/>
          </a:prstGeom>
          <a:noFill/>
          <a:ln w="3175">
            <a:solidFill>
              <a:schemeClr val="bg2"/>
            </a:solidFill>
            <a:round/>
            <a:headEnd/>
            <a:tailEnd type="triangle" w="med" len="med"/>
          </a:ln>
        </p:spPr>
        <p:txBody>
          <a:bodyPr wrap="none" anchor="ctr"/>
          <a:lstStyle/>
          <a:p>
            <a:endParaRPr lang="es-ES"/>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6"/>
          <p:cNvSpPr>
            <a:spLocks noGrp="1" noChangeArrowheads="1"/>
          </p:cNvSpPr>
          <p:nvPr>
            <p:ph type="title"/>
          </p:nvPr>
        </p:nvSpPr>
        <p:spPr>
          <a:xfrm>
            <a:off x="381000" y="230188"/>
            <a:ext cx="8382000" cy="997196"/>
          </a:xfrm>
        </p:spPr>
        <p:txBody>
          <a:bodyPr/>
          <a:lstStyle/>
          <a:p>
            <a:pPr eaLnBrk="1" hangingPunct="1">
              <a:defRPr/>
            </a:pPr>
            <a:r>
              <a:rPr lang="es-ES" dirty="0" smtClean="0">
                <a:sym typeface="Wingdings" pitchFamily="2" charset="2"/>
              </a:rPr>
              <a:t>Integridad en el Código del SO I</a:t>
            </a:r>
            <a:br>
              <a:rPr lang="es-ES" dirty="0" smtClean="0">
                <a:sym typeface="Wingdings" pitchFamily="2" charset="2"/>
              </a:rPr>
            </a:br>
            <a:r>
              <a:rPr lang="es-ES" sz="2400" dirty="0" smtClean="0">
                <a:solidFill>
                  <a:srgbClr val="D1E4F3"/>
                </a:solidFill>
                <a:sym typeface="Wingdings" pitchFamily="2" charset="2"/>
              </a:rPr>
              <a:t>Protección a los ficheros del SO</a:t>
            </a:r>
            <a:endParaRPr lang="es-ES" dirty="0" smtClean="0">
              <a:sym typeface="Wingdings" pitchFamily="2" charset="2"/>
            </a:endParaRPr>
          </a:p>
        </p:txBody>
      </p:sp>
      <p:sp>
        <p:nvSpPr>
          <p:cNvPr id="24579" name="Rectangle 7"/>
          <p:cNvSpPr>
            <a:spLocks noGrp="1" noChangeArrowheads="1"/>
          </p:cNvSpPr>
          <p:nvPr>
            <p:ph idx="1"/>
          </p:nvPr>
        </p:nvSpPr>
        <p:spPr>
          <a:xfrm>
            <a:off x="371475" y="1506538"/>
            <a:ext cx="8380413" cy="4321175"/>
          </a:xfrm>
        </p:spPr>
        <p:txBody>
          <a:bodyPr/>
          <a:lstStyle/>
          <a:p>
            <a:pPr eaLnBrk="1" hangingPunct="1">
              <a:defRPr/>
            </a:pPr>
            <a:r>
              <a:rPr lang="es-ES" sz="2800" dirty="0" smtClean="0">
                <a:sym typeface="Wingdings" pitchFamily="2" charset="2"/>
              </a:rPr>
              <a:t>Valida la integridad del proceso de Arranque</a:t>
            </a:r>
          </a:p>
          <a:p>
            <a:pPr lvl="1" eaLnBrk="1" hangingPunct="1">
              <a:defRPr/>
            </a:pPr>
            <a:r>
              <a:rPr lang="es-ES" sz="2400" dirty="0" smtClean="0">
                <a:sym typeface="Wingdings" pitchFamily="2" charset="2"/>
              </a:rPr>
              <a:t>Chequea el </a:t>
            </a:r>
            <a:r>
              <a:rPr lang="es-ES" sz="2400" dirty="0" err="1" smtClean="0">
                <a:sym typeface="Wingdings" pitchFamily="2" charset="2"/>
              </a:rPr>
              <a:t>Kernel</a:t>
            </a:r>
            <a:r>
              <a:rPr lang="es-ES" sz="2400" dirty="0" smtClean="0">
                <a:sym typeface="Wingdings" pitchFamily="2" charset="2"/>
              </a:rPr>
              <a:t>, la HAL y los drivers del inicio.</a:t>
            </a:r>
          </a:p>
          <a:p>
            <a:pPr lvl="1" eaLnBrk="1" hangingPunct="1">
              <a:defRPr/>
            </a:pPr>
            <a:r>
              <a:rPr lang="es-ES" sz="2400" dirty="0" smtClean="0">
                <a:sym typeface="Wingdings" pitchFamily="2" charset="2"/>
              </a:rPr>
              <a:t>Si la validación falla, la imagen no se carga.</a:t>
            </a:r>
          </a:p>
          <a:p>
            <a:pPr eaLnBrk="1" hangingPunct="1">
              <a:defRPr/>
            </a:pPr>
            <a:r>
              <a:rPr lang="es-ES" sz="2800" dirty="0" smtClean="0">
                <a:sym typeface="Wingdings" pitchFamily="2" charset="2"/>
              </a:rPr>
              <a:t>Valida la integridad de la imagen de cada binario</a:t>
            </a:r>
          </a:p>
          <a:p>
            <a:pPr lvl="1" eaLnBrk="1" hangingPunct="1">
              <a:defRPr/>
            </a:pPr>
            <a:r>
              <a:rPr lang="es-ES" sz="2400" dirty="0" smtClean="0">
                <a:sym typeface="Wingdings" pitchFamily="2" charset="2"/>
              </a:rPr>
              <a:t>Implementado como un driver de filtro de sistema</a:t>
            </a:r>
          </a:p>
          <a:p>
            <a:pPr lvl="1" eaLnBrk="1" hangingPunct="1">
              <a:defRPr/>
            </a:pPr>
            <a:r>
              <a:rPr lang="es-ES" sz="2400" dirty="0" smtClean="0">
                <a:sym typeface="Wingdings" pitchFamily="2" charset="2"/>
              </a:rPr>
              <a:t>Chequea el hash de cada página según se carga</a:t>
            </a:r>
          </a:p>
          <a:p>
            <a:pPr lvl="1" eaLnBrk="1" hangingPunct="1">
              <a:defRPr/>
            </a:pPr>
            <a:r>
              <a:rPr lang="es-ES" sz="2400" dirty="0" smtClean="0">
                <a:sym typeface="Wingdings" pitchFamily="2" charset="2"/>
              </a:rPr>
              <a:t>Chequea cualquier imagen que se carga contra un proceso protegido</a:t>
            </a:r>
          </a:p>
          <a:p>
            <a:pPr lvl="1" eaLnBrk="1" hangingPunct="1">
              <a:defRPr/>
            </a:pPr>
            <a:r>
              <a:rPr lang="es-ES" sz="2400" dirty="0" smtClean="0">
                <a:sym typeface="Wingdings" pitchFamily="2" charset="2"/>
              </a:rPr>
              <a:t>Los Hashes se almacena en el catalogo de sistema o en un certificado X.509 embebido en el fichero</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s-ES" dirty="0" smtClean="0"/>
              <a:t>Integridad en Código del SO II</a:t>
            </a:r>
          </a:p>
        </p:txBody>
      </p:sp>
      <p:sp>
        <p:nvSpPr>
          <p:cNvPr id="5" name="4 Marcador de texto"/>
          <p:cNvSpPr>
            <a:spLocks noGrp="1"/>
          </p:cNvSpPr>
          <p:nvPr>
            <p:ph type="body" sz="quarter" idx="10"/>
          </p:nvPr>
        </p:nvSpPr>
        <p:spPr>
          <a:xfrm>
            <a:off x="381000" y="1214422"/>
            <a:ext cx="8763000" cy="861774"/>
          </a:xfrm>
        </p:spPr>
        <p:txBody>
          <a:bodyPr/>
          <a:lstStyle/>
          <a:p>
            <a:r>
              <a:rPr lang="es-ES" sz="2800" dirty="0" smtClean="0"/>
              <a:t>No confundir la validación de hashes con las firmas</a:t>
            </a:r>
          </a:p>
          <a:p>
            <a:endParaRPr lang="es-ES" sz="2800" dirty="0"/>
          </a:p>
        </p:txBody>
      </p:sp>
      <p:graphicFrame>
        <p:nvGraphicFramePr>
          <p:cNvPr id="233513" name="Group 41"/>
          <p:cNvGraphicFramePr>
            <a:graphicFrameLocks noGrp="1"/>
          </p:cNvGraphicFramePr>
          <p:nvPr>
            <p:ph idx="4294967295"/>
          </p:nvPr>
        </p:nvGraphicFramePr>
        <p:xfrm>
          <a:off x="179388" y="1844675"/>
          <a:ext cx="8964612" cy="3950208"/>
        </p:xfrm>
        <a:graphic>
          <a:graphicData uri="http://schemas.openxmlformats.org/drawingml/2006/table">
            <a:tbl>
              <a:tblPr/>
              <a:tblGrid>
                <a:gridCol w="522287"/>
                <a:gridCol w="8442325"/>
              </a:tblGrid>
              <a:tr h="733425">
                <a:tc>
                  <a:txBody>
                    <a:bodyPr/>
                    <a:lstStyle/>
                    <a:p>
                      <a:pPr marL="0" marR="0" lvl="0" indent="0" algn="r" defTabSz="914400" rtl="0" eaLnBrk="1" fontAlgn="base" latinLnBrk="0" hangingPunct="1">
                        <a:lnSpc>
                          <a:spcPct val="100000"/>
                        </a:lnSpc>
                        <a:spcBef>
                          <a:spcPct val="20000"/>
                        </a:spcBef>
                        <a:spcAft>
                          <a:spcPct val="0"/>
                        </a:spcAft>
                        <a:buClrTx/>
                        <a:buSzPct val="60000"/>
                        <a:buFontTx/>
                        <a:buNone/>
                        <a:tabLst/>
                      </a:pPr>
                      <a:r>
                        <a:rPr kumimoji="0" lang="es-ES" sz="2000" b="1" i="1" u="none" strike="noStrike" cap="none" normalizeH="0" baseline="0" dirty="0" smtClean="0">
                          <a:ln>
                            <a:noFill/>
                          </a:ln>
                          <a:solidFill>
                            <a:schemeClr val="tx1"/>
                          </a:solidFill>
                          <a:effectLst/>
                          <a:latin typeface="Segoe Condensed" pitchFamily="34" charset="0"/>
                        </a:rPr>
                        <a:t>x64</a:t>
                      </a:r>
                    </a:p>
                  </a:txBody>
                  <a:tcPr marL="45720" marR="45720" horzOverflow="overflow">
                    <a:lnL cap="flat">
                      <a:noFill/>
                    </a:lnL>
                    <a:lnR>
                      <a:noFill/>
                    </a:lnR>
                    <a:lnT cap="flat">
                      <a:noFill/>
                    </a:lnT>
                    <a:lnB>
                      <a:noFill/>
                    </a:lnB>
                    <a:lnTlToBr>
                      <a:noFill/>
                    </a:lnTlToBr>
                    <a:lnBlToTr>
                      <a:noFill/>
                    </a:lnBlToTr>
                    <a:noFill/>
                  </a:tcPr>
                </a:tc>
                <a:tc>
                  <a:txBody>
                    <a:bodyPr/>
                    <a:lstStyle/>
                    <a:p>
                      <a:pPr marL="390525" marR="0" lvl="0" indent="-390525"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2000" b="0" i="0" u="none" strike="noStrike" cap="none" normalizeH="0" baseline="0" dirty="0" smtClean="0">
                          <a:ln>
                            <a:noFill/>
                          </a:ln>
                          <a:solidFill>
                            <a:schemeClr val="tx1"/>
                          </a:solidFill>
                          <a:effectLst/>
                          <a:latin typeface="Arial" charset="0"/>
                        </a:rPr>
                        <a:t>Todo el código del </a:t>
                      </a:r>
                      <a:r>
                        <a:rPr kumimoji="0" lang="es-ES" sz="2000" b="0" i="0" u="none" strike="noStrike" cap="none" normalizeH="0" baseline="0" dirty="0" err="1" smtClean="0">
                          <a:ln>
                            <a:noFill/>
                          </a:ln>
                          <a:solidFill>
                            <a:schemeClr val="tx1"/>
                          </a:solidFill>
                          <a:effectLst/>
                          <a:latin typeface="Arial" charset="0"/>
                        </a:rPr>
                        <a:t>kernel</a:t>
                      </a:r>
                      <a:r>
                        <a:rPr kumimoji="0" lang="es-ES" sz="2000" b="0" i="0" u="none" strike="noStrike" cap="none" normalizeH="0" baseline="0" dirty="0" smtClean="0">
                          <a:ln>
                            <a:noFill/>
                          </a:ln>
                          <a:solidFill>
                            <a:schemeClr val="tx1"/>
                          </a:solidFill>
                          <a:effectLst/>
                          <a:latin typeface="Arial" charset="0"/>
                        </a:rPr>
                        <a:t> ha de estar firmado o no se cargara</a:t>
                      </a:r>
                    </a:p>
                    <a:p>
                      <a:pPr marL="390525" marR="0" lvl="0" indent="-390525"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2000" b="0" i="0" u="none" strike="noStrike" cap="none" normalizeH="0" baseline="0" dirty="0" smtClean="0">
                          <a:ln>
                            <a:noFill/>
                          </a:ln>
                          <a:solidFill>
                            <a:schemeClr val="tx1"/>
                          </a:solidFill>
                          <a:effectLst/>
                          <a:latin typeface="Arial" charset="0"/>
                        </a:rPr>
                        <a:t>Los drivers de terceros deben de estar certificados por la WHQL- o tener un certificado de una CA de Microsoft</a:t>
                      </a:r>
                    </a:p>
                    <a:p>
                      <a:pPr marL="390525" marR="0" lvl="0" indent="-390525"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2000" b="0" i="0" u="none" strike="noStrike" cap="none" normalizeH="0" baseline="0" dirty="0" smtClean="0">
                          <a:ln>
                            <a:noFill/>
                          </a:ln>
                          <a:solidFill>
                            <a:schemeClr val="tx1"/>
                          </a:solidFill>
                          <a:effectLst/>
                          <a:latin typeface="Arial" charset="0"/>
                        </a:rPr>
                        <a:t>Sin ninguna excepción. Punto</a:t>
                      </a:r>
                    </a:p>
                    <a:p>
                      <a:pPr marL="390525" marR="0" lvl="0" indent="-390525"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2000" b="0" i="0" u="none" strike="noStrike" cap="none" normalizeH="0" baseline="0" dirty="0" smtClean="0">
                          <a:ln>
                            <a:noFill/>
                          </a:ln>
                          <a:solidFill>
                            <a:schemeClr val="tx1"/>
                          </a:solidFill>
                          <a:effectLst/>
                          <a:latin typeface="Arial" charset="0"/>
                        </a:rPr>
                        <a:t>Binarios en modo Usuario no necesitan firma salvo que:</a:t>
                      </a:r>
                    </a:p>
                    <a:p>
                      <a:pPr marL="749300" marR="0" lvl="1" indent="-357188"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1800" b="0" i="0" u="none" strike="noStrike" cap="none" normalizeH="0" baseline="0" dirty="0" smtClean="0">
                          <a:ln>
                            <a:noFill/>
                          </a:ln>
                          <a:solidFill>
                            <a:schemeClr val="tx1"/>
                          </a:solidFill>
                          <a:effectLst/>
                          <a:latin typeface="Arial" charset="0"/>
                        </a:rPr>
                        <a:t>Implementen funciones de cifrado</a:t>
                      </a:r>
                    </a:p>
                    <a:p>
                      <a:pPr marL="749300" marR="0" lvl="1" indent="-357188"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1800" b="0" i="0" u="none" strike="noStrike" cap="none" normalizeH="0" baseline="0" dirty="0" smtClean="0">
                          <a:ln>
                            <a:noFill/>
                          </a:ln>
                          <a:solidFill>
                            <a:schemeClr val="tx1"/>
                          </a:solidFill>
                          <a:effectLst/>
                          <a:latin typeface="Arial" charset="0"/>
                        </a:rPr>
                        <a:t>Se carguen dentro del servicio de licencias de software</a:t>
                      </a:r>
                    </a:p>
                  </a:txBody>
                  <a:tcPr marL="45720" marR="45720" horzOverflow="overflow">
                    <a:lnL>
                      <a:noFill/>
                    </a:lnL>
                    <a:lnR cap="flat">
                      <a:noFill/>
                    </a:lnR>
                    <a:lnT cap="flat">
                      <a:noFill/>
                    </a:lnT>
                    <a:lnB>
                      <a:noFill/>
                    </a:lnB>
                    <a:lnTlToBr>
                      <a:noFill/>
                    </a:lnTlToBr>
                    <a:lnBlToTr>
                      <a:noFill/>
                    </a:lnBlToTr>
                    <a:solidFill>
                      <a:schemeClr val="bg2"/>
                    </a:solidFill>
                  </a:tcPr>
                </a:tc>
              </a:tr>
              <a:tr h="731838">
                <a:tc>
                  <a:txBody>
                    <a:bodyPr/>
                    <a:lstStyle/>
                    <a:p>
                      <a:pPr marL="0" marR="0" lvl="0" indent="0" algn="r" defTabSz="914400" rtl="0" eaLnBrk="1" fontAlgn="base" latinLnBrk="0" hangingPunct="1">
                        <a:lnSpc>
                          <a:spcPct val="100000"/>
                        </a:lnSpc>
                        <a:spcBef>
                          <a:spcPct val="20000"/>
                        </a:spcBef>
                        <a:spcAft>
                          <a:spcPct val="0"/>
                        </a:spcAft>
                        <a:buClrTx/>
                        <a:buSzPct val="60000"/>
                        <a:buFontTx/>
                        <a:buNone/>
                        <a:tabLst/>
                      </a:pPr>
                      <a:r>
                        <a:rPr kumimoji="0" lang="es-ES" sz="2000" b="1" i="1" u="none" strike="noStrike" cap="none" normalizeH="0" baseline="0" smtClean="0">
                          <a:ln>
                            <a:noFill/>
                          </a:ln>
                          <a:solidFill>
                            <a:schemeClr val="tx1"/>
                          </a:solidFill>
                          <a:effectLst/>
                          <a:latin typeface="Segoe Condensed" pitchFamily="34" charset="0"/>
                        </a:rPr>
                        <a:t>x32</a:t>
                      </a:r>
                    </a:p>
                  </a:txBody>
                  <a:tcPr marL="45720" marR="45720" horzOverflow="overflow">
                    <a:lnL cap="flat">
                      <a:noFill/>
                    </a:lnL>
                    <a:lnR>
                      <a:noFill/>
                    </a:lnR>
                    <a:lnT>
                      <a:noFill/>
                    </a:lnT>
                    <a:lnB cap="flat">
                      <a:noFill/>
                    </a:lnB>
                    <a:lnTlToBr>
                      <a:noFill/>
                    </a:lnTlToBr>
                    <a:lnBlToTr>
                      <a:noFill/>
                    </a:lnBlToTr>
                    <a:noFill/>
                  </a:tcPr>
                </a:tc>
                <a:tc>
                  <a:txBody>
                    <a:bodyPr/>
                    <a:lstStyle/>
                    <a:p>
                      <a:pPr marL="230188" marR="0" lvl="0" indent="-230188"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2000" b="0" i="0" u="none" strike="noStrike" cap="none" normalizeH="0" baseline="0" smtClean="0">
                          <a:ln>
                            <a:noFill/>
                          </a:ln>
                          <a:solidFill>
                            <a:schemeClr val="tx1"/>
                          </a:solidFill>
                          <a:effectLst/>
                          <a:latin typeface="Arial" charset="0"/>
                        </a:rPr>
                        <a:t>El firmado solo aplica a los drivers incorporados con el Windows</a:t>
                      </a:r>
                    </a:p>
                    <a:p>
                      <a:pPr marL="230188" marR="0" lvl="0" indent="-230188"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2000" b="0" i="0" u="none" strike="noStrike" cap="none" normalizeH="0" baseline="0" smtClean="0">
                          <a:ln>
                            <a:noFill/>
                          </a:ln>
                          <a:solidFill>
                            <a:schemeClr val="tx1"/>
                          </a:solidFill>
                          <a:effectLst/>
                          <a:latin typeface="Arial" charset="0"/>
                        </a:rPr>
                        <a:t>Se puede controlar por políticas que hacer con los de terceros.</a:t>
                      </a:r>
                    </a:p>
                    <a:p>
                      <a:pPr marL="230188" marR="0" lvl="0" indent="-230188"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2000" b="0" i="0" u="none" strike="noStrike" cap="none" normalizeH="0" baseline="0" smtClean="0">
                          <a:ln>
                            <a:noFill/>
                          </a:ln>
                          <a:solidFill>
                            <a:schemeClr val="tx1"/>
                          </a:solidFill>
                          <a:effectLst/>
                          <a:latin typeface="Arial" charset="0"/>
                        </a:rPr>
                        <a:t>Codigo Kernel sin firmar se cargará</a:t>
                      </a:r>
                    </a:p>
                    <a:p>
                      <a:pPr marL="230188" marR="0" lvl="0" indent="-230188" algn="l" defTabSz="914400" rtl="0" eaLnBrk="1" fontAlgn="base" latinLnBrk="0" hangingPunct="1">
                        <a:lnSpc>
                          <a:spcPct val="100000"/>
                        </a:lnSpc>
                        <a:spcBef>
                          <a:spcPct val="20000"/>
                        </a:spcBef>
                        <a:spcAft>
                          <a:spcPct val="0"/>
                        </a:spcAft>
                        <a:buClrTx/>
                        <a:buSzPct val="60000"/>
                        <a:buFontTx/>
                        <a:buBlip>
                          <a:blip r:embed="rId2"/>
                        </a:buBlip>
                        <a:tabLst/>
                      </a:pPr>
                      <a:r>
                        <a:rPr kumimoji="0" lang="es-ES" sz="2000" b="0" i="0" u="none" strike="noStrike" cap="none" normalizeH="0" baseline="0" smtClean="0">
                          <a:ln>
                            <a:noFill/>
                          </a:ln>
                          <a:solidFill>
                            <a:schemeClr val="tx1"/>
                          </a:solidFill>
                          <a:effectLst/>
                          <a:latin typeface="Arial" charset="0"/>
                        </a:rPr>
                        <a:t>Binarios en modo usuario – igual que en x64</a:t>
                      </a:r>
                    </a:p>
                  </a:txBody>
                  <a:tcPr marL="45720" marR="45720" horzOverflow="overflow">
                    <a:lnL>
                      <a:noFill/>
                    </a:lnL>
                    <a:lnR cap="flat">
                      <a:noFill/>
                    </a:lnR>
                    <a:lnT>
                      <a:noFill/>
                    </a:lnT>
                    <a:lnB cap="flat">
                      <a:noFill/>
                    </a:lnB>
                    <a:lnTlToBr>
                      <a:noFill/>
                    </a:lnTlToBr>
                    <a:lnBlToTr>
                      <a:noFill/>
                    </a:lnBlToTr>
                    <a:solidFill>
                      <a:srgbClr val="5F5F5F"/>
                    </a:solidFill>
                  </a:tcPr>
                </a:tc>
              </a:tr>
            </a:tbl>
          </a:graphicData>
        </a:graphic>
      </p:graphicFrame>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381000" y="230188"/>
            <a:ext cx="8382000" cy="664797"/>
          </a:xfrm>
        </p:spPr>
        <p:txBody>
          <a:bodyPr/>
          <a:lstStyle/>
          <a:p>
            <a:pPr eaLnBrk="1" hangingPunct="1"/>
            <a:r>
              <a:rPr lang="es-ES" dirty="0" smtClean="0"/>
              <a:t>Fortificación del Servidor</a:t>
            </a:r>
          </a:p>
        </p:txBody>
      </p:sp>
      <p:sp>
        <p:nvSpPr>
          <p:cNvPr id="23555" name="Rectangle 3"/>
          <p:cNvSpPr>
            <a:spLocks noGrp="1" noChangeArrowheads="1"/>
          </p:cNvSpPr>
          <p:nvPr>
            <p:ph type="body" idx="1"/>
          </p:nvPr>
        </p:nvSpPr>
        <p:spPr>
          <a:xfrm>
            <a:off x="428596" y="1142984"/>
            <a:ext cx="8301037" cy="5096780"/>
          </a:xfrm>
        </p:spPr>
        <p:txBody>
          <a:bodyPr/>
          <a:lstStyle/>
          <a:p>
            <a:pPr eaLnBrk="1" hangingPunct="1"/>
            <a:r>
              <a:rPr lang="es-ES" sz="2400" dirty="0" smtClean="0"/>
              <a:t>Los Servicios de Windows </a:t>
            </a:r>
            <a:r>
              <a:rPr lang="es-ES" sz="2400" dirty="0" err="1" smtClean="0"/>
              <a:t>Services</a:t>
            </a:r>
            <a:r>
              <a:rPr lang="es-ES" sz="2400" dirty="0" smtClean="0"/>
              <a:t> fueron una gran superficie de ataque debido a sus privilegios y a que estaban siempre activos</a:t>
            </a:r>
          </a:p>
          <a:p>
            <a:pPr eaLnBrk="1" hangingPunct="1"/>
            <a:r>
              <a:rPr lang="es-ES" sz="2400" dirty="0" smtClean="0"/>
              <a:t>Mejoras:</a:t>
            </a:r>
          </a:p>
          <a:p>
            <a:pPr lvl="1" eaLnBrk="1" hangingPunct="1"/>
            <a:r>
              <a:rPr lang="es-ES" sz="2000" dirty="0" smtClean="0"/>
              <a:t>Se ejecutan en laSesión0, mientras que la GUI de usuario y las </a:t>
            </a:r>
            <a:r>
              <a:rPr lang="es-ES" sz="2000" dirty="0" err="1" smtClean="0"/>
              <a:t>palicaciones</a:t>
            </a:r>
            <a:r>
              <a:rPr lang="es-ES" sz="2000" dirty="0" smtClean="0"/>
              <a:t> lo hacen en Sesion1</a:t>
            </a:r>
          </a:p>
          <a:p>
            <a:pPr lvl="1" eaLnBrk="1" hangingPunct="1"/>
            <a:r>
              <a:rPr lang="es-ES" sz="2000" dirty="0" smtClean="0"/>
              <a:t>SID (per-</a:t>
            </a:r>
            <a:r>
              <a:rPr lang="es-ES" sz="2000" dirty="0" err="1" smtClean="0"/>
              <a:t>service</a:t>
            </a:r>
            <a:r>
              <a:rPr lang="es-ES" sz="2000" dirty="0" smtClean="0"/>
              <a:t> Security </a:t>
            </a:r>
            <a:r>
              <a:rPr lang="es-ES" sz="2000" dirty="0" err="1" smtClean="0"/>
              <a:t>Identifier</a:t>
            </a:r>
            <a:r>
              <a:rPr lang="es-ES" sz="2000" dirty="0" smtClean="0"/>
              <a:t>) reconocidos en </a:t>
            </a:r>
            <a:r>
              <a:rPr lang="es-ES" sz="2000" dirty="0" err="1" smtClean="0"/>
              <a:t>ACLs</a:t>
            </a:r>
            <a:r>
              <a:rPr lang="es-ES" sz="2000" dirty="0" smtClean="0"/>
              <a:t> (Access Control </a:t>
            </a:r>
            <a:r>
              <a:rPr lang="es-ES" sz="2000" dirty="0" err="1" smtClean="0"/>
              <a:t>Lists</a:t>
            </a:r>
            <a:r>
              <a:rPr lang="es-ES" sz="2000" dirty="0" smtClean="0"/>
              <a:t>), para que los servicios puedan proteger sus recursos</a:t>
            </a:r>
          </a:p>
          <a:p>
            <a:pPr lvl="1" eaLnBrk="1" hangingPunct="1"/>
            <a:r>
              <a:rPr lang="es-ES" sz="2000" dirty="0" smtClean="0"/>
              <a:t>Política de Firewall que prohíben el acceso de red por servicio, sujeto a </a:t>
            </a:r>
            <a:r>
              <a:rPr lang="es-ES" sz="2000" dirty="0" err="1" smtClean="0"/>
              <a:t>ACLs</a:t>
            </a:r>
            <a:r>
              <a:rPr lang="es-ES" sz="2000" dirty="0" smtClean="0"/>
              <a:t> y </a:t>
            </a:r>
            <a:r>
              <a:rPr lang="es-ES" sz="2000" dirty="0" err="1" smtClean="0"/>
              <a:t>SIDs</a:t>
            </a:r>
            <a:endParaRPr lang="es-ES" sz="2000" dirty="0" smtClean="0"/>
          </a:p>
          <a:p>
            <a:pPr lvl="1" eaLnBrk="1" hangingPunct="1"/>
            <a:r>
              <a:rPr lang="es-ES" sz="2000" dirty="0" smtClean="0"/>
              <a:t>Descomposición de los privilegios innecesarios por servicio</a:t>
            </a:r>
          </a:p>
          <a:p>
            <a:pPr lvl="1" eaLnBrk="1" hangingPunct="1"/>
            <a:r>
              <a:rPr lang="es-ES" sz="2000" dirty="0" smtClean="0"/>
              <a:t>Cambio de “</a:t>
            </a:r>
            <a:r>
              <a:rPr lang="es-ES" sz="2000" dirty="0" err="1" smtClean="0"/>
              <a:t>LocalSystem</a:t>
            </a:r>
            <a:r>
              <a:rPr lang="es-ES" sz="2000" dirty="0" smtClean="0"/>
              <a:t>” a “</a:t>
            </a:r>
            <a:r>
              <a:rPr lang="es-ES" sz="2000" dirty="0" err="1" smtClean="0"/>
              <a:t>LocalService</a:t>
            </a:r>
            <a:r>
              <a:rPr lang="es-ES" sz="2000" dirty="0" smtClean="0"/>
              <a:t>” o “</a:t>
            </a:r>
            <a:r>
              <a:rPr lang="es-ES" sz="2000" dirty="0" err="1" smtClean="0"/>
              <a:t>NetworkService</a:t>
            </a:r>
            <a:r>
              <a:rPr lang="es-ES" sz="2000" dirty="0" smtClean="0"/>
              <a:t>” cuando es posible</a:t>
            </a:r>
          </a:p>
          <a:p>
            <a:pPr lvl="1" eaLnBrk="1" hangingPunct="1"/>
            <a:r>
              <a:rPr lang="es-ES" sz="2000" dirty="0" smtClean="0"/>
              <a:t>Uso de testigos con restricciones de escritura para los procesos de los servicios</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3"/>
          <p:cNvGrpSpPr>
            <a:grpSpLocks/>
          </p:cNvGrpSpPr>
          <p:nvPr/>
        </p:nvGrpSpPr>
        <p:grpSpPr bwMode="auto">
          <a:xfrm>
            <a:off x="3276600" y="922338"/>
            <a:ext cx="5027613" cy="5027612"/>
            <a:chOff x="1356" y="566"/>
            <a:chExt cx="3167" cy="3167"/>
          </a:xfrm>
        </p:grpSpPr>
        <p:sp>
          <p:nvSpPr>
            <p:cNvPr id="24631" name="Oval 4"/>
            <p:cNvSpPr>
              <a:spLocks noChangeAspect="1" noChangeArrowheads="1"/>
            </p:cNvSpPr>
            <p:nvPr/>
          </p:nvSpPr>
          <p:spPr bwMode="auto">
            <a:xfrm>
              <a:off x="1356" y="566"/>
              <a:ext cx="3167" cy="3167"/>
            </a:xfrm>
            <a:prstGeom prst="ellipse">
              <a:avLst/>
            </a:prstGeom>
            <a:solidFill>
              <a:srgbClr val="99CCFF">
                <a:alpha val="10196"/>
              </a:srgbClr>
            </a:solidFill>
            <a:ln w="31750">
              <a:solidFill>
                <a:srgbClr val="FFFF66"/>
              </a:solidFill>
              <a:round/>
              <a:headEnd/>
              <a:tailEnd/>
            </a:ln>
          </p:spPr>
          <p:txBody>
            <a:bodyPr wrap="none" anchor="ctr">
              <a:spAutoFit/>
            </a:bodyPr>
            <a:lstStyle/>
            <a:p>
              <a:endParaRPr lang="es-ES"/>
            </a:p>
          </p:txBody>
        </p:sp>
        <p:sp>
          <p:nvSpPr>
            <p:cNvPr id="24632" name="Text Box 5"/>
            <p:cNvSpPr txBox="1">
              <a:spLocks noChangeArrowheads="1"/>
            </p:cNvSpPr>
            <p:nvPr/>
          </p:nvSpPr>
          <p:spPr bwMode="auto">
            <a:xfrm>
              <a:off x="2182" y="584"/>
              <a:ext cx="1492" cy="172"/>
            </a:xfrm>
            <a:prstGeom prst="rect">
              <a:avLst/>
            </a:prstGeom>
            <a:noFill/>
            <a:ln w="12700" algn="ctr">
              <a:noFill/>
              <a:miter lim="800000"/>
              <a:headEnd/>
              <a:tailEnd/>
            </a:ln>
          </p:spPr>
          <p:txBody>
            <a:bodyPr>
              <a:spAutoFit/>
            </a:bodyPr>
            <a:lstStyle/>
            <a:p>
              <a:pPr algn="ctr" eaLnBrk="0" hangingPunct="0">
                <a:lnSpc>
                  <a:spcPct val="85000"/>
                </a:lnSpc>
                <a:spcBef>
                  <a:spcPct val="50000"/>
                </a:spcBef>
              </a:pPr>
              <a:r>
                <a:rPr lang="es-ES" sz="1400" b="1">
                  <a:solidFill>
                    <a:srgbClr val="FF9933"/>
                  </a:solidFill>
                </a:rPr>
                <a:t>Usuario</a:t>
              </a:r>
            </a:p>
          </p:txBody>
        </p:sp>
      </p:grpSp>
      <p:grpSp>
        <p:nvGrpSpPr>
          <p:cNvPr id="3" name="Group 6"/>
          <p:cNvGrpSpPr>
            <a:grpSpLocks/>
          </p:cNvGrpSpPr>
          <p:nvPr/>
        </p:nvGrpSpPr>
        <p:grpSpPr bwMode="auto">
          <a:xfrm>
            <a:off x="3563938" y="1222375"/>
            <a:ext cx="4387850" cy="4387850"/>
            <a:chOff x="1561" y="770"/>
            <a:chExt cx="2764" cy="2764"/>
          </a:xfrm>
        </p:grpSpPr>
        <p:sp>
          <p:nvSpPr>
            <p:cNvPr id="24629" name="Oval 7"/>
            <p:cNvSpPr>
              <a:spLocks noChangeAspect="1" noChangeArrowheads="1"/>
            </p:cNvSpPr>
            <p:nvPr/>
          </p:nvSpPr>
          <p:spPr bwMode="auto">
            <a:xfrm>
              <a:off x="1561" y="770"/>
              <a:ext cx="2764" cy="2764"/>
            </a:xfrm>
            <a:prstGeom prst="ellipse">
              <a:avLst/>
            </a:prstGeom>
            <a:solidFill>
              <a:srgbClr val="99CCFF">
                <a:alpha val="10196"/>
              </a:srgbClr>
            </a:solidFill>
            <a:ln w="31750">
              <a:solidFill>
                <a:srgbClr val="FF9966"/>
              </a:solidFill>
              <a:round/>
              <a:headEnd/>
              <a:tailEnd/>
            </a:ln>
          </p:spPr>
          <p:txBody>
            <a:bodyPr wrap="none" anchor="ctr">
              <a:spAutoFit/>
            </a:bodyPr>
            <a:lstStyle/>
            <a:p>
              <a:endParaRPr lang="es-ES"/>
            </a:p>
          </p:txBody>
        </p:sp>
        <p:sp>
          <p:nvSpPr>
            <p:cNvPr id="24630" name="Text Box 8"/>
            <p:cNvSpPr txBox="1">
              <a:spLocks noChangeArrowheads="1"/>
            </p:cNvSpPr>
            <p:nvPr/>
          </p:nvSpPr>
          <p:spPr bwMode="auto">
            <a:xfrm>
              <a:off x="2209" y="786"/>
              <a:ext cx="1492" cy="172"/>
            </a:xfrm>
            <a:prstGeom prst="rect">
              <a:avLst/>
            </a:prstGeom>
            <a:noFill/>
            <a:ln w="12700" algn="ctr">
              <a:noFill/>
              <a:miter lim="800000"/>
              <a:headEnd/>
              <a:tailEnd/>
            </a:ln>
          </p:spPr>
          <p:txBody>
            <a:bodyPr>
              <a:spAutoFit/>
            </a:bodyPr>
            <a:lstStyle/>
            <a:p>
              <a:pPr algn="ctr" eaLnBrk="0" hangingPunct="0">
                <a:lnSpc>
                  <a:spcPct val="85000"/>
                </a:lnSpc>
                <a:spcBef>
                  <a:spcPct val="50000"/>
                </a:spcBef>
              </a:pPr>
              <a:r>
                <a:rPr lang="es-ES" sz="1400" b="1">
                  <a:solidFill>
                    <a:srgbClr val="FF9933"/>
                  </a:solidFill>
                </a:rPr>
                <a:t>LUA user</a:t>
              </a:r>
            </a:p>
          </p:txBody>
        </p:sp>
      </p:grpSp>
      <p:grpSp>
        <p:nvGrpSpPr>
          <p:cNvPr id="4" name="Group 9"/>
          <p:cNvGrpSpPr>
            <a:grpSpLocks/>
          </p:cNvGrpSpPr>
          <p:nvPr/>
        </p:nvGrpSpPr>
        <p:grpSpPr bwMode="auto">
          <a:xfrm>
            <a:off x="3870325" y="1524000"/>
            <a:ext cx="3748088" cy="3748088"/>
            <a:chOff x="1754" y="960"/>
            <a:chExt cx="2361" cy="2361"/>
          </a:xfrm>
        </p:grpSpPr>
        <p:sp>
          <p:nvSpPr>
            <p:cNvPr id="24627" name="Oval 10"/>
            <p:cNvSpPr>
              <a:spLocks noChangeAspect="1" noChangeArrowheads="1"/>
            </p:cNvSpPr>
            <p:nvPr/>
          </p:nvSpPr>
          <p:spPr bwMode="auto">
            <a:xfrm>
              <a:off x="1754" y="960"/>
              <a:ext cx="2361" cy="2361"/>
            </a:xfrm>
            <a:prstGeom prst="ellipse">
              <a:avLst/>
            </a:prstGeom>
            <a:solidFill>
              <a:srgbClr val="99CCFF">
                <a:alpha val="10196"/>
              </a:srgbClr>
            </a:solidFill>
            <a:ln w="31750">
              <a:solidFill>
                <a:srgbClr val="FF9966"/>
              </a:solidFill>
              <a:round/>
              <a:headEnd/>
              <a:tailEnd/>
            </a:ln>
          </p:spPr>
          <p:txBody>
            <a:bodyPr wrap="none" anchor="ctr">
              <a:spAutoFit/>
            </a:bodyPr>
            <a:lstStyle/>
            <a:p>
              <a:endParaRPr lang="es-ES"/>
            </a:p>
          </p:txBody>
        </p:sp>
        <p:sp>
          <p:nvSpPr>
            <p:cNvPr id="24628" name="Text Box 11"/>
            <p:cNvSpPr txBox="1">
              <a:spLocks noChangeArrowheads="1"/>
            </p:cNvSpPr>
            <p:nvPr/>
          </p:nvSpPr>
          <p:spPr bwMode="auto">
            <a:xfrm>
              <a:off x="2398" y="985"/>
              <a:ext cx="1116" cy="286"/>
            </a:xfrm>
            <a:prstGeom prst="rect">
              <a:avLst/>
            </a:prstGeom>
            <a:noFill/>
            <a:ln w="12700" algn="ctr">
              <a:noFill/>
              <a:miter lim="800000"/>
              <a:headEnd/>
              <a:tailEnd/>
            </a:ln>
          </p:spPr>
          <p:txBody>
            <a:bodyPr>
              <a:spAutoFit/>
            </a:bodyPr>
            <a:lstStyle/>
            <a:p>
              <a:pPr algn="ctr" eaLnBrk="0" hangingPunct="0">
                <a:lnSpc>
                  <a:spcPct val="85000"/>
                </a:lnSpc>
                <a:spcBef>
                  <a:spcPct val="50000"/>
                </a:spcBef>
              </a:pPr>
              <a:r>
                <a:rPr lang="es-ES" sz="1400" b="1">
                  <a:solidFill>
                    <a:srgbClr val="FF6600"/>
                  </a:solidFill>
                </a:rPr>
                <a:t>Low privilege services</a:t>
              </a:r>
            </a:p>
          </p:txBody>
        </p:sp>
      </p:grpSp>
      <p:grpSp>
        <p:nvGrpSpPr>
          <p:cNvPr id="5" name="Group 12"/>
          <p:cNvGrpSpPr>
            <a:grpSpLocks/>
          </p:cNvGrpSpPr>
          <p:nvPr/>
        </p:nvGrpSpPr>
        <p:grpSpPr bwMode="auto">
          <a:xfrm>
            <a:off x="4329113" y="2005013"/>
            <a:ext cx="2833687" cy="2833687"/>
            <a:chOff x="2043" y="1263"/>
            <a:chExt cx="1785" cy="1785"/>
          </a:xfrm>
        </p:grpSpPr>
        <p:sp>
          <p:nvSpPr>
            <p:cNvPr id="24625" name="Oval 13"/>
            <p:cNvSpPr>
              <a:spLocks noChangeAspect="1" noChangeArrowheads="1"/>
            </p:cNvSpPr>
            <p:nvPr/>
          </p:nvSpPr>
          <p:spPr bwMode="auto">
            <a:xfrm>
              <a:off x="2043" y="1263"/>
              <a:ext cx="1785" cy="1785"/>
            </a:xfrm>
            <a:prstGeom prst="ellipse">
              <a:avLst/>
            </a:prstGeom>
            <a:solidFill>
              <a:srgbClr val="99CCFF">
                <a:alpha val="10196"/>
              </a:srgbClr>
            </a:solidFill>
            <a:ln w="31750">
              <a:solidFill>
                <a:srgbClr val="FFCC66"/>
              </a:solidFill>
              <a:round/>
              <a:headEnd/>
              <a:tailEnd/>
            </a:ln>
          </p:spPr>
          <p:txBody>
            <a:bodyPr wrap="none" anchor="ctr">
              <a:spAutoFit/>
            </a:bodyPr>
            <a:lstStyle/>
            <a:p>
              <a:endParaRPr lang="es-ES"/>
            </a:p>
          </p:txBody>
        </p:sp>
        <p:sp>
          <p:nvSpPr>
            <p:cNvPr id="24626" name="Text Box 14"/>
            <p:cNvSpPr txBox="1">
              <a:spLocks noChangeArrowheads="1"/>
            </p:cNvSpPr>
            <p:nvPr/>
          </p:nvSpPr>
          <p:spPr bwMode="auto">
            <a:xfrm>
              <a:off x="2373" y="1273"/>
              <a:ext cx="1116" cy="172"/>
            </a:xfrm>
            <a:prstGeom prst="rect">
              <a:avLst/>
            </a:prstGeom>
            <a:noFill/>
            <a:ln w="12700" algn="ctr">
              <a:noFill/>
              <a:miter lim="800000"/>
              <a:headEnd/>
              <a:tailEnd/>
            </a:ln>
          </p:spPr>
          <p:txBody>
            <a:bodyPr>
              <a:spAutoFit/>
            </a:bodyPr>
            <a:lstStyle/>
            <a:p>
              <a:pPr algn="ctr" eaLnBrk="0" hangingPunct="0">
                <a:lnSpc>
                  <a:spcPct val="85000"/>
                </a:lnSpc>
                <a:spcBef>
                  <a:spcPct val="50000"/>
                </a:spcBef>
              </a:pPr>
              <a:r>
                <a:rPr lang="es-ES" sz="1400" b="1">
                  <a:solidFill>
                    <a:srgbClr val="FFCC00"/>
                  </a:solidFill>
                </a:rPr>
                <a:t>Admin</a:t>
              </a:r>
            </a:p>
          </p:txBody>
        </p:sp>
      </p:grpSp>
      <p:grpSp>
        <p:nvGrpSpPr>
          <p:cNvPr id="6" name="Group 15"/>
          <p:cNvGrpSpPr>
            <a:grpSpLocks/>
          </p:cNvGrpSpPr>
          <p:nvPr/>
        </p:nvGrpSpPr>
        <p:grpSpPr bwMode="auto">
          <a:xfrm>
            <a:off x="4616450" y="2279650"/>
            <a:ext cx="2286000" cy="2286000"/>
            <a:chOff x="2224" y="1436"/>
            <a:chExt cx="1440" cy="1440"/>
          </a:xfrm>
        </p:grpSpPr>
        <p:sp>
          <p:nvSpPr>
            <p:cNvPr id="24623" name="Oval 16"/>
            <p:cNvSpPr>
              <a:spLocks noChangeAspect="1" noChangeArrowheads="1"/>
            </p:cNvSpPr>
            <p:nvPr/>
          </p:nvSpPr>
          <p:spPr bwMode="auto">
            <a:xfrm>
              <a:off x="2224" y="1436"/>
              <a:ext cx="1440" cy="1440"/>
            </a:xfrm>
            <a:prstGeom prst="ellipse">
              <a:avLst/>
            </a:prstGeom>
            <a:solidFill>
              <a:srgbClr val="99CCFF">
                <a:alpha val="10196"/>
              </a:srgbClr>
            </a:solidFill>
            <a:ln w="31750">
              <a:solidFill>
                <a:srgbClr val="FFCC66"/>
              </a:solidFill>
              <a:round/>
              <a:headEnd/>
              <a:tailEnd/>
            </a:ln>
          </p:spPr>
          <p:txBody>
            <a:bodyPr wrap="none" anchor="ctr">
              <a:spAutoFit/>
            </a:bodyPr>
            <a:lstStyle/>
            <a:p>
              <a:endParaRPr lang="es-ES"/>
            </a:p>
          </p:txBody>
        </p:sp>
        <p:sp>
          <p:nvSpPr>
            <p:cNvPr id="24624" name="Text Box 17"/>
            <p:cNvSpPr txBox="1">
              <a:spLocks noChangeArrowheads="1"/>
            </p:cNvSpPr>
            <p:nvPr/>
          </p:nvSpPr>
          <p:spPr bwMode="auto">
            <a:xfrm>
              <a:off x="2383" y="1569"/>
              <a:ext cx="1116" cy="172"/>
            </a:xfrm>
            <a:prstGeom prst="rect">
              <a:avLst/>
            </a:prstGeom>
            <a:noFill/>
            <a:ln w="12700" algn="ctr">
              <a:noFill/>
              <a:miter lim="800000"/>
              <a:headEnd/>
              <a:tailEnd/>
            </a:ln>
          </p:spPr>
          <p:txBody>
            <a:bodyPr>
              <a:spAutoFit/>
            </a:bodyPr>
            <a:lstStyle/>
            <a:p>
              <a:pPr algn="ctr" eaLnBrk="0" hangingPunct="0">
                <a:lnSpc>
                  <a:spcPct val="85000"/>
                </a:lnSpc>
                <a:spcBef>
                  <a:spcPct val="50000"/>
                </a:spcBef>
              </a:pPr>
              <a:r>
                <a:rPr lang="es-ES" sz="1400" b="1">
                  <a:solidFill>
                    <a:srgbClr val="FFFF99"/>
                  </a:solidFill>
                </a:rPr>
                <a:t>Servicios Sistema</a:t>
              </a:r>
            </a:p>
          </p:txBody>
        </p:sp>
      </p:grpSp>
      <p:sp>
        <p:nvSpPr>
          <p:cNvPr id="24583" name="Rectangle 18"/>
          <p:cNvSpPr>
            <a:spLocks noChangeArrowheads="1"/>
          </p:cNvSpPr>
          <p:nvPr/>
        </p:nvSpPr>
        <p:spPr bwMode="auto">
          <a:xfrm>
            <a:off x="38100" y="73025"/>
            <a:ext cx="9105900" cy="1244600"/>
          </a:xfrm>
          <a:prstGeom prst="rect">
            <a:avLst/>
          </a:prstGeom>
          <a:noFill/>
          <a:ln w="9525">
            <a:noFill/>
            <a:miter lim="800000"/>
            <a:headEnd/>
            <a:tailEnd/>
          </a:ln>
        </p:spPr>
        <p:txBody>
          <a:bodyPr anchor="ctr"/>
          <a:lstStyle/>
          <a:p>
            <a:endParaRPr lang="es-ES" sz="4000" b="1">
              <a:solidFill>
                <a:schemeClr val="tx2"/>
              </a:solidFill>
            </a:endParaRPr>
          </a:p>
        </p:txBody>
      </p:sp>
      <p:sp>
        <p:nvSpPr>
          <p:cNvPr id="24584" name="Rectangle 19"/>
          <p:cNvSpPr>
            <a:spLocks noGrp="1" noChangeArrowheads="1"/>
          </p:cNvSpPr>
          <p:nvPr>
            <p:ph type="title"/>
          </p:nvPr>
        </p:nvSpPr>
        <p:spPr>
          <a:xfrm>
            <a:off x="357158" y="214290"/>
            <a:ext cx="8362950" cy="1329595"/>
          </a:xfrm>
        </p:spPr>
        <p:txBody>
          <a:bodyPr/>
          <a:lstStyle/>
          <a:p>
            <a:r>
              <a:rPr smtClean="0">
                <a:sym typeface="Wingdings" pitchFamily="2" charset="2"/>
              </a:rPr>
              <a:t>Fortificación de los Servicios</a:t>
            </a:r>
            <a:br>
              <a:rPr smtClean="0">
                <a:sym typeface="Wingdings" pitchFamily="2" charset="2"/>
              </a:rPr>
            </a:br>
            <a:endParaRPr lang="es-ES" dirty="0" smtClean="0"/>
          </a:p>
        </p:txBody>
      </p:sp>
      <p:sp>
        <p:nvSpPr>
          <p:cNvPr id="229396" name="Oval 20"/>
          <p:cNvSpPr>
            <a:spLocks noChangeAspect="1" noChangeArrowheads="1"/>
          </p:cNvSpPr>
          <p:nvPr/>
        </p:nvSpPr>
        <p:spPr bwMode="auto">
          <a:xfrm>
            <a:off x="5083175" y="2720975"/>
            <a:ext cx="1371600" cy="1371600"/>
          </a:xfrm>
          <a:prstGeom prst="ellipse">
            <a:avLst/>
          </a:prstGeom>
          <a:solidFill>
            <a:srgbClr val="99CCFF">
              <a:alpha val="10196"/>
            </a:srgbClr>
          </a:solidFill>
          <a:ln w="31750">
            <a:solidFill>
              <a:srgbClr val="33CCCC"/>
            </a:solidFill>
            <a:round/>
            <a:headEnd/>
            <a:tailEnd/>
          </a:ln>
        </p:spPr>
        <p:txBody>
          <a:bodyPr wrap="none" anchor="ctr"/>
          <a:lstStyle/>
          <a:p>
            <a:pPr algn="ctr" eaLnBrk="0" hangingPunct="0"/>
            <a:r>
              <a:rPr lang="es-ES" sz="1400" b="1">
                <a:solidFill>
                  <a:schemeClr val="bg1"/>
                </a:solidFill>
              </a:rPr>
              <a:t>Kernel</a:t>
            </a:r>
          </a:p>
        </p:txBody>
      </p:sp>
      <p:sp>
        <p:nvSpPr>
          <p:cNvPr id="229397" name="Line 21"/>
          <p:cNvSpPr>
            <a:spLocks noChangeShapeType="1"/>
          </p:cNvSpPr>
          <p:nvPr/>
        </p:nvSpPr>
        <p:spPr bwMode="auto">
          <a:xfrm>
            <a:off x="4884738" y="2713038"/>
            <a:ext cx="381000" cy="227012"/>
          </a:xfrm>
          <a:prstGeom prst="line">
            <a:avLst/>
          </a:prstGeom>
          <a:noFill/>
          <a:ln w="12700">
            <a:solidFill>
              <a:srgbClr val="FFFFFF"/>
            </a:solidFill>
            <a:round/>
            <a:headEnd/>
            <a:tailEnd/>
          </a:ln>
        </p:spPr>
        <p:txBody>
          <a:bodyPr anchor="ctr"/>
          <a:lstStyle/>
          <a:p>
            <a:endParaRPr lang="es-ES"/>
          </a:p>
        </p:txBody>
      </p:sp>
      <p:sp>
        <p:nvSpPr>
          <p:cNvPr id="229398" name="Line 22"/>
          <p:cNvSpPr>
            <a:spLocks noChangeShapeType="1"/>
          </p:cNvSpPr>
          <p:nvPr/>
        </p:nvSpPr>
        <p:spPr bwMode="auto">
          <a:xfrm flipV="1">
            <a:off x="6275388" y="2697163"/>
            <a:ext cx="349250" cy="242887"/>
          </a:xfrm>
          <a:prstGeom prst="line">
            <a:avLst/>
          </a:prstGeom>
          <a:noFill/>
          <a:ln w="12700">
            <a:solidFill>
              <a:srgbClr val="FFFFFF"/>
            </a:solidFill>
            <a:round/>
            <a:headEnd/>
            <a:tailEnd/>
          </a:ln>
        </p:spPr>
        <p:txBody>
          <a:bodyPr anchor="ctr"/>
          <a:lstStyle/>
          <a:p>
            <a:endParaRPr lang="es-ES"/>
          </a:p>
        </p:txBody>
      </p:sp>
      <p:sp>
        <p:nvSpPr>
          <p:cNvPr id="229399" name="Line 23"/>
          <p:cNvSpPr>
            <a:spLocks noChangeShapeType="1"/>
          </p:cNvSpPr>
          <p:nvPr/>
        </p:nvSpPr>
        <p:spPr bwMode="auto">
          <a:xfrm>
            <a:off x="4616450" y="3397250"/>
            <a:ext cx="466725" cy="0"/>
          </a:xfrm>
          <a:prstGeom prst="line">
            <a:avLst/>
          </a:prstGeom>
          <a:noFill/>
          <a:ln w="12700">
            <a:solidFill>
              <a:srgbClr val="FFFFFF"/>
            </a:solidFill>
            <a:round/>
            <a:headEnd/>
            <a:tailEnd/>
          </a:ln>
        </p:spPr>
        <p:txBody>
          <a:bodyPr anchor="ctr"/>
          <a:lstStyle/>
          <a:p>
            <a:endParaRPr lang="es-ES"/>
          </a:p>
        </p:txBody>
      </p:sp>
      <p:sp>
        <p:nvSpPr>
          <p:cNvPr id="229400" name="Line 24"/>
          <p:cNvSpPr>
            <a:spLocks noChangeShapeType="1"/>
          </p:cNvSpPr>
          <p:nvPr/>
        </p:nvSpPr>
        <p:spPr bwMode="auto">
          <a:xfrm>
            <a:off x="6454775" y="3397250"/>
            <a:ext cx="466725" cy="0"/>
          </a:xfrm>
          <a:prstGeom prst="line">
            <a:avLst/>
          </a:prstGeom>
          <a:noFill/>
          <a:ln w="12700">
            <a:solidFill>
              <a:srgbClr val="FFFFFF"/>
            </a:solidFill>
            <a:round/>
            <a:headEnd/>
            <a:tailEnd/>
          </a:ln>
        </p:spPr>
        <p:txBody>
          <a:bodyPr anchor="ctr"/>
          <a:lstStyle/>
          <a:p>
            <a:endParaRPr lang="es-ES"/>
          </a:p>
        </p:txBody>
      </p:sp>
      <p:sp>
        <p:nvSpPr>
          <p:cNvPr id="229401" name="Line 25"/>
          <p:cNvSpPr>
            <a:spLocks noChangeShapeType="1"/>
          </p:cNvSpPr>
          <p:nvPr/>
        </p:nvSpPr>
        <p:spPr bwMode="auto">
          <a:xfrm flipV="1">
            <a:off x="4864100" y="3865563"/>
            <a:ext cx="373063" cy="274637"/>
          </a:xfrm>
          <a:prstGeom prst="line">
            <a:avLst/>
          </a:prstGeom>
          <a:noFill/>
          <a:ln w="12700">
            <a:solidFill>
              <a:srgbClr val="FFFFFF"/>
            </a:solidFill>
            <a:round/>
            <a:headEnd/>
            <a:tailEnd/>
          </a:ln>
        </p:spPr>
        <p:txBody>
          <a:bodyPr anchor="ctr"/>
          <a:lstStyle/>
          <a:p>
            <a:endParaRPr lang="es-ES"/>
          </a:p>
        </p:txBody>
      </p:sp>
      <p:sp>
        <p:nvSpPr>
          <p:cNvPr id="229402" name="Line 26"/>
          <p:cNvSpPr>
            <a:spLocks noChangeShapeType="1"/>
          </p:cNvSpPr>
          <p:nvPr/>
        </p:nvSpPr>
        <p:spPr bwMode="auto">
          <a:xfrm>
            <a:off x="6323013" y="3833813"/>
            <a:ext cx="381000" cy="227012"/>
          </a:xfrm>
          <a:prstGeom prst="line">
            <a:avLst/>
          </a:prstGeom>
          <a:noFill/>
          <a:ln w="12700">
            <a:solidFill>
              <a:srgbClr val="FFFFFF"/>
            </a:solidFill>
            <a:round/>
            <a:headEnd/>
            <a:tailEnd/>
          </a:ln>
        </p:spPr>
        <p:txBody>
          <a:bodyPr anchor="ctr"/>
          <a:lstStyle/>
          <a:p>
            <a:endParaRPr lang="es-ES"/>
          </a:p>
        </p:txBody>
      </p:sp>
      <p:sp>
        <p:nvSpPr>
          <p:cNvPr id="229403" name="Line 27"/>
          <p:cNvSpPr>
            <a:spLocks noChangeShapeType="1"/>
          </p:cNvSpPr>
          <p:nvPr/>
        </p:nvSpPr>
        <p:spPr bwMode="auto">
          <a:xfrm>
            <a:off x="4694238" y="1866900"/>
            <a:ext cx="274637" cy="338138"/>
          </a:xfrm>
          <a:prstGeom prst="line">
            <a:avLst/>
          </a:prstGeom>
          <a:noFill/>
          <a:ln w="12700">
            <a:solidFill>
              <a:srgbClr val="FFFFFF"/>
            </a:solidFill>
            <a:round/>
            <a:headEnd/>
            <a:tailEnd/>
          </a:ln>
        </p:spPr>
        <p:txBody>
          <a:bodyPr anchor="ctr"/>
          <a:lstStyle/>
          <a:p>
            <a:endParaRPr lang="es-ES"/>
          </a:p>
        </p:txBody>
      </p:sp>
      <p:sp>
        <p:nvSpPr>
          <p:cNvPr id="229404" name="Line 28"/>
          <p:cNvSpPr>
            <a:spLocks noChangeShapeType="1"/>
          </p:cNvSpPr>
          <p:nvPr/>
        </p:nvSpPr>
        <p:spPr bwMode="auto">
          <a:xfrm flipH="1">
            <a:off x="6467475" y="1835150"/>
            <a:ext cx="301625" cy="369888"/>
          </a:xfrm>
          <a:prstGeom prst="line">
            <a:avLst/>
          </a:prstGeom>
          <a:noFill/>
          <a:ln w="12700">
            <a:solidFill>
              <a:srgbClr val="FFFFFF"/>
            </a:solidFill>
            <a:round/>
            <a:headEnd/>
            <a:tailEnd/>
          </a:ln>
        </p:spPr>
        <p:txBody>
          <a:bodyPr anchor="ctr"/>
          <a:lstStyle/>
          <a:p>
            <a:endParaRPr lang="es-ES"/>
          </a:p>
        </p:txBody>
      </p:sp>
      <p:sp>
        <p:nvSpPr>
          <p:cNvPr id="229405" name="Line 29"/>
          <p:cNvSpPr>
            <a:spLocks noChangeShapeType="1"/>
          </p:cNvSpPr>
          <p:nvPr/>
        </p:nvSpPr>
        <p:spPr bwMode="auto">
          <a:xfrm flipV="1">
            <a:off x="3990975" y="3929063"/>
            <a:ext cx="409575" cy="131762"/>
          </a:xfrm>
          <a:prstGeom prst="line">
            <a:avLst/>
          </a:prstGeom>
          <a:noFill/>
          <a:ln w="12700">
            <a:solidFill>
              <a:srgbClr val="FFFFFF"/>
            </a:solidFill>
            <a:round/>
            <a:headEnd/>
            <a:tailEnd/>
          </a:ln>
        </p:spPr>
        <p:txBody>
          <a:bodyPr anchor="ctr"/>
          <a:lstStyle/>
          <a:p>
            <a:endParaRPr lang="es-ES"/>
          </a:p>
        </p:txBody>
      </p:sp>
      <p:sp>
        <p:nvSpPr>
          <p:cNvPr id="229406" name="Line 30"/>
          <p:cNvSpPr>
            <a:spLocks noChangeShapeType="1"/>
          </p:cNvSpPr>
          <p:nvPr/>
        </p:nvSpPr>
        <p:spPr bwMode="auto">
          <a:xfrm flipH="1">
            <a:off x="5830888" y="4838700"/>
            <a:ext cx="0" cy="433388"/>
          </a:xfrm>
          <a:prstGeom prst="line">
            <a:avLst/>
          </a:prstGeom>
          <a:noFill/>
          <a:ln w="12700">
            <a:solidFill>
              <a:srgbClr val="FFFFFF"/>
            </a:solidFill>
            <a:round/>
            <a:headEnd/>
            <a:tailEnd/>
          </a:ln>
        </p:spPr>
        <p:txBody>
          <a:bodyPr anchor="ctr"/>
          <a:lstStyle/>
          <a:p>
            <a:endParaRPr lang="es-ES"/>
          </a:p>
        </p:txBody>
      </p:sp>
      <p:sp>
        <p:nvSpPr>
          <p:cNvPr id="229407" name="Line 31"/>
          <p:cNvSpPr>
            <a:spLocks noChangeShapeType="1"/>
          </p:cNvSpPr>
          <p:nvPr/>
        </p:nvSpPr>
        <p:spPr bwMode="auto">
          <a:xfrm>
            <a:off x="7024688" y="4060825"/>
            <a:ext cx="357187" cy="239713"/>
          </a:xfrm>
          <a:prstGeom prst="line">
            <a:avLst/>
          </a:prstGeom>
          <a:noFill/>
          <a:ln w="12700">
            <a:solidFill>
              <a:srgbClr val="FFFFFF"/>
            </a:solidFill>
            <a:round/>
            <a:headEnd/>
            <a:tailEnd/>
          </a:ln>
        </p:spPr>
        <p:txBody>
          <a:bodyPr anchor="ctr"/>
          <a:lstStyle/>
          <a:p>
            <a:endParaRPr lang="es-ES"/>
          </a:p>
        </p:txBody>
      </p:sp>
      <p:grpSp>
        <p:nvGrpSpPr>
          <p:cNvPr id="7" name="Group 32"/>
          <p:cNvGrpSpPr>
            <a:grpSpLocks/>
          </p:cNvGrpSpPr>
          <p:nvPr/>
        </p:nvGrpSpPr>
        <p:grpSpPr bwMode="auto">
          <a:xfrm>
            <a:off x="1331913" y="4835525"/>
            <a:ext cx="236537" cy="1223963"/>
            <a:chOff x="4304" y="2974"/>
            <a:chExt cx="149" cy="771"/>
          </a:xfrm>
        </p:grpSpPr>
        <p:sp>
          <p:nvSpPr>
            <p:cNvPr id="24619" name="Oval 33"/>
            <p:cNvSpPr>
              <a:spLocks noChangeArrowheads="1"/>
            </p:cNvSpPr>
            <p:nvPr/>
          </p:nvSpPr>
          <p:spPr bwMode="auto">
            <a:xfrm>
              <a:off x="4304" y="2974"/>
              <a:ext cx="149" cy="149"/>
            </a:xfrm>
            <a:prstGeom prst="ellipse">
              <a:avLst/>
            </a:prstGeom>
            <a:gradFill rotWithShape="1">
              <a:gsLst>
                <a:gs pos="0">
                  <a:srgbClr val="66FFFF"/>
                </a:gs>
                <a:gs pos="50000">
                  <a:srgbClr val="66CCFF"/>
                </a:gs>
                <a:gs pos="100000">
                  <a:srgbClr val="66FFFF"/>
                </a:gs>
              </a:gsLst>
              <a:lin ang="2700000" scaled="1"/>
            </a:gradFill>
            <a:ln w="12700" algn="ctr">
              <a:solidFill>
                <a:schemeClr val="tx1"/>
              </a:solidFill>
              <a:round/>
              <a:headEnd/>
              <a:tailEnd/>
            </a:ln>
          </p:spPr>
          <p:txBody>
            <a:bodyPr wrap="none" anchor="ctr"/>
            <a:lstStyle/>
            <a:p>
              <a:pPr algn="ctr" eaLnBrk="0" hangingPunct="0">
                <a:lnSpc>
                  <a:spcPct val="85000"/>
                </a:lnSpc>
                <a:spcBef>
                  <a:spcPct val="20000"/>
                </a:spcBef>
              </a:pPr>
              <a:r>
                <a:rPr lang="es-ES" sz="1600" b="1">
                  <a:latin typeface="Segoe Semibold" pitchFamily="2" charset="0"/>
                </a:rPr>
                <a:t>D</a:t>
              </a:r>
            </a:p>
          </p:txBody>
        </p:sp>
        <p:sp>
          <p:nvSpPr>
            <p:cNvPr id="24620" name="Oval 34"/>
            <p:cNvSpPr>
              <a:spLocks noChangeArrowheads="1"/>
            </p:cNvSpPr>
            <p:nvPr/>
          </p:nvSpPr>
          <p:spPr bwMode="auto">
            <a:xfrm>
              <a:off x="4304" y="3596"/>
              <a:ext cx="149" cy="149"/>
            </a:xfrm>
            <a:prstGeom prst="ellipse">
              <a:avLst/>
            </a:prstGeom>
            <a:gradFill rotWithShape="1">
              <a:gsLst>
                <a:gs pos="0">
                  <a:srgbClr val="FFCC66"/>
                </a:gs>
                <a:gs pos="50000">
                  <a:srgbClr val="FF9966"/>
                </a:gs>
                <a:gs pos="100000">
                  <a:srgbClr val="FFCC66"/>
                </a:gs>
              </a:gsLst>
              <a:lin ang="2700000" scaled="1"/>
            </a:gradFill>
            <a:ln w="12700" algn="ctr">
              <a:solidFill>
                <a:schemeClr val="tx1"/>
              </a:solidFill>
              <a:round/>
              <a:headEnd/>
              <a:tailEnd/>
            </a:ln>
          </p:spPr>
          <p:txBody>
            <a:bodyPr wrap="none" anchor="ctr"/>
            <a:lstStyle/>
            <a:p>
              <a:pPr algn="ctr" eaLnBrk="0" hangingPunct="0">
                <a:lnSpc>
                  <a:spcPct val="85000"/>
                </a:lnSpc>
                <a:spcBef>
                  <a:spcPct val="20000"/>
                </a:spcBef>
              </a:pPr>
              <a:r>
                <a:rPr lang="es-ES" sz="1600" b="1">
                  <a:latin typeface="Segoe Semibold" pitchFamily="2" charset="0"/>
                </a:rPr>
                <a:t>D</a:t>
              </a:r>
            </a:p>
          </p:txBody>
        </p:sp>
        <p:sp>
          <p:nvSpPr>
            <p:cNvPr id="24621" name="Oval 35"/>
            <p:cNvSpPr>
              <a:spLocks noChangeArrowheads="1"/>
            </p:cNvSpPr>
            <p:nvPr/>
          </p:nvSpPr>
          <p:spPr bwMode="auto">
            <a:xfrm>
              <a:off x="4304" y="3180"/>
              <a:ext cx="149" cy="149"/>
            </a:xfrm>
            <a:prstGeom prst="ellipse">
              <a:avLst/>
            </a:prstGeom>
            <a:gradFill rotWithShape="1">
              <a:gsLst>
                <a:gs pos="0">
                  <a:srgbClr val="FFFFCC"/>
                </a:gs>
                <a:gs pos="50000">
                  <a:srgbClr val="FFFF66"/>
                </a:gs>
                <a:gs pos="100000">
                  <a:srgbClr val="FFFFCC"/>
                </a:gs>
              </a:gsLst>
              <a:lin ang="2700000" scaled="1"/>
            </a:gradFill>
            <a:ln w="12700" algn="ctr">
              <a:solidFill>
                <a:schemeClr val="tx1"/>
              </a:solidFill>
              <a:round/>
              <a:headEnd/>
              <a:tailEnd/>
            </a:ln>
          </p:spPr>
          <p:txBody>
            <a:bodyPr wrap="none" rIns="128016" anchor="ctr"/>
            <a:lstStyle/>
            <a:p>
              <a:pPr algn="ctr" eaLnBrk="0" hangingPunct="0">
                <a:lnSpc>
                  <a:spcPct val="85000"/>
                </a:lnSpc>
                <a:spcBef>
                  <a:spcPct val="20000"/>
                </a:spcBef>
              </a:pPr>
              <a:r>
                <a:rPr lang="es-ES" sz="1600" b="1">
                  <a:latin typeface="Segoe Semibold" pitchFamily="2" charset="0"/>
                </a:rPr>
                <a:t>S</a:t>
              </a:r>
            </a:p>
          </p:txBody>
        </p:sp>
        <p:sp>
          <p:nvSpPr>
            <p:cNvPr id="24622" name="Oval 36"/>
            <p:cNvSpPr>
              <a:spLocks noChangeArrowheads="1"/>
            </p:cNvSpPr>
            <p:nvPr/>
          </p:nvSpPr>
          <p:spPr bwMode="auto">
            <a:xfrm>
              <a:off x="4304" y="3391"/>
              <a:ext cx="149" cy="149"/>
            </a:xfrm>
            <a:prstGeom prst="ellipse">
              <a:avLst/>
            </a:prstGeom>
            <a:gradFill rotWithShape="1">
              <a:gsLst>
                <a:gs pos="0">
                  <a:srgbClr val="FF9966"/>
                </a:gs>
                <a:gs pos="50000">
                  <a:srgbClr val="FF6600"/>
                </a:gs>
                <a:gs pos="100000">
                  <a:srgbClr val="FF9966"/>
                </a:gs>
              </a:gsLst>
              <a:lin ang="2700000" scaled="1"/>
            </a:gradFill>
            <a:ln w="12700" algn="ctr">
              <a:solidFill>
                <a:schemeClr val="tx1"/>
              </a:solidFill>
              <a:round/>
              <a:headEnd/>
              <a:tailEnd/>
            </a:ln>
          </p:spPr>
          <p:txBody>
            <a:bodyPr wrap="none" rIns="128016" anchor="ctr"/>
            <a:lstStyle/>
            <a:p>
              <a:pPr algn="ctr" eaLnBrk="0" hangingPunct="0">
                <a:lnSpc>
                  <a:spcPct val="85000"/>
                </a:lnSpc>
                <a:spcBef>
                  <a:spcPct val="20000"/>
                </a:spcBef>
              </a:pPr>
              <a:r>
                <a:rPr lang="es-ES" sz="1600" b="1">
                  <a:latin typeface="Segoe Semibold" pitchFamily="2" charset="0"/>
                </a:rPr>
                <a:t>S</a:t>
              </a:r>
            </a:p>
          </p:txBody>
        </p:sp>
      </p:grpSp>
      <p:sp>
        <p:nvSpPr>
          <p:cNvPr id="229413" name="Oval 37"/>
          <p:cNvSpPr>
            <a:spLocks noChangeArrowheads="1"/>
          </p:cNvSpPr>
          <p:nvPr/>
        </p:nvSpPr>
        <p:spPr bwMode="auto">
          <a:xfrm>
            <a:off x="5391150" y="3692525"/>
            <a:ext cx="236538" cy="236538"/>
          </a:xfrm>
          <a:prstGeom prst="ellipse">
            <a:avLst/>
          </a:prstGeom>
          <a:gradFill rotWithShape="1">
            <a:gsLst>
              <a:gs pos="0">
                <a:srgbClr val="66FFFF"/>
              </a:gs>
              <a:gs pos="50000">
                <a:srgbClr val="66CCFF"/>
              </a:gs>
              <a:gs pos="100000">
                <a:srgbClr val="66FFFF"/>
              </a:gs>
            </a:gsLst>
            <a:lin ang="2700000" scaled="1"/>
          </a:gradFill>
          <a:ln w="12700" algn="ctr">
            <a:solidFill>
              <a:schemeClr val="tx1"/>
            </a:solidFill>
            <a:round/>
            <a:headEnd/>
            <a:tailEnd/>
          </a:ln>
        </p:spPr>
        <p:txBody>
          <a:bodyPr wrap="none" anchor="ctr"/>
          <a:lstStyle/>
          <a:p>
            <a:pPr algn="ctr" eaLnBrk="0" hangingPunct="0">
              <a:lnSpc>
                <a:spcPct val="85000"/>
              </a:lnSpc>
              <a:spcBef>
                <a:spcPct val="20000"/>
              </a:spcBef>
            </a:pPr>
            <a:r>
              <a:rPr lang="es-ES" sz="1600" b="1">
                <a:latin typeface="Segoe Semibold" pitchFamily="2" charset="0"/>
              </a:rPr>
              <a:t>D</a:t>
            </a:r>
          </a:p>
        </p:txBody>
      </p:sp>
      <p:sp>
        <p:nvSpPr>
          <p:cNvPr id="229414" name="Oval 38"/>
          <p:cNvSpPr>
            <a:spLocks noChangeArrowheads="1"/>
          </p:cNvSpPr>
          <p:nvPr/>
        </p:nvSpPr>
        <p:spPr bwMode="auto">
          <a:xfrm>
            <a:off x="5640388" y="3752850"/>
            <a:ext cx="236537" cy="236538"/>
          </a:xfrm>
          <a:prstGeom prst="ellipse">
            <a:avLst/>
          </a:prstGeom>
          <a:gradFill rotWithShape="1">
            <a:gsLst>
              <a:gs pos="0">
                <a:srgbClr val="66FFFF"/>
              </a:gs>
              <a:gs pos="50000">
                <a:srgbClr val="66CCFF"/>
              </a:gs>
              <a:gs pos="100000">
                <a:srgbClr val="66FFFF"/>
              </a:gs>
            </a:gsLst>
            <a:lin ang="2700000" scaled="1"/>
          </a:gradFill>
          <a:ln w="12700" algn="ctr">
            <a:solidFill>
              <a:schemeClr val="tx1"/>
            </a:solidFill>
            <a:round/>
            <a:headEnd/>
            <a:tailEnd/>
          </a:ln>
        </p:spPr>
        <p:txBody>
          <a:bodyPr wrap="none" anchor="ctr"/>
          <a:lstStyle/>
          <a:p>
            <a:pPr algn="ctr" eaLnBrk="0" hangingPunct="0">
              <a:lnSpc>
                <a:spcPct val="85000"/>
              </a:lnSpc>
              <a:spcBef>
                <a:spcPct val="20000"/>
              </a:spcBef>
            </a:pPr>
            <a:r>
              <a:rPr lang="es-ES" sz="1600" b="1">
                <a:latin typeface="Segoe Semibold" pitchFamily="2" charset="0"/>
              </a:rPr>
              <a:t>D</a:t>
            </a:r>
          </a:p>
        </p:txBody>
      </p:sp>
      <p:sp>
        <p:nvSpPr>
          <p:cNvPr id="229415" name="Oval 39"/>
          <p:cNvSpPr>
            <a:spLocks noChangeArrowheads="1"/>
          </p:cNvSpPr>
          <p:nvPr/>
        </p:nvSpPr>
        <p:spPr bwMode="auto">
          <a:xfrm>
            <a:off x="5895975" y="3692525"/>
            <a:ext cx="236538" cy="236538"/>
          </a:xfrm>
          <a:prstGeom prst="ellipse">
            <a:avLst/>
          </a:prstGeom>
          <a:gradFill rotWithShape="1">
            <a:gsLst>
              <a:gs pos="0">
                <a:srgbClr val="66FFFF"/>
              </a:gs>
              <a:gs pos="50000">
                <a:srgbClr val="66CCFF"/>
              </a:gs>
              <a:gs pos="100000">
                <a:srgbClr val="66FFFF"/>
              </a:gs>
            </a:gsLst>
            <a:lin ang="2700000" scaled="1"/>
          </a:gradFill>
          <a:ln w="12700" algn="ctr">
            <a:solidFill>
              <a:schemeClr val="tx1"/>
            </a:solidFill>
            <a:round/>
            <a:headEnd/>
            <a:tailEnd/>
          </a:ln>
        </p:spPr>
        <p:txBody>
          <a:bodyPr wrap="none" anchor="ctr"/>
          <a:lstStyle/>
          <a:p>
            <a:pPr algn="ctr" eaLnBrk="0" hangingPunct="0">
              <a:lnSpc>
                <a:spcPct val="85000"/>
              </a:lnSpc>
              <a:spcBef>
                <a:spcPct val="20000"/>
              </a:spcBef>
            </a:pPr>
            <a:r>
              <a:rPr lang="es-ES" sz="1600" b="1">
                <a:latin typeface="Segoe Semibold" pitchFamily="2" charset="0"/>
              </a:rPr>
              <a:t>D</a:t>
            </a:r>
          </a:p>
        </p:txBody>
      </p:sp>
      <p:sp>
        <p:nvSpPr>
          <p:cNvPr id="229416" name="Oval 40"/>
          <p:cNvSpPr>
            <a:spLocks noChangeArrowheads="1"/>
          </p:cNvSpPr>
          <p:nvPr/>
        </p:nvSpPr>
        <p:spPr bwMode="auto">
          <a:xfrm>
            <a:off x="6492875" y="2971800"/>
            <a:ext cx="236538" cy="236538"/>
          </a:xfrm>
          <a:prstGeom prst="ellipse">
            <a:avLst/>
          </a:prstGeom>
          <a:gradFill rotWithShape="1">
            <a:gsLst>
              <a:gs pos="0">
                <a:srgbClr val="FFFFCC"/>
              </a:gs>
              <a:gs pos="50000">
                <a:srgbClr val="FFFF66"/>
              </a:gs>
              <a:gs pos="100000">
                <a:srgbClr val="FFFFCC"/>
              </a:gs>
            </a:gsLst>
            <a:lin ang="2700000" scaled="1"/>
          </a:gradFill>
          <a:ln w="12700" algn="ctr">
            <a:solidFill>
              <a:schemeClr val="tx1"/>
            </a:solidFill>
            <a:round/>
            <a:headEnd/>
            <a:tailEnd/>
          </a:ln>
        </p:spPr>
        <p:txBody>
          <a:bodyPr wrap="none" rIns="128016" anchor="ctr"/>
          <a:lstStyle/>
          <a:p>
            <a:pPr algn="ctr" eaLnBrk="0" hangingPunct="0">
              <a:lnSpc>
                <a:spcPct val="85000"/>
              </a:lnSpc>
              <a:spcBef>
                <a:spcPct val="20000"/>
              </a:spcBef>
            </a:pPr>
            <a:r>
              <a:rPr lang="es-ES" sz="1600" b="1">
                <a:latin typeface="Segoe Semibold" pitchFamily="2" charset="0"/>
              </a:rPr>
              <a:t>S</a:t>
            </a:r>
          </a:p>
        </p:txBody>
      </p:sp>
      <p:sp>
        <p:nvSpPr>
          <p:cNvPr id="229417" name="Oval 41"/>
          <p:cNvSpPr>
            <a:spLocks noChangeArrowheads="1"/>
          </p:cNvSpPr>
          <p:nvPr/>
        </p:nvSpPr>
        <p:spPr bwMode="auto">
          <a:xfrm>
            <a:off x="6511925" y="3529013"/>
            <a:ext cx="236538" cy="236537"/>
          </a:xfrm>
          <a:prstGeom prst="ellipse">
            <a:avLst/>
          </a:prstGeom>
          <a:gradFill rotWithShape="1">
            <a:gsLst>
              <a:gs pos="0">
                <a:srgbClr val="FFFFCC"/>
              </a:gs>
              <a:gs pos="50000">
                <a:srgbClr val="FFFF66"/>
              </a:gs>
              <a:gs pos="100000">
                <a:srgbClr val="FFFFCC"/>
              </a:gs>
            </a:gsLst>
            <a:lin ang="2700000" scaled="1"/>
          </a:gradFill>
          <a:ln w="12700" algn="ctr">
            <a:solidFill>
              <a:schemeClr val="tx1"/>
            </a:solidFill>
            <a:round/>
            <a:headEnd/>
            <a:tailEnd/>
          </a:ln>
        </p:spPr>
        <p:txBody>
          <a:bodyPr wrap="none" rIns="128016" anchor="ctr"/>
          <a:lstStyle/>
          <a:p>
            <a:pPr algn="ctr" eaLnBrk="0" hangingPunct="0">
              <a:lnSpc>
                <a:spcPct val="85000"/>
              </a:lnSpc>
              <a:spcBef>
                <a:spcPct val="20000"/>
              </a:spcBef>
            </a:pPr>
            <a:r>
              <a:rPr lang="es-ES" sz="1600" b="1">
                <a:latin typeface="Segoe Semibold" pitchFamily="2" charset="0"/>
              </a:rPr>
              <a:t>S</a:t>
            </a:r>
          </a:p>
        </p:txBody>
      </p:sp>
      <p:sp>
        <p:nvSpPr>
          <p:cNvPr id="229418" name="Oval 42"/>
          <p:cNvSpPr>
            <a:spLocks noChangeArrowheads="1"/>
          </p:cNvSpPr>
          <p:nvPr/>
        </p:nvSpPr>
        <p:spPr bwMode="auto">
          <a:xfrm>
            <a:off x="6156325" y="4838700"/>
            <a:ext cx="236538" cy="236538"/>
          </a:xfrm>
          <a:prstGeom prst="ellipse">
            <a:avLst/>
          </a:prstGeom>
          <a:gradFill rotWithShape="1">
            <a:gsLst>
              <a:gs pos="0">
                <a:srgbClr val="FFCC66"/>
              </a:gs>
              <a:gs pos="50000">
                <a:srgbClr val="FF9966"/>
              </a:gs>
              <a:gs pos="100000">
                <a:srgbClr val="FFCC66"/>
              </a:gs>
            </a:gsLst>
            <a:lin ang="2700000" scaled="1"/>
          </a:gradFill>
          <a:ln w="12700" algn="ctr">
            <a:solidFill>
              <a:schemeClr val="tx1"/>
            </a:solidFill>
            <a:round/>
            <a:headEnd/>
            <a:tailEnd/>
          </a:ln>
        </p:spPr>
        <p:txBody>
          <a:bodyPr wrap="none" anchor="ctr"/>
          <a:lstStyle/>
          <a:p>
            <a:pPr algn="ctr" eaLnBrk="0" hangingPunct="0">
              <a:lnSpc>
                <a:spcPct val="85000"/>
              </a:lnSpc>
              <a:spcBef>
                <a:spcPct val="20000"/>
              </a:spcBef>
            </a:pPr>
            <a:r>
              <a:rPr lang="es-ES" sz="1600" b="1">
                <a:latin typeface="Segoe Semibold" pitchFamily="2" charset="0"/>
              </a:rPr>
              <a:t>D</a:t>
            </a:r>
          </a:p>
        </p:txBody>
      </p:sp>
      <p:sp>
        <p:nvSpPr>
          <p:cNvPr id="229419" name="Oval 43"/>
          <p:cNvSpPr>
            <a:spLocks noChangeArrowheads="1"/>
          </p:cNvSpPr>
          <p:nvPr/>
        </p:nvSpPr>
        <p:spPr bwMode="auto">
          <a:xfrm>
            <a:off x="6403975" y="4719638"/>
            <a:ext cx="236538" cy="236537"/>
          </a:xfrm>
          <a:prstGeom prst="ellipse">
            <a:avLst/>
          </a:prstGeom>
          <a:gradFill rotWithShape="1">
            <a:gsLst>
              <a:gs pos="0">
                <a:srgbClr val="FFCC66"/>
              </a:gs>
              <a:gs pos="50000">
                <a:srgbClr val="FF9966"/>
              </a:gs>
              <a:gs pos="100000">
                <a:srgbClr val="FFCC66"/>
              </a:gs>
            </a:gsLst>
            <a:lin ang="2700000" scaled="1"/>
          </a:gradFill>
          <a:ln w="12700" algn="ctr">
            <a:solidFill>
              <a:schemeClr val="tx1"/>
            </a:solidFill>
            <a:round/>
            <a:headEnd/>
            <a:tailEnd/>
          </a:ln>
        </p:spPr>
        <p:txBody>
          <a:bodyPr wrap="none" anchor="ctr"/>
          <a:lstStyle/>
          <a:p>
            <a:pPr algn="ctr" eaLnBrk="0" hangingPunct="0">
              <a:lnSpc>
                <a:spcPct val="85000"/>
              </a:lnSpc>
              <a:spcBef>
                <a:spcPct val="20000"/>
              </a:spcBef>
            </a:pPr>
            <a:r>
              <a:rPr lang="es-ES" sz="1600" b="1">
                <a:latin typeface="Segoe Semibold" pitchFamily="2" charset="0"/>
              </a:rPr>
              <a:t>D</a:t>
            </a:r>
          </a:p>
        </p:txBody>
      </p:sp>
      <p:sp>
        <p:nvSpPr>
          <p:cNvPr id="229420" name="Oval 44"/>
          <p:cNvSpPr>
            <a:spLocks noChangeArrowheads="1"/>
          </p:cNvSpPr>
          <p:nvPr/>
        </p:nvSpPr>
        <p:spPr bwMode="auto">
          <a:xfrm>
            <a:off x="4075113" y="2722563"/>
            <a:ext cx="236537" cy="236537"/>
          </a:xfrm>
          <a:prstGeom prst="ellipse">
            <a:avLst/>
          </a:prstGeom>
          <a:gradFill rotWithShape="1">
            <a:gsLst>
              <a:gs pos="0">
                <a:srgbClr val="FF9966"/>
              </a:gs>
              <a:gs pos="50000">
                <a:srgbClr val="FF6600"/>
              </a:gs>
              <a:gs pos="100000">
                <a:srgbClr val="FF9966"/>
              </a:gs>
            </a:gsLst>
            <a:lin ang="2700000" scaled="1"/>
          </a:gradFill>
          <a:ln w="12700" algn="ctr">
            <a:solidFill>
              <a:schemeClr val="tx1"/>
            </a:solidFill>
            <a:round/>
            <a:headEnd/>
            <a:tailEnd/>
          </a:ln>
        </p:spPr>
        <p:txBody>
          <a:bodyPr wrap="none" rIns="128016" anchor="ctr"/>
          <a:lstStyle/>
          <a:p>
            <a:pPr algn="ctr" eaLnBrk="0" hangingPunct="0">
              <a:lnSpc>
                <a:spcPct val="85000"/>
              </a:lnSpc>
              <a:spcBef>
                <a:spcPct val="20000"/>
              </a:spcBef>
            </a:pPr>
            <a:r>
              <a:rPr lang="es-ES" sz="1600" b="1">
                <a:latin typeface="Segoe Semibold" pitchFamily="2" charset="0"/>
              </a:rPr>
              <a:t>S</a:t>
            </a:r>
          </a:p>
        </p:txBody>
      </p:sp>
      <p:sp>
        <p:nvSpPr>
          <p:cNvPr id="229421" name="Oval 45"/>
          <p:cNvSpPr>
            <a:spLocks noChangeArrowheads="1"/>
          </p:cNvSpPr>
          <p:nvPr/>
        </p:nvSpPr>
        <p:spPr bwMode="auto">
          <a:xfrm>
            <a:off x="4732338" y="4683125"/>
            <a:ext cx="236537" cy="236538"/>
          </a:xfrm>
          <a:prstGeom prst="ellipse">
            <a:avLst/>
          </a:prstGeom>
          <a:gradFill rotWithShape="1">
            <a:gsLst>
              <a:gs pos="0">
                <a:srgbClr val="FF9966"/>
              </a:gs>
              <a:gs pos="50000">
                <a:srgbClr val="FF6600"/>
              </a:gs>
              <a:gs pos="100000">
                <a:srgbClr val="FF9966"/>
              </a:gs>
            </a:gsLst>
            <a:lin ang="2700000" scaled="1"/>
          </a:gradFill>
          <a:ln w="12700" algn="ctr">
            <a:solidFill>
              <a:schemeClr val="tx1"/>
            </a:solidFill>
            <a:round/>
            <a:headEnd/>
            <a:tailEnd/>
          </a:ln>
        </p:spPr>
        <p:txBody>
          <a:bodyPr wrap="none" rIns="128016" anchor="ctr"/>
          <a:lstStyle/>
          <a:p>
            <a:pPr algn="ctr" eaLnBrk="0" hangingPunct="0">
              <a:lnSpc>
                <a:spcPct val="85000"/>
              </a:lnSpc>
              <a:spcBef>
                <a:spcPct val="20000"/>
              </a:spcBef>
            </a:pPr>
            <a:r>
              <a:rPr lang="es-ES" sz="1600" b="1">
                <a:latin typeface="Segoe Semibold" pitchFamily="2" charset="0"/>
              </a:rPr>
              <a:t>S</a:t>
            </a:r>
          </a:p>
        </p:txBody>
      </p:sp>
      <p:sp>
        <p:nvSpPr>
          <p:cNvPr id="229422" name="Rectangle 46"/>
          <p:cNvSpPr>
            <a:spLocks noChangeArrowheads="1"/>
          </p:cNvSpPr>
          <p:nvPr/>
        </p:nvSpPr>
        <p:spPr bwMode="auto">
          <a:xfrm>
            <a:off x="1568450" y="4797425"/>
            <a:ext cx="2674938" cy="1309688"/>
          </a:xfrm>
          <a:prstGeom prst="rect">
            <a:avLst/>
          </a:prstGeom>
          <a:noFill/>
          <a:ln w="12700">
            <a:noFill/>
            <a:miter lim="800000"/>
            <a:headEnd/>
            <a:tailEnd/>
          </a:ln>
        </p:spPr>
        <p:txBody>
          <a:bodyPr wrap="none">
            <a:spAutoFit/>
          </a:bodyPr>
          <a:lstStyle/>
          <a:p>
            <a:pPr eaLnBrk="0" hangingPunct="0"/>
            <a:r>
              <a:rPr lang="es-ES" sz="1400" b="1">
                <a:solidFill>
                  <a:srgbClr val="FFFFFF"/>
                </a:solidFill>
              </a:rPr>
              <a:t>Drivers de Kernel</a:t>
            </a:r>
          </a:p>
          <a:p>
            <a:pPr eaLnBrk="0" hangingPunct="0"/>
            <a:endParaRPr lang="es-ES" sz="800" b="1">
              <a:solidFill>
                <a:srgbClr val="FFFFFF"/>
              </a:solidFill>
            </a:endParaRPr>
          </a:p>
          <a:p>
            <a:pPr eaLnBrk="0" hangingPunct="0"/>
            <a:r>
              <a:rPr lang="es-ES" sz="1400" b="1">
                <a:solidFill>
                  <a:srgbClr val="FFFFFF"/>
                </a:solidFill>
              </a:rPr>
              <a:t>Servicios de Sistema</a:t>
            </a:r>
          </a:p>
          <a:p>
            <a:pPr eaLnBrk="0" hangingPunct="0"/>
            <a:endParaRPr lang="es-ES" sz="800" b="1">
              <a:solidFill>
                <a:srgbClr val="FFFFFF"/>
              </a:solidFill>
            </a:endParaRPr>
          </a:p>
          <a:p>
            <a:pPr eaLnBrk="0" hangingPunct="0"/>
            <a:r>
              <a:rPr lang="es-ES" sz="1400" b="1">
                <a:solidFill>
                  <a:srgbClr val="FFFFFF"/>
                </a:solidFill>
              </a:rPr>
              <a:t>Servicios de privilegios bajos</a:t>
            </a:r>
          </a:p>
          <a:p>
            <a:pPr eaLnBrk="0" hangingPunct="0"/>
            <a:endParaRPr lang="es-ES" sz="800" b="1">
              <a:solidFill>
                <a:srgbClr val="FFFFFF"/>
              </a:solidFill>
            </a:endParaRPr>
          </a:p>
          <a:p>
            <a:pPr eaLnBrk="0" hangingPunct="0"/>
            <a:r>
              <a:rPr lang="es-ES" sz="1400" b="1">
                <a:solidFill>
                  <a:srgbClr val="FFFFFF"/>
                </a:solidFill>
              </a:rPr>
              <a:t>Drivers en modo usuario</a:t>
            </a:r>
          </a:p>
        </p:txBody>
      </p:sp>
      <p:sp>
        <p:nvSpPr>
          <p:cNvPr id="229423" name="Oval 47"/>
          <p:cNvSpPr>
            <a:spLocks noChangeAspect="1" noChangeArrowheads="1"/>
          </p:cNvSpPr>
          <p:nvPr/>
        </p:nvSpPr>
        <p:spPr bwMode="auto">
          <a:xfrm>
            <a:off x="3824288" y="1477963"/>
            <a:ext cx="3838575" cy="3838575"/>
          </a:xfrm>
          <a:prstGeom prst="ellipse">
            <a:avLst/>
          </a:prstGeom>
          <a:noFill/>
          <a:ln w="50800">
            <a:solidFill>
              <a:srgbClr val="FF5050"/>
            </a:solidFill>
            <a:round/>
            <a:headEnd/>
            <a:tailEnd/>
          </a:ln>
        </p:spPr>
        <p:txBody>
          <a:bodyPr wrap="none" anchor="ctr">
            <a:spAutoFit/>
          </a:bodyPr>
          <a:lstStyle/>
          <a:p>
            <a:endParaRPr lang="es-ES"/>
          </a:p>
        </p:txBody>
      </p:sp>
      <p:sp>
        <p:nvSpPr>
          <p:cNvPr id="229424" name="Oval 48"/>
          <p:cNvSpPr>
            <a:spLocks noChangeAspect="1" noChangeArrowheads="1"/>
          </p:cNvSpPr>
          <p:nvPr/>
        </p:nvSpPr>
        <p:spPr bwMode="auto">
          <a:xfrm>
            <a:off x="4284663" y="1958975"/>
            <a:ext cx="2925762" cy="2925763"/>
          </a:xfrm>
          <a:prstGeom prst="ellipse">
            <a:avLst/>
          </a:prstGeom>
          <a:noFill/>
          <a:ln w="50800">
            <a:solidFill>
              <a:srgbClr val="FF5050"/>
            </a:solidFill>
            <a:round/>
            <a:headEnd/>
            <a:tailEnd/>
          </a:ln>
        </p:spPr>
        <p:txBody>
          <a:bodyPr wrap="none" anchor="ctr"/>
          <a:lstStyle/>
          <a:p>
            <a:pPr algn="ctr" eaLnBrk="0" hangingPunct="0"/>
            <a:endParaRPr lang="es-ES"/>
          </a:p>
        </p:txBody>
      </p:sp>
      <p:sp>
        <p:nvSpPr>
          <p:cNvPr id="229425" name="Oval 49"/>
          <p:cNvSpPr>
            <a:spLocks noChangeAspect="1" noChangeArrowheads="1"/>
          </p:cNvSpPr>
          <p:nvPr/>
        </p:nvSpPr>
        <p:spPr bwMode="auto">
          <a:xfrm>
            <a:off x="4572000" y="2235200"/>
            <a:ext cx="2376488" cy="2376488"/>
          </a:xfrm>
          <a:prstGeom prst="ellipse">
            <a:avLst/>
          </a:prstGeom>
          <a:noFill/>
          <a:ln w="50800">
            <a:solidFill>
              <a:srgbClr val="FF5050"/>
            </a:solidFill>
            <a:round/>
            <a:headEnd/>
            <a:tailEnd/>
          </a:ln>
        </p:spPr>
        <p:txBody>
          <a:bodyPr wrap="none" anchor="ctr">
            <a:spAutoFit/>
          </a:bodyPr>
          <a:lstStyle/>
          <a:p>
            <a:endParaRPr lang="es-ES"/>
          </a:p>
        </p:txBody>
      </p:sp>
      <p:sp>
        <p:nvSpPr>
          <p:cNvPr id="229426" name="AutoShape 50"/>
          <p:cNvSpPr>
            <a:spLocks noChangeArrowheads="1"/>
          </p:cNvSpPr>
          <p:nvPr/>
        </p:nvSpPr>
        <p:spPr bwMode="auto">
          <a:xfrm>
            <a:off x="7667625" y="981075"/>
            <a:ext cx="1331913" cy="576263"/>
          </a:xfrm>
          <a:prstGeom prst="roundRect">
            <a:avLst>
              <a:gd name="adj" fmla="val 16667"/>
            </a:avLst>
          </a:prstGeom>
          <a:solidFill>
            <a:srgbClr val="99CCFF">
              <a:alpha val="20000"/>
            </a:srgbClr>
          </a:solidFill>
          <a:ln w="12700">
            <a:solidFill>
              <a:schemeClr val="bg1"/>
            </a:solidFill>
            <a:round/>
            <a:headEnd/>
            <a:tailEnd/>
          </a:ln>
          <a:effectLst/>
        </p:spPr>
        <p:txBody>
          <a:bodyPr anchor="ctr">
            <a:spAutoFit/>
          </a:bodyPr>
          <a:lstStyle/>
          <a:p>
            <a:pPr algn="ctr" eaLnBrk="0" hangingPunct="0">
              <a:defRPr/>
            </a:pPr>
            <a:r>
              <a:rPr lang="es-ES" sz="1400" b="1">
                <a:effectLst>
                  <a:outerShdw blurRad="38100" dist="38100" dir="2700000" algn="tl">
                    <a:srgbClr val="000000"/>
                  </a:outerShdw>
                </a:effectLst>
              </a:rPr>
              <a:t>Forificación</a:t>
            </a:r>
            <a:br>
              <a:rPr lang="es-ES" sz="1400" b="1">
                <a:effectLst>
                  <a:outerShdw blurRad="38100" dist="38100" dir="2700000" algn="tl">
                    <a:srgbClr val="000000"/>
                  </a:outerShdw>
                </a:effectLst>
              </a:rPr>
            </a:br>
            <a:r>
              <a:rPr lang="es-ES" sz="1400" b="1">
                <a:effectLst>
                  <a:outerShdw blurRad="38100" dist="38100" dir="2700000" algn="tl">
                    <a:srgbClr val="000000"/>
                  </a:outerShdw>
                </a:effectLst>
              </a:rPr>
              <a:t>Servicios</a:t>
            </a:r>
          </a:p>
        </p:txBody>
      </p:sp>
      <p:sp>
        <p:nvSpPr>
          <p:cNvPr id="229427" name="AutoShape 51"/>
          <p:cNvSpPr>
            <a:spLocks noChangeArrowheads="1"/>
          </p:cNvSpPr>
          <p:nvPr/>
        </p:nvSpPr>
        <p:spPr bwMode="auto">
          <a:xfrm>
            <a:off x="7440613" y="5399088"/>
            <a:ext cx="1606550" cy="811212"/>
          </a:xfrm>
          <a:prstGeom prst="roundRect">
            <a:avLst>
              <a:gd name="adj" fmla="val 16667"/>
            </a:avLst>
          </a:prstGeom>
          <a:solidFill>
            <a:srgbClr val="99CCFF">
              <a:alpha val="20000"/>
            </a:srgbClr>
          </a:solidFill>
          <a:ln w="12700">
            <a:solidFill>
              <a:schemeClr val="bg1"/>
            </a:solidFill>
            <a:round/>
            <a:headEnd/>
            <a:tailEnd/>
          </a:ln>
          <a:effectLst/>
        </p:spPr>
        <p:txBody>
          <a:bodyPr anchor="ctr">
            <a:spAutoFit/>
          </a:bodyPr>
          <a:lstStyle/>
          <a:p>
            <a:pPr algn="ctr" eaLnBrk="0" hangingPunct="0">
              <a:defRPr/>
            </a:pPr>
            <a:r>
              <a:rPr lang="es-ES" sz="1400" b="1">
                <a:effectLst>
                  <a:outerShdw blurRad="38100" dist="38100" dir="2700000" algn="tl">
                    <a:srgbClr val="000000"/>
                  </a:outerShdw>
                </a:effectLst>
              </a:rPr>
              <a:t>Control cuentas Usuario</a:t>
            </a:r>
          </a:p>
        </p:txBody>
      </p:sp>
      <p:sp>
        <p:nvSpPr>
          <p:cNvPr id="229428" name="Line 52"/>
          <p:cNvSpPr>
            <a:spLocks noChangeShapeType="1"/>
          </p:cNvSpPr>
          <p:nvPr/>
        </p:nvSpPr>
        <p:spPr bwMode="auto">
          <a:xfrm flipV="1">
            <a:off x="7153275" y="1628775"/>
            <a:ext cx="681038" cy="392113"/>
          </a:xfrm>
          <a:prstGeom prst="line">
            <a:avLst/>
          </a:prstGeom>
          <a:noFill/>
          <a:ln w="19050">
            <a:solidFill>
              <a:srgbClr val="F95513"/>
            </a:solidFill>
            <a:round/>
            <a:headEnd type="triangle" w="lg" len="lg"/>
            <a:tailEnd/>
          </a:ln>
        </p:spPr>
        <p:txBody>
          <a:bodyPr anchor="ctr"/>
          <a:lstStyle/>
          <a:p>
            <a:endParaRPr lang="es-ES"/>
          </a:p>
        </p:txBody>
      </p:sp>
      <p:sp>
        <p:nvSpPr>
          <p:cNvPr id="229429" name="Line 53"/>
          <p:cNvSpPr>
            <a:spLocks noChangeShapeType="1"/>
          </p:cNvSpPr>
          <p:nvPr/>
        </p:nvSpPr>
        <p:spPr bwMode="auto">
          <a:xfrm flipV="1">
            <a:off x="6800850" y="1628775"/>
            <a:ext cx="1465263" cy="1135063"/>
          </a:xfrm>
          <a:prstGeom prst="line">
            <a:avLst/>
          </a:prstGeom>
          <a:noFill/>
          <a:ln w="19050">
            <a:solidFill>
              <a:srgbClr val="F95513"/>
            </a:solidFill>
            <a:round/>
            <a:headEnd type="triangle" w="lg" len="lg"/>
            <a:tailEnd/>
          </a:ln>
        </p:spPr>
        <p:txBody>
          <a:bodyPr anchor="ctr"/>
          <a:lstStyle/>
          <a:p>
            <a:endParaRPr lang="es-ES"/>
          </a:p>
        </p:txBody>
      </p:sp>
      <p:sp>
        <p:nvSpPr>
          <p:cNvPr id="229430" name="Line 54"/>
          <p:cNvSpPr>
            <a:spLocks noChangeShapeType="1"/>
          </p:cNvSpPr>
          <p:nvPr/>
        </p:nvSpPr>
        <p:spPr bwMode="auto">
          <a:xfrm>
            <a:off x="6877050" y="4365625"/>
            <a:ext cx="1295400" cy="1008063"/>
          </a:xfrm>
          <a:prstGeom prst="line">
            <a:avLst/>
          </a:prstGeom>
          <a:noFill/>
          <a:ln w="19050">
            <a:solidFill>
              <a:srgbClr val="F95513"/>
            </a:solidFill>
            <a:round/>
            <a:headEnd type="triangle" w="lg" len="lg"/>
            <a:tailEnd/>
          </a:ln>
        </p:spPr>
        <p:txBody>
          <a:bodyPr anchor="ctr"/>
          <a:lstStyle/>
          <a:p>
            <a:endParaRPr lang="es-ES"/>
          </a:p>
        </p:txBody>
      </p:sp>
      <p:sp>
        <p:nvSpPr>
          <p:cNvPr id="229431" name="Rectangle 55"/>
          <p:cNvSpPr>
            <a:spLocks noGrp="1" noChangeArrowheads="1"/>
          </p:cNvSpPr>
          <p:nvPr>
            <p:ph type="body" idx="1"/>
          </p:nvPr>
        </p:nvSpPr>
        <p:spPr>
          <a:xfrm>
            <a:off x="179388" y="981075"/>
            <a:ext cx="3529012" cy="1749425"/>
          </a:xfrm>
          <a:noFill/>
        </p:spPr>
        <p:txBody>
          <a:bodyPr/>
          <a:lstStyle/>
          <a:p>
            <a:pPr eaLnBrk="1" hangingPunct="1"/>
            <a:r>
              <a:rPr lang="es-ES" sz="2600" smtClean="0"/>
              <a:t>Reducir el tamaño de capas de riesgo</a:t>
            </a:r>
          </a:p>
        </p:txBody>
      </p:sp>
      <p:sp>
        <p:nvSpPr>
          <p:cNvPr id="229432" name="Rectangle 56"/>
          <p:cNvSpPr>
            <a:spLocks noChangeArrowheads="1"/>
          </p:cNvSpPr>
          <p:nvPr/>
        </p:nvSpPr>
        <p:spPr bwMode="auto">
          <a:xfrm>
            <a:off x="179388" y="3154363"/>
            <a:ext cx="2819400" cy="1282700"/>
          </a:xfrm>
          <a:prstGeom prst="rect">
            <a:avLst/>
          </a:prstGeom>
          <a:noFill/>
          <a:ln w="9525">
            <a:noFill/>
            <a:miter lim="800000"/>
            <a:headEnd/>
            <a:tailEnd/>
          </a:ln>
        </p:spPr>
        <p:txBody>
          <a:bodyPr>
            <a:spAutoFit/>
          </a:bodyPr>
          <a:lstStyle/>
          <a:p>
            <a:pPr marL="446088" indent="-446088">
              <a:spcBef>
                <a:spcPct val="20000"/>
              </a:spcBef>
              <a:buSzPct val="60000"/>
              <a:buFontTx/>
              <a:buBlip>
                <a:blip r:embed="rId3"/>
              </a:buBlip>
            </a:pPr>
            <a:r>
              <a:rPr lang="es-ES" sz="2600"/>
              <a:t>Incrementar el número de capas</a:t>
            </a:r>
          </a:p>
        </p:txBody>
      </p:sp>
      <p:sp>
        <p:nvSpPr>
          <p:cNvPr id="229434" name="Rectangle 58"/>
          <p:cNvSpPr>
            <a:spLocks noChangeArrowheads="1"/>
          </p:cNvSpPr>
          <p:nvPr/>
        </p:nvSpPr>
        <p:spPr bwMode="auto">
          <a:xfrm>
            <a:off x="168275" y="2060575"/>
            <a:ext cx="2819400" cy="885825"/>
          </a:xfrm>
          <a:prstGeom prst="rect">
            <a:avLst/>
          </a:prstGeom>
          <a:noFill/>
          <a:ln w="9525">
            <a:noFill/>
            <a:miter lim="800000"/>
            <a:headEnd/>
            <a:tailEnd/>
          </a:ln>
        </p:spPr>
        <p:txBody>
          <a:bodyPr>
            <a:spAutoFit/>
          </a:bodyPr>
          <a:lstStyle/>
          <a:p>
            <a:pPr marL="446088" indent="-446088">
              <a:spcBef>
                <a:spcPct val="20000"/>
              </a:spcBef>
              <a:buSzPct val="60000"/>
              <a:buFontTx/>
              <a:buBlip>
                <a:blip r:embed="rId3"/>
              </a:buBlip>
            </a:pPr>
            <a:r>
              <a:rPr lang="es-ES" sz="2600"/>
              <a:t>Segmentación de servicios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29396"/>
                                        </p:tgtEl>
                                        <p:attrNameLst>
                                          <p:attrName>style.visibility</p:attrName>
                                        </p:attrNameLst>
                                      </p:cBhvr>
                                      <p:to>
                                        <p:strVal val="visible"/>
                                      </p:to>
                                    </p:set>
                                    <p:animEffect transition="in" filter="fade">
                                      <p:cBhvr>
                                        <p:cTn id="7" dur="500"/>
                                        <p:tgtEl>
                                          <p:spTgt spid="229396"/>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29413"/>
                                        </p:tgtEl>
                                        <p:attrNameLst>
                                          <p:attrName>style.visibility</p:attrName>
                                        </p:attrNameLst>
                                      </p:cBhvr>
                                      <p:to>
                                        <p:strVal val="visible"/>
                                      </p:to>
                                    </p:set>
                                    <p:animEffect transition="in" filter="fade">
                                      <p:cBhvr>
                                        <p:cTn id="11" dur="500"/>
                                        <p:tgtEl>
                                          <p:spTgt spid="229413"/>
                                        </p:tgtEl>
                                      </p:cBhvr>
                                    </p:animEffect>
                                  </p:childTnLst>
                                </p:cTn>
                              </p:par>
                              <p:par>
                                <p:cTn id="12" presetID="10" presetClass="entr" presetSubtype="0" fill="hold" grpId="0" nodeType="withEffect">
                                  <p:stCondLst>
                                    <p:cond delay="0"/>
                                  </p:stCondLst>
                                  <p:childTnLst>
                                    <p:set>
                                      <p:cBhvr>
                                        <p:cTn id="13" dur="1" fill="hold">
                                          <p:stCondLst>
                                            <p:cond delay="0"/>
                                          </p:stCondLst>
                                        </p:cTn>
                                        <p:tgtEl>
                                          <p:spTgt spid="229414"/>
                                        </p:tgtEl>
                                        <p:attrNameLst>
                                          <p:attrName>style.visibility</p:attrName>
                                        </p:attrNameLst>
                                      </p:cBhvr>
                                      <p:to>
                                        <p:strVal val="visible"/>
                                      </p:to>
                                    </p:set>
                                    <p:animEffect transition="in" filter="fade">
                                      <p:cBhvr>
                                        <p:cTn id="14" dur="500"/>
                                        <p:tgtEl>
                                          <p:spTgt spid="229414"/>
                                        </p:tgtEl>
                                      </p:cBhvr>
                                    </p:animEffect>
                                  </p:childTnLst>
                                </p:cTn>
                              </p:par>
                              <p:par>
                                <p:cTn id="15" presetID="10" presetClass="entr" presetSubtype="0" fill="hold" grpId="0" nodeType="withEffect">
                                  <p:stCondLst>
                                    <p:cond delay="0"/>
                                  </p:stCondLst>
                                  <p:childTnLst>
                                    <p:set>
                                      <p:cBhvr>
                                        <p:cTn id="16" dur="1" fill="hold">
                                          <p:stCondLst>
                                            <p:cond delay="0"/>
                                          </p:stCondLst>
                                        </p:cTn>
                                        <p:tgtEl>
                                          <p:spTgt spid="229415"/>
                                        </p:tgtEl>
                                        <p:attrNameLst>
                                          <p:attrName>style.visibility</p:attrName>
                                        </p:attrNameLst>
                                      </p:cBhvr>
                                      <p:to>
                                        <p:strVal val="visible"/>
                                      </p:to>
                                    </p:set>
                                    <p:animEffect transition="in" filter="fade">
                                      <p:cBhvr>
                                        <p:cTn id="17" dur="500"/>
                                        <p:tgtEl>
                                          <p:spTgt spid="229415"/>
                                        </p:tgtEl>
                                      </p:cBhvr>
                                    </p:animEffect>
                                  </p:childTnLst>
                                </p:cTn>
                              </p:par>
                            </p:childTnLst>
                          </p:cTn>
                        </p:par>
                        <p:par>
                          <p:cTn id="18" fill="hold">
                            <p:stCondLst>
                              <p:cond delay="1000"/>
                            </p:stCondLst>
                            <p:childTnLst>
                              <p:par>
                                <p:cTn id="19" presetID="22" presetClass="entr" presetSubtype="2" fill="hold" grpId="0" nodeType="afterEffect">
                                  <p:stCondLst>
                                    <p:cond delay="0"/>
                                  </p:stCondLst>
                                  <p:childTnLst>
                                    <p:set>
                                      <p:cBhvr>
                                        <p:cTn id="20" dur="1" fill="hold">
                                          <p:stCondLst>
                                            <p:cond delay="0"/>
                                          </p:stCondLst>
                                        </p:cTn>
                                        <p:tgtEl>
                                          <p:spTgt spid="229397"/>
                                        </p:tgtEl>
                                        <p:attrNameLst>
                                          <p:attrName>style.visibility</p:attrName>
                                        </p:attrNameLst>
                                      </p:cBhvr>
                                      <p:to>
                                        <p:strVal val="visible"/>
                                      </p:to>
                                    </p:set>
                                    <p:animEffect transition="in" filter="wipe(right)">
                                      <p:cBhvr>
                                        <p:cTn id="21" dur="500"/>
                                        <p:tgtEl>
                                          <p:spTgt spid="229397"/>
                                        </p:tgtEl>
                                      </p:cBhvr>
                                    </p:animEffect>
                                  </p:childTnLst>
                                </p:cTn>
                              </p:par>
                              <p:par>
                                <p:cTn id="22" presetID="22" presetClass="entr" presetSubtype="2" fill="hold" grpId="0" nodeType="withEffect">
                                  <p:stCondLst>
                                    <p:cond delay="0"/>
                                  </p:stCondLst>
                                  <p:childTnLst>
                                    <p:set>
                                      <p:cBhvr>
                                        <p:cTn id="23" dur="1" fill="hold">
                                          <p:stCondLst>
                                            <p:cond delay="0"/>
                                          </p:stCondLst>
                                        </p:cTn>
                                        <p:tgtEl>
                                          <p:spTgt spid="229399"/>
                                        </p:tgtEl>
                                        <p:attrNameLst>
                                          <p:attrName>style.visibility</p:attrName>
                                        </p:attrNameLst>
                                      </p:cBhvr>
                                      <p:to>
                                        <p:strVal val="visible"/>
                                      </p:to>
                                    </p:set>
                                    <p:animEffect transition="in" filter="wipe(right)">
                                      <p:cBhvr>
                                        <p:cTn id="24" dur="500"/>
                                        <p:tgtEl>
                                          <p:spTgt spid="229399"/>
                                        </p:tgtEl>
                                      </p:cBhvr>
                                    </p:animEffect>
                                  </p:childTnLst>
                                </p:cTn>
                              </p:par>
                              <p:par>
                                <p:cTn id="25" presetID="22" presetClass="entr" presetSubtype="2" fill="hold" grpId="0" nodeType="withEffect">
                                  <p:stCondLst>
                                    <p:cond delay="0"/>
                                  </p:stCondLst>
                                  <p:childTnLst>
                                    <p:set>
                                      <p:cBhvr>
                                        <p:cTn id="26" dur="1" fill="hold">
                                          <p:stCondLst>
                                            <p:cond delay="0"/>
                                          </p:stCondLst>
                                        </p:cTn>
                                        <p:tgtEl>
                                          <p:spTgt spid="229401"/>
                                        </p:tgtEl>
                                        <p:attrNameLst>
                                          <p:attrName>style.visibility</p:attrName>
                                        </p:attrNameLst>
                                      </p:cBhvr>
                                      <p:to>
                                        <p:strVal val="visible"/>
                                      </p:to>
                                    </p:set>
                                    <p:animEffect transition="in" filter="wipe(right)">
                                      <p:cBhvr>
                                        <p:cTn id="27" dur="500"/>
                                        <p:tgtEl>
                                          <p:spTgt spid="229401"/>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229398"/>
                                        </p:tgtEl>
                                        <p:attrNameLst>
                                          <p:attrName>style.visibility</p:attrName>
                                        </p:attrNameLst>
                                      </p:cBhvr>
                                      <p:to>
                                        <p:strVal val="visible"/>
                                      </p:to>
                                    </p:set>
                                    <p:animEffect transition="in" filter="wipe(left)">
                                      <p:cBhvr>
                                        <p:cTn id="30" dur="500"/>
                                        <p:tgtEl>
                                          <p:spTgt spid="229398"/>
                                        </p:tgtEl>
                                      </p:cBhvr>
                                    </p:animEffect>
                                  </p:childTnLst>
                                </p:cTn>
                              </p:par>
                              <p:par>
                                <p:cTn id="31" presetID="22" presetClass="entr" presetSubtype="8" fill="hold" grpId="0" nodeType="withEffect">
                                  <p:stCondLst>
                                    <p:cond delay="0"/>
                                  </p:stCondLst>
                                  <p:childTnLst>
                                    <p:set>
                                      <p:cBhvr>
                                        <p:cTn id="32" dur="1" fill="hold">
                                          <p:stCondLst>
                                            <p:cond delay="0"/>
                                          </p:stCondLst>
                                        </p:cTn>
                                        <p:tgtEl>
                                          <p:spTgt spid="229400"/>
                                        </p:tgtEl>
                                        <p:attrNameLst>
                                          <p:attrName>style.visibility</p:attrName>
                                        </p:attrNameLst>
                                      </p:cBhvr>
                                      <p:to>
                                        <p:strVal val="visible"/>
                                      </p:to>
                                    </p:set>
                                    <p:animEffect transition="in" filter="wipe(left)">
                                      <p:cBhvr>
                                        <p:cTn id="33" dur="500"/>
                                        <p:tgtEl>
                                          <p:spTgt spid="229400"/>
                                        </p:tgtEl>
                                      </p:cBhvr>
                                    </p:animEffect>
                                  </p:childTnLst>
                                </p:cTn>
                              </p:par>
                              <p:par>
                                <p:cTn id="34" presetID="22" presetClass="entr" presetSubtype="8" fill="hold" grpId="0" nodeType="withEffect">
                                  <p:stCondLst>
                                    <p:cond delay="0"/>
                                  </p:stCondLst>
                                  <p:childTnLst>
                                    <p:set>
                                      <p:cBhvr>
                                        <p:cTn id="35" dur="1" fill="hold">
                                          <p:stCondLst>
                                            <p:cond delay="0"/>
                                          </p:stCondLst>
                                        </p:cTn>
                                        <p:tgtEl>
                                          <p:spTgt spid="229402"/>
                                        </p:tgtEl>
                                        <p:attrNameLst>
                                          <p:attrName>style.visibility</p:attrName>
                                        </p:attrNameLst>
                                      </p:cBhvr>
                                      <p:to>
                                        <p:strVal val="visible"/>
                                      </p:to>
                                    </p:set>
                                    <p:animEffect transition="in" filter="wipe(left)">
                                      <p:cBhvr>
                                        <p:cTn id="36" dur="500"/>
                                        <p:tgtEl>
                                          <p:spTgt spid="229402"/>
                                        </p:tgtEl>
                                      </p:cBhvr>
                                    </p:animEffect>
                                  </p:childTnLst>
                                </p:cTn>
                              </p:par>
                              <p:par>
                                <p:cTn id="37" presetID="10" presetClass="entr" presetSubtype="0" fill="hold" nodeType="withEffect">
                                  <p:stCondLst>
                                    <p:cond delay="0"/>
                                  </p:stCondLst>
                                  <p:childTnLst>
                                    <p:set>
                                      <p:cBhvr>
                                        <p:cTn id="38" dur="1" fill="hold">
                                          <p:stCondLst>
                                            <p:cond delay="0"/>
                                          </p:stCondLst>
                                        </p:cTn>
                                        <p:tgtEl>
                                          <p:spTgt spid="6"/>
                                        </p:tgtEl>
                                        <p:attrNameLst>
                                          <p:attrName>style.visibility</p:attrName>
                                        </p:attrNameLst>
                                      </p:cBhvr>
                                      <p:to>
                                        <p:strVal val="visible"/>
                                      </p:to>
                                    </p:set>
                                    <p:animEffect transition="in" filter="fade">
                                      <p:cBhvr>
                                        <p:cTn id="39" dur="500"/>
                                        <p:tgtEl>
                                          <p:spTgt spid="6"/>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229416"/>
                                        </p:tgtEl>
                                        <p:attrNameLst>
                                          <p:attrName>style.visibility</p:attrName>
                                        </p:attrNameLst>
                                      </p:cBhvr>
                                      <p:to>
                                        <p:strVal val="visible"/>
                                      </p:to>
                                    </p:set>
                                    <p:animEffect transition="in" filter="fade">
                                      <p:cBhvr>
                                        <p:cTn id="42" dur="500"/>
                                        <p:tgtEl>
                                          <p:spTgt spid="229416"/>
                                        </p:tgtEl>
                                      </p:cBhvr>
                                    </p:animEffect>
                                  </p:childTnLst>
                                </p:cTn>
                              </p:par>
                              <p:par>
                                <p:cTn id="43" presetID="10" presetClass="entr" presetSubtype="0" fill="hold" grpId="0" nodeType="withEffect">
                                  <p:stCondLst>
                                    <p:cond delay="0"/>
                                  </p:stCondLst>
                                  <p:childTnLst>
                                    <p:set>
                                      <p:cBhvr>
                                        <p:cTn id="44" dur="1" fill="hold">
                                          <p:stCondLst>
                                            <p:cond delay="0"/>
                                          </p:stCondLst>
                                        </p:cTn>
                                        <p:tgtEl>
                                          <p:spTgt spid="229417"/>
                                        </p:tgtEl>
                                        <p:attrNameLst>
                                          <p:attrName>style.visibility</p:attrName>
                                        </p:attrNameLst>
                                      </p:cBhvr>
                                      <p:to>
                                        <p:strVal val="visible"/>
                                      </p:to>
                                    </p:set>
                                    <p:animEffect transition="in" filter="fade">
                                      <p:cBhvr>
                                        <p:cTn id="45" dur="500"/>
                                        <p:tgtEl>
                                          <p:spTgt spid="229417"/>
                                        </p:tgtEl>
                                      </p:cBhvr>
                                    </p:animEffect>
                                  </p:childTnLst>
                                </p:cTn>
                              </p:par>
                            </p:childTnLst>
                          </p:cTn>
                        </p:par>
                        <p:par>
                          <p:cTn id="46" fill="hold">
                            <p:stCondLst>
                              <p:cond delay="1500"/>
                            </p:stCondLst>
                            <p:childTnLst>
                              <p:par>
                                <p:cTn id="47" presetID="10" presetClass="entr" presetSubtype="0" fill="hold" nodeType="after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fade">
                                      <p:cBhvr>
                                        <p:cTn id="49" dur="500"/>
                                        <p:tgtEl>
                                          <p:spTgt spid="5"/>
                                        </p:tgtEl>
                                      </p:cBhvr>
                                    </p:animEffect>
                                  </p:childTnLst>
                                </p:cTn>
                              </p:par>
                            </p:childTnLst>
                          </p:cTn>
                        </p:par>
                        <p:par>
                          <p:cTn id="50" fill="hold">
                            <p:stCondLst>
                              <p:cond delay="2000"/>
                            </p:stCondLst>
                            <p:childTnLst>
                              <p:par>
                                <p:cTn id="51" presetID="22" presetClass="entr" presetSubtype="4" fill="hold" grpId="0" nodeType="afterEffect">
                                  <p:stCondLst>
                                    <p:cond delay="0"/>
                                  </p:stCondLst>
                                  <p:childTnLst>
                                    <p:set>
                                      <p:cBhvr>
                                        <p:cTn id="52" dur="1" fill="hold">
                                          <p:stCondLst>
                                            <p:cond delay="0"/>
                                          </p:stCondLst>
                                        </p:cTn>
                                        <p:tgtEl>
                                          <p:spTgt spid="229403"/>
                                        </p:tgtEl>
                                        <p:attrNameLst>
                                          <p:attrName>style.visibility</p:attrName>
                                        </p:attrNameLst>
                                      </p:cBhvr>
                                      <p:to>
                                        <p:strVal val="visible"/>
                                      </p:to>
                                    </p:set>
                                    <p:animEffect transition="in" filter="wipe(down)">
                                      <p:cBhvr>
                                        <p:cTn id="53" dur="500"/>
                                        <p:tgtEl>
                                          <p:spTgt spid="229403"/>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229404"/>
                                        </p:tgtEl>
                                        <p:attrNameLst>
                                          <p:attrName>style.visibility</p:attrName>
                                        </p:attrNameLst>
                                      </p:cBhvr>
                                      <p:to>
                                        <p:strVal val="visible"/>
                                      </p:to>
                                    </p:set>
                                    <p:animEffect transition="in" filter="wipe(down)">
                                      <p:cBhvr>
                                        <p:cTn id="56" dur="500"/>
                                        <p:tgtEl>
                                          <p:spTgt spid="229404"/>
                                        </p:tgtEl>
                                      </p:cBhvr>
                                    </p:animEffect>
                                  </p:childTnLst>
                                </p:cTn>
                              </p:par>
                              <p:par>
                                <p:cTn id="57" presetID="22" presetClass="entr" presetSubtype="2" fill="hold" grpId="0" nodeType="withEffect">
                                  <p:stCondLst>
                                    <p:cond delay="0"/>
                                  </p:stCondLst>
                                  <p:childTnLst>
                                    <p:set>
                                      <p:cBhvr>
                                        <p:cTn id="58" dur="1" fill="hold">
                                          <p:stCondLst>
                                            <p:cond delay="0"/>
                                          </p:stCondLst>
                                        </p:cTn>
                                        <p:tgtEl>
                                          <p:spTgt spid="229405"/>
                                        </p:tgtEl>
                                        <p:attrNameLst>
                                          <p:attrName>style.visibility</p:attrName>
                                        </p:attrNameLst>
                                      </p:cBhvr>
                                      <p:to>
                                        <p:strVal val="visible"/>
                                      </p:to>
                                    </p:set>
                                    <p:animEffect transition="in" filter="wipe(right)">
                                      <p:cBhvr>
                                        <p:cTn id="59" dur="500"/>
                                        <p:tgtEl>
                                          <p:spTgt spid="229405"/>
                                        </p:tgtEl>
                                      </p:cBhvr>
                                    </p:animEffect>
                                  </p:childTnLst>
                                </p:cTn>
                              </p:par>
                              <p:par>
                                <p:cTn id="60" presetID="22" presetClass="entr" presetSubtype="1" fill="hold" grpId="0" nodeType="withEffect">
                                  <p:stCondLst>
                                    <p:cond delay="0"/>
                                  </p:stCondLst>
                                  <p:childTnLst>
                                    <p:set>
                                      <p:cBhvr>
                                        <p:cTn id="61" dur="1" fill="hold">
                                          <p:stCondLst>
                                            <p:cond delay="0"/>
                                          </p:stCondLst>
                                        </p:cTn>
                                        <p:tgtEl>
                                          <p:spTgt spid="229406"/>
                                        </p:tgtEl>
                                        <p:attrNameLst>
                                          <p:attrName>style.visibility</p:attrName>
                                        </p:attrNameLst>
                                      </p:cBhvr>
                                      <p:to>
                                        <p:strVal val="visible"/>
                                      </p:to>
                                    </p:set>
                                    <p:animEffect transition="in" filter="wipe(up)">
                                      <p:cBhvr>
                                        <p:cTn id="62" dur="500"/>
                                        <p:tgtEl>
                                          <p:spTgt spid="229406"/>
                                        </p:tgtEl>
                                      </p:cBhvr>
                                    </p:animEffect>
                                  </p:childTnLst>
                                </p:cTn>
                              </p:par>
                              <p:par>
                                <p:cTn id="63" presetID="22" presetClass="entr" presetSubtype="8" fill="hold" grpId="0" nodeType="withEffect">
                                  <p:stCondLst>
                                    <p:cond delay="0"/>
                                  </p:stCondLst>
                                  <p:childTnLst>
                                    <p:set>
                                      <p:cBhvr>
                                        <p:cTn id="64" dur="1" fill="hold">
                                          <p:stCondLst>
                                            <p:cond delay="0"/>
                                          </p:stCondLst>
                                        </p:cTn>
                                        <p:tgtEl>
                                          <p:spTgt spid="229407"/>
                                        </p:tgtEl>
                                        <p:attrNameLst>
                                          <p:attrName>style.visibility</p:attrName>
                                        </p:attrNameLst>
                                      </p:cBhvr>
                                      <p:to>
                                        <p:strVal val="visible"/>
                                      </p:to>
                                    </p:set>
                                    <p:animEffect transition="in" filter="wipe(left)">
                                      <p:cBhvr>
                                        <p:cTn id="65" dur="500"/>
                                        <p:tgtEl>
                                          <p:spTgt spid="229407"/>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229420"/>
                                        </p:tgtEl>
                                        <p:attrNameLst>
                                          <p:attrName>style.visibility</p:attrName>
                                        </p:attrNameLst>
                                      </p:cBhvr>
                                      <p:to>
                                        <p:strVal val="visible"/>
                                      </p:to>
                                    </p:set>
                                    <p:animEffect transition="in" filter="fade">
                                      <p:cBhvr>
                                        <p:cTn id="68" dur="500"/>
                                        <p:tgtEl>
                                          <p:spTgt spid="229420"/>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229421"/>
                                        </p:tgtEl>
                                        <p:attrNameLst>
                                          <p:attrName>style.visibility</p:attrName>
                                        </p:attrNameLst>
                                      </p:cBhvr>
                                      <p:to>
                                        <p:strVal val="visible"/>
                                      </p:to>
                                    </p:set>
                                    <p:animEffect transition="in" filter="fade">
                                      <p:cBhvr>
                                        <p:cTn id="71" dur="500"/>
                                        <p:tgtEl>
                                          <p:spTgt spid="229421"/>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29418"/>
                                        </p:tgtEl>
                                        <p:attrNameLst>
                                          <p:attrName>style.visibility</p:attrName>
                                        </p:attrNameLst>
                                      </p:cBhvr>
                                      <p:to>
                                        <p:strVal val="visible"/>
                                      </p:to>
                                    </p:set>
                                    <p:animEffect transition="in" filter="fade">
                                      <p:cBhvr>
                                        <p:cTn id="74" dur="500"/>
                                        <p:tgtEl>
                                          <p:spTgt spid="229418"/>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229419"/>
                                        </p:tgtEl>
                                        <p:attrNameLst>
                                          <p:attrName>style.visibility</p:attrName>
                                        </p:attrNameLst>
                                      </p:cBhvr>
                                      <p:to>
                                        <p:strVal val="visible"/>
                                      </p:to>
                                    </p:set>
                                    <p:animEffect transition="in" filter="fade">
                                      <p:cBhvr>
                                        <p:cTn id="77" dur="500"/>
                                        <p:tgtEl>
                                          <p:spTgt spid="229419"/>
                                        </p:tgtEl>
                                      </p:cBhvr>
                                    </p:animEffect>
                                  </p:childTnLst>
                                </p:cTn>
                              </p:par>
                              <p:par>
                                <p:cTn id="78" presetID="10" presetClass="entr" presetSubtype="0" fill="hold" nodeType="withEffect">
                                  <p:stCondLst>
                                    <p:cond delay="0"/>
                                  </p:stCondLst>
                                  <p:childTnLst>
                                    <p:set>
                                      <p:cBhvr>
                                        <p:cTn id="79" dur="1" fill="hold">
                                          <p:stCondLst>
                                            <p:cond delay="0"/>
                                          </p:stCondLst>
                                        </p:cTn>
                                        <p:tgtEl>
                                          <p:spTgt spid="4"/>
                                        </p:tgtEl>
                                        <p:attrNameLst>
                                          <p:attrName>style.visibility</p:attrName>
                                        </p:attrNameLst>
                                      </p:cBhvr>
                                      <p:to>
                                        <p:strVal val="visible"/>
                                      </p:to>
                                    </p:set>
                                    <p:animEffect transition="in" filter="fade">
                                      <p:cBhvr>
                                        <p:cTn id="80" dur="500"/>
                                        <p:tgtEl>
                                          <p:spTgt spid="4"/>
                                        </p:tgtEl>
                                      </p:cBhvr>
                                    </p:animEffect>
                                  </p:childTnLst>
                                </p:cTn>
                              </p:par>
                            </p:childTnLst>
                          </p:cTn>
                        </p:par>
                        <p:par>
                          <p:cTn id="81" fill="hold">
                            <p:stCondLst>
                              <p:cond delay="2500"/>
                            </p:stCondLst>
                            <p:childTnLst>
                              <p:par>
                                <p:cTn id="82" presetID="10" presetClass="entr" presetSubtype="0" fill="hold" nodeType="afterEffect">
                                  <p:stCondLst>
                                    <p:cond delay="0"/>
                                  </p:stCondLst>
                                  <p:childTnLst>
                                    <p:set>
                                      <p:cBhvr>
                                        <p:cTn id="83" dur="1" fill="hold">
                                          <p:stCondLst>
                                            <p:cond delay="0"/>
                                          </p:stCondLst>
                                        </p:cTn>
                                        <p:tgtEl>
                                          <p:spTgt spid="3"/>
                                        </p:tgtEl>
                                        <p:attrNameLst>
                                          <p:attrName>style.visibility</p:attrName>
                                        </p:attrNameLst>
                                      </p:cBhvr>
                                      <p:to>
                                        <p:strVal val="visible"/>
                                      </p:to>
                                    </p:set>
                                    <p:animEffect transition="in" filter="fade">
                                      <p:cBhvr>
                                        <p:cTn id="84" dur="500"/>
                                        <p:tgtEl>
                                          <p:spTgt spid="3"/>
                                        </p:tgtEl>
                                      </p:cBhvr>
                                    </p:animEffect>
                                  </p:childTnLst>
                                </p:cTn>
                              </p:par>
                            </p:childTnLst>
                          </p:cTn>
                        </p:par>
                        <p:par>
                          <p:cTn id="85" fill="hold">
                            <p:stCondLst>
                              <p:cond delay="3000"/>
                            </p:stCondLst>
                            <p:childTnLst>
                              <p:par>
                                <p:cTn id="86" presetID="10" presetClass="entr" presetSubtype="0" fill="hold" nodeType="afterEffect">
                                  <p:stCondLst>
                                    <p:cond delay="0"/>
                                  </p:stCondLst>
                                  <p:childTnLst>
                                    <p:set>
                                      <p:cBhvr>
                                        <p:cTn id="87" dur="1" fill="hold">
                                          <p:stCondLst>
                                            <p:cond delay="0"/>
                                          </p:stCondLst>
                                        </p:cTn>
                                        <p:tgtEl>
                                          <p:spTgt spid="2"/>
                                        </p:tgtEl>
                                        <p:attrNameLst>
                                          <p:attrName>style.visibility</p:attrName>
                                        </p:attrNameLst>
                                      </p:cBhvr>
                                      <p:to>
                                        <p:strVal val="visible"/>
                                      </p:to>
                                    </p:set>
                                    <p:animEffect transition="in" filter="fade">
                                      <p:cBhvr>
                                        <p:cTn id="88" dur="500"/>
                                        <p:tgtEl>
                                          <p:spTgt spid="2"/>
                                        </p:tgtEl>
                                      </p:cBhvr>
                                    </p:animEffect>
                                  </p:childTnLst>
                                </p:cTn>
                              </p:par>
                            </p:childTnLst>
                          </p:cTn>
                        </p:par>
                        <p:par>
                          <p:cTn id="89" fill="hold">
                            <p:stCondLst>
                              <p:cond delay="3500"/>
                            </p:stCondLst>
                            <p:childTnLst>
                              <p:par>
                                <p:cTn id="90" presetID="10" presetClass="entr" presetSubtype="0" fill="hold" nodeType="afterEffect">
                                  <p:stCondLst>
                                    <p:cond delay="0"/>
                                  </p:stCondLst>
                                  <p:childTnLst>
                                    <p:set>
                                      <p:cBhvr>
                                        <p:cTn id="91" dur="1" fill="hold">
                                          <p:stCondLst>
                                            <p:cond delay="0"/>
                                          </p:stCondLst>
                                        </p:cTn>
                                        <p:tgtEl>
                                          <p:spTgt spid="7"/>
                                        </p:tgtEl>
                                        <p:attrNameLst>
                                          <p:attrName>style.visibility</p:attrName>
                                        </p:attrNameLst>
                                      </p:cBhvr>
                                      <p:to>
                                        <p:strVal val="visible"/>
                                      </p:to>
                                    </p:set>
                                    <p:animEffect transition="in" filter="fade">
                                      <p:cBhvr>
                                        <p:cTn id="92" dur="500"/>
                                        <p:tgtEl>
                                          <p:spTgt spid="7"/>
                                        </p:tgtEl>
                                      </p:cBhvr>
                                    </p:animEffect>
                                  </p:childTnLst>
                                </p:cTn>
                              </p:par>
                              <p:par>
                                <p:cTn id="93" presetID="22" presetClass="entr" presetSubtype="8" fill="hold" nodeType="withEffect">
                                  <p:stCondLst>
                                    <p:cond delay="0"/>
                                  </p:stCondLst>
                                  <p:childTnLst>
                                    <p:set>
                                      <p:cBhvr>
                                        <p:cTn id="94" dur="1" fill="hold">
                                          <p:stCondLst>
                                            <p:cond delay="0"/>
                                          </p:stCondLst>
                                        </p:cTn>
                                        <p:tgtEl>
                                          <p:spTgt spid="229422">
                                            <p:txEl>
                                              <p:pRg st="0" end="0"/>
                                            </p:txEl>
                                          </p:spTgt>
                                        </p:tgtEl>
                                        <p:attrNameLst>
                                          <p:attrName>style.visibility</p:attrName>
                                        </p:attrNameLst>
                                      </p:cBhvr>
                                      <p:to>
                                        <p:strVal val="visible"/>
                                      </p:to>
                                    </p:set>
                                    <p:animEffect transition="in" filter="wipe(left)">
                                      <p:cBhvr>
                                        <p:cTn id="95" dur="500"/>
                                        <p:tgtEl>
                                          <p:spTgt spid="229422">
                                            <p:txEl>
                                              <p:pRg st="0" end="0"/>
                                            </p:txEl>
                                          </p:spTgt>
                                        </p:tgtEl>
                                      </p:cBhvr>
                                    </p:animEffect>
                                  </p:childTnLst>
                                </p:cTn>
                              </p:par>
                              <p:par>
                                <p:cTn id="96" presetID="22" presetClass="entr" presetSubtype="8" fill="hold" nodeType="withEffect">
                                  <p:stCondLst>
                                    <p:cond delay="0"/>
                                  </p:stCondLst>
                                  <p:childTnLst>
                                    <p:set>
                                      <p:cBhvr>
                                        <p:cTn id="97" dur="1" fill="hold">
                                          <p:stCondLst>
                                            <p:cond delay="0"/>
                                          </p:stCondLst>
                                        </p:cTn>
                                        <p:tgtEl>
                                          <p:spTgt spid="229422">
                                            <p:txEl>
                                              <p:pRg st="2" end="2"/>
                                            </p:txEl>
                                          </p:spTgt>
                                        </p:tgtEl>
                                        <p:attrNameLst>
                                          <p:attrName>style.visibility</p:attrName>
                                        </p:attrNameLst>
                                      </p:cBhvr>
                                      <p:to>
                                        <p:strVal val="visible"/>
                                      </p:to>
                                    </p:set>
                                    <p:animEffect transition="in" filter="wipe(left)">
                                      <p:cBhvr>
                                        <p:cTn id="98" dur="500"/>
                                        <p:tgtEl>
                                          <p:spTgt spid="229422">
                                            <p:txEl>
                                              <p:pRg st="2" end="2"/>
                                            </p:txEl>
                                          </p:spTgt>
                                        </p:tgtEl>
                                      </p:cBhvr>
                                    </p:animEffect>
                                  </p:childTnLst>
                                </p:cTn>
                              </p:par>
                              <p:par>
                                <p:cTn id="99" presetID="22" presetClass="entr" presetSubtype="8" fill="hold" nodeType="withEffect">
                                  <p:stCondLst>
                                    <p:cond delay="0"/>
                                  </p:stCondLst>
                                  <p:childTnLst>
                                    <p:set>
                                      <p:cBhvr>
                                        <p:cTn id="100" dur="1" fill="hold">
                                          <p:stCondLst>
                                            <p:cond delay="0"/>
                                          </p:stCondLst>
                                        </p:cTn>
                                        <p:tgtEl>
                                          <p:spTgt spid="229422">
                                            <p:txEl>
                                              <p:pRg st="4" end="4"/>
                                            </p:txEl>
                                          </p:spTgt>
                                        </p:tgtEl>
                                        <p:attrNameLst>
                                          <p:attrName>style.visibility</p:attrName>
                                        </p:attrNameLst>
                                      </p:cBhvr>
                                      <p:to>
                                        <p:strVal val="visible"/>
                                      </p:to>
                                    </p:set>
                                    <p:animEffect transition="in" filter="wipe(left)">
                                      <p:cBhvr>
                                        <p:cTn id="101" dur="500"/>
                                        <p:tgtEl>
                                          <p:spTgt spid="229422">
                                            <p:txEl>
                                              <p:pRg st="4" end="4"/>
                                            </p:txEl>
                                          </p:spTgt>
                                        </p:tgtEl>
                                      </p:cBhvr>
                                    </p:animEffect>
                                  </p:childTnLst>
                                </p:cTn>
                              </p:par>
                              <p:par>
                                <p:cTn id="102" presetID="22" presetClass="entr" presetSubtype="8" fill="hold" nodeType="withEffect">
                                  <p:stCondLst>
                                    <p:cond delay="0"/>
                                  </p:stCondLst>
                                  <p:childTnLst>
                                    <p:set>
                                      <p:cBhvr>
                                        <p:cTn id="103" dur="1" fill="hold">
                                          <p:stCondLst>
                                            <p:cond delay="0"/>
                                          </p:stCondLst>
                                        </p:cTn>
                                        <p:tgtEl>
                                          <p:spTgt spid="229422">
                                            <p:txEl>
                                              <p:pRg st="6" end="6"/>
                                            </p:txEl>
                                          </p:spTgt>
                                        </p:tgtEl>
                                        <p:attrNameLst>
                                          <p:attrName>style.visibility</p:attrName>
                                        </p:attrNameLst>
                                      </p:cBhvr>
                                      <p:to>
                                        <p:strVal val="visible"/>
                                      </p:to>
                                    </p:set>
                                    <p:animEffect transition="in" filter="wipe(left)">
                                      <p:cBhvr>
                                        <p:cTn id="104" dur="500"/>
                                        <p:tgtEl>
                                          <p:spTgt spid="229422">
                                            <p:txEl>
                                              <p:pRg st="6" end="6"/>
                                            </p:txEl>
                                          </p:spTgt>
                                        </p:tgtEl>
                                      </p:cBhvr>
                                    </p:animEffect>
                                  </p:childTnLst>
                                </p:cTn>
                              </p:par>
                            </p:childTnLst>
                          </p:cTn>
                        </p:par>
                        <p:par>
                          <p:cTn id="105" fill="hold">
                            <p:stCondLst>
                              <p:cond delay="4000"/>
                            </p:stCondLst>
                            <p:childTnLst>
                              <p:par>
                                <p:cTn id="106" presetID="23" presetClass="entr" presetSubtype="16" fill="hold" grpId="0" nodeType="afterEffect">
                                  <p:stCondLst>
                                    <p:cond delay="0"/>
                                  </p:stCondLst>
                                  <p:childTnLst>
                                    <p:set>
                                      <p:cBhvr>
                                        <p:cTn id="107" dur="1" fill="hold">
                                          <p:stCondLst>
                                            <p:cond delay="0"/>
                                          </p:stCondLst>
                                        </p:cTn>
                                        <p:tgtEl>
                                          <p:spTgt spid="229425"/>
                                        </p:tgtEl>
                                        <p:attrNameLst>
                                          <p:attrName>style.visibility</p:attrName>
                                        </p:attrNameLst>
                                      </p:cBhvr>
                                      <p:to>
                                        <p:strVal val="visible"/>
                                      </p:to>
                                    </p:set>
                                    <p:anim calcmode="lin" valueType="num">
                                      <p:cBhvr>
                                        <p:cTn id="108" dur="500" fill="hold"/>
                                        <p:tgtEl>
                                          <p:spTgt spid="229425"/>
                                        </p:tgtEl>
                                        <p:attrNameLst>
                                          <p:attrName>ppt_w</p:attrName>
                                        </p:attrNameLst>
                                      </p:cBhvr>
                                      <p:tavLst>
                                        <p:tav tm="0">
                                          <p:val>
                                            <p:fltVal val="0"/>
                                          </p:val>
                                        </p:tav>
                                        <p:tav tm="100000">
                                          <p:val>
                                            <p:strVal val="#ppt_w"/>
                                          </p:val>
                                        </p:tav>
                                      </p:tavLst>
                                    </p:anim>
                                    <p:anim calcmode="lin" valueType="num">
                                      <p:cBhvr>
                                        <p:cTn id="109" dur="500" fill="hold"/>
                                        <p:tgtEl>
                                          <p:spTgt spid="229425"/>
                                        </p:tgtEl>
                                        <p:attrNameLst>
                                          <p:attrName>ppt_h</p:attrName>
                                        </p:attrNameLst>
                                      </p:cBhvr>
                                      <p:tavLst>
                                        <p:tav tm="0">
                                          <p:val>
                                            <p:fltVal val="0"/>
                                          </p:val>
                                        </p:tav>
                                        <p:tav tm="100000">
                                          <p:val>
                                            <p:strVal val="#ppt_h"/>
                                          </p:val>
                                        </p:tav>
                                      </p:tavLst>
                                    </p:anim>
                                  </p:childTnLst>
                                </p:cTn>
                              </p:par>
                            </p:childTnLst>
                          </p:cTn>
                        </p:par>
                        <p:par>
                          <p:cTn id="110" fill="hold">
                            <p:stCondLst>
                              <p:cond delay="4500"/>
                            </p:stCondLst>
                            <p:childTnLst>
                              <p:par>
                                <p:cTn id="111" presetID="23" presetClass="entr" presetSubtype="16" fill="hold" grpId="0" nodeType="afterEffect">
                                  <p:stCondLst>
                                    <p:cond delay="0"/>
                                  </p:stCondLst>
                                  <p:childTnLst>
                                    <p:set>
                                      <p:cBhvr>
                                        <p:cTn id="112" dur="1" fill="hold">
                                          <p:stCondLst>
                                            <p:cond delay="0"/>
                                          </p:stCondLst>
                                        </p:cTn>
                                        <p:tgtEl>
                                          <p:spTgt spid="229423"/>
                                        </p:tgtEl>
                                        <p:attrNameLst>
                                          <p:attrName>style.visibility</p:attrName>
                                        </p:attrNameLst>
                                      </p:cBhvr>
                                      <p:to>
                                        <p:strVal val="visible"/>
                                      </p:to>
                                    </p:set>
                                    <p:anim calcmode="lin" valueType="num">
                                      <p:cBhvr>
                                        <p:cTn id="113" dur="500" fill="hold"/>
                                        <p:tgtEl>
                                          <p:spTgt spid="229423"/>
                                        </p:tgtEl>
                                        <p:attrNameLst>
                                          <p:attrName>ppt_w</p:attrName>
                                        </p:attrNameLst>
                                      </p:cBhvr>
                                      <p:tavLst>
                                        <p:tav tm="0">
                                          <p:val>
                                            <p:fltVal val="0"/>
                                          </p:val>
                                        </p:tav>
                                        <p:tav tm="100000">
                                          <p:val>
                                            <p:strVal val="#ppt_w"/>
                                          </p:val>
                                        </p:tav>
                                      </p:tavLst>
                                    </p:anim>
                                    <p:anim calcmode="lin" valueType="num">
                                      <p:cBhvr>
                                        <p:cTn id="114" dur="500" fill="hold"/>
                                        <p:tgtEl>
                                          <p:spTgt spid="229423"/>
                                        </p:tgtEl>
                                        <p:attrNameLst>
                                          <p:attrName>ppt_h</p:attrName>
                                        </p:attrNameLst>
                                      </p:cBhvr>
                                      <p:tavLst>
                                        <p:tav tm="0">
                                          <p:val>
                                            <p:fltVal val="0"/>
                                          </p:val>
                                        </p:tav>
                                        <p:tav tm="100000">
                                          <p:val>
                                            <p:strVal val="#ppt_h"/>
                                          </p:val>
                                        </p:tav>
                                      </p:tavLst>
                                    </p:anim>
                                  </p:childTnLst>
                                </p:cTn>
                              </p:par>
                            </p:childTnLst>
                          </p:cTn>
                        </p:par>
                        <p:par>
                          <p:cTn id="115" fill="hold">
                            <p:stCondLst>
                              <p:cond delay="5000"/>
                            </p:stCondLst>
                            <p:childTnLst>
                              <p:par>
                                <p:cTn id="116" presetID="10" presetClass="entr" presetSubtype="0" fill="hold" grpId="0" nodeType="afterEffect">
                                  <p:stCondLst>
                                    <p:cond delay="0"/>
                                  </p:stCondLst>
                                  <p:childTnLst>
                                    <p:set>
                                      <p:cBhvr>
                                        <p:cTn id="117" dur="1" fill="hold">
                                          <p:stCondLst>
                                            <p:cond delay="0"/>
                                          </p:stCondLst>
                                        </p:cTn>
                                        <p:tgtEl>
                                          <p:spTgt spid="229426"/>
                                        </p:tgtEl>
                                        <p:attrNameLst>
                                          <p:attrName>style.visibility</p:attrName>
                                        </p:attrNameLst>
                                      </p:cBhvr>
                                      <p:to>
                                        <p:strVal val="visible"/>
                                      </p:to>
                                    </p:set>
                                    <p:animEffect transition="in" filter="fade">
                                      <p:cBhvr>
                                        <p:cTn id="118" dur="500"/>
                                        <p:tgtEl>
                                          <p:spTgt spid="229426"/>
                                        </p:tgtEl>
                                      </p:cBhvr>
                                    </p:animEffect>
                                  </p:childTnLst>
                                </p:cTn>
                              </p:par>
                              <p:par>
                                <p:cTn id="119" presetID="22" presetClass="entr" presetSubtype="2" fill="hold" grpId="0" nodeType="withEffect">
                                  <p:stCondLst>
                                    <p:cond delay="0"/>
                                  </p:stCondLst>
                                  <p:childTnLst>
                                    <p:set>
                                      <p:cBhvr>
                                        <p:cTn id="120" dur="1" fill="hold">
                                          <p:stCondLst>
                                            <p:cond delay="0"/>
                                          </p:stCondLst>
                                        </p:cTn>
                                        <p:tgtEl>
                                          <p:spTgt spid="229428"/>
                                        </p:tgtEl>
                                        <p:attrNameLst>
                                          <p:attrName>style.visibility</p:attrName>
                                        </p:attrNameLst>
                                      </p:cBhvr>
                                      <p:to>
                                        <p:strVal val="visible"/>
                                      </p:to>
                                    </p:set>
                                    <p:animEffect transition="in" filter="wipe(right)">
                                      <p:cBhvr>
                                        <p:cTn id="121" dur="1000"/>
                                        <p:tgtEl>
                                          <p:spTgt spid="229428"/>
                                        </p:tgtEl>
                                      </p:cBhvr>
                                    </p:animEffect>
                                  </p:childTnLst>
                                </p:cTn>
                              </p:par>
                              <p:par>
                                <p:cTn id="122" presetID="22" presetClass="entr" presetSubtype="2" fill="hold" grpId="0" nodeType="withEffect">
                                  <p:stCondLst>
                                    <p:cond delay="0"/>
                                  </p:stCondLst>
                                  <p:childTnLst>
                                    <p:set>
                                      <p:cBhvr>
                                        <p:cTn id="123" dur="1" fill="hold">
                                          <p:stCondLst>
                                            <p:cond delay="0"/>
                                          </p:stCondLst>
                                        </p:cTn>
                                        <p:tgtEl>
                                          <p:spTgt spid="229429"/>
                                        </p:tgtEl>
                                        <p:attrNameLst>
                                          <p:attrName>style.visibility</p:attrName>
                                        </p:attrNameLst>
                                      </p:cBhvr>
                                      <p:to>
                                        <p:strVal val="visible"/>
                                      </p:to>
                                    </p:set>
                                    <p:animEffect transition="in" filter="wipe(right)">
                                      <p:cBhvr>
                                        <p:cTn id="124" dur="1000"/>
                                        <p:tgtEl>
                                          <p:spTgt spid="229429"/>
                                        </p:tgtEl>
                                      </p:cBhvr>
                                    </p:animEffect>
                                  </p:childTnLst>
                                </p:cTn>
                              </p:par>
                            </p:childTnLst>
                          </p:cTn>
                        </p:par>
                        <p:par>
                          <p:cTn id="125" fill="hold">
                            <p:stCondLst>
                              <p:cond delay="6000"/>
                            </p:stCondLst>
                            <p:childTnLst>
                              <p:par>
                                <p:cTn id="126" presetID="23" presetClass="entr" presetSubtype="16" fill="hold" grpId="0" nodeType="afterEffect">
                                  <p:stCondLst>
                                    <p:cond delay="0"/>
                                  </p:stCondLst>
                                  <p:childTnLst>
                                    <p:set>
                                      <p:cBhvr>
                                        <p:cTn id="127" dur="1" fill="hold">
                                          <p:stCondLst>
                                            <p:cond delay="0"/>
                                          </p:stCondLst>
                                        </p:cTn>
                                        <p:tgtEl>
                                          <p:spTgt spid="229424"/>
                                        </p:tgtEl>
                                        <p:attrNameLst>
                                          <p:attrName>style.visibility</p:attrName>
                                        </p:attrNameLst>
                                      </p:cBhvr>
                                      <p:to>
                                        <p:strVal val="visible"/>
                                      </p:to>
                                    </p:set>
                                    <p:anim calcmode="lin" valueType="num">
                                      <p:cBhvr>
                                        <p:cTn id="128" dur="500" fill="hold"/>
                                        <p:tgtEl>
                                          <p:spTgt spid="229424"/>
                                        </p:tgtEl>
                                        <p:attrNameLst>
                                          <p:attrName>ppt_w</p:attrName>
                                        </p:attrNameLst>
                                      </p:cBhvr>
                                      <p:tavLst>
                                        <p:tav tm="0">
                                          <p:val>
                                            <p:fltVal val="0"/>
                                          </p:val>
                                        </p:tav>
                                        <p:tav tm="100000">
                                          <p:val>
                                            <p:strVal val="#ppt_w"/>
                                          </p:val>
                                        </p:tav>
                                      </p:tavLst>
                                    </p:anim>
                                    <p:anim calcmode="lin" valueType="num">
                                      <p:cBhvr>
                                        <p:cTn id="129" dur="500" fill="hold"/>
                                        <p:tgtEl>
                                          <p:spTgt spid="229424"/>
                                        </p:tgtEl>
                                        <p:attrNameLst>
                                          <p:attrName>ppt_h</p:attrName>
                                        </p:attrNameLst>
                                      </p:cBhvr>
                                      <p:tavLst>
                                        <p:tav tm="0">
                                          <p:val>
                                            <p:fltVal val="0"/>
                                          </p:val>
                                        </p:tav>
                                        <p:tav tm="100000">
                                          <p:val>
                                            <p:strVal val="#ppt_h"/>
                                          </p:val>
                                        </p:tav>
                                      </p:tavLst>
                                    </p:anim>
                                  </p:childTnLst>
                                </p:cTn>
                              </p:par>
                            </p:childTnLst>
                          </p:cTn>
                        </p:par>
                        <p:par>
                          <p:cTn id="130" fill="hold">
                            <p:stCondLst>
                              <p:cond delay="6500"/>
                            </p:stCondLst>
                            <p:childTnLst>
                              <p:par>
                                <p:cTn id="131" presetID="10" presetClass="entr" presetSubtype="0" fill="hold" grpId="0" nodeType="afterEffect">
                                  <p:stCondLst>
                                    <p:cond delay="0"/>
                                  </p:stCondLst>
                                  <p:childTnLst>
                                    <p:set>
                                      <p:cBhvr>
                                        <p:cTn id="132" dur="1" fill="hold">
                                          <p:stCondLst>
                                            <p:cond delay="0"/>
                                          </p:stCondLst>
                                        </p:cTn>
                                        <p:tgtEl>
                                          <p:spTgt spid="229427"/>
                                        </p:tgtEl>
                                        <p:attrNameLst>
                                          <p:attrName>style.visibility</p:attrName>
                                        </p:attrNameLst>
                                      </p:cBhvr>
                                      <p:to>
                                        <p:strVal val="visible"/>
                                      </p:to>
                                    </p:set>
                                    <p:animEffect transition="in" filter="fade">
                                      <p:cBhvr>
                                        <p:cTn id="133" dur="500"/>
                                        <p:tgtEl>
                                          <p:spTgt spid="229427"/>
                                        </p:tgtEl>
                                      </p:cBhvr>
                                    </p:animEffect>
                                  </p:childTnLst>
                                </p:cTn>
                              </p:par>
                              <p:par>
                                <p:cTn id="134" presetID="22" presetClass="entr" presetSubtype="2" fill="hold" grpId="0" nodeType="withEffect">
                                  <p:stCondLst>
                                    <p:cond delay="0"/>
                                  </p:stCondLst>
                                  <p:childTnLst>
                                    <p:set>
                                      <p:cBhvr>
                                        <p:cTn id="135" dur="1" fill="hold">
                                          <p:stCondLst>
                                            <p:cond delay="0"/>
                                          </p:stCondLst>
                                        </p:cTn>
                                        <p:tgtEl>
                                          <p:spTgt spid="229430"/>
                                        </p:tgtEl>
                                        <p:attrNameLst>
                                          <p:attrName>style.visibility</p:attrName>
                                        </p:attrNameLst>
                                      </p:cBhvr>
                                      <p:to>
                                        <p:strVal val="visible"/>
                                      </p:to>
                                    </p:set>
                                    <p:animEffect transition="in" filter="wipe(right)">
                                      <p:cBhvr>
                                        <p:cTn id="136" dur="1000"/>
                                        <p:tgtEl>
                                          <p:spTgt spid="229430"/>
                                        </p:tgtEl>
                                      </p:cBhvr>
                                    </p:animEffect>
                                  </p:childTnLst>
                                </p:cTn>
                              </p:par>
                            </p:childTnLst>
                          </p:cTn>
                        </p:par>
                      </p:childTnLst>
                    </p:cTn>
                  </p:par>
                  <p:par>
                    <p:cTn id="137" fill="hold">
                      <p:stCondLst>
                        <p:cond delay="indefinite"/>
                      </p:stCondLst>
                      <p:childTnLst>
                        <p:par>
                          <p:cTn id="138" fill="hold">
                            <p:stCondLst>
                              <p:cond delay="0"/>
                            </p:stCondLst>
                            <p:childTnLst>
                              <p:par>
                                <p:cTn id="139" presetID="1" presetClass="entr" presetSubtype="0" fill="hold" grpId="0" nodeType="clickEffect">
                                  <p:stCondLst>
                                    <p:cond delay="0"/>
                                  </p:stCondLst>
                                  <p:childTnLst>
                                    <p:set>
                                      <p:cBhvr>
                                        <p:cTn id="140" dur="1" fill="hold">
                                          <p:stCondLst>
                                            <p:cond delay="0"/>
                                          </p:stCondLst>
                                        </p:cTn>
                                        <p:tgtEl>
                                          <p:spTgt spid="229431">
                                            <p:txEl>
                                              <p:pRg st="0" end="0"/>
                                            </p:txEl>
                                          </p:spTgt>
                                        </p:tgtEl>
                                        <p:attrNameLst>
                                          <p:attrName>style.visibility</p:attrName>
                                        </p:attrNameLst>
                                      </p:cBhvr>
                                      <p:to>
                                        <p:strVal val="visible"/>
                                      </p:to>
                                    </p:se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grpId="0" nodeType="clickEffect">
                                  <p:stCondLst>
                                    <p:cond delay="0"/>
                                  </p:stCondLst>
                                  <p:childTnLst>
                                    <p:set>
                                      <p:cBhvr>
                                        <p:cTn id="144" dur="1" fill="hold">
                                          <p:stCondLst>
                                            <p:cond delay="0"/>
                                          </p:stCondLst>
                                        </p:cTn>
                                        <p:tgtEl>
                                          <p:spTgt spid="229432"/>
                                        </p:tgtEl>
                                        <p:attrNameLst>
                                          <p:attrName>style.visibility</p:attrName>
                                        </p:attrNameLst>
                                      </p:cBhvr>
                                      <p:to>
                                        <p:strVal val="visible"/>
                                      </p:to>
                                    </p:set>
                                  </p:childTnLst>
                                </p:cTn>
                              </p:par>
                            </p:childTnLst>
                          </p:cTn>
                        </p:par>
                      </p:childTnLst>
                    </p:cTn>
                  </p:par>
                  <p:par>
                    <p:cTn id="145" fill="hold">
                      <p:stCondLst>
                        <p:cond delay="indefinite"/>
                      </p:stCondLst>
                      <p:childTnLst>
                        <p:par>
                          <p:cTn id="146" fill="hold">
                            <p:stCondLst>
                              <p:cond delay="0"/>
                            </p:stCondLst>
                            <p:childTnLst>
                              <p:par>
                                <p:cTn id="147" presetID="1" presetClass="entr" presetSubtype="0" fill="hold" grpId="0" nodeType="clickEffect">
                                  <p:stCondLst>
                                    <p:cond delay="0"/>
                                  </p:stCondLst>
                                  <p:childTnLst>
                                    <p:set>
                                      <p:cBhvr>
                                        <p:cTn id="148" dur="1" fill="hold">
                                          <p:stCondLst>
                                            <p:cond delay="0"/>
                                          </p:stCondLst>
                                        </p:cTn>
                                        <p:tgtEl>
                                          <p:spTgt spid="2294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9396" grpId="0" animBg="1"/>
      <p:bldP spid="229397" grpId="0" animBg="1"/>
      <p:bldP spid="229398" grpId="0" animBg="1"/>
      <p:bldP spid="229399" grpId="0" animBg="1"/>
      <p:bldP spid="229400" grpId="0" animBg="1"/>
      <p:bldP spid="229401" grpId="0" animBg="1"/>
      <p:bldP spid="229402" grpId="0" animBg="1"/>
      <p:bldP spid="229403" grpId="0" animBg="1"/>
      <p:bldP spid="229404" grpId="0" animBg="1"/>
      <p:bldP spid="229405" grpId="0" animBg="1"/>
      <p:bldP spid="229406" grpId="0" animBg="1"/>
      <p:bldP spid="229407" grpId="0" animBg="1"/>
      <p:bldP spid="229413" grpId="0" animBg="1"/>
      <p:bldP spid="229414" grpId="0" animBg="1"/>
      <p:bldP spid="229415" grpId="0" animBg="1"/>
      <p:bldP spid="229416" grpId="0" animBg="1"/>
      <p:bldP spid="229417" grpId="0" animBg="1"/>
      <p:bldP spid="229418" grpId="0" animBg="1"/>
      <p:bldP spid="229419" grpId="0" animBg="1"/>
      <p:bldP spid="229420" grpId="0" animBg="1"/>
      <p:bldP spid="229421" grpId="0" animBg="1"/>
      <p:bldP spid="229423" grpId="0" animBg="1"/>
      <p:bldP spid="229424" grpId="0" animBg="1"/>
      <p:bldP spid="229425" grpId="0" animBg="1"/>
      <p:bldP spid="229426" grpId="0" animBg="1"/>
      <p:bldP spid="229427" grpId="0" animBg="1"/>
      <p:bldP spid="229428" grpId="0" animBg="1"/>
      <p:bldP spid="229429" grpId="0" animBg="1"/>
      <p:bldP spid="229430" grpId="0" animBg="1"/>
      <p:bldP spid="229431" grpId="0" build="p"/>
      <p:bldP spid="229432" grpId="0"/>
      <p:bldP spid="229434"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58"/>
          <p:cNvSpPr>
            <a:spLocks noGrp="1" noChangeArrowheads="1"/>
          </p:cNvSpPr>
          <p:nvPr>
            <p:ph type="title"/>
          </p:nvPr>
        </p:nvSpPr>
        <p:spPr>
          <a:xfrm>
            <a:off x="457200" y="0"/>
            <a:ext cx="8229600" cy="1143000"/>
          </a:xfrm>
        </p:spPr>
        <p:txBody>
          <a:bodyPr/>
          <a:lstStyle/>
          <a:p>
            <a:pPr eaLnBrk="1" hangingPunct="1">
              <a:defRPr/>
            </a:pPr>
            <a:r>
              <a:rPr lang="es-ES" smtClean="0"/>
              <a:t>Cambios en los servicios</a:t>
            </a:r>
          </a:p>
        </p:txBody>
      </p:sp>
      <p:graphicFrame>
        <p:nvGraphicFramePr>
          <p:cNvPr id="350211" name="Group 3"/>
          <p:cNvGraphicFramePr>
            <a:graphicFrameLocks noGrp="1"/>
          </p:cNvGraphicFramePr>
          <p:nvPr/>
        </p:nvGraphicFramePr>
        <p:xfrm>
          <a:off x="258763" y="700088"/>
          <a:ext cx="8674100" cy="5846064"/>
        </p:xfrm>
        <a:graphic>
          <a:graphicData uri="http://schemas.openxmlformats.org/drawingml/2006/table">
            <a:tbl>
              <a:tblPr/>
              <a:tblGrid>
                <a:gridCol w="1376363"/>
                <a:gridCol w="1292225"/>
                <a:gridCol w="1731962"/>
                <a:gridCol w="1339850"/>
                <a:gridCol w="1466850"/>
                <a:gridCol w="1466850"/>
              </a:tblGrid>
              <a:tr h="460375">
                <a:tc gridSpan="3">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700" b="1" i="0" u="none" strike="noStrike" cap="none" normalizeH="0" baseline="0" dirty="0" smtClean="0">
                          <a:ln>
                            <a:noFill/>
                          </a:ln>
                          <a:solidFill>
                            <a:schemeClr val="tx1"/>
                          </a:solidFill>
                          <a:effectLst/>
                          <a:latin typeface="Arial" charset="0"/>
                        </a:rPr>
                        <a:t>Windows XP SP2 / Server 2003 R2</a:t>
                      </a:r>
                      <a:endParaRPr kumimoji="0" lang="en-US" sz="1200" b="0" i="0" u="none" strike="noStrike" cap="none" normalizeH="0" baseline="0" dirty="0" smtClean="0">
                        <a:ln>
                          <a:noFill/>
                        </a:ln>
                        <a:solidFill>
                          <a:schemeClr val="tx1"/>
                        </a:solidFill>
                        <a:effectLst/>
                        <a:latin typeface="Arial" charset="0"/>
                      </a:endParaRPr>
                    </a:p>
                  </a:txBody>
                  <a:tcPr marL="45720" horzOverflow="overflow">
                    <a:lnL w="28575"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hMerge="1">
                  <a:txBody>
                    <a:bodyPr/>
                    <a:lstStyle/>
                    <a:p>
                      <a:endParaRPr lang="en-US"/>
                    </a:p>
                  </a:txBody>
                  <a:tcPr/>
                </a:tc>
                <a:tc hMerge="1">
                  <a:txBody>
                    <a:bodyPr/>
                    <a:lstStyle/>
                    <a:p>
                      <a:endParaRPr lang="en-US"/>
                    </a:p>
                  </a:txBody>
                  <a:tcPr/>
                </a:tc>
                <a:tc gridSpan="3">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700" b="1" i="0" u="none" strike="noStrike" cap="none" normalizeH="0" baseline="0" dirty="0" smtClean="0">
                          <a:ln>
                            <a:noFill/>
                          </a:ln>
                          <a:solidFill>
                            <a:schemeClr val="tx1"/>
                          </a:solidFill>
                          <a:effectLst/>
                          <a:latin typeface="Arial" charset="0"/>
                        </a:rPr>
                        <a:t>Windows Vista / </a:t>
                      </a:r>
                      <a:br>
                        <a:rPr kumimoji="0" lang="en-US" sz="1700" b="1" i="0" u="none" strike="noStrike" cap="none" normalizeH="0" baseline="0" dirty="0" smtClean="0">
                          <a:ln>
                            <a:noFill/>
                          </a:ln>
                          <a:solidFill>
                            <a:schemeClr val="tx1"/>
                          </a:solidFill>
                          <a:effectLst/>
                          <a:latin typeface="Arial" charset="0"/>
                        </a:rPr>
                      </a:br>
                      <a:r>
                        <a:rPr kumimoji="0" lang="en-US" sz="1700" b="1" i="0" u="none" strike="noStrike" cap="none" normalizeH="0" baseline="0" dirty="0" smtClean="0">
                          <a:ln>
                            <a:noFill/>
                          </a:ln>
                          <a:solidFill>
                            <a:schemeClr val="tx1"/>
                          </a:solidFill>
                          <a:effectLst/>
                          <a:latin typeface="Arial" charset="0"/>
                        </a:rPr>
                        <a:t>Windows Server 2008</a:t>
                      </a:r>
                      <a:endParaRPr kumimoji="0" lang="en-US" sz="1200" b="0"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hMerge="1">
                  <a:txBody>
                    <a:bodyPr/>
                    <a:lstStyle/>
                    <a:p>
                      <a:endParaRPr lang="en-US"/>
                    </a:p>
                  </a:txBody>
                  <a:tcPr/>
                </a:tc>
                <a:tc hMerge="1">
                  <a:txBody>
                    <a:bodyPr/>
                    <a:lstStyle/>
                    <a:p>
                      <a:endParaRPr lang="en-US"/>
                    </a:p>
                  </a:txBody>
                  <a:tcPr/>
                </a:tc>
              </a:tr>
              <a:tr h="338138">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800" b="1" i="0" u="none" strike="noStrike" cap="none" normalizeH="0" baseline="0" dirty="0" err="1" smtClean="0">
                          <a:ln>
                            <a:noFill/>
                          </a:ln>
                          <a:solidFill>
                            <a:schemeClr val="tx1"/>
                          </a:solidFill>
                          <a:effectLst/>
                          <a:latin typeface="Arial" charset="0"/>
                        </a:rPr>
                        <a:t>Cuenta</a:t>
                      </a:r>
                      <a:endParaRPr kumimoji="0" lang="en-US" sz="1800" b="1" i="0" u="none" strike="noStrike" cap="none" normalizeH="0" baseline="0" dirty="0" smtClean="0">
                        <a:ln>
                          <a:noFill/>
                        </a:ln>
                        <a:solidFill>
                          <a:schemeClr val="tx1"/>
                        </a:solidFill>
                        <a:effectLst/>
                        <a:latin typeface="Arial" charset="0"/>
                      </a:endParaRPr>
                    </a:p>
                  </a:txBody>
                  <a:tcPr marL="45720" horzOverflow="overflow">
                    <a:lnL w="28575"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gridSpan="2">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800" b="1" i="0" u="none" strike="noStrike" cap="none" normalizeH="0" baseline="0" dirty="0" err="1" smtClean="0">
                          <a:ln>
                            <a:noFill/>
                          </a:ln>
                          <a:solidFill>
                            <a:schemeClr val="tx1"/>
                          </a:solidFill>
                          <a:effectLst/>
                          <a:latin typeface="Arial" charset="0"/>
                        </a:rPr>
                        <a:t>Servicios</a:t>
                      </a:r>
                      <a:endParaRPr kumimoji="0" lang="en-US" sz="1800" b="1"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800" b="1" i="0" u="none" strike="noStrike" cap="none" normalizeH="0" baseline="0" dirty="0" err="1" smtClean="0">
                          <a:ln>
                            <a:noFill/>
                          </a:ln>
                          <a:solidFill>
                            <a:schemeClr val="tx1"/>
                          </a:solidFill>
                          <a:effectLst/>
                          <a:latin typeface="Arial" charset="0"/>
                        </a:rPr>
                        <a:t>Cuenta</a:t>
                      </a:r>
                      <a:endParaRPr kumimoji="0" lang="en-US" sz="1800" b="1"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gridSpan="2">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800" b="1" i="0" u="none" strike="noStrike" cap="none" normalizeH="0" baseline="0" dirty="0" err="1" smtClean="0">
                          <a:ln>
                            <a:noFill/>
                          </a:ln>
                          <a:solidFill>
                            <a:schemeClr val="tx1"/>
                          </a:solidFill>
                          <a:effectLst/>
                          <a:latin typeface="Arial" charset="0"/>
                        </a:rPr>
                        <a:t>Servicios</a:t>
                      </a:r>
                      <a:endParaRPr kumimoji="0" lang="en-US" sz="1800" b="1"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hlink">
                        <a:alpha val="50000"/>
                      </a:schemeClr>
                    </a:solidFill>
                  </a:tcPr>
                </a:tc>
                <a:tc hMerge="1">
                  <a:txBody>
                    <a:bodyPr/>
                    <a:lstStyle/>
                    <a:p>
                      <a:endParaRPr lang="en-US"/>
                    </a:p>
                  </a:txBody>
                  <a:tcPr/>
                </a:tc>
              </a:tr>
              <a:tr h="514350">
                <a:tc rowSpan="4">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1" i="0" u="none" strike="noStrike" cap="none" normalizeH="0" baseline="0" dirty="0" err="1" smtClean="0">
                          <a:ln>
                            <a:noFill/>
                          </a:ln>
                          <a:solidFill>
                            <a:schemeClr val="tx1"/>
                          </a:solidFill>
                          <a:effectLst/>
                          <a:latin typeface="Arial" charset="0"/>
                        </a:rPr>
                        <a:t>LocalSystem</a:t>
                      </a:r>
                      <a:endParaRPr kumimoji="0" lang="en-US" sz="1800" b="0" i="0" u="none" strike="noStrike" cap="none" normalizeH="0" baseline="0" dirty="0" smtClean="0">
                        <a:ln>
                          <a:noFill/>
                        </a:ln>
                        <a:solidFill>
                          <a:schemeClr val="tx1"/>
                        </a:solidFill>
                        <a:effectLst/>
                        <a:latin typeface="Arial" charset="0"/>
                      </a:endParaRPr>
                    </a:p>
                  </a:txBody>
                  <a:tcPr marL="45720" horzOverflow="overflow">
                    <a:lnL w="28575"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Wireless Configuration</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System Event Notification</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Network Connections (</a:t>
                      </a:r>
                      <a:r>
                        <a:rPr kumimoji="0" lang="en-US" sz="1000" b="0" i="0" u="none" strike="noStrike" cap="none" normalizeH="0" baseline="0" dirty="0" err="1" smtClean="0">
                          <a:ln>
                            <a:noFill/>
                          </a:ln>
                          <a:solidFill>
                            <a:schemeClr val="tx1"/>
                          </a:solidFill>
                          <a:effectLst/>
                          <a:latin typeface="Arial" charset="0"/>
                        </a:rPr>
                        <a:t>netman</a:t>
                      </a:r>
                      <a:r>
                        <a:rPr kumimoji="0" lang="en-US" sz="1000" b="0" i="0" u="none" strike="noStrike" cap="none" normalizeH="0" baseline="0" dirty="0" smtClean="0">
                          <a:ln>
                            <a:noFill/>
                          </a:ln>
                          <a:solidFill>
                            <a:schemeClr val="tx1"/>
                          </a:solidFill>
                          <a:effectLst/>
                          <a:latin typeface="Arial" charset="0"/>
                        </a:rPr>
                        <a:t>)</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COM+ Event System</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NLA</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Rasauto</a:t>
                      </a:r>
                      <a:endParaRPr kumimoji="0" lang="en-US" sz="1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Shell Hardware Detection</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Themes</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Telephony</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Windows Audio</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Error Reporting</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Workstation</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ICS</a:t>
                      </a: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4">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RemoteAccess</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DHCP Client</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W32time</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Rasman</a:t>
                      </a:r>
                      <a:endParaRPr kumimoji="0" lang="en-US" sz="1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browser</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6to4</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Help and support</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Task scheduler</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TrkWks</a:t>
                      </a:r>
                      <a:endParaRPr kumimoji="0" lang="en-US" sz="1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Cryptographic Services</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Removable Storage</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WMI </a:t>
                      </a:r>
                      <a:r>
                        <a:rPr kumimoji="0" lang="en-US" sz="1000" b="0" i="0" u="none" strike="noStrike" cap="none" normalizeH="0" baseline="0" dirty="0" err="1" smtClean="0">
                          <a:ln>
                            <a:noFill/>
                          </a:ln>
                          <a:solidFill>
                            <a:schemeClr val="tx1"/>
                          </a:solidFill>
                          <a:effectLst/>
                          <a:latin typeface="Arial" charset="0"/>
                        </a:rPr>
                        <a:t>Perf</a:t>
                      </a:r>
                      <a:r>
                        <a:rPr kumimoji="0" lang="en-US" sz="1000" b="0" i="0" u="none" strike="noStrike" cap="none" normalizeH="0" baseline="0" dirty="0" smtClean="0">
                          <a:ln>
                            <a:noFill/>
                          </a:ln>
                          <a:solidFill>
                            <a:schemeClr val="tx1"/>
                          </a:solidFill>
                          <a:effectLst/>
                          <a:latin typeface="Arial" charset="0"/>
                        </a:rPr>
                        <a:t> Adapter</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Automatic updates</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WMI</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App Management</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Secondary Logon</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BITS</a:t>
                      </a: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1" i="0" u="none" strike="noStrike" cap="none" normalizeH="0" baseline="0" dirty="0" err="1" smtClean="0">
                          <a:ln>
                            <a:noFill/>
                          </a:ln>
                          <a:solidFill>
                            <a:schemeClr val="tx1"/>
                          </a:solidFill>
                          <a:effectLst/>
                          <a:latin typeface="Arial" charset="0"/>
                        </a:rPr>
                        <a:t>LocalSystem</a:t>
                      </a:r>
                      <a:r>
                        <a:rPr kumimoji="0" lang="en-US" sz="1100" b="0" i="1" u="none" strike="noStrike" cap="none" normalizeH="0" baseline="0" dirty="0" smtClean="0">
                          <a:ln>
                            <a:noFill/>
                          </a:ln>
                          <a:solidFill>
                            <a:schemeClr val="tx1"/>
                          </a:solidFill>
                          <a:effectLst/>
                          <a:latin typeface="Arial" charset="0"/>
                        </a:rPr>
                        <a:t/>
                      </a:r>
                      <a:br>
                        <a:rPr kumimoji="0" lang="en-US" sz="1100" b="0" i="1" u="none" strike="noStrike" cap="none" normalizeH="0" baseline="0" dirty="0" smtClean="0">
                          <a:ln>
                            <a:noFill/>
                          </a:ln>
                          <a:solidFill>
                            <a:schemeClr val="tx1"/>
                          </a:solidFill>
                          <a:effectLst/>
                          <a:latin typeface="Arial" charset="0"/>
                        </a:rPr>
                      </a:br>
                      <a:r>
                        <a:rPr kumimoji="0" lang="en-US" sz="1100" b="0" i="1" u="none" strike="noStrike" cap="none" normalizeH="0" baseline="0" dirty="0" smtClean="0">
                          <a:ln>
                            <a:noFill/>
                          </a:ln>
                          <a:solidFill>
                            <a:schemeClr val="tx1"/>
                          </a:solidFill>
                          <a:effectLst/>
                          <a:latin typeface="Arial" charset="0"/>
                        </a:rPr>
                        <a:t>Firewall Restricted</a:t>
                      </a:r>
                      <a:endParaRPr kumimoji="0" lang="en-US" sz="1800" b="0"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WMI </a:t>
                      </a:r>
                      <a:r>
                        <a:rPr kumimoji="0" lang="en-US" sz="1000" b="0" i="0" u="none" strike="noStrike" cap="none" normalizeH="0" baseline="0" dirty="0" err="1" smtClean="0">
                          <a:ln>
                            <a:noFill/>
                          </a:ln>
                          <a:solidFill>
                            <a:schemeClr val="tx1"/>
                          </a:solidFill>
                          <a:effectLst/>
                          <a:latin typeface="Arial" charset="0"/>
                        </a:rPr>
                        <a:t>Perf</a:t>
                      </a:r>
                      <a:r>
                        <a:rPr kumimoji="0" lang="en-US" sz="1000" b="0" i="0" u="none" strike="noStrike" cap="none" normalizeH="0" baseline="0" dirty="0" smtClean="0">
                          <a:ln>
                            <a:noFill/>
                          </a:ln>
                          <a:solidFill>
                            <a:schemeClr val="tx1"/>
                          </a:solidFill>
                          <a:effectLst/>
                          <a:latin typeface="Arial" charset="0"/>
                        </a:rPr>
                        <a:t> Adapter</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Automatic updates</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Secondary Logon</a:t>
                      </a: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smtClean="0">
                          <a:ln>
                            <a:noFill/>
                          </a:ln>
                          <a:solidFill>
                            <a:schemeClr val="tx1"/>
                          </a:solidFill>
                          <a:effectLst/>
                          <a:latin typeface="Arial" charset="0"/>
                        </a:rPr>
                        <a:t>App Management</a:t>
                      </a:r>
                      <a:endParaRPr kumimoji="0" lang="en-US" sz="1800" b="0"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smtClean="0">
                          <a:ln>
                            <a:noFill/>
                          </a:ln>
                          <a:solidFill>
                            <a:schemeClr val="tx1"/>
                          </a:solidFill>
                          <a:effectLst/>
                          <a:latin typeface="Arial" charset="0"/>
                        </a:rPr>
                        <a:t>Wireless Configuration</a:t>
                      </a:r>
                    </a:p>
                  </a:txBody>
                  <a:tcPr marL="45720" horzOverflow="overflow">
                    <a:lnL w="12700" cap="flat" cmpd="sng" algn="ctr">
                      <a:solidFill>
                        <a:schemeClr val="tx1"/>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407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1" i="0" u="none" strike="noStrike" cap="none" normalizeH="0" baseline="0" dirty="0" err="1" smtClean="0">
                          <a:ln>
                            <a:noFill/>
                          </a:ln>
                          <a:solidFill>
                            <a:schemeClr val="tx1"/>
                          </a:solidFill>
                          <a:effectLst/>
                          <a:latin typeface="Arial" charset="0"/>
                        </a:rPr>
                        <a:t>LocalSystem</a:t>
                      </a:r>
                      <a:endParaRPr kumimoji="0" lang="en-US" sz="1100" b="0" i="1"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BITS </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Themes</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Rasman</a:t>
                      </a:r>
                      <a:endParaRPr kumimoji="0" lang="en-US" sz="1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TrkWks</a:t>
                      </a:r>
                      <a:endParaRPr kumimoji="0" lang="en-US" sz="1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Error Reporting</a:t>
                      </a: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6to4</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Task scheduler</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RemoteAccess</a:t>
                      </a:r>
                      <a:endParaRPr kumimoji="0" lang="en-US" sz="1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Rasauto</a:t>
                      </a:r>
                      <a:endParaRPr kumimoji="0" lang="en-US" sz="1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WMI</a:t>
                      </a:r>
                    </a:p>
                  </a:txBody>
                  <a:tcPr marL="45720" horzOverflow="overflow">
                    <a:lnL w="12700" cap="flat" cmpd="sng" algn="ctr">
                      <a:solidFill>
                        <a:schemeClr val="tx1"/>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15950">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1" i="0" u="none" strike="noStrike" cap="none" normalizeH="0" baseline="0" dirty="0" smtClean="0">
                          <a:ln>
                            <a:noFill/>
                          </a:ln>
                          <a:solidFill>
                            <a:schemeClr val="tx1"/>
                          </a:solidFill>
                          <a:effectLst/>
                          <a:latin typeface="Arial" charset="0"/>
                        </a:rPr>
                        <a:t>Network Service</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0" i="1" u="none" strike="noStrike" cap="none" normalizeH="0" baseline="0" dirty="0" smtClean="0">
                          <a:ln>
                            <a:noFill/>
                          </a:ln>
                          <a:solidFill>
                            <a:schemeClr val="tx1"/>
                          </a:solidFill>
                          <a:effectLst/>
                          <a:latin typeface="Arial" charset="0"/>
                        </a:rPr>
                        <a:t>Fully Restricted</a:t>
                      </a: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DNS Client</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ICS</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DHCP Client</a:t>
                      </a: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browser</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Server</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W32time</a:t>
                      </a:r>
                    </a:p>
                  </a:txBody>
                  <a:tcPr marL="45720" horzOverflow="overflow">
                    <a:lnL w="12700" cap="flat" cmpd="sng" algn="ctr">
                      <a:solidFill>
                        <a:schemeClr val="tx1"/>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49275">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1" i="0" u="none" strike="noStrike" cap="none" normalizeH="0" baseline="0" smtClean="0">
                          <a:ln>
                            <a:noFill/>
                          </a:ln>
                          <a:solidFill>
                            <a:schemeClr val="tx1"/>
                          </a:solidFill>
                          <a:effectLst/>
                          <a:latin typeface="Arial" charset="0"/>
                        </a:rPr>
                        <a:t>Network Service</a:t>
                      </a:r>
                      <a:r>
                        <a:rPr kumimoji="0" lang="en-US" sz="1100" b="0" i="1" u="none" strike="noStrike" cap="none" normalizeH="0" baseline="0" smtClean="0">
                          <a:ln>
                            <a:noFill/>
                          </a:ln>
                          <a:solidFill>
                            <a:schemeClr val="tx1"/>
                          </a:solidFill>
                          <a:effectLst/>
                          <a:latin typeface="Arial" charset="0"/>
                        </a:rPr>
                        <a:t/>
                      </a:r>
                      <a:br>
                        <a:rPr kumimoji="0" lang="en-US" sz="1100" b="0" i="1" u="none" strike="noStrike" cap="none" normalizeH="0" baseline="0" smtClean="0">
                          <a:ln>
                            <a:noFill/>
                          </a:ln>
                          <a:solidFill>
                            <a:schemeClr val="tx1"/>
                          </a:solidFill>
                          <a:effectLst/>
                          <a:latin typeface="Arial" charset="0"/>
                        </a:rPr>
                      </a:br>
                      <a:r>
                        <a:rPr kumimoji="0" lang="en-US" sz="1100" b="0" i="1" u="none" strike="noStrike" cap="none" normalizeH="0" baseline="0" smtClean="0">
                          <a:ln>
                            <a:noFill/>
                          </a:ln>
                          <a:solidFill>
                            <a:schemeClr val="tx1"/>
                          </a:solidFill>
                          <a:effectLst/>
                          <a:latin typeface="Arial" charset="0"/>
                        </a:rPr>
                        <a:t>Network Restricted</a:t>
                      </a:r>
                      <a:endParaRPr kumimoji="0" lang="en-US" sz="1800" b="0" i="0" u="none" strike="noStrike" cap="none" normalizeH="0" baseline="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Cryptographic Services</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Telephony</a:t>
                      </a: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PolicyAgent</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Nlasvc</a:t>
                      </a:r>
                      <a:endParaRPr kumimoji="0" lang="en-US" sz="1050" b="0"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82613">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1" i="0" u="none" strike="noStrike" cap="none" normalizeH="0" baseline="0" smtClean="0">
                          <a:ln>
                            <a:noFill/>
                          </a:ln>
                          <a:solidFill>
                            <a:schemeClr val="tx1"/>
                          </a:solidFill>
                          <a:effectLst/>
                          <a:latin typeface="Arial" charset="0"/>
                        </a:rPr>
                        <a:t>Network</a:t>
                      </a:r>
                      <a:br>
                        <a:rPr kumimoji="0" lang="en-US" sz="1100" b="1" i="0" u="none" strike="noStrike" cap="none" normalizeH="0" baseline="0" smtClean="0">
                          <a:ln>
                            <a:noFill/>
                          </a:ln>
                          <a:solidFill>
                            <a:schemeClr val="tx1"/>
                          </a:solidFill>
                          <a:effectLst/>
                          <a:latin typeface="Arial" charset="0"/>
                        </a:rPr>
                      </a:br>
                      <a:r>
                        <a:rPr kumimoji="0" lang="en-US" sz="1100" b="1" i="0" u="none" strike="noStrike" cap="none" normalizeH="0" baseline="0" smtClean="0">
                          <a:ln>
                            <a:noFill/>
                          </a:ln>
                          <a:solidFill>
                            <a:schemeClr val="tx1"/>
                          </a:solidFill>
                          <a:effectLst/>
                          <a:latin typeface="Arial" charset="0"/>
                        </a:rPr>
                        <a:t>Service</a:t>
                      </a:r>
                    </a:p>
                    <a:p>
                      <a:pPr marL="0" marR="0" lvl="0" indent="0" algn="l" defTabSz="914400" rtl="0" eaLnBrk="1" fontAlgn="base" latinLnBrk="0" hangingPunct="1">
                        <a:lnSpc>
                          <a:spcPct val="100000"/>
                        </a:lnSpc>
                        <a:spcBef>
                          <a:spcPct val="0"/>
                        </a:spcBef>
                        <a:spcAft>
                          <a:spcPct val="20000"/>
                        </a:spcAft>
                        <a:buClrTx/>
                        <a:buSzPct val="135000"/>
                        <a:buFontTx/>
                        <a:buNone/>
                        <a:tabLst/>
                      </a:pPr>
                      <a:endParaRPr kumimoji="0" lang="en-US" sz="1100" b="0" i="1" u="none" strike="noStrike" cap="none" normalizeH="0" baseline="0" smtClean="0">
                        <a:ln>
                          <a:noFill/>
                        </a:ln>
                        <a:solidFill>
                          <a:schemeClr val="tx1"/>
                        </a:solidFill>
                        <a:effectLst/>
                        <a:latin typeface="Arial" charset="0"/>
                      </a:endParaRPr>
                    </a:p>
                  </a:txBody>
                  <a:tcPr marL="45720" horzOverflow="overflow">
                    <a:lnL w="28575"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DNS Client</a:t>
                      </a:r>
                      <a:endParaRPr kumimoji="0" lang="en-US" sz="1800" b="0"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1" i="0" u="none" strike="noStrike" cap="none" normalizeH="0" baseline="0" smtClean="0">
                          <a:ln>
                            <a:noFill/>
                          </a:ln>
                          <a:solidFill>
                            <a:schemeClr val="tx1"/>
                          </a:solidFill>
                          <a:effectLst/>
                          <a:latin typeface="Arial" charset="0"/>
                        </a:rPr>
                        <a:t>Local Service</a:t>
                      </a:r>
                      <a:r>
                        <a:rPr kumimoji="0" lang="en-US" sz="1100" b="0" i="1" u="none" strike="noStrike" cap="none" normalizeH="0" baseline="0" smtClean="0">
                          <a:ln>
                            <a:noFill/>
                          </a:ln>
                          <a:solidFill>
                            <a:schemeClr val="tx1"/>
                          </a:solidFill>
                          <a:effectLst/>
                          <a:latin typeface="Arial" charset="0"/>
                        </a:rPr>
                        <a:t/>
                      </a:r>
                      <a:br>
                        <a:rPr kumimoji="0" lang="en-US" sz="1100" b="0" i="1" u="none" strike="noStrike" cap="none" normalizeH="0" baseline="0" smtClean="0">
                          <a:ln>
                            <a:noFill/>
                          </a:ln>
                          <a:solidFill>
                            <a:schemeClr val="tx1"/>
                          </a:solidFill>
                          <a:effectLst/>
                          <a:latin typeface="Arial" charset="0"/>
                        </a:rPr>
                      </a:br>
                      <a:r>
                        <a:rPr kumimoji="0" lang="en-US" sz="1100" b="0" i="1" u="none" strike="noStrike" cap="none" normalizeH="0" baseline="0" smtClean="0">
                          <a:ln>
                            <a:noFill/>
                          </a:ln>
                          <a:solidFill>
                            <a:schemeClr val="tx1"/>
                          </a:solidFill>
                          <a:effectLst/>
                          <a:latin typeface="Arial" charset="0"/>
                        </a:rPr>
                        <a:t>No Network Access</a:t>
                      </a:r>
                      <a:endParaRPr kumimoji="0" lang="en-US" sz="1800" b="0" i="0" u="none" strike="noStrike" cap="none" normalizeH="0" baseline="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900" b="0" i="0" u="none" strike="noStrike" cap="none" normalizeH="0" baseline="0" dirty="0" smtClean="0">
                          <a:ln>
                            <a:noFill/>
                          </a:ln>
                          <a:solidFill>
                            <a:schemeClr val="tx1"/>
                          </a:solidFill>
                          <a:effectLst/>
                          <a:latin typeface="Arial" charset="0"/>
                        </a:rPr>
                        <a:t>System Event Notification</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900" b="0" i="0" u="none" strike="noStrike" cap="none" normalizeH="0" baseline="0" dirty="0" smtClean="0">
                          <a:ln>
                            <a:noFill/>
                          </a:ln>
                          <a:solidFill>
                            <a:schemeClr val="tx1"/>
                          </a:solidFill>
                          <a:effectLst/>
                          <a:latin typeface="Arial" charset="0"/>
                        </a:rPr>
                        <a:t>Network Connections</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900" b="0" i="0" u="none" strike="noStrike" cap="none" normalizeH="0" baseline="0" dirty="0" smtClean="0">
                          <a:ln>
                            <a:noFill/>
                          </a:ln>
                          <a:solidFill>
                            <a:schemeClr val="tx1"/>
                          </a:solidFill>
                          <a:effectLst/>
                          <a:latin typeface="Arial" charset="0"/>
                        </a:rPr>
                        <a:t>Shell Hardware</a:t>
                      </a:r>
                      <a:r>
                        <a:rPr kumimoji="0" lang="en-US" sz="1000" b="0" i="0" u="none" strike="noStrike" cap="none" normalizeH="0" baseline="0" dirty="0" smtClean="0">
                          <a:ln>
                            <a:noFill/>
                          </a:ln>
                          <a:solidFill>
                            <a:schemeClr val="tx1"/>
                          </a:solidFill>
                          <a:effectLst/>
                          <a:latin typeface="Arial" charset="0"/>
                        </a:rPr>
                        <a:t> Detection</a:t>
                      </a: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COM+ Event System</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endParaRPr kumimoji="0" lang="en-US" sz="1000" b="0"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9138">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1" i="0" u="none" strike="noStrike" cap="none" normalizeH="0" baseline="0" smtClean="0">
                          <a:ln>
                            <a:noFill/>
                          </a:ln>
                          <a:solidFill>
                            <a:schemeClr val="tx1"/>
                          </a:solidFill>
                          <a:effectLst/>
                          <a:latin typeface="Arial" charset="0"/>
                        </a:rPr>
                        <a:t>Local Service</a:t>
                      </a:r>
                      <a:endParaRPr kumimoji="0" lang="en-US" sz="1800" b="0" i="0" u="none" strike="noStrike" cap="none" normalizeH="0" baseline="0" smtClean="0">
                        <a:ln>
                          <a:noFill/>
                        </a:ln>
                        <a:solidFill>
                          <a:schemeClr val="tx1"/>
                        </a:solidFill>
                        <a:effectLst/>
                        <a:latin typeface="Arial" charset="0"/>
                      </a:endParaRPr>
                    </a:p>
                  </a:txBody>
                  <a:tcPr marL="45720" horzOverflow="overflow">
                    <a:lnL w="28575" cap="flat" cmpd="sng" algn="ctr">
                      <a:solidFill>
                        <a:srgbClr val="FFFFFF"/>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SSDP</a:t>
                      </a:r>
                      <a:br>
                        <a:rPr kumimoji="0" lang="en-US" sz="1000" b="0" i="0" u="none" strike="noStrike" cap="none" normalizeH="0" baseline="0" dirty="0" smtClean="0">
                          <a:ln>
                            <a:noFill/>
                          </a:ln>
                          <a:solidFill>
                            <a:schemeClr val="tx1"/>
                          </a:solidFill>
                          <a:effectLst/>
                          <a:latin typeface="Arial" charset="0"/>
                        </a:rPr>
                      </a:br>
                      <a:r>
                        <a:rPr kumimoji="0" lang="en-US" sz="1000" b="0" i="0" u="none" strike="noStrike" cap="none" normalizeH="0" baseline="0" dirty="0" err="1" smtClean="0">
                          <a:ln>
                            <a:noFill/>
                          </a:ln>
                          <a:solidFill>
                            <a:schemeClr val="tx1"/>
                          </a:solidFill>
                          <a:effectLst/>
                          <a:latin typeface="Arial" charset="0"/>
                        </a:rPr>
                        <a:t>WebClient</a:t>
                      </a:r>
                      <a:r>
                        <a:rPr kumimoji="0" lang="en-US" sz="1000" b="0" i="0" u="none" strike="noStrike" cap="none" normalizeH="0" baseline="0" dirty="0" smtClean="0">
                          <a:ln>
                            <a:noFill/>
                          </a:ln>
                          <a:solidFill>
                            <a:schemeClr val="tx1"/>
                          </a:solidFill>
                          <a:effectLst/>
                          <a:latin typeface="Arial" charset="0"/>
                        </a:rPr>
                        <a:t/>
                      </a:r>
                      <a:br>
                        <a:rPr kumimoji="0" lang="en-US" sz="1000" b="0" i="0" u="none" strike="noStrike" cap="none" normalizeH="0" baseline="0" dirty="0" smtClean="0">
                          <a:ln>
                            <a:noFill/>
                          </a:ln>
                          <a:solidFill>
                            <a:schemeClr val="tx1"/>
                          </a:solidFill>
                          <a:effectLst/>
                          <a:latin typeface="Arial" charset="0"/>
                        </a:rPr>
                      </a:br>
                      <a:r>
                        <a:rPr kumimoji="0" lang="en-US" sz="1000" b="0" i="0" u="none" strike="noStrike" cap="none" normalizeH="0" baseline="0" dirty="0" smtClean="0">
                          <a:ln>
                            <a:noFill/>
                          </a:ln>
                          <a:solidFill>
                            <a:schemeClr val="tx1"/>
                          </a:solidFill>
                          <a:effectLst/>
                          <a:latin typeface="Arial" charset="0"/>
                        </a:rPr>
                        <a:t>TCP/IP NetBIOS helper</a:t>
                      </a:r>
                      <a:br>
                        <a:rPr kumimoji="0" lang="en-US" sz="1000" b="0" i="0" u="none" strike="noStrike" cap="none" normalizeH="0" baseline="0" dirty="0" smtClean="0">
                          <a:ln>
                            <a:noFill/>
                          </a:ln>
                          <a:solidFill>
                            <a:schemeClr val="tx1"/>
                          </a:solidFill>
                          <a:effectLst/>
                          <a:latin typeface="Arial" charset="0"/>
                        </a:rPr>
                      </a:br>
                      <a:r>
                        <a:rPr kumimoji="0" lang="en-US" sz="1000" b="0" i="0" u="none" strike="noStrike" cap="none" normalizeH="0" baseline="0" dirty="0" smtClean="0">
                          <a:ln>
                            <a:noFill/>
                          </a:ln>
                          <a:solidFill>
                            <a:schemeClr val="tx1"/>
                          </a:solidFill>
                          <a:effectLst/>
                          <a:latin typeface="Arial" charset="0"/>
                        </a:rPr>
                        <a:t>Remote registry</a:t>
                      </a:r>
                      <a:endParaRPr kumimoji="0" lang="en-US" sz="1800" b="0"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hMerge="1">
                  <a:txBody>
                    <a:bodyPr/>
                    <a:lstStyle/>
                    <a:p>
                      <a:endParaRPr lang="en-US"/>
                    </a:p>
                  </a:txBody>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100" b="1" i="0" u="none" strike="noStrike" cap="none" normalizeH="0" baseline="0" dirty="0" smtClean="0">
                          <a:ln>
                            <a:noFill/>
                          </a:ln>
                          <a:solidFill>
                            <a:schemeClr val="tx1"/>
                          </a:solidFill>
                          <a:effectLst/>
                          <a:latin typeface="Arial" charset="0"/>
                        </a:rPr>
                        <a:t>Local Service</a:t>
                      </a:r>
                      <a:r>
                        <a:rPr kumimoji="0" lang="en-US" sz="1100" b="0" i="1" u="none" strike="noStrike" cap="none" normalizeH="0" baseline="0" dirty="0" smtClean="0">
                          <a:ln>
                            <a:noFill/>
                          </a:ln>
                          <a:solidFill>
                            <a:schemeClr val="tx1"/>
                          </a:solidFill>
                          <a:effectLst/>
                          <a:latin typeface="Arial" charset="0"/>
                        </a:rPr>
                        <a:t/>
                      </a:r>
                      <a:br>
                        <a:rPr kumimoji="0" lang="en-US" sz="1100" b="0" i="1" u="none" strike="noStrike" cap="none" normalizeH="0" baseline="0" dirty="0" smtClean="0">
                          <a:ln>
                            <a:noFill/>
                          </a:ln>
                          <a:solidFill>
                            <a:schemeClr val="tx1"/>
                          </a:solidFill>
                          <a:effectLst/>
                          <a:latin typeface="Arial" charset="0"/>
                        </a:rPr>
                      </a:br>
                      <a:r>
                        <a:rPr kumimoji="0" lang="en-US" sz="1100" b="0" i="1" u="none" strike="noStrike" cap="none" normalizeH="0" baseline="0" dirty="0" smtClean="0">
                          <a:ln>
                            <a:noFill/>
                          </a:ln>
                          <a:solidFill>
                            <a:schemeClr val="tx1"/>
                          </a:solidFill>
                          <a:effectLst/>
                          <a:latin typeface="Arial" charset="0"/>
                        </a:rPr>
                        <a:t>Fully Restricted</a:t>
                      </a:r>
                      <a:endParaRPr kumimoji="0" lang="en-US" sz="1800" b="0"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Windows Audio</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TCP/IP NetBIOS helper</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err="1" smtClean="0">
                          <a:ln>
                            <a:noFill/>
                          </a:ln>
                          <a:solidFill>
                            <a:schemeClr val="tx1"/>
                          </a:solidFill>
                          <a:effectLst/>
                          <a:latin typeface="Arial" charset="0"/>
                        </a:rPr>
                        <a:t>WebClient</a:t>
                      </a:r>
                      <a:endParaRPr kumimoji="0" lang="en-US" sz="10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SSDP</a:t>
                      </a:r>
                    </a:p>
                  </a:txBody>
                  <a:tcPr marL="4572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Event Log</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Workstation</a:t>
                      </a:r>
                    </a:p>
                    <a:p>
                      <a:pPr marL="0" marR="0" lvl="0" indent="0" algn="l" defTabSz="914400" rtl="0" eaLnBrk="1" fontAlgn="base" latinLnBrk="0" hangingPunct="1">
                        <a:lnSpc>
                          <a:spcPct val="100000"/>
                        </a:lnSpc>
                        <a:spcBef>
                          <a:spcPct val="0"/>
                        </a:spcBef>
                        <a:spcAft>
                          <a:spcPct val="20000"/>
                        </a:spcAft>
                        <a:buClrTx/>
                        <a:buSzPct val="135000"/>
                        <a:buFontTx/>
                        <a:buNone/>
                        <a:tabLst/>
                      </a:pPr>
                      <a:r>
                        <a:rPr kumimoji="0" lang="en-US" sz="1000" b="0" i="0" u="none" strike="noStrike" cap="none" normalizeH="0" baseline="0" dirty="0" smtClean="0">
                          <a:ln>
                            <a:noFill/>
                          </a:ln>
                          <a:solidFill>
                            <a:schemeClr val="tx1"/>
                          </a:solidFill>
                          <a:effectLst/>
                          <a:latin typeface="Arial" charset="0"/>
                        </a:rPr>
                        <a:t>Remote registry</a:t>
                      </a:r>
                      <a:endParaRPr kumimoji="0" lang="en-US" sz="1050" b="0" i="0" u="none" strike="noStrike" cap="none" normalizeH="0" baseline="0" dirty="0" smtClean="0">
                        <a:ln>
                          <a:noFill/>
                        </a:ln>
                        <a:solidFill>
                          <a:schemeClr val="tx1"/>
                        </a:solidFill>
                        <a:effectLst/>
                        <a:latin typeface="Arial" charset="0"/>
                      </a:endParaRPr>
                    </a:p>
                  </a:txBody>
                  <a:tcPr marL="45720" horzOverflow="overflow">
                    <a:lnL w="12700" cap="flat" cmpd="sng" algn="ctr">
                      <a:solidFill>
                        <a:schemeClr val="tx1"/>
                      </a:solidFill>
                      <a:prstDash val="solid"/>
                      <a:round/>
                      <a:headEnd type="none" w="med" len="med"/>
                      <a:tailEnd type="none" w="med" len="med"/>
                    </a:lnL>
                    <a:lnR w="28575" cap="flat" cmpd="sng" algn="ctr">
                      <a:solidFill>
                        <a:srgbClr val="FFFFFF"/>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179388" y="142852"/>
            <a:ext cx="8964612" cy="553998"/>
          </a:xfrm>
        </p:spPr>
        <p:txBody>
          <a:bodyPr/>
          <a:lstStyle/>
          <a:p>
            <a:pPr eaLnBrk="1" hangingPunct="1"/>
            <a:r>
              <a:rPr lang="es-ES" sz="4000" dirty="0" smtClean="0"/>
              <a:t>Control sobre las cuentas de Usuario I</a:t>
            </a:r>
          </a:p>
        </p:txBody>
      </p:sp>
      <p:sp>
        <p:nvSpPr>
          <p:cNvPr id="26627" name="Rectangle 3"/>
          <p:cNvSpPr>
            <a:spLocks noGrp="1" noChangeArrowheads="1"/>
          </p:cNvSpPr>
          <p:nvPr>
            <p:ph type="body" idx="1"/>
          </p:nvPr>
        </p:nvSpPr>
        <p:spPr>
          <a:xfrm>
            <a:off x="357158" y="714356"/>
            <a:ext cx="8786842" cy="5857916"/>
          </a:xfrm>
        </p:spPr>
        <p:txBody>
          <a:bodyPr/>
          <a:lstStyle/>
          <a:p>
            <a:pPr eaLnBrk="1" hangingPunct="1">
              <a:lnSpc>
                <a:spcPct val="90000"/>
              </a:lnSpc>
            </a:pPr>
            <a:r>
              <a:rPr lang="es-ES" sz="2800" dirty="0" smtClean="0"/>
              <a:t>Hace que el sistema funcione bien como un usuario estándar</a:t>
            </a:r>
          </a:p>
          <a:p>
            <a:pPr eaLnBrk="1" hangingPunct="1">
              <a:lnSpc>
                <a:spcPct val="90000"/>
              </a:lnSpc>
            </a:pPr>
            <a:r>
              <a:rPr lang="es-ES" sz="2800" dirty="0" smtClean="0"/>
              <a:t>Proporciona un método seguro para ejecutar aplicaciones en un contexto elevado</a:t>
            </a:r>
          </a:p>
          <a:p>
            <a:pPr lvl="1" eaLnBrk="1" hangingPunct="1">
              <a:lnSpc>
                <a:spcPct val="90000"/>
              </a:lnSpc>
            </a:pPr>
            <a:r>
              <a:rPr lang="es-ES" sz="2400" dirty="0" smtClean="0"/>
              <a:t>Requiere marcar las aplicaciones que no sean UAP</a:t>
            </a:r>
          </a:p>
          <a:p>
            <a:pPr lvl="1" eaLnBrk="1" hangingPunct="1">
              <a:lnSpc>
                <a:spcPct val="90000"/>
              </a:lnSpc>
            </a:pPr>
            <a:r>
              <a:rPr lang="es-ES" sz="2400" dirty="0" smtClean="0"/>
              <a:t>Deja claro las acciones que tienen un impacto en todo el equipo</a:t>
            </a:r>
          </a:p>
          <a:p>
            <a:pPr eaLnBrk="1" hangingPunct="1">
              <a:lnSpc>
                <a:spcPct val="90000"/>
              </a:lnSpc>
            </a:pPr>
            <a:r>
              <a:rPr lang="es-ES" sz="2800" dirty="0" err="1" smtClean="0"/>
              <a:t>Virtualización</a:t>
            </a:r>
            <a:r>
              <a:rPr lang="es-ES" sz="2800" dirty="0" smtClean="0"/>
              <a:t> del registro y ficheros para proporcionar compatibilidad.</a:t>
            </a:r>
          </a:p>
          <a:p>
            <a:pPr lvl="1" eaLnBrk="1" hangingPunct="1">
              <a:lnSpc>
                <a:spcPct val="90000"/>
              </a:lnSpc>
            </a:pPr>
            <a:r>
              <a:rPr lang="es-ES" sz="2400" dirty="0" smtClean="0"/>
              <a:t>Escrituras en el registro de la maquina son redirigidas a localizaciones de usuario si el usuario no tiene privilegios administrativos</a:t>
            </a:r>
          </a:p>
          <a:p>
            <a:pPr lvl="1" eaLnBrk="1" hangingPunct="1">
              <a:lnSpc>
                <a:spcPct val="90000"/>
              </a:lnSpc>
            </a:pPr>
            <a:r>
              <a:rPr lang="es-ES" sz="2400" dirty="0" smtClean="0"/>
              <a:t>Efectivamente: cuentas estándar pueden ejecutar aplicaciones que necesitan cuentas de administración de manera segura.</a:t>
            </a:r>
          </a:p>
        </p:txBody>
      </p:sp>
    </p:spTree>
    <p:custDataLst>
      <p:tags r:id="rId1"/>
    </p:custDataLst>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33388" y="160358"/>
            <a:ext cx="8675687" cy="553998"/>
          </a:xfrm>
        </p:spPr>
        <p:txBody>
          <a:bodyPr/>
          <a:lstStyle/>
          <a:p>
            <a:r>
              <a:rPr lang="es-ES" sz="4000" dirty="0" smtClean="0"/>
              <a:t>Control sobre las cuentas de Usuario II</a:t>
            </a:r>
            <a:endParaRPr lang="es-ES" sz="2400" dirty="0" smtClean="0">
              <a:solidFill>
                <a:schemeClr val="accent1"/>
              </a:solidFill>
            </a:endParaRPr>
          </a:p>
        </p:txBody>
      </p:sp>
      <p:sp>
        <p:nvSpPr>
          <p:cNvPr id="25603" name="Rectangle 3"/>
          <p:cNvSpPr>
            <a:spLocks noGrp="1" noChangeArrowheads="1"/>
          </p:cNvSpPr>
          <p:nvPr>
            <p:ph type="body" idx="1"/>
          </p:nvPr>
        </p:nvSpPr>
        <p:spPr>
          <a:xfrm>
            <a:off x="285720" y="857232"/>
            <a:ext cx="8382000" cy="5343001"/>
          </a:xfrm>
        </p:spPr>
        <p:txBody>
          <a:bodyPr/>
          <a:lstStyle/>
          <a:p>
            <a:pPr marL="457200" indent="-457200" eaLnBrk="1" hangingPunct="1"/>
            <a:r>
              <a:rPr lang="es-ES" sz="2800" dirty="0" smtClean="0"/>
              <a:t>Nos ayuda a implementar el principio de menor privilegio de dos maneras distintas:</a:t>
            </a:r>
          </a:p>
          <a:p>
            <a:pPr marL="1006475" lvl="1" indent="-381000" eaLnBrk="1" hangingPunct="1">
              <a:buFontTx/>
              <a:buAutoNum type="arabicPeriod"/>
            </a:pPr>
            <a:r>
              <a:rPr lang="es-ES" sz="2400" dirty="0" smtClean="0"/>
              <a:t>El usuario no necesita tener privilegios administrativos para realizar ciertas tareas para las que se necesitas esos privilegios – En cambio:</a:t>
            </a:r>
          </a:p>
          <a:p>
            <a:pPr marL="1600200" lvl="2" indent="-342900" eaLnBrk="1" hangingPunct="1"/>
            <a:r>
              <a:rPr lang="es-ES" sz="2000" dirty="0" smtClean="0"/>
              <a:t>Se le pregunta al usuario por credenciales con mas privilegios</a:t>
            </a:r>
          </a:p>
          <a:p>
            <a:pPr marL="1006475" lvl="1" indent="-381000" eaLnBrk="1" hangingPunct="1">
              <a:buFontTx/>
              <a:buAutoNum type="arabicPeriod"/>
            </a:pPr>
            <a:r>
              <a:rPr lang="es-ES" sz="2400" dirty="0" smtClean="0"/>
              <a:t>Aunque el usuario tenga privilegios superiores( </a:t>
            </a:r>
            <a:r>
              <a:rPr lang="es-ES" sz="2400" dirty="0" err="1" smtClean="0"/>
              <a:t>Ejem</a:t>
            </a:r>
            <a:r>
              <a:rPr lang="es-ES" sz="2400" dirty="0" smtClean="0"/>
              <a:t>. un administrador), se le pregunta al usuario por su consentimiento antes de que esos derechos sean ejercitados</a:t>
            </a:r>
          </a:p>
          <a:p>
            <a:pPr marL="1600200" lvl="2" indent="-342900" eaLnBrk="1" hangingPunct="1"/>
            <a:r>
              <a:rPr lang="es-ES" sz="2000" dirty="0" smtClean="0"/>
              <a:t>No se necesita volver a proporcionar las credenciales, solo se necesita el consentimiento</a:t>
            </a:r>
          </a:p>
          <a:p>
            <a:pPr marL="457200" indent="-457200" eaLnBrk="1" hangingPunct="1"/>
            <a:r>
              <a:rPr lang="es-ES" sz="2800" dirty="0" smtClean="0"/>
              <a:t>Leer: </a:t>
            </a:r>
            <a:r>
              <a:rPr lang="es-ES" sz="2000" dirty="0" smtClean="0">
                <a:hlinkClick r:id="rId3"/>
              </a:rPr>
              <a:t>ww.microsoft.com/</a:t>
            </a:r>
            <a:r>
              <a:rPr lang="es-ES" sz="2000" dirty="0" err="1" smtClean="0">
                <a:hlinkClick r:id="rId3"/>
              </a:rPr>
              <a:t>technet</a:t>
            </a:r>
            <a:r>
              <a:rPr lang="es-ES" sz="2000" dirty="0" smtClean="0">
                <a:hlinkClick r:id="rId3"/>
              </a:rPr>
              <a:t>/</a:t>
            </a:r>
            <a:r>
              <a:rPr lang="es-ES" sz="2000" dirty="0" err="1" smtClean="0">
                <a:hlinkClick r:id="rId3"/>
              </a:rPr>
              <a:t>windowsvista</a:t>
            </a:r>
            <a:r>
              <a:rPr lang="es-ES" sz="2000" dirty="0" smtClean="0">
                <a:hlinkClick r:id="rId3"/>
              </a:rPr>
              <a:t>/</a:t>
            </a:r>
            <a:r>
              <a:rPr lang="es-ES" sz="2000" dirty="0" err="1" smtClean="0">
                <a:hlinkClick r:id="rId3"/>
              </a:rPr>
              <a:t>evaluate</a:t>
            </a:r>
            <a:r>
              <a:rPr lang="es-ES" sz="2000" dirty="0" smtClean="0">
                <a:hlinkClick r:id="rId3"/>
              </a:rPr>
              <a:t>/</a:t>
            </a:r>
            <a:r>
              <a:rPr lang="es-ES" sz="2000" dirty="0" err="1" smtClean="0">
                <a:hlinkClick r:id="rId3"/>
              </a:rPr>
              <a:t>feat</a:t>
            </a:r>
            <a:r>
              <a:rPr lang="es-ES" sz="2000" dirty="0" smtClean="0">
                <a:hlinkClick r:id="rId3"/>
              </a:rPr>
              <a:t>/</a:t>
            </a:r>
            <a:r>
              <a:rPr lang="es-ES" sz="2000" dirty="0" err="1" smtClean="0">
                <a:hlinkClick r:id="rId3"/>
              </a:rPr>
              <a:t>uaprot.mspx</a:t>
            </a:r>
            <a:r>
              <a:rPr lang="es-ES" sz="2800" dirty="0" smtClean="0"/>
              <a:t> </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4"/>
          <p:cNvSpPr>
            <a:spLocks noGrp="1" noChangeArrowheads="1"/>
          </p:cNvSpPr>
          <p:nvPr>
            <p:ph type="title"/>
          </p:nvPr>
        </p:nvSpPr>
        <p:spPr/>
        <p:txBody>
          <a:bodyPr/>
          <a:lstStyle/>
          <a:p>
            <a:pPr eaLnBrk="1" hangingPunct="1">
              <a:defRPr/>
            </a:pPr>
            <a:r>
              <a:rPr lang="es-ES" dirty="0" smtClean="0">
                <a:sym typeface="Wingdings" pitchFamily="2" charset="2"/>
              </a:rPr>
              <a:t>Fortificación de Servidor</a:t>
            </a:r>
            <a:br>
              <a:rPr lang="es-ES" dirty="0" smtClean="0">
                <a:sym typeface="Wingdings" pitchFamily="2" charset="2"/>
              </a:rPr>
            </a:br>
            <a:r>
              <a:rPr lang="es-ES" sz="2400" dirty="0" smtClean="0">
                <a:solidFill>
                  <a:srgbClr val="D1E4F3"/>
                </a:solidFill>
                <a:sym typeface="Wingdings" pitchFamily="2" charset="2"/>
              </a:rPr>
              <a:t>Control sobre la instalación de Dispositivos</a:t>
            </a:r>
            <a:endParaRPr lang="es-ES" dirty="0" smtClean="0"/>
          </a:p>
        </p:txBody>
      </p:sp>
      <p:sp>
        <p:nvSpPr>
          <p:cNvPr id="25603" name="Rectangle 5"/>
          <p:cNvSpPr>
            <a:spLocks noGrp="1" noChangeArrowheads="1"/>
          </p:cNvSpPr>
          <p:nvPr>
            <p:ph idx="1"/>
          </p:nvPr>
        </p:nvSpPr>
        <p:spPr>
          <a:xfrm>
            <a:off x="382588" y="1414463"/>
            <a:ext cx="8380412" cy="4800600"/>
          </a:xfrm>
        </p:spPr>
        <p:txBody>
          <a:bodyPr/>
          <a:lstStyle/>
          <a:p>
            <a:pPr eaLnBrk="1" hangingPunct="1">
              <a:defRPr/>
            </a:pPr>
            <a:r>
              <a:rPr lang="es-ES" sz="2800" dirty="0" smtClean="0">
                <a:sym typeface="Wingdings" pitchFamily="2" charset="2"/>
              </a:rPr>
              <a:t>Habilidad para bloquear la instalación de cualquier nuevo dispositivo</a:t>
            </a:r>
            <a:endParaRPr lang="es-ES" sz="2800" dirty="0" smtClean="0"/>
          </a:p>
          <a:p>
            <a:pPr lvl="1" eaLnBrk="1" hangingPunct="1">
              <a:defRPr/>
            </a:pPr>
            <a:r>
              <a:rPr lang="es-ES" sz="2400" dirty="0" smtClean="0">
                <a:sym typeface="Wingdings" pitchFamily="2" charset="2"/>
              </a:rPr>
              <a:t>Se puede desplegar un servidor y no permitir que se instalen nuevos dispositivos</a:t>
            </a:r>
          </a:p>
          <a:p>
            <a:pPr eaLnBrk="1" hangingPunct="1">
              <a:defRPr/>
            </a:pPr>
            <a:r>
              <a:rPr lang="es-ES" sz="2800" dirty="0" smtClean="0">
                <a:sym typeface="Wingdings" pitchFamily="2" charset="2"/>
              </a:rPr>
              <a:t>Establecer excepciones basadas en ID o clase de dispositivo</a:t>
            </a:r>
          </a:p>
          <a:p>
            <a:pPr lvl="1" eaLnBrk="1" hangingPunct="1">
              <a:defRPr/>
            </a:pPr>
            <a:r>
              <a:rPr lang="es-ES" sz="2400" dirty="0" smtClean="0">
                <a:sym typeface="Wingdings" pitchFamily="2" charset="2"/>
              </a:rPr>
              <a:t>Permite que se añadan teclados y ratones pero nada mas</a:t>
            </a:r>
          </a:p>
          <a:p>
            <a:pPr lvl="1" eaLnBrk="1" hangingPunct="1">
              <a:defRPr/>
            </a:pPr>
            <a:r>
              <a:rPr lang="es-ES" sz="2400" dirty="0" smtClean="0">
                <a:sym typeface="Wingdings" pitchFamily="2" charset="2"/>
              </a:rPr>
              <a:t>Permite </a:t>
            </a:r>
            <a:r>
              <a:rPr lang="es-ES" sz="2400" dirty="0" err="1" smtClean="0">
                <a:sym typeface="Wingdings" pitchFamily="2" charset="2"/>
              </a:rPr>
              <a:t>IDs</a:t>
            </a:r>
            <a:r>
              <a:rPr lang="es-ES" sz="2400" dirty="0" smtClean="0">
                <a:sym typeface="Wingdings" pitchFamily="2" charset="2"/>
              </a:rPr>
              <a:t> específicos </a:t>
            </a:r>
          </a:p>
          <a:p>
            <a:pPr lvl="1" eaLnBrk="1" hangingPunct="1">
              <a:defRPr/>
            </a:pPr>
            <a:r>
              <a:rPr lang="es-ES" sz="2400" dirty="0" smtClean="0">
                <a:sym typeface="Wingdings" pitchFamily="2" charset="2"/>
              </a:rPr>
              <a:t>Configurable vía Políticas de Grupo</a:t>
            </a:r>
          </a:p>
          <a:p>
            <a:pPr lvl="1" eaLnBrk="1" hangingPunct="1">
              <a:defRPr/>
            </a:pPr>
            <a:r>
              <a:rPr lang="es-ES" sz="2400" dirty="0" smtClean="0">
                <a:sym typeface="Wingdings" pitchFamily="2" charset="2"/>
              </a:rPr>
              <a:t>Establecido a  nivel de Equipo.</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a:xfrm>
            <a:off x="642910" y="3429000"/>
            <a:ext cx="7681913" cy="461665"/>
          </a:xfrm>
        </p:spPr>
        <p:txBody>
          <a:bodyPr/>
          <a:lstStyle/>
          <a:p>
            <a:pPr marL="514350" indent="-514350">
              <a:buFont typeface="Arial" pitchFamily="34" charset="0"/>
              <a:buChar char="•"/>
            </a:pPr>
            <a:r>
              <a:rPr lang="es-ES" dirty="0" smtClean="0"/>
              <a:t>Ver catálogos del Sistema</a:t>
            </a:r>
          </a:p>
          <a:p>
            <a:pPr marL="514350" indent="-514350">
              <a:buFont typeface="Arial" pitchFamily="34" charset="0"/>
              <a:buChar char="•"/>
            </a:pPr>
            <a:r>
              <a:rPr lang="es-ES" dirty="0" smtClean="0"/>
              <a:t>Integridad y control de drivers firmados</a:t>
            </a:r>
          </a:p>
          <a:p>
            <a:pPr marL="514350" indent="-514350">
              <a:buFont typeface="Arial" pitchFamily="34" charset="0"/>
              <a:buChar char="•"/>
            </a:pPr>
            <a:r>
              <a:rPr lang="es-ES" dirty="0" smtClean="0"/>
              <a:t>UAC</a:t>
            </a:r>
          </a:p>
          <a:p>
            <a:pPr marL="514350" indent="-514350">
              <a:buFont typeface="Arial" pitchFamily="34" charset="0"/>
              <a:buChar char="•"/>
            </a:pPr>
            <a:r>
              <a:rPr lang="es-ES" dirty="0" smtClean="0"/>
              <a:t>Control instalación dispositivos</a:t>
            </a:r>
            <a:endParaRPr lang="es-ES" dirty="0"/>
          </a:p>
        </p:txBody>
      </p:sp>
      <p:sp>
        <p:nvSpPr>
          <p:cNvPr id="5" name="4 Marcador de texto"/>
          <p:cNvSpPr>
            <a:spLocks noGrp="1"/>
          </p:cNvSpPr>
          <p:nvPr>
            <p:ph type="body" sz="quarter" idx="10"/>
          </p:nvPr>
        </p:nvSpPr>
        <p:spPr>
          <a:xfrm>
            <a:off x="571472" y="2621327"/>
            <a:ext cx="7572375" cy="609398"/>
          </a:xfrm>
        </p:spPr>
        <p:txBody>
          <a:bodyPr/>
          <a:lstStyle/>
          <a:p>
            <a:r>
              <a:rPr smtClean="0"/>
              <a:t>Fortificación del Servidor</a:t>
            </a:r>
            <a:endParaRPr lang="es-E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381000" y="49194"/>
            <a:ext cx="8382000" cy="665162"/>
          </a:xfrm>
          <a:noFill/>
        </p:spPr>
        <p:txBody>
          <a:bodyPr tIns="0" rIns="0" bIns="0"/>
          <a:lstStyle/>
          <a:p>
            <a:r>
              <a:rPr lang="en-US" dirty="0" smtClean="0"/>
              <a:t>Agenda</a:t>
            </a:r>
          </a:p>
        </p:txBody>
      </p:sp>
      <p:sp>
        <p:nvSpPr>
          <p:cNvPr id="5" name="4 Marcador de texto"/>
          <p:cNvSpPr>
            <a:spLocks noGrp="1"/>
          </p:cNvSpPr>
          <p:nvPr>
            <p:ph type="body" sz="quarter" idx="10"/>
          </p:nvPr>
        </p:nvSpPr>
        <p:spPr>
          <a:xfrm>
            <a:off x="357158" y="714356"/>
            <a:ext cx="8382000" cy="6346353"/>
          </a:xfrm>
        </p:spPr>
        <p:txBody>
          <a:bodyPr/>
          <a:lstStyle/>
          <a:p>
            <a:r>
              <a:rPr lang="es-ES" sz="2800" dirty="0" smtClean="0"/>
              <a:t>Mejoras de Seguridad en Red</a:t>
            </a:r>
          </a:p>
          <a:p>
            <a:pPr lvl="1"/>
            <a:r>
              <a:rPr lang="es-ES" sz="2400" dirty="0" smtClean="0"/>
              <a:t>Windows Firewall con Seguridad Avanzada</a:t>
            </a:r>
          </a:p>
          <a:p>
            <a:pPr lvl="1"/>
            <a:r>
              <a:rPr lang="es-ES" sz="2400" dirty="0" smtClean="0"/>
              <a:t>Internet </a:t>
            </a:r>
            <a:r>
              <a:rPr lang="es-ES" sz="2400" dirty="0" err="1" smtClean="0"/>
              <a:t>Protocol</a:t>
            </a:r>
            <a:r>
              <a:rPr lang="es-ES" sz="2400" dirty="0" smtClean="0"/>
              <a:t> Security (</a:t>
            </a:r>
            <a:r>
              <a:rPr lang="es-ES" sz="2400" dirty="0" err="1" smtClean="0"/>
              <a:t>IPSec</a:t>
            </a:r>
            <a:r>
              <a:rPr lang="es-ES" sz="2400" dirty="0" smtClean="0"/>
              <a:t>)</a:t>
            </a:r>
          </a:p>
          <a:p>
            <a:pPr lvl="1"/>
            <a:r>
              <a:rPr lang="es-ES" sz="2400" dirty="0" err="1" smtClean="0"/>
              <a:t>TSGateway</a:t>
            </a:r>
            <a:r>
              <a:rPr lang="es-ES" sz="2400" dirty="0" smtClean="0"/>
              <a:t>, NAP</a:t>
            </a:r>
          </a:p>
          <a:p>
            <a:r>
              <a:rPr lang="es-ES" sz="2800" dirty="0" smtClean="0"/>
              <a:t>Mejoras en la seguridad del Sistema</a:t>
            </a:r>
          </a:p>
          <a:p>
            <a:pPr lvl="1"/>
            <a:r>
              <a:rPr lang="es-ES" sz="2400" dirty="0" smtClean="0"/>
              <a:t>Cifrado de Disco duro con </a:t>
            </a:r>
            <a:r>
              <a:rPr lang="es-ES" sz="2400" dirty="0" err="1" smtClean="0"/>
              <a:t>BitLocker</a:t>
            </a:r>
            <a:endParaRPr lang="es-ES" sz="2400" dirty="0" smtClean="0"/>
          </a:p>
          <a:p>
            <a:pPr lvl="1"/>
            <a:r>
              <a:rPr lang="es-ES" sz="2400" dirty="0" smtClean="0"/>
              <a:t>Fortificación de los servicios</a:t>
            </a:r>
          </a:p>
          <a:p>
            <a:pPr lvl="1"/>
            <a:r>
              <a:rPr lang="es-ES" sz="2400" dirty="0" smtClean="0"/>
              <a:t>Integridad en el código del SO</a:t>
            </a:r>
          </a:p>
          <a:p>
            <a:pPr lvl="1"/>
            <a:r>
              <a:rPr lang="es-ES" sz="2400" dirty="0" smtClean="0"/>
              <a:t>Control sobre las Cuentas de Usuario (UAC)</a:t>
            </a:r>
          </a:p>
          <a:p>
            <a:pPr lvl="1"/>
            <a:r>
              <a:rPr lang="es-ES" sz="2400" dirty="0" smtClean="0"/>
              <a:t>Control sobre la instalación de dispositivos removibles</a:t>
            </a:r>
          </a:p>
          <a:p>
            <a:r>
              <a:rPr lang="es-ES" sz="2800" dirty="0" smtClean="0"/>
              <a:t>Mejoras en la seguridad del Dominio (DA)</a:t>
            </a:r>
          </a:p>
          <a:p>
            <a:pPr lvl="1"/>
            <a:r>
              <a:rPr lang="es-ES" sz="2400" dirty="0" smtClean="0"/>
              <a:t>Auditoria de los servicios de Directorio Activo</a:t>
            </a:r>
          </a:p>
          <a:p>
            <a:pPr lvl="1"/>
            <a:r>
              <a:rPr lang="es-ES" sz="2400" dirty="0" smtClean="0"/>
              <a:t>Controlador de Dominio de Solo-Lectura (RODC)</a:t>
            </a:r>
          </a:p>
          <a:p>
            <a:pPr lvl="1"/>
            <a:r>
              <a:rPr lang="es-ES" sz="2800" dirty="0" smtClean="0"/>
              <a:t>Enterprise PKI</a:t>
            </a:r>
          </a:p>
          <a:p>
            <a:endParaRPr lang="es-ES" sz="2800" dirty="0"/>
          </a:p>
        </p:txBody>
      </p:sp>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p:spPr>
        <p:txBody>
          <a:bodyPr tIns="0" rIns="0" bIns="0"/>
          <a:lstStyle/>
          <a:p>
            <a:r>
              <a:rPr lang="es-ES" smtClean="0"/>
              <a:t>Auditoria de los Servicios de AD</a:t>
            </a:r>
          </a:p>
        </p:txBody>
      </p:sp>
      <p:sp>
        <p:nvSpPr>
          <p:cNvPr id="8" name="7 Marcador de texto"/>
          <p:cNvSpPr>
            <a:spLocks noGrp="1"/>
          </p:cNvSpPr>
          <p:nvPr>
            <p:ph type="body" sz="quarter" idx="10"/>
          </p:nvPr>
        </p:nvSpPr>
        <p:spPr>
          <a:xfrm>
            <a:off x="381000" y="1142984"/>
            <a:ext cx="8548718" cy="5004447"/>
          </a:xfrm>
        </p:spPr>
        <p:txBody>
          <a:bodyPr/>
          <a:lstStyle/>
          <a:p>
            <a:r>
              <a:rPr lang="es-ES" dirty="0" smtClean="0"/>
              <a:t>Cuatro </a:t>
            </a:r>
            <a:r>
              <a:rPr lang="es-ES" dirty="0" err="1" smtClean="0"/>
              <a:t>SubCategorias</a:t>
            </a:r>
            <a:r>
              <a:rPr lang="es-ES" dirty="0" smtClean="0"/>
              <a:t>:</a:t>
            </a:r>
          </a:p>
          <a:p>
            <a:pPr lvl="1"/>
            <a:r>
              <a:rPr lang="es-ES" dirty="0" smtClean="0"/>
              <a:t>Acceso (</a:t>
            </a:r>
            <a:r>
              <a:rPr lang="es-ES" dirty="0" err="1" smtClean="0"/>
              <a:t>Directory</a:t>
            </a:r>
            <a:r>
              <a:rPr lang="es-ES" dirty="0" smtClean="0"/>
              <a:t> </a:t>
            </a:r>
            <a:r>
              <a:rPr lang="es-ES" dirty="0" err="1" smtClean="0"/>
              <a:t>Service</a:t>
            </a:r>
            <a:r>
              <a:rPr lang="es-ES" dirty="0" smtClean="0"/>
              <a:t> Access)</a:t>
            </a:r>
          </a:p>
          <a:p>
            <a:pPr lvl="1"/>
            <a:r>
              <a:rPr lang="es-ES" dirty="0" smtClean="0"/>
              <a:t>Cambio (</a:t>
            </a:r>
            <a:r>
              <a:rPr lang="es-ES" dirty="0" err="1" smtClean="0"/>
              <a:t>Directory</a:t>
            </a:r>
            <a:r>
              <a:rPr lang="es-ES" dirty="0" smtClean="0"/>
              <a:t> </a:t>
            </a:r>
            <a:r>
              <a:rPr lang="es-ES" dirty="0" err="1" smtClean="0"/>
              <a:t>Service</a:t>
            </a:r>
            <a:r>
              <a:rPr lang="es-ES" dirty="0" smtClean="0"/>
              <a:t> </a:t>
            </a:r>
            <a:r>
              <a:rPr lang="es-ES" dirty="0" err="1" smtClean="0"/>
              <a:t>Change</a:t>
            </a:r>
            <a:r>
              <a:rPr lang="es-ES" dirty="0" smtClean="0"/>
              <a:t>)</a:t>
            </a:r>
          </a:p>
          <a:p>
            <a:pPr lvl="2"/>
            <a:r>
              <a:rPr lang="es-ES" dirty="0" smtClean="0"/>
              <a:t>El evento muestra el valor nuevo y antiguo del objeto</a:t>
            </a:r>
          </a:p>
          <a:p>
            <a:pPr lvl="1"/>
            <a:r>
              <a:rPr lang="es-ES" dirty="0" smtClean="0"/>
              <a:t>Replicación (</a:t>
            </a:r>
            <a:r>
              <a:rPr lang="es-ES" dirty="0" err="1" smtClean="0"/>
              <a:t>Directory</a:t>
            </a:r>
            <a:r>
              <a:rPr lang="es-ES" dirty="0" smtClean="0"/>
              <a:t> </a:t>
            </a:r>
            <a:r>
              <a:rPr lang="es-ES" dirty="0" err="1" smtClean="0"/>
              <a:t>Service</a:t>
            </a:r>
            <a:r>
              <a:rPr lang="es-ES" dirty="0" smtClean="0"/>
              <a:t> </a:t>
            </a:r>
            <a:r>
              <a:rPr lang="es-ES" dirty="0" err="1" smtClean="0"/>
              <a:t>Replication</a:t>
            </a:r>
            <a:r>
              <a:rPr lang="es-ES" dirty="0" smtClean="0"/>
              <a:t>)</a:t>
            </a:r>
          </a:p>
          <a:p>
            <a:pPr lvl="1"/>
            <a:r>
              <a:rPr lang="es-ES" dirty="0" smtClean="0"/>
              <a:t>Replicación detallada (</a:t>
            </a:r>
            <a:r>
              <a:rPr lang="es-ES" dirty="0" err="1" smtClean="0"/>
              <a:t>Detailed</a:t>
            </a:r>
            <a:r>
              <a:rPr lang="es-ES" dirty="0" smtClean="0"/>
              <a:t> </a:t>
            </a:r>
            <a:r>
              <a:rPr lang="es-ES" dirty="0" err="1" smtClean="0"/>
              <a:t>Directory</a:t>
            </a:r>
            <a:r>
              <a:rPr lang="es-ES" dirty="0" smtClean="0"/>
              <a:t> </a:t>
            </a:r>
            <a:r>
              <a:rPr lang="es-ES" dirty="0" err="1" smtClean="0"/>
              <a:t>Service</a:t>
            </a:r>
            <a:r>
              <a:rPr lang="es-ES" dirty="0" smtClean="0"/>
              <a:t> </a:t>
            </a:r>
            <a:r>
              <a:rPr lang="es-ES" dirty="0" err="1" smtClean="0"/>
              <a:t>Replication</a:t>
            </a:r>
            <a:r>
              <a:rPr lang="es-ES" dirty="0" smtClean="0"/>
              <a:t>)</a:t>
            </a:r>
          </a:p>
          <a:p>
            <a:r>
              <a:rPr lang="es-ES" dirty="0" smtClean="0"/>
              <a:t>El estado de la política de auditoria no se ve con Gpedit.msc, hay que verlo con la herramienta de línea de comando Auditpol.exe</a:t>
            </a:r>
            <a:endParaRPr lang="es-E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81000" y="230188"/>
            <a:ext cx="8382000" cy="664797"/>
          </a:xfrm>
          <a:noFill/>
        </p:spPr>
        <p:txBody>
          <a:bodyPr tIns="0" rIns="0" bIns="0"/>
          <a:lstStyle/>
          <a:p>
            <a:r>
              <a:rPr lang="es-ES" dirty="0" smtClean="0"/>
              <a:t>DC de solo-lectura (RODC)</a:t>
            </a:r>
          </a:p>
        </p:txBody>
      </p:sp>
      <p:sp>
        <p:nvSpPr>
          <p:cNvPr id="7" name="6 Marcador de texto"/>
          <p:cNvSpPr>
            <a:spLocks noGrp="1"/>
          </p:cNvSpPr>
          <p:nvPr>
            <p:ph type="body" sz="quarter" idx="10"/>
          </p:nvPr>
        </p:nvSpPr>
        <p:spPr>
          <a:xfrm>
            <a:off x="357158" y="1317877"/>
            <a:ext cx="8072494" cy="5182957"/>
          </a:xfrm>
        </p:spPr>
        <p:txBody>
          <a:bodyPr/>
          <a:lstStyle/>
          <a:p>
            <a:r>
              <a:rPr lang="es-ES" dirty="0" smtClean="0"/>
              <a:t>Nueva Base de datos de AD</a:t>
            </a:r>
          </a:p>
          <a:p>
            <a:pPr lvl="1"/>
            <a:r>
              <a:rPr lang="es-ES" dirty="0" smtClean="0"/>
              <a:t>Que no admite cambios </a:t>
            </a:r>
          </a:p>
          <a:p>
            <a:pPr lvl="1"/>
            <a:r>
              <a:rPr lang="es-ES" dirty="0" smtClean="0"/>
              <a:t>Las aplicaciones son redirigidas a otro DC </a:t>
            </a:r>
          </a:p>
          <a:p>
            <a:r>
              <a:rPr lang="es-ES" dirty="0" smtClean="0"/>
              <a:t>Replicación Unidireccional tanto para AD DS como para DFS</a:t>
            </a:r>
          </a:p>
          <a:p>
            <a:r>
              <a:rPr lang="es-ES" dirty="0" smtClean="0"/>
              <a:t>Cacheo de Credenciales</a:t>
            </a:r>
          </a:p>
          <a:p>
            <a:pPr lvl="1"/>
            <a:r>
              <a:rPr lang="es-ES" dirty="0" smtClean="0"/>
              <a:t>Por defecto solo cachea la cuenta de maquina y una cuenta especial de “</a:t>
            </a:r>
            <a:r>
              <a:rPr lang="es-ES" dirty="0" err="1" smtClean="0"/>
              <a:t>krbtgt</a:t>
            </a:r>
            <a:r>
              <a:rPr lang="es-ES" dirty="0" smtClean="0"/>
              <a:t>”</a:t>
            </a:r>
          </a:p>
          <a:p>
            <a:pPr lvl="1"/>
            <a:r>
              <a:rPr lang="es-ES" dirty="0" smtClean="0"/>
              <a:t>Se puede modificar el comportamiento mediante políticas</a:t>
            </a:r>
          </a:p>
          <a:p>
            <a:endParaRPr lang="es-ES" dirty="0"/>
          </a:p>
        </p:txBody>
      </p:sp>
      <p:pic>
        <p:nvPicPr>
          <p:cNvPr id="21510" name="Picture 11" descr="Server.png"/>
          <p:cNvPicPr>
            <a:picLocks noChangeAspect="1"/>
          </p:cNvPicPr>
          <p:nvPr/>
        </p:nvPicPr>
        <p:blipFill>
          <a:blip r:embed="rId3"/>
          <a:srcRect/>
          <a:stretch>
            <a:fillRect/>
          </a:stretch>
        </p:blipFill>
        <p:spPr bwMode="auto">
          <a:xfrm>
            <a:off x="7388422" y="305282"/>
            <a:ext cx="1684172" cy="1980710"/>
          </a:xfrm>
          <a:prstGeom prst="rect">
            <a:avLst/>
          </a:prstGeom>
          <a:noFill/>
          <a:ln w="9525">
            <a:noFill/>
            <a:miter lim="800000"/>
            <a:headEnd/>
            <a:tailEnd/>
          </a:ln>
        </p:spPr>
      </p:pic>
      <p:sp>
        <p:nvSpPr>
          <p:cNvPr id="21511" name="TextBox 12"/>
          <p:cNvSpPr txBox="1">
            <a:spLocks noChangeArrowheads="1"/>
          </p:cNvSpPr>
          <p:nvPr/>
        </p:nvSpPr>
        <p:spPr bwMode="auto">
          <a:xfrm>
            <a:off x="7850217" y="479406"/>
            <a:ext cx="865187" cy="306388"/>
          </a:xfrm>
          <a:prstGeom prst="rect">
            <a:avLst/>
          </a:prstGeom>
          <a:solidFill>
            <a:srgbClr val="EEEFD7"/>
          </a:solidFill>
          <a:ln w="9525">
            <a:solidFill>
              <a:schemeClr val="tx2"/>
            </a:solidFill>
            <a:miter lim="800000"/>
            <a:headEnd/>
            <a:tailEnd/>
          </a:ln>
        </p:spPr>
        <p:txBody>
          <a:bodyPr>
            <a:spAutoFit/>
          </a:bodyPr>
          <a:lstStyle/>
          <a:p>
            <a:r>
              <a:rPr lang="es-ES" sz="1400" dirty="0" smtClean="0">
                <a:solidFill>
                  <a:srgbClr val="FF0000"/>
                </a:solidFill>
              </a:rPr>
              <a:t>RODC</a:t>
            </a:r>
            <a:endParaRPr lang="es-ES" sz="1400" dirty="0">
              <a:solidFill>
                <a:srgbClr val="FF0000"/>
              </a:solidFill>
            </a:endParaRPr>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DC de solo-lectura (RODC)</a:t>
            </a:r>
            <a:endParaRPr lang="es-ES" dirty="0"/>
          </a:p>
        </p:txBody>
      </p:sp>
      <p:sp>
        <p:nvSpPr>
          <p:cNvPr id="3" name="2 Marcador de texto"/>
          <p:cNvSpPr>
            <a:spLocks noGrp="1"/>
          </p:cNvSpPr>
          <p:nvPr>
            <p:ph type="body" sz="quarter" idx="10"/>
          </p:nvPr>
        </p:nvSpPr>
        <p:spPr>
          <a:xfrm>
            <a:off x="428596" y="1071546"/>
            <a:ext cx="8382000" cy="5059847"/>
          </a:xfrm>
        </p:spPr>
        <p:txBody>
          <a:bodyPr/>
          <a:lstStyle/>
          <a:p>
            <a:r>
              <a:rPr lang="es-ES" dirty="0" smtClean="0"/>
              <a:t>Política de replicación de Contraseñas</a:t>
            </a:r>
          </a:p>
          <a:p>
            <a:pPr lvl="1"/>
            <a:r>
              <a:rPr lang="es-ES" dirty="0" smtClean="0"/>
              <a:t>Se configura al configurar el RODC en el DC que se establece como </a:t>
            </a:r>
            <a:r>
              <a:rPr lang="es-ES" dirty="0" err="1" smtClean="0"/>
              <a:t>partner</a:t>
            </a:r>
            <a:r>
              <a:rPr lang="es-ES" dirty="0" smtClean="0"/>
              <a:t> de replicación</a:t>
            </a:r>
          </a:p>
          <a:p>
            <a:pPr lvl="1"/>
            <a:r>
              <a:rPr lang="es-ES" dirty="0" smtClean="0"/>
              <a:t>Dos nuevos grupos</a:t>
            </a:r>
          </a:p>
          <a:p>
            <a:r>
              <a:rPr lang="es-ES" dirty="0" smtClean="0"/>
              <a:t>Separación del los roles de Administración</a:t>
            </a:r>
          </a:p>
          <a:p>
            <a:pPr lvl="1"/>
            <a:r>
              <a:rPr lang="es-ES" dirty="0" smtClean="0"/>
              <a:t>Cualquier usuario del dominio puede administrar el RODC pero no otro DC</a:t>
            </a:r>
          </a:p>
          <a:p>
            <a:r>
              <a:rPr lang="es-ES" dirty="0" smtClean="0"/>
              <a:t>DNS de solo lectura</a:t>
            </a:r>
          </a:p>
          <a:p>
            <a:pPr lvl="1"/>
            <a:r>
              <a:rPr lang="es-ES" dirty="0" smtClean="0"/>
              <a:t>Se le replican las particiones de aplicación de las Zonas del bosque y el dominio.</a:t>
            </a:r>
          </a:p>
          <a:p>
            <a:pPr lvl="1"/>
            <a:r>
              <a:rPr lang="es-ES" dirty="0" smtClean="0"/>
              <a:t>No admite actualizaciones directas del cliente.</a:t>
            </a:r>
            <a:endParaRPr lang="es-ES" dirty="0"/>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tIns="0" rIns="0" bIns="0"/>
          <a:lstStyle/>
          <a:p>
            <a:r>
              <a:rPr lang="en-US" smtClean="0"/>
              <a:t>Enterprise PKI</a:t>
            </a:r>
          </a:p>
        </p:txBody>
      </p:sp>
      <p:sp>
        <p:nvSpPr>
          <p:cNvPr id="5" name="4 Marcador de texto"/>
          <p:cNvSpPr>
            <a:spLocks noGrp="1"/>
          </p:cNvSpPr>
          <p:nvPr>
            <p:ph type="body" sz="quarter" idx="10"/>
          </p:nvPr>
        </p:nvSpPr>
        <p:spPr>
          <a:xfrm>
            <a:off x="381000" y="1214422"/>
            <a:ext cx="8382000" cy="4764381"/>
          </a:xfrm>
        </p:spPr>
        <p:txBody>
          <a:bodyPr/>
          <a:lstStyle/>
          <a:p>
            <a:r>
              <a:rPr lang="es-ES" dirty="0" smtClean="0"/>
              <a:t>Gestión mas sencilla con “Enterprise PKI”</a:t>
            </a:r>
          </a:p>
          <a:p>
            <a:pPr lvl="1"/>
            <a:r>
              <a:rPr lang="es-ES" dirty="0" smtClean="0"/>
              <a:t>Antes en el Kit de Recursos “</a:t>
            </a:r>
            <a:r>
              <a:rPr lang="es-ES" dirty="0" err="1" smtClean="0"/>
              <a:t>PKIView</a:t>
            </a:r>
            <a:r>
              <a:rPr lang="es-ES" dirty="0" smtClean="0"/>
              <a:t>”</a:t>
            </a:r>
          </a:p>
          <a:p>
            <a:r>
              <a:rPr lang="es-ES" dirty="0" smtClean="0"/>
              <a:t>Enrolamiento de Certificados vía Web</a:t>
            </a:r>
          </a:p>
          <a:p>
            <a:pPr lvl="1"/>
            <a:r>
              <a:rPr lang="es-ES" dirty="0" smtClean="0"/>
              <a:t>El ActiveX es ahora un control COM</a:t>
            </a:r>
          </a:p>
          <a:p>
            <a:r>
              <a:rPr lang="es-ES" dirty="0" smtClean="0"/>
              <a:t>Servicio de Enrolamiento de Certificados de Red</a:t>
            </a:r>
          </a:p>
          <a:p>
            <a:pPr lvl="1"/>
            <a:r>
              <a:rPr lang="es-ES" dirty="0" smtClean="0"/>
              <a:t>Permite enrolar certificados a dispositivos de red como </a:t>
            </a:r>
            <a:r>
              <a:rPr lang="es-ES" dirty="0" err="1" smtClean="0"/>
              <a:t>Switches</a:t>
            </a:r>
            <a:r>
              <a:rPr lang="es-ES" dirty="0" smtClean="0"/>
              <a:t> y </a:t>
            </a:r>
            <a:r>
              <a:rPr lang="es-ES" dirty="0" err="1" smtClean="0"/>
              <a:t>Routers</a:t>
            </a:r>
            <a:endParaRPr lang="es-ES" dirty="0" smtClean="0"/>
          </a:p>
          <a:p>
            <a:r>
              <a:rPr lang="es-ES" dirty="0" smtClean="0"/>
              <a:t>Gestión de certificados mediante políticas de Grupo de Cifrado (CNG)</a:t>
            </a:r>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p:spPr>
        <p:txBody>
          <a:bodyPr tIns="0" rIns="0" bIns="0"/>
          <a:lstStyle/>
          <a:p>
            <a:r>
              <a:rPr lang="en-US" smtClean="0"/>
              <a:t>Enterprise PKI</a:t>
            </a:r>
          </a:p>
        </p:txBody>
      </p:sp>
      <p:sp>
        <p:nvSpPr>
          <p:cNvPr id="5" name="4 Marcador de texto"/>
          <p:cNvSpPr>
            <a:spLocks noGrp="1"/>
          </p:cNvSpPr>
          <p:nvPr>
            <p:ph type="body" sz="quarter" idx="10"/>
          </p:nvPr>
        </p:nvSpPr>
        <p:spPr>
          <a:xfrm>
            <a:off x="357158" y="928670"/>
            <a:ext cx="8382000" cy="5084469"/>
          </a:xfrm>
        </p:spPr>
        <p:txBody>
          <a:bodyPr/>
          <a:lstStyle/>
          <a:p>
            <a:r>
              <a:rPr lang="es-ES" sz="2800" dirty="0" smtClean="0"/>
              <a:t>Cambios en el despliegue de Certificados</a:t>
            </a:r>
          </a:p>
          <a:p>
            <a:pPr lvl="1"/>
            <a:r>
              <a:rPr lang="es-ES" sz="2400" dirty="0" smtClean="0"/>
              <a:t>NO solo </a:t>
            </a:r>
            <a:r>
              <a:rPr lang="en-US" sz="2400" dirty="0" smtClean="0"/>
              <a:t>Trusted root CA certificates y Enterprise trust certificates.</a:t>
            </a:r>
          </a:p>
          <a:p>
            <a:pPr lvl="1"/>
            <a:r>
              <a:rPr lang="en-US" sz="2400" dirty="0" err="1" smtClean="0"/>
              <a:t>Admite</a:t>
            </a:r>
            <a:r>
              <a:rPr lang="en-US" sz="2400" dirty="0" smtClean="0"/>
              <a:t> </a:t>
            </a:r>
            <a:r>
              <a:rPr lang="en-US" sz="2400" dirty="0" err="1" smtClean="0"/>
              <a:t>tambien</a:t>
            </a:r>
            <a:r>
              <a:rPr lang="en-US" sz="2400" dirty="0" smtClean="0"/>
              <a:t>: Intermediate CA certificates ,Trusted publisher certificates, </a:t>
            </a:r>
            <a:r>
              <a:rPr lang="en-US" sz="2400" dirty="0" err="1" smtClean="0"/>
              <a:t>Untrusted</a:t>
            </a:r>
            <a:r>
              <a:rPr lang="en-US" sz="2400" dirty="0" smtClean="0"/>
              <a:t> certificates y Trusted people (peer trust certificates).</a:t>
            </a:r>
            <a:endParaRPr lang="es-ES" sz="2400" dirty="0" smtClean="0"/>
          </a:p>
          <a:p>
            <a:r>
              <a:rPr lang="es-ES" sz="2800" dirty="0" smtClean="0"/>
              <a:t>Soporte a OCSP (Online </a:t>
            </a:r>
            <a:r>
              <a:rPr lang="es-ES" sz="2800" dirty="0" err="1" smtClean="0"/>
              <a:t>Certificate</a:t>
            </a:r>
            <a:r>
              <a:rPr lang="es-ES" sz="2800" dirty="0" smtClean="0"/>
              <a:t> Status </a:t>
            </a:r>
            <a:r>
              <a:rPr lang="es-ES" sz="2800" dirty="0" err="1" smtClean="0"/>
              <a:t>Protocol</a:t>
            </a:r>
            <a:r>
              <a:rPr lang="es-ES" sz="2800" dirty="0" smtClean="0"/>
              <a:t>)</a:t>
            </a:r>
          </a:p>
          <a:p>
            <a:pPr lvl="1"/>
            <a:r>
              <a:rPr lang="es-ES" sz="2400" dirty="0" smtClean="0"/>
              <a:t>Evita los problemas de las CRL</a:t>
            </a:r>
          </a:p>
          <a:p>
            <a:r>
              <a:rPr lang="es-ES" sz="2800" dirty="0" smtClean="0"/>
              <a:t>Nueva Generación de Cifrado (CNG)</a:t>
            </a:r>
          </a:p>
          <a:p>
            <a:pPr lvl="1"/>
            <a:r>
              <a:rPr lang="es-ES" sz="2400" dirty="0" smtClean="0"/>
              <a:t>Admite usar los nuevos algoritmos de cifrado en aplicaciones como SSL, </a:t>
            </a:r>
            <a:r>
              <a:rPr lang="es-ES" sz="2400" dirty="0" err="1" smtClean="0"/>
              <a:t>IPSec</a:t>
            </a:r>
            <a:endParaRPr lang="es-ES" sz="2400" dirty="0" smtClean="0"/>
          </a:p>
          <a:p>
            <a:pPr lvl="1"/>
            <a:r>
              <a:rPr lang="es-ES" sz="2400" dirty="0" smtClean="0"/>
              <a:t>Suite B de Algoritmos de cifrado del Gobierno USA</a:t>
            </a:r>
            <a:endParaRPr lang="es-ES" sz="1800" dirty="0" smtClean="0"/>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Subtítulo"/>
          <p:cNvSpPr>
            <a:spLocks noGrp="1"/>
          </p:cNvSpPr>
          <p:nvPr>
            <p:ph type="subTitle" idx="1"/>
          </p:nvPr>
        </p:nvSpPr>
        <p:spPr>
          <a:xfrm>
            <a:off x="714348" y="3429000"/>
            <a:ext cx="7681913" cy="461665"/>
          </a:xfrm>
        </p:spPr>
        <p:txBody>
          <a:bodyPr/>
          <a:lstStyle/>
          <a:p>
            <a:r>
              <a:rPr lang="es-ES" dirty="0" smtClean="0"/>
              <a:t>Auditoria de los servicios de directorio</a:t>
            </a:r>
          </a:p>
          <a:p>
            <a:r>
              <a:rPr lang="es-ES" dirty="0" smtClean="0"/>
              <a:t>Enterprise PKI</a:t>
            </a:r>
            <a:endParaRPr lang="es-ES" dirty="0"/>
          </a:p>
        </p:txBody>
      </p:sp>
      <p:sp>
        <p:nvSpPr>
          <p:cNvPr id="6" name="5 Marcador de texto"/>
          <p:cNvSpPr>
            <a:spLocks noGrp="1"/>
          </p:cNvSpPr>
          <p:nvPr>
            <p:ph type="body" sz="quarter" idx="10"/>
          </p:nvPr>
        </p:nvSpPr>
        <p:spPr>
          <a:xfrm>
            <a:off x="285720" y="2621327"/>
            <a:ext cx="8501122" cy="1218795"/>
          </a:xfrm>
        </p:spPr>
        <p:txBody>
          <a:bodyPr/>
          <a:lstStyle/>
          <a:p>
            <a:r>
              <a:rPr smtClean="0"/>
              <a:t>Mejoras de Seguridad en el Dominio</a:t>
            </a:r>
            <a:endParaRPr lang="es-ES" dirty="0"/>
          </a:p>
        </p:txBody>
      </p:sp>
    </p:spTree>
  </p:cSld>
  <p:clrMapOvr>
    <a:masterClrMapping/>
  </p:clrMapOvr>
  <p:transition>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Recursos</a:t>
            </a:r>
            <a:endParaRPr lang="es-ES"/>
          </a:p>
        </p:txBody>
      </p:sp>
      <p:sp>
        <p:nvSpPr>
          <p:cNvPr id="3" name="2 Marcador de contenido"/>
          <p:cNvSpPr>
            <a:spLocks noGrp="1"/>
          </p:cNvSpPr>
          <p:nvPr>
            <p:ph idx="1"/>
          </p:nvPr>
        </p:nvSpPr>
        <p:spPr>
          <a:xfrm>
            <a:off x="214282" y="859770"/>
            <a:ext cx="8715436" cy="4407360"/>
          </a:xfrm>
        </p:spPr>
        <p:txBody>
          <a:bodyPr/>
          <a:lstStyle/>
          <a:p>
            <a:r>
              <a:rPr lang="es-ES" dirty="0" smtClean="0"/>
              <a:t>Guía paso a paso W2K8</a:t>
            </a:r>
          </a:p>
          <a:p>
            <a:pPr lvl="1"/>
            <a:r>
              <a:rPr lang="es-ES" sz="2400" dirty="0" smtClean="0">
                <a:hlinkClick r:id="rId3"/>
              </a:rPr>
              <a:t>http://www.microsoft.com/downloads/details.aspx?familyid=518D870C-FA3E-4F6A-97F5-ACAF31DE6DCE&amp;displaylang=en</a:t>
            </a:r>
            <a:r>
              <a:rPr lang="es-ES" sz="2400" dirty="0" smtClean="0"/>
              <a:t> </a:t>
            </a:r>
          </a:p>
          <a:p>
            <a:r>
              <a:rPr lang="es-ES" sz="3200" dirty="0" smtClean="0"/>
              <a:t>Librería Técnica</a:t>
            </a:r>
          </a:p>
          <a:p>
            <a:pPr lvl="1"/>
            <a:r>
              <a:rPr lang="es-ES" sz="2400" dirty="0" smtClean="0">
                <a:hlinkClick r:id="rId4"/>
              </a:rPr>
              <a:t>http://technet2.microsoft.com/windowsserver2008/en/library/61d24255-dad1-4fd2-b4a3-a91a22973def1033.mspx?mfr=true</a:t>
            </a:r>
            <a:r>
              <a:rPr lang="es-ES" sz="2400" dirty="0" smtClean="0"/>
              <a:t>  </a:t>
            </a:r>
          </a:p>
          <a:p>
            <a:r>
              <a:rPr lang="es-ES" sz="3200" dirty="0" smtClean="0"/>
              <a:t>Foro de Seguridad W2K8</a:t>
            </a:r>
          </a:p>
          <a:p>
            <a:pPr lvl="1"/>
            <a:r>
              <a:rPr lang="es-ES" sz="2400" dirty="0" smtClean="0">
                <a:hlinkClick r:id="rId5"/>
              </a:rPr>
              <a:t>http://forums.microsoft.com/TechNet/ShowForum.aspx?ForumID=581&amp;SiteID=17</a:t>
            </a:r>
            <a:r>
              <a:rPr lang="es-ES" sz="2400" dirty="0" smtClean="0"/>
              <a:t> </a:t>
            </a:r>
            <a:endParaRPr lang="es-ES" sz="2800" dirty="0"/>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Recursos TechNet</a:t>
            </a:r>
            <a:endParaRPr lang="es-ES" dirty="0"/>
          </a:p>
        </p:txBody>
      </p:sp>
      <p:sp>
        <p:nvSpPr>
          <p:cNvPr id="3" name="Content Placeholder 2"/>
          <p:cNvSpPr>
            <a:spLocks noGrp="1"/>
          </p:cNvSpPr>
          <p:nvPr>
            <p:ph idx="1"/>
          </p:nvPr>
        </p:nvSpPr>
        <p:spPr>
          <a:xfrm>
            <a:off x="381000" y="1214422"/>
            <a:ext cx="8382000" cy="5219891"/>
          </a:xfrm>
        </p:spPr>
        <p:txBody>
          <a:bodyPr/>
          <a:lstStyle/>
          <a:p>
            <a:pPr>
              <a:buFont typeface="Arial" pitchFamily="34" charset="0"/>
              <a:buChar char="•"/>
            </a:pPr>
            <a:r>
              <a:rPr lang="es-ES" sz="2800" dirty="0" err="1" smtClean="0"/>
              <a:t>TechCenter</a:t>
            </a:r>
            <a:r>
              <a:rPr lang="es-ES" sz="2800" dirty="0" smtClean="0"/>
              <a:t> de Windows Server 2008</a:t>
            </a:r>
          </a:p>
          <a:p>
            <a:pPr>
              <a:buNone/>
            </a:pPr>
            <a:r>
              <a:rPr lang="es-ES" sz="1800" dirty="0" smtClean="0"/>
              <a:t>	</a:t>
            </a:r>
            <a:r>
              <a:rPr lang="es-ES" sz="1800" dirty="0" smtClean="0">
                <a:hlinkClick r:id="rId2"/>
              </a:rPr>
              <a:t>http://www.microsoft.com/spain/technet/prodtechnol/windowsserver/2008/default.mspx</a:t>
            </a:r>
            <a:endParaRPr lang="es-ES" sz="1800" dirty="0" smtClean="0"/>
          </a:p>
          <a:p>
            <a:pPr>
              <a:buFont typeface="Arial" pitchFamily="34" charset="0"/>
              <a:buChar char="•"/>
            </a:pPr>
            <a:r>
              <a:rPr lang="es-ES" sz="2800" dirty="0" smtClean="0"/>
              <a:t>Próximos </a:t>
            </a:r>
            <a:r>
              <a:rPr lang="es-ES" sz="2800" dirty="0" err="1" smtClean="0"/>
              <a:t>webcasts</a:t>
            </a:r>
            <a:r>
              <a:rPr lang="es-ES" sz="2800" dirty="0" smtClean="0"/>
              <a:t> en vivo</a:t>
            </a:r>
          </a:p>
          <a:p>
            <a:pPr>
              <a:buNone/>
            </a:pPr>
            <a:r>
              <a:rPr lang="es-ES" sz="1800" dirty="0" smtClean="0"/>
              <a:t>	</a:t>
            </a:r>
            <a:r>
              <a:rPr lang="es-ES" sz="1800" dirty="0" smtClean="0">
                <a:hlinkClick r:id="rId3"/>
              </a:rPr>
              <a:t>http://www.microsoft.com/spain/technet/jornadas/default.mspx</a:t>
            </a:r>
            <a:endParaRPr lang="es-ES" sz="1800" dirty="0" smtClean="0"/>
          </a:p>
          <a:p>
            <a:pPr>
              <a:buFont typeface="Arial" pitchFamily="34" charset="0"/>
              <a:buChar char="•"/>
            </a:pPr>
            <a:r>
              <a:rPr lang="es-ES" sz="2800" dirty="0" err="1" smtClean="0"/>
              <a:t>Webcasts</a:t>
            </a:r>
            <a:r>
              <a:rPr lang="es-ES" sz="2800" dirty="0" smtClean="0"/>
              <a:t> grabados sobre Windows Server</a:t>
            </a:r>
          </a:p>
          <a:p>
            <a:pPr>
              <a:buNone/>
            </a:pPr>
            <a:r>
              <a:rPr lang="es-ES" sz="1800" dirty="0" smtClean="0"/>
              <a:t>	</a:t>
            </a:r>
            <a:r>
              <a:rPr lang="es-ES" sz="1800" dirty="0" smtClean="0">
                <a:hlinkClick r:id="rId4"/>
              </a:rPr>
              <a:t>http://www.microsoft.com/spain/technet/jornadas/webcasts/webcasts_ant.aspx?id=1</a:t>
            </a:r>
            <a:endParaRPr lang="es-ES" sz="1800" dirty="0" smtClean="0"/>
          </a:p>
          <a:p>
            <a:pPr>
              <a:buFont typeface="Arial" pitchFamily="34" charset="0"/>
              <a:buChar char="•"/>
            </a:pPr>
            <a:r>
              <a:rPr lang="es-ES" sz="2800" dirty="0" err="1" smtClean="0"/>
              <a:t>Webcasts</a:t>
            </a:r>
            <a:r>
              <a:rPr lang="es-ES" sz="2800" dirty="0" smtClean="0"/>
              <a:t> grabados otras tecnologías Microsoft</a:t>
            </a:r>
          </a:p>
          <a:p>
            <a:pPr>
              <a:buNone/>
            </a:pPr>
            <a:r>
              <a:rPr lang="es-ES" sz="1800" dirty="0" smtClean="0"/>
              <a:t>	</a:t>
            </a:r>
            <a:r>
              <a:rPr lang="es-ES" sz="1800" dirty="0" smtClean="0">
                <a:hlinkClick r:id="rId4"/>
              </a:rPr>
              <a:t>http://www.microsoft.com/spain/technet/jornadas/webcasts/webcasts_ant.aspx</a:t>
            </a:r>
            <a:endParaRPr lang="es-ES" sz="1800" dirty="0" smtClean="0"/>
          </a:p>
          <a:p>
            <a:pPr>
              <a:buFont typeface="Arial" pitchFamily="34" charset="0"/>
              <a:buChar char="•"/>
            </a:pPr>
            <a:r>
              <a:rPr lang="es-ES" sz="2800" dirty="0" smtClean="0"/>
              <a:t>Foros técnicos</a:t>
            </a:r>
          </a:p>
          <a:p>
            <a:pPr>
              <a:buNone/>
            </a:pPr>
            <a:r>
              <a:rPr lang="es-ES" sz="1800" dirty="0" smtClean="0"/>
              <a:t>	</a:t>
            </a:r>
            <a:r>
              <a:rPr lang="es-ES" sz="1800" dirty="0" smtClean="0">
                <a:hlinkClick r:id="rId5"/>
              </a:rPr>
              <a:t>http://forums.microsoft.com/technet-es/default.aspx?siteid=30</a:t>
            </a:r>
            <a:endParaRPr lang="es-ES" sz="1800" dirty="0" smtClean="0"/>
          </a:p>
          <a:p>
            <a:pPr>
              <a:buFont typeface="Arial" pitchFamily="34" charset="0"/>
              <a:buChar char="•"/>
            </a:pPr>
            <a:endParaRPr lang="es-ES" dirty="0" smtClean="0"/>
          </a:p>
          <a:p>
            <a:pPr>
              <a:buNone/>
            </a:pPr>
            <a:endParaRPr lang="es-ES" sz="1800" dirty="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dirty="0" smtClean="0"/>
              <a:t>Recursos TechNet</a:t>
            </a:r>
            <a:endParaRPr lang="es-ES" dirty="0"/>
          </a:p>
        </p:txBody>
      </p:sp>
      <p:sp>
        <p:nvSpPr>
          <p:cNvPr id="3" name="Content Placeholder 2"/>
          <p:cNvSpPr>
            <a:spLocks noGrp="1"/>
          </p:cNvSpPr>
          <p:nvPr>
            <p:ph idx="1"/>
          </p:nvPr>
        </p:nvSpPr>
        <p:spPr>
          <a:xfrm>
            <a:off x="381000" y="1214422"/>
            <a:ext cx="8382000" cy="1640449"/>
          </a:xfrm>
        </p:spPr>
        <p:txBody>
          <a:bodyPr/>
          <a:lstStyle/>
          <a:p>
            <a:pPr>
              <a:buFont typeface="Arial" pitchFamily="34" charset="0"/>
              <a:buChar char="•"/>
            </a:pPr>
            <a:r>
              <a:rPr lang="es-ES" sz="2800" dirty="0" smtClean="0"/>
              <a:t>Registrarse a la </a:t>
            </a:r>
            <a:r>
              <a:rPr lang="es-ES" sz="2800" dirty="0" err="1" smtClean="0"/>
              <a:t>newsletter</a:t>
            </a:r>
            <a:r>
              <a:rPr lang="es-ES" sz="2800" dirty="0" smtClean="0"/>
              <a:t> TechNet Flash</a:t>
            </a:r>
          </a:p>
          <a:p>
            <a:pPr>
              <a:buNone/>
            </a:pPr>
            <a:r>
              <a:rPr lang="es-ES" sz="2800" dirty="0" smtClean="0"/>
              <a:t>	</a:t>
            </a:r>
            <a:r>
              <a:rPr lang="es-ES" sz="1800" dirty="0" smtClean="0">
                <a:hlinkClick r:id="rId2"/>
              </a:rPr>
              <a:t>http://www.microsoft.com/spain/technet/boletines/default.mspx</a:t>
            </a:r>
            <a:endParaRPr lang="es-ES" sz="1800" dirty="0" smtClean="0"/>
          </a:p>
          <a:p>
            <a:pPr>
              <a:buFont typeface="Arial" pitchFamily="34" charset="0"/>
              <a:buChar char="•"/>
            </a:pPr>
            <a:r>
              <a:rPr lang="es-ES" sz="2800" dirty="0" smtClean="0"/>
              <a:t>Obtenga una Suscripción TechNet Plus</a:t>
            </a:r>
          </a:p>
          <a:p>
            <a:pPr>
              <a:buNone/>
            </a:pPr>
            <a:r>
              <a:rPr lang="es-ES" sz="1800" dirty="0" smtClean="0"/>
              <a:t>	</a:t>
            </a:r>
            <a:r>
              <a:rPr lang="es-ES" sz="1800" dirty="0" smtClean="0">
                <a:hlinkClick r:id="rId3"/>
              </a:rPr>
              <a:t>http://technet.microsoft.com/es-es/subscriptions/default.aspx</a:t>
            </a:r>
            <a:endParaRPr lang="es-ES" sz="1800" dirty="0"/>
          </a:p>
        </p:txBody>
      </p:sp>
    </p:spTree>
  </p:cSld>
  <p:clrMapOvr>
    <a:masterClrMapping/>
  </p:clrMapOvr>
  <p:transition>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p:cNvSpPr txBox="1">
            <a:spLocks/>
          </p:cNvSpPr>
          <p:nvPr/>
        </p:nvSpPr>
        <p:spPr>
          <a:xfrm>
            <a:off x="0" y="1676400"/>
            <a:ext cx="9144000" cy="2057400"/>
          </a:xfrm>
          <a:prstGeom prst="rect">
            <a:avLst/>
          </a:prstGeom>
        </p:spPr>
        <p:txBody>
          <a:bodyPr anchor="ctr"/>
          <a:lstStyle/>
          <a:p>
            <a:pPr algn="ctr" defTabSz="1097280" fontAlgn="auto">
              <a:lnSpc>
                <a:spcPct val="150000"/>
              </a:lnSpc>
              <a:spcAft>
                <a:spcPts val="0"/>
              </a:spcAft>
              <a:defRPr/>
            </a:pPr>
            <a:r>
              <a:rPr lang="es-ES" sz="4000" spc="-150" dirty="0">
                <a:ln w="3175">
                  <a:noFill/>
                </a:ln>
                <a:effectLst>
                  <a:outerShdw blurRad="50800" dist="38100" dir="2700000" algn="tl" rotWithShape="0">
                    <a:prstClr val="black">
                      <a:alpha val="40000"/>
                    </a:prstClr>
                  </a:outerShdw>
                </a:effectLst>
                <a:latin typeface="Segoe" pitchFamily="34" charset="0"/>
                <a:cs typeface="Arial" charset="0"/>
              </a:rPr>
              <a:t>El Rostro de Windows Server  </a:t>
            </a:r>
          </a:p>
          <a:p>
            <a:pPr algn="ctr" defTabSz="1097280" fontAlgn="auto">
              <a:lnSpc>
                <a:spcPct val="150000"/>
              </a:lnSpc>
              <a:spcAft>
                <a:spcPts val="0"/>
              </a:spcAft>
              <a:defRPr/>
            </a:pPr>
            <a:r>
              <a:rPr lang="es-ES" sz="4000" spc="-150" dirty="0">
                <a:ln w="3175">
                  <a:noFill/>
                </a:ln>
                <a:effectLst>
                  <a:outerShdw blurRad="50800" dist="38100" dir="2700000" algn="tl" rotWithShape="0">
                    <a:prstClr val="black">
                      <a:alpha val="40000"/>
                    </a:prstClr>
                  </a:outerShdw>
                </a:effectLst>
                <a:latin typeface="Segoe" pitchFamily="34" charset="0"/>
                <a:cs typeface="Arial" charset="0"/>
              </a:rPr>
              <a:t>está cambiando.</a:t>
            </a:r>
          </a:p>
        </p:txBody>
      </p:sp>
      <p:sp>
        <p:nvSpPr>
          <p:cNvPr id="10" name="Title 1"/>
          <p:cNvSpPr txBox="1">
            <a:spLocks/>
          </p:cNvSpPr>
          <p:nvPr/>
        </p:nvSpPr>
        <p:spPr>
          <a:xfrm>
            <a:off x="0" y="3786188"/>
            <a:ext cx="9144000" cy="1752600"/>
          </a:xfrm>
          <a:prstGeom prst="rect">
            <a:avLst/>
          </a:prstGeom>
        </p:spPr>
        <p:txBody>
          <a:bodyPr anchor="ctr"/>
          <a:lstStyle/>
          <a:p>
            <a:pPr algn="ctr" defTabSz="1097280" fontAlgn="auto">
              <a:lnSpc>
                <a:spcPct val="150000"/>
              </a:lnSpc>
              <a:spcAft>
                <a:spcPts val="0"/>
              </a:spcAft>
              <a:defRPr/>
            </a:pPr>
            <a:r>
              <a:rPr lang="es-ES" sz="4000" i="1" spc="-150" dirty="0">
                <a:ln w="3175">
                  <a:noFill/>
                </a:ln>
                <a:solidFill>
                  <a:schemeClr val="accent1"/>
                </a:solidFill>
                <a:effectLst>
                  <a:outerShdw blurRad="50800" dist="38100" dir="2700000" algn="tl" rotWithShape="0">
                    <a:prstClr val="black">
                      <a:alpha val="40000"/>
                    </a:prstClr>
                  </a:outerShdw>
                </a:effectLst>
                <a:latin typeface="Segoe" pitchFamily="34" charset="0"/>
                <a:cs typeface="Arial" charset="0"/>
              </a:rPr>
              <a:t>Descúbrelo en </a:t>
            </a:r>
          </a:p>
          <a:p>
            <a:pPr algn="ctr" defTabSz="1097280" fontAlgn="auto">
              <a:lnSpc>
                <a:spcPct val="150000"/>
              </a:lnSpc>
              <a:spcAft>
                <a:spcPts val="0"/>
              </a:spcAft>
              <a:defRPr/>
            </a:pPr>
            <a:r>
              <a:rPr lang="es-ES" sz="4000" spc="-150" dirty="0">
                <a:ln w="3175">
                  <a:noFill/>
                </a:ln>
                <a:solidFill>
                  <a:schemeClr val="accent1"/>
                </a:solidFill>
                <a:effectLst>
                  <a:outerShdw blurRad="50800" dist="38100" dir="2700000" algn="tl" rotWithShape="0">
                    <a:prstClr val="black">
                      <a:alpha val="40000"/>
                    </a:prstClr>
                  </a:outerShdw>
                </a:effectLst>
                <a:latin typeface="Segoe" pitchFamily="34" charset="0"/>
                <a:cs typeface="Arial" charset="0"/>
              </a:rPr>
              <a:t>www.microsoft.es/rostros </a:t>
            </a:r>
          </a:p>
        </p:txBody>
      </p:sp>
      <p:pic>
        <p:nvPicPr>
          <p:cNvPr id="13316" name="Picture 13" descr="WS08_h_rgb_r.png"/>
          <p:cNvPicPr>
            <a:picLocks noChangeAspect="1"/>
          </p:cNvPicPr>
          <p:nvPr/>
        </p:nvPicPr>
        <p:blipFill>
          <a:blip r:embed="rId2"/>
          <a:srcRect/>
          <a:stretch>
            <a:fillRect/>
          </a:stretch>
        </p:blipFill>
        <p:spPr bwMode="auto">
          <a:xfrm>
            <a:off x="357188" y="428625"/>
            <a:ext cx="5643562" cy="8572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4" name="Rectangle 2"/>
          <p:cNvSpPr>
            <a:spLocks noChangeArrowheads="1"/>
          </p:cNvSpPr>
          <p:nvPr/>
        </p:nvSpPr>
        <p:spPr bwMode="auto">
          <a:xfrm>
            <a:off x="38100" y="73025"/>
            <a:ext cx="9105900" cy="1244600"/>
          </a:xfrm>
          <a:prstGeom prst="rect">
            <a:avLst/>
          </a:prstGeom>
          <a:noFill/>
          <a:ln w="9525">
            <a:noFill/>
            <a:miter lim="800000"/>
            <a:headEnd/>
            <a:tailEnd/>
          </a:ln>
        </p:spPr>
        <p:txBody>
          <a:bodyPr anchor="ctr"/>
          <a:lstStyle/>
          <a:p>
            <a:pPr eaLnBrk="1" hangingPunct="1"/>
            <a:endParaRPr lang="en-GB" sz="3600" b="1">
              <a:solidFill>
                <a:srgbClr val="FFFF99"/>
              </a:solidFill>
            </a:endParaRPr>
          </a:p>
        </p:txBody>
      </p:sp>
      <p:sp>
        <p:nvSpPr>
          <p:cNvPr id="12295" name="Rectangle 3"/>
          <p:cNvSpPr>
            <a:spLocks noGrp="1" noChangeArrowheads="1"/>
          </p:cNvSpPr>
          <p:nvPr>
            <p:ph type="title"/>
          </p:nvPr>
        </p:nvSpPr>
        <p:spPr>
          <a:xfrm>
            <a:off x="214282" y="230188"/>
            <a:ext cx="8548718" cy="665162"/>
          </a:xfrm>
        </p:spPr>
        <p:txBody>
          <a:bodyPr/>
          <a:lstStyle/>
          <a:p>
            <a:pPr eaLnBrk="1" hangingPunct="1"/>
            <a:r>
              <a:rPr lang="es-ES" sz="4400" dirty="0" smtClean="0"/>
              <a:t>Características del Windows Firewall</a:t>
            </a:r>
          </a:p>
        </p:txBody>
      </p:sp>
      <p:sp>
        <p:nvSpPr>
          <p:cNvPr id="15" name="14 Marcador de texto"/>
          <p:cNvSpPr>
            <a:spLocks noGrp="1"/>
          </p:cNvSpPr>
          <p:nvPr>
            <p:ph type="body" sz="quarter" idx="10"/>
          </p:nvPr>
        </p:nvSpPr>
        <p:spPr>
          <a:xfrm>
            <a:off x="285720" y="946116"/>
            <a:ext cx="8382000" cy="6167842"/>
          </a:xfrm>
        </p:spPr>
        <p:txBody>
          <a:bodyPr/>
          <a:lstStyle/>
          <a:p>
            <a:r>
              <a:rPr lang="es-ES" dirty="0" smtClean="0"/>
              <a:t>Nuevas herramientas de Administración</a:t>
            </a:r>
          </a:p>
          <a:p>
            <a:pPr lvl="1"/>
            <a:r>
              <a:rPr lang="es-ES" dirty="0" smtClean="0"/>
              <a:t>GUI sencillo tradicional con XP y W2K3</a:t>
            </a:r>
          </a:p>
          <a:p>
            <a:pPr lvl="1"/>
            <a:r>
              <a:rPr lang="es-ES" dirty="0" smtClean="0"/>
              <a:t>GUI Avanzado</a:t>
            </a:r>
          </a:p>
          <a:p>
            <a:r>
              <a:rPr lang="es-ES" dirty="0" smtClean="0"/>
              <a:t>Bidireccional inspecciona tráfico de entrada y salida</a:t>
            </a:r>
          </a:p>
          <a:p>
            <a:r>
              <a:rPr lang="es-ES" dirty="0" smtClean="0"/>
              <a:t>Integrado con </a:t>
            </a:r>
            <a:r>
              <a:rPr lang="es-ES" dirty="0" err="1" smtClean="0"/>
              <a:t>IPSec</a:t>
            </a:r>
            <a:endParaRPr lang="es-ES" dirty="0" smtClean="0"/>
          </a:p>
          <a:p>
            <a:r>
              <a:rPr lang="es-ES" dirty="0" smtClean="0"/>
              <a:t>Soporte para IPv6</a:t>
            </a:r>
          </a:p>
          <a:p>
            <a:r>
              <a:rPr lang="es-ES" dirty="0" smtClean="0"/>
              <a:t>Reglas Avanzadas </a:t>
            </a:r>
          </a:p>
          <a:p>
            <a:r>
              <a:rPr lang="es-ES" dirty="0" err="1" smtClean="0"/>
              <a:t>Multi</a:t>
            </a:r>
            <a:r>
              <a:rPr lang="es-ES" dirty="0" smtClean="0"/>
              <a:t>-Interfaces (RAS,LAN, </a:t>
            </a:r>
            <a:r>
              <a:rPr lang="es-ES" dirty="0" err="1" smtClean="0"/>
              <a:t>Wireless</a:t>
            </a:r>
            <a:r>
              <a:rPr lang="es-ES" dirty="0" smtClean="0"/>
              <a:t>)</a:t>
            </a:r>
          </a:p>
          <a:p>
            <a:r>
              <a:rPr lang="es-ES" dirty="0" smtClean="0"/>
              <a:t>Línea de Comando</a:t>
            </a:r>
          </a:p>
          <a:p>
            <a:endParaRPr lang="es-ES" dirty="0" smtClean="0"/>
          </a:p>
          <a:p>
            <a:endParaRPr lang="es-E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15">
                                            <p:txEl>
                                              <p:pRg st="3" end="3"/>
                                            </p:txEl>
                                          </p:spTgt>
                                        </p:tgtEl>
                                        <p:attrNameLst>
                                          <p:attrName>style.visibility</p:attrName>
                                        </p:attrNameLst>
                                      </p:cBhvr>
                                      <p:to>
                                        <p:strVal val="visible"/>
                                      </p:to>
                                    </p:set>
                                    <p:animEffect transition="in" filter="box(in)">
                                      <p:cBhvr>
                                        <p:cTn id="7" dur="500"/>
                                        <p:tgtEl>
                                          <p:spTgt spid="15">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15">
                                            <p:txEl>
                                              <p:pRg st="0" end="0"/>
                                            </p:txEl>
                                          </p:spTgt>
                                        </p:tgtEl>
                                        <p:attrNameLst>
                                          <p:attrName>style.visibility</p:attrName>
                                        </p:attrNameLst>
                                      </p:cBhvr>
                                      <p:to>
                                        <p:strVal val="visible"/>
                                      </p:to>
                                    </p:set>
                                    <p:animEffect transition="in" filter="box(in)">
                                      <p:cBhvr>
                                        <p:cTn id="12" dur="500"/>
                                        <p:tgtEl>
                                          <p:spTgt spid="1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5">
                                            <p:txEl>
                                              <p:pRg st="1" end="1"/>
                                            </p:txEl>
                                          </p:spTgt>
                                        </p:tgtEl>
                                        <p:attrNameLst>
                                          <p:attrName>style.visibility</p:attrName>
                                        </p:attrNameLst>
                                      </p:cBhvr>
                                      <p:to>
                                        <p:strVal val="visible"/>
                                      </p:to>
                                    </p:set>
                                    <p:animEffect transition="in" filter="box(in)">
                                      <p:cBhvr>
                                        <p:cTn id="17" dur="500"/>
                                        <p:tgtEl>
                                          <p:spTgt spid="1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15">
                                            <p:txEl>
                                              <p:pRg st="2" end="2"/>
                                            </p:txEl>
                                          </p:spTgt>
                                        </p:tgtEl>
                                        <p:attrNameLst>
                                          <p:attrName>style.visibility</p:attrName>
                                        </p:attrNameLst>
                                      </p:cBhvr>
                                      <p:to>
                                        <p:strVal val="visible"/>
                                      </p:to>
                                    </p:set>
                                    <p:animEffect transition="in" filter="box(in)">
                                      <p:cBhvr>
                                        <p:cTn id="22" dur="500"/>
                                        <p:tgtEl>
                                          <p:spTgt spid="15">
                                            <p:txEl>
                                              <p:pRg st="2" end="2"/>
                                            </p:txEl>
                                          </p:spTgt>
                                        </p:tgtEl>
                                      </p:cBhvr>
                                    </p:animEffect>
                                  </p:childTnLst>
                                </p:cTn>
                              </p:par>
                              <p:par>
                                <p:cTn id="23" presetID="4" presetClass="entr" presetSubtype="16" fill="hold" nodeType="withEffect">
                                  <p:stCondLst>
                                    <p:cond delay="0"/>
                                  </p:stCondLst>
                                  <p:childTnLst>
                                    <p:set>
                                      <p:cBhvr>
                                        <p:cTn id="24" dur="1" fill="hold">
                                          <p:stCondLst>
                                            <p:cond delay="0"/>
                                          </p:stCondLst>
                                        </p:cTn>
                                        <p:tgtEl>
                                          <p:spTgt spid="15">
                                            <p:txEl>
                                              <p:pRg st="4" end="4"/>
                                            </p:txEl>
                                          </p:spTgt>
                                        </p:tgtEl>
                                        <p:attrNameLst>
                                          <p:attrName>style.visibility</p:attrName>
                                        </p:attrNameLst>
                                      </p:cBhvr>
                                      <p:to>
                                        <p:strVal val="visible"/>
                                      </p:to>
                                    </p:set>
                                    <p:animEffect transition="in" filter="box(in)">
                                      <p:cBhvr>
                                        <p:cTn id="25" dur="500"/>
                                        <p:tgtEl>
                                          <p:spTgt spid="15">
                                            <p:txEl>
                                              <p:pRg st="4" end="4"/>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15">
                                            <p:txEl>
                                              <p:pRg st="5" end="5"/>
                                            </p:txEl>
                                          </p:spTgt>
                                        </p:tgtEl>
                                        <p:attrNameLst>
                                          <p:attrName>style.visibility</p:attrName>
                                        </p:attrNameLst>
                                      </p:cBhvr>
                                      <p:to>
                                        <p:strVal val="visible"/>
                                      </p:to>
                                    </p:set>
                                    <p:animEffect transition="in" filter="box(in)">
                                      <p:cBhvr>
                                        <p:cTn id="28" dur="500"/>
                                        <p:tgtEl>
                                          <p:spTgt spid="15">
                                            <p:txEl>
                                              <p:pRg st="5" end="5"/>
                                            </p:txEl>
                                          </p:spTgt>
                                        </p:tgtEl>
                                      </p:cBhvr>
                                    </p:animEffect>
                                  </p:childTnLst>
                                </p:cTn>
                              </p:par>
                              <p:par>
                                <p:cTn id="29" presetID="4" presetClass="entr" presetSubtype="16" fill="hold" nodeType="withEffect">
                                  <p:stCondLst>
                                    <p:cond delay="0"/>
                                  </p:stCondLst>
                                  <p:childTnLst>
                                    <p:set>
                                      <p:cBhvr>
                                        <p:cTn id="30" dur="1" fill="hold">
                                          <p:stCondLst>
                                            <p:cond delay="0"/>
                                          </p:stCondLst>
                                        </p:cTn>
                                        <p:tgtEl>
                                          <p:spTgt spid="15">
                                            <p:txEl>
                                              <p:pRg st="6" end="6"/>
                                            </p:txEl>
                                          </p:spTgt>
                                        </p:tgtEl>
                                        <p:attrNameLst>
                                          <p:attrName>style.visibility</p:attrName>
                                        </p:attrNameLst>
                                      </p:cBhvr>
                                      <p:to>
                                        <p:strVal val="visible"/>
                                      </p:to>
                                    </p:set>
                                    <p:animEffect transition="in" filter="box(in)">
                                      <p:cBhvr>
                                        <p:cTn id="31" dur="500"/>
                                        <p:tgtEl>
                                          <p:spTgt spid="15">
                                            <p:txEl>
                                              <p:pRg st="6" end="6"/>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15">
                                            <p:txEl>
                                              <p:pRg st="7" end="7"/>
                                            </p:txEl>
                                          </p:spTgt>
                                        </p:tgtEl>
                                        <p:attrNameLst>
                                          <p:attrName>style.visibility</p:attrName>
                                        </p:attrNameLst>
                                      </p:cBhvr>
                                      <p:to>
                                        <p:strVal val="visible"/>
                                      </p:to>
                                    </p:set>
                                    <p:animEffect transition="in" filter="box(in)">
                                      <p:cBhvr>
                                        <p:cTn id="34" dur="500"/>
                                        <p:tgtEl>
                                          <p:spTgt spid="15">
                                            <p:txEl>
                                              <p:pRg st="7" end="7"/>
                                            </p:txEl>
                                          </p:spTgt>
                                        </p:tgtEl>
                                      </p:cBhvr>
                                    </p:animEffect>
                                  </p:childTnLst>
                                </p:cTn>
                              </p:par>
                              <p:par>
                                <p:cTn id="35" presetID="4" presetClass="entr" presetSubtype="16" fill="hold" nodeType="withEffect">
                                  <p:stCondLst>
                                    <p:cond delay="0"/>
                                  </p:stCondLst>
                                  <p:childTnLst>
                                    <p:set>
                                      <p:cBhvr>
                                        <p:cTn id="36" dur="1" fill="hold">
                                          <p:stCondLst>
                                            <p:cond delay="0"/>
                                          </p:stCondLst>
                                        </p:cTn>
                                        <p:tgtEl>
                                          <p:spTgt spid="15">
                                            <p:txEl>
                                              <p:pRg st="8" end="8"/>
                                            </p:txEl>
                                          </p:spTgt>
                                        </p:tgtEl>
                                        <p:attrNameLst>
                                          <p:attrName>style.visibility</p:attrName>
                                        </p:attrNameLst>
                                      </p:cBhvr>
                                      <p:to>
                                        <p:strVal val="visible"/>
                                      </p:to>
                                    </p:set>
                                    <p:animEffect transition="in" filter="box(in)">
                                      <p:cBhvr>
                                        <p:cTn id="37" dur="500"/>
                                        <p:tgtEl>
                                          <p:spTgt spid="1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38100" y="73025"/>
            <a:ext cx="9105900" cy="1244600"/>
          </a:xfrm>
          <a:prstGeom prst="rect">
            <a:avLst/>
          </a:prstGeom>
          <a:noFill/>
          <a:ln w="9525">
            <a:noFill/>
            <a:miter lim="800000"/>
            <a:headEnd/>
            <a:tailEnd/>
          </a:ln>
        </p:spPr>
        <p:txBody>
          <a:bodyPr anchor="ctr"/>
          <a:lstStyle/>
          <a:p>
            <a:pPr eaLnBrk="1" hangingPunct="1"/>
            <a:endParaRPr lang="en-GB" sz="3600" b="1">
              <a:solidFill>
                <a:srgbClr val="FFFF99"/>
              </a:solidFill>
            </a:endParaRPr>
          </a:p>
        </p:txBody>
      </p:sp>
      <p:sp>
        <p:nvSpPr>
          <p:cNvPr id="17411" name="Rectangle 3"/>
          <p:cNvSpPr>
            <a:spLocks noGrp="1" noChangeArrowheads="1"/>
          </p:cNvSpPr>
          <p:nvPr>
            <p:ph type="title"/>
          </p:nvPr>
        </p:nvSpPr>
        <p:spPr>
          <a:xfrm>
            <a:off x="381000" y="230188"/>
            <a:ext cx="8382000" cy="553998"/>
          </a:xfrm>
        </p:spPr>
        <p:txBody>
          <a:bodyPr/>
          <a:lstStyle/>
          <a:p>
            <a:pPr eaLnBrk="1" hangingPunct="1"/>
            <a:r>
              <a:rPr lang="es-ES" sz="4000" dirty="0" smtClean="0"/>
              <a:t>Nueva consola de seguridad avanzada</a:t>
            </a:r>
          </a:p>
        </p:txBody>
      </p:sp>
      <p:pic>
        <p:nvPicPr>
          <p:cNvPr id="869380" name="Picture 4"/>
          <p:cNvPicPr>
            <a:picLocks noChangeAspect="1" noChangeArrowheads="1"/>
          </p:cNvPicPr>
          <p:nvPr/>
        </p:nvPicPr>
        <p:blipFill>
          <a:blip r:embed="rId3">
            <a:clrChange>
              <a:clrFrom>
                <a:srgbClr val="FF00FF"/>
              </a:clrFrom>
              <a:clrTo>
                <a:srgbClr val="FF00FF">
                  <a:alpha val="0"/>
                </a:srgbClr>
              </a:clrTo>
            </a:clrChange>
          </a:blip>
          <a:srcRect/>
          <a:stretch>
            <a:fillRect/>
          </a:stretch>
        </p:blipFill>
        <p:spPr bwMode="auto">
          <a:xfrm>
            <a:off x="912617" y="928670"/>
            <a:ext cx="7283648" cy="5089544"/>
          </a:xfrm>
          <a:prstGeom prst="rect">
            <a:avLst/>
          </a:prstGeom>
          <a:noFill/>
          <a:ln w="9525">
            <a:noFill/>
            <a:miter lim="800000"/>
            <a:headEnd/>
            <a:tailEnd/>
          </a:ln>
        </p:spPr>
      </p:pic>
      <p:pic>
        <p:nvPicPr>
          <p:cNvPr id="869381" name="Picture 5" descr="legend gray shadow"/>
          <p:cNvPicPr>
            <a:picLocks noChangeArrowheads="1"/>
          </p:cNvPicPr>
          <p:nvPr/>
        </p:nvPicPr>
        <p:blipFill>
          <a:blip r:embed="rId4"/>
          <a:srcRect/>
          <a:stretch>
            <a:fillRect/>
          </a:stretch>
        </p:blipFill>
        <p:spPr bwMode="auto">
          <a:xfrm>
            <a:off x="642910" y="1160430"/>
            <a:ext cx="3179762" cy="2152650"/>
          </a:xfrm>
          <a:prstGeom prst="rect">
            <a:avLst/>
          </a:prstGeom>
          <a:noFill/>
          <a:ln w="9525">
            <a:noFill/>
            <a:miter lim="800000"/>
            <a:headEnd/>
            <a:tailEnd/>
          </a:ln>
        </p:spPr>
      </p:pic>
      <p:pic>
        <p:nvPicPr>
          <p:cNvPr id="869382" name="Picture 6" descr="legend gray shadow"/>
          <p:cNvPicPr>
            <a:picLocks noChangeArrowheads="1"/>
          </p:cNvPicPr>
          <p:nvPr/>
        </p:nvPicPr>
        <p:blipFill>
          <a:blip r:embed="rId4"/>
          <a:srcRect/>
          <a:stretch>
            <a:fillRect/>
          </a:stretch>
        </p:blipFill>
        <p:spPr bwMode="auto">
          <a:xfrm>
            <a:off x="3357554" y="1803372"/>
            <a:ext cx="2976562" cy="274320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869380"/>
                                        </p:tgtEl>
                                        <p:attrNameLst>
                                          <p:attrName>style.visibility</p:attrName>
                                        </p:attrNameLst>
                                      </p:cBhvr>
                                      <p:to>
                                        <p:strVal val="visible"/>
                                      </p:to>
                                    </p:set>
                                    <p:anim calcmode="lin" valueType="num">
                                      <p:cBhvr>
                                        <p:cTn id="7" dur="500" fill="hold"/>
                                        <p:tgtEl>
                                          <p:spTgt spid="869380"/>
                                        </p:tgtEl>
                                        <p:attrNameLst>
                                          <p:attrName>ppt_w</p:attrName>
                                        </p:attrNameLst>
                                      </p:cBhvr>
                                      <p:tavLst>
                                        <p:tav tm="0">
                                          <p:val>
                                            <p:fltVal val="0"/>
                                          </p:val>
                                        </p:tav>
                                        <p:tav tm="100000">
                                          <p:val>
                                            <p:strVal val="#ppt_w"/>
                                          </p:val>
                                        </p:tav>
                                      </p:tavLst>
                                    </p:anim>
                                    <p:anim calcmode="lin" valueType="num">
                                      <p:cBhvr>
                                        <p:cTn id="8" dur="500" fill="hold"/>
                                        <p:tgtEl>
                                          <p:spTgt spid="869380"/>
                                        </p:tgtEl>
                                        <p:attrNameLst>
                                          <p:attrName>ppt_h</p:attrName>
                                        </p:attrNameLst>
                                      </p:cBhvr>
                                      <p:tavLst>
                                        <p:tav tm="0">
                                          <p:val>
                                            <p:fltVal val="0"/>
                                          </p:val>
                                        </p:tav>
                                        <p:tav tm="100000">
                                          <p:val>
                                            <p:strVal val="#ppt_h"/>
                                          </p:val>
                                        </p:tav>
                                      </p:tavLst>
                                    </p:anim>
                                    <p:animEffect transition="in" filter="fade">
                                      <p:cBhvr>
                                        <p:cTn id="9" dur="500"/>
                                        <p:tgtEl>
                                          <p:spTgt spid="869380"/>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869381"/>
                                        </p:tgtEl>
                                        <p:attrNameLst>
                                          <p:attrName>style.visibility</p:attrName>
                                        </p:attrNameLst>
                                      </p:cBhvr>
                                      <p:to>
                                        <p:strVal val="visible"/>
                                      </p:to>
                                    </p:set>
                                    <p:animEffect transition="in" filter="fade">
                                      <p:cBhvr>
                                        <p:cTn id="14" dur="500"/>
                                        <p:tgtEl>
                                          <p:spTgt spid="869381"/>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nodeType="clickEffect">
                                  <p:stCondLst>
                                    <p:cond delay="0"/>
                                  </p:stCondLst>
                                  <p:childTnLst>
                                    <p:set>
                                      <p:cBhvr>
                                        <p:cTn id="18" dur="1" fill="hold">
                                          <p:stCondLst>
                                            <p:cond delay="0"/>
                                          </p:stCondLst>
                                        </p:cTn>
                                        <p:tgtEl>
                                          <p:spTgt spid="869381"/>
                                        </p:tgtEl>
                                        <p:attrNameLst>
                                          <p:attrName>style.visibility</p:attrName>
                                        </p:attrNameLst>
                                      </p:cBhvr>
                                      <p:to>
                                        <p:strVal val="hidden"/>
                                      </p:to>
                                    </p:set>
                                  </p:childTnLst>
                                </p:cTn>
                              </p:par>
                              <p:par>
                                <p:cTn id="19" presetID="10" presetClass="entr" presetSubtype="0" fill="hold" nodeType="withEffect">
                                  <p:stCondLst>
                                    <p:cond delay="0"/>
                                  </p:stCondLst>
                                  <p:childTnLst>
                                    <p:set>
                                      <p:cBhvr>
                                        <p:cTn id="20" dur="1" fill="hold">
                                          <p:stCondLst>
                                            <p:cond delay="0"/>
                                          </p:stCondLst>
                                        </p:cTn>
                                        <p:tgtEl>
                                          <p:spTgt spid="869382"/>
                                        </p:tgtEl>
                                        <p:attrNameLst>
                                          <p:attrName>style.visibility</p:attrName>
                                        </p:attrNameLst>
                                      </p:cBhvr>
                                      <p:to>
                                        <p:strVal val="visible"/>
                                      </p:to>
                                    </p:set>
                                    <p:animEffect transition="in" filter="fade">
                                      <p:cBhvr>
                                        <p:cTn id="21" dur="500"/>
                                        <p:tgtEl>
                                          <p:spTgt spid="869382"/>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nodeType="clickEffect">
                                  <p:stCondLst>
                                    <p:cond delay="0"/>
                                  </p:stCondLst>
                                  <p:childTnLst>
                                    <p:animEffect transition="out" filter="fade">
                                      <p:cBhvr>
                                        <p:cTn id="25" dur="500"/>
                                        <p:tgtEl>
                                          <p:spTgt spid="869380"/>
                                        </p:tgtEl>
                                      </p:cBhvr>
                                    </p:animEffect>
                                    <p:set>
                                      <p:cBhvr>
                                        <p:cTn id="26" dur="1" fill="hold">
                                          <p:stCondLst>
                                            <p:cond delay="499"/>
                                          </p:stCondLst>
                                        </p:cTn>
                                        <p:tgtEl>
                                          <p:spTgt spid="869380"/>
                                        </p:tgtEl>
                                        <p:attrNameLst>
                                          <p:attrName>style.visibility</p:attrName>
                                        </p:attrNameLst>
                                      </p:cBhvr>
                                      <p:to>
                                        <p:strVal val="hidden"/>
                                      </p:to>
                                    </p:set>
                                  </p:childTnLst>
                                </p:cTn>
                              </p:par>
                              <p:par>
                                <p:cTn id="27" presetID="10" presetClass="exit" presetSubtype="0" fill="hold" nodeType="withEffect">
                                  <p:stCondLst>
                                    <p:cond delay="0"/>
                                  </p:stCondLst>
                                  <p:childTnLst>
                                    <p:animEffect transition="out" filter="fade">
                                      <p:cBhvr>
                                        <p:cTn id="28" dur="500"/>
                                        <p:tgtEl>
                                          <p:spTgt spid="869382"/>
                                        </p:tgtEl>
                                      </p:cBhvr>
                                    </p:animEffect>
                                    <p:set>
                                      <p:cBhvr>
                                        <p:cTn id="29" dur="1" fill="hold">
                                          <p:stCondLst>
                                            <p:cond delay="499"/>
                                          </p:stCondLst>
                                        </p:cTn>
                                        <p:tgtEl>
                                          <p:spTgt spid="86938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15 Título"/>
          <p:cNvSpPr>
            <a:spLocks noGrp="1"/>
          </p:cNvSpPr>
          <p:nvPr>
            <p:ph type="title"/>
          </p:nvPr>
        </p:nvSpPr>
        <p:spPr>
          <a:xfrm>
            <a:off x="381000" y="230188"/>
            <a:ext cx="8382000" cy="664797"/>
          </a:xfrm>
        </p:spPr>
        <p:txBody>
          <a:bodyPr/>
          <a:lstStyle/>
          <a:p>
            <a:r>
              <a:rPr lang="es-ES" dirty="0" smtClean="0"/>
              <a:t>Reglas Avanzadas</a:t>
            </a:r>
            <a:endParaRPr lang="es-ES" dirty="0"/>
          </a:p>
        </p:txBody>
      </p:sp>
      <p:grpSp>
        <p:nvGrpSpPr>
          <p:cNvPr id="4" name="Group 27"/>
          <p:cNvGrpSpPr>
            <a:grpSpLocks/>
          </p:cNvGrpSpPr>
          <p:nvPr/>
        </p:nvGrpSpPr>
        <p:grpSpPr bwMode="auto">
          <a:xfrm>
            <a:off x="157163" y="1052513"/>
            <a:ext cx="4432300" cy="1160462"/>
            <a:chOff x="99" y="663"/>
            <a:chExt cx="2792" cy="731"/>
          </a:xfrm>
        </p:grpSpPr>
        <p:pic>
          <p:nvPicPr>
            <p:cNvPr id="5" name="Picture 10" descr="0 Rectangle 1to6 Gel Gel2 - berry"/>
            <p:cNvPicPr preferRelativeResize="0">
              <a:picLocks noChangeArrowheads="1"/>
            </p:cNvPicPr>
            <p:nvPr/>
          </p:nvPicPr>
          <p:blipFill>
            <a:blip r:embed="rId2"/>
            <a:srcRect/>
            <a:stretch>
              <a:fillRect/>
            </a:stretch>
          </p:blipFill>
          <p:spPr bwMode="auto">
            <a:xfrm>
              <a:off x="99" y="663"/>
              <a:ext cx="2792" cy="731"/>
            </a:xfrm>
            <a:prstGeom prst="rect">
              <a:avLst/>
            </a:prstGeom>
            <a:noFill/>
            <a:ln w="9525">
              <a:noFill/>
              <a:miter lim="800000"/>
              <a:headEnd/>
              <a:tailEnd/>
            </a:ln>
          </p:spPr>
        </p:pic>
        <p:sp>
          <p:nvSpPr>
            <p:cNvPr id="6" name="Text Box 15"/>
            <p:cNvSpPr txBox="1">
              <a:spLocks noChangeArrowheads="1"/>
            </p:cNvSpPr>
            <p:nvPr/>
          </p:nvSpPr>
          <p:spPr bwMode="auto">
            <a:xfrm>
              <a:off x="267" y="906"/>
              <a:ext cx="2363" cy="231"/>
            </a:xfrm>
            <a:prstGeom prst="rect">
              <a:avLst/>
            </a:prstGeom>
            <a:noFill/>
            <a:ln w="12700">
              <a:noFill/>
              <a:miter lim="800000"/>
              <a:headEnd/>
              <a:tailEnd/>
            </a:ln>
          </p:spPr>
          <p:txBody>
            <a:bodyPr>
              <a:spAutoFit/>
            </a:bodyPr>
            <a:lstStyle/>
            <a:p>
              <a:pPr>
                <a:spcBef>
                  <a:spcPct val="50000"/>
                </a:spcBef>
              </a:pPr>
              <a:r>
                <a:rPr lang="es-ES" b="1"/>
                <a:t>Por nombre de aplicación</a:t>
              </a:r>
            </a:p>
          </p:txBody>
        </p:sp>
      </p:grpSp>
      <p:grpSp>
        <p:nvGrpSpPr>
          <p:cNvPr id="7" name="Group 28"/>
          <p:cNvGrpSpPr>
            <a:grpSpLocks/>
          </p:cNvGrpSpPr>
          <p:nvPr/>
        </p:nvGrpSpPr>
        <p:grpSpPr bwMode="auto">
          <a:xfrm>
            <a:off x="144463" y="2212975"/>
            <a:ext cx="4433887" cy="1160463"/>
            <a:chOff x="91" y="1394"/>
            <a:chExt cx="2793" cy="731"/>
          </a:xfrm>
        </p:grpSpPr>
        <p:pic>
          <p:nvPicPr>
            <p:cNvPr id="8" name="Picture 9" descr="0 Rectangle 1to6 Gel Gel2 - aquamarine"/>
            <p:cNvPicPr preferRelativeResize="0">
              <a:picLocks noChangeArrowheads="1"/>
            </p:cNvPicPr>
            <p:nvPr/>
          </p:nvPicPr>
          <p:blipFill>
            <a:blip r:embed="rId3"/>
            <a:srcRect/>
            <a:stretch>
              <a:fillRect/>
            </a:stretch>
          </p:blipFill>
          <p:spPr bwMode="auto">
            <a:xfrm>
              <a:off x="91" y="1394"/>
              <a:ext cx="2793" cy="731"/>
            </a:xfrm>
            <a:prstGeom prst="rect">
              <a:avLst/>
            </a:prstGeom>
            <a:noFill/>
            <a:ln w="9525">
              <a:noFill/>
              <a:miter lim="800000"/>
              <a:headEnd/>
              <a:tailEnd/>
            </a:ln>
          </p:spPr>
        </p:pic>
        <p:sp>
          <p:nvSpPr>
            <p:cNvPr id="9" name="Text Box 16"/>
            <p:cNvSpPr txBox="1">
              <a:spLocks noChangeArrowheads="1"/>
            </p:cNvSpPr>
            <p:nvPr/>
          </p:nvSpPr>
          <p:spPr bwMode="auto">
            <a:xfrm>
              <a:off x="267" y="1684"/>
              <a:ext cx="2363" cy="231"/>
            </a:xfrm>
            <a:prstGeom prst="rect">
              <a:avLst/>
            </a:prstGeom>
            <a:noFill/>
            <a:ln w="12700">
              <a:noFill/>
              <a:miter lim="800000"/>
              <a:headEnd/>
              <a:tailEnd/>
            </a:ln>
          </p:spPr>
          <p:txBody>
            <a:bodyPr>
              <a:spAutoFit/>
            </a:bodyPr>
            <a:lstStyle/>
            <a:p>
              <a:pPr>
                <a:spcBef>
                  <a:spcPct val="50000"/>
                </a:spcBef>
              </a:pPr>
              <a:r>
                <a:rPr lang="es-ES" b="1"/>
                <a:t>Todos ó múltiples puertos</a:t>
              </a:r>
            </a:p>
          </p:txBody>
        </p:sp>
      </p:grpSp>
      <p:grpSp>
        <p:nvGrpSpPr>
          <p:cNvPr id="10" name="Group 30"/>
          <p:cNvGrpSpPr>
            <a:grpSpLocks/>
          </p:cNvGrpSpPr>
          <p:nvPr/>
        </p:nvGrpSpPr>
        <p:grpSpPr bwMode="auto">
          <a:xfrm>
            <a:off x="144463" y="4598988"/>
            <a:ext cx="4433887" cy="1160462"/>
            <a:chOff x="91" y="2897"/>
            <a:chExt cx="2793" cy="731"/>
          </a:xfrm>
        </p:grpSpPr>
        <p:pic>
          <p:nvPicPr>
            <p:cNvPr id="11" name="Picture 12" descr="0 Rectangle 1to6 Gel Gel2 - Cobalt"/>
            <p:cNvPicPr preferRelativeResize="0">
              <a:picLocks noChangeArrowheads="1"/>
            </p:cNvPicPr>
            <p:nvPr/>
          </p:nvPicPr>
          <p:blipFill>
            <a:blip r:embed="rId4"/>
            <a:srcRect/>
            <a:stretch>
              <a:fillRect/>
            </a:stretch>
          </p:blipFill>
          <p:spPr bwMode="auto">
            <a:xfrm>
              <a:off x="91" y="2897"/>
              <a:ext cx="2793" cy="731"/>
            </a:xfrm>
            <a:prstGeom prst="rect">
              <a:avLst/>
            </a:prstGeom>
            <a:noFill/>
            <a:ln w="9525">
              <a:noFill/>
              <a:miter lim="800000"/>
              <a:headEnd/>
              <a:tailEnd/>
            </a:ln>
          </p:spPr>
        </p:pic>
        <p:sp>
          <p:nvSpPr>
            <p:cNvPr id="12" name="Text Box 17"/>
            <p:cNvSpPr txBox="1">
              <a:spLocks noChangeArrowheads="1"/>
            </p:cNvSpPr>
            <p:nvPr/>
          </p:nvSpPr>
          <p:spPr bwMode="auto">
            <a:xfrm>
              <a:off x="267" y="3151"/>
              <a:ext cx="2363" cy="407"/>
            </a:xfrm>
            <a:prstGeom prst="rect">
              <a:avLst/>
            </a:prstGeom>
            <a:noFill/>
            <a:ln w="12700">
              <a:noFill/>
              <a:miter lim="800000"/>
              <a:headEnd/>
              <a:tailEnd/>
            </a:ln>
          </p:spPr>
          <p:txBody>
            <a:bodyPr>
              <a:spAutoFit/>
            </a:bodyPr>
            <a:lstStyle/>
            <a:p>
              <a:pPr>
                <a:spcBef>
                  <a:spcPct val="50000"/>
                </a:spcBef>
              </a:pPr>
              <a:r>
                <a:rPr lang="es-ES" b="1"/>
                <a:t>Todas la direcciones dentro de una subnet</a:t>
              </a:r>
              <a:r>
                <a:rPr lang="en-US" b="1"/>
                <a:t>.</a:t>
              </a:r>
            </a:p>
          </p:txBody>
        </p:sp>
      </p:grpSp>
      <p:grpSp>
        <p:nvGrpSpPr>
          <p:cNvPr id="13" name="Group 29"/>
          <p:cNvGrpSpPr>
            <a:grpSpLocks/>
          </p:cNvGrpSpPr>
          <p:nvPr/>
        </p:nvGrpSpPr>
        <p:grpSpPr bwMode="auto">
          <a:xfrm>
            <a:off x="144463" y="3438525"/>
            <a:ext cx="4433887" cy="1160463"/>
            <a:chOff x="91" y="2166"/>
            <a:chExt cx="2793" cy="731"/>
          </a:xfrm>
        </p:grpSpPr>
        <p:pic>
          <p:nvPicPr>
            <p:cNvPr id="14" name="Picture 8" descr="0 Rectangle 1to6 Gel Gel2 - amethyst"/>
            <p:cNvPicPr preferRelativeResize="0">
              <a:picLocks noChangeArrowheads="1"/>
            </p:cNvPicPr>
            <p:nvPr/>
          </p:nvPicPr>
          <p:blipFill>
            <a:blip r:embed="rId5"/>
            <a:srcRect/>
            <a:stretch>
              <a:fillRect/>
            </a:stretch>
          </p:blipFill>
          <p:spPr bwMode="auto">
            <a:xfrm>
              <a:off x="91" y="2166"/>
              <a:ext cx="2793" cy="731"/>
            </a:xfrm>
            <a:prstGeom prst="rect">
              <a:avLst/>
            </a:prstGeom>
            <a:noFill/>
            <a:ln w="9525">
              <a:noFill/>
              <a:miter lim="800000"/>
              <a:headEnd/>
              <a:tailEnd/>
            </a:ln>
          </p:spPr>
        </p:pic>
        <p:sp>
          <p:nvSpPr>
            <p:cNvPr id="15" name="Text Box 18"/>
            <p:cNvSpPr txBox="1">
              <a:spLocks noChangeArrowheads="1"/>
            </p:cNvSpPr>
            <p:nvPr/>
          </p:nvSpPr>
          <p:spPr bwMode="auto">
            <a:xfrm>
              <a:off x="267" y="2461"/>
              <a:ext cx="2476" cy="231"/>
            </a:xfrm>
            <a:prstGeom prst="rect">
              <a:avLst/>
            </a:prstGeom>
            <a:noFill/>
            <a:ln w="12700">
              <a:noFill/>
              <a:miter lim="800000"/>
              <a:headEnd/>
              <a:tailEnd/>
            </a:ln>
          </p:spPr>
          <p:txBody>
            <a:bodyPr>
              <a:spAutoFit/>
            </a:bodyPr>
            <a:lstStyle/>
            <a:p>
              <a:pPr>
                <a:spcBef>
                  <a:spcPct val="50000"/>
                </a:spcBef>
              </a:pPr>
              <a:r>
                <a:rPr lang="es-ES" b="1"/>
                <a:t>Todas las IP’s en un rango.</a:t>
              </a:r>
            </a:p>
          </p:txBody>
        </p:sp>
      </p:grpSp>
      <p:grpSp>
        <p:nvGrpSpPr>
          <p:cNvPr id="17" name="Group 26"/>
          <p:cNvGrpSpPr>
            <a:grpSpLocks/>
          </p:cNvGrpSpPr>
          <p:nvPr/>
        </p:nvGrpSpPr>
        <p:grpSpPr bwMode="auto">
          <a:xfrm>
            <a:off x="4578350" y="1052513"/>
            <a:ext cx="4433888" cy="1160462"/>
            <a:chOff x="2884" y="663"/>
            <a:chExt cx="2793" cy="731"/>
          </a:xfrm>
        </p:grpSpPr>
        <p:pic>
          <p:nvPicPr>
            <p:cNvPr id="18" name="Picture 7" descr="0 Rectangle 1to6 Gel Gel2 - MS blue"/>
            <p:cNvPicPr preferRelativeResize="0">
              <a:picLocks noChangeArrowheads="1"/>
            </p:cNvPicPr>
            <p:nvPr/>
          </p:nvPicPr>
          <p:blipFill>
            <a:blip r:embed="rId6"/>
            <a:srcRect/>
            <a:stretch>
              <a:fillRect/>
            </a:stretch>
          </p:blipFill>
          <p:spPr bwMode="auto">
            <a:xfrm>
              <a:off x="2884" y="663"/>
              <a:ext cx="2793" cy="731"/>
            </a:xfrm>
            <a:prstGeom prst="rect">
              <a:avLst/>
            </a:prstGeom>
            <a:noFill/>
            <a:ln w="9525">
              <a:noFill/>
              <a:miter lim="800000"/>
              <a:headEnd/>
              <a:tailEnd/>
            </a:ln>
          </p:spPr>
        </p:pic>
        <p:sp>
          <p:nvSpPr>
            <p:cNvPr id="19" name="Text Box 19"/>
            <p:cNvSpPr txBox="1">
              <a:spLocks noChangeArrowheads="1"/>
            </p:cNvSpPr>
            <p:nvPr/>
          </p:nvSpPr>
          <p:spPr bwMode="auto">
            <a:xfrm>
              <a:off x="3075" y="906"/>
              <a:ext cx="2363" cy="231"/>
            </a:xfrm>
            <a:prstGeom prst="rect">
              <a:avLst/>
            </a:prstGeom>
            <a:noFill/>
            <a:ln w="12700">
              <a:noFill/>
              <a:miter lim="800000"/>
              <a:headEnd/>
              <a:tailEnd/>
            </a:ln>
          </p:spPr>
          <p:txBody>
            <a:bodyPr>
              <a:spAutoFit/>
            </a:bodyPr>
            <a:lstStyle/>
            <a:p>
              <a:pPr>
                <a:spcBef>
                  <a:spcPct val="50000"/>
                </a:spcBef>
              </a:pPr>
              <a:r>
                <a:rPr lang="es-ES" b="1" dirty="0"/>
                <a:t>Todos los </a:t>
              </a:r>
              <a:r>
                <a:rPr lang="es-ES" b="1" dirty="0" smtClean="0"/>
                <a:t>adaptadores</a:t>
              </a:r>
              <a:endParaRPr lang="es-ES" b="1" dirty="0"/>
            </a:p>
          </p:txBody>
        </p:sp>
      </p:grpSp>
      <p:grpSp>
        <p:nvGrpSpPr>
          <p:cNvPr id="20" name="Group 31"/>
          <p:cNvGrpSpPr>
            <a:grpSpLocks/>
          </p:cNvGrpSpPr>
          <p:nvPr/>
        </p:nvGrpSpPr>
        <p:grpSpPr bwMode="auto">
          <a:xfrm>
            <a:off x="4578350" y="2212975"/>
            <a:ext cx="4433888" cy="1160463"/>
            <a:chOff x="2884" y="1394"/>
            <a:chExt cx="2793" cy="731"/>
          </a:xfrm>
        </p:grpSpPr>
        <p:pic>
          <p:nvPicPr>
            <p:cNvPr id="21" name="Picture 11" descr="0 Rectangle 1to6 Gel Gel2 - Carrot"/>
            <p:cNvPicPr preferRelativeResize="0">
              <a:picLocks noChangeArrowheads="1"/>
            </p:cNvPicPr>
            <p:nvPr/>
          </p:nvPicPr>
          <p:blipFill>
            <a:blip r:embed="rId7"/>
            <a:srcRect/>
            <a:stretch>
              <a:fillRect/>
            </a:stretch>
          </p:blipFill>
          <p:spPr bwMode="auto">
            <a:xfrm>
              <a:off x="2884" y="1394"/>
              <a:ext cx="2793" cy="731"/>
            </a:xfrm>
            <a:prstGeom prst="rect">
              <a:avLst/>
            </a:prstGeom>
            <a:noFill/>
            <a:ln w="9525">
              <a:noFill/>
              <a:miter lim="800000"/>
              <a:headEnd/>
              <a:tailEnd/>
            </a:ln>
          </p:spPr>
        </p:pic>
        <p:sp>
          <p:nvSpPr>
            <p:cNvPr id="22" name="Text Box 20"/>
            <p:cNvSpPr txBox="1">
              <a:spLocks noChangeArrowheads="1"/>
            </p:cNvSpPr>
            <p:nvPr/>
          </p:nvSpPr>
          <p:spPr bwMode="auto">
            <a:xfrm>
              <a:off x="3068" y="1511"/>
              <a:ext cx="2363" cy="407"/>
            </a:xfrm>
            <a:prstGeom prst="rect">
              <a:avLst/>
            </a:prstGeom>
            <a:noFill/>
            <a:ln w="12700">
              <a:noFill/>
              <a:miter lim="800000"/>
              <a:headEnd/>
              <a:tailEnd/>
            </a:ln>
          </p:spPr>
          <p:txBody>
            <a:bodyPr>
              <a:spAutoFit/>
            </a:bodyPr>
            <a:lstStyle/>
            <a:p>
              <a:pPr>
                <a:spcBef>
                  <a:spcPct val="50000"/>
                </a:spcBef>
              </a:pPr>
              <a:r>
                <a:rPr lang="es-ES" b="1" dirty="0"/>
                <a:t>Usuario de AD ó cuenta de maquina.</a:t>
              </a:r>
            </a:p>
          </p:txBody>
        </p:sp>
      </p:grpSp>
      <p:grpSp>
        <p:nvGrpSpPr>
          <p:cNvPr id="23" name="Group 24"/>
          <p:cNvGrpSpPr>
            <a:grpSpLocks/>
          </p:cNvGrpSpPr>
          <p:nvPr/>
        </p:nvGrpSpPr>
        <p:grpSpPr bwMode="auto">
          <a:xfrm>
            <a:off x="4589463" y="3438525"/>
            <a:ext cx="4433887" cy="1160463"/>
            <a:chOff x="2891" y="2166"/>
            <a:chExt cx="2793" cy="731"/>
          </a:xfrm>
        </p:grpSpPr>
        <p:pic>
          <p:nvPicPr>
            <p:cNvPr id="24" name="Picture 13" descr="0 Rectangle 1to6 Gel Gel2 - deep purple"/>
            <p:cNvPicPr preferRelativeResize="0">
              <a:picLocks noChangeArrowheads="1"/>
            </p:cNvPicPr>
            <p:nvPr/>
          </p:nvPicPr>
          <p:blipFill>
            <a:blip r:embed="rId8"/>
            <a:srcRect/>
            <a:stretch>
              <a:fillRect/>
            </a:stretch>
          </p:blipFill>
          <p:spPr bwMode="auto">
            <a:xfrm>
              <a:off x="2891" y="2166"/>
              <a:ext cx="2793" cy="731"/>
            </a:xfrm>
            <a:prstGeom prst="rect">
              <a:avLst/>
            </a:prstGeom>
            <a:noFill/>
            <a:ln w="9525">
              <a:noFill/>
              <a:miter lim="800000"/>
              <a:headEnd/>
              <a:tailEnd/>
            </a:ln>
          </p:spPr>
        </p:pic>
        <p:sp>
          <p:nvSpPr>
            <p:cNvPr id="25" name="Text Box 21"/>
            <p:cNvSpPr txBox="1">
              <a:spLocks noChangeArrowheads="1"/>
            </p:cNvSpPr>
            <p:nvPr/>
          </p:nvSpPr>
          <p:spPr bwMode="auto">
            <a:xfrm>
              <a:off x="3075" y="2288"/>
              <a:ext cx="2363" cy="233"/>
            </a:xfrm>
            <a:prstGeom prst="rect">
              <a:avLst/>
            </a:prstGeom>
            <a:noFill/>
            <a:ln w="12700">
              <a:noFill/>
              <a:miter lim="800000"/>
              <a:headEnd/>
              <a:tailEnd/>
            </a:ln>
          </p:spPr>
          <p:txBody>
            <a:bodyPr>
              <a:spAutoFit/>
            </a:bodyPr>
            <a:lstStyle/>
            <a:p>
              <a:pPr>
                <a:spcBef>
                  <a:spcPct val="50000"/>
                </a:spcBef>
              </a:pPr>
              <a:r>
                <a:rPr lang="en-US" b="1"/>
                <a:t>ICMP ó ICMP v6</a:t>
              </a:r>
            </a:p>
          </p:txBody>
        </p:sp>
      </p:grpSp>
      <p:grpSp>
        <p:nvGrpSpPr>
          <p:cNvPr id="26" name="Group 23"/>
          <p:cNvGrpSpPr>
            <a:grpSpLocks/>
          </p:cNvGrpSpPr>
          <p:nvPr/>
        </p:nvGrpSpPr>
        <p:grpSpPr bwMode="auto">
          <a:xfrm>
            <a:off x="4578350" y="4598988"/>
            <a:ext cx="4433888" cy="1160462"/>
            <a:chOff x="2884" y="2897"/>
            <a:chExt cx="2793" cy="731"/>
          </a:xfrm>
        </p:grpSpPr>
        <p:pic>
          <p:nvPicPr>
            <p:cNvPr id="27" name="Picture 14" descr="0 Rectangle 1to6 Gel Gel2 - fuschia"/>
            <p:cNvPicPr preferRelativeResize="0">
              <a:picLocks noChangeArrowheads="1"/>
            </p:cNvPicPr>
            <p:nvPr/>
          </p:nvPicPr>
          <p:blipFill>
            <a:blip r:embed="rId9"/>
            <a:srcRect/>
            <a:stretch>
              <a:fillRect/>
            </a:stretch>
          </p:blipFill>
          <p:spPr bwMode="auto">
            <a:xfrm>
              <a:off x="2884" y="2897"/>
              <a:ext cx="2793" cy="731"/>
            </a:xfrm>
            <a:prstGeom prst="rect">
              <a:avLst/>
            </a:prstGeom>
            <a:noFill/>
            <a:ln w="9525">
              <a:noFill/>
              <a:miter lim="800000"/>
              <a:headEnd/>
              <a:tailEnd/>
            </a:ln>
          </p:spPr>
        </p:pic>
        <p:sp>
          <p:nvSpPr>
            <p:cNvPr id="28" name="Text Box 22"/>
            <p:cNvSpPr txBox="1">
              <a:spLocks noChangeArrowheads="1"/>
            </p:cNvSpPr>
            <p:nvPr/>
          </p:nvSpPr>
          <p:spPr bwMode="auto">
            <a:xfrm>
              <a:off x="3075" y="3151"/>
              <a:ext cx="2363" cy="231"/>
            </a:xfrm>
            <a:prstGeom prst="rect">
              <a:avLst/>
            </a:prstGeom>
            <a:noFill/>
            <a:ln w="12700">
              <a:noFill/>
              <a:miter lim="800000"/>
              <a:headEnd/>
              <a:tailEnd/>
            </a:ln>
          </p:spPr>
          <p:txBody>
            <a:bodyPr>
              <a:spAutoFit/>
            </a:bodyPr>
            <a:lstStyle/>
            <a:p>
              <a:pPr>
                <a:spcBef>
                  <a:spcPct val="50000"/>
                </a:spcBef>
              </a:pPr>
              <a:r>
                <a:rPr lang="es-ES" b="1"/>
                <a:t>Servicios</a:t>
              </a:r>
            </a:p>
          </p:txBody>
        </p:sp>
      </p:gr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par>
                          <p:cTn id="8" fill="hold">
                            <p:stCondLst>
                              <p:cond delay="500"/>
                            </p:stCondLst>
                            <p:childTnLst>
                              <p:par>
                                <p:cTn id="9" presetID="22" presetClass="entr" presetSubtype="8" fill="hold"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par>
                          <p:cTn id="12" fill="hold">
                            <p:stCondLst>
                              <p:cond delay="1000"/>
                            </p:stCondLst>
                            <p:childTnLst>
                              <p:par>
                                <p:cTn id="13" presetID="22" presetClass="entr" presetSubtype="8" fill="hold" nodeType="afterEffect">
                                  <p:stCondLst>
                                    <p:cond delay="0"/>
                                  </p:stCondLst>
                                  <p:childTnLst>
                                    <p:set>
                                      <p:cBhvr>
                                        <p:cTn id="14" dur="1" fill="hold">
                                          <p:stCondLst>
                                            <p:cond delay="0"/>
                                          </p:stCondLst>
                                        </p:cTn>
                                        <p:tgtEl>
                                          <p:spTgt spid="13"/>
                                        </p:tgtEl>
                                        <p:attrNameLst>
                                          <p:attrName>style.visibility</p:attrName>
                                        </p:attrNameLst>
                                      </p:cBhvr>
                                      <p:to>
                                        <p:strVal val="visible"/>
                                      </p:to>
                                    </p:set>
                                    <p:animEffect transition="in" filter="wipe(left)">
                                      <p:cBhvr>
                                        <p:cTn id="15" dur="500"/>
                                        <p:tgtEl>
                                          <p:spTgt spid="13"/>
                                        </p:tgtEl>
                                      </p:cBhvr>
                                    </p:animEffect>
                                  </p:childTnLst>
                                </p:cTn>
                              </p:par>
                            </p:childTnLst>
                          </p:cTn>
                        </p:par>
                        <p:par>
                          <p:cTn id="16" fill="hold">
                            <p:stCondLst>
                              <p:cond delay="1500"/>
                            </p:stCondLst>
                            <p:childTnLst>
                              <p:par>
                                <p:cTn id="17" presetID="22" presetClass="entr" presetSubtype="8"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left)">
                                      <p:cBhvr>
                                        <p:cTn id="19" dur="500"/>
                                        <p:tgtEl>
                                          <p:spTgt spid="10"/>
                                        </p:tgtEl>
                                      </p:cBhvr>
                                    </p:animEffect>
                                  </p:childTnLst>
                                </p:cTn>
                              </p:par>
                            </p:childTnLst>
                          </p:cTn>
                        </p:par>
                        <p:par>
                          <p:cTn id="20" fill="hold">
                            <p:stCondLst>
                              <p:cond delay="2000"/>
                            </p:stCondLst>
                            <p:childTnLst>
                              <p:par>
                                <p:cTn id="21" presetID="22" presetClass="entr" presetSubtype="8" fill="hold"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wipe(left)">
                                      <p:cBhvr>
                                        <p:cTn id="23" dur="500"/>
                                        <p:tgtEl>
                                          <p:spTgt spid="17"/>
                                        </p:tgtEl>
                                      </p:cBhvr>
                                    </p:animEffect>
                                  </p:childTnLst>
                                </p:cTn>
                              </p:par>
                            </p:childTnLst>
                          </p:cTn>
                        </p:par>
                        <p:par>
                          <p:cTn id="24" fill="hold">
                            <p:stCondLst>
                              <p:cond delay="2500"/>
                            </p:stCondLst>
                            <p:childTnLst>
                              <p:par>
                                <p:cTn id="25" presetID="4" presetClass="entr" presetSubtype="16" fill="hold" nodeType="after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box(in)">
                                      <p:cBhvr>
                                        <p:cTn id="27" dur="500"/>
                                        <p:tgtEl>
                                          <p:spTgt spid="20"/>
                                        </p:tgtEl>
                                      </p:cBhvr>
                                    </p:animEffect>
                                  </p:childTnLst>
                                </p:cTn>
                              </p:par>
                            </p:childTnLst>
                          </p:cTn>
                        </p:par>
                        <p:par>
                          <p:cTn id="28" fill="hold">
                            <p:stCondLst>
                              <p:cond delay="3000"/>
                            </p:stCondLst>
                            <p:childTnLst>
                              <p:par>
                                <p:cTn id="29" presetID="22" presetClass="entr" presetSubtype="8" fill="hold" nodeType="afterEffect">
                                  <p:stCondLst>
                                    <p:cond delay="0"/>
                                  </p:stCondLst>
                                  <p:childTnLst>
                                    <p:set>
                                      <p:cBhvr>
                                        <p:cTn id="30" dur="1" fill="hold">
                                          <p:stCondLst>
                                            <p:cond delay="0"/>
                                          </p:stCondLst>
                                        </p:cTn>
                                        <p:tgtEl>
                                          <p:spTgt spid="23"/>
                                        </p:tgtEl>
                                        <p:attrNameLst>
                                          <p:attrName>style.visibility</p:attrName>
                                        </p:attrNameLst>
                                      </p:cBhvr>
                                      <p:to>
                                        <p:strVal val="visible"/>
                                      </p:to>
                                    </p:set>
                                    <p:animEffect transition="in" filter="wipe(left)">
                                      <p:cBhvr>
                                        <p:cTn id="31" dur="500"/>
                                        <p:tgtEl>
                                          <p:spTgt spid="23"/>
                                        </p:tgtEl>
                                      </p:cBhvr>
                                    </p:animEffect>
                                  </p:childTnLst>
                                </p:cTn>
                              </p:par>
                            </p:childTnLst>
                          </p:cTn>
                        </p:par>
                        <p:par>
                          <p:cTn id="32" fill="hold">
                            <p:stCondLst>
                              <p:cond delay="3500"/>
                            </p:stCondLst>
                            <p:childTnLst>
                              <p:par>
                                <p:cTn id="33" presetID="22" presetClass="entr" presetSubtype="8" fill="hold" nodeType="afterEffect">
                                  <p:stCondLst>
                                    <p:cond delay="0"/>
                                  </p:stCondLst>
                                  <p:childTnLst>
                                    <p:set>
                                      <p:cBhvr>
                                        <p:cTn id="34" dur="1" fill="hold">
                                          <p:stCondLst>
                                            <p:cond delay="0"/>
                                          </p:stCondLst>
                                        </p:cTn>
                                        <p:tgtEl>
                                          <p:spTgt spid="26"/>
                                        </p:tgtEl>
                                        <p:attrNameLst>
                                          <p:attrName>style.visibility</p:attrName>
                                        </p:attrNameLst>
                                      </p:cBhvr>
                                      <p:to>
                                        <p:strVal val="visible"/>
                                      </p:to>
                                    </p:set>
                                    <p:animEffect transition="in" filter="wipe(left)">
                                      <p:cBhvr>
                                        <p:cTn id="35"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4159" name="Picture 31" descr="netsh advfirewall"/>
          <p:cNvPicPr>
            <a:picLocks noChangeAspect="1" noChangeArrowheads="1"/>
          </p:cNvPicPr>
          <p:nvPr/>
        </p:nvPicPr>
        <p:blipFill>
          <a:blip r:embed="rId3"/>
          <a:srcRect r="2908" b="41898"/>
          <a:stretch>
            <a:fillRect/>
          </a:stretch>
        </p:blipFill>
        <p:spPr bwMode="auto">
          <a:xfrm>
            <a:off x="374650" y="1517650"/>
            <a:ext cx="8324850" cy="3736975"/>
          </a:xfrm>
          <a:prstGeom prst="rect">
            <a:avLst/>
          </a:prstGeom>
          <a:noFill/>
          <a:ln w="9525">
            <a:noFill/>
            <a:miter lim="800000"/>
            <a:headEnd/>
            <a:tailEnd/>
          </a:ln>
        </p:spPr>
      </p:pic>
      <p:sp>
        <p:nvSpPr>
          <p:cNvPr id="19459" name="Rectangle 2"/>
          <p:cNvSpPr>
            <a:spLocks noChangeArrowheads="1"/>
          </p:cNvSpPr>
          <p:nvPr/>
        </p:nvSpPr>
        <p:spPr bwMode="auto">
          <a:xfrm>
            <a:off x="38100" y="73025"/>
            <a:ext cx="9105900" cy="1244600"/>
          </a:xfrm>
          <a:prstGeom prst="rect">
            <a:avLst/>
          </a:prstGeom>
          <a:noFill/>
          <a:ln w="9525">
            <a:noFill/>
            <a:miter lim="800000"/>
            <a:headEnd/>
            <a:tailEnd/>
          </a:ln>
        </p:spPr>
        <p:txBody>
          <a:bodyPr anchor="ctr"/>
          <a:lstStyle/>
          <a:p>
            <a:pPr eaLnBrk="1" hangingPunct="1"/>
            <a:endParaRPr lang="en-GB" sz="3600" b="1">
              <a:solidFill>
                <a:srgbClr val="FFFF99"/>
              </a:solidFill>
            </a:endParaRPr>
          </a:p>
        </p:txBody>
      </p:sp>
      <p:sp>
        <p:nvSpPr>
          <p:cNvPr id="19460" name="Rectangle 3"/>
          <p:cNvSpPr>
            <a:spLocks noGrp="1" noChangeArrowheads="1"/>
          </p:cNvSpPr>
          <p:nvPr>
            <p:ph type="title"/>
          </p:nvPr>
        </p:nvSpPr>
        <p:spPr/>
        <p:txBody>
          <a:bodyPr/>
          <a:lstStyle/>
          <a:p>
            <a:pPr eaLnBrk="1" hangingPunct="1"/>
            <a:r>
              <a:rPr lang="en-US" dirty="0" smtClean="0"/>
              <a:t>Linea de </a:t>
            </a:r>
            <a:r>
              <a:rPr lang="en-US" dirty="0" err="1" smtClean="0"/>
              <a:t>Comando-</a:t>
            </a:r>
            <a:r>
              <a:rPr lang="en-US" sz="3200" i="1" dirty="0" err="1" smtClean="0"/>
              <a:t>Netsh</a:t>
            </a:r>
            <a:r>
              <a:rPr lang="en-US" sz="3200" i="1" dirty="0" smtClean="0"/>
              <a:t> </a:t>
            </a:r>
            <a:r>
              <a:rPr lang="en-US" sz="3200" i="1" dirty="0" err="1" smtClean="0"/>
              <a:t>Advfirewall</a:t>
            </a:r>
            <a:endParaRPr lang="en-US" i="1" dirty="0" smtClean="0"/>
          </a:p>
        </p:txBody>
      </p:sp>
      <p:sp>
        <p:nvSpPr>
          <p:cNvPr id="6" name="5 Marcador de contenido"/>
          <p:cNvSpPr>
            <a:spLocks noGrp="1"/>
          </p:cNvSpPr>
          <p:nvPr>
            <p:ph idx="1"/>
          </p:nvPr>
        </p:nvSpPr>
        <p:spPr/>
        <p:txBody>
          <a:bodyPr/>
          <a:lstStyle/>
          <a:p>
            <a:endParaRPr lang="es-ES"/>
          </a:p>
        </p:txBody>
      </p:sp>
      <p:pic>
        <p:nvPicPr>
          <p:cNvPr id="944160" name="Picture 32" descr="advfirewall inbound"/>
          <p:cNvPicPr>
            <a:picLocks noChangeAspect="1" noChangeArrowheads="1"/>
          </p:cNvPicPr>
          <p:nvPr/>
        </p:nvPicPr>
        <p:blipFill>
          <a:blip r:embed="rId4"/>
          <a:srcRect r="2908" b="61980"/>
          <a:stretch>
            <a:fillRect/>
          </a:stretch>
        </p:blipFill>
        <p:spPr bwMode="auto">
          <a:xfrm>
            <a:off x="374650" y="2066925"/>
            <a:ext cx="8324850" cy="2444750"/>
          </a:xfrm>
          <a:prstGeom prst="rect">
            <a:avLst/>
          </a:prstGeom>
          <a:noFill/>
          <a:ln w="9525">
            <a:noFill/>
            <a:miter lim="800000"/>
            <a:headEnd/>
            <a:tailEnd/>
          </a:ln>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944159"/>
                                        </p:tgtEl>
                                        <p:attrNameLst>
                                          <p:attrName>style.visibility</p:attrName>
                                        </p:attrNameLst>
                                      </p:cBhvr>
                                      <p:to>
                                        <p:strVal val="visible"/>
                                      </p:to>
                                    </p:set>
                                    <p:anim calcmode="lin" valueType="num">
                                      <p:cBhvr>
                                        <p:cTn id="7" dur="500" fill="hold"/>
                                        <p:tgtEl>
                                          <p:spTgt spid="944159"/>
                                        </p:tgtEl>
                                        <p:attrNameLst>
                                          <p:attrName>ppt_w</p:attrName>
                                        </p:attrNameLst>
                                      </p:cBhvr>
                                      <p:tavLst>
                                        <p:tav tm="0">
                                          <p:val>
                                            <p:fltVal val="0"/>
                                          </p:val>
                                        </p:tav>
                                        <p:tav tm="100000">
                                          <p:val>
                                            <p:strVal val="#ppt_w"/>
                                          </p:val>
                                        </p:tav>
                                      </p:tavLst>
                                    </p:anim>
                                    <p:anim calcmode="lin" valueType="num">
                                      <p:cBhvr>
                                        <p:cTn id="8" dur="500" fill="hold"/>
                                        <p:tgtEl>
                                          <p:spTgt spid="944159"/>
                                        </p:tgtEl>
                                        <p:attrNameLst>
                                          <p:attrName>ppt_h</p:attrName>
                                        </p:attrNameLst>
                                      </p:cBhvr>
                                      <p:tavLst>
                                        <p:tav tm="0">
                                          <p:val>
                                            <p:fltVal val="0"/>
                                          </p:val>
                                        </p:tav>
                                        <p:tav tm="100000">
                                          <p:val>
                                            <p:strVal val="#ppt_h"/>
                                          </p:val>
                                        </p:tav>
                                      </p:tavLst>
                                    </p:anim>
                                    <p:animEffect transition="in" filter="fade">
                                      <p:cBhvr>
                                        <p:cTn id="9" dur="500"/>
                                        <p:tgtEl>
                                          <p:spTgt spid="94415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nodeType="clickEffect">
                                  <p:stCondLst>
                                    <p:cond delay="0"/>
                                  </p:stCondLst>
                                  <p:childTnLst>
                                    <p:set>
                                      <p:cBhvr>
                                        <p:cTn id="13" dur="1" fill="hold">
                                          <p:stCondLst>
                                            <p:cond delay="0"/>
                                          </p:stCondLst>
                                        </p:cTn>
                                        <p:tgtEl>
                                          <p:spTgt spid="944160"/>
                                        </p:tgtEl>
                                        <p:attrNameLst>
                                          <p:attrName>style.visibility</p:attrName>
                                        </p:attrNameLst>
                                      </p:cBhvr>
                                      <p:to>
                                        <p:strVal val="visible"/>
                                      </p:to>
                                    </p:set>
                                    <p:anim calcmode="lin" valueType="num">
                                      <p:cBhvr>
                                        <p:cTn id="14" dur="500" fill="hold"/>
                                        <p:tgtEl>
                                          <p:spTgt spid="944160"/>
                                        </p:tgtEl>
                                        <p:attrNameLst>
                                          <p:attrName>ppt_w</p:attrName>
                                        </p:attrNameLst>
                                      </p:cBhvr>
                                      <p:tavLst>
                                        <p:tav tm="0">
                                          <p:val>
                                            <p:fltVal val="0"/>
                                          </p:val>
                                        </p:tav>
                                        <p:tav tm="100000">
                                          <p:val>
                                            <p:strVal val="#ppt_w"/>
                                          </p:val>
                                        </p:tav>
                                      </p:tavLst>
                                    </p:anim>
                                    <p:anim calcmode="lin" valueType="num">
                                      <p:cBhvr>
                                        <p:cTn id="15" dur="500" fill="hold"/>
                                        <p:tgtEl>
                                          <p:spTgt spid="944160"/>
                                        </p:tgtEl>
                                        <p:attrNameLst>
                                          <p:attrName>ppt_h</p:attrName>
                                        </p:attrNameLst>
                                      </p:cBhvr>
                                      <p:tavLst>
                                        <p:tav tm="0">
                                          <p:val>
                                            <p:fltVal val="0"/>
                                          </p:val>
                                        </p:tav>
                                        <p:tav tm="100000">
                                          <p:val>
                                            <p:strVal val="#ppt_h"/>
                                          </p:val>
                                        </p:tav>
                                      </p:tavLst>
                                    </p:anim>
                                    <p:animEffect transition="in" filter="fade">
                                      <p:cBhvr>
                                        <p:cTn id="16" dur="500"/>
                                        <p:tgtEl>
                                          <p:spTgt spid="944160"/>
                                        </p:tgtEl>
                                      </p:cBhvr>
                                    </p:animEffect>
                                  </p:childTnLst>
                                </p:cTn>
                              </p:par>
                              <p:par>
                                <p:cTn id="17" presetID="10" presetClass="exit" presetSubtype="0" fill="hold" nodeType="withEffect">
                                  <p:stCondLst>
                                    <p:cond delay="0"/>
                                  </p:stCondLst>
                                  <p:childTnLst>
                                    <p:animEffect transition="out" filter="fade">
                                      <p:cBhvr>
                                        <p:cTn id="18" dur="500"/>
                                        <p:tgtEl>
                                          <p:spTgt spid="944159"/>
                                        </p:tgtEl>
                                      </p:cBhvr>
                                    </p:animEffect>
                                    <p:set>
                                      <p:cBhvr>
                                        <p:cTn id="19" dur="1" fill="hold">
                                          <p:stCondLst>
                                            <p:cond delay="499"/>
                                          </p:stCondLst>
                                        </p:cTn>
                                        <p:tgtEl>
                                          <p:spTgt spid="94415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noFill/>
        </p:spPr>
        <p:txBody>
          <a:bodyPr tIns="0" rIns="0" bIns="0"/>
          <a:lstStyle/>
          <a:p>
            <a:r>
              <a:rPr lang="en-US" smtClean="0"/>
              <a:t>IPSec</a:t>
            </a:r>
          </a:p>
        </p:txBody>
      </p:sp>
      <p:sp>
        <p:nvSpPr>
          <p:cNvPr id="6" name="5 Marcador de texto"/>
          <p:cNvSpPr>
            <a:spLocks noGrp="1"/>
          </p:cNvSpPr>
          <p:nvPr>
            <p:ph type="body" sz="quarter" idx="10"/>
          </p:nvPr>
        </p:nvSpPr>
        <p:spPr>
          <a:xfrm>
            <a:off x="357158" y="928670"/>
            <a:ext cx="8382000" cy="5638467"/>
          </a:xfrm>
        </p:spPr>
        <p:txBody>
          <a:bodyPr/>
          <a:lstStyle/>
          <a:p>
            <a:r>
              <a:rPr lang="es-ES" dirty="0" smtClean="0"/>
              <a:t>Integrado con WFAS</a:t>
            </a:r>
          </a:p>
          <a:p>
            <a:r>
              <a:rPr lang="es-ES" dirty="0" smtClean="0"/>
              <a:t>Mejoras de </a:t>
            </a:r>
            <a:r>
              <a:rPr lang="es-ES" dirty="0" err="1" smtClean="0"/>
              <a:t>IPSec</a:t>
            </a:r>
            <a:r>
              <a:rPr lang="es-ES" dirty="0" smtClean="0"/>
              <a:t>:</a:t>
            </a:r>
          </a:p>
          <a:p>
            <a:pPr lvl="1"/>
            <a:r>
              <a:rPr lang="es-ES" dirty="0" smtClean="0"/>
              <a:t>Configuración de políticas mas sencilla</a:t>
            </a:r>
          </a:p>
          <a:p>
            <a:pPr lvl="1"/>
            <a:r>
              <a:rPr lang="es-ES" dirty="0" smtClean="0"/>
              <a:t>Protección </a:t>
            </a:r>
            <a:r>
              <a:rPr lang="es-ES" dirty="0" err="1" smtClean="0"/>
              <a:t>IPSec</a:t>
            </a:r>
            <a:r>
              <a:rPr lang="es-ES" dirty="0" smtClean="0"/>
              <a:t> </a:t>
            </a:r>
            <a:r>
              <a:rPr lang="es-ES" dirty="0" err="1" smtClean="0"/>
              <a:t>Client</a:t>
            </a:r>
            <a:r>
              <a:rPr lang="es-ES" dirty="0" smtClean="0"/>
              <a:t>-a-DC</a:t>
            </a:r>
          </a:p>
          <a:p>
            <a:pPr lvl="1"/>
            <a:r>
              <a:rPr lang="es-ES" dirty="0" smtClean="0"/>
              <a:t>Mejoras para soportar NLB y </a:t>
            </a:r>
            <a:r>
              <a:rPr lang="es-ES" dirty="0" err="1" smtClean="0"/>
              <a:t>Cluster</a:t>
            </a:r>
            <a:r>
              <a:rPr lang="es-ES" dirty="0" smtClean="0"/>
              <a:t> Server</a:t>
            </a:r>
          </a:p>
          <a:p>
            <a:pPr lvl="1"/>
            <a:r>
              <a:rPr lang="es-ES" dirty="0" smtClean="0"/>
              <a:t>Autenticación </a:t>
            </a:r>
            <a:r>
              <a:rPr lang="es-ES" dirty="0" err="1" smtClean="0"/>
              <a:t>IPSec</a:t>
            </a:r>
            <a:r>
              <a:rPr lang="es-ES" dirty="0" smtClean="0"/>
              <a:t> mejorada</a:t>
            </a:r>
          </a:p>
          <a:p>
            <a:pPr lvl="1"/>
            <a:r>
              <a:rPr lang="es-ES" dirty="0" smtClean="0"/>
              <a:t>Integración con NAP</a:t>
            </a:r>
          </a:p>
          <a:p>
            <a:pPr lvl="1"/>
            <a:r>
              <a:rPr lang="es-ES" dirty="0" smtClean="0"/>
              <a:t>Múltiples métodos de  Autenticación</a:t>
            </a:r>
          </a:p>
          <a:p>
            <a:pPr lvl="1"/>
            <a:r>
              <a:rPr lang="es-ES" dirty="0" smtClean="0"/>
              <a:t>Nuevos algoritmos de Cifrado</a:t>
            </a:r>
          </a:p>
          <a:p>
            <a:pPr lvl="1"/>
            <a:r>
              <a:rPr lang="es-ES" dirty="0" smtClean="0"/>
              <a:t>Contadores y eventos de mayor detalle</a:t>
            </a:r>
          </a:p>
          <a:p>
            <a:pPr lvl="1"/>
            <a:r>
              <a:rPr lang="es-ES" dirty="0" smtClean="0"/>
              <a:t>Soporte para NDF (Network </a:t>
            </a:r>
            <a:r>
              <a:rPr lang="es-ES" dirty="0" err="1" smtClean="0"/>
              <a:t>Diagnostics</a:t>
            </a:r>
            <a:r>
              <a:rPr lang="es-ES" dirty="0" smtClean="0"/>
              <a:t> Framework)</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Subtítulo"/>
          <p:cNvSpPr>
            <a:spLocks noGrp="1"/>
          </p:cNvSpPr>
          <p:nvPr>
            <p:ph type="subTitle" idx="1"/>
          </p:nvPr>
        </p:nvSpPr>
        <p:spPr>
          <a:xfrm>
            <a:off x="642910" y="3500438"/>
            <a:ext cx="8001056" cy="461665"/>
          </a:xfrm>
        </p:spPr>
        <p:txBody>
          <a:bodyPr/>
          <a:lstStyle/>
          <a:p>
            <a:pPr marL="514350" indent="-514350">
              <a:buFont typeface="Arial" pitchFamily="34" charset="0"/>
              <a:buChar char="•"/>
            </a:pPr>
            <a:r>
              <a:rPr lang="es-ES" dirty="0" smtClean="0"/>
              <a:t>Windows Firewall con seguridad Avanzada</a:t>
            </a:r>
          </a:p>
        </p:txBody>
      </p:sp>
      <p:sp>
        <p:nvSpPr>
          <p:cNvPr id="19460" name="Rectangle 4"/>
          <p:cNvSpPr>
            <a:spLocks noGrp="1" noChangeArrowheads="1"/>
          </p:cNvSpPr>
          <p:nvPr>
            <p:ph type="body" sz="quarter" idx="10"/>
          </p:nvPr>
        </p:nvSpPr>
        <p:spPr>
          <a:xfrm>
            <a:off x="571472" y="2621327"/>
            <a:ext cx="7572375" cy="609398"/>
          </a:xfrm>
          <a:noFill/>
        </p:spPr>
        <p:txBody>
          <a:bodyPr/>
          <a:lstStyle/>
          <a:p>
            <a:r>
              <a:rPr smtClean="0"/>
              <a:t>Mejoras de Seguridad en Red</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4450"/>
            <a:ext cx="8229600" cy="850900"/>
          </a:xfrm>
        </p:spPr>
        <p:txBody>
          <a:bodyPr/>
          <a:lstStyle/>
          <a:p>
            <a:pPr eaLnBrk="1" hangingPunct="1"/>
            <a:r>
              <a:rPr lang="es-ES" smtClean="0"/>
              <a:t>Cifrado completo del Disco</a:t>
            </a:r>
            <a:br>
              <a:rPr lang="es-ES" smtClean="0"/>
            </a:br>
            <a:r>
              <a:rPr lang="es-ES" sz="2800" smtClean="0">
                <a:solidFill>
                  <a:schemeClr val="accent1"/>
                </a:solidFill>
              </a:rPr>
              <a:t>BitLocker™ Drive Encryption (BDE)</a:t>
            </a:r>
          </a:p>
        </p:txBody>
      </p:sp>
      <p:sp>
        <p:nvSpPr>
          <p:cNvPr id="17411" name="Rectangle 3"/>
          <p:cNvSpPr>
            <a:spLocks noGrp="1" noChangeArrowheads="1"/>
          </p:cNvSpPr>
          <p:nvPr>
            <p:ph type="body" idx="1"/>
          </p:nvPr>
        </p:nvSpPr>
        <p:spPr>
          <a:xfrm>
            <a:off x="468313" y="1341438"/>
            <a:ext cx="8675687" cy="4555093"/>
          </a:xfrm>
        </p:spPr>
        <p:txBody>
          <a:bodyPr/>
          <a:lstStyle/>
          <a:p>
            <a:pPr eaLnBrk="1" hangingPunct="1">
              <a:lnSpc>
                <a:spcPct val="90000"/>
              </a:lnSpc>
            </a:pPr>
            <a:r>
              <a:rPr lang="es-ES" sz="2800" dirty="0" smtClean="0"/>
              <a:t>BDE cifra y firma todo el contenido del Disco Duro</a:t>
            </a:r>
          </a:p>
          <a:p>
            <a:pPr eaLnBrk="1" hangingPunct="1">
              <a:lnSpc>
                <a:spcPct val="90000"/>
              </a:lnSpc>
            </a:pPr>
            <a:r>
              <a:rPr lang="es-ES" sz="2800" dirty="0" smtClean="0"/>
              <a:t>El chip TPM proporciona la gestión de claves y valida la integridad del arranque de la máquina </a:t>
            </a:r>
          </a:p>
          <a:p>
            <a:pPr eaLnBrk="1" hangingPunct="1">
              <a:lnSpc>
                <a:spcPct val="90000"/>
              </a:lnSpc>
            </a:pPr>
            <a:r>
              <a:rPr lang="es-ES" sz="2800" i="1" dirty="0" smtClean="0"/>
              <a:t>Por lo tanto</a:t>
            </a:r>
          </a:p>
          <a:p>
            <a:pPr lvl="1" eaLnBrk="1" hangingPunct="1">
              <a:lnSpc>
                <a:spcPct val="90000"/>
              </a:lnSpc>
            </a:pPr>
            <a:r>
              <a:rPr lang="es-ES" sz="2400" dirty="0" smtClean="0"/>
              <a:t>Cualquier modificación de los datos, no autorizada realizada “off-line” es descubierta y el acceso es denegado</a:t>
            </a:r>
          </a:p>
          <a:p>
            <a:pPr lvl="2" eaLnBrk="1" hangingPunct="1">
              <a:lnSpc>
                <a:spcPct val="90000"/>
              </a:lnSpc>
            </a:pPr>
            <a:r>
              <a:rPr lang="es-ES" sz="2000" dirty="0" smtClean="0"/>
              <a:t>Nos previene de ataques que utilizan herramientas que acceden al disco duro cuando Windows no se esta ejecutando.</a:t>
            </a:r>
          </a:p>
          <a:p>
            <a:pPr lvl="1" eaLnBrk="1" hangingPunct="1">
              <a:lnSpc>
                <a:spcPct val="90000"/>
              </a:lnSpc>
            </a:pPr>
            <a:r>
              <a:rPr lang="es-ES" sz="2400" dirty="0" smtClean="0"/>
              <a:t>Protección contra el robo de datos cuando se pierde o te roban el equipo</a:t>
            </a:r>
          </a:p>
          <a:p>
            <a:pPr lvl="1" eaLnBrk="1" hangingPunct="1">
              <a:lnSpc>
                <a:spcPct val="90000"/>
              </a:lnSpc>
            </a:pPr>
            <a:r>
              <a:rPr lang="es-ES" sz="2400" dirty="0" smtClean="0"/>
              <a:t>Parte esencial del arranque seguro</a:t>
            </a:r>
          </a:p>
        </p:txBody>
      </p:sp>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7/26/2007 8:15:12 PM&quot;&gt;&lt;Slide id=&quot;256&quot; dur=&quot;3.8125&quot; bld=&quot;INVLD&quot;/&gt;&lt;Slide id=&quot;257&quot; dur=&quot;1.289063&quot;/&gt;&lt;Slide id=&quot;297&quot; dur=&quot;1.875&quot;/&gt;&lt;Slide id=&quot;257&quot; dur=&quot;1.226563&quot;/&gt;&lt;Slide id=&quot;256&quot; dur=&quot;1044.797&quot;/&gt;&lt;Slide id=&quot;257&quot; dur=&quot;110.6094&quot;/&gt;&lt;Slide id=&quot;297&quot; dur=&quot;173.9141&quot; bld=&quot;|170.1|1.1|.9&quot;/&gt;&lt;Slide id=&quot;300&quot; dur=&quot;35.80469&quot; bld=&quot;|1.4|10.3|6.9|7.4&quot;/&gt;&lt;Slide id=&quot;301&quot; dur=&quot;71.15625&quot; bld=&quot;|3.6|23|28.4&quot;/&gt;&lt;Slide id=&quot;302&quot; dur=&quot;55.66406&quot; bld=&quot;|3.3|32.2&quot;/&gt;&lt;Slide id=&quot;303&quot; dur=&quot;67.63281&quot; bld=&quot;|1.3|22.3&quot;/&gt;&lt;Slide id=&quot;304&quot; dur=&quot;25.03125&quot; bld=&quot;|1.2|11.7&quot;/&gt;&lt;Slide id=&quot;305&quot; dur=&quot;142.875&quot; bld=&quot;|10|85.3&quot;/&gt;&lt;Slide id=&quot;332&quot; dur=&quot;218.9375&quot; bld=&quot;|3.9|21.5|18|71.6|8|32.5|35.6&quot;/&gt;&lt;Slide id=&quot;306&quot; dur=&quot;72.73438&quot;/&gt;&lt;Slide id=&quot;307&quot; dur=&quot;294.1406&quot; bld=&quot;|5.1|123.3|100.1&quot;/&gt;&lt;Slide id=&quot;335&quot; dur=&quot;148.3594&quot;/&gt;&lt;Slide id=&quot;308&quot; dur=&quot;190.5391&quot; bld=&quot;|3.1|34.7|123.5&quot;/&gt;&lt;Slide id=&quot;310&quot; dur=&quot;234&quot; bld=&quot;|17.9|43.8|68.1&quot;/&gt;&lt;Slide id=&quot;342&quot; dur=&quot;170.3516&quot; bld=&quot;|4.3|99.3|24.2&quot;/&gt;&lt;Slide id=&quot;311&quot; dur=&quot;222.2813&quot; bld=&quot;|4|89|48.8&quot;/&gt;&lt;Slide id=&quot;313&quot; dur=&quot;295.9063&quot; bld=&quot;|57.8|40.1|105.9&quot;/&gt;&lt;Slide id=&quot;314&quot; dur=&quot;287.5156&quot; bld=&quot;|14.1|63.7|192.1&quot;/&gt;&lt;Slide id=&quot;316&quot; dur=&quot;288.5469&quot; bld=&quot;|190.1|1.1|83.1&quot;/&gt;&lt;Slide id=&quot;317&quot; dur=&quot;211.8984&quot; bld=&quot;|11.9|15.8|163.5&quot;/&gt;&lt;Slide id=&quot;318&quot; dur=&quot;252&quot; bld=&quot;|137.5|8.5|68.5&quot;/&gt;&lt;Slide id=&quot;339&quot; dur=&quot;37.33594&quot;/&gt;&lt;Slide id=&quot;319&quot; dur=&quot;26.59375&quot;/&gt;&lt;Slide id=&quot;339&quot; dur=&quot;120.875&quot;/&gt;&lt;Slide id=&quot;318&quot; dur=&quot;9.484375&quot;/&gt;&lt;Slide id=&quot;339&quot; dur=&quot;.96875&quot;/&gt;&lt;Slide id=&quot;319&quot; dur=&quot;89.49219&quot; bld=&quot;|76.6|5.5|2|1.4|1.5|.7&quot;/&gt;&lt;Slide id=&quot;334&quot; dur=&quot;111.875&quot; bld=&quot;|19.8|45.4|17|7.6&quot;/&gt;&lt;Slide id=&quot;323&quot; dur=&quot;41.50781&quot;/&gt;&lt;Slide id=&quot;333&quot; dur=&quot;28.125&quot;/&gt;&lt;Slide id=&quot;324&quot; dur=&quot;46.375&quot;/&gt;&lt;Slide id=&quot;325&quot; dur=&quot;1.40625&quot;/&gt;&lt;Slide id=&quot;324&quot; dur=&quot;61.0625&quot;/&gt;&lt;Slide id=&quot;325&quot; dur=&quot;67.27344&quot;/&gt;&lt;Slide id=&quot;326&quot; dur=&quot;30.66406&quot;/&gt;&lt;Slide id=&quot;340&quot; dur=&quot;58.04688&quot;/&gt;&lt;Slide id=&quot;327&quot; dur=&quot;33.03906&quot;/&gt;&lt;Slide id=&quot;330&quot; dur=&quot;47.85156&quot; bld=&quot;|1.2|24.1&quot;/&gt;&lt;Slide id=&quot;331&quot; dur=&quot;30.8125&quot;/&gt;&lt;Slide id=&quot;298&quot; dur=&quot;7.875&quot;/&gt;&lt;Slide id=&quot;295&quot; dur=&quot;26.99219&quot;/&gt;&lt;Slide id=&quot;271&quot; dur=&quot;20.52344&quot;/&gt;&lt;/Timings&gt;&lt;Timings time=&quot;7/26/2007 8:13:38 PM&quot;&gt;&lt;Slide id=&quot;256&quot; dur=&quot;6.273438&quot; bld=&quot;INVLD&quot;/&gt;&lt;Slide id=&quot;257&quot; dur=&quot;1.328125&quot;/&gt;&lt;Slide id=&quot;297&quot; dur=&quot;1.875&quot;/&gt;&lt;Slide id=&quot;257&quot; dur=&quot;1.570313&quot;/&gt;&lt;Slide id=&quot;297&quot; dur=&quot;5&quot; bld=&quot;|.5|1.1|2.1&quot;/&gt;&lt;/Timings&gt;&lt;Timings time=&quot;7/26/2007 4:53:29 AM&quot;&gt;&lt;Slide id=&quot;299&quot; dur=&quot;535.5957&quot; bld=&quot;INVLD&quot;/&gt;&lt;Slide id=&quot;331&quot; dur=&quot;1.671875&quot;/&gt;&lt;Slide id=&quot;299&quot; dur=&quot;2.482422&quot;/&gt;&lt;/Timings&gt;&lt;/WMTools&gt;"/>
</p:tagLst>
</file>

<file path=ppt/tags/tag2.xml><?xml version="1.0" encoding="utf-8"?>
<p:tagLst xmlns:a="http://schemas.openxmlformats.org/drawingml/2006/main" xmlns:r="http://schemas.openxmlformats.org/officeDocument/2006/relationships" xmlns:p="http://schemas.openxmlformats.org/presentationml/2006/main">
  <p:tag name="TIMING" val="|12.2|22.9|78.5"/>
</p:tagLst>
</file>

<file path=ppt/theme/theme1.xml><?xml version="1.0" encoding="utf-8"?>
<a:theme xmlns:a="http://schemas.openxmlformats.org/drawingml/2006/main" name="WebCastW2K8">
  <a:themeElements>
    <a:clrScheme name="Purple Template-Template">
      <a:dk1>
        <a:srgbClr val="000000"/>
      </a:dk1>
      <a:lt1>
        <a:srgbClr val="FFFFFF"/>
      </a:lt1>
      <a:dk2>
        <a:srgbClr val="663474"/>
      </a:dk2>
      <a:lt2>
        <a:srgbClr val="DBB7FF"/>
      </a:lt2>
      <a:accent1>
        <a:srgbClr val="FFC000"/>
      </a:accent1>
      <a:accent2>
        <a:srgbClr val="3497AE"/>
      </a:accent2>
      <a:accent3>
        <a:srgbClr val="DF8045"/>
      </a:accent3>
      <a:accent4>
        <a:srgbClr val="7DCC2E"/>
      </a:accent4>
      <a:accent5>
        <a:srgbClr val="FF9929"/>
      </a:accent5>
      <a:accent6>
        <a:srgbClr val="2681E6"/>
      </a:accent6>
      <a:hlink>
        <a:srgbClr val="F0ED7B"/>
      </a:hlink>
      <a:folHlink>
        <a:srgbClr val="F3EB4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WebCastW2K8</Template>
  <TotalTime>602</TotalTime>
  <Words>1746</Words>
  <Application>Microsoft Office PowerPoint</Application>
  <PresentationFormat>On-screen Show (4:3)</PresentationFormat>
  <Paragraphs>365</Paragraphs>
  <Slides>29</Slides>
  <Notes>23</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WebCastW2K8</vt:lpstr>
      <vt:lpstr>Mejoras de Seguridad</vt:lpstr>
      <vt:lpstr>Agenda</vt:lpstr>
      <vt:lpstr>Características del Windows Firewall</vt:lpstr>
      <vt:lpstr>Nueva consola de seguridad avanzada</vt:lpstr>
      <vt:lpstr>Reglas Avanzadas</vt:lpstr>
      <vt:lpstr>Linea de Comando-Netsh Advfirewall</vt:lpstr>
      <vt:lpstr>IPSec</vt:lpstr>
      <vt:lpstr>Slide 8</vt:lpstr>
      <vt:lpstr>Cifrado completo del Disco BitLocker™ Drive Encryption (BDE)</vt:lpstr>
      <vt:lpstr>Diseño del Disco</vt:lpstr>
      <vt:lpstr>Integridad en el Código del SO I Protección a los ficheros del SO</vt:lpstr>
      <vt:lpstr>Integridad en Código del SO II</vt:lpstr>
      <vt:lpstr>Fortificación del Servidor</vt:lpstr>
      <vt:lpstr>Fortificación de los Servicios </vt:lpstr>
      <vt:lpstr>Cambios en los servicios</vt:lpstr>
      <vt:lpstr>Control sobre las cuentas de Usuario I</vt:lpstr>
      <vt:lpstr>Control sobre las cuentas de Usuario II</vt:lpstr>
      <vt:lpstr>Fortificación de Servidor Control sobre la instalación de Dispositivos</vt:lpstr>
      <vt:lpstr>Slide 19</vt:lpstr>
      <vt:lpstr>Auditoria de los Servicios de AD</vt:lpstr>
      <vt:lpstr>DC de solo-lectura (RODC)</vt:lpstr>
      <vt:lpstr>DC de solo-lectura (RODC)</vt:lpstr>
      <vt:lpstr>Enterprise PKI</vt:lpstr>
      <vt:lpstr>Enterprise PKI</vt:lpstr>
      <vt:lpstr>Slide 25</vt:lpstr>
      <vt:lpstr>Recursos</vt:lpstr>
      <vt:lpstr>Recursos TechNet</vt:lpstr>
      <vt:lpstr>Recursos TechNet</vt:lpstr>
      <vt:lpstr>Slide 29</vt:lpstr>
    </vt:vector>
  </TitlesOfParts>
  <Manager>&lt;Content Manager Name Here&gt;</Manager>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Mejoras de Seguridad</dc:title>
  <dc:subject>TechReady 5</dc:subject>
  <dc:creator>José Parada Gimeno</dc:creator>
  <dc:description>Template design: Joepan
Formatting:
Event Date: July 23-27, 2007
Event Location: Seattle, Wa
Audience:</dc:description>
  <cp:lastModifiedBy>v-ancava</cp:lastModifiedBy>
  <cp:revision>64</cp:revision>
  <dcterms:created xsi:type="dcterms:W3CDTF">2007-08-10T10:24:58Z</dcterms:created>
  <dcterms:modified xsi:type="dcterms:W3CDTF">2007-10-25T12:00:11Z</dcterms:modified>
</cp:coreProperties>
</file>