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1"/>
  </p:sldMasterIdLst>
  <p:notesMasterIdLst>
    <p:notesMasterId r:id="rId47"/>
  </p:notesMasterIdLst>
  <p:handoutMasterIdLst>
    <p:handoutMasterId r:id="rId48"/>
  </p:handoutMasterIdLst>
  <p:sldIdLst>
    <p:sldId id="256" r:id="rId2"/>
    <p:sldId id="291" r:id="rId3"/>
    <p:sldId id="292" r:id="rId4"/>
    <p:sldId id="293" r:id="rId5"/>
    <p:sldId id="301" r:id="rId6"/>
    <p:sldId id="294" r:id="rId7"/>
    <p:sldId id="329" r:id="rId8"/>
    <p:sldId id="330" r:id="rId9"/>
    <p:sldId id="262" r:id="rId10"/>
    <p:sldId id="305" r:id="rId11"/>
    <p:sldId id="331" r:id="rId12"/>
    <p:sldId id="265" r:id="rId13"/>
    <p:sldId id="295" r:id="rId14"/>
    <p:sldId id="296" r:id="rId15"/>
    <p:sldId id="272" r:id="rId16"/>
    <p:sldId id="302" r:id="rId17"/>
    <p:sldId id="304" r:id="rId18"/>
    <p:sldId id="306" r:id="rId19"/>
    <p:sldId id="303" r:id="rId20"/>
    <p:sldId id="307" r:id="rId21"/>
    <p:sldId id="298" r:id="rId22"/>
    <p:sldId id="314" r:id="rId23"/>
    <p:sldId id="315" r:id="rId24"/>
    <p:sldId id="328" r:id="rId25"/>
    <p:sldId id="311" r:id="rId26"/>
    <p:sldId id="317" r:id="rId27"/>
    <p:sldId id="316" r:id="rId28"/>
    <p:sldId id="318" r:id="rId29"/>
    <p:sldId id="286" r:id="rId30"/>
    <p:sldId id="299" r:id="rId31"/>
    <p:sldId id="326" r:id="rId32"/>
    <p:sldId id="319" r:id="rId33"/>
    <p:sldId id="324" r:id="rId34"/>
    <p:sldId id="320" r:id="rId35"/>
    <p:sldId id="323" r:id="rId36"/>
    <p:sldId id="321" r:id="rId37"/>
    <p:sldId id="332" r:id="rId38"/>
    <p:sldId id="297" r:id="rId39"/>
    <p:sldId id="325" r:id="rId40"/>
    <p:sldId id="266" r:id="rId41"/>
    <p:sldId id="327" r:id="rId42"/>
    <p:sldId id="333" r:id="rId43"/>
    <p:sldId id="334" r:id="rId44"/>
    <p:sldId id="335" r:id="rId45"/>
    <p:sldId id="336" r:id="rId46"/>
  </p:sldIdLst>
  <p:sldSz cx="9144000" cy="6858000" type="screen4x3"/>
  <p:notesSz cx="6858000" cy="9144000"/>
  <p:custDataLst>
    <p:tags r:id="rId49"/>
  </p:custDataLst>
  <p:defaultTextStyle>
    <a:defPPr>
      <a:defRPr lang="en-US"/>
    </a:defPPr>
    <a:lvl1pPr algn="l" defTabSz="912813" rtl="0" fontAlgn="base">
      <a:spcBef>
        <a:spcPct val="0"/>
      </a:spcBef>
      <a:spcAft>
        <a:spcPct val="0"/>
      </a:spcAft>
      <a:defRPr kern="1200">
        <a:solidFill>
          <a:schemeClr val="tx1"/>
        </a:solidFill>
        <a:latin typeface="Arial" charset="0"/>
        <a:ea typeface="+mn-ea"/>
        <a:cs typeface="Arial" charset="0"/>
      </a:defRPr>
    </a:lvl1pPr>
    <a:lvl2pPr marL="455613" indent="1588" algn="l" defTabSz="912813" rtl="0" fontAlgn="base">
      <a:spcBef>
        <a:spcPct val="0"/>
      </a:spcBef>
      <a:spcAft>
        <a:spcPct val="0"/>
      </a:spcAft>
      <a:defRPr kern="1200">
        <a:solidFill>
          <a:schemeClr val="tx1"/>
        </a:solidFill>
        <a:latin typeface="Arial" charset="0"/>
        <a:ea typeface="+mn-ea"/>
        <a:cs typeface="Arial" charset="0"/>
      </a:defRPr>
    </a:lvl2pPr>
    <a:lvl3pPr marL="912813" indent="1588" algn="l" defTabSz="912813" rtl="0" fontAlgn="base">
      <a:spcBef>
        <a:spcPct val="0"/>
      </a:spcBef>
      <a:spcAft>
        <a:spcPct val="0"/>
      </a:spcAft>
      <a:defRPr kern="1200">
        <a:solidFill>
          <a:schemeClr val="tx1"/>
        </a:solidFill>
        <a:latin typeface="Arial" charset="0"/>
        <a:ea typeface="+mn-ea"/>
        <a:cs typeface="Arial" charset="0"/>
      </a:defRPr>
    </a:lvl3pPr>
    <a:lvl4pPr marL="1370013" indent="1588" algn="l" defTabSz="912813" rtl="0" fontAlgn="base">
      <a:spcBef>
        <a:spcPct val="0"/>
      </a:spcBef>
      <a:spcAft>
        <a:spcPct val="0"/>
      </a:spcAft>
      <a:defRPr kern="1200">
        <a:solidFill>
          <a:schemeClr val="tx1"/>
        </a:solidFill>
        <a:latin typeface="Arial" charset="0"/>
        <a:ea typeface="+mn-ea"/>
        <a:cs typeface="Arial" charset="0"/>
      </a:defRPr>
    </a:lvl4pPr>
    <a:lvl5pPr marL="1827213" indent="1588" algn="l" defTabSz="912813"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srgbClr val="FF0000"/>
    </p:penClr>
  </p:showPr>
  <p:clrMru>
    <a:srgbClr val="F77938"/>
    <a:srgbClr val="F6AE1E"/>
    <a:srgbClr val="FFFFFF"/>
    <a:srgbClr val="FF0066"/>
    <a:srgbClr val="000000"/>
    <a:srgbClr val="F3AF35"/>
    <a:srgbClr val="9C42E6"/>
    <a:srgbClr val="D1943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55" autoAdjust="0"/>
    <p:restoredTop sz="65700" autoAdjust="0"/>
  </p:normalViewPr>
  <p:slideViewPr>
    <p:cSldViewPr>
      <p:cViewPr varScale="1">
        <p:scale>
          <a:sx n="71" d="100"/>
          <a:sy n="71" d="100"/>
        </p:scale>
        <p:origin x="-852" y="-90"/>
      </p:cViewPr>
      <p:guideLst>
        <p:guide orient="horz" pos="144"/>
        <p:guide orient="horz" pos="895"/>
        <p:guide orient="horz" pos="1484"/>
        <p:guide orient="horz" pos="1200"/>
        <p:guide orient="horz" pos="2736"/>
        <p:guide orient="horz" pos="4319"/>
        <p:guide pos="2880"/>
        <p:guide pos="240"/>
        <p:guide pos="460"/>
        <p:guide pos="5520"/>
        <p:guide pos="863"/>
        <p:guide pos="52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0" d="100"/>
          <a:sy n="70" d="100"/>
        </p:scale>
        <p:origin x="-1860"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70FD12-B2C6-48F9-838B-0727D4F3EADD}" type="doc">
      <dgm:prSet loTypeId="urn:microsoft.com/office/officeart/2005/8/layout/cycle7" loCatId="cycle" qsTypeId="urn:microsoft.com/office/officeart/2005/8/quickstyle/3d1" qsCatId="3D" csTypeId="urn:microsoft.com/office/officeart/2005/8/colors/accent1_2" csCatId="accent1" phldr="1"/>
      <dgm:spPr/>
      <dgm:t>
        <a:bodyPr/>
        <a:lstStyle/>
        <a:p>
          <a:endParaRPr lang="en-GB"/>
        </a:p>
      </dgm:t>
    </dgm:pt>
    <dgm:pt modelId="{017F2809-A9EE-4DFB-A0BF-ECFAE77792C3}">
      <dgm:prSet phldrT="[Text]"/>
      <dgm:spPr/>
      <dgm:t>
        <a:bodyPr/>
        <a:lstStyle/>
        <a:p>
          <a:endParaRPr lang="en-GB" dirty="0"/>
        </a:p>
      </dgm:t>
    </dgm:pt>
    <dgm:pt modelId="{6EC47C21-2D31-47DF-92F7-68213E5B1F6B}" type="parTrans" cxnId="{6BA92960-952E-462C-9EDD-4AEA3DE49AB0}">
      <dgm:prSet/>
      <dgm:spPr/>
      <dgm:t>
        <a:bodyPr/>
        <a:lstStyle/>
        <a:p>
          <a:endParaRPr lang="en-GB"/>
        </a:p>
      </dgm:t>
    </dgm:pt>
    <dgm:pt modelId="{16E5ED55-9F55-452B-B9D8-26F9C19C21A6}" type="sibTrans" cxnId="{6BA92960-952E-462C-9EDD-4AEA3DE49AB0}">
      <dgm:prSet/>
      <dgm:spPr/>
      <dgm:t>
        <a:bodyPr/>
        <a:lstStyle/>
        <a:p>
          <a:endParaRPr lang="en-GB"/>
        </a:p>
      </dgm:t>
    </dgm:pt>
    <dgm:pt modelId="{4862665D-1D8B-464A-B322-9F931118BC3A}">
      <dgm:prSet phldrT="[Text]"/>
      <dgm:spPr/>
      <dgm:t>
        <a:bodyPr/>
        <a:lstStyle/>
        <a:p>
          <a:r>
            <a:rPr lang="en-GB" dirty="0" smtClean="0"/>
            <a:t>Get-Process</a:t>
          </a:r>
          <a:endParaRPr lang="en-GB" dirty="0"/>
        </a:p>
      </dgm:t>
    </dgm:pt>
    <dgm:pt modelId="{5E38495E-85B0-4CA6-A58E-881F4B091CCA}" type="parTrans" cxnId="{98871A32-A26F-4E9A-8D40-341F8040FF62}">
      <dgm:prSet/>
      <dgm:spPr/>
      <dgm:t>
        <a:bodyPr/>
        <a:lstStyle/>
        <a:p>
          <a:endParaRPr lang="en-GB"/>
        </a:p>
      </dgm:t>
    </dgm:pt>
    <dgm:pt modelId="{47B5500A-F07E-42C4-BAFC-E3546B417816}" type="sibTrans" cxnId="{98871A32-A26F-4E9A-8D40-341F8040FF62}">
      <dgm:prSet/>
      <dgm:spPr/>
      <dgm:t>
        <a:bodyPr/>
        <a:lstStyle/>
        <a:p>
          <a:endParaRPr lang="en-GB"/>
        </a:p>
      </dgm:t>
    </dgm:pt>
    <dgm:pt modelId="{CD9E1D3A-5340-4CE0-B2F3-AD3CC00115F8}">
      <dgm:prSet phldrT="[Text]"/>
      <dgm:spPr/>
      <dgm:t>
        <a:bodyPr/>
        <a:lstStyle/>
        <a:p>
          <a:r>
            <a:rPr lang="en-GB" dirty="0" smtClean="0"/>
            <a:t>Format-List</a:t>
          </a:r>
          <a:endParaRPr lang="en-GB" dirty="0"/>
        </a:p>
      </dgm:t>
    </dgm:pt>
    <dgm:pt modelId="{B1CF5930-DD59-4073-A0EC-475B0743A6E9}" type="sibTrans" cxnId="{16643880-DD57-47D4-99F7-AD195BE799E1}">
      <dgm:prSet/>
      <dgm:spPr/>
      <dgm:t>
        <a:bodyPr/>
        <a:lstStyle/>
        <a:p>
          <a:endParaRPr lang="en-GB"/>
        </a:p>
      </dgm:t>
    </dgm:pt>
    <dgm:pt modelId="{2E25CE12-B7D9-45F1-A273-6687998530F9}" type="parTrans" cxnId="{16643880-DD57-47D4-99F7-AD195BE799E1}">
      <dgm:prSet/>
      <dgm:spPr/>
      <dgm:t>
        <a:bodyPr/>
        <a:lstStyle/>
        <a:p>
          <a:endParaRPr lang="en-GB"/>
        </a:p>
      </dgm:t>
    </dgm:pt>
    <dgm:pt modelId="{F39DA40C-2E1F-4523-A2EB-D8E75AFB17DF}" type="pres">
      <dgm:prSet presAssocID="{EF70FD12-B2C6-48F9-838B-0727D4F3EADD}" presName="Name0" presStyleCnt="0">
        <dgm:presLayoutVars>
          <dgm:dir/>
          <dgm:resizeHandles val="exact"/>
        </dgm:presLayoutVars>
      </dgm:prSet>
      <dgm:spPr/>
      <dgm:t>
        <a:bodyPr/>
        <a:lstStyle/>
        <a:p>
          <a:endParaRPr lang="en-GB"/>
        </a:p>
      </dgm:t>
    </dgm:pt>
    <dgm:pt modelId="{07963C1A-B905-4788-B6D1-C52265BE6078}" type="pres">
      <dgm:prSet presAssocID="{017F2809-A9EE-4DFB-A0BF-ECFAE77792C3}" presName="node" presStyleLbl="node1" presStyleIdx="0" presStyleCnt="3">
        <dgm:presLayoutVars>
          <dgm:bulletEnabled val="1"/>
        </dgm:presLayoutVars>
      </dgm:prSet>
      <dgm:spPr/>
      <dgm:t>
        <a:bodyPr/>
        <a:lstStyle/>
        <a:p>
          <a:endParaRPr lang="en-GB"/>
        </a:p>
      </dgm:t>
    </dgm:pt>
    <dgm:pt modelId="{14F3E071-CE12-40E6-8BDA-EAAB5456682E}" type="pres">
      <dgm:prSet presAssocID="{16E5ED55-9F55-452B-B9D8-26F9C19C21A6}" presName="sibTrans" presStyleLbl="sibTrans2D1" presStyleIdx="0" presStyleCnt="3"/>
      <dgm:spPr/>
      <dgm:t>
        <a:bodyPr/>
        <a:lstStyle/>
        <a:p>
          <a:endParaRPr lang="en-GB"/>
        </a:p>
      </dgm:t>
    </dgm:pt>
    <dgm:pt modelId="{2385CE16-A2B4-498C-824B-02BD91BD4197}" type="pres">
      <dgm:prSet presAssocID="{16E5ED55-9F55-452B-B9D8-26F9C19C21A6}" presName="connectorText" presStyleLbl="sibTrans2D1" presStyleIdx="0" presStyleCnt="3"/>
      <dgm:spPr/>
      <dgm:t>
        <a:bodyPr/>
        <a:lstStyle/>
        <a:p>
          <a:endParaRPr lang="en-GB"/>
        </a:p>
      </dgm:t>
    </dgm:pt>
    <dgm:pt modelId="{95336C15-574A-4B33-AE9C-94660F43051C}" type="pres">
      <dgm:prSet presAssocID="{CD9E1D3A-5340-4CE0-B2F3-AD3CC00115F8}" presName="node" presStyleLbl="node1" presStyleIdx="1" presStyleCnt="3" custRadScaleRad="215249" custRadScaleInc="-49451">
        <dgm:presLayoutVars>
          <dgm:bulletEnabled val="1"/>
        </dgm:presLayoutVars>
      </dgm:prSet>
      <dgm:spPr/>
      <dgm:t>
        <a:bodyPr/>
        <a:lstStyle/>
        <a:p>
          <a:endParaRPr lang="en-GB"/>
        </a:p>
      </dgm:t>
    </dgm:pt>
    <dgm:pt modelId="{0FD3ED1D-3B90-464C-978F-A5DE12F94C7E}" type="pres">
      <dgm:prSet presAssocID="{B1CF5930-DD59-4073-A0EC-475B0743A6E9}" presName="sibTrans" presStyleLbl="sibTrans2D1" presStyleIdx="1" presStyleCnt="3" custFlipVert="1" custFlipHor="0" custScaleX="4748" custScaleY="68913" custLinFactY="-164238" custLinFactNeighborX="-73592" custLinFactNeighborY="-200000"/>
      <dgm:spPr>
        <a:prstGeom prst="actionButtonBlank">
          <a:avLst/>
        </a:prstGeom>
      </dgm:spPr>
      <dgm:t>
        <a:bodyPr/>
        <a:lstStyle/>
        <a:p>
          <a:endParaRPr lang="en-GB"/>
        </a:p>
      </dgm:t>
    </dgm:pt>
    <dgm:pt modelId="{1516F677-2912-4526-8836-55E85792C63A}" type="pres">
      <dgm:prSet presAssocID="{B1CF5930-DD59-4073-A0EC-475B0743A6E9}" presName="connectorText" presStyleLbl="sibTrans2D1" presStyleIdx="1" presStyleCnt="3"/>
      <dgm:spPr/>
      <dgm:t>
        <a:bodyPr/>
        <a:lstStyle/>
        <a:p>
          <a:endParaRPr lang="en-GB"/>
        </a:p>
      </dgm:t>
    </dgm:pt>
    <dgm:pt modelId="{F796CEE7-848C-4BD2-8F1F-6F5263AB1845}" type="pres">
      <dgm:prSet presAssocID="{4862665D-1D8B-464A-B322-9F931118BC3A}" presName="node" presStyleLbl="node1" presStyleIdx="2" presStyleCnt="3" custRadScaleRad="132805" custRadScaleInc="47298">
        <dgm:presLayoutVars>
          <dgm:bulletEnabled val="1"/>
        </dgm:presLayoutVars>
      </dgm:prSet>
      <dgm:spPr/>
      <dgm:t>
        <a:bodyPr/>
        <a:lstStyle/>
        <a:p>
          <a:endParaRPr lang="en-GB"/>
        </a:p>
      </dgm:t>
    </dgm:pt>
    <dgm:pt modelId="{B2A1165B-AB6B-4E3E-8B45-FA0DC89A6CDC}" type="pres">
      <dgm:prSet presAssocID="{47B5500A-F07E-42C4-BAFC-E3546B417816}" presName="sibTrans" presStyleLbl="sibTrans2D1" presStyleIdx="2" presStyleCnt="3"/>
      <dgm:spPr/>
      <dgm:t>
        <a:bodyPr/>
        <a:lstStyle/>
        <a:p>
          <a:endParaRPr lang="en-GB"/>
        </a:p>
      </dgm:t>
    </dgm:pt>
    <dgm:pt modelId="{14F2DCA7-40D0-4A08-ABCA-9BAA9039B3B7}" type="pres">
      <dgm:prSet presAssocID="{47B5500A-F07E-42C4-BAFC-E3546B417816}" presName="connectorText" presStyleLbl="sibTrans2D1" presStyleIdx="2" presStyleCnt="3"/>
      <dgm:spPr/>
      <dgm:t>
        <a:bodyPr/>
        <a:lstStyle/>
        <a:p>
          <a:endParaRPr lang="en-GB"/>
        </a:p>
      </dgm:t>
    </dgm:pt>
  </dgm:ptLst>
  <dgm:cxnLst>
    <dgm:cxn modelId="{182DABD8-3459-426F-862E-D393690C8ADD}" type="presOf" srcId="{47B5500A-F07E-42C4-BAFC-E3546B417816}" destId="{14F2DCA7-40D0-4A08-ABCA-9BAA9039B3B7}" srcOrd="1" destOrd="0" presId="urn:microsoft.com/office/officeart/2005/8/layout/cycle7"/>
    <dgm:cxn modelId="{98871A32-A26F-4E9A-8D40-341F8040FF62}" srcId="{EF70FD12-B2C6-48F9-838B-0727D4F3EADD}" destId="{4862665D-1D8B-464A-B322-9F931118BC3A}" srcOrd="2" destOrd="0" parTransId="{5E38495E-85B0-4CA6-A58E-881F4B091CCA}" sibTransId="{47B5500A-F07E-42C4-BAFC-E3546B417816}"/>
    <dgm:cxn modelId="{F640AA6C-16B8-4468-8B9F-721D29DF101E}" type="presOf" srcId="{B1CF5930-DD59-4073-A0EC-475B0743A6E9}" destId="{0FD3ED1D-3B90-464C-978F-A5DE12F94C7E}" srcOrd="0" destOrd="0" presId="urn:microsoft.com/office/officeart/2005/8/layout/cycle7"/>
    <dgm:cxn modelId="{16643880-DD57-47D4-99F7-AD195BE799E1}" srcId="{EF70FD12-B2C6-48F9-838B-0727D4F3EADD}" destId="{CD9E1D3A-5340-4CE0-B2F3-AD3CC00115F8}" srcOrd="1" destOrd="0" parTransId="{2E25CE12-B7D9-45F1-A273-6687998530F9}" sibTransId="{B1CF5930-DD59-4073-A0EC-475B0743A6E9}"/>
    <dgm:cxn modelId="{6CDA8A72-263C-45A3-AB4F-7541284F1CC1}" type="presOf" srcId="{CD9E1D3A-5340-4CE0-B2F3-AD3CC00115F8}" destId="{95336C15-574A-4B33-AE9C-94660F43051C}" srcOrd="0" destOrd="0" presId="urn:microsoft.com/office/officeart/2005/8/layout/cycle7"/>
    <dgm:cxn modelId="{6BA92960-952E-462C-9EDD-4AEA3DE49AB0}" srcId="{EF70FD12-B2C6-48F9-838B-0727D4F3EADD}" destId="{017F2809-A9EE-4DFB-A0BF-ECFAE77792C3}" srcOrd="0" destOrd="0" parTransId="{6EC47C21-2D31-47DF-92F7-68213E5B1F6B}" sibTransId="{16E5ED55-9F55-452B-B9D8-26F9C19C21A6}"/>
    <dgm:cxn modelId="{EA74026B-0EFC-4ED0-A6B6-5ACAC46BDD3E}" type="presOf" srcId="{16E5ED55-9F55-452B-B9D8-26F9C19C21A6}" destId="{2385CE16-A2B4-498C-824B-02BD91BD4197}" srcOrd="1" destOrd="0" presId="urn:microsoft.com/office/officeart/2005/8/layout/cycle7"/>
    <dgm:cxn modelId="{18C87614-91B2-404D-993C-F993528D2BC9}" type="presOf" srcId="{EF70FD12-B2C6-48F9-838B-0727D4F3EADD}" destId="{F39DA40C-2E1F-4523-A2EB-D8E75AFB17DF}" srcOrd="0" destOrd="0" presId="urn:microsoft.com/office/officeart/2005/8/layout/cycle7"/>
    <dgm:cxn modelId="{B01B8F05-CBDC-42E4-8F4C-6D52BEADE81C}" type="presOf" srcId="{4862665D-1D8B-464A-B322-9F931118BC3A}" destId="{F796CEE7-848C-4BD2-8F1F-6F5263AB1845}" srcOrd="0" destOrd="0" presId="urn:microsoft.com/office/officeart/2005/8/layout/cycle7"/>
    <dgm:cxn modelId="{8DFBF8EF-3E5D-451A-B1FD-69ED47D5226B}" type="presOf" srcId="{017F2809-A9EE-4DFB-A0BF-ECFAE77792C3}" destId="{07963C1A-B905-4788-B6D1-C52265BE6078}" srcOrd="0" destOrd="0" presId="urn:microsoft.com/office/officeart/2005/8/layout/cycle7"/>
    <dgm:cxn modelId="{BA071A9D-D226-48D1-B10E-A577551E30CD}" type="presOf" srcId="{B1CF5930-DD59-4073-A0EC-475B0743A6E9}" destId="{1516F677-2912-4526-8836-55E85792C63A}" srcOrd="1" destOrd="0" presId="urn:microsoft.com/office/officeart/2005/8/layout/cycle7"/>
    <dgm:cxn modelId="{45208A84-143E-4D8E-935C-FF26B2B17204}" type="presOf" srcId="{16E5ED55-9F55-452B-B9D8-26F9C19C21A6}" destId="{14F3E071-CE12-40E6-8BDA-EAAB5456682E}" srcOrd="0" destOrd="0" presId="urn:microsoft.com/office/officeart/2005/8/layout/cycle7"/>
    <dgm:cxn modelId="{30FE2ADD-6C2D-4D04-B8CB-B897B64341B3}" type="presOf" srcId="{47B5500A-F07E-42C4-BAFC-E3546B417816}" destId="{B2A1165B-AB6B-4E3E-8B45-FA0DC89A6CDC}" srcOrd="0" destOrd="0" presId="urn:microsoft.com/office/officeart/2005/8/layout/cycle7"/>
    <dgm:cxn modelId="{B4513427-E219-4C28-8EC8-BF7B2E1FF9A4}" type="presParOf" srcId="{F39DA40C-2E1F-4523-A2EB-D8E75AFB17DF}" destId="{07963C1A-B905-4788-B6D1-C52265BE6078}" srcOrd="0" destOrd="0" presId="urn:microsoft.com/office/officeart/2005/8/layout/cycle7"/>
    <dgm:cxn modelId="{1813C27F-384C-42CB-ABC5-224B0B79C29B}" type="presParOf" srcId="{F39DA40C-2E1F-4523-A2EB-D8E75AFB17DF}" destId="{14F3E071-CE12-40E6-8BDA-EAAB5456682E}" srcOrd="1" destOrd="0" presId="urn:microsoft.com/office/officeart/2005/8/layout/cycle7"/>
    <dgm:cxn modelId="{175A744D-7E95-430D-AB3C-F63D12B6C6A0}" type="presParOf" srcId="{14F3E071-CE12-40E6-8BDA-EAAB5456682E}" destId="{2385CE16-A2B4-498C-824B-02BD91BD4197}" srcOrd="0" destOrd="0" presId="urn:microsoft.com/office/officeart/2005/8/layout/cycle7"/>
    <dgm:cxn modelId="{8E502A4C-5794-4EEE-8799-1DE6DC6E1C60}" type="presParOf" srcId="{F39DA40C-2E1F-4523-A2EB-D8E75AFB17DF}" destId="{95336C15-574A-4B33-AE9C-94660F43051C}" srcOrd="2" destOrd="0" presId="urn:microsoft.com/office/officeart/2005/8/layout/cycle7"/>
    <dgm:cxn modelId="{304B2ED7-9A2A-4B58-8B8C-D89F96E40580}" type="presParOf" srcId="{F39DA40C-2E1F-4523-A2EB-D8E75AFB17DF}" destId="{0FD3ED1D-3B90-464C-978F-A5DE12F94C7E}" srcOrd="3" destOrd="0" presId="urn:microsoft.com/office/officeart/2005/8/layout/cycle7"/>
    <dgm:cxn modelId="{12101332-2E60-4FAB-9E8F-1340089F6682}" type="presParOf" srcId="{0FD3ED1D-3B90-464C-978F-A5DE12F94C7E}" destId="{1516F677-2912-4526-8836-55E85792C63A}" srcOrd="0" destOrd="0" presId="urn:microsoft.com/office/officeart/2005/8/layout/cycle7"/>
    <dgm:cxn modelId="{6532C0FA-A4D1-430E-B408-6DD105D06D52}" type="presParOf" srcId="{F39DA40C-2E1F-4523-A2EB-D8E75AFB17DF}" destId="{F796CEE7-848C-4BD2-8F1F-6F5263AB1845}" srcOrd="4" destOrd="0" presId="urn:microsoft.com/office/officeart/2005/8/layout/cycle7"/>
    <dgm:cxn modelId="{FEEA2656-49A3-4739-9A68-D65FFFEB6614}" type="presParOf" srcId="{F39DA40C-2E1F-4523-A2EB-D8E75AFB17DF}" destId="{B2A1165B-AB6B-4E3E-8B45-FA0DC89A6CDC}" srcOrd="5" destOrd="0" presId="urn:microsoft.com/office/officeart/2005/8/layout/cycle7"/>
    <dgm:cxn modelId="{68B11AC2-0804-4373-B1ED-FB8D1EE33038}" type="presParOf" srcId="{B2A1165B-AB6B-4E3E-8B45-FA0DC89A6CDC}" destId="{14F2DCA7-40D0-4A08-ABCA-9BAA9039B3B7}" srcOrd="0" destOrd="0" presId="urn:microsoft.com/office/officeart/2005/8/layout/cycle7"/>
  </dgm:cxnLst>
  <dgm:bg/>
  <dgm:whole/>
</dgm:dataModel>
</file>

<file path=ppt/diagrams/data2.xml><?xml version="1.0" encoding="utf-8"?>
<dgm:dataModel xmlns:dgm="http://schemas.openxmlformats.org/drawingml/2006/diagram" xmlns:a="http://schemas.openxmlformats.org/drawingml/2006/main">
  <dgm:ptLst>
    <dgm:pt modelId="{4D65BE77-EC86-426D-B687-D986200B032C}" type="doc">
      <dgm:prSet loTypeId="urn:microsoft.com/office/officeart/2005/8/layout/chevron1" loCatId="process" qsTypeId="urn:microsoft.com/office/officeart/2005/8/quickstyle/3d2" qsCatId="3D" csTypeId="urn:microsoft.com/office/officeart/2005/8/colors/accent1_2" csCatId="accent1" phldr="1"/>
      <dgm:spPr/>
    </dgm:pt>
    <dgm:pt modelId="{3B712EDD-DD6D-496C-AA78-1CB56322C55D}">
      <dgm:prSet phldrT="[Text]"/>
      <dgm:spPr>
        <a:solidFill>
          <a:schemeClr val="accent2"/>
        </a:solidFill>
      </dgm:spPr>
      <dgm:t>
        <a:bodyPr/>
        <a:lstStyle/>
        <a:p>
          <a:r>
            <a:rPr lang="en-GB" dirty="0" smtClean="0"/>
            <a:t>Clear Error Count</a:t>
          </a:r>
          <a:endParaRPr lang="en-GB" dirty="0"/>
        </a:p>
      </dgm:t>
    </dgm:pt>
    <dgm:pt modelId="{40678B1D-A0F4-4BAD-9CCA-0E4A8AB4EDBE}" type="parTrans" cxnId="{F524CF5B-BB18-4692-BDEB-3CB6E0E3D3EF}">
      <dgm:prSet/>
      <dgm:spPr/>
      <dgm:t>
        <a:bodyPr/>
        <a:lstStyle/>
        <a:p>
          <a:endParaRPr lang="en-GB"/>
        </a:p>
      </dgm:t>
    </dgm:pt>
    <dgm:pt modelId="{98195650-E751-44D7-AD17-59B8F82E8577}" type="sibTrans" cxnId="{F524CF5B-BB18-4692-BDEB-3CB6E0E3D3EF}">
      <dgm:prSet/>
      <dgm:spPr/>
      <dgm:t>
        <a:bodyPr/>
        <a:lstStyle/>
        <a:p>
          <a:endParaRPr lang="en-GB"/>
        </a:p>
      </dgm:t>
    </dgm:pt>
    <dgm:pt modelId="{B4216A18-97A1-411F-B6B1-56C886C5F68C}">
      <dgm:prSet phldrT="[Text]"/>
      <dgm:spPr>
        <a:solidFill>
          <a:schemeClr val="accent2"/>
        </a:solidFill>
      </dgm:spPr>
      <dgm:t>
        <a:bodyPr/>
        <a:lstStyle/>
        <a:p>
          <a:r>
            <a:rPr lang="en-GB" dirty="0" smtClean="0"/>
            <a:t>Do Something</a:t>
          </a:r>
          <a:endParaRPr lang="en-GB" dirty="0"/>
        </a:p>
      </dgm:t>
    </dgm:pt>
    <dgm:pt modelId="{00217FE2-5D5E-4FF7-A9B5-43488AD9F7C0}" type="parTrans" cxnId="{BC3EF50C-B631-4159-B217-368F4BAF059E}">
      <dgm:prSet/>
      <dgm:spPr/>
      <dgm:t>
        <a:bodyPr/>
        <a:lstStyle/>
        <a:p>
          <a:endParaRPr lang="en-GB"/>
        </a:p>
      </dgm:t>
    </dgm:pt>
    <dgm:pt modelId="{4BF125A1-3160-4FA5-B44F-D9E23A3ED080}" type="sibTrans" cxnId="{BC3EF50C-B631-4159-B217-368F4BAF059E}">
      <dgm:prSet/>
      <dgm:spPr/>
      <dgm:t>
        <a:bodyPr/>
        <a:lstStyle/>
        <a:p>
          <a:endParaRPr lang="en-GB"/>
        </a:p>
      </dgm:t>
    </dgm:pt>
    <dgm:pt modelId="{D241D52B-4D76-4E3D-95B8-4E949F01A2D1}">
      <dgm:prSet phldrT="[Text]"/>
      <dgm:spPr>
        <a:solidFill>
          <a:schemeClr val="accent2"/>
        </a:solidFill>
      </dgm:spPr>
      <dgm:t>
        <a:bodyPr/>
        <a:lstStyle/>
        <a:p>
          <a:r>
            <a:rPr lang="en-GB" dirty="0" smtClean="0"/>
            <a:t>If Error Count &gt; 0</a:t>
          </a:r>
          <a:endParaRPr lang="en-GB" dirty="0"/>
        </a:p>
      </dgm:t>
    </dgm:pt>
    <dgm:pt modelId="{536A5466-349B-4A34-975B-4D890716DE0F}" type="parTrans" cxnId="{6E854309-11B7-4F14-8161-065FCD34152B}">
      <dgm:prSet/>
      <dgm:spPr/>
      <dgm:t>
        <a:bodyPr/>
        <a:lstStyle/>
        <a:p>
          <a:endParaRPr lang="en-GB"/>
        </a:p>
      </dgm:t>
    </dgm:pt>
    <dgm:pt modelId="{7FA2B4F3-864B-4D2D-A289-9E350166C5DE}" type="sibTrans" cxnId="{6E854309-11B7-4F14-8161-065FCD34152B}">
      <dgm:prSet/>
      <dgm:spPr/>
      <dgm:t>
        <a:bodyPr/>
        <a:lstStyle/>
        <a:p>
          <a:endParaRPr lang="en-GB"/>
        </a:p>
      </dgm:t>
    </dgm:pt>
    <dgm:pt modelId="{C8D39AA8-F25E-4606-88EB-208D3E3E0C89}">
      <dgm:prSet phldrT="[Text]"/>
      <dgm:spPr>
        <a:solidFill>
          <a:srgbClr val="FFC000"/>
        </a:solidFill>
      </dgm:spPr>
      <dgm:t>
        <a:bodyPr/>
        <a:lstStyle/>
        <a:p>
          <a:r>
            <a:rPr lang="en-GB" dirty="0" smtClean="0">
              <a:solidFill>
                <a:schemeClr val="tx1"/>
              </a:solidFill>
            </a:rPr>
            <a:t>Take Action</a:t>
          </a:r>
          <a:endParaRPr lang="en-GB" dirty="0">
            <a:solidFill>
              <a:schemeClr val="tx1"/>
            </a:solidFill>
          </a:endParaRPr>
        </a:p>
      </dgm:t>
    </dgm:pt>
    <dgm:pt modelId="{DF8DCA48-C4E4-406E-B7B4-6434434260E5}" type="parTrans" cxnId="{5BC8BAC5-5E95-4DEF-BE26-4E03FC053F2A}">
      <dgm:prSet/>
      <dgm:spPr/>
      <dgm:t>
        <a:bodyPr/>
        <a:lstStyle/>
        <a:p>
          <a:endParaRPr lang="en-GB"/>
        </a:p>
      </dgm:t>
    </dgm:pt>
    <dgm:pt modelId="{4667F355-B68C-461A-9C0D-73E7B3226524}" type="sibTrans" cxnId="{5BC8BAC5-5E95-4DEF-BE26-4E03FC053F2A}">
      <dgm:prSet/>
      <dgm:spPr/>
      <dgm:t>
        <a:bodyPr/>
        <a:lstStyle/>
        <a:p>
          <a:endParaRPr lang="en-GB"/>
        </a:p>
      </dgm:t>
    </dgm:pt>
    <dgm:pt modelId="{61F8EA5C-BC65-4C19-9E19-F626C6AB901B}">
      <dgm:prSet phldrT="[Text]"/>
      <dgm:spPr>
        <a:solidFill>
          <a:schemeClr val="accent2"/>
        </a:solidFill>
      </dgm:spPr>
      <dgm:t>
        <a:bodyPr/>
        <a:lstStyle/>
        <a:p>
          <a:r>
            <a:rPr lang="en-GB" dirty="0" smtClean="0"/>
            <a:t>Continue</a:t>
          </a:r>
          <a:endParaRPr lang="en-GB" dirty="0"/>
        </a:p>
      </dgm:t>
    </dgm:pt>
    <dgm:pt modelId="{9C5D09BA-011B-46C0-8ADF-C5ADB252E794}" type="parTrans" cxnId="{B5A74353-1D81-4C51-B1FA-C7B47D2F173A}">
      <dgm:prSet/>
      <dgm:spPr/>
      <dgm:t>
        <a:bodyPr/>
        <a:lstStyle/>
        <a:p>
          <a:endParaRPr lang="en-GB"/>
        </a:p>
      </dgm:t>
    </dgm:pt>
    <dgm:pt modelId="{C1D838A3-0C71-484E-8086-987B59036C6C}" type="sibTrans" cxnId="{B5A74353-1D81-4C51-B1FA-C7B47D2F173A}">
      <dgm:prSet/>
      <dgm:spPr/>
      <dgm:t>
        <a:bodyPr/>
        <a:lstStyle/>
        <a:p>
          <a:endParaRPr lang="en-GB"/>
        </a:p>
      </dgm:t>
    </dgm:pt>
    <dgm:pt modelId="{C25011FF-2A5C-4125-8BC8-31318324FA5F}" type="pres">
      <dgm:prSet presAssocID="{4D65BE77-EC86-426D-B687-D986200B032C}" presName="Name0" presStyleCnt="0">
        <dgm:presLayoutVars>
          <dgm:dir/>
          <dgm:animLvl val="lvl"/>
          <dgm:resizeHandles val="exact"/>
        </dgm:presLayoutVars>
      </dgm:prSet>
      <dgm:spPr/>
    </dgm:pt>
    <dgm:pt modelId="{EC4429C9-09B3-4881-A61B-F9A6DC8ACF60}" type="pres">
      <dgm:prSet presAssocID="{3B712EDD-DD6D-496C-AA78-1CB56322C55D}" presName="parTxOnly" presStyleLbl="node1" presStyleIdx="0" presStyleCnt="5">
        <dgm:presLayoutVars>
          <dgm:chMax val="0"/>
          <dgm:chPref val="0"/>
          <dgm:bulletEnabled val="1"/>
        </dgm:presLayoutVars>
      </dgm:prSet>
      <dgm:spPr/>
      <dgm:t>
        <a:bodyPr/>
        <a:lstStyle/>
        <a:p>
          <a:endParaRPr lang="en-GB"/>
        </a:p>
      </dgm:t>
    </dgm:pt>
    <dgm:pt modelId="{466471D2-32D7-424A-96BA-034A85DC52C8}" type="pres">
      <dgm:prSet presAssocID="{98195650-E751-44D7-AD17-59B8F82E8577}" presName="parTxOnlySpace" presStyleCnt="0"/>
      <dgm:spPr/>
    </dgm:pt>
    <dgm:pt modelId="{ACA67C83-25F2-4351-A47B-280A1DF1912B}" type="pres">
      <dgm:prSet presAssocID="{B4216A18-97A1-411F-B6B1-56C886C5F68C}" presName="parTxOnly" presStyleLbl="node1" presStyleIdx="1" presStyleCnt="5">
        <dgm:presLayoutVars>
          <dgm:chMax val="0"/>
          <dgm:chPref val="0"/>
          <dgm:bulletEnabled val="1"/>
        </dgm:presLayoutVars>
      </dgm:prSet>
      <dgm:spPr/>
      <dgm:t>
        <a:bodyPr/>
        <a:lstStyle/>
        <a:p>
          <a:endParaRPr lang="en-GB"/>
        </a:p>
      </dgm:t>
    </dgm:pt>
    <dgm:pt modelId="{27504056-64A2-41D5-A421-276B4861841E}" type="pres">
      <dgm:prSet presAssocID="{4BF125A1-3160-4FA5-B44F-D9E23A3ED080}" presName="parTxOnlySpace" presStyleCnt="0"/>
      <dgm:spPr/>
    </dgm:pt>
    <dgm:pt modelId="{BDBB57BB-7C3D-40C0-A950-D7631166C042}" type="pres">
      <dgm:prSet presAssocID="{D241D52B-4D76-4E3D-95B8-4E949F01A2D1}" presName="parTxOnly" presStyleLbl="node1" presStyleIdx="2" presStyleCnt="5">
        <dgm:presLayoutVars>
          <dgm:chMax val="0"/>
          <dgm:chPref val="0"/>
          <dgm:bulletEnabled val="1"/>
        </dgm:presLayoutVars>
      </dgm:prSet>
      <dgm:spPr/>
      <dgm:t>
        <a:bodyPr/>
        <a:lstStyle/>
        <a:p>
          <a:endParaRPr lang="en-GB"/>
        </a:p>
      </dgm:t>
    </dgm:pt>
    <dgm:pt modelId="{90EBC460-52A1-4008-A6FC-8237DD083FEC}" type="pres">
      <dgm:prSet presAssocID="{7FA2B4F3-864B-4D2D-A289-9E350166C5DE}" presName="parTxOnlySpace" presStyleCnt="0"/>
      <dgm:spPr/>
    </dgm:pt>
    <dgm:pt modelId="{C6BDA413-E4A0-4C87-9DDB-8F044564EB47}" type="pres">
      <dgm:prSet presAssocID="{C8D39AA8-F25E-4606-88EB-208D3E3E0C89}" presName="parTxOnly" presStyleLbl="node1" presStyleIdx="3" presStyleCnt="5" custLinFactY="-19755" custLinFactNeighborX="-30303" custLinFactNeighborY="-100000">
        <dgm:presLayoutVars>
          <dgm:chMax val="0"/>
          <dgm:chPref val="0"/>
          <dgm:bulletEnabled val="1"/>
        </dgm:presLayoutVars>
      </dgm:prSet>
      <dgm:spPr/>
      <dgm:t>
        <a:bodyPr/>
        <a:lstStyle/>
        <a:p>
          <a:endParaRPr lang="en-GB"/>
        </a:p>
      </dgm:t>
    </dgm:pt>
    <dgm:pt modelId="{A7B39E7E-C1A1-4841-9459-27C73C8C4CF8}" type="pres">
      <dgm:prSet presAssocID="{4667F355-B68C-461A-9C0D-73E7B3226524}" presName="parTxOnlySpace" presStyleCnt="0"/>
      <dgm:spPr/>
    </dgm:pt>
    <dgm:pt modelId="{9EC5D634-8525-4CAF-957D-6E3EFBC352F1}" type="pres">
      <dgm:prSet presAssocID="{61F8EA5C-BC65-4C19-9E19-F626C6AB901B}" presName="parTxOnly" presStyleLbl="node1" presStyleIdx="4" presStyleCnt="5">
        <dgm:presLayoutVars>
          <dgm:chMax val="0"/>
          <dgm:chPref val="0"/>
          <dgm:bulletEnabled val="1"/>
        </dgm:presLayoutVars>
      </dgm:prSet>
      <dgm:spPr/>
      <dgm:t>
        <a:bodyPr/>
        <a:lstStyle/>
        <a:p>
          <a:endParaRPr lang="en-GB"/>
        </a:p>
      </dgm:t>
    </dgm:pt>
  </dgm:ptLst>
  <dgm:cxnLst>
    <dgm:cxn modelId="{05C614EB-FD3D-4311-9709-7CAB3B9439FD}" type="presOf" srcId="{4D65BE77-EC86-426D-B687-D986200B032C}" destId="{C25011FF-2A5C-4125-8BC8-31318324FA5F}" srcOrd="0" destOrd="0" presId="urn:microsoft.com/office/officeart/2005/8/layout/chevron1"/>
    <dgm:cxn modelId="{B5A74353-1D81-4C51-B1FA-C7B47D2F173A}" srcId="{4D65BE77-EC86-426D-B687-D986200B032C}" destId="{61F8EA5C-BC65-4C19-9E19-F626C6AB901B}" srcOrd="4" destOrd="0" parTransId="{9C5D09BA-011B-46C0-8ADF-C5ADB252E794}" sibTransId="{C1D838A3-0C71-484E-8086-987B59036C6C}"/>
    <dgm:cxn modelId="{6E854309-11B7-4F14-8161-065FCD34152B}" srcId="{4D65BE77-EC86-426D-B687-D986200B032C}" destId="{D241D52B-4D76-4E3D-95B8-4E949F01A2D1}" srcOrd="2" destOrd="0" parTransId="{536A5466-349B-4A34-975B-4D890716DE0F}" sibTransId="{7FA2B4F3-864B-4D2D-A289-9E350166C5DE}"/>
    <dgm:cxn modelId="{E5B23B06-CBD1-46F3-B0FD-319A1859D5EA}" type="presOf" srcId="{3B712EDD-DD6D-496C-AA78-1CB56322C55D}" destId="{EC4429C9-09B3-4881-A61B-F9A6DC8ACF60}" srcOrd="0" destOrd="0" presId="urn:microsoft.com/office/officeart/2005/8/layout/chevron1"/>
    <dgm:cxn modelId="{BC3EF50C-B631-4159-B217-368F4BAF059E}" srcId="{4D65BE77-EC86-426D-B687-D986200B032C}" destId="{B4216A18-97A1-411F-B6B1-56C886C5F68C}" srcOrd="1" destOrd="0" parTransId="{00217FE2-5D5E-4FF7-A9B5-43488AD9F7C0}" sibTransId="{4BF125A1-3160-4FA5-B44F-D9E23A3ED080}"/>
    <dgm:cxn modelId="{BD645876-1459-4244-A879-9319802DDD9B}" type="presOf" srcId="{61F8EA5C-BC65-4C19-9E19-F626C6AB901B}" destId="{9EC5D634-8525-4CAF-957D-6E3EFBC352F1}" srcOrd="0" destOrd="0" presId="urn:microsoft.com/office/officeart/2005/8/layout/chevron1"/>
    <dgm:cxn modelId="{F524CF5B-BB18-4692-BDEB-3CB6E0E3D3EF}" srcId="{4D65BE77-EC86-426D-B687-D986200B032C}" destId="{3B712EDD-DD6D-496C-AA78-1CB56322C55D}" srcOrd="0" destOrd="0" parTransId="{40678B1D-A0F4-4BAD-9CCA-0E4A8AB4EDBE}" sibTransId="{98195650-E751-44D7-AD17-59B8F82E8577}"/>
    <dgm:cxn modelId="{EDFAC3EA-CDDF-4D42-ABC1-2F1CF1DC2B98}" type="presOf" srcId="{C8D39AA8-F25E-4606-88EB-208D3E3E0C89}" destId="{C6BDA413-E4A0-4C87-9DDB-8F044564EB47}" srcOrd="0" destOrd="0" presId="urn:microsoft.com/office/officeart/2005/8/layout/chevron1"/>
    <dgm:cxn modelId="{5BC8BAC5-5E95-4DEF-BE26-4E03FC053F2A}" srcId="{4D65BE77-EC86-426D-B687-D986200B032C}" destId="{C8D39AA8-F25E-4606-88EB-208D3E3E0C89}" srcOrd="3" destOrd="0" parTransId="{DF8DCA48-C4E4-406E-B7B4-6434434260E5}" sibTransId="{4667F355-B68C-461A-9C0D-73E7B3226524}"/>
    <dgm:cxn modelId="{515A0755-5D4D-4238-9E0B-84BADE06635C}" type="presOf" srcId="{B4216A18-97A1-411F-B6B1-56C886C5F68C}" destId="{ACA67C83-25F2-4351-A47B-280A1DF1912B}" srcOrd="0" destOrd="0" presId="urn:microsoft.com/office/officeart/2005/8/layout/chevron1"/>
    <dgm:cxn modelId="{0BF7D15F-7DFB-4987-8807-D9196FB2CAAC}" type="presOf" srcId="{D241D52B-4D76-4E3D-95B8-4E949F01A2D1}" destId="{BDBB57BB-7C3D-40C0-A950-D7631166C042}" srcOrd="0" destOrd="0" presId="urn:microsoft.com/office/officeart/2005/8/layout/chevron1"/>
    <dgm:cxn modelId="{586E4DFF-1C2F-47A5-AAB9-53747C020206}" type="presParOf" srcId="{C25011FF-2A5C-4125-8BC8-31318324FA5F}" destId="{EC4429C9-09B3-4881-A61B-F9A6DC8ACF60}" srcOrd="0" destOrd="0" presId="urn:microsoft.com/office/officeart/2005/8/layout/chevron1"/>
    <dgm:cxn modelId="{DBA8E09E-C34E-4226-B24D-31642DBD48BC}" type="presParOf" srcId="{C25011FF-2A5C-4125-8BC8-31318324FA5F}" destId="{466471D2-32D7-424A-96BA-034A85DC52C8}" srcOrd="1" destOrd="0" presId="urn:microsoft.com/office/officeart/2005/8/layout/chevron1"/>
    <dgm:cxn modelId="{DD40FDC0-218E-4E02-A0ED-D2EFB7A5A622}" type="presParOf" srcId="{C25011FF-2A5C-4125-8BC8-31318324FA5F}" destId="{ACA67C83-25F2-4351-A47B-280A1DF1912B}" srcOrd="2" destOrd="0" presId="urn:microsoft.com/office/officeart/2005/8/layout/chevron1"/>
    <dgm:cxn modelId="{78451C85-6C47-40CF-9A1E-E02F5FDEFA37}" type="presParOf" srcId="{C25011FF-2A5C-4125-8BC8-31318324FA5F}" destId="{27504056-64A2-41D5-A421-276B4861841E}" srcOrd="3" destOrd="0" presId="urn:microsoft.com/office/officeart/2005/8/layout/chevron1"/>
    <dgm:cxn modelId="{A9C580F2-F215-4BA8-A961-38D2B909E131}" type="presParOf" srcId="{C25011FF-2A5C-4125-8BC8-31318324FA5F}" destId="{BDBB57BB-7C3D-40C0-A950-D7631166C042}" srcOrd="4" destOrd="0" presId="urn:microsoft.com/office/officeart/2005/8/layout/chevron1"/>
    <dgm:cxn modelId="{3F6A1C10-44EF-46DB-ADBD-B3F703CB81FA}" type="presParOf" srcId="{C25011FF-2A5C-4125-8BC8-31318324FA5F}" destId="{90EBC460-52A1-4008-A6FC-8237DD083FEC}" srcOrd="5" destOrd="0" presId="urn:microsoft.com/office/officeart/2005/8/layout/chevron1"/>
    <dgm:cxn modelId="{2EB6DC1A-39E8-4107-847A-9786887C18FA}" type="presParOf" srcId="{C25011FF-2A5C-4125-8BC8-31318324FA5F}" destId="{C6BDA413-E4A0-4C87-9DDB-8F044564EB47}" srcOrd="6" destOrd="0" presId="urn:microsoft.com/office/officeart/2005/8/layout/chevron1"/>
    <dgm:cxn modelId="{39C224EC-9778-4EF5-8ACE-D89A1F9B164D}" type="presParOf" srcId="{C25011FF-2A5C-4125-8BC8-31318324FA5F}" destId="{A7B39E7E-C1A1-4841-9459-27C73C8C4CF8}" srcOrd="7" destOrd="0" presId="urn:microsoft.com/office/officeart/2005/8/layout/chevron1"/>
    <dgm:cxn modelId="{1D9E5F03-A83E-4A59-97C4-5B0EFEE6D34C}" type="presParOf" srcId="{C25011FF-2A5C-4125-8BC8-31318324FA5F}" destId="{9EC5D634-8525-4CAF-957D-6E3EFBC352F1}" srcOrd="8" destOrd="0" presId="urn:microsoft.com/office/officeart/2005/8/layout/chevron1"/>
  </dgm:cxnLst>
  <dgm:bg/>
  <dgm:whole/>
</dgm:dataModel>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C8A8E937-E09B-458F-8153-EAB1D21F2413}" type="datetimeFigureOut">
              <a:rPr lang="en-US"/>
              <a:pPr>
                <a:defRPr/>
              </a:pPr>
              <a:t>9/13/2007</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mn-lt"/>
                <a:cs typeface="+mn-cs"/>
              </a:defRPr>
            </a:lvl1pPr>
          </a:lstStyle>
          <a:p>
            <a:pPr>
              <a:defRPr/>
            </a:pPr>
            <a:r>
              <a:rPr lang="en-US"/>
              <a:t>© 2007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39125D12-7A5D-4B71-A598-48DEC38A0D9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424AA6F2-7A3D-4C25-A888-C34ECBACE20E}" type="datetimeFigureOut">
              <a:rPr lang="en-US"/>
              <a:pPr>
                <a:defRPr/>
              </a:pPr>
              <a:t>9/13/2007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Segoe" pitchFamily="34" charset="0"/>
                <a:cs typeface="+mn-cs"/>
              </a:defRPr>
            </a:lvl1pPr>
          </a:lstStyle>
          <a:p>
            <a:pPr>
              <a:defRPr/>
            </a:pPr>
            <a:r>
              <a:rPr lang="en-US"/>
              <a:t>© 2007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AD5870B2-16E8-4393-ACC5-C7E53BCF271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12813" rtl="0" eaLnBrk="0" fontAlgn="base" hangingPunct="0">
      <a:lnSpc>
        <a:spcPct val="90000"/>
      </a:lnSpc>
      <a:spcBef>
        <a:spcPct val="30000"/>
      </a:spcBef>
      <a:spcAft>
        <a:spcPts val="338"/>
      </a:spcAft>
      <a:defRPr sz="900" kern="1200">
        <a:solidFill>
          <a:schemeClr val="tx1"/>
        </a:solidFill>
        <a:latin typeface="Segoe" pitchFamily="34" charset="0"/>
        <a:ea typeface="+mn-ea"/>
        <a:cs typeface="+mn-cs"/>
      </a:defRPr>
    </a:lvl1pPr>
    <a:lvl2pPr marL="212725" indent="-104775"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2pPr>
    <a:lvl3pPr marL="327025" indent="-114300"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3pPr>
    <a:lvl4pPr marL="482600" indent="-146050"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4pPr>
    <a:lvl5pPr marL="614363" indent="-114300"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3</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23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26</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30</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32</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34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38</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txBox="1">
            <a:spLocks noGrp="1" noChangeArrowheads="1"/>
          </p:cNvSpPr>
          <p:nvPr/>
        </p:nvSpPr>
        <p:spPr bwMode="auto">
          <a:xfrm>
            <a:off x="3884613" y="0"/>
            <a:ext cx="2971800" cy="457200"/>
          </a:xfrm>
          <a:prstGeom prst="rect">
            <a:avLst/>
          </a:prstGeom>
          <a:noFill/>
          <a:ln w="9525">
            <a:noFill/>
            <a:miter lim="800000"/>
            <a:headEnd/>
            <a:tailEnd/>
          </a:ln>
        </p:spPr>
        <p:txBody>
          <a:bodyPr/>
          <a:lstStyle/>
          <a:p>
            <a:pPr algn="r"/>
            <a:fld id="{5CC0091B-3E7F-45A4-BA3D-8AE5EF375B61}" type="datetime8">
              <a:rPr lang="en-US" sz="1200"/>
              <a:pPr algn="r"/>
              <a:t>9/13/2007 12:08 PM</a:t>
            </a:fld>
            <a:endParaRPr lang="en-US" sz="1200"/>
          </a:p>
        </p:txBody>
      </p:sp>
      <p:sp>
        <p:nvSpPr>
          <p:cNvPr id="66563" name="Rectangle 6"/>
          <p:cNvSpPr txBox="1">
            <a:spLocks noGrp="1" noChangeArrowheads="1"/>
          </p:cNvSpPr>
          <p:nvPr/>
        </p:nvSpPr>
        <p:spPr bwMode="auto">
          <a:xfrm>
            <a:off x="0" y="8791575"/>
            <a:ext cx="5667375" cy="350838"/>
          </a:xfrm>
          <a:prstGeom prst="rect">
            <a:avLst/>
          </a:prstGeom>
          <a:noFill/>
          <a:ln w="9525">
            <a:noFill/>
            <a:miter lim="800000"/>
            <a:headEnd/>
            <a:tailEnd/>
          </a:ln>
        </p:spPr>
        <p:txBody>
          <a:bodyPr anchor="b"/>
          <a:lstStyle/>
          <a:p>
            <a:r>
              <a:rPr lang="en-US" sz="800"/>
              <a:t>© 2003-2005 Microsoft Corporation. All rights reserved.</a:t>
            </a:r>
          </a:p>
          <a:p>
            <a:pPr eaLnBrk="0" hangingPunct="0"/>
            <a:r>
              <a:rPr lang="en-US" sz="800"/>
              <a:t>This presentation is for informational purposes only. Microsoft makes no warranties, express or implied, in this summary.</a:t>
            </a:r>
          </a:p>
        </p:txBody>
      </p:sp>
      <p:sp>
        <p:nvSpPr>
          <p:cNvPr id="66564" name="Rectangle 7"/>
          <p:cNvSpPr txBox="1">
            <a:spLocks noGrp="1" noChangeArrowheads="1"/>
          </p:cNvSpPr>
          <p:nvPr/>
        </p:nvSpPr>
        <p:spPr bwMode="auto">
          <a:xfrm>
            <a:off x="5583238" y="8685213"/>
            <a:ext cx="1273175" cy="457200"/>
          </a:xfrm>
          <a:prstGeom prst="rect">
            <a:avLst/>
          </a:prstGeom>
          <a:noFill/>
          <a:ln w="9525">
            <a:noFill/>
            <a:miter lim="800000"/>
            <a:headEnd/>
            <a:tailEnd/>
          </a:ln>
        </p:spPr>
        <p:txBody>
          <a:bodyPr anchor="b"/>
          <a:lstStyle/>
          <a:p>
            <a:pPr algn="r"/>
            <a:fld id="{24F0D04D-58FF-4751-B864-466F6A3A2951}" type="slidenum">
              <a:rPr lang="en-US" sz="1200"/>
              <a:pPr algn="r"/>
              <a:t>40</a:t>
            </a:fld>
            <a:endParaRPr lang="en-US" sz="1200"/>
          </a:p>
        </p:txBody>
      </p:sp>
      <p:sp>
        <p:nvSpPr>
          <p:cNvPr id="6656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656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42</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43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s-ES"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6FF25B3-D359-4A6D-BA93-494ADDD0FA71}" type="slidenum">
              <a:rPr lang="en-US" smtClean="0"/>
              <a:pPr/>
              <a:t>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fld id="{B6F4D5A7-6A4E-4C47-A87F-9811D1C71880}" type="datetime8">
              <a:rPr lang="en-US" smtClean="0"/>
              <a:pPr>
                <a:defRPr/>
              </a:pPr>
              <a:t>9/13/2007 12:08 PM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4050381F-92BA-4D63-87CB-10266070F8D7}" type="slidenum">
              <a:rPr lang="en-US" smtClean="0"/>
              <a:pPr>
                <a:defRPr/>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dt" sz="quarter" idx="1"/>
          </p:nvPr>
        </p:nvSpPr>
        <p:spPr bwMode="auto">
          <a:noFill/>
          <a:ln>
            <a:miter lim="800000"/>
            <a:headEnd/>
            <a:tailEnd/>
          </a:ln>
        </p:spPr>
        <p:txBody>
          <a:bodyPr wrap="square" numCol="1" anchor="t" anchorCtr="0" compatLnSpc="1">
            <a:prstTxWarp prst="textNoShape">
              <a:avLst/>
            </a:prstTxWarp>
          </a:bodyPr>
          <a:lstStyle/>
          <a:p>
            <a:fld id="{3AF65ED2-FDC1-4F7A-A7A2-4DFD30757113}" type="datetime1">
              <a:rPr lang="en-US" smtClean="0"/>
              <a:pPr/>
              <a:t>9/13/2007</a:t>
            </a:fld>
            <a:endParaRPr lang="en-US" smtClean="0"/>
          </a:p>
        </p:txBody>
      </p:sp>
      <p:sp>
        <p:nvSpPr>
          <p:cNvPr id="4301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913ACC98-4632-4D4E-B8F3-68CB18793501}" type="slidenum">
              <a:rPr lang="en-US" smtClean="0"/>
              <a:pPr/>
              <a:t>12</a:t>
            </a:fld>
            <a:endParaRPr lang="en-US" smtClean="0"/>
          </a:p>
        </p:txBody>
      </p:sp>
      <p:sp>
        <p:nvSpPr>
          <p:cNvPr id="43012" name="Rectangle 30720"/>
          <p:cNvSpPr>
            <a:spLocks noGrp="1" noRot="1" noChangeAspect="1" noChangeArrowheads="1" noTextEdit="1"/>
          </p:cNvSpPr>
          <p:nvPr>
            <p:ph type="sldImg"/>
          </p:nvPr>
        </p:nvSpPr>
        <p:spPr bwMode="auto">
          <a:noFill/>
          <a:ln cap="flat" algn="ctr">
            <a:solidFill>
              <a:srgbClr val="000000"/>
            </a:solidFill>
            <a:miter lim="800000"/>
            <a:headEnd type="none" w="med" len="med"/>
            <a:tailEnd type="none" w="med" len="med"/>
          </a:ln>
        </p:spPr>
      </p:sp>
      <p:sp>
        <p:nvSpPr>
          <p:cNvPr id="43013" name="Rectangle 30721"/>
          <p:cNvSpPr>
            <a:spLocks noGrp="1" noChangeArrowheads="1"/>
          </p:cNvSpPr>
          <p:nvPr>
            <p:ph type="body" idx="1"/>
          </p:nvPr>
        </p:nvSpPr>
        <p:spPr bwMode="auto">
          <a:noFill/>
        </p:spPr>
        <p:txBody>
          <a:bodyPr wrap="square" lIns="91435" tIns="45718" rIns="91435" bIns="45718" numCol="1" anchor="t" anchorCtr="0" compatLnSpc="1">
            <a:prstTxWarp prst="textNoShape">
              <a:avLst/>
            </a:prstTxWarp>
          </a:bodyPr>
          <a:lstStyle/>
          <a:p>
            <a:pPr eaLnBrk="1" hangingPunct="1">
              <a:spcBef>
                <a:spcPct val="0"/>
              </a:spcBef>
            </a:pPr>
            <a:endParaRPr lang="es-ES" smtClean="0"/>
          </a:p>
        </p:txBody>
      </p:sp>
      <p:sp>
        <p:nvSpPr>
          <p:cNvPr id="43014" name="Shape 30722"/>
          <p:cNvSpPr txBox="1">
            <a:spLocks noGrp="1" noChangeArrowheads="1"/>
          </p:cNvSpPr>
          <p:nvPr/>
        </p:nvSpPr>
        <p:spPr bwMode="auto">
          <a:xfrm>
            <a:off x="3884613" y="0"/>
            <a:ext cx="2971800" cy="457200"/>
          </a:xfrm>
          <a:prstGeom prst="rect">
            <a:avLst/>
          </a:prstGeom>
          <a:noFill/>
          <a:ln w="9525">
            <a:noFill/>
            <a:miter lim="800000"/>
            <a:headEnd/>
            <a:tailEnd/>
          </a:ln>
        </p:spPr>
        <p:txBody>
          <a:bodyPr lIns="91435" tIns="45718" rIns="91435" bIns="45718"/>
          <a:lstStyle/>
          <a:p>
            <a:pPr algn="r" defTabSz="896938" eaLnBrk="0"/>
            <a:fld id="{CB3613E0-8FDC-424C-89F9-9BD4F5119457}" type="datetime8">
              <a:rPr lang="en-US" sz="1200">
                <a:latin typeface="Times New Roman" pitchFamily="18" charset="0"/>
              </a:rPr>
              <a:pPr algn="r" defTabSz="896938" eaLnBrk="0"/>
              <a:t>9/13/2007 12:08 PM</a:t>
            </a:fld>
            <a:endParaRPr lang="en-US" sz="1200">
              <a:latin typeface="Times New Roman" pitchFamily="18" charset="0"/>
            </a:endParaRPr>
          </a:p>
        </p:txBody>
      </p:sp>
      <p:sp>
        <p:nvSpPr>
          <p:cNvPr id="43015" name="Shape 30723"/>
          <p:cNvSpPr txBox="1">
            <a:spLocks noGrp="1" noChangeArrowheads="1"/>
          </p:cNvSpPr>
          <p:nvPr/>
        </p:nvSpPr>
        <p:spPr bwMode="auto">
          <a:xfrm>
            <a:off x="5583238" y="8685213"/>
            <a:ext cx="1273175" cy="457200"/>
          </a:xfrm>
          <a:prstGeom prst="rect">
            <a:avLst/>
          </a:prstGeom>
          <a:noFill/>
          <a:ln w="9525">
            <a:noFill/>
            <a:miter lim="800000"/>
            <a:headEnd/>
            <a:tailEnd/>
          </a:ln>
        </p:spPr>
        <p:txBody>
          <a:bodyPr lIns="91435" tIns="45718" rIns="91435" bIns="45718" anchor="b"/>
          <a:lstStyle/>
          <a:p>
            <a:pPr algn="r" defTabSz="896938" eaLnBrk="0"/>
            <a:fld id="{4F72F684-59A6-4C5F-A7EB-ABDE75F0D3CC}" type="slidenum">
              <a:rPr lang="en-US" sz="1200">
                <a:latin typeface="Times New Roman" pitchFamily="18" charset="0"/>
              </a:rPr>
              <a:pPr algn="r" defTabSz="896938" eaLnBrk="0"/>
              <a:t>12</a:t>
            </a:fld>
            <a:endParaRPr lang="en-US" sz="1200">
              <a:latin typeface="Times New Roman" pitchFamily="18" charset="0"/>
            </a:endParaRPr>
          </a:p>
        </p:txBody>
      </p:sp>
      <p:sp>
        <p:nvSpPr>
          <p:cNvPr id="43016" name="Shape 30724"/>
          <p:cNvSpPr txBox="1">
            <a:spLocks noGrp="1" noChangeArrowheads="1"/>
          </p:cNvSpPr>
          <p:nvPr/>
        </p:nvSpPr>
        <p:spPr bwMode="auto">
          <a:xfrm>
            <a:off x="0" y="8791575"/>
            <a:ext cx="5667375" cy="350838"/>
          </a:xfrm>
          <a:prstGeom prst="rect">
            <a:avLst/>
          </a:prstGeom>
          <a:noFill/>
          <a:ln w="9525">
            <a:noFill/>
            <a:miter lim="800000"/>
            <a:headEnd/>
            <a:tailEnd/>
          </a:ln>
        </p:spPr>
        <p:txBody>
          <a:bodyPr lIns="91435" tIns="45718" rIns="91435" bIns="45718" anchor="b"/>
          <a:lstStyle/>
          <a:p>
            <a:pPr defTabSz="896938" eaLnBrk="0"/>
            <a:r>
              <a:rPr lang="en-US" sz="800"/>
              <a:t>© 2005 Microsoft Corporation. All rights reserved.</a:t>
            </a:r>
          </a:p>
          <a:p>
            <a:pPr defTabSz="896938" hangingPunct="0"/>
            <a:r>
              <a:rPr lang="en-US" sz="800"/>
              <a:t>This presentation is for informational purposes only. Microsoft makes no warranties, express or implied, in this summary.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endParaRPr lang="en-GB" dirty="0"/>
          </a:p>
        </p:txBody>
      </p:sp>
      <p:sp>
        <p:nvSpPr>
          <p:cNvPr id="4" name="Slide Number Placeholder 3"/>
          <p:cNvSpPr>
            <a:spLocks noGrp="1"/>
          </p:cNvSpPr>
          <p:nvPr>
            <p:ph type="sldNum" sz="quarter" idx="10"/>
          </p:nvPr>
        </p:nvSpPr>
        <p:spPr/>
        <p:txBody>
          <a:bodyPr/>
          <a:lstStyle/>
          <a:p>
            <a:fld id="{E1D173D4-C046-4E90-B6EB-C82EA0986ABC}" type="slidenum">
              <a:rPr lang="en-GB" smtClean="0"/>
              <a:pPr/>
              <a:t>15</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18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21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000240"/>
            <a:ext cx="7681913" cy="1523495"/>
          </a:xfrm>
        </p:spPr>
        <p:txBody>
          <a:bodyPr>
            <a:noAutofit/>
          </a:bodyPr>
          <a:lstStyle>
            <a:lvl1pPr>
              <a:lnSpc>
                <a:spcPct val="90000"/>
              </a:lnSpc>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smtClean="0"/>
              <a:t>Haga clic para modificar el estilo de subtítulo del patrón</a:t>
            </a:r>
            <a:endParaRPr lang="en-US" dirty="0"/>
          </a:p>
        </p:txBody>
      </p:sp>
      <p:pic>
        <p:nvPicPr>
          <p:cNvPr id="8" name="Picture 5" descr="Windows Server Longhorn h logo.png"/>
          <p:cNvPicPr>
            <a:picLocks noChangeAspect="1"/>
          </p:cNvPicPr>
          <p:nvPr userDrawn="1"/>
        </p:nvPicPr>
        <p:blipFill>
          <a:blip r:embed="rId2"/>
          <a:srcRect/>
          <a:stretch>
            <a:fillRect/>
          </a:stretch>
        </p:blipFill>
        <p:spPr bwMode="auto">
          <a:xfrm>
            <a:off x="1214414" y="714356"/>
            <a:ext cx="6579100" cy="1000132"/>
          </a:xfrm>
          <a:prstGeom prst="rect">
            <a:avLst/>
          </a:prstGeom>
          <a:noFill/>
          <a:ln w="9525">
            <a:noFill/>
            <a:miter lim="800000"/>
            <a:headEnd/>
            <a:tailEnd/>
          </a:ln>
        </p:spPr>
      </p:pic>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6" name="Picture 5" descr="Windows Server Longhorn h logo.png"/>
          <p:cNvPicPr>
            <a:picLocks noChangeAspect="1"/>
          </p:cNvPicPr>
          <p:nvPr userDrawn="1"/>
        </p:nvPicPr>
        <p:blipFill>
          <a:blip r:embed="rId2"/>
          <a:srcRect/>
          <a:stretch>
            <a:fillRect/>
          </a:stretch>
        </p:blipFill>
        <p:spPr bwMode="auto">
          <a:xfrm>
            <a:off x="16176" y="6286520"/>
            <a:ext cx="3770006" cy="571480"/>
          </a:xfrm>
          <a:prstGeom prst="rect">
            <a:avLst/>
          </a:prstGeom>
          <a:noFill/>
          <a:ln w="9525">
            <a:noFill/>
            <a:miter lim="800000"/>
            <a:headEnd/>
            <a:tailEnd/>
          </a:ln>
        </p:spPr>
      </p:pic>
      <p:sp>
        <p:nvSpPr>
          <p:cNvPr id="8" name="Title 1"/>
          <p:cNvSpPr txBox="1">
            <a:spLocks/>
          </p:cNvSpPr>
          <p:nvPr userDrawn="1"/>
        </p:nvSpPr>
        <p:spPr>
          <a:xfrm>
            <a:off x="642910" y="2357430"/>
            <a:ext cx="7681913" cy="1523495"/>
          </a:xfrm>
          <a:prstGeom prst="rect">
            <a:avLst/>
          </a:prstGeom>
        </p:spPr>
        <p:txBody>
          <a:bodyPr vert="horz" wrap="square" lIns="0" tIns="0" rIns="0" bIns="0" rtlCol="0" anchor="t">
            <a:noAutofit/>
          </a:bodyPr>
          <a:lstStyle>
            <a:lvl1pPr>
              <a:lnSpc>
                <a:spcPct val="90000"/>
              </a:lnSpc>
              <a:defRPr sz="5400"/>
            </a:lvl1pPr>
          </a:lstStyle>
          <a:p>
            <a:pPr marL="0" marR="0" lvl="0" indent="0" algn="l" defTabSz="912813" rtl="0" eaLnBrk="1" fontAlgn="base" latinLnBrk="0" hangingPunct="1">
              <a:lnSpc>
                <a:spcPct val="90000"/>
              </a:lnSpc>
              <a:spcBef>
                <a:spcPct val="0"/>
              </a:spcBef>
              <a:spcAft>
                <a:spcPct val="0"/>
              </a:spcAft>
              <a:buClrTx/>
              <a:buSzTx/>
              <a:buFontTx/>
              <a:buNone/>
              <a:tabLst/>
              <a:defRPr/>
            </a:pPr>
            <a:endParaRPr kumimoji="0" lang="en-US" sz="5400" b="0"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Segoe" pitchFamily="34" charset="0"/>
              <a:ea typeface="+mn-ea"/>
              <a:cs typeface="Arial" charset="0"/>
            </a:endParaRPr>
          </a:p>
        </p:txBody>
      </p:sp>
      <p:sp>
        <p:nvSpPr>
          <p:cNvPr id="10" name="Title 1"/>
          <p:cNvSpPr txBox="1">
            <a:spLocks/>
          </p:cNvSpPr>
          <p:nvPr userDrawn="1"/>
        </p:nvSpPr>
        <p:spPr>
          <a:xfrm>
            <a:off x="500034" y="357166"/>
            <a:ext cx="7358114" cy="1928826"/>
          </a:xfrm>
          <a:prstGeom prst="rect">
            <a:avLst/>
          </a:prstGeom>
        </p:spPr>
        <p:txBody>
          <a:bodyPr vert="horz" wrap="square" lIns="0" tIns="0" rIns="0" bIns="0" rtlCol="0" anchor="t">
            <a:noAutofit/>
          </a:bodyPr>
          <a:lstStyle>
            <a:lvl1pPr>
              <a:lnSpc>
                <a:spcPct val="90000"/>
              </a:lnSpc>
              <a:defRPr sz="5400"/>
            </a:lvl1pPr>
          </a:lstStyle>
          <a:p>
            <a:pPr marL="0" marR="0" lvl="0" indent="0" algn="l" defTabSz="912813" rtl="0" eaLnBrk="1" fontAlgn="base" latinLnBrk="0" hangingPunct="1">
              <a:lnSpc>
                <a:spcPct val="90000"/>
              </a:lnSpc>
              <a:spcBef>
                <a:spcPct val="0"/>
              </a:spcBef>
              <a:spcAft>
                <a:spcPct val="0"/>
              </a:spcAft>
              <a:buClrTx/>
              <a:buSzTx/>
              <a:buFontTx/>
              <a:buNone/>
              <a:tabLst/>
              <a:defRPr/>
            </a:pPr>
            <a:r>
              <a:rPr kumimoji="0" lang="es-ES" sz="8000" b="0" i="1"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Segoe" pitchFamily="34" charset="0"/>
                <a:ea typeface="+mn-ea"/>
                <a:cs typeface="Arial" charset="0"/>
              </a:rPr>
              <a:t>DEMO</a:t>
            </a:r>
            <a:endParaRPr kumimoji="0" lang="en-US" sz="8000" b="0" i="1"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Segoe" pitchFamily="34" charset="0"/>
              <a:ea typeface="+mn-ea"/>
              <a:cs typeface="Arial" charset="0"/>
            </a:endParaRPr>
          </a:p>
        </p:txBody>
      </p:sp>
      <p:sp>
        <p:nvSpPr>
          <p:cNvPr id="11" name="Subtitle 2"/>
          <p:cNvSpPr>
            <a:spLocks noGrp="1"/>
          </p:cNvSpPr>
          <p:nvPr>
            <p:ph type="subTitle" idx="1"/>
          </p:nvPr>
        </p:nvSpPr>
        <p:spPr>
          <a:xfrm>
            <a:off x="642910" y="2786058"/>
            <a:ext cx="7681913" cy="461665"/>
          </a:xfrm>
        </p:spPr>
        <p:txBody>
          <a:bodyPr vert="horz" wrap="square" lIns="0" tIns="0" rIns="0" bIns="0" rtlCol="0" anchor="t">
            <a:noAutofit/>
          </a:bodyPr>
          <a:lstStyle>
            <a:lvl1pPr marL="0" indent="0" algn="l">
              <a:lnSpc>
                <a:spcPct val="90000"/>
              </a:lnSpc>
              <a:spcBef>
                <a:spcPts val="0"/>
              </a:spcBef>
              <a:buNone/>
              <a:defRPr kumimoji="0" lang="en-US" sz="4400" b="0" i="1"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Segoe" pitchFamily="34" charset="0"/>
                <a:ea typeface="+mn-ea"/>
                <a:cs typeface="Arial" charset="0"/>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pPr marL="0" marR="0" lvl="0" indent="0" algn="l" defTabSz="912813" rtl="0" eaLnBrk="1" fontAlgn="base" latinLnBrk="0" hangingPunct="1">
              <a:lnSpc>
                <a:spcPct val="90000"/>
              </a:lnSpc>
              <a:spcBef>
                <a:spcPct val="0"/>
              </a:spcBef>
              <a:spcAft>
                <a:spcPct val="0"/>
              </a:spcAft>
              <a:buClrTx/>
              <a:buSzTx/>
              <a:buFontTx/>
              <a:buNone/>
              <a:tabLst/>
              <a:defRPr/>
            </a:pPr>
            <a:r>
              <a:rPr lang="es-ES" dirty="0" smtClean="0"/>
              <a:t>Haga clic para modificar el estilo de subtítulo del patrón</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6" name="Text Placeholder 5"/>
          <p:cNvSpPr>
            <a:spLocks noGrp="1"/>
          </p:cNvSpPr>
          <p:nvPr>
            <p:ph type="body" sz="quarter" idx="10"/>
          </p:nvPr>
        </p:nvSpPr>
        <p:spPr>
          <a:xfrm>
            <a:off x="381000" y="1214422"/>
            <a:ext cx="8382000" cy="2407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5"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8"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a:xfrm>
            <a:off x="381000" y="1214422"/>
            <a:ext cx="8382000" cy="2409315"/>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5"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7"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6"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8"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pic>
        <p:nvPicPr>
          <p:cNvPr id="4"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6"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0"/>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s-ES" dirty="0" smtClean="0"/>
              <a:t>Haga clic para modificar el estilo de título del patrón</a:t>
            </a:r>
            <a:endParaRPr lang="en-US" dirty="0"/>
          </a:p>
        </p:txBody>
      </p:sp>
      <p:sp>
        <p:nvSpPr>
          <p:cNvPr id="5123"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smtClean="0"/>
          </a:p>
        </p:txBody>
      </p:sp>
      <p:pic>
        <p:nvPicPr>
          <p:cNvPr id="7" name="6 Imagen" descr="TechNet_rgb.jpg"/>
          <p:cNvPicPr>
            <a:picLocks noChangeAspect="1"/>
          </p:cNvPicPr>
          <p:nvPr/>
        </p:nvPicPr>
        <p:blipFill>
          <a:blip r:embed="rId11"/>
          <a:stretch>
            <a:fillRect/>
          </a:stretch>
        </p:blipFill>
        <p:spPr>
          <a:xfrm>
            <a:off x="6336486" y="6286520"/>
            <a:ext cx="2807514" cy="571480"/>
          </a:xfrm>
          <a:prstGeom prst="rect">
            <a:avLst/>
          </a:prstGeom>
        </p:spPr>
      </p:pic>
    </p:spTree>
  </p:cSld>
  <p:clrMap bg1="dk1" tx1="lt1" bg2="dk2" tx2="lt2" accent1="accent1" accent2="accent2" accent3="accent3" accent4="accent4" accent5="accent5" accent6="accent6" hlink="hlink" folHlink="folHlink"/>
  <p:sldLayoutIdLst>
    <p:sldLayoutId id="2147483773" r:id="rId1"/>
    <p:sldLayoutId id="2147483780" r:id="rId2"/>
    <p:sldLayoutId id="2147483775" r:id="rId3"/>
    <p:sldLayoutId id="2147483776" r:id="rId4"/>
    <p:sldLayoutId id="2147483777" r:id="rId5"/>
    <p:sldLayoutId id="2147483779" r:id="rId6"/>
    <p:sldLayoutId id="2147483781" r:id="rId7"/>
    <p:sldLayoutId id="2147483782" r:id="rId8"/>
  </p:sldLayoutIdLst>
  <p:transition>
    <p:fade/>
  </p:transition>
  <p:txStyles>
    <p:titleStyle>
      <a:lvl1pPr algn="l" defTabSz="912813" rtl="0" eaLnBrk="1" fontAlgn="base" hangingPunct="1">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2pPr>
      <a:lvl3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3pPr>
      <a:lvl4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4pPr>
      <a:lvl5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5pPr>
      <a:lvl6pPr marL="4572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6pPr>
      <a:lvl7pPr marL="9144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7pPr>
      <a:lvl8pPr marL="13716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8pPr>
      <a:lvl9pPr marL="18288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9pPr>
    </p:titleStyle>
    <p:bodyStyle>
      <a:lvl1pPr marL="396875" indent="-396875" algn="l" defTabSz="912813" rtl="0" eaLnBrk="1" fontAlgn="base" hangingPunct="1">
        <a:lnSpc>
          <a:spcPct val="90000"/>
        </a:lnSpc>
        <a:spcBef>
          <a:spcPct val="20000"/>
        </a:spcBef>
        <a:spcAft>
          <a:spcPct val="0"/>
        </a:spcAft>
        <a:buBlip>
          <a:blip r:embed="rId12"/>
        </a:buBlip>
        <a:defRPr sz="3200" kern="1200">
          <a:solidFill>
            <a:schemeClr val="tx1"/>
          </a:solidFill>
          <a:latin typeface="+mn-lt"/>
          <a:ea typeface="+mn-ea"/>
          <a:cs typeface="+mn-cs"/>
        </a:defRPr>
      </a:lvl1pPr>
      <a:lvl2pPr marL="914400" indent="-396875" algn="l" defTabSz="912813" rtl="0" eaLnBrk="1" fontAlgn="base" hangingPunct="1">
        <a:lnSpc>
          <a:spcPct val="90000"/>
        </a:lnSpc>
        <a:spcBef>
          <a:spcPct val="20000"/>
        </a:spcBef>
        <a:spcAft>
          <a:spcPct val="0"/>
        </a:spcAft>
        <a:buBlip>
          <a:blip r:embed="rId13"/>
        </a:buBlip>
        <a:defRPr sz="2800" kern="1200">
          <a:solidFill>
            <a:schemeClr val="tx1"/>
          </a:solidFill>
          <a:latin typeface="+mn-lt"/>
          <a:ea typeface="+mn-ea"/>
          <a:cs typeface="+mn-cs"/>
        </a:defRPr>
      </a:lvl2pPr>
      <a:lvl3pPr marL="1258888" indent="-344488" algn="l" defTabSz="912813" rtl="0" eaLnBrk="1" fontAlgn="base" hangingPunct="1">
        <a:lnSpc>
          <a:spcPct val="90000"/>
        </a:lnSpc>
        <a:spcBef>
          <a:spcPct val="20000"/>
        </a:spcBef>
        <a:spcAft>
          <a:spcPct val="0"/>
        </a:spcAft>
        <a:buBlip>
          <a:blip r:embed="rId13"/>
        </a:buBlip>
        <a:defRPr sz="2400" kern="1200">
          <a:solidFill>
            <a:schemeClr val="tx1"/>
          </a:solidFill>
          <a:latin typeface="+mn-lt"/>
          <a:ea typeface="+mn-ea"/>
          <a:cs typeface="+mn-cs"/>
        </a:defRPr>
      </a:lvl3pPr>
      <a:lvl4pPr marL="1604963" indent="-346075" algn="l" defTabSz="912813" rtl="0" eaLnBrk="1" fontAlgn="base" hangingPunct="1">
        <a:lnSpc>
          <a:spcPct val="90000"/>
        </a:lnSpc>
        <a:spcBef>
          <a:spcPct val="20000"/>
        </a:spcBef>
        <a:spcAft>
          <a:spcPct val="0"/>
        </a:spcAft>
        <a:buBlip>
          <a:blip r:embed="rId13"/>
        </a:buBlip>
        <a:defRPr sz="2400" kern="1200">
          <a:solidFill>
            <a:schemeClr val="tx1"/>
          </a:solidFill>
          <a:latin typeface="+mn-lt"/>
          <a:ea typeface="+mn-ea"/>
          <a:cs typeface="+mn-cs"/>
        </a:defRPr>
      </a:lvl4pPr>
      <a:lvl5pPr marL="1941513" indent="-336550" algn="l" defTabSz="912813" rtl="0" eaLnBrk="1" fontAlgn="base" hangingPunct="1">
        <a:lnSpc>
          <a:spcPct val="90000"/>
        </a:lnSpc>
        <a:spcBef>
          <a:spcPct val="20000"/>
        </a:spcBef>
        <a:spcAft>
          <a:spcPct val="0"/>
        </a:spcAft>
        <a:buBlip>
          <a:blip r:embed="rId1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logs.technet.com/davidcervigon" TargetMode="External"/><Relationship Id="rId2" Type="http://schemas.openxmlformats.org/officeDocument/2006/relationships/hyperlink" Target="mailto:David.cervigon@microsoft.com" TargetMode="Externa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diagramData" Target="../diagrams/data1.xml"/><Relationship Id="rId7"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hyperlink" Target="http://www.microsoft.com/downloads/details.aspx?FamilyId=DF8ED469-9007-401C-85E7-46649A32D0E0&amp;displaylang=en"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diagramColors" Target="../diagrams/colors2.xml"/><Relationship Id="rId2" Type="http://schemas.openxmlformats.org/officeDocument/2006/relationships/image" Target="../media/image3.png"/><Relationship Id="rId1" Type="http://schemas.openxmlformats.org/officeDocument/2006/relationships/slideLayout" Target="../slideLayouts/slideLayout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hyperlink" Target="http://thepowershellguy.com/blogs/posh/attachment/575.ashx" TargetMode="External"/><Relationship Id="rId3" Type="http://schemas.openxmlformats.org/officeDocument/2006/relationships/image" Target="../media/image18.png"/><Relationship Id="rId7" Type="http://schemas.openxmlformats.org/officeDocument/2006/relationships/hyperlink" Target="http://www.microsoft.com/downloads/details.aspx?familyid=2CC30A64-EA15-4661-8DA4-55BBC145C30E&amp;displaylang=en"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hyperlink" Target="http://www.microsoft.com/downloads/details.aspx?familyid=09DFC342-648B-4119-B7EB-783B0F7D1178&amp;displaylang=en" TargetMode="External"/><Relationship Id="rId5" Type="http://schemas.openxmlformats.org/officeDocument/2006/relationships/hyperlink" Target="http://www.microsoft.com/technet/scriptcenter/scripts/msh/default.mspx?mfr=true" TargetMode="External"/><Relationship Id="rId10" Type="http://schemas.openxmlformats.org/officeDocument/2006/relationships/hyperlink" Target="http://www.ks-soft.net/hostmon.eng/wmi/index.htm" TargetMode="External"/><Relationship Id="rId4" Type="http://schemas.openxmlformats.org/officeDocument/2006/relationships/image" Target="../media/image3.png"/><Relationship Id="rId9" Type="http://schemas.openxmlformats.org/officeDocument/2006/relationships/hyperlink" Target="http://thepowershellguy.com/"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msdn2.microsoft.com/es-es/library/ms306608(vs.80).aspx" TargetMode="Externa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microsoft.com/windowsserver2003/technologies/management/powershell/download.mspx" TargetMode="Externa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hyperlink" Target="http://go.microsoft.com/fwlink/?linkid=64774"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5" Type="http://schemas.openxmlformats.org/officeDocument/2006/relationships/hyperlink" Target="http://www.powergui.org/" TargetMode="External"/><Relationship Id="rId4" Type="http://schemas.openxmlformats.org/officeDocument/2006/relationships/hyperlink" Target="http://www.microsoft.com/downloads/details.aspx?familyid=3B3F7CE4-43EA-4A21-90CC-966A7FC6C6E8&amp;displaylang=en"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blogs.technet.com/davidcervigon" TargetMode="External"/><Relationship Id="rId2" Type="http://schemas.openxmlformats.org/officeDocument/2006/relationships/hyperlink" Target="mailto:David.cervigon@microsoft.com" TargetMode="External"/><Relationship Id="rId1" Type="http://schemas.openxmlformats.org/officeDocument/2006/relationships/slideLayout" Target="../slideLayouts/slideLayout6.xml"/><Relationship Id="rId4" Type="http://schemas.openxmlformats.org/officeDocument/2006/relationships/image" Target="../media/image20.jpeg"/></Relationships>
</file>

<file path=ppt/slides/_rels/slide42.xml.rels><?xml version="1.0" encoding="UTF-8" standalone="yes"?>
<Relationships xmlns="http://schemas.openxmlformats.org/package/2006/relationships"><Relationship Id="rId3" Type="http://schemas.openxmlformats.org/officeDocument/2006/relationships/hyperlink" Target="http://www.microsoft.com/spain/seminarios/hol.mspx"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5" Type="http://schemas.openxmlformats.org/officeDocument/2006/relationships/hyperlink" Target="http://go.microsoft.com/?linkid=6193431" TargetMode="Externa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8" Type="http://schemas.openxmlformats.org/officeDocument/2006/relationships/hyperlink" Target="http://msevents.microsoft.com/cui/webcasteventdetails.aspx?eventid=1032344444&amp;eventcategory=3&amp;culture=en-us&amp;countrycode=us" TargetMode="External"/><Relationship Id="rId13" Type="http://schemas.openxmlformats.org/officeDocument/2006/relationships/hyperlink" Target="http://msevents.microsoft.com/cui/webcasteventdetails.aspx?eventid=1032345257&amp;eventcategory=3&amp;culture=en-us&amp;countrycode=us" TargetMode="External"/><Relationship Id="rId3" Type="http://schemas.openxmlformats.org/officeDocument/2006/relationships/hyperlink" Target="http://go.microsoft.com/?linkid=6193431" TargetMode="External"/><Relationship Id="rId7" Type="http://schemas.openxmlformats.org/officeDocument/2006/relationships/hyperlink" Target="http://msevents.microsoft.com/cui/webcasteventdetails.aspx?eventid=1032346774&amp;eventcategory=3&amp;culture=en-us&amp;countrycode=us" TargetMode="External"/><Relationship Id="rId12" Type="http://schemas.openxmlformats.org/officeDocument/2006/relationships/hyperlink" Target="http://msevents.microsoft.com/cui/webcasteventdetails.aspx?eventid=1032345540&amp;eventcategory=3&amp;culture=en-us&amp;countrycode=us" TargetMode="External"/><Relationship Id="rId2" Type="http://schemas.openxmlformats.org/officeDocument/2006/relationships/notesSlide" Target="../notesSlides/notesSlide18.xml"/><Relationship Id="rId16" Type="http://schemas.openxmlformats.org/officeDocument/2006/relationships/hyperlink" Target="http://msevents.microsoft.com/cui/webcasteventdetails.aspx?eventid=1032344919&amp;eventcategory=3&amp;culture=en-us&amp;countrycode=us" TargetMode="External"/><Relationship Id="rId1" Type="http://schemas.openxmlformats.org/officeDocument/2006/relationships/slideLayout" Target="../slideLayouts/slideLayout4.xml"/><Relationship Id="rId6" Type="http://schemas.openxmlformats.org/officeDocument/2006/relationships/hyperlink" Target="http://go.microsoft.com/?linkid=5639881" TargetMode="External"/><Relationship Id="rId11" Type="http://schemas.openxmlformats.org/officeDocument/2006/relationships/hyperlink" Target="http://msevents.microsoft.com/cui/webcasteventdetails.aspx?eventid=1032345932&amp;eventcategory=3&amp;culture=en-us&amp;countrycode=us" TargetMode="External"/><Relationship Id="rId5" Type="http://schemas.openxmlformats.org/officeDocument/2006/relationships/hyperlink" Target="http://go.microsoft.com/?linkid=5661086" TargetMode="External"/><Relationship Id="rId15" Type="http://schemas.openxmlformats.org/officeDocument/2006/relationships/hyperlink" Target="http://msevents.microsoft.com/cui/webcasteventdetails.aspx?eventid=1032343980&amp;eventcategory=3&amp;culture=en-us&amp;countrycode=us" TargetMode="External"/><Relationship Id="rId10" Type="http://schemas.openxmlformats.org/officeDocument/2006/relationships/hyperlink" Target="http://msevents.microsoft.com/cui/webcasteventdetails.aspx?eventid=1032345256&amp;eventcategory=3&amp;culture=en-us&amp;countrycode=us" TargetMode="External"/><Relationship Id="rId4" Type="http://schemas.openxmlformats.org/officeDocument/2006/relationships/hyperlink" Target="http://go.microsoft.com/?linkid=6269134" TargetMode="External"/><Relationship Id="rId9" Type="http://schemas.openxmlformats.org/officeDocument/2006/relationships/hyperlink" Target="http://msevents.microsoft.com/cui/webcasteventdetails.aspx?eventid=1032343981&amp;eventcategory=3&amp;culture=en-us&amp;countrycode=us" TargetMode="External"/><Relationship Id="rId14" Type="http://schemas.openxmlformats.org/officeDocument/2006/relationships/hyperlink" Target="http://msevents.microsoft.com/cui/webcasteventdetails.aspx?eventid=1032345136&amp;eventcategory=3&amp;culture=en-us&amp;countrycode=us"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www.microsoft.com/spain/technet/jornadas/default.mspx" TargetMode="External"/><Relationship Id="rId2" Type="http://schemas.openxmlformats.org/officeDocument/2006/relationships/hyperlink" Target="http://www.microsoft.com/spain/technet/prodtechnol/windowsserver/2008/default.mspx" TargetMode="External"/><Relationship Id="rId1" Type="http://schemas.openxmlformats.org/officeDocument/2006/relationships/slideLayout" Target="../slideLayouts/slideLayout4.xml"/><Relationship Id="rId5" Type="http://schemas.openxmlformats.org/officeDocument/2006/relationships/hyperlink" Target="http://forums.microsoft.com/technet-es/default.aspx?siteid=30" TargetMode="External"/><Relationship Id="rId4" Type="http://schemas.openxmlformats.org/officeDocument/2006/relationships/hyperlink" Target="http://www.microsoft.com/spain/technet/jornadas/webcasts/webcasts_ant.aspx?id=1"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technet.microsoft.com/es-es/subscriptions/default.aspx" TargetMode="External"/><Relationship Id="rId2" Type="http://schemas.openxmlformats.org/officeDocument/2006/relationships/hyperlink" Target="http://www.microsoft.com/spain/technet/boletines/default.mspx"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48" y="2143116"/>
            <a:ext cx="7681913" cy="2286016"/>
          </a:xfrm>
        </p:spPr>
        <p:txBody>
          <a:bodyPr/>
          <a:lstStyle/>
          <a:p>
            <a:r>
              <a:rPr lang="es-ES" dirty="0" smtClean="0"/>
              <a:t>Administración de Windows Server 2008 con </a:t>
            </a:r>
            <a:r>
              <a:rPr lang="es-ES" dirty="0" err="1" smtClean="0"/>
              <a:t>PowerShell</a:t>
            </a:r>
            <a:endParaRPr lang="es-ES" dirty="0"/>
          </a:p>
        </p:txBody>
      </p:sp>
      <p:sp>
        <p:nvSpPr>
          <p:cNvPr id="3" name="2 Subtítulo"/>
          <p:cNvSpPr>
            <a:spLocks noGrp="1"/>
          </p:cNvSpPr>
          <p:nvPr>
            <p:ph type="subTitle" idx="1"/>
          </p:nvPr>
        </p:nvSpPr>
        <p:spPr>
          <a:xfrm>
            <a:off x="4357686" y="4714884"/>
            <a:ext cx="4556131" cy="1298590"/>
          </a:xfrm>
        </p:spPr>
        <p:txBody>
          <a:bodyPr/>
          <a:lstStyle/>
          <a:p>
            <a:r>
              <a:rPr lang="es-ES" sz="2400" dirty="0" smtClean="0"/>
              <a:t>David Cervigón Luna</a:t>
            </a:r>
          </a:p>
          <a:p>
            <a:r>
              <a:rPr lang="es-ES" sz="2000" dirty="0" smtClean="0"/>
              <a:t>IT Pro </a:t>
            </a:r>
            <a:r>
              <a:rPr lang="es-ES" sz="2000" dirty="0" err="1" smtClean="0"/>
              <a:t>Evangelist</a:t>
            </a:r>
            <a:endParaRPr lang="es-ES" sz="2000" dirty="0" smtClean="0"/>
          </a:p>
          <a:p>
            <a:r>
              <a:rPr lang="es-ES" sz="2000" dirty="0" smtClean="0">
                <a:hlinkClick r:id="rId2"/>
              </a:rPr>
              <a:t>david.cervigon@microsoft.com</a:t>
            </a:r>
            <a:endParaRPr lang="es-ES" sz="2000" dirty="0" smtClean="0"/>
          </a:p>
          <a:p>
            <a:r>
              <a:rPr lang="es-ES" sz="2000" dirty="0" smtClean="0">
                <a:hlinkClick r:id="rId3"/>
              </a:rPr>
              <a:t>http://blogs.technet.com/davidcervigon</a:t>
            </a:r>
            <a:r>
              <a:rPr lang="es-ES" sz="2000" dirty="0" smtClean="0"/>
              <a:t> </a:t>
            </a:r>
            <a:endParaRPr lang="es-ES" sz="2000" dirty="0"/>
          </a:p>
        </p:txBody>
      </p:sp>
      <p:pic>
        <p:nvPicPr>
          <p:cNvPr id="4" name="Picture 3"/>
          <p:cNvPicPr>
            <a:picLocks noChangeAspect="1" noChangeArrowheads="1"/>
          </p:cNvPicPr>
          <p:nvPr/>
        </p:nvPicPr>
        <p:blipFill>
          <a:blip r:embed="rId4"/>
          <a:srcRect/>
          <a:stretch>
            <a:fillRect/>
          </a:stretch>
        </p:blipFill>
        <p:spPr bwMode="auto">
          <a:xfrm>
            <a:off x="857224" y="4786322"/>
            <a:ext cx="2494155" cy="1747829"/>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Alias y funciones</a:t>
            </a:r>
            <a:endParaRPr lang="es-ES" dirty="0"/>
          </a:p>
        </p:txBody>
      </p:sp>
      <p:sp>
        <p:nvSpPr>
          <p:cNvPr id="3" name="2 Marcador de contenido"/>
          <p:cNvSpPr>
            <a:spLocks noGrp="1"/>
          </p:cNvSpPr>
          <p:nvPr>
            <p:ph idx="1"/>
          </p:nvPr>
        </p:nvSpPr>
        <p:spPr>
          <a:xfrm>
            <a:off x="381000" y="1214422"/>
            <a:ext cx="8382000" cy="5176802"/>
          </a:xfrm>
        </p:spPr>
        <p:txBody>
          <a:bodyPr/>
          <a:lstStyle/>
          <a:p>
            <a:r>
              <a:rPr lang="es-ES" sz="2800" dirty="0" smtClean="0"/>
              <a:t>Un alias es una nombre abreviado de un </a:t>
            </a:r>
            <a:r>
              <a:rPr lang="es-ES" sz="2800" dirty="0" err="1" smtClean="0"/>
              <a:t>Cmdlet</a:t>
            </a:r>
            <a:r>
              <a:rPr lang="es-ES" sz="2800" dirty="0" smtClean="0"/>
              <a:t>, pero no puede definirse ningún parámetro</a:t>
            </a:r>
          </a:p>
          <a:p>
            <a:pPr lvl="1"/>
            <a:r>
              <a:rPr lang="es-ES" sz="2400" dirty="0" smtClean="0"/>
              <a:t>Hay alias predefinidos con algunos de los comandos UNIX y DOS más habituales (</a:t>
            </a:r>
            <a:r>
              <a:rPr lang="es-ES" sz="2400" dirty="0" err="1" smtClean="0"/>
              <a:t>dir</a:t>
            </a:r>
            <a:r>
              <a:rPr lang="es-ES" sz="2400" dirty="0" smtClean="0"/>
              <a:t>, </a:t>
            </a:r>
            <a:r>
              <a:rPr lang="es-ES" sz="2400" dirty="0" err="1" smtClean="0"/>
              <a:t>ls</a:t>
            </a:r>
            <a:r>
              <a:rPr lang="es-ES" sz="2400" dirty="0" smtClean="0"/>
              <a:t>, </a:t>
            </a:r>
            <a:r>
              <a:rPr lang="es-ES" sz="2400" dirty="0" err="1" smtClean="0"/>
              <a:t>pwd</a:t>
            </a:r>
            <a:r>
              <a:rPr lang="es-ES" sz="2400" dirty="0" smtClean="0"/>
              <a:t>, </a:t>
            </a:r>
            <a:r>
              <a:rPr lang="es-ES" sz="2400" dirty="0" err="1" smtClean="0"/>
              <a:t>copy</a:t>
            </a:r>
            <a:r>
              <a:rPr lang="es-ES" sz="2400" dirty="0" smtClean="0"/>
              <a:t>, del, </a:t>
            </a:r>
            <a:r>
              <a:rPr lang="es-ES" sz="2400" dirty="0" err="1" smtClean="0"/>
              <a:t>rm</a:t>
            </a:r>
            <a:r>
              <a:rPr lang="es-ES" sz="2400" dirty="0" smtClean="0"/>
              <a:t>, </a:t>
            </a:r>
            <a:r>
              <a:rPr lang="es-ES" sz="2400" dirty="0" err="1" smtClean="0"/>
              <a:t>mv</a:t>
            </a:r>
            <a:r>
              <a:rPr lang="es-ES" sz="2400" dirty="0" smtClean="0"/>
              <a:t>…)</a:t>
            </a:r>
          </a:p>
          <a:p>
            <a:pPr lvl="1"/>
            <a:r>
              <a:rPr lang="es-ES" sz="2400" dirty="0" smtClean="0"/>
              <a:t>Ver: </a:t>
            </a:r>
            <a:r>
              <a:rPr lang="es-ES" sz="2400" dirty="0" err="1" smtClean="0"/>
              <a:t>Get</a:t>
            </a:r>
            <a:r>
              <a:rPr lang="es-ES" sz="2400" dirty="0" smtClean="0"/>
              <a:t>-Alias</a:t>
            </a:r>
          </a:p>
          <a:p>
            <a:r>
              <a:rPr lang="es-ES" sz="2800" dirty="0" smtClean="0"/>
              <a:t>Pueden generarse nuevos Alias con los </a:t>
            </a:r>
            <a:r>
              <a:rPr lang="es-ES" sz="2800" dirty="0" err="1" smtClean="0"/>
              <a:t>Cmdlets</a:t>
            </a:r>
            <a:r>
              <a:rPr lang="es-ES" sz="2800" dirty="0" smtClean="0"/>
              <a:t> Set-Alias y New-Alias</a:t>
            </a:r>
          </a:p>
          <a:p>
            <a:pPr lvl="1"/>
            <a:r>
              <a:rPr lang="es-ES" sz="2400" dirty="0" smtClean="0"/>
              <a:t>Set-Alias ayuda </a:t>
            </a:r>
            <a:r>
              <a:rPr lang="es-ES" sz="2400" dirty="0" err="1" smtClean="0"/>
              <a:t>get-help</a:t>
            </a:r>
            <a:endParaRPr lang="es-ES" sz="2400" dirty="0" smtClean="0"/>
          </a:p>
          <a:p>
            <a:r>
              <a:rPr lang="es-ES" sz="2800" dirty="0" smtClean="0"/>
              <a:t>Una función es un bloque de código al que se le da un nombre y que puede ser referenciado por otros comandos</a:t>
            </a:r>
            <a:endParaRPr lang="es-ES" sz="2400" dirty="0" smtClean="0"/>
          </a:p>
          <a:p>
            <a:pPr lvl="1"/>
            <a:endParaRPr lang="es-ES" sz="2400"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0178" name="Rectangle 2"/>
          <p:cNvSpPr>
            <a:spLocks noGrp="1" noChangeArrowheads="1"/>
          </p:cNvSpPr>
          <p:nvPr>
            <p:ph type="title"/>
          </p:nvPr>
        </p:nvSpPr>
        <p:spPr>
          <a:xfrm>
            <a:off x="381000" y="142852"/>
            <a:ext cx="8382000" cy="664797"/>
          </a:xfrm>
        </p:spPr>
        <p:txBody>
          <a:bodyPr/>
          <a:lstStyle/>
          <a:p>
            <a:r>
              <a:rPr lang="en-US" dirty="0" err="1" smtClean="0"/>
              <a:t>Arquitectura</a:t>
            </a:r>
            <a:r>
              <a:rPr lang="en-US" dirty="0" smtClean="0"/>
              <a:t> de </a:t>
            </a:r>
            <a:r>
              <a:rPr lang="en-US" dirty="0" err="1" smtClean="0"/>
              <a:t>PowerShell</a:t>
            </a:r>
            <a:endParaRPr lang="en-US" dirty="0"/>
          </a:p>
        </p:txBody>
      </p:sp>
      <p:sp>
        <p:nvSpPr>
          <p:cNvPr id="1330179" name="Rectangle 3"/>
          <p:cNvSpPr>
            <a:spLocks noGrp="1" noChangeArrowheads="1"/>
          </p:cNvSpPr>
          <p:nvPr>
            <p:ph type="body" sz="quarter" idx="10"/>
          </p:nvPr>
        </p:nvSpPr>
        <p:spPr>
          <a:xfrm>
            <a:off x="5410200" y="1020463"/>
            <a:ext cx="3352800" cy="5266057"/>
          </a:xfrm>
        </p:spPr>
        <p:txBody>
          <a:bodyPr/>
          <a:lstStyle/>
          <a:p>
            <a:pPr marL="231775" indent="-231775"/>
            <a:r>
              <a:rPr lang="en-US" sz="1600" dirty="0" smtClean="0"/>
              <a:t>Host</a:t>
            </a:r>
          </a:p>
          <a:p>
            <a:pPr marL="508000" lvl="1" indent="-276225"/>
            <a:r>
              <a:rPr lang="en-US" sz="1400" dirty="0" smtClean="0"/>
              <a:t>Hosts a </a:t>
            </a:r>
            <a:r>
              <a:rPr lang="en-US" sz="1400" dirty="0" err="1" smtClean="0"/>
              <a:t>PowerShell</a:t>
            </a:r>
            <a:r>
              <a:rPr lang="en-US" sz="1400" dirty="0" smtClean="0"/>
              <a:t> Engine</a:t>
            </a:r>
          </a:p>
          <a:p>
            <a:pPr marL="508000" lvl="1" indent="-276225"/>
            <a:r>
              <a:rPr lang="en-US" sz="1400" dirty="0" smtClean="0"/>
              <a:t>Implements </a:t>
            </a:r>
            <a:r>
              <a:rPr lang="en-US" sz="1400" dirty="0" err="1" smtClean="0"/>
              <a:t>MshHost</a:t>
            </a:r>
            <a:endParaRPr lang="en-US" sz="1400" dirty="0" smtClean="0"/>
          </a:p>
          <a:p>
            <a:pPr marL="231775" indent="-231775"/>
            <a:r>
              <a:rPr lang="en-US" sz="1600" dirty="0" err="1" smtClean="0"/>
              <a:t>PowerShell</a:t>
            </a:r>
            <a:r>
              <a:rPr lang="en-US" sz="1600" dirty="0" smtClean="0"/>
              <a:t> engine (msh.dll)</a:t>
            </a:r>
          </a:p>
          <a:p>
            <a:pPr marL="465138" lvl="1" indent="-233363"/>
            <a:r>
              <a:rPr lang="en-US" sz="1400" dirty="0" smtClean="0"/>
              <a:t>Script / Parser - processes language constructs such as scripts, predicates, conditionals, etc.</a:t>
            </a:r>
          </a:p>
          <a:p>
            <a:pPr marL="465138" lvl="1" indent="-233363"/>
            <a:r>
              <a:rPr lang="en-US" sz="1400" dirty="0" smtClean="0"/>
              <a:t>Pipeline Processor – manages inter-command communication via pipes</a:t>
            </a:r>
          </a:p>
          <a:p>
            <a:pPr marL="465138" lvl="1" indent="-233363"/>
            <a:r>
              <a:rPr lang="en-US" sz="1400" dirty="0" smtClean="0"/>
              <a:t>Command Processor – manages command execution, registration and associated metadata</a:t>
            </a:r>
          </a:p>
          <a:p>
            <a:pPr marL="465138" lvl="1" indent="-233363"/>
            <a:r>
              <a:rPr lang="en-US" sz="1400" dirty="0" smtClean="0"/>
              <a:t>Session State – variables and state accessible to script and </a:t>
            </a:r>
            <a:r>
              <a:rPr lang="en-US" sz="1400" dirty="0" err="1" smtClean="0"/>
              <a:t>cmdlets</a:t>
            </a:r>
            <a:endParaRPr lang="en-US" sz="1400" dirty="0" smtClean="0"/>
          </a:p>
          <a:p>
            <a:pPr marL="465138" lvl="1" indent="-233363"/>
            <a:r>
              <a:rPr lang="en-US" sz="1400" dirty="0" smtClean="0"/>
              <a:t>Extended Type System – a common interface to  accessing properties, methods independent of the underlying object type</a:t>
            </a:r>
          </a:p>
          <a:p>
            <a:pPr marL="465138" lvl="1" indent="-233363"/>
            <a:r>
              <a:rPr lang="en-US" sz="1400" dirty="0" smtClean="0"/>
              <a:t>Error Handler – manages exception to error mapping and reporting</a:t>
            </a:r>
          </a:p>
          <a:p>
            <a:pPr marL="231775" indent="-231775"/>
            <a:r>
              <a:rPr lang="en-US" sz="1600" dirty="0" err="1" smtClean="0"/>
              <a:t>CmdletProvider</a:t>
            </a:r>
            <a:endParaRPr lang="en-US" sz="1600" dirty="0" smtClean="0"/>
          </a:p>
          <a:p>
            <a:pPr marL="465138" lvl="1" indent="-233363"/>
            <a:r>
              <a:rPr lang="en-US" sz="1400" dirty="0" smtClean="0"/>
              <a:t>Base Classes and </a:t>
            </a:r>
            <a:r>
              <a:rPr lang="en-US" sz="1400" dirty="0" err="1" smtClean="0"/>
              <a:t>Intefaces</a:t>
            </a:r>
            <a:endParaRPr lang="en-US" sz="1400" dirty="0" smtClean="0"/>
          </a:p>
          <a:p>
            <a:pPr marL="465138" lvl="1" indent="-233363"/>
            <a:r>
              <a:rPr lang="en-US" sz="1400" dirty="0" smtClean="0"/>
              <a:t>Automatically expose common </a:t>
            </a:r>
            <a:r>
              <a:rPr lang="en-US" sz="1400" dirty="0" err="1" smtClean="0"/>
              <a:t>cmdlets</a:t>
            </a:r>
            <a:endParaRPr lang="en-US" sz="1400" dirty="0"/>
          </a:p>
        </p:txBody>
      </p:sp>
      <p:sp>
        <p:nvSpPr>
          <p:cNvPr id="1330180" name="Rectangle 4"/>
          <p:cNvSpPr>
            <a:spLocks noChangeArrowheads="1"/>
          </p:cNvSpPr>
          <p:nvPr/>
        </p:nvSpPr>
        <p:spPr bwMode="auto">
          <a:xfrm>
            <a:off x="386619" y="1020200"/>
            <a:ext cx="1507359" cy="434468"/>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buSzTx/>
              <a:buFontTx/>
              <a:buNone/>
            </a:pPr>
            <a:r>
              <a:rPr lang="en-US" sz="1600" dirty="0" smtClean="0">
                <a:solidFill>
                  <a:schemeClr val="tx2"/>
                </a:solidFill>
                <a:effectLst>
                  <a:outerShdw blurRad="38100" dist="38100" dir="2700000" algn="tl">
                    <a:srgbClr val="000000">
                      <a:alpha val="43137"/>
                    </a:srgbClr>
                  </a:outerShdw>
                </a:effectLst>
              </a:rPr>
              <a:t>PS Shell</a:t>
            </a:r>
            <a:endParaRPr lang="en-US" sz="1600" dirty="0">
              <a:solidFill>
                <a:schemeClr val="tx2"/>
              </a:solidFill>
              <a:effectLst>
                <a:outerShdw blurRad="38100" dist="38100" dir="2700000" algn="tl">
                  <a:srgbClr val="000000">
                    <a:alpha val="43137"/>
                  </a:srgbClr>
                </a:outerShdw>
              </a:effectLst>
            </a:endParaRPr>
          </a:p>
        </p:txBody>
      </p:sp>
      <p:sp>
        <p:nvSpPr>
          <p:cNvPr id="1330181" name="Rectangle 5"/>
          <p:cNvSpPr>
            <a:spLocks noChangeArrowheads="1"/>
          </p:cNvSpPr>
          <p:nvPr/>
        </p:nvSpPr>
        <p:spPr bwMode="auto">
          <a:xfrm>
            <a:off x="349246" y="1890633"/>
            <a:ext cx="4522078" cy="2355115"/>
          </a:xfrm>
          <a:prstGeom prst="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1600">
              <a:solidFill>
                <a:schemeClr val="tx2"/>
              </a:solidFill>
              <a:effectLst>
                <a:outerShdw blurRad="38100" dist="38100" dir="2700000" algn="tl">
                  <a:srgbClr val="000000">
                    <a:alpha val="43137"/>
                  </a:srgbClr>
                </a:outerShdw>
              </a:effectLst>
            </a:endParaRPr>
          </a:p>
        </p:txBody>
      </p:sp>
      <p:sp>
        <p:nvSpPr>
          <p:cNvPr id="1330182" name="Rectangle 6"/>
          <p:cNvSpPr>
            <a:spLocks noChangeArrowheads="1"/>
          </p:cNvSpPr>
          <p:nvPr/>
        </p:nvSpPr>
        <p:spPr bwMode="auto">
          <a:xfrm>
            <a:off x="462921" y="1998501"/>
            <a:ext cx="2486831" cy="507878"/>
          </a:xfrm>
          <a:prstGeom prst="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spcBef>
                <a:spcPct val="0"/>
              </a:spcBef>
              <a:buSzTx/>
              <a:buFontTx/>
              <a:buNone/>
            </a:pPr>
            <a:r>
              <a:rPr lang="en-US" sz="1600" dirty="0">
                <a:solidFill>
                  <a:schemeClr val="tx2"/>
                </a:solidFill>
                <a:effectLst>
                  <a:outerShdw blurRad="38100" dist="38100" dir="2700000" algn="tl">
                    <a:srgbClr val="000000">
                      <a:alpha val="43137"/>
                    </a:srgbClr>
                  </a:outerShdw>
                </a:effectLst>
              </a:rPr>
              <a:t>Script Parser</a:t>
            </a:r>
          </a:p>
        </p:txBody>
      </p:sp>
      <p:sp>
        <p:nvSpPr>
          <p:cNvPr id="1330183" name="Rectangle 7"/>
          <p:cNvSpPr>
            <a:spLocks noChangeArrowheads="1"/>
          </p:cNvSpPr>
          <p:nvPr/>
        </p:nvSpPr>
        <p:spPr bwMode="auto">
          <a:xfrm>
            <a:off x="462921" y="2651701"/>
            <a:ext cx="2486831" cy="537842"/>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spcBef>
                <a:spcPct val="0"/>
              </a:spcBef>
              <a:buSzTx/>
              <a:buFontTx/>
              <a:buNone/>
            </a:pPr>
            <a:r>
              <a:rPr lang="en-US" sz="1600" dirty="0">
                <a:solidFill>
                  <a:schemeClr val="tx2"/>
                </a:solidFill>
                <a:effectLst>
                  <a:outerShdw blurRad="38100" dist="38100" dir="2700000" algn="tl">
                    <a:srgbClr val="000000">
                      <a:alpha val="43137"/>
                    </a:srgbClr>
                  </a:outerShdw>
                </a:effectLst>
              </a:rPr>
              <a:t>Pipeline Processor</a:t>
            </a:r>
          </a:p>
        </p:txBody>
      </p:sp>
      <p:sp>
        <p:nvSpPr>
          <p:cNvPr id="1330184" name="Rectangle 8"/>
          <p:cNvSpPr>
            <a:spLocks noChangeArrowheads="1"/>
          </p:cNvSpPr>
          <p:nvPr/>
        </p:nvSpPr>
        <p:spPr bwMode="auto">
          <a:xfrm>
            <a:off x="3100800" y="2000000"/>
            <a:ext cx="1280010" cy="1883193"/>
          </a:xfrm>
          <a:prstGeom prst="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buSzTx/>
              <a:buFontTx/>
              <a:buNone/>
            </a:pPr>
            <a:r>
              <a:rPr lang="en-US" sz="1600" dirty="0" smtClean="0">
                <a:solidFill>
                  <a:schemeClr val="tx2"/>
                </a:solidFill>
                <a:effectLst>
                  <a:outerShdw blurRad="38100" dist="38100" dir="2700000" algn="tl">
                    <a:srgbClr val="000000">
                      <a:alpha val="43137"/>
                    </a:srgbClr>
                  </a:outerShdw>
                </a:effectLst>
              </a:rPr>
              <a:t>Session State</a:t>
            </a:r>
          </a:p>
          <a:p>
            <a:pPr algn="ctr" defTabSz="914099" fontAlgn="base">
              <a:spcBef>
                <a:spcPct val="0"/>
              </a:spcBef>
              <a:spcAft>
                <a:spcPct val="0"/>
              </a:spcAft>
              <a:buSzTx/>
              <a:buFontTx/>
              <a:buNone/>
            </a:pPr>
            <a:endParaRPr lang="en-US" sz="900" dirty="0" smtClean="0">
              <a:solidFill>
                <a:schemeClr val="tx2"/>
              </a:solidFill>
              <a:effectLst>
                <a:outerShdw blurRad="38100" dist="38100" dir="2700000" algn="tl">
                  <a:srgbClr val="000000">
                    <a:alpha val="43137"/>
                  </a:srgbClr>
                </a:outerShdw>
              </a:effectLst>
            </a:endParaRPr>
          </a:p>
          <a:p>
            <a:pPr algn="ctr" defTabSz="914099" fontAlgn="base">
              <a:spcBef>
                <a:spcPct val="0"/>
              </a:spcBef>
              <a:spcAft>
                <a:spcPct val="0"/>
              </a:spcAft>
              <a:buSzTx/>
              <a:buFontTx/>
              <a:buNone/>
            </a:pPr>
            <a:r>
              <a:rPr lang="en-US" sz="1600" dirty="0" smtClean="0">
                <a:solidFill>
                  <a:schemeClr val="tx2"/>
                </a:solidFill>
                <a:effectLst>
                  <a:outerShdw blurRad="38100" dist="38100" dir="2700000" algn="tl">
                    <a:srgbClr val="000000">
                      <a:alpha val="43137"/>
                    </a:srgbClr>
                  </a:outerShdw>
                </a:effectLst>
              </a:rPr>
              <a:t>Extended</a:t>
            </a:r>
          </a:p>
          <a:p>
            <a:pPr algn="ctr" defTabSz="914099" fontAlgn="base">
              <a:spcBef>
                <a:spcPct val="0"/>
              </a:spcBef>
              <a:spcAft>
                <a:spcPct val="0"/>
              </a:spcAft>
              <a:buSzTx/>
              <a:buFontTx/>
              <a:buNone/>
            </a:pPr>
            <a:r>
              <a:rPr lang="en-US" sz="1600" dirty="0" smtClean="0">
                <a:solidFill>
                  <a:schemeClr val="tx2"/>
                </a:solidFill>
                <a:effectLst>
                  <a:outerShdw blurRad="38100" dist="38100" dir="2700000" algn="tl">
                    <a:srgbClr val="000000">
                      <a:alpha val="43137"/>
                    </a:srgbClr>
                  </a:outerShdw>
                </a:effectLst>
              </a:rPr>
              <a:t>Type System</a:t>
            </a:r>
          </a:p>
          <a:p>
            <a:pPr algn="ctr" defTabSz="914099" fontAlgn="base">
              <a:spcBef>
                <a:spcPct val="0"/>
              </a:spcBef>
              <a:spcAft>
                <a:spcPct val="0"/>
              </a:spcAft>
              <a:buSzTx/>
              <a:buFontTx/>
              <a:buNone/>
            </a:pPr>
            <a:endParaRPr lang="en-US" sz="900" dirty="0" smtClean="0">
              <a:solidFill>
                <a:schemeClr val="tx2"/>
              </a:solidFill>
              <a:effectLst>
                <a:outerShdw blurRad="38100" dist="38100" dir="2700000" algn="tl">
                  <a:srgbClr val="000000">
                    <a:alpha val="43137"/>
                  </a:srgbClr>
                </a:outerShdw>
              </a:effectLst>
            </a:endParaRPr>
          </a:p>
          <a:p>
            <a:pPr algn="ctr" defTabSz="914099" fontAlgn="base">
              <a:spcBef>
                <a:spcPct val="0"/>
              </a:spcBef>
              <a:spcAft>
                <a:spcPct val="0"/>
              </a:spcAft>
              <a:buSzTx/>
              <a:buFontTx/>
              <a:buNone/>
            </a:pPr>
            <a:r>
              <a:rPr lang="en-US" sz="1600" dirty="0" smtClean="0">
                <a:solidFill>
                  <a:schemeClr val="tx2"/>
                </a:solidFill>
                <a:effectLst>
                  <a:outerShdw blurRad="38100" dist="38100" dir="2700000" algn="tl">
                    <a:srgbClr val="000000">
                      <a:alpha val="43137"/>
                    </a:srgbClr>
                  </a:outerShdw>
                </a:effectLst>
              </a:rPr>
              <a:t>Error Handling</a:t>
            </a:r>
          </a:p>
        </p:txBody>
      </p:sp>
      <p:sp>
        <p:nvSpPr>
          <p:cNvPr id="1330187" name="Rectangle 11"/>
          <p:cNvSpPr>
            <a:spLocks noChangeArrowheads="1"/>
          </p:cNvSpPr>
          <p:nvPr/>
        </p:nvSpPr>
        <p:spPr bwMode="auto">
          <a:xfrm>
            <a:off x="462921" y="3340857"/>
            <a:ext cx="2486831" cy="537842"/>
          </a:xfrm>
          <a:prstGeom prst="rect">
            <a:avLst/>
          </a:prstGeom>
          <a:gradFill>
            <a:gsLst>
              <a:gs pos="0">
                <a:srgbClr val="7030A0"/>
              </a:gs>
              <a:gs pos="50000">
                <a:srgbClr val="AC60EA"/>
              </a:gs>
              <a:gs pos="70000">
                <a:srgbClr val="AC56DC"/>
              </a:gs>
              <a:gs pos="100000">
                <a:srgbClr val="DAB8F6"/>
              </a:gs>
            </a:gsLst>
          </a:gra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600" dirty="0">
                <a:solidFill>
                  <a:schemeClr val="tx2"/>
                </a:solidFill>
                <a:effectLst>
                  <a:outerShdw blurRad="38100" dist="38100" dir="2700000" algn="tl">
                    <a:srgbClr val="000000">
                      <a:alpha val="43137"/>
                    </a:srgbClr>
                  </a:outerShdw>
                </a:effectLst>
              </a:rPr>
              <a:t>Command Processor</a:t>
            </a:r>
          </a:p>
        </p:txBody>
      </p:sp>
      <p:sp>
        <p:nvSpPr>
          <p:cNvPr id="1330188" name="Text Box 12"/>
          <p:cNvSpPr txBox="1">
            <a:spLocks noChangeArrowheads="1"/>
          </p:cNvSpPr>
          <p:nvPr/>
        </p:nvSpPr>
        <p:spPr bwMode="auto">
          <a:xfrm>
            <a:off x="1370013" y="1556373"/>
            <a:ext cx="2611716" cy="338538"/>
          </a:xfrm>
          <a:prstGeom prst="rect">
            <a:avLst/>
          </a:prstGeom>
          <a:noFill/>
          <a:ln w="9525">
            <a:noFill/>
            <a:miter lim="800000"/>
            <a:headEnd/>
            <a:tailEnd/>
          </a:ln>
          <a:effectLst/>
        </p:spPr>
        <p:txBody>
          <a:bodyPr wrap="square" lIns="91421" tIns="45712" rIns="91421" bIns="45712">
            <a:spAutoFit/>
          </a:bodyPr>
          <a:lstStyle/>
          <a:p>
            <a:pPr algn="ctr">
              <a:spcBef>
                <a:spcPct val="0"/>
              </a:spcBef>
              <a:buSzTx/>
              <a:buFontTx/>
              <a:buNone/>
            </a:pPr>
            <a:r>
              <a:rPr lang="en-US" sz="1600" b="1" dirty="0"/>
              <a:t>Hosting </a:t>
            </a:r>
            <a:r>
              <a:rPr lang="en-US" sz="1600" b="1" dirty="0" smtClean="0"/>
              <a:t>Interfaces</a:t>
            </a:r>
            <a:endParaRPr lang="en-US" sz="1600" b="1" dirty="0"/>
          </a:p>
        </p:txBody>
      </p:sp>
      <p:sp>
        <p:nvSpPr>
          <p:cNvPr id="1330189" name="Text Box 13"/>
          <p:cNvSpPr txBox="1">
            <a:spLocks noChangeArrowheads="1"/>
          </p:cNvSpPr>
          <p:nvPr/>
        </p:nvSpPr>
        <p:spPr bwMode="auto">
          <a:xfrm>
            <a:off x="1668185" y="3956603"/>
            <a:ext cx="1952034" cy="338538"/>
          </a:xfrm>
          <a:prstGeom prst="rect">
            <a:avLst/>
          </a:prstGeom>
          <a:noFill/>
          <a:ln w="9525">
            <a:noFill/>
            <a:miter lim="800000"/>
            <a:headEnd/>
            <a:tailEnd/>
          </a:ln>
          <a:effectLst/>
        </p:spPr>
        <p:txBody>
          <a:bodyPr wrap="none" lIns="91421" tIns="45712" rIns="91421" bIns="45712">
            <a:spAutoFit/>
          </a:bodyPr>
          <a:lstStyle/>
          <a:p>
            <a:pPr>
              <a:spcBef>
                <a:spcPct val="0"/>
              </a:spcBef>
              <a:buSzTx/>
              <a:buFontTx/>
              <a:buNone/>
            </a:pPr>
            <a:r>
              <a:rPr lang="en-US" sz="1600" b="1" dirty="0" smtClean="0"/>
              <a:t>PowerShell Engine</a:t>
            </a:r>
            <a:endParaRPr lang="en-US" sz="1600" b="1" dirty="0"/>
          </a:p>
        </p:txBody>
      </p:sp>
      <p:sp>
        <p:nvSpPr>
          <p:cNvPr id="1330190" name="Rectangle 14"/>
          <p:cNvSpPr>
            <a:spLocks noChangeArrowheads="1"/>
          </p:cNvSpPr>
          <p:nvPr/>
        </p:nvSpPr>
        <p:spPr bwMode="auto">
          <a:xfrm>
            <a:off x="3513458" y="1020200"/>
            <a:ext cx="1280010" cy="434468"/>
          </a:xfrm>
          <a:prstGeom prst="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buSzTx/>
              <a:buFontTx/>
              <a:buNone/>
            </a:pPr>
            <a:r>
              <a:rPr lang="en-US" sz="1600" dirty="0">
                <a:solidFill>
                  <a:schemeClr val="tx2"/>
                </a:solidFill>
                <a:effectLst>
                  <a:outerShdw blurRad="38100" dist="38100" dir="2700000" algn="tl">
                    <a:srgbClr val="000000">
                      <a:alpha val="43137"/>
                    </a:srgbClr>
                  </a:outerShdw>
                </a:effectLst>
              </a:rPr>
              <a:t>Other Hosts</a:t>
            </a:r>
          </a:p>
        </p:txBody>
      </p:sp>
      <p:sp>
        <p:nvSpPr>
          <p:cNvPr id="1330192" name="Line 16"/>
          <p:cNvSpPr>
            <a:spLocks noChangeShapeType="1"/>
          </p:cNvSpPr>
          <p:nvPr/>
        </p:nvSpPr>
        <p:spPr bwMode="auto">
          <a:xfrm>
            <a:off x="4120759" y="1490624"/>
            <a:ext cx="0" cy="362556"/>
          </a:xfrm>
          <a:prstGeom prst="line">
            <a:avLst/>
          </a:prstGeom>
          <a:noFill/>
          <a:ln w="38100">
            <a:solidFill>
              <a:schemeClr val="tx1"/>
            </a:solidFill>
            <a:round/>
            <a:headEnd/>
            <a:tailEnd type="triangle" w="med" len="med"/>
          </a:ln>
          <a:effectLst/>
        </p:spPr>
        <p:txBody>
          <a:bodyPr lIns="91421" tIns="45712" rIns="91421" bIns="45712"/>
          <a:lstStyle/>
          <a:p>
            <a:endParaRPr lang="en-US" sz="1600"/>
          </a:p>
        </p:txBody>
      </p:sp>
      <p:sp>
        <p:nvSpPr>
          <p:cNvPr id="1330193" name="Line 17"/>
          <p:cNvSpPr>
            <a:spLocks noChangeShapeType="1"/>
          </p:cNvSpPr>
          <p:nvPr/>
        </p:nvSpPr>
        <p:spPr bwMode="auto">
          <a:xfrm flipV="1">
            <a:off x="1177671" y="1490624"/>
            <a:ext cx="0" cy="362556"/>
          </a:xfrm>
          <a:prstGeom prst="line">
            <a:avLst/>
          </a:prstGeom>
          <a:noFill/>
          <a:ln w="38100">
            <a:solidFill>
              <a:schemeClr val="tx1"/>
            </a:solidFill>
            <a:round/>
            <a:headEnd/>
            <a:tailEnd type="triangle" w="med" len="med"/>
          </a:ln>
          <a:effectLst/>
        </p:spPr>
        <p:txBody>
          <a:bodyPr lIns="91421" tIns="45712" rIns="91421" bIns="45712"/>
          <a:lstStyle/>
          <a:p>
            <a:endParaRPr lang="en-US" sz="1600"/>
          </a:p>
        </p:txBody>
      </p:sp>
      <p:sp>
        <p:nvSpPr>
          <p:cNvPr id="1330197" name="Rectangle 21"/>
          <p:cNvSpPr>
            <a:spLocks noChangeArrowheads="1"/>
          </p:cNvSpPr>
          <p:nvPr/>
        </p:nvSpPr>
        <p:spPr bwMode="auto">
          <a:xfrm>
            <a:off x="2043471" y="1020200"/>
            <a:ext cx="1329840" cy="434468"/>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600" dirty="0" smtClean="0">
                <a:solidFill>
                  <a:schemeClr val="tx2"/>
                </a:solidFill>
                <a:effectLst>
                  <a:outerShdw blurRad="38100" dist="38100" dir="2700000" algn="tl">
                    <a:srgbClr val="000000">
                      <a:alpha val="43137"/>
                    </a:srgbClr>
                  </a:outerShdw>
                </a:effectLst>
              </a:rPr>
              <a:t>Exchange</a:t>
            </a:r>
          </a:p>
        </p:txBody>
      </p:sp>
      <p:sp>
        <p:nvSpPr>
          <p:cNvPr id="1330198" name="Text Box 22"/>
          <p:cNvSpPr txBox="1">
            <a:spLocks noChangeArrowheads="1"/>
          </p:cNvSpPr>
          <p:nvPr/>
        </p:nvSpPr>
        <p:spPr bwMode="auto">
          <a:xfrm>
            <a:off x="1370013" y="4333311"/>
            <a:ext cx="2250205" cy="338538"/>
          </a:xfrm>
          <a:prstGeom prst="rect">
            <a:avLst/>
          </a:prstGeom>
          <a:noFill/>
          <a:ln w="9525">
            <a:noFill/>
            <a:miter lim="800000"/>
            <a:headEnd/>
            <a:tailEnd/>
          </a:ln>
          <a:effectLst/>
        </p:spPr>
        <p:txBody>
          <a:bodyPr wrap="square" lIns="91421" tIns="45712" rIns="91421" bIns="45712">
            <a:spAutoFit/>
          </a:bodyPr>
          <a:lstStyle/>
          <a:p>
            <a:pPr algn="ctr">
              <a:spcBef>
                <a:spcPct val="0"/>
              </a:spcBef>
              <a:buSzTx/>
              <a:buFontTx/>
              <a:buNone/>
            </a:pPr>
            <a:r>
              <a:rPr lang="en-US" sz="1600" b="1" dirty="0" err="1"/>
              <a:t>Cmdlet</a:t>
            </a:r>
            <a:r>
              <a:rPr lang="en-US" sz="1600" b="1" dirty="0"/>
              <a:t> </a:t>
            </a:r>
            <a:r>
              <a:rPr lang="en-US" sz="1600" b="1" dirty="0" smtClean="0"/>
              <a:t>Interfaces</a:t>
            </a:r>
            <a:endParaRPr lang="en-US" sz="1600" b="1" dirty="0"/>
          </a:p>
        </p:txBody>
      </p:sp>
      <p:sp>
        <p:nvSpPr>
          <p:cNvPr id="1330200" name="Line 24"/>
          <p:cNvSpPr>
            <a:spLocks noChangeShapeType="1"/>
          </p:cNvSpPr>
          <p:nvPr/>
        </p:nvSpPr>
        <p:spPr bwMode="auto">
          <a:xfrm>
            <a:off x="3815550" y="4280207"/>
            <a:ext cx="0" cy="362556"/>
          </a:xfrm>
          <a:prstGeom prst="line">
            <a:avLst/>
          </a:prstGeom>
          <a:noFill/>
          <a:ln w="38100">
            <a:solidFill>
              <a:schemeClr val="tx1"/>
            </a:solidFill>
            <a:round/>
            <a:headEnd/>
            <a:tailEnd type="triangle" w="med" len="med"/>
          </a:ln>
          <a:effectLst/>
        </p:spPr>
        <p:txBody>
          <a:bodyPr lIns="91421" tIns="45712" rIns="91421" bIns="45712"/>
          <a:lstStyle/>
          <a:p>
            <a:endParaRPr lang="en-US" sz="1600"/>
          </a:p>
        </p:txBody>
      </p:sp>
      <p:sp>
        <p:nvSpPr>
          <p:cNvPr id="1330201" name="Line 25"/>
          <p:cNvSpPr>
            <a:spLocks noChangeShapeType="1"/>
          </p:cNvSpPr>
          <p:nvPr/>
        </p:nvSpPr>
        <p:spPr bwMode="auto">
          <a:xfrm flipV="1">
            <a:off x="1179228" y="4284704"/>
            <a:ext cx="0" cy="362556"/>
          </a:xfrm>
          <a:prstGeom prst="line">
            <a:avLst/>
          </a:prstGeom>
          <a:noFill/>
          <a:ln w="38100">
            <a:solidFill>
              <a:schemeClr val="tx1"/>
            </a:solidFill>
            <a:round/>
            <a:headEnd/>
            <a:tailEnd type="triangle" w="med" len="med"/>
          </a:ln>
          <a:effectLst/>
        </p:spPr>
        <p:txBody>
          <a:bodyPr lIns="91421" tIns="45712" rIns="91421" bIns="45712"/>
          <a:lstStyle/>
          <a:p>
            <a:endParaRPr lang="en-US" sz="1600"/>
          </a:p>
        </p:txBody>
      </p:sp>
      <p:sp>
        <p:nvSpPr>
          <p:cNvPr id="1330203" name="Rectangle 27"/>
          <p:cNvSpPr>
            <a:spLocks noChangeArrowheads="1"/>
          </p:cNvSpPr>
          <p:nvPr/>
        </p:nvSpPr>
        <p:spPr bwMode="auto">
          <a:xfrm>
            <a:off x="2270818" y="4681715"/>
            <a:ext cx="2758381" cy="578292"/>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buSzTx/>
              <a:buFontTx/>
              <a:buNone/>
            </a:pPr>
            <a:r>
              <a:rPr lang="en-US" sz="1600" dirty="0" err="1">
                <a:solidFill>
                  <a:schemeClr val="tx2"/>
                </a:solidFill>
                <a:effectLst>
                  <a:outerShdw blurRad="38100" dist="38100" dir="2700000" algn="tl">
                    <a:srgbClr val="000000">
                      <a:alpha val="43137"/>
                    </a:srgbClr>
                  </a:outerShdw>
                </a:effectLst>
              </a:rPr>
              <a:t>CmdletProvider</a:t>
            </a:r>
            <a:r>
              <a:rPr lang="en-US" sz="1600" dirty="0">
                <a:solidFill>
                  <a:schemeClr val="tx2"/>
                </a:solidFill>
                <a:effectLst>
                  <a:outerShdw blurRad="38100" dist="38100" dir="2700000" algn="tl">
                    <a:srgbClr val="000000">
                      <a:alpha val="43137"/>
                    </a:srgbClr>
                  </a:outerShdw>
                </a:effectLst>
              </a:rPr>
              <a:t> Cmdlets</a:t>
            </a:r>
          </a:p>
          <a:p>
            <a:pPr algn="ctr" defTabSz="914099" fontAlgn="base">
              <a:spcBef>
                <a:spcPct val="0"/>
              </a:spcBef>
              <a:spcAft>
                <a:spcPct val="0"/>
              </a:spcAft>
              <a:buSzTx/>
              <a:buFontTx/>
              <a:buNone/>
            </a:pPr>
            <a:r>
              <a:rPr lang="en-US" sz="1600" dirty="0" smtClean="0">
                <a:solidFill>
                  <a:schemeClr val="tx2"/>
                </a:solidFill>
                <a:effectLst>
                  <a:outerShdw blurRad="38100" dist="38100" dir="2700000" algn="tl">
                    <a:srgbClr val="000000">
                      <a:alpha val="43137"/>
                    </a:srgbClr>
                  </a:outerShdw>
                </a:effectLst>
              </a:rPr>
              <a:t>(get, set, copy, push, …)</a:t>
            </a:r>
          </a:p>
        </p:txBody>
      </p:sp>
      <p:sp>
        <p:nvSpPr>
          <p:cNvPr id="1330204" name="Rectangle 28"/>
          <p:cNvSpPr>
            <a:spLocks noChangeArrowheads="1"/>
          </p:cNvSpPr>
          <p:nvPr/>
        </p:nvSpPr>
        <p:spPr bwMode="auto">
          <a:xfrm>
            <a:off x="349246" y="4680217"/>
            <a:ext cx="1807897" cy="579790"/>
          </a:xfrm>
          <a:prstGeom prst="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buSzTx/>
              <a:buFontTx/>
              <a:buNone/>
            </a:pPr>
            <a:r>
              <a:rPr lang="en-US" sz="1600" dirty="0">
                <a:solidFill>
                  <a:schemeClr val="tx2"/>
                </a:solidFill>
                <a:effectLst>
                  <a:outerShdw blurRad="38100" dist="38100" dir="2700000" algn="tl">
                    <a:srgbClr val="000000">
                      <a:alpha val="43137"/>
                    </a:srgbClr>
                  </a:outerShdw>
                </a:effectLst>
              </a:rPr>
              <a:t>Cmdlets</a:t>
            </a:r>
          </a:p>
        </p:txBody>
      </p:sp>
      <p:sp>
        <p:nvSpPr>
          <p:cNvPr id="1330206" name="Rectangle 30"/>
          <p:cNvSpPr>
            <a:spLocks noChangeArrowheads="1"/>
          </p:cNvSpPr>
          <p:nvPr/>
        </p:nvSpPr>
        <p:spPr bwMode="auto">
          <a:xfrm>
            <a:off x="2270821" y="5731931"/>
            <a:ext cx="2637879" cy="506380"/>
          </a:xfrm>
          <a:prstGeom prst="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buSzTx/>
              <a:buFontTx/>
              <a:buNone/>
            </a:pPr>
            <a:r>
              <a:rPr lang="en-US" sz="1600" dirty="0" err="1">
                <a:solidFill>
                  <a:schemeClr val="tx2"/>
                </a:solidFill>
                <a:effectLst>
                  <a:outerShdw blurRad="38100" dist="38100" dir="2700000" algn="tl">
                    <a:srgbClr val="000000">
                      <a:alpha val="43137"/>
                    </a:srgbClr>
                  </a:outerShdw>
                </a:effectLst>
              </a:rPr>
              <a:t>CmdletProviders</a:t>
            </a:r>
            <a:endParaRPr lang="en-US" sz="1600" dirty="0">
              <a:solidFill>
                <a:schemeClr val="tx2"/>
              </a:solidFill>
              <a:effectLst>
                <a:outerShdw blurRad="38100" dist="38100" dir="2700000" algn="tl">
                  <a:srgbClr val="000000">
                    <a:alpha val="43137"/>
                  </a:srgbClr>
                </a:outerShdw>
              </a:effectLst>
            </a:endParaRPr>
          </a:p>
          <a:p>
            <a:pPr algn="ctr" defTabSz="914099" fontAlgn="base">
              <a:spcBef>
                <a:spcPct val="0"/>
              </a:spcBef>
              <a:spcAft>
                <a:spcPct val="0"/>
              </a:spcAft>
              <a:buSzTx/>
              <a:buFontTx/>
              <a:buNone/>
            </a:pPr>
            <a:r>
              <a:rPr lang="en-US" sz="1600" dirty="0">
                <a:solidFill>
                  <a:schemeClr val="tx2"/>
                </a:solidFill>
                <a:effectLst>
                  <a:outerShdw blurRad="38100" dist="38100" dir="2700000" algn="tl">
                    <a:srgbClr val="000000">
                      <a:alpha val="43137"/>
                    </a:srgbClr>
                  </a:outerShdw>
                </a:effectLst>
              </a:rPr>
              <a:t>(</a:t>
            </a:r>
            <a:r>
              <a:rPr lang="en-US" sz="1600" dirty="0" err="1">
                <a:solidFill>
                  <a:schemeClr val="tx2"/>
                </a:solidFill>
                <a:effectLst>
                  <a:outerShdw blurRad="38100" dist="38100" dir="2700000" algn="tl">
                    <a:srgbClr val="000000">
                      <a:alpha val="43137"/>
                    </a:srgbClr>
                  </a:outerShdw>
                </a:effectLst>
              </a:rPr>
              <a:t>FileSystem</a:t>
            </a:r>
            <a:r>
              <a:rPr lang="en-US" sz="1600" dirty="0">
                <a:solidFill>
                  <a:schemeClr val="tx2"/>
                </a:solidFill>
                <a:effectLst>
                  <a:outerShdw blurRad="38100" dist="38100" dir="2700000" algn="tl">
                    <a:srgbClr val="000000">
                      <a:alpha val="43137"/>
                    </a:srgbClr>
                  </a:outerShdw>
                </a:effectLst>
              </a:rPr>
              <a:t>, </a:t>
            </a:r>
            <a:r>
              <a:rPr lang="en-US" sz="1600" dirty="0" smtClean="0">
                <a:solidFill>
                  <a:schemeClr val="tx2"/>
                </a:solidFill>
                <a:effectLst>
                  <a:outerShdw blurRad="38100" dist="38100" dir="2700000" algn="tl">
                    <a:srgbClr val="000000">
                      <a:alpha val="43137"/>
                    </a:srgbClr>
                  </a:outerShdw>
                </a:effectLst>
              </a:rPr>
              <a:t>Registry)</a:t>
            </a:r>
            <a:endParaRPr lang="en-US" sz="1600" dirty="0">
              <a:solidFill>
                <a:schemeClr val="tx2"/>
              </a:solidFill>
              <a:effectLst>
                <a:outerShdw blurRad="38100" dist="38100" dir="2700000" algn="tl">
                  <a:srgbClr val="000000">
                    <a:alpha val="43137"/>
                  </a:srgbClr>
                </a:outerShdw>
              </a:effectLst>
            </a:endParaRPr>
          </a:p>
        </p:txBody>
      </p:sp>
      <p:sp>
        <p:nvSpPr>
          <p:cNvPr id="1330207" name="Text Box 31"/>
          <p:cNvSpPr txBox="1">
            <a:spLocks noChangeArrowheads="1"/>
          </p:cNvSpPr>
          <p:nvPr/>
        </p:nvSpPr>
        <p:spPr bwMode="auto">
          <a:xfrm>
            <a:off x="2723963" y="5196352"/>
            <a:ext cx="1712290" cy="584759"/>
          </a:xfrm>
          <a:prstGeom prst="rect">
            <a:avLst/>
          </a:prstGeom>
          <a:noFill/>
          <a:ln w="9525">
            <a:noFill/>
            <a:miter lim="800000"/>
            <a:headEnd/>
            <a:tailEnd/>
          </a:ln>
          <a:effectLst/>
        </p:spPr>
        <p:txBody>
          <a:bodyPr wrap="none" lIns="91421" tIns="45712" rIns="91421" bIns="45712">
            <a:spAutoFit/>
          </a:bodyPr>
          <a:lstStyle/>
          <a:p>
            <a:pPr algn="ctr">
              <a:spcBef>
                <a:spcPct val="0"/>
              </a:spcBef>
              <a:buSzTx/>
              <a:buFontTx/>
              <a:buNone/>
            </a:pPr>
            <a:r>
              <a:rPr lang="en-US" sz="1600" b="1" dirty="0" err="1"/>
              <a:t>CmdletProvider</a:t>
            </a:r>
            <a:endParaRPr lang="en-US" sz="1600" b="1" dirty="0"/>
          </a:p>
          <a:p>
            <a:pPr algn="ctr">
              <a:spcBef>
                <a:spcPct val="0"/>
              </a:spcBef>
              <a:buSzTx/>
              <a:buFontTx/>
              <a:buNone/>
            </a:pPr>
            <a:r>
              <a:rPr lang="en-US" sz="1600" b="1" dirty="0"/>
              <a:t>Interfaces</a:t>
            </a:r>
          </a:p>
        </p:txBody>
      </p:sp>
      <p:sp>
        <p:nvSpPr>
          <p:cNvPr id="1330209" name="Line 33"/>
          <p:cNvSpPr>
            <a:spLocks noChangeShapeType="1"/>
          </p:cNvSpPr>
          <p:nvPr/>
        </p:nvSpPr>
        <p:spPr bwMode="auto">
          <a:xfrm>
            <a:off x="4495800" y="5300460"/>
            <a:ext cx="0" cy="362556"/>
          </a:xfrm>
          <a:prstGeom prst="line">
            <a:avLst/>
          </a:prstGeom>
          <a:noFill/>
          <a:ln w="38100">
            <a:solidFill>
              <a:schemeClr val="tx1"/>
            </a:solidFill>
            <a:round/>
            <a:headEnd/>
            <a:tailEnd type="triangle" w="med" len="med"/>
          </a:ln>
          <a:effectLst/>
        </p:spPr>
        <p:txBody>
          <a:bodyPr lIns="91421" tIns="45712" rIns="91421" bIns="45712"/>
          <a:lstStyle/>
          <a:p>
            <a:endParaRPr lang="en-US" sz="1600"/>
          </a:p>
        </p:txBody>
      </p:sp>
      <p:sp>
        <p:nvSpPr>
          <p:cNvPr id="1330211" name="Line 35"/>
          <p:cNvSpPr>
            <a:spLocks noChangeShapeType="1"/>
          </p:cNvSpPr>
          <p:nvPr/>
        </p:nvSpPr>
        <p:spPr bwMode="auto">
          <a:xfrm flipV="1">
            <a:off x="2572912" y="5300460"/>
            <a:ext cx="0" cy="362556"/>
          </a:xfrm>
          <a:prstGeom prst="line">
            <a:avLst/>
          </a:prstGeom>
          <a:noFill/>
          <a:ln w="38100">
            <a:solidFill>
              <a:schemeClr val="tx1"/>
            </a:solidFill>
            <a:round/>
            <a:headEnd/>
            <a:tailEnd type="triangle" w="med" len="med"/>
          </a:ln>
          <a:effectLst/>
        </p:spPr>
        <p:txBody>
          <a:bodyPr lIns="91421" tIns="45712" rIns="91421" bIns="45712"/>
          <a:lstStyle/>
          <a:p>
            <a:endParaRPr lang="en-US" sz="160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Rectangle 11264"/>
          <p:cNvPicPr>
            <a:picLocks noChangeAspect="1" noChangeArrowheads="1"/>
          </p:cNvPicPr>
          <p:nvPr/>
        </p:nvPicPr>
        <p:blipFill>
          <a:blip r:embed="rId3"/>
          <a:srcRect/>
          <a:stretch>
            <a:fillRect/>
          </a:stretch>
        </p:blipFill>
        <p:spPr bwMode="ltGray">
          <a:xfrm>
            <a:off x="1789113" y="3198821"/>
            <a:ext cx="1965325" cy="1444625"/>
          </a:xfrm>
          <a:prstGeom prst="rect">
            <a:avLst/>
          </a:prstGeom>
          <a:noFill/>
          <a:ln w="9525">
            <a:noFill/>
            <a:miter lim="800000"/>
            <a:headEnd/>
            <a:tailEnd/>
          </a:ln>
        </p:spPr>
      </p:pic>
      <p:sp>
        <p:nvSpPr>
          <p:cNvPr id="486403" name="Rectangle 11265"/>
          <p:cNvSpPr>
            <a:spLocks noChangeArrowheads="1"/>
          </p:cNvSpPr>
          <p:nvPr/>
        </p:nvSpPr>
        <p:spPr bwMode="auto">
          <a:xfrm>
            <a:off x="4114800" y="3962400"/>
            <a:ext cx="4343400" cy="381000"/>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en-US" b="1" dirty="0">
                <a:solidFill>
                  <a:schemeClr val="tx1"/>
                </a:solidFill>
                <a:effectLst>
                  <a:outerShdw blurRad="38100" dist="38100" dir="2700000" algn="tl">
                    <a:srgbClr val="000000"/>
                  </a:outerShdw>
                </a:effectLst>
              </a:rPr>
              <a:t>Windows PowerShell Engine</a:t>
            </a:r>
          </a:p>
        </p:txBody>
      </p:sp>
      <p:sp>
        <p:nvSpPr>
          <p:cNvPr id="486405" name="Rectangle 11267"/>
          <p:cNvSpPr>
            <a:spLocks noChangeArrowheads="1"/>
          </p:cNvSpPr>
          <p:nvPr/>
        </p:nvSpPr>
        <p:spPr bwMode="auto">
          <a:xfrm>
            <a:off x="4114800" y="5410200"/>
            <a:ext cx="4343400" cy="3810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defRPr/>
            </a:pPr>
            <a:r>
              <a:rPr lang="en-US" b="1" dirty="0">
                <a:solidFill>
                  <a:schemeClr val="tx1"/>
                </a:solidFill>
                <a:effectLst>
                  <a:outerShdw blurRad="38100" dist="38100" dir="2700000" algn="tl">
                    <a:srgbClr val="000000"/>
                  </a:outerShdw>
                </a:effectLst>
              </a:rPr>
              <a:t>Custom Application</a:t>
            </a:r>
          </a:p>
        </p:txBody>
      </p:sp>
      <p:pic>
        <p:nvPicPr>
          <p:cNvPr id="10249" name="Rectangle 11277"/>
          <p:cNvPicPr>
            <a:picLocks noChangeAspect="1" noChangeArrowheads="1"/>
          </p:cNvPicPr>
          <p:nvPr/>
        </p:nvPicPr>
        <p:blipFill>
          <a:blip r:embed="rId4"/>
          <a:srcRect/>
          <a:stretch>
            <a:fillRect/>
          </a:stretch>
        </p:blipFill>
        <p:spPr bwMode="auto">
          <a:xfrm>
            <a:off x="1752600" y="990600"/>
            <a:ext cx="2038350" cy="1663700"/>
          </a:xfrm>
          <a:prstGeom prst="rect">
            <a:avLst/>
          </a:prstGeom>
          <a:noFill/>
          <a:ln w="9525">
            <a:noFill/>
            <a:miter lim="800000"/>
            <a:headEnd/>
            <a:tailEnd/>
          </a:ln>
        </p:spPr>
      </p:pic>
      <p:sp>
        <p:nvSpPr>
          <p:cNvPr id="486416" name="Rectangle 11278"/>
          <p:cNvSpPr>
            <a:spLocks noChangeArrowheads="1"/>
          </p:cNvSpPr>
          <p:nvPr/>
        </p:nvSpPr>
        <p:spPr bwMode="auto">
          <a:xfrm>
            <a:off x="4114800" y="1752600"/>
            <a:ext cx="4343400" cy="381000"/>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en-US" b="1" dirty="0">
                <a:solidFill>
                  <a:schemeClr val="tx1"/>
                </a:solidFill>
                <a:effectLst>
                  <a:outerShdw blurRad="38100" dist="38100" dir="2700000" algn="tl">
                    <a:srgbClr val="000000"/>
                  </a:outerShdw>
                </a:effectLst>
              </a:rPr>
              <a:t>Microsoft Management Console 3.0</a:t>
            </a:r>
          </a:p>
        </p:txBody>
      </p:sp>
      <p:sp>
        <p:nvSpPr>
          <p:cNvPr id="486417" name="Rectangle 11279"/>
          <p:cNvSpPr>
            <a:spLocks noChangeArrowheads="1"/>
          </p:cNvSpPr>
          <p:nvPr/>
        </p:nvSpPr>
        <p:spPr bwMode="auto">
          <a:xfrm>
            <a:off x="4114800" y="2133600"/>
            <a:ext cx="1676400" cy="3810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defRPr/>
            </a:pPr>
            <a:r>
              <a:rPr lang="en-US" b="1" dirty="0">
                <a:solidFill>
                  <a:schemeClr val="tx1"/>
                </a:solidFill>
                <a:effectLst>
                  <a:outerShdw blurRad="38100" dist="38100" dir="2700000" algn="tl">
                    <a:srgbClr val="000000"/>
                  </a:outerShdw>
                </a:effectLst>
              </a:rPr>
              <a:t>PSObject</a:t>
            </a:r>
          </a:p>
        </p:txBody>
      </p:sp>
      <p:sp>
        <p:nvSpPr>
          <p:cNvPr id="486418" name="Rectangle 11280"/>
          <p:cNvSpPr>
            <a:spLocks noChangeArrowheads="1"/>
          </p:cNvSpPr>
          <p:nvPr/>
        </p:nvSpPr>
        <p:spPr bwMode="auto">
          <a:xfrm>
            <a:off x="4114800" y="3581400"/>
            <a:ext cx="4343400" cy="3810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defRPr/>
            </a:pPr>
            <a:r>
              <a:rPr lang="en-US" b="1" dirty="0">
                <a:solidFill>
                  <a:schemeClr val="tx1"/>
                </a:solidFill>
                <a:effectLst>
                  <a:outerShdw blurRad="38100" dist="38100" dir="2700000" algn="tl">
                    <a:srgbClr val="000000"/>
                  </a:outerShdw>
                </a:effectLst>
              </a:rPr>
              <a:t>Windows PowerShell Cmdlets</a:t>
            </a:r>
          </a:p>
        </p:txBody>
      </p:sp>
      <p:sp>
        <p:nvSpPr>
          <p:cNvPr id="486422" name="TextBox 11284"/>
          <p:cNvSpPr txBox="1">
            <a:spLocks noChangeArrowheads="1"/>
          </p:cNvSpPr>
          <p:nvPr/>
        </p:nvSpPr>
        <p:spPr bwMode="auto">
          <a:xfrm>
            <a:off x="266700" y="3702610"/>
            <a:ext cx="1371600" cy="369332"/>
          </a:xfrm>
          <a:prstGeom prst="rect">
            <a:avLst/>
          </a:prstGeom>
          <a:noFill/>
          <a:ln w="9525">
            <a:noFill/>
            <a:miter lim="800000"/>
            <a:headEnd/>
            <a:tailEnd/>
          </a:ln>
        </p:spPr>
        <p:txBody>
          <a:bodyPr>
            <a:spAutoFit/>
          </a:bodyPr>
          <a:lstStyle/>
          <a:p>
            <a:pPr algn="ctr">
              <a:spcBef>
                <a:spcPct val="50000"/>
              </a:spcBef>
              <a:buClr>
                <a:srgbClr val="F4BE96"/>
              </a:buClr>
              <a:buSzPct val="80000"/>
              <a:buFont typeface="Segoe" pitchFamily="34" charset="0"/>
              <a:buNone/>
              <a:defRPr/>
            </a:pPr>
            <a:r>
              <a:rPr lang="en-US" b="1" dirty="0" err="1" smtClean="0">
                <a:effectLst>
                  <a:outerShdw blurRad="38100" dist="38100" dir="2700000" algn="tl">
                    <a:srgbClr val="000000"/>
                  </a:outerShdw>
                </a:effectLst>
              </a:rPr>
              <a:t>Cmdlets</a:t>
            </a:r>
            <a:endParaRPr lang="en-US" b="1" dirty="0">
              <a:effectLst>
                <a:outerShdw blurRad="38100" dist="38100" dir="2700000" algn="tl">
                  <a:srgbClr val="000000"/>
                </a:outerShdw>
              </a:effectLst>
            </a:endParaRPr>
          </a:p>
        </p:txBody>
      </p:sp>
      <p:sp>
        <p:nvSpPr>
          <p:cNvPr id="486423" name="TextBox 11285"/>
          <p:cNvSpPr txBox="1">
            <a:spLocks noChangeArrowheads="1"/>
          </p:cNvSpPr>
          <p:nvPr/>
        </p:nvSpPr>
        <p:spPr bwMode="auto">
          <a:xfrm>
            <a:off x="600075" y="1524000"/>
            <a:ext cx="704850" cy="369332"/>
          </a:xfrm>
          <a:prstGeom prst="rect">
            <a:avLst/>
          </a:prstGeom>
          <a:noFill/>
          <a:ln w="9525">
            <a:noFill/>
            <a:miter lim="800000"/>
            <a:headEnd/>
            <a:tailEnd/>
          </a:ln>
        </p:spPr>
        <p:txBody>
          <a:bodyPr>
            <a:spAutoFit/>
          </a:bodyPr>
          <a:lstStyle/>
          <a:p>
            <a:pPr>
              <a:spcBef>
                <a:spcPct val="50000"/>
              </a:spcBef>
              <a:buClr>
                <a:srgbClr val="F4BE96"/>
              </a:buClr>
              <a:buSzPct val="80000"/>
              <a:buFont typeface="Segoe" pitchFamily="34" charset="0"/>
              <a:buNone/>
              <a:defRPr/>
            </a:pPr>
            <a:r>
              <a:rPr lang="en-US" b="1" dirty="0">
                <a:effectLst>
                  <a:outerShdw blurRad="38100" dist="38100" dir="2700000" algn="tl">
                    <a:srgbClr val="000000"/>
                  </a:outerShdw>
                </a:effectLst>
              </a:rPr>
              <a:t>GUI</a:t>
            </a:r>
          </a:p>
        </p:txBody>
      </p:sp>
      <p:sp>
        <p:nvSpPr>
          <p:cNvPr id="24" name="Title 23"/>
          <p:cNvSpPr>
            <a:spLocks noGrp="1" noChangeArrowheads="1"/>
          </p:cNvSpPr>
          <p:nvPr>
            <p:ph type="title"/>
          </p:nvPr>
        </p:nvSpPr>
        <p:spPr>
          <a:xfrm>
            <a:off x="338138" y="228600"/>
            <a:ext cx="8763000" cy="534988"/>
          </a:xfrm>
        </p:spPr>
        <p:txBody>
          <a:bodyPr>
            <a:normAutofit fontScale="90000"/>
          </a:bodyPr>
          <a:lstStyle/>
          <a:p>
            <a:pPr eaLnBrk="1" hangingPunct="1">
              <a:defRPr/>
            </a:pPr>
            <a:r>
              <a:rPr lang="en-US" dirty="0" smtClean="0"/>
              <a:t>MMC 3.0 </a:t>
            </a:r>
            <a:r>
              <a:rPr lang="en-US" dirty="0" err="1" smtClean="0"/>
              <a:t>sobre</a:t>
            </a:r>
            <a:r>
              <a:rPr lang="en-US" dirty="0" smtClean="0"/>
              <a:t> Windows PowerShell</a:t>
            </a:r>
          </a:p>
        </p:txBody>
      </p:sp>
      <p:sp>
        <p:nvSpPr>
          <p:cNvPr id="14" name="Rectangle 11278"/>
          <p:cNvSpPr>
            <a:spLocks noChangeArrowheads="1"/>
          </p:cNvSpPr>
          <p:nvPr/>
        </p:nvSpPr>
        <p:spPr bwMode="auto">
          <a:xfrm>
            <a:off x="4114800" y="1371600"/>
            <a:ext cx="4343400" cy="3810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defRPr/>
            </a:pPr>
            <a:r>
              <a:rPr lang="en-US" b="1" dirty="0">
                <a:solidFill>
                  <a:schemeClr val="tx1"/>
                </a:solidFill>
                <a:effectLst>
                  <a:outerShdw blurRad="38100" dist="38100" dir="2700000" algn="tl">
                    <a:srgbClr val="000000"/>
                  </a:outerShdw>
                </a:effectLst>
              </a:rPr>
              <a:t>Windows Forms</a:t>
            </a:r>
          </a:p>
        </p:txBody>
      </p:sp>
      <p:sp>
        <p:nvSpPr>
          <p:cNvPr id="15" name="Rectangle 11279"/>
          <p:cNvSpPr>
            <a:spLocks noChangeArrowheads="1"/>
          </p:cNvSpPr>
          <p:nvPr/>
        </p:nvSpPr>
        <p:spPr bwMode="auto">
          <a:xfrm>
            <a:off x="5791200" y="2133600"/>
            <a:ext cx="2667000" cy="3810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defRPr/>
            </a:pPr>
            <a:r>
              <a:rPr lang="en-US" b="1" dirty="0">
                <a:solidFill>
                  <a:schemeClr val="tx1"/>
                </a:solidFill>
                <a:effectLst>
                  <a:outerShdw blurRad="38100" dist="38100" dir="2700000" algn="tl">
                    <a:srgbClr val="000000"/>
                  </a:outerShdw>
                </a:effectLst>
              </a:rPr>
              <a:t>Early Bound Objects</a:t>
            </a:r>
          </a:p>
        </p:txBody>
      </p:sp>
      <p:pic>
        <p:nvPicPr>
          <p:cNvPr id="10269" name="Picture 2" descr="C:\Program Files\Microsoft Resource DVD Artwork\DVD_ART\Artwork_Imagery\HARDWARE_IMAGERY\Illustration - Misc Hardware\XML Icons\Server XML Web Service.png"/>
          <p:cNvPicPr>
            <a:picLocks noChangeAspect="1" noChangeArrowheads="1"/>
          </p:cNvPicPr>
          <p:nvPr/>
        </p:nvPicPr>
        <p:blipFill>
          <a:blip r:embed="rId5"/>
          <a:srcRect/>
          <a:stretch>
            <a:fillRect/>
          </a:stretch>
        </p:blipFill>
        <p:spPr bwMode="auto">
          <a:xfrm>
            <a:off x="2514600" y="5105400"/>
            <a:ext cx="557213" cy="854075"/>
          </a:xfrm>
          <a:prstGeom prst="rect">
            <a:avLst/>
          </a:prstGeom>
          <a:noFill/>
          <a:ln w="9525">
            <a:noFill/>
            <a:miter lim="800000"/>
            <a:headEnd/>
            <a:tailEnd/>
          </a:ln>
        </p:spPr>
      </p:pic>
      <p:sp>
        <p:nvSpPr>
          <p:cNvPr id="17" name="Up-Down Arrow 16"/>
          <p:cNvSpPr/>
          <p:nvPr/>
        </p:nvSpPr>
        <p:spPr bwMode="auto">
          <a:xfrm>
            <a:off x="4876800" y="2590800"/>
            <a:ext cx="533400" cy="914400"/>
          </a:xfrm>
          <a:prstGeom prst="upDown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wrap="none" anchor="ctr"/>
          <a:lstStyle/>
          <a:p>
            <a:pPr>
              <a:defRPr/>
            </a:pPr>
            <a:endParaRPr lang="en-US" sz="2200">
              <a:latin typeface="Tahoma" charset="0"/>
            </a:endParaRPr>
          </a:p>
        </p:txBody>
      </p:sp>
      <p:sp>
        <p:nvSpPr>
          <p:cNvPr id="18" name="Up-Down Arrow 17"/>
          <p:cNvSpPr/>
          <p:nvPr/>
        </p:nvSpPr>
        <p:spPr bwMode="auto">
          <a:xfrm>
            <a:off x="7010400" y="2590800"/>
            <a:ext cx="533400" cy="914400"/>
          </a:xfrm>
          <a:prstGeom prst="upDown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wrap="none" anchor="ctr"/>
          <a:lstStyle/>
          <a:p>
            <a:pPr>
              <a:defRPr/>
            </a:pPr>
            <a:endParaRPr lang="en-US" sz="2200">
              <a:latin typeface="Tahoma" charset="0"/>
            </a:endParaRPr>
          </a:p>
        </p:txBody>
      </p:sp>
      <p:sp>
        <p:nvSpPr>
          <p:cNvPr id="19" name="Up-Down Arrow 18"/>
          <p:cNvSpPr/>
          <p:nvPr/>
        </p:nvSpPr>
        <p:spPr bwMode="auto">
          <a:xfrm>
            <a:off x="5943600" y="4419600"/>
            <a:ext cx="533400" cy="914400"/>
          </a:xfrm>
          <a:prstGeom prst="upDown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wrap="none" anchor="ctr"/>
          <a:lstStyle/>
          <a:p>
            <a:pPr>
              <a:defRPr/>
            </a:pPr>
            <a:endParaRPr lang="en-US" sz="2200">
              <a:latin typeface="Tahoma" charset="0"/>
            </a:endParaRPr>
          </a:p>
        </p:txBody>
      </p:sp>
      <p:sp>
        <p:nvSpPr>
          <p:cNvPr id="20" name="Down Arrow 19"/>
          <p:cNvSpPr/>
          <p:nvPr/>
        </p:nvSpPr>
        <p:spPr bwMode="auto">
          <a:xfrm>
            <a:off x="2514600" y="2714620"/>
            <a:ext cx="457200" cy="457200"/>
          </a:xfrm>
          <a:prstGeom prst="down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wrap="none" anchor="ctr"/>
          <a:lstStyle/>
          <a:p>
            <a:pPr>
              <a:defRPr/>
            </a:pPr>
            <a:endParaRPr lang="en-US" sz="2200">
              <a:solidFill>
                <a:schemeClr val="bg1"/>
              </a:solidFill>
              <a:latin typeface="Tahoma" charset="0"/>
            </a:endParaRPr>
          </a:p>
        </p:txBody>
      </p:sp>
      <p:sp>
        <p:nvSpPr>
          <p:cNvPr id="21" name="Down Arrow 20"/>
          <p:cNvSpPr/>
          <p:nvPr/>
        </p:nvSpPr>
        <p:spPr bwMode="auto">
          <a:xfrm>
            <a:off x="2514600" y="4686312"/>
            <a:ext cx="457200" cy="457200"/>
          </a:xfrm>
          <a:prstGeom prst="down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p:spPr>
        <p:txBody>
          <a:bodyPr wrap="none" anchor="ctr"/>
          <a:lstStyle/>
          <a:p>
            <a:pPr>
              <a:defRPr/>
            </a:pPr>
            <a:endParaRPr lang="en-US" sz="2200">
              <a:solidFill>
                <a:schemeClr val="bg1"/>
              </a:solidFill>
              <a:latin typeface="Tahoma" charset="0"/>
            </a:endParaRPr>
          </a:p>
        </p:txBody>
      </p:sp>
      <p:sp>
        <p:nvSpPr>
          <p:cNvPr id="23" name="TextBox 11284"/>
          <p:cNvSpPr txBox="1">
            <a:spLocks noChangeArrowheads="1"/>
          </p:cNvSpPr>
          <p:nvPr/>
        </p:nvSpPr>
        <p:spPr bwMode="auto">
          <a:xfrm>
            <a:off x="304800" y="5345684"/>
            <a:ext cx="1447800" cy="369332"/>
          </a:xfrm>
          <a:prstGeom prst="rect">
            <a:avLst/>
          </a:prstGeom>
          <a:noFill/>
          <a:ln w="9525">
            <a:noFill/>
            <a:miter lim="800000"/>
            <a:headEnd/>
            <a:tailEnd/>
          </a:ln>
        </p:spPr>
        <p:txBody>
          <a:bodyPr>
            <a:spAutoFit/>
          </a:bodyPr>
          <a:lstStyle/>
          <a:p>
            <a:pPr algn="ctr">
              <a:spcBef>
                <a:spcPct val="50000"/>
              </a:spcBef>
              <a:buClr>
                <a:srgbClr val="F4BE96"/>
              </a:buClr>
              <a:buSzPct val="80000"/>
              <a:buFont typeface="Segoe" pitchFamily="34" charset="0"/>
              <a:buNone/>
              <a:defRPr/>
            </a:pPr>
            <a:r>
              <a:rPr lang="en-US" b="1" dirty="0" err="1" smtClean="0">
                <a:effectLst>
                  <a:outerShdw blurRad="38100" dist="38100" dir="2700000" algn="tl">
                    <a:srgbClr val="000000"/>
                  </a:outerShdw>
                </a:effectLst>
              </a:rPr>
              <a:t>Aplicación</a:t>
            </a:r>
            <a:endParaRPr lang="en-US" b="1" dirty="0">
              <a:effectLst>
                <a:outerShdw blurRad="38100" dist="38100" dir="2700000" algn="tl">
                  <a:srgbClr val="000000"/>
                </a:outerShdw>
              </a:effectLst>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a:xfrm>
            <a:off x="642910" y="2786058"/>
            <a:ext cx="7681913" cy="785818"/>
          </a:xfrm>
        </p:spPr>
        <p:txBody>
          <a:bodyPr/>
          <a:lstStyle/>
          <a:p>
            <a:r>
              <a:rPr lang="es-ES" sz="4800" dirty="0" smtClean="0"/>
              <a:t>Introducción a Windows </a:t>
            </a:r>
            <a:r>
              <a:rPr lang="es-ES" sz="4800" dirty="0" err="1" smtClean="0"/>
              <a:t>PowerShell</a:t>
            </a:r>
            <a:endParaRPr lang="es-ES" sz="4800"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Uso de Powershell</a:t>
            </a:r>
            <a:endParaRPr lang="es-ES" dirty="0"/>
          </a:p>
        </p:txBody>
      </p:sp>
      <p:sp>
        <p:nvSpPr>
          <p:cNvPr id="3" name="2 Marcador de contenido"/>
          <p:cNvSpPr>
            <a:spLocks noGrp="1"/>
          </p:cNvSpPr>
          <p:nvPr>
            <p:ph idx="1"/>
          </p:nvPr>
        </p:nvSpPr>
        <p:spPr>
          <a:xfrm>
            <a:off x="381000" y="1360741"/>
            <a:ext cx="8382000" cy="2068259"/>
          </a:xfrm>
        </p:spPr>
        <p:txBody>
          <a:bodyPr/>
          <a:lstStyle/>
          <a:p>
            <a:r>
              <a:rPr lang="es-ES" dirty="0" smtClean="0"/>
              <a:t>Comodines y Pipelines</a:t>
            </a:r>
          </a:p>
          <a:p>
            <a:r>
              <a:rPr lang="es-ES" dirty="0" smtClean="0"/>
              <a:t>Manipulando la salida</a:t>
            </a:r>
          </a:p>
          <a:p>
            <a:r>
              <a:rPr lang="es-ES" dirty="0" smtClean="0"/>
              <a:t>Manipulación de elementos</a:t>
            </a:r>
          </a:p>
          <a:p>
            <a:r>
              <a:rPr lang="es-ES" dirty="0" smtClean="0"/>
              <a:t>Exploración de objetos</a:t>
            </a: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Título"/>
          <p:cNvSpPr>
            <a:spLocks noGrp="1"/>
          </p:cNvSpPr>
          <p:nvPr>
            <p:ph type="title"/>
          </p:nvPr>
        </p:nvSpPr>
        <p:spPr/>
        <p:txBody>
          <a:bodyPr/>
          <a:lstStyle/>
          <a:p>
            <a:r>
              <a:rPr lang="es-ES" dirty="0" smtClean="0"/>
              <a:t>Comodines y Pipelines</a:t>
            </a:r>
            <a:endParaRPr lang="es-ES" dirty="0"/>
          </a:p>
        </p:txBody>
      </p:sp>
      <p:graphicFrame>
        <p:nvGraphicFramePr>
          <p:cNvPr id="5" name="Diagram 4">
            <a:hlinkClick r:id="" action="ppaction://noaction" highlightClick="1"/>
          </p:cNvPr>
          <p:cNvGraphicFramePr/>
          <p:nvPr/>
        </p:nvGraphicFramePr>
        <p:xfrm>
          <a:off x="857224" y="4071942"/>
          <a:ext cx="4572032" cy="25003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descr="get proc.jpg"/>
          <p:cNvPicPr>
            <a:picLocks noChangeAspect="1"/>
          </p:cNvPicPr>
          <p:nvPr/>
        </p:nvPicPr>
        <p:blipFill>
          <a:blip r:embed="rId7" cstate="print"/>
          <a:stretch>
            <a:fillRect/>
          </a:stretch>
        </p:blipFill>
        <p:spPr>
          <a:xfrm>
            <a:off x="2428860" y="4000504"/>
            <a:ext cx="1083476" cy="500066"/>
          </a:xfrm>
          <a:prstGeom prst="rect">
            <a:avLst/>
          </a:prstGeom>
        </p:spPr>
      </p:pic>
      <p:pic>
        <p:nvPicPr>
          <p:cNvPr id="7" name="Picture 6" descr="format list.jpg"/>
          <p:cNvPicPr>
            <a:picLocks noChangeAspect="1"/>
          </p:cNvPicPr>
          <p:nvPr/>
        </p:nvPicPr>
        <p:blipFill>
          <a:blip r:embed="rId8"/>
          <a:stretch>
            <a:fillRect/>
          </a:stretch>
        </p:blipFill>
        <p:spPr>
          <a:xfrm>
            <a:off x="6786578" y="3500438"/>
            <a:ext cx="1868181" cy="2686048"/>
          </a:xfrm>
          <a:prstGeom prst="rect">
            <a:avLst/>
          </a:prstGeom>
        </p:spPr>
      </p:pic>
      <p:sp>
        <p:nvSpPr>
          <p:cNvPr id="8" name="Right Arrow 7"/>
          <p:cNvSpPr/>
          <p:nvPr/>
        </p:nvSpPr>
        <p:spPr>
          <a:xfrm>
            <a:off x="5572132" y="5572140"/>
            <a:ext cx="928694" cy="214314"/>
          </a:xfrm>
          <a:prstGeom prst="rightArrow">
            <a:avLst/>
          </a:prstGeo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0" name="9 Marcador de contenido"/>
          <p:cNvSpPr>
            <a:spLocks noGrp="1"/>
          </p:cNvSpPr>
          <p:nvPr>
            <p:ph idx="1"/>
          </p:nvPr>
        </p:nvSpPr>
        <p:spPr>
          <a:xfrm>
            <a:off x="428596" y="1071546"/>
            <a:ext cx="8382000" cy="2819233"/>
          </a:xfrm>
        </p:spPr>
        <p:txBody>
          <a:bodyPr/>
          <a:lstStyle/>
          <a:p>
            <a:r>
              <a:rPr lang="es-ES" dirty="0" err="1" smtClean="0"/>
              <a:t>PowerShell</a:t>
            </a:r>
            <a:r>
              <a:rPr lang="es-ES" dirty="0" smtClean="0"/>
              <a:t> permite la utilización de comodines</a:t>
            </a:r>
          </a:p>
          <a:p>
            <a:pPr lvl="1"/>
            <a:r>
              <a:rPr lang="es-ES" dirty="0" err="1" smtClean="0"/>
              <a:t>Get-Command</a:t>
            </a:r>
            <a:r>
              <a:rPr lang="es-ES" dirty="0" smtClean="0"/>
              <a:t> –</a:t>
            </a:r>
            <a:r>
              <a:rPr lang="es-ES" dirty="0" err="1" smtClean="0"/>
              <a:t>name</a:t>
            </a:r>
            <a:r>
              <a:rPr lang="es-ES" dirty="0" smtClean="0"/>
              <a:t> </a:t>
            </a:r>
            <a:r>
              <a:rPr lang="es-ES" dirty="0" err="1" smtClean="0"/>
              <a:t>Get</a:t>
            </a:r>
            <a:r>
              <a:rPr lang="es-ES" dirty="0" smtClean="0"/>
              <a:t>-Pro*</a:t>
            </a:r>
          </a:p>
          <a:p>
            <a:pPr lvl="1"/>
            <a:r>
              <a:rPr lang="es-ES" dirty="0" err="1" smtClean="0"/>
              <a:t>Get-Command</a:t>
            </a:r>
            <a:r>
              <a:rPr lang="es-ES" dirty="0" smtClean="0"/>
              <a:t> –</a:t>
            </a:r>
            <a:r>
              <a:rPr lang="es-ES" dirty="0" err="1" smtClean="0"/>
              <a:t>name</a:t>
            </a:r>
            <a:r>
              <a:rPr lang="es-ES" dirty="0" smtClean="0"/>
              <a:t> [A-D:W-Z]*</a:t>
            </a:r>
          </a:p>
          <a:p>
            <a:r>
              <a:rPr lang="es-ES" dirty="0" smtClean="0"/>
              <a:t>El carácter “|” se utiliza para canalizar la salida de un </a:t>
            </a:r>
            <a:r>
              <a:rPr lang="es-ES" dirty="0" err="1" smtClean="0"/>
              <a:t>Cmdlet</a:t>
            </a:r>
            <a:r>
              <a:rPr lang="es-ES" dirty="0" smtClean="0"/>
              <a:t> a otro</a:t>
            </a:r>
            <a:endParaRPr lang="es-ES" dirty="0"/>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Object</a:t>
            </a:r>
            <a:r>
              <a:rPr lang="es-ES" dirty="0" smtClean="0"/>
              <a:t> Pipelines</a:t>
            </a:r>
            <a:endParaRPr lang="es-ES" dirty="0"/>
          </a:p>
        </p:txBody>
      </p:sp>
      <p:sp>
        <p:nvSpPr>
          <p:cNvPr id="3" name="2 Marcador de contenido"/>
          <p:cNvSpPr>
            <a:spLocks noGrp="1"/>
          </p:cNvSpPr>
          <p:nvPr>
            <p:ph idx="1"/>
          </p:nvPr>
        </p:nvSpPr>
        <p:spPr>
          <a:xfrm>
            <a:off x="428596" y="1142984"/>
            <a:ext cx="9144000" cy="387798"/>
          </a:xfrm>
        </p:spPr>
        <p:txBody>
          <a:bodyPr/>
          <a:lstStyle/>
          <a:p>
            <a:r>
              <a:rPr lang="es-ES" sz="2800" dirty="0" err="1" smtClean="0"/>
              <a:t>Get-Process</a:t>
            </a:r>
            <a:r>
              <a:rPr lang="es-ES" sz="2800" dirty="0" smtClean="0"/>
              <a:t> – </a:t>
            </a:r>
            <a:r>
              <a:rPr lang="es-ES" sz="2800" dirty="0" err="1" smtClean="0"/>
              <a:t>Name</a:t>
            </a:r>
            <a:r>
              <a:rPr lang="es-ES" sz="2800" dirty="0" smtClean="0"/>
              <a:t> </a:t>
            </a:r>
            <a:r>
              <a:rPr lang="es-ES" sz="2800" dirty="0" err="1" smtClean="0"/>
              <a:t>Notepad</a:t>
            </a:r>
            <a:r>
              <a:rPr lang="es-ES" sz="2800" dirty="0" smtClean="0"/>
              <a:t> | Stop-</a:t>
            </a:r>
            <a:r>
              <a:rPr lang="es-ES" sz="2800" dirty="0" err="1" smtClean="0"/>
              <a:t>Process</a:t>
            </a:r>
            <a:endParaRPr lang="es-ES" sz="2800" dirty="0" smtClean="0"/>
          </a:p>
        </p:txBody>
      </p:sp>
      <p:grpSp>
        <p:nvGrpSpPr>
          <p:cNvPr id="4" name="3 Grupo"/>
          <p:cNvGrpSpPr/>
          <p:nvPr/>
        </p:nvGrpSpPr>
        <p:grpSpPr>
          <a:xfrm>
            <a:off x="5500694" y="2995907"/>
            <a:ext cx="2714644" cy="1143008"/>
            <a:chOff x="1638609" y="706"/>
            <a:chExt cx="1294813" cy="647406"/>
          </a:xfrm>
          <a:scene3d>
            <a:camera prst="orthographicFront"/>
            <a:lightRig rig="flat" dir="t"/>
          </a:scene3d>
        </p:grpSpPr>
        <p:sp>
          <p:nvSpPr>
            <p:cNvPr id="11" name="10 Rectángulo redondeado"/>
            <p:cNvSpPr/>
            <p:nvPr/>
          </p:nvSpPr>
          <p:spPr>
            <a:xfrm>
              <a:off x="1638609" y="706"/>
              <a:ext cx="1294813" cy="647406"/>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2" name="11 Rectángulo"/>
            <p:cNvSpPr/>
            <p:nvPr/>
          </p:nvSpPr>
          <p:spPr>
            <a:xfrm>
              <a:off x="1657571" y="19668"/>
              <a:ext cx="1256889" cy="60948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endParaRPr lang="en-GB" sz="1700" kern="1200" dirty="0"/>
            </a:p>
          </p:txBody>
        </p:sp>
      </p:grpSp>
      <p:grpSp>
        <p:nvGrpSpPr>
          <p:cNvPr id="5" name="4 Grupo"/>
          <p:cNvGrpSpPr/>
          <p:nvPr/>
        </p:nvGrpSpPr>
        <p:grpSpPr>
          <a:xfrm>
            <a:off x="5286380" y="1781461"/>
            <a:ext cx="3357586" cy="647406"/>
            <a:chOff x="-27537" y="-2229"/>
            <a:chExt cx="1294813" cy="647406"/>
          </a:xfrm>
          <a:scene3d>
            <a:camera prst="orthographicFront"/>
            <a:lightRig rig="flat" dir="t"/>
          </a:scene3d>
        </p:grpSpPr>
        <p:sp>
          <p:nvSpPr>
            <p:cNvPr id="9" name="8 Rectángulo redondeado"/>
            <p:cNvSpPr/>
            <p:nvPr/>
          </p:nvSpPr>
          <p:spPr>
            <a:xfrm>
              <a:off x="-27537" y="-2229"/>
              <a:ext cx="1294813" cy="647406"/>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0" name="9 Rectángulo"/>
            <p:cNvSpPr/>
            <p:nvPr/>
          </p:nvSpPr>
          <p:spPr>
            <a:xfrm>
              <a:off x="-27537" y="-2229"/>
              <a:ext cx="1256889" cy="60948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Get-Process – Name Notepad</a:t>
              </a:r>
              <a:endParaRPr lang="en-GB" sz="1700" kern="1200" dirty="0"/>
            </a:p>
          </p:txBody>
        </p:sp>
      </p:grpSp>
      <p:sp>
        <p:nvSpPr>
          <p:cNvPr id="13" name="Right Arrow 7"/>
          <p:cNvSpPr/>
          <p:nvPr/>
        </p:nvSpPr>
        <p:spPr>
          <a:xfrm rot="5400000">
            <a:off x="6625843" y="2585139"/>
            <a:ext cx="428628" cy="250033"/>
          </a:xfrm>
          <a:prstGeom prst="rightArrow">
            <a:avLst/>
          </a:prstGeo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pic>
        <p:nvPicPr>
          <p:cNvPr id="2050" name="Picture 2"/>
          <p:cNvPicPr>
            <a:picLocks noChangeAspect="1" noChangeArrowheads="1"/>
          </p:cNvPicPr>
          <p:nvPr/>
        </p:nvPicPr>
        <p:blipFill>
          <a:blip r:embed="rId2"/>
          <a:srcRect/>
          <a:stretch>
            <a:fillRect/>
          </a:stretch>
        </p:blipFill>
        <p:spPr bwMode="auto">
          <a:xfrm>
            <a:off x="5643570" y="3638849"/>
            <a:ext cx="2428892" cy="40481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5953816" y="3067345"/>
            <a:ext cx="404134" cy="385764"/>
          </a:xfrm>
          <a:prstGeom prst="rect">
            <a:avLst/>
          </a:prstGeom>
          <a:noFill/>
          <a:ln w="9525">
            <a:noFill/>
            <a:miter lim="800000"/>
            <a:headEnd/>
            <a:tailEnd/>
          </a:ln>
          <a:effectLst/>
        </p:spPr>
      </p:pic>
      <p:pic>
        <p:nvPicPr>
          <p:cNvPr id="17" name="Picture 3"/>
          <p:cNvPicPr>
            <a:picLocks noChangeAspect="1" noChangeArrowheads="1"/>
          </p:cNvPicPr>
          <p:nvPr/>
        </p:nvPicPr>
        <p:blipFill>
          <a:blip r:embed="rId3"/>
          <a:srcRect/>
          <a:stretch>
            <a:fillRect/>
          </a:stretch>
        </p:blipFill>
        <p:spPr bwMode="auto">
          <a:xfrm>
            <a:off x="6596726" y="3067345"/>
            <a:ext cx="404134" cy="385764"/>
          </a:xfrm>
          <a:prstGeom prst="rect">
            <a:avLst/>
          </a:prstGeom>
          <a:noFill/>
          <a:ln w="9525">
            <a:noFill/>
            <a:miter lim="800000"/>
            <a:headEnd/>
            <a:tailEnd/>
          </a:ln>
          <a:effectLst/>
        </p:spPr>
      </p:pic>
      <p:pic>
        <p:nvPicPr>
          <p:cNvPr id="18" name="Picture 3"/>
          <p:cNvPicPr>
            <a:picLocks noChangeAspect="1" noChangeArrowheads="1"/>
          </p:cNvPicPr>
          <p:nvPr/>
        </p:nvPicPr>
        <p:blipFill>
          <a:blip r:embed="rId3"/>
          <a:srcRect/>
          <a:stretch>
            <a:fillRect/>
          </a:stretch>
        </p:blipFill>
        <p:spPr bwMode="auto">
          <a:xfrm>
            <a:off x="7286612" y="3067345"/>
            <a:ext cx="404134" cy="385764"/>
          </a:xfrm>
          <a:prstGeom prst="rect">
            <a:avLst/>
          </a:prstGeom>
          <a:noFill/>
          <a:ln w="9525">
            <a:noFill/>
            <a:miter lim="800000"/>
            <a:headEnd/>
            <a:tailEnd/>
          </a:ln>
          <a:effectLst/>
        </p:spPr>
      </p:pic>
      <p:grpSp>
        <p:nvGrpSpPr>
          <p:cNvPr id="19" name="18 Grupo"/>
          <p:cNvGrpSpPr/>
          <p:nvPr/>
        </p:nvGrpSpPr>
        <p:grpSpPr>
          <a:xfrm>
            <a:off x="6000760" y="4714884"/>
            <a:ext cx="1714512" cy="647406"/>
            <a:chOff x="3277218" y="1250321"/>
            <a:chExt cx="1294813" cy="647406"/>
          </a:xfrm>
          <a:scene3d>
            <a:camera prst="orthographicFront"/>
            <a:lightRig rig="flat" dir="t"/>
          </a:scene3d>
        </p:grpSpPr>
        <p:sp>
          <p:nvSpPr>
            <p:cNvPr id="20" name="19 Rectángulo redondeado"/>
            <p:cNvSpPr/>
            <p:nvPr/>
          </p:nvSpPr>
          <p:spPr>
            <a:xfrm>
              <a:off x="3277218" y="1250321"/>
              <a:ext cx="1294813" cy="647406"/>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1" name="20 Rectángulo"/>
            <p:cNvSpPr/>
            <p:nvPr/>
          </p:nvSpPr>
          <p:spPr>
            <a:xfrm>
              <a:off x="3296180" y="1269283"/>
              <a:ext cx="1256889" cy="60948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Stop-Process</a:t>
              </a:r>
              <a:endParaRPr lang="en-GB" sz="1700" kern="1200" dirty="0"/>
            </a:p>
          </p:txBody>
        </p:sp>
      </p:grpSp>
      <p:pic>
        <p:nvPicPr>
          <p:cNvPr id="23" name="Picture 3"/>
          <p:cNvPicPr>
            <a:picLocks noChangeAspect="1" noChangeArrowheads="1"/>
          </p:cNvPicPr>
          <p:nvPr/>
        </p:nvPicPr>
        <p:blipFill>
          <a:blip r:embed="rId3"/>
          <a:srcRect/>
          <a:stretch>
            <a:fillRect/>
          </a:stretch>
        </p:blipFill>
        <p:spPr bwMode="auto">
          <a:xfrm>
            <a:off x="6000760" y="5833783"/>
            <a:ext cx="404134" cy="385764"/>
          </a:xfrm>
          <a:prstGeom prst="rect">
            <a:avLst/>
          </a:prstGeom>
          <a:noFill/>
          <a:ln w="9525">
            <a:noFill/>
            <a:miter lim="800000"/>
            <a:headEnd/>
            <a:tailEnd/>
          </a:ln>
          <a:effectLst/>
        </p:spPr>
      </p:pic>
      <p:pic>
        <p:nvPicPr>
          <p:cNvPr id="24" name="Picture 3"/>
          <p:cNvPicPr>
            <a:picLocks noChangeAspect="1" noChangeArrowheads="1"/>
          </p:cNvPicPr>
          <p:nvPr/>
        </p:nvPicPr>
        <p:blipFill>
          <a:blip r:embed="rId3"/>
          <a:srcRect/>
          <a:stretch>
            <a:fillRect/>
          </a:stretch>
        </p:blipFill>
        <p:spPr bwMode="auto">
          <a:xfrm>
            <a:off x="6643670" y="5833783"/>
            <a:ext cx="404134" cy="385764"/>
          </a:xfrm>
          <a:prstGeom prst="rect">
            <a:avLst/>
          </a:prstGeom>
          <a:noFill/>
          <a:ln w="9525">
            <a:noFill/>
            <a:miter lim="800000"/>
            <a:headEnd/>
            <a:tailEnd/>
          </a:ln>
          <a:effectLst/>
        </p:spPr>
      </p:pic>
      <p:pic>
        <p:nvPicPr>
          <p:cNvPr id="25" name="Picture 3"/>
          <p:cNvPicPr>
            <a:picLocks noChangeAspect="1" noChangeArrowheads="1"/>
          </p:cNvPicPr>
          <p:nvPr/>
        </p:nvPicPr>
        <p:blipFill>
          <a:blip r:embed="rId3"/>
          <a:srcRect/>
          <a:stretch>
            <a:fillRect/>
          </a:stretch>
        </p:blipFill>
        <p:spPr bwMode="auto">
          <a:xfrm>
            <a:off x="7333556" y="5833783"/>
            <a:ext cx="404134" cy="385764"/>
          </a:xfrm>
          <a:prstGeom prst="rect">
            <a:avLst/>
          </a:prstGeom>
          <a:noFill/>
          <a:ln w="9525">
            <a:noFill/>
            <a:miter lim="800000"/>
            <a:headEnd/>
            <a:tailEnd/>
          </a:ln>
          <a:effectLst/>
        </p:spPr>
      </p:pic>
      <p:sp>
        <p:nvSpPr>
          <p:cNvPr id="26" name="Right Arrow 7"/>
          <p:cNvSpPr/>
          <p:nvPr/>
        </p:nvSpPr>
        <p:spPr>
          <a:xfrm rot="5400000">
            <a:off x="6625842" y="5518561"/>
            <a:ext cx="428628" cy="250033"/>
          </a:xfrm>
          <a:prstGeom prst="rightArrow">
            <a:avLst/>
          </a:prstGeo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8" name="27 Multiplicar"/>
          <p:cNvSpPr/>
          <p:nvPr/>
        </p:nvSpPr>
        <p:spPr bwMode="auto">
          <a:xfrm>
            <a:off x="7286644" y="5790919"/>
            <a:ext cx="500066" cy="428628"/>
          </a:xfrm>
          <a:prstGeom prst="mathMultiply">
            <a:avLst/>
          </a:prstGeom>
          <a:solidFill>
            <a:srgbClr val="FF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s-E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0" name="29 Multiplicar"/>
          <p:cNvSpPr/>
          <p:nvPr/>
        </p:nvSpPr>
        <p:spPr bwMode="auto">
          <a:xfrm>
            <a:off x="6572264" y="5790919"/>
            <a:ext cx="500066" cy="428628"/>
          </a:xfrm>
          <a:prstGeom prst="mathMultiply">
            <a:avLst/>
          </a:prstGeom>
          <a:solidFill>
            <a:srgbClr val="FF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s-E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1" name="30 Multiplicar"/>
          <p:cNvSpPr/>
          <p:nvPr/>
        </p:nvSpPr>
        <p:spPr bwMode="auto">
          <a:xfrm>
            <a:off x="5929322" y="5790919"/>
            <a:ext cx="500066" cy="428628"/>
          </a:xfrm>
          <a:prstGeom prst="mathMultiply">
            <a:avLst/>
          </a:prstGeom>
          <a:solidFill>
            <a:srgbClr val="FF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s-E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3" name="2 Marcador de contenido"/>
          <p:cNvSpPr txBox="1">
            <a:spLocks/>
          </p:cNvSpPr>
          <p:nvPr/>
        </p:nvSpPr>
        <p:spPr bwMode="auto">
          <a:xfrm>
            <a:off x="500034" y="2857496"/>
            <a:ext cx="4548190" cy="219752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96875" marR="0" lvl="0" indent="-396875" algn="l" defTabSz="912813" rtl="0" eaLnBrk="1" fontAlgn="base" latinLnBrk="0" hangingPunct="1">
              <a:lnSpc>
                <a:spcPct val="90000"/>
              </a:lnSpc>
              <a:spcBef>
                <a:spcPct val="20000"/>
              </a:spcBef>
              <a:spcAft>
                <a:spcPct val="0"/>
              </a:spcAft>
              <a:buClrTx/>
              <a:buSzTx/>
              <a:buFontTx/>
              <a:buBlip>
                <a:blip r:embed="rId4"/>
              </a:buBlip>
              <a:tabLst/>
              <a:defRPr/>
            </a:pPr>
            <a:r>
              <a:rPr kumimoji="0" lang="es-ES" sz="2800" b="0" i="0" u="none" strike="noStrike" kern="1200" cap="none" spc="0" normalizeH="0" baseline="0" noProof="0" dirty="0" smtClean="0">
                <a:ln>
                  <a:noFill/>
                </a:ln>
                <a:solidFill>
                  <a:schemeClr val="tx1"/>
                </a:solidFill>
                <a:effectLst/>
                <a:uLnTx/>
                <a:uFillTx/>
                <a:latin typeface="+mn-lt"/>
                <a:ea typeface="+mn-ea"/>
                <a:cs typeface="+mn-cs"/>
              </a:rPr>
              <a:t>Repetimos: </a:t>
            </a:r>
          </a:p>
          <a:p>
            <a:pPr marL="914400" marR="0" lvl="1" indent="-396875" algn="l" defTabSz="912813" rtl="0" eaLnBrk="1" fontAlgn="base" latinLnBrk="0" hangingPunct="1">
              <a:lnSpc>
                <a:spcPct val="90000"/>
              </a:lnSpc>
              <a:spcBef>
                <a:spcPct val="20000"/>
              </a:spcBef>
              <a:spcAft>
                <a:spcPct val="0"/>
              </a:spcAft>
              <a:buClrTx/>
              <a:buSzTx/>
              <a:buFontTx/>
              <a:buBlip>
                <a:blip r:embed="rId5"/>
              </a:buBlip>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Los </a:t>
            </a: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Cmdlets</a:t>
            </a:r>
            <a:r>
              <a:rPr kumimoji="0" lang="es-ES" sz="2400" b="0" i="0" u="none" strike="noStrike" kern="1200" cap="none" spc="0" normalizeH="0" baseline="0" noProof="0" dirty="0" smtClean="0">
                <a:ln>
                  <a:noFill/>
                </a:ln>
                <a:solidFill>
                  <a:schemeClr val="tx1"/>
                </a:solidFill>
                <a:effectLst/>
                <a:uLnTx/>
                <a:uFillTx/>
                <a:latin typeface="+mn-lt"/>
                <a:ea typeface="+mn-ea"/>
                <a:cs typeface="+mn-cs"/>
              </a:rPr>
              <a:t> no aceptan y devuelven texto</a:t>
            </a:r>
          </a:p>
          <a:p>
            <a:pPr marL="914400" marR="0" lvl="1" indent="-396875" algn="l" defTabSz="912813" rtl="0" eaLnBrk="1" fontAlgn="base" latinLnBrk="0" hangingPunct="1">
              <a:lnSpc>
                <a:spcPct val="90000"/>
              </a:lnSpc>
              <a:spcBef>
                <a:spcPct val="20000"/>
              </a:spcBef>
              <a:spcAft>
                <a:spcPct val="0"/>
              </a:spcAft>
              <a:buClrTx/>
              <a:buSzTx/>
              <a:buFontTx/>
              <a:buBlip>
                <a:blip r:embed="rId5"/>
              </a:buBlip>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Los </a:t>
            </a: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Cmdlets</a:t>
            </a:r>
            <a:r>
              <a:rPr kumimoji="0" lang="es-ES" sz="2400" b="0" i="0" u="none" strike="noStrike" kern="1200" cap="none" spc="0" normalizeH="0" baseline="0" noProof="0" dirty="0" smtClean="0">
                <a:ln>
                  <a:noFill/>
                </a:ln>
                <a:solidFill>
                  <a:schemeClr val="tx1"/>
                </a:solidFill>
                <a:effectLst/>
                <a:uLnTx/>
                <a:uFillTx/>
                <a:latin typeface="+mn-lt"/>
                <a:ea typeface="+mn-ea"/>
                <a:cs typeface="+mn-cs"/>
              </a:rPr>
              <a:t> aceptan parámetros y objetos, y devuelven objetos</a:t>
            </a:r>
          </a:p>
        </p:txBody>
      </p:sp>
      <p:cxnSp>
        <p:nvCxnSpPr>
          <p:cNvPr id="36" name="35 Conector recto"/>
          <p:cNvCxnSpPr/>
          <p:nvPr/>
        </p:nvCxnSpPr>
        <p:spPr>
          <a:xfrm rot="5400000">
            <a:off x="6784990" y="4285462"/>
            <a:ext cx="142876" cy="1588"/>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40" name="39 Conector recto"/>
          <p:cNvCxnSpPr/>
          <p:nvPr/>
        </p:nvCxnSpPr>
        <p:spPr>
          <a:xfrm rot="5400000">
            <a:off x="6785784" y="4498982"/>
            <a:ext cx="142876" cy="1588"/>
          </a:xfrm>
          <a:prstGeom prst="line">
            <a:avLst/>
          </a:prstGeom>
          <a:ln w="63500"/>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Manipulando la salida</a:t>
            </a:r>
            <a:endParaRPr lang="es-ES" dirty="0"/>
          </a:p>
        </p:txBody>
      </p:sp>
      <p:sp>
        <p:nvSpPr>
          <p:cNvPr id="3" name="2 Marcador de contenido"/>
          <p:cNvSpPr>
            <a:spLocks noGrp="1"/>
          </p:cNvSpPr>
          <p:nvPr>
            <p:ph idx="1"/>
          </p:nvPr>
        </p:nvSpPr>
        <p:spPr>
          <a:xfrm>
            <a:off x="381000" y="1071546"/>
            <a:ext cx="8382000" cy="5872377"/>
          </a:xfrm>
        </p:spPr>
        <p:txBody>
          <a:bodyPr/>
          <a:lstStyle/>
          <a:p>
            <a:r>
              <a:rPr lang="es-ES" sz="2800" dirty="0" smtClean="0"/>
              <a:t>El resultado de la ejecución de un </a:t>
            </a:r>
            <a:r>
              <a:rPr lang="es-ES" sz="2800" dirty="0" err="1" smtClean="0"/>
              <a:t>Cmdlet</a:t>
            </a:r>
            <a:r>
              <a:rPr lang="es-ES" sz="2800" dirty="0" smtClean="0"/>
              <a:t> puede ser presentado:</a:t>
            </a:r>
          </a:p>
          <a:p>
            <a:pPr lvl="1"/>
            <a:r>
              <a:rPr lang="es-ES" sz="2400" dirty="0" smtClean="0"/>
              <a:t>Una propiedad en particular </a:t>
            </a:r>
            <a:r>
              <a:rPr lang="es-ES" sz="2400" dirty="0" smtClean="0">
                <a:sym typeface="Wingdings" pitchFamily="2" charset="2"/>
              </a:rPr>
              <a:t> </a:t>
            </a:r>
            <a:r>
              <a:rPr lang="es-ES" sz="2400" dirty="0" err="1" smtClean="0">
                <a:sym typeface="Wingdings" pitchFamily="2" charset="2"/>
              </a:rPr>
              <a:t>Format-Wide</a:t>
            </a:r>
            <a:endParaRPr lang="es-ES" sz="2400" dirty="0" smtClean="0"/>
          </a:p>
          <a:p>
            <a:pPr lvl="1"/>
            <a:r>
              <a:rPr lang="es-ES" sz="2400" dirty="0" smtClean="0"/>
              <a:t>En una Lista </a:t>
            </a:r>
            <a:r>
              <a:rPr lang="es-ES" sz="2400" dirty="0" smtClean="0">
                <a:sym typeface="Wingdings" pitchFamily="2" charset="2"/>
              </a:rPr>
              <a:t> </a:t>
            </a:r>
            <a:r>
              <a:rPr lang="es-ES" sz="2400" dirty="0" err="1" smtClean="0">
                <a:sym typeface="Wingdings" pitchFamily="2" charset="2"/>
              </a:rPr>
              <a:t>Format-List</a:t>
            </a:r>
            <a:endParaRPr lang="es-ES" sz="2400" dirty="0" smtClean="0"/>
          </a:p>
          <a:p>
            <a:pPr lvl="1"/>
            <a:r>
              <a:rPr lang="es-ES" sz="2400" dirty="0" smtClean="0"/>
              <a:t>En una Tabla </a:t>
            </a:r>
            <a:r>
              <a:rPr lang="es-ES" sz="2400" dirty="0" smtClean="0">
                <a:sym typeface="Wingdings" pitchFamily="2" charset="2"/>
              </a:rPr>
              <a:t> </a:t>
            </a:r>
            <a:r>
              <a:rPr lang="es-ES" sz="2400" dirty="0" err="1" smtClean="0">
                <a:sym typeface="Wingdings" pitchFamily="2" charset="2"/>
              </a:rPr>
              <a:t>Format-Table</a:t>
            </a:r>
            <a:endParaRPr lang="es-ES" sz="2400" dirty="0" smtClean="0">
              <a:sym typeface="Wingdings" pitchFamily="2" charset="2"/>
            </a:endParaRPr>
          </a:p>
          <a:p>
            <a:r>
              <a:rPr lang="es-ES" sz="2800" dirty="0" smtClean="0">
                <a:sym typeface="Wingdings" pitchFamily="2" charset="2"/>
              </a:rPr>
              <a:t>La salida puede redirigirse, perdiendo su calidad de lista de objetos y </a:t>
            </a:r>
            <a:r>
              <a:rPr lang="es-ES" sz="2800" dirty="0" err="1" smtClean="0">
                <a:sym typeface="Wingdings" pitchFamily="2" charset="2"/>
              </a:rPr>
              <a:t>convirtiendose</a:t>
            </a:r>
            <a:r>
              <a:rPr lang="es-ES" sz="2800" dirty="0" smtClean="0">
                <a:sym typeface="Wingdings" pitchFamily="2" charset="2"/>
              </a:rPr>
              <a:t> a texto, a:</a:t>
            </a:r>
          </a:p>
          <a:p>
            <a:pPr lvl="1"/>
            <a:r>
              <a:rPr lang="es-ES" sz="2400" dirty="0" smtClean="0">
                <a:sym typeface="Wingdings" pitchFamily="2" charset="2"/>
              </a:rPr>
              <a:t>Consola  </a:t>
            </a:r>
            <a:r>
              <a:rPr lang="es-ES" sz="2400" dirty="0" err="1" smtClean="0">
                <a:sym typeface="Wingdings" pitchFamily="2" charset="2"/>
              </a:rPr>
              <a:t>Out</a:t>
            </a:r>
            <a:r>
              <a:rPr lang="es-ES" sz="2400" dirty="0" smtClean="0">
                <a:sym typeface="Wingdings" pitchFamily="2" charset="2"/>
              </a:rPr>
              <a:t>-Host</a:t>
            </a:r>
          </a:p>
          <a:p>
            <a:pPr lvl="1"/>
            <a:r>
              <a:rPr lang="es-ES" sz="2400" dirty="0" smtClean="0">
                <a:sym typeface="Wingdings" pitchFamily="2" charset="2"/>
              </a:rPr>
              <a:t>Fichero  </a:t>
            </a:r>
            <a:r>
              <a:rPr lang="es-ES" sz="2400" dirty="0" err="1" smtClean="0">
                <a:sym typeface="Wingdings" pitchFamily="2" charset="2"/>
              </a:rPr>
              <a:t>Out-File</a:t>
            </a:r>
            <a:endParaRPr lang="es-ES" sz="2400" dirty="0" smtClean="0">
              <a:sym typeface="Wingdings" pitchFamily="2" charset="2"/>
            </a:endParaRPr>
          </a:p>
          <a:p>
            <a:pPr lvl="1"/>
            <a:r>
              <a:rPr lang="es-ES" sz="2400" dirty="0" smtClean="0">
                <a:sym typeface="Wingdings" pitchFamily="2" charset="2"/>
              </a:rPr>
              <a:t>Impresora  </a:t>
            </a:r>
            <a:r>
              <a:rPr lang="es-ES" sz="2400" dirty="0" err="1" smtClean="0">
                <a:sym typeface="Wingdings" pitchFamily="2" charset="2"/>
              </a:rPr>
              <a:t>Out-Printer</a:t>
            </a:r>
            <a:endParaRPr lang="es-ES" sz="2400" dirty="0" smtClean="0">
              <a:sym typeface="Wingdings" pitchFamily="2" charset="2"/>
            </a:endParaRPr>
          </a:p>
          <a:p>
            <a:pPr lvl="1"/>
            <a:r>
              <a:rPr lang="es-ES" sz="2400" dirty="0" err="1" smtClean="0">
                <a:sym typeface="Wingdings" pitchFamily="2" charset="2"/>
              </a:rPr>
              <a:t>Null</a:t>
            </a:r>
            <a:r>
              <a:rPr lang="es-ES" sz="2400" dirty="0" smtClean="0">
                <a:sym typeface="Wingdings" pitchFamily="2" charset="2"/>
              </a:rPr>
              <a:t>  </a:t>
            </a:r>
            <a:r>
              <a:rPr lang="es-ES" sz="2400" dirty="0" err="1" smtClean="0">
                <a:sym typeface="Wingdings" pitchFamily="2" charset="2"/>
              </a:rPr>
              <a:t>Out-Null</a:t>
            </a:r>
            <a:endParaRPr lang="es-ES" sz="2400" dirty="0" smtClean="0">
              <a:sym typeface="Wingdings" pitchFamily="2" charset="2"/>
            </a:endParaRPr>
          </a:p>
          <a:p>
            <a:r>
              <a:rPr lang="es-ES" sz="2800" dirty="0" smtClean="0">
                <a:sym typeface="Wingdings" pitchFamily="2" charset="2"/>
              </a:rPr>
              <a:t>La lista de objetos resultante puede representarse en HTML  </a:t>
            </a:r>
            <a:r>
              <a:rPr lang="es-ES" sz="2800" dirty="0" err="1" smtClean="0">
                <a:sym typeface="Wingdings" pitchFamily="2" charset="2"/>
              </a:rPr>
              <a:t>Convertto-html</a:t>
            </a:r>
            <a:endParaRPr lang="es-ES" sz="2800" dirty="0" smtClean="0">
              <a:sym typeface="Wingdings" pitchFamily="2" charset="2"/>
            </a:endParaRPr>
          </a:p>
          <a:p>
            <a:pPr lvl="1"/>
            <a:endParaRPr lang="es-ES" dirty="0"/>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Manipulando Elementos</a:t>
            </a:r>
            <a:endParaRPr lang="es-ES" dirty="0"/>
          </a:p>
        </p:txBody>
      </p:sp>
      <p:sp>
        <p:nvSpPr>
          <p:cNvPr id="3" name="2 Marcador de contenido"/>
          <p:cNvSpPr>
            <a:spLocks noGrp="1"/>
          </p:cNvSpPr>
          <p:nvPr>
            <p:ph idx="1"/>
          </p:nvPr>
        </p:nvSpPr>
        <p:spPr>
          <a:xfrm>
            <a:off x="381000" y="1073860"/>
            <a:ext cx="8382000" cy="2857520"/>
          </a:xfrm>
        </p:spPr>
        <p:txBody>
          <a:bodyPr/>
          <a:lstStyle/>
          <a:p>
            <a:r>
              <a:rPr lang="es-ES" dirty="0" smtClean="0"/>
              <a:t>Un elemento o “</a:t>
            </a:r>
            <a:r>
              <a:rPr lang="es-ES" dirty="0" err="1" smtClean="0"/>
              <a:t>Item</a:t>
            </a:r>
            <a:r>
              <a:rPr lang="es-ES" dirty="0" smtClean="0"/>
              <a:t>” puede representar, archivos, carpetas, claves del registro, certificados, variables de entorno</a:t>
            </a:r>
          </a:p>
          <a:p>
            <a:r>
              <a:rPr lang="es-ES" dirty="0" smtClean="0"/>
              <a:t>Podemos enumerar todos los elementos de un contenedor o “Drive” con </a:t>
            </a:r>
            <a:r>
              <a:rPr lang="es-ES" dirty="0" err="1" smtClean="0"/>
              <a:t>Get-Childitem</a:t>
            </a:r>
            <a:endParaRPr lang="es-ES" dirty="0" smtClean="0"/>
          </a:p>
          <a:p>
            <a:r>
              <a:rPr lang="es-ES" dirty="0" err="1" smtClean="0"/>
              <a:t>Cmdlets</a:t>
            </a:r>
            <a:r>
              <a:rPr lang="es-ES" dirty="0" smtClean="0"/>
              <a:t> para manipular elementos</a:t>
            </a:r>
          </a:p>
        </p:txBody>
      </p:sp>
      <p:sp>
        <p:nvSpPr>
          <p:cNvPr id="4" name="2 Marcador de contenido"/>
          <p:cNvSpPr txBox="1">
            <a:spLocks/>
          </p:cNvSpPr>
          <p:nvPr/>
        </p:nvSpPr>
        <p:spPr bwMode="auto">
          <a:xfrm>
            <a:off x="428596" y="4145694"/>
            <a:ext cx="4214810" cy="195745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New-</a:t>
            </a: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Item</a:t>
            </a: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Remove-Item</a:t>
            </a: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Copy-Item</a:t>
            </a: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Rename-Item</a:t>
            </a: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lang="es-ES" sz="2400" dirty="0" err="1" smtClean="0">
                <a:latin typeface="+mn-lt"/>
                <a:cs typeface="+mn-cs"/>
              </a:rPr>
              <a:t>Move-Item</a:t>
            </a:r>
            <a:endParaRPr kumimoji="0" lang="es-E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2 Marcador de contenido"/>
          <p:cNvSpPr txBox="1">
            <a:spLocks/>
          </p:cNvSpPr>
          <p:nvPr/>
        </p:nvSpPr>
        <p:spPr bwMode="auto">
          <a:xfrm>
            <a:off x="4286280" y="4145694"/>
            <a:ext cx="4214810" cy="155119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Set-</a:t>
            </a: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Item</a:t>
            </a: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Get-Item</a:t>
            </a: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lang="es-ES" sz="2400" dirty="0" err="1" smtClean="0">
                <a:latin typeface="+mn-lt"/>
                <a:cs typeface="+mn-cs"/>
              </a:rPr>
              <a:t>Invoke</a:t>
            </a:r>
            <a:r>
              <a:rPr kumimoji="0" lang="es-ES" sz="2400" b="0" i="0" u="none" strike="noStrike" kern="1200" cap="none" spc="0" normalizeH="0" baseline="0" noProof="0" dirty="0" smtClean="0">
                <a:ln>
                  <a:noFill/>
                </a:ln>
                <a:solidFill>
                  <a:schemeClr val="tx1"/>
                </a:solidFill>
                <a:effectLst/>
                <a:uLnTx/>
                <a:uFillTx/>
                <a:latin typeface="+mn-lt"/>
                <a:ea typeface="+mn-ea"/>
                <a:cs typeface="+mn-cs"/>
              </a:rPr>
              <a:t>-</a:t>
            </a: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Item</a:t>
            </a: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lang="es-ES" sz="2400" dirty="0" smtClean="0">
                <a:latin typeface="+mn-lt"/>
                <a:cs typeface="+mn-cs"/>
              </a:rPr>
              <a:t>Clear</a:t>
            </a:r>
            <a:r>
              <a:rPr kumimoji="0" lang="es-ES" sz="2400" b="0" i="0" u="none" strike="noStrike" kern="1200" cap="none" spc="0" normalizeH="0" baseline="0" noProof="0" dirty="0" smtClean="0">
                <a:ln>
                  <a:noFill/>
                </a:ln>
                <a:solidFill>
                  <a:schemeClr val="tx1"/>
                </a:solidFill>
                <a:effectLst/>
                <a:uLnTx/>
                <a:uFillTx/>
                <a:latin typeface="+mn-lt"/>
                <a:ea typeface="+mn-ea"/>
                <a:cs typeface="+mn-cs"/>
              </a:rPr>
              <a:t>-</a:t>
            </a: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Item</a:t>
            </a:r>
            <a:endParaRPr kumimoji="0" lang="es-ES"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Examinando Objetos</a:t>
            </a:r>
            <a:endParaRPr lang="es-ES" dirty="0"/>
          </a:p>
        </p:txBody>
      </p:sp>
      <p:sp>
        <p:nvSpPr>
          <p:cNvPr id="3" name="2 Marcador de contenido"/>
          <p:cNvSpPr>
            <a:spLocks noGrp="1"/>
          </p:cNvSpPr>
          <p:nvPr>
            <p:ph idx="1"/>
          </p:nvPr>
        </p:nvSpPr>
        <p:spPr>
          <a:xfrm>
            <a:off x="381000" y="1161222"/>
            <a:ext cx="8382000" cy="4696670"/>
          </a:xfrm>
        </p:spPr>
        <p:txBody>
          <a:bodyPr/>
          <a:lstStyle/>
          <a:p>
            <a:r>
              <a:rPr lang="es-ES" sz="2800" dirty="0" smtClean="0"/>
              <a:t>Un Objeto </a:t>
            </a:r>
            <a:r>
              <a:rPr lang="es-ES" sz="2800" dirty="0" err="1" smtClean="0"/>
              <a:t>.Net</a:t>
            </a:r>
            <a:r>
              <a:rPr lang="es-ES" sz="2800" dirty="0" smtClean="0"/>
              <a:t> es una instancia de una clase </a:t>
            </a:r>
            <a:r>
              <a:rPr lang="es-ES" sz="2800" dirty="0" err="1" smtClean="0"/>
              <a:t>.Net</a:t>
            </a:r>
            <a:r>
              <a:rPr lang="es-ES" sz="2800" dirty="0" smtClean="0"/>
              <a:t> que define las propiedades y los métodos de dicho objeto.</a:t>
            </a:r>
          </a:p>
          <a:p>
            <a:r>
              <a:rPr lang="es-ES" sz="2800" dirty="0" smtClean="0"/>
              <a:t>Diferentes objetos de una misma clase tienen diferentes propiedades que pueden ser modificadas usando los métodos asociados.</a:t>
            </a:r>
          </a:p>
          <a:p>
            <a:r>
              <a:rPr lang="es-ES" sz="2800" dirty="0" smtClean="0"/>
              <a:t>Para obtener información de un objeto se utiliza el </a:t>
            </a:r>
            <a:r>
              <a:rPr lang="es-ES" sz="2800" dirty="0" err="1" smtClean="0"/>
              <a:t>Cmdlet</a:t>
            </a:r>
            <a:r>
              <a:rPr lang="es-ES" sz="2800" dirty="0" smtClean="0"/>
              <a:t> </a:t>
            </a:r>
            <a:r>
              <a:rPr lang="es-ES" sz="2800" dirty="0" err="1" smtClean="0"/>
              <a:t>Get-Member</a:t>
            </a:r>
            <a:endParaRPr lang="es-ES" sz="2800" dirty="0" smtClean="0"/>
          </a:p>
          <a:p>
            <a:r>
              <a:rPr lang="es-ES" sz="2800" dirty="0" smtClean="0"/>
              <a:t>Ejemplos:</a:t>
            </a:r>
          </a:p>
          <a:p>
            <a:pPr lvl="1"/>
            <a:r>
              <a:rPr lang="es-ES" sz="2400" dirty="0" err="1" smtClean="0"/>
              <a:t>Get</a:t>
            </a:r>
            <a:r>
              <a:rPr lang="es-ES" sz="2400" dirty="0" smtClean="0"/>
              <a:t>-</a:t>
            </a:r>
            <a:r>
              <a:rPr lang="es-ES" sz="2400" dirty="0" err="1" smtClean="0"/>
              <a:t>process</a:t>
            </a:r>
            <a:r>
              <a:rPr lang="es-ES" sz="2400" dirty="0" smtClean="0"/>
              <a:t> | </a:t>
            </a:r>
            <a:r>
              <a:rPr lang="es-ES" sz="2400" dirty="0" err="1" smtClean="0"/>
              <a:t>Get-member</a:t>
            </a:r>
            <a:endParaRPr lang="es-ES" sz="2400" dirty="0" smtClean="0"/>
          </a:p>
          <a:p>
            <a:pPr lvl="1"/>
            <a:r>
              <a:rPr lang="es-ES" sz="2400" dirty="0" err="1" smtClean="0"/>
              <a:t>Get-service</a:t>
            </a:r>
            <a:r>
              <a:rPr lang="es-ES" sz="2400" dirty="0" smtClean="0"/>
              <a:t> | </a:t>
            </a:r>
            <a:r>
              <a:rPr lang="es-ES" sz="2400" dirty="0" err="1" smtClean="0"/>
              <a:t>Get-member</a:t>
            </a:r>
            <a:endParaRPr lang="es-ES" sz="2400" dirty="0" smtClean="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ES" dirty="0" smtClean="0"/>
              <a:t>Agenda</a:t>
            </a:r>
            <a:endParaRPr lang="es-ES" dirty="0"/>
          </a:p>
        </p:txBody>
      </p:sp>
      <p:sp>
        <p:nvSpPr>
          <p:cNvPr id="4" name="3 Marcador de texto"/>
          <p:cNvSpPr>
            <a:spLocks noGrp="1"/>
          </p:cNvSpPr>
          <p:nvPr>
            <p:ph type="body" sz="quarter" idx="10"/>
          </p:nvPr>
        </p:nvSpPr>
        <p:spPr>
          <a:xfrm>
            <a:off x="357158" y="1428736"/>
            <a:ext cx="8382000" cy="2936188"/>
          </a:xfrm>
        </p:spPr>
        <p:txBody>
          <a:bodyPr/>
          <a:lstStyle/>
          <a:p>
            <a:r>
              <a:rPr lang="es-ES" sz="3600" dirty="0" smtClean="0"/>
              <a:t>Introducción</a:t>
            </a:r>
          </a:p>
          <a:p>
            <a:r>
              <a:rPr lang="es-ES" sz="3600" dirty="0" smtClean="0"/>
              <a:t>Conceptos de Powershell</a:t>
            </a:r>
          </a:p>
          <a:p>
            <a:r>
              <a:rPr lang="es-ES" sz="3600" dirty="0" smtClean="0"/>
              <a:t>Uso de </a:t>
            </a:r>
            <a:r>
              <a:rPr lang="es-ES" sz="3600" dirty="0" err="1" smtClean="0"/>
              <a:t>PowerShell</a:t>
            </a:r>
            <a:endParaRPr lang="es-ES" sz="3600" dirty="0" smtClean="0"/>
          </a:p>
          <a:p>
            <a:r>
              <a:rPr lang="es-ES" sz="3600" dirty="0" smtClean="0"/>
              <a:t>Scripting </a:t>
            </a:r>
          </a:p>
          <a:p>
            <a:r>
              <a:rPr lang="es-ES" sz="3600" dirty="0" smtClean="0"/>
              <a:t>Personalización</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a:xfrm>
            <a:off x="642910" y="2786058"/>
            <a:ext cx="7681913" cy="785818"/>
          </a:xfrm>
        </p:spPr>
        <p:txBody>
          <a:bodyPr/>
          <a:lstStyle/>
          <a:p>
            <a:r>
              <a:rPr lang="es-ES" sz="4800" dirty="0" smtClean="0"/>
              <a:t>Uso de </a:t>
            </a:r>
            <a:r>
              <a:rPr lang="es-ES" sz="4800" dirty="0" err="1" smtClean="0"/>
              <a:t>PowerShell</a:t>
            </a:r>
            <a:endParaRPr lang="es-ES" sz="4800" dirty="0"/>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Scripting</a:t>
            </a:r>
            <a:endParaRPr lang="es-ES" dirty="0"/>
          </a:p>
        </p:txBody>
      </p:sp>
      <p:sp>
        <p:nvSpPr>
          <p:cNvPr id="3" name="2 Marcador de contenido"/>
          <p:cNvSpPr>
            <a:spLocks noGrp="1"/>
          </p:cNvSpPr>
          <p:nvPr>
            <p:ph idx="1"/>
          </p:nvPr>
        </p:nvSpPr>
        <p:spPr>
          <a:xfrm>
            <a:off x="381000" y="1214422"/>
            <a:ext cx="8382000" cy="4235006"/>
          </a:xfrm>
        </p:spPr>
        <p:txBody>
          <a:bodyPr/>
          <a:lstStyle/>
          <a:p>
            <a:r>
              <a:rPr lang="es-ES" dirty="0" smtClean="0"/>
              <a:t>Variables</a:t>
            </a:r>
          </a:p>
          <a:p>
            <a:r>
              <a:rPr lang="es-ES" dirty="0" smtClean="0"/>
              <a:t>Funciones y Filtros</a:t>
            </a:r>
          </a:p>
          <a:p>
            <a:r>
              <a:rPr lang="es-ES" dirty="0" smtClean="0"/>
              <a:t>Operadores</a:t>
            </a:r>
          </a:p>
          <a:p>
            <a:r>
              <a:rPr lang="es-ES" dirty="0" smtClean="0"/>
              <a:t>Bucles y Condiciones</a:t>
            </a:r>
          </a:p>
          <a:p>
            <a:r>
              <a:rPr lang="es-ES" dirty="0" smtClean="0"/>
              <a:t>Métodos específicos de Objetos</a:t>
            </a:r>
          </a:p>
          <a:p>
            <a:r>
              <a:rPr lang="es-ES" dirty="0" smtClean="0"/>
              <a:t>Gestión de errores</a:t>
            </a:r>
          </a:p>
          <a:p>
            <a:r>
              <a:rPr lang="es-ES" dirty="0" smtClean="0"/>
              <a:t>Políticas de Ejecución</a:t>
            </a:r>
          </a:p>
          <a:p>
            <a:endParaRPr lang="es-ES" dirty="0"/>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ES" dirty="0" smtClean="0"/>
              <a:t>Scripts de </a:t>
            </a:r>
            <a:r>
              <a:rPr lang="es-ES" dirty="0" err="1" smtClean="0"/>
              <a:t>PowerShell</a:t>
            </a:r>
            <a:endParaRPr lang="es-ES" dirty="0"/>
          </a:p>
        </p:txBody>
      </p:sp>
      <p:sp>
        <p:nvSpPr>
          <p:cNvPr id="4" name="3 Marcador de contenido"/>
          <p:cNvSpPr>
            <a:spLocks noGrp="1"/>
          </p:cNvSpPr>
          <p:nvPr>
            <p:ph idx="1"/>
          </p:nvPr>
        </p:nvSpPr>
        <p:spPr>
          <a:xfrm>
            <a:off x="381000" y="1214422"/>
            <a:ext cx="8382000" cy="5933932"/>
          </a:xfrm>
        </p:spPr>
        <p:txBody>
          <a:bodyPr/>
          <a:lstStyle/>
          <a:p>
            <a:r>
              <a:rPr lang="es-ES" sz="2800" dirty="0" smtClean="0"/>
              <a:t>Ficheros de texto con extensión .ps1</a:t>
            </a:r>
          </a:p>
          <a:p>
            <a:r>
              <a:rPr lang="es-ES" sz="2800" dirty="0" smtClean="0"/>
              <a:t>Se ejecutan:</a:t>
            </a:r>
          </a:p>
          <a:p>
            <a:pPr lvl="1"/>
            <a:r>
              <a:rPr lang="es-ES" sz="2400" dirty="0" smtClean="0"/>
              <a:t>Directamente en la consola de </a:t>
            </a:r>
            <a:r>
              <a:rPr lang="es-ES" sz="2400" dirty="0" err="1" smtClean="0"/>
              <a:t>PowerShell</a:t>
            </a:r>
            <a:endParaRPr lang="es-ES" sz="2400" dirty="0" smtClean="0"/>
          </a:p>
          <a:p>
            <a:pPr lvl="1"/>
            <a:r>
              <a:rPr lang="es-ES" sz="2400" dirty="0" smtClean="0"/>
              <a:t>Mediante el siguiente comando</a:t>
            </a:r>
          </a:p>
          <a:p>
            <a:pPr lvl="2">
              <a:buNone/>
            </a:pPr>
            <a:r>
              <a:rPr lang="es-ES" sz="2000" dirty="0" smtClean="0"/>
              <a:t>	PowerShell.exe c:\scripts\Script.ps1</a:t>
            </a:r>
          </a:p>
          <a:p>
            <a:pPr lvl="1"/>
            <a:r>
              <a:rPr lang="es-ES" sz="2400" dirty="0" smtClean="0"/>
              <a:t>Con el modificador –</a:t>
            </a:r>
            <a:r>
              <a:rPr lang="es-ES" sz="2400" dirty="0" err="1" smtClean="0"/>
              <a:t>noexit</a:t>
            </a:r>
            <a:r>
              <a:rPr lang="es-ES" sz="2400" dirty="0" smtClean="0"/>
              <a:t> no se </a:t>
            </a:r>
            <a:r>
              <a:rPr lang="es-ES" sz="2400" dirty="0" err="1" smtClean="0"/>
              <a:t>se</a:t>
            </a:r>
            <a:r>
              <a:rPr lang="es-ES" sz="2400" dirty="0" smtClean="0"/>
              <a:t> cerrará la consola después de le ejecución</a:t>
            </a:r>
          </a:p>
          <a:p>
            <a:r>
              <a:rPr lang="es-ES" sz="2800" dirty="0" smtClean="0"/>
              <a:t>Admiten:</a:t>
            </a:r>
          </a:p>
          <a:p>
            <a:pPr lvl="1"/>
            <a:r>
              <a:rPr lang="es-ES" sz="2400" dirty="0" err="1" smtClean="0"/>
              <a:t>Cmdlets</a:t>
            </a:r>
            <a:endParaRPr lang="es-ES" sz="2400" dirty="0" smtClean="0"/>
          </a:p>
          <a:p>
            <a:pPr lvl="1"/>
            <a:r>
              <a:rPr lang="es-ES" sz="2400" dirty="0" smtClean="0"/>
              <a:t>Variables (Enteros, decimales, cadenas, </a:t>
            </a:r>
            <a:r>
              <a:rPr lang="es-ES" sz="2400" dirty="0" err="1" smtClean="0"/>
              <a:t>arrays</a:t>
            </a:r>
            <a:r>
              <a:rPr lang="es-ES" sz="2400" dirty="0" smtClean="0"/>
              <a:t>…)</a:t>
            </a:r>
          </a:p>
          <a:p>
            <a:pPr lvl="1"/>
            <a:r>
              <a:rPr lang="es-ES" sz="2400" dirty="0" smtClean="0"/>
              <a:t>Operadores, Bucles, condicionales</a:t>
            </a:r>
          </a:p>
          <a:p>
            <a:pPr lvl="1"/>
            <a:r>
              <a:rPr lang="es-ES" sz="2400" dirty="0" smtClean="0"/>
              <a:t>Métodos, Funciones</a:t>
            </a:r>
          </a:p>
          <a:p>
            <a:endParaRPr lang="es-ES" dirty="0" smtClean="0"/>
          </a:p>
          <a:p>
            <a:endParaRPr lang="es-ES" sz="2800" dirty="0"/>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Variables</a:t>
            </a:r>
            <a:endParaRPr lang="es-ES" dirty="0"/>
          </a:p>
        </p:txBody>
      </p:sp>
      <p:sp>
        <p:nvSpPr>
          <p:cNvPr id="3" name="2 Marcador de contenido"/>
          <p:cNvSpPr>
            <a:spLocks noGrp="1"/>
          </p:cNvSpPr>
          <p:nvPr>
            <p:ph idx="1"/>
          </p:nvPr>
        </p:nvSpPr>
        <p:spPr>
          <a:xfrm>
            <a:off x="404842" y="1000108"/>
            <a:ext cx="8382000" cy="5109091"/>
          </a:xfrm>
        </p:spPr>
        <p:txBody>
          <a:bodyPr/>
          <a:lstStyle/>
          <a:p>
            <a:r>
              <a:rPr lang="es-ES" sz="2000" dirty="0" smtClean="0"/>
              <a:t>Las variables empiezan por $ y no tienen tipos específicos por defecto, aunque pueden ser declaradas explícitamente</a:t>
            </a:r>
          </a:p>
          <a:p>
            <a:pPr lvl="1"/>
            <a:r>
              <a:rPr lang="es-ES" sz="1800" dirty="0" smtClean="0"/>
              <a:t>$a=10</a:t>
            </a:r>
          </a:p>
          <a:p>
            <a:pPr lvl="1"/>
            <a:r>
              <a:rPr lang="es-ES" sz="1800" dirty="0" smtClean="0"/>
              <a:t>$b= “Esto es una cadena”</a:t>
            </a:r>
          </a:p>
          <a:p>
            <a:pPr lvl="1"/>
            <a:r>
              <a:rPr lang="es-ES" sz="1800" dirty="0" smtClean="0"/>
              <a:t>$c= 1,2,3</a:t>
            </a:r>
          </a:p>
          <a:p>
            <a:pPr lvl="1"/>
            <a:r>
              <a:rPr lang="es-ES" sz="1800" dirty="0" smtClean="0"/>
              <a:t>$d= 1..10</a:t>
            </a:r>
          </a:p>
          <a:p>
            <a:pPr lvl="1"/>
            <a:r>
              <a:rPr lang="es-ES" sz="1800" dirty="0" smtClean="0"/>
              <a:t>$e=“Esto </a:t>
            </a:r>
            <a:r>
              <a:rPr lang="es-ES" sz="1800" dirty="0" err="1" smtClean="0"/>
              <a:t>es”,”un</a:t>
            </a:r>
            <a:r>
              <a:rPr lang="es-ES" sz="1800" dirty="0" smtClean="0"/>
              <a:t> </a:t>
            </a:r>
            <a:r>
              <a:rPr lang="es-ES" sz="1800" dirty="0" err="1" smtClean="0"/>
              <a:t>array”,”de</a:t>
            </a:r>
            <a:r>
              <a:rPr lang="es-ES" sz="1800" dirty="0" smtClean="0"/>
              <a:t> cadenas”</a:t>
            </a:r>
          </a:p>
          <a:p>
            <a:pPr lvl="1"/>
            <a:r>
              <a:rPr lang="es-ES" sz="1800" dirty="0" smtClean="0"/>
              <a:t>$f= (1,2),(3,4),(5,6) </a:t>
            </a:r>
          </a:p>
          <a:p>
            <a:pPr lvl="1"/>
            <a:r>
              <a:rPr lang="es-ES" sz="1800" dirty="0" smtClean="0"/>
              <a:t>[</a:t>
            </a:r>
            <a:r>
              <a:rPr lang="es-ES" sz="1800" dirty="0" err="1" smtClean="0"/>
              <a:t>int</a:t>
            </a:r>
            <a:r>
              <a:rPr lang="es-ES" sz="1800" dirty="0" smtClean="0"/>
              <a:t>]$entero=1</a:t>
            </a:r>
          </a:p>
          <a:p>
            <a:pPr lvl="1"/>
            <a:r>
              <a:rPr lang="es-ES" sz="1800" dirty="0" smtClean="0"/>
              <a:t>[</a:t>
            </a:r>
            <a:r>
              <a:rPr lang="es-ES" sz="1800" dirty="0" err="1" smtClean="0"/>
              <a:t>string</a:t>
            </a:r>
            <a:r>
              <a:rPr lang="es-ES" sz="1800" dirty="0" smtClean="0"/>
              <a:t>]$cadena=“Esto es otra cadena”</a:t>
            </a:r>
          </a:p>
          <a:p>
            <a:r>
              <a:rPr lang="es-ES" sz="2000" dirty="0" smtClean="0"/>
              <a:t>Las variables creadas en una sesión de </a:t>
            </a:r>
            <a:r>
              <a:rPr lang="es-ES" sz="2000" dirty="0" err="1" smtClean="0"/>
              <a:t>PowerShell</a:t>
            </a:r>
            <a:r>
              <a:rPr lang="es-ES" sz="2000" dirty="0" smtClean="0"/>
              <a:t> solo perduran durante esa sesión, y las creadas en un script solo durante la ejecución del script</a:t>
            </a:r>
          </a:p>
          <a:p>
            <a:r>
              <a:rPr lang="es-ES" sz="2000" dirty="0" smtClean="0"/>
              <a:t>Los </a:t>
            </a:r>
            <a:r>
              <a:rPr lang="es-ES" sz="2000" dirty="0" err="1" smtClean="0"/>
              <a:t>Cmdlets</a:t>
            </a:r>
            <a:r>
              <a:rPr lang="es-ES" sz="2000" dirty="0" smtClean="0"/>
              <a:t> </a:t>
            </a:r>
            <a:r>
              <a:rPr lang="es-ES" sz="2000" dirty="0" err="1" smtClean="0"/>
              <a:t>Read</a:t>
            </a:r>
            <a:r>
              <a:rPr lang="es-ES" sz="2000" dirty="0" smtClean="0"/>
              <a:t>-Host y </a:t>
            </a:r>
            <a:r>
              <a:rPr lang="es-ES" sz="2000" dirty="0" err="1" smtClean="0"/>
              <a:t>Write</a:t>
            </a:r>
            <a:r>
              <a:rPr lang="es-ES" sz="2000" dirty="0" smtClean="0"/>
              <a:t>-Host son útiles a la hora de pedir y devolver valores durante la ejecución de un Script</a:t>
            </a:r>
          </a:p>
          <a:p>
            <a:pPr lvl="1"/>
            <a:r>
              <a:rPr lang="es-ES" sz="1600" dirty="0" smtClean="0"/>
              <a:t>$nombre = </a:t>
            </a:r>
            <a:r>
              <a:rPr lang="es-ES" sz="1600" dirty="0" err="1" smtClean="0"/>
              <a:t>Read</a:t>
            </a:r>
            <a:r>
              <a:rPr lang="es-ES" sz="1600" dirty="0" smtClean="0"/>
              <a:t>-Host “Introduce tu Nombre”</a:t>
            </a:r>
          </a:p>
          <a:p>
            <a:r>
              <a:rPr lang="es-ES" sz="2000" dirty="0" smtClean="0"/>
              <a:t>Las variables también son objetos, y por tanto pueden almacenarlos</a:t>
            </a:r>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Funciones y Filtros</a:t>
            </a:r>
            <a:endParaRPr lang="es-ES" dirty="0"/>
          </a:p>
        </p:txBody>
      </p:sp>
      <p:sp>
        <p:nvSpPr>
          <p:cNvPr id="3" name="2 Marcador de contenido"/>
          <p:cNvSpPr>
            <a:spLocks noGrp="1"/>
          </p:cNvSpPr>
          <p:nvPr>
            <p:ph idx="1"/>
          </p:nvPr>
        </p:nvSpPr>
        <p:spPr>
          <a:xfrm>
            <a:off x="381000" y="1214422"/>
            <a:ext cx="8382000" cy="3397853"/>
          </a:xfrm>
        </p:spPr>
        <p:txBody>
          <a:bodyPr/>
          <a:lstStyle/>
          <a:p>
            <a:r>
              <a:rPr lang="es-ES" dirty="0" smtClean="0"/>
              <a:t>Bloques de código con nombres asignados</a:t>
            </a:r>
          </a:p>
          <a:p>
            <a:r>
              <a:rPr lang="es-ES" dirty="0" smtClean="0"/>
              <a:t>Pueden referenciarse tanto desde la propia Shell como desde scripts</a:t>
            </a:r>
          </a:p>
          <a:p>
            <a:r>
              <a:rPr lang="es-ES" dirty="0" smtClean="0"/>
              <a:t>Los parámetros que se pasan a los scripts y de las funciones se almacenan en la variable especial $</a:t>
            </a:r>
            <a:r>
              <a:rPr lang="es-ES" dirty="0" err="1" smtClean="0"/>
              <a:t>args</a:t>
            </a:r>
            <a:endParaRPr lang="es-ES" dirty="0" smtClean="0"/>
          </a:p>
          <a:p>
            <a:r>
              <a:rPr lang="es-ES" dirty="0" smtClean="0"/>
              <a:t>Ver: </a:t>
            </a:r>
            <a:r>
              <a:rPr lang="es-ES" dirty="0" err="1" smtClean="0"/>
              <a:t>get-help</a:t>
            </a:r>
            <a:r>
              <a:rPr lang="es-ES" dirty="0" smtClean="0"/>
              <a:t> </a:t>
            </a:r>
            <a:r>
              <a:rPr lang="es-ES" dirty="0" err="1" smtClean="0"/>
              <a:t>about_function</a:t>
            </a:r>
            <a:endParaRPr lang="es-ES" dirty="0"/>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714348" y="1142984"/>
            <a:ext cx="7643866" cy="4929222"/>
          </a:xfrm>
          <a:prstGeom prst="roundRect">
            <a:avLst/>
          </a:prstGeom>
          <a:gradFill>
            <a:gsLst>
              <a:gs pos="0">
                <a:srgbClr val="FFEFD1"/>
              </a:gs>
              <a:gs pos="64999">
                <a:srgbClr val="F0EBD5"/>
              </a:gs>
              <a:gs pos="100000">
                <a:srgbClr val="D1C39F"/>
              </a:gs>
            </a:gsLst>
            <a:lin ang="2700000" scaled="0"/>
          </a:gradFill>
          <a:ln w="12700" cap="flat" cmpd="sng" algn="ctr">
            <a:noFill/>
            <a:prstDash val="solid"/>
            <a:round/>
            <a:headEnd type="none" w="med" len="med"/>
            <a:tailEnd type="none" w="med" len="me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chemeClr val="bg1"/>
                </a:solidFill>
                <a:effectLst/>
                <a:latin typeface="Arial" charset="0"/>
              </a:rPr>
              <a:t>Operator		Description</a:t>
            </a:r>
          </a:p>
          <a:p>
            <a:pPr marL="0" marR="0" indent="0" algn="l" defTabSz="914400" rtl="0" eaLnBrk="1" fontAlgn="base" latinLnBrk="0" hangingPunct="1">
              <a:lnSpc>
                <a:spcPct val="100000"/>
              </a:lnSpc>
              <a:spcBef>
                <a:spcPct val="0"/>
              </a:spcBef>
              <a:spcAft>
                <a:spcPct val="0"/>
              </a:spcAft>
              <a:buClrTx/>
              <a:buSzTx/>
              <a:buFontTx/>
              <a:buNone/>
              <a:tabLst/>
            </a:pPr>
            <a:r>
              <a:rPr lang="en-GB" sz="1600" dirty="0" smtClean="0">
                <a:solidFill>
                  <a:schemeClr val="bg1"/>
                </a:solidFill>
                <a:latin typeface="Arial" charset="0"/>
              </a:rPr>
              <a:t>-</a:t>
            </a:r>
            <a:r>
              <a:rPr lang="en-GB" sz="1600" dirty="0" err="1" smtClean="0">
                <a:solidFill>
                  <a:schemeClr val="bg1"/>
                </a:solidFill>
                <a:latin typeface="Arial" charset="0"/>
              </a:rPr>
              <a:t>eq</a:t>
            </a:r>
            <a:r>
              <a:rPr lang="en-GB" sz="1600" dirty="0" smtClean="0">
                <a:solidFill>
                  <a:schemeClr val="bg1"/>
                </a:solidFill>
                <a:latin typeface="Arial" charset="0"/>
              </a:rPr>
              <a:t>		Tests for equality (==)</a:t>
            </a:r>
          </a:p>
          <a:p>
            <a:pPr marL="0" marR="0" indent="0" algn="l" defTabSz="914400" rtl="0" eaLnBrk="1" fontAlgn="base" latinLnBrk="0" hangingPunct="1">
              <a:lnSpc>
                <a:spcPct val="100000"/>
              </a:lnSpc>
              <a:spcBef>
                <a:spcPct val="0"/>
              </a:spcBef>
              <a:spcAft>
                <a:spcPct val="0"/>
              </a:spcAft>
              <a:buClrTx/>
              <a:buSzTx/>
              <a:buFontTx/>
              <a:buNone/>
              <a:tabLst/>
            </a:pPr>
            <a:r>
              <a:rPr kumimoji="0" lang="en-GB" sz="1600" i="0" u="none" strike="noStrike" cap="none" normalizeH="0" baseline="0" dirty="0" smtClean="0">
                <a:ln>
                  <a:noFill/>
                </a:ln>
                <a:solidFill>
                  <a:schemeClr val="bg1"/>
                </a:solidFill>
                <a:effectLst/>
                <a:latin typeface="Arial" charset="0"/>
              </a:rPr>
              <a:t>-ne		Tests for inequality (!=)</a:t>
            </a:r>
          </a:p>
          <a:p>
            <a:pPr marL="0" marR="0" indent="0" algn="l" defTabSz="914400" rtl="0" eaLnBrk="1" fontAlgn="base" latinLnBrk="0" hangingPunct="1">
              <a:lnSpc>
                <a:spcPct val="100000"/>
              </a:lnSpc>
              <a:spcBef>
                <a:spcPct val="0"/>
              </a:spcBef>
              <a:spcAft>
                <a:spcPct val="0"/>
              </a:spcAft>
              <a:buClrTx/>
              <a:buSzTx/>
              <a:buFontTx/>
              <a:buNone/>
              <a:tabLst/>
            </a:pPr>
            <a:r>
              <a:rPr lang="en-GB" sz="1600" dirty="0" smtClean="0">
                <a:solidFill>
                  <a:schemeClr val="bg1"/>
                </a:solidFill>
                <a:latin typeface="Arial" charset="0"/>
              </a:rPr>
              <a:t>-</a:t>
            </a:r>
            <a:r>
              <a:rPr lang="en-GB" sz="1600" dirty="0" err="1" smtClean="0">
                <a:solidFill>
                  <a:schemeClr val="bg1"/>
                </a:solidFill>
                <a:latin typeface="Arial" charset="0"/>
              </a:rPr>
              <a:t>gt</a:t>
            </a:r>
            <a:r>
              <a:rPr lang="en-GB" sz="1600" dirty="0" smtClean="0">
                <a:solidFill>
                  <a:schemeClr val="bg1"/>
                </a:solidFill>
                <a:latin typeface="Arial" charset="0"/>
              </a:rPr>
              <a:t>		Tests whether the value on the left is greater than 			the value on the right (&gt;)</a:t>
            </a:r>
          </a:p>
          <a:p>
            <a:pPr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a:t>
            </a:r>
            <a:r>
              <a:rPr kumimoji="0" lang="en-GB" sz="1600" i="0" u="none" strike="noStrike" cap="none" normalizeH="0" baseline="0" dirty="0" err="1" smtClean="0">
                <a:ln>
                  <a:noFill/>
                </a:ln>
                <a:solidFill>
                  <a:schemeClr val="bg1"/>
                </a:solidFill>
                <a:effectLst/>
                <a:latin typeface="Arial" charset="0"/>
              </a:rPr>
              <a:t>ge</a:t>
            </a:r>
            <a:r>
              <a:rPr kumimoji="0" lang="en-GB" sz="1600" i="0" u="none" strike="noStrike" cap="none" normalizeH="0" baseline="0" dirty="0" smtClean="0">
                <a:ln>
                  <a:noFill/>
                </a:ln>
                <a:solidFill>
                  <a:schemeClr val="bg1"/>
                </a:solidFill>
                <a:effectLst/>
                <a:latin typeface="Arial" charset="0"/>
              </a:rPr>
              <a:t>		</a:t>
            </a:r>
            <a:r>
              <a:rPr lang="en-GB" sz="1600" dirty="0" smtClean="0">
                <a:solidFill>
                  <a:schemeClr val="bg1"/>
                </a:solidFill>
                <a:latin typeface="Arial" charset="0"/>
              </a:rPr>
              <a:t>Tests whether the value on the left is greater than 			or equal the value on the right (&gt;=)</a:t>
            </a:r>
            <a:endParaRPr kumimoji="0" lang="en-GB" sz="1600" i="0" u="none" strike="noStrike" cap="none" normalizeH="0" baseline="0" dirty="0" smtClean="0">
              <a:ln>
                <a:noFill/>
              </a:ln>
              <a:solidFill>
                <a:schemeClr val="bg1"/>
              </a:solidFill>
              <a:effectLst/>
              <a:latin typeface="Arial" charset="0"/>
            </a:endParaRPr>
          </a:p>
          <a:p>
            <a:pPr fontAlgn="base">
              <a:spcBef>
                <a:spcPct val="0"/>
              </a:spcBef>
              <a:spcAft>
                <a:spcPct val="0"/>
              </a:spcAft>
            </a:pPr>
            <a:r>
              <a:rPr lang="en-GB" sz="1600" dirty="0" smtClean="0">
                <a:solidFill>
                  <a:schemeClr val="bg1"/>
                </a:solidFill>
                <a:latin typeface="Arial" charset="0"/>
              </a:rPr>
              <a:t>-</a:t>
            </a:r>
            <a:r>
              <a:rPr lang="en-GB" sz="1600" dirty="0" err="1" smtClean="0">
                <a:solidFill>
                  <a:schemeClr val="bg1"/>
                </a:solidFill>
                <a:latin typeface="Arial" charset="0"/>
              </a:rPr>
              <a:t>lt</a:t>
            </a:r>
            <a:r>
              <a:rPr lang="en-GB" sz="1600" dirty="0" smtClean="0">
                <a:solidFill>
                  <a:schemeClr val="bg1"/>
                </a:solidFill>
                <a:latin typeface="Arial" charset="0"/>
              </a:rPr>
              <a:t>		Tests whether the value on the left is less than the			value on the right (&lt;)</a:t>
            </a:r>
          </a:p>
          <a:p>
            <a:pPr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-le		</a:t>
            </a:r>
            <a:r>
              <a:rPr lang="en-GB" sz="1600" dirty="0" smtClean="0">
                <a:solidFill>
                  <a:schemeClr val="bg1"/>
                </a:solidFill>
                <a:latin typeface="Arial" charset="0"/>
              </a:rPr>
              <a:t>Tests whether the value on the left is less than or			equal the value on the right (&lt;=)</a:t>
            </a:r>
            <a:endParaRPr kumimoji="0" lang="en-GB" sz="1600" i="0" u="none" strike="noStrike" cap="none" normalizeH="0" baseline="0" dirty="0" smtClean="0">
              <a:ln>
                <a:noFill/>
              </a:ln>
              <a:solidFill>
                <a:schemeClr val="bg1"/>
              </a:solidFill>
              <a:effectLst/>
              <a:latin typeface="Arial" charset="0"/>
            </a:endParaRPr>
          </a:p>
          <a:p>
            <a:pPr marL="0" marR="0" indent="0" algn="l" defTabSz="914400" rtl="0" eaLnBrk="1" fontAlgn="base" latinLnBrk="0" hangingPunct="1">
              <a:lnSpc>
                <a:spcPct val="100000"/>
              </a:lnSpc>
              <a:spcBef>
                <a:spcPct val="0"/>
              </a:spcBef>
              <a:spcAft>
                <a:spcPct val="0"/>
              </a:spcAft>
              <a:buClrTx/>
              <a:buSzTx/>
              <a:buFontTx/>
              <a:buNone/>
              <a:tabLst/>
            </a:pPr>
            <a:r>
              <a:rPr lang="en-GB" sz="1600" dirty="0" smtClean="0">
                <a:solidFill>
                  <a:schemeClr val="bg1"/>
                </a:solidFill>
                <a:latin typeface="Arial" charset="0"/>
              </a:rPr>
              <a:t>-like		Tests, using wildcards, whether two values match</a:t>
            </a:r>
          </a:p>
          <a:p>
            <a:pPr marL="0" marR="0" indent="0" algn="l" defTabSz="914400" rtl="0" eaLnBrk="1" fontAlgn="base" latinLnBrk="0" hangingPunct="1">
              <a:lnSpc>
                <a:spcPct val="100000"/>
              </a:lnSpc>
              <a:spcBef>
                <a:spcPct val="0"/>
              </a:spcBef>
              <a:spcAft>
                <a:spcPct val="0"/>
              </a:spcAft>
              <a:buClrTx/>
              <a:buSzTx/>
              <a:buFontTx/>
              <a:buNone/>
              <a:tabLst/>
            </a:pPr>
            <a:r>
              <a:rPr kumimoji="0" lang="en-GB" sz="1600" i="0" u="none" strike="noStrike" cap="none" normalizeH="0" baseline="0" dirty="0" smtClean="0">
                <a:ln>
                  <a:noFill/>
                </a:ln>
                <a:solidFill>
                  <a:schemeClr val="bg1"/>
                </a:solidFill>
                <a:effectLst/>
                <a:latin typeface="Arial" charset="0"/>
              </a:rPr>
              <a:t>-</a:t>
            </a:r>
            <a:r>
              <a:rPr kumimoji="0" lang="en-GB" sz="1600" i="0" u="none" strike="noStrike" cap="none" normalizeH="0" baseline="0" dirty="0" err="1" smtClean="0">
                <a:ln>
                  <a:noFill/>
                </a:ln>
                <a:solidFill>
                  <a:schemeClr val="bg1"/>
                </a:solidFill>
                <a:effectLst/>
                <a:latin typeface="Arial" charset="0"/>
              </a:rPr>
              <a:t>notlike</a:t>
            </a:r>
            <a:r>
              <a:rPr kumimoji="0" lang="en-GB" sz="1600" i="0" u="none" strike="noStrike" cap="none" normalizeH="0" baseline="0" dirty="0" smtClean="0">
                <a:ln>
                  <a:noFill/>
                </a:ln>
                <a:solidFill>
                  <a:schemeClr val="bg1"/>
                </a:solidFill>
                <a:effectLst/>
                <a:latin typeface="Arial" charset="0"/>
              </a:rPr>
              <a:t>		Tests, using wildcards, whether two values fail to 			match</a:t>
            </a:r>
          </a:p>
          <a:p>
            <a:pPr marL="0" marR="0" indent="0" algn="l" defTabSz="914400" rtl="0" eaLnBrk="1" fontAlgn="base" latinLnBrk="0" hangingPunct="1">
              <a:lnSpc>
                <a:spcPct val="100000"/>
              </a:lnSpc>
              <a:spcBef>
                <a:spcPct val="0"/>
              </a:spcBef>
              <a:spcAft>
                <a:spcPct val="0"/>
              </a:spcAft>
              <a:buClrTx/>
              <a:buSzTx/>
              <a:buFontTx/>
              <a:buNone/>
              <a:tabLst/>
            </a:pPr>
            <a:r>
              <a:rPr lang="en-GB" sz="1600" dirty="0" smtClean="0">
                <a:solidFill>
                  <a:schemeClr val="bg1"/>
                </a:solidFill>
                <a:latin typeface="Arial" charset="0"/>
              </a:rPr>
              <a:t>-match		Tests, using regular expressions, whether two 			values match.</a:t>
            </a:r>
          </a:p>
          <a:p>
            <a:pPr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a:t>
            </a:r>
            <a:r>
              <a:rPr kumimoji="0" lang="en-GB" sz="1600" i="0" u="none" strike="noStrike" cap="none" normalizeH="0" baseline="0" dirty="0" err="1" smtClean="0">
                <a:ln>
                  <a:noFill/>
                </a:ln>
                <a:solidFill>
                  <a:schemeClr val="bg1"/>
                </a:solidFill>
                <a:effectLst/>
                <a:latin typeface="Arial" charset="0"/>
              </a:rPr>
              <a:t>notmatch</a:t>
            </a:r>
            <a:r>
              <a:rPr kumimoji="0" lang="en-GB" sz="1600" i="0" u="none" strike="noStrike" cap="none" normalizeH="0" baseline="0" dirty="0" smtClean="0">
                <a:ln>
                  <a:noFill/>
                </a:ln>
                <a:solidFill>
                  <a:schemeClr val="bg1"/>
                </a:solidFill>
                <a:effectLst/>
                <a:latin typeface="Arial" charset="0"/>
              </a:rPr>
              <a:t>		</a:t>
            </a:r>
            <a:r>
              <a:rPr lang="en-GB" sz="1600" dirty="0" smtClean="0">
                <a:solidFill>
                  <a:schemeClr val="bg1"/>
                </a:solidFill>
                <a:latin typeface="Arial" charset="0"/>
              </a:rPr>
              <a:t>Tests, using regular expressions, whether two 			values fail to match.</a:t>
            </a:r>
          </a:p>
        </p:txBody>
      </p:sp>
      <p:sp>
        <p:nvSpPr>
          <p:cNvPr id="6" name="Title 5"/>
          <p:cNvSpPr>
            <a:spLocks noGrp="1"/>
          </p:cNvSpPr>
          <p:nvPr>
            <p:ph type="title"/>
          </p:nvPr>
        </p:nvSpPr>
        <p:spPr/>
        <p:txBody>
          <a:bodyPr/>
          <a:lstStyle/>
          <a:p>
            <a:r>
              <a:rPr lang="en-GB" dirty="0" err="1" smtClean="0"/>
              <a:t>Operadores</a:t>
            </a:r>
            <a:r>
              <a:rPr lang="en-GB" dirty="0" smtClean="0"/>
              <a:t> de </a:t>
            </a:r>
            <a:r>
              <a:rPr lang="en-GB" dirty="0" err="1" smtClean="0"/>
              <a:t>Comparación</a:t>
            </a:r>
            <a:endParaRPr lang="en-GB" dirty="0"/>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Bucles y Condicionales</a:t>
            </a:r>
            <a:endParaRPr lang="es-ES"/>
          </a:p>
        </p:txBody>
      </p:sp>
      <p:sp>
        <p:nvSpPr>
          <p:cNvPr id="3" name="2 Marcador de contenido"/>
          <p:cNvSpPr>
            <a:spLocks noGrp="1"/>
          </p:cNvSpPr>
          <p:nvPr>
            <p:ph idx="1"/>
          </p:nvPr>
        </p:nvSpPr>
        <p:spPr>
          <a:xfrm>
            <a:off x="381000" y="1000108"/>
            <a:ext cx="8382000" cy="5349157"/>
          </a:xfrm>
        </p:spPr>
        <p:txBody>
          <a:bodyPr/>
          <a:lstStyle/>
          <a:p>
            <a:r>
              <a:rPr lang="es-ES" sz="2800" dirty="0" err="1" smtClean="0"/>
              <a:t>PowerShell</a:t>
            </a:r>
            <a:r>
              <a:rPr lang="es-ES" sz="2800" dirty="0" smtClean="0"/>
              <a:t> soporta los siguientes constructores de bucles</a:t>
            </a:r>
          </a:p>
          <a:p>
            <a:pPr lvl="1"/>
            <a:r>
              <a:rPr lang="es-ES" sz="2400" b="1" dirty="0" err="1" smtClean="0"/>
              <a:t>While</a:t>
            </a:r>
            <a:r>
              <a:rPr lang="es-ES" sz="2400" b="1" dirty="0" smtClean="0"/>
              <a:t>, Do..</a:t>
            </a:r>
            <a:r>
              <a:rPr lang="es-ES" sz="2400" b="1" dirty="0" err="1" smtClean="0"/>
              <a:t>While</a:t>
            </a:r>
            <a:r>
              <a:rPr lang="es-ES" sz="2400" b="1" dirty="0" smtClean="0"/>
              <a:t>, </a:t>
            </a:r>
            <a:r>
              <a:rPr lang="es-ES" sz="2400" b="1" dirty="0" err="1" smtClean="0"/>
              <a:t>Until</a:t>
            </a:r>
            <a:r>
              <a:rPr lang="es-ES" sz="2400" b="1" dirty="0" smtClean="0"/>
              <a:t>:</a:t>
            </a:r>
            <a:r>
              <a:rPr lang="es-ES" sz="2400" dirty="0" smtClean="0"/>
              <a:t> Ejecuta código mientras la condición sea cierta</a:t>
            </a:r>
          </a:p>
          <a:p>
            <a:pPr lvl="1"/>
            <a:r>
              <a:rPr lang="es-ES" sz="2400" b="1" dirty="0" err="1" smtClean="0"/>
              <a:t>For</a:t>
            </a:r>
            <a:r>
              <a:rPr lang="es-ES" sz="2400" b="1" dirty="0" smtClean="0"/>
              <a:t>:</a:t>
            </a:r>
            <a:r>
              <a:rPr lang="es-ES" sz="2400" dirty="0" smtClean="0"/>
              <a:t> Ejecuta código un número especificado de veces</a:t>
            </a:r>
          </a:p>
          <a:p>
            <a:pPr lvl="1"/>
            <a:r>
              <a:rPr lang="es-ES" sz="2400" b="1" dirty="0" err="1" smtClean="0"/>
              <a:t>ForEach</a:t>
            </a:r>
            <a:r>
              <a:rPr lang="es-ES" sz="2400" b="1" dirty="0" smtClean="0"/>
              <a:t>:</a:t>
            </a:r>
            <a:r>
              <a:rPr lang="es-ES" sz="2400" dirty="0" smtClean="0"/>
              <a:t> Ejecuta código para cada elemento de una colección</a:t>
            </a:r>
          </a:p>
          <a:p>
            <a:r>
              <a:rPr lang="es-ES" dirty="0" smtClean="0"/>
              <a:t>Break</a:t>
            </a:r>
          </a:p>
          <a:p>
            <a:r>
              <a:rPr lang="es-ES" sz="2800" dirty="0" smtClean="0"/>
              <a:t>Expresiones condicionales</a:t>
            </a:r>
          </a:p>
          <a:p>
            <a:pPr lvl="1"/>
            <a:r>
              <a:rPr lang="es-ES" sz="2400" dirty="0" err="1" smtClean="0"/>
              <a:t>If</a:t>
            </a:r>
            <a:r>
              <a:rPr lang="es-ES" sz="2400" dirty="0" smtClean="0"/>
              <a:t> .. </a:t>
            </a:r>
            <a:r>
              <a:rPr lang="es-ES" sz="2400" dirty="0" err="1" smtClean="0"/>
              <a:t>Else</a:t>
            </a:r>
            <a:r>
              <a:rPr lang="es-ES" sz="2400" dirty="0" smtClean="0"/>
              <a:t> .. </a:t>
            </a:r>
            <a:r>
              <a:rPr lang="es-ES" sz="2400" dirty="0" err="1" smtClean="0"/>
              <a:t>Elseif</a:t>
            </a:r>
            <a:endParaRPr lang="es-ES" sz="2400" dirty="0" smtClean="0"/>
          </a:p>
          <a:p>
            <a:pPr lvl="1"/>
            <a:r>
              <a:rPr lang="es-ES" sz="2400" dirty="0" err="1" smtClean="0"/>
              <a:t>Switch</a:t>
            </a:r>
            <a:endParaRPr lang="es-ES" dirty="0" smtClean="0"/>
          </a:p>
          <a:p>
            <a:r>
              <a:rPr lang="es-ES" sz="2800" dirty="0" smtClean="0"/>
              <a:t>Ver la </a:t>
            </a:r>
            <a:r>
              <a:rPr lang="es-ES" sz="2800" dirty="0" smtClean="0">
                <a:hlinkClick r:id="rId3"/>
              </a:rPr>
              <a:t>Windows </a:t>
            </a:r>
            <a:r>
              <a:rPr lang="es-ES" sz="2800" dirty="0" err="1" smtClean="0">
                <a:hlinkClick r:id="rId3"/>
              </a:rPr>
              <a:t>PowerShell</a:t>
            </a:r>
            <a:r>
              <a:rPr lang="es-ES" sz="2800" dirty="0" smtClean="0">
                <a:hlinkClick r:id="rId3"/>
              </a:rPr>
              <a:t> </a:t>
            </a:r>
            <a:r>
              <a:rPr lang="es-ES" sz="2800" dirty="0" err="1" smtClean="0">
                <a:hlinkClick r:id="rId3"/>
              </a:rPr>
              <a:t>Language</a:t>
            </a:r>
            <a:r>
              <a:rPr lang="es-ES" sz="2800" dirty="0" smtClean="0">
                <a:hlinkClick r:id="rId3"/>
              </a:rPr>
              <a:t> Quick </a:t>
            </a:r>
            <a:r>
              <a:rPr lang="es-ES" sz="2800" dirty="0" err="1" smtClean="0">
                <a:hlinkClick r:id="rId3"/>
              </a:rPr>
              <a:t>Reference</a:t>
            </a:r>
            <a:r>
              <a:rPr lang="es-ES" sz="2800" dirty="0" smtClean="0">
                <a:hlinkClick r:id="rId3"/>
              </a:rPr>
              <a:t> </a:t>
            </a:r>
            <a:r>
              <a:rPr lang="es-ES" sz="2800" dirty="0" smtClean="0"/>
              <a:t>o “</a:t>
            </a:r>
            <a:r>
              <a:rPr lang="es-ES" sz="2800" dirty="0" err="1" smtClean="0"/>
              <a:t>Get-Help</a:t>
            </a:r>
            <a:r>
              <a:rPr lang="es-ES" sz="2800" dirty="0" smtClean="0"/>
              <a:t> </a:t>
            </a:r>
            <a:r>
              <a:rPr lang="es-ES" sz="2800" dirty="0" err="1" smtClean="0"/>
              <a:t>about</a:t>
            </a:r>
            <a:r>
              <a:rPr lang="es-ES" sz="2800" dirty="0" smtClean="0"/>
              <a:t>*”</a:t>
            </a: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Métodos</a:t>
            </a:r>
            <a:endParaRPr lang="es-ES" dirty="0"/>
          </a:p>
        </p:txBody>
      </p:sp>
      <p:sp>
        <p:nvSpPr>
          <p:cNvPr id="3" name="2 Marcador de contenido"/>
          <p:cNvSpPr>
            <a:spLocks noGrp="1"/>
          </p:cNvSpPr>
          <p:nvPr>
            <p:ph idx="1"/>
          </p:nvPr>
        </p:nvSpPr>
        <p:spPr>
          <a:xfrm>
            <a:off x="381000" y="1214422"/>
            <a:ext cx="8382000" cy="1748171"/>
          </a:xfrm>
        </p:spPr>
        <p:txBody>
          <a:bodyPr/>
          <a:lstStyle/>
          <a:p>
            <a:r>
              <a:rPr lang="es-ES" sz="2400" dirty="0" smtClean="0"/>
              <a:t>En un Script pueden usarse los métodos asociados a cada tipo de objeto</a:t>
            </a:r>
          </a:p>
          <a:p>
            <a:r>
              <a:rPr lang="es-ES" sz="2400" dirty="0" smtClean="0"/>
              <a:t>Usar </a:t>
            </a:r>
            <a:r>
              <a:rPr lang="es-ES" sz="2400" dirty="0" err="1" smtClean="0"/>
              <a:t>Get-Member</a:t>
            </a:r>
            <a:r>
              <a:rPr lang="es-ES" sz="2400" dirty="0" smtClean="0"/>
              <a:t> para saber cuales son:</a:t>
            </a:r>
          </a:p>
          <a:p>
            <a:pPr lvl="1">
              <a:buNone/>
            </a:pPr>
            <a:r>
              <a:rPr lang="es-ES" sz="2000" dirty="0" smtClean="0"/>
              <a:t>	$nombre=“Windows Server 2008”</a:t>
            </a:r>
          </a:p>
          <a:p>
            <a:pPr lvl="1">
              <a:buNone/>
            </a:pPr>
            <a:r>
              <a:rPr lang="es-ES" sz="2000" dirty="0" smtClean="0"/>
              <a:t>	$nombre | </a:t>
            </a:r>
            <a:r>
              <a:rPr lang="es-ES" sz="2000" dirty="0" err="1" smtClean="0"/>
              <a:t>Get-Member</a:t>
            </a:r>
            <a:r>
              <a:rPr lang="es-ES" sz="2000" dirty="0" smtClean="0"/>
              <a:t> –</a:t>
            </a:r>
            <a:r>
              <a:rPr lang="es-ES" sz="2000" dirty="0" err="1" smtClean="0"/>
              <a:t>membertype</a:t>
            </a:r>
            <a:r>
              <a:rPr lang="es-ES" sz="2000" dirty="0" smtClean="0"/>
              <a:t> </a:t>
            </a:r>
            <a:r>
              <a:rPr lang="es-ES" sz="2000" dirty="0" err="1" smtClean="0"/>
              <a:t>Method</a:t>
            </a:r>
            <a:endParaRPr lang="es-ES" sz="2000" dirty="0"/>
          </a:p>
        </p:txBody>
      </p:sp>
      <p:pic>
        <p:nvPicPr>
          <p:cNvPr id="3075" name="Picture 3"/>
          <p:cNvPicPr>
            <a:picLocks noChangeAspect="1" noChangeArrowheads="1"/>
          </p:cNvPicPr>
          <p:nvPr/>
        </p:nvPicPr>
        <p:blipFill>
          <a:blip r:embed="rId2"/>
          <a:srcRect/>
          <a:stretch>
            <a:fillRect/>
          </a:stretch>
        </p:blipFill>
        <p:spPr bwMode="auto">
          <a:xfrm>
            <a:off x="2214546" y="3071810"/>
            <a:ext cx="4743450" cy="2190750"/>
          </a:xfrm>
          <a:prstGeom prst="rect">
            <a:avLst/>
          </a:prstGeom>
          <a:noFill/>
          <a:ln w="9525">
            <a:noFill/>
            <a:miter lim="800000"/>
            <a:headEnd/>
            <a:tailEnd/>
          </a:ln>
          <a:effectLst/>
        </p:spPr>
      </p:pic>
      <p:sp>
        <p:nvSpPr>
          <p:cNvPr id="6" name="2 Marcador de contenido"/>
          <p:cNvSpPr txBox="1">
            <a:spLocks/>
          </p:cNvSpPr>
          <p:nvPr/>
        </p:nvSpPr>
        <p:spPr bwMode="auto">
          <a:xfrm>
            <a:off x="428596" y="5401253"/>
            <a:ext cx="8382000" cy="6709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96875" marR="0" lvl="0"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Utilizar el método necesario</a:t>
            </a:r>
          </a:p>
          <a:p>
            <a:pPr marL="1309688" lvl="2" indent="-396875">
              <a:lnSpc>
                <a:spcPct val="90000"/>
              </a:lnSpc>
              <a:spcBef>
                <a:spcPct val="20000"/>
              </a:spcBef>
            </a:pPr>
            <a:r>
              <a:rPr lang="es-ES" sz="2000" dirty="0" smtClean="0">
                <a:latin typeface="+mn-lt"/>
                <a:cs typeface="+mn-cs"/>
              </a:rPr>
              <a:t>$</a:t>
            </a:r>
            <a:r>
              <a:rPr lang="es-ES" sz="2000" dirty="0" err="1" smtClean="0">
                <a:latin typeface="+mn-lt"/>
                <a:cs typeface="+mn-cs"/>
              </a:rPr>
              <a:t>nombre.ToUpper</a:t>
            </a:r>
            <a:r>
              <a:rPr lang="es-ES" sz="2000" dirty="0" smtClean="0">
                <a:latin typeface="+mn-lt"/>
                <a:cs typeface="+mn-cs"/>
              </a:rPr>
              <a:t>()</a:t>
            </a:r>
            <a:endParaRPr kumimoji="0" lang="es-ES"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Depuración y Gestión de Errores</a:t>
            </a:r>
            <a:endParaRPr lang="es-ES" dirty="0"/>
          </a:p>
        </p:txBody>
      </p:sp>
      <p:sp>
        <p:nvSpPr>
          <p:cNvPr id="3" name="2 Marcador de contenido"/>
          <p:cNvSpPr>
            <a:spLocks noGrp="1"/>
          </p:cNvSpPr>
          <p:nvPr>
            <p:ph idx="1"/>
          </p:nvPr>
        </p:nvSpPr>
        <p:spPr>
          <a:xfrm>
            <a:off x="381000" y="1214422"/>
            <a:ext cx="8382000" cy="1772793"/>
          </a:xfrm>
        </p:spPr>
        <p:txBody>
          <a:bodyPr/>
          <a:lstStyle/>
          <a:p>
            <a:r>
              <a:rPr lang="es-ES" sz="2000" dirty="0" smtClean="0"/>
              <a:t>La variable $</a:t>
            </a:r>
            <a:r>
              <a:rPr lang="es-ES" sz="2000" dirty="0" err="1" smtClean="0"/>
              <a:t>ErrorActionPreference</a:t>
            </a:r>
            <a:r>
              <a:rPr lang="es-ES" sz="2000" dirty="0" smtClean="0"/>
              <a:t> define el modo de gestión de errores: </a:t>
            </a:r>
          </a:p>
          <a:p>
            <a:pPr lvl="1"/>
            <a:r>
              <a:rPr lang="en-US" sz="1800" dirty="0" smtClean="0"/>
              <a:t>$</a:t>
            </a:r>
            <a:r>
              <a:rPr lang="en-US" sz="1800" dirty="0" err="1" smtClean="0"/>
              <a:t>ErrorActionPreference</a:t>
            </a:r>
            <a:r>
              <a:rPr lang="en-US" sz="1800" dirty="0" smtClean="0"/>
              <a:t> = “Continue”</a:t>
            </a:r>
          </a:p>
          <a:p>
            <a:pPr lvl="1"/>
            <a:r>
              <a:rPr lang="en-US" sz="1800" dirty="0" smtClean="0"/>
              <a:t>$</a:t>
            </a:r>
            <a:r>
              <a:rPr lang="en-US" sz="1800" dirty="0" err="1" smtClean="0"/>
              <a:t>ErrorActionPreference</a:t>
            </a:r>
            <a:r>
              <a:rPr lang="en-US" sz="1800" dirty="0" smtClean="0"/>
              <a:t> = “Stop”</a:t>
            </a:r>
          </a:p>
          <a:p>
            <a:pPr lvl="1"/>
            <a:r>
              <a:rPr lang="en-US" sz="1800" dirty="0" smtClean="0"/>
              <a:t>$</a:t>
            </a:r>
            <a:r>
              <a:rPr lang="en-US" sz="1800" dirty="0" err="1" smtClean="0"/>
              <a:t>ErrorActionPreference</a:t>
            </a:r>
            <a:r>
              <a:rPr lang="en-US" sz="1800" dirty="0" smtClean="0"/>
              <a:t> = “</a:t>
            </a:r>
            <a:r>
              <a:rPr lang="en-US" sz="1800" dirty="0" err="1" smtClean="0"/>
              <a:t>SilentlyContinue</a:t>
            </a:r>
            <a:r>
              <a:rPr lang="en-US" sz="1800" dirty="0" smtClean="0"/>
              <a:t>”</a:t>
            </a:r>
          </a:p>
          <a:p>
            <a:pPr lvl="1"/>
            <a:r>
              <a:rPr lang="en-US" sz="1800" dirty="0" smtClean="0"/>
              <a:t>$</a:t>
            </a:r>
            <a:r>
              <a:rPr lang="en-US" sz="1800" dirty="0" err="1" smtClean="0"/>
              <a:t>ErrorActionPreference</a:t>
            </a:r>
            <a:r>
              <a:rPr lang="en-US" sz="1800" dirty="0" smtClean="0"/>
              <a:t> = “Inquire”</a:t>
            </a:r>
            <a:endParaRPr lang="es-ES" sz="1800" dirty="0" smtClean="0"/>
          </a:p>
        </p:txBody>
      </p:sp>
      <p:sp>
        <p:nvSpPr>
          <p:cNvPr id="4" name="2 Marcador de contenido"/>
          <p:cNvSpPr txBox="1">
            <a:spLocks/>
          </p:cNvSpPr>
          <p:nvPr/>
        </p:nvSpPr>
        <p:spPr bwMode="auto">
          <a:xfrm>
            <a:off x="404842" y="4643446"/>
            <a:ext cx="8382000" cy="149579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96875" marR="0" lvl="0" indent="-396875" algn="l" defTabSz="912813" rtl="0" eaLnBrk="1" fontAlgn="base" latinLnBrk="0" hangingPunct="1">
              <a:lnSpc>
                <a:spcPct val="90000"/>
              </a:lnSpc>
              <a:spcBef>
                <a:spcPct val="20000"/>
              </a:spcBef>
              <a:spcAft>
                <a:spcPct val="0"/>
              </a:spcAft>
              <a:buClrTx/>
              <a:buSzTx/>
              <a:buFontTx/>
              <a:buBlip>
                <a:blip r:embed="rId2"/>
              </a:buBlip>
              <a:tabLst/>
              <a:defRPr/>
            </a:pPr>
            <a:r>
              <a:rPr kumimoji="0" lang="es-ES" sz="2000" b="0" i="0" u="none" strike="noStrike" kern="1200" cap="none" spc="0" normalizeH="0" baseline="0" noProof="0" dirty="0" smtClean="0">
                <a:ln>
                  <a:noFill/>
                </a:ln>
                <a:solidFill>
                  <a:schemeClr val="tx1"/>
                </a:solidFill>
                <a:effectLst/>
                <a:uLnTx/>
                <a:uFillTx/>
                <a:latin typeface="+mn-lt"/>
                <a:ea typeface="+mn-ea"/>
                <a:cs typeface="+mn-cs"/>
              </a:rPr>
              <a:t>La variable </a:t>
            </a:r>
            <a:r>
              <a:rPr kumimoji="0" lang="en-GB" sz="2000" b="0" i="0" u="none" strike="noStrike" kern="1200" cap="none" spc="0" normalizeH="0" baseline="0" noProof="0" dirty="0" smtClean="0">
                <a:ln>
                  <a:noFill/>
                </a:ln>
                <a:solidFill>
                  <a:schemeClr val="tx1"/>
                </a:solidFill>
                <a:effectLst/>
                <a:uLnTx/>
                <a:uFillTx/>
                <a:latin typeface="+mn-lt"/>
                <a:ea typeface="+mn-ea"/>
                <a:cs typeface="+mn-cs"/>
              </a:rPr>
              <a:t>$</a:t>
            </a:r>
            <a:r>
              <a:rPr kumimoji="0" lang="en-GB" sz="2000" b="0" i="0" u="none" strike="noStrike" kern="1200" cap="none" spc="0" normalizeH="0" baseline="0" noProof="0" dirty="0" err="1" smtClean="0">
                <a:ln>
                  <a:noFill/>
                </a:ln>
                <a:solidFill>
                  <a:schemeClr val="tx1"/>
                </a:solidFill>
                <a:effectLst/>
                <a:uLnTx/>
                <a:uFillTx/>
                <a:latin typeface="+mn-lt"/>
                <a:ea typeface="+mn-ea"/>
                <a:cs typeface="+mn-cs"/>
              </a:rPr>
              <a:t>DebugPreference</a:t>
            </a:r>
            <a:r>
              <a:rPr kumimoji="0" lang="en-GB"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GB" sz="2000" b="0" i="0" u="none" strike="noStrike" kern="1200" cap="none" spc="0" normalizeH="0" baseline="0" noProof="0" dirty="0" err="1" smtClean="0">
                <a:ln>
                  <a:noFill/>
                </a:ln>
                <a:solidFill>
                  <a:schemeClr val="tx1"/>
                </a:solidFill>
                <a:effectLst/>
                <a:uLnTx/>
                <a:uFillTx/>
                <a:latin typeface="+mn-lt"/>
                <a:ea typeface="+mn-ea"/>
                <a:cs typeface="+mn-cs"/>
              </a:rPr>
              <a:t>especifica</a:t>
            </a:r>
            <a:r>
              <a:rPr kumimoji="0" lang="en-GB" sz="2000" b="0" i="0" u="none" strike="noStrike" kern="1200" cap="none" spc="0" normalizeH="0" baseline="0" noProof="0" dirty="0" smtClean="0">
                <a:ln>
                  <a:noFill/>
                </a:ln>
                <a:solidFill>
                  <a:schemeClr val="tx1"/>
                </a:solidFill>
                <a:effectLst/>
                <a:uLnTx/>
                <a:uFillTx/>
                <a:latin typeface="+mn-lt"/>
                <a:ea typeface="+mn-ea"/>
                <a:cs typeface="+mn-cs"/>
              </a:rPr>
              <a:t> el </a:t>
            </a:r>
            <a:r>
              <a:rPr kumimoji="0" lang="en-GB" sz="2000" b="0" i="0" u="none" strike="noStrike" kern="1200" cap="none" spc="0" normalizeH="0" baseline="0" noProof="0" dirty="0" err="1" smtClean="0">
                <a:ln>
                  <a:noFill/>
                </a:ln>
                <a:solidFill>
                  <a:schemeClr val="tx1"/>
                </a:solidFill>
                <a:effectLst/>
                <a:uLnTx/>
                <a:uFillTx/>
                <a:latin typeface="+mn-lt"/>
                <a:ea typeface="+mn-ea"/>
                <a:cs typeface="+mn-cs"/>
              </a:rPr>
              <a:t>modo</a:t>
            </a:r>
            <a:r>
              <a:rPr kumimoji="0" lang="en-GB" sz="2000" b="0" i="0" u="none" strike="noStrike" kern="1200" cap="none" spc="0" normalizeH="0" baseline="0" noProof="0" dirty="0" smtClean="0">
                <a:ln>
                  <a:noFill/>
                </a:ln>
                <a:solidFill>
                  <a:schemeClr val="tx1"/>
                </a:solidFill>
                <a:effectLst/>
                <a:uLnTx/>
                <a:uFillTx/>
                <a:latin typeface="+mn-lt"/>
                <a:ea typeface="+mn-ea"/>
                <a:cs typeface="+mn-cs"/>
              </a:rPr>
              <a:t> de </a:t>
            </a:r>
            <a:r>
              <a:rPr kumimoji="0" lang="en-GB" sz="2000" b="0" i="0" u="none" strike="noStrike" kern="1200" cap="none" spc="0" normalizeH="0" baseline="0" noProof="0" dirty="0" err="1" smtClean="0">
                <a:ln>
                  <a:noFill/>
                </a:ln>
                <a:solidFill>
                  <a:schemeClr val="tx1"/>
                </a:solidFill>
                <a:effectLst/>
                <a:uLnTx/>
                <a:uFillTx/>
                <a:latin typeface="+mn-lt"/>
                <a:ea typeface="+mn-ea"/>
                <a:cs typeface="+mn-cs"/>
              </a:rPr>
              <a:t>depuración</a:t>
            </a:r>
            <a:endParaRPr kumimoji="0" lang="en-GB" sz="20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a:t>
            </a:r>
            <a:r>
              <a:rPr kumimoji="0" lang="en-US" b="0" i="0" u="none" strike="noStrike" kern="1200" cap="none" spc="0" normalizeH="0" baseline="0" noProof="0" dirty="0" err="1" smtClean="0">
                <a:ln>
                  <a:noFill/>
                </a:ln>
                <a:solidFill>
                  <a:schemeClr val="tx1"/>
                </a:solidFill>
                <a:effectLst/>
                <a:uLnTx/>
                <a:uFillTx/>
                <a:latin typeface="+mn-lt"/>
                <a:ea typeface="+mn-ea"/>
                <a:cs typeface="+mn-cs"/>
              </a:rPr>
              <a:t>DebugPreference</a:t>
            </a:r>
            <a:r>
              <a:rPr kumimoji="0" lang="en-US" b="0" i="0" u="none" strike="noStrike" kern="1200" cap="none" spc="0" normalizeH="0" baseline="0" noProof="0" dirty="0" smtClean="0">
                <a:ln>
                  <a:noFill/>
                </a:ln>
                <a:solidFill>
                  <a:schemeClr val="tx1"/>
                </a:solidFill>
                <a:effectLst/>
                <a:uLnTx/>
                <a:uFillTx/>
                <a:latin typeface="+mn-lt"/>
                <a:ea typeface="+mn-ea"/>
                <a:cs typeface="+mn-cs"/>
              </a:rPr>
              <a:t> = “Continue”</a:t>
            </a: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a:t>
            </a:r>
            <a:r>
              <a:rPr kumimoji="0" lang="en-US" b="0" i="0" u="none" strike="noStrike" kern="1200" cap="none" spc="0" normalizeH="0" baseline="0" noProof="0" dirty="0" err="1" smtClean="0">
                <a:ln>
                  <a:noFill/>
                </a:ln>
                <a:solidFill>
                  <a:schemeClr val="tx1"/>
                </a:solidFill>
                <a:effectLst/>
                <a:uLnTx/>
                <a:uFillTx/>
                <a:latin typeface="+mn-lt"/>
                <a:ea typeface="+mn-ea"/>
                <a:cs typeface="+mn-cs"/>
              </a:rPr>
              <a:t>DebugPreference</a:t>
            </a:r>
            <a:r>
              <a:rPr kumimoji="0" lang="en-US" b="0" i="0" u="none" strike="noStrike" kern="1200" cap="none" spc="0" normalizeH="0" baseline="0" noProof="0" dirty="0" smtClean="0">
                <a:ln>
                  <a:noFill/>
                </a:ln>
                <a:solidFill>
                  <a:schemeClr val="tx1"/>
                </a:solidFill>
                <a:effectLst/>
                <a:uLnTx/>
                <a:uFillTx/>
                <a:latin typeface="+mn-lt"/>
                <a:ea typeface="+mn-ea"/>
                <a:cs typeface="+mn-cs"/>
              </a:rPr>
              <a:t> = “Stop”</a:t>
            </a: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a:t>
            </a:r>
            <a:r>
              <a:rPr kumimoji="0" lang="en-US" b="0" i="0" u="none" strike="noStrike" kern="1200" cap="none" spc="0" normalizeH="0" baseline="0" noProof="0" dirty="0" err="1" smtClean="0">
                <a:ln>
                  <a:noFill/>
                </a:ln>
                <a:solidFill>
                  <a:schemeClr val="tx1"/>
                </a:solidFill>
                <a:effectLst/>
                <a:uLnTx/>
                <a:uFillTx/>
                <a:latin typeface="+mn-lt"/>
                <a:ea typeface="+mn-ea"/>
                <a:cs typeface="+mn-cs"/>
              </a:rPr>
              <a:t>DebugPreference</a:t>
            </a:r>
            <a:r>
              <a:rPr kumimoji="0" lang="en-US" b="0" i="0" u="none" strike="noStrike" kern="1200" cap="none" spc="0" normalizeH="0" baseline="0" noProof="0" dirty="0" smtClean="0">
                <a:ln>
                  <a:noFill/>
                </a:ln>
                <a:solidFill>
                  <a:schemeClr val="tx1"/>
                </a:solidFill>
                <a:effectLst/>
                <a:uLnTx/>
                <a:uFillTx/>
                <a:latin typeface="+mn-lt"/>
                <a:ea typeface="+mn-ea"/>
                <a:cs typeface="+mn-cs"/>
              </a:rPr>
              <a:t> = “</a:t>
            </a:r>
            <a:r>
              <a:rPr kumimoji="0" lang="en-US" b="0" i="0" u="none" strike="noStrike" kern="1200" cap="none" spc="0" normalizeH="0" baseline="0" noProof="0" dirty="0" err="1" smtClean="0">
                <a:ln>
                  <a:noFill/>
                </a:ln>
                <a:solidFill>
                  <a:schemeClr val="tx1"/>
                </a:solidFill>
                <a:effectLst/>
                <a:uLnTx/>
                <a:uFillTx/>
                <a:latin typeface="+mn-lt"/>
                <a:ea typeface="+mn-ea"/>
                <a:cs typeface="+mn-cs"/>
              </a:rPr>
              <a:t>SilentlyContinue</a:t>
            </a:r>
            <a:r>
              <a:rPr kumimoji="0" lang="en-US" b="0" i="0" u="none" strike="noStrike" kern="1200" cap="none" spc="0" normalizeH="0" baseline="0" noProof="0" dirty="0" smtClean="0">
                <a:ln>
                  <a:noFill/>
                </a:ln>
                <a:solidFill>
                  <a:schemeClr val="tx1"/>
                </a:solidFill>
                <a:effectLst/>
                <a:uLnTx/>
                <a:uFillTx/>
                <a:latin typeface="+mn-lt"/>
                <a:ea typeface="+mn-ea"/>
                <a:cs typeface="+mn-cs"/>
              </a:rPr>
              <a:t>”</a:t>
            </a:r>
          </a:p>
          <a:p>
            <a:pPr marL="914400" marR="0" lvl="1"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a:t>
            </a:r>
            <a:r>
              <a:rPr kumimoji="0" lang="en-US" b="0" i="0" u="none" strike="noStrike" kern="1200" cap="none" spc="0" normalizeH="0" baseline="0" noProof="0" dirty="0" err="1" smtClean="0">
                <a:ln>
                  <a:noFill/>
                </a:ln>
                <a:solidFill>
                  <a:schemeClr val="tx1"/>
                </a:solidFill>
                <a:effectLst/>
                <a:uLnTx/>
                <a:uFillTx/>
                <a:latin typeface="+mn-lt"/>
                <a:ea typeface="+mn-ea"/>
                <a:cs typeface="+mn-cs"/>
              </a:rPr>
              <a:t>DebugPreference</a:t>
            </a:r>
            <a:r>
              <a:rPr kumimoji="0" lang="en-US" b="0" i="0" u="none" strike="noStrike" kern="1200" cap="none" spc="0" normalizeH="0" baseline="0" noProof="0" dirty="0" smtClean="0">
                <a:ln>
                  <a:noFill/>
                </a:ln>
                <a:solidFill>
                  <a:schemeClr val="tx1"/>
                </a:solidFill>
                <a:effectLst/>
                <a:uLnTx/>
                <a:uFillTx/>
                <a:latin typeface="+mn-lt"/>
                <a:ea typeface="+mn-ea"/>
                <a:cs typeface="+mn-cs"/>
              </a:rPr>
              <a:t> = “Inquire”</a:t>
            </a:r>
            <a:endParaRPr kumimoji="0" lang="en-GB"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5" name="Diagram 3"/>
          <p:cNvGraphicFramePr/>
          <p:nvPr/>
        </p:nvGraphicFramePr>
        <p:xfrm>
          <a:off x="1357290" y="3143248"/>
          <a:ext cx="6572296" cy="164307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714348" y="1142984"/>
            <a:ext cx="7715304" cy="5000660"/>
          </a:xfrm>
          <a:prstGeom prst="roundRect">
            <a:avLst/>
          </a:prstGeom>
          <a:solidFill>
            <a:schemeClr val="accent2"/>
          </a:solidFill>
          <a:ln w="12700" cap="flat" cmpd="sng" algn="ctr">
            <a:noFill/>
            <a:prstDash val="solid"/>
            <a:round/>
            <a:headEnd type="none" w="med" len="med"/>
            <a:tailEnd type="none" w="med" len="me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rtlCol="0" anchor="ctr" anchorCtr="0" compatLnSpc="1">
            <a:prstTxWarp prst="textNoShape">
              <a:avLst/>
            </a:prstTxWarp>
          </a:bodyPr>
          <a:lstStyle/>
          <a:p>
            <a:pPr lvl="1"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a:t>
            </a:r>
            <a:r>
              <a:rPr kumimoji="0" lang="en-GB" sz="1600" i="0" u="none" strike="noStrike" cap="none" normalizeH="0" baseline="0" dirty="0" err="1" smtClean="0">
                <a:ln>
                  <a:noFill/>
                </a:ln>
                <a:solidFill>
                  <a:schemeClr val="bg1"/>
                </a:solidFill>
                <a:effectLst/>
                <a:latin typeface="Arial" charset="0"/>
              </a:rPr>
              <a:t>error.psbase.clear</a:t>
            </a:r>
            <a:r>
              <a:rPr kumimoji="0" lang="en-GB" sz="1600" i="0" u="none" strike="noStrike" cap="none" normalizeH="0" baseline="0" dirty="0" smtClean="0">
                <a:ln>
                  <a:noFill/>
                </a:ln>
                <a:solidFill>
                  <a:schemeClr val="bg1"/>
                </a:solidFill>
                <a:effectLst/>
                <a:latin typeface="Arial" charset="0"/>
              </a:rPr>
              <a:t>()</a:t>
            </a:r>
          </a:p>
          <a:p>
            <a:pPr lvl="1" fontAlgn="base">
              <a:spcBef>
                <a:spcPct val="0"/>
              </a:spcBef>
              <a:spcAft>
                <a:spcPct val="0"/>
              </a:spcAft>
            </a:pPr>
            <a:r>
              <a:rPr lang="en-GB" sz="1600" dirty="0" smtClean="0">
                <a:solidFill>
                  <a:schemeClr val="bg1"/>
                </a:solidFill>
                <a:latin typeface="Arial" charset="0"/>
              </a:rPr>
              <a:t>$</a:t>
            </a:r>
            <a:r>
              <a:rPr lang="en-GB" sz="1600" dirty="0" err="1" smtClean="0">
                <a:solidFill>
                  <a:schemeClr val="bg1"/>
                </a:solidFill>
                <a:latin typeface="Arial" charset="0"/>
              </a:rPr>
              <a:t>ErrorActionPreference</a:t>
            </a:r>
            <a:r>
              <a:rPr lang="en-GB" sz="1600" dirty="0" smtClean="0">
                <a:solidFill>
                  <a:schemeClr val="bg1"/>
                </a:solidFill>
                <a:latin typeface="Arial" charset="0"/>
              </a:rPr>
              <a:t> = “</a:t>
            </a:r>
            <a:r>
              <a:rPr lang="en-GB" sz="1600" dirty="0" err="1" smtClean="0">
                <a:solidFill>
                  <a:schemeClr val="bg1"/>
                </a:solidFill>
                <a:latin typeface="Arial" charset="0"/>
              </a:rPr>
              <a:t>SilentlyContinue</a:t>
            </a:r>
            <a:r>
              <a:rPr lang="en-GB" sz="1600" dirty="0" smtClean="0">
                <a:solidFill>
                  <a:schemeClr val="bg1"/>
                </a:solidFill>
                <a:latin typeface="Arial" charset="0"/>
              </a:rPr>
              <a:t>”</a:t>
            </a:r>
          </a:p>
          <a:p>
            <a:pPr lvl="1" fontAlgn="base">
              <a:spcBef>
                <a:spcPct val="0"/>
              </a:spcBef>
              <a:spcAft>
                <a:spcPct val="0"/>
              </a:spcAft>
            </a:pPr>
            <a:endParaRPr kumimoji="0" lang="en-GB" sz="1600" i="0" u="none" strike="noStrike" cap="none" normalizeH="0" baseline="0" dirty="0" smtClean="0">
              <a:ln>
                <a:noFill/>
              </a:ln>
              <a:solidFill>
                <a:schemeClr val="bg1"/>
              </a:solidFill>
              <a:effectLst/>
              <a:latin typeface="Arial" charset="0"/>
            </a:endParaRPr>
          </a:p>
          <a:p>
            <a:pPr lvl="1" fontAlgn="base">
              <a:spcBef>
                <a:spcPct val="0"/>
              </a:spcBef>
              <a:spcAft>
                <a:spcPct val="0"/>
              </a:spcAft>
            </a:pPr>
            <a:r>
              <a:rPr lang="en-GB" sz="1600" dirty="0" smtClean="0">
                <a:solidFill>
                  <a:schemeClr val="bg1"/>
                </a:solidFill>
                <a:latin typeface="Arial" charset="0"/>
              </a:rPr>
              <a:t>$</a:t>
            </a:r>
            <a:r>
              <a:rPr lang="en-GB" sz="1600" dirty="0" err="1" smtClean="0">
                <a:solidFill>
                  <a:schemeClr val="bg1"/>
                </a:solidFill>
                <a:latin typeface="Arial" charset="0"/>
              </a:rPr>
              <a:t>DeUserOu</a:t>
            </a:r>
            <a:r>
              <a:rPr lang="en-GB" sz="1600" dirty="0" smtClean="0">
                <a:solidFill>
                  <a:schemeClr val="bg1"/>
                </a:solidFill>
                <a:latin typeface="Arial" charset="0"/>
              </a:rPr>
              <a:t> = [ADSI]’LDAP://CN=users,DC=contoso,DC=com’</a:t>
            </a:r>
          </a:p>
          <a:p>
            <a:pPr lvl="1"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$user = $</a:t>
            </a:r>
            <a:r>
              <a:rPr kumimoji="0" lang="en-GB" sz="1600" i="0" u="none" strike="noStrike" cap="none" normalizeH="0" baseline="0" dirty="0" err="1" smtClean="0">
                <a:ln>
                  <a:noFill/>
                </a:ln>
                <a:solidFill>
                  <a:schemeClr val="bg1"/>
                </a:solidFill>
                <a:effectLst/>
                <a:latin typeface="Arial" charset="0"/>
              </a:rPr>
              <a:t>DeUserOu.create</a:t>
            </a:r>
            <a:r>
              <a:rPr kumimoji="0" lang="en-GB" sz="1600" i="0" u="none" strike="noStrike" cap="none" normalizeH="0" baseline="0" dirty="0" smtClean="0">
                <a:ln>
                  <a:noFill/>
                </a:ln>
                <a:solidFill>
                  <a:schemeClr val="bg1"/>
                </a:solidFill>
                <a:effectLst/>
                <a:latin typeface="Arial" charset="0"/>
              </a:rPr>
              <a:t>(‘user’, ‘CN=‘ + $</a:t>
            </a:r>
            <a:r>
              <a:rPr kumimoji="0" lang="en-GB" sz="1600" i="0" u="none" strike="noStrike" cap="none" normalizeH="0" baseline="0" dirty="0" err="1" smtClean="0">
                <a:ln>
                  <a:noFill/>
                </a:ln>
                <a:solidFill>
                  <a:schemeClr val="bg1"/>
                </a:solidFill>
                <a:effectLst/>
                <a:latin typeface="Arial" charset="0"/>
              </a:rPr>
              <a:t>args</a:t>
            </a:r>
            <a:r>
              <a:rPr kumimoji="0" lang="en-GB" sz="1600" i="0" u="none" strike="noStrike" cap="none" normalizeH="0" baseline="0" dirty="0" smtClean="0">
                <a:ln>
                  <a:noFill/>
                </a:ln>
                <a:solidFill>
                  <a:schemeClr val="bg1"/>
                </a:solidFill>
                <a:effectLst/>
                <a:latin typeface="Arial" charset="0"/>
              </a:rPr>
              <a:t>[0])</a:t>
            </a:r>
          </a:p>
          <a:p>
            <a:pPr lvl="1" fontAlgn="base">
              <a:spcBef>
                <a:spcPct val="0"/>
              </a:spcBef>
              <a:spcAft>
                <a:spcPct val="0"/>
              </a:spcAft>
            </a:pPr>
            <a:r>
              <a:rPr lang="en-GB" sz="1600" dirty="0" smtClean="0">
                <a:solidFill>
                  <a:schemeClr val="bg1"/>
                </a:solidFill>
                <a:latin typeface="Arial" charset="0"/>
              </a:rPr>
              <a:t>$</a:t>
            </a:r>
            <a:r>
              <a:rPr lang="en-GB" sz="1600" dirty="0" err="1" smtClean="0">
                <a:solidFill>
                  <a:schemeClr val="bg1"/>
                </a:solidFill>
                <a:latin typeface="Arial" charset="0"/>
              </a:rPr>
              <a:t>user.setinfo</a:t>
            </a:r>
            <a:r>
              <a:rPr lang="en-GB" sz="1600" dirty="0" smtClean="0">
                <a:solidFill>
                  <a:schemeClr val="bg1"/>
                </a:solidFill>
                <a:latin typeface="Arial" charset="0"/>
              </a:rPr>
              <a:t>()</a:t>
            </a:r>
          </a:p>
          <a:p>
            <a:pPr lvl="1" fontAlgn="base">
              <a:spcBef>
                <a:spcPct val="0"/>
              </a:spcBef>
              <a:spcAft>
                <a:spcPct val="0"/>
              </a:spcAft>
            </a:pPr>
            <a:endParaRPr kumimoji="0" lang="en-GB" sz="1600" i="0" u="none" strike="noStrike" cap="none" normalizeH="0" baseline="0" dirty="0" smtClean="0">
              <a:ln>
                <a:noFill/>
              </a:ln>
              <a:solidFill>
                <a:schemeClr val="bg1"/>
              </a:solidFill>
              <a:effectLst/>
              <a:latin typeface="Arial" charset="0"/>
            </a:endParaRPr>
          </a:p>
          <a:p>
            <a:pPr lvl="1" fontAlgn="base">
              <a:spcBef>
                <a:spcPct val="0"/>
              </a:spcBef>
              <a:spcAft>
                <a:spcPct val="0"/>
              </a:spcAft>
            </a:pPr>
            <a:r>
              <a:rPr lang="en-GB" sz="1600" dirty="0" smtClean="0">
                <a:solidFill>
                  <a:schemeClr val="bg1"/>
                </a:solidFill>
                <a:latin typeface="Arial" charset="0"/>
              </a:rPr>
              <a:t>If($</a:t>
            </a:r>
            <a:r>
              <a:rPr lang="en-GB" sz="1600" dirty="0" err="1" smtClean="0">
                <a:solidFill>
                  <a:schemeClr val="bg1"/>
                </a:solidFill>
                <a:latin typeface="Arial" charset="0"/>
              </a:rPr>
              <a:t>error.count</a:t>
            </a:r>
            <a:r>
              <a:rPr lang="en-GB" sz="1600" dirty="0" smtClean="0">
                <a:solidFill>
                  <a:schemeClr val="bg1"/>
                </a:solidFill>
                <a:latin typeface="Arial" charset="0"/>
              </a:rPr>
              <a:t> –</a:t>
            </a:r>
            <a:r>
              <a:rPr lang="en-GB" sz="1600" dirty="0" err="1" smtClean="0">
                <a:solidFill>
                  <a:schemeClr val="bg1"/>
                </a:solidFill>
                <a:latin typeface="Arial" charset="0"/>
              </a:rPr>
              <a:t>eq</a:t>
            </a:r>
            <a:r>
              <a:rPr lang="en-GB" sz="1600" dirty="0" smtClean="0">
                <a:solidFill>
                  <a:schemeClr val="bg1"/>
                </a:solidFill>
                <a:latin typeface="Arial" charset="0"/>
              </a:rPr>
              <a:t> 0)</a:t>
            </a:r>
          </a:p>
          <a:p>
            <a:pPr lvl="1"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a:t>
            </a:r>
          </a:p>
          <a:p>
            <a:pPr lvl="1"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	$</a:t>
            </a:r>
            <a:r>
              <a:rPr kumimoji="0" lang="en-GB" sz="1600" i="0" u="none" strike="noStrike" cap="none" normalizeH="0" baseline="0" dirty="0" err="1" smtClean="0">
                <a:ln>
                  <a:noFill/>
                </a:ln>
                <a:solidFill>
                  <a:schemeClr val="bg1"/>
                </a:solidFill>
                <a:effectLst/>
                <a:latin typeface="Arial" charset="0"/>
              </a:rPr>
              <a:t>user.put</a:t>
            </a:r>
            <a:r>
              <a:rPr kumimoji="0" lang="en-GB" sz="1600" i="0" u="none" strike="noStrike" cap="none" normalizeH="0" baseline="0" dirty="0" smtClean="0">
                <a:ln>
                  <a:noFill/>
                </a:ln>
                <a:solidFill>
                  <a:schemeClr val="bg1"/>
                </a:solidFill>
                <a:effectLst/>
                <a:latin typeface="Arial" charset="0"/>
              </a:rPr>
              <a:t>(‘</a:t>
            </a:r>
            <a:r>
              <a:rPr kumimoji="0" lang="en-GB" sz="1600" i="0" u="none" strike="noStrike" cap="none" normalizeH="0" baseline="0" dirty="0" err="1" smtClean="0">
                <a:ln>
                  <a:noFill/>
                </a:ln>
                <a:solidFill>
                  <a:schemeClr val="bg1"/>
                </a:solidFill>
                <a:effectLst/>
                <a:latin typeface="Arial" charset="0"/>
              </a:rPr>
              <a:t>SAMAccountName</a:t>
            </a:r>
            <a:r>
              <a:rPr kumimoji="0" lang="en-GB" sz="1600" i="0" u="none" strike="noStrike" cap="none" normalizeH="0" baseline="0" dirty="0" smtClean="0">
                <a:ln>
                  <a:noFill/>
                </a:ln>
                <a:solidFill>
                  <a:schemeClr val="bg1"/>
                </a:solidFill>
                <a:effectLst/>
                <a:latin typeface="Arial" charset="0"/>
              </a:rPr>
              <a:t>’, $</a:t>
            </a:r>
            <a:r>
              <a:rPr kumimoji="0" lang="en-GB" sz="1600" i="0" u="none" strike="noStrike" cap="none" normalizeH="0" baseline="0" dirty="0" err="1" smtClean="0">
                <a:ln>
                  <a:noFill/>
                </a:ln>
                <a:solidFill>
                  <a:schemeClr val="bg1"/>
                </a:solidFill>
                <a:effectLst/>
                <a:latin typeface="Arial" charset="0"/>
              </a:rPr>
              <a:t>args</a:t>
            </a:r>
            <a:r>
              <a:rPr kumimoji="0" lang="en-GB" sz="1600" i="0" u="none" strike="noStrike" cap="none" normalizeH="0" baseline="0" dirty="0" smtClean="0">
                <a:ln>
                  <a:noFill/>
                </a:ln>
                <a:solidFill>
                  <a:schemeClr val="bg1"/>
                </a:solidFill>
                <a:effectLst/>
                <a:latin typeface="Arial" charset="0"/>
              </a:rPr>
              <a:t>[0])</a:t>
            </a:r>
          </a:p>
          <a:p>
            <a:pPr lvl="1" fontAlgn="base">
              <a:spcBef>
                <a:spcPct val="0"/>
              </a:spcBef>
              <a:spcAft>
                <a:spcPct val="0"/>
              </a:spcAft>
            </a:pPr>
            <a:r>
              <a:rPr lang="en-GB" sz="1600" dirty="0" smtClean="0">
                <a:solidFill>
                  <a:schemeClr val="bg1"/>
                </a:solidFill>
                <a:latin typeface="Arial" charset="0"/>
              </a:rPr>
              <a:t>	$</a:t>
            </a:r>
            <a:r>
              <a:rPr lang="en-GB" sz="1600" dirty="0" err="1" smtClean="0">
                <a:solidFill>
                  <a:schemeClr val="bg1"/>
                </a:solidFill>
                <a:latin typeface="Arial" charset="0"/>
              </a:rPr>
              <a:t>user.setinfo</a:t>
            </a:r>
            <a:r>
              <a:rPr lang="en-GB" sz="1600" dirty="0" smtClean="0">
                <a:solidFill>
                  <a:schemeClr val="bg1"/>
                </a:solidFill>
                <a:latin typeface="Arial" charset="0"/>
              </a:rPr>
              <a:t>()</a:t>
            </a:r>
          </a:p>
          <a:p>
            <a:pPr lvl="1"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	</a:t>
            </a:r>
            <a:r>
              <a:rPr lang="en-GB" sz="1600" dirty="0" smtClean="0">
                <a:solidFill>
                  <a:schemeClr val="bg1"/>
                </a:solidFill>
                <a:latin typeface="Arial" charset="0"/>
              </a:rPr>
              <a:t>“user “ + $</a:t>
            </a:r>
            <a:r>
              <a:rPr lang="en-GB" sz="1600" dirty="0" err="1" smtClean="0">
                <a:solidFill>
                  <a:schemeClr val="bg1"/>
                </a:solidFill>
                <a:latin typeface="Arial" charset="0"/>
              </a:rPr>
              <a:t>args</a:t>
            </a:r>
            <a:r>
              <a:rPr lang="en-GB" sz="1600" dirty="0" smtClean="0">
                <a:solidFill>
                  <a:schemeClr val="bg1"/>
                </a:solidFill>
                <a:latin typeface="Arial" charset="0"/>
              </a:rPr>
              <a:t>[0] + “ created successfully”</a:t>
            </a:r>
          </a:p>
          <a:p>
            <a:pPr lvl="1"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a:t>
            </a:r>
          </a:p>
          <a:p>
            <a:pPr lvl="1" fontAlgn="base">
              <a:spcBef>
                <a:spcPct val="0"/>
              </a:spcBef>
              <a:spcAft>
                <a:spcPct val="0"/>
              </a:spcAft>
            </a:pPr>
            <a:r>
              <a:rPr lang="en-GB" sz="1600" dirty="0" smtClean="0">
                <a:solidFill>
                  <a:schemeClr val="bg1"/>
                </a:solidFill>
                <a:latin typeface="Arial" charset="0"/>
              </a:rPr>
              <a:t>Else</a:t>
            </a:r>
          </a:p>
          <a:p>
            <a:pPr lvl="1"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a:t>
            </a:r>
          </a:p>
          <a:p>
            <a:pPr lvl="1" fontAlgn="base">
              <a:spcBef>
                <a:spcPct val="0"/>
              </a:spcBef>
              <a:spcAft>
                <a:spcPct val="0"/>
              </a:spcAft>
            </a:pPr>
            <a:r>
              <a:rPr lang="en-GB" sz="1600" dirty="0" smtClean="0">
                <a:solidFill>
                  <a:schemeClr val="bg1"/>
                </a:solidFill>
                <a:latin typeface="Arial" charset="0"/>
              </a:rPr>
              <a:t>	“Could not create user!”</a:t>
            </a:r>
          </a:p>
          <a:p>
            <a:pPr lvl="1" fontAlgn="base">
              <a:spcBef>
                <a:spcPct val="0"/>
              </a:spcBef>
              <a:spcAft>
                <a:spcPct val="0"/>
              </a:spcAft>
            </a:pPr>
            <a:r>
              <a:rPr kumimoji="0" lang="en-GB" sz="1600" i="0" u="none" strike="noStrike" cap="none" normalizeH="0" baseline="0" dirty="0" smtClean="0">
                <a:ln>
                  <a:noFill/>
                </a:ln>
                <a:solidFill>
                  <a:schemeClr val="bg1"/>
                </a:solidFill>
                <a:effectLst/>
                <a:latin typeface="Arial" charset="0"/>
              </a:rPr>
              <a:t>	$error[0].message</a:t>
            </a:r>
          </a:p>
          <a:p>
            <a:pPr lvl="1" fontAlgn="base">
              <a:spcBef>
                <a:spcPct val="0"/>
              </a:spcBef>
              <a:spcAft>
                <a:spcPct val="0"/>
              </a:spcAft>
            </a:pPr>
            <a:r>
              <a:rPr lang="en-GB" sz="1600" dirty="0" smtClean="0">
                <a:solidFill>
                  <a:schemeClr val="bg1"/>
                </a:solidFill>
                <a:latin typeface="Arial" charset="0"/>
              </a:rPr>
              <a:t>}</a:t>
            </a:r>
            <a:endParaRPr kumimoji="0" lang="en-GB" sz="1600" i="0" u="none" strike="noStrike" cap="none" normalizeH="0" baseline="0" dirty="0" smtClean="0">
              <a:ln>
                <a:noFill/>
              </a:ln>
              <a:solidFill>
                <a:schemeClr val="bg1"/>
              </a:solidFill>
              <a:effectLst/>
              <a:latin typeface="Arial" charset="0"/>
            </a:endParaRPr>
          </a:p>
        </p:txBody>
      </p:sp>
    </p:spTree>
  </p:cSld>
  <p:clrMapOvr>
    <a:masterClrMapping/>
  </p:clrMapOvr>
  <p:transition>
    <p:strips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4400" smtClean="0"/>
              <a:t>Introducción a Windows Powershell</a:t>
            </a:r>
            <a:endParaRPr lang="es-ES" sz="4400"/>
          </a:p>
        </p:txBody>
      </p:sp>
      <p:sp>
        <p:nvSpPr>
          <p:cNvPr id="3" name="2 Marcador de texto"/>
          <p:cNvSpPr>
            <a:spLocks noGrp="1"/>
          </p:cNvSpPr>
          <p:nvPr>
            <p:ph type="body" sz="quarter" idx="10"/>
          </p:nvPr>
        </p:nvSpPr>
        <p:spPr>
          <a:xfrm>
            <a:off x="476280" y="1000108"/>
            <a:ext cx="8382000" cy="5286412"/>
          </a:xfrm>
        </p:spPr>
        <p:txBody>
          <a:bodyPr/>
          <a:lstStyle/>
          <a:p>
            <a:r>
              <a:rPr lang="es-ES" sz="2400" dirty="0" smtClean="0"/>
              <a:t>¿Que es Windows </a:t>
            </a:r>
            <a:r>
              <a:rPr lang="es-ES" sz="2400" dirty="0" err="1" smtClean="0"/>
              <a:t>PowerShell</a:t>
            </a:r>
            <a:r>
              <a:rPr lang="es-ES" sz="2400" dirty="0" smtClean="0"/>
              <a:t>?</a:t>
            </a:r>
          </a:p>
          <a:p>
            <a:pPr lvl="1"/>
            <a:r>
              <a:rPr lang="es-ES" sz="2000" dirty="0" smtClean="0"/>
              <a:t>Nueva </a:t>
            </a:r>
            <a:r>
              <a:rPr lang="es-ES" sz="2000" dirty="0" err="1" smtClean="0"/>
              <a:t>shell</a:t>
            </a:r>
            <a:r>
              <a:rPr lang="es-ES" sz="2000" dirty="0" smtClean="0"/>
              <a:t> de línea de comandos y lenguaje de scripting de Microsoft.</a:t>
            </a:r>
            <a:endParaRPr lang="es-ES" sz="1050" dirty="0" smtClean="0"/>
          </a:p>
          <a:p>
            <a:r>
              <a:rPr lang="es-ES" sz="2400" dirty="0" smtClean="0"/>
              <a:t>Fácil</a:t>
            </a:r>
          </a:p>
          <a:p>
            <a:pPr lvl="1"/>
            <a:r>
              <a:rPr lang="es-ES" sz="2000" dirty="0" smtClean="0"/>
              <a:t>De usar</a:t>
            </a:r>
          </a:p>
          <a:p>
            <a:pPr lvl="1"/>
            <a:r>
              <a:rPr lang="es-ES" sz="2000" dirty="0" smtClean="0"/>
              <a:t>De aprender</a:t>
            </a:r>
          </a:p>
          <a:p>
            <a:pPr lvl="1"/>
            <a:r>
              <a:rPr lang="es-ES" sz="2000" dirty="0" smtClean="0"/>
              <a:t>De implementar</a:t>
            </a:r>
          </a:p>
          <a:p>
            <a:r>
              <a:rPr lang="es-ES" sz="2400" dirty="0" smtClean="0"/>
              <a:t>Facilita y acelera la automatización de la gestión de sistemas Windows</a:t>
            </a:r>
          </a:p>
          <a:p>
            <a:r>
              <a:rPr lang="es-ES" sz="2400" dirty="0" smtClean="0"/>
              <a:t>Hace a las aplicaciones más manejables</a:t>
            </a:r>
          </a:p>
          <a:p>
            <a:pPr lvl="1"/>
            <a:r>
              <a:rPr lang="es-ES" sz="2000" dirty="0" smtClean="0"/>
              <a:t>Exchange 2007</a:t>
            </a:r>
          </a:p>
          <a:p>
            <a:pPr lvl="1"/>
            <a:r>
              <a:rPr lang="es-ES" sz="2000" dirty="0" smtClean="0"/>
              <a:t>Windows Server 2008</a:t>
            </a:r>
          </a:p>
          <a:p>
            <a:pPr lvl="1"/>
            <a:r>
              <a:rPr lang="es-ES" sz="2000" dirty="0" err="1" smtClean="0"/>
              <a:t>System</a:t>
            </a:r>
            <a:r>
              <a:rPr lang="es-ES" sz="2000" dirty="0" smtClean="0"/>
              <a:t> Center Virtual Machine Manager</a:t>
            </a:r>
          </a:p>
          <a:p>
            <a:pPr lvl="1"/>
            <a:r>
              <a:rPr lang="es-ES" sz="2000" dirty="0" err="1" smtClean="0"/>
              <a:t>System</a:t>
            </a:r>
            <a:r>
              <a:rPr lang="es-ES" sz="2000" dirty="0" smtClean="0"/>
              <a:t>  Center </a:t>
            </a:r>
            <a:r>
              <a:rPr lang="es-ES" sz="2000" dirty="0" err="1" smtClean="0"/>
              <a:t>Operations</a:t>
            </a:r>
            <a:r>
              <a:rPr lang="es-ES" sz="2000" dirty="0" smtClean="0"/>
              <a:t> Manager 2007</a:t>
            </a:r>
          </a:p>
          <a:p>
            <a:pPr lvl="1"/>
            <a:r>
              <a:rPr lang="es-ES" sz="2000" dirty="0" err="1" smtClean="0"/>
              <a:t>System</a:t>
            </a:r>
            <a:r>
              <a:rPr lang="es-ES" sz="2000" dirty="0" smtClean="0"/>
              <a:t> Center Data </a:t>
            </a:r>
            <a:r>
              <a:rPr lang="es-ES" sz="2000" dirty="0" err="1" smtClean="0"/>
              <a:t>Protection</a:t>
            </a:r>
            <a:r>
              <a:rPr lang="es-ES" sz="2000" dirty="0" smtClean="0"/>
              <a:t> Manager 2007</a:t>
            </a:r>
          </a:p>
          <a:p>
            <a:pPr lvl="1"/>
            <a:endParaRPr lang="es-ES" sz="2000" dirty="0" smtClean="0"/>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Políticas de ejecución</a:t>
            </a:r>
            <a:endParaRPr lang="es-ES" dirty="0"/>
          </a:p>
        </p:txBody>
      </p:sp>
      <p:sp>
        <p:nvSpPr>
          <p:cNvPr id="3" name="2 Marcador de contenido"/>
          <p:cNvSpPr>
            <a:spLocks noGrp="1"/>
          </p:cNvSpPr>
          <p:nvPr>
            <p:ph idx="1"/>
          </p:nvPr>
        </p:nvSpPr>
        <p:spPr>
          <a:xfrm>
            <a:off x="381000" y="1142984"/>
            <a:ext cx="8382000" cy="4967514"/>
          </a:xfrm>
        </p:spPr>
        <p:txBody>
          <a:bodyPr/>
          <a:lstStyle/>
          <a:p>
            <a:r>
              <a:rPr lang="es-ES" sz="2400" dirty="0" smtClean="0"/>
              <a:t>Determinan</a:t>
            </a:r>
          </a:p>
          <a:p>
            <a:pPr lvl="1"/>
            <a:r>
              <a:rPr lang="es-ES" sz="2000" dirty="0" smtClean="0"/>
              <a:t>Si se pueden o no ejecutar scripts y bajo que condiciones de seguridad</a:t>
            </a:r>
          </a:p>
          <a:p>
            <a:pPr lvl="1"/>
            <a:r>
              <a:rPr lang="es-ES" sz="2000" dirty="0" smtClean="0"/>
              <a:t>Si se pueden cargar ficheros de configuración personalizados</a:t>
            </a:r>
          </a:p>
          <a:p>
            <a:r>
              <a:rPr lang="es-ES" sz="2400" dirty="0" smtClean="0"/>
              <a:t>Cuatro estados</a:t>
            </a:r>
          </a:p>
          <a:p>
            <a:pPr lvl="1"/>
            <a:r>
              <a:rPr lang="es-ES" sz="2000" b="1" dirty="0" err="1" smtClean="0"/>
              <a:t>Restricted</a:t>
            </a:r>
            <a:r>
              <a:rPr lang="es-ES" sz="2000" b="1" dirty="0" smtClean="0"/>
              <a:t>:</a:t>
            </a:r>
            <a:r>
              <a:rPr lang="es-ES" sz="2000" dirty="0" smtClean="0"/>
              <a:t> (defecto): No se permite la ejecución de scripts</a:t>
            </a:r>
          </a:p>
          <a:p>
            <a:pPr lvl="1"/>
            <a:r>
              <a:rPr lang="es-ES" sz="2000" b="1" dirty="0" err="1" smtClean="0"/>
              <a:t>AllSigned</a:t>
            </a:r>
            <a:r>
              <a:rPr lang="es-ES" sz="2000" b="1" dirty="0" smtClean="0"/>
              <a:t>:</a:t>
            </a:r>
            <a:r>
              <a:rPr lang="es-ES" sz="2000" dirty="0" smtClean="0"/>
              <a:t> Los scripts deben estar firmados </a:t>
            </a:r>
            <a:r>
              <a:rPr lang="es-ES" sz="2000" dirty="0" err="1" smtClean="0"/>
              <a:t>digitalemente</a:t>
            </a:r>
            <a:r>
              <a:rPr lang="es-ES" sz="2000" dirty="0" smtClean="0"/>
              <a:t> por un emisor de confianza  para poder ejecutarse</a:t>
            </a:r>
          </a:p>
          <a:p>
            <a:pPr lvl="1"/>
            <a:r>
              <a:rPr lang="es-ES" sz="2000" b="1" dirty="0" err="1" smtClean="0"/>
              <a:t>RemoteSigned</a:t>
            </a:r>
            <a:r>
              <a:rPr lang="es-ES" sz="2000" b="1" dirty="0" smtClean="0"/>
              <a:t>: </a:t>
            </a:r>
            <a:r>
              <a:rPr lang="es-ES" sz="2000" dirty="0" smtClean="0"/>
              <a:t>Los scripts que se hayan descargado, que vengan por correo electrónico o IM, han de estar firmados  digitalmente por un emisor de confianza para poder ejecutarse. Los locales se ejecutaran  todos</a:t>
            </a:r>
          </a:p>
          <a:p>
            <a:pPr lvl="1"/>
            <a:r>
              <a:rPr lang="es-ES" sz="2000" b="1" dirty="0" err="1" smtClean="0"/>
              <a:t>Unrestricted</a:t>
            </a:r>
            <a:r>
              <a:rPr lang="es-ES" sz="2000" b="1" dirty="0" smtClean="0"/>
              <a:t>:</a:t>
            </a:r>
            <a:r>
              <a:rPr lang="es-ES" sz="2000" dirty="0" smtClean="0"/>
              <a:t> Todos los scripts podrán ejecutarse</a:t>
            </a:r>
          </a:p>
          <a:p>
            <a:r>
              <a:rPr lang="es-ES" sz="2400" dirty="0" smtClean="0"/>
              <a:t>Ver: </a:t>
            </a:r>
            <a:r>
              <a:rPr lang="es-ES" sz="2000" dirty="0" err="1" smtClean="0"/>
              <a:t>Get-executionpolicy</a:t>
            </a:r>
            <a:r>
              <a:rPr lang="es-ES" sz="2000" dirty="0" smtClean="0"/>
              <a:t>, Set-</a:t>
            </a:r>
            <a:r>
              <a:rPr lang="es-ES" sz="2000" dirty="0" err="1" smtClean="0"/>
              <a:t>executionpolicy</a:t>
            </a:r>
            <a:r>
              <a:rPr lang="es-ES" sz="2000" dirty="0" smtClean="0"/>
              <a:t>, </a:t>
            </a:r>
            <a:r>
              <a:rPr lang="es-ES" sz="2000" dirty="0" err="1" smtClean="0"/>
              <a:t>Get-help</a:t>
            </a:r>
            <a:r>
              <a:rPr lang="es-ES" sz="2000" dirty="0" smtClean="0"/>
              <a:t> </a:t>
            </a:r>
            <a:r>
              <a:rPr lang="es-ES" sz="2000" dirty="0" err="1" smtClean="0"/>
              <a:t>about_signing</a:t>
            </a:r>
            <a:endParaRPr lang="es-ES" sz="2000" dirty="0" smtClean="0"/>
          </a:p>
          <a:p>
            <a:r>
              <a:rPr lang="es-ES" sz="2400" dirty="0" smtClean="0"/>
              <a:t>Configurables por políticas de grupo</a:t>
            </a:r>
            <a:endParaRPr lang="es-ES" sz="2400" dirty="0"/>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a:xfrm>
            <a:off x="428596" y="2786058"/>
            <a:ext cx="8429684" cy="785818"/>
          </a:xfrm>
        </p:spPr>
        <p:txBody>
          <a:bodyPr/>
          <a:lstStyle/>
          <a:p>
            <a:r>
              <a:rPr lang="es-ES" sz="4800" dirty="0" smtClean="0"/>
              <a:t>Algunos Scripts en </a:t>
            </a:r>
            <a:r>
              <a:rPr lang="es-ES" sz="4800" dirty="0" err="1" smtClean="0"/>
              <a:t>PowerShell</a:t>
            </a:r>
            <a:endParaRPr lang="es-ES" sz="4800" dirty="0" smtClean="0"/>
          </a:p>
          <a:p>
            <a:pPr lvl="1" algn="l">
              <a:buFont typeface="Arial" pitchFamily="34" charset="0"/>
              <a:buChar char="•"/>
            </a:pPr>
            <a:r>
              <a:rPr lang="es-ES" sz="3200" dirty="0" smtClean="0"/>
              <a:t>Políticas de Ejecución </a:t>
            </a:r>
          </a:p>
          <a:p>
            <a:pPr lvl="1" algn="l">
              <a:buFont typeface="Arial" pitchFamily="34" charset="0"/>
              <a:buChar char="•"/>
            </a:pPr>
            <a:r>
              <a:rPr lang="es-ES" sz="3200" dirty="0" smtClean="0"/>
              <a:t>Creación </a:t>
            </a:r>
            <a:r>
              <a:rPr lang="es-ES" sz="3200" dirty="0" smtClean="0"/>
              <a:t>de estructuras de directorio</a:t>
            </a:r>
          </a:p>
          <a:p>
            <a:pPr lvl="1" algn="l">
              <a:buFont typeface="Arial" pitchFamily="34" charset="0"/>
              <a:buChar char="•"/>
            </a:pPr>
            <a:r>
              <a:rPr lang="es-ES" sz="3200" dirty="0" smtClean="0"/>
              <a:t> La Lotería Primitiva</a:t>
            </a:r>
          </a:p>
          <a:p>
            <a:pPr lvl="1" algn="l">
              <a:buFont typeface="Arial" pitchFamily="34" charset="0"/>
              <a:buChar char="•"/>
            </a:pPr>
            <a:r>
              <a:rPr lang="es-ES" sz="3200" dirty="0" smtClean="0"/>
              <a:t> </a:t>
            </a:r>
            <a:r>
              <a:rPr lang="es-ES" sz="3200" dirty="0" err="1" smtClean="0"/>
              <a:t>Matrix</a:t>
            </a:r>
            <a:endParaRPr lang="es-ES" sz="3200" dirty="0"/>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Gestión del Directorio Activo</a:t>
            </a:r>
            <a:endParaRPr lang="es-ES"/>
          </a:p>
        </p:txBody>
      </p:sp>
      <p:sp>
        <p:nvSpPr>
          <p:cNvPr id="3" name="2 Marcador de contenido"/>
          <p:cNvSpPr>
            <a:spLocks noGrp="1"/>
          </p:cNvSpPr>
          <p:nvPr>
            <p:ph idx="1"/>
          </p:nvPr>
        </p:nvSpPr>
        <p:spPr>
          <a:xfrm>
            <a:off x="381000" y="1214422"/>
            <a:ext cx="8382000" cy="4548938"/>
          </a:xfrm>
        </p:spPr>
        <p:txBody>
          <a:bodyPr/>
          <a:lstStyle/>
          <a:p>
            <a:r>
              <a:rPr lang="es-ES" sz="2800" dirty="0" smtClean="0"/>
              <a:t>El Directorio Activo puede manejarse a través de ADSI de alguna de estas dos maneras</a:t>
            </a:r>
          </a:p>
          <a:p>
            <a:pPr lvl="1"/>
            <a:r>
              <a:rPr lang="es-ES" sz="2400" dirty="0" smtClean="0"/>
              <a:t>Con un objeto de la clase "</a:t>
            </a:r>
            <a:r>
              <a:rPr lang="es-ES" sz="2400" dirty="0" err="1" smtClean="0"/>
              <a:t>System.DirectoryServices.DirectoryEntry</a:t>
            </a:r>
            <a:r>
              <a:rPr lang="es-ES" sz="2400" dirty="0" smtClean="0"/>
              <a:t>“</a:t>
            </a:r>
          </a:p>
          <a:p>
            <a:pPr lvl="2">
              <a:buNone/>
            </a:pPr>
            <a:r>
              <a:rPr lang="es-ES" sz="2000" dirty="0" smtClean="0"/>
              <a:t>	$</a:t>
            </a:r>
            <a:r>
              <a:rPr lang="es-ES" sz="2000" dirty="0" err="1" smtClean="0"/>
              <a:t>dom</a:t>
            </a:r>
            <a:r>
              <a:rPr lang="es-ES" sz="2000" dirty="0" smtClean="0"/>
              <a:t> = New-</a:t>
            </a:r>
            <a:r>
              <a:rPr lang="es-ES" sz="2000" dirty="0" err="1" smtClean="0"/>
              <a:t>Object</a:t>
            </a:r>
            <a:r>
              <a:rPr lang="es-ES" sz="2000" dirty="0" smtClean="0"/>
              <a:t> </a:t>
            </a:r>
            <a:r>
              <a:rPr lang="es-ES" sz="2000" dirty="0" err="1" smtClean="0"/>
              <a:t>system.directoryservices.directoryentry</a:t>
            </a:r>
            <a:r>
              <a:rPr lang="es-ES" sz="2000" dirty="0" smtClean="0"/>
              <a:t> ‘&lt;Cadena de conexión&gt;’ </a:t>
            </a:r>
          </a:p>
          <a:p>
            <a:pPr lvl="1"/>
            <a:r>
              <a:rPr lang="es-ES" sz="2400" dirty="0" smtClean="0"/>
              <a:t>Usando el </a:t>
            </a:r>
            <a:r>
              <a:rPr lang="es-ES" sz="2400" dirty="0" err="1" smtClean="0"/>
              <a:t>wrapper</a:t>
            </a:r>
            <a:r>
              <a:rPr lang="es-ES" sz="2400" dirty="0" smtClean="0"/>
              <a:t> [ADSI].</a:t>
            </a:r>
          </a:p>
          <a:p>
            <a:pPr lvl="2">
              <a:buNone/>
            </a:pPr>
            <a:r>
              <a:rPr lang="es-ES" sz="2000" dirty="0" smtClean="0"/>
              <a:t>	$</a:t>
            </a:r>
            <a:r>
              <a:rPr lang="es-ES" sz="2000" dirty="0" err="1" smtClean="0"/>
              <a:t>dom</a:t>
            </a:r>
            <a:r>
              <a:rPr lang="es-ES" sz="2000" dirty="0" smtClean="0"/>
              <a:t> = [ADSI] ‘&lt;Cadena de conexión&gt;’</a:t>
            </a:r>
          </a:p>
          <a:p>
            <a:r>
              <a:rPr lang="es-ES" sz="2800" dirty="0" smtClean="0"/>
              <a:t>Para obtener la lista de </a:t>
            </a:r>
            <a:r>
              <a:rPr lang="es-ES" sz="2800" dirty="0" err="1" smtClean="0"/>
              <a:t>metodos</a:t>
            </a:r>
            <a:r>
              <a:rPr lang="es-ES" sz="2800" dirty="0" smtClean="0"/>
              <a:t> de un objeto del AD:</a:t>
            </a:r>
          </a:p>
          <a:p>
            <a:pPr lvl="1"/>
            <a:r>
              <a:rPr lang="es-ES" sz="2400" dirty="0" smtClean="0"/>
              <a:t>$</a:t>
            </a:r>
            <a:r>
              <a:rPr lang="es-ES" sz="2400" dirty="0" err="1" smtClean="0"/>
              <a:t>dom.psbase</a:t>
            </a:r>
            <a:r>
              <a:rPr lang="es-ES" sz="2400" dirty="0" smtClean="0"/>
              <a:t> | </a:t>
            </a:r>
            <a:r>
              <a:rPr lang="es-ES" sz="2400" dirty="0" err="1" smtClean="0"/>
              <a:t>Get-Member</a:t>
            </a:r>
            <a:endParaRPr lang="es-ES" sz="2400" dirty="0" smtClean="0"/>
          </a:p>
          <a:p>
            <a:pPr lvl="1"/>
            <a:r>
              <a:rPr lang="es-ES" sz="2400" dirty="0" smtClean="0"/>
              <a:t>$</a:t>
            </a:r>
            <a:r>
              <a:rPr lang="es-ES" sz="2400" dirty="0" err="1" smtClean="0"/>
              <a:t>dom.psbase.get_children</a:t>
            </a:r>
            <a:r>
              <a:rPr lang="es-ES" sz="2400" dirty="0" smtClean="0"/>
              <a:t>()</a:t>
            </a: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a:xfrm>
            <a:off x="571472" y="2285992"/>
            <a:ext cx="8143932" cy="1357322"/>
          </a:xfrm>
        </p:spPr>
        <p:txBody>
          <a:bodyPr/>
          <a:lstStyle/>
          <a:p>
            <a:r>
              <a:rPr lang="es-ES" sz="4800" dirty="0" smtClean="0"/>
              <a:t>Administración del Directorio Activo con </a:t>
            </a:r>
            <a:r>
              <a:rPr lang="es-ES" sz="4800" dirty="0" err="1" smtClean="0"/>
              <a:t>PowerShell</a:t>
            </a:r>
            <a:endParaRPr lang="es-ES" sz="4800" dirty="0" smtClean="0"/>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Gestión del Sistema con WMI</a:t>
            </a:r>
            <a:endParaRPr lang="es-ES" dirty="0"/>
          </a:p>
        </p:txBody>
      </p:sp>
      <p:sp>
        <p:nvSpPr>
          <p:cNvPr id="3" name="2 Marcador de contenido"/>
          <p:cNvSpPr>
            <a:spLocks noGrp="1"/>
          </p:cNvSpPr>
          <p:nvPr>
            <p:ph idx="1"/>
          </p:nvPr>
        </p:nvSpPr>
        <p:spPr>
          <a:xfrm>
            <a:off x="381000" y="1214422"/>
            <a:ext cx="8382000" cy="1231106"/>
          </a:xfrm>
        </p:spPr>
        <p:txBody>
          <a:bodyPr/>
          <a:lstStyle/>
          <a:p>
            <a:r>
              <a:rPr lang="es-ES" sz="2000" dirty="0" smtClean="0"/>
              <a:t>WMI (Windows Management </a:t>
            </a:r>
            <a:r>
              <a:rPr lang="es-ES" sz="2000" dirty="0" err="1" smtClean="0"/>
              <a:t>Intrumentation</a:t>
            </a:r>
            <a:r>
              <a:rPr lang="es-ES" sz="2000" dirty="0" smtClean="0"/>
              <a:t>) es la implementación de Microsoft de WBEM (Web </a:t>
            </a:r>
            <a:r>
              <a:rPr lang="es-ES" sz="2000" dirty="0" err="1" smtClean="0"/>
              <a:t>Based</a:t>
            </a:r>
            <a:r>
              <a:rPr lang="es-ES" sz="2000" dirty="0" smtClean="0"/>
              <a:t> Enterprise Management) </a:t>
            </a:r>
          </a:p>
          <a:p>
            <a:r>
              <a:rPr lang="es-ES" sz="2000" dirty="0" err="1" smtClean="0"/>
              <a:t>PowerShell</a:t>
            </a:r>
            <a:r>
              <a:rPr lang="es-ES" sz="2000" dirty="0" smtClean="0"/>
              <a:t> soporta WMI de manera nativa</a:t>
            </a:r>
          </a:p>
          <a:p>
            <a:r>
              <a:rPr lang="es-ES" sz="2000" dirty="0" err="1" smtClean="0"/>
              <a:t>Get-WMIObject</a:t>
            </a:r>
            <a:r>
              <a:rPr lang="es-ES" sz="2000" dirty="0" smtClean="0"/>
              <a:t> Interactúa con el espacio de nombres WMI</a:t>
            </a:r>
          </a:p>
        </p:txBody>
      </p:sp>
      <p:pic>
        <p:nvPicPr>
          <p:cNvPr id="4098" name="Picture 2"/>
          <p:cNvPicPr>
            <a:picLocks noChangeAspect="1" noChangeArrowheads="1"/>
          </p:cNvPicPr>
          <p:nvPr/>
        </p:nvPicPr>
        <p:blipFill>
          <a:blip r:embed="rId3"/>
          <a:srcRect/>
          <a:stretch>
            <a:fillRect/>
          </a:stretch>
        </p:blipFill>
        <p:spPr bwMode="auto">
          <a:xfrm>
            <a:off x="214282" y="2714620"/>
            <a:ext cx="8762856" cy="1214446"/>
          </a:xfrm>
          <a:prstGeom prst="rect">
            <a:avLst/>
          </a:prstGeom>
          <a:noFill/>
          <a:ln w="9525">
            <a:noFill/>
            <a:miter lim="800000"/>
            <a:headEnd/>
            <a:tailEnd/>
          </a:ln>
          <a:effectLst/>
        </p:spPr>
      </p:pic>
      <p:sp>
        <p:nvSpPr>
          <p:cNvPr id="5" name="2 Marcador de contenido"/>
          <p:cNvSpPr txBox="1">
            <a:spLocks/>
          </p:cNvSpPr>
          <p:nvPr/>
        </p:nvSpPr>
        <p:spPr bwMode="auto">
          <a:xfrm>
            <a:off x="428596" y="4214818"/>
            <a:ext cx="8382000" cy="204979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96875" marR="0" lvl="0" indent="-396875" algn="l" defTabSz="912813" rtl="0" eaLnBrk="1" fontAlgn="base" latinLnBrk="0" hangingPunct="1">
              <a:lnSpc>
                <a:spcPct val="90000"/>
              </a:lnSpc>
              <a:spcBef>
                <a:spcPct val="20000"/>
              </a:spcBef>
              <a:spcAft>
                <a:spcPct val="0"/>
              </a:spcAft>
              <a:buClrTx/>
              <a:buSzTx/>
              <a:buFontTx/>
              <a:buBlip>
                <a:blip r:embed="rId4"/>
              </a:buBlip>
              <a:tabLst/>
              <a:defRPr/>
            </a:pPr>
            <a:r>
              <a:rPr kumimoji="0" lang="es-ES" sz="2000" b="0" i="0" u="none" strike="noStrike" kern="1200" cap="none" spc="0" normalizeH="0" baseline="0" noProof="0" dirty="0" smtClean="0">
                <a:ln>
                  <a:noFill/>
                </a:ln>
                <a:solidFill>
                  <a:schemeClr val="tx1"/>
                </a:solidFill>
                <a:effectLst/>
                <a:uLnTx/>
                <a:uFillTx/>
                <a:latin typeface="+mn-lt"/>
                <a:ea typeface="+mn-ea"/>
                <a:cs typeface="+mn-cs"/>
              </a:rPr>
              <a:t>Scripts y Herramientas útiles</a:t>
            </a:r>
          </a:p>
          <a:p>
            <a:pPr marL="852488" lvl="1" indent="-396875">
              <a:lnSpc>
                <a:spcPct val="90000"/>
              </a:lnSpc>
              <a:spcBef>
                <a:spcPct val="20000"/>
              </a:spcBef>
              <a:buFontTx/>
              <a:buBlip>
                <a:blip r:embed="rId4"/>
              </a:buBlip>
            </a:pPr>
            <a:r>
              <a:rPr lang="es-ES" dirty="0" smtClean="0">
                <a:latin typeface="+mn-lt"/>
                <a:cs typeface="+mn-cs"/>
                <a:hlinkClick r:id="rId5"/>
              </a:rPr>
              <a:t>http://www.microsoft.com/technet/scriptcenter/scripts/msh/default.mspx?mfr=true</a:t>
            </a:r>
            <a:r>
              <a:rPr lang="es-ES" dirty="0" smtClean="0">
                <a:latin typeface="+mn-lt"/>
                <a:cs typeface="+mn-cs"/>
              </a:rPr>
              <a:t> </a:t>
            </a:r>
            <a:endParaRPr kumimoji="0" lang="es-ES" b="0" i="0" u="none" strike="noStrike" kern="1200" cap="none" spc="0" normalizeH="0" baseline="0" noProof="0" dirty="0" smtClean="0">
              <a:ln>
                <a:noFill/>
              </a:ln>
              <a:solidFill>
                <a:schemeClr val="tx1"/>
              </a:solidFill>
              <a:effectLst/>
              <a:uLnTx/>
              <a:uFillTx/>
              <a:latin typeface="+mn-lt"/>
              <a:ea typeface="+mn-ea"/>
              <a:cs typeface="+mn-cs"/>
            </a:endParaRPr>
          </a:p>
          <a:p>
            <a:pPr marL="852488" lvl="1" indent="-396875">
              <a:lnSpc>
                <a:spcPct val="90000"/>
              </a:lnSpc>
              <a:spcBef>
                <a:spcPct val="20000"/>
              </a:spcBef>
              <a:buFontTx/>
              <a:buBlip>
                <a:blip r:embed="rId4"/>
              </a:buBlip>
            </a:pPr>
            <a:r>
              <a:rPr lang="es-ES" dirty="0" smtClean="0">
                <a:latin typeface="+mn-lt"/>
                <a:cs typeface="+mn-cs"/>
                <a:hlinkClick r:id="rId6"/>
              </a:rPr>
              <a:t>Scriptomaticv2</a:t>
            </a:r>
            <a:endParaRPr lang="es-ES" dirty="0" smtClean="0">
              <a:latin typeface="+mn-lt"/>
              <a:cs typeface="+mn-cs"/>
            </a:endParaRPr>
          </a:p>
          <a:p>
            <a:pPr marL="852488" lvl="1" indent="-396875">
              <a:lnSpc>
                <a:spcPct val="90000"/>
              </a:lnSpc>
              <a:spcBef>
                <a:spcPct val="20000"/>
              </a:spcBef>
              <a:buFontTx/>
              <a:buBlip>
                <a:blip r:embed="rId4"/>
              </a:buBlip>
            </a:pPr>
            <a:r>
              <a:rPr kumimoji="0" lang="es-ES" b="0" i="0" u="none" strike="noStrike" kern="1200" cap="none" spc="0" normalizeH="0" baseline="0" noProof="0" dirty="0" err="1" smtClean="0">
                <a:ln>
                  <a:noFill/>
                </a:ln>
                <a:solidFill>
                  <a:schemeClr val="tx1"/>
                </a:solidFill>
                <a:effectLst/>
                <a:uLnTx/>
                <a:uFillTx/>
                <a:latin typeface="+mn-lt"/>
                <a:ea typeface="+mn-ea"/>
                <a:cs typeface="+mn-cs"/>
                <a:hlinkClick r:id="rId7"/>
              </a:rPr>
              <a:t>WMICodeCreator</a:t>
            </a:r>
            <a:endParaRPr kumimoji="0" lang="es-ES" b="0" i="0" u="none" strike="noStrike" kern="1200" cap="none" spc="0" normalizeH="0" baseline="0" noProof="0" dirty="0" smtClean="0">
              <a:ln>
                <a:noFill/>
              </a:ln>
              <a:solidFill>
                <a:schemeClr val="tx1"/>
              </a:solidFill>
              <a:effectLst/>
              <a:uLnTx/>
              <a:uFillTx/>
              <a:latin typeface="+mn-lt"/>
              <a:ea typeface="+mn-ea"/>
              <a:cs typeface="+mn-cs"/>
            </a:endParaRPr>
          </a:p>
          <a:p>
            <a:pPr marL="852488" lvl="1" indent="-396875">
              <a:lnSpc>
                <a:spcPct val="90000"/>
              </a:lnSpc>
              <a:spcBef>
                <a:spcPct val="20000"/>
              </a:spcBef>
              <a:buFontTx/>
              <a:buBlip>
                <a:blip r:embed="rId4"/>
              </a:buBlip>
            </a:pPr>
            <a:r>
              <a:rPr lang="es-ES" dirty="0" smtClean="0">
                <a:latin typeface="+mn-lt"/>
                <a:cs typeface="+mn-cs"/>
                <a:hlinkClick r:id="rId8"/>
              </a:rPr>
              <a:t>WMI Explorer</a:t>
            </a:r>
            <a:r>
              <a:rPr lang="es-ES" dirty="0" smtClean="0">
                <a:latin typeface="+mn-lt"/>
                <a:cs typeface="+mn-cs"/>
              </a:rPr>
              <a:t> (</a:t>
            </a:r>
            <a:r>
              <a:rPr lang="es-ES" dirty="0" err="1" smtClean="0">
                <a:latin typeface="+mn-lt"/>
                <a:cs typeface="+mn-cs"/>
              </a:rPr>
              <a:t>PowerShell</a:t>
            </a:r>
            <a:r>
              <a:rPr lang="es-ES" dirty="0" smtClean="0">
                <a:latin typeface="+mn-lt"/>
                <a:cs typeface="+mn-cs"/>
              </a:rPr>
              <a:t> Script de </a:t>
            </a:r>
            <a:r>
              <a:rPr lang="es-ES" dirty="0" smtClean="0">
                <a:latin typeface="+mn-lt"/>
                <a:cs typeface="+mn-cs"/>
                <a:hlinkClick r:id="rId9"/>
              </a:rPr>
              <a:t>http://thepowershellguy.com</a:t>
            </a:r>
            <a:r>
              <a:rPr lang="es-ES" dirty="0" smtClean="0">
                <a:latin typeface="+mn-lt"/>
                <a:cs typeface="+mn-cs"/>
              </a:rPr>
              <a:t>)</a:t>
            </a:r>
          </a:p>
          <a:p>
            <a:pPr marL="852488" lvl="1" indent="-396875">
              <a:lnSpc>
                <a:spcPct val="90000"/>
              </a:lnSpc>
              <a:spcBef>
                <a:spcPct val="20000"/>
              </a:spcBef>
              <a:buFontTx/>
              <a:buBlip>
                <a:blip r:embed="rId4"/>
              </a:buBlip>
            </a:pPr>
            <a:r>
              <a:rPr kumimoji="0" lang="es-ES" b="0" i="0" u="none" strike="noStrike" kern="1200" cap="none" spc="0" normalizeH="0" baseline="0" noProof="0" dirty="0" smtClean="0">
                <a:ln>
                  <a:noFill/>
                </a:ln>
                <a:solidFill>
                  <a:schemeClr val="tx1"/>
                </a:solidFill>
                <a:effectLst/>
                <a:uLnTx/>
                <a:uFillTx/>
                <a:latin typeface="+mn-lt"/>
                <a:ea typeface="+mn-ea"/>
                <a:cs typeface="+mn-cs"/>
                <a:hlinkClick r:id="rId10"/>
              </a:rPr>
              <a:t>WMI Explorer</a:t>
            </a:r>
            <a:endParaRPr kumimoji="0" lang="es-ES"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a:xfrm>
            <a:off x="642910" y="2285992"/>
            <a:ext cx="7681913" cy="3714776"/>
          </a:xfrm>
        </p:spPr>
        <p:txBody>
          <a:bodyPr/>
          <a:lstStyle/>
          <a:p>
            <a:r>
              <a:rPr lang="es-ES" sz="4800" dirty="0" smtClean="0"/>
              <a:t>Tareas de Administración del Sistema con </a:t>
            </a:r>
            <a:r>
              <a:rPr lang="es-ES" sz="4800" dirty="0" err="1" smtClean="0"/>
              <a:t>PowerShell</a:t>
            </a:r>
            <a:r>
              <a:rPr lang="es-ES" sz="4800" dirty="0" smtClean="0"/>
              <a:t> </a:t>
            </a:r>
          </a:p>
          <a:p>
            <a:pPr lvl="1" algn="l">
              <a:buFont typeface="Arial" pitchFamily="34" charset="0"/>
              <a:buChar char="•"/>
            </a:pPr>
            <a:r>
              <a:rPr lang="es-ES" dirty="0" smtClean="0"/>
              <a:t>	Información del sistema</a:t>
            </a:r>
          </a:p>
          <a:p>
            <a:pPr lvl="1" algn="l">
              <a:buFont typeface="Arial" pitchFamily="34" charset="0"/>
              <a:buChar char="•"/>
            </a:pPr>
            <a:r>
              <a:rPr lang="es-ES" dirty="0" smtClean="0"/>
              <a:t>    Actualizaciones Instaladas</a:t>
            </a:r>
          </a:p>
          <a:p>
            <a:pPr lvl="1" algn="l">
              <a:buFont typeface="Arial" pitchFamily="34" charset="0"/>
              <a:buChar char="•"/>
            </a:pPr>
            <a:r>
              <a:rPr lang="es-ES" dirty="0" smtClean="0"/>
              <a:t>	Impresoras</a:t>
            </a:r>
            <a:endParaRPr lang="es-ES" dirty="0"/>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Objetos COM y .NET</a:t>
            </a:r>
            <a:endParaRPr lang="es-ES" dirty="0"/>
          </a:p>
        </p:txBody>
      </p:sp>
      <p:sp>
        <p:nvSpPr>
          <p:cNvPr id="3" name="2 Marcador de contenido"/>
          <p:cNvSpPr>
            <a:spLocks noGrp="1"/>
          </p:cNvSpPr>
          <p:nvPr>
            <p:ph idx="1"/>
          </p:nvPr>
        </p:nvSpPr>
        <p:spPr>
          <a:xfrm>
            <a:off x="381000" y="1214422"/>
            <a:ext cx="8382000" cy="4087273"/>
          </a:xfrm>
        </p:spPr>
        <p:txBody>
          <a:bodyPr/>
          <a:lstStyle/>
          <a:p>
            <a:r>
              <a:rPr lang="es-ES" sz="2800" dirty="0" smtClean="0"/>
              <a:t>La mayor parte de los objetos COM y objetos derivados de las clases COM del .NET Framework pueden crearse con el </a:t>
            </a:r>
            <a:r>
              <a:rPr lang="es-ES" sz="2800" dirty="0" err="1" smtClean="0"/>
              <a:t>Cmdlet</a:t>
            </a:r>
            <a:r>
              <a:rPr lang="es-ES" sz="2800" dirty="0" smtClean="0"/>
              <a:t> </a:t>
            </a:r>
            <a:r>
              <a:rPr lang="es-ES" sz="2800" b="1" dirty="0" smtClean="0"/>
              <a:t>New-</a:t>
            </a:r>
            <a:r>
              <a:rPr lang="es-ES" sz="2800" b="1" dirty="0" err="1" smtClean="0"/>
              <a:t>Object</a:t>
            </a:r>
            <a:endParaRPr lang="es-ES" sz="2800" b="1" dirty="0" smtClean="0"/>
          </a:p>
          <a:p>
            <a:r>
              <a:rPr lang="es-ES" sz="2800" dirty="0" smtClean="0"/>
              <a:t>Ver: </a:t>
            </a:r>
            <a:r>
              <a:rPr lang="es-ES" sz="2000" dirty="0" smtClean="0">
                <a:hlinkClick r:id="rId2"/>
              </a:rPr>
              <a:t>http://msdn2.microsoft.com/es-es/library/ms306608(vs.80).aspx</a:t>
            </a:r>
            <a:r>
              <a:rPr lang="es-ES" sz="2000" dirty="0" smtClean="0"/>
              <a:t> </a:t>
            </a:r>
            <a:endParaRPr lang="es-ES" sz="2800" dirty="0" smtClean="0"/>
          </a:p>
          <a:p>
            <a:r>
              <a:rPr lang="es-ES" sz="2800" dirty="0" smtClean="0"/>
              <a:t>Las clases estáticas, como </a:t>
            </a:r>
            <a:r>
              <a:rPr lang="es-ES" sz="2800" dirty="0" err="1" smtClean="0"/>
              <a:t>System.Math</a:t>
            </a:r>
            <a:r>
              <a:rPr lang="es-ES" sz="2800" dirty="0" smtClean="0"/>
              <a:t> o </a:t>
            </a:r>
            <a:r>
              <a:rPr lang="es-ES" sz="2800" dirty="0" err="1" smtClean="0"/>
              <a:t>System.Environment</a:t>
            </a:r>
            <a:r>
              <a:rPr lang="es-ES" sz="2800" dirty="0" smtClean="0"/>
              <a:t>, pueden manejarse directamente:</a:t>
            </a:r>
          </a:p>
          <a:p>
            <a:pPr lvl="1"/>
            <a:r>
              <a:rPr lang="es-ES" sz="2400" dirty="0" smtClean="0"/>
              <a:t>PS&gt; [</a:t>
            </a:r>
            <a:r>
              <a:rPr lang="es-ES" sz="2400" dirty="0" err="1" smtClean="0"/>
              <a:t>system.math</a:t>
            </a:r>
            <a:r>
              <a:rPr lang="es-ES" sz="2400" dirty="0" smtClean="0"/>
              <a:t>]::</a:t>
            </a:r>
            <a:r>
              <a:rPr lang="es-ES" sz="2400" dirty="0" err="1" smtClean="0"/>
              <a:t>Sqrt</a:t>
            </a:r>
            <a:r>
              <a:rPr lang="es-ES" sz="2400" dirty="0" smtClean="0"/>
              <a:t>(5)</a:t>
            </a:r>
          </a:p>
          <a:p>
            <a:pPr lvl="1"/>
            <a:r>
              <a:rPr lang="es-ES" sz="2400" dirty="0" smtClean="0"/>
              <a:t>PS&gt; [</a:t>
            </a:r>
            <a:r>
              <a:rPr lang="es-ES" sz="2400" dirty="0" err="1" smtClean="0"/>
              <a:t>system.environment</a:t>
            </a:r>
            <a:r>
              <a:rPr lang="es-ES" sz="2400" dirty="0" smtClean="0"/>
              <a:t>]::</a:t>
            </a:r>
            <a:r>
              <a:rPr lang="es-ES" sz="2400" dirty="0" err="1" smtClean="0"/>
              <a:t>get_OSVersion</a:t>
            </a:r>
            <a:r>
              <a:rPr lang="es-ES" sz="2400" dirty="0" smtClean="0"/>
              <a:t>()</a:t>
            </a:r>
            <a:endParaRPr lang="es-ES" sz="2400" dirty="0"/>
          </a:p>
        </p:txBody>
      </p:sp>
      <p:pic>
        <p:nvPicPr>
          <p:cNvPr id="5123" name="Picture 3"/>
          <p:cNvPicPr>
            <a:picLocks noChangeAspect="1" noChangeArrowheads="1"/>
          </p:cNvPicPr>
          <p:nvPr/>
        </p:nvPicPr>
        <p:blipFill>
          <a:blip r:embed="rId3"/>
          <a:srcRect/>
          <a:stretch>
            <a:fillRect/>
          </a:stretch>
        </p:blipFill>
        <p:spPr bwMode="auto">
          <a:xfrm>
            <a:off x="214282" y="5357826"/>
            <a:ext cx="8748742" cy="777869"/>
          </a:xfrm>
          <a:prstGeom prst="rect">
            <a:avLst/>
          </a:prstGeom>
          <a:noFill/>
          <a:ln w="9525">
            <a:noFill/>
            <a:miter lim="800000"/>
            <a:headEnd/>
            <a:tailEnd/>
          </a:ln>
          <a:effectLst/>
        </p:spPr>
      </p:pic>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a:xfrm>
            <a:off x="642910" y="2285992"/>
            <a:ext cx="7681913" cy="3714776"/>
          </a:xfrm>
        </p:spPr>
        <p:txBody>
          <a:bodyPr/>
          <a:lstStyle/>
          <a:p>
            <a:r>
              <a:rPr lang="es-ES" sz="4800" dirty="0" smtClean="0"/>
              <a:t>Objetos COM y .NET</a:t>
            </a:r>
          </a:p>
          <a:p>
            <a:pPr lvl="1" algn="l">
              <a:buFont typeface="Arial" pitchFamily="34" charset="0"/>
              <a:buChar char="•"/>
            </a:pPr>
            <a:r>
              <a:rPr lang="es-ES" dirty="0" smtClean="0"/>
              <a:t>	Control de Internet Explorer</a:t>
            </a:r>
          </a:p>
          <a:p>
            <a:pPr lvl="1" algn="l">
              <a:buFont typeface="Arial" pitchFamily="34" charset="0"/>
              <a:buChar char="•"/>
            </a:pPr>
            <a:r>
              <a:rPr lang="es-ES" dirty="0" smtClean="0"/>
              <a:t>    Una aplicación completa</a:t>
            </a:r>
            <a:r>
              <a:rPr lang="es-ES" dirty="0"/>
              <a:t> </a:t>
            </a:r>
            <a:r>
              <a:rPr lang="es-ES" dirty="0" smtClean="0"/>
              <a:t>en </a:t>
            </a:r>
            <a:r>
              <a:rPr lang="es-ES" dirty="0" err="1" smtClean="0"/>
              <a:t>PowerShell</a:t>
            </a:r>
            <a:endParaRPr lang="es-ES" dirty="0" smtClean="0"/>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Personalización: Perfiles</a:t>
            </a:r>
            <a:endParaRPr lang="es-ES" dirty="0"/>
          </a:p>
        </p:txBody>
      </p:sp>
      <p:sp>
        <p:nvSpPr>
          <p:cNvPr id="3" name="2 Marcador de contenido"/>
          <p:cNvSpPr>
            <a:spLocks noGrp="1"/>
          </p:cNvSpPr>
          <p:nvPr>
            <p:ph idx="1"/>
          </p:nvPr>
        </p:nvSpPr>
        <p:spPr>
          <a:xfrm>
            <a:off x="357158" y="1000108"/>
            <a:ext cx="8382000" cy="4992136"/>
          </a:xfrm>
        </p:spPr>
        <p:txBody>
          <a:bodyPr/>
          <a:lstStyle/>
          <a:p>
            <a:r>
              <a:rPr lang="es-ES" sz="2800" dirty="0" smtClean="0"/>
              <a:t>Permiten que los alias, variables y funciones personalizados se carguen al iniciar una sesión</a:t>
            </a:r>
          </a:p>
          <a:p>
            <a:r>
              <a:rPr lang="es-ES" sz="2800" dirty="0" smtClean="0"/>
              <a:t>Tipos de perfiles</a:t>
            </a:r>
          </a:p>
          <a:p>
            <a:pPr lvl="1"/>
            <a:r>
              <a:rPr lang="es-ES" sz="2000" dirty="0" smtClean="0"/>
              <a:t>Para todos los usuarios y </a:t>
            </a:r>
            <a:r>
              <a:rPr lang="es-ES" sz="2000" dirty="0" err="1" smtClean="0"/>
              <a:t>Shells</a:t>
            </a:r>
            <a:endParaRPr lang="es-ES" sz="2000" dirty="0" smtClean="0"/>
          </a:p>
          <a:p>
            <a:pPr lvl="2"/>
            <a:r>
              <a:rPr lang="es-ES" sz="1600" b="1" dirty="0" smtClean="0"/>
              <a:t>%</a:t>
            </a:r>
            <a:r>
              <a:rPr lang="es-ES" sz="1600" b="1" dirty="0" err="1" smtClean="0"/>
              <a:t>windir</a:t>
            </a:r>
            <a:r>
              <a:rPr lang="es-ES" sz="1600" b="1" dirty="0" smtClean="0"/>
              <a:t>%\system32\</a:t>
            </a:r>
            <a:r>
              <a:rPr lang="es-ES" sz="1600" b="1" dirty="0" err="1" smtClean="0"/>
              <a:t>WindowsPowerShell</a:t>
            </a:r>
            <a:r>
              <a:rPr lang="es-ES" sz="1600" b="1" dirty="0" smtClean="0"/>
              <a:t>\v1.0\profile.ps1</a:t>
            </a:r>
            <a:endParaRPr lang="es-ES" sz="1600" dirty="0" smtClean="0"/>
          </a:p>
          <a:p>
            <a:pPr lvl="1"/>
            <a:r>
              <a:rPr lang="es-ES" sz="2000" dirty="0" smtClean="0"/>
              <a:t>Para todos los usuarios, pero solo para la </a:t>
            </a:r>
            <a:r>
              <a:rPr lang="es-ES" sz="2000" dirty="0" err="1" smtClean="0"/>
              <a:t>Microsoft.PowerShell</a:t>
            </a:r>
            <a:endParaRPr lang="es-ES" sz="2000" dirty="0" smtClean="0"/>
          </a:p>
          <a:p>
            <a:pPr lvl="2"/>
            <a:r>
              <a:rPr lang="es-ES" sz="1600" b="1" dirty="0" smtClean="0"/>
              <a:t>%</a:t>
            </a:r>
            <a:r>
              <a:rPr lang="es-ES" sz="1600" b="1" dirty="0" err="1" smtClean="0"/>
              <a:t>windir</a:t>
            </a:r>
            <a:r>
              <a:rPr lang="es-ES" sz="1600" b="1" dirty="0" smtClean="0"/>
              <a:t>%\system32\</a:t>
            </a:r>
            <a:r>
              <a:rPr lang="es-ES" sz="1600" b="1" dirty="0" err="1" smtClean="0"/>
              <a:t>WindowsPowerShell</a:t>
            </a:r>
            <a:r>
              <a:rPr lang="es-ES" sz="1600" b="1" dirty="0" smtClean="0"/>
              <a:t>\v1.0\ Microsoft.PowerShell_profile.ps1</a:t>
            </a:r>
            <a:endParaRPr lang="es-ES" sz="1400" dirty="0" smtClean="0"/>
          </a:p>
          <a:p>
            <a:pPr lvl="1"/>
            <a:r>
              <a:rPr lang="es-ES" sz="2000" dirty="0" smtClean="0"/>
              <a:t>Para el usuario actual y todas las </a:t>
            </a:r>
            <a:r>
              <a:rPr lang="es-ES" sz="2000" dirty="0" err="1" smtClean="0"/>
              <a:t>Shells</a:t>
            </a:r>
            <a:endParaRPr lang="es-ES" sz="2000" dirty="0" smtClean="0"/>
          </a:p>
          <a:p>
            <a:pPr lvl="2"/>
            <a:r>
              <a:rPr lang="es-ES" sz="1600" b="1" dirty="0" smtClean="0"/>
              <a:t>%</a:t>
            </a:r>
            <a:r>
              <a:rPr lang="es-ES" sz="1600" b="1" dirty="0" err="1" smtClean="0"/>
              <a:t>UserProfile</a:t>
            </a:r>
            <a:r>
              <a:rPr lang="es-ES" sz="1600" b="1" dirty="0" smtClean="0"/>
              <a:t>%\My </a:t>
            </a:r>
            <a:r>
              <a:rPr lang="es-ES" sz="1600" b="1" dirty="0" err="1" smtClean="0"/>
              <a:t>Documents</a:t>
            </a:r>
            <a:r>
              <a:rPr lang="es-ES" sz="1600" b="1" dirty="0" smtClean="0"/>
              <a:t>\</a:t>
            </a:r>
            <a:r>
              <a:rPr lang="es-ES" sz="1600" b="1" dirty="0" err="1" smtClean="0"/>
              <a:t>WindowsPowerShell</a:t>
            </a:r>
            <a:r>
              <a:rPr lang="es-ES" sz="1600" b="1" dirty="0" smtClean="0"/>
              <a:t>\profile.ps1 </a:t>
            </a:r>
            <a:endParaRPr lang="es-ES" sz="1400" dirty="0" smtClean="0"/>
          </a:p>
          <a:p>
            <a:pPr lvl="1"/>
            <a:r>
              <a:rPr lang="es-ES" sz="2000" dirty="0" smtClean="0"/>
              <a:t>Para el usuario actual, pero solo para la </a:t>
            </a:r>
            <a:r>
              <a:rPr lang="es-ES" sz="2000" dirty="0" err="1" smtClean="0"/>
              <a:t>Microsoft.PowerShell</a:t>
            </a:r>
            <a:endParaRPr lang="es-ES" sz="2000" dirty="0" smtClean="0"/>
          </a:p>
          <a:p>
            <a:pPr lvl="2"/>
            <a:r>
              <a:rPr lang="es-ES" sz="1600" b="1" dirty="0" smtClean="0"/>
              <a:t>%</a:t>
            </a:r>
            <a:r>
              <a:rPr lang="es-ES" sz="1600" b="1" dirty="0" err="1" smtClean="0"/>
              <a:t>UserProfile</a:t>
            </a:r>
            <a:r>
              <a:rPr lang="es-ES" sz="1600" b="1" dirty="0" smtClean="0"/>
              <a:t>%\My </a:t>
            </a:r>
            <a:r>
              <a:rPr lang="es-ES" sz="1600" b="1" dirty="0" err="1" smtClean="0"/>
              <a:t>Documents</a:t>
            </a:r>
            <a:r>
              <a:rPr lang="es-ES" sz="1600" b="1" dirty="0" smtClean="0"/>
              <a:t>\</a:t>
            </a:r>
            <a:r>
              <a:rPr lang="es-ES" sz="1600" b="1" dirty="0" err="1" smtClean="0"/>
              <a:t>WindowsPowerShell</a:t>
            </a:r>
            <a:r>
              <a:rPr lang="es-ES" sz="1600" b="1" dirty="0" smtClean="0"/>
              <a:t>\Microsoft.PowerShell_profile.ps1</a:t>
            </a:r>
          </a:p>
          <a:p>
            <a:r>
              <a:rPr lang="es-ES" sz="2800" dirty="0" smtClean="0"/>
              <a:t>También se puede configurar la apariencia de la ventana</a:t>
            </a:r>
          </a:p>
        </p:txBody>
      </p:sp>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a:xfrm>
            <a:off x="642910" y="2786058"/>
            <a:ext cx="7681913" cy="1428760"/>
          </a:xfrm>
        </p:spPr>
        <p:txBody>
          <a:bodyPr/>
          <a:lstStyle/>
          <a:p>
            <a:r>
              <a:rPr lang="es-ES" sz="4800" dirty="0" smtClean="0"/>
              <a:t>Personalización de </a:t>
            </a:r>
            <a:r>
              <a:rPr lang="es-ES" sz="4800" dirty="0" err="1" smtClean="0"/>
              <a:t>PowerShell</a:t>
            </a:r>
            <a:endParaRPr lang="es-ES" sz="4800"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Disponibilidad de Powershell</a:t>
            </a:r>
            <a:endParaRPr lang="es-ES" dirty="0"/>
          </a:p>
        </p:txBody>
      </p:sp>
      <p:sp>
        <p:nvSpPr>
          <p:cNvPr id="3" name="2 Marcador de texto"/>
          <p:cNvSpPr>
            <a:spLocks noGrp="1"/>
          </p:cNvSpPr>
          <p:nvPr>
            <p:ph type="body" sz="quarter" idx="10"/>
          </p:nvPr>
        </p:nvSpPr>
        <p:spPr/>
        <p:txBody>
          <a:bodyPr/>
          <a:lstStyle/>
          <a:p>
            <a:r>
              <a:rPr lang="es-ES" dirty="0" smtClean="0"/>
              <a:t>Descarga gratuita:</a:t>
            </a:r>
          </a:p>
          <a:p>
            <a:pPr lvl="1"/>
            <a:r>
              <a:rPr lang="es-ES" dirty="0" smtClean="0"/>
              <a:t>Para Windows XP, Windows Vista, Windows server 2003 </a:t>
            </a:r>
            <a:r>
              <a:rPr lang="es-ES" sz="1800" dirty="0" smtClean="0"/>
              <a:t>(tanto x86 como x64)</a:t>
            </a:r>
            <a:endParaRPr lang="es-ES" dirty="0" smtClean="0"/>
          </a:p>
          <a:p>
            <a:pPr lvl="1"/>
            <a:r>
              <a:rPr lang="es-ES" dirty="0" smtClean="0"/>
              <a:t>Requiere .NET Framework 2.0  </a:t>
            </a:r>
          </a:p>
          <a:p>
            <a:pPr lvl="1"/>
            <a:r>
              <a:rPr lang="es-ES" dirty="0" smtClean="0">
                <a:hlinkClick r:id="rId2"/>
              </a:rPr>
              <a:t>http://www.microsoft.com/windowsserver2003/technologies/management/powershell/download.mspx</a:t>
            </a:r>
            <a:r>
              <a:rPr lang="es-ES" dirty="0" smtClean="0"/>
              <a:t> </a:t>
            </a:r>
          </a:p>
          <a:p>
            <a:r>
              <a:rPr lang="es-ES" dirty="0" smtClean="0"/>
              <a:t>Incluida como una característica en Windows Server 2008</a:t>
            </a:r>
          </a:p>
          <a:p>
            <a:pPr lvl="1"/>
            <a:r>
              <a:rPr lang="es-ES" dirty="0" smtClean="0"/>
              <a:t>Se instala desde el Server Manager</a:t>
            </a:r>
          </a:p>
        </p:txBody>
      </p:sp>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txBox="1">
            <a:spLocks noGrp="1"/>
          </p:cNvSpPr>
          <p:nvPr/>
        </p:nvSpPr>
        <p:spPr bwMode="auto">
          <a:xfrm>
            <a:off x="457200" y="6245225"/>
            <a:ext cx="2133600" cy="476250"/>
          </a:xfrm>
          <a:prstGeom prst="rect">
            <a:avLst/>
          </a:prstGeom>
          <a:noFill/>
          <a:ln w="9525">
            <a:noFill/>
            <a:miter lim="800000"/>
            <a:headEnd/>
            <a:tailEnd/>
          </a:ln>
        </p:spPr>
        <p:txBody>
          <a:bodyPr/>
          <a:lstStyle/>
          <a:p>
            <a:fld id="{336F6650-DA44-4240-9654-402855213B2B}" type="datetime1">
              <a:rPr lang="en-US" sz="1400"/>
              <a:pPr/>
              <a:t>9/13/2007</a:t>
            </a:fld>
            <a:endParaRPr lang="en-US" sz="1400"/>
          </a:p>
        </p:txBody>
      </p:sp>
      <p:sp>
        <p:nvSpPr>
          <p:cNvPr id="33795"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4392099E-5C2E-40E6-87AB-619AF875AEEA}" type="slidenum">
              <a:rPr lang="en-US" sz="1400"/>
              <a:pPr algn="r"/>
              <a:t>40</a:t>
            </a:fld>
            <a:endParaRPr lang="en-US" sz="1400"/>
          </a:p>
        </p:txBody>
      </p:sp>
      <p:sp>
        <p:nvSpPr>
          <p:cNvPr id="33796" name="Rectangle 2"/>
          <p:cNvSpPr>
            <a:spLocks noGrp="1" noChangeArrowheads="1"/>
          </p:cNvSpPr>
          <p:nvPr>
            <p:ph type="title"/>
          </p:nvPr>
        </p:nvSpPr>
        <p:spPr/>
        <p:txBody>
          <a:bodyPr vert="horz" wrap="square" lIns="0" tIns="0" rIns="0" bIns="0" rtlCol="0" anchor="t">
            <a:spAutoFit/>
          </a:bodyPr>
          <a:lstStyle/>
          <a:p>
            <a:r>
              <a:rPr smtClean="0"/>
              <a:t>Recursos</a:t>
            </a:r>
          </a:p>
        </p:txBody>
      </p:sp>
      <p:graphicFrame>
        <p:nvGraphicFramePr>
          <p:cNvPr id="72766" name="Group 62"/>
          <p:cNvGraphicFramePr>
            <a:graphicFrameLocks noGrp="1"/>
          </p:cNvGraphicFramePr>
          <p:nvPr/>
        </p:nvGraphicFramePr>
        <p:xfrm>
          <a:off x="261968" y="1357298"/>
          <a:ext cx="8667750" cy="4200845"/>
        </p:xfrm>
        <a:graphic>
          <a:graphicData uri="http://schemas.openxmlformats.org/drawingml/2006/table">
            <a:tbl>
              <a:tblPr/>
              <a:tblGrid>
                <a:gridCol w="2921000"/>
                <a:gridCol w="5746750"/>
              </a:tblGrid>
              <a:tr h="373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smtClean="0">
                          <a:solidFill>
                            <a:srgbClr val="FFFF00"/>
                          </a:solidFill>
                          <a:effectLst/>
                          <a:latin typeface="Tahoma" pitchFamily="34" charset="0"/>
                        </a:rPr>
                        <a:t>Windows </a:t>
                      </a:r>
                      <a:r>
                        <a:rPr kumimoji="0" lang="en-US" sz="1500" b="0" i="0" u="none" strike="noStrike" cap="none" normalizeH="0" baseline="0" dirty="0" err="1" smtClean="0">
                          <a:solidFill>
                            <a:srgbClr val="FFFF00"/>
                          </a:solidFill>
                          <a:effectLst/>
                          <a:latin typeface="Tahoma" pitchFamily="34" charset="0"/>
                        </a:rPr>
                        <a:t>PowerShell</a:t>
                      </a:r>
                      <a:r>
                        <a:rPr kumimoji="0" lang="en-US" sz="1500" b="0" i="0" u="none" strike="noStrike" cap="none" normalizeH="0" baseline="0" dirty="0" smtClean="0">
                          <a:solidFill>
                            <a:srgbClr val="FFFF00"/>
                          </a:solidFill>
                          <a:effectLst/>
                          <a:latin typeface="Tahoma" pitchFamily="34" charset="0"/>
                        </a:rPr>
                        <a:t> site</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hlinkClick r:id=""/>
                        </a:rPr>
                        <a:t>www.microsoft.com/powershell</a:t>
                      </a:r>
                      <a:r>
                        <a:rPr kumimoji="0" lang="en-US" sz="1500" b="0" i="0" u="none" strike="noStrike" cap="none" normalizeH="0" baseline="0" smtClean="0">
                          <a:solidFill>
                            <a:srgbClr val="FFFF00"/>
                          </a:solidFill>
                          <a:effectLst/>
                          <a:latin typeface="Tahoma" pitchFamily="34" charset="0"/>
                        </a:rPr>
                        <a:t> </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smtClean="0">
                          <a:solidFill>
                            <a:srgbClr val="FFFF00"/>
                          </a:solidFill>
                          <a:effectLst/>
                          <a:latin typeface="Tahoma" pitchFamily="34" charset="0"/>
                        </a:rPr>
                        <a:t>Newsgroup</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rPr>
                        <a:t>microsoft.public.windows.powershell</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r>
              <a:tr h="438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rPr>
                        <a:t>Team blog</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hlinkClick r:id=""/>
                        </a:rPr>
                        <a:t>http://blogs.msdn.com/powershell</a:t>
                      </a:r>
                      <a:r>
                        <a:rPr kumimoji="0" lang="en-US" sz="1500" b="0" i="0" u="none" strike="noStrike" cap="none" normalizeH="0" baseline="0" smtClean="0">
                          <a:solidFill>
                            <a:srgbClr val="FFFF00"/>
                          </a:solidFill>
                          <a:effectLst/>
                          <a:latin typeface="Tahoma" pitchFamily="34" charset="0"/>
                        </a:rPr>
                        <a:t> </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r>
              <a:tr h="458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rPr>
                        <a:t>Channel 9</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hlinkClick r:id=""/>
                        </a:rPr>
                        <a:t>http://channel9.msdn.com/tags/powershell</a:t>
                      </a:r>
                      <a:r>
                        <a:rPr kumimoji="0" lang="en-US" sz="1500" b="0" i="0" u="none" strike="noStrike" cap="none" normalizeH="0" baseline="0" smtClean="0">
                          <a:solidFill>
                            <a:srgbClr val="FFFF00"/>
                          </a:solidFill>
                          <a:effectLst/>
                          <a:latin typeface="Tahoma" pitchFamily="34" charset="0"/>
                        </a:rPr>
                        <a:t> </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r>
              <a:tr h="458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rPr>
                        <a:t>Wiki</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hlinkClick r:id=""/>
                        </a:rPr>
                        <a:t>http://channel9.msdn.com/wiki/default.aspx/channel9.powershell</a:t>
                      </a:r>
                      <a:r>
                        <a:rPr kumimoji="0" lang="en-US" sz="1500" b="0" i="0" u="none" strike="noStrike" cap="none" normalizeH="0" baseline="0" smtClean="0">
                          <a:solidFill>
                            <a:srgbClr val="FFFF00"/>
                          </a:solidFill>
                          <a:effectLst/>
                          <a:latin typeface="Tahoma" pitchFamily="34" charset="0"/>
                        </a:rPr>
                        <a:t> </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r>
              <a:tr h="458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rPr>
                        <a:t>TechNet Script Center</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smtClean="0">
                          <a:solidFill>
                            <a:srgbClr val="FFFF00"/>
                          </a:solidFill>
                          <a:effectLst/>
                          <a:latin typeface="Tahoma" pitchFamily="34" charset="0"/>
                          <a:hlinkClick r:id=""/>
                        </a:rPr>
                        <a:t>http://www.microsoft.com/technet/scriptcenter/powershell</a:t>
                      </a:r>
                      <a:r>
                        <a:rPr kumimoji="0" lang="en-US" sz="1500" b="0" i="0" u="none" strike="noStrike" cap="none" normalizeH="0" baseline="0" dirty="0" smtClean="0">
                          <a:solidFill>
                            <a:srgbClr val="FFFF00"/>
                          </a:solidFill>
                          <a:effectLst/>
                          <a:latin typeface="Tahoma" pitchFamily="34" charset="0"/>
                        </a:rPr>
                        <a:t> </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r>
              <a:tr h="458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smtClean="0">
                          <a:solidFill>
                            <a:srgbClr val="FFFF00"/>
                          </a:solidFill>
                          <a:effectLst/>
                          <a:latin typeface="Tahoma" pitchFamily="34" charset="0"/>
                        </a:rPr>
                        <a:t>Windows </a:t>
                      </a:r>
                      <a:r>
                        <a:rPr kumimoji="0" lang="en-US" sz="1500" b="0" i="0" u="none" strike="noStrike" cap="none" normalizeH="0" baseline="0" dirty="0" err="1" smtClean="0">
                          <a:solidFill>
                            <a:srgbClr val="FFFF00"/>
                          </a:solidFill>
                          <a:effectLst/>
                          <a:latin typeface="Tahoma" pitchFamily="34" charset="0"/>
                        </a:rPr>
                        <a:t>PowerShell</a:t>
                      </a:r>
                      <a:r>
                        <a:rPr kumimoji="0" lang="en-US" sz="1500" b="0" i="0" u="none" strike="noStrike" cap="none" normalizeH="0" baseline="0" dirty="0" smtClean="0">
                          <a:solidFill>
                            <a:srgbClr val="FFFF00"/>
                          </a:solidFill>
                          <a:effectLst/>
                          <a:latin typeface="Tahoma" pitchFamily="34" charset="0"/>
                        </a:rPr>
                        <a:t> 1.0 Documentation Pack</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smtClean="0">
                          <a:solidFill>
                            <a:srgbClr val="FFFF00"/>
                          </a:solidFill>
                          <a:effectLst/>
                          <a:latin typeface="Tahoma" pitchFamily="34" charset="0"/>
                          <a:hlinkClick r:id="rId3"/>
                        </a:rPr>
                        <a:t>http://go.microsoft.com/fwlink/?linkid=64774</a:t>
                      </a:r>
                      <a:r>
                        <a:rPr kumimoji="0" lang="en-US" sz="1500" b="0" i="0" u="none" strike="noStrike" cap="none" normalizeH="0" baseline="0" dirty="0" smtClean="0">
                          <a:solidFill>
                            <a:srgbClr val="FFFF00"/>
                          </a:solidFill>
                          <a:effectLst/>
                          <a:latin typeface="Tahoma" pitchFamily="34" charset="0"/>
                        </a:rPr>
                        <a:t> </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r>
              <a:tr h="458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err="1" smtClean="0">
                          <a:solidFill>
                            <a:srgbClr val="FFFF00"/>
                          </a:solidFill>
                          <a:effectLst/>
                          <a:latin typeface="Tahoma" pitchFamily="34" charset="0"/>
                        </a:rPr>
                        <a:t>PowerShell</a:t>
                      </a:r>
                      <a:r>
                        <a:rPr kumimoji="0" lang="en-US" sz="1500" b="0" i="0" u="none" strike="noStrike" cap="none" normalizeH="0" baseline="0" dirty="0" smtClean="0">
                          <a:solidFill>
                            <a:srgbClr val="FFFF00"/>
                          </a:solidFill>
                          <a:effectLst/>
                          <a:latin typeface="Tahoma" pitchFamily="34" charset="0"/>
                        </a:rPr>
                        <a:t> Graphical Help File</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smtClean="0">
                          <a:solidFill>
                            <a:srgbClr val="FFFF00"/>
                          </a:solidFill>
                          <a:effectLst/>
                          <a:latin typeface="Tahoma" pitchFamily="34" charset="0"/>
                          <a:hlinkClick r:id="rId4"/>
                        </a:rPr>
                        <a:t>http://www.microsoft.com/downloads/details.aspx?familyid=3B3F7CE4-43EA-4A21-90CC-966A7FC6C6E8&amp;displaylang=en</a:t>
                      </a:r>
                      <a:r>
                        <a:rPr kumimoji="0" lang="en-US" sz="1500" b="0" i="0" u="none" strike="noStrike" cap="none" normalizeH="0" baseline="0" smtClean="0">
                          <a:solidFill>
                            <a:srgbClr val="FFFF00"/>
                          </a:solidFill>
                          <a:effectLst/>
                          <a:latin typeface="Tahoma" pitchFamily="34" charset="0"/>
                        </a:rPr>
                        <a:t> </a:t>
                      </a:r>
                      <a:endParaRPr kumimoji="0" lang="en-US" sz="1500" b="0" i="0" u="none" strike="noStrike" cap="none" normalizeH="0" baseline="0" dirty="0" smtClean="0">
                        <a:solidFill>
                          <a:srgbClr val="FFFF00"/>
                        </a:solidFill>
                        <a:effectLst/>
                        <a:latin typeface="Tahoma" pitchFamily="34" charset="0"/>
                      </a:endParaRP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r>
              <a:tr h="458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smtClean="0">
                          <a:solidFill>
                            <a:srgbClr val="FFFF00"/>
                          </a:solidFill>
                          <a:effectLst/>
                          <a:latin typeface="Tahoma" pitchFamily="34" charset="0"/>
                        </a:rPr>
                        <a:t>QUEST </a:t>
                      </a:r>
                      <a:r>
                        <a:rPr kumimoji="0" lang="en-US" sz="1500" b="0" i="0" u="none" strike="noStrike" cap="none" normalizeH="0" baseline="0" dirty="0" err="1" smtClean="0">
                          <a:solidFill>
                            <a:srgbClr val="FFFF00"/>
                          </a:solidFill>
                          <a:effectLst/>
                          <a:latin typeface="Tahoma" pitchFamily="34" charset="0"/>
                        </a:rPr>
                        <a:t>PoweGUI</a:t>
                      </a:r>
                      <a:endParaRPr kumimoji="0" lang="en-US" sz="1500" b="0" i="0" u="none" strike="noStrike" cap="none" normalizeH="0" baseline="0" dirty="0" smtClean="0">
                        <a:solidFill>
                          <a:srgbClr val="FFFF00"/>
                        </a:solidFill>
                        <a:effectLst/>
                        <a:latin typeface="Tahoma" pitchFamily="34" charset="0"/>
                      </a:endParaRP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smtClean="0">
                          <a:solidFill>
                            <a:srgbClr val="FFFF00"/>
                          </a:solidFill>
                          <a:effectLst/>
                          <a:latin typeface="Tahoma" pitchFamily="34" charset="0"/>
                          <a:hlinkClick r:id="rId5"/>
                        </a:rPr>
                        <a:t>http://www.powergui.org</a:t>
                      </a:r>
                      <a:r>
                        <a:rPr kumimoji="0" lang="en-US" sz="1500" b="0" i="0" u="none" strike="noStrike" cap="none" normalizeH="0" baseline="0" dirty="0" smtClean="0">
                          <a:solidFill>
                            <a:srgbClr val="FFFF00"/>
                          </a:solidFill>
                          <a:effectLst/>
                          <a:latin typeface="Tahoma" pitchFamily="34" charset="0"/>
                        </a:rPr>
                        <a:t> </a:t>
                      </a:r>
                    </a:p>
                  </a:txBody>
                  <a:tcPr anchor="ctr" horzOverflow="overflow">
                    <a:lnL w="12700" cap="flat" cmpd="sng" algn="ctr">
                      <a:solidFill>
                        <a:srgbClr val="FFFF00"/>
                      </a:solidFill>
                      <a:prstDash val="solid"/>
                      <a:round/>
                      <a:headEnd type="none" w="med" len="med"/>
                      <a:tailEnd type="none" w="med" len="med"/>
                    </a:lnL>
                    <a:lnR w="12700" cap="flat" cmpd="sng" algn="ctr">
                      <a:solidFill>
                        <a:srgbClr val="FFFF00"/>
                      </a:solidFill>
                      <a:prstDash val="solid"/>
                      <a:round/>
                      <a:headEnd type="none" w="med" len="med"/>
                      <a:tailEnd type="none" w="med" len="med"/>
                    </a:lnR>
                    <a:lnT w="12700" cap="flat" cmpd="sng" algn="ctr">
                      <a:solidFill>
                        <a:srgbClr val="FFFF00"/>
                      </a:solidFill>
                      <a:prstDash val="solid"/>
                      <a:round/>
                      <a:headEnd type="none" w="med" len="med"/>
                      <a:tailEnd type="none" w="med" len="med"/>
                    </a:lnT>
                    <a:lnB w="12700" cap="flat" cmpd="sng" algn="ctr">
                      <a:solidFill>
                        <a:srgbClr val="FFFF00"/>
                      </a:solidFill>
                      <a:prstDash val="solid"/>
                      <a:round/>
                      <a:headEnd type="none" w="med" len="med"/>
                      <a:tailEnd type="none" w="med" len="med"/>
                    </a:lnB>
                    <a:lnTlToBr>
                      <a:noFill/>
                    </a:lnTlToBr>
                    <a:lnBlToTr>
                      <a:noFill/>
                    </a:lnBlToTr>
                    <a:solidFill>
                      <a:schemeClr val="accent2"/>
                    </a:solidFill>
                  </a:tcPr>
                </a:tc>
              </a:tr>
            </a:tbl>
          </a:graphicData>
        </a:graphic>
      </p:graphicFrame>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1285852" y="2714620"/>
            <a:ext cx="4857784" cy="830997"/>
          </a:xfrm>
        </p:spPr>
        <p:txBody>
          <a:bodyPr/>
          <a:lstStyle/>
          <a:p>
            <a:r>
              <a:rPr lang="es-ES" sz="6000" dirty="0" smtClean="0"/>
              <a:t>Preguntas</a:t>
            </a:r>
            <a:endParaRPr lang="es-ES" dirty="0"/>
          </a:p>
        </p:txBody>
      </p:sp>
      <p:sp>
        <p:nvSpPr>
          <p:cNvPr id="3" name="2 Subtítulo"/>
          <p:cNvSpPr>
            <a:spLocks noGrp="1"/>
          </p:cNvSpPr>
          <p:nvPr>
            <p:ph type="subTitle" idx="4294967295"/>
          </p:nvPr>
        </p:nvSpPr>
        <p:spPr>
          <a:xfrm>
            <a:off x="4587875" y="4714875"/>
            <a:ext cx="4556125" cy="1347788"/>
          </a:xfrm>
        </p:spPr>
        <p:txBody>
          <a:bodyPr/>
          <a:lstStyle/>
          <a:p>
            <a:pPr>
              <a:buNone/>
            </a:pPr>
            <a:r>
              <a:rPr lang="es-ES" sz="2400" dirty="0" smtClean="0"/>
              <a:t>David Cervigón Luna</a:t>
            </a:r>
          </a:p>
          <a:p>
            <a:pPr>
              <a:buNone/>
            </a:pPr>
            <a:r>
              <a:rPr lang="es-ES" sz="2000" dirty="0" smtClean="0"/>
              <a:t>IT Pro </a:t>
            </a:r>
            <a:r>
              <a:rPr lang="es-ES" sz="2000" dirty="0" err="1" smtClean="0"/>
              <a:t>Evangelist</a:t>
            </a:r>
            <a:endParaRPr lang="es-ES" sz="2000" dirty="0" smtClean="0"/>
          </a:p>
          <a:p>
            <a:pPr>
              <a:buNone/>
            </a:pPr>
            <a:r>
              <a:rPr lang="es-ES" sz="2000" dirty="0" smtClean="0">
                <a:hlinkClick r:id="rId2"/>
              </a:rPr>
              <a:t>david.cervigon@microsoft.com</a:t>
            </a:r>
            <a:endParaRPr lang="es-ES" sz="2000" dirty="0" smtClean="0"/>
          </a:p>
          <a:p>
            <a:pPr>
              <a:buNone/>
            </a:pPr>
            <a:r>
              <a:rPr lang="es-ES" sz="2000" dirty="0" smtClean="0">
                <a:hlinkClick r:id="rId3"/>
              </a:rPr>
              <a:t>http://blogs.technet.com/davidcervigon</a:t>
            </a:r>
            <a:r>
              <a:rPr lang="es-ES" sz="2000" dirty="0" smtClean="0"/>
              <a:t> </a:t>
            </a:r>
            <a:endParaRPr lang="es-ES" sz="2000" dirty="0"/>
          </a:p>
        </p:txBody>
      </p:sp>
      <p:pic>
        <p:nvPicPr>
          <p:cNvPr id="6146" name="Picture 2" descr="C:\Datos\Trabajo\ITE\Eventos\Tu Potencial - Logos\Logo_TU_POT_castellano.jpg"/>
          <p:cNvPicPr>
            <a:picLocks noChangeAspect="1" noChangeArrowheads="1"/>
          </p:cNvPicPr>
          <p:nvPr/>
        </p:nvPicPr>
        <p:blipFill>
          <a:blip r:embed="rId4"/>
          <a:srcRect/>
          <a:stretch>
            <a:fillRect/>
          </a:stretch>
        </p:blipFill>
        <p:spPr bwMode="auto">
          <a:xfrm>
            <a:off x="844509" y="571480"/>
            <a:ext cx="7299391" cy="1308634"/>
          </a:xfrm>
          <a:prstGeom prst="rect">
            <a:avLst/>
          </a:prstGeom>
          <a:noFill/>
        </p:spPr>
      </p:pic>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2588" y="304800"/>
            <a:ext cx="8380412" cy="1495794"/>
          </a:xfrm>
        </p:spPr>
        <p:txBody>
          <a:bodyPr/>
          <a:lstStyle/>
          <a:p>
            <a:pPr>
              <a:defRPr/>
            </a:pPr>
            <a:r>
              <a:rPr lang="es-ES_tradnl" sz="4000" dirty="0" smtClean="0"/>
              <a:t>Recursos Presenciales-</a:t>
            </a:r>
            <a:r>
              <a:rPr lang="es-ES_tradnl" sz="4000" dirty="0" err="1" smtClean="0"/>
              <a:t>Hands</a:t>
            </a:r>
            <a:r>
              <a:rPr lang="es-ES_tradnl" sz="4000" dirty="0" smtClean="0"/>
              <a:t> </a:t>
            </a:r>
            <a:r>
              <a:rPr lang="es-ES_tradnl" sz="4000" dirty="0" err="1" smtClean="0"/>
              <a:t>on</a:t>
            </a:r>
            <a:r>
              <a:rPr lang="es-ES_tradnl" sz="4000" dirty="0" smtClean="0"/>
              <a:t> </a:t>
            </a:r>
            <a:r>
              <a:rPr lang="es-ES_tradnl" sz="4000" dirty="0" err="1" smtClean="0"/>
              <a:t>Labs</a:t>
            </a:r>
            <a:r>
              <a:rPr lang="es-ES_tradnl" sz="4000" dirty="0" smtClean="0"/>
              <a:t> </a:t>
            </a:r>
            <a:br>
              <a:rPr lang="es-ES_tradnl" sz="4000" dirty="0" smtClean="0"/>
            </a:br>
            <a:r>
              <a:rPr lang="es-ES_tradnl" sz="2800" dirty="0" smtClean="0"/>
              <a:t> </a:t>
            </a:r>
            <a:r>
              <a:rPr lang="es-ES_tradnl" sz="2800" dirty="0" smtClean="0">
                <a:hlinkClick r:id="rId3"/>
              </a:rPr>
              <a:t>http://www.microsoft.com/spain/seminarios/hol.mspx</a:t>
            </a:r>
            <a:r>
              <a:rPr lang="es-ES_tradnl" sz="2800" dirty="0" smtClean="0"/>
              <a:t> </a:t>
            </a:r>
            <a:r>
              <a:rPr lang="es-ES_tradnl" sz="4000" dirty="0" smtClean="0"/>
              <a:t/>
            </a:r>
            <a:br>
              <a:rPr lang="es-ES_tradnl" sz="4000" dirty="0" smtClean="0"/>
            </a:br>
            <a:endParaRPr lang="es-ES" sz="4000" dirty="0"/>
          </a:p>
        </p:txBody>
      </p:sp>
      <p:sp>
        <p:nvSpPr>
          <p:cNvPr id="4" name="2 Marcador de contenido"/>
          <p:cNvSpPr txBox="1">
            <a:spLocks/>
          </p:cNvSpPr>
          <p:nvPr/>
        </p:nvSpPr>
        <p:spPr bwMode="auto">
          <a:xfrm>
            <a:off x="-285816" y="1857364"/>
            <a:ext cx="9429816" cy="30285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96875" lvl="0">
              <a:spcBef>
                <a:spcPct val="20000"/>
              </a:spcBef>
              <a:buBlip>
                <a:blip r:embed="rId4"/>
              </a:buBlip>
            </a:pPr>
            <a:r>
              <a:rPr lang="es-ES" sz="2400" dirty="0" smtClean="0">
                <a:latin typeface="+mn-lt"/>
                <a:cs typeface="+mn-cs"/>
                <a:hlinkClick r:id="rId5" tooltip="Managing Windows Server 2008 and Windows Vista using Group Policy"/>
              </a:rPr>
              <a:t>Microsoft Windows Server 2008. Administración</a:t>
            </a:r>
          </a:p>
          <a:p>
            <a:pPr marL="396875" lvl="0">
              <a:spcBef>
                <a:spcPct val="20000"/>
              </a:spcBef>
              <a:buBlip>
                <a:blip r:embed="rId4"/>
              </a:buBlip>
            </a:pPr>
            <a:endParaRPr lang="es-ES" sz="2400" dirty="0" smtClean="0">
              <a:latin typeface="+mn-lt"/>
              <a:cs typeface="+mn-cs"/>
              <a:hlinkClick r:id="rId5" tooltip="Managing Windows Server 2008 and Windows Vista using Group Policy"/>
            </a:endParaRPr>
          </a:p>
          <a:p>
            <a:pPr marL="396875" lvl="0">
              <a:spcBef>
                <a:spcPct val="20000"/>
              </a:spcBef>
              <a:buBlip>
                <a:blip r:embed="rId4"/>
              </a:buBlip>
            </a:pPr>
            <a:r>
              <a:rPr lang="es-ES" sz="2400" dirty="0" smtClean="0">
                <a:latin typeface="+mn-lt"/>
                <a:cs typeface="+mn-cs"/>
                <a:hlinkClick r:id="rId5" tooltip="Managing Windows Server 2008 and Windows Vista using Group Policy"/>
              </a:rPr>
              <a:t>Microsoft Windows Server 2008. Active </a:t>
            </a:r>
            <a:r>
              <a:rPr lang="es-ES" sz="2400" dirty="0" err="1" smtClean="0">
                <a:latin typeface="+mn-lt"/>
                <a:cs typeface="+mn-cs"/>
                <a:hlinkClick r:id="rId5" tooltip="Managing Windows Server 2008 and Windows Vista using Group Policy"/>
              </a:rPr>
              <a:t>Directory</a:t>
            </a:r>
            <a:endParaRPr lang="es-ES" sz="2400" dirty="0" smtClean="0">
              <a:latin typeface="+mn-lt"/>
              <a:cs typeface="+mn-cs"/>
              <a:hlinkClick r:id="rId5" tooltip="Managing Windows Server 2008 and Windows Vista using Group Policy"/>
            </a:endParaRPr>
          </a:p>
          <a:p>
            <a:pPr marL="396875" lvl="0">
              <a:spcBef>
                <a:spcPct val="20000"/>
              </a:spcBef>
              <a:buBlip>
                <a:blip r:embed="rId4"/>
              </a:buBlip>
            </a:pPr>
            <a:endParaRPr lang="es-ES" sz="2400" dirty="0" smtClean="0">
              <a:latin typeface="+mn-lt"/>
              <a:cs typeface="+mn-cs"/>
              <a:hlinkClick r:id="rId5" tooltip="Managing Windows Server 2008 and Windows Vista using Group Policy"/>
            </a:endParaRPr>
          </a:p>
          <a:p>
            <a:pPr marL="396875">
              <a:spcBef>
                <a:spcPct val="20000"/>
              </a:spcBef>
              <a:buBlip>
                <a:blip r:embed="rId4"/>
              </a:buBlip>
            </a:pPr>
            <a:r>
              <a:rPr lang="es-ES" sz="2400" dirty="0" smtClean="0">
                <a:latin typeface="+mn-lt"/>
                <a:cs typeface="+mn-cs"/>
                <a:hlinkClick r:id="rId5" tooltip="Managing Windows Server 2008 and Windows Vista using Group Policy"/>
              </a:rPr>
              <a:t>Microsoft Windows Server 2008. Internet </a:t>
            </a:r>
            <a:r>
              <a:rPr lang="es-ES" sz="2400" dirty="0" err="1" smtClean="0">
                <a:latin typeface="+mn-lt"/>
                <a:cs typeface="+mn-cs"/>
                <a:hlinkClick r:id="rId5" tooltip="Managing Windows Server 2008 and Windows Vista using Group Policy"/>
              </a:rPr>
              <a:t>Information</a:t>
            </a:r>
            <a:r>
              <a:rPr lang="es-ES" sz="2400" dirty="0" smtClean="0">
                <a:latin typeface="+mn-lt"/>
                <a:cs typeface="+mn-cs"/>
                <a:hlinkClick r:id="rId5" tooltip="Managing Windows Server 2008 and Windows Vista using Group Policy"/>
              </a:rPr>
              <a:t> Server 7.0</a:t>
            </a:r>
          </a:p>
          <a:p>
            <a:pPr marL="396875">
              <a:spcBef>
                <a:spcPct val="20000"/>
              </a:spcBef>
              <a:buBlip>
                <a:blip r:embed="rId4"/>
              </a:buBlip>
            </a:pPr>
            <a:endParaRPr lang="es-ES" sz="2400" dirty="0" smtClean="0">
              <a:latin typeface="+mn-lt"/>
              <a:cs typeface="+mn-cs"/>
              <a:hlinkClick r:id="rId5" tooltip="Managing Windows Server 2008 and Windows Vista using Group Policy"/>
            </a:endParaRPr>
          </a:p>
          <a:p>
            <a:pPr marL="396875">
              <a:spcBef>
                <a:spcPct val="20000"/>
              </a:spcBef>
              <a:buBlip>
                <a:blip r:embed="rId4"/>
              </a:buBlip>
            </a:pPr>
            <a:r>
              <a:rPr lang="en-US" sz="2400" dirty="0" smtClean="0">
                <a:latin typeface="+mn-lt"/>
                <a:cs typeface="+mn-cs"/>
                <a:hlinkClick r:id="rId5" tooltip="Managing Windows Server 2008 and Windows Vista using Group Policy"/>
              </a:rPr>
              <a:t> Microsoft Windows Vista. Business Desktop Deployment</a:t>
            </a:r>
            <a:endParaRPr lang="es-ES" sz="2400" dirty="0" smtClean="0">
              <a:latin typeface="+mn-lt"/>
              <a:cs typeface="+mn-cs"/>
              <a:hlinkClick r:id="rId5" tooltip="Managing Windows Server 2008 and Windows Vista using Group Policy"/>
            </a:endParaRPr>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1475" y="212725"/>
            <a:ext cx="8772525" cy="1994392"/>
          </a:xfrm>
        </p:spPr>
        <p:txBody>
          <a:bodyPr/>
          <a:lstStyle/>
          <a:p>
            <a:pPr>
              <a:defRPr/>
            </a:pPr>
            <a:r>
              <a:rPr lang="es-ES_tradnl" dirty="0" smtClean="0"/>
              <a:t>Recursos Virtuales-Virtual </a:t>
            </a:r>
            <a:r>
              <a:rPr lang="es-ES_tradnl" dirty="0" err="1" smtClean="0"/>
              <a:t>Labs</a:t>
            </a:r>
            <a:r>
              <a:rPr lang="es-ES_tradnl" sz="7200" dirty="0" smtClean="0"/>
              <a:t/>
            </a:r>
            <a:br>
              <a:rPr lang="es-ES_tradnl" sz="7200" dirty="0" smtClean="0"/>
            </a:br>
            <a:r>
              <a:rPr lang="es-ES" sz="2400" u="sng" dirty="0" smtClean="0"/>
              <a:t> http://technet.microsoft.com/en-us/windowsserver/2008/bb512925.aspx </a:t>
            </a:r>
            <a:r>
              <a:rPr lang="es-ES" sz="2000" dirty="0" smtClean="0"/>
              <a:t/>
            </a:r>
            <a:br>
              <a:rPr lang="es-ES" sz="2000" dirty="0" smtClean="0"/>
            </a:br>
            <a:endParaRPr lang="es-ES" dirty="0"/>
          </a:p>
        </p:txBody>
      </p:sp>
      <p:sp>
        <p:nvSpPr>
          <p:cNvPr id="3" name="2 Marcador de contenido"/>
          <p:cNvSpPr>
            <a:spLocks noGrp="1"/>
          </p:cNvSpPr>
          <p:nvPr>
            <p:ph idx="1"/>
          </p:nvPr>
        </p:nvSpPr>
        <p:spPr>
          <a:xfrm>
            <a:off x="0" y="1428736"/>
            <a:ext cx="9072626" cy="5706177"/>
          </a:xfrm>
        </p:spPr>
        <p:txBody>
          <a:bodyPr/>
          <a:lstStyle/>
          <a:p>
            <a:pPr indent="0">
              <a:lnSpc>
                <a:spcPct val="100000"/>
              </a:lnSpc>
            </a:pPr>
            <a:r>
              <a:rPr lang="es-ES" sz="1800" dirty="0" err="1" smtClean="0">
                <a:hlinkClick r:id="rId3" tooltip="Managing Windows Server 2008 and Windows Vista using Group Policy"/>
              </a:rPr>
              <a:t>Managing</a:t>
            </a:r>
            <a:r>
              <a:rPr lang="es-ES" sz="1800" dirty="0" smtClean="0">
                <a:hlinkClick r:id="rId3" tooltip="Managing Windows Server 2008 and Windows Vista using Group Policy"/>
              </a:rPr>
              <a:t> Windows Server 2008 and Windows Vista </a:t>
            </a:r>
            <a:r>
              <a:rPr lang="es-ES" sz="1800" dirty="0" err="1" smtClean="0">
                <a:hlinkClick r:id="rId3" tooltip="Managing Windows Server 2008 and Windows Vista using Group Policy"/>
              </a:rPr>
              <a:t>using</a:t>
            </a:r>
            <a:r>
              <a:rPr lang="es-ES" sz="1800" dirty="0" smtClean="0">
                <a:hlinkClick r:id="rId3" tooltip="Managing Windows Server 2008 and Windows Vista using Group Policy"/>
              </a:rPr>
              <a:t> </a:t>
            </a:r>
            <a:r>
              <a:rPr lang="es-ES" sz="1800" dirty="0" err="1" smtClean="0">
                <a:hlinkClick r:id="rId3" tooltip="Managing Windows Server 2008 and Windows Vista using Group Policy"/>
              </a:rPr>
              <a:t>Group</a:t>
            </a:r>
            <a:r>
              <a:rPr lang="es-ES" sz="1800" dirty="0" smtClean="0">
                <a:hlinkClick r:id="rId3" tooltip="Managing Windows Server 2008 and Windows Vista using Group Policy"/>
              </a:rPr>
              <a:t> </a:t>
            </a:r>
            <a:r>
              <a:rPr lang="es-ES" sz="1800" dirty="0" err="1" smtClean="0">
                <a:hlinkClick r:id="rId3" tooltip="Managing Windows Server 2008 and Windows Vista using Group Policy"/>
              </a:rPr>
              <a:t>Policy</a:t>
            </a:r>
            <a:endParaRPr lang="es-ES" sz="1800" dirty="0" smtClean="0"/>
          </a:p>
          <a:p>
            <a:pPr indent="0">
              <a:lnSpc>
                <a:spcPct val="100000"/>
              </a:lnSpc>
            </a:pPr>
            <a:r>
              <a:rPr lang="es-ES" sz="1800" dirty="0" err="1" smtClean="0">
                <a:hlinkClick r:id="rId4" tooltip="Managing Windows Vista and Windows Server 2008 Network Bandwidth with Policy-based Quality of Service"/>
              </a:rPr>
              <a:t>Managing</a:t>
            </a:r>
            <a:r>
              <a:rPr lang="es-ES" sz="1800" dirty="0" smtClean="0">
                <a:hlinkClick r:id="rId4" tooltip="Managing Windows Vista and Windows Server 2008 Network Bandwidth with Policy-based Quality of Service"/>
              </a:rPr>
              <a:t> Windows Vista and Windows Server 2008 Network </a:t>
            </a:r>
            <a:r>
              <a:rPr lang="es-ES" sz="1800" dirty="0" err="1" smtClean="0">
                <a:hlinkClick r:id="rId4" tooltip="Managing Windows Vista and Windows Server 2008 Network Bandwidth with Policy-based Quality of Service"/>
              </a:rPr>
              <a:t>Bandwidth</a:t>
            </a:r>
            <a:r>
              <a:rPr lang="es-ES" sz="1800" dirty="0" smtClean="0">
                <a:hlinkClick r:id="rId4" tooltip="Managing Windows Vista and Windows Server 2008 Network Bandwidth with Policy-based Quality of Service"/>
              </a:rPr>
              <a:t> </a:t>
            </a:r>
            <a:r>
              <a:rPr lang="es-ES" sz="1800" dirty="0" err="1" smtClean="0">
                <a:hlinkClick r:id="rId4" tooltip="Managing Windows Vista and Windows Server 2008 Network Bandwidth with Policy-based Quality of Service"/>
              </a:rPr>
              <a:t>with</a:t>
            </a:r>
            <a:r>
              <a:rPr lang="es-ES" sz="1800" dirty="0" smtClean="0">
                <a:hlinkClick r:id="rId4" tooltip="Managing Windows Vista and Windows Server 2008 Network Bandwidth with Policy-based Quality of Service"/>
              </a:rPr>
              <a:t> </a:t>
            </a:r>
            <a:r>
              <a:rPr lang="es-ES" sz="1800" dirty="0" err="1" smtClean="0">
                <a:hlinkClick r:id="rId4" tooltip="Managing Windows Vista and Windows Server 2008 Network Bandwidth with Policy-based Quality of Service"/>
              </a:rPr>
              <a:t>Policy-based</a:t>
            </a:r>
            <a:r>
              <a:rPr lang="es-ES" sz="1800" dirty="0" smtClean="0">
                <a:hlinkClick r:id="rId4" tooltip="Managing Windows Vista and Windows Server 2008 Network Bandwidth with Policy-based Quality of Service"/>
              </a:rPr>
              <a:t> </a:t>
            </a:r>
            <a:r>
              <a:rPr lang="es-ES" sz="1800" dirty="0" err="1" smtClean="0">
                <a:hlinkClick r:id="rId4" tooltip="Managing Windows Vista and Windows Server 2008 Network Bandwidth with Policy-based Quality of Service"/>
              </a:rPr>
              <a:t>Quality</a:t>
            </a:r>
            <a:r>
              <a:rPr lang="es-ES" sz="1800" dirty="0" smtClean="0">
                <a:hlinkClick r:id="rId4" tooltip="Managing Windows Vista and Windows Server 2008 Network Bandwidth with Policy-based Quality of Service"/>
              </a:rPr>
              <a:t> of </a:t>
            </a:r>
            <a:r>
              <a:rPr lang="es-ES" sz="1800" dirty="0" err="1" smtClean="0">
                <a:hlinkClick r:id="rId4" tooltip="Managing Windows Vista and Windows Server 2008 Network Bandwidth with Policy-based Quality of Service"/>
              </a:rPr>
              <a:t>Service</a:t>
            </a:r>
            <a:endParaRPr lang="es-ES" sz="1800" dirty="0" smtClean="0"/>
          </a:p>
          <a:p>
            <a:pPr indent="0">
              <a:lnSpc>
                <a:spcPct val="100000"/>
              </a:lnSpc>
            </a:pPr>
            <a:r>
              <a:rPr lang="es-ES" sz="1800" dirty="0" smtClean="0">
                <a:hlinkClick r:id="rId5" tooltip="Windows Server 2008 Beta 3 Server Core"/>
              </a:rPr>
              <a:t>Windows Server 2008 Beta 3 Server </a:t>
            </a:r>
            <a:r>
              <a:rPr lang="es-ES" sz="1800" dirty="0" err="1" smtClean="0">
                <a:hlinkClick r:id="rId5" tooltip="Windows Server 2008 Beta 3 Server Core"/>
              </a:rPr>
              <a:t>Core</a:t>
            </a:r>
            <a:endParaRPr lang="es-ES" sz="1800" dirty="0" smtClean="0"/>
          </a:p>
          <a:p>
            <a:pPr indent="0">
              <a:lnSpc>
                <a:spcPct val="100000"/>
              </a:lnSpc>
            </a:pPr>
            <a:r>
              <a:rPr lang="es-ES" sz="1800" dirty="0" smtClean="0">
                <a:hlinkClick r:id="rId6" tooltip="Windows Server 2008 Beta 3 Server Manager"/>
              </a:rPr>
              <a:t>Windows Server 2008 Beta 3 Server Manager</a:t>
            </a:r>
            <a:endParaRPr lang="es-ES" sz="1800" dirty="0" smtClean="0"/>
          </a:p>
          <a:p>
            <a:pPr indent="0">
              <a:lnSpc>
                <a:spcPct val="100000"/>
              </a:lnSpc>
            </a:pPr>
            <a:r>
              <a:rPr lang="es-ES" sz="1800" dirty="0" err="1" smtClean="0">
                <a:hlinkClick r:id="rId7" tooltip="Centralized Application Access with Windows Server 2008 Beta 3"/>
              </a:rPr>
              <a:t>Centralized</a:t>
            </a:r>
            <a:r>
              <a:rPr lang="es-ES" sz="1800" dirty="0" smtClean="0">
                <a:hlinkClick r:id="rId7" tooltip="Centralized Application Access with Windows Server 2008 Beta 3"/>
              </a:rPr>
              <a:t> </a:t>
            </a:r>
            <a:r>
              <a:rPr lang="es-ES" sz="1800" dirty="0" err="1" smtClean="0">
                <a:hlinkClick r:id="rId7" tooltip="Centralized Application Access with Windows Server 2008 Beta 3"/>
              </a:rPr>
              <a:t>Application</a:t>
            </a:r>
            <a:r>
              <a:rPr lang="es-ES" sz="1800" dirty="0" smtClean="0">
                <a:hlinkClick r:id="rId7" tooltip="Centralized Application Access with Windows Server 2008 Beta 3"/>
              </a:rPr>
              <a:t> Access </a:t>
            </a:r>
            <a:r>
              <a:rPr lang="es-ES" sz="1800" dirty="0" err="1" smtClean="0">
                <a:hlinkClick r:id="rId7" tooltip="Centralized Application Access with Windows Server 2008 Beta 3"/>
              </a:rPr>
              <a:t>with</a:t>
            </a:r>
            <a:r>
              <a:rPr lang="es-ES" sz="1800" dirty="0" smtClean="0">
                <a:hlinkClick r:id="rId7" tooltip="Centralized Application Access with Windows Server 2008 Beta 3"/>
              </a:rPr>
              <a:t> Windows Server 2008 Beta 3</a:t>
            </a:r>
            <a:endParaRPr lang="es-ES" sz="1800" dirty="0" smtClean="0"/>
          </a:p>
          <a:p>
            <a:pPr indent="0">
              <a:lnSpc>
                <a:spcPct val="100000"/>
              </a:lnSpc>
            </a:pPr>
            <a:r>
              <a:rPr lang="es-ES" sz="1800" dirty="0" err="1" smtClean="0">
                <a:hlinkClick r:id="rId8" tooltip="Deployment Services (WDS) in Windows Server 2008 Beta 3"/>
              </a:rPr>
              <a:t>Deployment</a:t>
            </a:r>
            <a:r>
              <a:rPr lang="es-ES" sz="1800" dirty="0" smtClean="0">
                <a:hlinkClick r:id="rId8" tooltip="Deployment Services (WDS) in Windows Server 2008 Beta 3"/>
              </a:rPr>
              <a:t> </a:t>
            </a:r>
            <a:r>
              <a:rPr lang="es-ES" sz="1800" dirty="0" err="1" smtClean="0">
                <a:hlinkClick r:id="rId8" tooltip="Deployment Services (WDS) in Windows Server 2008 Beta 3"/>
              </a:rPr>
              <a:t>Services</a:t>
            </a:r>
            <a:r>
              <a:rPr lang="es-ES" sz="1800" dirty="0" smtClean="0">
                <a:hlinkClick r:id="rId8" tooltip="Deployment Services (WDS) in Windows Server 2008 Beta 3"/>
              </a:rPr>
              <a:t> (WDS) in Windows Server 2008 Beta 3</a:t>
            </a:r>
            <a:endParaRPr lang="es-ES" sz="1800" dirty="0" smtClean="0"/>
          </a:p>
          <a:p>
            <a:pPr indent="0">
              <a:lnSpc>
                <a:spcPct val="100000"/>
              </a:lnSpc>
            </a:pPr>
            <a:r>
              <a:rPr lang="es-ES" sz="1800" dirty="0" smtClean="0">
                <a:hlinkClick r:id="rId9" tooltip="Fine Grained Password Settings in Windows Server 2008 Beta 3"/>
              </a:rPr>
              <a:t>Fine </a:t>
            </a:r>
            <a:r>
              <a:rPr lang="es-ES" sz="1800" dirty="0" err="1" smtClean="0">
                <a:hlinkClick r:id="rId9" tooltip="Fine Grained Password Settings in Windows Server 2008 Beta 3"/>
              </a:rPr>
              <a:t>Grained</a:t>
            </a:r>
            <a:r>
              <a:rPr lang="es-ES" sz="1800" dirty="0" smtClean="0">
                <a:hlinkClick r:id="rId9" tooltip="Fine Grained Password Settings in Windows Server 2008 Beta 3"/>
              </a:rPr>
              <a:t> </a:t>
            </a:r>
            <a:r>
              <a:rPr lang="es-ES" sz="1800" dirty="0" err="1" smtClean="0">
                <a:hlinkClick r:id="rId9" tooltip="Fine Grained Password Settings in Windows Server 2008 Beta 3"/>
              </a:rPr>
              <a:t>Password</a:t>
            </a:r>
            <a:r>
              <a:rPr lang="es-ES" sz="1800" dirty="0" smtClean="0">
                <a:hlinkClick r:id="rId9" tooltip="Fine Grained Password Settings in Windows Server 2008 Beta 3"/>
              </a:rPr>
              <a:t> </a:t>
            </a:r>
            <a:r>
              <a:rPr lang="es-ES" sz="1800" dirty="0" err="1" smtClean="0">
                <a:hlinkClick r:id="rId9" tooltip="Fine Grained Password Settings in Windows Server 2008 Beta 3"/>
              </a:rPr>
              <a:t>Settings</a:t>
            </a:r>
            <a:r>
              <a:rPr lang="es-ES" sz="1800" dirty="0" smtClean="0">
                <a:hlinkClick r:id="rId9" tooltip="Fine Grained Password Settings in Windows Server 2008 Beta 3"/>
              </a:rPr>
              <a:t> in Windows Server 2008 Beta 3</a:t>
            </a:r>
            <a:endParaRPr lang="es-ES" sz="1800" dirty="0" smtClean="0"/>
          </a:p>
          <a:p>
            <a:pPr indent="0">
              <a:lnSpc>
                <a:spcPct val="100000"/>
              </a:lnSpc>
            </a:pPr>
            <a:r>
              <a:rPr lang="es-ES" sz="1800" dirty="0" err="1" smtClean="0">
                <a:hlinkClick r:id="rId10" tooltip="Managing Network Security Using Windows Firewall with Advanced Security Beta 3"/>
              </a:rPr>
              <a:t>Managing</a:t>
            </a:r>
            <a:r>
              <a:rPr lang="es-ES" sz="1800" dirty="0" smtClean="0">
                <a:hlinkClick r:id="rId10" tooltip="Managing Network Security Using Windows Firewall with Advanced Security Beta 3"/>
              </a:rPr>
              <a:t> Network Security </a:t>
            </a:r>
            <a:r>
              <a:rPr lang="es-ES" sz="1800" dirty="0" err="1" smtClean="0">
                <a:hlinkClick r:id="rId10" tooltip="Managing Network Security Using Windows Firewall with Advanced Security Beta 3"/>
              </a:rPr>
              <a:t>Using</a:t>
            </a:r>
            <a:r>
              <a:rPr lang="es-ES" sz="1800" dirty="0" smtClean="0">
                <a:hlinkClick r:id="rId10" tooltip="Managing Network Security Using Windows Firewall with Advanced Security Beta 3"/>
              </a:rPr>
              <a:t> Windows Firewall </a:t>
            </a:r>
            <a:r>
              <a:rPr lang="es-ES" sz="1800" dirty="0" err="1" smtClean="0">
                <a:hlinkClick r:id="rId10" tooltip="Managing Network Security Using Windows Firewall with Advanced Security Beta 3"/>
              </a:rPr>
              <a:t>with</a:t>
            </a:r>
            <a:r>
              <a:rPr lang="es-ES" sz="1800" dirty="0" smtClean="0">
                <a:hlinkClick r:id="rId10" tooltip="Managing Network Security Using Windows Firewall with Advanced Security Beta 3"/>
              </a:rPr>
              <a:t> </a:t>
            </a:r>
            <a:r>
              <a:rPr lang="es-ES" sz="1800" dirty="0" err="1" smtClean="0">
                <a:hlinkClick r:id="rId10" tooltip="Managing Network Security Using Windows Firewall with Advanced Security Beta 3"/>
              </a:rPr>
              <a:t>Advanced</a:t>
            </a:r>
            <a:r>
              <a:rPr lang="es-ES" sz="1800" dirty="0" smtClean="0">
                <a:hlinkClick r:id="rId10" tooltip="Managing Network Security Using Windows Firewall with Advanced Security Beta 3"/>
              </a:rPr>
              <a:t> Security Beta 3</a:t>
            </a:r>
            <a:endParaRPr lang="es-ES" sz="1800" dirty="0" smtClean="0"/>
          </a:p>
          <a:p>
            <a:pPr indent="0">
              <a:lnSpc>
                <a:spcPct val="100000"/>
              </a:lnSpc>
            </a:pPr>
            <a:r>
              <a:rPr lang="es-ES" sz="1800" dirty="0" smtClean="0">
                <a:hlinkClick r:id="rId11" tooltip="Windows Server 2008 Enterprise Failover Clustering"/>
              </a:rPr>
              <a:t>Windows Server 2008 Enterprise </a:t>
            </a:r>
            <a:r>
              <a:rPr lang="es-ES" sz="1800" dirty="0" err="1" smtClean="0">
                <a:hlinkClick r:id="rId11" tooltip="Windows Server 2008 Enterprise Failover Clustering"/>
              </a:rPr>
              <a:t>Failover</a:t>
            </a:r>
            <a:r>
              <a:rPr lang="es-ES" sz="1800" dirty="0" smtClean="0">
                <a:hlinkClick r:id="rId11" tooltip="Windows Server 2008 Enterprise Failover Clustering"/>
              </a:rPr>
              <a:t> </a:t>
            </a:r>
            <a:r>
              <a:rPr lang="es-ES" sz="1800" dirty="0" err="1" smtClean="0">
                <a:hlinkClick r:id="rId11" tooltip="Windows Server 2008 Enterprise Failover Clustering"/>
              </a:rPr>
              <a:t>Clustering</a:t>
            </a:r>
            <a:endParaRPr lang="es-ES" sz="1800" dirty="0" smtClean="0"/>
          </a:p>
          <a:p>
            <a:pPr indent="0">
              <a:lnSpc>
                <a:spcPct val="100000"/>
              </a:lnSpc>
            </a:pPr>
            <a:r>
              <a:rPr lang="es-ES" sz="1800" dirty="0" err="1" smtClean="0">
                <a:hlinkClick r:id="rId12" tooltip="Managing TS Gateway and RemoteApps in Windows Server 2008 Beta 3"/>
              </a:rPr>
              <a:t>Managing</a:t>
            </a:r>
            <a:r>
              <a:rPr lang="es-ES" sz="1800" dirty="0" smtClean="0">
                <a:hlinkClick r:id="rId12" tooltip="Managing TS Gateway and RemoteApps in Windows Server 2008 Beta 3"/>
              </a:rPr>
              <a:t> TS Gateway and </a:t>
            </a:r>
            <a:r>
              <a:rPr lang="es-ES" sz="1800" dirty="0" err="1" smtClean="0">
                <a:hlinkClick r:id="rId12" tooltip="Managing TS Gateway and RemoteApps in Windows Server 2008 Beta 3"/>
              </a:rPr>
              <a:t>RemoteApps</a:t>
            </a:r>
            <a:r>
              <a:rPr lang="es-ES" sz="1800" dirty="0" smtClean="0">
                <a:hlinkClick r:id="rId12" tooltip="Managing TS Gateway and RemoteApps in Windows Server 2008 Beta 3"/>
              </a:rPr>
              <a:t> in Windows Server 2008 Beta 3</a:t>
            </a:r>
            <a:endParaRPr lang="es-ES" sz="1800" dirty="0" smtClean="0"/>
          </a:p>
          <a:p>
            <a:pPr indent="0">
              <a:lnSpc>
                <a:spcPct val="100000"/>
              </a:lnSpc>
            </a:pPr>
            <a:r>
              <a:rPr lang="es-ES" sz="1800" dirty="0" err="1" smtClean="0">
                <a:hlinkClick r:id="rId13" tooltip="Managing Windows Server 2008 Using New Management Technologies Beta 3"/>
              </a:rPr>
              <a:t>Managing</a:t>
            </a:r>
            <a:r>
              <a:rPr lang="es-ES" sz="1800" dirty="0" smtClean="0">
                <a:hlinkClick r:id="rId13" tooltip="Managing Windows Server 2008 Using New Management Technologies Beta 3"/>
              </a:rPr>
              <a:t> Windows Server 2008 </a:t>
            </a:r>
            <a:r>
              <a:rPr lang="es-ES" sz="1800" dirty="0" err="1" smtClean="0">
                <a:hlinkClick r:id="rId13" tooltip="Managing Windows Server 2008 Using New Management Technologies Beta 3"/>
              </a:rPr>
              <a:t>Using</a:t>
            </a:r>
            <a:r>
              <a:rPr lang="es-ES" sz="1800" dirty="0" smtClean="0">
                <a:hlinkClick r:id="rId13" tooltip="Managing Windows Server 2008 Using New Management Technologies Beta 3"/>
              </a:rPr>
              <a:t> New Management Technologies Beta 3</a:t>
            </a:r>
            <a:endParaRPr lang="es-ES" sz="1800" dirty="0" smtClean="0"/>
          </a:p>
          <a:p>
            <a:pPr indent="0">
              <a:lnSpc>
                <a:spcPct val="100000"/>
              </a:lnSpc>
            </a:pPr>
            <a:r>
              <a:rPr lang="es-ES" sz="1800" dirty="0" smtClean="0">
                <a:hlinkClick r:id="rId14" tooltip="Network Access Protection with IPSec Enforcement"/>
              </a:rPr>
              <a:t>Network Access </a:t>
            </a:r>
            <a:r>
              <a:rPr lang="es-ES" sz="1800" dirty="0" err="1" smtClean="0">
                <a:hlinkClick r:id="rId14" tooltip="Network Access Protection with IPSec Enforcement"/>
              </a:rPr>
              <a:t>Protection</a:t>
            </a:r>
            <a:r>
              <a:rPr lang="es-ES" sz="1800" dirty="0" smtClean="0">
                <a:hlinkClick r:id="rId14" tooltip="Network Access Protection with IPSec Enforcement"/>
              </a:rPr>
              <a:t> </a:t>
            </a:r>
            <a:r>
              <a:rPr lang="es-ES" sz="1800" dirty="0" err="1" smtClean="0">
                <a:hlinkClick r:id="rId14" tooltip="Network Access Protection with IPSec Enforcement"/>
              </a:rPr>
              <a:t>with</a:t>
            </a:r>
            <a:r>
              <a:rPr lang="es-ES" sz="1800" dirty="0" smtClean="0">
                <a:hlinkClick r:id="rId14" tooltip="Network Access Protection with IPSec Enforcement"/>
              </a:rPr>
              <a:t> </a:t>
            </a:r>
            <a:r>
              <a:rPr lang="es-ES" sz="1800" dirty="0" err="1" smtClean="0">
                <a:hlinkClick r:id="rId14" tooltip="Network Access Protection with IPSec Enforcement"/>
              </a:rPr>
              <a:t>IPSec</a:t>
            </a:r>
            <a:r>
              <a:rPr lang="es-ES" sz="1800" dirty="0" smtClean="0">
                <a:hlinkClick r:id="rId14" tooltip="Network Access Protection with IPSec Enforcement"/>
              </a:rPr>
              <a:t> </a:t>
            </a:r>
            <a:r>
              <a:rPr lang="es-ES" sz="1800" dirty="0" err="1" smtClean="0">
                <a:hlinkClick r:id="rId14" tooltip="Network Access Protection with IPSec Enforcement"/>
              </a:rPr>
              <a:t>Enforcement</a:t>
            </a:r>
            <a:endParaRPr lang="es-ES" sz="1800" dirty="0" smtClean="0"/>
          </a:p>
          <a:p>
            <a:pPr indent="0">
              <a:lnSpc>
                <a:spcPct val="100000"/>
              </a:lnSpc>
            </a:pPr>
            <a:r>
              <a:rPr lang="es-ES" sz="1800" dirty="0" err="1" smtClean="0">
                <a:hlinkClick r:id="rId15" tooltip="Using APPCMD Command Line or UI with IIS 7 in Windows Server 2008 Beta 3"/>
              </a:rPr>
              <a:t>Using</a:t>
            </a:r>
            <a:r>
              <a:rPr lang="es-ES" sz="1800" dirty="0" smtClean="0">
                <a:hlinkClick r:id="rId15" tooltip="Using APPCMD Command Line or UI with IIS 7 in Windows Server 2008 Beta 3"/>
              </a:rPr>
              <a:t> APPCMD </a:t>
            </a:r>
            <a:r>
              <a:rPr lang="es-ES" sz="1800" dirty="0" err="1" smtClean="0">
                <a:hlinkClick r:id="rId15" tooltip="Using APPCMD Command Line or UI with IIS 7 in Windows Server 2008 Beta 3"/>
              </a:rPr>
              <a:t>Command</a:t>
            </a:r>
            <a:r>
              <a:rPr lang="es-ES" sz="1800" dirty="0" smtClean="0">
                <a:hlinkClick r:id="rId15" tooltip="Using APPCMD Command Line or UI with IIS 7 in Windows Server 2008 Beta 3"/>
              </a:rPr>
              <a:t> Line </a:t>
            </a:r>
            <a:r>
              <a:rPr lang="es-ES" sz="1800" dirty="0" err="1" smtClean="0">
                <a:hlinkClick r:id="rId15" tooltip="Using APPCMD Command Line or UI with IIS 7 in Windows Server 2008 Beta 3"/>
              </a:rPr>
              <a:t>or</a:t>
            </a:r>
            <a:r>
              <a:rPr lang="es-ES" sz="1800" dirty="0" smtClean="0">
                <a:hlinkClick r:id="rId15" tooltip="Using APPCMD Command Line or UI with IIS 7 in Windows Server 2008 Beta 3"/>
              </a:rPr>
              <a:t> UI </a:t>
            </a:r>
            <a:r>
              <a:rPr lang="es-ES" sz="1800" dirty="0" err="1" smtClean="0">
                <a:hlinkClick r:id="rId15" tooltip="Using APPCMD Command Line or UI with IIS 7 in Windows Server 2008 Beta 3"/>
              </a:rPr>
              <a:t>with</a:t>
            </a:r>
            <a:r>
              <a:rPr lang="es-ES" sz="1800" dirty="0" smtClean="0">
                <a:hlinkClick r:id="rId15" tooltip="Using APPCMD Command Line or UI with IIS 7 in Windows Server 2008 Beta 3"/>
              </a:rPr>
              <a:t> IIS 7 in Windows Server 2008 Beta 3</a:t>
            </a:r>
            <a:endParaRPr lang="es-ES" sz="1800" dirty="0" smtClean="0"/>
          </a:p>
          <a:p>
            <a:pPr indent="0">
              <a:lnSpc>
                <a:spcPct val="100000"/>
              </a:lnSpc>
            </a:pPr>
            <a:r>
              <a:rPr lang="es-ES" sz="1800" dirty="0" err="1" smtClean="0">
                <a:hlinkClick r:id="rId16" tooltip="Using PowerShell in Windows Server 2008 Beta 3"/>
              </a:rPr>
              <a:t>Using</a:t>
            </a:r>
            <a:r>
              <a:rPr lang="es-ES" sz="1800" dirty="0" smtClean="0">
                <a:hlinkClick r:id="rId16" tooltip="Using PowerShell in Windows Server 2008 Beta 3"/>
              </a:rPr>
              <a:t> </a:t>
            </a:r>
            <a:r>
              <a:rPr lang="es-ES" sz="1800" dirty="0" err="1" smtClean="0">
                <a:hlinkClick r:id="rId16" tooltip="Using PowerShell in Windows Server 2008 Beta 3"/>
              </a:rPr>
              <a:t>PowerShell</a:t>
            </a:r>
            <a:r>
              <a:rPr lang="es-ES" sz="1800" dirty="0" smtClean="0">
                <a:hlinkClick r:id="rId16" tooltip="Using PowerShell in Windows Server 2008 Beta 3"/>
              </a:rPr>
              <a:t> in Windows Server 2008 Beta 3</a:t>
            </a:r>
            <a:endParaRPr lang="es-ES" sz="1800" dirty="0"/>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Recursos TechNet</a:t>
            </a:r>
            <a:endParaRPr lang="es-ES" dirty="0"/>
          </a:p>
        </p:txBody>
      </p:sp>
      <p:sp>
        <p:nvSpPr>
          <p:cNvPr id="3" name="Content Placeholder 2"/>
          <p:cNvSpPr>
            <a:spLocks noGrp="1"/>
          </p:cNvSpPr>
          <p:nvPr>
            <p:ph idx="1"/>
          </p:nvPr>
        </p:nvSpPr>
        <p:spPr>
          <a:xfrm>
            <a:off x="381000" y="1214422"/>
            <a:ext cx="8382000" cy="5219891"/>
          </a:xfrm>
        </p:spPr>
        <p:txBody>
          <a:bodyPr/>
          <a:lstStyle/>
          <a:p>
            <a:pPr>
              <a:buFont typeface="Arial" pitchFamily="34" charset="0"/>
              <a:buChar char="•"/>
            </a:pPr>
            <a:r>
              <a:rPr lang="es-ES" sz="2800" dirty="0" err="1" smtClean="0"/>
              <a:t>TechCenter</a:t>
            </a:r>
            <a:r>
              <a:rPr lang="es-ES" sz="2800" dirty="0" smtClean="0"/>
              <a:t> de Windows Server 2008</a:t>
            </a:r>
          </a:p>
          <a:p>
            <a:pPr>
              <a:buNone/>
            </a:pPr>
            <a:r>
              <a:rPr lang="es-ES" sz="1800" dirty="0" smtClean="0"/>
              <a:t>	</a:t>
            </a:r>
            <a:r>
              <a:rPr lang="es-ES" sz="1800" dirty="0" smtClean="0">
                <a:hlinkClick r:id="rId2"/>
              </a:rPr>
              <a:t>http://www.microsoft.com/spain/technet/prodtechnol/windowsserver/2008/default.mspx</a:t>
            </a:r>
            <a:endParaRPr lang="es-ES" sz="1800" dirty="0" smtClean="0"/>
          </a:p>
          <a:p>
            <a:pPr>
              <a:buFont typeface="Arial" pitchFamily="34" charset="0"/>
              <a:buChar char="•"/>
            </a:pPr>
            <a:r>
              <a:rPr lang="es-ES" sz="2800" dirty="0" smtClean="0"/>
              <a:t>Próximos </a:t>
            </a:r>
            <a:r>
              <a:rPr lang="es-ES" sz="2800" dirty="0" err="1" smtClean="0"/>
              <a:t>webcasts</a:t>
            </a:r>
            <a:r>
              <a:rPr lang="es-ES" sz="2800" dirty="0" smtClean="0"/>
              <a:t> en vivo</a:t>
            </a:r>
          </a:p>
          <a:p>
            <a:pPr>
              <a:buNone/>
            </a:pPr>
            <a:r>
              <a:rPr lang="es-ES" sz="1800" dirty="0" smtClean="0"/>
              <a:t>	</a:t>
            </a:r>
            <a:r>
              <a:rPr lang="es-ES" sz="1800" dirty="0" smtClean="0">
                <a:hlinkClick r:id="rId3"/>
              </a:rPr>
              <a:t>http://www.microsoft.com/spain/technet/jornadas/default.mspx</a:t>
            </a:r>
            <a:endParaRPr lang="es-ES" sz="1800" dirty="0" smtClean="0"/>
          </a:p>
          <a:p>
            <a:pPr>
              <a:buFont typeface="Arial" pitchFamily="34" charset="0"/>
              <a:buChar char="•"/>
            </a:pPr>
            <a:r>
              <a:rPr lang="es-ES" sz="2800" dirty="0" err="1" smtClean="0"/>
              <a:t>Webcasts</a:t>
            </a:r>
            <a:r>
              <a:rPr lang="es-ES" sz="2800" dirty="0" smtClean="0"/>
              <a:t> grabados sobre Windows Server</a:t>
            </a:r>
          </a:p>
          <a:p>
            <a:pPr>
              <a:buNone/>
            </a:pPr>
            <a:r>
              <a:rPr lang="es-ES" sz="1800" dirty="0" smtClean="0"/>
              <a:t>	</a:t>
            </a:r>
            <a:r>
              <a:rPr lang="es-ES" sz="1800" dirty="0" smtClean="0">
                <a:hlinkClick r:id="rId4"/>
              </a:rPr>
              <a:t>http://www.microsoft.com/spain/technet/jornadas/webcasts/webcasts_ant.aspx?id=1</a:t>
            </a:r>
            <a:endParaRPr lang="es-ES" sz="1800" dirty="0" smtClean="0"/>
          </a:p>
          <a:p>
            <a:pPr>
              <a:buFont typeface="Arial" pitchFamily="34" charset="0"/>
              <a:buChar char="•"/>
            </a:pPr>
            <a:r>
              <a:rPr lang="es-ES" sz="2800" dirty="0" err="1" smtClean="0"/>
              <a:t>Webcasts</a:t>
            </a:r>
            <a:r>
              <a:rPr lang="es-ES" sz="2800" dirty="0" smtClean="0"/>
              <a:t> grabados otras tecnologías Microsoft</a:t>
            </a:r>
          </a:p>
          <a:p>
            <a:pPr>
              <a:buNone/>
            </a:pPr>
            <a:r>
              <a:rPr lang="es-ES" sz="1800" dirty="0" smtClean="0"/>
              <a:t>	</a:t>
            </a:r>
            <a:r>
              <a:rPr lang="es-ES" sz="1800" dirty="0" smtClean="0">
                <a:hlinkClick r:id="rId4"/>
              </a:rPr>
              <a:t>http://www.microsoft.com/spain/technet/jornadas/webcasts/webcasts_ant.aspx</a:t>
            </a:r>
            <a:endParaRPr lang="es-ES" sz="1800" dirty="0" smtClean="0"/>
          </a:p>
          <a:p>
            <a:pPr>
              <a:buFont typeface="Arial" pitchFamily="34" charset="0"/>
              <a:buChar char="•"/>
            </a:pPr>
            <a:r>
              <a:rPr lang="es-ES" sz="2800" dirty="0" smtClean="0"/>
              <a:t>Foros técnicos</a:t>
            </a:r>
          </a:p>
          <a:p>
            <a:pPr>
              <a:buNone/>
            </a:pPr>
            <a:r>
              <a:rPr lang="es-ES" sz="1800" dirty="0" smtClean="0"/>
              <a:t>	</a:t>
            </a:r>
            <a:r>
              <a:rPr lang="es-ES" sz="1800" dirty="0" smtClean="0">
                <a:hlinkClick r:id="rId5"/>
              </a:rPr>
              <a:t>http://forums.microsoft.com/technet-es/default.aspx?siteid=30</a:t>
            </a:r>
            <a:endParaRPr lang="es-ES" sz="1800" dirty="0" smtClean="0"/>
          </a:p>
          <a:p>
            <a:pPr>
              <a:buFont typeface="Arial" pitchFamily="34" charset="0"/>
              <a:buChar char="•"/>
            </a:pPr>
            <a:endParaRPr lang="es-ES" dirty="0" smtClean="0"/>
          </a:p>
          <a:p>
            <a:pPr>
              <a:buNone/>
            </a:pPr>
            <a:endParaRPr lang="es-ES" sz="1800" dirty="0"/>
          </a:p>
        </p:txBody>
      </p:sp>
    </p:spTree>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Recursos TechNet</a:t>
            </a:r>
            <a:endParaRPr lang="es-ES" dirty="0"/>
          </a:p>
        </p:txBody>
      </p:sp>
      <p:sp>
        <p:nvSpPr>
          <p:cNvPr id="3" name="Content Placeholder 2"/>
          <p:cNvSpPr>
            <a:spLocks noGrp="1"/>
          </p:cNvSpPr>
          <p:nvPr>
            <p:ph idx="1"/>
          </p:nvPr>
        </p:nvSpPr>
        <p:spPr>
          <a:xfrm>
            <a:off x="381000" y="1214422"/>
            <a:ext cx="8382000" cy="1640449"/>
          </a:xfrm>
        </p:spPr>
        <p:txBody>
          <a:bodyPr/>
          <a:lstStyle/>
          <a:p>
            <a:pPr>
              <a:buFont typeface="Arial" pitchFamily="34" charset="0"/>
              <a:buChar char="•"/>
            </a:pPr>
            <a:r>
              <a:rPr lang="es-ES" sz="2800" dirty="0" smtClean="0"/>
              <a:t>Registrarse a la </a:t>
            </a:r>
            <a:r>
              <a:rPr lang="es-ES" sz="2800" dirty="0" err="1" smtClean="0"/>
              <a:t>newsletter</a:t>
            </a:r>
            <a:r>
              <a:rPr lang="es-ES" sz="2800" dirty="0" smtClean="0"/>
              <a:t> TechNet Flash</a:t>
            </a:r>
          </a:p>
          <a:p>
            <a:pPr>
              <a:buNone/>
            </a:pPr>
            <a:r>
              <a:rPr lang="es-ES" sz="2800" dirty="0" smtClean="0"/>
              <a:t>	</a:t>
            </a:r>
            <a:r>
              <a:rPr lang="es-ES" sz="1800" dirty="0" smtClean="0">
                <a:hlinkClick r:id="rId2"/>
              </a:rPr>
              <a:t>http://www.microsoft.com/spain/technet/boletines/default.mspx</a:t>
            </a:r>
            <a:endParaRPr lang="es-ES" sz="1800" dirty="0" smtClean="0"/>
          </a:p>
          <a:p>
            <a:pPr>
              <a:buFont typeface="Arial" pitchFamily="34" charset="0"/>
              <a:buChar char="•"/>
            </a:pPr>
            <a:r>
              <a:rPr lang="es-ES" sz="2800" dirty="0" smtClean="0"/>
              <a:t>Obtenga una Suscripción TechNet Plus</a:t>
            </a:r>
          </a:p>
          <a:p>
            <a:pPr>
              <a:buNone/>
            </a:pPr>
            <a:r>
              <a:rPr lang="es-ES" sz="1800" dirty="0" smtClean="0"/>
              <a:t>	</a:t>
            </a:r>
            <a:r>
              <a:rPr lang="es-ES" sz="1800" dirty="0" smtClean="0">
                <a:hlinkClick r:id="rId3"/>
              </a:rPr>
              <a:t>http://technet.microsoft.com/es-es/subscriptions/default.aspx</a:t>
            </a:r>
            <a:endParaRPr lang="es-ES" sz="1800"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928662" y="428604"/>
            <a:ext cx="7439025" cy="5600700"/>
          </a:xfrm>
          <a:prstGeom prst="rect">
            <a:avLst/>
          </a:prstGeom>
          <a:noFill/>
          <a:ln w="9525">
            <a:noFill/>
            <a:miter lim="800000"/>
            <a:headEnd/>
            <a:tailEnd/>
          </a:ln>
          <a:effectLst/>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Conceptos de </a:t>
            </a:r>
            <a:r>
              <a:rPr lang="es-ES" dirty="0" err="1" smtClean="0"/>
              <a:t>PowerShell</a:t>
            </a:r>
            <a:endParaRPr lang="es-ES" dirty="0"/>
          </a:p>
        </p:txBody>
      </p:sp>
      <p:sp>
        <p:nvSpPr>
          <p:cNvPr id="3" name="2 Marcador de texto"/>
          <p:cNvSpPr>
            <a:spLocks noGrp="1"/>
          </p:cNvSpPr>
          <p:nvPr>
            <p:ph type="body" sz="quarter" idx="10"/>
          </p:nvPr>
        </p:nvSpPr>
        <p:spPr>
          <a:xfrm>
            <a:off x="285720" y="1170711"/>
            <a:ext cx="2786082" cy="1329595"/>
          </a:xfrm>
        </p:spPr>
        <p:txBody>
          <a:bodyPr/>
          <a:lstStyle/>
          <a:p>
            <a:r>
              <a:rPr lang="es-ES" sz="2400" dirty="0" smtClean="0"/>
              <a:t>Su interfaz se parece a la línea de comandos clásica (cmd.exe)</a:t>
            </a:r>
          </a:p>
        </p:txBody>
      </p:sp>
      <p:pic>
        <p:nvPicPr>
          <p:cNvPr id="1026" name="Picture 2"/>
          <p:cNvPicPr>
            <a:picLocks noChangeAspect="1" noChangeArrowheads="1"/>
          </p:cNvPicPr>
          <p:nvPr/>
        </p:nvPicPr>
        <p:blipFill>
          <a:blip r:embed="rId2"/>
          <a:srcRect/>
          <a:stretch>
            <a:fillRect/>
          </a:stretch>
        </p:blipFill>
        <p:spPr bwMode="auto">
          <a:xfrm>
            <a:off x="4000496" y="928670"/>
            <a:ext cx="5072098" cy="2026101"/>
          </a:xfrm>
          <a:prstGeom prst="rect">
            <a:avLst/>
          </a:prstGeom>
          <a:noFill/>
          <a:ln w="9525">
            <a:noFill/>
            <a:miter lim="800000"/>
            <a:headEnd/>
            <a:tailEnd/>
          </a:ln>
          <a:effectLst/>
        </p:spPr>
      </p:pic>
      <p:sp>
        <p:nvSpPr>
          <p:cNvPr id="6" name="2 Marcador de texto"/>
          <p:cNvSpPr txBox="1">
            <a:spLocks/>
          </p:cNvSpPr>
          <p:nvPr/>
        </p:nvSpPr>
        <p:spPr bwMode="auto">
          <a:xfrm>
            <a:off x="261966" y="2714620"/>
            <a:ext cx="8382000" cy="368408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96875" marR="0" lvl="0"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Basada en objetos </a:t>
            </a:r>
            <a:r>
              <a:rPr kumimoji="0" lang="es-ES" sz="2400" b="0" i="0" u="none" strike="noStrike" kern="1200" cap="none" spc="0" normalizeH="0" baseline="0" noProof="0" dirty="0" err="1" smtClean="0">
                <a:ln>
                  <a:noFill/>
                </a:ln>
                <a:solidFill>
                  <a:schemeClr val="tx1"/>
                </a:solidFill>
                <a:effectLst/>
                <a:uLnTx/>
                <a:uFillTx/>
                <a:latin typeface="+mn-lt"/>
                <a:ea typeface="+mn-ea"/>
                <a:cs typeface="+mn-cs"/>
              </a:rPr>
              <a:t>.Net</a:t>
            </a: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4"/>
              </a:buBlip>
              <a:tabLst/>
              <a:defRPr/>
            </a:pPr>
            <a:r>
              <a:rPr kumimoji="0" lang="es-ES" sz="2000" b="0" i="0" u="none" strike="noStrike" kern="1200" cap="none" spc="0" normalizeH="0" baseline="0" noProof="0" dirty="0" smtClean="0">
                <a:ln>
                  <a:noFill/>
                </a:ln>
                <a:solidFill>
                  <a:schemeClr val="tx1"/>
                </a:solidFill>
                <a:effectLst/>
                <a:uLnTx/>
                <a:uFillTx/>
                <a:latin typeface="+mn-lt"/>
                <a:ea typeface="+mn-ea"/>
                <a:cs typeface="+mn-cs"/>
              </a:rPr>
              <a:t>No procesa ni devuelve texto plano, sino objetos</a:t>
            </a:r>
          </a:p>
          <a:p>
            <a:pPr marL="914400" marR="0" lvl="1" indent="-396875" algn="l" defTabSz="912813" rtl="0" eaLnBrk="1" fontAlgn="base" latinLnBrk="0" hangingPunct="1">
              <a:lnSpc>
                <a:spcPct val="90000"/>
              </a:lnSpc>
              <a:spcBef>
                <a:spcPct val="20000"/>
              </a:spcBef>
              <a:spcAft>
                <a:spcPct val="0"/>
              </a:spcAft>
              <a:buClrTx/>
              <a:buSzTx/>
              <a:buFontTx/>
              <a:buBlip>
                <a:blip r:embed="rId4"/>
              </a:buBlip>
              <a:tabLst/>
              <a:defRPr/>
            </a:pPr>
            <a:r>
              <a:rPr kumimoji="0" lang="es-ES" sz="2000" b="0" i="0" u="none" strike="noStrike" kern="1200" cap="none" spc="0" normalizeH="0" baseline="0" noProof="0" dirty="0" smtClean="0">
                <a:ln>
                  <a:noFill/>
                </a:ln>
                <a:solidFill>
                  <a:schemeClr val="tx1"/>
                </a:solidFill>
                <a:effectLst/>
                <a:uLnTx/>
                <a:uFillTx/>
                <a:latin typeface="+mn-lt"/>
                <a:ea typeface="+mn-ea"/>
                <a:cs typeface="+mn-cs"/>
              </a:rPr>
              <a:t>Trae mas de 120 herramientas por defecto con una interfaz consistente</a:t>
            </a:r>
          </a:p>
          <a:p>
            <a:pPr marL="396875" marR="0" lvl="0" indent="-396875" algn="l" defTabSz="912813" rtl="0" eaLnBrk="1" fontAlgn="base" latinLnBrk="0" hangingPunct="1">
              <a:lnSpc>
                <a:spcPct val="90000"/>
              </a:lnSpc>
              <a:spcBef>
                <a:spcPct val="20000"/>
              </a:spcBef>
              <a:spcAft>
                <a:spcPct val="0"/>
              </a:spcAft>
              <a:buClrTx/>
              <a:buSzTx/>
              <a:buFontTx/>
              <a:buBlip>
                <a:blip r:embed="rId3"/>
              </a:buBlip>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Nuevo lenguaje de scripting que permite aprovechar las características de .NET</a:t>
            </a:r>
          </a:p>
          <a:p>
            <a:pPr marL="914400" marR="0" lvl="1" indent="-396875" algn="l" defTabSz="912813" rtl="0" eaLnBrk="1" fontAlgn="base" latinLnBrk="0" hangingPunct="1">
              <a:lnSpc>
                <a:spcPct val="90000"/>
              </a:lnSpc>
              <a:spcBef>
                <a:spcPct val="20000"/>
              </a:spcBef>
              <a:spcAft>
                <a:spcPct val="0"/>
              </a:spcAft>
              <a:buClrTx/>
              <a:buSzTx/>
              <a:buFontTx/>
              <a:buBlip>
                <a:blip r:embed="rId4"/>
              </a:buBlip>
              <a:tabLst/>
              <a:defRPr/>
            </a:pPr>
            <a:r>
              <a:rPr kumimoji="0" lang="es-ES" sz="2000" b="0" i="0" u="none" strike="noStrike" kern="1200" cap="none" spc="0" normalizeH="0" baseline="0" noProof="0" dirty="0" smtClean="0">
                <a:ln>
                  <a:noFill/>
                </a:ln>
                <a:solidFill>
                  <a:schemeClr val="tx1"/>
                </a:solidFill>
                <a:effectLst/>
                <a:uLnTx/>
                <a:uFillTx/>
                <a:latin typeface="+mn-lt"/>
                <a:ea typeface="+mn-ea"/>
                <a:cs typeface="+mn-cs"/>
              </a:rPr>
              <a:t>La salida de un comando puede entubarse en otro, estableciéndose una potente “</a:t>
            </a:r>
            <a:r>
              <a:rPr kumimoji="0" lang="es-ES" sz="2000" b="0" i="0" u="none" strike="noStrike" kern="1200" cap="none" spc="0" normalizeH="0" baseline="0" noProof="0" dirty="0" err="1" smtClean="0">
                <a:ln>
                  <a:noFill/>
                </a:ln>
                <a:solidFill>
                  <a:schemeClr val="tx1"/>
                </a:solidFill>
                <a:effectLst/>
                <a:uLnTx/>
                <a:uFillTx/>
                <a:latin typeface="+mn-lt"/>
                <a:ea typeface="+mn-ea"/>
                <a:cs typeface="+mn-cs"/>
              </a:rPr>
              <a:t>object</a:t>
            </a:r>
            <a:r>
              <a:rPr kumimoji="0" lang="es-ES" sz="2000" b="0" i="0" u="none" strike="noStrike" kern="1200" cap="none" spc="0" normalizeH="0" baseline="0" noProof="0" dirty="0" smtClean="0">
                <a:ln>
                  <a:noFill/>
                </a:ln>
                <a:solidFill>
                  <a:schemeClr val="tx1"/>
                </a:solidFill>
                <a:effectLst/>
                <a:uLnTx/>
                <a:uFillTx/>
                <a:latin typeface="+mn-lt"/>
                <a:ea typeface="+mn-ea"/>
                <a:cs typeface="+mn-cs"/>
              </a:rPr>
              <a:t>-pipeline”</a:t>
            </a:r>
          </a:p>
          <a:p>
            <a:pPr marL="396875" lvl="0" indent="-396875">
              <a:lnSpc>
                <a:spcPct val="90000"/>
              </a:lnSpc>
              <a:spcBef>
                <a:spcPct val="20000"/>
              </a:spcBef>
              <a:buBlip>
                <a:blip r:embed="rId3"/>
              </a:buBlip>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Permite continuar usando las </a:t>
            </a:r>
            <a:r>
              <a:rPr lang="es-ES" sz="2400" dirty="0" smtClean="0">
                <a:latin typeface="+mn-lt"/>
                <a:cs typeface="+mn-cs"/>
              </a:rPr>
              <a:t>herramientas de línea de comando clásicas.</a:t>
            </a:r>
            <a:endParaRPr kumimoji="0" lang="es-ES" sz="24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396875" algn="l" defTabSz="912813" rtl="0" eaLnBrk="1" fontAlgn="base" latinLnBrk="0" hangingPunct="1">
              <a:lnSpc>
                <a:spcPct val="90000"/>
              </a:lnSpc>
              <a:spcBef>
                <a:spcPct val="20000"/>
              </a:spcBef>
              <a:spcAft>
                <a:spcPct val="0"/>
              </a:spcAft>
              <a:buClrTx/>
              <a:buSzTx/>
              <a:buFontTx/>
              <a:buBlip>
                <a:blip r:embed="rId4"/>
              </a:buBlip>
              <a:tabLst/>
              <a:defRPr/>
            </a:pPr>
            <a:r>
              <a:rPr kumimoji="0" lang="es-ES" sz="2000" b="0" i="0" u="none" strike="noStrike" kern="1200" cap="none" spc="0" normalizeH="0" baseline="0" noProof="0" dirty="0" smtClean="0">
                <a:ln>
                  <a:noFill/>
                </a:ln>
                <a:solidFill>
                  <a:schemeClr val="tx1"/>
                </a:solidFill>
                <a:effectLst/>
                <a:uLnTx/>
                <a:uFillTx/>
                <a:latin typeface="+mn-lt"/>
                <a:ea typeface="+mn-ea"/>
                <a:cs typeface="+mn-cs"/>
              </a:rPr>
              <a:t>Ping, </a:t>
            </a:r>
            <a:r>
              <a:rPr kumimoji="0" lang="es-ES" sz="2000" b="0" i="0" u="none" strike="noStrike" kern="1200" cap="none" spc="0" normalizeH="0" baseline="0" noProof="0" dirty="0" err="1" smtClean="0">
                <a:ln>
                  <a:noFill/>
                </a:ln>
                <a:solidFill>
                  <a:schemeClr val="tx1"/>
                </a:solidFill>
                <a:effectLst/>
                <a:uLnTx/>
                <a:uFillTx/>
                <a:latin typeface="+mn-lt"/>
                <a:ea typeface="+mn-ea"/>
                <a:cs typeface="+mn-cs"/>
              </a:rPr>
              <a:t>Ipconfig</a:t>
            </a:r>
            <a:r>
              <a:rPr kumimoji="0" lang="es-E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s-ES" sz="2000" b="0" i="0" u="none" strike="noStrike" kern="1200" cap="none" spc="0" normalizeH="0" baseline="0" noProof="0" dirty="0" err="1" smtClean="0">
                <a:ln>
                  <a:noFill/>
                </a:ln>
                <a:solidFill>
                  <a:schemeClr val="tx1"/>
                </a:solidFill>
                <a:effectLst/>
                <a:uLnTx/>
                <a:uFillTx/>
                <a:latin typeface="+mn-lt"/>
                <a:ea typeface="+mn-ea"/>
                <a:cs typeface="+mn-cs"/>
              </a:rPr>
              <a:t>Netsh</a:t>
            </a:r>
            <a:r>
              <a:rPr kumimoji="0" lang="es-ES" sz="2000" b="0" i="0" u="none" strike="noStrike" kern="1200" cap="none" spc="0" normalizeH="0" baseline="0" noProof="0" dirty="0" smtClean="0">
                <a:ln>
                  <a:noFill/>
                </a:ln>
                <a:solidFill>
                  <a:schemeClr val="tx1"/>
                </a:solidFill>
                <a:effectLst/>
                <a:uLnTx/>
                <a:uFillTx/>
                <a:latin typeface="+mn-lt"/>
                <a:ea typeface="+mn-ea"/>
                <a:cs typeface="+mn-cs"/>
              </a:rPr>
              <a:t>, etc.</a:t>
            </a:r>
            <a:endParaRPr kumimoji="0" lang="es-ES"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371600" y="2981340"/>
            <a:ext cx="6477000" cy="1371600"/>
          </a:xfrm>
          <a:prstGeom prst="roundRect">
            <a:avLst/>
          </a:prstGeom>
          <a:gradFill>
            <a:gsLst>
              <a:gs pos="0">
                <a:schemeClr val="accent5">
                  <a:lumMod val="20000"/>
                  <a:lumOff val="80000"/>
                  <a:alpha val="70000"/>
                </a:schemeClr>
              </a:gs>
              <a:gs pos="100000">
                <a:schemeClr val="accent5">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effectLst>
                  <a:outerShdw blurRad="38100" dist="38100" dir="2700000" algn="tl">
                    <a:srgbClr val="000000">
                      <a:alpha val="43137"/>
                    </a:srgbClr>
                  </a:outerShdw>
                </a:effectLst>
              </a:rPr>
              <a:t>Windows or Server Product Functionality</a:t>
            </a:r>
            <a:endParaRPr lang="en-US" sz="2400" dirty="0">
              <a:solidFill>
                <a:schemeClr val="tx1"/>
              </a:solidFill>
              <a:effectLst>
                <a:outerShdw blurRad="38100" dist="38100" dir="2700000" algn="tl">
                  <a:srgbClr val="000000">
                    <a:alpha val="43137"/>
                  </a:srgbClr>
                </a:outerShdw>
              </a:effectLst>
            </a:endParaRPr>
          </a:p>
        </p:txBody>
      </p:sp>
      <p:sp>
        <p:nvSpPr>
          <p:cNvPr id="5" name="Rounded Rectangle 4"/>
          <p:cNvSpPr/>
          <p:nvPr/>
        </p:nvSpPr>
        <p:spPr>
          <a:xfrm>
            <a:off x="1371600" y="1762140"/>
            <a:ext cx="6477000" cy="1219200"/>
          </a:xfrm>
          <a:prstGeom prst="roundRect">
            <a:avLst/>
          </a:prstGeom>
          <a:gradFill>
            <a:gsLst>
              <a:gs pos="0">
                <a:schemeClr val="accent2">
                  <a:lumMod val="20000"/>
                  <a:lumOff val="80000"/>
                  <a:alpha val="70000"/>
                </a:schemeClr>
              </a:gs>
              <a:gs pos="100000">
                <a:schemeClr val="accent2">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effectLst>
                  <a:outerShdw blurRad="38100" dist="38100" dir="2700000" algn="tl">
                    <a:srgbClr val="000000">
                      <a:alpha val="43137"/>
                    </a:srgbClr>
                  </a:outerShdw>
                </a:effectLst>
              </a:rPr>
              <a:t>Graphical Administrative Tool</a:t>
            </a:r>
            <a:r>
              <a:rPr lang="en-US" sz="2000" dirty="0" smtClean="0">
                <a:solidFill>
                  <a:schemeClr val="tx1"/>
                </a:solidFill>
                <a:effectLst>
                  <a:outerShdw blurRad="38100" dist="38100" dir="2700000" algn="tl">
                    <a:srgbClr val="000000">
                      <a:alpha val="43137"/>
                    </a:srgbClr>
                  </a:outerShdw>
                </a:effectLst>
              </a:rPr>
              <a:t/>
            </a:r>
            <a:br>
              <a:rPr lang="en-US" sz="2000" dirty="0" smtClean="0">
                <a:solidFill>
                  <a:schemeClr val="tx1"/>
                </a:solidFill>
                <a:effectLst>
                  <a:outerShdw blurRad="38100" dist="38100" dir="2700000" algn="tl">
                    <a:srgbClr val="000000">
                      <a:alpha val="43137"/>
                    </a:srgbClr>
                  </a:outerShdw>
                </a:effectLst>
              </a:rPr>
            </a:br>
            <a:r>
              <a:rPr lang="en-US" sz="2000" dirty="0" smtClean="0">
                <a:solidFill>
                  <a:schemeClr val="tx1"/>
                </a:solidFill>
                <a:effectLst>
                  <a:outerShdw blurRad="38100" dist="38100" dir="2700000" algn="tl">
                    <a:srgbClr val="000000">
                      <a:alpha val="43137"/>
                    </a:srgbClr>
                  </a:outerShdw>
                </a:effectLst>
              </a:rPr>
              <a:t>(e.g., Microsoft Management Console Snap-In)</a:t>
            </a:r>
            <a:endParaRPr lang="en-US" sz="2000" dirty="0">
              <a:solidFill>
                <a:schemeClr val="tx1"/>
              </a:solidFill>
              <a:effectLst>
                <a:outerShdw blurRad="38100" dist="38100" dir="2700000" algn="tl">
                  <a:srgbClr val="000000">
                    <a:alpha val="43137"/>
                  </a:srgbClr>
                </a:outerShdw>
              </a:effectLst>
            </a:endParaRPr>
          </a:p>
        </p:txBody>
      </p:sp>
      <p:sp>
        <p:nvSpPr>
          <p:cNvPr id="6" name="Rounded Rectangle 5"/>
          <p:cNvSpPr/>
          <p:nvPr/>
        </p:nvSpPr>
        <p:spPr>
          <a:xfrm>
            <a:off x="1371600" y="4352940"/>
            <a:ext cx="2514600" cy="1219200"/>
          </a:xfrm>
          <a:prstGeom prst="roundRect">
            <a:avLst/>
          </a:prstGeom>
          <a:gradFill>
            <a:gsLst>
              <a:gs pos="0">
                <a:schemeClr val="accent6">
                  <a:lumMod val="20000"/>
                  <a:lumOff val="80000"/>
                  <a:alpha val="70000"/>
                </a:schemeClr>
              </a:gs>
              <a:gs pos="100000">
                <a:schemeClr val="accent6">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000" dirty="0" smtClean="0">
                <a:solidFill>
                  <a:schemeClr val="tx1"/>
                </a:solidFill>
                <a:effectLst>
                  <a:outerShdw blurRad="38100" dist="38100" dir="2700000" algn="tl">
                    <a:srgbClr val="000000">
                      <a:alpha val="43137"/>
                    </a:srgbClr>
                  </a:outerShdw>
                </a:effectLst>
              </a:rPr>
              <a:t>Command-Line Tool</a:t>
            </a:r>
            <a:endParaRPr lang="en-US" sz="2000" dirty="0">
              <a:solidFill>
                <a:schemeClr val="tx1"/>
              </a:solidFill>
              <a:effectLst>
                <a:outerShdw blurRad="38100" dist="38100" dir="2700000" algn="tl">
                  <a:srgbClr val="000000">
                    <a:alpha val="43137"/>
                  </a:srgbClr>
                </a:outerShdw>
              </a:effectLst>
            </a:endParaRPr>
          </a:p>
        </p:txBody>
      </p:sp>
      <p:sp>
        <p:nvSpPr>
          <p:cNvPr id="7" name="Rounded Rectangle 6"/>
          <p:cNvSpPr/>
          <p:nvPr/>
        </p:nvSpPr>
        <p:spPr>
          <a:xfrm>
            <a:off x="3886200" y="4352940"/>
            <a:ext cx="2514600" cy="1219200"/>
          </a:xfrm>
          <a:prstGeom prst="roundRect">
            <a:avLst/>
          </a:prstGeom>
          <a:gradFill flip="none" rotWithShape="1">
            <a:gsLst>
              <a:gs pos="0">
                <a:schemeClr val="accent1">
                  <a:tint val="66000"/>
                  <a:satMod val="160000"/>
                  <a:alpha val="70000"/>
                </a:schemeClr>
              </a:gs>
              <a:gs pos="100000">
                <a:schemeClr val="accent1">
                  <a:alpha val="70000"/>
                </a:schemeClr>
              </a:gs>
            </a:gsLst>
            <a:lin ang="54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000" dirty="0" smtClean="0">
                <a:solidFill>
                  <a:schemeClr val="tx1"/>
                </a:solidFill>
                <a:effectLst>
                  <a:outerShdw blurRad="38100" dist="38100" dir="2700000" algn="tl">
                    <a:srgbClr val="000000">
                      <a:alpha val="43137"/>
                    </a:srgbClr>
                  </a:outerShdw>
                </a:effectLst>
              </a:rPr>
              <a:t>Component Object Model (COM) component</a:t>
            </a:r>
            <a:endParaRPr lang="en-US" sz="2000" dirty="0">
              <a:solidFill>
                <a:schemeClr val="tx1"/>
              </a:solidFill>
              <a:effectLst>
                <a:outerShdw blurRad="38100" dist="38100" dir="2700000" algn="tl">
                  <a:srgbClr val="000000">
                    <a:alpha val="43137"/>
                  </a:srgbClr>
                </a:outerShdw>
              </a:effectLst>
            </a:endParaRPr>
          </a:p>
        </p:txBody>
      </p:sp>
      <p:sp>
        <p:nvSpPr>
          <p:cNvPr id="8" name="Rounded Rectangle 7"/>
          <p:cNvSpPr/>
          <p:nvPr/>
        </p:nvSpPr>
        <p:spPr>
          <a:xfrm>
            <a:off x="6400800" y="4352940"/>
            <a:ext cx="1447800" cy="1219200"/>
          </a:xfrm>
          <a:prstGeom prst="roundRect">
            <a:avLst/>
          </a:prstGeom>
          <a:gradFill>
            <a:gsLst>
              <a:gs pos="0">
                <a:schemeClr val="accent3">
                  <a:lumMod val="20000"/>
                  <a:lumOff val="80000"/>
                  <a:alpha val="70000"/>
                </a:schemeClr>
              </a:gs>
              <a:gs pos="100000">
                <a:schemeClr val="accent3">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000" dirty="0" smtClean="0">
                <a:solidFill>
                  <a:schemeClr val="tx1"/>
                </a:solidFill>
                <a:effectLst>
                  <a:outerShdw blurRad="38100" dist="38100" dir="2700000" algn="tl">
                    <a:srgbClr val="000000">
                      <a:alpha val="43137"/>
                    </a:srgbClr>
                  </a:outerShdw>
                </a:effectLst>
              </a:rPr>
              <a:t>WMI Classes</a:t>
            </a:r>
            <a:endParaRPr lang="en-US" sz="2000" dirty="0">
              <a:solidFill>
                <a:schemeClr val="tx1"/>
              </a:solidFill>
              <a:effectLst>
                <a:outerShdw blurRad="38100" dist="38100" dir="2700000" algn="tl">
                  <a:srgbClr val="000000">
                    <a:alpha val="43137"/>
                  </a:srgbClr>
                </a:outerShdw>
              </a:effectLst>
            </a:endParaRPr>
          </a:p>
        </p:txBody>
      </p:sp>
      <p:sp>
        <p:nvSpPr>
          <p:cNvPr id="10" name="Title 1"/>
          <p:cNvSpPr>
            <a:spLocks noGrp="1"/>
          </p:cNvSpPr>
          <p:nvPr>
            <p:ph type="title"/>
          </p:nvPr>
        </p:nvSpPr>
        <p:spPr>
          <a:xfrm>
            <a:off x="381000" y="230188"/>
            <a:ext cx="8382000" cy="1218795"/>
          </a:xfrm>
        </p:spPr>
        <p:txBody>
          <a:bodyPr/>
          <a:lstStyle/>
          <a:p>
            <a:r>
              <a:rPr lang="en-US" sz="4400" dirty="0" err="1" smtClean="0"/>
              <a:t>Modelo</a:t>
            </a:r>
            <a:r>
              <a:rPr lang="en-US" sz="4400" dirty="0" smtClean="0"/>
              <a:t> </a:t>
            </a:r>
            <a:r>
              <a:rPr lang="en-US" sz="4400" dirty="0" err="1" smtClean="0"/>
              <a:t>Clásico</a:t>
            </a:r>
            <a:r>
              <a:rPr lang="en-US" sz="4400" dirty="0" smtClean="0"/>
              <a:t> de </a:t>
            </a:r>
            <a:r>
              <a:rPr lang="en-US" sz="4400" dirty="0" err="1" smtClean="0"/>
              <a:t>Administración</a:t>
            </a:r>
            <a:r>
              <a:rPr lang="en-US" sz="4400" dirty="0" smtClean="0"/>
              <a:t> de Windows</a:t>
            </a:r>
            <a:endParaRPr lang="en-US" sz="4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builtIn="1"/>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builtIn="1"/>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builtIn="1"/>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1+#ppt_w/2"/>
                                          </p:val>
                                        </p:tav>
                                        <p:tav tm="100000">
                                          <p:val>
                                            <p:strVal val="#ppt_x"/>
                                          </p:val>
                                        </p:tav>
                                      </p:tavLst>
                                    </p:anim>
                                    <p:anim calcmode="lin" valueType="num">
                                      <p:cBhvr additive="base">
                                        <p:cTn id="26" dur="500" fill="hold"/>
                                        <p:tgtEl>
                                          <p:spTgt spid="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371600" y="4129102"/>
            <a:ext cx="6477000" cy="1371600"/>
          </a:xfrm>
          <a:prstGeom prst="roundRect">
            <a:avLst/>
          </a:prstGeom>
          <a:gradFill>
            <a:gsLst>
              <a:gs pos="0">
                <a:schemeClr val="accent5">
                  <a:lumMod val="20000"/>
                  <a:lumOff val="80000"/>
                  <a:alpha val="70000"/>
                </a:schemeClr>
              </a:gs>
              <a:gs pos="100000">
                <a:schemeClr val="accent5">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effectLst>
                  <a:outerShdw blurRad="38100" dist="38100" dir="2700000" algn="tl">
                    <a:srgbClr val="000000">
                      <a:alpha val="43137"/>
                    </a:srgbClr>
                  </a:outerShdw>
                </a:effectLst>
              </a:rPr>
              <a:t>Windows or Server Product Functionality</a:t>
            </a:r>
            <a:endParaRPr lang="en-US" sz="2400" dirty="0">
              <a:solidFill>
                <a:schemeClr val="tx1"/>
              </a:solidFill>
              <a:effectLst>
                <a:outerShdw blurRad="38100" dist="38100" dir="2700000" algn="tl">
                  <a:srgbClr val="000000">
                    <a:alpha val="43137"/>
                  </a:srgbClr>
                </a:outerShdw>
              </a:effectLst>
            </a:endParaRPr>
          </a:p>
        </p:txBody>
      </p:sp>
      <p:sp>
        <p:nvSpPr>
          <p:cNvPr id="8" name="Rounded Rectangle 7"/>
          <p:cNvSpPr/>
          <p:nvPr/>
        </p:nvSpPr>
        <p:spPr>
          <a:xfrm>
            <a:off x="1371600" y="3290902"/>
            <a:ext cx="6477000" cy="838200"/>
          </a:xfrm>
          <a:prstGeom prst="roundRect">
            <a:avLst/>
          </a:prstGeom>
          <a:gradFill>
            <a:gsLst>
              <a:gs pos="0">
                <a:schemeClr val="accent5">
                  <a:lumMod val="20000"/>
                  <a:lumOff val="80000"/>
                  <a:alpha val="48000"/>
                </a:schemeClr>
              </a:gs>
              <a:gs pos="100000">
                <a:schemeClr val="accent5">
                  <a:alpha val="46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effectLst>
                  <a:outerShdw blurRad="38100" dist="38100" dir="2700000" algn="tl">
                    <a:srgbClr val="000000">
                      <a:alpha val="43137"/>
                    </a:srgbClr>
                  </a:outerShdw>
                </a:effectLst>
              </a:rPr>
              <a:t>Microsoft .NET Framework</a:t>
            </a:r>
            <a:endParaRPr lang="en-US" sz="2400" dirty="0">
              <a:solidFill>
                <a:schemeClr val="tx1"/>
              </a:solidFill>
              <a:effectLst>
                <a:outerShdw blurRad="38100" dist="38100" dir="2700000" algn="tl">
                  <a:srgbClr val="000000">
                    <a:alpha val="43137"/>
                  </a:srgbClr>
                </a:outerShdw>
              </a:effectLst>
            </a:endParaRPr>
          </a:p>
        </p:txBody>
      </p:sp>
      <p:sp>
        <p:nvSpPr>
          <p:cNvPr id="9" name="Rounded Rectangle 8"/>
          <p:cNvSpPr/>
          <p:nvPr/>
        </p:nvSpPr>
        <p:spPr>
          <a:xfrm>
            <a:off x="1371600" y="2452702"/>
            <a:ext cx="6477000" cy="838200"/>
          </a:xfrm>
          <a:prstGeom prst="roundRect">
            <a:avLst/>
          </a:prstGeom>
          <a:gradFill>
            <a:gsLst>
              <a:gs pos="0">
                <a:schemeClr val="accent5">
                  <a:lumMod val="20000"/>
                  <a:lumOff val="80000"/>
                  <a:alpha val="25000"/>
                </a:schemeClr>
              </a:gs>
              <a:gs pos="100000">
                <a:schemeClr val="accent5">
                  <a:alpha val="29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effectLst>
                  <a:outerShdw blurRad="38100" dist="38100" dir="2700000" algn="tl">
                    <a:srgbClr val="000000">
                      <a:alpha val="43137"/>
                    </a:srgbClr>
                  </a:outerShdw>
                </a:effectLst>
              </a:rPr>
              <a:t>Windows PowerShell Cmdlets</a:t>
            </a:r>
            <a:endParaRPr lang="en-US" sz="2400" dirty="0">
              <a:solidFill>
                <a:schemeClr val="tx1"/>
              </a:solidFill>
              <a:effectLst>
                <a:outerShdw blurRad="38100" dist="38100" dir="2700000" algn="tl">
                  <a:srgbClr val="000000">
                    <a:alpha val="43137"/>
                  </a:srgbClr>
                </a:outerShdw>
              </a:effectLst>
            </a:endParaRPr>
          </a:p>
        </p:txBody>
      </p:sp>
      <p:sp>
        <p:nvSpPr>
          <p:cNvPr id="10" name="Rounded Rectangle 9"/>
          <p:cNvSpPr/>
          <p:nvPr/>
        </p:nvSpPr>
        <p:spPr>
          <a:xfrm>
            <a:off x="1371600" y="1614502"/>
            <a:ext cx="2286000" cy="838200"/>
          </a:xfrm>
          <a:prstGeom prst="roundRect">
            <a:avLst/>
          </a:prstGeom>
          <a:gradFill>
            <a:gsLst>
              <a:gs pos="0">
                <a:schemeClr val="accent6">
                  <a:lumMod val="20000"/>
                  <a:lumOff val="80000"/>
                  <a:alpha val="70000"/>
                </a:schemeClr>
              </a:gs>
              <a:gs pos="100000">
                <a:schemeClr val="accent6">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effectLst>
                  <a:outerShdw blurRad="38100" dist="38100" dir="2700000" algn="tl">
                    <a:srgbClr val="000000">
                      <a:alpha val="43137"/>
                    </a:srgbClr>
                  </a:outerShdw>
                </a:effectLst>
              </a:rPr>
              <a:t>MMC Snap-In</a:t>
            </a:r>
            <a:endParaRPr lang="en-US" sz="2400" dirty="0">
              <a:solidFill>
                <a:schemeClr val="tx1"/>
              </a:solidFill>
              <a:effectLst>
                <a:outerShdw blurRad="38100" dist="38100" dir="2700000" algn="tl">
                  <a:srgbClr val="000000">
                    <a:alpha val="43137"/>
                  </a:srgbClr>
                </a:outerShdw>
              </a:effectLst>
            </a:endParaRPr>
          </a:p>
        </p:txBody>
      </p:sp>
      <p:sp>
        <p:nvSpPr>
          <p:cNvPr id="12" name="Rounded Rectangle 11"/>
          <p:cNvSpPr/>
          <p:nvPr/>
        </p:nvSpPr>
        <p:spPr>
          <a:xfrm>
            <a:off x="5562600" y="1614502"/>
            <a:ext cx="2286000" cy="838200"/>
          </a:xfrm>
          <a:prstGeom prst="roundRect">
            <a:avLst/>
          </a:prstGeom>
          <a:gradFill>
            <a:gsLst>
              <a:gs pos="0">
                <a:schemeClr val="accent2">
                  <a:lumMod val="20000"/>
                  <a:lumOff val="80000"/>
                  <a:alpha val="70000"/>
                </a:schemeClr>
              </a:gs>
              <a:gs pos="100000">
                <a:schemeClr val="accent2">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effectLst>
                  <a:outerShdw blurRad="38100" dist="38100" dir="2700000" algn="tl">
                    <a:srgbClr val="000000">
                      <a:alpha val="43137"/>
                    </a:srgbClr>
                  </a:outerShdw>
                </a:effectLst>
              </a:rPr>
              <a:t>Scripts</a:t>
            </a:r>
            <a:endParaRPr lang="en-US" sz="2400" dirty="0">
              <a:solidFill>
                <a:schemeClr val="tx1"/>
              </a:solidFill>
              <a:effectLst>
                <a:outerShdw blurRad="38100" dist="38100" dir="2700000" algn="tl">
                  <a:srgbClr val="000000">
                    <a:alpha val="43137"/>
                  </a:srgbClr>
                </a:outerShdw>
              </a:effectLst>
            </a:endParaRPr>
          </a:p>
        </p:txBody>
      </p:sp>
      <p:sp>
        <p:nvSpPr>
          <p:cNvPr id="13" name="Rounded Rectangle 12"/>
          <p:cNvSpPr/>
          <p:nvPr/>
        </p:nvSpPr>
        <p:spPr>
          <a:xfrm>
            <a:off x="3657600" y="1614502"/>
            <a:ext cx="1905000" cy="838200"/>
          </a:xfrm>
          <a:prstGeom prst="roundRect">
            <a:avLst/>
          </a:prstGeom>
          <a:gradFill flip="none" rotWithShape="1">
            <a:gsLst>
              <a:gs pos="0">
                <a:schemeClr val="accent1">
                  <a:tint val="66000"/>
                  <a:satMod val="160000"/>
                  <a:alpha val="70000"/>
                </a:schemeClr>
              </a:gs>
              <a:gs pos="100000">
                <a:schemeClr val="accent1">
                  <a:alpha val="70000"/>
                </a:schemeClr>
              </a:gs>
            </a:gsLst>
            <a:lin ang="54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effectLst>
                  <a:outerShdw blurRad="38100" dist="38100" dir="2700000" algn="tl">
                    <a:srgbClr val="000000">
                      <a:alpha val="43137"/>
                    </a:srgbClr>
                  </a:outerShdw>
                </a:effectLst>
              </a:rPr>
              <a:t>Etc</a:t>
            </a:r>
            <a:endParaRPr lang="en-US" sz="2400" dirty="0">
              <a:solidFill>
                <a:schemeClr val="tx1"/>
              </a:solidFill>
              <a:effectLst>
                <a:outerShdw blurRad="38100" dist="38100" dir="2700000" algn="tl">
                  <a:srgbClr val="000000">
                    <a:alpha val="43137"/>
                  </a:srgbClr>
                </a:outerShdw>
              </a:effectLst>
            </a:endParaRPr>
          </a:p>
        </p:txBody>
      </p:sp>
      <p:sp>
        <p:nvSpPr>
          <p:cNvPr id="14" name="Title 1"/>
          <p:cNvSpPr>
            <a:spLocks noGrp="1"/>
          </p:cNvSpPr>
          <p:nvPr>
            <p:ph type="title"/>
          </p:nvPr>
        </p:nvSpPr>
        <p:spPr/>
        <p:txBody>
          <a:bodyPr/>
          <a:lstStyle/>
          <a:p>
            <a:r>
              <a:rPr lang="en-US" dirty="0" smtClean="0"/>
              <a:t>Nuevo </a:t>
            </a:r>
            <a:r>
              <a:rPr lang="en-US" dirty="0" err="1" smtClean="0"/>
              <a:t>modelo</a:t>
            </a:r>
            <a:r>
              <a:rPr lang="en-US" dirty="0" smtClean="0"/>
              <a:t> de </a:t>
            </a:r>
            <a:r>
              <a:rPr lang="en-US" dirty="0" err="1" smtClean="0"/>
              <a:t>Administración</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builtIn="1"/>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builtIn="1"/>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0-#ppt_w/2"/>
                                          </p:val>
                                        </p:tav>
                                        <p:tav tm="100000">
                                          <p:val>
                                            <p:strVal val="#ppt_x"/>
                                          </p:val>
                                        </p:tav>
                                      </p:tavLst>
                                    </p:anim>
                                    <p:anim calcmode="lin" valueType="num">
                                      <p:cBhvr additive="base">
                                        <p:cTn id="20" dur="500" fill="hold"/>
                                        <p:tgtEl>
                                          <p:spTgt spid="1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builtIn="1"/>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1+#ppt_w/2"/>
                                          </p:val>
                                        </p:tav>
                                        <p:tav tm="100000">
                                          <p:val>
                                            <p:strVal val="#ppt_x"/>
                                          </p:val>
                                        </p:tav>
                                      </p:tavLst>
                                    </p:anim>
                                    <p:anim calcmode="lin" valueType="num">
                                      <p:cBhvr additive="base">
                                        <p:cTn id="26" dur="500" fill="hold"/>
                                        <p:tgtEl>
                                          <p:spTgt spid="1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builtIn="1"/>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s-ES" smtClean="0"/>
              <a:t>SnapIns, Providers y Cmdlets</a:t>
            </a:r>
            <a:endParaRPr lang="es-ES"/>
          </a:p>
        </p:txBody>
      </p:sp>
      <p:sp>
        <p:nvSpPr>
          <p:cNvPr id="11267" name="Content Placeholder 2"/>
          <p:cNvSpPr>
            <a:spLocks noGrp="1"/>
          </p:cNvSpPr>
          <p:nvPr>
            <p:ph idx="1"/>
          </p:nvPr>
        </p:nvSpPr>
        <p:spPr>
          <a:xfrm>
            <a:off x="381000" y="1214422"/>
            <a:ext cx="8382000" cy="4770537"/>
          </a:xfrm>
        </p:spPr>
        <p:txBody>
          <a:bodyPr/>
          <a:lstStyle/>
          <a:p>
            <a:pPr eaLnBrk="1" hangingPunct="1"/>
            <a:r>
              <a:rPr lang="es-ES" sz="2800" dirty="0" smtClean="0"/>
              <a:t>Windows </a:t>
            </a:r>
            <a:r>
              <a:rPr lang="es-ES" sz="2800" dirty="0" err="1" smtClean="0"/>
              <a:t>PowerShell</a:t>
            </a:r>
            <a:r>
              <a:rPr lang="es-ES" sz="2800" dirty="0" smtClean="0"/>
              <a:t> </a:t>
            </a:r>
            <a:r>
              <a:rPr lang="es-ES" sz="2800" dirty="0" err="1" smtClean="0"/>
              <a:t>SnapIns</a:t>
            </a:r>
            <a:endParaRPr lang="es-ES" sz="2800" dirty="0" smtClean="0"/>
          </a:p>
          <a:p>
            <a:pPr lvl="1" eaLnBrk="1" hangingPunct="1"/>
            <a:r>
              <a:rPr lang="es-ES" sz="2400" dirty="0" smtClean="0"/>
              <a:t>Instalan </a:t>
            </a:r>
            <a:r>
              <a:rPr lang="es-ES" sz="2400" dirty="0" err="1" smtClean="0"/>
              <a:t>Cmdlets</a:t>
            </a:r>
            <a:r>
              <a:rPr lang="es-ES" sz="2400" dirty="0" smtClean="0"/>
              <a:t> y </a:t>
            </a:r>
            <a:r>
              <a:rPr lang="es-ES" sz="2400" dirty="0" err="1" smtClean="0"/>
              <a:t>Providers</a:t>
            </a:r>
            <a:r>
              <a:rPr lang="es-ES" sz="2400" dirty="0" smtClean="0"/>
              <a:t> en la </a:t>
            </a:r>
            <a:r>
              <a:rPr lang="es-ES" sz="2400" dirty="0" err="1" smtClean="0"/>
              <a:t>PowerShell</a:t>
            </a:r>
            <a:endParaRPr lang="es-ES" sz="2400" dirty="0" smtClean="0"/>
          </a:p>
          <a:p>
            <a:pPr eaLnBrk="1" hangingPunct="1"/>
            <a:r>
              <a:rPr lang="es-ES" sz="2800" dirty="0" smtClean="0"/>
              <a:t>Windows </a:t>
            </a:r>
            <a:r>
              <a:rPr lang="es-ES" sz="2800" dirty="0" err="1" smtClean="0"/>
              <a:t>PowerShell</a:t>
            </a:r>
            <a:r>
              <a:rPr lang="es-ES" sz="2800" dirty="0" smtClean="0"/>
              <a:t> </a:t>
            </a:r>
            <a:r>
              <a:rPr lang="es-ES" sz="2800" dirty="0" err="1" smtClean="0"/>
              <a:t>Cmdlets</a:t>
            </a:r>
            <a:endParaRPr lang="es-ES" sz="2800" dirty="0" smtClean="0"/>
          </a:p>
          <a:p>
            <a:pPr lvl="1" eaLnBrk="1" hangingPunct="1"/>
            <a:r>
              <a:rPr lang="es-ES" sz="2400" dirty="0" smtClean="0"/>
              <a:t>Representan comandos individuales</a:t>
            </a:r>
          </a:p>
          <a:p>
            <a:pPr lvl="1" eaLnBrk="1" hangingPunct="1"/>
            <a:r>
              <a:rPr lang="es-ES" sz="2400" dirty="0" smtClean="0"/>
              <a:t>Sintaxis consistente: Verbo-nombre</a:t>
            </a:r>
          </a:p>
          <a:p>
            <a:pPr lvl="1" eaLnBrk="1" hangingPunct="1"/>
            <a:r>
              <a:rPr lang="es-ES" sz="2400" dirty="0" smtClean="0"/>
              <a:t>Ejemplos: </a:t>
            </a:r>
            <a:r>
              <a:rPr lang="es-ES" sz="2400" dirty="0" err="1" smtClean="0"/>
              <a:t>Get-Help</a:t>
            </a:r>
            <a:r>
              <a:rPr lang="es-ES" sz="2400" dirty="0" smtClean="0"/>
              <a:t>, </a:t>
            </a:r>
            <a:r>
              <a:rPr lang="es-ES" sz="2400" dirty="0" err="1" smtClean="0"/>
              <a:t>Get-Command</a:t>
            </a:r>
            <a:r>
              <a:rPr lang="es-ES" sz="2400" dirty="0" smtClean="0"/>
              <a:t>, </a:t>
            </a:r>
            <a:r>
              <a:rPr lang="es-ES" sz="2400" dirty="0" err="1" smtClean="0"/>
              <a:t>Get-Process</a:t>
            </a:r>
            <a:r>
              <a:rPr lang="es-ES" sz="2400" dirty="0" smtClean="0"/>
              <a:t>, Stop-</a:t>
            </a:r>
            <a:r>
              <a:rPr lang="es-ES" sz="2400" dirty="0" err="1" smtClean="0"/>
              <a:t>Service</a:t>
            </a:r>
            <a:r>
              <a:rPr lang="es-ES" sz="2400" dirty="0" smtClean="0"/>
              <a:t>, etc.</a:t>
            </a:r>
          </a:p>
          <a:p>
            <a:pPr eaLnBrk="1" hangingPunct="1"/>
            <a:r>
              <a:rPr lang="es-ES" sz="2800" dirty="0" smtClean="0"/>
              <a:t>Windows </a:t>
            </a:r>
            <a:r>
              <a:rPr lang="es-ES" sz="2800" dirty="0" err="1" smtClean="0"/>
              <a:t>PowerShell</a:t>
            </a:r>
            <a:r>
              <a:rPr lang="es-ES" sz="2800" dirty="0" smtClean="0"/>
              <a:t> </a:t>
            </a:r>
            <a:r>
              <a:rPr lang="es-ES" sz="2800" dirty="0" err="1" smtClean="0"/>
              <a:t>Providers</a:t>
            </a:r>
            <a:endParaRPr lang="es-ES" sz="2800" dirty="0" smtClean="0"/>
          </a:p>
          <a:p>
            <a:pPr lvl="1" eaLnBrk="1" hangingPunct="1"/>
            <a:r>
              <a:rPr lang="es-ES" sz="2400" dirty="0" smtClean="0"/>
              <a:t>Permiten el acceso y navegación de una cierta fuente de datos.</a:t>
            </a:r>
          </a:p>
          <a:p>
            <a:pPr lvl="1" eaLnBrk="1" hangingPunct="1"/>
            <a:r>
              <a:rPr lang="es-ES" sz="2400" dirty="0" smtClean="0"/>
              <a:t>Ejemplos: </a:t>
            </a:r>
            <a:r>
              <a:rPr lang="es-ES" sz="2400" dirty="0" err="1" smtClean="0"/>
              <a:t>FileSystem</a:t>
            </a:r>
            <a:r>
              <a:rPr lang="es-ES" sz="2400" dirty="0" smtClean="0"/>
              <a:t>, </a:t>
            </a:r>
            <a:r>
              <a:rPr lang="es-ES" sz="2400" dirty="0" err="1" smtClean="0"/>
              <a:t>Registry</a:t>
            </a:r>
            <a:r>
              <a:rPr lang="es-ES" sz="2400" dirty="0" smtClean="0"/>
              <a:t>, Almacén de certificados, variables del sistema, etc.</a:t>
            </a:r>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7/26/2007 8:15:12 PM&quot;&gt;&lt;Slide id=&quot;256&quot; dur=&quot;3.8125&quot; bld=&quot;INVLD&quot;/&gt;&lt;Slide id=&quot;257&quot; dur=&quot;1.289063&quot;/&gt;&lt;Slide id=&quot;297&quot; dur=&quot;1.875&quot;/&gt;&lt;Slide id=&quot;257&quot; dur=&quot;1.226563&quot;/&gt;&lt;Slide id=&quot;256&quot; dur=&quot;1044.797&quot;/&gt;&lt;Slide id=&quot;257&quot; dur=&quot;110.6094&quot;/&gt;&lt;Slide id=&quot;297&quot; dur=&quot;173.9141&quot; bld=&quot;|170.1|1.1|.9&quot;/&gt;&lt;Slide id=&quot;300&quot; dur=&quot;35.80469&quot; bld=&quot;|1.4|10.3|6.9|7.4&quot;/&gt;&lt;Slide id=&quot;301&quot; dur=&quot;71.15625&quot; bld=&quot;|3.6|23|28.4&quot;/&gt;&lt;Slide id=&quot;302&quot; dur=&quot;55.66406&quot; bld=&quot;|3.3|32.2&quot;/&gt;&lt;Slide id=&quot;303&quot; dur=&quot;67.63281&quot; bld=&quot;|1.3|22.3&quot;/&gt;&lt;Slide id=&quot;304&quot; dur=&quot;25.03125&quot; bld=&quot;|1.2|11.7&quot;/&gt;&lt;Slide id=&quot;305&quot; dur=&quot;142.875&quot; bld=&quot;|10|85.3&quot;/&gt;&lt;Slide id=&quot;332&quot; dur=&quot;218.9375&quot; bld=&quot;|3.9|21.5|18|71.6|8|32.5|35.6&quot;/&gt;&lt;Slide id=&quot;306&quot; dur=&quot;72.73438&quot;/&gt;&lt;Slide id=&quot;307&quot; dur=&quot;294.1406&quot; bld=&quot;|5.1|123.3|100.1&quot;/&gt;&lt;Slide id=&quot;335&quot; dur=&quot;148.3594&quot;/&gt;&lt;Slide id=&quot;308&quot; dur=&quot;190.5391&quot; bld=&quot;|3.1|34.7|123.5&quot;/&gt;&lt;Slide id=&quot;310&quot; dur=&quot;234&quot; bld=&quot;|17.9|43.8|68.1&quot;/&gt;&lt;Slide id=&quot;342&quot; dur=&quot;170.3516&quot; bld=&quot;|4.3|99.3|24.2&quot;/&gt;&lt;Slide id=&quot;311&quot; dur=&quot;222.2813&quot; bld=&quot;|4|89|48.8&quot;/&gt;&lt;Slide id=&quot;313&quot; dur=&quot;295.9063&quot; bld=&quot;|57.8|40.1|105.9&quot;/&gt;&lt;Slide id=&quot;314&quot; dur=&quot;287.5156&quot; bld=&quot;|14.1|63.7|192.1&quot;/&gt;&lt;Slide id=&quot;316&quot; dur=&quot;288.5469&quot; bld=&quot;|190.1|1.1|83.1&quot;/&gt;&lt;Slide id=&quot;317&quot; dur=&quot;211.8984&quot; bld=&quot;|11.9|15.8|163.5&quot;/&gt;&lt;Slide id=&quot;318&quot; dur=&quot;252&quot; bld=&quot;|137.5|8.5|68.5&quot;/&gt;&lt;Slide id=&quot;339&quot; dur=&quot;37.33594&quot;/&gt;&lt;Slide id=&quot;319&quot; dur=&quot;26.59375&quot;/&gt;&lt;Slide id=&quot;339&quot; dur=&quot;120.875&quot;/&gt;&lt;Slide id=&quot;318&quot; dur=&quot;9.484375&quot;/&gt;&lt;Slide id=&quot;339&quot; dur=&quot;.96875&quot;/&gt;&lt;Slide id=&quot;319&quot; dur=&quot;89.49219&quot; bld=&quot;|76.6|5.5|2|1.4|1.5|.7&quot;/&gt;&lt;Slide id=&quot;334&quot; dur=&quot;111.875&quot; bld=&quot;|19.8|45.4|17|7.6&quot;/&gt;&lt;Slide id=&quot;323&quot; dur=&quot;41.50781&quot;/&gt;&lt;Slide id=&quot;333&quot; dur=&quot;28.125&quot;/&gt;&lt;Slide id=&quot;324&quot; dur=&quot;46.375&quot;/&gt;&lt;Slide id=&quot;325&quot; dur=&quot;1.40625&quot;/&gt;&lt;Slide id=&quot;324&quot; dur=&quot;61.0625&quot;/&gt;&lt;Slide id=&quot;325&quot; dur=&quot;67.27344&quot;/&gt;&lt;Slide id=&quot;326&quot; dur=&quot;30.66406&quot;/&gt;&lt;Slide id=&quot;340&quot; dur=&quot;58.04688&quot;/&gt;&lt;Slide id=&quot;327&quot; dur=&quot;33.03906&quot;/&gt;&lt;Slide id=&quot;330&quot; dur=&quot;47.85156&quot; bld=&quot;|1.2|24.1&quot;/&gt;&lt;Slide id=&quot;331&quot; dur=&quot;30.8125&quot;/&gt;&lt;Slide id=&quot;298&quot; dur=&quot;7.875&quot;/&gt;&lt;Slide id=&quot;295&quot; dur=&quot;26.99219&quot;/&gt;&lt;Slide id=&quot;271&quot; dur=&quot;20.52344&quot;/&gt;&lt;/Timings&gt;&lt;Timings time=&quot;7/26/2007 8:13:38 PM&quot;&gt;&lt;Slide id=&quot;256&quot; dur=&quot;6.273438&quot; bld=&quot;INVLD&quot;/&gt;&lt;Slide id=&quot;257&quot; dur=&quot;1.328125&quot;/&gt;&lt;Slide id=&quot;297&quot; dur=&quot;1.875&quot;/&gt;&lt;Slide id=&quot;257&quot; dur=&quot;1.570313&quot;/&gt;&lt;Slide id=&quot;297&quot; dur=&quot;5&quot; bld=&quot;|.5|1.1|2.1&quot;/&gt;&lt;/Timings&gt;&lt;Timings time=&quot;7/26/2007 4:53:29 AM&quot;&gt;&lt;Slide id=&quot;299&quot; dur=&quot;535.5957&quot; bld=&quot;INVLD&quot;/&gt;&lt;Slide id=&quot;331&quot; dur=&quot;1.671875&quot;/&gt;&lt;Slide id=&quot;299&quot; dur=&quot;2.482422&quot;/&gt;&lt;/Timings&gt;&lt;/WMTools&gt;"/>
</p:tagLst>
</file>

<file path=ppt/theme/theme1.xml><?xml version="1.0" encoding="utf-8"?>
<a:theme xmlns:a="http://schemas.openxmlformats.org/drawingml/2006/main" name="WebCastW2K8">
  <a:themeElements>
    <a:clrScheme name="Purple Template-Template">
      <a:dk1>
        <a:srgbClr val="000000"/>
      </a:dk1>
      <a:lt1>
        <a:srgbClr val="FFFFFF"/>
      </a:lt1>
      <a:dk2>
        <a:srgbClr val="663474"/>
      </a:dk2>
      <a:lt2>
        <a:srgbClr val="DBB7FF"/>
      </a:lt2>
      <a:accent1>
        <a:srgbClr val="FFC000"/>
      </a:accent1>
      <a:accent2>
        <a:srgbClr val="3497AE"/>
      </a:accent2>
      <a:accent3>
        <a:srgbClr val="DF8045"/>
      </a:accent3>
      <a:accent4>
        <a:srgbClr val="7DCC2E"/>
      </a:accent4>
      <a:accent5>
        <a:srgbClr val="FF9929"/>
      </a:accent5>
      <a:accent6>
        <a:srgbClr val="2681E6"/>
      </a:accent6>
      <a:hlink>
        <a:srgbClr val="F0ED7B"/>
      </a:hlink>
      <a:folHlink>
        <a:srgbClr val="F3EB4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WebCastW2K8</Template>
  <TotalTime>3397</TotalTime>
  <Words>2074</Words>
  <Application>Microsoft Office PowerPoint</Application>
  <PresentationFormat>On-screen Show (4:3)</PresentationFormat>
  <Paragraphs>428</Paragraphs>
  <Slides>45</Slides>
  <Notes>18</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WebCastW2K8</vt:lpstr>
      <vt:lpstr>Administración de Windows Server 2008 con PowerShell</vt:lpstr>
      <vt:lpstr>Agenda</vt:lpstr>
      <vt:lpstr>Introducción a Windows Powershell</vt:lpstr>
      <vt:lpstr>Disponibilidad de Powershell</vt:lpstr>
      <vt:lpstr>Slide 5</vt:lpstr>
      <vt:lpstr>Conceptos de PowerShell</vt:lpstr>
      <vt:lpstr>Modelo Clásico de Administración de Windows</vt:lpstr>
      <vt:lpstr>Nuevo modelo de Administración</vt:lpstr>
      <vt:lpstr>SnapIns, Providers y Cmdlets</vt:lpstr>
      <vt:lpstr>Alias y funciones</vt:lpstr>
      <vt:lpstr>Arquitectura de PowerShell</vt:lpstr>
      <vt:lpstr>MMC 3.0 sobre Windows PowerShell</vt:lpstr>
      <vt:lpstr>Slide 13</vt:lpstr>
      <vt:lpstr>Uso de Powershell</vt:lpstr>
      <vt:lpstr>Comodines y Pipelines</vt:lpstr>
      <vt:lpstr>Object Pipelines</vt:lpstr>
      <vt:lpstr>Manipulando la salida</vt:lpstr>
      <vt:lpstr>Manipulando Elementos</vt:lpstr>
      <vt:lpstr>Examinando Objetos</vt:lpstr>
      <vt:lpstr>Slide 20</vt:lpstr>
      <vt:lpstr>Scripting</vt:lpstr>
      <vt:lpstr>Scripts de PowerShell</vt:lpstr>
      <vt:lpstr>Variables</vt:lpstr>
      <vt:lpstr>Funciones y Filtros</vt:lpstr>
      <vt:lpstr>Operadores de Comparación</vt:lpstr>
      <vt:lpstr>Bucles y Condicionales</vt:lpstr>
      <vt:lpstr>Métodos</vt:lpstr>
      <vt:lpstr>Depuración y Gestión de Errores</vt:lpstr>
      <vt:lpstr>Slide 29</vt:lpstr>
      <vt:lpstr>Políticas de ejecución</vt:lpstr>
      <vt:lpstr>Slide 31</vt:lpstr>
      <vt:lpstr>Gestión del Directorio Activo</vt:lpstr>
      <vt:lpstr>Slide 33</vt:lpstr>
      <vt:lpstr>Gestión del Sistema con WMI</vt:lpstr>
      <vt:lpstr>Slide 35</vt:lpstr>
      <vt:lpstr>Objetos COM y .NET</vt:lpstr>
      <vt:lpstr>Slide 37</vt:lpstr>
      <vt:lpstr>Personalización: Perfiles</vt:lpstr>
      <vt:lpstr>Slide 39</vt:lpstr>
      <vt:lpstr>Recursos</vt:lpstr>
      <vt:lpstr>Preguntas</vt:lpstr>
      <vt:lpstr>Recursos Presenciales-Hands on Labs   http://www.microsoft.com/spain/seminarios/hol.mspx  </vt:lpstr>
      <vt:lpstr>Recursos Virtuales-Virtual Labs  http://technet.microsoft.com/en-us/windowsserver/2008/bb512925.aspx  </vt:lpstr>
      <vt:lpstr>Recursos TechNet</vt:lpstr>
      <vt:lpstr>Recursos TechNet</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Administración de Windows Server 2008 con PowerShell</dc:title>
  <dc:creator>David Cervigón Luna</dc:creator>
  <cp:lastModifiedBy>Javier Rama del Castillo</cp:lastModifiedBy>
  <cp:revision>313</cp:revision>
  <dcterms:created xsi:type="dcterms:W3CDTF">2007-08-06T09:50:10Z</dcterms:created>
  <dcterms:modified xsi:type="dcterms:W3CDTF">2007-09-13T10:11:47Z</dcterms:modified>
</cp:coreProperties>
</file>