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9"/>
  </p:notesMasterIdLst>
  <p:handoutMasterIdLst>
    <p:handoutMasterId r:id="rId40"/>
  </p:handoutMasterIdLst>
  <p:sldIdLst>
    <p:sldId id="256" r:id="rId2"/>
    <p:sldId id="367" r:id="rId3"/>
    <p:sldId id="414" r:id="rId4"/>
    <p:sldId id="415" r:id="rId5"/>
    <p:sldId id="371" r:id="rId6"/>
    <p:sldId id="418" r:id="rId7"/>
    <p:sldId id="416" r:id="rId8"/>
    <p:sldId id="373" r:id="rId9"/>
    <p:sldId id="434" r:id="rId10"/>
    <p:sldId id="379" r:id="rId11"/>
    <p:sldId id="380" r:id="rId12"/>
    <p:sldId id="382" r:id="rId13"/>
    <p:sldId id="437" r:id="rId14"/>
    <p:sldId id="463" r:id="rId15"/>
    <p:sldId id="419" r:id="rId16"/>
    <p:sldId id="430" r:id="rId17"/>
    <p:sldId id="425" r:id="rId18"/>
    <p:sldId id="429" r:id="rId19"/>
    <p:sldId id="443" r:id="rId20"/>
    <p:sldId id="459" r:id="rId21"/>
    <p:sldId id="455" r:id="rId22"/>
    <p:sldId id="457" r:id="rId23"/>
    <p:sldId id="464" r:id="rId24"/>
    <p:sldId id="450" r:id="rId25"/>
    <p:sldId id="453" r:id="rId26"/>
    <p:sldId id="454" r:id="rId27"/>
    <p:sldId id="465" r:id="rId28"/>
    <p:sldId id="466" r:id="rId29"/>
    <p:sldId id="467" r:id="rId30"/>
    <p:sldId id="468" r:id="rId31"/>
    <p:sldId id="471" r:id="rId32"/>
    <p:sldId id="469" r:id="rId33"/>
    <p:sldId id="470" r:id="rId34"/>
    <p:sldId id="472" r:id="rId35"/>
    <p:sldId id="412" r:id="rId36"/>
    <p:sldId id="360" r:id="rId37"/>
    <p:sldId id="327" r:id="rId38"/>
  </p:sldIdLst>
  <p:sldSz cx="9144000" cy="6858000" type="screen4x3"/>
  <p:notesSz cx="6858000" cy="9144000"/>
  <p:custDataLst>
    <p:tags r:id="rId41"/>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F77938"/>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565" autoAdjust="0"/>
    <p:restoredTop sz="82317" autoAdjust="0"/>
  </p:normalViewPr>
  <p:slideViewPr>
    <p:cSldViewPr>
      <p:cViewPr varScale="1">
        <p:scale>
          <a:sx n="83" d="100"/>
          <a:sy n="83" d="100"/>
        </p:scale>
        <p:origin x="-732" y="-90"/>
      </p:cViewPr>
      <p:guideLst>
        <p:guide orient="horz" pos="144"/>
        <p:guide orient="horz" pos="895"/>
        <p:guide orient="horz" pos="1484"/>
        <p:guide orient="horz" pos="1200"/>
        <p:guide orient="horz" pos="2736"/>
        <p:guide orient="horz" pos="4319"/>
        <p:guide pos="2880"/>
        <p:guide pos="240"/>
        <p:guide pos="460"/>
        <p:guide pos="5520"/>
        <p:guide pos="863"/>
        <p:guide pos="5280"/>
      </p:guideLst>
    </p:cSldViewPr>
  </p:slideViewPr>
  <p:outlineViewPr>
    <p:cViewPr>
      <p:scale>
        <a:sx n="33" d="100"/>
        <a:sy n="33" d="100"/>
      </p:scale>
      <p:origin x="48" y="2424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5E36E-D028-4471-808D-2C583B862A18}" type="doc">
      <dgm:prSet loTypeId="urn:microsoft.com/office/officeart/2005/8/layout/radial4" loCatId="relationship" qsTypeId="urn:microsoft.com/office/officeart/2005/8/quickstyle/simple5" qsCatId="simple" csTypeId="urn:microsoft.com/office/officeart/2005/8/colors/colorful4" csCatId="colorful" phldr="1"/>
      <dgm:spPr/>
    </dgm:pt>
    <dgm:pt modelId="{588E9660-830A-447A-8E37-34FD181E22C2}">
      <dgm:prSet phldrT="[Text]"/>
      <dgm:spPr>
        <a:solidFill>
          <a:schemeClr val="accent3">
            <a:lumMod val="50000"/>
          </a:schemeClr>
        </a:solidFill>
      </dgm:spPr>
      <dgm:t>
        <a:bodyPr/>
        <a:lstStyle/>
        <a:p>
          <a:r>
            <a:rPr lang="en-US" dirty="0" smtClean="0"/>
            <a:t>IIS</a:t>
          </a:r>
          <a:endParaRPr lang="en-US" dirty="0"/>
        </a:p>
      </dgm:t>
    </dgm:pt>
    <dgm:pt modelId="{5CDC3E5E-0899-4552-A837-4A416D4884B9}" type="parTrans" cxnId="{4B8C382E-AC41-4630-8222-0016A4773B31}">
      <dgm:prSet/>
      <dgm:spPr/>
      <dgm:t>
        <a:bodyPr/>
        <a:lstStyle/>
        <a:p>
          <a:endParaRPr lang="en-US"/>
        </a:p>
      </dgm:t>
    </dgm:pt>
    <dgm:pt modelId="{F3430AB3-6DBC-4F33-86E2-0485F44F3323}" type="sibTrans" cxnId="{4B8C382E-AC41-4630-8222-0016A4773B31}">
      <dgm:prSet/>
      <dgm:spPr/>
      <dgm:t>
        <a:bodyPr/>
        <a:lstStyle/>
        <a:p>
          <a:endParaRPr lang="en-US"/>
        </a:p>
      </dgm:t>
    </dgm:pt>
    <dgm:pt modelId="{5B535D9B-5D38-4FC6-93BD-51D6D4C8AF65}">
      <dgm:prSet phldrT="[Text]"/>
      <dgm:spPr>
        <a:solidFill>
          <a:schemeClr val="accent1">
            <a:lumMod val="75000"/>
          </a:schemeClr>
        </a:solidFill>
      </dgm:spPr>
      <dgm:t>
        <a:bodyPr/>
        <a:lstStyle/>
        <a:p>
          <a:r>
            <a:rPr lang="en-US" dirty="0" smtClean="0"/>
            <a:t>FTP</a:t>
          </a:r>
          <a:endParaRPr lang="en-US" dirty="0"/>
        </a:p>
      </dgm:t>
    </dgm:pt>
    <dgm:pt modelId="{B03C8FEC-78B2-473B-AF04-A7E58327EF93}" type="parTrans" cxnId="{C710C46D-7F30-4B5B-AA94-FB5E4F8B74D2}">
      <dgm:prSet/>
      <dgm:spPr>
        <a:solidFill>
          <a:schemeClr val="accent1">
            <a:lumMod val="75000"/>
          </a:schemeClr>
        </a:solidFill>
      </dgm:spPr>
      <dgm:t>
        <a:bodyPr/>
        <a:lstStyle/>
        <a:p>
          <a:endParaRPr lang="en-US" dirty="0"/>
        </a:p>
      </dgm:t>
    </dgm:pt>
    <dgm:pt modelId="{C5168220-E493-44A6-A847-DE6B836FBF8A}" type="sibTrans" cxnId="{C710C46D-7F30-4B5B-AA94-FB5E4F8B74D2}">
      <dgm:prSet/>
      <dgm:spPr/>
      <dgm:t>
        <a:bodyPr/>
        <a:lstStyle/>
        <a:p>
          <a:endParaRPr lang="en-US"/>
        </a:p>
      </dgm:t>
    </dgm:pt>
    <dgm:pt modelId="{18C1EE91-C663-407C-B59A-425711F07452}">
      <dgm:prSet phldrT="[Text]"/>
      <dgm:spPr>
        <a:solidFill>
          <a:schemeClr val="accent2">
            <a:lumMod val="75000"/>
          </a:schemeClr>
        </a:solidFill>
      </dgm:spPr>
      <dgm:t>
        <a:bodyPr/>
        <a:lstStyle/>
        <a:p>
          <a:r>
            <a:rPr lang="en-US" dirty="0" smtClean="0"/>
            <a:t>FPSE</a:t>
          </a:r>
          <a:endParaRPr lang="en-US" dirty="0"/>
        </a:p>
      </dgm:t>
    </dgm:pt>
    <dgm:pt modelId="{AB21A8B0-FE77-4C2F-A3A3-8AB2442AEF42}" type="parTrans" cxnId="{EC6D8890-F37A-40F7-B952-9DF56AF4E9F7}">
      <dgm:prSet/>
      <dgm:spPr>
        <a:solidFill>
          <a:schemeClr val="accent2">
            <a:lumMod val="75000"/>
          </a:schemeClr>
        </a:solidFill>
      </dgm:spPr>
      <dgm:t>
        <a:bodyPr/>
        <a:lstStyle/>
        <a:p>
          <a:endParaRPr lang="en-US" dirty="0"/>
        </a:p>
      </dgm:t>
    </dgm:pt>
    <dgm:pt modelId="{AA041D5B-7A7D-446A-8F3A-319B94E023CD}" type="sibTrans" cxnId="{EC6D8890-F37A-40F7-B952-9DF56AF4E9F7}">
      <dgm:prSet/>
      <dgm:spPr/>
      <dgm:t>
        <a:bodyPr/>
        <a:lstStyle/>
        <a:p>
          <a:endParaRPr lang="en-US"/>
        </a:p>
      </dgm:t>
    </dgm:pt>
    <dgm:pt modelId="{C443099C-DBCB-48DD-9166-08070B4CF8C2}">
      <dgm:prSet phldrT="[Text]"/>
      <dgm:spPr/>
      <dgm:t>
        <a:bodyPr/>
        <a:lstStyle/>
        <a:p>
          <a:r>
            <a:rPr lang="en-US" dirty="0" smtClean="0"/>
            <a:t>WebDAV</a:t>
          </a:r>
          <a:endParaRPr lang="en-US" dirty="0"/>
        </a:p>
      </dgm:t>
    </dgm:pt>
    <dgm:pt modelId="{AA974DE4-C92B-473C-A386-455AF55B2E1F}" type="parTrans" cxnId="{43ABF68B-A81E-41AC-B275-53FB93A74B86}">
      <dgm:prSet/>
      <dgm:spPr/>
      <dgm:t>
        <a:bodyPr/>
        <a:lstStyle/>
        <a:p>
          <a:endParaRPr lang="en-US" dirty="0"/>
        </a:p>
      </dgm:t>
    </dgm:pt>
    <dgm:pt modelId="{FD08E486-A693-4F1D-B4F1-8AE07432AC77}" type="sibTrans" cxnId="{43ABF68B-A81E-41AC-B275-53FB93A74B86}">
      <dgm:prSet/>
      <dgm:spPr/>
      <dgm:t>
        <a:bodyPr/>
        <a:lstStyle/>
        <a:p>
          <a:endParaRPr lang="en-US"/>
        </a:p>
      </dgm:t>
    </dgm:pt>
    <dgm:pt modelId="{465A53A4-FE6A-4A8D-BD5A-829B69938F25}" type="pres">
      <dgm:prSet presAssocID="{23A5E36E-D028-4471-808D-2C583B862A18}" presName="cycle" presStyleCnt="0">
        <dgm:presLayoutVars>
          <dgm:chMax val="1"/>
          <dgm:dir/>
          <dgm:animLvl val="ctr"/>
          <dgm:resizeHandles val="exact"/>
        </dgm:presLayoutVars>
      </dgm:prSet>
      <dgm:spPr/>
    </dgm:pt>
    <dgm:pt modelId="{0A8D3332-7C31-4897-9B1A-DA985B972CB1}" type="pres">
      <dgm:prSet presAssocID="{588E9660-830A-447A-8E37-34FD181E22C2}" presName="centerShape" presStyleLbl="node0" presStyleIdx="0" presStyleCnt="1"/>
      <dgm:spPr/>
      <dgm:t>
        <a:bodyPr/>
        <a:lstStyle/>
        <a:p>
          <a:endParaRPr lang="en-US"/>
        </a:p>
      </dgm:t>
    </dgm:pt>
    <dgm:pt modelId="{2FE92CC2-5A26-4530-A80A-625BE0C49BF5}" type="pres">
      <dgm:prSet presAssocID="{B03C8FEC-78B2-473B-AF04-A7E58327EF93}" presName="parTrans" presStyleLbl="bgSibTrans2D1" presStyleIdx="0" presStyleCnt="3"/>
      <dgm:spPr/>
      <dgm:t>
        <a:bodyPr/>
        <a:lstStyle/>
        <a:p>
          <a:endParaRPr lang="en-US"/>
        </a:p>
      </dgm:t>
    </dgm:pt>
    <dgm:pt modelId="{32F2F142-31BF-4972-9C2F-11941B94C726}" type="pres">
      <dgm:prSet presAssocID="{5B535D9B-5D38-4FC6-93BD-51D6D4C8AF65}" presName="node" presStyleLbl="node1" presStyleIdx="0" presStyleCnt="3">
        <dgm:presLayoutVars>
          <dgm:bulletEnabled val="1"/>
        </dgm:presLayoutVars>
      </dgm:prSet>
      <dgm:spPr/>
      <dgm:t>
        <a:bodyPr/>
        <a:lstStyle/>
        <a:p>
          <a:endParaRPr lang="en-US"/>
        </a:p>
      </dgm:t>
    </dgm:pt>
    <dgm:pt modelId="{D1893402-011F-47B4-95AC-44555A926C08}" type="pres">
      <dgm:prSet presAssocID="{AB21A8B0-FE77-4C2F-A3A3-8AB2442AEF42}" presName="parTrans" presStyleLbl="bgSibTrans2D1" presStyleIdx="1" presStyleCnt="3"/>
      <dgm:spPr/>
      <dgm:t>
        <a:bodyPr/>
        <a:lstStyle/>
        <a:p>
          <a:endParaRPr lang="en-US"/>
        </a:p>
      </dgm:t>
    </dgm:pt>
    <dgm:pt modelId="{3355FE7B-DE28-4EA7-A4BE-90FC207D62FD}" type="pres">
      <dgm:prSet presAssocID="{18C1EE91-C663-407C-B59A-425711F07452}" presName="node" presStyleLbl="node1" presStyleIdx="1" presStyleCnt="3">
        <dgm:presLayoutVars>
          <dgm:bulletEnabled val="1"/>
        </dgm:presLayoutVars>
      </dgm:prSet>
      <dgm:spPr/>
      <dgm:t>
        <a:bodyPr/>
        <a:lstStyle/>
        <a:p>
          <a:endParaRPr lang="en-US"/>
        </a:p>
      </dgm:t>
    </dgm:pt>
    <dgm:pt modelId="{D566FF5F-F8BC-46E4-8684-F61FB3F1E6CD}" type="pres">
      <dgm:prSet presAssocID="{AA974DE4-C92B-473C-A386-455AF55B2E1F}" presName="parTrans" presStyleLbl="bgSibTrans2D1" presStyleIdx="2" presStyleCnt="3"/>
      <dgm:spPr/>
      <dgm:t>
        <a:bodyPr/>
        <a:lstStyle/>
        <a:p>
          <a:endParaRPr lang="en-US"/>
        </a:p>
      </dgm:t>
    </dgm:pt>
    <dgm:pt modelId="{5EECEE18-2B1F-45F5-957B-FC07D4D836BE}" type="pres">
      <dgm:prSet presAssocID="{C443099C-DBCB-48DD-9166-08070B4CF8C2}" presName="node" presStyleLbl="node1" presStyleIdx="2" presStyleCnt="3">
        <dgm:presLayoutVars>
          <dgm:bulletEnabled val="1"/>
        </dgm:presLayoutVars>
      </dgm:prSet>
      <dgm:spPr/>
      <dgm:t>
        <a:bodyPr/>
        <a:lstStyle/>
        <a:p>
          <a:endParaRPr lang="en-US"/>
        </a:p>
      </dgm:t>
    </dgm:pt>
  </dgm:ptLst>
  <dgm:cxnLst>
    <dgm:cxn modelId="{B96EA40B-717B-4493-8640-3540135F16CD}" type="presOf" srcId="{AA974DE4-C92B-473C-A386-455AF55B2E1F}" destId="{D566FF5F-F8BC-46E4-8684-F61FB3F1E6CD}" srcOrd="0" destOrd="0" presId="urn:microsoft.com/office/officeart/2005/8/layout/radial4"/>
    <dgm:cxn modelId="{4B8C382E-AC41-4630-8222-0016A4773B31}" srcId="{23A5E36E-D028-4471-808D-2C583B862A18}" destId="{588E9660-830A-447A-8E37-34FD181E22C2}" srcOrd="0" destOrd="0" parTransId="{5CDC3E5E-0899-4552-A837-4A416D4884B9}" sibTransId="{F3430AB3-6DBC-4F33-86E2-0485F44F3323}"/>
    <dgm:cxn modelId="{C710C46D-7F30-4B5B-AA94-FB5E4F8B74D2}" srcId="{588E9660-830A-447A-8E37-34FD181E22C2}" destId="{5B535D9B-5D38-4FC6-93BD-51D6D4C8AF65}" srcOrd="0" destOrd="0" parTransId="{B03C8FEC-78B2-473B-AF04-A7E58327EF93}" sibTransId="{C5168220-E493-44A6-A847-DE6B836FBF8A}"/>
    <dgm:cxn modelId="{EADDDB80-311D-4C62-B225-8BA2996EBDBD}" type="presOf" srcId="{23A5E36E-D028-4471-808D-2C583B862A18}" destId="{465A53A4-FE6A-4A8D-BD5A-829B69938F25}" srcOrd="0" destOrd="0" presId="urn:microsoft.com/office/officeart/2005/8/layout/radial4"/>
    <dgm:cxn modelId="{BCC1CC24-9C6E-441C-B1F6-B144C680DFFE}" type="presOf" srcId="{C443099C-DBCB-48DD-9166-08070B4CF8C2}" destId="{5EECEE18-2B1F-45F5-957B-FC07D4D836BE}" srcOrd="0" destOrd="0" presId="urn:microsoft.com/office/officeart/2005/8/layout/radial4"/>
    <dgm:cxn modelId="{008B437B-BF58-464B-80F5-9511BB828DCF}" type="presOf" srcId="{AB21A8B0-FE77-4C2F-A3A3-8AB2442AEF42}" destId="{D1893402-011F-47B4-95AC-44555A926C08}" srcOrd="0" destOrd="0" presId="urn:microsoft.com/office/officeart/2005/8/layout/radial4"/>
    <dgm:cxn modelId="{81B5E3CA-91AD-44D1-BF58-6F59EDE795EA}" type="presOf" srcId="{18C1EE91-C663-407C-B59A-425711F07452}" destId="{3355FE7B-DE28-4EA7-A4BE-90FC207D62FD}" srcOrd="0" destOrd="0" presId="urn:microsoft.com/office/officeart/2005/8/layout/radial4"/>
    <dgm:cxn modelId="{EC6D8890-F37A-40F7-B952-9DF56AF4E9F7}" srcId="{588E9660-830A-447A-8E37-34FD181E22C2}" destId="{18C1EE91-C663-407C-B59A-425711F07452}" srcOrd="1" destOrd="0" parTransId="{AB21A8B0-FE77-4C2F-A3A3-8AB2442AEF42}" sibTransId="{AA041D5B-7A7D-446A-8F3A-319B94E023CD}"/>
    <dgm:cxn modelId="{43ABF68B-A81E-41AC-B275-53FB93A74B86}" srcId="{588E9660-830A-447A-8E37-34FD181E22C2}" destId="{C443099C-DBCB-48DD-9166-08070B4CF8C2}" srcOrd="2" destOrd="0" parTransId="{AA974DE4-C92B-473C-A386-455AF55B2E1F}" sibTransId="{FD08E486-A693-4F1D-B4F1-8AE07432AC77}"/>
    <dgm:cxn modelId="{EB87A4B0-77CB-4343-9801-B552387F3028}" type="presOf" srcId="{B03C8FEC-78B2-473B-AF04-A7E58327EF93}" destId="{2FE92CC2-5A26-4530-A80A-625BE0C49BF5}" srcOrd="0" destOrd="0" presId="urn:microsoft.com/office/officeart/2005/8/layout/radial4"/>
    <dgm:cxn modelId="{0C57E25F-C92F-49D3-892B-B71573860209}" type="presOf" srcId="{588E9660-830A-447A-8E37-34FD181E22C2}" destId="{0A8D3332-7C31-4897-9B1A-DA985B972CB1}" srcOrd="0" destOrd="0" presId="urn:microsoft.com/office/officeart/2005/8/layout/radial4"/>
    <dgm:cxn modelId="{AAD79DDE-000A-433F-BF9E-D699CCFF4C6A}" type="presOf" srcId="{5B535D9B-5D38-4FC6-93BD-51D6D4C8AF65}" destId="{32F2F142-31BF-4972-9C2F-11941B94C726}" srcOrd="0" destOrd="0" presId="urn:microsoft.com/office/officeart/2005/8/layout/radial4"/>
    <dgm:cxn modelId="{53901C5A-5555-4D74-9E2B-F1CE4EFCB8A8}" type="presParOf" srcId="{465A53A4-FE6A-4A8D-BD5A-829B69938F25}" destId="{0A8D3332-7C31-4897-9B1A-DA985B972CB1}" srcOrd="0" destOrd="0" presId="urn:microsoft.com/office/officeart/2005/8/layout/radial4"/>
    <dgm:cxn modelId="{08D2FFEB-30E8-4610-A109-21C1E74FF9A2}" type="presParOf" srcId="{465A53A4-FE6A-4A8D-BD5A-829B69938F25}" destId="{2FE92CC2-5A26-4530-A80A-625BE0C49BF5}" srcOrd="1" destOrd="0" presId="urn:microsoft.com/office/officeart/2005/8/layout/radial4"/>
    <dgm:cxn modelId="{87C29E4C-63C2-40AC-80B6-F55FE954844A}" type="presParOf" srcId="{465A53A4-FE6A-4A8D-BD5A-829B69938F25}" destId="{32F2F142-31BF-4972-9C2F-11941B94C726}" srcOrd="2" destOrd="0" presId="urn:microsoft.com/office/officeart/2005/8/layout/radial4"/>
    <dgm:cxn modelId="{41FB40E0-1CCC-4CB3-9310-921AFE5C9407}" type="presParOf" srcId="{465A53A4-FE6A-4A8D-BD5A-829B69938F25}" destId="{D1893402-011F-47B4-95AC-44555A926C08}" srcOrd="3" destOrd="0" presId="urn:microsoft.com/office/officeart/2005/8/layout/radial4"/>
    <dgm:cxn modelId="{FEE7CBB0-D8EE-4E7E-90DC-7108D6BE64CB}" type="presParOf" srcId="{465A53A4-FE6A-4A8D-BD5A-829B69938F25}" destId="{3355FE7B-DE28-4EA7-A4BE-90FC207D62FD}" srcOrd="4" destOrd="0" presId="urn:microsoft.com/office/officeart/2005/8/layout/radial4"/>
    <dgm:cxn modelId="{6792B2B9-A0A5-47B7-960D-2872868B99F5}" type="presParOf" srcId="{465A53A4-FE6A-4A8D-BD5A-829B69938F25}" destId="{D566FF5F-F8BC-46E4-8684-F61FB3F1E6CD}" srcOrd="5" destOrd="0" presId="urn:microsoft.com/office/officeart/2005/8/layout/radial4"/>
    <dgm:cxn modelId="{FCC4156D-9A2B-418A-89C6-E4F6D32F52FB}" type="presParOf" srcId="{465A53A4-FE6A-4A8D-BD5A-829B69938F25}" destId="{5EECEE18-2B1F-45F5-957B-FC07D4D836BE}" srcOrd="6"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C8A8E937-E09B-458F-8153-EAB1D21F2413}" type="datetimeFigureOut">
              <a:rPr lang="en-US"/>
              <a:pPr>
                <a:defRPr/>
              </a:pPr>
              <a:t>11/26/2007</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39125D12-7A5D-4B71-A598-48DEC38A0D90}"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424AA6F2-7A3D-4C25-A888-C34ECBACE20E}" type="datetimeFigureOut">
              <a:rPr lang="en-US"/>
              <a:pPr>
                <a:defRPr/>
              </a:pPr>
              <a:t>11/26/2007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AD5870B2-16E8-4393-ACC5-C7E53BCF271B}" type="slidenum">
              <a:rPr lang="en-US"/>
              <a:pPr>
                <a:defRPr/>
              </a:pPr>
              <a:t>‹Nº›</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1144588" y="685800"/>
            <a:ext cx="4568825" cy="3427413"/>
          </a:xfrm>
          <a:ln/>
        </p:spPr>
      </p:sp>
      <p:sp>
        <p:nvSpPr>
          <p:cNvPr id="47106" name="Notes Placeholder 2"/>
          <p:cNvSpPr>
            <a:spLocks noGrp="1"/>
          </p:cNvSpPr>
          <p:nvPr>
            <p:ph type="body" idx="1"/>
          </p:nvPr>
        </p:nvSpPr>
        <p:spPr>
          <a:noFill/>
          <a:ln/>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144588" y="685800"/>
            <a:ext cx="4568825" cy="3427413"/>
          </a:xfr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D6682-1CB2-4D51-A14D-F7BCDBDF46E1}"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11/26/2007 5:27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11/26/2007 5:27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1EF28A-7445-4C47-868B-BC76B756F137}" type="slidenum">
              <a:rPr lang="en-US"/>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dt" sz="quarter" idx="1"/>
          </p:nvPr>
        </p:nvSpPr>
        <p:spPr/>
        <p:txBody>
          <a:bodyPr/>
          <a:lstStyle/>
          <a:p>
            <a:fld id="{6FE1CA56-F9B7-4DC1-9729-E74B3145C9F9}" type="datetime8">
              <a:rPr lang="en-US"/>
              <a:pPr/>
              <a:t>11/26/2007 5:27 PM</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hape 7"/>
          <p:cNvSpPr>
            <a:spLocks noGrp="1" noChangeArrowheads="1"/>
          </p:cNvSpPr>
          <p:nvPr>
            <p:ph type="dt" sz="quarter" idx="1"/>
          </p:nvPr>
        </p:nvSpPr>
        <p:spPr>
          <a:noFill/>
          <a:ln algn="ctr"/>
        </p:spPr>
        <p:txBody>
          <a:bodyPr/>
          <a:lstStyle/>
          <a:p>
            <a:fld id="{5FA90238-D05A-4623-B52D-DDAF6F161C64}" type="datetime8">
              <a:rPr lang="en-US" smtClean="0">
                <a:latin typeface="Arial" charset="0"/>
              </a:rPr>
              <a:pPr/>
              <a:t>11/26/2007 5:27 PM</a:t>
            </a:fld>
            <a:endParaRPr lang="en-US" smtClean="0">
              <a:latin typeface="Arial" charset="0"/>
            </a:endParaRPr>
          </a:p>
        </p:txBody>
      </p:sp>
      <p:sp>
        <p:nvSpPr>
          <p:cNvPr id="60419" name="Shape 8"/>
          <p:cNvSpPr>
            <a:spLocks noGrp="1" noChangeArrowheads="1"/>
          </p:cNvSpPr>
          <p:nvPr>
            <p:ph type="sldNum" sz="quarter" idx="5"/>
          </p:nvPr>
        </p:nvSpPr>
        <p:spPr>
          <a:noFill/>
          <a:ln>
            <a:headEnd/>
            <a:tailEnd/>
          </a:ln>
        </p:spPr>
        <p:txBody>
          <a:bodyPr/>
          <a:lstStyle/>
          <a:p>
            <a:fld id="{E781F4A4-55F2-48A2-A14C-6E763CD3AE5E}" type="slidenum">
              <a:rPr lang="en-US" smtClean="0">
                <a:latin typeface="Arial" charset="0"/>
              </a:rPr>
              <a:pPr/>
              <a:t>32</a:t>
            </a:fld>
            <a:endParaRPr lang="en-US" smtClean="0">
              <a:latin typeface="Arial" charset="0"/>
            </a:endParaRPr>
          </a:p>
        </p:txBody>
      </p:sp>
      <p:sp>
        <p:nvSpPr>
          <p:cNvPr id="60420" name="Shape 9"/>
          <p:cNvSpPr>
            <a:spLocks noGrp="1" noChangeArrowheads="1"/>
          </p:cNvSpPr>
          <p:nvPr>
            <p:ph type="ftr" sz="quarter" idx="4"/>
          </p:nvPr>
        </p:nvSpPr>
        <p:spPr>
          <a:noFill/>
          <a:ln algn="ctr"/>
        </p:spPr>
        <p:txBody>
          <a:bodyPr/>
          <a:lstStyle/>
          <a:p>
            <a:pPr hangingPunct="0"/>
            <a:r>
              <a:rPr lang="en-US" smtClean="0">
                <a:latin typeface="Arial" charset="0"/>
                <a:cs typeface="Arial" charset="0"/>
              </a:rPr>
              <a:t>© 2006 Microsoft Corporation. All rights reserved. Microsoft, Windows, Windows Vista and other product names are or may be registered trademarks and/or trademarks in the U.S. and/or other countries.</a:t>
            </a:r>
          </a:p>
          <a:p>
            <a:pPr hangingPunct="0"/>
            <a:r>
              <a:rPr lang="en-US" smtClean="0">
                <a:latin typeface="Arial"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Arial" charset="0"/>
                <a:cs typeface="Arial" charset="0"/>
              </a:rPr>
            </a:br>
            <a:r>
              <a:rPr lang="en-US" smtClean="0">
                <a:latin typeface="Arial" charset="0"/>
                <a:cs typeface="Arial" charset="0"/>
              </a:rPr>
              <a:t>MICROSOFT MAKES NO WARRANTIES, EXPRESS, IMPLIED OR STATUTORY, AS TO THE INFORMATION IN THIS PRESENTATION.</a:t>
            </a:r>
          </a:p>
        </p:txBody>
      </p:sp>
      <p:sp>
        <p:nvSpPr>
          <p:cNvPr id="60421" name="Rectangle 44035"/>
          <p:cNvSpPr>
            <a:spLocks noGrp="1" noRot="1" noChangeAspect="1" noChangeArrowheads="1" noTextEdit="1"/>
          </p:cNvSpPr>
          <p:nvPr>
            <p:ph type="sldImg"/>
          </p:nvPr>
        </p:nvSpPr>
        <p:spPr>
          <a:noFill/>
          <a:ln w="9525" cap="flat">
            <a:headEnd type="none" w="med" len="med"/>
            <a:tailEnd type="none" w="med" len="med"/>
          </a:ln>
        </p:spPr>
      </p:sp>
      <p:sp>
        <p:nvSpPr>
          <p:cNvPr id="32770" name="Rectangle 32769"/>
          <p:cNvSpPr>
            <a:spLocks noGrp="1" noChangeArrowheads="1"/>
          </p:cNvSpPr>
          <p:nvPr>
            <p:ph type="body" idx="1"/>
          </p:nvPr>
        </p:nvSpPr>
        <p:spPr/>
        <p:txBody>
          <a:bodyPr/>
          <a:lstStyle/>
          <a:p>
            <a:pPr eaLnBrk="1" hangingPunct="1">
              <a:lnSpc>
                <a:spcPct val="115000"/>
              </a:lnSpc>
              <a:spcBef>
                <a:spcPct val="0"/>
              </a:spcBef>
              <a:buFont typeface="Courier New" pitchFamily="49" charset="0"/>
              <a:buNone/>
              <a:defRPr/>
            </a:pPr>
            <a:endParaRPr lang="en-US" dirty="0" smtClean="0"/>
          </a:p>
        </p:txBody>
      </p:sp>
      <p:sp>
        <p:nvSpPr>
          <p:cNvPr id="60423" name="Rectangle 32770"/>
          <p:cNvSpPr>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eaLnBrk="0"/>
            <a:fld id="{98671ED0-9E13-4261-AAB3-1BF60EAC3DB8}" type="slidenum">
              <a:rPr lang="en-US" sz="1200"/>
              <a:pPr algn="r" eaLnBrk="0"/>
              <a:t>32</a:t>
            </a:fld>
            <a:endParaRPr lang="en-US" sz="1200"/>
          </a:p>
        </p:txBody>
      </p:sp>
      <p:sp>
        <p:nvSpPr>
          <p:cNvPr id="60424" name="TextBox 32771"/>
          <p:cNvSpPr txBox="1">
            <a:spLocks noGrp="1" noChangeArrowheads="1"/>
          </p:cNvSpPr>
          <p:nvPr/>
        </p:nvSpPr>
        <p:spPr bwMode="auto">
          <a:xfrm>
            <a:off x="3884613" y="0"/>
            <a:ext cx="2971800" cy="457200"/>
          </a:xfrm>
          <a:prstGeom prst="rect">
            <a:avLst/>
          </a:prstGeom>
          <a:noFill/>
          <a:ln w="9525" algn="ctr">
            <a:noFill/>
            <a:miter lim="800000"/>
            <a:headEnd/>
            <a:tailEnd/>
          </a:ln>
        </p:spPr>
        <p:txBody>
          <a:bodyPr/>
          <a:lstStyle/>
          <a:p>
            <a:pPr algn="r"/>
            <a:fld id="{F08005A0-B59B-471A-882D-D38C77CFD51B}" type="datetime8">
              <a:rPr lang="en-US" sz="1200">
                <a:latin typeface="Times New Roman" pitchFamily="18" charset="0"/>
              </a:rPr>
              <a:pPr algn="r"/>
              <a:t>11/26/2007 5:27 PM</a:t>
            </a:fld>
            <a:endParaRPr lang="en-US" sz="1200">
              <a:latin typeface="Times New Roman" pitchFamily="18" charset="0"/>
            </a:endParaRPr>
          </a:p>
        </p:txBody>
      </p:sp>
      <p:sp>
        <p:nvSpPr>
          <p:cNvPr id="60425" name="TextBox 32772"/>
          <p:cNvSpPr txBox="1">
            <a:spLocks noGrp="1" noChangeArrowheads="1"/>
          </p:cNvSpPr>
          <p:nvPr/>
        </p:nvSpPr>
        <p:spPr bwMode="auto">
          <a:xfrm>
            <a:off x="5762625" y="8685213"/>
            <a:ext cx="1093788" cy="457200"/>
          </a:xfrm>
          <a:prstGeom prst="rect">
            <a:avLst/>
          </a:prstGeom>
          <a:noFill/>
          <a:ln w="9525" algn="ctr">
            <a:noFill/>
            <a:miter lim="800000"/>
            <a:headEnd/>
            <a:tailEnd/>
          </a:ln>
        </p:spPr>
        <p:txBody>
          <a:bodyPr anchor="b"/>
          <a:lstStyle/>
          <a:p>
            <a:pPr algn="r"/>
            <a:fld id="{52968754-C235-425F-A1AC-6C06A4D838D0}" type="slidenum">
              <a:rPr lang="en-US" sz="1200">
                <a:latin typeface="Times New Roman" pitchFamily="18" charset="0"/>
              </a:rPr>
              <a:pPr algn="r"/>
              <a:t>32</a:t>
            </a:fld>
            <a:endParaRPr lang="en-US" sz="1200">
              <a:latin typeface="Times New Roman" pitchFamily="18" charset="0"/>
            </a:endParaRPr>
          </a:p>
        </p:txBody>
      </p:sp>
      <p:sp>
        <p:nvSpPr>
          <p:cNvPr id="60426" name="TextBox 32773"/>
          <p:cNvSpPr txBox="1">
            <a:spLocks noGrp="1" noChangeArrowheads="1"/>
          </p:cNvSpPr>
          <p:nvPr/>
        </p:nvSpPr>
        <p:spPr bwMode="auto">
          <a:xfrm>
            <a:off x="0" y="8686800"/>
            <a:ext cx="6157913" cy="457200"/>
          </a:xfrm>
          <a:prstGeom prst="rect">
            <a:avLst/>
          </a:prstGeom>
          <a:noFill/>
          <a:ln w="9525" algn="ctr">
            <a:noFill/>
            <a:miter lim="800000"/>
            <a:headEnd/>
            <a:tailEnd/>
          </a:ln>
        </p:spPr>
        <p:txBody>
          <a:bodyPr anchor="b"/>
          <a:lstStyle/>
          <a:p>
            <a:pPr eaLnBrk="0"/>
            <a:r>
              <a:rPr lang="en-US" sz="500" dirty="0">
                <a:latin typeface="Arial" pitchFamily="34" charset="0"/>
                <a:cs typeface="Arial" charset="0"/>
              </a:rPr>
              <a:t>© 2006 Microsoft Corporation. All rights reserved.</a:t>
            </a:r>
            <a:endParaRPr lang="en-US" dirty="0">
              <a:cs typeface="Arial" charset="0"/>
            </a:endParaRPr>
          </a:p>
          <a:p>
            <a:pPr hangingPunct="0"/>
            <a:r>
              <a:rPr lang="en-US" sz="500" dirty="0">
                <a:latin typeface="Arial" pitchFamily="34" charset="0"/>
                <a:cs typeface="Arial" charset="0"/>
              </a:rPr>
              <a:t>This presentation is for informational purposes only. Microsoft makes no warranties, express or implied, in this summary.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5056"/>
          <p:cNvSpPr>
            <a:spLocks noGrp="1" noRot="1" noChangeAspect="1" noTextEdit="1"/>
          </p:cNvSpPr>
          <p:nvPr>
            <p:ph type="sldImg"/>
          </p:nvPr>
        </p:nvSpPr>
        <p:spPr>
          <a:ln cap="flat">
            <a:headEnd type="none" w="med" len="med"/>
            <a:tailEnd type="none" w="med" len="med"/>
          </a:ln>
        </p:spPr>
      </p:sp>
      <p:sp>
        <p:nvSpPr>
          <p:cNvPr id="27651" name="Rectangle 36865"/>
          <p:cNvSpPr>
            <a:spLocks noGrp="1"/>
          </p:cNvSpPr>
          <p:nvPr>
            <p:ph type="body" idx="1"/>
          </p:nvPr>
        </p:nvSpPr>
        <p:spPr>
          <a:noFill/>
          <a:ln/>
        </p:spPr>
        <p:txBody>
          <a:bodyPr/>
          <a:lstStyle/>
          <a:p>
            <a:endParaRPr lang="en-US" smtClean="0">
              <a:latin typeface="Times New Roman" pitchFamily="18" charset="0"/>
            </a:endParaRPr>
          </a:p>
        </p:txBody>
      </p:sp>
      <p:sp>
        <p:nvSpPr>
          <p:cNvPr id="27652" name="Shape 36866"/>
          <p:cNvSpPr>
            <a:spLocks noGrp="1"/>
          </p:cNvSpPr>
          <p:nvPr>
            <p:ph type="sldNum" sz="quarter" idx="5"/>
          </p:nvPr>
        </p:nvSpPr>
        <p:spPr>
          <a:noFill/>
        </p:spPr>
        <p:txBody>
          <a:bodyPr/>
          <a:lstStyle/>
          <a:p>
            <a:pPr algn="l" hangingPunct="0"/>
            <a:fld id="{6660544F-D6D5-4CEA-932D-5BBDF7F4CD08}" type="slidenum">
              <a:rPr lang="en-US" smtClean="0"/>
              <a:pPr algn="l" hangingPunct="0"/>
              <a:t>33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11/26/2007 5:27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44588" y="685800"/>
            <a:ext cx="4568825" cy="3427413"/>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144588" y="685800"/>
            <a:ext cx="4568825" cy="3427413"/>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1144588" y="685800"/>
            <a:ext cx="4568825" cy="3427413"/>
          </a:xfrm>
          <a:ln/>
        </p:spPr>
      </p:sp>
      <p:sp>
        <p:nvSpPr>
          <p:cNvPr id="40962" name="Rectangle 4"/>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44588" y="685800"/>
            <a:ext cx="4568825" cy="3427413"/>
          </a:xfr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000240"/>
            <a:ext cx="7681913"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8" name="Picture 5" descr="Windows Server Longhorn h logo.png"/>
          <p:cNvPicPr>
            <a:picLocks noChangeAspect="1"/>
          </p:cNvPicPr>
          <p:nvPr userDrawn="1"/>
        </p:nvPicPr>
        <p:blipFill>
          <a:blip r:embed="rId2"/>
          <a:srcRect/>
          <a:stretch>
            <a:fillRect/>
          </a:stretch>
        </p:blipFill>
        <p:spPr bwMode="auto">
          <a:xfrm>
            <a:off x="1214414" y="714356"/>
            <a:ext cx="6579100" cy="1000132"/>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 Box 13"/>
          <p:cNvSpPr txBox="1">
            <a:spLocks noChangeArrowheads="1"/>
          </p:cNvSpPr>
          <p:nvPr userDrawn="1"/>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112567"/>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443806"/>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1000" b="0" i="1" u="none" strike="noStrike" kern="1200" cap="none" spc="-642" normalizeH="0" baseline="0" noProof="0" dirty="0" smtClean="0">
                <a:ln w="11430"/>
                <a:gradFill flip="none" rotWithShape="1">
                  <a:gsLst>
                    <a:gs pos="0">
                      <a:srgbClr val="FF9929">
                        <a:lumMod val="20000"/>
                        <a:lumOff val="80000"/>
                      </a:srgbClr>
                    </a:gs>
                    <a:gs pos="41000">
                      <a:srgbClr val="F5E47F"/>
                    </a:gs>
                    <a:gs pos="63000">
                      <a:srgbClr val="D39A45"/>
                    </a:gs>
                    <a:gs pos="88000">
                      <a:srgbClr val="DF6D2D"/>
                    </a:gs>
                  </a:gsLst>
                  <a:lin ang="5400000" scaled="1"/>
                  <a:tileRect/>
                </a:gradFill>
                <a:effectLst>
                  <a:outerShdw blurRad="50800" dist="38100" dir="540000" algn="bl" rotWithShape="0">
                    <a:prstClr val="black">
                      <a:alpha val="40000"/>
                    </a:prstClr>
                  </a:outerShdw>
                </a:effectLst>
                <a:uLnTx/>
                <a:uFillTx/>
                <a:latin typeface="Segoe"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sp>
        <p:nvSpPr>
          <p:cNvPr id="5" name="Text Box 13"/>
          <p:cNvSpPr txBox="1">
            <a:spLocks noChangeArrowheads="1"/>
          </p:cNvSpPr>
          <p:nvPr userDrawn="1"/>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pic>
        <p:nvPicPr>
          <p:cNvPr id="6" name="Picture 2" descr="I:\SHOW_ART\07_Shows\TechReady5_07-22\Template\General Session Template\BKNGs\TechReady5 Title Bug.png"/>
          <p:cNvPicPr>
            <a:picLocks noChangeAspect="1" noChangeArrowheads="1"/>
          </p:cNvPicPr>
          <p:nvPr userDrawn="1"/>
        </p:nvPicPr>
        <p:blipFill>
          <a:blip r:embed="rId3"/>
          <a:srcRect/>
          <a:stretch>
            <a:fillRect/>
          </a:stretch>
        </p:blipFill>
        <p:spPr bwMode="auto">
          <a:xfrm>
            <a:off x="7461137" y="6305868"/>
            <a:ext cx="1665923" cy="502920"/>
          </a:xfrm>
          <a:prstGeom prst="rect">
            <a:avLst/>
          </a:prstGeom>
          <a:noFill/>
        </p:spPr>
      </p:pic>
      <p:pic>
        <p:nvPicPr>
          <p:cNvPr id="9" name="Picture 8" descr="white-curve-bar.png"/>
          <p:cNvPicPr>
            <a:picLocks noChangeAspect="1"/>
          </p:cNvPicPr>
          <p:nvPr userDrawn="1"/>
        </p:nvPicPr>
        <p:blipFill>
          <a:blip r:embed="rId4"/>
          <a:stretch>
            <a:fillRect/>
          </a:stretch>
        </p:blipFill>
        <p:spPr>
          <a:xfrm>
            <a:off x="1" y="1630296"/>
            <a:ext cx="9144000" cy="1900732"/>
          </a:xfrm>
          <a:prstGeom prst="rect">
            <a:avLst/>
          </a:prstGeom>
          <a:noFill/>
          <a:ln>
            <a:noFill/>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112567"/>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443806"/>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1000" b="0" i="1" u="none" strike="noStrike" kern="1200" cap="none" spc="-642" normalizeH="0" baseline="0" noProof="0" dirty="0" smtClean="0">
                <a:ln w="11430"/>
                <a:gradFill flip="none" rotWithShape="1">
                  <a:gsLst>
                    <a:gs pos="0">
                      <a:srgbClr val="FF9929">
                        <a:lumMod val="20000"/>
                        <a:lumOff val="80000"/>
                      </a:srgbClr>
                    </a:gs>
                    <a:gs pos="41000">
                      <a:srgbClr val="F5E47F"/>
                    </a:gs>
                    <a:gs pos="63000">
                      <a:srgbClr val="D39A45"/>
                    </a:gs>
                    <a:gs pos="88000">
                      <a:srgbClr val="DF6D2D"/>
                    </a:gs>
                  </a:gsLst>
                  <a:lin ang="5400000" scaled="1"/>
                  <a:tileRect/>
                </a:gradFill>
                <a:effectLst>
                  <a:outerShdw blurRad="50800" dist="38100" dir="540000" algn="bl" rotWithShape="0">
                    <a:prstClr val="black">
                      <a:alpha val="40000"/>
                    </a:prstClr>
                  </a:outerShdw>
                </a:effectLst>
                <a:uLnTx/>
                <a:uFillTx/>
                <a:latin typeface="Segoe"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sp>
        <p:nvSpPr>
          <p:cNvPr id="5" name="Text Box 13"/>
          <p:cNvSpPr txBox="1">
            <a:spLocks noChangeArrowheads="1"/>
          </p:cNvSpPr>
          <p:nvPr userDrawn="1"/>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pic>
        <p:nvPicPr>
          <p:cNvPr id="6" name="Picture 2" descr="I:\SHOW_ART\07_Shows\TechReady5_07-22\Template\General Session Template\BKNGs\TechReady5 Title Bug.png"/>
          <p:cNvPicPr>
            <a:picLocks noChangeAspect="1" noChangeArrowheads="1"/>
          </p:cNvPicPr>
          <p:nvPr userDrawn="1"/>
        </p:nvPicPr>
        <p:blipFill>
          <a:blip r:embed="rId3"/>
          <a:srcRect/>
          <a:stretch>
            <a:fillRect/>
          </a:stretch>
        </p:blipFill>
        <p:spPr bwMode="auto">
          <a:xfrm>
            <a:off x="7461137" y="6305868"/>
            <a:ext cx="1665923" cy="502920"/>
          </a:xfrm>
          <a:prstGeom prst="rect">
            <a:avLst/>
          </a:prstGeom>
          <a:noFill/>
        </p:spPr>
      </p:pic>
      <p:pic>
        <p:nvPicPr>
          <p:cNvPr id="9" name="Picture 8" descr="white-curve-bar.png"/>
          <p:cNvPicPr>
            <a:picLocks noChangeAspect="1"/>
          </p:cNvPicPr>
          <p:nvPr userDrawn="1"/>
        </p:nvPicPr>
        <p:blipFill>
          <a:blip r:embed="rId4"/>
          <a:stretch>
            <a:fillRect/>
          </a:stretch>
        </p:blipFill>
        <p:spPr>
          <a:xfrm>
            <a:off x="1" y="1630296"/>
            <a:ext cx="9144000" cy="1900732"/>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663"/>
            <a:ext cx="8229600" cy="75020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25600"/>
            <a:ext cx="4038600" cy="24929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25600"/>
            <a:ext cx="4038600" cy="24929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6" name="Picture 5" descr="Windows Server Longhorn h logo.png"/>
          <p:cNvPicPr>
            <a:picLocks noChangeAspect="1"/>
          </p:cNvPicPr>
          <p:nvPr userDrawn="1"/>
        </p:nvPicPr>
        <p:blipFill>
          <a:blip r:embed="rId2"/>
          <a:srcRect/>
          <a:stretch>
            <a:fillRect/>
          </a:stretch>
        </p:blipFill>
        <p:spPr bwMode="auto">
          <a:xfrm>
            <a:off x="16176" y="6286520"/>
            <a:ext cx="3770006" cy="571480"/>
          </a:xfrm>
          <a:prstGeom prst="rect">
            <a:avLst/>
          </a:prstGeom>
          <a:noFill/>
          <a:ln w="9525">
            <a:noFill/>
            <a:miter lim="800000"/>
            <a:headEnd/>
            <a:tailEnd/>
          </a:ln>
        </p:spPr>
      </p:pic>
      <p:sp>
        <p:nvSpPr>
          <p:cNvPr id="8" name="Title 1"/>
          <p:cNvSpPr txBox="1">
            <a:spLocks/>
          </p:cNvSpPr>
          <p:nvPr userDrawn="1"/>
        </p:nvSpPr>
        <p:spPr>
          <a:xfrm>
            <a:off x="642910" y="2357430"/>
            <a:ext cx="7681913" cy="1523495"/>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10" name="Title 1"/>
          <p:cNvSpPr txBox="1">
            <a:spLocks/>
          </p:cNvSpPr>
          <p:nvPr userDrawn="1"/>
        </p:nvSpPr>
        <p:spPr>
          <a:xfrm>
            <a:off x="500034" y="357166"/>
            <a:ext cx="7358114" cy="1928826"/>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s-ES" sz="8000" b="0" i="1"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rPr>
              <a:t>DEMO</a:t>
            </a:r>
            <a:endParaRPr kumimoji="0" lang="en-US" sz="80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endParaRPr>
          </a:p>
        </p:txBody>
      </p:sp>
      <p:sp>
        <p:nvSpPr>
          <p:cNvPr id="11" name="Subtitle 2"/>
          <p:cNvSpPr>
            <a:spLocks noGrp="1"/>
          </p:cNvSpPr>
          <p:nvPr>
            <p:ph type="subTitle" idx="1"/>
          </p:nvPr>
        </p:nvSpPr>
        <p:spPr>
          <a:xfrm>
            <a:off x="642910" y="2786058"/>
            <a:ext cx="7681913" cy="461665"/>
          </a:xfrm>
        </p:spPr>
        <p:txBody>
          <a:bodyPr vert="horz" wrap="square" lIns="0" tIns="0" rIns="0" bIns="0" rtlCol="0" anchor="t">
            <a:noAutofit/>
          </a:bodyPr>
          <a:lstStyle>
            <a:lvl1pPr marL="0" indent="0" algn="l">
              <a:lnSpc>
                <a:spcPct val="90000"/>
              </a:lnSpc>
              <a:spcBef>
                <a:spcPts val="0"/>
              </a:spcBef>
              <a:buNone/>
              <a:defRPr kumimoji="0" lang="en-US" sz="44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lang="es-ES" dirty="0" smtClean="0"/>
              <a:t>Haga clic para modificar el estilo de subtítulo del patrón</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214422"/>
            <a:ext cx="8382000" cy="2407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214422"/>
            <a:ext cx="8382000" cy="240931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7"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6"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pic>
        <p:nvPicPr>
          <p:cNvPr id="4"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6"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722313" y="2842338"/>
            <a:ext cx="7690115" cy="1661993"/>
          </a:xfrm>
        </p:spPr>
        <p:txBody>
          <a:bodyPr vert="horz" wrap="square" lIns="0" tIns="0" rIns="0" bIns="0" rtlCol="0" anchor="t">
            <a:spAutoFit/>
          </a:bodyPr>
          <a:lstStyle>
            <a:lvl1pPr algn="l" defTabSz="914290" rtl="0" eaLnBrk="1" latinLnBrk="0" hangingPunct="1">
              <a:lnSpc>
                <a:spcPct val="90000"/>
              </a:lnSpc>
              <a:spcBef>
                <a:spcPct val="0"/>
              </a:spcBef>
              <a:buNone/>
              <a:defRPr lang="en-US" sz="6000" b="0" kern="1200" cap="none" spc="-125" dirty="0">
                <a:ln w="3175">
                  <a:noFill/>
                </a:ln>
                <a:solidFill>
                  <a:schemeClr val="tx2"/>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667252"/>
            <a:ext cx="7043208" cy="443198"/>
          </a:xfrm>
        </p:spPr>
        <p:txBody>
          <a:bodyPr/>
          <a:lstStyle>
            <a:lvl1pPr marL="0" indent="0" algn="l">
              <a:lnSpc>
                <a:spcPct val="90000"/>
              </a:lnSpc>
              <a:spcBef>
                <a:spcPts val="0"/>
              </a:spcBef>
              <a:buNone/>
              <a:defRPr>
                <a:solidFill>
                  <a:schemeClr val="tx2"/>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7" indent="0" algn="ctr">
              <a:buNone/>
              <a:defRPr>
                <a:solidFill>
                  <a:schemeClr val="tx1">
                    <a:tint val="75000"/>
                  </a:schemeClr>
                </a:solidFill>
              </a:defRPr>
            </a:lvl6pPr>
            <a:lvl7pPr marL="2742870" indent="0" algn="ctr">
              <a:buNone/>
              <a:defRPr>
                <a:solidFill>
                  <a:schemeClr val="tx1">
                    <a:tint val="75000"/>
                  </a:schemeClr>
                </a:solidFill>
              </a:defRPr>
            </a:lvl7pPr>
            <a:lvl8pPr marL="3200016" indent="0" algn="ctr">
              <a:buNone/>
              <a:defRPr>
                <a:solidFill>
                  <a:schemeClr val="tx1">
                    <a:tint val="75000"/>
                  </a:schemeClr>
                </a:solidFill>
              </a:defRPr>
            </a:lvl8pPr>
            <a:lvl9pPr marL="3657162"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313" y="857555"/>
            <a:ext cx="7043208" cy="1107996"/>
          </a:xfrm>
        </p:spPr>
        <p:txBody>
          <a:bodyPr vert="horz" lIns="0" tIns="0" rIns="0" bIns="0" rtlCol="0" anchor="t" anchorCtr="0">
            <a:spAutoFit/>
            <a:scene3d>
              <a:camera prst="orthographicFront"/>
              <a:lightRig rig="flat" dir="t"/>
            </a:scene3d>
            <a:sp3d extrusionH="88900" contourW="2540">
              <a:contourClr>
                <a:srgbClr val="F4A234"/>
              </a:contourClr>
            </a:sp3d>
          </a:bodyPr>
          <a:lstStyle>
            <a:lvl1pPr marL="0" indent="0" algn="l" defTabSz="914290" rtl="0" eaLnBrk="1" latinLnBrk="0" hangingPunct="1">
              <a:lnSpc>
                <a:spcPct val="90000"/>
              </a:lnSpc>
              <a:spcBef>
                <a:spcPct val="20000"/>
              </a:spcBef>
              <a:buSzPct val="90000"/>
              <a:buFont typeface="Arial" pitchFamily="34" charset="0"/>
              <a:buNone/>
              <a:defRPr kumimoji="0" lang="en-US" sz="8000" b="1" i="1" u="none" strike="noStrike" kern="1200" cap="none" spc="-250" normalizeH="0" baseline="0" noProof="0" dirty="0" smtClean="0">
                <a:ln w="11430"/>
                <a:gradFill>
                  <a:gsLst>
                    <a:gs pos="0">
                      <a:srgbClr val="E26A28"/>
                    </a:gs>
                    <a:gs pos="62000">
                      <a:srgbClr val="E23828"/>
                    </a:gs>
                  </a:gsLst>
                  <a:lin ang="5400000"/>
                </a:gradFill>
                <a:effectLst/>
                <a:uLnTx/>
                <a:uFillTx/>
                <a:latin typeface="Segoe" pitchFamily="34" charset="0"/>
                <a:ea typeface="+mn-ea"/>
                <a:cs typeface="+mn-cs"/>
              </a:defRPr>
            </a:lvl1pPr>
          </a:lstStyle>
          <a:p>
            <a:pPr lvl="0"/>
            <a:r>
              <a:rPr lang="en-US" dirty="0" smtClean="0"/>
              <a:t>click to…</a:t>
            </a:r>
          </a:p>
        </p:txBody>
      </p:sp>
      <p:pic>
        <p:nvPicPr>
          <p:cNvPr id="6" name="Picture 5" descr="Windows Server Longhorn h logo.png"/>
          <p:cNvPicPr>
            <a:picLocks noChangeAspect="1"/>
          </p:cNvPicPr>
          <p:nvPr userDrawn="1"/>
        </p:nvPicPr>
        <p:blipFill>
          <a:blip r:embed="rId2"/>
          <a:stretch>
            <a:fillRect/>
          </a:stretch>
        </p:blipFill>
        <p:spPr>
          <a:xfrm>
            <a:off x="5896157" y="6198603"/>
            <a:ext cx="2836582" cy="430873"/>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112567"/>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443806"/>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1000" b="0" i="1" u="none" strike="noStrike" kern="1200" cap="none" spc="-642" normalizeH="0" baseline="0" noProof="0" dirty="0" smtClean="0">
                <a:ln w="11430"/>
                <a:gradFill flip="none" rotWithShape="1">
                  <a:gsLst>
                    <a:gs pos="0">
                      <a:srgbClr val="FF9929">
                        <a:lumMod val="20000"/>
                        <a:lumOff val="80000"/>
                      </a:srgbClr>
                    </a:gs>
                    <a:gs pos="41000">
                      <a:srgbClr val="F5E47F"/>
                    </a:gs>
                    <a:gs pos="63000">
                      <a:srgbClr val="D39A45"/>
                    </a:gs>
                    <a:gs pos="88000">
                      <a:srgbClr val="DF6D2D"/>
                    </a:gs>
                  </a:gsLst>
                  <a:lin ang="5400000" scaled="1"/>
                  <a:tileRect/>
                </a:gradFill>
                <a:effectLst>
                  <a:outerShdw blurRad="50800" dist="38100" dir="540000" algn="bl" rotWithShape="0">
                    <a:prstClr val="black">
                      <a:alpha val="40000"/>
                    </a:prstClr>
                  </a:outerShdw>
                </a:effectLst>
                <a:uLnTx/>
                <a:uFillTx/>
                <a:latin typeface="Segoe"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sp>
        <p:nvSpPr>
          <p:cNvPr id="5" name="Text Box 13"/>
          <p:cNvSpPr txBox="1">
            <a:spLocks noChangeArrowheads="1"/>
          </p:cNvSpPr>
          <p:nvPr userDrawn="1"/>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pic>
        <p:nvPicPr>
          <p:cNvPr id="6" name="Picture 2" descr="I:\SHOW_ART\07_Shows\TechReady5_07-22\Template\General Session Template\BKNGs\TechReady5 Title Bug.png"/>
          <p:cNvPicPr>
            <a:picLocks noChangeAspect="1" noChangeArrowheads="1"/>
          </p:cNvPicPr>
          <p:nvPr userDrawn="1"/>
        </p:nvPicPr>
        <p:blipFill>
          <a:blip r:embed="rId3"/>
          <a:srcRect/>
          <a:stretch>
            <a:fillRect/>
          </a:stretch>
        </p:blipFill>
        <p:spPr bwMode="auto">
          <a:xfrm>
            <a:off x="7461137" y="6305868"/>
            <a:ext cx="1665923" cy="502920"/>
          </a:xfrm>
          <a:prstGeom prst="rect">
            <a:avLst/>
          </a:prstGeom>
          <a:noFill/>
        </p:spPr>
      </p:pic>
      <p:pic>
        <p:nvPicPr>
          <p:cNvPr id="9" name="Picture 8" descr="white-curve-bar.png"/>
          <p:cNvPicPr>
            <a:picLocks noChangeAspect="1"/>
          </p:cNvPicPr>
          <p:nvPr userDrawn="1"/>
        </p:nvPicPr>
        <p:blipFill>
          <a:blip r:embed="rId4"/>
          <a:stretch>
            <a:fillRect/>
          </a:stretch>
        </p:blipFill>
        <p:spPr>
          <a:xfrm>
            <a:off x="1" y="1630296"/>
            <a:ext cx="9144000" cy="1900732"/>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s-ES" dirty="0" smtClean="0"/>
              <a:t>Haga clic para modificar el estilo de título del patrón</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pic>
        <p:nvPicPr>
          <p:cNvPr id="7" name="6 Imagen" descr="TechNet_rgb.jpg"/>
          <p:cNvPicPr>
            <a:picLocks noChangeAspect="1"/>
          </p:cNvPicPr>
          <p:nvPr/>
        </p:nvPicPr>
        <p:blipFill>
          <a:blip r:embed="rId18"/>
          <a:stretch>
            <a:fillRect/>
          </a:stretch>
        </p:blipFill>
        <p:spPr>
          <a:xfrm>
            <a:off x="6336486" y="6286520"/>
            <a:ext cx="2807514" cy="571480"/>
          </a:xfrm>
          <a:prstGeom prst="rect">
            <a:avLst/>
          </a:prstGeom>
        </p:spPr>
      </p:pic>
    </p:spTree>
  </p:cSld>
  <p:clrMap bg1="dk1" tx1="lt1" bg2="dk2" tx2="lt2" accent1="accent1" accent2="accent2" accent3="accent3" accent4="accent4" accent5="accent5" accent6="accent6" hlink="hlink" folHlink="folHlink"/>
  <p:sldLayoutIdLst>
    <p:sldLayoutId id="2147483773" r:id="rId1"/>
    <p:sldLayoutId id="2147483780" r:id="rId2"/>
    <p:sldLayoutId id="2147483775" r:id="rId3"/>
    <p:sldLayoutId id="2147483776" r:id="rId4"/>
    <p:sldLayoutId id="2147483777" r:id="rId5"/>
    <p:sldLayoutId id="2147483779" r:id="rId6"/>
    <p:sldLayoutId id="2147483781" r:id="rId7"/>
    <p:sldLayoutId id="2147483783" r:id="rId8"/>
    <p:sldLayoutId id="2147483784" r:id="rId9"/>
    <p:sldLayoutId id="2147483788" r:id="rId10"/>
    <p:sldLayoutId id="2147483789" r:id="rId11"/>
    <p:sldLayoutId id="2147483790" r:id="rId12"/>
    <p:sldLayoutId id="2147483791" r:id="rId13"/>
    <p:sldLayoutId id="2147483792" r:id="rId14"/>
    <p:sldLayoutId id="2147483793" r:id="rId15"/>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9"/>
        </a:buBlip>
        <a:defRPr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20"/>
        </a:buBlip>
        <a:defRPr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20"/>
        </a:buBlip>
        <a:defRPr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20"/>
        </a:buBlip>
        <a:defRPr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2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id.cervigon@microsoft.com" TargetMode="External"/><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blogs.technet.com/padreparada" TargetMode="External"/><Relationship Id="rId5" Type="http://schemas.openxmlformats.org/officeDocument/2006/relationships/hyperlink" Target="mailto:jparada@microsoft.com" TargetMode="External"/><Relationship Id="rId4" Type="http://schemas.openxmlformats.org/officeDocument/2006/relationships/hyperlink" Target="http://blogs.technet.com/davidcervigon"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image" Target="../media/image20.png"/><Relationship Id="rId3" Type="http://schemas.openxmlformats.org/officeDocument/2006/relationships/tags" Target="../tags/tag14.xml"/><Relationship Id="rId21" Type="http://schemas.openxmlformats.org/officeDocument/2006/relationships/image" Target="../media/image23.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image" Target="../media/image19.png"/><Relationship Id="rId2" Type="http://schemas.openxmlformats.org/officeDocument/2006/relationships/tags" Target="../tags/tag13.xml"/><Relationship Id="rId16" Type="http://schemas.openxmlformats.org/officeDocument/2006/relationships/notesSlide" Target="../notesSlides/notesSlide20.xml"/><Relationship Id="rId20" Type="http://schemas.openxmlformats.org/officeDocument/2006/relationships/image" Target="../media/image22.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slideLayout" Target="../slideLayouts/slideLayout3.xml"/><Relationship Id="rId10" Type="http://schemas.openxmlformats.org/officeDocument/2006/relationships/tags" Target="../tags/tag21.xml"/><Relationship Id="rId19" Type="http://schemas.openxmlformats.org/officeDocument/2006/relationships/image" Target="../media/image21.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jpeg"/><Relationship Id="rId1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iis.net/" TargetMode="External"/><Relationship Id="rId1" Type="http://schemas.openxmlformats.org/officeDocument/2006/relationships/slideLayout" Target="../slideLayouts/slideLayout4.xml"/><Relationship Id="rId5" Type="http://schemas.openxmlformats.org/officeDocument/2006/relationships/hyperlink" Target="http://www.plainconcepts.com/" TargetMode="External"/><Relationship Id="rId4" Type="http://schemas.openxmlformats.org/officeDocument/2006/relationships/hyperlink" Target="http://geeks.ms/blogs/ii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go.microsoft.com/fwlink/?LinkId=84941" TargetMode="External"/><Relationship Id="rId13" Type="http://schemas.openxmlformats.org/officeDocument/2006/relationships/hyperlink" Target="http://go.microsoft.com/fwlink/?LinkId=85751" TargetMode="External"/><Relationship Id="rId3" Type="http://schemas.openxmlformats.org/officeDocument/2006/relationships/hyperlink" Target="http://technet2.microsoft.com/windowsserver/en/library/9d93db52-0855-4161-b1d3-8581a8385f1f1033.mspx" TargetMode="External"/><Relationship Id="rId7" Type="http://schemas.openxmlformats.org/officeDocument/2006/relationships/hyperlink" Target="http://go.microsoft.com/fwlink/?LinkId=84939" TargetMode="External"/><Relationship Id="rId12" Type="http://schemas.openxmlformats.org/officeDocument/2006/relationships/hyperlink" Target="http://go.microsoft.com/fwlink/?LinkId=84945"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go.microsoft.com/fwlink/?LinkId=85748" TargetMode="External"/><Relationship Id="rId11" Type="http://schemas.openxmlformats.org/officeDocument/2006/relationships/hyperlink" Target="http://go.microsoft.com/fwlink/?LinkId=84943" TargetMode="External"/><Relationship Id="rId5" Type="http://schemas.openxmlformats.org/officeDocument/2006/relationships/hyperlink" Target="http://go.microsoft.com/fwlink/?LinkId=85747" TargetMode="External"/><Relationship Id="rId10" Type="http://schemas.openxmlformats.org/officeDocument/2006/relationships/hyperlink" Target="http://go.microsoft.com/fwlink/?LinkId=85750" TargetMode="External"/><Relationship Id="rId4" Type="http://schemas.openxmlformats.org/officeDocument/2006/relationships/hyperlink" Target="http://go.microsoft.com/fwlink/?LinkId=84936" TargetMode="External"/><Relationship Id="rId9" Type="http://schemas.openxmlformats.org/officeDocument/2006/relationships/hyperlink" Target="http://go.microsoft.com/fwlink/?LinkId=60969" TargetMode="External"/><Relationship Id="rId14" Type="http://schemas.openxmlformats.org/officeDocument/2006/relationships/hyperlink" Target="http://go.microsoft.com/fwlink/?LinkId=84947"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blogs.technet.com/davidcervigon" TargetMode="External"/><Relationship Id="rId2" Type="http://schemas.openxmlformats.org/officeDocument/2006/relationships/hyperlink" Target="mailto:David.cervigon@microsoft.com" TargetMode="External"/><Relationship Id="rId1" Type="http://schemas.openxmlformats.org/officeDocument/2006/relationships/slideLayout" Target="../slideLayouts/slideLayout6.xml"/><Relationship Id="rId6" Type="http://schemas.openxmlformats.org/officeDocument/2006/relationships/hyperlink" Target="http://blogs.technet.com/padreparada" TargetMode="External"/><Relationship Id="rId5" Type="http://schemas.openxmlformats.org/officeDocument/2006/relationships/hyperlink" Target="mailto:jparada@microsoft.com" TargetMode="Externa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71744"/>
            <a:ext cx="7929618" cy="928694"/>
          </a:xfrm>
        </p:spPr>
        <p:txBody>
          <a:bodyPr/>
          <a:lstStyle/>
          <a:p>
            <a:pPr algn="ctr"/>
            <a:r>
              <a:rPr lang="es-ES" sz="4800" noProof="0" dirty="0" smtClean="0"/>
              <a:t>Montaje de Intranets y </a:t>
            </a:r>
            <a:r>
              <a:rPr lang="es-ES" sz="4800" noProof="0" dirty="0" err="1" smtClean="0"/>
              <a:t>Extranets</a:t>
            </a:r>
            <a:endParaRPr lang="es-ES" sz="4800" noProof="0" dirty="0"/>
          </a:p>
        </p:txBody>
      </p:sp>
      <p:sp>
        <p:nvSpPr>
          <p:cNvPr id="7" name="2 Subtítulo"/>
          <p:cNvSpPr>
            <a:spLocks noGrp="1"/>
          </p:cNvSpPr>
          <p:nvPr>
            <p:ph type="subTitle" idx="4294967295"/>
          </p:nvPr>
        </p:nvSpPr>
        <p:spPr>
          <a:xfrm>
            <a:off x="4802221" y="4539959"/>
            <a:ext cx="4127497" cy="1246495"/>
          </a:xfrm>
        </p:spPr>
        <p:txBody>
          <a:bodyPr/>
          <a:lstStyle/>
          <a:p>
            <a:pPr>
              <a:buNone/>
            </a:pPr>
            <a:r>
              <a:rPr lang="es-ES" sz="2400" noProof="0" dirty="0" smtClean="0"/>
              <a:t>David Cervigón Luna</a:t>
            </a:r>
          </a:p>
          <a:p>
            <a:pPr>
              <a:buNone/>
            </a:pPr>
            <a:r>
              <a:rPr lang="es-ES" sz="1800" noProof="0" dirty="0" smtClean="0"/>
              <a:t>IT Pro </a:t>
            </a:r>
            <a:r>
              <a:rPr lang="es-ES" sz="1800" noProof="0" dirty="0" err="1" smtClean="0"/>
              <a:t>Evangelist</a:t>
            </a:r>
            <a:endParaRPr lang="es-ES" sz="1800" noProof="0" dirty="0" smtClean="0"/>
          </a:p>
          <a:p>
            <a:pPr>
              <a:buNone/>
            </a:pPr>
            <a:r>
              <a:rPr lang="es-ES" sz="1800" noProof="0" dirty="0" smtClean="0">
                <a:hlinkClick r:id="rId3"/>
              </a:rPr>
              <a:t>david.cervigon@microsoft.com</a:t>
            </a:r>
            <a:endParaRPr lang="es-ES" sz="1800" noProof="0" dirty="0" smtClean="0"/>
          </a:p>
          <a:p>
            <a:pPr>
              <a:buNone/>
            </a:pPr>
            <a:r>
              <a:rPr lang="es-ES" sz="1800" noProof="0" dirty="0" smtClean="0">
                <a:hlinkClick r:id="rId4"/>
              </a:rPr>
              <a:t>http://blogs.technet.com/davidcervigon</a:t>
            </a:r>
            <a:r>
              <a:rPr lang="es-ES" sz="1800" noProof="0" dirty="0" smtClean="0"/>
              <a:t> </a:t>
            </a:r>
            <a:endParaRPr lang="es-ES" sz="1800" noProof="0" dirty="0"/>
          </a:p>
        </p:txBody>
      </p:sp>
      <p:sp>
        <p:nvSpPr>
          <p:cNvPr id="8" name="Rectangle 3"/>
          <p:cNvSpPr txBox="1">
            <a:spLocks noChangeArrowheads="1"/>
          </p:cNvSpPr>
          <p:nvPr/>
        </p:nvSpPr>
        <p:spPr>
          <a:xfrm>
            <a:off x="571472" y="4429132"/>
            <a:ext cx="4500594" cy="1643074"/>
          </a:xfrm>
          <a:prstGeom prst="rect">
            <a:avLst/>
          </a:prstGeom>
        </p:spPr>
        <p:txBody>
          <a:bodyPr/>
          <a:lstStyle/>
          <a:p>
            <a:pPr>
              <a:buNone/>
            </a:pPr>
            <a:r>
              <a:rPr lang="es-ES" sz="2400" dirty="0" smtClean="0"/>
              <a:t>Jose Parada Gimeno</a:t>
            </a:r>
          </a:p>
          <a:p>
            <a:pPr>
              <a:buNone/>
            </a:pPr>
            <a:r>
              <a:rPr lang="es-ES" dirty="0" smtClean="0"/>
              <a:t>IT Pro </a:t>
            </a:r>
            <a:r>
              <a:rPr lang="es-ES" dirty="0" err="1" smtClean="0"/>
              <a:t>Evangelist</a:t>
            </a:r>
            <a:endParaRPr lang="es-ES" dirty="0" smtClean="0"/>
          </a:p>
          <a:p>
            <a:pPr>
              <a:buNone/>
            </a:pPr>
            <a:r>
              <a:rPr lang="es-ES" dirty="0" smtClean="0">
                <a:hlinkClick r:id="rId5"/>
              </a:rPr>
              <a:t>jparada@microsoft.com</a:t>
            </a:r>
            <a:endParaRPr lang="es-ES" dirty="0" smtClean="0"/>
          </a:p>
          <a:p>
            <a:pPr>
              <a:buNone/>
            </a:pPr>
            <a:r>
              <a:rPr lang="es-ES" dirty="0" smtClean="0">
                <a:hlinkClick r:id="rId6"/>
              </a:rPr>
              <a:t>http://blogs.technet.com/padreparada</a:t>
            </a:r>
            <a:endParaRPr lang="es-ES" dirty="0"/>
          </a:p>
        </p:txBody>
      </p:sp>
      <p:pic>
        <p:nvPicPr>
          <p:cNvPr id="5" name="Rectangle 5123"/>
          <p:cNvPicPr>
            <a:picLocks noChangeAspect="1" noChangeArrowheads="1"/>
          </p:cNvPicPr>
          <p:nvPr/>
        </p:nvPicPr>
        <p:blipFill>
          <a:blip r:embed="rId7" cstate="print"/>
          <a:srcRect/>
          <a:stretch>
            <a:fillRect/>
          </a:stretch>
        </p:blipFill>
        <p:spPr bwMode="auto">
          <a:xfrm>
            <a:off x="357158" y="5929330"/>
            <a:ext cx="1501775" cy="8175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230188"/>
            <a:ext cx="8382000" cy="747897"/>
          </a:xfrm>
        </p:spPr>
        <p:txBody>
          <a:bodyPr/>
          <a:lstStyle/>
          <a:p>
            <a:pPr eaLnBrk="1" hangingPunct="1">
              <a:defRPr/>
            </a:pPr>
            <a:r>
              <a:rPr lang="es-ES" sz="5400" smtClean="0"/>
              <a:t>Configuración</a:t>
            </a:r>
            <a:endParaRPr lang="es-ES" sz="5400">
              <a:solidFill>
                <a:schemeClr val="accent1">
                  <a:lumMod val="20000"/>
                  <a:lumOff val="80000"/>
                </a:schemeClr>
              </a:solidFill>
            </a:endParaRPr>
          </a:p>
        </p:txBody>
      </p:sp>
      <p:sp>
        <p:nvSpPr>
          <p:cNvPr id="39938" name="Rectangle 3"/>
          <p:cNvSpPr>
            <a:spLocks noGrp="1" noChangeArrowheads="1"/>
          </p:cNvSpPr>
          <p:nvPr>
            <p:ph type="body" idx="1"/>
          </p:nvPr>
        </p:nvSpPr>
        <p:spPr>
          <a:xfrm>
            <a:off x="214282" y="1128523"/>
            <a:ext cx="8715436" cy="5872377"/>
          </a:xfrm>
        </p:spPr>
        <p:txBody>
          <a:bodyPr/>
          <a:lstStyle/>
          <a:p>
            <a:pPr eaLnBrk="1" hangingPunct="1"/>
            <a:r>
              <a:rPr lang="es-ES" sz="2400" dirty="0" smtClean="0"/>
              <a:t>El fichero principal de configuración es ahora </a:t>
            </a:r>
            <a:r>
              <a:rPr lang="es-ES" sz="2400" dirty="0" err="1" smtClean="0"/>
              <a:t>applicationHost.config</a:t>
            </a:r>
            <a:endParaRPr lang="es-ES" sz="2400" dirty="0" smtClean="0"/>
          </a:p>
          <a:p>
            <a:pPr eaLnBrk="1" hangingPunct="1"/>
            <a:r>
              <a:rPr lang="es-ES" sz="2400" b="1" dirty="0" smtClean="0">
                <a:solidFill>
                  <a:srgbClr val="FFC000"/>
                </a:solidFill>
              </a:rPr>
              <a:t>No más ficheros metabase.bin o metabase.xml</a:t>
            </a:r>
          </a:p>
          <a:p>
            <a:pPr eaLnBrk="1" hangingPunct="1"/>
            <a:r>
              <a:rPr lang="es-ES" sz="2400" dirty="0" smtClean="0"/>
              <a:t>Permite configurar propiedades de IIS y de ASP.NET en el mismo fichero</a:t>
            </a:r>
          </a:p>
          <a:p>
            <a:pPr eaLnBrk="1" hangingPunct="1"/>
            <a:r>
              <a:rPr lang="es-ES" sz="2400" dirty="0" smtClean="0"/>
              <a:t>Construida para ser simple, y con extensibilidad basada en un esquema</a:t>
            </a:r>
          </a:p>
          <a:p>
            <a:pPr lvl="1"/>
            <a:r>
              <a:rPr lang="es-ES" sz="2000" dirty="0" smtClean="0"/>
              <a:t>Podemos usar el fichero con el esquema para ver todas las posibilidades que nos ofrece la configuración:</a:t>
            </a:r>
          </a:p>
          <a:p>
            <a:pPr lvl="2"/>
            <a:r>
              <a:rPr lang="es-ES" sz="1600" dirty="0" smtClean="0">
                <a:solidFill>
                  <a:srgbClr val="FFC000"/>
                </a:solidFill>
              </a:rPr>
              <a:t>%</a:t>
            </a:r>
            <a:r>
              <a:rPr lang="es-ES" sz="1600" dirty="0" err="1" smtClean="0">
                <a:solidFill>
                  <a:srgbClr val="FFC000"/>
                </a:solidFill>
              </a:rPr>
              <a:t>windir</a:t>
            </a:r>
            <a:r>
              <a:rPr lang="es-ES" sz="1600" dirty="0" smtClean="0">
                <a:solidFill>
                  <a:srgbClr val="FFC000"/>
                </a:solidFill>
              </a:rPr>
              <a:t>%\system32\</a:t>
            </a:r>
            <a:r>
              <a:rPr lang="es-ES" sz="1600" dirty="0" err="1" smtClean="0">
                <a:solidFill>
                  <a:srgbClr val="FFC000"/>
                </a:solidFill>
              </a:rPr>
              <a:t>inetsrv</a:t>
            </a:r>
            <a:r>
              <a:rPr lang="es-ES" sz="1600" dirty="0" smtClean="0">
                <a:solidFill>
                  <a:srgbClr val="FFC000"/>
                </a:solidFill>
              </a:rPr>
              <a:t>\</a:t>
            </a:r>
            <a:r>
              <a:rPr lang="es-ES" sz="1600" dirty="0" err="1" smtClean="0">
                <a:solidFill>
                  <a:srgbClr val="FFC000"/>
                </a:solidFill>
              </a:rPr>
              <a:t>config</a:t>
            </a:r>
            <a:r>
              <a:rPr lang="es-ES" sz="1600" dirty="0" smtClean="0">
                <a:solidFill>
                  <a:srgbClr val="FFC000"/>
                </a:solidFill>
              </a:rPr>
              <a:t>\</a:t>
            </a:r>
            <a:r>
              <a:rPr lang="es-ES" sz="1600" dirty="0" err="1" smtClean="0">
                <a:solidFill>
                  <a:srgbClr val="FFC000"/>
                </a:solidFill>
              </a:rPr>
              <a:t>schema</a:t>
            </a:r>
            <a:r>
              <a:rPr lang="es-ES" sz="1600" dirty="0" smtClean="0">
                <a:solidFill>
                  <a:srgbClr val="FFC000"/>
                </a:solidFill>
              </a:rPr>
              <a:t>\IIS_schema.xml</a:t>
            </a:r>
          </a:p>
          <a:p>
            <a:pPr lvl="1"/>
            <a:r>
              <a:rPr lang="es-ES" sz="2000" dirty="0" smtClean="0"/>
              <a:t>El esquema describe:</a:t>
            </a:r>
          </a:p>
          <a:p>
            <a:pPr lvl="2"/>
            <a:r>
              <a:rPr lang="es-ES" sz="1400" dirty="0" smtClean="0"/>
              <a:t>Tipos de propiedades</a:t>
            </a:r>
          </a:p>
          <a:p>
            <a:pPr lvl="2"/>
            <a:r>
              <a:rPr lang="es-ES" sz="1400" dirty="0" smtClean="0"/>
              <a:t>Valores por defecto</a:t>
            </a:r>
          </a:p>
          <a:p>
            <a:pPr lvl="2"/>
            <a:r>
              <a:rPr lang="es-ES" sz="1400" dirty="0" smtClean="0"/>
              <a:t>Validaciones</a:t>
            </a:r>
          </a:p>
          <a:p>
            <a:pPr lvl="2"/>
            <a:r>
              <a:rPr lang="es-ES" sz="1400" dirty="0" smtClean="0"/>
              <a:t>Etc.</a:t>
            </a:r>
          </a:p>
          <a:p>
            <a:pPr lvl="1">
              <a:buNone/>
            </a:pPr>
            <a:r>
              <a:rPr lang="es-ES" sz="2000" i="1" dirty="0" smtClean="0"/>
              <a:t>Nota: Los valores de configuración son “case-</a:t>
            </a:r>
            <a:r>
              <a:rPr lang="es-ES" sz="2000" i="1" dirty="0" err="1" smtClean="0"/>
              <a:t>sensitive</a:t>
            </a:r>
            <a:r>
              <a:rPr lang="es-ES" sz="2000" i="1" dirty="0" smtClean="0"/>
              <a:t>”</a:t>
            </a:r>
          </a:p>
          <a:p>
            <a:pPr eaLnBrk="1" hangingPunct="1"/>
            <a:endParaRPr lang="es-ES" sz="2400" dirty="0" smtClean="0"/>
          </a:p>
          <a:p>
            <a:pPr eaLnBrk="1" hangingPunct="1">
              <a:buFontTx/>
              <a:buNone/>
            </a:pPr>
            <a:endParaRPr lang="es-ES" sz="2400" dirty="0" smtClean="0"/>
          </a:p>
        </p:txBody>
      </p:sp>
    </p:spTree>
    <p:custDataLst>
      <p:tags r:id="rId1"/>
    </p:custData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invGray">
          <a:xfrm>
            <a:off x="6619875" y="1142984"/>
            <a:ext cx="2362200" cy="369332"/>
          </a:xfrm>
          <a:prstGeom prst="rect">
            <a:avLst/>
          </a:prstGeom>
          <a:solidFill>
            <a:schemeClr val="tx1">
              <a:alpha val="30196"/>
            </a:schemeClr>
          </a:solidFill>
          <a:ln w="12700" algn="ctr">
            <a:noFill/>
            <a:miter lim="800000"/>
            <a:headEnd/>
            <a:tailEnd/>
          </a:ln>
        </p:spPr>
        <p:txBody>
          <a:bodyPr anchor="ctr">
            <a:spAutoFit/>
          </a:bodyPr>
          <a:lstStyle/>
          <a:p>
            <a:pPr eaLnBrk="0" hangingPunct="0"/>
            <a:endParaRPr lang="es-ES"/>
          </a:p>
        </p:txBody>
      </p:sp>
      <p:sp>
        <p:nvSpPr>
          <p:cNvPr id="41986" name="Rectangle 3"/>
          <p:cNvSpPr>
            <a:spLocks noChangeArrowheads="1"/>
          </p:cNvSpPr>
          <p:nvPr/>
        </p:nvSpPr>
        <p:spPr bwMode="invGray">
          <a:xfrm>
            <a:off x="180975" y="1142984"/>
            <a:ext cx="6238875" cy="369332"/>
          </a:xfrm>
          <a:prstGeom prst="rect">
            <a:avLst/>
          </a:prstGeom>
          <a:solidFill>
            <a:schemeClr val="tx1">
              <a:alpha val="30196"/>
            </a:schemeClr>
          </a:solidFill>
          <a:ln w="12700" algn="ctr">
            <a:noFill/>
            <a:miter lim="800000"/>
            <a:headEnd/>
            <a:tailEnd/>
          </a:ln>
        </p:spPr>
        <p:txBody>
          <a:bodyPr anchor="ctr">
            <a:spAutoFit/>
          </a:bodyPr>
          <a:lstStyle/>
          <a:p>
            <a:pPr eaLnBrk="0" hangingPunct="0"/>
            <a:endParaRPr lang="es-ES"/>
          </a:p>
        </p:txBody>
      </p:sp>
      <p:sp>
        <p:nvSpPr>
          <p:cNvPr id="106500" name="Rectangle 4"/>
          <p:cNvSpPr>
            <a:spLocks noGrp="1" noChangeArrowheads="1"/>
          </p:cNvSpPr>
          <p:nvPr>
            <p:ph type="title"/>
          </p:nvPr>
        </p:nvSpPr>
        <p:spPr>
          <a:xfrm>
            <a:off x="142844" y="71414"/>
            <a:ext cx="8382000" cy="997196"/>
          </a:xfrm>
        </p:spPr>
        <p:txBody>
          <a:bodyPr/>
          <a:lstStyle/>
          <a:p>
            <a:pPr eaLnBrk="1" hangingPunct="1">
              <a:defRPr/>
            </a:pPr>
            <a:r>
              <a:rPr lang="es-ES" smtClean="0"/>
              <a:t>Configuración</a:t>
            </a:r>
            <a:br>
              <a:rPr lang="es-ES" smtClean="0"/>
            </a:br>
            <a:r>
              <a:rPr lang="es-ES" sz="2400" smtClean="0">
                <a:solidFill>
                  <a:schemeClr val="tx1">
                    <a:lumMod val="85000"/>
                  </a:schemeClr>
                </a:solidFill>
              </a:rPr>
              <a:t>Mapa de la configuración</a:t>
            </a:r>
            <a:endParaRPr lang="es-ES" sz="2800">
              <a:solidFill>
                <a:schemeClr val="tx1">
                  <a:lumMod val="85000"/>
                </a:schemeClr>
              </a:solidFill>
            </a:endParaRPr>
          </a:p>
        </p:txBody>
      </p:sp>
      <p:pic>
        <p:nvPicPr>
          <p:cNvPr id="106501" name="Picture 5" descr="j0371040"/>
          <p:cNvPicPr>
            <a:picLocks noChangeAspect="1" noChangeArrowheads="1"/>
          </p:cNvPicPr>
          <p:nvPr/>
        </p:nvPicPr>
        <p:blipFill>
          <a:blip r:embed="rId4"/>
          <a:srcRect/>
          <a:stretch>
            <a:fillRect/>
          </a:stretch>
        </p:blipFill>
        <p:spPr bwMode="auto">
          <a:xfrm>
            <a:off x="2486025" y="3684572"/>
            <a:ext cx="690563" cy="774700"/>
          </a:xfrm>
          <a:prstGeom prst="rect">
            <a:avLst/>
          </a:prstGeom>
          <a:noFill/>
          <a:ln w="9525">
            <a:noFill/>
            <a:miter lim="800000"/>
            <a:headEnd/>
            <a:tailEnd/>
          </a:ln>
        </p:spPr>
      </p:pic>
      <p:pic>
        <p:nvPicPr>
          <p:cNvPr id="106502" name="Picture 6" descr="j0371040"/>
          <p:cNvPicPr>
            <a:picLocks noChangeAspect="1" noChangeArrowheads="1"/>
          </p:cNvPicPr>
          <p:nvPr/>
        </p:nvPicPr>
        <p:blipFill>
          <a:blip r:embed="rId4"/>
          <a:srcRect/>
          <a:stretch>
            <a:fillRect/>
          </a:stretch>
        </p:blipFill>
        <p:spPr bwMode="auto">
          <a:xfrm>
            <a:off x="4257675" y="2722547"/>
            <a:ext cx="690563" cy="774700"/>
          </a:xfrm>
          <a:prstGeom prst="rect">
            <a:avLst/>
          </a:prstGeom>
          <a:noFill/>
          <a:ln w="9525">
            <a:noFill/>
            <a:miter lim="800000"/>
            <a:headEnd/>
            <a:tailEnd/>
          </a:ln>
        </p:spPr>
      </p:pic>
      <p:pic>
        <p:nvPicPr>
          <p:cNvPr id="106503" name="Picture 7" descr="j0371040"/>
          <p:cNvPicPr>
            <a:picLocks noChangeAspect="1" noChangeArrowheads="1"/>
          </p:cNvPicPr>
          <p:nvPr/>
        </p:nvPicPr>
        <p:blipFill>
          <a:blip r:embed="rId4"/>
          <a:srcRect/>
          <a:stretch>
            <a:fillRect/>
          </a:stretch>
        </p:blipFill>
        <p:spPr bwMode="auto">
          <a:xfrm>
            <a:off x="728663" y="4637072"/>
            <a:ext cx="690562" cy="774700"/>
          </a:xfrm>
          <a:prstGeom prst="rect">
            <a:avLst/>
          </a:prstGeom>
          <a:noFill/>
          <a:ln w="9525">
            <a:noFill/>
            <a:miter lim="800000"/>
            <a:headEnd/>
            <a:tailEnd/>
          </a:ln>
        </p:spPr>
      </p:pic>
      <p:pic>
        <p:nvPicPr>
          <p:cNvPr id="106504" name="Picture 8" descr="j0371040"/>
          <p:cNvPicPr>
            <a:picLocks noChangeAspect="1" noChangeArrowheads="1"/>
          </p:cNvPicPr>
          <p:nvPr/>
        </p:nvPicPr>
        <p:blipFill>
          <a:blip r:embed="rId4"/>
          <a:srcRect/>
          <a:stretch>
            <a:fillRect/>
          </a:stretch>
        </p:blipFill>
        <p:spPr bwMode="auto">
          <a:xfrm>
            <a:off x="7505700" y="2703497"/>
            <a:ext cx="690563" cy="774700"/>
          </a:xfrm>
          <a:prstGeom prst="rect">
            <a:avLst/>
          </a:prstGeom>
          <a:noFill/>
          <a:ln w="9525">
            <a:noFill/>
            <a:miter lim="800000"/>
            <a:headEnd/>
            <a:tailEnd/>
          </a:ln>
        </p:spPr>
      </p:pic>
      <p:sp>
        <p:nvSpPr>
          <p:cNvPr id="106505" name="AutoShape 9"/>
          <p:cNvSpPr>
            <a:spLocks noChangeArrowheads="1"/>
          </p:cNvSpPr>
          <p:nvPr/>
        </p:nvSpPr>
        <p:spPr bwMode="invGray">
          <a:xfrm rot="-1825547">
            <a:off x="3163888" y="3139941"/>
            <a:ext cx="1119187" cy="733663"/>
          </a:xfrm>
          <a:prstGeom prst="rightArrow">
            <a:avLst>
              <a:gd name="adj1" fmla="val 50000"/>
              <a:gd name="adj2" fmla="val 122396"/>
            </a:avLst>
          </a:prstGeom>
          <a:solidFill>
            <a:schemeClr val="accent1">
              <a:alpha val="59999"/>
            </a:schemeClr>
          </a:solidFill>
          <a:ln w="12700" algn="ctr">
            <a:solidFill>
              <a:srgbClr val="F7E993"/>
            </a:solidFill>
            <a:miter lim="800000"/>
            <a:headEnd/>
            <a:tailEnd/>
          </a:ln>
        </p:spPr>
        <p:txBody>
          <a:bodyPr anchor="ctr">
            <a:spAutoFit/>
          </a:bodyPr>
          <a:lstStyle/>
          <a:p>
            <a:pPr eaLnBrk="0" hangingPunct="0"/>
            <a:endParaRPr lang="es-ES"/>
          </a:p>
        </p:txBody>
      </p:sp>
      <p:sp>
        <p:nvSpPr>
          <p:cNvPr id="106506" name="AutoShape 10"/>
          <p:cNvSpPr>
            <a:spLocks noChangeArrowheads="1"/>
          </p:cNvSpPr>
          <p:nvPr/>
        </p:nvSpPr>
        <p:spPr bwMode="invGray">
          <a:xfrm>
            <a:off x="4976813" y="2827322"/>
            <a:ext cx="2601912" cy="733663"/>
          </a:xfrm>
          <a:prstGeom prst="rightArrow">
            <a:avLst>
              <a:gd name="adj1" fmla="val 50000"/>
              <a:gd name="adj2" fmla="val 193071"/>
            </a:avLst>
          </a:prstGeom>
          <a:solidFill>
            <a:schemeClr val="accent1">
              <a:alpha val="59999"/>
            </a:schemeClr>
          </a:solidFill>
          <a:ln w="12700" algn="ctr">
            <a:solidFill>
              <a:srgbClr val="F7E993"/>
            </a:solidFill>
            <a:miter lim="800000"/>
            <a:headEnd/>
            <a:tailEnd/>
          </a:ln>
        </p:spPr>
        <p:txBody>
          <a:bodyPr anchor="ctr">
            <a:spAutoFit/>
          </a:bodyPr>
          <a:lstStyle/>
          <a:p>
            <a:pPr eaLnBrk="0" hangingPunct="0"/>
            <a:endParaRPr lang="es-ES"/>
          </a:p>
        </p:txBody>
      </p:sp>
      <p:sp>
        <p:nvSpPr>
          <p:cNvPr id="41994" name="AutoShape 11"/>
          <p:cNvSpPr>
            <a:spLocks/>
          </p:cNvSpPr>
          <p:nvPr/>
        </p:nvSpPr>
        <p:spPr bwMode="invGray">
          <a:xfrm rot="-5400000">
            <a:off x="3163888" y="5689068"/>
            <a:ext cx="276225" cy="369332"/>
          </a:xfrm>
          <a:prstGeom prst="leftBracket">
            <a:avLst>
              <a:gd name="adj" fmla="val 0"/>
            </a:avLst>
          </a:prstGeom>
          <a:noFill/>
          <a:ln w="19050">
            <a:solidFill>
              <a:schemeClr val="tx1"/>
            </a:solidFill>
            <a:round/>
            <a:headEnd/>
            <a:tailEnd/>
          </a:ln>
        </p:spPr>
        <p:txBody>
          <a:bodyPr anchor="ctr">
            <a:spAutoFit/>
          </a:bodyPr>
          <a:lstStyle/>
          <a:p>
            <a:pPr eaLnBrk="0" hangingPunct="0"/>
            <a:endParaRPr lang="es-ES"/>
          </a:p>
        </p:txBody>
      </p:sp>
      <p:sp>
        <p:nvSpPr>
          <p:cNvPr id="106508" name="Text Box 12"/>
          <p:cNvSpPr txBox="1">
            <a:spLocks noChangeArrowheads="1"/>
          </p:cNvSpPr>
          <p:nvPr/>
        </p:nvSpPr>
        <p:spPr bwMode="invGray">
          <a:xfrm>
            <a:off x="615950" y="5967397"/>
            <a:ext cx="4824413" cy="350837"/>
          </a:xfrm>
          <a:prstGeom prst="rect">
            <a:avLst/>
          </a:prstGeom>
          <a:noFill/>
          <a:ln w="12700" algn="ctr">
            <a:noFill/>
            <a:miter lim="800000"/>
            <a:headEnd/>
            <a:tailEnd/>
          </a:ln>
          <a:effectLst/>
        </p:spPr>
        <p:txBody>
          <a:bodyPr>
            <a:spAutoFit/>
          </a:bodyPr>
          <a:lstStyle/>
          <a:p>
            <a:pPr algn="ctr" eaLnBrk="0" hangingPunct="0">
              <a:lnSpc>
                <a:spcPct val="85000"/>
              </a:lnSpc>
              <a:spcBef>
                <a:spcPct val="50000"/>
              </a:spcBef>
              <a:defRPr/>
            </a:pPr>
            <a:r>
              <a:rPr lang="es-ES" sz="2000" b="1" smtClean="0">
                <a:effectLst>
                  <a:outerShdw blurRad="38100" dist="38100" dir="2700000" algn="tl">
                    <a:srgbClr val="000000"/>
                  </a:outerShdw>
                </a:effectLst>
              </a:rPr>
              <a:t>root configuration </a:t>
            </a:r>
            <a:endParaRPr lang="es-ES" sz="2000" b="1">
              <a:effectLst>
                <a:outerShdw blurRad="38100" dist="38100" dir="2700000" algn="tl">
                  <a:srgbClr val="000000"/>
                </a:outerShdw>
              </a:effectLst>
            </a:endParaRPr>
          </a:p>
        </p:txBody>
      </p:sp>
      <p:sp>
        <p:nvSpPr>
          <p:cNvPr id="41996" name="AutoShape 13"/>
          <p:cNvSpPr>
            <a:spLocks/>
          </p:cNvSpPr>
          <p:nvPr/>
        </p:nvSpPr>
        <p:spPr bwMode="invGray">
          <a:xfrm rot="-5400000">
            <a:off x="7664451" y="5693830"/>
            <a:ext cx="285750" cy="369332"/>
          </a:xfrm>
          <a:prstGeom prst="leftBracket">
            <a:avLst>
              <a:gd name="adj" fmla="val 0"/>
            </a:avLst>
          </a:prstGeom>
          <a:noFill/>
          <a:ln w="19050">
            <a:solidFill>
              <a:schemeClr val="tx1"/>
            </a:solidFill>
            <a:round/>
            <a:headEnd/>
            <a:tailEnd/>
          </a:ln>
        </p:spPr>
        <p:txBody>
          <a:bodyPr anchor="ctr">
            <a:spAutoFit/>
          </a:bodyPr>
          <a:lstStyle/>
          <a:p>
            <a:pPr eaLnBrk="0" hangingPunct="0"/>
            <a:endParaRPr lang="es-ES"/>
          </a:p>
        </p:txBody>
      </p:sp>
      <p:sp>
        <p:nvSpPr>
          <p:cNvPr id="106510" name="Text Box 14"/>
          <p:cNvSpPr txBox="1">
            <a:spLocks noChangeArrowheads="1"/>
          </p:cNvSpPr>
          <p:nvPr/>
        </p:nvSpPr>
        <p:spPr bwMode="invGray">
          <a:xfrm>
            <a:off x="152400" y="5391134"/>
            <a:ext cx="2400300" cy="350838"/>
          </a:xfrm>
          <a:prstGeom prst="rect">
            <a:avLst/>
          </a:prstGeom>
          <a:noFill/>
          <a:ln w="12700" algn="ctr">
            <a:noFill/>
            <a:miter lim="800000"/>
            <a:headEnd/>
            <a:tailEnd/>
          </a:ln>
          <a:effectLst/>
        </p:spPr>
        <p:txBody>
          <a:bodyPr>
            <a:spAutoFit/>
          </a:bodyPr>
          <a:lstStyle/>
          <a:p>
            <a:pPr algn="ctr" eaLnBrk="0" hangingPunct="0">
              <a:lnSpc>
                <a:spcPct val="85000"/>
              </a:lnSpc>
              <a:spcBef>
                <a:spcPct val="50000"/>
              </a:spcBef>
              <a:defRPr/>
            </a:pPr>
            <a:r>
              <a:rPr lang="es-ES" sz="2000" b="1" smtClean="0">
                <a:solidFill>
                  <a:schemeClr val="tx2"/>
                </a:solidFill>
                <a:effectLst>
                  <a:outerShdw blurRad="38100" dist="38100" dir="2700000" algn="tl">
                    <a:srgbClr val="000000"/>
                  </a:outerShdw>
                </a:effectLst>
              </a:rPr>
              <a:t>machine.config</a:t>
            </a:r>
            <a:endParaRPr lang="es-ES" sz="2000" b="1">
              <a:solidFill>
                <a:schemeClr val="tx2"/>
              </a:solidFill>
              <a:effectLst>
                <a:outerShdw blurRad="38100" dist="38100" dir="2700000" algn="tl">
                  <a:srgbClr val="000000"/>
                </a:outerShdw>
              </a:effectLst>
            </a:endParaRPr>
          </a:p>
        </p:txBody>
      </p:sp>
      <p:sp>
        <p:nvSpPr>
          <p:cNvPr id="106511" name="Text Box 15"/>
          <p:cNvSpPr txBox="1">
            <a:spLocks noChangeArrowheads="1"/>
          </p:cNvSpPr>
          <p:nvPr/>
        </p:nvSpPr>
        <p:spPr bwMode="invGray">
          <a:xfrm>
            <a:off x="1809750" y="4419584"/>
            <a:ext cx="2762250" cy="350838"/>
          </a:xfrm>
          <a:prstGeom prst="rect">
            <a:avLst/>
          </a:prstGeom>
          <a:noFill/>
          <a:ln w="12700" algn="ctr">
            <a:noFill/>
            <a:miter lim="800000"/>
            <a:headEnd/>
            <a:tailEnd/>
          </a:ln>
          <a:effectLst/>
        </p:spPr>
        <p:txBody>
          <a:bodyPr>
            <a:spAutoFit/>
          </a:bodyPr>
          <a:lstStyle/>
          <a:p>
            <a:pPr algn="ctr" eaLnBrk="0" hangingPunct="0">
              <a:lnSpc>
                <a:spcPct val="85000"/>
              </a:lnSpc>
              <a:spcBef>
                <a:spcPct val="50000"/>
              </a:spcBef>
              <a:defRPr/>
            </a:pPr>
            <a:r>
              <a:rPr lang="es-ES" sz="2000" b="1" smtClean="0">
                <a:solidFill>
                  <a:schemeClr val="tx2"/>
                </a:solidFill>
                <a:effectLst>
                  <a:outerShdw blurRad="38100" dist="38100" dir="2700000" algn="tl">
                    <a:srgbClr val="000000"/>
                  </a:outerShdw>
                </a:effectLst>
              </a:rPr>
              <a:t>root web.config</a:t>
            </a:r>
            <a:endParaRPr lang="es-ES" sz="2000" b="1">
              <a:solidFill>
                <a:schemeClr val="tx2"/>
              </a:solidFill>
              <a:effectLst>
                <a:outerShdw blurRad="38100" dist="38100" dir="2700000" algn="tl">
                  <a:srgbClr val="000000"/>
                </a:outerShdw>
              </a:effectLst>
            </a:endParaRPr>
          </a:p>
        </p:txBody>
      </p:sp>
      <p:sp>
        <p:nvSpPr>
          <p:cNvPr id="106512" name="Text Box 16"/>
          <p:cNvSpPr txBox="1">
            <a:spLocks noChangeArrowheads="1"/>
          </p:cNvSpPr>
          <p:nvPr/>
        </p:nvSpPr>
        <p:spPr bwMode="invGray">
          <a:xfrm>
            <a:off x="3638550" y="3457559"/>
            <a:ext cx="3000375" cy="350838"/>
          </a:xfrm>
          <a:prstGeom prst="rect">
            <a:avLst/>
          </a:prstGeom>
          <a:noFill/>
          <a:ln w="12700" algn="ctr">
            <a:noFill/>
            <a:miter lim="800000"/>
            <a:headEnd/>
            <a:tailEnd/>
          </a:ln>
          <a:effectLst/>
        </p:spPr>
        <p:txBody>
          <a:bodyPr>
            <a:spAutoFit/>
          </a:bodyPr>
          <a:lstStyle/>
          <a:p>
            <a:pPr algn="ctr" eaLnBrk="0" hangingPunct="0">
              <a:lnSpc>
                <a:spcPct val="85000"/>
              </a:lnSpc>
              <a:spcBef>
                <a:spcPct val="50000"/>
              </a:spcBef>
              <a:defRPr/>
            </a:pPr>
            <a:r>
              <a:rPr lang="es-ES" sz="2000" b="1" smtClean="0">
                <a:solidFill>
                  <a:schemeClr val="tx2"/>
                </a:solidFill>
                <a:effectLst>
                  <a:outerShdw blurRad="38100" dist="38100" dir="2700000" algn="tl">
                    <a:srgbClr val="000000"/>
                  </a:outerShdw>
                </a:effectLst>
              </a:rPr>
              <a:t>applicationHost.config</a:t>
            </a:r>
            <a:endParaRPr lang="es-ES" sz="2000" b="1">
              <a:solidFill>
                <a:schemeClr val="tx2"/>
              </a:solidFill>
              <a:effectLst>
                <a:outerShdw blurRad="38100" dist="38100" dir="2700000" algn="tl">
                  <a:srgbClr val="000000"/>
                </a:outerShdw>
              </a:effectLst>
            </a:endParaRPr>
          </a:p>
        </p:txBody>
      </p:sp>
      <p:sp>
        <p:nvSpPr>
          <p:cNvPr id="106513" name="Text Box 17"/>
          <p:cNvSpPr txBox="1">
            <a:spLocks noChangeArrowheads="1"/>
          </p:cNvSpPr>
          <p:nvPr/>
        </p:nvSpPr>
        <p:spPr bwMode="invGray">
          <a:xfrm>
            <a:off x="6715125" y="3448034"/>
            <a:ext cx="2400300" cy="350838"/>
          </a:xfrm>
          <a:prstGeom prst="rect">
            <a:avLst/>
          </a:prstGeom>
          <a:noFill/>
          <a:ln w="12700" algn="ctr">
            <a:noFill/>
            <a:miter lim="800000"/>
            <a:headEnd/>
            <a:tailEnd/>
          </a:ln>
          <a:effectLst/>
        </p:spPr>
        <p:txBody>
          <a:bodyPr>
            <a:spAutoFit/>
          </a:bodyPr>
          <a:lstStyle/>
          <a:p>
            <a:pPr algn="ctr" eaLnBrk="0" hangingPunct="0">
              <a:lnSpc>
                <a:spcPct val="85000"/>
              </a:lnSpc>
              <a:spcBef>
                <a:spcPct val="50000"/>
              </a:spcBef>
              <a:defRPr/>
            </a:pPr>
            <a:r>
              <a:rPr lang="es-ES" sz="2000" b="1" smtClean="0">
                <a:solidFill>
                  <a:schemeClr val="tx2"/>
                </a:solidFill>
                <a:effectLst>
                  <a:outerShdw blurRad="38100" dist="38100" dir="2700000" algn="tl">
                    <a:srgbClr val="000000"/>
                  </a:outerShdw>
                </a:effectLst>
              </a:rPr>
              <a:t>web.config</a:t>
            </a:r>
            <a:endParaRPr lang="es-ES" sz="2000" b="1">
              <a:solidFill>
                <a:schemeClr val="tx2"/>
              </a:solidFill>
              <a:effectLst>
                <a:outerShdw blurRad="38100" dist="38100" dir="2700000" algn="tl">
                  <a:srgbClr val="000000"/>
                </a:outerShdw>
              </a:effectLst>
            </a:endParaRPr>
          </a:p>
        </p:txBody>
      </p:sp>
      <p:sp>
        <p:nvSpPr>
          <p:cNvPr id="106514" name="AutoShape 18"/>
          <p:cNvSpPr>
            <a:spLocks noChangeArrowheads="1"/>
          </p:cNvSpPr>
          <p:nvPr/>
        </p:nvSpPr>
        <p:spPr bwMode="invGray">
          <a:xfrm>
            <a:off x="215900" y="3676634"/>
            <a:ext cx="1622560" cy="978694"/>
          </a:xfrm>
          <a:prstGeom prst="downArrowCallout">
            <a:avLst>
              <a:gd name="adj1" fmla="val 31164"/>
              <a:gd name="adj2" fmla="val 28178"/>
              <a:gd name="adj3" fmla="val 19694"/>
              <a:gd name="adj4" fmla="val 62343"/>
            </a:avLst>
          </a:prstGeom>
          <a:solidFill>
            <a:schemeClr val="hlink">
              <a:alpha val="10001"/>
            </a:schemeClr>
          </a:solidFill>
          <a:ln w="6350" algn="ctr">
            <a:solidFill>
              <a:schemeClr val="hlink"/>
            </a:solidFill>
            <a:miter lim="800000"/>
            <a:headEnd/>
            <a:tailEnd/>
          </a:ln>
          <a:effectLst/>
        </p:spPr>
        <p:txBody>
          <a:bodyPr wrap="none" anchor="ctr">
            <a:spAutoFit/>
          </a:bodyPr>
          <a:lstStyle/>
          <a:p>
            <a:pPr algn="ctr" eaLnBrk="0" hangingPunct="0">
              <a:lnSpc>
                <a:spcPct val="85000"/>
              </a:lnSpc>
              <a:defRPr/>
            </a:pPr>
            <a:r>
              <a:rPr lang="es-ES" sz="2000" b="1" smtClean="0">
                <a:solidFill>
                  <a:schemeClr val="hlink"/>
                </a:solidFill>
                <a:effectLst>
                  <a:outerShdw blurRad="38100" dist="38100" dir="2700000" algn="tl">
                    <a:srgbClr val="000000"/>
                  </a:outerShdw>
                </a:effectLst>
              </a:rPr>
              <a:t>.NET </a:t>
            </a:r>
          </a:p>
          <a:p>
            <a:pPr algn="ctr" eaLnBrk="0" hangingPunct="0">
              <a:lnSpc>
                <a:spcPct val="85000"/>
              </a:lnSpc>
              <a:defRPr/>
            </a:pPr>
            <a:r>
              <a:rPr lang="es-ES" sz="2000" b="1" smtClean="0">
                <a:solidFill>
                  <a:schemeClr val="hlink"/>
                </a:solidFill>
                <a:effectLst>
                  <a:outerShdw blurRad="38100" dist="38100" dir="2700000" algn="tl">
                    <a:srgbClr val="000000"/>
                  </a:outerShdw>
                </a:effectLst>
              </a:rPr>
              <a:t>Framework </a:t>
            </a:r>
            <a:endParaRPr lang="es-ES" sz="2000" b="1">
              <a:solidFill>
                <a:schemeClr val="hlink"/>
              </a:solidFill>
              <a:effectLst>
                <a:outerShdw blurRad="38100" dist="38100" dir="2700000" algn="tl">
                  <a:srgbClr val="000000"/>
                </a:outerShdw>
              </a:effectLst>
            </a:endParaRPr>
          </a:p>
        </p:txBody>
      </p:sp>
      <p:sp>
        <p:nvSpPr>
          <p:cNvPr id="106515" name="AutoShape 19"/>
          <p:cNvSpPr>
            <a:spLocks noChangeArrowheads="1"/>
          </p:cNvSpPr>
          <p:nvPr/>
        </p:nvSpPr>
        <p:spPr bwMode="invGray">
          <a:xfrm>
            <a:off x="2098675" y="3059097"/>
            <a:ext cx="1300163" cy="644902"/>
          </a:xfrm>
          <a:prstGeom prst="downArrowCallout">
            <a:avLst>
              <a:gd name="adj1" fmla="val 43125"/>
              <a:gd name="adj2" fmla="val 33104"/>
              <a:gd name="adj3" fmla="val 18407"/>
              <a:gd name="adj4" fmla="val 54620"/>
            </a:avLst>
          </a:prstGeom>
          <a:solidFill>
            <a:schemeClr val="hlink">
              <a:alpha val="10001"/>
            </a:schemeClr>
          </a:solidFill>
          <a:ln w="6350" algn="ctr">
            <a:solidFill>
              <a:schemeClr val="hlink"/>
            </a:solidFill>
            <a:miter lim="800000"/>
            <a:headEnd/>
            <a:tailEnd/>
          </a:ln>
          <a:effectLst/>
        </p:spPr>
        <p:txBody>
          <a:bodyPr anchor="ctr">
            <a:spAutoFit/>
          </a:bodyPr>
          <a:lstStyle/>
          <a:p>
            <a:pPr algn="ctr" eaLnBrk="0" hangingPunct="0">
              <a:lnSpc>
                <a:spcPct val="85000"/>
              </a:lnSpc>
              <a:defRPr/>
            </a:pPr>
            <a:r>
              <a:rPr lang="es-ES" sz="2000" b="1" smtClean="0">
                <a:solidFill>
                  <a:schemeClr val="hlink"/>
                </a:solidFill>
                <a:effectLst>
                  <a:outerShdw blurRad="38100" dist="38100" dir="2700000" algn="tl">
                    <a:srgbClr val="000000"/>
                  </a:outerShdw>
                </a:effectLst>
              </a:rPr>
              <a:t>ASP.NET</a:t>
            </a:r>
            <a:endParaRPr lang="es-ES" sz="2000" b="1">
              <a:solidFill>
                <a:schemeClr val="hlink"/>
              </a:solidFill>
              <a:effectLst>
                <a:outerShdw blurRad="38100" dist="38100" dir="2700000" algn="tl">
                  <a:srgbClr val="000000"/>
                </a:outerShdw>
              </a:effectLst>
            </a:endParaRPr>
          </a:p>
        </p:txBody>
      </p:sp>
      <p:sp>
        <p:nvSpPr>
          <p:cNvPr id="106516" name="AutoShape 20"/>
          <p:cNvSpPr>
            <a:spLocks noChangeArrowheads="1"/>
          </p:cNvSpPr>
          <p:nvPr/>
        </p:nvSpPr>
        <p:spPr bwMode="invGray">
          <a:xfrm>
            <a:off x="4156075" y="2116122"/>
            <a:ext cx="728663" cy="644902"/>
          </a:xfrm>
          <a:prstGeom prst="downArrowCallout">
            <a:avLst>
              <a:gd name="adj1" fmla="val 31525"/>
              <a:gd name="adj2" fmla="val 24093"/>
              <a:gd name="adj3" fmla="val 16667"/>
              <a:gd name="adj4" fmla="val 54620"/>
            </a:avLst>
          </a:prstGeom>
          <a:solidFill>
            <a:schemeClr val="hlink">
              <a:alpha val="10001"/>
            </a:schemeClr>
          </a:solidFill>
          <a:ln w="6350" algn="ctr">
            <a:solidFill>
              <a:schemeClr val="hlink"/>
            </a:solidFill>
            <a:miter lim="800000"/>
            <a:headEnd/>
            <a:tailEnd/>
          </a:ln>
          <a:effectLst/>
        </p:spPr>
        <p:txBody>
          <a:bodyPr anchor="ctr">
            <a:spAutoFit/>
          </a:bodyPr>
          <a:lstStyle/>
          <a:p>
            <a:pPr algn="ctr" eaLnBrk="0" hangingPunct="0">
              <a:lnSpc>
                <a:spcPct val="85000"/>
              </a:lnSpc>
              <a:defRPr/>
            </a:pPr>
            <a:r>
              <a:rPr lang="es-ES" sz="2000" b="1" smtClean="0">
                <a:solidFill>
                  <a:schemeClr val="hlink"/>
                </a:solidFill>
                <a:effectLst>
                  <a:outerShdw blurRad="38100" dist="38100" dir="2700000" algn="tl">
                    <a:srgbClr val="000000"/>
                  </a:outerShdw>
                </a:effectLst>
              </a:rPr>
              <a:t>IIS</a:t>
            </a:r>
            <a:endParaRPr lang="es-ES" sz="2000" b="1">
              <a:solidFill>
                <a:schemeClr val="hlink"/>
              </a:solidFill>
              <a:effectLst>
                <a:outerShdw blurRad="38100" dist="38100" dir="2700000" algn="tl">
                  <a:srgbClr val="000000"/>
                </a:outerShdw>
              </a:effectLst>
            </a:endParaRPr>
          </a:p>
        </p:txBody>
      </p:sp>
      <p:sp>
        <p:nvSpPr>
          <p:cNvPr id="106517" name="AutoShape 21"/>
          <p:cNvSpPr>
            <a:spLocks noChangeArrowheads="1"/>
          </p:cNvSpPr>
          <p:nvPr/>
        </p:nvSpPr>
        <p:spPr bwMode="invGray">
          <a:xfrm>
            <a:off x="6680200" y="1327134"/>
            <a:ext cx="2233613" cy="1387227"/>
          </a:xfrm>
          <a:prstGeom prst="downArrowCallout">
            <a:avLst>
              <a:gd name="adj1" fmla="val 24297"/>
              <a:gd name="adj2" fmla="val 21652"/>
              <a:gd name="adj3" fmla="val 16005"/>
              <a:gd name="adj4" fmla="val 71546"/>
            </a:avLst>
          </a:prstGeom>
          <a:solidFill>
            <a:schemeClr val="hlink">
              <a:alpha val="10001"/>
            </a:schemeClr>
          </a:solidFill>
          <a:ln w="6350" algn="ctr">
            <a:solidFill>
              <a:schemeClr val="hlink"/>
            </a:solidFill>
            <a:miter lim="800000"/>
            <a:headEnd/>
            <a:tailEnd/>
          </a:ln>
          <a:effectLst/>
        </p:spPr>
        <p:txBody>
          <a:bodyPr anchor="ctr">
            <a:spAutoFit/>
          </a:bodyPr>
          <a:lstStyle/>
          <a:p>
            <a:pPr algn="ctr" eaLnBrk="0" hangingPunct="0">
              <a:lnSpc>
                <a:spcPct val="85000"/>
              </a:lnSpc>
              <a:spcBef>
                <a:spcPct val="20000"/>
              </a:spcBef>
              <a:defRPr/>
            </a:pPr>
            <a:r>
              <a:rPr lang="es-ES" sz="2000" b="1" smtClean="0">
                <a:solidFill>
                  <a:schemeClr val="hlink"/>
                </a:solidFill>
                <a:effectLst>
                  <a:outerShdw blurRad="38100" dist="38100" dir="2700000" algn="tl">
                    <a:srgbClr val="000000"/>
                  </a:outerShdw>
                </a:effectLst>
              </a:rPr>
              <a:t>IIS + </a:t>
            </a:r>
          </a:p>
          <a:p>
            <a:pPr algn="ctr" eaLnBrk="0" hangingPunct="0">
              <a:lnSpc>
                <a:spcPct val="85000"/>
              </a:lnSpc>
              <a:spcBef>
                <a:spcPct val="20000"/>
              </a:spcBef>
              <a:defRPr/>
            </a:pPr>
            <a:r>
              <a:rPr lang="es-ES" sz="2000" b="1" smtClean="0">
                <a:solidFill>
                  <a:schemeClr val="hlink"/>
                </a:solidFill>
                <a:effectLst>
                  <a:outerShdw blurRad="38100" dist="38100" dir="2700000" algn="tl">
                    <a:srgbClr val="000000"/>
                  </a:outerShdw>
                </a:effectLst>
              </a:rPr>
              <a:t>ASP.NET + </a:t>
            </a:r>
          </a:p>
          <a:p>
            <a:pPr algn="ctr" eaLnBrk="0" hangingPunct="0">
              <a:lnSpc>
                <a:spcPct val="85000"/>
              </a:lnSpc>
              <a:spcBef>
                <a:spcPct val="20000"/>
              </a:spcBef>
              <a:defRPr/>
            </a:pPr>
            <a:r>
              <a:rPr lang="es-ES" sz="2000" b="1" smtClean="0">
                <a:solidFill>
                  <a:schemeClr val="hlink"/>
                </a:solidFill>
                <a:effectLst>
                  <a:outerShdw blurRad="38100" dist="38100" dir="2700000" algn="tl">
                    <a:srgbClr val="000000"/>
                  </a:outerShdw>
                </a:effectLst>
              </a:rPr>
              <a:t>.NET Framework</a:t>
            </a:r>
            <a:endParaRPr lang="es-ES" sz="2000" b="1">
              <a:solidFill>
                <a:schemeClr val="hlink"/>
              </a:solidFill>
              <a:effectLst>
                <a:outerShdw blurRad="38100" dist="38100" dir="2700000" algn="tl">
                  <a:srgbClr val="000000"/>
                </a:outerShdw>
              </a:effectLst>
            </a:endParaRPr>
          </a:p>
        </p:txBody>
      </p:sp>
      <p:sp>
        <p:nvSpPr>
          <p:cNvPr id="106518" name="AutoShape 22"/>
          <p:cNvSpPr>
            <a:spLocks noChangeArrowheads="1"/>
          </p:cNvSpPr>
          <p:nvPr/>
        </p:nvSpPr>
        <p:spPr bwMode="invGray">
          <a:xfrm rot="-1825547">
            <a:off x="1411288" y="4092441"/>
            <a:ext cx="1119187" cy="733663"/>
          </a:xfrm>
          <a:prstGeom prst="rightArrow">
            <a:avLst>
              <a:gd name="adj1" fmla="val 50000"/>
              <a:gd name="adj2" fmla="val 122396"/>
            </a:avLst>
          </a:prstGeom>
          <a:solidFill>
            <a:schemeClr val="accent1">
              <a:alpha val="59999"/>
            </a:schemeClr>
          </a:solidFill>
          <a:ln w="12700" algn="ctr">
            <a:solidFill>
              <a:srgbClr val="F7E993"/>
            </a:solidFill>
            <a:miter lim="800000"/>
            <a:headEnd/>
            <a:tailEnd/>
          </a:ln>
        </p:spPr>
        <p:txBody>
          <a:bodyPr anchor="ctr">
            <a:spAutoFit/>
          </a:bodyPr>
          <a:lstStyle/>
          <a:p>
            <a:pPr eaLnBrk="0" hangingPunct="0"/>
            <a:endParaRPr lang="es-ES"/>
          </a:p>
        </p:txBody>
      </p:sp>
      <p:sp>
        <p:nvSpPr>
          <p:cNvPr id="106519" name="Text Box 23"/>
          <p:cNvSpPr txBox="1">
            <a:spLocks noChangeArrowheads="1"/>
          </p:cNvSpPr>
          <p:nvPr/>
        </p:nvSpPr>
        <p:spPr bwMode="invGray">
          <a:xfrm>
            <a:off x="6483350" y="5948347"/>
            <a:ext cx="2738438" cy="350837"/>
          </a:xfrm>
          <a:prstGeom prst="rect">
            <a:avLst/>
          </a:prstGeom>
          <a:noFill/>
          <a:ln w="12700" algn="ctr">
            <a:noFill/>
            <a:miter lim="800000"/>
            <a:headEnd/>
            <a:tailEnd/>
          </a:ln>
          <a:effectLst/>
        </p:spPr>
        <p:txBody>
          <a:bodyPr>
            <a:spAutoFit/>
          </a:bodyPr>
          <a:lstStyle/>
          <a:p>
            <a:pPr algn="ctr" eaLnBrk="0" hangingPunct="0">
              <a:lnSpc>
                <a:spcPct val="85000"/>
              </a:lnSpc>
              <a:spcBef>
                <a:spcPct val="50000"/>
              </a:spcBef>
              <a:defRPr/>
            </a:pPr>
            <a:r>
              <a:rPr lang="es-ES" sz="2000" b="1" smtClean="0">
                <a:effectLst>
                  <a:outerShdw blurRad="38100" dist="38100" dir="2700000" algn="tl">
                    <a:srgbClr val="000000"/>
                  </a:outerShdw>
                </a:effectLst>
              </a:rPr>
              <a:t>web.config </a:t>
            </a:r>
            <a:endParaRPr lang="es-ES" sz="2000" b="1">
              <a:effectLst>
                <a:outerShdw blurRad="38100" dist="38100" dir="2700000" algn="tl">
                  <a:srgbClr val="000000"/>
                </a:outerShdw>
              </a:effectLst>
            </a:endParaRPr>
          </a:p>
        </p:txBody>
      </p:sp>
      <p:sp>
        <p:nvSpPr>
          <p:cNvPr id="106520" name="WordArt 24"/>
          <p:cNvSpPr>
            <a:spLocks noChangeArrowheads="1" noChangeShapeType="1" noTextEdit="1"/>
          </p:cNvSpPr>
          <p:nvPr/>
        </p:nvSpPr>
        <p:spPr bwMode="invGray">
          <a:xfrm>
            <a:off x="2257425" y="4743434"/>
            <a:ext cx="5695950" cy="247650"/>
          </a:xfrm>
          <a:prstGeom prst="rect">
            <a:avLst/>
          </a:prstGeom>
        </p:spPr>
        <p:txBody>
          <a:bodyPr wrap="none" fromWordArt="1">
            <a:prstTxWarp prst="textPlain">
              <a:avLst>
                <a:gd name="adj" fmla="val 50000"/>
              </a:avLst>
            </a:prstTxWarp>
          </a:bodyPr>
          <a:lstStyle/>
          <a:p>
            <a:pPr algn="ctr"/>
            <a:r>
              <a:rPr lang="es-ES" sz="1600" kern="10">
                <a:ln w="9525">
                  <a:noFill/>
                  <a:round/>
                  <a:headEnd/>
                  <a:tailEnd/>
                </a:ln>
                <a:solidFill>
                  <a:srgbClr val="FFCC00">
                    <a:alpha val="70195"/>
                  </a:srgbClr>
                </a:solidFill>
                <a:latin typeface="Arial Black"/>
              </a:rPr>
              <a:t>\Windows\Microsoft.NET\Framework\v2.0.50727\config\web.config</a:t>
            </a:r>
          </a:p>
        </p:txBody>
      </p:sp>
      <p:sp>
        <p:nvSpPr>
          <p:cNvPr id="106522" name="WordArt 26"/>
          <p:cNvSpPr>
            <a:spLocks noChangeArrowheads="1" noChangeShapeType="1" noTextEdit="1"/>
          </p:cNvSpPr>
          <p:nvPr/>
        </p:nvSpPr>
        <p:spPr bwMode="invGray">
          <a:xfrm>
            <a:off x="3781425" y="3781409"/>
            <a:ext cx="4505325" cy="247650"/>
          </a:xfrm>
          <a:prstGeom prst="rect">
            <a:avLst/>
          </a:prstGeom>
        </p:spPr>
        <p:txBody>
          <a:bodyPr wrap="none" fromWordArt="1">
            <a:prstTxWarp prst="textPlain">
              <a:avLst>
                <a:gd name="adj" fmla="val 50000"/>
              </a:avLst>
            </a:prstTxWarp>
          </a:bodyPr>
          <a:lstStyle/>
          <a:p>
            <a:pPr algn="ctr"/>
            <a:r>
              <a:rPr lang="es-ES" sz="1600" kern="10">
                <a:ln w="9525">
                  <a:noFill/>
                  <a:round/>
                  <a:headEnd/>
                  <a:tailEnd/>
                </a:ln>
                <a:solidFill>
                  <a:srgbClr val="FFCC00">
                    <a:alpha val="70195"/>
                  </a:srgbClr>
                </a:solidFill>
                <a:latin typeface="Arial Black"/>
              </a:rPr>
              <a:t>\Windows\system32\inetsrv\applicationHost.config</a:t>
            </a:r>
          </a:p>
        </p:txBody>
      </p:sp>
      <p:sp>
        <p:nvSpPr>
          <p:cNvPr id="106523" name="WordArt 27"/>
          <p:cNvSpPr>
            <a:spLocks noChangeArrowheads="1" noChangeShapeType="1" noTextEdit="1"/>
          </p:cNvSpPr>
          <p:nvPr/>
        </p:nvSpPr>
        <p:spPr bwMode="invGray">
          <a:xfrm>
            <a:off x="409575" y="5724509"/>
            <a:ext cx="5991225" cy="247650"/>
          </a:xfrm>
          <a:prstGeom prst="rect">
            <a:avLst/>
          </a:prstGeom>
        </p:spPr>
        <p:txBody>
          <a:bodyPr wrap="none" fromWordArt="1">
            <a:prstTxWarp prst="textPlain">
              <a:avLst>
                <a:gd name="adj" fmla="val 50000"/>
              </a:avLst>
            </a:prstTxWarp>
          </a:bodyPr>
          <a:lstStyle/>
          <a:p>
            <a:pPr algn="ctr"/>
            <a:r>
              <a:rPr lang="es-ES" sz="1600" kern="10">
                <a:ln w="9525">
                  <a:noFill/>
                  <a:round/>
                  <a:headEnd/>
                  <a:tailEnd/>
                </a:ln>
                <a:solidFill>
                  <a:srgbClr val="FFCC00">
                    <a:alpha val="70195"/>
                  </a:srgbClr>
                </a:solidFill>
                <a:latin typeface="Arial Black"/>
              </a:rPr>
              <a:t>\Windows\Microsoft.NET\Framework\v2.0.50727\config\machine.config</a:t>
            </a:r>
          </a:p>
        </p:txBody>
      </p:sp>
      <p:sp>
        <p:nvSpPr>
          <p:cNvPr id="106535" name="Text Box 39"/>
          <p:cNvSpPr txBox="1">
            <a:spLocks noChangeArrowheads="1"/>
          </p:cNvSpPr>
          <p:nvPr/>
        </p:nvSpPr>
        <p:spPr bwMode="invGray">
          <a:xfrm>
            <a:off x="357158" y="1546198"/>
            <a:ext cx="2786082" cy="510909"/>
          </a:xfrm>
          <a:prstGeom prst="rect">
            <a:avLst/>
          </a:prstGeom>
          <a:noFill/>
          <a:ln w="12700" algn="ctr">
            <a:noFill/>
            <a:miter lim="800000"/>
            <a:headEnd/>
            <a:tailEnd/>
          </a:ln>
        </p:spPr>
        <p:txBody>
          <a:bodyPr wrap="square">
            <a:spAutoFit/>
          </a:bodyPr>
          <a:lstStyle/>
          <a:p>
            <a:pPr algn="ctr" eaLnBrk="0" hangingPunct="0">
              <a:lnSpc>
                <a:spcPct val="85000"/>
              </a:lnSpc>
              <a:spcBef>
                <a:spcPct val="50000"/>
              </a:spcBef>
            </a:pPr>
            <a:r>
              <a:rPr lang="es-ES" sz="3200" b="1" smtClean="0">
                <a:solidFill>
                  <a:srgbClr val="C00000"/>
                </a:solidFill>
              </a:rPr>
              <a:t>Herencia…</a:t>
            </a:r>
            <a:endParaRPr lang="es-ES" sz="3200" b="1">
              <a:solidFill>
                <a:srgbClr val="C00000"/>
              </a:solidFil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5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510"/>
                                        </p:tgtEl>
                                        <p:attrNameLst>
                                          <p:attrName>style.visibility</p:attrName>
                                        </p:attrNameLst>
                                      </p:cBhvr>
                                      <p:to>
                                        <p:strVal val="visible"/>
                                      </p:to>
                                    </p:set>
                                  </p:childTnLst>
                                </p:cTn>
                              </p:par>
                              <p:par>
                                <p:cTn id="11" presetID="3" presetClass="entr" presetSubtype="0" fill="hold" grpId="0" nodeType="withEffect">
                                  <p:stCondLst>
                                    <p:cond delay="0"/>
                                  </p:stCondLst>
                                  <p:childTnLst>
                                    <p:set>
                                      <p:cBhvr>
                                        <p:cTn id="12" dur="1" fill="hold">
                                          <p:stCondLst>
                                            <p:cond delay="0"/>
                                          </p:stCondLst>
                                        </p:cTn>
                                        <p:tgtEl>
                                          <p:spTgt spid="1065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651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650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6510"/>
                                        </p:tgtEl>
                                        <p:attrNameLst>
                                          <p:attrName>style.visibility</p:attrName>
                                        </p:attrNameLst>
                                      </p:cBhvr>
                                      <p:to>
                                        <p:strVal val="hidden"/>
                                      </p:to>
                                    </p:set>
                                  </p:childTnLst>
                                </p:cTn>
                              </p:par>
                              <p:par>
                                <p:cTn id="21" presetID="3" presetClass="exit" presetSubtype="0" fill="hold" grpId="1" nodeType="withEffect">
                                  <p:stCondLst>
                                    <p:cond delay="0"/>
                                  </p:stCondLst>
                                  <p:childTnLst>
                                    <p:set>
                                      <p:cBhvr>
                                        <p:cTn id="22" dur="1" fill="hold">
                                          <p:stCondLst>
                                            <p:cond delay="0"/>
                                          </p:stCondLst>
                                        </p:cTn>
                                        <p:tgtEl>
                                          <p:spTgt spid="10652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65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5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511"/>
                                        </p:tgtEl>
                                        <p:attrNameLst>
                                          <p:attrName>style.visibility</p:attrName>
                                        </p:attrNameLst>
                                      </p:cBhvr>
                                      <p:to>
                                        <p:strVal val="visible"/>
                                      </p:to>
                                    </p:set>
                                  </p:childTnLst>
                                </p:cTn>
                              </p:par>
                              <p:par>
                                <p:cTn id="29" presetID="3" presetClass="entr" presetSubtype="0" fill="hold" grpId="0" nodeType="withEffect">
                                  <p:stCondLst>
                                    <p:cond delay="0"/>
                                  </p:stCondLst>
                                  <p:childTnLst>
                                    <p:set>
                                      <p:cBhvr>
                                        <p:cTn id="30" dur="1" fill="hold">
                                          <p:stCondLst>
                                            <p:cond delay="0"/>
                                          </p:stCondLst>
                                        </p:cTn>
                                        <p:tgtEl>
                                          <p:spTgt spid="1065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651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650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06511"/>
                                        </p:tgtEl>
                                        <p:attrNameLst>
                                          <p:attrName>style.visibility</p:attrName>
                                        </p:attrNameLst>
                                      </p:cBhvr>
                                      <p:to>
                                        <p:strVal val="hidden"/>
                                      </p:to>
                                    </p:set>
                                  </p:childTnLst>
                                </p:cTn>
                              </p:par>
                              <p:par>
                                <p:cTn id="39" presetID="3" presetClass="exit" presetSubtype="0" fill="hold" grpId="1" nodeType="withEffect">
                                  <p:stCondLst>
                                    <p:cond delay="0"/>
                                  </p:stCondLst>
                                  <p:childTnLst>
                                    <p:set>
                                      <p:cBhvr>
                                        <p:cTn id="40" dur="1" fill="hold">
                                          <p:stCondLst>
                                            <p:cond delay="0"/>
                                          </p:stCondLst>
                                        </p:cTn>
                                        <p:tgtEl>
                                          <p:spTgt spid="10652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065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65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6516"/>
                                        </p:tgtEl>
                                        <p:attrNameLst>
                                          <p:attrName>style.visibility</p:attrName>
                                        </p:attrNameLst>
                                      </p:cBhvr>
                                      <p:to>
                                        <p:strVal val="visible"/>
                                      </p:to>
                                    </p:set>
                                  </p:childTnLst>
                                </p:cTn>
                              </p:par>
                              <p:par>
                                <p:cTn id="47" presetID="3" presetClass="entr" presetSubtype="0" fill="hold" grpId="0" nodeType="withEffect">
                                  <p:stCondLst>
                                    <p:cond delay="0"/>
                                  </p:stCondLst>
                                  <p:childTnLst>
                                    <p:set>
                                      <p:cBhvr>
                                        <p:cTn id="48" dur="1" fill="hold">
                                          <p:stCondLst>
                                            <p:cond delay="0"/>
                                          </p:stCondLst>
                                        </p:cTn>
                                        <p:tgtEl>
                                          <p:spTgt spid="1065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0650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0651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06516">
                                            <p:txEl>
                                              <p:charRg st="4294967295" end="4294967295"/>
                                            </p:txEl>
                                          </p:spTgt>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106516"/>
                                        </p:tgtEl>
                                        <p:attrNameLst>
                                          <p:attrName>style.visibility</p:attrName>
                                        </p:attrNameLst>
                                      </p:cBhvr>
                                      <p:to>
                                        <p:strVal val="hidden"/>
                                      </p:to>
                                    </p:set>
                                  </p:childTnLst>
                                </p:cTn>
                              </p:par>
                              <p:par>
                                <p:cTn id="59" presetID="3" presetClass="exit" presetSubtype="0" fill="hold" grpId="1" nodeType="withEffect">
                                  <p:stCondLst>
                                    <p:cond delay="0"/>
                                  </p:stCondLst>
                                  <p:childTnLst>
                                    <p:set>
                                      <p:cBhvr>
                                        <p:cTn id="60" dur="1" fill="hold">
                                          <p:stCondLst>
                                            <p:cond delay="0"/>
                                          </p:stCondLst>
                                        </p:cTn>
                                        <p:tgtEl>
                                          <p:spTgt spid="106522"/>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10651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650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65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6502"/>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106512"/>
                                        </p:tgtEl>
                                        <p:attrNameLst>
                                          <p:attrName>style.visibility</p:attrName>
                                        </p:attrNameLst>
                                      </p:cBhvr>
                                      <p:to>
                                        <p:strVal val="visible"/>
                                      </p:to>
                                    </p:set>
                                  </p:childTnLst>
                                </p:cTn>
                              </p:par>
                              <p:par>
                                <p:cTn id="73" presetID="1" presetClass="entr" presetSubtype="0" fill="hold" grpId="2" nodeType="withEffect">
                                  <p:stCondLst>
                                    <p:cond delay="0"/>
                                  </p:stCondLst>
                                  <p:childTnLst>
                                    <p:set>
                                      <p:cBhvr>
                                        <p:cTn id="74" dur="1" fill="hold">
                                          <p:stCondLst>
                                            <p:cond delay="0"/>
                                          </p:stCondLst>
                                        </p:cTn>
                                        <p:tgtEl>
                                          <p:spTgt spid="10651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6501"/>
                                        </p:tgtEl>
                                        <p:attrNameLst>
                                          <p:attrName>style.visibility</p:attrName>
                                        </p:attrNameLst>
                                      </p:cBhvr>
                                      <p:to>
                                        <p:strVal val="visible"/>
                                      </p:to>
                                    </p:set>
                                  </p:childTnLst>
                                </p:cTn>
                              </p:par>
                              <p:par>
                                <p:cTn id="77" presetID="1" presetClass="entr" presetSubtype="0" fill="hold" grpId="2" nodeType="withEffect">
                                  <p:stCondLst>
                                    <p:cond delay="0"/>
                                  </p:stCondLst>
                                  <p:childTnLst>
                                    <p:set>
                                      <p:cBhvr>
                                        <p:cTn id="78" dur="1" fill="hold">
                                          <p:stCondLst>
                                            <p:cond delay="0"/>
                                          </p:stCondLst>
                                        </p:cTn>
                                        <p:tgtEl>
                                          <p:spTgt spid="106511"/>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10651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6503"/>
                                        </p:tgtEl>
                                        <p:attrNameLst>
                                          <p:attrName>style.visibility</p:attrName>
                                        </p:attrNameLst>
                                      </p:cBhvr>
                                      <p:to>
                                        <p:strVal val="visible"/>
                                      </p:to>
                                    </p:set>
                                  </p:childTnLst>
                                </p:cTn>
                              </p:par>
                              <p:par>
                                <p:cTn id="83" presetID="1" presetClass="entr" presetSubtype="0" fill="hold" grpId="3" nodeType="withEffect">
                                  <p:stCondLst>
                                    <p:cond delay="0"/>
                                  </p:stCondLst>
                                  <p:childTnLst>
                                    <p:set>
                                      <p:cBhvr>
                                        <p:cTn id="84" dur="1" fill="hold">
                                          <p:stCondLst>
                                            <p:cond delay="0"/>
                                          </p:stCondLst>
                                        </p:cTn>
                                        <p:tgtEl>
                                          <p:spTgt spid="106516"/>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10651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106506"/>
                                        </p:tgtEl>
                                        <p:attrNameLst>
                                          <p:attrName>style.visibility</p:attrName>
                                        </p:attrNameLst>
                                      </p:cBhvr>
                                      <p:to>
                                        <p:strVal val="visible"/>
                                      </p:to>
                                    </p:set>
                                    <p:anim calcmode="lin" valueType="num">
                                      <p:cBhvr>
                                        <p:cTn id="91" dur="500" fill="hold"/>
                                        <p:tgtEl>
                                          <p:spTgt spid="106506"/>
                                        </p:tgtEl>
                                        <p:attrNameLst>
                                          <p:attrName>ppt_w</p:attrName>
                                        </p:attrNameLst>
                                      </p:cBhvr>
                                      <p:tavLst>
                                        <p:tav tm="0">
                                          <p:val>
                                            <p:fltVal val="0"/>
                                          </p:val>
                                        </p:tav>
                                        <p:tav tm="100000">
                                          <p:val>
                                            <p:strVal val="#ppt_w"/>
                                          </p:val>
                                        </p:tav>
                                      </p:tavLst>
                                    </p:anim>
                                    <p:anim calcmode="lin" valueType="num">
                                      <p:cBhvr>
                                        <p:cTn id="92" dur="500" fill="hold"/>
                                        <p:tgtEl>
                                          <p:spTgt spid="106506"/>
                                        </p:tgtEl>
                                        <p:attrNameLst>
                                          <p:attrName>ppt_h</p:attrName>
                                        </p:attrNameLst>
                                      </p:cBhvr>
                                      <p:tavLst>
                                        <p:tav tm="0">
                                          <p:val>
                                            <p:fltVal val="0"/>
                                          </p:val>
                                        </p:tav>
                                        <p:tav tm="100000">
                                          <p:val>
                                            <p:strVal val="#ppt_h"/>
                                          </p:val>
                                        </p:tav>
                                      </p:tavLst>
                                    </p:anim>
                                    <p:animEffect transition="in" filter="fade">
                                      <p:cBhvr>
                                        <p:cTn id="93" dur="500"/>
                                        <p:tgtEl>
                                          <p:spTgt spid="106506"/>
                                        </p:tgtEl>
                                      </p:cBhvr>
                                    </p:animEffect>
                                  </p:childTnLst>
                                </p:cTn>
                              </p:par>
                              <p:par>
                                <p:cTn id="94" presetID="53" presetClass="entr" presetSubtype="0" fill="hold" grpId="0" nodeType="withEffect">
                                  <p:stCondLst>
                                    <p:cond delay="0"/>
                                  </p:stCondLst>
                                  <p:childTnLst>
                                    <p:set>
                                      <p:cBhvr>
                                        <p:cTn id="95" dur="1" fill="hold">
                                          <p:stCondLst>
                                            <p:cond delay="0"/>
                                          </p:stCondLst>
                                        </p:cTn>
                                        <p:tgtEl>
                                          <p:spTgt spid="106505"/>
                                        </p:tgtEl>
                                        <p:attrNameLst>
                                          <p:attrName>style.visibility</p:attrName>
                                        </p:attrNameLst>
                                      </p:cBhvr>
                                      <p:to>
                                        <p:strVal val="visible"/>
                                      </p:to>
                                    </p:set>
                                    <p:anim calcmode="lin" valueType="num">
                                      <p:cBhvr>
                                        <p:cTn id="96" dur="500" fill="hold"/>
                                        <p:tgtEl>
                                          <p:spTgt spid="106505"/>
                                        </p:tgtEl>
                                        <p:attrNameLst>
                                          <p:attrName>ppt_w</p:attrName>
                                        </p:attrNameLst>
                                      </p:cBhvr>
                                      <p:tavLst>
                                        <p:tav tm="0">
                                          <p:val>
                                            <p:fltVal val="0"/>
                                          </p:val>
                                        </p:tav>
                                        <p:tav tm="100000">
                                          <p:val>
                                            <p:strVal val="#ppt_w"/>
                                          </p:val>
                                        </p:tav>
                                      </p:tavLst>
                                    </p:anim>
                                    <p:anim calcmode="lin" valueType="num">
                                      <p:cBhvr>
                                        <p:cTn id="97" dur="500" fill="hold"/>
                                        <p:tgtEl>
                                          <p:spTgt spid="106505"/>
                                        </p:tgtEl>
                                        <p:attrNameLst>
                                          <p:attrName>ppt_h</p:attrName>
                                        </p:attrNameLst>
                                      </p:cBhvr>
                                      <p:tavLst>
                                        <p:tav tm="0">
                                          <p:val>
                                            <p:fltVal val="0"/>
                                          </p:val>
                                        </p:tav>
                                        <p:tav tm="100000">
                                          <p:val>
                                            <p:strVal val="#ppt_h"/>
                                          </p:val>
                                        </p:tav>
                                      </p:tavLst>
                                    </p:anim>
                                    <p:animEffect transition="in" filter="fade">
                                      <p:cBhvr>
                                        <p:cTn id="98" dur="500"/>
                                        <p:tgtEl>
                                          <p:spTgt spid="106505"/>
                                        </p:tgtEl>
                                      </p:cBhvr>
                                    </p:animEffect>
                                  </p:childTnLst>
                                </p:cTn>
                              </p:par>
                              <p:par>
                                <p:cTn id="99" presetID="53" presetClass="entr" presetSubtype="0" fill="hold" grpId="0" nodeType="withEffect">
                                  <p:stCondLst>
                                    <p:cond delay="0"/>
                                  </p:stCondLst>
                                  <p:childTnLst>
                                    <p:set>
                                      <p:cBhvr>
                                        <p:cTn id="100" dur="1" fill="hold">
                                          <p:stCondLst>
                                            <p:cond delay="0"/>
                                          </p:stCondLst>
                                        </p:cTn>
                                        <p:tgtEl>
                                          <p:spTgt spid="106518"/>
                                        </p:tgtEl>
                                        <p:attrNameLst>
                                          <p:attrName>style.visibility</p:attrName>
                                        </p:attrNameLst>
                                      </p:cBhvr>
                                      <p:to>
                                        <p:strVal val="visible"/>
                                      </p:to>
                                    </p:set>
                                    <p:anim calcmode="lin" valueType="num">
                                      <p:cBhvr>
                                        <p:cTn id="101" dur="500" fill="hold"/>
                                        <p:tgtEl>
                                          <p:spTgt spid="106518"/>
                                        </p:tgtEl>
                                        <p:attrNameLst>
                                          <p:attrName>ppt_w</p:attrName>
                                        </p:attrNameLst>
                                      </p:cBhvr>
                                      <p:tavLst>
                                        <p:tav tm="0">
                                          <p:val>
                                            <p:fltVal val="0"/>
                                          </p:val>
                                        </p:tav>
                                        <p:tav tm="100000">
                                          <p:val>
                                            <p:strVal val="#ppt_w"/>
                                          </p:val>
                                        </p:tav>
                                      </p:tavLst>
                                    </p:anim>
                                    <p:anim calcmode="lin" valueType="num">
                                      <p:cBhvr>
                                        <p:cTn id="102" dur="500" fill="hold"/>
                                        <p:tgtEl>
                                          <p:spTgt spid="106518"/>
                                        </p:tgtEl>
                                        <p:attrNameLst>
                                          <p:attrName>ppt_h</p:attrName>
                                        </p:attrNameLst>
                                      </p:cBhvr>
                                      <p:tavLst>
                                        <p:tav tm="0">
                                          <p:val>
                                            <p:fltVal val="0"/>
                                          </p:val>
                                        </p:tav>
                                        <p:tav tm="100000">
                                          <p:val>
                                            <p:strVal val="#ppt_h"/>
                                          </p:val>
                                        </p:tav>
                                      </p:tavLst>
                                    </p:anim>
                                    <p:animEffect transition="in" filter="fade">
                                      <p:cBhvr>
                                        <p:cTn id="103" dur="500"/>
                                        <p:tgtEl>
                                          <p:spTgt spid="106518"/>
                                        </p:tgtEl>
                                      </p:cBhvr>
                                    </p:animEffect>
                                  </p:childTnLst>
                                </p:cTn>
                              </p:par>
                              <p:par>
                                <p:cTn id="104" presetID="53" presetClass="entr" presetSubtype="0" fill="hold" grpId="0" nodeType="withEffect">
                                  <p:stCondLst>
                                    <p:cond delay="0"/>
                                  </p:stCondLst>
                                  <p:childTnLst>
                                    <p:set>
                                      <p:cBhvr>
                                        <p:cTn id="105" dur="1" fill="hold">
                                          <p:stCondLst>
                                            <p:cond delay="0"/>
                                          </p:stCondLst>
                                        </p:cTn>
                                        <p:tgtEl>
                                          <p:spTgt spid="106535"/>
                                        </p:tgtEl>
                                        <p:attrNameLst>
                                          <p:attrName>style.visibility</p:attrName>
                                        </p:attrNameLst>
                                      </p:cBhvr>
                                      <p:to>
                                        <p:strVal val="visible"/>
                                      </p:to>
                                    </p:set>
                                    <p:anim calcmode="lin" valueType="num">
                                      <p:cBhvr>
                                        <p:cTn id="106" dur="500" fill="hold"/>
                                        <p:tgtEl>
                                          <p:spTgt spid="106535"/>
                                        </p:tgtEl>
                                        <p:attrNameLst>
                                          <p:attrName>ppt_w</p:attrName>
                                        </p:attrNameLst>
                                      </p:cBhvr>
                                      <p:tavLst>
                                        <p:tav tm="0">
                                          <p:val>
                                            <p:fltVal val="0"/>
                                          </p:val>
                                        </p:tav>
                                        <p:tav tm="100000">
                                          <p:val>
                                            <p:strVal val="#ppt_w"/>
                                          </p:val>
                                        </p:tav>
                                      </p:tavLst>
                                    </p:anim>
                                    <p:anim calcmode="lin" valueType="num">
                                      <p:cBhvr>
                                        <p:cTn id="107" dur="500" fill="hold"/>
                                        <p:tgtEl>
                                          <p:spTgt spid="106535"/>
                                        </p:tgtEl>
                                        <p:attrNameLst>
                                          <p:attrName>ppt_h</p:attrName>
                                        </p:attrNameLst>
                                      </p:cBhvr>
                                      <p:tavLst>
                                        <p:tav tm="0">
                                          <p:val>
                                            <p:fltVal val="0"/>
                                          </p:val>
                                        </p:tav>
                                        <p:tav tm="100000">
                                          <p:val>
                                            <p:strVal val="#ppt_h"/>
                                          </p:val>
                                        </p:tav>
                                      </p:tavLst>
                                    </p:anim>
                                    <p:animEffect transition="in" filter="fade">
                                      <p:cBhvr>
                                        <p:cTn id="108" dur="500"/>
                                        <p:tgtEl>
                                          <p:spTgt spid="106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animBg="1"/>
      <p:bldP spid="106506" grpId="0" animBg="1"/>
      <p:bldP spid="106510" grpId="0"/>
      <p:bldP spid="106510" grpId="1"/>
      <p:bldP spid="106510" grpId="2"/>
      <p:bldP spid="106511" grpId="0"/>
      <p:bldP spid="106511" grpId="1"/>
      <p:bldP spid="106511" grpId="2"/>
      <p:bldP spid="106512" grpId="0"/>
      <p:bldP spid="106512" grpId="1"/>
      <p:bldP spid="106512" grpId="2"/>
      <p:bldP spid="106513" grpId="0"/>
      <p:bldP spid="106514" grpId="0" animBg="1"/>
      <p:bldP spid="106514" grpId="1" animBg="1"/>
      <p:bldP spid="106514" grpId="2" animBg="1"/>
      <p:bldP spid="106515" grpId="0" animBg="1"/>
      <p:bldP spid="106515" grpId="1" animBg="1"/>
      <p:bldP spid="106515" grpId="2" animBg="1"/>
      <p:bldP spid="106516" grpId="0" animBg="1"/>
      <p:bldP spid="106516" grpId="1"/>
      <p:bldP spid="106516" grpId="2" animBg="1"/>
      <p:bldP spid="106516" grpId="3" animBg="1"/>
      <p:bldP spid="106517" grpId="0" animBg="1"/>
      <p:bldP spid="106518" grpId="0" animBg="1"/>
      <p:bldP spid="106520" grpId="0" animBg="1"/>
      <p:bldP spid="106520" grpId="1" animBg="1"/>
      <p:bldP spid="106522" grpId="0" animBg="1"/>
      <p:bldP spid="106522" grpId="1" animBg="1"/>
      <p:bldP spid="106523" grpId="0" animBg="1"/>
      <p:bldP spid="106523" grpId="1" animBg="1"/>
      <p:bldP spid="1065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333404" y="142852"/>
            <a:ext cx="8382000" cy="1052596"/>
          </a:xfrm>
        </p:spPr>
        <p:txBody>
          <a:bodyPr/>
          <a:lstStyle/>
          <a:p>
            <a:pPr eaLnBrk="1" hangingPunct="1">
              <a:defRPr/>
            </a:pPr>
            <a:r>
              <a:rPr lang="es-ES" dirty="0" smtClean="0"/>
              <a:t>Configuración</a:t>
            </a:r>
            <a:br>
              <a:rPr lang="es-ES" dirty="0" smtClean="0"/>
            </a:br>
            <a:r>
              <a:rPr lang="es-ES" sz="2800" dirty="0" smtClean="0">
                <a:solidFill>
                  <a:schemeClr val="tx1">
                    <a:lumMod val="85000"/>
                  </a:schemeClr>
                </a:solidFill>
              </a:rPr>
              <a:t>Replicar el contenido y la configuración</a:t>
            </a:r>
            <a:endParaRPr lang="es-ES" sz="2800" dirty="0">
              <a:solidFill>
                <a:schemeClr val="tx1">
                  <a:lumMod val="85000"/>
                </a:schemeClr>
              </a:solidFill>
            </a:endParaRPr>
          </a:p>
        </p:txBody>
      </p:sp>
      <p:sp>
        <p:nvSpPr>
          <p:cNvPr id="46082" name="Rectangle 3"/>
          <p:cNvSpPr>
            <a:spLocks noGrp="1" noChangeArrowheads="1"/>
          </p:cNvSpPr>
          <p:nvPr>
            <p:ph type="body" idx="1"/>
          </p:nvPr>
        </p:nvSpPr>
        <p:spPr>
          <a:xfrm>
            <a:off x="357158" y="1495444"/>
            <a:ext cx="8358246" cy="4364272"/>
          </a:xfrm>
        </p:spPr>
        <p:txBody>
          <a:bodyPr/>
          <a:lstStyle/>
          <a:p>
            <a:pPr eaLnBrk="1" hangingPunct="1"/>
            <a:r>
              <a:rPr lang="es-ES" sz="2000" dirty="0" smtClean="0"/>
              <a:t>Bienvenido al mundo del despliegue XCOPY!</a:t>
            </a:r>
          </a:p>
          <a:p>
            <a:pPr eaLnBrk="1" hangingPunct="1"/>
            <a:r>
              <a:rPr lang="es-ES" sz="2000" dirty="0" smtClean="0"/>
              <a:t>Replicar la configuración de IIS en </a:t>
            </a:r>
            <a:r>
              <a:rPr lang="es-ES" sz="2000" dirty="0" err="1" smtClean="0"/>
              <a:t>applicationHost.config</a:t>
            </a:r>
            <a:r>
              <a:rPr lang="es-ES" sz="2000" dirty="0" smtClean="0"/>
              <a:t>…</a:t>
            </a:r>
            <a:endParaRPr lang="es-ES" sz="1100" dirty="0" smtClean="0"/>
          </a:p>
          <a:p>
            <a:pPr lvl="1" eaLnBrk="1" hangingPunct="1"/>
            <a:r>
              <a:rPr lang="es-ES" sz="1600" dirty="0" smtClean="0"/>
              <a:t>Cuenta </a:t>
            </a:r>
            <a:r>
              <a:rPr lang="es-ES" sz="1600" dirty="0" err="1" smtClean="0"/>
              <a:t>built</a:t>
            </a:r>
            <a:r>
              <a:rPr lang="es-ES" sz="1600" dirty="0" smtClean="0"/>
              <a:t>-in “Internet </a:t>
            </a:r>
            <a:r>
              <a:rPr lang="es-ES" sz="1600" dirty="0" err="1" smtClean="0"/>
              <a:t>User</a:t>
            </a:r>
            <a:r>
              <a:rPr lang="es-ES" sz="1600" dirty="0" smtClean="0"/>
              <a:t>”, no más </a:t>
            </a:r>
            <a:r>
              <a:rPr lang="es-ES" sz="1600" dirty="0" err="1" smtClean="0"/>
              <a:t>SID’s</a:t>
            </a:r>
            <a:r>
              <a:rPr lang="es-ES" sz="1600" dirty="0" smtClean="0"/>
              <a:t> específicos de la máquina</a:t>
            </a:r>
          </a:p>
          <a:p>
            <a:pPr lvl="1" eaLnBrk="1" hangingPunct="1"/>
            <a:r>
              <a:rPr lang="es-ES" sz="1600" b="1" dirty="0" smtClean="0"/>
              <a:t>Simplemente copiar los ficheros</a:t>
            </a:r>
            <a:r>
              <a:rPr lang="es-ES" sz="1600" dirty="0" smtClean="0"/>
              <a:t>, no se necesitan herramientas en línea de comandos</a:t>
            </a:r>
          </a:p>
          <a:p>
            <a:pPr lvl="1" eaLnBrk="1" hangingPunct="1"/>
            <a:r>
              <a:rPr lang="es-ES" sz="1600" dirty="0" smtClean="0"/>
              <a:t>Ojo a la información específica de la máquina como </a:t>
            </a:r>
            <a:r>
              <a:rPr lang="es-ES" sz="1600" dirty="0" err="1" smtClean="0"/>
              <a:t>IP’s</a:t>
            </a:r>
            <a:r>
              <a:rPr lang="es-ES" sz="1600" dirty="0" smtClean="0"/>
              <a:t> y letras de unidad</a:t>
            </a:r>
          </a:p>
          <a:p>
            <a:pPr eaLnBrk="1" hangingPunct="1"/>
            <a:r>
              <a:rPr lang="es-ES" sz="2000" dirty="0" smtClean="0"/>
              <a:t>Replicar la configuración de IIS en los ficheros </a:t>
            </a:r>
            <a:r>
              <a:rPr lang="es-ES" sz="2000" dirty="0" err="1" smtClean="0"/>
              <a:t>web.config</a:t>
            </a:r>
            <a:r>
              <a:rPr lang="es-ES" sz="2000" dirty="0" smtClean="0"/>
              <a:t>…</a:t>
            </a:r>
          </a:p>
          <a:p>
            <a:pPr lvl="1" eaLnBrk="1" hangingPunct="1"/>
            <a:r>
              <a:rPr lang="es-ES" sz="1600" dirty="0" smtClean="0"/>
              <a:t>XCOPY con la aplicación</a:t>
            </a:r>
          </a:p>
          <a:p>
            <a:r>
              <a:rPr lang="es-ES" sz="2000" dirty="0" smtClean="0"/>
              <a:t>La configuración de IIS en los ficheros </a:t>
            </a:r>
            <a:r>
              <a:rPr lang="es-ES" sz="2000" dirty="0" err="1" smtClean="0"/>
              <a:t>web.config</a:t>
            </a:r>
            <a:r>
              <a:rPr lang="es-ES" sz="2000" dirty="0" smtClean="0"/>
              <a:t> se puede centralizar en un servidor de ficheros</a:t>
            </a:r>
          </a:p>
          <a:p>
            <a:pPr lvl="1"/>
            <a:r>
              <a:rPr lang="es-ES" sz="1600" dirty="0" smtClean="0"/>
              <a:t>El sistema de ficheros de Vista/Windows Server 2008 proporciona:</a:t>
            </a:r>
          </a:p>
          <a:p>
            <a:pPr lvl="2"/>
            <a:r>
              <a:rPr lang="es-ES" sz="1400" dirty="0" err="1" smtClean="0"/>
              <a:t>Client</a:t>
            </a:r>
            <a:r>
              <a:rPr lang="es-ES" sz="1400" dirty="0" smtClean="0"/>
              <a:t> </a:t>
            </a:r>
            <a:r>
              <a:rPr lang="es-ES" sz="1400" dirty="0" err="1" smtClean="0"/>
              <a:t>Side</a:t>
            </a:r>
            <a:r>
              <a:rPr lang="es-ES" sz="1400" dirty="0" smtClean="0"/>
              <a:t> </a:t>
            </a:r>
            <a:r>
              <a:rPr lang="es-ES" sz="1400" dirty="0" err="1" smtClean="0"/>
              <a:t>Caching</a:t>
            </a:r>
            <a:r>
              <a:rPr lang="es-ES" sz="1400" dirty="0" smtClean="0"/>
              <a:t> (CSC)</a:t>
            </a:r>
          </a:p>
          <a:p>
            <a:pPr lvl="2"/>
            <a:r>
              <a:rPr lang="es-ES" sz="1400" dirty="0" smtClean="0"/>
              <a:t>Caché de disco local</a:t>
            </a:r>
          </a:p>
          <a:p>
            <a:pPr lvl="1"/>
            <a:r>
              <a:rPr lang="es-ES" sz="1600" dirty="0" err="1" smtClean="0"/>
              <a:t>Distributed</a:t>
            </a:r>
            <a:r>
              <a:rPr lang="es-ES" sz="1600" dirty="0" smtClean="0"/>
              <a:t> </a:t>
            </a:r>
            <a:r>
              <a:rPr lang="es-ES" sz="1600" dirty="0" err="1" smtClean="0"/>
              <a:t>File</a:t>
            </a:r>
            <a:r>
              <a:rPr lang="es-ES" sz="1600" dirty="0" smtClean="0"/>
              <a:t> </a:t>
            </a:r>
            <a:r>
              <a:rPr lang="es-ES" sz="1600" dirty="0" err="1" smtClean="0"/>
              <a:t>System</a:t>
            </a:r>
            <a:r>
              <a:rPr lang="es-ES" sz="1600" dirty="0" smtClean="0"/>
              <a:t> </a:t>
            </a:r>
            <a:r>
              <a:rPr lang="es-ES" sz="1600" dirty="0" err="1" smtClean="0"/>
              <a:t>Replication</a:t>
            </a:r>
            <a:r>
              <a:rPr lang="es-ES" sz="1600" dirty="0" smtClean="0"/>
              <a:t> (DFSR)</a:t>
            </a:r>
          </a:p>
          <a:p>
            <a:pPr lvl="2"/>
            <a:r>
              <a:rPr lang="es-ES" sz="1400" dirty="0" smtClean="0"/>
              <a:t>Múltiples servidores de ficheros abstraídos en un sólo nombre de carpeta compartida</a:t>
            </a:r>
          </a:p>
          <a:p>
            <a:pPr lvl="2"/>
            <a:r>
              <a:rPr lang="es-ES" sz="1400" dirty="0" smtClean="0"/>
              <a:t>Replicación de contenido</a:t>
            </a:r>
          </a:p>
        </p:txBody>
      </p:sp>
    </p:spTree>
    <p:custDataLst>
      <p:tags r:id="rId1"/>
    </p:custData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382000" cy="1052596"/>
          </a:xfrm>
        </p:spPr>
        <p:txBody>
          <a:bodyPr/>
          <a:lstStyle/>
          <a:p>
            <a:r>
              <a:rPr lang="es-ES" dirty="0" smtClean="0"/>
              <a:t>Configuración</a:t>
            </a:r>
            <a:br>
              <a:rPr lang="es-ES" dirty="0" smtClean="0"/>
            </a:br>
            <a:r>
              <a:rPr lang="es-ES" sz="2800" dirty="0" smtClean="0">
                <a:solidFill>
                  <a:schemeClr val="tx1">
                    <a:lumMod val="85000"/>
                  </a:schemeClr>
                </a:solidFill>
              </a:rPr>
              <a:t>Configuración Compartida</a:t>
            </a:r>
            <a:endParaRPr lang="es-ES" sz="2800" dirty="0">
              <a:solidFill>
                <a:schemeClr val="tx1">
                  <a:lumMod val="85000"/>
                </a:schemeClr>
              </a:solidFill>
            </a:endParaRPr>
          </a:p>
        </p:txBody>
      </p:sp>
      <p:sp>
        <p:nvSpPr>
          <p:cNvPr id="3" name="Content Placeholder 2"/>
          <p:cNvSpPr>
            <a:spLocks noGrp="1"/>
          </p:cNvSpPr>
          <p:nvPr>
            <p:ph idx="1"/>
          </p:nvPr>
        </p:nvSpPr>
        <p:spPr>
          <a:xfrm>
            <a:off x="381000" y="1363394"/>
            <a:ext cx="8382000" cy="5066002"/>
          </a:xfrm>
        </p:spPr>
        <p:txBody>
          <a:bodyPr/>
          <a:lstStyle/>
          <a:p>
            <a:r>
              <a:rPr lang="es-ES" sz="2000" dirty="0" smtClean="0"/>
              <a:t>Diseñada para escenarios de granjas de servidores</a:t>
            </a:r>
          </a:p>
          <a:p>
            <a:pPr lvl="1"/>
            <a:r>
              <a:rPr lang="es-ES" sz="1800" dirty="0" smtClean="0"/>
              <a:t>Múltiples servidores comparten un único fichero de configuración</a:t>
            </a:r>
          </a:p>
          <a:p>
            <a:pPr lvl="1"/>
            <a:r>
              <a:rPr lang="es-ES" sz="1800" dirty="0" smtClean="0"/>
              <a:t>Se crea una carpeta compartida UNC para almacenarlo</a:t>
            </a:r>
          </a:p>
          <a:p>
            <a:pPr lvl="1"/>
            <a:r>
              <a:rPr lang="es-ES" sz="1800" dirty="0" smtClean="0"/>
              <a:t>Se configuran los servidores para hacer las peticiones de configuración al fichero central</a:t>
            </a:r>
          </a:p>
          <a:p>
            <a:pPr lvl="1"/>
            <a:r>
              <a:rPr lang="es-ES" sz="1800" dirty="0" smtClean="0"/>
              <a:t>Puede utilizarse un usuario local o de dominio como identidad para acceso a la carpeta compartida</a:t>
            </a:r>
          </a:p>
          <a:p>
            <a:r>
              <a:rPr lang="es-ES" sz="2000" dirty="0" smtClean="0"/>
              <a:t>Como se configura:</a:t>
            </a:r>
          </a:p>
          <a:p>
            <a:pPr lvl="1"/>
            <a:r>
              <a:rPr lang="es-ES" sz="1800" dirty="0" smtClean="0"/>
              <a:t>Se exporta la configuración usando la característica “</a:t>
            </a:r>
            <a:r>
              <a:rPr lang="es-ES" sz="1800" dirty="0" err="1" smtClean="0"/>
              <a:t>Shared</a:t>
            </a:r>
            <a:r>
              <a:rPr lang="es-ES" sz="1800" dirty="0" smtClean="0"/>
              <a:t> </a:t>
            </a:r>
            <a:r>
              <a:rPr lang="es-ES" sz="1800" dirty="0" err="1" smtClean="0"/>
              <a:t>Config</a:t>
            </a:r>
            <a:r>
              <a:rPr lang="es-ES" sz="1800" dirty="0" smtClean="0"/>
              <a:t>” del IIS Manager</a:t>
            </a:r>
          </a:p>
          <a:p>
            <a:pPr lvl="1"/>
            <a:r>
              <a:rPr lang="es-ES" sz="1800" dirty="0" smtClean="0"/>
              <a:t>Crear usuarios locales idénticos ([</a:t>
            </a:r>
            <a:r>
              <a:rPr lang="es-ES" sz="1800" dirty="0" err="1" smtClean="0"/>
              <a:t>Configuser</a:t>
            </a:r>
            <a:r>
              <a:rPr lang="es-ES" sz="1800" dirty="0" smtClean="0"/>
              <a:t>]) en todos los servidores Web, o utilizar una cuenta de dominio</a:t>
            </a:r>
          </a:p>
          <a:p>
            <a:pPr lvl="2"/>
            <a:r>
              <a:rPr lang="es-ES" sz="1400" dirty="0" smtClean="0"/>
              <a:t>Asignar al usuario el derecho “Log </a:t>
            </a:r>
            <a:r>
              <a:rPr lang="es-ES" sz="1400" dirty="0" err="1" smtClean="0"/>
              <a:t>on</a:t>
            </a:r>
            <a:r>
              <a:rPr lang="es-ES" sz="1400" dirty="0" smtClean="0"/>
              <a:t> as a </a:t>
            </a:r>
            <a:r>
              <a:rPr lang="es-ES" sz="1400" dirty="0" err="1" smtClean="0"/>
              <a:t>batch</a:t>
            </a:r>
            <a:r>
              <a:rPr lang="es-ES" sz="1400" dirty="0" smtClean="0"/>
              <a:t> </a:t>
            </a:r>
            <a:r>
              <a:rPr lang="es-ES" sz="1400" dirty="0" err="1" smtClean="0"/>
              <a:t>job</a:t>
            </a:r>
            <a:r>
              <a:rPr lang="es-ES" sz="1400" dirty="0" smtClean="0"/>
              <a:t>”</a:t>
            </a:r>
          </a:p>
          <a:p>
            <a:pPr lvl="1"/>
            <a:r>
              <a:rPr lang="es-ES" sz="1800" dirty="0" smtClean="0"/>
              <a:t>Crear una carpeta compartida para los ficheros de configuración</a:t>
            </a:r>
          </a:p>
          <a:p>
            <a:pPr lvl="2"/>
            <a:r>
              <a:rPr lang="es-ES" sz="1400" dirty="0" smtClean="0"/>
              <a:t>Permisos de la carpeta compartida: [</a:t>
            </a:r>
            <a:r>
              <a:rPr lang="es-ES" sz="1400" dirty="0" err="1" smtClean="0"/>
              <a:t>Configuser</a:t>
            </a:r>
            <a:r>
              <a:rPr lang="es-ES" sz="1400" dirty="0" smtClean="0"/>
              <a:t>] </a:t>
            </a:r>
            <a:r>
              <a:rPr lang="es-ES" sz="1400" dirty="0" err="1" smtClean="0"/>
              <a:t>Change</a:t>
            </a:r>
            <a:endParaRPr lang="es-ES" sz="1400" dirty="0" smtClean="0"/>
          </a:p>
          <a:p>
            <a:pPr lvl="2"/>
            <a:r>
              <a:rPr lang="es-ES" sz="1400" dirty="0" smtClean="0"/>
              <a:t>ACLS: [</a:t>
            </a:r>
            <a:r>
              <a:rPr lang="es-ES" sz="1400" dirty="0" err="1" smtClean="0"/>
              <a:t>Configuser</a:t>
            </a:r>
            <a:r>
              <a:rPr lang="es-ES" sz="1400" dirty="0" smtClean="0"/>
              <a:t>] </a:t>
            </a:r>
            <a:r>
              <a:rPr lang="es-ES" sz="1400" dirty="0" err="1" smtClean="0"/>
              <a:t>Read</a:t>
            </a:r>
            <a:endParaRPr lang="es-ES" sz="1400" dirty="0" smtClean="0"/>
          </a:p>
          <a:p>
            <a:pPr lvl="1"/>
            <a:r>
              <a:rPr lang="es-ES" sz="1800" dirty="0" smtClean="0"/>
              <a:t>Colocar los ficheros de configuración en la carpeta compartida</a:t>
            </a:r>
          </a:p>
          <a:p>
            <a:pPr lvl="1"/>
            <a:r>
              <a:rPr lang="es-ES" sz="1800" dirty="0" smtClean="0"/>
              <a:t>Editar </a:t>
            </a:r>
            <a:r>
              <a:rPr lang="es-ES" sz="1800" dirty="0" err="1" smtClean="0"/>
              <a:t>redirection.config</a:t>
            </a:r>
            <a:endParaRPr lang="es-ES" sz="1800" dirty="0" smtClean="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ubTitle" idx="1"/>
          </p:nvPr>
        </p:nvSpPr>
        <p:spPr/>
        <p:txBody>
          <a:bodyPr/>
          <a:lstStyle/>
          <a:p>
            <a:pPr algn="l" eaLnBrk="1" hangingPunct="1"/>
            <a:r>
              <a:rPr lang="es-ES" dirty="0" smtClean="0"/>
              <a:t>Configuración de IIS7</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AutoShape 2"/>
          <p:cNvSpPr>
            <a:spLocks noChangeArrowheads="1"/>
          </p:cNvSpPr>
          <p:nvPr/>
        </p:nvSpPr>
        <p:spPr bwMode="invGray">
          <a:xfrm>
            <a:off x="342900" y="1571612"/>
            <a:ext cx="8477250" cy="2181225"/>
          </a:xfrm>
          <a:prstGeom prst="roundRect">
            <a:avLst>
              <a:gd name="adj" fmla="val 16667"/>
            </a:avLst>
          </a:prstGeom>
          <a:solidFill>
            <a:schemeClr val="accent1">
              <a:alpha val="30196"/>
            </a:schemeClr>
          </a:solidFill>
          <a:ln w="12700" algn="ctr">
            <a:solidFill>
              <a:schemeClr val="bg2"/>
            </a:solidFill>
            <a:round/>
            <a:headEnd/>
            <a:tailEnd/>
          </a:ln>
        </p:spPr>
        <p:txBody>
          <a:bodyPr anchor="ctr">
            <a:spAutoFit/>
          </a:bodyPr>
          <a:lstStyle/>
          <a:p>
            <a:pPr eaLnBrk="0" hangingPunct="0"/>
            <a:endParaRPr lang="es-ES"/>
          </a:p>
        </p:txBody>
      </p:sp>
      <p:sp>
        <p:nvSpPr>
          <p:cNvPr id="276483" name="Rectangle 3"/>
          <p:cNvSpPr>
            <a:spLocks noGrp="1" noChangeArrowheads="1"/>
          </p:cNvSpPr>
          <p:nvPr>
            <p:ph type="title"/>
          </p:nvPr>
        </p:nvSpPr>
        <p:spPr>
          <a:xfrm>
            <a:off x="381000" y="230188"/>
            <a:ext cx="8382000" cy="1052596"/>
          </a:xfrm>
        </p:spPr>
        <p:txBody>
          <a:bodyPr/>
          <a:lstStyle/>
          <a:p>
            <a:pPr eaLnBrk="1" hangingPunct="1">
              <a:defRPr/>
            </a:pPr>
            <a:r>
              <a:rPr lang="es-ES" dirty="0" smtClean="0"/>
              <a:t>Administración</a:t>
            </a:r>
            <a:br>
              <a:rPr lang="es-ES" dirty="0" smtClean="0"/>
            </a:br>
            <a:r>
              <a:rPr lang="es-ES" sz="2800" dirty="0" smtClean="0">
                <a:solidFill>
                  <a:schemeClr val="tx1">
                    <a:lumMod val="85000"/>
                  </a:schemeClr>
                </a:solidFill>
              </a:rPr>
              <a:t>Herramientas de gestión IIS7 </a:t>
            </a:r>
            <a:endParaRPr lang="es-ES" sz="2800" dirty="0">
              <a:solidFill>
                <a:schemeClr val="tx1">
                  <a:lumMod val="85000"/>
                </a:schemeClr>
              </a:solidFill>
            </a:endParaRPr>
          </a:p>
        </p:txBody>
      </p:sp>
      <p:sp>
        <p:nvSpPr>
          <p:cNvPr id="276489" name="Text Box 9"/>
          <p:cNvSpPr txBox="1">
            <a:spLocks noChangeArrowheads="1"/>
          </p:cNvSpPr>
          <p:nvPr/>
        </p:nvSpPr>
        <p:spPr bwMode="invGray">
          <a:xfrm>
            <a:off x="457200" y="1697025"/>
            <a:ext cx="3008313" cy="1931987"/>
          </a:xfrm>
          <a:prstGeom prst="rect">
            <a:avLst/>
          </a:prstGeom>
          <a:noFill/>
          <a:ln w="12700" algn="ctr">
            <a:noFill/>
            <a:miter lim="800000"/>
            <a:headEnd/>
            <a:tailEnd/>
          </a:ln>
          <a:effectLst/>
        </p:spPr>
        <p:txBody>
          <a:bodyPr>
            <a:spAutoFit/>
          </a:bodyPr>
          <a:lstStyle/>
          <a:p>
            <a:pPr eaLnBrk="0" hangingPunct="0">
              <a:lnSpc>
                <a:spcPct val="85000"/>
              </a:lnSpc>
              <a:spcBef>
                <a:spcPct val="30000"/>
              </a:spcBef>
              <a:defRPr/>
            </a:pPr>
            <a:r>
              <a:rPr lang="en-US" sz="2800" dirty="0">
                <a:effectLst>
                  <a:outerShdw blurRad="38100" dist="38100" dir="2700000" algn="tl">
                    <a:srgbClr val="000000"/>
                  </a:outerShdw>
                </a:effectLst>
              </a:rPr>
              <a:t>GUI</a:t>
            </a:r>
          </a:p>
          <a:p>
            <a:pPr eaLnBrk="0" hangingPunct="0">
              <a:lnSpc>
                <a:spcPct val="85000"/>
              </a:lnSpc>
              <a:spcBef>
                <a:spcPct val="30000"/>
              </a:spcBef>
              <a:defRPr/>
            </a:pPr>
            <a:r>
              <a:rPr lang="en-US" sz="2800" smtClean="0">
                <a:effectLst>
                  <a:outerShdw blurRad="38100" dist="38100" dir="2700000" algn="tl">
                    <a:srgbClr val="000000"/>
                  </a:outerShdw>
                </a:effectLst>
              </a:rPr>
              <a:t>Línea Comandos</a:t>
            </a:r>
            <a:endParaRPr lang="en-US" sz="2800" dirty="0">
              <a:effectLst>
                <a:outerShdw blurRad="38100" dist="38100" dir="2700000" algn="tl">
                  <a:srgbClr val="000000"/>
                </a:outerShdw>
              </a:effectLst>
            </a:endParaRPr>
          </a:p>
          <a:p>
            <a:pPr eaLnBrk="0" hangingPunct="0">
              <a:lnSpc>
                <a:spcPct val="85000"/>
              </a:lnSpc>
              <a:spcBef>
                <a:spcPct val="30000"/>
              </a:spcBef>
              <a:defRPr/>
            </a:pPr>
            <a:r>
              <a:rPr lang="en-US" sz="2800" smtClean="0">
                <a:effectLst>
                  <a:outerShdw blurRad="38100" dist="38100" dir="2700000" algn="tl">
                    <a:srgbClr val="000000"/>
                  </a:outerShdw>
                </a:effectLst>
              </a:rPr>
              <a:t>Script</a:t>
            </a:r>
            <a:endParaRPr lang="en-US" sz="2800" dirty="0">
              <a:effectLst>
                <a:outerShdw blurRad="38100" dist="38100" dir="2700000" algn="tl">
                  <a:srgbClr val="000000"/>
                </a:outerShdw>
              </a:effectLst>
            </a:endParaRPr>
          </a:p>
          <a:p>
            <a:pPr eaLnBrk="0" hangingPunct="0">
              <a:lnSpc>
                <a:spcPct val="85000"/>
              </a:lnSpc>
              <a:spcBef>
                <a:spcPct val="30000"/>
              </a:spcBef>
              <a:defRPr/>
            </a:pPr>
            <a:r>
              <a:rPr lang="en-US" sz="2800" smtClean="0">
                <a:effectLst>
                  <a:outerShdw blurRad="38100" dist="38100" dir="2700000" algn="tl">
                    <a:srgbClr val="000000"/>
                  </a:outerShdw>
                </a:effectLst>
              </a:rPr>
              <a:t>Código Manejado</a:t>
            </a:r>
            <a:endParaRPr lang="en-US" sz="2800" dirty="0">
              <a:effectLst>
                <a:outerShdw blurRad="38100" dist="38100" dir="2700000" algn="tl">
                  <a:srgbClr val="000000"/>
                </a:outerShdw>
              </a:effectLst>
            </a:endParaRPr>
          </a:p>
        </p:txBody>
      </p:sp>
      <p:sp>
        <p:nvSpPr>
          <p:cNvPr id="276490" name="Text Box 10"/>
          <p:cNvSpPr txBox="1">
            <a:spLocks noChangeArrowheads="1"/>
          </p:cNvSpPr>
          <p:nvPr/>
        </p:nvSpPr>
        <p:spPr bwMode="invGray">
          <a:xfrm>
            <a:off x="3486150" y="1708137"/>
            <a:ext cx="5581650" cy="1931988"/>
          </a:xfrm>
          <a:prstGeom prst="rect">
            <a:avLst/>
          </a:prstGeom>
          <a:noFill/>
          <a:ln w="12700" algn="ctr">
            <a:noFill/>
            <a:miter lim="800000"/>
            <a:headEnd/>
            <a:tailEnd/>
          </a:ln>
          <a:effectLst/>
        </p:spPr>
        <p:txBody>
          <a:bodyPr>
            <a:spAutoFit/>
          </a:bodyPr>
          <a:lstStyle/>
          <a:p>
            <a:pPr eaLnBrk="0" hangingPunct="0">
              <a:lnSpc>
                <a:spcPct val="85000"/>
              </a:lnSpc>
              <a:spcBef>
                <a:spcPct val="30000"/>
              </a:spcBef>
              <a:defRPr/>
            </a:pPr>
            <a:r>
              <a:rPr lang="en-US" sz="2800" b="1" dirty="0">
                <a:effectLst>
                  <a:outerShdw blurRad="38100" dist="38100" dir="2700000" algn="tl">
                    <a:srgbClr val="000000"/>
                  </a:outerShdw>
                </a:effectLst>
              </a:rPr>
              <a:t>IIS Manager</a:t>
            </a:r>
          </a:p>
          <a:p>
            <a:pPr eaLnBrk="0" hangingPunct="0">
              <a:lnSpc>
                <a:spcPct val="85000"/>
              </a:lnSpc>
              <a:spcBef>
                <a:spcPct val="30000"/>
              </a:spcBef>
              <a:defRPr/>
            </a:pPr>
            <a:r>
              <a:rPr lang="en-US" sz="2800" b="1" smtClean="0">
                <a:effectLst>
                  <a:outerShdw blurRad="38100" dist="38100" dir="2700000" algn="tl">
                    <a:srgbClr val="000000"/>
                  </a:outerShdw>
                </a:effectLst>
              </a:rPr>
              <a:t>appcmd</a:t>
            </a:r>
            <a:endParaRPr lang="en-US" sz="2800" b="1" dirty="0">
              <a:effectLst>
                <a:outerShdw blurRad="38100" dist="38100" dir="2700000" algn="tl">
                  <a:srgbClr val="000000"/>
                </a:outerShdw>
              </a:effectLst>
            </a:endParaRPr>
          </a:p>
          <a:p>
            <a:pPr eaLnBrk="0" hangingPunct="0">
              <a:lnSpc>
                <a:spcPct val="85000"/>
              </a:lnSpc>
              <a:spcBef>
                <a:spcPct val="30000"/>
              </a:spcBef>
              <a:defRPr/>
            </a:pPr>
            <a:r>
              <a:rPr lang="en-US" sz="2800" b="1" smtClean="0">
                <a:effectLst>
                  <a:outerShdw blurRad="38100" dist="38100" dir="2700000" algn="tl">
                    <a:srgbClr val="000000"/>
                  </a:outerShdw>
                </a:effectLst>
              </a:rPr>
              <a:t>WMI (root\WebAdministration)</a:t>
            </a:r>
            <a:endParaRPr lang="en-US" sz="2800" b="1" dirty="0">
              <a:effectLst>
                <a:outerShdw blurRad="38100" dist="38100" dir="2700000" algn="tl">
                  <a:srgbClr val="000000"/>
                </a:outerShdw>
              </a:effectLst>
            </a:endParaRPr>
          </a:p>
          <a:p>
            <a:pPr eaLnBrk="0" hangingPunct="0">
              <a:lnSpc>
                <a:spcPct val="85000"/>
              </a:lnSpc>
              <a:spcBef>
                <a:spcPct val="30000"/>
              </a:spcBef>
              <a:defRPr/>
            </a:pPr>
            <a:r>
              <a:rPr lang="en-US" sz="2800" b="1" smtClean="0">
                <a:effectLst>
                  <a:outerShdw blurRad="38100" dist="38100" dir="2700000" algn="tl">
                    <a:srgbClr val="000000"/>
                  </a:outerShdw>
                </a:effectLst>
              </a:rPr>
              <a:t>Microsoft.Web.Administration</a:t>
            </a:r>
            <a:endParaRPr lang="en-US" sz="2800" b="1" dirty="0">
              <a:effectLst>
                <a:outerShdw blurRad="38100" dist="38100" dir="2700000" algn="tl">
                  <a:srgbClr val="000000"/>
                </a:outerShdw>
              </a:effectLst>
            </a:endParaRPr>
          </a:p>
        </p:txBody>
      </p:sp>
      <p:sp>
        <p:nvSpPr>
          <p:cNvPr id="59398" name="Line 11"/>
          <p:cNvSpPr>
            <a:spLocks noChangeShapeType="1"/>
          </p:cNvSpPr>
          <p:nvPr/>
        </p:nvSpPr>
        <p:spPr bwMode="invGray">
          <a:xfrm>
            <a:off x="1314450" y="2038337"/>
            <a:ext cx="2089150" cy="0"/>
          </a:xfrm>
          <a:prstGeom prst="line">
            <a:avLst/>
          </a:prstGeom>
          <a:noFill/>
          <a:ln w="19050" cap="rnd">
            <a:solidFill>
              <a:schemeClr val="tx1"/>
            </a:solidFill>
            <a:prstDash val="sysDot"/>
            <a:round/>
            <a:headEnd/>
            <a:tailEnd/>
          </a:ln>
        </p:spPr>
        <p:txBody>
          <a:bodyPr wrap="none">
            <a:spAutoFit/>
          </a:bodyPr>
          <a:lstStyle/>
          <a:p>
            <a:endParaRPr lang="es-ES"/>
          </a:p>
        </p:txBody>
      </p:sp>
      <p:sp>
        <p:nvSpPr>
          <p:cNvPr id="59399" name="Line 12"/>
          <p:cNvSpPr>
            <a:spLocks noChangeShapeType="1"/>
          </p:cNvSpPr>
          <p:nvPr/>
        </p:nvSpPr>
        <p:spPr bwMode="invGray">
          <a:xfrm>
            <a:off x="3079750" y="2527287"/>
            <a:ext cx="323850" cy="0"/>
          </a:xfrm>
          <a:prstGeom prst="line">
            <a:avLst/>
          </a:prstGeom>
          <a:noFill/>
          <a:ln w="19050" cap="rnd">
            <a:solidFill>
              <a:schemeClr val="tx1"/>
            </a:solidFill>
            <a:prstDash val="sysDot"/>
            <a:round/>
            <a:headEnd/>
            <a:tailEnd/>
          </a:ln>
        </p:spPr>
        <p:txBody>
          <a:bodyPr>
            <a:spAutoFit/>
          </a:bodyPr>
          <a:lstStyle/>
          <a:p>
            <a:endParaRPr lang="es-ES"/>
          </a:p>
        </p:txBody>
      </p:sp>
      <p:sp>
        <p:nvSpPr>
          <p:cNvPr id="59400" name="Line 13"/>
          <p:cNvSpPr>
            <a:spLocks noChangeShapeType="1"/>
          </p:cNvSpPr>
          <p:nvPr/>
        </p:nvSpPr>
        <p:spPr bwMode="invGray">
          <a:xfrm>
            <a:off x="1606550" y="3022587"/>
            <a:ext cx="1797050" cy="0"/>
          </a:xfrm>
          <a:prstGeom prst="line">
            <a:avLst/>
          </a:prstGeom>
          <a:noFill/>
          <a:ln w="19050" cap="rnd">
            <a:solidFill>
              <a:schemeClr val="tx1"/>
            </a:solidFill>
            <a:prstDash val="sysDot"/>
            <a:round/>
            <a:headEnd/>
            <a:tailEnd/>
          </a:ln>
        </p:spPr>
        <p:txBody>
          <a:bodyPr>
            <a:spAutoFit/>
          </a:bodyPr>
          <a:lstStyle/>
          <a:p>
            <a:endParaRPr lang="es-ES"/>
          </a:p>
        </p:txBody>
      </p:sp>
      <p:sp>
        <p:nvSpPr>
          <p:cNvPr id="59401" name="Line 14"/>
          <p:cNvSpPr>
            <a:spLocks noChangeShapeType="1"/>
          </p:cNvSpPr>
          <p:nvPr/>
        </p:nvSpPr>
        <p:spPr bwMode="invGray">
          <a:xfrm>
            <a:off x="3092450" y="3511537"/>
            <a:ext cx="311150" cy="0"/>
          </a:xfrm>
          <a:prstGeom prst="line">
            <a:avLst/>
          </a:prstGeom>
          <a:noFill/>
          <a:ln w="19050" cap="rnd">
            <a:solidFill>
              <a:schemeClr val="tx1"/>
            </a:solidFill>
            <a:prstDash val="sysDot"/>
            <a:round/>
            <a:headEnd/>
            <a:tailEnd/>
          </a:ln>
        </p:spPr>
        <p:txBody>
          <a:bodyPr>
            <a:spAutoFit/>
          </a:bodyPr>
          <a:lstStyle/>
          <a:p>
            <a:endParaRPr lang="es-ES"/>
          </a:p>
        </p:txBody>
      </p:sp>
      <p:pic>
        <p:nvPicPr>
          <p:cNvPr id="12" name="Picture 2"/>
          <p:cNvPicPr>
            <a:picLocks noChangeAspect="1" noChangeArrowheads="1"/>
          </p:cNvPicPr>
          <p:nvPr/>
        </p:nvPicPr>
        <p:blipFill>
          <a:blip r:embed="rId4"/>
          <a:srcRect/>
          <a:stretch>
            <a:fillRect/>
          </a:stretch>
        </p:blipFill>
        <p:spPr bwMode="auto">
          <a:xfrm>
            <a:off x="881867" y="3857628"/>
            <a:ext cx="3190067" cy="2484833"/>
          </a:xfrm>
          <a:prstGeom prst="rect">
            <a:avLst/>
          </a:prstGeom>
          <a:noFill/>
          <a:ln w="9525" algn="ctr">
            <a:noFill/>
            <a:miter lim="800000"/>
            <a:headEnd/>
            <a:tailEnd/>
          </a:ln>
        </p:spPr>
      </p:pic>
      <p:pic>
        <p:nvPicPr>
          <p:cNvPr id="13" name="Picture 2"/>
          <p:cNvPicPr>
            <a:picLocks noChangeAspect="1" noChangeArrowheads="1"/>
          </p:cNvPicPr>
          <p:nvPr/>
        </p:nvPicPr>
        <p:blipFill>
          <a:blip r:embed="rId5"/>
          <a:srcRect/>
          <a:stretch>
            <a:fillRect/>
          </a:stretch>
        </p:blipFill>
        <p:spPr bwMode="auto">
          <a:xfrm>
            <a:off x="4714876" y="4071942"/>
            <a:ext cx="3286148" cy="1985767"/>
          </a:xfrm>
          <a:prstGeom prst="rect">
            <a:avLst/>
          </a:prstGeom>
          <a:noFill/>
          <a:ln w="9525">
            <a:noFill/>
            <a:miter lim="800000"/>
            <a:headEnd/>
            <a:tailEnd/>
          </a:ln>
          <a:effectLst/>
        </p:spPr>
      </p:pic>
    </p:spTree>
    <p:custDataLst>
      <p:tags r:id="rId1"/>
    </p:custData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ubTitle" idx="1"/>
          </p:nvPr>
        </p:nvSpPr>
        <p:spPr/>
        <p:txBody>
          <a:bodyPr/>
          <a:lstStyle/>
          <a:p>
            <a:pPr algn="l" eaLnBrk="1" hangingPunct="1"/>
            <a:r>
              <a:rPr lang="es-ES" dirty="0" smtClean="0"/>
              <a:t>Herramientas de Administración de IIS7</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86397"/>
          </a:xfrm>
        </p:spPr>
        <p:txBody>
          <a:bodyPr/>
          <a:lstStyle/>
          <a:p>
            <a:r>
              <a:rPr lang="es-ES" sz="4000" dirty="0" smtClean="0"/>
              <a:t>Administración</a:t>
            </a:r>
            <a:br>
              <a:rPr lang="es-ES" sz="4000" dirty="0" smtClean="0"/>
            </a:br>
            <a:r>
              <a:rPr lang="es-ES" sz="2400" dirty="0" smtClean="0">
                <a:solidFill>
                  <a:schemeClr val="tx1">
                    <a:lumMod val="85000"/>
                  </a:schemeClr>
                </a:solidFill>
              </a:rPr>
              <a:t>Administración Remota</a:t>
            </a:r>
          </a:p>
        </p:txBody>
      </p:sp>
      <p:sp>
        <p:nvSpPr>
          <p:cNvPr id="4" name="Content Placeholder 2"/>
          <p:cNvSpPr>
            <a:spLocks noGrp="1"/>
          </p:cNvSpPr>
          <p:nvPr>
            <p:ph type="body" sz="quarter" idx="10"/>
          </p:nvPr>
        </p:nvSpPr>
        <p:spPr>
          <a:xfrm>
            <a:off x="381000" y="1411553"/>
            <a:ext cx="8382000" cy="4641271"/>
          </a:xfrm>
        </p:spPr>
        <p:txBody>
          <a:bodyPr/>
          <a:lstStyle/>
          <a:p>
            <a:r>
              <a:rPr lang="es-ES" sz="2800" smtClean="0"/>
              <a:t>Administrar todo el Servidor Web</a:t>
            </a:r>
          </a:p>
          <a:p>
            <a:pPr lvl="1"/>
            <a:r>
              <a:rPr lang="es-ES" sz="2400" smtClean="0"/>
              <a:t>Solo los administradores</a:t>
            </a:r>
          </a:p>
          <a:p>
            <a:pPr lvl="1"/>
            <a:r>
              <a:rPr lang="es-ES" sz="2400" smtClean="0"/>
              <a:t>Casi lo mismo que estar sentado delante del equipo</a:t>
            </a:r>
          </a:p>
          <a:p>
            <a:pPr lvl="1"/>
            <a:r>
              <a:rPr lang="es-ES" sz="2400" smtClean="0"/>
              <a:t>Basada en HTTPS (atraviesa Firewalls)</a:t>
            </a:r>
          </a:p>
          <a:p>
            <a:r>
              <a:rPr lang="es-ES" sz="2800" smtClean="0"/>
              <a:t>Administrar Sites y Aplicaciones</a:t>
            </a:r>
          </a:p>
          <a:p>
            <a:pPr lvl="1"/>
            <a:r>
              <a:rPr lang="es-ES" sz="2400" smtClean="0"/>
              <a:t>Admins y no-admins</a:t>
            </a:r>
          </a:p>
          <a:p>
            <a:pPr lvl="1"/>
            <a:r>
              <a:rPr lang="es-ES" sz="2400" smtClean="0"/>
              <a:t>Dos tipos de Usuarios no Administradores</a:t>
            </a:r>
          </a:p>
          <a:p>
            <a:pPr lvl="2"/>
            <a:r>
              <a:rPr lang="es-ES" sz="2000" smtClean="0"/>
              <a:t>Usuarios de Windows (o también Grupos)</a:t>
            </a:r>
          </a:p>
          <a:p>
            <a:pPr lvl="2"/>
            <a:r>
              <a:rPr lang="es-ES" sz="2000" smtClean="0"/>
              <a:t>Usuarios del IIS Manager</a:t>
            </a:r>
          </a:p>
          <a:p>
            <a:pPr lvl="1"/>
            <a:r>
              <a:rPr lang="es-ES" sz="2400" smtClean="0"/>
              <a:t>El Administrador decide lo que los usuarios no administradores pueden o no hacer (Delegación de Características)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ubTitle" idx="1"/>
          </p:nvPr>
        </p:nvSpPr>
        <p:spPr/>
        <p:txBody>
          <a:bodyPr/>
          <a:lstStyle/>
          <a:p>
            <a:pPr algn="l" eaLnBrk="1" hangingPunct="1"/>
            <a:r>
              <a:rPr lang="es-ES" dirty="0" smtClean="0"/>
              <a:t>Administración Remota y Delegación de Características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382000" cy="665162"/>
          </a:xfrm>
        </p:spPr>
        <p:txBody>
          <a:bodyPr>
            <a:noAutofit/>
          </a:bodyPr>
          <a:lstStyle/>
          <a:p>
            <a:pPr>
              <a:defRPr/>
            </a:pPr>
            <a:r>
              <a:rPr lang="es-ES" sz="4000" dirty="0" smtClean="0"/>
              <a:t>Características de Seguridad de IIS 7</a:t>
            </a:r>
            <a:endParaRPr lang="es-ES" sz="4000" dirty="0"/>
          </a:p>
        </p:txBody>
      </p:sp>
      <p:sp>
        <p:nvSpPr>
          <p:cNvPr id="4" name="Text Placeholder 2"/>
          <p:cNvSpPr txBox="1">
            <a:spLocks/>
          </p:cNvSpPr>
          <p:nvPr/>
        </p:nvSpPr>
        <p:spPr>
          <a:xfrm>
            <a:off x="357158" y="928670"/>
            <a:ext cx="8382000" cy="5429288"/>
          </a:xfrm>
          <a:prstGeom prst="rect">
            <a:avLst/>
          </a:prstGeom>
        </p:spPr>
        <p:txBody>
          <a:bodyPr>
            <a:noAutofit/>
          </a:bodyPr>
          <a:lstStyle/>
          <a:p>
            <a:pPr marL="396875" marR="0" lvl="0" indent="-396875" algn="l" defTabSz="912813" rtl="0" eaLnBrk="1" fontAlgn="base" latinLnBrk="0" hangingPunct="1">
              <a:lnSpc>
                <a:spcPct val="90000"/>
              </a:lnSpc>
              <a:spcBef>
                <a:spcPct val="20000"/>
              </a:spcBef>
              <a:spcAft>
                <a:spcPct val="0"/>
              </a:spcAft>
              <a:buClrTx/>
              <a:buSzTx/>
              <a:buFontTx/>
              <a:buBlip>
                <a:blip r:embed="rId3"/>
              </a:buBlip>
              <a:tabLst/>
              <a:defRPr/>
            </a:pPr>
            <a:r>
              <a:rPr lang="es-ES" sz="1600" dirty="0" smtClean="0">
                <a:latin typeface="+mn-lt"/>
                <a:cs typeface="+mn-cs"/>
              </a:rPr>
              <a:t>Diseño modular: Menor superficie de ataque durante la instalación y la ejecución</a:t>
            </a:r>
          </a:p>
          <a:p>
            <a:pPr marL="396875" indent="-396875">
              <a:lnSpc>
                <a:spcPct val="90000"/>
              </a:lnSpc>
              <a:spcBef>
                <a:spcPct val="20000"/>
              </a:spcBef>
              <a:buFontTx/>
              <a:buBlip>
                <a:blip r:embed="rId3"/>
              </a:buBlip>
            </a:pPr>
            <a:r>
              <a:rPr lang="es-ES" sz="1600" dirty="0" smtClean="0">
                <a:latin typeface="+mn-lt"/>
                <a:cs typeface="+mn-cs"/>
              </a:rPr>
              <a:t>Integración </a:t>
            </a:r>
            <a:r>
              <a:rPr lang="es-ES" sz="1600" dirty="0" err="1" smtClean="0">
                <a:latin typeface="+mn-lt"/>
                <a:cs typeface="+mn-cs"/>
              </a:rPr>
              <a:t>.Net</a:t>
            </a:r>
            <a:endParaRPr lang="es-ES" sz="1600" dirty="0" smtClean="0">
              <a:latin typeface="+mn-lt"/>
              <a:cs typeface="+mn-cs"/>
            </a:endParaRPr>
          </a:p>
          <a:p>
            <a:pPr marL="852488" lvl="1" indent="-396875">
              <a:lnSpc>
                <a:spcPct val="90000"/>
              </a:lnSpc>
              <a:spcBef>
                <a:spcPct val="20000"/>
              </a:spcBef>
              <a:buFontTx/>
              <a:buBlip>
                <a:blip r:embed="rId3"/>
              </a:buBlip>
            </a:pPr>
            <a:r>
              <a:rPr lang="es-ES" sz="1400" dirty="0" smtClean="0">
                <a:latin typeface="+mn-lt"/>
                <a:cs typeface="+mn-cs"/>
              </a:rPr>
              <a:t>Autenticación por formularios para cualquier tipo de contenido</a:t>
            </a:r>
          </a:p>
          <a:p>
            <a:pPr marL="852488" lvl="1" indent="-396875">
              <a:lnSpc>
                <a:spcPct val="90000"/>
              </a:lnSpc>
              <a:spcBef>
                <a:spcPct val="20000"/>
              </a:spcBef>
              <a:buFontTx/>
              <a:buBlip>
                <a:blip r:embed="rId3"/>
              </a:buBlip>
            </a:pPr>
            <a:r>
              <a:rPr lang="es-ES" sz="1400" dirty="0" smtClean="0">
                <a:latin typeface="+mn-lt"/>
                <a:cs typeface="+mn-cs"/>
              </a:rPr>
              <a:t>.NET Role and </a:t>
            </a:r>
            <a:r>
              <a:rPr lang="es-ES" sz="1400" dirty="0" err="1" smtClean="0">
                <a:latin typeface="+mn-lt"/>
                <a:cs typeface="+mn-cs"/>
              </a:rPr>
              <a:t>Membership</a:t>
            </a:r>
            <a:r>
              <a:rPr lang="es-ES" sz="1400" dirty="0" smtClean="0">
                <a:latin typeface="+mn-lt"/>
                <a:cs typeface="+mn-cs"/>
              </a:rPr>
              <a:t> </a:t>
            </a:r>
            <a:r>
              <a:rPr lang="es-ES" sz="1400" dirty="0" err="1" smtClean="0">
                <a:latin typeface="+mn-lt"/>
                <a:cs typeface="+mn-cs"/>
              </a:rPr>
              <a:t>Providers</a:t>
            </a:r>
            <a:endParaRPr lang="es-ES" sz="1400" dirty="0" smtClean="0">
              <a:latin typeface="+mn-lt"/>
              <a:cs typeface="+mn-cs"/>
            </a:endParaRPr>
          </a:p>
          <a:p>
            <a:pPr marL="396875" indent="-396875">
              <a:lnSpc>
                <a:spcPct val="90000"/>
              </a:lnSpc>
              <a:spcBef>
                <a:spcPct val="20000"/>
              </a:spcBef>
              <a:buFontTx/>
              <a:buBlip>
                <a:blip r:embed="rId3"/>
              </a:buBlip>
            </a:pPr>
            <a:r>
              <a:rPr lang="es-ES" sz="1600" dirty="0" smtClean="0">
                <a:latin typeface="+mn-lt"/>
                <a:cs typeface="+mn-cs"/>
              </a:rPr>
              <a:t>Cuenta de usuario Anónimo “</a:t>
            </a:r>
            <a:r>
              <a:rPr lang="es-ES" sz="1600" dirty="0" err="1" smtClean="0">
                <a:latin typeface="+mn-lt"/>
                <a:cs typeface="+mn-cs"/>
              </a:rPr>
              <a:t>built</a:t>
            </a:r>
            <a:r>
              <a:rPr lang="es-ES" sz="1600" dirty="0" smtClean="0">
                <a:latin typeface="+mn-lt"/>
                <a:cs typeface="+mn-cs"/>
              </a:rPr>
              <a:t>-in”</a:t>
            </a:r>
          </a:p>
          <a:p>
            <a:pPr marL="852488" lvl="1" indent="-396875">
              <a:lnSpc>
                <a:spcPct val="90000"/>
              </a:lnSpc>
              <a:spcBef>
                <a:spcPct val="20000"/>
              </a:spcBef>
              <a:buFontTx/>
              <a:buBlip>
                <a:blip r:embed="rId3"/>
              </a:buBlip>
            </a:pPr>
            <a:r>
              <a:rPr lang="es-ES" sz="1400" dirty="0" smtClean="0">
                <a:latin typeface="+mn-lt"/>
                <a:cs typeface="+mn-cs"/>
              </a:rPr>
              <a:t>Mas fácil de administrar, restaurar y configurar</a:t>
            </a:r>
          </a:p>
          <a:p>
            <a:pPr marL="396875" indent="-396875">
              <a:lnSpc>
                <a:spcPct val="90000"/>
              </a:lnSpc>
              <a:spcBef>
                <a:spcPct val="20000"/>
              </a:spcBef>
              <a:buFontTx/>
              <a:buBlip>
                <a:blip r:embed="rId3"/>
              </a:buBlip>
            </a:pPr>
            <a:r>
              <a:rPr lang="es-ES" sz="1600" dirty="0" smtClean="0">
                <a:latin typeface="+mn-lt"/>
                <a:cs typeface="+mn-cs"/>
              </a:rPr>
              <a:t>Aislamiento de </a:t>
            </a:r>
            <a:r>
              <a:rPr lang="es-ES" sz="1600" dirty="0" err="1" smtClean="0">
                <a:latin typeface="+mn-lt"/>
                <a:cs typeface="+mn-cs"/>
              </a:rPr>
              <a:t>Application</a:t>
            </a:r>
            <a:r>
              <a:rPr lang="es-ES" sz="1600" dirty="0" smtClean="0">
                <a:latin typeface="+mn-lt"/>
                <a:cs typeface="+mn-cs"/>
              </a:rPr>
              <a:t> Pools</a:t>
            </a:r>
          </a:p>
          <a:p>
            <a:pPr marL="852488" lvl="1" indent="-396875">
              <a:lnSpc>
                <a:spcPct val="90000"/>
              </a:lnSpc>
              <a:spcBef>
                <a:spcPct val="20000"/>
              </a:spcBef>
              <a:buFontTx/>
              <a:buBlip>
                <a:blip r:embed="rId3"/>
              </a:buBlip>
            </a:pPr>
            <a:r>
              <a:rPr lang="es-ES" sz="1400" dirty="0" err="1" smtClean="0">
                <a:latin typeface="+mn-lt"/>
                <a:cs typeface="+mn-cs"/>
              </a:rPr>
              <a:t>Sandboxing</a:t>
            </a:r>
            <a:r>
              <a:rPr lang="es-ES" sz="1400" dirty="0" smtClean="0">
                <a:latin typeface="+mn-lt"/>
                <a:cs typeface="+mn-cs"/>
              </a:rPr>
              <a:t> entre aplicaciones</a:t>
            </a:r>
          </a:p>
          <a:p>
            <a:pPr marL="396875" indent="-396875">
              <a:lnSpc>
                <a:spcPct val="90000"/>
              </a:lnSpc>
              <a:spcBef>
                <a:spcPct val="20000"/>
              </a:spcBef>
              <a:buFontTx/>
              <a:buBlip>
                <a:blip r:embed="rId3"/>
              </a:buBlip>
            </a:pPr>
            <a:r>
              <a:rPr lang="es-ES" sz="1600" dirty="0" err="1" smtClean="0">
                <a:latin typeface="+mn-lt"/>
                <a:cs typeface="+mn-cs"/>
              </a:rPr>
              <a:t>URLAuthorization</a:t>
            </a:r>
            <a:endParaRPr lang="es-ES" sz="1600" dirty="0" smtClean="0">
              <a:latin typeface="+mn-lt"/>
              <a:cs typeface="+mn-cs"/>
            </a:endParaRPr>
          </a:p>
          <a:p>
            <a:pPr marL="852488" lvl="1" indent="-396875">
              <a:lnSpc>
                <a:spcPct val="90000"/>
              </a:lnSpc>
              <a:spcBef>
                <a:spcPct val="20000"/>
              </a:spcBef>
              <a:buFontTx/>
              <a:buBlip>
                <a:blip r:embed="rId3"/>
              </a:buBlip>
            </a:pPr>
            <a:r>
              <a:rPr lang="es-ES" sz="1400" dirty="0" smtClean="0">
                <a:latin typeface="+mn-lt"/>
                <a:cs typeface="+mn-cs"/>
              </a:rPr>
              <a:t>Controla el acceso a sitios, carpetas o ficheros </a:t>
            </a:r>
            <a:r>
              <a:rPr lang="es-ES" sz="1400" u="sng" dirty="0" smtClean="0">
                <a:latin typeface="+mn-lt"/>
                <a:cs typeface="+mn-cs"/>
              </a:rPr>
              <a:t>sin utilizar permisos NTFS</a:t>
            </a:r>
          </a:p>
          <a:p>
            <a:pPr marL="852488" lvl="1" indent="-396875">
              <a:lnSpc>
                <a:spcPct val="90000"/>
              </a:lnSpc>
              <a:spcBef>
                <a:spcPct val="20000"/>
              </a:spcBef>
              <a:buFontTx/>
              <a:buBlip>
                <a:blip r:embed="rId3"/>
              </a:buBlip>
            </a:pPr>
            <a:r>
              <a:rPr lang="es-ES" sz="1400" dirty="0" smtClean="0">
                <a:latin typeface="+mn-lt"/>
                <a:cs typeface="+mn-cs"/>
              </a:rPr>
              <a:t>Las reglas se almacenan en ficheros .</a:t>
            </a:r>
            <a:r>
              <a:rPr lang="es-ES" sz="1400" dirty="0" err="1" smtClean="0">
                <a:latin typeface="+mn-lt"/>
                <a:cs typeface="+mn-cs"/>
              </a:rPr>
              <a:t>config</a:t>
            </a:r>
            <a:endParaRPr lang="es-ES" sz="1400" dirty="0" smtClean="0">
              <a:latin typeface="+mn-lt"/>
              <a:cs typeface="+mn-cs"/>
            </a:endParaRPr>
          </a:p>
          <a:p>
            <a:pPr marL="396875" indent="-396875">
              <a:lnSpc>
                <a:spcPct val="90000"/>
              </a:lnSpc>
              <a:spcBef>
                <a:spcPct val="20000"/>
              </a:spcBef>
              <a:buFontTx/>
              <a:buBlip>
                <a:blip r:embed="rId3"/>
              </a:buBlip>
            </a:pPr>
            <a:r>
              <a:rPr lang="es-ES" sz="1600" dirty="0" err="1" smtClean="0">
                <a:latin typeface="+mn-lt"/>
                <a:cs typeface="+mn-cs"/>
              </a:rPr>
              <a:t>Request</a:t>
            </a:r>
            <a:r>
              <a:rPr lang="es-ES" sz="1600" dirty="0" smtClean="0">
                <a:latin typeface="+mn-lt"/>
                <a:cs typeface="+mn-cs"/>
              </a:rPr>
              <a:t> </a:t>
            </a:r>
            <a:r>
              <a:rPr lang="es-ES" sz="1600" dirty="0" err="1" smtClean="0">
                <a:latin typeface="+mn-lt"/>
                <a:cs typeface="+mn-cs"/>
              </a:rPr>
              <a:t>Filtering</a:t>
            </a:r>
            <a:endParaRPr lang="es-ES" sz="1600" dirty="0" smtClean="0">
              <a:latin typeface="+mn-lt"/>
              <a:cs typeface="+mn-cs"/>
            </a:endParaRPr>
          </a:p>
          <a:p>
            <a:pPr marL="852488" lvl="1" indent="-396875">
              <a:lnSpc>
                <a:spcPct val="90000"/>
              </a:lnSpc>
              <a:spcBef>
                <a:spcPct val="20000"/>
              </a:spcBef>
              <a:buFontTx/>
              <a:buBlip>
                <a:blip r:embed="rId3"/>
              </a:buBlip>
            </a:pPr>
            <a:r>
              <a:rPr lang="es-ES" sz="1400" dirty="0" smtClean="0">
                <a:latin typeface="+mn-lt"/>
                <a:cs typeface="+mn-cs"/>
              </a:rPr>
              <a:t>Reglas del estilo </a:t>
            </a:r>
            <a:r>
              <a:rPr lang="es-ES" sz="1400" dirty="0" err="1" smtClean="0">
                <a:latin typeface="+mn-lt"/>
                <a:cs typeface="+mn-cs"/>
              </a:rPr>
              <a:t>ULScan</a:t>
            </a:r>
            <a:r>
              <a:rPr lang="es-ES" sz="1400" dirty="0" smtClean="0">
                <a:latin typeface="+mn-lt"/>
                <a:cs typeface="+mn-cs"/>
              </a:rPr>
              <a:t>, que evitan servir </a:t>
            </a:r>
            <a:r>
              <a:rPr lang="es-ES" sz="1400" dirty="0" err="1" smtClean="0">
                <a:latin typeface="+mn-lt"/>
                <a:cs typeface="+mn-cs"/>
              </a:rPr>
              <a:t>URLs</a:t>
            </a:r>
            <a:endParaRPr lang="es-ES" sz="1400" dirty="0" smtClean="0">
              <a:latin typeface="+mn-lt"/>
              <a:cs typeface="+mn-cs"/>
            </a:endParaRPr>
          </a:p>
          <a:p>
            <a:pPr marL="1309688" lvl="2" indent="-396875">
              <a:lnSpc>
                <a:spcPct val="90000"/>
              </a:lnSpc>
              <a:spcBef>
                <a:spcPct val="20000"/>
              </a:spcBef>
              <a:buFontTx/>
              <a:buBlip>
                <a:blip r:embed="rId3"/>
              </a:buBlip>
            </a:pPr>
            <a:r>
              <a:rPr lang="es-ES" sz="1200" dirty="0" smtClean="0">
                <a:latin typeface="+mn-lt"/>
                <a:cs typeface="+mn-cs"/>
              </a:rPr>
              <a:t>Con determinadas cadenas</a:t>
            </a:r>
          </a:p>
          <a:p>
            <a:pPr marL="1309688" lvl="2" indent="-396875">
              <a:lnSpc>
                <a:spcPct val="90000"/>
              </a:lnSpc>
              <a:spcBef>
                <a:spcPct val="20000"/>
              </a:spcBef>
              <a:buFontTx/>
              <a:buBlip>
                <a:blip r:embed="rId3"/>
              </a:buBlip>
            </a:pPr>
            <a:r>
              <a:rPr lang="es-ES" sz="1200" dirty="0" smtClean="0">
                <a:latin typeface="+mn-lt"/>
                <a:cs typeface="+mn-cs"/>
              </a:rPr>
              <a:t>De determinada longitud</a:t>
            </a:r>
          </a:p>
          <a:p>
            <a:pPr marL="1309688" lvl="2" indent="-396875">
              <a:lnSpc>
                <a:spcPct val="90000"/>
              </a:lnSpc>
              <a:spcBef>
                <a:spcPct val="20000"/>
              </a:spcBef>
              <a:buFontTx/>
              <a:buBlip>
                <a:blip r:embed="rId3"/>
              </a:buBlip>
            </a:pPr>
            <a:r>
              <a:rPr lang="es-ES" sz="1200" dirty="0" smtClean="0">
                <a:latin typeface="+mn-lt"/>
                <a:cs typeface="+mn-cs"/>
              </a:rPr>
              <a:t>Determinados ficheros o </a:t>
            </a:r>
            <a:r>
              <a:rPr lang="es-ES" sz="1200" dirty="0" err="1" smtClean="0">
                <a:latin typeface="+mn-lt"/>
                <a:cs typeface="+mn-cs"/>
              </a:rPr>
              <a:t>Paths</a:t>
            </a:r>
            <a:endParaRPr lang="es-ES" sz="1200" dirty="0" smtClean="0">
              <a:latin typeface="+mn-lt"/>
              <a:cs typeface="+mn-cs"/>
            </a:endParaRPr>
          </a:p>
          <a:p>
            <a:pPr marL="852488" lvl="1" indent="-396875">
              <a:lnSpc>
                <a:spcPct val="90000"/>
              </a:lnSpc>
              <a:spcBef>
                <a:spcPct val="20000"/>
              </a:spcBef>
              <a:buFontTx/>
              <a:buBlip>
                <a:blip r:embed="rId3"/>
              </a:buBlip>
            </a:pPr>
            <a:r>
              <a:rPr lang="es-ES" sz="1400" dirty="0" smtClean="0">
                <a:latin typeface="+mn-lt"/>
                <a:cs typeface="+mn-cs"/>
              </a:rPr>
              <a:t>Errores específicos asociados</a:t>
            </a:r>
          </a:p>
          <a:p>
            <a:pPr marL="852488" lvl="1" indent="-396875">
              <a:lnSpc>
                <a:spcPct val="90000"/>
              </a:lnSpc>
              <a:spcBef>
                <a:spcPct val="20000"/>
              </a:spcBef>
              <a:buBlip>
                <a:blip r:embed="rId3"/>
              </a:buBlip>
            </a:pPr>
            <a:r>
              <a:rPr lang="es-ES" sz="1400" dirty="0" smtClean="0">
                <a:latin typeface="+mn-lt"/>
              </a:rPr>
              <a:t>Las reglas se almacenan en ficheros .</a:t>
            </a:r>
            <a:r>
              <a:rPr lang="es-ES" sz="1400" dirty="0" err="1" smtClean="0">
                <a:latin typeface="+mn-lt"/>
              </a:rPr>
              <a:t>config</a:t>
            </a:r>
            <a:endParaRPr lang="es-ES" sz="1400" dirty="0" smtClean="0">
              <a:latin typeface="+mn-lt"/>
            </a:endParaRPr>
          </a:p>
          <a:p>
            <a:pPr marL="852488" lvl="1" indent="-396875">
              <a:lnSpc>
                <a:spcPct val="90000"/>
              </a:lnSpc>
              <a:spcBef>
                <a:spcPct val="20000"/>
              </a:spcBef>
              <a:buFontTx/>
              <a:buBlip>
                <a:blip r:embed="rId3"/>
              </a:buBlip>
            </a:pPr>
            <a:r>
              <a:rPr lang="es-ES" sz="1400" dirty="0" smtClean="0">
                <a:latin typeface="+mn-lt"/>
                <a:cs typeface="+mn-cs"/>
              </a:rPr>
              <a:t>Sin interfaz gráfica</a:t>
            </a:r>
          </a:p>
          <a:p>
            <a:pPr marL="396875" indent="-396875">
              <a:lnSpc>
                <a:spcPct val="90000"/>
              </a:lnSpc>
              <a:spcBef>
                <a:spcPct val="20000"/>
              </a:spcBef>
              <a:buBlip>
                <a:blip r:embed="rId3"/>
              </a:buBlip>
            </a:pPr>
            <a:r>
              <a:rPr lang="es-ES" sz="1600" dirty="0" smtClean="0">
                <a:latin typeface="+mn-lt"/>
                <a:cs typeface="+mn-cs"/>
              </a:rPr>
              <a:t>Autenticación y SSL en modo </a:t>
            </a:r>
            <a:r>
              <a:rPr lang="es-ES" sz="1600" dirty="0" err="1" smtClean="0">
                <a:latin typeface="+mn-lt"/>
                <a:cs typeface="+mn-cs"/>
              </a:rPr>
              <a:t>Kernel</a:t>
            </a:r>
            <a:endParaRPr lang="es-ES" sz="1600" dirty="0" smtClean="0">
              <a:latin typeface="+mn-lt"/>
              <a:cs typeface="+mn-cs"/>
            </a:endParaRPr>
          </a:p>
          <a:p>
            <a:pPr marL="852488" lvl="1" indent="-396875">
              <a:lnSpc>
                <a:spcPct val="90000"/>
              </a:lnSpc>
              <a:spcBef>
                <a:spcPct val="20000"/>
              </a:spcBef>
              <a:buFontTx/>
              <a:buBlip>
                <a:blip r:embed="rId3"/>
              </a:buBlip>
            </a:pPr>
            <a:r>
              <a:rPr lang="es-ES" sz="1400" dirty="0" smtClean="0">
                <a:latin typeface="+mn-lt"/>
                <a:cs typeface="+mn-cs"/>
              </a:rPr>
              <a:t>Negociaciones más rápidas y menos problemáticas</a:t>
            </a:r>
            <a:endParaRPr kumimoji="0" lang="es-ES" sz="1400" b="0" i="0" u="none" strike="noStrike" kern="1200" cap="none" spc="0" normalizeH="0" baseline="0" dirty="0" smtClean="0">
              <a:ln>
                <a:noFill/>
              </a:ln>
              <a:solidFill>
                <a:schemeClr val="tx1"/>
              </a:solidFill>
              <a:effectLst/>
              <a:uLnTx/>
              <a:uFillTx/>
              <a:latin typeface="+mn-lt"/>
              <a:ea typeface="+mn-ea"/>
              <a:cs typeface="+mn-cs"/>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s-ES" smtClean="0"/>
              <a:t>Agenda</a:t>
            </a:r>
          </a:p>
        </p:txBody>
      </p:sp>
      <p:sp>
        <p:nvSpPr>
          <p:cNvPr id="17410" name="Rectangle 3"/>
          <p:cNvSpPr>
            <a:spLocks noGrp="1" noChangeArrowheads="1"/>
          </p:cNvSpPr>
          <p:nvPr>
            <p:ph type="body" idx="1"/>
          </p:nvPr>
        </p:nvSpPr>
        <p:spPr>
          <a:xfrm>
            <a:off x="381000" y="1643727"/>
            <a:ext cx="8382000" cy="1428083"/>
          </a:xfrm>
        </p:spPr>
        <p:txBody>
          <a:bodyPr/>
          <a:lstStyle/>
          <a:p>
            <a:pPr eaLnBrk="1" hangingPunct="1"/>
            <a:r>
              <a:rPr lang="es-ES" dirty="0" smtClean="0"/>
              <a:t>Montaje de Web </a:t>
            </a:r>
            <a:r>
              <a:rPr lang="es-ES" dirty="0" err="1" smtClean="0"/>
              <a:t>Sites</a:t>
            </a:r>
            <a:r>
              <a:rPr lang="es-ES" dirty="0" smtClean="0"/>
              <a:t> con IIS7</a:t>
            </a:r>
          </a:p>
          <a:p>
            <a:pPr eaLnBrk="1" hangingPunct="1"/>
            <a:r>
              <a:rPr lang="es-ES" dirty="0" smtClean="0"/>
              <a:t>Intranets con Windows </a:t>
            </a:r>
            <a:r>
              <a:rPr lang="es-ES" dirty="0" err="1" smtClean="0"/>
              <a:t>Sharepoint</a:t>
            </a:r>
            <a:r>
              <a:rPr lang="es-ES" dirty="0" smtClean="0"/>
              <a:t> </a:t>
            </a:r>
            <a:r>
              <a:rPr lang="es-ES" dirty="0" err="1" smtClean="0"/>
              <a:t>Services</a:t>
            </a:r>
            <a:r>
              <a:rPr lang="es-ES" dirty="0" smtClean="0"/>
              <a:t> 3.0</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ES" dirty="0" smtClean="0"/>
              <a:t>URL </a:t>
            </a:r>
            <a:r>
              <a:rPr lang="es-ES" dirty="0" err="1" smtClean="0"/>
              <a:t>Authorization</a:t>
            </a:r>
            <a:endParaRPr lang="es-ES" dirty="0" smtClean="0"/>
          </a:p>
          <a:p>
            <a:r>
              <a:rPr lang="es-ES" dirty="0" err="1" smtClean="0"/>
              <a:t>Request</a:t>
            </a:r>
            <a:r>
              <a:rPr lang="es-ES" dirty="0" smtClean="0"/>
              <a:t> </a:t>
            </a:r>
            <a:r>
              <a:rPr lang="es-ES" dirty="0" err="1" smtClean="0"/>
              <a:t>Filtering</a:t>
            </a:r>
            <a:endParaRPr lang="es-E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64797"/>
          </a:xfrm>
        </p:spPr>
        <p:txBody>
          <a:bodyPr/>
          <a:lstStyle/>
          <a:p>
            <a:r>
              <a:rPr lang="es-ES" dirty="0" smtClean="0"/>
              <a:t>Web Publishing en IIS7</a:t>
            </a:r>
            <a:endParaRPr lang="es-ES" dirty="0" smtClean="0">
              <a:solidFill>
                <a:schemeClr val="tx1">
                  <a:lumMod val="85000"/>
                </a:schemeClr>
              </a:solidFill>
            </a:endParaRPr>
          </a:p>
        </p:txBody>
      </p:sp>
      <p:sp>
        <p:nvSpPr>
          <p:cNvPr id="7" name="Content Placeholder 6"/>
          <p:cNvSpPr>
            <a:spLocks noGrp="1"/>
          </p:cNvSpPr>
          <p:nvPr>
            <p:ph idx="4294967295"/>
          </p:nvPr>
        </p:nvSpPr>
        <p:spPr>
          <a:xfrm>
            <a:off x="357158" y="1456463"/>
            <a:ext cx="8024842" cy="1403461"/>
          </a:xfrm>
        </p:spPr>
        <p:txBody>
          <a:bodyPr/>
          <a:lstStyle/>
          <a:p>
            <a:r>
              <a:rPr lang="es-ES" sz="2400" dirty="0" smtClean="0"/>
              <a:t>Tradicionalmente la Publicación Web se ha hecho mediante alguna de estas tres tecnologías</a:t>
            </a:r>
          </a:p>
          <a:p>
            <a:r>
              <a:rPr lang="es-ES" sz="2400" dirty="0" smtClean="0"/>
              <a:t>Todas ellas tendrán una actualización específica, gratuita y descargable para Windows Server 2008</a:t>
            </a:r>
          </a:p>
        </p:txBody>
      </p:sp>
      <p:graphicFrame>
        <p:nvGraphicFramePr>
          <p:cNvPr id="5" name="Diagram 4"/>
          <p:cNvGraphicFramePr/>
          <p:nvPr/>
        </p:nvGraphicFramePr>
        <p:xfrm>
          <a:off x="1524000" y="3025796"/>
          <a:ext cx="6096000" cy="3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graphicEl>
                                              <a:dgm id="{0A8D3332-7C31-4897-9B1A-DA985B972CB1}"/>
                                            </p:graphicEl>
                                          </p:spTgt>
                                        </p:tgtEl>
                                        <p:attrNameLst>
                                          <p:attrName>style.visibility</p:attrName>
                                        </p:attrNameLst>
                                      </p:cBhvr>
                                      <p:to>
                                        <p:strVal val="visible"/>
                                      </p:to>
                                    </p:set>
                                    <p:animEffect transition="in" filter="fade">
                                      <p:cBhvr>
                                        <p:cTn id="7" dur="1000"/>
                                        <p:tgtEl>
                                          <p:spTgt spid="5">
                                            <p:graphicEl>
                                              <a:dgm id="{0A8D3332-7C31-4897-9B1A-DA985B972CB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2FE92CC2-5A26-4530-A80A-625BE0C49BF5}"/>
                                            </p:graphicEl>
                                          </p:spTgt>
                                        </p:tgtEl>
                                        <p:attrNameLst>
                                          <p:attrName>style.visibility</p:attrName>
                                        </p:attrNameLst>
                                      </p:cBhvr>
                                      <p:to>
                                        <p:strVal val="visible"/>
                                      </p:to>
                                    </p:set>
                                    <p:animEffect transition="in" filter="fade">
                                      <p:cBhvr>
                                        <p:cTn id="12" dur="2000"/>
                                        <p:tgtEl>
                                          <p:spTgt spid="5">
                                            <p:graphicEl>
                                              <a:dgm id="{2FE92CC2-5A26-4530-A80A-625BE0C49BF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32F2F142-31BF-4972-9C2F-11941B94C726}"/>
                                            </p:graphicEl>
                                          </p:spTgt>
                                        </p:tgtEl>
                                        <p:attrNameLst>
                                          <p:attrName>style.visibility</p:attrName>
                                        </p:attrNameLst>
                                      </p:cBhvr>
                                      <p:to>
                                        <p:strVal val="visible"/>
                                      </p:to>
                                    </p:set>
                                    <p:animEffect transition="in" filter="fade">
                                      <p:cBhvr>
                                        <p:cTn id="15" dur="500"/>
                                        <p:tgtEl>
                                          <p:spTgt spid="5">
                                            <p:graphicEl>
                                              <a:dgm id="{32F2F142-31BF-4972-9C2F-11941B94C72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D1893402-011F-47B4-95AC-44555A926C08}"/>
                                            </p:graphicEl>
                                          </p:spTgt>
                                        </p:tgtEl>
                                        <p:attrNameLst>
                                          <p:attrName>style.visibility</p:attrName>
                                        </p:attrNameLst>
                                      </p:cBhvr>
                                      <p:to>
                                        <p:strVal val="visible"/>
                                      </p:to>
                                    </p:set>
                                    <p:animEffect transition="in" filter="fade">
                                      <p:cBhvr>
                                        <p:cTn id="20" dur="2000"/>
                                        <p:tgtEl>
                                          <p:spTgt spid="5">
                                            <p:graphicEl>
                                              <a:dgm id="{D1893402-011F-47B4-95AC-44555A926C0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3355FE7B-DE28-4EA7-A4BE-90FC207D62FD}"/>
                                            </p:graphicEl>
                                          </p:spTgt>
                                        </p:tgtEl>
                                        <p:attrNameLst>
                                          <p:attrName>style.visibility</p:attrName>
                                        </p:attrNameLst>
                                      </p:cBhvr>
                                      <p:to>
                                        <p:strVal val="visible"/>
                                      </p:to>
                                    </p:set>
                                    <p:animEffect transition="in" filter="fade">
                                      <p:cBhvr>
                                        <p:cTn id="23" dur="500"/>
                                        <p:tgtEl>
                                          <p:spTgt spid="5">
                                            <p:graphicEl>
                                              <a:dgm id="{3355FE7B-DE28-4EA7-A4BE-90FC207D62F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D566FF5F-F8BC-46E4-8684-F61FB3F1E6CD}"/>
                                            </p:graphicEl>
                                          </p:spTgt>
                                        </p:tgtEl>
                                        <p:attrNameLst>
                                          <p:attrName>style.visibility</p:attrName>
                                        </p:attrNameLst>
                                      </p:cBhvr>
                                      <p:to>
                                        <p:strVal val="visible"/>
                                      </p:to>
                                    </p:set>
                                    <p:animEffect transition="in" filter="fade">
                                      <p:cBhvr>
                                        <p:cTn id="28" dur="2000"/>
                                        <p:tgtEl>
                                          <p:spTgt spid="5">
                                            <p:graphicEl>
                                              <a:dgm id="{D566FF5F-F8BC-46E4-8684-F61FB3F1E6C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5EECEE18-2B1F-45F5-957B-FC07D4D836BE}"/>
                                            </p:graphicEl>
                                          </p:spTgt>
                                        </p:tgtEl>
                                        <p:attrNameLst>
                                          <p:attrName>style.visibility</p:attrName>
                                        </p:attrNameLst>
                                      </p:cBhvr>
                                      <p:to>
                                        <p:strVal val="visible"/>
                                      </p:to>
                                    </p:set>
                                    <p:animEffect transition="in" filter="fade">
                                      <p:cBhvr>
                                        <p:cTn id="31" dur="500"/>
                                        <p:tgtEl>
                                          <p:spTgt spid="5">
                                            <p:graphicEl>
                                              <a:dgm id="{5EECEE18-2B1F-45F5-957B-FC07D4D836B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0632"/>
            <a:ext cx="8382000" cy="1052596"/>
          </a:xfrm>
        </p:spPr>
        <p:txBody>
          <a:bodyPr/>
          <a:lstStyle/>
          <a:p>
            <a:r>
              <a:rPr lang="es-ES" dirty="0" smtClean="0"/>
              <a:t>FTP 7</a:t>
            </a:r>
            <a:r>
              <a:rPr lang="es-ES" dirty="0" smtClean="0">
                <a:solidFill>
                  <a:schemeClr val="accent1"/>
                </a:solidFill>
              </a:rPr>
              <a:t/>
            </a:r>
            <a:br>
              <a:rPr lang="es-ES" dirty="0" smtClean="0">
                <a:solidFill>
                  <a:schemeClr val="accent1"/>
                </a:solidFill>
              </a:rPr>
            </a:br>
            <a:r>
              <a:rPr lang="es-ES" sz="2800" dirty="0" smtClean="0">
                <a:solidFill>
                  <a:schemeClr val="tx1">
                    <a:lumMod val="85000"/>
                  </a:schemeClr>
                </a:solidFill>
              </a:rPr>
              <a:t>Novedades</a:t>
            </a:r>
            <a:endParaRPr lang="es-ES" sz="2400" dirty="0">
              <a:solidFill>
                <a:schemeClr val="tx1">
                  <a:lumMod val="85000"/>
                </a:schemeClr>
              </a:solidFill>
            </a:endParaRPr>
          </a:p>
        </p:txBody>
      </p:sp>
      <p:sp>
        <p:nvSpPr>
          <p:cNvPr id="3" name="Text Placeholder 2"/>
          <p:cNvSpPr>
            <a:spLocks noGrp="1"/>
          </p:cNvSpPr>
          <p:nvPr>
            <p:ph type="body" sz="quarter" idx="10"/>
          </p:nvPr>
        </p:nvSpPr>
        <p:spPr>
          <a:xfrm>
            <a:off x="285720" y="1289527"/>
            <a:ext cx="8643998" cy="5139869"/>
          </a:xfrm>
        </p:spPr>
        <p:txBody>
          <a:bodyPr/>
          <a:lstStyle/>
          <a:p>
            <a:r>
              <a:rPr lang="es-ES" sz="2400" dirty="0" smtClean="0"/>
              <a:t>Integración con la nueva configuración y administración de IIS7</a:t>
            </a:r>
          </a:p>
          <a:p>
            <a:r>
              <a:rPr lang="es-ES" sz="2400" dirty="0" smtClean="0"/>
              <a:t>Soporte de nuevos estándares (SSL, UTF8, IPv6)</a:t>
            </a:r>
          </a:p>
          <a:p>
            <a:r>
              <a:rPr lang="es-ES" sz="2400" dirty="0" smtClean="0"/>
              <a:t>Mejoras para </a:t>
            </a:r>
            <a:r>
              <a:rPr lang="es-ES" sz="2400" dirty="0" err="1" smtClean="0"/>
              <a:t>Hosting</a:t>
            </a:r>
            <a:endParaRPr lang="es-ES" sz="2400" dirty="0" smtClean="0"/>
          </a:p>
          <a:p>
            <a:pPr lvl="1"/>
            <a:r>
              <a:rPr lang="es-ES" sz="2000" dirty="0" smtClean="0"/>
              <a:t>Integración con el Web </a:t>
            </a:r>
            <a:r>
              <a:rPr lang="es-ES" sz="2000" dirty="0" err="1" smtClean="0"/>
              <a:t>Site</a:t>
            </a:r>
            <a:endParaRPr lang="es-ES" sz="2000" dirty="0" smtClean="0"/>
          </a:p>
          <a:p>
            <a:pPr lvl="1"/>
            <a:r>
              <a:rPr lang="es-ES" sz="2000" dirty="0" smtClean="0"/>
              <a:t>Soporte de “Host </a:t>
            </a:r>
            <a:r>
              <a:rPr lang="es-ES" sz="2000" dirty="0" err="1" smtClean="0"/>
              <a:t>names</a:t>
            </a:r>
            <a:r>
              <a:rPr lang="es-ES" sz="2000" dirty="0" smtClean="0"/>
              <a:t>”</a:t>
            </a:r>
          </a:p>
          <a:p>
            <a:pPr lvl="1"/>
            <a:r>
              <a:rPr lang="es-ES" sz="2000" dirty="0" smtClean="0"/>
              <a:t>Mejoras en el aislamiento de usuarios</a:t>
            </a:r>
          </a:p>
          <a:p>
            <a:pPr lvl="1"/>
            <a:r>
              <a:rPr lang="es-ES" sz="2000" dirty="0" smtClean="0"/>
              <a:t>Extensibilidad</a:t>
            </a:r>
          </a:p>
          <a:p>
            <a:pPr lvl="2"/>
            <a:r>
              <a:rPr lang="es-ES" sz="1800" dirty="0" smtClean="0"/>
              <a:t>Autenticación personalizable (cuentas no basadas en Windows)</a:t>
            </a:r>
          </a:p>
          <a:p>
            <a:pPr lvl="2"/>
            <a:r>
              <a:rPr lang="es-ES" sz="1800" dirty="0" smtClean="0"/>
              <a:t>Comandos personalizados</a:t>
            </a:r>
          </a:p>
          <a:p>
            <a:r>
              <a:rPr lang="es-ES" sz="2400" dirty="0" smtClean="0"/>
              <a:t>Cosas que NO incluye</a:t>
            </a:r>
          </a:p>
          <a:p>
            <a:pPr lvl="1"/>
            <a:r>
              <a:rPr lang="es-ES" sz="2000" dirty="0" smtClean="0"/>
              <a:t>SFTP (FTP/SSH): Microsoft no implementa SSH</a:t>
            </a:r>
          </a:p>
          <a:p>
            <a:pPr lvl="1"/>
            <a:r>
              <a:rPr lang="es-ES" sz="2000" dirty="0" smtClean="0"/>
              <a:t>Configuración delegada</a:t>
            </a:r>
          </a:p>
          <a:p>
            <a:pPr lvl="1"/>
            <a:r>
              <a:rPr lang="es-ES" sz="2000" dirty="0" smtClean="0"/>
              <a:t>Compatibilidad hacia atrás. No se actualizará para Windows Server 2003/Windows XP</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ubTitle" idx="1"/>
          </p:nvPr>
        </p:nvSpPr>
        <p:spPr/>
        <p:txBody>
          <a:bodyPr/>
          <a:lstStyle/>
          <a:p>
            <a:pPr algn="l" eaLnBrk="1" hangingPunct="1"/>
            <a:r>
              <a:rPr lang="es-ES" dirty="0" smtClean="0"/>
              <a:t>FTP 7</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30188"/>
            <a:ext cx="8382000" cy="1052596"/>
          </a:xfrm>
        </p:spPr>
        <p:txBody>
          <a:bodyPr/>
          <a:lstStyle/>
          <a:p>
            <a:pPr eaLnBrk="1" hangingPunct="1"/>
            <a:r>
              <a:rPr lang="es-ES" dirty="0" smtClean="0"/>
              <a:t>Solución de Problemas</a:t>
            </a:r>
            <a:br>
              <a:rPr lang="es-ES" dirty="0" smtClean="0"/>
            </a:br>
            <a:r>
              <a:rPr lang="es-ES" sz="2800" dirty="0" smtClean="0">
                <a:solidFill>
                  <a:schemeClr val="tx1">
                    <a:lumMod val="85000"/>
                  </a:schemeClr>
                </a:solidFill>
              </a:rPr>
              <a:t>Errores detallados y HTTP Sub-status </a:t>
            </a:r>
            <a:r>
              <a:rPr lang="es-ES" sz="2800" dirty="0" err="1" smtClean="0">
                <a:solidFill>
                  <a:schemeClr val="tx1">
                    <a:lumMod val="85000"/>
                  </a:schemeClr>
                </a:solidFill>
              </a:rPr>
              <a:t>codes</a:t>
            </a:r>
            <a:endParaRPr lang="es-ES" dirty="0" smtClean="0">
              <a:solidFill>
                <a:schemeClr val="tx1">
                  <a:lumMod val="85000"/>
                </a:schemeClr>
              </a:solidFill>
            </a:endParaRPr>
          </a:p>
        </p:txBody>
      </p:sp>
      <p:sp>
        <p:nvSpPr>
          <p:cNvPr id="6147" name="Content Placeholder 2"/>
          <p:cNvSpPr>
            <a:spLocks noGrp="1"/>
          </p:cNvSpPr>
          <p:nvPr>
            <p:ph idx="1"/>
          </p:nvPr>
        </p:nvSpPr>
        <p:spPr>
          <a:xfrm>
            <a:off x="357158" y="1594537"/>
            <a:ext cx="8382000" cy="4191917"/>
          </a:xfrm>
        </p:spPr>
        <p:txBody>
          <a:bodyPr/>
          <a:lstStyle/>
          <a:p>
            <a:r>
              <a:rPr lang="es-ES" dirty="0" smtClean="0"/>
              <a:t>Errores detallados para ofrecer:</a:t>
            </a:r>
          </a:p>
          <a:p>
            <a:pPr lvl="2"/>
            <a:r>
              <a:rPr lang="es-ES" dirty="0" smtClean="0"/>
              <a:t>Acciones para la resolución</a:t>
            </a:r>
          </a:p>
          <a:p>
            <a:pPr lvl="2"/>
            <a:r>
              <a:rPr lang="es-ES" dirty="0" smtClean="0"/>
              <a:t>Líneas de investigación</a:t>
            </a:r>
          </a:p>
          <a:p>
            <a:pPr lvl="2"/>
            <a:r>
              <a:rPr lang="es-ES" dirty="0" smtClean="0"/>
              <a:t>Incluyen secciones de configuración, página, modulo cargado…</a:t>
            </a:r>
          </a:p>
          <a:p>
            <a:pPr lvl="2"/>
            <a:r>
              <a:rPr lang="es-ES" dirty="0" smtClean="0"/>
              <a:t>Solo se envían a </a:t>
            </a:r>
            <a:r>
              <a:rPr lang="es-ES" dirty="0" err="1" smtClean="0"/>
              <a:t>Localhost</a:t>
            </a:r>
            <a:r>
              <a:rPr lang="es-ES" dirty="0" smtClean="0"/>
              <a:t> por motivos de seguridad</a:t>
            </a:r>
          </a:p>
          <a:p>
            <a:r>
              <a:rPr lang="es-ES" dirty="0" smtClean="0"/>
              <a:t>Más detalles en los códigos de error HTTP para identificar la raíz de los problemas</a:t>
            </a:r>
          </a:p>
          <a:p>
            <a:pPr lvl="1"/>
            <a:r>
              <a:rPr lang="es-ES" dirty="0" smtClean="0"/>
              <a:t>Guardados en los </a:t>
            </a:r>
            <a:r>
              <a:rPr lang="es-ES" dirty="0" err="1" smtClean="0"/>
              <a:t>logs</a:t>
            </a:r>
            <a:r>
              <a:rPr lang="es-ES" dirty="0" smtClean="0"/>
              <a:t> de IIS</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2" name="Rectangle 4"/>
          <p:cNvSpPr>
            <a:spLocks noGrp="1" noChangeArrowheads="1"/>
          </p:cNvSpPr>
          <p:nvPr>
            <p:ph type="title"/>
          </p:nvPr>
        </p:nvSpPr>
        <p:spPr>
          <a:xfrm>
            <a:off x="174626" y="228600"/>
            <a:ext cx="8588375" cy="886397"/>
          </a:xfrm>
        </p:spPr>
        <p:txBody>
          <a:bodyPr/>
          <a:lstStyle/>
          <a:p>
            <a:r>
              <a:rPr lang="es-ES" sz="4000" dirty="0" smtClean="0"/>
              <a:t>Solución de Problemas</a:t>
            </a:r>
            <a:br>
              <a:rPr lang="es-ES" sz="4000" dirty="0" smtClean="0"/>
            </a:br>
            <a:r>
              <a:rPr lang="es-ES" sz="2400" dirty="0" smtClean="0">
                <a:solidFill>
                  <a:srgbClr val="FFFFFF">
                    <a:lumMod val="85000"/>
                  </a:srgbClr>
                </a:solidFill>
              </a:rPr>
              <a:t>IIS </a:t>
            </a:r>
            <a:r>
              <a:rPr lang="es-ES" sz="2400" dirty="0" err="1" smtClean="0">
                <a:solidFill>
                  <a:srgbClr val="FFFFFF">
                    <a:lumMod val="85000"/>
                  </a:srgbClr>
                </a:solidFill>
              </a:rPr>
              <a:t>Failed</a:t>
            </a:r>
            <a:r>
              <a:rPr lang="es-ES" sz="2400" dirty="0" smtClean="0">
                <a:solidFill>
                  <a:srgbClr val="FFFFFF">
                    <a:lumMod val="85000"/>
                  </a:srgbClr>
                </a:solidFill>
              </a:rPr>
              <a:t> </a:t>
            </a:r>
            <a:r>
              <a:rPr lang="es-ES" sz="2400" dirty="0" err="1" smtClean="0">
                <a:solidFill>
                  <a:srgbClr val="FFFFFF">
                    <a:lumMod val="85000"/>
                  </a:srgbClr>
                </a:solidFill>
              </a:rPr>
              <a:t>Request</a:t>
            </a:r>
            <a:r>
              <a:rPr lang="es-ES" sz="2400" dirty="0" smtClean="0">
                <a:solidFill>
                  <a:srgbClr val="FFFFFF">
                    <a:lumMod val="85000"/>
                  </a:srgbClr>
                </a:solidFill>
              </a:rPr>
              <a:t> </a:t>
            </a:r>
            <a:r>
              <a:rPr lang="es-ES" sz="2400" dirty="0" err="1" smtClean="0">
                <a:solidFill>
                  <a:srgbClr val="FFFFFF">
                    <a:lumMod val="85000"/>
                  </a:srgbClr>
                </a:solidFill>
              </a:rPr>
              <a:t>Tracing</a:t>
            </a:r>
            <a:r>
              <a:rPr lang="es-ES" sz="2400" dirty="0" smtClean="0">
                <a:solidFill>
                  <a:srgbClr val="FFFFFF">
                    <a:lumMod val="85000"/>
                  </a:srgbClr>
                </a:solidFill>
              </a:rPr>
              <a:t> (FREB: </a:t>
            </a:r>
            <a:r>
              <a:rPr lang="es-ES" sz="2400" dirty="0" err="1" smtClean="0">
                <a:solidFill>
                  <a:srgbClr val="FFFFFF">
                    <a:lumMod val="85000"/>
                  </a:srgbClr>
                </a:solidFill>
              </a:rPr>
              <a:t>Failed</a:t>
            </a:r>
            <a:r>
              <a:rPr lang="es-ES" sz="2400" dirty="0" smtClean="0">
                <a:solidFill>
                  <a:srgbClr val="FFFFFF">
                    <a:lumMod val="85000"/>
                  </a:srgbClr>
                </a:solidFill>
              </a:rPr>
              <a:t> </a:t>
            </a:r>
            <a:r>
              <a:rPr lang="es-ES" sz="2400" dirty="0" err="1" smtClean="0">
                <a:solidFill>
                  <a:srgbClr val="FFFFFF">
                    <a:lumMod val="85000"/>
                  </a:srgbClr>
                </a:solidFill>
              </a:rPr>
              <a:t>Request</a:t>
            </a:r>
            <a:r>
              <a:rPr lang="es-ES" sz="2400" dirty="0" smtClean="0">
                <a:solidFill>
                  <a:srgbClr val="FFFFFF">
                    <a:lumMod val="85000"/>
                  </a:srgbClr>
                </a:solidFill>
              </a:rPr>
              <a:t> </a:t>
            </a:r>
            <a:r>
              <a:rPr lang="es-ES" sz="2400" dirty="0" err="1" smtClean="0">
                <a:solidFill>
                  <a:srgbClr val="FFFFFF">
                    <a:lumMod val="85000"/>
                  </a:srgbClr>
                </a:solidFill>
              </a:rPr>
              <a:t>Event</a:t>
            </a:r>
            <a:r>
              <a:rPr lang="es-ES" sz="2400" dirty="0" smtClean="0">
                <a:solidFill>
                  <a:srgbClr val="FFFFFF">
                    <a:lumMod val="85000"/>
                  </a:srgbClr>
                </a:solidFill>
              </a:rPr>
              <a:t> </a:t>
            </a:r>
            <a:r>
              <a:rPr lang="es-ES" sz="2400" dirty="0" err="1" smtClean="0">
                <a:solidFill>
                  <a:srgbClr val="FFFFFF">
                    <a:lumMod val="85000"/>
                  </a:srgbClr>
                </a:solidFill>
              </a:rPr>
              <a:t>Buffering</a:t>
            </a:r>
            <a:r>
              <a:rPr lang="es-ES" sz="2400" dirty="0" smtClean="0">
                <a:solidFill>
                  <a:srgbClr val="FFFFFF">
                    <a:lumMod val="85000"/>
                  </a:srgbClr>
                </a:solidFill>
              </a:rPr>
              <a:t>)</a:t>
            </a:r>
            <a:endParaRPr lang="es-ES" sz="2400" b="1" dirty="0"/>
          </a:p>
        </p:txBody>
      </p:sp>
      <p:sp>
        <p:nvSpPr>
          <p:cNvPr id="319493" name="Rectangle 5"/>
          <p:cNvSpPr>
            <a:spLocks noGrp="1" noChangeArrowheads="1"/>
          </p:cNvSpPr>
          <p:nvPr>
            <p:ph type="body" idx="1"/>
          </p:nvPr>
        </p:nvSpPr>
        <p:spPr>
          <a:xfrm>
            <a:off x="381001" y="1465920"/>
            <a:ext cx="8410575" cy="4391972"/>
          </a:xfrm>
        </p:spPr>
        <p:txBody>
          <a:bodyPr/>
          <a:lstStyle/>
          <a:p>
            <a:pPr marL="299496" indent="-279389"/>
            <a:r>
              <a:rPr lang="es-ES" sz="2000" dirty="0" smtClean="0"/>
              <a:t>Permite “</a:t>
            </a:r>
            <a:r>
              <a:rPr lang="es-ES" sz="2000" b="1" dirty="0" smtClean="0">
                <a:solidFill>
                  <a:schemeClr val="folHlink"/>
                </a:solidFill>
              </a:rPr>
              <a:t>no-</a:t>
            </a:r>
            <a:r>
              <a:rPr lang="es-ES" sz="2000" b="1" dirty="0" err="1" smtClean="0">
                <a:solidFill>
                  <a:schemeClr val="folHlink"/>
                </a:solidFill>
              </a:rPr>
              <a:t>repro</a:t>
            </a:r>
            <a:r>
              <a:rPr lang="es-ES" sz="2000" b="1" dirty="0" smtClean="0">
                <a:solidFill>
                  <a:schemeClr val="folHlink"/>
                </a:solidFill>
              </a:rPr>
              <a:t> </a:t>
            </a:r>
            <a:r>
              <a:rPr lang="es-ES" sz="2000" b="1" dirty="0" err="1" smtClean="0">
                <a:solidFill>
                  <a:schemeClr val="folHlink"/>
                </a:solidFill>
              </a:rPr>
              <a:t>instrumentation</a:t>
            </a:r>
            <a:r>
              <a:rPr lang="es-ES" sz="2000" b="1" dirty="0" smtClean="0">
                <a:solidFill>
                  <a:schemeClr val="folHlink"/>
                </a:solidFill>
              </a:rPr>
              <a:t>”</a:t>
            </a:r>
            <a:r>
              <a:rPr lang="es-ES" sz="2000" dirty="0" smtClean="0"/>
              <a:t> para peticiones fallidas</a:t>
            </a:r>
          </a:p>
          <a:p>
            <a:pPr marL="574123" lvl="1" indent="-280977"/>
            <a:r>
              <a:rPr lang="es-ES" sz="2000" dirty="0" smtClean="0"/>
              <a:t>Habilitar el “</a:t>
            </a:r>
            <a:r>
              <a:rPr lang="es-ES" sz="2000" dirty="0" err="1" smtClean="0"/>
              <a:t>tracing</a:t>
            </a:r>
            <a:r>
              <a:rPr lang="es-ES" sz="2000" dirty="0" smtClean="0"/>
              <a:t>”, pero mantener solamente los eventos de peticiones fallidas</a:t>
            </a:r>
          </a:p>
          <a:p>
            <a:pPr marL="299496" indent="-279389"/>
            <a:r>
              <a:rPr lang="es-ES" sz="2000" dirty="0" smtClean="0"/>
              <a:t>Permite </a:t>
            </a:r>
            <a:r>
              <a:rPr lang="es-ES" sz="2000" b="1" dirty="0" smtClean="0">
                <a:solidFill>
                  <a:schemeClr val="folHlink"/>
                </a:solidFill>
              </a:rPr>
              <a:t>definiciones de fallos personalizables por URL</a:t>
            </a:r>
          </a:p>
          <a:p>
            <a:pPr marL="574123" lvl="1" indent="-280977"/>
            <a:r>
              <a:rPr lang="es-ES" sz="2000" dirty="0" smtClean="0"/>
              <a:t>Hora de la captura</a:t>
            </a:r>
          </a:p>
          <a:p>
            <a:pPr marL="574123" lvl="1" indent="-280977"/>
            <a:r>
              <a:rPr lang="es-ES" sz="2000" dirty="0" smtClean="0"/>
              <a:t>Códigos de Estado/Sub-estado</a:t>
            </a:r>
          </a:p>
          <a:p>
            <a:pPr marL="299496" indent="-279389"/>
            <a:r>
              <a:rPr lang="es-ES" sz="2000" b="1" dirty="0" err="1" smtClean="0">
                <a:solidFill>
                  <a:schemeClr val="folHlink"/>
                </a:solidFill>
              </a:rPr>
              <a:t>Logs</a:t>
            </a:r>
            <a:r>
              <a:rPr lang="es-ES" sz="2000" b="1" dirty="0" smtClean="0">
                <a:solidFill>
                  <a:schemeClr val="folHlink"/>
                </a:solidFill>
              </a:rPr>
              <a:t> de fallos que persisten</a:t>
            </a:r>
            <a:r>
              <a:rPr lang="es-ES" sz="2000" dirty="0" smtClean="0"/>
              <a:t> mas allá de la vida del proceso</a:t>
            </a:r>
          </a:p>
          <a:p>
            <a:pPr marL="299496" indent="-279389"/>
            <a:r>
              <a:rPr lang="es-ES" sz="2000" dirty="0" smtClean="0"/>
              <a:t>Escenarios comunes:</a:t>
            </a:r>
          </a:p>
          <a:p>
            <a:pPr marL="654024" lvl="1" indent="-279389"/>
            <a:r>
              <a:rPr lang="es-ES" sz="1800" dirty="0" smtClean="0"/>
              <a:t>Peticiones que tardan mucho o que se cuelgan</a:t>
            </a:r>
          </a:p>
          <a:p>
            <a:pPr marL="654024" lvl="1" indent="-279389"/>
            <a:r>
              <a:rPr lang="es-ES" sz="1800" dirty="0" smtClean="0"/>
              <a:t>Errores de petición o peticiones completadas con errores y códigos de estado</a:t>
            </a:r>
          </a:p>
          <a:p>
            <a:pPr marL="936588" lvl="2" indent="-280977"/>
            <a:r>
              <a:rPr lang="es-ES" sz="1600" dirty="0" smtClean="0"/>
              <a:t>Problemas de Autenticación/Autorización</a:t>
            </a:r>
          </a:p>
          <a:p>
            <a:pPr marL="936588" lvl="2" indent="-280977"/>
            <a:r>
              <a:rPr lang="es-ES" sz="1600" dirty="0" smtClean="0"/>
              <a:t>Errores 500 de servidor</a:t>
            </a:r>
          </a:p>
          <a:p>
            <a:pPr marL="74575" indent="-280977"/>
            <a:r>
              <a:rPr lang="es-ES" sz="2400" dirty="0" smtClean="0"/>
              <a:t>Pre-formateados en XSLT para facilitar su análisis</a:t>
            </a:r>
            <a:endParaRPr lang="es-ES" sz="3200"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REB1.jpg"/>
          <p:cNvPicPr>
            <a:picLocks noChangeAspect="1"/>
          </p:cNvPicPr>
          <p:nvPr/>
        </p:nvPicPr>
        <p:blipFill>
          <a:blip r:embed="rId2"/>
          <a:srcRect/>
          <a:stretch>
            <a:fillRect/>
          </a:stretch>
        </p:blipFill>
        <p:spPr bwMode="auto">
          <a:xfrm>
            <a:off x="571472" y="858120"/>
            <a:ext cx="4699500" cy="4071078"/>
          </a:xfrm>
          <a:prstGeom prst="rect">
            <a:avLst/>
          </a:prstGeom>
          <a:noFill/>
          <a:ln w="9525">
            <a:noFill/>
            <a:miter lim="800000"/>
            <a:headEnd/>
            <a:tailEnd/>
          </a:ln>
        </p:spPr>
      </p:pic>
      <p:pic>
        <p:nvPicPr>
          <p:cNvPr id="11" name="Picture 10" descr="FREB2.jpg"/>
          <p:cNvPicPr>
            <a:picLocks noChangeAspect="1"/>
          </p:cNvPicPr>
          <p:nvPr/>
        </p:nvPicPr>
        <p:blipFill>
          <a:blip r:embed="rId3"/>
          <a:srcRect/>
          <a:stretch>
            <a:fillRect/>
          </a:stretch>
        </p:blipFill>
        <p:spPr bwMode="auto">
          <a:xfrm>
            <a:off x="5500694" y="2643182"/>
            <a:ext cx="3297238" cy="30130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ubTitle" idx="1"/>
          </p:nvPr>
        </p:nvSpPr>
        <p:spPr/>
        <p:txBody>
          <a:bodyPr/>
          <a:lstStyle/>
          <a:p>
            <a:pPr algn="l" eaLnBrk="1" hangingPunct="1"/>
            <a:r>
              <a:rPr lang="es-ES" dirty="0" smtClean="0"/>
              <a:t>Dónde mirar en caso de problemas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s-ES" sz="4000" smtClean="0"/>
              <a:t>Windows SharePoint Services (WSS)</a:t>
            </a:r>
            <a:endParaRPr lang="es-ES" sz="4000"/>
          </a:p>
        </p:txBody>
      </p:sp>
      <p:sp>
        <p:nvSpPr>
          <p:cNvPr id="24" name="Text Placeholder 23"/>
          <p:cNvSpPr>
            <a:spLocks noGrp="1"/>
          </p:cNvSpPr>
          <p:nvPr>
            <p:ph type="body" sz="quarter" idx="10"/>
          </p:nvPr>
        </p:nvSpPr>
        <p:spPr>
          <a:xfrm>
            <a:off x="428596" y="930138"/>
            <a:ext cx="8382000" cy="249299"/>
          </a:xfrm>
        </p:spPr>
        <p:txBody>
          <a:bodyPr/>
          <a:lstStyle/>
          <a:p>
            <a:pPr marL="0" indent="0"/>
            <a:r>
              <a:rPr lang="es-ES" sz="1800" smtClean="0">
                <a:sym typeface="Wingdings" pitchFamily="2" charset="2"/>
              </a:rPr>
              <a:t> Tecnología versátil de colaboración y base de aplicaciones de negocio</a:t>
            </a:r>
            <a:endParaRPr lang="es-ES" sz="1800" smtClean="0"/>
          </a:p>
        </p:txBody>
      </p:sp>
      <p:pic>
        <p:nvPicPr>
          <p:cNvPr id="8196" name="Rectangle 1034"/>
          <p:cNvPicPr>
            <a:picLocks noChangeAspect="1" noChangeArrowheads="1"/>
          </p:cNvPicPr>
          <p:nvPr>
            <p:custDataLst>
              <p:tags r:id="rId1"/>
            </p:custDataLst>
          </p:nvPr>
        </p:nvPicPr>
        <p:blipFill>
          <a:blip r:embed="rId17"/>
          <a:srcRect/>
          <a:stretch>
            <a:fillRect/>
          </a:stretch>
        </p:blipFill>
        <p:spPr bwMode="ltGray">
          <a:xfrm>
            <a:off x="6511915" y="2001838"/>
            <a:ext cx="1754188" cy="1430337"/>
          </a:xfrm>
          <a:prstGeom prst="rect">
            <a:avLst/>
          </a:prstGeom>
          <a:noFill/>
          <a:ln w="9525">
            <a:noFill/>
            <a:miter lim="800000"/>
            <a:headEnd/>
            <a:tailEnd/>
          </a:ln>
        </p:spPr>
      </p:pic>
      <p:sp>
        <p:nvSpPr>
          <p:cNvPr id="6" name="TextBox 5"/>
          <p:cNvSpPr txBox="1">
            <a:spLocks noChangeArrowheads="1"/>
          </p:cNvSpPr>
          <p:nvPr>
            <p:custDataLst>
              <p:tags r:id="rId2"/>
            </p:custDataLst>
          </p:nvPr>
        </p:nvSpPr>
        <p:spPr bwMode="auto">
          <a:xfrm>
            <a:off x="5568940" y="1485900"/>
            <a:ext cx="3638550" cy="480131"/>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lnSpc>
                <a:spcPct val="90000"/>
              </a:lnSpc>
              <a:spcBef>
                <a:spcPct val="30000"/>
              </a:spcBef>
              <a:buClr>
                <a:schemeClr val="tx2"/>
              </a:buClr>
              <a:buSzPct val="80000"/>
              <a:defRPr/>
            </a:pPr>
            <a:r>
              <a:rPr lang="es-ES" sz="1400" smtClean="0"/>
              <a:t>Integrado con herramientas familiares como Office System</a:t>
            </a:r>
            <a:endParaRPr lang="es-ES" sz="1400"/>
          </a:p>
        </p:txBody>
      </p:sp>
      <p:pic>
        <p:nvPicPr>
          <p:cNvPr id="8198" name="Rectangle 1036"/>
          <p:cNvPicPr>
            <a:picLocks noChangeAspect="1" noChangeArrowheads="1"/>
          </p:cNvPicPr>
          <p:nvPr>
            <p:custDataLst>
              <p:tags r:id="rId3"/>
            </p:custDataLst>
          </p:nvPr>
        </p:nvPicPr>
        <p:blipFill>
          <a:blip r:embed="rId18"/>
          <a:srcRect/>
          <a:stretch>
            <a:fillRect/>
          </a:stretch>
        </p:blipFill>
        <p:spPr bwMode="ltGray">
          <a:xfrm>
            <a:off x="857250" y="4635505"/>
            <a:ext cx="1571625" cy="1155700"/>
          </a:xfrm>
          <a:prstGeom prst="rect">
            <a:avLst/>
          </a:prstGeom>
          <a:noFill/>
          <a:ln w="9525">
            <a:noFill/>
            <a:miter lim="800000"/>
            <a:headEnd/>
            <a:tailEnd/>
          </a:ln>
        </p:spPr>
      </p:pic>
      <p:sp>
        <p:nvSpPr>
          <p:cNvPr id="8" name="TextBox 7"/>
          <p:cNvSpPr txBox="1">
            <a:spLocks noChangeArrowheads="1"/>
          </p:cNvSpPr>
          <p:nvPr>
            <p:custDataLst>
              <p:tags r:id="rId4"/>
            </p:custDataLst>
          </p:nvPr>
        </p:nvSpPr>
        <p:spPr bwMode="auto">
          <a:xfrm>
            <a:off x="288925" y="4143380"/>
            <a:ext cx="2706688" cy="480131"/>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lnSpc>
                <a:spcPct val="90000"/>
              </a:lnSpc>
              <a:spcBef>
                <a:spcPct val="30000"/>
              </a:spcBef>
              <a:buClr>
                <a:schemeClr val="tx2"/>
              </a:buClr>
              <a:buSzPct val="80000"/>
              <a:defRPr/>
            </a:pPr>
            <a:r>
              <a:rPr lang="es-ES" sz="1400" smtClean="0"/>
              <a:t>Infraestructura gestionable y repositorio de datos robusto</a:t>
            </a:r>
            <a:endParaRPr lang="es-ES" sz="1400"/>
          </a:p>
        </p:txBody>
      </p:sp>
      <p:sp>
        <p:nvSpPr>
          <p:cNvPr id="9" name="TextBox 8"/>
          <p:cNvSpPr txBox="1">
            <a:spLocks noChangeArrowheads="1"/>
          </p:cNvSpPr>
          <p:nvPr>
            <p:custDataLst>
              <p:tags r:id="rId5"/>
            </p:custDataLst>
          </p:nvPr>
        </p:nvSpPr>
        <p:spPr bwMode="auto">
          <a:xfrm>
            <a:off x="168275" y="1571628"/>
            <a:ext cx="2947988" cy="480131"/>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lnSpc>
                <a:spcPct val="90000"/>
              </a:lnSpc>
              <a:spcBef>
                <a:spcPct val="30000"/>
              </a:spcBef>
              <a:buClr>
                <a:schemeClr val="tx2"/>
              </a:buClr>
              <a:buSzPct val="80000"/>
              <a:defRPr/>
            </a:pPr>
            <a:r>
              <a:rPr lang="es-ES" sz="1400" smtClean="0"/>
              <a:t>Plataforma para aplicaciones y flujos de trabajo escalables</a:t>
            </a:r>
            <a:endParaRPr lang="es-ES" sz="1400"/>
          </a:p>
        </p:txBody>
      </p:sp>
      <p:pic>
        <p:nvPicPr>
          <p:cNvPr id="8201" name="Rectangle 1044"/>
          <p:cNvPicPr>
            <a:picLocks noChangeAspect="1" noChangeArrowheads="1"/>
          </p:cNvPicPr>
          <p:nvPr>
            <p:custDataLst>
              <p:tags r:id="rId6"/>
            </p:custDataLst>
          </p:nvPr>
        </p:nvPicPr>
        <p:blipFill>
          <a:blip r:embed="rId19"/>
          <a:srcRect/>
          <a:stretch>
            <a:fillRect/>
          </a:stretch>
        </p:blipFill>
        <p:spPr bwMode="ltGray">
          <a:xfrm>
            <a:off x="3748088" y="3487738"/>
            <a:ext cx="1743075" cy="1574800"/>
          </a:xfrm>
          <a:prstGeom prst="rect">
            <a:avLst/>
          </a:prstGeom>
          <a:noFill/>
          <a:ln w="9525">
            <a:noFill/>
            <a:miter lim="800000"/>
            <a:headEnd/>
            <a:tailEnd/>
          </a:ln>
        </p:spPr>
      </p:pic>
      <p:sp>
        <p:nvSpPr>
          <p:cNvPr id="11" name="TextBox 10"/>
          <p:cNvSpPr txBox="1">
            <a:spLocks noChangeArrowheads="1"/>
          </p:cNvSpPr>
          <p:nvPr>
            <p:custDataLst>
              <p:tags r:id="rId7"/>
            </p:custDataLst>
          </p:nvPr>
        </p:nvSpPr>
        <p:spPr bwMode="auto">
          <a:xfrm>
            <a:off x="2954338" y="2987675"/>
            <a:ext cx="3330575" cy="480131"/>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lnSpc>
                <a:spcPct val="90000"/>
              </a:lnSpc>
              <a:spcBef>
                <a:spcPct val="30000"/>
              </a:spcBef>
              <a:buClr>
                <a:schemeClr val="tx2"/>
              </a:buClr>
              <a:buSzPct val="80000"/>
              <a:defRPr/>
            </a:pPr>
            <a:r>
              <a:rPr lang="es-ES" sz="1400" smtClean="0"/>
              <a:t>Aplicación de colaboración con espacios de trabajo Web</a:t>
            </a:r>
            <a:endParaRPr lang="es-ES" sz="1400"/>
          </a:p>
        </p:txBody>
      </p:sp>
      <p:pic>
        <p:nvPicPr>
          <p:cNvPr id="8203" name="Rectangle 1047"/>
          <p:cNvPicPr>
            <a:picLocks noChangeAspect="1" noChangeArrowheads="1"/>
          </p:cNvPicPr>
          <p:nvPr>
            <p:custDataLst>
              <p:tags r:id="rId8"/>
            </p:custDataLst>
          </p:nvPr>
        </p:nvPicPr>
        <p:blipFill>
          <a:blip r:embed="rId20"/>
          <a:srcRect/>
          <a:stretch>
            <a:fillRect/>
          </a:stretch>
        </p:blipFill>
        <p:spPr bwMode="ltGray">
          <a:xfrm>
            <a:off x="6583353" y="4646617"/>
            <a:ext cx="1611312" cy="1131888"/>
          </a:xfrm>
          <a:prstGeom prst="rect">
            <a:avLst/>
          </a:prstGeom>
          <a:noFill/>
          <a:ln w="9525">
            <a:noFill/>
            <a:miter lim="800000"/>
            <a:headEnd/>
            <a:tailEnd/>
          </a:ln>
        </p:spPr>
      </p:pic>
      <p:sp>
        <p:nvSpPr>
          <p:cNvPr id="13" name="TextBox 12"/>
          <p:cNvSpPr txBox="1">
            <a:spLocks noChangeArrowheads="1"/>
          </p:cNvSpPr>
          <p:nvPr>
            <p:custDataLst>
              <p:tags r:id="rId9"/>
            </p:custDataLst>
          </p:nvPr>
        </p:nvSpPr>
        <p:spPr bwMode="auto">
          <a:xfrm>
            <a:off x="5643553" y="4143380"/>
            <a:ext cx="3489325" cy="480131"/>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lnSpc>
                <a:spcPct val="90000"/>
              </a:lnSpc>
              <a:spcBef>
                <a:spcPct val="30000"/>
              </a:spcBef>
              <a:buClr>
                <a:schemeClr val="tx2"/>
              </a:buClr>
              <a:buSzPct val="80000"/>
              <a:defRPr/>
            </a:pPr>
            <a:r>
              <a:rPr lang="es-ES" sz="1400" smtClean="0"/>
              <a:t>Plantillas de aplicaciones para procesos de trabajo y tareas de grupo</a:t>
            </a:r>
            <a:endParaRPr lang="es-ES" sz="1400"/>
          </a:p>
        </p:txBody>
      </p:sp>
      <p:sp>
        <p:nvSpPr>
          <p:cNvPr id="14" name="TextBox 13"/>
          <p:cNvSpPr txBox="1">
            <a:spLocks noChangeArrowheads="1"/>
          </p:cNvSpPr>
          <p:nvPr>
            <p:custDataLst>
              <p:tags r:id="rId10"/>
            </p:custDataLst>
          </p:nvPr>
        </p:nvSpPr>
        <p:spPr bwMode="auto">
          <a:xfrm>
            <a:off x="6038840" y="3438525"/>
            <a:ext cx="2698750" cy="480131"/>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lnSpc>
                <a:spcPct val="90000"/>
              </a:lnSpc>
              <a:spcBef>
                <a:spcPct val="30000"/>
              </a:spcBef>
              <a:buClr>
                <a:schemeClr val="tx2"/>
              </a:buClr>
              <a:buSzPct val="80000"/>
              <a:defRPr/>
            </a:pPr>
            <a:r>
              <a:rPr lang="es-ES" sz="1400" smtClean="0">
                <a:solidFill>
                  <a:srgbClr val="FFFF66"/>
                </a:solidFill>
                <a:cs typeface="Times New Roman" pitchFamily="18" charset="0"/>
              </a:rPr>
              <a:t>Fácil de usar en el trabajo diario</a:t>
            </a:r>
            <a:endParaRPr lang="es-ES" sz="1400">
              <a:solidFill>
                <a:srgbClr val="FFFF66"/>
              </a:solidFill>
              <a:cs typeface="Times New Roman" pitchFamily="18" charset="0"/>
            </a:endParaRPr>
          </a:p>
        </p:txBody>
      </p:sp>
      <p:sp>
        <p:nvSpPr>
          <p:cNvPr id="15" name="TextBox 14"/>
          <p:cNvSpPr txBox="1">
            <a:spLocks noChangeArrowheads="1"/>
          </p:cNvSpPr>
          <p:nvPr>
            <p:custDataLst>
              <p:tags r:id="rId11"/>
            </p:custDataLst>
          </p:nvPr>
        </p:nvSpPr>
        <p:spPr bwMode="auto">
          <a:xfrm>
            <a:off x="463550" y="5829305"/>
            <a:ext cx="2359025" cy="674031"/>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lnSpc>
                <a:spcPct val="90000"/>
              </a:lnSpc>
              <a:spcBef>
                <a:spcPct val="30000"/>
              </a:spcBef>
              <a:buClr>
                <a:schemeClr val="tx2"/>
              </a:buClr>
              <a:buSzPct val="80000"/>
              <a:defRPr/>
            </a:pPr>
            <a:r>
              <a:rPr lang="es-ES" sz="1400" smtClean="0">
                <a:solidFill>
                  <a:srgbClr val="FFFF66"/>
                </a:solidFill>
                <a:cs typeface="Times New Roman" pitchFamily="18" charset="0"/>
              </a:rPr>
              <a:t>Integridad de datos con control centralizado o delegado</a:t>
            </a:r>
            <a:endParaRPr lang="es-ES" sz="1400">
              <a:solidFill>
                <a:srgbClr val="FFFF66"/>
              </a:solidFill>
              <a:cs typeface="Times New Roman" pitchFamily="18" charset="0"/>
            </a:endParaRPr>
          </a:p>
        </p:txBody>
      </p:sp>
      <p:sp>
        <p:nvSpPr>
          <p:cNvPr id="16" name="TextBox 15"/>
          <p:cNvSpPr txBox="1">
            <a:spLocks noChangeArrowheads="1"/>
          </p:cNvSpPr>
          <p:nvPr>
            <p:custDataLst>
              <p:tags r:id="rId12"/>
            </p:custDataLst>
          </p:nvPr>
        </p:nvSpPr>
        <p:spPr bwMode="auto">
          <a:xfrm>
            <a:off x="284163" y="3395666"/>
            <a:ext cx="2716212" cy="480131"/>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lnSpc>
                <a:spcPct val="90000"/>
              </a:lnSpc>
              <a:spcBef>
                <a:spcPct val="30000"/>
              </a:spcBef>
              <a:buClr>
                <a:schemeClr val="tx2"/>
              </a:buClr>
              <a:buSzPct val="80000"/>
              <a:buFont typeface="Wingdings" pitchFamily="2" charset="2"/>
              <a:buNone/>
              <a:defRPr/>
            </a:pPr>
            <a:r>
              <a:rPr lang="es-ES" sz="1400" smtClean="0">
                <a:solidFill>
                  <a:srgbClr val="FFFF66"/>
                </a:solidFill>
                <a:cs typeface="Times New Roman" pitchFamily="18" charset="0"/>
              </a:rPr>
              <a:t>Ayuda a mejorar la eficiencia de procesos</a:t>
            </a:r>
            <a:endParaRPr lang="es-ES" sz="1400">
              <a:solidFill>
                <a:srgbClr val="FFFF66"/>
              </a:solidFill>
            </a:endParaRPr>
          </a:p>
        </p:txBody>
      </p:sp>
      <p:sp>
        <p:nvSpPr>
          <p:cNvPr id="17" name="TextBox 16"/>
          <p:cNvSpPr txBox="1">
            <a:spLocks noChangeArrowheads="1"/>
          </p:cNvSpPr>
          <p:nvPr>
            <p:custDataLst>
              <p:tags r:id="rId13"/>
            </p:custDataLst>
          </p:nvPr>
        </p:nvSpPr>
        <p:spPr bwMode="auto">
          <a:xfrm>
            <a:off x="3405188" y="5122863"/>
            <a:ext cx="2430462" cy="674031"/>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lnSpc>
                <a:spcPct val="90000"/>
              </a:lnSpc>
              <a:spcBef>
                <a:spcPct val="30000"/>
              </a:spcBef>
              <a:buClr>
                <a:schemeClr val="tx2"/>
              </a:buClr>
              <a:buSzPct val="80000"/>
              <a:defRPr/>
            </a:pPr>
            <a:r>
              <a:rPr lang="es-ES" sz="1400" smtClean="0">
                <a:solidFill>
                  <a:srgbClr val="FFFF66"/>
                </a:solidFill>
                <a:cs typeface="Times New Roman" pitchFamily="18" charset="0"/>
              </a:rPr>
              <a:t>Compartir información y mantener a los equipos en la misma página</a:t>
            </a:r>
            <a:endParaRPr lang="es-ES" sz="1400">
              <a:solidFill>
                <a:srgbClr val="FFFF66"/>
              </a:solidFill>
              <a:cs typeface="Times New Roman" pitchFamily="18" charset="0"/>
            </a:endParaRPr>
          </a:p>
        </p:txBody>
      </p:sp>
      <p:sp>
        <p:nvSpPr>
          <p:cNvPr id="18" name="TextBox 17"/>
          <p:cNvSpPr txBox="1">
            <a:spLocks noChangeArrowheads="1"/>
          </p:cNvSpPr>
          <p:nvPr>
            <p:custDataLst>
              <p:tags r:id="rId14"/>
            </p:custDataLst>
          </p:nvPr>
        </p:nvSpPr>
        <p:spPr bwMode="auto">
          <a:xfrm>
            <a:off x="5953115" y="5829305"/>
            <a:ext cx="2870200" cy="286232"/>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lnSpc>
                <a:spcPct val="90000"/>
              </a:lnSpc>
              <a:spcBef>
                <a:spcPct val="30000"/>
              </a:spcBef>
              <a:buClr>
                <a:schemeClr val="tx2"/>
              </a:buClr>
              <a:buSzPct val="80000"/>
              <a:defRPr/>
            </a:pPr>
            <a:r>
              <a:rPr lang="es-ES" sz="1400" smtClean="0">
                <a:solidFill>
                  <a:srgbClr val="FFFF66"/>
                </a:solidFill>
                <a:cs typeface="Times New Roman" pitchFamily="18" charset="0"/>
              </a:rPr>
              <a:t>Despliegue rápido y contextual</a:t>
            </a:r>
            <a:endParaRPr lang="es-ES" sz="1400">
              <a:solidFill>
                <a:srgbClr val="FFFF66"/>
              </a:solidFill>
              <a:cs typeface="Times New Roman" pitchFamily="18" charset="0"/>
            </a:endParaRPr>
          </a:p>
        </p:txBody>
      </p:sp>
      <p:grpSp>
        <p:nvGrpSpPr>
          <p:cNvPr id="3" name="Group 44"/>
          <p:cNvGrpSpPr>
            <a:grpSpLocks/>
          </p:cNvGrpSpPr>
          <p:nvPr/>
        </p:nvGrpSpPr>
        <p:grpSpPr bwMode="ltGray">
          <a:xfrm>
            <a:off x="779463" y="2171703"/>
            <a:ext cx="1727200" cy="1260475"/>
            <a:chOff x="366173" y="1964789"/>
            <a:chExt cx="2241507" cy="1672812"/>
          </a:xfrm>
        </p:grpSpPr>
        <p:pic>
          <p:nvPicPr>
            <p:cNvPr id="8211" name="Rectangle 9960"/>
            <p:cNvPicPr>
              <a:picLocks noChangeAspect="1" noChangeArrowheads="1"/>
            </p:cNvPicPr>
            <p:nvPr/>
          </p:nvPicPr>
          <p:blipFill>
            <a:blip r:embed="rId21"/>
            <a:srcRect/>
            <a:stretch>
              <a:fillRect/>
            </a:stretch>
          </p:blipFill>
          <p:spPr bwMode="ltGray">
            <a:xfrm>
              <a:off x="366173" y="1964789"/>
              <a:ext cx="1547071" cy="1219284"/>
            </a:xfrm>
            <a:prstGeom prst="rect">
              <a:avLst/>
            </a:prstGeom>
            <a:noFill/>
            <a:ln w="9525">
              <a:noFill/>
              <a:miter lim="800000"/>
              <a:headEnd/>
              <a:tailEnd/>
            </a:ln>
          </p:spPr>
        </p:pic>
        <p:pic>
          <p:nvPicPr>
            <p:cNvPr id="8212" name="Rectangle 1046"/>
            <p:cNvPicPr>
              <a:picLocks noChangeAspect="1" noChangeArrowheads="1"/>
            </p:cNvPicPr>
            <p:nvPr/>
          </p:nvPicPr>
          <p:blipFill>
            <a:blip r:embed="rId22"/>
            <a:srcRect/>
            <a:stretch>
              <a:fillRect/>
            </a:stretch>
          </p:blipFill>
          <p:spPr bwMode="ltGray">
            <a:xfrm>
              <a:off x="927468" y="2377442"/>
              <a:ext cx="1680212" cy="1260159"/>
            </a:xfrm>
            <a:prstGeom prst="rect">
              <a:avLst/>
            </a:prstGeom>
            <a:noFill/>
            <a:ln w="9525">
              <a:noFill/>
              <a:miter lim="800000"/>
              <a:headEnd/>
              <a:tailEnd/>
            </a:ln>
          </p:spPr>
        </p:pic>
      </p:grpSp>
    </p:spTree>
  </p:cSld>
  <p:clrMapOvr>
    <a:masterClrMapping/>
  </p:clrMapOvr>
  <p:transition advTm="107558">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ctangle 12292"/>
          <p:cNvPicPr>
            <a:picLocks noChangeAspect="1" noChangeArrowheads="1"/>
          </p:cNvPicPr>
          <p:nvPr/>
        </p:nvPicPr>
        <p:blipFill>
          <a:blip r:embed="rId3"/>
          <a:srcRect/>
          <a:stretch>
            <a:fillRect/>
          </a:stretch>
        </p:blipFill>
        <p:spPr bwMode="ltGray">
          <a:xfrm>
            <a:off x="6429403" y="1357298"/>
            <a:ext cx="2109788" cy="1546225"/>
          </a:xfrm>
          <a:prstGeom prst="rect">
            <a:avLst/>
          </a:prstGeom>
          <a:noFill/>
          <a:ln w="9525">
            <a:noFill/>
            <a:miter lim="800000"/>
            <a:headEnd/>
            <a:tailEnd/>
          </a:ln>
        </p:spPr>
      </p:pic>
      <p:pic>
        <p:nvPicPr>
          <p:cNvPr id="6" name="Rectangle 12293"/>
          <p:cNvPicPr>
            <a:picLocks noChangeAspect="1" noChangeArrowheads="1"/>
          </p:cNvPicPr>
          <p:nvPr/>
        </p:nvPicPr>
        <p:blipFill>
          <a:blip r:embed="rId4"/>
          <a:srcRect/>
          <a:stretch>
            <a:fillRect/>
          </a:stretch>
        </p:blipFill>
        <p:spPr bwMode="ltGray">
          <a:xfrm>
            <a:off x="6583391" y="4526633"/>
            <a:ext cx="1989137" cy="1435100"/>
          </a:xfrm>
          <a:prstGeom prst="rect">
            <a:avLst/>
          </a:prstGeom>
          <a:noFill/>
          <a:ln w="9525">
            <a:noFill/>
            <a:miter lim="800000"/>
            <a:headEnd/>
            <a:tailEnd/>
          </a:ln>
        </p:spPr>
      </p:pic>
      <p:pic>
        <p:nvPicPr>
          <p:cNvPr id="7" name="Rectangle 9221"/>
          <p:cNvPicPr>
            <a:picLocks noChangeAspect="1" noChangeArrowheads="1"/>
          </p:cNvPicPr>
          <p:nvPr/>
        </p:nvPicPr>
        <p:blipFill>
          <a:blip r:embed="rId5"/>
          <a:srcRect/>
          <a:stretch>
            <a:fillRect/>
          </a:stretch>
        </p:blipFill>
        <p:spPr bwMode="ltGray">
          <a:xfrm>
            <a:off x="7213628" y="3043223"/>
            <a:ext cx="625475" cy="1365250"/>
          </a:xfrm>
          <a:prstGeom prst="rect">
            <a:avLst/>
          </a:prstGeom>
          <a:noFill/>
          <a:ln w="9525">
            <a:noFill/>
            <a:miter lim="800000"/>
            <a:headEnd/>
            <a:tailEnd/>
          </a:ln>
        </p:spPr>
      </p:pic>
      <p:sp>
        <p:nvSpPr>
          <p:cNvPr id="2" name="Title 1"/>
          <p:cNvSpPr>
            <a:spLocks noGrp="1"/>
          </p:cNvSpPr>
          <p:nvPr>
            <p:ph type="title"/>
          </p:nvPr>
        </p:nvSpPr>
        <p:spPr/>
        <p:txBody>
          <a:bodyPr/>
          <a:lstStyle/>
          <a:p>
            <a:r>
              <a:rPr lang="es-ES" smtClean="0"/>
              <a:t>Novedades en WSS 3.0</a:t>
            </a:r>
            <a:endParaRPr lang="es-ES"/>
          </a:p>
        </p:txBody>
      </p:sp>
      <p:sp>
        <p:nvSpPr>
          <p:cNvPr id="3" name="Content Placeholder 2"/>
          <p:cNvSpPr>
            <a:spLocks noGrp="1"/>
          </p:cNvSpPr>
          <p:nvPr>
            <p:ph idx="4294967295"/>
          </p:nvPr>
        </p:nvSpPr>
        <p:spPr>
          <a:xfrm>
            <a:off x="214324" y="1142984"/>
            <a:ext cx="6000750" cy="5062924"/>
          </a:xfrm>
        </p:spPr>
        <p:txBody>
          <a:bodyPr/>
          <a:lstStyle/>
          <a:p>
            <a:r>
              <a:rPr lang="es-ES" sz="2400" smtClean="0"/>
              <a:t>Nuevas herramientas de colaboración</a:t>
            </a:r>
          </a:p>
          <a:p>
            <a:pPr lvl="1"/>
            <a:r>
              <a:rPr lang="es-ES" sz="1800" smtClean="0"/>
              <a:t>Mejoras en la colaboración</a:t>
            </a:r>
          </a:p>
          <a:p>
            <a:pPr lvl="2"/>
            <a:r>
              <a:rPr lang="es-ES" sz="1600" smtClean="0"/>
              <a:t>Check-outs requeridos para editar</a:t>
            </a:r>
          </a:p>
          <a:p>
            <a:pPr lvl="2"/>
            <a:r>
              <a:rPr lang="es-ES" sz="1600" smtClean="0"/>
              <a:t>Versionado detallado</a:t>
            </a:r>
          </a:p>
          <a:p>
            <a:pPr lvl="2"/>
            <a:r>
              <a:rPr lang="es-ES" sz="1600" smtClean="0"/>
              <a:t>Mejoras en librerías de documentos</a:t>
            </a:r>
          </a:p>
          <a:p>
            <a:pPr lvl="1"/>
            <a:r>
              <a:rPr lang="es-ES" sz="1800" smtClean="0"/>
              <a:t>Acceso desde cualquier sitio</a:t>
            </a:r>
          </a:p>
          <a:p>
            <a:pPr lvl="2"/>
            <a:r>
              <a:rPr lang="es-ES" sz="1600" smtClean="0"/>
              <a:t>Sincronización con Outlook: Vistas offline, sincronización en dos sentidos para tareas, calendarios, contactos y discusiones</a:t>
            </a:r>
          </a:p>
          <a:p>
            <a:pPr lvl="2"/>
            <a:r>
              <a:rPr lang="es-ES" sz="1600" smtClean="0"/>
              <a:t>Mantenerse informado: Búsquedas, alertas, RSS y notificaciones de tareas</a:t>
            </a:r>
          </a:p>
          <a:p>
            <a:pPr lvl="2"/>
            <a:r>
              <a:rPr lang="es-ES" sz="1600" smtClean="0"/>
              <a:t>Movilidad: Algunos tipos de listas pueden sicronizarse a dispositivos móviles</a:t>
            </a:r>
          </a:p>
          <a:p>
            <a:pPr lvl="1"/>
            <a:r>
              <a:rPr lang="es-ES" sz="1800" smtClean="0"/>
              <a:t>Comunidad y Comunicación</a:t>
            </a:r>
          </a:p>
          <a:p>
            <a:pPr lvl="2"/>
            <a:r>
              <a:rPr lang="es-ES" sz="1600" smtClean="0"/>
              <a:t>Wikis y blogs</a:t>
            </a:r>
          </a:p>
          <a:p>
            <a:pPr lvl="2"/>
            <a:r>
              <a:rPr lang="es-ES" sz="1600" smtClean="0"/>
              <a:t>Personas y Grupos: Listas de distribución y email a sitios</a:t>
            </a:r>
          </a:p>
          <a:p>
            <a:pPr lvl="2"/>
            <a:r>
              <a:rPr lang="es-ES" sz="1600" smtClean="0"/>
              <a:t>Encuestras mejoradas, email y paneles de discusion</a:t>
            </a:r>
          </a:p>
          <a:p>
            <a:pPr lvl="2"/>
            <a:r>
              <a:rPr lang="es-ES" sz="1600" smtClean="0"/>
              <a:t>Diagramas de Gantt para seguimiento de tareas</a:t>
            </a:r>
          </a:p>
        </p:txBody>
      </p:sp>
    </p:spTree>
  </p:cSld>
  <p:clrMapOvr>
    <a:masterClrMapping/>
  </p:clrMapOvr>
  <p:transition advTm="37875">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invGray">
          <a:xfrm>
            <a:off x="292100" y="1801801"/>
            <a:ext cx="3067050" cy="379413"/>
          </a:xfrm>
          <a:prstGeom prst="roundRect">
            <a:avLst>
              <a:gd name="adj" fmla="val 5597"/>
            </a:avLst>
          </a:prstGeom>
          <a:solidFill>
            <a:srgbClr val="FFFFFF">
              <a:alpha val="30196"/>
            </a:srgbClr>
          </a:solidFill>
          <a:ln w="12700" algn="ctr">
            <a:noFill/>
            <a:round/>
            <a:headEnd/>
            <a:tailEnd/>
          </a:ln>
        </p:spPr>
        <p:txBody>
          <a:bodyPr lIns="91436" tIns="45718" rIns="91436" bIns="45718" anchor="ctr">
            <a:spAutoFit/>
          </a:bodyPr>
          <a:lstStyle/>
          <a:p>
            <a:pPr>
              <a:defRPr/>
            </a:pPr>
            <a:endParaRPr lang="es-ES">
              <a:latin typeface="+mn-lt"/>
            </a:endParaRPr>
          </a:p>
        </p:txBody>
      </p:sp>
      <p:sp>
        <p:nvSpPr>
          <p:cNvPr id="9219" name="Rectangle 3"/>
          <p:cNvSpPr>
            <a:spLocks noGrp="1" noChangeArrowheads="1"/>
          </p:cNvSpPr>
          <p:nvPr>
            <p:ph type="title"/>
          </p:nvPr>
        </p:nvSpPr>
        <p:spPr/>
        <p:txBody>
          <a:bodyPr>
            <a:normAutofit fontScale="90000"/>
          </a:bodyPr>
          <a:lstStyle/>
          <a:p>
            <a:pPr>
              <a:defRPr/>
            </a:pPr>
            <a:r>
              <a:rPr lang="es-ES" smtClean="0"/>
              <a:t>Arquitectura de IIS6</a:t>
            </a:r>
            <a:br>
              <a:rPr lang="es-ES" smtClean="0"/>
            </a:br>
            <a:r>
              <a:rPr lang="es-ES" sz="3100" smtClean="0">
                <a:solidFill>
                  <a:schemeClr val="tx1">
                    <a:lumMod val="85000"/>
                  </a:schemeClr>
                </a:solidFill>
              </a:rPr>
              <a:t>Procesado de peticiones</a:t>
            </a:r>
          </a:p>
        </p:txBody>
      </p:sp>
      <p:sp>
        <p:nvSpPr>
          <p:cNvPr id="9221" name="AutoShape 8"/>
          <p:cNvSpPr>
            <a:spLocks noChangeArrowheads="1"/>
          </p:cNvSpPr>
          <p:nvPr/>
        </p:nvSpPr>
        <p:spPr bwMode="invGray">
          <a:xfrm>
            <a:off x="330200" y="4692639"/>
            <a:ext cx="2952750" cy="392112"/>
          </a:xfrm>
          <a:prstGeom prst="roundRect">
            <a:avLst>
              <a:gd name="adj" fmla="val 16667"/>
            </a:avLst>
          </a:prstGeom>
          <a:solidFill>
            <a:srgbClr val="1D154B">
              <a:alpha val="30196"/>
            </a:srgbClr>
          </a:solidFill>
          <a:ln w="12700" algn="ctr">
            <a:noFill/>
            <a:round/>
            <a:headEnd/>
            <a:tailEnd/>
          </a:ln>
        </p:spPr>
        <p:txBody>
          <a:bodyPr lIns="91436" tIns="45718" rIns="91436" bIns="45718" anchor="ctr">
            <a:spAutoFit/>
          </a:bodyPr>
          <a:lstStyle/>
          <a:p>
            <a:pPr algn="ctr">
              <a:lnSpc>
                <a:spcPct val="85000"/>
              </a:lnSpc>
              <a:spcBef>
                <a:spcPct val="20000"/>
              </a:spcBef>
              <a:defRPr/>
            </a:pPr>
            <a:r>
              <a:rPr lang="es-ES" sz="2000" b="1">
                <a:solidFill>
                  <a:srgbClr val="FFC000"/>
                </a:solidFill>
                <a:latin typeface="+mn-lt"/>
              </a:rPr>
              <a:t>Envio de Respuestas</a:t>
            </a:r>
          </a:p>
        </p:txBody>
      </p:sp>
      <p:sp>
        <p:nvSpPr>
          <p:cNvPr id="9222" name="AutoShape 9"/>
          <p:cNvSpPr>
            <a:spLocks noChangeArrowheads="1"/>
          </p:cNvSpPr>
          <p:nvPr/>
        </p:nvSpPr>
        <p:spPr bwMode="invGray">
          <a:xfrm>
            <a:off x="606425" y="5038714"/>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Log</a:t>
            </a:r>
          </a:p>
        </p:txBody>
      </p:sp>
      <p:sp>
        <p:nvSpPr>
          <p:cNvPr id="9223" name="AutoShape 10"/>
          <p:cNvSpPr>
            <a:spLocks noChangeArrowheads="1"/>
          </p:cNvSpPr>
          <p:nvPr/>
        </p:nvSpPr>
        <p:spPr bwMode="invGray">
          <a:xfrm>
            <a:off x="1778000" y="5038714"/>
            <a:ext cx="1463675" cy="333375"/>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Compresión</a:t>
            </a:r>
          </a:p>
        </p:txBody>
      </p:sp>
      <p:sp>
        <p:nvSpPr>
          <p:cNvPr id="9224" name="AutoShape 11"/>
          <p:cNvSpPr>
            <a:spLocks noChangeArrowheads="1"/>
          </p:cNvSpPr>
          <p:nvPr/>
        </p:nvSpPr>
        <p:spPr bwMode="invGray">
          <a:xfrm>
            <a:off x="558800" y="2276464"/>
            <a:ext cx="91122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NTLM</a:t>
            </a:r>
          </a:p>
        </p:txBody>
      </p:sp>
      <p:sp>
        <p:nvSpPr>
          <p:cNvPr id="9225" name="AutoShape 12"/>
          <p:cNvSpPr>
            <a:spLocks noChangeArrowheads="1"/>
          </p:cNvSpPr>
          <p:nvPr/>
        </p:nvSpPr>
        <p:spPr bwMode="invGray">
          <a:xfrm>
            <a:off x="1444625" y="2276464"/>
            <a:ext cx="91122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Basic</a:t>
            </a:r>
          </a:p>
        </p:txBody>
      </p:sp>
      <p:sp>
        <p:nvSpPr>
          <p:cNvPr id="9226" name="AutoShape 13"/>
          <p:cNvSpPr>
            <a:spLocks noChangeArrowheads="1"/>
          </p:cNvSpPr>
          <p:nvPr/>
        </p:nvSpPr>
        <p:spPr bwMode="invGray">
          <a:xfrm>
            <a:off x="317500" y="2943214"/>
            <a:ext cx="1733550" cy="1395412"/>
          </a:xfrm>
          <a:prstGeom prst="roundRect">
            <a:avLst>
              <a:gd name="adj" fmla="val 16667"/>
            </a:avLst>
          </a:prstGeom>
          <a:solidFill>
            <a:srgbClr val="1D154B">
              <a:alpha val="30196"/>
            </a:srgbClr>
          </a:solidFill>
          <a:ln w="12700" algn="ctr">
            <a:noFill/>
            <a:round/>
            <a:headEnd/>
            <a:tailEnd/>
          </a:ln>
        </p:spPr>
        <p:txBody>
          <a:bodyPr lIns="45718" tIns="45718" rIns="45718" bIns="45718" anchor="ctr">
            <a:spAutoFit/>
          </a:bodyPr>
          <a:lstStyle/>
          <a:p>
            <a:pPr algn="ctr">
              <a:lnSpc>
                <a:spcPct val="85000"/>
              </a:lnSpc>
              <a:spcBef>
                <a:spcPct val="20000"/>
              </a:spcBef>
              <a:defRPr/>
            </a:pPr>
            <a:endParaRPr lang="es-ES" sz="2000" b="1">
              <a:solidFill>
                <a:schemeClr val="bg2"/>
              </a:solidFill>
              <a:latin typeface="+mn-lt"/>
            </a:endParaRPr>
          </a:p>
          <a:p>
            <a:pPr algn="ctr">
              <a:lnSpc>
                <a:spcPct val="85000"/>
              </a:lnSpc>
              <a:spcBef>
                <a:spcPct val="20000"/>
              </a:spcBef>
              <a:defRPr/>
            </a:pPr>
            <a:r>
              <a:rPr lang="es-ES" sz="2000" b="1">
                <a:solidFill>
                  <a:srgbClr val="FFC000"/>
                </a:solidFill>
                <a:latin typeface="+mn-lt"/>
              </a:rPr>
              <a:t>Determinar Manejador</a:t>
            </a:r>
          </a:p>
          <a:p>
            <a:pPr algn="ctr">
              <a:lnSpc>
                <a:spcPct val="85000"/>
              </a:lnSpc>
              <a:spcBef>
                <a:spcPct val="20000"/>
              </a:spcBef>
              <a:defRPr/>
            </a:pPr>
            <a:endParaRPr lang="es-ES" sz="2000" b="1">
              <a:solidFill>
                <a:schemeClr val="bg2"/>
              </a:solidFill>
              <a:latin typeface="+mn-lt"/>
            </a:endParaRPr>
          </a:p>
        </p:txBody>
      </p:sp>
      <p:sp>
        <p:nvSpPr>
          <p:cNvPr id="9227" name="AutoShape 14"/>
          <p:cNvSpPr>
            <a:spLocks noChangeArrowheads="1"/>
          </p:cNvSpPr>
          <p:nvPr/>
        </p:nvSpPr>
        <p:spPr bwMode="invGray">
          <a:xfrm>
            <a:off x="2433638" y="2989251"/>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CGI</a:t>
            </a:r>
          </a:p>
        </p:txBody>
      </p:sp>
      <p:sp>
        <p:nvSpPr>
          <p:cNvPr id="9228" name="AutoShape 15"/>
          <p:cNvSpPr>
            <a:spLocks noChangeArrowheads="1"/>
          </p:cNvSpPr>
          <p:nvPr/>
        </p:nvSpPr>
        <p:spPr bwMode="invGray">
          <a:xfrm>
            <a:off x="2433638" y="3379776"/>
            <a:ext cx="874712" cy="565150"/>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Static File</a:t>
            </a:r>
          </a:p>
        </p:txBody>
      </p:sp>
      <p:sp>
        <p:nvSpPr>
          <p:cNvPr id="9229" name="AutoShape 16"/>
          <p:cNvSpPr>
            <a:spLocks noChangeArrowheads="1"/>
          </p:cNvSpPr>
          <p:nvPr/>
        </p:nvSpPr>
        <p:spPr bwMode="invGray">
          <a:xfrm>
            <a:off x="371475" y="1919276"/>
            <a:ext cx="2911475" cy="392113"/>
          </a:xfrm>
          <a:prstGeom prst="roundRect">
            <a:avLst>
              <a:gd name="adj" fmla="val 16667"/>
            </a:avLst>
          </a:prstGeom>
          <a:solidFill>
            <a:srgbClr val="1D154B">
              <a:alpha val="30196"/>
            </a:srgbClr>
          </a:solidFill>
          <a:ln w="9525" algn="ctr">
            <a:noFill/>
            <a:round/>
            <a:headEnd/>
            <a:tailEnd/>
          </a:ln>
        </p:spPr>
        <p:txBody>
          <a:bodyPr lIns="91436" tIns="45718" rIns="91436" bIns="45718" anchor="ctr">
            <a:spAutoFit/>
          </a:bodyPr>
          <a:lstStyle/>
          <a:p>
            <a:pPr algn="ctr">
              <a:lnSpc>
                <a:spcPct val="85000"/>
              </a:lnSpc>
              <a:spcBef>
                <a:spcPct val="20000"/>
              </a:spcBef>
              <a:defRPr/>
            </a:pPr>
            <a:r>
              <a:rPr lang="es-ES" sz="2000" b="1">
                <a:solidFill>
                  <a:srgbClr val="FFC000"/>
                </a:solidFill>
                <a:latin typeface="+mn-lt"/>
              </a:rPr>
              <a:t>Autenticación</a:t>
            </a:r>
          </a:p>
        </p:txBody>
      </p:sp>
      <p:sp>
        <p:nvSpPr>
          <p:cNvPr id="9230" name="AutoShape 17"/>
          <p:cNvSpPr>
            <a:spLocks noChangeArrowheads="1"/>
          </p:cNvSpPr>
          <p:nvPr/>
        </p:nvSpPr>
        <p:spPr bwMode="invGray">
          <a:xfrm>
            <a:off x="2336800" y="2279639"/>
            <a:ext cx="906463"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Anon</a:t>
            </a:r>
          </a:p>
        </p:txBody>
      </p:sp>
      <p:sp>
        <p:nvSpPr>
          <p:cNvPr id="234515" name="Rectangle 19"/>
          <p:cNvSpPr>
            <a:spLocks noChangeArrowheads="1"/>
          </p:cNvSpPr>
          <p:nvPr/>
        </p:nvSpPr>
        <p:spPr bwMode="invGray">
          <a:xfrm>
            <a:off x="4092575" y="1785926"/>
            <a:ext cx="4181475" cy="1112838"/>
          </a:xfrm>
          <a:prstGeom prst="rect">
            <a:avLst/>
          </a:prstGeom>
          <a:noFill/>
          <a:ln w="12700" algn="ctr">
            <a:noFill/>
            <a:miter lim="800000"/>
            <a:headEnd/>
            <a:tailEnd/>
          </a:ln>
          <a:effectLst/>
        </p:spPr>
        <p:txBody>
          <a:bodyPr lIns="91436" tIns="45718" rIns="91436" bIns="45718">
            <a:spAutoFit/>
          </a:bodyPr>
          <a:lstStyle/>
          <a:p>
            <a:pPr>
              <a:lnSpc>
                <a:spcPct val="85000"/>
              </a:lnSpc>
              <a:spcBef>
                <a:spcPct val="20000"/>
              </a:spcBef>
              <a:defRPr/>
            </a:pPr>
            <a:r>
              <a:rPr lang="es-ES" sz="2600">
                <a:effectLst>
                  <a:outerShdw blurRad="38100" dist="38100" dir="2700000" algn="tl">
                    <a:srgbClr val="000000"/>
                  </a:outerShdw>
                </a:effectLst>
                <a:latin typeface="+mn-lt"/>
              </a:rPr>
              <a:t>Implementación Monolítica. Instala </a:t>
            </a:r>
            <a:r>
              <a:rPr lang="es-ES" sz="2600" b="1">
                <a:solidFill>
                  <a:srgbClr val="FFC000"/>
                </a:solidFill>
                <a:effectLst>
                  <a:outerShdw blurRad="38100" dist="38100" dir="2700000" algn="tl">
                    <a:srgbClr val="000000"/>
                  </a:outerShdw>
                </a:effectLst>
                <a:latin typeface="+mn-lt"/>
              </a:rPr>
              <a:t>todo o nada…</a:t>
            </a:r>
          </a:p>
        </p:txBody>
      </p:sp>
      <p:sp>
        <p:nvSpPr>
          <p:cNvPr id="234516" name="Rectangle 20"/>
          <p:cNvSpPr>
            <a:spLocks noChangeArrowheads="1"/>
          </p:cNvSpPr>
          <p:nvPr/>
        </p:nvSpPr>
        <p:spPr bwMode="invGray">
          <a:xfrm>
            <a:off x="3711575" y="4852976"/>
            <a:ext cx="5229225" cy="1112838"/>
          </a:xfrm>
          <a:prstGeom prst="rect">
            <a:avLst/>
          </a:prstGeom>
          <a:noFill/>
          <a:ln w="12700" algn="ctr">
            <a:noFill/>
            <a:miter lim="800000"/>
            <a:headEnd/>
            <a:tailEnd/>
          </a:ln>
          <a:effectLst/>
        </p:spPr>
        <p:txBody>
          <a:bodyPr lIns="91436" tIns="45718" rIns="91436" bIns="45718">
            <a:spAutoFit/>
          </a:bodyPr>
          <a:lstStyle/>
          <a:p>
            <a:pPr>
              <a:lnSpc>
                <a:spcPct val="85000"/>
              </a:lnSpc>
              <a:spcBef>
                <a:spcPct val="10000"/>
              </a:spcBef>
              <a:defRPr/>
            </a:pPr>
            <a:r>
              <a:rPr lang="es-ES" sz="2600">
                <a:effectLst>
                  <a:outerShdw blurRad="38100" dist="38100" dir="2700000" algn="tl">
                    <a:srgbClr val="000000"/>
                  </a:outerShdw>
                </a:effectLst>
                <a:latin typeface="+mn-lt"/>
              </a:rPr>
              <a:t>Extensibilidad del la funcionalidad del servidor </a:t>
            </a:r>
            <a:r>
              <a:rPr lang="es-ES" sz="2600" smtClean="0">
                <a:effectLst>
                  <a:outerShdw blurRad="38100" dist="38100" dir="2700000" algn="tl">
                    <a:srgbClr val="000000"/>
                  </a:outerShdw>
                </a:effectLst>
                <a:latin typeface="+mn-lt"/>
              </a:rPr>
              <a:t>solamente </a:t>
            </a:r>
            <a:r>
              <a:rPr lang="es-ES" sz="2600">
                <a:effectLst>
                  <a:outerShdw blurRad="38100" dist="38100" dir="2700000" algn="tl">
                    <a:srgbClr val="000000"/>
                  </a:outerShdw>
                </a:effectLst>
                <a:latin typeface="+mn-lt"/>
              </a:rPr>
              <a:t>a través de </a:t>
            </a:r>
            <a:r>
              <a:rPr lang="es-ES" sz="2600" b="1">
                <a:solidFill>
                  <a:srgbClr val="FFC000"/>
                </a:solidFill>
                <a:effectLst>
                  <a:outerShdw blurRad="38100" dist="38100" dir="2700000" algn="tl">
                    <a:srgbClr val="000000"/>
                  </a:outerShdw>
                </a:effectLst>
                <a:latin typeface="+mn-lt"/>
              </a:rPr>
              <a:t>ISAPI…</a:t>
            </a:r>
          </a:p>
        </p:txBody>
      </p:sp>
      <p:sp>
        <p:nvSpPr>
          <p:cNvPr id="234517" name="AutoShape 21"/>
          <p:cNvSpPr>
            <a:spLocks noChangeArrowheads="1"/>
          </p:cNvSpPr>
          <p:nvPr/>
        </p:nvSpPr>
        <p:spPr bwMode="invGray">
          <a:xfrm>
            <a:off x="3557588" y="3489314"/>
            <a:ext cx="1646237" cy="534987"/>
          </a:xfrm>
          <a:prstGeom prst="roundRect">
            <a:avLst>
              <a:gd name="adj" fmla="val 0"/>
            </a:avLst>
          </a:prstGeom>
          <a:solidFill>
            <a:srgbClr val="FFFFFF">
              <a:alpha val="65097"/>
            </a:srgbClr>
          </a:solidFill>
          <a:ln w="38100" algn="ctr">
            <a:solidFill>
              <a:schemeClr val="tx1"/>
            </a:solidFill>
            <a:round/>
            <a:headEnd/>
            <a:tailEnd/>
          </a:ln>
        </p:spPr>
        <p:txBody>
          <a:bodyPr lIns="91436" tIns="45718" rIns="91436" bIns="45718" anchor="ctr">
            <a:spAutoFit/>
          </a:bodyPr>
          <a:lstStyle/>
          <a:p>
            <a:pPr algn="ctr">
              <a:lnSpc>
                <a:spcPct val="120000"/>
              </a:lnSpc>
              <a:spcAft>
                <a:spcPct val="20000"/>
              </a:spcAft>
              <a:defRPr/>
            </a:pPr>
            <a:r>
              <a:rPr lang="es-ES" sz="2400" b="1">
                <a:solidFill>
                  <a:srgbClr val="1D154B"/>
                </a:solidFill>
                <a:latin typeface="+mn-lt"/>
              </a:rPr>
              <a:t>ASP.NET</a:t>
            </a:r>
          </a:p>
        </p:txBody>
      </p:sp>
      <p:sp>
        <p:nvSpPr>
          <p:cNvPr id="234518" name="AutoShape 22"/>
          <p:cNvSpPr>
            <a:spLocks noChangeArrowheads="1"/>
          </p:cNvSpPr>
          <p:nvPr/>
        </p:nvSpPr>
        <p:spPr bwMode="invGray">
          <a:xfrm>
            <a:off x="3548063" y="4232264"/>
            <a:ext cx="1646237" cy="534987"/>
          </a:xfrm>
          <a:prstGeom prst="roundRect">
            <a:avLst>
              <a:gd name="adj" fmla="val 0"/>
            </a:avLst>
          </a:prstGeom>
          <a:solidFill>
            <a:srgbClr val="FFFFFF">
              <a:alpha val="65097"/>
            </a:srgbClr>
          </a:solidFill>
          <a:ln w="38100" algn="ctr">
            <a:solidFill>
              <a:schemeClr val="tx1"/>
            </a:solidFill>
            <a:round/>
            <a:headEnd/>
            <a:tailEnd/>
          </a:ln>
        </p:spPr>
        <p:txBody>
          <a:bodyPr lIns="91436" tIns="45718" rIns="91436" bIns="45718" anchor="ctr">
            <a:spAutoFit/>
          </a:bodyPr>
          <a:lstStyle/>
          <a:p>
            <a:pPr algn="ctr">
              <a:lnSpc>
                <a:spcPct val="120000"/>
              </a:lnSpc>
              <a:spcAft>
                <a:spcPct val="20000"/>
              </a:spcAft>
              <a:defRPr/>
            </a:pPr>
            <a:r>
              <a:rPr lang="es-ES" sz="2400" b="1">
                <a:solidFill>
                  <a:srgbClr val="1D154B"/>
                </a:solidFill>
                <a:latin typeface="+mn-lt"/>
              </a:rPr>
              <a:t>PHP</a:t>
            </a:r>
          </a:p>
        </p:txBody>
      </p:sp>
      <p:sp>
        <p:nvSpPr>
          <p:cNvPr id="9235" name="AutoShape 23"/>
          <p:cNvSpPr>
            <a:spLocks noChangeArrowheads="1"/>
          </p:cNvSpPr>
          <p:nvPr/>
        </p:nvSpPr>
        <p:spPr bwMode="invGray">
          <a:xfrm>
            <a:off x="2443163" y="4008426"/>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ISAPI</a:t>
            </a:r>
          </a:p>
        </p:txBody>
      </p:sp>
      <p:sp>
        <p:nvSpPr>
          <p:cNvPr id="234520" name="Line 24"/>
          <p:cNvSpPr>
            <a:spLocks noChangeShapeType="1"/>
          </p:cNvSpPr>
          <p:nvPr/>
        </p:nvSpPr>
        <p:spPr bwMode="invGray">
          <a:xfrm flipV="1">
            <a:off x="3240088" y="3883014"/>
            <a:ext cx="304800" cy="242887"/>
          </a:xfrm>
          <a:prstGeom prst="line">
            <a:avLst/>
          </a:prstGeom>
          <a:noFill/>
          <a:ln w="38100">
            <a:solidFill>
              <a:schemeClr val="tx1"/>
            </a:solidFill>
            <a:round/>
            <a:headEnd/>
            <a:tailEnd type="triangle" w="med" len="med"/>
          </a:ln>
        </p:spPr>
        <p:txBody>
          <a:bodyPr lIns="91436" tIns="45718" rIns="91436" bIns="45718">
            <a:spAutoFit/>
          </a:bodyPr>
          <a:lstStyle/>
          <a:p>
            <a:pPr>
              <a:defRPr/>
            </a:pPr>
            <a:endParaRPr lang="es-ES">
              <a:latin typeface="+mn-lt"/>
            </a:endParaRPr>
          </a:p>
        </p:txBody>
      </p:sp>
      <p:sp>
        <p:nvSpPr>
          <p:cNvPr id="234521" name="Line 25"/>
          <p:cNvSpPr>
            <a:spLocks noChangeShapeType="1"/>
          </p:cNvSpPr>
          <p:nvPr/>
        </p:nvSpPr>
        <p:spPr bwMode="invGray">
          <a:xfrm>
            <a:off x="3230563" y="4121139"/>
            <a:ext cx="314325" cy="176212"/>
          </a:xfrm>
          <a:prstGeom prst="line">
            <a:avLst/>
          </a:prstGeom>
          <a:noFill/>
          <a:ln w="38100">
            <a:solidFill>
              <a:schemeClr val="tx1"/>
            </a:solidFill>
            <a:round/>
            <a:headEnd/>
            <a:tailEnd type="triangle" w="med" len="med"/>
          </a:ln>
        </p:spPr>
        <p:txBody>
          <a:bodyPr lIns="91436" tIns="45718" rIns="91436" bIns="45718">
            <a:spAutoFit/>
          </a:bodyPr>
          <a:lstStyle/>
          <a:p>
            <a:pPr>
              <a:defRPr/>
            </a:pPr>
            <a:endParaRPr lang="es-ES">
              <a:latin typeface="+mn-lt"/>
            </a:endParaRPr>
          </a:p>
        </p:txBody>
      </p:sp>
      <p:sp>
        <p:nvSpPr>
          <p:cNvPr id="9238" name="Line 26"/>
          <p:cNvSpPr>
            <a:spLocks noChangeShapeType="1"/>
          </p:cNvSpPr>
          <p:nvPr/>
        </p:nvSpPr>
        <p:spPr bwMode="invGray">
          <a:xfrm flipV="1">
            <a:off x="2001838" y="3306751"/>
            <a:ext cx="447675" cy="357188"/>
          </a:xfrm>
          <a:prstGeom prst="line">
            <a:avLst/>
          </a:prstGeom>
          <a:noFill/>
          <a:ln w="28575" cap="rnd">
            <a:solidFill>
              <a:srgbClr val="333333"/>
            </a:solidFill>
            <a:prstDash val="sysDot"/>
            <a:round/>
            <a:headEnd/>
            <a:tailEnd type="triangle" w="med" len="med"/>
          </a:ln>
        </p:spPr>
        <p:txBody>
          <a:bodyPr lIns="91436" tIns="45718" rIns="91436" bIns="45718">
            <a:spAutoFit/>
          </a:bodyPr>
          <a:lstStyle/>
          <a:p>
            <a:pPr>
              <a:defRPr/>
            </a:pPr>
            <a:endParaRPr lang="es-ES">
              <a:latin typeface="+mn-lt"/>
            </a:endParaRPr>
          </a:p>
        </p:txBody>
      </p:sp>
      <p:sp>
        <p:nvSpPr>
          <p:cNvPr id="9239" name="Line 27"/>
          <p:cNvSpPr>
            <a:spLocks noChangeShapeType="1"/>
          </p:cNvSpPr>
          <p:nvPr/>
        </p:nvSpPr>
        <p:spPr bwMode="invGray">
          <a:xfrm>
            <a:off x="2006600" y="3659176"/>
            <a:ext cx="438150" cy="371475"/>
          </a:xfrm>
          <a:prstGeom prst="line">
            <a:avLst/>
          </a:prstGeom>
          <a:noFill/>
          <a:ln w="28575" cap="rnd">
            <a:solidFill>
              <a:srgbClr val="333333"/>
            </a:solidFill>
            <a:prstDash val="sysDot"/>
            <a:round/>
            <a:headEnd/>
            <a:tailEnd type="triangle" w="med" len="med"/>
          </a:ln>
        </p:spPr>
        <p:txBody>
          <a:bodyPr lIns="91436" tIns="45718" rIns="91436" bIns="45718">
            <a:spAutoFit/>
          </a:bodyPr>
          <a:lstStyle/>
          <a:p>
            <a:pPr>
              <a:defRPr/>
            </a:pPr>
            <a:endParaRPr lang="es-ES">
              <a:latin typeface="+mn-lt"/>
            </a:endParaRPr>
          </a:p>
        </p:txBody>
      </p:sp>
      <p:sp>
        <p:nvSpPr>
          <p:cNvPr id="9240" name="Line 28"/>
          <p:cNvSpPr>
            <a:spLocks noChangeShapeType="1"/>
          </p:cNvSpPr>
          <p:nvPr/>
        </p:nvSpPr>
        <p:spPr bwMode="invGray">
          <a:xfrm>
            <a:off x="2044700" y="3654414"/>
            <a:ext cx="376238" cy="0"/>
          </a:xfrm>
          <a:prstGeom prst="line">
            <a:avLst/>
          </a:prstGeom>
          <a:noFill/>
          <a:ln w="28575" cap="rnd">
            <a:solidFill>
              <a:srgbClr val="333333"/>
            </a:solidFill>
            <a:prstDash val="sysDot"/>
            <a:round/>
            <a:headEnd/>
            <a:tailEnd type="triangle" w="med" len="med"/>
          </a:ln>
        </p:spPr>
        <p:txBody>
          <a:bodyPr lIns="91436" tIns="45718" rIns="91436" bIns="45718">
            <a:spAutoFit/>
          </a:bodyPr>
          <a:lstStyle/>
          <a:p>
            <a:pPr>
              <a:defRPr/>
            </a:pPr>
            <a:endParaRPr lang="es-ES">
              <a:latin typeface="+mn-lt"/>
            </a:endParaRPr>
          </a:p>
        </p:txBody>
      </p:sp>
      <p:sp>
        <p:nvSpPr>
          <p:cNvPr id="9241" name="AutoShape 29"/>
          <p:cNvSpPr>
            <a:spLocks noChangeArrowheads="1"/>
          </p:cNvSpPr>
          <p:nvPr/>
        </p:nvSpPr>
        <p:spPr bwMode="invGray">
          <a:xfrm>
            <a:off x="561975" y="2552689"/>
            <a:ext cx="2730500" cy="350837"/>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defRPr/>
            </a:pPr>
            <a:r>
              <a:rPr lang="es-ES" sz="2000" b="1">
                <a:solidFill>
                  <a:schemeClr val="bg1"/>
                </a:solidFill>
                <a:latin typeface="+mn-lt"/>
              </a:rPr>
              <a:t>…</a:t>
            </a:r>
          </a:p>
        </p:txBody>
      </p:sp>
      <p:sp>
        <p:nvSpPr>
          <p:cNvPr id="9242" name="AutoShape 30"/>
          <p:cNvSpPr>
            <a:spLocks noChangeArrowheads="1"/>
          </p:cNvSpPr>
          <p:nvPr/>
        </p:nvSpPr>
        <p:spPr bwMode="invGray">
          <a:xfrm>
            <a:off x="552450" y="4329101"/>
            <a:ext cx="2730500" cy="350838"/>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defRPr/>
            </a:pPr>
            <a:r>
              <a:rPr lang="es-ES" sz="2000" b="1">
                <a:solidFill>
                  <a:schemeClr val="bg1"/>
                </a:solidFill>
                <a:latin typeface="+mn-lt"/>
              </a:rPr>
              <a:t>…</a:t>
            </a:r>
          </a:p>
        </p:txBody>
      </p:sp>
    </p:spTree>
    <p:custDataLst>
      <p:tags r:id="rId1"/>
    </p:custDataLst>
  </p:cSld>
  <p:clrMapOvr>
    <a:masterClrMapping/>
  </p:clrMapOvr>
  <p:transition advTm="3929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516">
                                            <p:txEl>
                                              <p:pRg st="0" end="0"/>
                                            </p:txEl>
                                          </p:spTgt>
                                        </p:tgtEl>
                                        <p:attrNameLst>
                                          <p:attrName>style.visibility</p:attrName>
                                        </p:attrNameLst>
                                      </p:cBhvr>
                                      <p:to>
                                        <p:strVal val="visible"/>
                                      </p:to>
                                    </p:set>
                                  </p:childTnLst>
                                </p:cTn>
                              </p:par>
                              <p:par>
                                <p:cTn id="11" presetID="53" presetClass="entr" presetSubtype="0" fill="hold" grpId="0" nodeType="withEffect">
                                  <p:stCondLst>
                                    <p:cond delay="0"/>
                                  </p:stCondLst>
                                  <p:childTnLst>
                                    <p:set>
                                      <p:cBhvr>
                                        <p:cTn id="12" dur="1" fill="hold">
                                          <p:stCondLst>
                                            <p:cond delay="0"/>
                                          </p:stCondLst>
                                        </p:cTn>
                                        <p:tgtEl>
                                          <p:spTgt spid="234517"/>
                                        </p:tgtEl>
                                        <p:attrNameLst>
                                          <p:attrName>style.visibility</p:attrName>
                                        </p:attrNameLst>
                                      </p:cBhvr>
                                      <p:to>
                                        <p:strVal val="visible"/>
                                      </p:to>
                                    </p:set>
                                    <p:anim calcmode="lin" valueType="num">
                                      <p:cBhvr>
                                        <p:cTn id="13" dur="500" fill="hold"/>
                                        <p:tgtEl>
                                          <p:spTgt spid="234517"/>
                                        </p:tgtEl>
                                        <p:attrNameLst>
                                          <p:attrName>ppt_w</p:attrName>
                                        </p:attrNameLst>
                                      </p:cBhvr>
                                      <p:tavLst>
                                        <p:tav tm="0">
                                          <p:val>
                                            <p:fltVal val="0"/>
                                          </p:val>
                                        </p:tav>
                                        <p:tav tm="100000">
                                          <p:val>
                                            <p:strVal val="#ppt_w"/>
                                          </p:val>
                                        </p:tav>
                                      </p:tavLst>
                                    </p:anim>
                                    <p:anim calcmode="lin" valueType="num">
                                      <p:cBhvr>
                                        <p:cTn id="14" dur="500" fill="hold"/>
                                        <p:tgtEl>
                                          <p:spTgt spid="234517"/>
                                        </p:tgtEl>
                                        <p:attrNameLst>
                                          <p:attrName>ppt_h</p:attrName>
                                        </p:attrNameLst>
                                      </p:cBhvr>
                                      <p:tavLst>
                                        <p:tav tm="0">
                                          <p:val>
                                            <p:fltVal val="0"/>
                                          </p:val>
                                        </p:tav>
                                        <p:tav tm="100000">
                                          <p:val>
                                            <p:strVal val="#ppt_h"/>
                                          </p:val>
                                        </p:tav>
                                      </p:tavLst>
                                    </p:anim>
                                    <p:animEffect transition="in" filter="fade">
                                      <p:cBhvr>
                                        <p:cTn id="15" dur="500"/>
                                        <p:tgtEl>
                                          <p:spTgt spid="234517"/>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234518"/>
                                        </p:tgtEl>
                                        <p:attrNameLst>
                                          <p:attrName>style.visibility</p:attrName>
                                        </p:attrNameLst>
                                      </p:cBhvr>
                                      <p:to>
                                        <p:strVal val="visible"/>
                                      </p:to>
                                    </p:set>
                                    <p:anim calcmode="lin" valueType="num">
                                      <p:cBhvr>
                                        <p:cTn id="18" dur="500" fill="hold"/>
                                        <p:tgtEl>
                                          <p:spTgt spid="234518"/>
                                        </p:tgtEl>
                                        <p:attrNameLst>
                                          <p:attrName>ppt_w</p:attrName>
                                        </p:attrNameLst>
                                      </p:cBhvr>
                                      <p:tavLst>
                                        <p:tav tm="0">
                                          <p:val>
                                            <p:fltVal val="0"/>
                                          </p:val>
                                        </p:tav>
                                        <p:tav tm="100000">
                                          <p:val>
                                            <p:strVal val="#ppt_w"/>
                                          </p:val>
                                        </p:tav>
                                      </p:tavLst>
                                    </p:anim>
                                    <p:anim calcmode="lin" valueType="num">
                                      <p:cBhvr>
                                        <p:cTn id="19" dur="500" fill="hold"/>
                                        <p:tgtEl>
                                          <p:spTgt spid="234518"/>
                                        </p:tgtEl>
                                        <p:attrNameLst>
                                          <p:attrName>ppt_h</p:attrName>
                                        </p:attrNameLst>
                                      </p:cBhvr>
                                      <p:tavLst>
                                        <p:tav tm="0">
                                          <p:val>
                                            <p:fltVal val="0"/>
                                          </p:val>
                                        </p:tav>
                                        <p:tav tm="100000">
                                          <p:val>
                                            <p:strVal val="#ppt_h"/>
                                          </p:val>
                                        </p:tav>
                                      </p:tavLst>
                                    </p:anim>
                                    <p:animEffect transition="in" filter="fade">
                                      <p:cBhvr>
                                        <p:cTn id="20" dur="500"/>
                                        <p:tgtEl>
                                          <p:spTgt spid="234518"/>
                                        </p:tgtEl>
                                      </p:cBhvr>
                                    </p:animEffect>
                                  </p:childTnLst>
                                </p:cTn>
                              </p:par>
                              <p:par>
                                <p:cTn id="21" presetID="53" presetClass="entr" presetSubtype="0" fill="hold" nodeType="withEffect">
                                  <p:stCondLst>
                                    <p:cond delay="0"/>
                                  </p:stCondLst>
                                  <p:childTnLst>
                                    <p:set>
                                      <p:cBhvr>
                                        <p:cTn id="22" dur="1" fill="hold">
                                          <p:stCondLst>
                                            <p:cond delay="0"/>
                                          </p:stCondLst>
                                        </p:cTn>
                                        <p:tgtEl>
                                          <p:spTgt spid="234520"/>
                                        </p:tgtEl>
                                        <p:attrNameLst>
                                          <p:attrName>style.visibility</p:attrName>
                                        </p:attrNameLst>
                                      </p:cBhvr>
                                      <p:to>
                                        <p:strVal val="visible"/>
                                      </p:to>
                                    </p:set>
                                    <p:anim calcmode="lin" valueType="num">
                                      <p:cBhvr>
                                        <p:cTn id="23" dur="500" fill="hold"/>
                                        <p:tgtEl>
                                          <p:spTgt spid="234520"/>
                                        </p:tgtEl>
                                        <p:attrNameLst>
                                          <p:attrName>ppt_w</p:attrName>
                                        </p:attrNameLst>
                                      </p:cBhvr>
                                      <p:tavLst>
                                        <p:tav tm="0">
                                          <p:val>
                                            <p:fltVal val="0"/>
                                          </p:val>
                                        </p:tav>
                                        <p:tav tm="100000">
                                          <p:val>
                                            <p:strVal val="#ppt_w"/>
                                          </p:val>
                                        </p:tav>
                                      </p:tavLst>
                                    </p:anim>
                                    <p:anim calcmode="lin" valueType="num">
                                      <p:cBhvr>
                                        <p:cTn id="24" dur="500" fill="hold"/>
                                        <p:tgtEl>
                                          <p:spTgt spid="234520"/>
                                        </p:tgtEl>
                                        <p:attrNameLst>
                                          <p:attrName>ppt_h</p:attrName>
                                        </p:attrNameLst>
                                      </p:cBhvr>
                                      <p:tavLst>
                                        <p:tav tm="0">
                                          <p:val>
                                            <p:fltVal val="0"/>
                                          </p:val>
                                        </p:tav>
                                        <p:tav tm="100000">
                                          <p:val>
                                            <p:strVal val="#ppt_h"/>
                                          </p:val>
                                        </p:tav>
                                      </p:tavLst>
                                    </p:anim>
                                    <p:animEffect transition="in" filter="fade">
                                      <p:cBhvr>
                                        <p:cTn id="25" dur="500"/>
                                        <p:tgtEl>
                                          <p:spTgt spid="234520"/>
                                        </p:tgtEl>
                                      </p:cBhvr>
                                    </p:animEffect>
                                  </p:childTnLst>
                                </p:cTn>
                              </p:par>
                              <p:par>
                                <p:cTn id="26" presetID="53" presetClass="entr" presetSubtype="0" fill="hold" nodeType="withEffect">
                                  <p:stCondLst>
                                    <p:cond delay="0"/>
                                  </p:stCondLst>
                                  <p:childTnLst>
                                    <p:set>
                                      <p:cBhvr>
                                        <p:cTn id="27" dur="1" fill="hold">
                                          <p:stCondLst>
                                            <p:cond delay="0"/>
                                          </p:stCondLst>
                                        </p:cTn>
                                        <p:tgtEl>
                                          <p:spTgt spid="234521"/>
                                        </p:tgtEl>
                                        <p:attrNameLst>
                                          <p:attrName>style.visibility</p:attrName>
                                        </p:attrNameLst>
                                      </p:cBhvr>
                                      <p:to>
                                        <p:strVal val="visible"/>
                                      </p:to>
                                    </p:set>
                                    <p:anim calcmode="lin" valueType="num">
                                      <p:cBhvr>
                                        <p:cTn id="28" dur="500" fill="hold"/>
                                        <p:tgtEl>
                                          <p:spTgt spid="234521"/>
                                        </p:tgtEl>
                                        <p:attrNameLst>
                                          <p:attrName>ppt_w</p:attrName>
                                        </p:attrNameLst>
                                      </p:cBhvr>
                                      <p:tavLst>
                                        <p:tav tm="0">
                                          <p:val>
                                            <p:fltVal val="0"/>
                                          </p:val>
                                        </p:tav>
                                        <p:tav tm="100000">
                                          <p:val>
                                            <p:strVal val="#ppt_w"/>
                                          </p:val>
                                        </p:tav>
                                      </p:tavLst>
                                    </p:anim>
                                    <p:anim calcmode="lin" valueType="num">
                                      <p:cBhvr>
                                        <p:cTn id="29" dur="500" fill="hold"/>
                                        <p:tgtEl>
                                          <p:spTgt spid="234521"/>
                                        </p:tgtEl>
                                        <p:attrNameLst>
                                          <p:attrName>ppt_h</p:attrName>
                                        </p:attrNameLst>
                                      </p:cBhvr>
                                      <p:tavLst>
                                        <p:tav tm="0">
                                          <p:val>
                                            <p:fltVal val="0"/>
                                          </p:val>
                                        </p:tav>
                                        <p:tav tm="100000">
                                          <p:val>
                                            <p:strVal val="#ppt_h"/>
                                          </p:val>
                                        </p:tav>
                                      </p:tavLst>
                                    </p:anim>
                                    <p:animEffect transition="in" filter="fade">
                                      <p:cBhvr>
                                        <p:cTn id="30" dur="500"/>
                                        <p:tgtEl>
                                          <p:spTgt spid="234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17" grpId="0" animBg="1"/>
      <p:bldP spid="2345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72" name="Shape 523271"/>
          <p:cNvSpPr>
            <a:spLocks noGrp="1" noChangeArrowheads="1"/>
          </p:cNvSpPr>
          <p:nvPr>
            <p:ph type="title"/>
          </p:nvPr>
        </p:nvSpPr>
        <p:spPr>
          <a:xfrm>
            <a:off x="379413" y="231775"/>
            <a:ext cx="8380412" cy="498598"/>
          </a:xfrm>
        </p:spPr>
        <p:txBody>
          <a:bodyPr anchor="t"/>
          <a:lstStyle/>
          <a:p>
            <a:r>
              <a:rPr lang="es-ES" sz="3600" smtClean="0"/>
              <a:t>Novedades en la plataforma de WSS V3</a:t>
            </a:r>
          </a:p>
        </p:txBody>
      </p:sp>
      <p:sp>
        <p:nvSpPr>
          <p:cNvPr id="523273" name="Shape 523272"/>
          <p:cNvSpPr>
            <a:spLocks noGrp="1" noChangeArrowheads="1"/>
          </p:cNvSpPr>
          <p:nvPr>
            <p:ph type="body" idx="1"/>
          </p:nvPr>
        </p:nvSpPr>
        <p:spPr>
          <a:xfrm>
            <a:off x="357158" y="1467357"/>
            <a:ext cx="5121281" cy="4518160"/>
          </a:xfrm>
        </p:spPr>
        <p:txBody>
          <a:bodyPr/>
          <a:lstStyle/>
          <a:p>
            <a:pPr marL="114300" indent="-290513">
              <a:lnSpc>
                <a:spcPct val="70000"/>
              </a:lnSpc>
            </a:pPr>
            <a:r>
              <a:rPr lang="es-ES" sz="2000" smtClean="0"/>
              <a:t>Experiencia de Usuario</a:t>
            </a:r>
          </a:p>
          <a:p>
            <a:pPr marL="631825" lvl="1" indent="-290513">
              <a:lnSpc>
                <a:spcPct val="70000"/>
              </a:lnSpc>
            </a:pPr>
            <a:r>
              <a:rPr lang="es-ES" sz="1600" smtClean="0"/>
              <a:t>Mejoras en usabilidad, navegación y personalización</a:t>
            </a:r>
          </a:p>
          <a:p>
            <a:pPr marL="631825" lvl="1" indent="-290513">
              <a:lnSpc>
                <a:spcPct val="70000"/>
              </a:lnSpc>
            </a:pPr>
            <a:r>
              <a:rPr lang="es-ES" sz="1600" smtClean="0"/>
              <a:t>Soporte  de Outlook offline</a:t>
            </a:r>
          </a:p>
          <a:p>
            <a:pPr marL="114300" indent="-290513">
              <a:lnSpc>
                <a:spcPct val="70000"/>
              </a:lnSpc>
            </a:pPr>
            <a:r>
              <a:rPr lang="es-ES" sz="2000" smtClean="0"/>
              <a:t>Mejoras en la Plataforma</a:t>
            </a:r>
          </a:p>
          <a:p>
            <a:pPr marL="631825" lvl="1" indent="-290513">
              <a:lnSpc>
                <a:spcPct val="70000"/>
              </a:lnSpc>
            </a:pPr>
            <a:r>
              <a:rPr lang="es-ES" sz="1600" smtClean="0"/>
              <a:t>ASP.NET 2 - Web parts, master pages, </a:t>
            </a:r>
            <a:br>
              <a:rPr lang="es-ES" sz="1600" smtClean="0"/>
            </a:br>
            <a:r>
              <a:rPr lang="es-ES" sz="1600" smtClean="0"/>
              <a:t>y autenticación personalizable</a:t>
            </a:r>
          </a:p>
          <a:p>
            <a:pPr marL="631825" lvl="1" indent="-290513">
              <a:lnSpc>
                <a:spcPct val="70000"/>
              </a:lnSpc>
            </a:pPr>
            <a:r>
              <a:rPr lang="es-ES" sz="1600" smtClean="0"/>
              <a:t>Mejoras en la personalización – Plantillas y extensibilidad de funcionalidades</a:t>
            </a:r>
          </a:p>
          <a:p>
            <a:pPr marL="631825" lvl="1" indent="-290513">
              <a:lnSpc>
                <a:spcPct val="70000"/>
              </a:lnSpc>
            </a:pPr>
            <a:r>
              <a:rPr lang="es-ES" sz="1600" smtClean="0"/>
              <a:t>Windows Workflow Foundation</a:t>
            </a:r>
          </a:p>
          <a:p>
            <a:pPr marL="631825" lvl="1" indent="-290513">
              <a:lnSpc>
                <a:spcPct val="70000"/>
              </a:lnSpc>
            </a:pPr>
            <a:r>
              <a:rPr lang="es-ES" sz="1600" smtClean="0"/>
              <a:t>Mejoras en Listas – Scala, tipos de contenido y versionado</a:t>
            </a:r>
          </a:p>
          <a:p>
            <a:pPr marL="114300" indent="-290513">
              <a:lnSpc>
                <a:spcPct val="70000"/>
              </a:lnSpc>
            </a:pPr>
            <a:r>
              <a:rPr lang="es-ES" sz="2000" smtClean="0"/>
              <a:t>Gestión</a:t>
            </a:r>
          </a:p>
          <a:p>
            <a:pPr marL="631825" lvl="1" indent="-290513">
              <a:lnSpc>
                <a:spcPct val="70000"/>
              </a:lnSpc>
            </a:pPr>
            <a:r>
              <a:rPr lang="es-ES" sz="1600" smtClean="0"/>
              <a:t>backup\restore mejorados, incluyendo papelera de reciclaje  y soporte de VSS</a:t>
            </a:r>
          </a:p>
          <a:p>
            <a:pPr marL="631825" lvl="1" indent="-290513">
              <a:lnSpc>
                <a:spcPct val="70000"/>
              </a:lnSpc>
            </a:pPr>
            <a:r>
              <a:rPr lang="es-ES" sz="1600" smtClean="0"/>
              <a:t>Despliegue en Extranets</a:t>
            </a:r>
          </a:p>
          <a:p>
            <a:pPr marL="631825" lvl="1" indent="-290513">
              <a:lnSpc>
                <a:spcPct val="70000"/>
              </a:lnSpc>
            </a:pPr>
            <a:r>
              <a:rPr lang="es-ES" sz="1600" smtClean="0"/>
              <a:t>Actualizacion completa y parte a parte</a:t>
            </a:r>
          </a:p>
          <a:p>
            <a:pPr marL="114300" indent="-290513">
              <a:lnSpc>
                <a:spcPct val="70000"/>
              </a:lnSpc>
            </a:pPr>
            <a:r>
              <a:rPr lang="es-ES" sz="2000" smtClean="0"/>
              <a:t>Seguridad</a:t>
            </a:r>
          </a:p>
          <a:p>
            <a:pPr marL="631825" lvl="1" indent="-290513">
              <a:lnSpc>
                <a:spcPct val="70000"/>
              </a:lnSpc>
            </a:pPr>
            <a:r>
              <a:rPr lang="es-ES" sz="1600" smtClean="0"/>
              <a:t>Seguridad a nivel de carpeta y elemento</a:t>
            </a:r>
          </a:p>
          <a:p>
            <a:pPr marL="631825" lvl="1" indent="-290513">
              <a:lnSpc>
                <a:spcPct val="70000"/>
              </a:lnSpc>
            </a:pPr>
            <a:r>
              <a:rPr lang="es-ES" sz="1600" smtClean="0"/>
              <a:t>Apariencia de la interfaz basada en el role</a:t>
            </a:r>
          </a:p>
        </p:txBody>
      </p:sp>
      <p:graphicFrame>
        <p:nvGraphicFramePr>
          <p:cNvPr id="2049" name="Object 1"/>
          <p:cNvGraphicFramePr>
            <a:graphicFrameLocks noChangeAspect="1"/>
          </p:cNvGraphicFramePr>
          <p:nvPr>
            <p:ph idx="4294967295"/>
          </p:nvPr>
        </p:nvGraphicFramePr>
        <p:xfrm>
          <a:off x="5678515" y="1500174"/>
          <a:ext cx="2822575" cy="2214563"/>
        </p:xfrm>
        <a:graphic>
          <a:graphicData uri="http://schemas.openxmlformats.org/presentationml/2006/ole">
            <p:oleObj spid="_x0000_s1026" name="Visio" r:id="rId4" imgW="7243734" imgH="5683627" progId="Visio.Drawing.11">
              <p:embed/>
            </p:oleObj>
          </a:graphicData>
        </a:graphic>
      </p:graphicFrame>
      <p:pic>
        <p:nvPicPr>
          <p:cNvPr id="24" name="Rectangle 23"/>
          <p:cNvPicPr>
            <a:picLocks noChangeAspect="1" noChangeArrowheads="1"/>
          </p:cNvPicPr>
          <p:nvPr/>
        </p:nvPicPr>
        <p:blipFill>
          <a:blip r:embed="rId5"/>
          <a:srcRect/>
          <a:stretch>
            <a:fillRect/>
          </a:stretch>
        </p:blipFill>
        <p:spPr bwMode="auto">
          <a:xfrm>
            <a:off x="5773765" y="3967149"/>
            <a:ext cx="2632075" cy="2078038"/>
          </a:xfrm>
          <a:prstGeom prst="rect">
            <a:avLst/>
          </a:prstGeom>
          <a:noFill/>
          <a:ln w="9525" cap="flat" cmpd="sng" algn="ctr">
            <a:noFill/>
            <a:prstDash val="solid"/>
            <a:miter lim="800000"/>
            <a:headEnd type="none" w="med" len="med"/>
            <a:tailEnd type="none" w="med" len="med"/>
          </a:ln>
          <a:effectLst>
            <a:outerShdw dist="35921" dir="2700000" algn="ctr" rotWithShape="0">
              <a:srgbClr val="808080"/>
            </a:outerShdw>
          </a:effectLst>
        </p:spPr>
      </p:pic>
      <p:pic>
        <p:nvPicPr>
          <p:cNvPr id="9" name="Rectangle 8"/>
          <p:cNvPicPr>
            <a:picLocks noChangeAspect="1" noChangeArrowheads="1"/>
          </p:cNvPicPr>
          <p:nvPr/>
        </p:nvPicPr>
        <p:blipFill>
          <a:blip r:embed="rId6"/>
          <a:srcRect/>
          <a:stretch>
            <a:fillRect/>
          </a:stretch>
        </p:blipFill>
        <p:spPr bwMode="auto">
          <a:xfrm>
            <a:off x="1262063" y="346075"/>
            <a:ext cx="1587" cy="0"/>
          </a:xfrm>
          <a:prstGeom prst="rect">
            <a:avLst/>
          </a:prstGeom>
          <a:noFill/>
          <a:ln w="9525" cap="flat" cmpd="sng" algn="ctr">
            <a:noFill/>
            <a:prstDash val="solid"/>
            <a:miter lim="800000"/>
            <a:headEnd type="none" w="med" len="med"/>
            <a:tailEnd type="none" w="med" len="med"/>
          </a:ln>
          <a:effectLst>
            <a:outerShdw dist="35921" dir="2700000" algn="ctr" rotWithShape="0">
              <a:srgbClr val="808080"/>
            </a:outerShdw>
          </a:effectLst>
        </p:spPr>
      </p:pic>
      <p:sp>
        <p:nvSpPr>
          <p:cNvPr id="8" name="Picture 13"/>
          <p:cNvSpPr/>
          <p:nvPr/>
        </p:nvSpPr>
        <p:spPr bwMode="auto">
          <a:xfrm>
            <a:off x="13155224" y="-1910730"/>
            <a:ext cx="899937" cy="631455"/>
          </a:xfrm>
          <a:prstGeom prst="roundRect">
            <a:avLst>
              <a:gd name="adj" fmla="val 16667"/>
            </a:avLst>
          </a:prstGeom>
          <a:solidFill>
            <a:schemeClr val="tx1"/>
          </a:solidFill>
          <a:ln w="6350" cap="rnd" cmpd="sng" algn="ctr">
            <a:solidFill>
              <a:schemeClr val="bg2"/>
            </a:solidFill>
            <a:prstDash val="solid"/>
          </a:ln>
        </p:spPr>
        <p:style>
          <a:lnRef idx="1">
            <a:schemeClr val="accent1"/>
          </a:lnRef>
          <a:fillRef idx="3">
            <a:schemeClr val="accent1"/>
          </a:fillRef>
          <a:effectRef idx="3">
            <a:schemeClr val="accent1"/>
          </a:effectRef>
          <a:fontRef idx="minor">
            <a:schemeClr val="lt1"/>
          </a:fontRef>
        </p:style>
        <p:txBody>
          <a:bodyPr anchor="ctr"/>
          <a:lstStyle/>
          <a:p>
            <a:pPr eaLnBrk="0" hangingPunct="0">
              <a:lnSpc>
                <a:spcPct val="100000"/>
              </a:lnSpc>
              <a:spcBef>
                <a:spcPct val="0"/>
              </a:spcBef>
              <a:defRPr/>
            </a:pPr>
            <a:r>
              <a:rPr lang="es-ES" sz="800" kern="0" smtClean="0">
                <a:solidFill>
                  <a:schemeClr val="tx1"/>
                </a:solidFill>
                <a:effectLst/>
              </a:rPr>
              <a:t> </a:t>
            </a:r>
            <a:endParaRPr lang="es-ES" sz="1000" kern="0">
              <a:solidFill>
                <a:schemeClr val="tx1"/>
              </a:solidFill>
              <a:effectLst/>
            </a:endParaRPr>
          </a:p>
        </p:txBody>
      </p:sp>
      <p:sp>
        <p:nvSpPr>
          <p:cNvPr id="15" name="Picture 9"/>
          <p:cNvSpPr/>
          <p:nvPr/>
        </p:nvSpPr>
        <p:spPr bwMode="auto">
          <a:xfrm>
            <a:off x="13116268" y="-1859592"/>
            <a:ext cx="542123" cy="297566"/>
          </a:xfrm>
          <a:prstGeom prst="roundRect">
            <a:avLst>
              <a:gd name="adj" fmla="val 16667"/>
            </a:avLst>
          </a:prstGeom>
          <a:gradFill>
            <a:gsLst>
              <a:gs pos="0">
                <a:schemeClr val="accent2">
                  <a:gamma/>
                  <a:shade val="38039"/>
                  <a:invGamma/>
                </a:schemeClr>
              </a:gs>
              <a:gs pos="50000">
                <a:schemeClr val="accent2"/>
              </a:gs>
              <a:gs pos="100000">
                <a:schemeClr val="accent2">
                  <a:gamma/>
                  <a:shade val="38039"/>
                  <a:invGamma/>
                </a:schemeClr>
              </a:gs>
            </a:gsLst>
            <a:lin ang="2700000" scaled="1"/>
          </a:gradFill>
        </p:spPr>
        <p:style>
          <a:lnRef idx="1">
            <a:schemeClr val="accent1"/>
          </a:lnRef>
          <a:fillRef idx="3">
            <a:schemeClr val="accent1"/>
          </a:fillRef>
          <a:effectRef idx="3">
            <a:schemeClr val="accent1"/>
          </a:effectRef>
          <a:fontRef idx="minor">
            <a:schemeClr val="lt1"/>
          </a:fontRef>
        </p:style>
        <p:txBody>
          <a:bodyPr anchor="ctr"/>
          <a:lstStyle/>
          <a:p>
            <a:pPr eaLnBrk="0" hangingPunct="0">
              <a:lnSpc>
                <a:spcPct val="100000"/>
              </a:lnSpc>
              <a:spcBef>
                <a:spcPct val="0"/>
              </a:spcBef>
              <a:defRPr/>
            </a:pPr>
            <a:endParaRPr lang="es-ES" sz="800" kern="0">
              <a:solidFill>
                <a:schemeClr val="tx1"/>
              </a:solidFill>
              <a:effectLst/>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ubTitle" idx="1"/>
          </p:nvPr>
        </p:nvSpPr>
        <p:spPr>
          <a:xfrm>
            <a:off x="642910" y="2214554"/>
            <a:ext cx="7681913" cy="461665"/>
          </a:xfrm>
        </p:spPr>
        <p:txBody>
          <a:bodyPr/>
          <a:lstStyle/>
          <a:p>
            <a:pPr algn="l" eaLnBrk="1" hangingPunct="1"/>
            <a:r>
              <a:rPr lang="es-ES" dirty="0" smtClean="0"/>
              <a:t>Instalación y configuración</a:t>
            </a:r>
          </a:p>
          <a:p>
            <a:pPr algn="l" eaLnBrk="1" hangingPunct="1"/>
            <a:r>
              <a:rPr lang="es-ES" dirty="0" smtClean="0"/>
              <a:t>Uso básico</a:t>
            </a:r>
          </a:p>
          <a:p>
            <a:pPr algn="l" eaLnBrk="1" hangingPunct="1"/>
            <a:r>
              <a:rPr lang="es-ES" dirty="0" smtClean="0"/>
              <a:t>Listas y </a:t>
            </a:r>
            <a:r>
              <a:rPr lang="es-ES" dirty="0" err="1" smtClean="0"/>
              <a:t>Librerias</a:t>
            </a:r>
            <a:r>
              <a:rPr lang="es-ES" dirty="0" smtClean="0"/>
              <a:t> de Documentos</a:t>
            </a:r>
          </a:p>
          <a:p>
            <a:pPr algn="l" eaLnBrk="1" hangingPunct="1"/>
            <a:r>
              <a:rPr lang="es-ES" dirty="0" smtClean="0"/>
              <a:t>Calendarios y Outlook</a:t>
            </a:r>
          </a:p>
          <a:p>
            <a:pPr algn="l" eaLnBrk="1" hangingPunct="1"/>
            <a:r>
              <a:rPr lang="es-ES" dirty="0" smtClean="0"/>
              <a:t>Blogs, Wikis</a:t>
            </a:r>
          </a:p>
          <a:p>
            <a:pPr algn="l" eaLnBrk="1" hangingPunct="1"/>
            <a:endParaRPr lang="es-ES" dirty="0" smtClean="0"/>
          </a:p>
          <a:p>
            <a:pPr algn="l" eaLnBrk="1" hangingPunct="1"/>
            <a:endParaRPr lang="es-ES"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hape 525373"/>
          <p:cNvSpPr>
            <a:spLocks noGrp="1" noChangeArrowheads="1"/>
          </p:cNvSpPr>
          <p:nvPr>
            <p:ph type="title"/>
          </p:nvPr>
        </p:nvSpPr>
        <p:spPr>
          <a:xfrm>
            <a:off x="381000" y="230188"/>
            <a:ext cx="8382000" cy="664797"/>
          </a:xfrm>
        </p:spPr>
        <p:txBody>
          <a:bodyPr/>
          <a:lstStyle/>
          <a:p>
            <a:r>
              <a:rPr lang="es-ES" smtClean="0"/>
              <a:t>Plantillas de Aplicación</a:t>
            </a:r>
          </a:p>
        </p:txBody>
      </p:sp>
      <p:sp>
        <p:nvSpPr>
          <p:cNvPr id="45" name="Text Placeholder 44"/>
          <p:cNvSpPr>
            <a:spLocks noGrp="1"/>
          </p:cNvSpPr>
          <p:nvPr>
            <p:ph type="body" idx="1"/>
          </p:nvPr>
        </p:nvSpPr>
        <p:spPr>
          <a:xfrm>
            <a:off x="214282" y="1428736"/>
            <a:ext cx="8382000" cy="443198"/>
          </a:xfrm>
        </p:spPr>
        <p:txBody>
          <a:bodyPr/>
          <a:lstStyle/>
          <a:p>
            <a:r>
              <a:rPr lang="es-ES" smtClean="0"/>
              <a:t>Mas allá de los workspaces</a:t>
            </a:r>
            <a:endParaRPr lang="es-ES"/>
          </a:p>
        </p:txBody>
      </p:sp>
      <p:sp>
        <p:nvSpPr>
          <p:cNvPr id="12292" name="Shape 525374"/>
          <p:cNvSpPr>
            <a:spLocks noGrp="1" noChangeArrowheads="1"/>
          </p:cNvSpPr>
          <p:nvPr>
            <p:ph idx="4294967295"/>
          </p:nvPr>
        </p:nvSpPr>
        <p:spPr>
          <a:xfrm>
            <a:off x="214282" y="2643182"/>
            <a:ext cx="5072098" cy="2474524"/>
          </a:xfrm>
        </p:spPr>
        <p:txBody>
          <a:bodyPr/>
          <a:lstStyle/>
          <a:p>
            <a:r>
              <a:rPr lang="es-ES" sz="2400" smtClean="0"/>
              <a:t>Configuración básica para procesos comunes y tareas de trabajo en grupo</a:t>
            </a:r>
          </a:p>
          <a:p>
            <a:r>
              <a:rPr lang="es-ES" sz="2400" smtClean="0"/>
              <a:t>Facilitan la adopción del usuario final</a:t>
            </a:r>
          </a:p>
          <a:p>
            <a:r>
              <a:rPr lang="es-ES" sz="2400" smtClean="0"/>
              <a:t>Plataforma de entrada para posteriores despliegues a medida</a:t>
            </a:r>
          </a:p>
        </p:txBody>
      </p:sp>
      <p:grpSp>
        <p:nvGrpSpPr>
          <p:cNvPr id="2" name="Group 43"/>
          <p:cNvGrpSpPr>
            <a:grpSpLocks/>
          </p:cNvGrpSpPr>
          <p:nvPr/>
        </p:nvGrpSpPr>
        <p:grpSpPr bwMode="ltGray">
          <a:xfrm>
            <a:off x="5786469" y="2601927"/>
            <a:ext cx="3286125" cy="2898775"/>
            <a:chOff x="5353050" y="1873250"/>
            <a:chExt cx="3286125" cy="2898773"/>
          </a:xfrm>
        </p:grpSpPr>
        <p:grpSp>
          <p:nvGrpSpPr>
            <p:cNvPr id="3" name="Group 33"/>
            <p:cNvGrpSpPr>
              <a:grpSpLocks/>
            </p:cNvGrpSpPr>
            <p:nvPr/>
          </p:nvGrpSpPr>
          <p:grpSpPr bwMode="ltGray">
            <a:xfrm>
              <a:off x="5776913" y="2043113"/>
              <a:ext cx="2236787" cy="2546350"/>
              <a:chOff x="5779974" y="2554622"/>
              <a:chExt cx="1980839" cy="2545830"/>
            </a:xfrm>
          </p:grpSpPr>
          <p:pic>
            <p:nvPicPr>
              <p:cNvPr id="17451" name="Rectangle 12329"/>
              <p:cNvPicPr>
                <a:picLocks noChangeAspect="1" noChangeArrowheads="1"/>
              </p:cNvPicPr>
              <p:nvPr/>
            </p:nvPicPr>
            <p:blipFill>
              <a:blip r:embed="rId3"/>
              <a:srcRect/>
              <a:stretch>
                <a:fillRect/>
              </a:stretch>
            </p:blipFill>
            <p:spPr bwMode="ltGray">
              <a:xfrm>
                <a:off x="5779974" y="2554622"/>
                <a:ext cx="737214" cy="932103"/>
              </a:xfrm>
              <a:prstGeom prst="rect">
                <a:avLst/>
              </a:prstGeom>
              <a:noFill/>
              <a:ln w="9525">
                <a:noFill/>
                <a:miter lim="800000"/>
                <a:headEnd/>
                <a:tailEnd/>
              </a:ln>
            </p:spPr>
          </p:pic>
          <p:pic>
            <p:nvPicPr>
              <p:cNvPr id="17452" name="Rectangle 12330"/>
              <p:cNvPicPr>
                <a:picLocks noChangeAspect="1" noChangeArrowheads="1"/>
              </p:cNvPicPr>
              <p:nvPr/>
            </p:nvPicPr>
            <p:blipFill>
              <a:blip r:embed="rId4"/>
              <a:srcRect b="-4341"/>
              <a:stretch>
                <a:fillRect/>
              </a:stretch>
            </p:blipFill>
            <p:spPr bwMode="ltGray">
              <a:xfrm>
                <a:off x="6252812" y="3990899"/>
                <a:ext cx="1508001" cy="1109553"/>
              </a:xfrm>
              <a:prstGeom prst="rect">
                <a:avLst/>
              </a:prstGeom>
              <a:noFill/>
              <a:ln w="9525">
                <a:noFill/>
                <a:miter lim="800000"/>
                <a:headEnd/>
                <a:tailEnd/>
              </a:ln>
            </p:spPr>
          </p:pic>
        </p:grpSp>
        <p:sp>
          <p:nvSpPr>
            <p:cNvPr id="17416" name="Left-Right Arrow 12294"/>
            <p:cNvSpPr>
              <a:spLocks noChangeArrowheads="1"/>
            </p:cNvSpPr>
            <p:nvPr/>
          </p:nvSpPr>
          <p:spPr bwMode="ltGray">
            <a:xfrm>
              <a:off x="6741382" y="1935571"/>
              <a:ext cx="595408" cy="312163"/>
            </a:xfrm>
            <a:prstGeom prst="leftRightArrow">
              <a:avLst>
                <a:gd name="adj1" fmla="val 50000"/>
                <a:gd name="adj2" fmla="val 50006"/>
              </a:avLst>
            </a:prstGeom>
            <a:gradFill rotWithShape="0">
              <a:gsLst>
                <a:gs pos="0">
                  <a:srgbClr val="325292"/>
                </a:gs>
                <a:gs pos="100000">
                  <a:schemeClr val="accent2"/>
                </a:gs>
              </a:gsLst>
              <a:lin ang="2700000" scaled="1"/>
            </a:gradFill>
            <a:ln w="12700" algn="ctr">
              <a:solidFill>
                <a:schemeClr val="accent2"/>
              </a:solidFill>
              <a:round/>
              <a:headEnd/>
              <a:tailEnd/>
            </a:ln>
          </p:spPr>
          <p:txBody>
            <a:bodyPr wrap="none" anchor="ctr"/>
            <a:lstStyle/>
            <a:p>
              <a:pPr algn="ctr" eaLnBrk="0" hangingPunct="0">
                <a:lnSpc>
                  <a:spcPct val="85000"/>
                </a:lnSpc>
                <a:spcBef>
                  <a:spcPct val="20000"/>
                </a:spcBef>
              </a:pPr>
              <a:endParaRPr lang="es-ES" b="1">
                <a:solidFill>
                  <a:srgbClr val="FFFFFF"/>
                </a:solidFill>
              </a:endParaRPr>
            </a:p>
          </p:txBody>
        </p:sp>
        <p:sp>
          <p:nvSpPr>
            <p:cNvPr id="17417" name="Up-Down Arrow 12295"/>
            <p:cNvSpPr>
              <a:spLocks noChangeArrowheads="1"/>
            </p:cNvSpPr>
            <p:nvPr/>
          </p:nvSpPr>
          <p:spPr bwMode="ltGray">
            <a:xfrm rot="-1887424">
              <a:off x="5862881" y="2913562"/>
              <a:ext cx="312611" cy="504801"/>
            </a:xfrm>
            <a:prstGeom prst="upDownArrow">
              <a:avLst>
                <a:gd name="adj1" fmla="val 50000"/>
                <a:gd name="adj2" fmla="val 50006"/>
              </a:avLst>
            </a:prstGeom>
            <a:gradFill rotWithShape="0">
              <a:gsLst>
                <a:gs pos="0">
                  <a:srgbClr val="325292"/>
                </a:gs>
                <a:gs pos="100000">
                  <a:schemeClr val="accent2"/>
                </a:gs>
              </a:gsLst>
              <a:lin ang="2700000" scaled="1"/>
            </a:gradFill>
            <a:ln w="12700" algn="ctr">
              <a:solidFill>
                <a:schemeClr val="accent2"/>
              </a:solidFill>
              <a:round/>
              <a:headEnd/>
              <a:tailEnd/>
            </a:ln>
          </p:spPr>
          <p:txBody>
            <a:bodyPr wrap="none" anchor="ctr"/>
            <a:lstStyle/>
            <a:p>
              <a:pPr algn="ctr" eaLnBrk="0" hangingPunct="0">
                <a:lnSpc>
                  <a:spcPct val="85000"/>
                </a:lnSpc>
                <a:spcBef>
                  <a:spcPct val="20000"/>
                </a:spcBef>
              </a:pPr>
              <a:endParaRPr lang="es-ES" b="1">
                <a:solidFill>
                  <a:srgbClr val="FFFFFF"/>
                </a:solidFill>
              </a:endParaRPr>
            </a:p>
          </p:txBody>
        </p:sp>
        <p:sp>
          <p:nvSpPr>
            <p:cNvPr id="17418" name="Up-Down Arrow 12296"/>
            <p:cNvSpPr>
              <a:spLocks noChangeArrowheads="1"/>
            </p:cNvSpPr>
            <p:nvPr/>
          </p:nvSpPr>
          <p:spPr bwMode="ltGray">
            <a:xfrm rot="1745274">
              <a:off x="7985570" y="2830591"/>
              <a:ext cx="301106" cy="488578"/>
            </a:xfrm>
            <a:prstGeom prst="upDownArrow">
              <a:avLst>
                <a:gd name="adj1" fmla="val 50000"/>
                <a:gd name="adj2" fmla="val 50000"/>
              </a:avLst>
            </a:prstGeom>
            <a:gradFill rotWithShape="0">
              <a:gsLst>
                <a:gs pos="0">
                  <a:srgbClr val="325292"/>
                </a:gs>
                <a:gs pos="100000">
                  <a:schemeClr val="accent2"/>
                </a:gs>
              </a:gsLst>
              <a:lin ang="2700000" scaled="1"/>
            </a:gradFill>
            <a:ln w="12700" algn="ctr">
              <a:solidFill>
                <a:schemeClr val="accent2"/>
              </a:solidFill>
              <a:round/>
              <a:headEnd/>
              <a:tailEnd/>
            </a:ln>
          </p:spPr>
          <p:txBody>
            <a:bodyPr wrap="none" anchor="ctr"/>
            <a:lstStyle/>
            <a:p>
              <a:pPr algn="ctr" eaLnBrk="0" hangingPunct="0">
                <a:lnSpc>
                  <a:spcPct val="85000"/>
                </a:lnSpc>
                <a:spcBef>
                  <a:spcPct val="20000"/>
                </a:spcBef>
              </a:pPr>
              <a:endParaRPr lang="es-ES" b="1">
                <a:solidFill>
                  <a:srgbClr val="FFFFFF"/>
                </a:solidFill>
              </a:endParaRPr>
            </a:p>
          </p:txBody>
        </p:sp>
        <p:grpSp>
          <p:nvGrpSpPr>
            <p:cNvPr id="4" name="Group 23"/>
            <p:cNvGrpSpPr>
              <a:grpSpLocks/>
            </p:cNvGrpSpPr>
            <p:nvPr/>
          </p:nvGrpSpPr>
          <p:grpSpPr bwMode="ltGray">
            <a:xfrm>
              <a:off x="6644005" y="2612754"/>
              <a:ext cx="943238" cy="316603"/>
              <a:chOff x="816" y="2400"/>
              <a:chExt cx="2928" cy="672"/>
            </a:xfrm>
          </p:grpSpPr>
          <p:sp>
            <p:nvSpPr>
              <p:cNvPr id="17448" name="Chevron 12326"/>
              <p:cNvSpPr>
                <a:spLocks noChangeArrowheads="1"/>
              </p:cNvSpPr>
              <p:nvPr/>
            </p:nvSpPr>
            <p:spPr bwMode="ltGray">
              <a:xfrm>
                <a:off x="816" y="2400"/>
                <a:ext cx="1104" cy="672"/>
              </a:xfrm>
              <a:prstGeom prst="chevron">
                <a:avLst>
                  <a:gd name="adj" fmla="val 41071"/>
                </a:avLst>
              </a:prstGeom>
              <a:solidFill>
                <a:schemeClr val="accent2"/>
              </a:solidFill>
              <a:ln w="9525" algn="ctr">
                <a:solidFill>
                  <a:schemeClr val="tx1"/>
                </a:solidFill>
                <a:miter lim="800000"/>
                <a:headEnd/>
                <a:tailEnd/>
              </a:ln>
            </p:spPr>
            <p:txBody>
              <a:bodyPr wrap="none" anchor="ctr"/>
              <a:lstStyle/>
              <a:p>
                <a:pPr eaLnBrk="0" hangingPunct="0"/>
                <a:endParaRPr lang="es-ES">
                  <a:solidFill>
                    <a:srgbClr val="000000"/>
                  </a:solidFill>
                </a:endParaRPr>
              </a:p>
            </p:txBody>
          </p:sp>
          <p:sp>
            <p:nvSpPr>
              <p:cNvPr id="17449" name="Chevron 12327"/>
              <p:cNvSpPr>
                <a:spLocks noChangeArrowheads="1"/>
              </p:cNvSpPr>
              <p:nvPr/>
            </p:nvSpPr>
            <p:spPr bwMode="ltGray">
              <a:xfrm>
                <a:off x="1728" y="2400"/>
                <a:ext cx="1104" cy="672"/>
              </a:xfrm>
              <a:prstGeom prst="chevron">
                <a:avLst>
                  <a:gd name="adj" fmla="val 41071"/>
                </a:avLst>
              </a:prstGeom>
              <a:solidFill>
                <a:schemeClr val="accent2"/>
              </a:solidFill>
              <a:ln w="9525" algn="ctr">
                <a:solidFill>
                  <a:schemeClr val="tx1"/>
                </a:solidFill>
                <a:miter lim="800000"/>
                <a:headEnd/>
                <a:tailEnd/>
              </a:ln>
            </p:spPr>
            <p:txBody>
              <a:bodyPr wrap="none" anchor="ctr"/>
              <a:lstStyle/>
              <a:p>
                <a:pPr eaLnBrk="0" hangingPunct="0"/>
                <a:endParaRPr lang="es-ES">
                  <a:solidFill>
                    <a:srgbClr val="000000"/>
                  </a:solidFill>
                </a:endParaRPr>
              </a:p>
            </p:txBody>
          </p:sp>
          <p:sp>
            <p:nvSpPr>
              <p:cNvPr id="17450" name="Chevron 12328"/>
              <p:cNvSpPr>
                <a:spLocks noChangeArrowheads="1"/>
              </p:cNvSpPr>
              <p:nvPr/>
            </p:nvSpPr>
            <p:spPr bwMode="ltGray">
              <a:xfrm>
                <a:off x="2640" y="2400"/>
                <a:ext cx="1104" cy="672"/>
              </a:xfrm>
              <a:prstGeom prst="chevron">
                <a:avLst>
                  <a:gd name="adj" fmla="val 41071"/>
                </a:avLst>
              </a:prstGeom>
              <a:solidFill>
                <a:schemeClr val="accent2"/>
              </a:solidFill>
              <a:ln w="9525" algn="ctr">
                <a:solidFill>
                  <a:schemeClr val="tx1"/>
                </a:solidFill>
                <a:miter lim="800000"/>
                <a:headEnd/>
                <a:tailEnd/>
              </a:ln>
            </p:spPr>
            <p:txBody>
              <a:bodyPr wrap="none" anchor="ctr"/>
              <a:lstStyle/>
              <a:p>
                <a:pPr eaLnBrk="0" hangingPunct="0"/>
                <a:endParaRPr lang="es-ES">
                  <a:solidFill>
                    <a:srgbClr val="000000"/>
                  </a:solidFill>
                </a:endParaRPr>
              </a:p>
            </p:txBody>
          </p:sp>
        </p:grpSp>
        <p:pic>
          <p:nvPicPr>
            <p:cNvPr id="17420" name="Rectangle 12298"/>
            <p:cNvPicPr>
              <a:picLocks noChangeAspect="1" noChangeArrowheads="1"/>
            </p:cNvPicPr>
            <p:nvPr/>
          </p:nvPicPr>
          <p:blipFill>
            <a:blip r:embed="rId5"/>
            <a:srcRect/>
            <a:stretch>
              <a:fillRect/>
            </a:stretch>
          </p:blipFill>
          <p:spPr bwMode="ltGray">
            <a:xfrm>
              <a:off x="6181849" y="3481013"/>
              <a:ext cx="1825626" cy="1291010"/>
            </a:xfrm>
            <a:prstGeom prst="rect">
              <a:avLst/>
            </a:prstGeom>
            <a:noFill/>
            <a:ln w="9525">
              <a:noFill/>
              <a:miter lim="800000"/>
              <a:headEnd/>
              <a:tailEnd/>
            </a:ln>
          </p:spPr>
        </p:pic>
        <p:grpSp>
          <p:nvGrpSpPr>
            <p:cNvPr id="5" name="Group 66"/>
            <p:cNvGrpSpPr>
              <a:grpSpLocks/>
            </p:cNvGrpSpPr>
            <p:nvPr/>
          </p:nvGrpSpPr>
          <p:grpSpPr bwMode="ltGray">
            <a:xfrm>
              <a:off x="5353050" y="1873250"/>
              <a:ext cx="973667" cy="1005680"/>
              <a:chOff x="-1200" y="4080"/>
              <a:chExt cx="1232" cy="1199"/>
            </a:xfrm>
          </p:grpSpPr>
          <p:pic>
            <p:nvPicPr>
              <p:cNvPr id="17446" name="Rectangle 12324"/>
              <p:cNvPicPr>
                <a:picLocks noChangeAspect="1" noChangeArrowheads="1"/>
              </p:cNvPicPr>
              <p:nvPr/>
            </p:nvPicPr>
            <p:blipFill>
              <a:blip r:embed="rId3"/>
              <a:srcRect/>
              <a:stretch>
                <a:fillRect/>
              </a:stretch>
            </p:blipFill>
            <p:spPr bwMode="ltGray">
              <a:xfrm>
                <a:off x="-1200" y="4080"/>
                <a:ext cx="1054" cy="1111"/>
              </a:xfrm>
              <a:prstGeom prst="rect">
                <a:avLst/>
              </a:prstGeom>
              <a:noFill/>
              <a:ln w="9525">
                <a:noFill/>
                <a:miter lim="800000"/>
                <a:headEnd/>
                <a:tailEnd/>
              </a:ln>
            </p:spPr>
          </p:pic>
          <p:pic>
            <p:nvPicPr>
              <p:cNvPr id="17447" name="Rectangle 12325"/>
              <p:cNvPicPr>
                <a:picLocks noChangeAspect="1" noChangeArrowheads="1"/>
              </p:cNvPicPr>
              <p:nvPr/>
            </p:nvPicPr>
            <p:blipFill>
              <a:blip r:embed="rId6"/>
              <a:srcRect/>
              <a:stretch>
                <a:fillRect/>
              </a:stretch>
            </p:blipFill>
            <p:spPr bwMode="ltGray">
              <a:xfrm>
                <a:off x="-904" y="4416"/>
                <a:ext cx="936" cy="863"/>
              </a:xfrm>
              <a:prstGeom prst="rect">
                <a:avLst/>
              </a:prstGeom>
              <a:noFill/>
              <a:ln w="9525">
                <a:noFill/>
                <a:miter lim="800000"/>
                <a:headEnd/>
                <a:tailEnd/>
              </a:ln>
            </p:spPr>
          </p:pic>
        </p:grpSp>
        <p:grpSp>
          <p:nvGrpSpPr>
            <p:cNvPr id="6" name="Group 69"/>
            <p:cNvGrpSpPr>
              <a:grpSpLocks/>
            </p:cNvGrpSpPr>
            <p:nvPr/>
          </p:nvGrpSpPr>
          <p:grpSpPr bwMode="ltGray">
            <a:xfrm>
              <a:off x="8030633" y="1938434"/>
              <a:ext cx="608542" cy="782195"/>
              <a:chOff x="1320" y="2952"/>
              <a:chExt cx="816" cy="912"/>
            </a:xfrm>
          </p:grpSpPr>
          <p:grpSp>
            <p:nvGrpSpPr>
              <p:cNvPr id="7" name="Group 70"/>
              <p:cNvGrpSpPr>
                <a:grpSpLocks/>
              </p:cNvGrpSpPr>
              <p:nvPr/>
            </p:nvGrpSpPr>
            <p:grpSpPr bwMode="ltGray">
              <a:xfrm>
                <a:off x="1320" y="2952"/>
                <a:ext cx="720" cy="660"/>
                <a:chOff x="1248" y="4464"/>
                <a:chExt cx="720" cy="660"/>
              </a:xfrm>
            </p:grpSpPr>
            <p:pic>
              <p:nvPicPr>
                <p:cNvPr id="17443" name="Rectangle 12321"/>
                <p:cNvPicPr>
                  <a:picLocks noChangeAspect="1" noChangeArrowheads="1"/>
                </p:cNvPicPr>
                <p:nvPr/>
              </p:nvPicPr>
              <p:blipFill>
                <a:blip r:embed="rId7"/>
                <a:srcRect/>
                <a:stretch>
                  <a:fillRect/>
                </a:stretch>
              </p:blipFill>
              <p:spPr bwMode="ltGray">
                <a:xfrm>
                  <a:off x="1248" y="4464"/>
                  <a:ext cx="406" cy="660"/>
                </a:xfrm>
                <a:prstGeom prst="rect">
                  <a:avLst/>
                </a:prstGeom>
                <a:noFill/>
                <a:ln w="9525">
                  <a:noFill/>
                  <a:miter lim="800000"/>
                  <a:headEnd/>
                  <a:tailEnd/>
                </a:ln>
              </p:spPr>
            </p:pic>
            <p:pic>
              <p:nvPicPr>
                <p:cNvPr id="17444" name="Rectangle 12322"/>
                <p:cNvPicPr>
                  <a:picLocks noChangeAspect="1" noChangeArrowheads="1"/>
                </p:cNvPicPr>
                <p:nvPr/>
              </p:nvPicPr>
              <p:blipFill>
                <a:blip r:embed="rId7"/>
                <a:srcRect/>
                <a:stretch>
                  <a:fillRect/>
                </a:stretch>
              </p:blipFill>
              <p:spPr bwMode="ltGray">
                <a:xfrm>
                  <a:off x="1405" y="4464"/>
                  <a:ext cx="406" cy="660"/>
                </a:xfrm>
                <a:prstGeom prst="rect">
                  <a:avLst/>
                </a:prstGeom>
                <a:noFill/>
                <a:ln w="9525">
                  <a:noFill/>
                  <a:miter lim="800000"/>
                  <a:headEnd/>
                  <a:tailEnd/>
                </a:ln>
              </p:spPr>
            </p:pic>
            <p:pic>
              <p:nvPicPr>
                <p:cNvPr id="17445" name="Rectangle 12323"/>
                <p:cNvPicPr>
                  <a:picLocks noChangeAspect="1" noChangeArrowheads="1"/>
                </p:cNvPicPr>
                <p:nvPr/>
              </p:nvPicPr>
              <p:blipFill>
                <a:blip r:embed="rId7"/>
                <a:srcRect/>
                <a:stretch>
                  <a:fillRect/>
                </a:stretch>
              </p:blipFill>
              <p:spPr bwMode="ltGray">
                <a:xfrm>
                  <a:off x="1562" y="4464"/>
                  <a:ext cx="406" cy="660"/>
                </a:xfrm>
                <a:prstGeom prst="rect">
                  <a:avLst/>
                </a:prstGeom>
                <a:noFill/>
                <a:ln w="9525">
                  <a:noFill/>
                  <a:miter lim="800000"/>
                  <a:headEnd/>
                  <a:tailEnd/>
                </a:ln>
              </p:spPr>
            </p:pic>
          </p:grpSp>
          <p:grpSp>
            <p:nvGrpSpPr>
              <p:cNvPr id="8" name="Group 74"/>
              <p:cNvGrpSpPr>
                <a:grpSpLocks/>
              </p:cNvGrpSpPr>
              <p:nvPr/>
            </p:nvGrpSpPr>
            <p:grpSpPr bwMode="ltGray">
              <a:xfrm>
                <a:off x="1416" y="3204"/>
                <a:ext cx="720" cy="660"/>
                <a:chOff x="1248" y="4464"/>
                <a:chExt cx="720" cy="660"/>
              </a:xfrm>
            </p:grpSpPr>
            <p:pic>
              <p:nvPicPr>
                <p:cNvPr id="17440" name="Rectangle 12318"/>
                <p:cNvPicPr>
                  <a:picLocks noChangeAspect="1" noChangeArrowheads="1"/>
                </p:cNvPicPr>
                <p:nvPr/>
              </p:nvPicPr>
              <p:blipFill>
                <a:blip r:embed="rId7"/>
                <a:srcRect/>
                <a:stretch>
                  <a:fillRect/>
                </a:stretch>
              </p:blipFill>
              <p:spPr bwMode="ltGray">
                <a:xfrm>
                  <a:off x="1248" y="4464"/>
                  <a:ext cx="406" cy="660"/>
                </a:xfrm>
                <a:prstGeom prst="rect">
                  <a:avLst/>
                </a:prstGeom>
                <a:noFill/>
                <a:ln w="9525">
                  <a:noFill/>
                  <a:miter lim="800000"/>
                  <a:headEnd/>
                  <a:tailEnd/>
                </a:ln>
              </p:spPr>
            </p:pic>
            <p:pic>
              <p:nvPicPr>
                <p:cNvPr id="17441" name="Rectangle 12319"/>
                <p:cNvPicPr>
                  <a:picLocks noChangeAspect="1" noChangeArrowheads="1"/>
                </p:cNvPicPr>
                <p:nvPr/>
              </p:nvPicPr>
              <p:blipFill>
                <a:blip r:embed="rId7"/>
                <a:srcRect/>
                <a:stretch>
                  <a:fillRect/>
                </a:stretch>
              </p:blipFill>
              <p:spPr bwMode="ltGray">
                <a:xfrm>
                  <a:off x="1405" y="4464"/>
                  <a:ext cx="406" cy="660"/>
                </a:xfrm>
                <a:prstGeom prst="rect">
                  <a:avLst/>
                </a:prstGeom>
                <a:noFill/>
                <a:ln w="9525">
                  <a:noFill/>
                  <a:miter lim="800000"/>
                  <a:headEnd/>
                  <a:tailEnd/>
                </a:ln>
              </p:spPr>
            </p:pic>
            <p:pic>
              <p:nvPicPr>
                <p:cNvPr id="17442" name="Rectangle 12320"/>
                <p:cNvPicPr>
                  <a:picLocks noChangeAspect="1" noChangeArrowheads="1"/>
                </p:cNvPicPr>
                <p:nvPr/>
              </p:nvPicPr>
              <p:blipFill>
                <a:blip r:embed="rId7"/>
                <a:srcRect/>
                <a:stretch>
                  <a:fillRect/>
                </a:stretch>
              </p:blipFill>
              <p:spPr bwMode="ltGray">
                <a:xfrm>
                  <a:off x="1562" y="4464"/>
                  <a:ext cx="406" cy="660"/>
                </a:xfrm>
                <a:prstGeom prst="rect">
                  <a:avLst/>
                </a:prstGeom>
                <a:noFill/>
                <a:ln w="9525">
                  <a:noFill/>
                  <a:miter lim="800000"/>
                  <a:headEnd/>
                  <a:tailEnd/>
                </a:ln>
              </p:spPr>
            </p:pic>
          </p:grpSp>
          <p:pic>
            <p:nvPicPr>
              <p:cNvPr id="17438" name="Rectangle 12316"/>
              <p:cNvPicPr>
                <a:picLocks noChangeAspect="1" noChangeArrowheads="1"/>
              </p:cNvPicPr>
              <p:nvPr/>
            </p:nvPicPr>
            <p:blipFill>
              <a:blip r:embed="rId8"/>
              <a:srcRect/>
              <a:stretch>
                <a:fillRect/>
              </a:stretch>
            </p:blipFill>
            <p:spPr bwMode="ltGray">
              <a:xfrm>
                <a:off x="1347" y="3052"/>
                <a:ext cx="207" cy="185"/>
              </a:xfrm>
              <a:prstGeom prst="rect">
                <a:avLst/>
              </a:prstGeom>
              <a:noFill/>
              <a:ln w="9525">
                <a:noFill/>
                <a:miter lim="800000"/>
                <a:headEnd/>
                <a:tailEnd/>
              </a:ln>
            </p:spPr>
          </p:pic>
          <p:pic>
            <p:nvPicPr>
              <p:cNvPr id="17439" name="Rectangle 12317"/>
              <p:cNvPicPr>
                <a:picLocks noChangeAspect="1" noChangeArrowheads="1"/>
              </p:cNvPicPr>
              <p:nvPr/>
            </p:nvPicPr>
            <p:blipFill>
              <a:blip r:embed="rId9"/>
              <a:srcRect/>
              <a:stretch>
                <a:fillRect/>
              </a:stretch>
            </p:blipFill>
            <p:spPr bwMode="ltGray">
              <a:xfrm>
                <a:off x="1464" y="3288"/>
                <a:ext cx="207" cy="185"/>
              </a:xfrm>
              <a:prstGeom prst="rect">
                <a:avLst/>
              </a:prstGeom>
              <a:noFill/>
              <a:ln w="9525">
                <a:noFill/>
                <a:miter lim="800000"/>
                <a:headEnd/>
                <a:tailEnd/>
              </a:ln>
            </p:spPr>
          </p:pic>
        </p:grpSp>
        <p:grpSp>
          <p:nvGrpSpPr>
            <p:cNvPr id="9" name="Group 62"/>
            <p:cNvGrpSpPr>
              <a:grpSpLocks/>
            </p:cNvGrpSpPr>
            <p:nvPr/>
          </p:nvGrpSpPr>
          <p:grpSpPr bwMode="ltGray">
            <a:xfrm>
              <a:off x="7081738" y="2832852"/>
              <a:ext cx="604150" cy="667355"/>
              <a:chOff x="4272" y="2512"/>
              <a:chExt cx="1104" cy="1067"/>
            </a:xfrm>
          </p:grpSpPr>
          <p:pic>
            <p:nvPicPr>
              <p:cNvPr id="17428" name="Rectangle 12306"/>
              <p:cNvPicPr>
                <a:picLocks noChangeAspect="1" noChangeArrowheads="1"/>
              </p:cNvPicPr>
              <p:nvPr/>
            </p:nvPicPr>
            <p:blipFill>
              <a:blip r:embed="rId10"/>
              <a:srcRect/>
              <a:stretch>
                <a:fillRect/>
              </a:stretch>
            </p:blipFill>
            <p:spPr bwMode="ltGray">
              <a:xfrm>
                <a:off x="4652" y="2512"/>
                <a:ext cx="639" cy="742"/>
              </a:xfrm>
              <a:prstGeom prst="rect">
                <a:avLst/>
              </a:prstGeom>
              <a:noFill/>
              <a:ln w="9525">
                <a:noFill/>
                <a:miter lim="800000"/>
                <a:headEnd/>
                <a:tailEnd/>
              </a:ln>
            </p:spPr>
          </p:pic>
          <p:pic>
            <p:nvPicPr>
              <p:cNvPr id="17429" name="Rectangle 12307"/>
              <p:cNvPicPr>
                <a:picLocks noChangeAspect="1" noChangeArrowheads="1"/>
              </p:cNvPicPr>
              <p:nvPr/>
            </p:nvPicPr>
            <p:blipFill>
              <a:blip r:embed="rId10"/>
              <a:srcRect/>
              <a:stretch>
                <a:fillRect/>
              </a:stretch>
            </p:blipFill>
            <p:spPr bwMode="ltGray">
              <a:xfrm>
                <a:off x="4272" y="2512"/>
                <a:ext cx="639" cy="742"/>
              </a:xfrm>
              <a:prstGeom prst="rect">
                <a:avLst/>
              </a:prstGeom>
              <a:noFill/>
              <a:ln w="9525">
                <a:noFill/>
                <a:miter lim="800000"/>
                <a:headEnd/>
                <a:tailEnd/>
              </a:ln>
            </p:spPr>
          </p:pic>
          <p:grpSp>
            <p:nvGrpSpPr>
              <p:cNvPr id="10" name="Group 56"/>
              <p:cNvGrpSpPr>
                <a:grpSpLocks/>
              </p:cNvGrpSpPr>
              <p:nvPr/>
            </p:nvGrpSpPr>
            <p:grpSpPr bwMode="ltGray">
              <a:xfrm>
                <a:off x="4342" y="2782"/>
                <a:ext cx="639" cy="742"/>
                <a:chOff x="4752" y="5044"/>
                <a:chExt cx="699" cy="812"/>
              </a:xfrm>
            </p:grpSpPr>
            <p:pic>
              <p:nvPicPr>
                <p:cNvPr id="17434" name="Rectangle 12312"/>
                <p:cNvPicPr>
                  <a:picLocks noChangeAspect="1" noChangeArrowheads="1"/>
                </p:cNvPicPr>
                <p:nvPr/>
              </p:nvPicPr>
              <p:blipFill>
                <a:blip r:embed="rId10"/>
                <a:srcRect/>
                <a:stretch>
                  <a:fillRect/>
                </a:stretch>
              </p:blipFill>
              <p:spPr bwMode="ltGray">
                <a:xfrm>
                  <a:off x="4752" y="5044"/>
                  <a:ext cx="699" cy="812"/>
                </a:xfrm>
                <a:prstGeom prst="rect">
                  <a:avLst/>
                </a:prstGeom>
                <a:noFill/>
                <a:ln w="9525">
                  <a:noFill/>
                  <a:miter lim="800000"/>
                  <a:headEnd/>
                  <a:tailEnd/>
                </a:ln>
              </p:spPr>
            </p:pic>
            <p:pic>
              <p:nvPicPr>
                <p:cNvPr id="17435" name="Rectangle 12313"/>
                <p:cNvPicPr>
                  <a:picLocks noChangeAspect="1" noChangeArrowheads="1"/>
                </p:cNvPicPr>
                <p:nvPr/>
              </p:nvPicPr>
              <p:blipFill>
                <a:blip r:embed="rId11"/>
                <a:srcRect/>
                <a:stretch>
                  <a:fillRect/>
                </a:stretch>
              </p:blipFill>
              <p:spPr bwMode="ltGray">
                <a:xfrm>
                  <a:off x="4883" y="5388"/>
                  <a:ext cx="445" cy="288"/>
                </a:xfrm>
                <a:prstGeom prst="rect">
                  <a:avLst/>
                </a:prstGeom>
                <a:noFill/>
                <a:ln w="9525">
                  <a:noFill/>
                  <a:miter lim="800000"/>
                  <a:headEnd/>
                  <a:tailEnd/>
                </a:ln>
              </p:spPr>
            </p:pic>
          </p:grpSp>
          <p:pic>
            <p:nvPicPr>
              <p:cNvPr id="17431" name="Rectangle 12309"/>
              <p:cNvPicPr>
                <a:picLocks noChangeAspect="1" noChangeArrowheads="1"/>
              </p:cNvPicPr>
              <p:nvPr/>
            </p:nvPicPr>
            <p:blipFill>
              <a:blip r:embed="rId12"/>
              <a:srcRect/>
              <a:stretch>
                <a:fillRect/>
              </a:stretch>
            </p:blipFill>
            <p:spPr bwMode="ltGray">
              <a:xfrm>
                <a:off x="4353" y="2578"/>
                <a:ext cx="863" cy="190"/>
              </a:xfrm>
              <a:prstGeom prst="rect">
                <a:avLst/>
              </a:prstGeom>
              <a:noFill/>
              <a:ln w="9525">
                <a:noFill/>
                <a:miter lim="800000"/>
                <a:headEnd/>
                <a:tailEnd/>
              </a:ln>
            </p:spPr>
          </p:pic>
          <p:pic>
            <p:nvPicPr>
              <p:cNvPr id="17432" name="Rectangle 12310"/>
              <p:cNvPicPr>
                <a:picLocks noChangeAspect="1" noChangeArrowheads="1"/>
              </p:cNvPicPr>
              <p:nvPr/>
            </p:nvPicPr>
            <p:blipFill>
              <a:blip r:embed="rId10"/>
              <a:srcRect/>
              <a:stretch>
                <a:fillRect/>
              </a:stretch>
            </p:blipFill>
            <p:spPr bwMode="ltGray">
              <a:xfrm>
                <a:off x="4737" y="2837"/>
                <a:ext cx="639" cy="742"/>
              </a:xfrm>
              <a:prstGeom prst="rect">
                <a:avLst/>
              </a:prstGeom>
              <a:noFill/>
              <a:ln w="9525">
                <a:noFill/>
                <a:miter lim="800000"/>
                <a:headEnd/>
                <a:tailEnd/>
              </a:ln>
            </p:spPr>
          </p:pic>
          <p:pic>
            <p:nvPicPr>
              <p:cNvPr id="17433" name="Rectangle 12311"/>
              <p:cNvPicPr>
                <a:picLocks noChangeAspect="1" noChangeArrowheads="1"/>
              </p:cNvPicPr>
              <p:nvPr/>
            </p:nvPicPr>
            <p:blipFill>
              <a:blip r:embed="rId13"/>
              <a:srcRect/>
              <a:stretch>
                <a:fillRect/>
              </a:stretch>
            </p:blipFill>
            <p:spPr bwMode="ltGray">
              <a:xfrm>
                <a:off x="4826" y="3189"/>
                <a:ext cx="452" cy="100"/>
              </a:xfrm>
              <a:prstGeom prst="rect">
                <a:avLst/>
              </a:prstGeom>
              <a:noFill/>
              <a:ln w="9525">
                <a:noFill/>
                <a:miter lim="800000"/>
                <a:headEnd/>
                <a:tailEnd/>
              </a:ln>
            </p:spPr>
          </p:pic>
        </p:grpSp>
        <p:grpSp>
          <p:nvGrpSpPr>
            <p:cNvPr id="11" name="Group 108"/>
            <p:cNvGrpSpPr>
              <a:grpSpLocks/>
            </p:cNvGrpSpPr>
            <p:nvPr/>
          </p:nvGrpSpPr>
          <p:grpSpPr bwMode="ltGray">
            <a:xfrm>
              <a:off x="6506279" y="2886793"/>
              <a:ext cx="528256" cy="475716"/>
              <a:chOff x="4032" y="5136"/>
              <a:chExt cx="835" cy="823"/>
            </a:xfrm>
          </p:grpSpPr>
          <p:pic>
            <p:nvPicPr>
              <p:cNvPr id="17425" name="Rectangle 12303"/>
              <p:cNvPicPr>
                <a:picLocks noChangeAspect="1" noChangeArrowheads="1"/>
              </p:cNvPicPr>
              <p:nvPr/>
            </p:nvPicPr>
            <p:blipFill>
              <a:blip r:embed="rId14"/>
              <a:srcRect/>
              <a:stretch>
                <a:fillRect/>
              </a:stretch>
            </p:blipFill>
            <p:spPr bwMode="ltGray">
              <a:xfrm>
                <a:off x="4032" y="5136"/>
                <a:ext cx="451" cy="823"/>
              </a:xfrm>
              <a:prstGeom prst="rect">
                <a:avLst/>
              </a:prstGeom>
              <a:noFill/>
              <a:ln w="9525">
                <a:noFill/>
                <a:miter lim="800000"/>
                <a:headEnd/>
                <a:tailEnd/>
              </a:ln>
            </p:spPr>
          </p:pic>
          <p:pic>
            <p:nvPicPr>
              <p:cNvPr id="17426" name="Rectangle 12304"/>
              <p:cNvPicPr>
                <a:picLocks noChangeAspect="1" noChangeArrowheads="1"/>
              </p:cNvPicPr>
              <p:nvPr/>
            </p:nvPicPr>
            <p:blipFill>
              <a:blip r:embed="rId14"/>
              <a:srcRect/>
              <a:stretch>
                <a:fillRect/>
              </a:stretch>
            </p:blipFill>
            <p:spPr bwMode="ltGray">
              <a:xfrm>
                <a:off x="4224" y="5136"/>
                <a:ext cx="451" cy="823"/>
              </a:xfrm>
              <a:prstGeom prst="rect">
                <a:avLst/>
              </a:prstGeom>
              <a:noFill/>
              <a:ln w="9525">
                <a:noFill/>
                <a:miter lim="800000"/>
                <a:headEnd/>
                <a:tailEnd/>
              </a:ln>
            </p:spPr>
          </p:pic>
          <p:pic>
            <p:nvPicPr>
              <p:cNvPr id="17427" name="Rectangle 12305"/>
              <p:cNvPicPr>
                <a:picLocks noChangeAspect="1" noChangeArrowheads="1"/>
              </p:cNvPicPr>
              <p:nvPr/>
            </p:nvPicPr>
            <p:blipFill>
              <a:blip r:embed="rId14"/>
              <a:srcRect/>
              <a:stretch>
                <a:fillRect/>
              </a:stretch>
            </p:blipFill>
            <p:spPr bwMode="ltGray">
              <a:xfrm>
                <a:off x="4416" y="5136"/>
                <a:ext cx="451" cy="823"/>
              </a:xfrm>
              <a:prstGeom prst="rect">
                <a:avLst/>
              </a:prstGeom>
              <a:noFill/>
              <a:ln w="9525">
                <a:noFill/>
                <a:miter lim="800000"/>
                <a:headEnd/>
                <a:tailEnd/>
              </a:ln>
            </p:spPr>
          </p:pic>
        </p:grpSp>
      </p:grpSp>
    </p:spTree>
  </p:cSld>
  <p:clrMapOvr>
    <a:masterClrMapping/>
  </p:clrMapOvr>
  <p:transition advTm="17031">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Rectangle 14336"/>
          <p:cNvPicPr>
            <a:picLocks noChangeAspect="1" noChangeArrowheads="1"/>
          </p:cNvPicPr>
          <p:nvPr/>
        </p:nvPicPr>
        <p:blipFill>
          <a:blip r:embed="rId3">
            <a:duotone>
              <a:prstClr val="black"/>
              <a:schemeClr val="accent3">
                <a:tint val="45000"/>
                <a:satMod val="400000"/>
              </a:schemeClr>
            </a:duotone>
          </a:blip>
          <a:srcRect/>
          <a:stretch>
            <a:fillRect/>
          </a:stretch>
        </p:blipFill>
        <p:spPr bwMode="ltGray">
          <a:xfrm>
            <a:off x="0" y="860425"/>
            <a:ext cx="9118600" cy="5568971"/>
          </a:xfrm>
          <a:prstGeom prst="rect">
            <a:avLst/>
          </a:prstGeom>
          <a:noFill/>
          <a:ln w="9525">
            <a:noFill/>
            <a:miter lim="800000"/>
            <a:headEnd/>
            <a:tailEnd/>
          </a:ln>
        </p:spPr>
      </p:pic>
      <p:sp>
        <p:nvSpPr>
          <p:cNvPr id="14339" name="Shape 3"/>
          <p:cNvSpPr>
            <a:spLocks noGrp="1" noChangeArrowheads="1"/>
          </p:cNvSpPr>
          <p:nvPr>
            <p:ph type="title"/>
          </p:nvPr>
        </p:nvSpPr>
        <p:spPr>
          <a:xfrm>
            <a:off x="382588" y="228601"/>
            <a:ext cx="8380412" cy="830997"/>
          </a:xfrm>
        </p:spPr>
        <p:txBody>
          <a:bodyPr/>
          <a:lstStyle/>
          <a:p>
            <a:pPr marL="1588" indent="-1588">
              <a:defRPr/>
            </a:pPr>
            <a:r>
              <a:rPr sz="3600" smtClean="0">
                <a:effectLst>
                  <a:outerShdw blurRad="38100" dist="38100" dir="2700000" algn="tl">
                    <a:srgbClr val="000000">
                      <a:alpha val="43137"/>
                    </a:srgbClr>
                  </a:outerShdw>
                </a:effectLst>
              </a:rPr>
              <a:t>Plantillas de aplicación para WSS 3.0</a:t>
            </a:r>
            <a:r>
              <a:rPr sz="3600" smtClean="0">
                <a:solidFill>
                  <a:schemeClr val="tx1"/>
                </a:solidFill>
                <a:effectLst>
                  <a:outerShdw blurRad="38100" dist="38100" dir="2700000" algn="tl">
                    <a:srgbClr val="000000">
                      <a:alpha val="43137"/>
                    </a:srgbClr>
                  </a:outerShdw>
                </a:effectLst>
              </a:rPr>
              <a:t>  </a:t>
            </a:r>
            <a:r>
              <a:rPr sz="2400" smtClean="0">
                <a:solidFill>
                  <a:schemeClr val="accent1"/>
                </a:solidFill>
                <a:effectLst>
                  <a:outerShdw blurRad="38100" dist="38100" dir="2700000" algn="tl">
                    <a:srgbClr val="000000">
                      <a:alpha val="43137"/>
                    </a:srgbClr>
                  </a:outerShdw>
                </a:effectLst>
              </a:rPr>
              <a:t/>
            </a:r>
            <a:br>
              <a:rPr sz="2400" smtClean="0">
                <a:solidFill>
                  <a:schemeClr val="accent1"/>
                </a:solidFill>
                <a:effectLst>
                  <a:outerShdw blurRad="38100" dist="38100" dir="2700000" algn="tl">
                    <a:srgbClr val="000000">
                      <a:alpha val="43137"/>
                    </a:srgbClr>
                  </a:outerShdw>
                </a:effectLst>
              </a:rPr>
            </a:br>
            <a:r>
              <a:rPr sz="2400" smtClean="0">
                <a:solidFill>
                  <a:schemeClr val="accent1"/>
                </a:solidFill>
                <a:effectLst>
                  <a:outerShdw blurRad="38100" dist="38100" dir="2700000" algn="tl">
                    <a:srgbClr val="000000">
                      <a:alpha val="43137"/>
                    </a:srgbClr>
                  </a:outerShdw>
                </a:effectLst>
              </a:rPr>
              <a:t> </a:t>
            </a:r>
            <a:r>
              <a:rPr sz="2400" smtClean="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cs typeface="+mn-cs"/>
              </a:rPr>
              <a:t>L</a:t>
            </a:r>
            <a:r>
              <a:rPr sz="2400" smtClean="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rPr>
              <a:t>as 40 fantásticas = 20 + 20</a:t>
            </a:r>
            <a:endParaRPr sz="3200" smtClean="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endParaRPr>
          </a:p>
        </p:txBody>
      </p:sp>
      <p:sp>
        <p:nvSpPr>
          <p:cNvPr id="14340" name="Shape 14338"/>
          <p:cNvSpPr>
            <a:spLocks noGrp="1" noChangeArrowheads="1"/>
          </p:cNvSpPr>
          <p:nvPr>
            <p:ph type="body" sz="half" idx="4294967295"/>
          </p:nvPr>
        </p:nvSpPr>
        <p:spPr>
          <a:xfrm>
            <a:off x="592138" y="2001562"/>
            <a:ext cx="4087812" cy="4093428"/>
          </a:xfrm>
        </p:spPr>
        <p:txBody>
          <a:bodyPr/>
          <a:lstStyle/>
          <a:p>
            <a:pPr marL="0">
              <a:lnSpc>
                <a:spcPct val="100000"/>
              </a:lnSpc>
              <a:spcBef>
                <a:spcPct val="0"/>
              </a:spcBef>
              <a:defRPr/>
            </a:pPr>
            <a:r>
              <a:rPr lang="en-US" sz="1300" dirty="0" smtClean="0">
                <a:latin typeface="Verdana" pitchFamily="34" charset="0"/>
                <a:cs typeface="Times New Roman" pitchFamily="18" charset="0"/>
              </a:rPr>
              <a:t>Absence </a:t>
            </a:r>
            <a:r>
              <a:rPr lang="en-US" sz="1300" dirty="0" err="1" smtClean="0">
                <a:latin typeface="Verdana" pitchFamily="34" charset="0"/>
                <a:cs typeface="Times New Roman" pitchFamily="18" charset="0"/>
              </a:rPr>
              <a:t>Req’st</a:t>
            </a:r>
            <a:r>
              <a:rPr lang="en-US" sz="1300" dirty="0" smtClean="0">
                <a:latin typeface="Verdana" pitchFamily="34" charset="0"/>
                <a:cs typeface="Times New Roman" pitchFamily="18" charset="0"/>
              </a:rPr>
              <a:t> &amp; Vacation Schedule Mgmt</a:t>
            </a:r>
          </a:p>
          <a:p>
            <a:pPr marL="0">
              <a:lnSpc>
                <a:spcPct val="100000"/>
              </a:lnSpc>
              <a:spcBef>
                <a:spcPct val="0"/>
              </a:spcBef>
              <a:defRPr/>
            </a:pPr>
            <a:r>
              <a:rPr lang="en-US" sz="1300" dirty="0" smtClean="0">
                <a:latin typeface="Verdana" pitchFamily="34" charset="0"/>
              </a:rPr>
              <a:t>Budgeting and Tracking Multiple Projects</a:t>
            </a:r>
            <a:endParaRPr lang="en-US" sz="1300" dirty="0" smtClean="0">
              <a:latin typeface="Verdana" pitchFamily="34" charset="0"/>
              <a:ea typeface="Calibri" pitchFamily="34" charset="0"/>
              <a:cs typeface="Times New Roman" pitchFamily="18" charset="0"/>
            </a:endParaRPr>
          </a:p>
          <a:p>
            <a:pPr marL="0">
              <a:lnSpc>
                <a:spcPct val="100000"/>
              </a:lnSpc>
              <a:spcBef>
                <a:spcPct val="0"/>
              </a:spcBef>
              <a:defRPr/>
            </a:pPr>
            <a:r>
              <a:rPr lang="en-US" sz="1300" dirty="0" smtClean="0">
                <a:latin typeface="Verdana" pitchFamily="34" charset="0"/>
                <a:cs typeface="Times New Roman" pitchFamily="18" charset="0"/>
              </a:rPr>
              <a:t>Bug Database</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Call Center</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Change Request Management</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Compliance Process Support Site</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Contacts Management</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Document Library &amp; Review</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Event Planning</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Expense &amp; Reimbursement Approval</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Help Desk</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Inventory Tracking</a:t>
            </a:r>
          </a:p>
          <a:p>
            <a:pPr marL="0">
              <a:lnSpc>
                <a:spcPct val="100000"/>
              </a:lnSpc>
              <a:spcBef>
                <a:spcPct val="0"/>
              </a:spcBef>
              <a:defRPr/>
            </a:pPr>
            <a:r>
              <a:rPr lang="en-US" sz="1300" dirty="0" smtClean="0">
                <a:latin typeface="Verdana" pitchFamily="34" charset="0"/>
                <a:ea typeface="Calibri" pitchFamily="34" charset="0"/>
                <a:cs typeface="Times New Roman" pitchFamily="18" charset="0"/>
              </a:rPr>
              <a:t>IT Team Workspace</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Job Requisition and Interview Mgmt</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Knowledge Base</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Lending Library</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Physical Asset Tracking and Mgmt</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Project Tracking Workspace</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Room and Equipment Reservations</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Sales Lead Pipeline</a:t>
            </a:r>
            <a:endParaRPr lang="en-US" sz="1300" dirty="0" smtClean="0">
              <a:solidFill>
                <a:schemeClr val="accent1"/>
              </a:solidFill>
            </a:endParaRPr>
          </a:p>
        </p:txBody>
      </p:sp>
      <p:sp>
        <p:nvSpPr>
          <p:cNvPr id="14341" name="Shape 10243"/>
          <p:cNvSpPr>
            <a:spLocks noGrp="1" noChangeArrowheads="1"/>
          </p:cNvSpPr>
          <p:nvPr>
            <p:ph type="body" sz="half" idx="4294967295"/>
          </p:nvPr>
        </p:nvSpPr>
        <p:spPr>
          <a:xfrm>
            <a:off x="4800601" y="2009500"/>
            <a:ext cx="3929269" cy="4001095"/>
          </a:xfrm>
        </p:spPr>
        <p:txBody>
          <a:bodyPr/>
          <a:lstStyle/>
          <a:p>
            <a:pPr marL="0">
              <a:lnSpc>
                <a:spcPct val="100000"/>
              </a:lnSpc>
              <a:spcBef>
                <a:spcPct val="0"/>
              </a:spcBef>
              <a:defRPr/>
            </a:pPr>
            <a:r>
              <a:rPr lang="en-US" sz="1300" dirty="0" smtClean="0">
                <a:latin typeface="Verdana" pitchFamily="34" charset="0"/>
                <a:cs typeface="Times New Roman" pitchFamily="18" charset="0"/>
              </a:rPr>
              <a:t>Board of Directors</a:t>
            </a:r>
          </a:p>
          <a:p>
            <a:pPr marL="0">
              <a:lnSpc>
                <a:spcPct val="100000"/>
              </a:lnSpc>
              <a:spcBef>
                <a:spcPct val="0"/>
              </a:spcBef>
              <a:defRPr/>
            </a:pPr>
            <a:r>
              <a:rPr lang="en-US" sz="1300" dirty="0" smtClean="0">
                <a:latin typeface="Verdana" pitchFamily="34" charset="0"/>
                <a:cs typeface="Times New Roman" pitchFamily="18" charset="0"/>
              </a:rPr>
              <a:t>Business Performance Reporting</a:t>
            </a:r>
          </a:p>
          <a:p>
            <a:pPr marL="0">
              <a:lnSpc>
                <a:spcPct val="100000"/>
              </a:lnSpc>
              <a:spcBef>
                <a:spcPct val="0"/>
              </a:spcBef>
              <a:defRPr/>
            </a:pPr>
            <a:r>
              <a:rPr lang="en-US" sz="1300" dirty="0" smtClean="0">
                <a:latin typeface="Verdana" pitchFamily="34" charset="0"/>
                <a:cs typeface="Times New Roman" pitchFamily="18" charset="0"/>
              </a:rPr>
              <a:t>Case Mgmt for Government Agencies</a:t>
            </a:r>
            <a:endParaRPr lang="en-US" sz="1300" dirty="0" smtClean="0"/>
          </a:p>
          <a:p>
            <a:pPr marL="0">
              <a:lnSpc>
                <a:spcPct val="100000"/>
              </a:lnSpc>
              <a:spcBef>
                <a:spcPct val="0"/>
              </a:spcBef>
              <a:defRPr/>
            </a:pPr>
            <a:r>
              <a:rPr lang="en-US" sz="1300" dirty="0" smtClean="0">
                <a:latin typeface="Verdana" pitchFamily="34" charset="0"/>
                <a:cs typeface="Times New Roman" pitchFamily="18" charset="0"/>
              </a:rPr>
              <a:t>Classroom Management</a:t>
            </a:r>
          </a:p>
          <a:p>
            <a:pPr marL="0">
              <a:lnSpc>
                <a:spcPct val="100000"/>
              </a:lnSpc>
              <a:spcBef>
                <a:spcPct val="0"/>
              </a:spcBef>
              <a:defRPr/>
            </a:pPr>
            <a:r>
              <a:rPr lang="en-US" sz="1300" dirty="0" smtClean="0">
                <a:latin typeface="Verdana" pitchFamily="34" charset="0"/>
                <a:ea typeface="Calibri" pitchFamily="34" charset="0"/>
                <a:cs typeface="Times New Roman" pitchFamily="18" charset="0"/>
              </a:rPr>
              <a:t>Clinical Trial Initiation and Management</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Competitive Analysis Site</a:t>
            </a:r>
          </a:p>
          <a:p>
            <a:pPr marL="0">
              <a:lnSpc>
                <a:spcPct val="100000"/>
              </a:lnSpc>
              <a:spcBef>
                <a:spcPct val="0"/>
              </a:spcBef>
              <a:defRPr/>
            </a:pPr>
            <a:r>
              <a:rPr lang="en-US" sz="1300" dirty="0" smtClean="0">
                <a:latin typeface="Verdana" pitchFamily="34" charset="0"/>
                <a:ea typeface="Calibri" pitchFamily="34" charset="0"/>
                <a:cs typeface="Times New Roman" pitchFamily="18" charset="0"/>
              </a:rPr>
              <a:t>Discussion Database</a:t>
            </a:r>
          </a:p>
          <a:p>
            <a:pPr marL="0">
              <a:lnSpc>
                <a:spcPct val="100000"/>
              </a:lnSpc>
              <a:spcBef>
                <a:spcPct val="0"/>
              </a:spcBef>
              <a:defRPr/>
            </a:pPr>
            <a:r>
              <a:rPr lang="en-US" sz="1300" dirty="0" smtClean="0">
                <a:latin typeface="Verdana" pitchFamily="34" charset="0"/>
                <a:ea typeface="Calibri" pitchFamily="34" charset="0"/>
                <a:cs typeface="Times New Roman" pitchFamily="18" charset="0"/>
              </a:rPr>
              <a:t>Disputed Invoice Management</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Employee Activities Site</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Employee Self-Service Benefits</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Employee Training </a:t>
            </a:r>
            <a:r>
              <a:rPr lang="en-US" sz="1300" dirty="0" err="1" smtClean="0">
                <a:latin typeface="Verdana" pitchFamily="34" charset="0"/>
                <a:cs typeface="Times New Roman" pitchFamily="18" charset="0"/>
              </a:rPr>
              <a:t>Sched’ling</a:t>
            </a:r>
            <a:r>
              <a:rPr lang="en-US" sz="1300" dirty="0" smtClean="0">
                <a:latin typeface="Verdana" pitchFamily="34" charset="0"/>
                <a:cs typeface="Times New Roman" pitchFamily="18" charset="0"/>
              </a:rPr>
              <a:t> &amp; Materials</a:t>
            </a:r>
            <a:endParaRPr lang="en-US" sz="1300" dirty="0" smtClean="0">
              <a:latin typeface="Verdana" pitchFamily="34" charset="0"/>
              <a:ea typeface="Calibri" pitchFamily="34" charset="0"/>
              <a:cs typeface="Times New Roman" pitchFamily="18" charset="0"/>
            </a:endParaRPr>
          </a:p>
          <a:p>
            <a:pPr marL="0">
              <a:lnSpc>
                <a:spcPct val="100000"/>
              </a:lnSpc>
              <a:spcBef>
                <a:spcPct val="0"/>
              </a:spcBef>
              <a:defRPr/>
            </a:pPr>
            <a:r>
              <a:rPr lang="en-US" sz="1300" dirty="0" smtClean="0">
                <a:latin typeface="Verdana" pitchFamily="34" charset="0"/>
                <a:ea typeface="Calibri" pitchFamily="34" charset="0"/>
                <a:cs typeface="Times New Roman" pitchFamily="18" charset="0"/>
              </a:rPr>
              <a:t>Equity Research</a:t>
            </a:r>
          </a:p>
          <a:p>
            <a:pPr marL="0">
              <a:lnSpc>
                <a:spcPct val="100000"/>
              </a:lnSpc>
              <a:spcBef>
                <a:spcPct val="0"/>
              </a:spcBef>
              <a:defRPr/>
            </a:pPr>
            <a:r>
              <a:rPr lang="en-US" sz="1300" dirty="0" smtClean="0">
                <a:latin typeface="Verdana" pitchFamily="34" charset="0"/>
                <a:ea typeface="Calibri" pitchFamily="34" charset="0"/>
                <a:cs typeface="Times New Roman" pitchFamily="18" charset="0"/>
              </a:rPr>
              <a:t>Integrated Marketing Campaign Tracking</a:t>
            </a:r>
          </a:p>
          <a:p>
            <a:pPr marL="0">
              <a:lnSpc>
                <a:spcPct val="100000"/>
              </a:lnSpc>
              <a:spcBef>
                <a:spcPct val="0"/>
              </a:spcBef>
              <a:defRPr/>
            </a:pPr>
            <a:r>
              <a:rPr lang="en-US" sz="1300" dirty="0" smtClean="0">
                <a:latin typeface="Verdana" pitchFamily="34" charset="0"/>
                <a:ea typeface="Calibri" pitchFamily="34" charset="0"/>
                <a:cs typeface="Times New Roman" pitchFamily="18" charset="0"/>
              </a:rPr>
              <a:t>Manufacturing Process Management</a:t>
            </a:r>
          </a:p>
          <a:p>
            <a:pPr marL="0">
              <a:lnSpc>
                <a:spcPct val="100000"/>
              </a:lnSpc>
              <a:spcBef>
                <a:spcPct val="0"/>
              </a:spcBef>
              <a:defRPr/>
            </a:pPr>
            <a:r>
              <a:rPr lang="en-US" sz="1300" dirty="0" smtClean="0">
                <a:latin typeface="Verdana" pitchFamily="34" charset="0"/>
                <a:ea typeface="Calibri" pitchFamily="34" charset="0"/>
                <a:cs typeface="Times New Roman" pitchFamily="18" charset="0"/>
              </a:rPr>
              <a:t>New Store Opening</a:t>
            </a:r>
            <a:endParaRPr lang="en-US" sz="1300" dirty="0" smtClean="0">
              <a:latin typeface="Calibri" pitchFamily="34" charset="0"/>
              <a:ea typeface="Calibri" pitchFamily="34" charset="0"/>
              <a:cs typeface="Calibri" pitchFamily="34" charset="0"/>
            </a:endParaRPr>
          </a:p>
          <a:p>
            <a:pPr marL="0">
              <a:lnSpc>
                <a:spcPct val="100000"/>
              </a:lnSpc>
              <a:spcBef>
                <a:spcPct val="0"/>
              </a:spcBef>
              <a:defRPr/>
            </a:pPr>
            <a:r>
              <a:rPr lang="en-US" sz="1300" dirty="0" smtClean="0">
                <a:latin typeface="Verdana" pitchFamily="34" charset="0"/>
                <a:cs typeface="Times New Roman" pitchFamily="18" charset="0"/>
              </a:rPr>
              <a:t>Product &amp; </a:t>
            </a:r>
            <a:r>
              <a:rPr lang="en-US" sz="1300" dirty="0" err="1" smtClean="0">
                <a:latin typeface="Verdana" pitchFamily="34" charset="0"/>
                <a:cs typeface="Times New Roman" pitchFamily="18" charset="0"/>
              </a:rPr>
              <a:t>Mktg</a:t>
            </a:r>
            <a:r>
              <a:rPr lang="en-US" sz="1300" dirty="0" smtClean="0">
                <a:latin typeface="Verdana" pitchFamily="34" charset="0"/>
                <a:cs typeface="Times New Roman" pitchFamily="18" charset="0"/>
              </a:rPr>
              <a:t> Requirements Planning</a:t>
            </a:r>
          </a:p>
          <a:p>
            <a:pPr marL="0">
              <a:lnSpc>
                <a:spcPct val="100000"/>
              </a:lnSpc>
              <a:spcBef>
                <a:spcPct val="0"/>
              </a:spcBef>
              <a:defRPr/>
            </a:pPr>
            <a:r>
              <a:rPr lang="en-US" sz="1300" dirty="0" smtClean="0">
                <a:latin typeface="Verdana" pitchFamily="34" charset="0"/>
                <a:cs typeface="Times New Roman" pitchFamily="18" charset="0"/>
              </a:rPr>
              <a:t>Request for Proposal</a:t>
            </a:r>
          </a:p>
          <a:p>
            <a:pPr marL="0">
              <a:lnSpc>
                <a:spcPct val="100000"/>
              </a:lnSpc>
              <a:spcBef>
                <a:spcPct val="0"/>
              </a:spcBef>
              <a:defRPr/>
            </a:pPr>
            <a:r>
              <a:rPr lang="en-US" sz="1300" dirty="0" smtClean="0">
                <a:latin typeface="Verdana" pitchFamily="34" charset="0"/>
                <a:cs typeface="Times New Roman" pitchFamily="18" charset="0"/>
              </a:rPr>
              <a:t>Sports League </a:t>
            </a:r>
          </a:p>
          <a:p>
            <a:pPr marL="0">
              <a:lnSpc>
                <a:spcPct val="100000"/>
              </a:lnSpc>
              <a:spcBef>
                <a:spcPct val="0"/>
              </a:spcBef>
              <a:defRPr/>
            </a:pPr>
            <a:r>
              <a:rPr lang="en-US" sz="1300" dirty="0" smtClean="0">
                <a:latin typeface="Verdana" pitchFamily="34" charset="0"/>
                <a:ea typeface="Calibri" pitchFamily="34" charset="0"/>
                <a:cs typeface="Times New Roman" pitchFamily="18" charset="0"/>
              </a:rPr>
              <a:t>Team Work Site</a:t>
            </a:r>
          </a:p>
          <a:p>
            <a:pPr marL="0">
              <a:lnSpc>
                <a:spcPct val="100000"/>
              </a:lnSpc>
              <a:spcBef>
                <a:spcPct val="0"/>
              </a:spcBef>
              <a:defRPr/>
            </a:pPr>
            <a:r>
              <a:rPr lang="en-US" sz="1300" dirty="0" smtClean="0">
                <a:latin typeface="Verdana" pitchFamily="34" charset="0"/>
                <a:ea typeface="Calibri" pitchFamily="34" charset="0"/>
                <a:cs typeface="Times New Roman" pitchFamily="18" charset="0"/>
              </a:rPr>
              <a:t>Timecard Management</a:t>
            </a:r>
          </a:p>
        </p:txBody>
      </p:sp>
      <p:sp>
        <p:nvSpPr>
          <p:cNvPr id="6150" name="TextBox 14340"/>
          <p:cNvSpPr txBox="1">
            <a:spLocks noChangeArrowheads="1"/>
          </p:cNvSpPr>
          <p:nvPr/>
        </p:nvSpPr>
        <p:spPr bwMode="auto">
          <a:xfrm>
            <a:off x="717550" y="1355451"/>
            <a:ext cx="8028885" cy="553994"/>
          </a:xfrm>
          <a:prstGeom prst="rect">
            <a:avLst/>
          </a:prstGeom>
          <a:noFill/>
          <a:ln w="9525">
            <a:noFill/>
            <a:miter lim="800000"/>
            <a:headEnd/>
            <a:tailEnd/>
          </a:ln>
        </p:spPr>
        <p:txBody>
          <a:bodyPr wrap="square" lIns="91436" tIns="45718" rIns="91436" bIns="45718">
            <a:spAutoFit/>
          </a:bodyPr>
          <a:lstStyle/>
          <a:p>
            <a:pPr algn="l" eaLnBrk="0" hangingPunct="0"/>
            <a:r>
              <a:rPr lang="en-US" sz="1600" dirty="0" smtClean="0">
                <a:solidFill>
                  <a:schemeClr val="accent1">
                    <a:lumMod val="60000"/>
                    <a:lumOff val="40000"/>
                  </a:schemeClr>
                </a:solidFill>
              </a:rPr>
              <a:t>Multi-</a:t>
            </a:r>
            <a:r>
              <a:rPr lang="en-US" sz="1600" dirty="0" err="1" smtClean="0">
                <a:solidFill>
                  <a:schemeClr val="accent1">
                    <a:lumMod val="60000"/>
                    <a:lumOff val="40000"/>
                  </a:schemeClr>
                </a:solidFill>
              </a:rPr>
              <a:t>idioma</a:t>
            </a:r>
            <a:r>
              <a:rPr lang="en-US" sz="1600" dirty="0" smtClean="0">
                <a:solidFill>
                  <a:schemeClr val="accent1">
                    <a:lumMod val="60000"/>
                    <a:lumOff val="40000"/>
                  </a:schemeClr>
                </a:solidFill>
              </a:rPr>
              <a:t> y </a:t>
            </a:r>
            <a:r>
              <a:rPr lang="en-US" sz="1600" dirty="0" err="1" smtClean="0">
                <a:solidFill>
                  <a:schemeClr val="accent1">
                    <a:lumMod val="60000"/>
                    <a:lumOff val="40000"/>
                  </a:schemeClr>
                </a:solidFill>
              </a:rPr>
              <a:t>funcionalidad</a:t>
            </a:r>
            <a:r>
              <a:rPr lang="en-US" sz="1600" dirty="0" smtClean="0">
                <a:solidFill>
                  <a:schemeClr val="accent1">
                    <a:lumMod val="60000"/>
                    <a:lumOff val="40000"/>
                  </a:schemeClr>
                </a:solidFill>
              </a:rPr>
              <a:t> extra                  Solo en </a:t>
            </a:r>
            <a:r>
              <a:rPr lang="en-US" sz="1600" dirty="0" err="1" smtClean="0">
                <a:solidFill>
                  <a:schemeClr val="accent1">
                    <a:lumMod val="60000"/>
                    <a:lumOff val="40000"/>
                  </a:schemeClr>
                </a:solidFill>
              </a:rPr>
              <a:t>inglés</a:t>
            </a:r>
            <a:r>
              <a:rPr lang="en-US" sz="1600" dirty="0" smtClean="0">
                <a:solidFill>
                  <a:schemeClr val="accent1">
                    <a:lumMod val="60000"/>
                    <a:lumOff val="40000"/>
                  </a:schemeClr>
                </a:solidFill>
              </a:rPr>
              <a:t>, </a:t>
            </a:r>
            <a:r>
              <a:rPr lang="en-US" sz="1600" dirty="0" err="1" smtClean="0">
                <a:solidFill>
                  <a:schemeClr val="accent1">
                    <a:lumMod val="60000"/>
                    <a:lumOff val="40000"/>
                  </a:schemeClr>
                </a:solidFill>
              </a:rPr>
              <a:t>listas</a:t>
            </a:r>
            <a:r>
              <a:rPr lang="en-US" sz="1600" dirty="0" smtClean="0">
                <a:solidFill>
                  <a:schemeClr val="accent1">
                    <a:lumMod val="60000"/>
                    <a:lumOff val="40000"/>
                  </a:schemeClr>
                </a:solidFill>
              </a:rPr>
              <a:t> </a:t>
            </a:r>
            <a:r>
              <a:rPr lang="en-US" sz="1600" dirty="0" err="1" smtClean="0">
                <a:solidFill>
                  <a:schemeClr val="accent1">
                    <a:lumMod val="60000"/>
                    <a:lumOff val="40000"/>
                  </a:schemeClr>
                </a:solidFill>
              </a:rPr>
              <a:t>para</a:t>
            </a:r>
            <a:r>
              <a:rPr lang="en-US" sz="1600" dirty="0" smtClean="0">
                <a:solidFill>
                  <a:schemeClr val="accent1">
                    <a:lumMod val="60000"/>
                    <a:lumOff val="40000"/>
                  </a:schemeClr>
                </a:solidFill>
              </a:rPr>
              <a:t> </a:t>
            </a:r>
            <a:r>
              <a:rPr lang="en-US" sz="1600" dirty="0" err="1" smtClean="0">
                <a:solidFill>
                  <a:schemeClr val="accent1">
                    <a:lumMod val="60000"/>
                    <a:lumOff val="40000"/>
                  </a:schemeClr>
                </a:solidFill>
              </a:rPr>
              <a:t>utilizar</a:t>
            </a:r>
            <a:endParaRPr lang="en-US" sz="1600" dirty="0">
              <a:solidFill>
                <a:schemeClr val="accent1">
                  <a:lumMod val="60000"/>
                  <a:lumOff val="40000"/>
                </a:schemeClr>
              </a:solidFill>
            </a:endParaRPr>
          </a:p>
          <a:p>
            <a:pPr algn="l" eaLnBrk="0" hangingPunct="0"/>
            <a:r>
              <a:rPr lang="en-US" sz="1400" i="1" dirty="0">
                <a:solidFill>
                  <a:schemeClr val="accent1">
                    <a:lumMod val="60000"/>
                    <a:lumOff val="40000"/>
                  </a:schemeClr>
                </a:solidFill>
              </a:rPr>
              <a:t>(server admin </a:t>
            </a:r>
            <a:r>
              <a:rPr lang="en-US" sz="1400" i="1" dirty="0" smtClean="0">
                <a:solidFill>
                  <a:schemeClr val="accent1">
                    <a:lumMod val="60000"/>
                    <a:lumOff val="40000"/>
                  </a:schemeClr>
                </a:solidFill>
              </a:rPr>
              <a:t>templates)                                          (site admin templates)</a:t>
            </a:r>
            <a:endParaRPr lang="en-US" sz="1400" i="1" dirty="0">
              <a:solidFill>
                <a:schemeClr val="accent1">
                  <a:lumMod val="60000"/>
                  <a:lumOff val="40000"/>
                </a:schemeClr>
              </a:solidFill>
            </a:endParaRPr>
          </a:p>
        </p:txBody>
      </p:sp>
    </p:spTree>
  </p:cSld>
  <p:clrMapOvr>
    <a:masterClrMapping/>
  </p:clrMapOvr>
  <p:transition advTm="6218">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ubTitle" idx="1"/>
          </p:nvPr>
        </p:nvSpPr>
        <p:spPr>
          <a:xfrm>
            <a:off x="642910" y="2214554"/>
            <a:ext cx="7681913" cy="461665"/>
          </a:xfrm>
        </p:spPr>
        <p:txBody>
          <a:bodyPr/>
          <a:lstStyle/>
          <a:p>
            <a:pPr algn="l" eaLnBrk="1" hangingPunct="1"/>
            <a:r>
              <a:rPr lang="es-ES" dirty="0" smtClean="0"/>
              <a:t>Plantillas</a:t>
            </a:r>
          </a:p>
          <a:p>
            <a:pPr algn="l" eaLnBrk="1" hangingPunct="1"/>
            <a:endParaRPr lang="es-ES" dirty="0" smtClean="0"/>
          </a:p>
          <a:p>
            <a:pPr algn="l" eaLnBrk="1" hangingPunct="1"/>
            <a:endParaRPr lang="es-ES"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descr="www-iis-net-banner-w-link2">
            <a:hlinkClick r:id="rId2"/>
          </p:cNvPr>
          <p:cNvPicPr>
            <a:picLocks noChangeAspect="1" noChangeArrowheads="1"/>
          </p:cNvPicPr>
          <p:nvPr/>
        </p:nvPicPr>
        <p:blipFill>
          <a:blip r:embed="rId3"/>
          <a:srcRect/>
          <a:stretch>
            <a:fillRect/>
          </a:stretch>
        </p:blipFill>
        <p:spPr bwMode="auto">
          <a:xfrm>
            <a:off x="457200" y="642918"/>
            <a:ext cx="8305800" cy="2976563"/>
          </a:xfrm>
          <a:prstGeom prst="rect">
            <a:avLst/>
          </a:prstGeom>
          <a:noFill/>
          <a:ln w="9525">
            <a:noFill/>
            <a:miter lim="800000"/>
            <a:headEnd/>
            <a:tailEnd/>
          </a:ln>
        </p:spPr>
      </p:pic>
      <p:sp>
        <p:nvSpPr>
          <p:cNvPr id="97282" name="Content Placeholder 4"/>
          <p:cNvSpPr>
            <a:spLocks noGrp="1"/>
          </p:cNvSpPr>
          <p:nvPr>
            <p:ph idx="1"/>
          </p:nvPr>
        </p:nvSpPr>
        <p:spPr>
          <a:xfrm>
            <a:off x="1905000" y="4071918"/>
            <a:ext cx="6934200" cy="1752600"/>
          </a:xfrm>
        </p:spPr>
        <p:txBody>
          <a:bodyPr/>
          <a:lstStyle/>
          <a:p>
            <a:pPr eaLnBrk="1" hangingPunct="1"/>
            <a:r>
              <a:rPr lang="en-US" smtClean="0"/>
              <a:t>Geeks.ms</a:t>
            </a:r>
          </a:p>
          <a:p>
            <a:pPr lvl="1" eaLnBrk="1" hangingPunct="1"/>
            <a:r>
              <a:rPr lang="en-US" smtClean="0">
                <a:hlinkClick r:id="rId4"/>
              </a:rPr>
              <a:t>http://geeks.ms/blogs/iis</a:t>
            </a:r>
            <a:endParaRPr lang="en-US" smtClean="0"/>
          </a:p>
          <a:p>
            <a:pPr eaLnBrk="1" hangingPunct="1"/>
            <a:r>
              <a:rPr lang="en-US" smtClean="0"/>
              <a:t>Plain Concepts</a:t>
            </a:r>
          </a:p>
          <a:p>
            <a:pPr lvl="1" eaLnBrk="1" hangingPunct="1"/>
            <a:r>
              <a:rPr lang="en-US" smtClean="0">
                <a:hlinkClick r:id="rId5"/>
              </a:rPr>
              <a:t>http://www.plainconcepts.com</a:t>
            </a:r>
            <a:endParaRPr lang="en-US" smtClean="0"/>
          </a:p>
          <a:p>
            <a:pPr lvl="1" eaLnBrk="1" hangingPunct="1">
              <a:buFontTx/>
              <a:buNone/>
            </a:pPr>
            <a:endParaRPr lang="en-US"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s-ES" noProof="0" smtClean="0"/>
              <a:t>Recursos</a:t>
            </a:r>
            <a:br>
              <a:rPr lang="es-ES" noProof="0" smtClean="0"/>
            </a:br>
            <a:endParaRPr lang="es-ES" noProof="0">
              <a:solidFill>
                <a:schemeClr val="tx2"/>
              </a:solidFill>
            </a:endParaRPr>
          </a:p>
        </p:txBody>
      </p:sp>
      <p:sp>
        <p:nvSpPr>
          <p:cNvPr id="3" name="Text Placeholder 2"/>
          <p:cNvSpPr>
            <a:spLocks noGrp="1"/>
          </p:cNvSpPr>
          <p:nvPr>
            <p:ph type="body" sz="quarter" idx="10"/>
          </p:nvPr>
        </p:nvSpPr>
        <p:spPr>
          <a:xfrm>
            <a:off x="381000" y="1214021"/>
            <a:ext cx="8382000" cy="4001095"/>
          </a:xfrm>
        </p:spPr>
        <p:txBody>
          <a:bodyPr/>
          <a:lstStyle/>
          <a:p>
            <a:r>
              <a:rPr lang="es-ES" sz="2000" dirty="0" smtClean="0">
                <a:hlinkClick r:id="rId3"/>
              </a:rPr>
              <a:t>Internet </a:t>
            </a:r>
            <a:r>
              <a:rPr lang="es-ES" sz="2000" dirty="0" err="1" smtClean="0">
                <a:hlinkClick r:id="rId3"/>
              </a:rPr>
              <a:t>Information</a:t>
            </a:r>
            <a:r>
              <a:rPr lang="es-ES" sz="2000" dirty="0" smtClean="0">
                <a:hlinkClick r:id="rId3"/>
              </a:rPr>
              <a:t> </a:t>
            </a:r>
            <a:r>
              <a:rPr lang="es-ES" sz="2000" dirty="0" err="1" smtClean="0">
                <a:hlinkClick r:id="rId3"/>
              </a:rPr>
              <a:t>Services</a:t>
            </a:r>
            <a:r>
              <a:rPr lang="es-ES" sz="2000" dirty="0" smtClean="0">
                <a:hlinkClick r:id="rId3"/>
              </a:rPr>
              <a:t> (IIS) 7.0 (Beta) </a:t>
            </a:r>
            <a:r>
              <a:rPr lang="es-ES" sz="2000" dirty="0" err="1" smtClean="0">
                <a:hlinkClick r:id="rId3"/>
              </a:rPr>
              <a:t>Technical</a:t>
            </a:r>
            <a:r>
              <a:rPr lang="es-ES" sz="2000" dirty="0" smtClean="0">
                <a:hlinkClick r:id="rId3"/>
              </a:rPr>
              <a:t> Library</a:t>
            </a:r>
            <a:endParaRPr lang="es-ES" sz="2400" noProof="0" dirty="0" smtClean="0"/>
          </a:p>
          <a:p>
            <a:r>
              <a:rPr lang="en-US" sz="2000" dirty="0" smtClean="0">
                <a:hlinkClick r:id="rId4"/>
              </a:rPr>
              <a:t>Getting Started With IIS 7.0</a:t>
            </a:r>
            <a:endParaRPr lang="en-US" sz="2000" dirty="0" smtClean="0"/>
          </a:p>
          <a:p>
            <a:r>
              <a:rPr lang="en-US" sz="2000" dirty="0" smtClean="0">
                <a:hlinkClick r:id="rId5"/>
              </a:rPr>
              <a:t>IIS 7.0 Architecture</a:t>
            </a:r>
            <a:endParaRPr lang="en-US" sz="2000" dirty="0" smtClean="0"/>
          </a:p>
          <a:p>
            <a:r>
              <a:rPr lang="en-US" sz="2000" dirty="0" smtClean="0">
                <a:hlinkClick r:id="rId6"/>
              </a:rPr>
              <a:t>Overview of Available Features in IIS 7.0</a:t>
            </a:r>
            <a:r>
              <a:rPr lang="en-US" sz="2000" dirty="0" smtClean="0"/>
              <a:t> </a:t>
            </a:r>
          </a:p>
          <a:p>
            <a:r>
              <a:rPr lang="en-US" sz="2000" dirty="0" smtClean="0">
                <a:hlinkClick r:id="rId7"/>
              </a:rPr>
              <a:t>Using Delegated Administration in the IIS7 Administration Tool</a:t>
            </a:r>
            <a:endParaRPr lang="en-US" sz="2000" dirty="0" smtClean="0"/>
          </a:p>
          <a:p>
            <a:r>
              <a:rPr lang="en-US" sz="2000" dirty="0" smtClean="0">
                <a:hlinkClick r:id="rId8"/>
              </a:rPr>
              <a:t>Upgrading ASP.NET Applications to IIS 7.0</a:t>
            </a:r>
            <a:endParaRPr lang="en-US" sz="2000" dirty="0" smtClean="0"/>
          </a:p>
          <a:p>
            <a:r>
              <a:rPr lang="en-US" sz="2000" dirty="0" smtClean="0">
                <a:hlinkClick r:id="rId9"/>
              </a:rPr>
              <a:t>IIS Administration Tools</a:t>
            </a:r>
            <a:endParaRPr lang="en-US" sz="2000" dirty="0" smtClean="0"/>
          </a:p>
          <a:p>
            <a:r>
              <a:rPr lang="en-US" sz="2000" dirty="0" smtClean="0">
                <a:hlinkClick r:id="rId10"/>
              </a:rPr>
              <a:t>Common Administrative Tasks</a:t>
            </a:r>
            <a:endParaRPr lang="en-US" sz="2000" dirty="0" smtClean="0"/>
          </a:p>
          <a:p>
            <a:r>
              <a:rPr lang="en-US" sz="2000" dirty="0" smtClean="0">
                <a:hlinkClick r:id="rId11"/>
              </a:rPr>
              <a:t>Command Line Administration with IIS7--</a:t>
            </a:r>
            <a:r>
              <a:rPr lang="en-US" sz="2000" dirty="0" err="1" smtClean="0">
                <a:hlinkClick r:id="rId11"/>
              </a:rPr>
              <a:t>AppCmd.exe</a:t>
            </a:r>
            <a:endParaRPr lang="en-US" sz="2000" dirty="0" smtClean="0"/>
          </a:p>
          <a:p>
            <a:r>
              <a:rPr lang="en-US" sz="2000" dirty="0" smtClean="0">
                <a:hlinkClick r:id="rId12"/>
              </a:rPr>
              <a:t>Kerberos Authentication for Load-Balanced Web Sites</a:t>
            </a:r>
            <a:endParaRPr lang="en-US" sz="2000" dirty="0" smtClean="0"/>
          </a:p>
          <a:p>
            <a:r>
              <a:rPr lang="en-US" sz="2000" dirty="0" smtClean="0">
                <a:hlinkClick r:id="rId13"/>
              </a:rPr>
              <a:t>How to Use Request Filtering</a:t>
            </a:r>
            <a:endParaRPr lang="en-US" sz="2000" dirty="0" smtClean="0"/>
          </a:p>
          <a:p>
            <a:r>
              <a:rPr lang="en-US" sz="2000" dirty="0" smtClean="0">
                <a:hlinkClick r:id="rId14"/>
              </a:rPr>
              <a:t>The New Runtime State and Control API and Failed Request Tracing</a:t>
            </a:r>
            <a:endParaRPr lang="en-US" sz="2000"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285852" y="2714620"/>
            <a:ext cx="4857784" cy="830997"/>
          </a:xfrm>
        </p:spPr>
        <p:txBody>
          <a:bodyPr/>
          <a:lstStyle/>
          <a:p>
            <a:r>
              <a:rPr lang="es-ES" sz="6000" noProof="0" smtClean="0"/>
              <a:t>Preguntas</a:t>
            </a:r>
            <a:endParaRPr lang="es-ES" noProof="0"/>
          </a:p>
        </p:txBody>
      </p:sp>
      <p:sp>
        <p:nvSpPr>
          <p:cNvPr id="3" name="2 Subtítulo"/>
          <p:cNvSpPr>
            <a:spLocks noGrp="1"/>
          </p:cNvSpPr>
          <p:nvPr>
            <p:ph type="subTitle" idx="4294967295"/>
          </p:nvPr>
        </p:nvSpPr>
        <p:spPr>
          <a:xfrm>
            <a:off x="4873659" y="4682835"/>
            <a:ext cx="4127497" cy="1246495"/>
          </a:xfrm>
        </p:spPr>
        <p:txBody>
          <a:bodyPr/>
          <a:lstStyle/>
          <a:p>
            <a:pPr>
              <a:buNone/>
            </a:pPr>
            <a:r>
              <a:rPr lang="es-ES" sz="2400" noProof="0" dirty="0" smtClean="0"/>
              <a:t>David Cervigón Luna</a:t>
            </a:r>
          </a:p>
          <a:p>
            <a:pPr>
              <a:buNone/>
            </a:pPr>
            <a:r>
              <a:rPr lang="es-ES" sz="1800" noProof="0" dirty="0" smtClean="0"/>
              <a:t>IT Pro </a:t>
            </a:r>
            <a:r>
              <a:rPr lang="es-ES" sz="1800" noProof="0" dirty="0" err="1" smtClean="0"/>
              <a:t>Evangelist</a:t>
            </a:r>
            <a:endParaRPr lang="es-ES" sz="1800" noProof="0" dirty="0" smtClean="0"/>
          </a:p>
          <a:p>
            <a:pPr>
              <a:buNone/>
            </a:pPr>
            <a:r>
              <a:rPr lang="es-ES" sz="1800" noProof="0" dirty="0" smtClean="0">
                <a:hlinkClick r:id="rId2"/>
              </a:rPr>
              <a:t>david.cervigon@microsoft.com</a:t>
            </a:r>
            <a:endParaRPr lang="es-ES" sz="1800" noProof="0" dirty="0" smtClean="0"/>
          </a:p>
          <a:p>
            <a:pPr>
              <a:buNone/>
            </a:pPr>
            <a:r>
              <a:rPr lang="es-ES" sz="1800" noProof="0" dirty="0" smtClean="0">
                <a:hlinkClick r:id="rId3"/>
              </a:rPr>
              <a:t>http://blogs.technet.com/davidcervigon</a:t>
            </a:r>
            <a:r>
              <a:rPr lang="es-ES" sz="1800" noProof="0" dirty="0" smtClean="0"/>
              <a:t> </a:t>
            </a:r>
            <a:endParaRPr lang="es-ES" sz="1800" noProof="0" dirty="0"/>
          </a:p>
        </p:txBody>
      </p:sp>
      <p:pic>
        <p:nvPicPr>
          <p:cNvPr id="6146" name="Picture 2" descr="C:\Datos\Trabajo\ITE\Eventos\Tu Potencial - Logos\Logo_TU_POT_castellano.jpg"/>
          <p:cNvPicPr>
            <a:picLocks noChangeAspect="1" noChangeArrowheads="1"/>
          </p:cNvPicPr>
          <p:nvPr/>
        </p:nvPicPr>
        <p:blipFill>
          <a:blip r:embed="rId4"/>
          <a:srcRect/>
          <a:stretch>
            <a:fillRect/>
          </a:stretch>
        </p:blipFill>
        <p:spPr bwMode="auto">
          <a:xfrm>
            <a:off x="844509" y="571480"/>
            <a:ext cx="7299391" cy="1308634"/>
          </a:xfrm>
          <a:prstGeom prst="rect">
            <a:avLst/>
          </a:prstGeom>
          <a:noFill/>
        </p:spPr>
      </p:pic>
      <p:sp>
        <p:nvSpPr>
          <p:cNvPr id="7" name="Rectangle 3"/>
          <p:cNvSpPr txBox="1">
            <a:spLocks noChangeArrowheads="1"/>
          </p:cNvSpPr>
          <p:nvPr/>
        </p:nvSpPr>
        <p:spPr>
          <a:xfrm>
            <a:off x="500034" y="4643446"/>
            <a:ext cx="4500594" cy="1643074"/>
          </a:xfrm>
          <a:prstGeom prst="rect">
            <a:avLst/>
          </a:prstGeom>
        </p:spPr>
        <p:txBody>
          <a:bodyPr/>
          <a:lstStyle/>
          <a:p>
            <a:pPr>
              <a:buNone/>
            </a:pPr>
            <a:r>
              <a:rPr lang="es-ES" sz="2400" dirty="0" smtClean="0"/>
              <a:t>Jose Parada Gimeno</a:t>
            </a:r>
          </a:p>
          <a:p>
            <a:pPr>
              <a:buNone/>
            </a:pPr>
            <a:r>
              <a:rPr lang="es-ES" dirty="0" smtClean="0"/>
              <a:t>IT Pro </a:t>
            </a:r>
            <a:r>
              <a:rPr lang="es-ES" dirty="0" err="1" smtClean="0"/>
              <a:t>Evangelist</a:t>
            </a:r>
            <a:endParaRPr lang="es-ES" dirty="0" smtClean="0"/>
          </a:p>
          <a:p>
            <a:pPr>
              <a:buNone/>
            </a:pPr>
            <a:r>
              <a:rPr lang="es-ES" dirty="0" smtClean="0">
                <a:hlinkClick r:id="rId5"/>
              </a:rPr>
              <a:t>jparada@microsoft.com</a:t>
            </a:r>
            <a:endParaRPr lang="es-ES" dirty="0" smtClean="0"/>
          </a:p>
          <a:p>
            <a:pPr>
              <a:buNone/>
            </a:pPr>
            <a:r>
              <a:rPr lang="es-ES" dirty="0" smtClean="0">
                <a:hlinkClick r:id="rId6"/>
              </a:rPr>
              <a:t>http://blogs.technet.com/padreparada</a:t>
            </a:r>
            <a:endParaRPr lang="es-E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p:txBody>
          <a:bodyPr>
            <a:normAutofit fontScale="90000"/>
          </a:bodyPr>
          <a:lstStyle/>
          <a:p>
            <a:pPr>
              <a:defRPr/>
            </a:pPr>
            <a:r>
              <a:rPr lang="es-ES" smtClean="0"/>
              <a:t>Arquitectura de IIS7</a:t>
            </a:r>
            <a:br>
              <a:rPr lang="es-ES" smtClean="0"/>
            </a:br>
            <a:r>
              <a:rPr lang="es-ES" sz="3100" smtClean="0">
                <a:solidFill>
                  <a:schemeClr val="tx1">
                    <a:lumMod val="85000"/>
                  </a:schemeClr>
                </a:solidFill>
              </a:rPr>
              <a:t>Procesado de peticiones</a:t>
            </a:r>
            <a:endParaRPr lang="es-ES" smtClean="0">
              <a:solidFill>
                <a:schemeClr val="tx1">
                  <a:lumMod val="85000"/>
                </a:schemeClr>
              </a:solidFill>
            </a:endParaRPr>
          </a:p>
        </p:txBody>
      </p:sp>
      <p:sp>
        <p:nvSpPr>
          <p:cNvPr id="235528" name="AutoShape 8"/>
          <p:cNvSpPr>
            <a:spLocks noChangeArrowheads="1"/>
          </p:cNvSpPr>
          <p:nvPr/>
        </p:nvSpPr>
        <p:spPr bwMode="invGray">
          <a:xfrm>
            <a:off x="565150" y="4922826"/>
            <a:ext cx="2730500" cy="391592"/>
          </a:xfrm>
          <a:prstGeom prst="roundRect">
            <a:avLst>
              <a:gd name="adj" fmla="val 16667"/>
            </a:avLst>
          </a:prstGeom>
          <a:solidFill>
            <a:srgbClr val="1D154B">
              <a:alpha val="30196"/>
            </a:srgbClr>
          </a:solidFill>
          <a:ln w="12700" algn="ctr">
            <a:noFill/>
            <a:round/>
            <a:headEnd/>
            <a:tailEnd/>
          </a:ln>
        </p:spPr>
        <p:txBody>
          <a:bodyPr lIns="91436" tIns="45718" rIns="91436" bIns="45718" anchor="ctr">
            <a:spAutoFit/>
          </a:bodyPr>
          <a:lstStyle/>
          <a:p>
            <a:pPr algn="ctr">
              <a:lnSpc>
                <a:spcPct val="85000"/>
              </a:lnSpc>
              <a:spcBef>
                <a:spcPct val="20000"/>
              </a:spcBef>
            </a:pPr>
            <a:r>
              <a:rPr lang="es-ES" sz="2000" b="1" smtClean="0">
                <a:solidFill>
                  <a:srgbClr val="FFC000"/>
                </a:solidFill>
              </a:rPr>
              <a:t>Envio de repuestas</a:t>
            </a:r>
            <a:endParaRPr lang="es-ES" sz="2000" b="1">
              <a:solidFill>
                <a:srgbClr val="FFC000"/>
              </a:solidFill>
            </a:endParaRPr>
          </a:p>
        </p:txBody>
      </p:sp>
      <p:sp>
        <p:nvSpPr>
          <p:cNvPr id="235529" name="AutoShape 9"/>
          <p:cNvSpPr>
            <a:spLocks noChangeArrowheads="1"/>
          </p:cNvSpPr>
          <p:nvPr/>
        </p:nvSpPr>
        <p:spPr bwMode="invGray">
          <a:xfrm>
            <a:off x="619125" y="5268901"/>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Log</a:t>
            </a:r>
          </a:p>
        </p:txBody>
      </p:sp>
      <p:sp>
        <p:nvSpPr>
          <p:cNvPr id="235530" name="AutoShape 10"/>
          <p:cNvSpPr>
            <a:spLocks noChangeArrowheads="1"/>
          </p:cNvSpPr>
          <p:nvPr/>
        </p:nvSpPr>
        <p:spPr bwMode="invGray">
          <a:xfrm>
            <a:off x="2000250" y="5268901"/>
            <a:ext cx="125412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Compress</a:t>
            </a:r>
          </a:p>
        </p:txBody>
      </p:sp>
      <p:sp>
        <p:nvSpPr>
          <p:cNvPr id="235531" name="AutoShape 11"/>
          <p:cNvSpPr>
            <a:spLocks noChangeArrowheads="1"/>
          </p:cNvSpPr>
          <p:nvPr/>
        </p:nvSpPr>
        <p:spPr bwMode="invGray">
          <a:xfrm>
            <a:off x="628650" y="2506651"/>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NTLM</a:t>
            </a:r>
          </a:p>
        </p:txBody>
      </p:sp>
      <p:sp>
        <p:nvSpPr>
          <p:cNvPr id="235532" name="AutoShape 12"/>
          <p:cNvSpPr>
            <a:spLocks noChangeArrowheads="1"/>
          </p:cNvSpPr>
          <p:nvPr/>
        </p:nvSpPr>
        <p:spPr bwMode="invGray">
          <a:xfrm>
            <a:off x="1514475" y="2506651"/>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Basic</a:t>
            </a:r>
          </a:p>
        </p:txBody>
      </p:sp>
      <p:sp>
        <p:nvSpPr>
          <p:cNvPr id="235533" name="AutoShape 13"/>
          <p:cNvSpPr>
            <a:spLocks noChangeArrowheads="1"/>
          </p:cNvSpPr>
          <p:nvPr/>
        </p:nvSpPr>
        <p:spPr bwMode="invGray">
          <a:xfrm>
            <a:off x="550863" y="3173401"/>
            <a:ext cx="1512887" cy="1463675"/>
          </a:xfrm>
          <a:prstGeom prst="roundRect">
            <a:avLst>
              <a:gd name="adj" fmla="val 16667"/>
            </a:avLst>
          </a:prstGeom>
          <a:solidFill>
            <a:srgbClr val="1D154B">
              <a:alpha val="30196"/>
            </a:srgbClr>
          </a:solidFill>
          <a:ln w="12700" algn="ctr">
            <a:noFill/>
            <a:round/>
            <a:headEnd/>
            <a:tailEnd/>
          </a:ln>
        </p:spPr>
        <p:txBody>
          <a:bodyPr lIns="45718" tIns="45718" rIns="45718" bIns="45718" anchor="ctr">
            <a:spAutoFit/>
          </a:bodyPr>
          <a:lstStyle/>
          <a:p>
            <a:pPr algn="ctr">
              <a:lnSpc>
                <a:spcPct val="85000"/>
              </a:lnSpc>
              <a:spcBef>
                <a:spcPct val="20000"/>
              </a:spcBef>
            </a:pPr>
            <a:endParaRPr lang="es-ES" sz="2000" b="1">
              <a:solidFill>
                <a:schemeClr val="bg2"/>
              </a:solidFill>
            </a:endParaRPr>
          </a:p>
          <a:p>
            <a:pPr algn="ctr">
              <a:lnSpc>
                <a:spcPct val="85000"/>
              </a:lnSpc>
              <a:spcBef>
                <a:spcPct val="20000"/>
              </a:spcBef>
            </a:pPr>
            <a:r>
              <a:rPr lang="es-ES" sz="2000" b="1">
                <a:solidFill>
                  <a:srgbClr val="FFC000"/>
                </a:solidFill>
              </a:rPr>
              <a:t>Determine </a:t>
            </a:r>
          </a:p>
          <a:p>
            <a:pPr algn="ctr">
              <a:lnSpc>
                <a:spcPct val="85000"/>
              </a:lnSpc>
              <a:spcBef>
                <a:spcPct val="20000"/>
              </a:spcBef>
            </a:pPr>
            <a:r>
              <a:rPr lang="es-ES" sz="2000" b="1">
                <a:solidFill>
                  <a:srgbClr val="FFC000"/>
                </a:solidFill>
              </a:rPr>
              <a:t>Handler</a:t>
            </a:r>
          </a:p>
          <a:p>
            <a:pPr algn="ctr">
              <a:lnSpc>
                <a:spcPct val="85000"/>
              </a:lnSpc>
              <a:spcBef>
                <a:spcPct val="20000"/>
              </a:spcBef>
            </a:pPr>
            <a:endParaRPr lang="es-ES" sz="2000" b="1">
              <a:solidFill>
                <a:schemeClr val="bg2"/>
              </a:solidFill>
            </a:endParaRPr>
          </a:p>
        </p:txBody>
      </p:sp>
      <p:sp>
        <p:nvSpPr>
          <p:cNvPr id="235534" name="AutoShape 14"/>
          <p:cNvSpPr>
            <a:spLocks noChangeArrowheads="1"/>
          </p:cNvSpPr>
          <p:nvPr/>
        </p:nvSpPr>
        <p:spPr bwMode="invGray">
          <a:xfrm>
            <a:off x="2446338" y="3219438"/>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CGI</a:t>
            </a:r>
          </a:p>
        </p:txBody>
      </p:sp>
      <p:sp>
        <p:nvSpPr>
          <p:cNvPr id="235535" name="AutoShape 15"/>
          <p:cNvSpPr>
            <a:spLocks noChangeArrowheads="1"/>
          </p:cNvSpPr>
          <p:nvPr/>
        </p:nvSpPr>
        <p:spPr bwMode="invGray">
          <a:xfrm>
            <a:off x="2446338" y="3609963"/>
            <a:ext cx="874712" cy="565150"/>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Static File</a:t>
            </a:r>
          </a:p>
        </p:txBody>
      </p:sp>
      <p:sp>
        <p:nvSpPr>
          <p:cNvPr id="235536" name="AutoShape 16"/>
          <p:cNvSpPr>
            <a:spLocks noChangeArrowheads="1"/>
          </p:cNvSpPr>
          <p:nvPr/>
        </p:nvSpPr>
        <p:spPr bwMode="invGray">
          <a:xfrm>
            <a:off x="2455863" y="4238613"/>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ISAPI</a:t>
            </a:r>
          </a:p>
        </p:txBody>
      </p:sp>
      <p:sp>
        <p:nvSpPr>
          <p:cNvPr id="235537" name="AutoShape 17"/>
          <p:cNvSpPr>
            <a:spLocks noChangeArrowheads="1"/>
          </p:cNvSpPr>
          <p:nvPr/>
        </p:nvSpPr>
        <p:spPr bwMode="invGray">
          <a:xfrm>
            <a:off x="571472" y="2149463"/>
            <a:ext cx="2730500" cy="392113"/>
          </a:xfrm>
          <a:prstGeom prst="roundRect">
            <a:avLst>
              <a:gd name="adj" fmla="val 16667"/>
            </a:avLst>
          </a:prstGeom>
          <a:solidFill>
            <a:srgbClr val="1D154B">
              <a:alpha val="30196"/>
            </a:srgbClr>
          </a:solidFill>
          <a:ln w="9525" algn="ctr">
            <a:noFill/>
            <a:round/>
            <a:headEnd/>
            <a:tailEnd/>
          </a:ln>
        </p:spPr>
        <p:txBody>
          <a:bodyPr lIns="91436" tIns="45718" rIns="91436" bIns="45718" anchor="ctr">
            <a:spAutoFit/>
          </a:bodyPr>
          <a:lstStyle/>
          <a:p>
            <a:pPr algn="ctr">
              <a:lnSpc>
                <a:spcPct val="85000"/>
              </a:lnSpc>
              <a:spcBef>
                <a:spcPct val="20000"/>
              </a:spcBef>
            </a:pPr>
            <a:r>
              <a:rPr lang="es-ES" sz="2000" b="1" smtClean="0">
                <a:solidFill>
                  <a:srgbClr val="FFC000"/>
                </a:solidFill>
              </a:rPr>
              <a:t>Autenticación</a:t>
            </a:r>
            <a:endParaRPr lang="es-ES" sz="2000" b="1">
              <a:solidFill>
                <a:srgbClr val="FFC000"/>
              </a:solidFill>
            </a:endParaRPr>
          </a:p>
        </p:txBody>
      </p:sp>
      <p:sp>
        <p:nvSpPr>
          <p:cNvPr id="235538" name="AutoShape 18"/>
          <p:cNvSpPr>
            <a:spLocks noChangeArrowheads="1"/>
          </p:cNvSpPr>
          <p:nvPr/>
        </p:nvSpPr>
        <p:spPr bwMode="invGray">
          <a:xfrm>
            <a:off x="2405063" y="2509826"/>
            <a:ext cx="850900"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Anon</a:t>
            </a:r>
          </a:p>
        </p:txBody>
      </p:sp>
      <p:sp>
        <p:nvSpPr>
          <p:cNvPr id="235539" name="AutoShape 19"/>
          <p:cNvSpPr>
            <a:spLocks noChangeArrowheads="1"/>
          </p:cNvSpPr>
          <p:nvPr/>
        </p:nvSpPr>
        <p:spPr bwMode="invGray">
          <a:xfrm>
            <a:off x="565150" y="5240326"/>
            <a:ext cx="2730500" cy="354012"/>
          </a:xfrm>
          <a:prstGeom prst="roundRect">
            <a:avLst>
              <a:gd name="adj" fmla="val 0"/>
            </a:avLst>
          </a:prstGeom>
          <a:solidFill>
            <a:schemeClr val="tx1">
              <a:alpha val="30196"/>
            </a:schemeClr>
          </a:solidFill>
          <a:ln w="3175" algn="ctr">
            <a:solidFill>
              <a:schemeClr val="tx1"/>
            </a:solidFill>
            <a:round/>
            <a:headEnd/>
            <a:tailEnd/>
          </a:ln>
        </p:spPr>
        <p:txBody>
          <a:bodyPr lIns="91436" tIns="45718" rIns="91436" bIns="45718" anchor="ctr">
            <a:spAutoFit/>
          </a:bodyPr>
          <a:lstStyle/>
          <a:p>
            <a:pPr algn="ctr">
              <a:lnSpc>
                <a:spcPct val="85000"/>
              </a:lnSpc>
              <a:spcBef>
                <a:spcPct val="20000"/>
              </a:spcBef>
            </a:pPr>
            <a:r>
              <a:rPr lang="es-ES" sz="2000" b="1">
                <a:solidFill>
                  <a:srgbClr val="1D154B"/>
                </a:solidFill>
              </a:rPr>
              <a:t>SendResponse</a:t>
            </a:r>
          </a:p>
        </p:txBody>
      </p:sp>
      <p:sp>
        <p:nvSpPr>
          <p:cNvPr id="235540" name="AutoShape 20"/>
          <p:cNvSpPr>
            <a:spLocks noChangeArrowheads="1"/>
          </p:cNvSpPr>
          <p:nvPr/>
        </p:nvSpPr>
        <p:spPr bwMode="invGray">
          <a:xfrm>
            <a:off x="571472" y="2078018"/>
            <a:ext cx="2730500" cy="354013"/>
          </a:xfrm>
          <a:prstGeom prst="roundRect">
            <a:avLst>
              <a:gd name="adj" fmla="val 0"/>
            </a:avLst>
          </a:prstGeom>
          <a:solidFill>
            <a:schemeClr val="tx1">
              <a:alpha val="30196"/>
            </a:schemeClr>
          </a:solidFill>
          <a:ln w="3175" algn="ctr">
            <a:solidFill>
              <a:schemeClr val="tx1"/>
            </a:solidFill>
            <a:round/>
            <a:headEnd/>
            <a:tailEnd/>
          </a:ln>
        </p:spPr>
        <p:txBody>
          <a:bodyPr lIns="91436" tIns="45718" rIns="91436" bIns="45718" anchor="ctr">
            <a:spAutoFit/>
          </a:bodyPr>
          <a:lstStyle/>
          <a:p>
            <a:pPr algn="ctr">
              <a:lnSpc>
                <a:spcPct val="85000"/>
              </a:lnSpc>
              <a:spcBef>
                <a:spcPct val="20000"/>
              </a:spcBef>
            </a:pPr>
            <a:r>
              <a:rPr lang="es-ES" sz="2000" b="1" smtClean="0">
                <a:solidFill>
                  <a:srgbClr val="1D154B"/>
                </a:solidFill>
              </a:rPr>
              <a:t>Authentication</a:t>
            </a:r>
            <a:endParaRPr lang="es-ES" sz="2000" b="1">
              <a:solidFill>
                <a:srgbClr val="1D154B"/>
              </a:solidFill>
            </a:endParaRPr>
          </a:p>
        </p:txBody>
      </p:sp>
      <p:sp>
        <p:nvSpPr>
          <p:cNvPr id="235541" name="AutoShape 21"/>
          <p:cNvSpPr>
            <a:spLocks noChangeArrowheads="1"/>
          </p:cNvSpPr>
          <p:nvPr/>
        </p:nvSpPr>
        <p:spPr bwMode="invGray">
          <a:xfrm>
            <a:off x="574675" y="2630476"/>
            <a:ext cx="2730500" cy="353939"/>
          </a:xfrm>
          <a:prstGeom prst="roundRect">
            <a:avLst>
              <a:gd name="adj" fmla="val 0"/>
            </a:avLst>
          </a:prstGeom>
          <a:solidFill>
            <a:schemeClr val="tx1">
              <a:alpha val="30196"/>
            </a:schemeClr>
          </a:solidFill>
          <a:ln w="9525" algn="ctr">
            <a:noFill/>
            <a:round/>
            <a:headEnd/>
            <a:tailEnd/>
          </a:ln>
        </p:spPr>
        <p:txBody>
          <a:bodyPr lIns="91436" tIns="45718" rIns="91436" bIns="45718" anchor="ctr">
            <a:spAutoFit/>
          </a:bodyPr>
          <a:lstStyle/>
          <a:p>
            <a:pPr algn="ctr">
              <a:lnSpc>
                <a:spcPct val="85000"/>
              </a:lnSpc>
              <a:spcBef>
                <a:spcPct val="20000"/>
              </a:spcBef>
            </a:pPr>
            <a:r>
              <a:rPr lang="es-ES" sz="2000" smtClean="0">
                <a:solidFill>
                  <a:schemeClr val="bg1"/>
                </a:solidFill>
              </a:rPr>
              <a:t>Authorization</a:t>
            </a:r>
            <a:endParaRPr lang="es-ES" sz="2000">
              <a:solidFill>
                <a:schemeClr val="bg1"/>
              </a:solidFill>
            </a:endParaRPr>
          </a:p>
        </p:txBody>
      </p:sp>
      <p:sp>
        <p:nvSpPr>
          <p:cNvPr id="235542" name="AutoShape 22"/>
          <p:cNvSpPr>
            <a:spLocks noChangeArrowheads="1"/>
          </p:cNvSpPr>
          <p:nvPr/>
        </p:nvSpPr>
        <p:spPr bwMode="invGray">
          <a:xfrm>
            <a:off x="574675" y="3106726"/>
            <a:ext cx="2730500" cy="350837"/>
          </a:xfrm>
          <a:prstGeom prst="roundRect">
            <a:avLst>
              <a:gd name="adj" fmla="val 0"/>
            </a:avLst>
          </a:prstGeom>
          <a:solidFill>
            <a:schemeClr val="tx1">
              <a:alpha val="30196"/>
            </a:schemeClr>
          </a:solidFill>
          <a:ln w="9525" algn="ctr">
            <a:noFill/>
            <a:round/>
            <a:headEnd/>
            <a:tailEnd/>
          </a:ln>
        </p:spPr>
        <p:txBody>
          <a:bodyPr lIns="91436" tIns="45718" rIns="91436" bIns="45718" anchor="ctr">
            <a:spAutoFit/>
          </a:bodyPr>
          <a:lstStyle/>
          <a:p>
            <a:pPr algn="ctr">
              <a:lnSpc>
                <a:spcPct val="85000"/>
              </a:lnSpc>
              <a:spcBef>
                <a:spcPct val="20000"/>
              </a:spcBef>
            </a:pPr>
            <a:r>
              <a:rPr lang="es-ES" sz="2000">
                <a:solidFill>
                  <a:schemeClr val="bg1"/>
                </a:solidFill>
              </a:rPr>
              <a:t>ResolveCache</a:t>
            </a:r>
          </a:p>
        </p:txBody>
      </p:sp>
      <p:sp>
        <p:nvSpPr>
          <p:cNvPr id="235543" name="AutoShape 23"/>
          <p:cNvSpPr>
            <a:spLocks noChangeArrowheads="1"/>
          </p:cNvSpPr>
          <p:nvPr/>
        </p:nvSpPr>
        <p:spPr bwMode="invGray">
          <a:xfrm>
            <a:off x="566738" y="3851263"/>
            <a:ext cx="2743200" cy="477838"/>
          </a:xfrm>
          <a:prstGeom prst="roundRect">
            <a:avLst>
              <a:gd name="adj" fmla="val 0"/>
            </a:avLst>
          </a:prstGeom>
          <a:solidFill>
            <a:schemeClr val="tx1">
              <a:alpha val="30196"/>
            </a:schemeClr>
          </a:solidFill>
          <a:ln w="3175" algn="ctr">
            <a:solidFill>
              <a:schemeClr val="tx1"/>
            </a:solidFill>
            <a:round/>
            <a:headEnd/>
            <a:tailEnd/>
          </a:ln>
        </p:spPr>
        <p:txBody>
          <a:bodyPr lIns="91436" tIns="0" rIns="91436" bIns="45718" anchorCtr="1">
            <a:spAutoFit/>
          </a:bodyPr>
          <a:lstStyle/>
          <a:p>
            <a:pPr algn="ctr">
              <a:lnSpc>
                <a:spcPct val="140000"/>
              </a:lnSpc>
              <a:spcBef>
                <a:spcPct val="10000"/>
              </a:spcBef>
              <a:spcAft>
                <a:spcPct val="55000"/>
              </a:spcAft>
            </a:pPr>
            <a:r>
              <a:rPr lang="es-ES" sz="2000" b="1">
                <a:solidFill>
                  <a:srgbClr val="1D154B"/>
                </a:solidFill>
              </a:rPr>
              <a:t>ExecuteHandler</a:t>
            </a:r>
          </a:p>
        </p:txBody>
      </p:sp>
      <p:sp>
        <p:nvSpPr>
          <p:cNvPr id="235544" name="AutoShape 24"/>
          <p:cNvSpPr>
            <a:spLocks noChangeArrowheads="1"/>
          </p:cNvSpPr>
          <p:nvPr/>
        </p:nvSpPr>
        <p:spPr bwMode="invGray">
          <a:xfrm>
            <a:off x="565150" y="4811701"/>
            <a:ext cx="2730500" cy="350837"/>
          </a:xfrm>
          <a:prstGeom prst="roundRect">
            <a:avLst>
              <a:gd name="adj" fmla="val 0"/>
            </a:avLst>
          </a:prstGeom>
          <a:solidFill>
            <a:schemeClr val="tx1">
              <a:alpha val="30196"/>
            </a:schemeClr>
          </a:solidFill>
          <a:ln w="9525" algn="ctr">
            <a:noFill/>
            <a:round/>
            <a:headEnd/>
            <a:tailEnd/>
          </a:ln>
        </p:spPr>
        <p:txBody>
          <a:bodyPr lIns="91436" tIns="45718" rIns="91436" bIns="45718" anchor="ctr">
            <a:spAutoFit/>
          </a:bodyPr>
          <a:lstStyle/>
          <a:p>
            <a:pPr algn="ctr">
              <a:lnSpc>
                <a:spcPct val="85000"/>
              </a:lnSpc>
              <a:spcBef>
                <a:spcPct val="20000"/>
              </a:spcBef>
            </a:pPr>
            <a:r>
              <a:rPr lang="es-ES" sz="2000" smtClean="0">
                <a:solidFill>
                  <a:schemeClr val="bg1"/>
                </a:solidFill>
              </a:rPr>
              <a:t>UpdateCache</a:t>
            </a:r>
            <a:endParaRPr lang="es-ES" sz="2000">
              <a:solidFill>
                <a:schemeClr val="bg1"/>
              </a:solidFill>
            </a:endParaRPr>
          </a:p>
        </p:txBody>
      </p:sp>
      <p:sp>
        <p:nvSpPr>
          <p:cNvPr id="235545" name="AutoShape 25"/>
          <p:cNvSpPr>
            <a:spLocks noChangeArrowheads="1"/>
          </p:cNvSpPr>
          <p:nvPr/>
        </p:nvSpPr>
        <p:spPr bwMode="invGray">
          <a:xfrm>
            <a:off x="565150" y="4364026"/>
            <a:ext cx="2730500" cy="350837"/>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sz="2000" b="1">
                <a:solidFill>
                  <a:schemeClr val="bg1"/>
                </a:solidFill>
              </a:rPr>
              <a:t>…</a:t>
            </a:r>
          </a:p>
        </p:txBody>
      </p:sp>
      <p:sp>
        <p:nvSpPr>
          <p:cNvPr id="235546" name="AutoShape 26"/>
          <p:cNvSpPr>
            <a:spLocks noChangeArrowheads="1"/>
          </p:cNvSpPr>
          <p:nvPr/>
        </p:nvSpPr>
        <p:spPr bwMode="invGray">
          <a:xfrm>
            <a:off x="565150" y="3421051"/>
            <a:ext cx="2730500" cy="350837"/>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sz="2000" b="1">
                <a:solidFill>
                  <a:schemeClr val="bg1"/>
                </a:solidFill>
              </a:rPr>
              <a:t>…</a:t>
            </a:r>
          </a:p>
        </p:txBody>
      </p:sp>
      <p:sp>
        <p:nvSpPr>
          <p:cNvPr id="235547" name="Line 27"/>
          <p:cNvSpPr>
            <a:spLocks noChangeShapeType="1"/>
          </p:cNvSpPr>
          <p:nvPr/>
        </p:nvSpPr>
        <p:spPr bwMode="invGray">
          <a:xfrm flipV="1">
            <a:off x="3228975" y="1812913"/>
            <a:ext cx="566738" cy="523875"/>
          </a:xfrm>
          <a:prstGeom prst="line">
            <a:avLst/>
          </a:prstGeom>
          <a:noFill/>
          <a:ln w="38100">
            <a:solidFill>
              <a:srgbClr val="CCECFF"/>
            </a:solidFill>
            <a:round/>
            <a:headEnd/>
            <a:tailEnd type="triangle" w="med" len="med"/>
          </a:ln>
        </p:spPr>
        <p:txBody>
          <a:bodyPr lIns="91436" tIns="45718" rIns="91436" bIns="45718">
            <a:spAutoFit/>
          </a:bodyPr>
          <a:lstStyle/>
          <a:p>
            <a:endParaRPr lang="es-ES"/>
          </a:p>
        </p:txBody>
      </p:sp>
      <p:sp>
        <p:nvSpPr>
          <p:cNvPr id="235548" name="Line 28"/>
          <p:cNvSpPr>
            <a:spLocks noChangeShapeType="1"/>
          </p:cNvSpPr>
          <p:nvPr/>
        </p:nvSpPr>
        <p:spPr bwMode="invGray">
          <a:xfrm flipV="1">
            <a:off x="3224213" y="2151051"/>
            <a:ext cx="571500" cy="195262"/>
          </a:xfrm>
          <a:prstGeom prst="line">
            <a:avLst/>
          </a:prstGeom>
          <a:noFill/>
          <a:ln w="38100">
            <a:solidFill>
              <a:srgbClr val="CCECFF"/>
            </a:solidFill>
            <a:round/>
            <a:headEnd/>
            <a:tailEnd type="triangle" w="med" len="med"/>
          </a:ln>
        </p:spPr>
        <p:txBody>
          <a:bodyPr lIns="91436" tIns="45718" rIns="91436" bIns="45718">
            <a:spAutoFit/>
          </a:bodyPr>
          <a:lstStyle/>
          <a:p>
            <a:endParaRPr lang="es-ES"/>
          </a:p>
        </p:txBody>
      </p:sp>
      <p:sp>
        <p:nvSpPr>
          <p:cNvPr id="235549" name="Line 29"/>
          <p:cNvSpPr>
            <a:spLocks noChangeShapeType="1"/>
          </p:cNvSpPr>
          <p:nvPr/>
        </p:nvSpPr>
        <p:spPr bwMode="invGray">
          <a:xfrm>
            <a:off x="3224213" y="2341551"/>
            <a:ext cx="571500" cy="247650"/>
          </a:xfrm>
          <a:prstGeom prst="line">
            <a:avLst/>
          </a:prstGeom>
          <a:noFill/>
          <a:ln w="38100">
            <a:solidFill>
              <a:srgbClr val="CCECFF"/>
            </a:solidFill>
            <a:round/>
            <a:headEnd/>
            <a:tailEnd type="triangle" w="med" len="med"/>
          </a:ln>
        </p:spPr>
        <p:txBody>
          <a:bodyPr lIns="91436" tIns="45718" rIns="91436" bIns="45718">
            <a:spAutoFit/>
          </a:bodyPr>
          <a:lstStyle/>
          <a:p>
            <a:endParaRPr lang="es-ES"/>
          </a:p>
        </p:txBody>
      </p:sp>
      <p:sp>
        <p:nvSpPr>
          <p:cNvPr id="235550" name="Line 30"/>
          <p:cNvSpPr>
            <a:spLocks noChangeShapeType="1"/>
          </p:cNvSpPr>
          <p:nvPr/>
        </p:nvSpPr>
        <p:spPr bwMode="invGray">
          <a:xfrm flipV="1">
            <a:off x="3276600" y="3284526"/>
            <a:ext cx="519113" cy="809625"/>
          </a:xfrm>
          <a:prstGeom prst="line">
            <a:avLst/>
          </a:prstGeom>
          <a:noFill/>
          <a:ln w="38100" cap="rnd">
            <a:solidFill>
              <a:srgbClr val="CCECFF"/>
            </a:solidFill>
            <a:prstDash val="sysDot"/>
            <a:round/>
            <a:headEnd/>
            <a:tailEnd type="triangle" w="med" len="med"/>
          </a:ln>
        </p:spPr>
        <p:txBody>
          <a:bodyPr lIns="91436" tIns="45718" rIns="91436" bIns="45718">
            <a:spAutoFit/>
          </a:bodyPr>
          <a:lstStyle/>
          <a:p>
            <a:endParaRPr lang="es-ES"/>
          </a:p>
        </p:txBody>
      </p:sp>
      <p:sp>
        <p:nvSpPr>
          <p:cNvPr id="235551" name="Line 31"/>
          <p:cNvSpPr>
            <a:spLocks noChangeShapeType="1"/>
          </p:cNvSpPr>
          <p:nvPr/>
        </p:nvSpPr>
        <p:spPr bwMode="invGray">
          <a:xfrm flipV="1">
            <a:off x="3271838" y="3884601"/>
            <a:ext cx="514350" cy="219075"/>
          </a:xfrm>
          <a:prstGeom prst="line">
            <a:avLst/>
          </a:prstGeom>
          <a:noFill/>
          <a:ln w="38100" cap="rnd">
            <a:solidFill>
              <a:srgbClr val="CCECFF"/>
            </a:solidFill>
            <a:prstDash val="sysDot"/>
            <a:round/>
            <a:headEnd/>
            <a:tailEnd type="triangle" w="med" len="med"/>
          </a:ln>
        </p:spPr>
        <p:txBody>
          <a:bodyPr lIns="91436" tIns="45718" rIns="91436" bIns="45718">
            <a:spAutoFit/>
          </a:bodyPr>
          <a:lstStyle/>
          <a:p>
            <a:endParaRPr lang="es-ES"/>
          </a:p>
        </p:txBody>
      </p:sp>
      <p:sp>
        <p:nvSpPr>
          <p:cNvPr id="235552" name="Line 32"/>
          <p:cNvSpPr>
            <a:spLocks noChangeShapeType="1"/>
          </p:cNvSpPr>
          <p:nvPr/>
        </p:nvSpPr>
        <p:spPr bwMode="invGray">
          <a:xfrm>
            <a:off x="3271838" y="4098913"/>
            <a:ext cx="504825" cy="385763"/>
          </a:xfrm>
          <a:prstGeom prst="line">
            <a:avLst/>
          </a:prstGeom>
          <a:noFill/>
          <a:ln w="38100" cap="rnd">
            <a:solidFill>
              <a:srgbClr val="CCECFF"/>
            </a:solidFill>
            <a:prstDash val="sysDot"/>
            <a:round/>
            <a:headEnd/>
            <a:tailEnd type="triangle" w="med" len="med"/>
          </a:ln>
        </p:spPr>
        <p:txBody>
          <a:bodyPr lIns="91436" tIns="45718" rIns="91436" bIns="45718">
            <a:spAutoFit/>
          </a:bodyPr>
          <a:lstStyle/>
          <a:p>
            <a:endParaRPr lang="es-ES"/>
          </a:p>
        </p:txBody>
      </p:sp>
      <p:sp>
        <p:nvSpPr>
          <p:cNvPr id="235553" name="Line 33"/>
          <p:cNvSpPr>
            <a:spLocks noChangeShapeType="1"/>
          </p:cNvSpPr>
          <p:nvPr/>
        </p:nvSpPr>
        <p:spPr bwMode="invGray">
          <a:xfrm flipV="1">
            <a:off x="3271838" y="5256201"/>
            <a:ext cx="300037" cy="161925"/>
          </a:xfrm>
          <a:prstGeom prst="line">
            <a:avLst/>
          </a:prstGeom>
          <a:noFill/>
          <a:ln w="38100">
            <a:solidFill>
              <a:srgbClr val="CCECFF"/>
            </a:solidFill>
            <a:round/>
            <a:headEnd/>
            <a:tailEnd type="triangle" w="med" len="med"/>
          </a:ln>
        </p:spPr>
        <p:txBody>
          <a:bodyPr lIns="91436" tIns="45718" rIns="91436" bIns="45718">
            <a:spAutoFit/>
          </a:bodyPr>
          <a:lstStyle/>
          <a:p>
            <a:endParaRPr lang="es-ES"/>
          </a:p>
        </p:txBody>
      </p:sp>
      <p:sp>
        <p:nvSpPr>
          <p:cNvPr id="235554" name="Line 34"/>
          <p:cNvSpPr>
            <a:spLocks noChangeShapeType="1"/>
          </p:cNvSpPr>
          <p:nvPr/>
        </p:nvSpPr>
        <p:spPr bwMode="invGray">
          <a:xfrm>
            <a:off x="3271838" y="5413363"/>
            <a:ext cx="514350" cy="204788"/>
          </a:xfrm>
          <a:prstGeom prst="line">
            <a:avLst/>
          </a:prstGeom>
          <a:noFill/>
          <a:ln w="38100">
            <a:solidFill>
              <a:srgbClr val="CCECFF"/>
            </a:solidFill>
            <a:round/>
            <a:headEnd/>
            <a:tailEnd type="triangle" w="med" len="med"/>
          </a:ln>
        </p:spPr>
        <p:txBody>
          <a:bodyPr lIns="91436" tIns="45718" rIns="91436" bIns="45718">
            <a:spAutoFit/>
          </a:bodyPr>
          <a:lstStyle/>
          <a:p>
            <a:endParaRPr lang="es-ES"/>
          </a:p>
        </p:txBody>
      </p:sp>
      <p:sp>
        <p:nvSpPr>
          <p:cNvPr id="235555" name="Rectangle 35"/>
          <p:cNvSpPr>
            <a:spLocks noChangeArrowheads="1"/>
          </p:cNvSpPr>
          <p:nvPr/>
        </p:nvSpPr>
        <p:spPr bwMode="invGray">
          <a:xfrm>
            <a:off x="4857752" y="1785926"/>
            <a:ext cx="3962400" cy="1033462"/>
          </a:xfrm>
          <a:prstGeom prst="rect">
            <a:avLst/>
          </a:prstGeom>
          <a:noFill/>
          <a:ln w="12700" algn="ctr">
            <a:noFill/>
            <a:miter lim="800000"/>
            <a:headEnd/>
            <a:tailEnd/>
          </a:ln>
          <a:effectLst/>
        </p:spPr>
        <p:txBody>
          <a:bodyPr lIns="91436" tIns="45718" rIns="91436" bIns="45718">
            <a:spAutoFit/>
          </a:bodyPr>
          <a:lstStyle/>
          <a:p>
            <a:pPr>
              <a:lnSpc>
                <a:spcPct val="85000"/>
              </a:lnSpc>
              <a:spcBef>
                <a:spcPct val="20000"/>
              </a:spcBef>
              <a:defRPr/>
            </a:pPr>
            <a:r>
              <a:rPr lang="es-ES" sz="2400">
                <a:effectLst>
                  <a:outerShdw blurRad="38100" dist="38100" dir="2700000" algn="tl">
                    <a:srgbClr val="000000"/>
                  </a:outerShdw>
                </a:effectLst>
              </a:rPr>
              <a:t>La funcionalidad del servidor se divide en </a:t>
            </a:r>
            <a:r>
              <a:rPr lang="es-ES" sz="2400">
                <a:solidFill>
                  <a:srgbClr val="FFC000"/>
                </a:solidFill>
                <a:effectLst>
                  <a:outerShdw blurRad="38100" dist="38100" dir="2700000" algn="tl">
                    <a:srgbClr val="000000"/>
                  </a:outerShdw>
                </a:effectLst>
              </a:rPr>
              <a:t>~ 40 </a:t>
            </a:r>
            <a:r>
              <a:rPr lang="es-ES" sz="2400" b="1">
                <a:solidFill>
                  <a:srgbClr val="FFC000"/>
                </a:solidFill>
                <a:effectLst>
                  <a:outerShdw blurRad="38100" dist="38100" dir="2700000" algn="tl">
                    <a:srgbClr val="000000"/>
                  </a:outerShdw>
                </a:effectLst>
              </a:rPr>
              <a:t>módulos</a:t>
            </a:r>
            <a:r>
              <a:rPr lang="es-ES" sz="2400">
                <a:solidFill>
                  <a:srgbClr val="FFC000"/>
                </a:solidFill>
                <a:effectLst>
                  <a:outerShdw blurRad="38100" dist="38100" dir="2700000" algn="tl">
                    <a:srgbClr val="000000"/>
                  </a:outerShdw>
                </a:effectLst>
              </a:rPr>
              <a:t>...</a:t>
            </a:r>
          </a:p>
        </p:txBody>
      </p:sp>
      <p:sp>
        <p:nvSpPr>
          <p:cNvPr id="235556" name="Rectangle 36"/>
          <p:cNvSpPr>
            <a:spLocks noChangeArrowheads="1"/>
          </p:cNvSpPr>
          <p:nvPr/>
        </p:nvSpPr>
        <p:spPr bwMode="invGray">
          <a:xfrm>
            <a:off x="5208588" y="2916226"/>
            <a:ext cx="3811587" cy="1089025"/>
          </a:xfrm>
          <a:prstGeom prst="rect">
            <a:avLst/>
          </a:prstGeom>
          <a:noFill/>
          <a:ln w="12700" algn="ctr">
            <a:noFill/>
            <a:miter lim="800000"/>
            <a:headEnd/>
            <a:tailEnd/>
          </a:ln>
          <a:effectLst/>
        </p:spPr>
        <p:txBody>
          <a:bodyPr lIns="91436" tIns="45718" rIns="91436" bIns="45718">
            <a:spAutoFit/>
          </a:bodyPr>
          <a:lstStyle/>
          <a:p>
            <a:pPr eaLnBrk="0" hangingPunct="0">
              <a:lnSpc>
                <a:spcPct val="90000"/>
              </a:lnSpc>
              <a:spcBef>
                <a:spcPct val="30000"/>
              </a:spcBef>
              <a:buClr>
                <a:schemeClr val="tx2"/>
              </a:buClr>
              <a:buSzPct val="85000"/>
              <a:buFont typeface="Wingdings 2" pitchFamily="18" charset="2"/>
              <a:buNone/>
              <a:defRPr/>
            </a:pPr>
            <a:r>
              <a:rPr lang="es-ES" sz="2400">
                <a:effectLst>
                  <a:outerShdw blurRad="38100" dist="38100" dir="2700000" algn="tl">
                    <a:srgbClr val="000000"/>
                  </a:outerShdw>
                </a:effectLst>
              </a:rPr>
              <a:t>Los módulos se enchufan a una pipeline genérica de peticiones</a:t>
            </a:r>
          </a:p>
        </p:txBody>
      </p:sp>
      <p:sp>
        <p:nvSpPr>
          <p:cNvPr id="235558" name="Rectangle 38"/>
          <p:cNvSpPr>
            <a:spLocks noChangeArrowheads="1"/>
          </p:cNvSpPr>
          <p:nvPr/>
        </p:nvSpPr>
        <p:spPr bwMode="invGray">
          <a:xfrm>
            <a:off x="4856163" y="4011601"/>
            <a:ext cx="4183062" cy="1089025"/>
          </a:xfrm>
          <a:prstGeom prst="rect">
            <a:avLst/>
          </a:prstGeom>
          <a:noFill/>
          <a:ln w="12700" algn="ctr">
            <a:noFill/>
            <a:miter lim="800000"/>
            <a:headEnd/>
            <a:tailEnd/>
          </a:ln>
          <a:effectLst/>
        </p:spPr>
        <p:txBody>
          <a:bodyPr lIns="91436" tIns="45718" rIns="91436" bIns="45718">
            <a:spAutoFit/>
          </a:bodyPr>
          <a:lstStyle/>
          <a:p>
            <a:pPr eaLnBrk="0" hangingPunct="0">
              <a:lnSpc>
                <a:spcPct val="90000"/>
              </a:lnSpc>
              <a:spcBef>
                <a:spcPct val="30000"/>
              </a:spcBef>
              <a:buClr>
                <a:schemeClr val="tx2"/>
              </a:buClr>
              <a:buSzPct val="85000"/>
              <a:buFont typeface="Wingdings 2" pitchFamily="18" charset="2"/>
              <a:buNone/>
              <a:defRPr/>
            </a:pPr>
            <a:r>
              <a:rPr lang="es-ES" sz="2400">
                <a:effectLst>
                  <a:outerShdw blurRad="38100" dist="38100" dir="2700000" algn="tl">
                    <a:srgbClr val="000000"/>
                  </a:outerShdw>
                </a:effectLst>
              </a:rPr>
              <a:t>Los módulos </a:t>
            </a:r>
            <a:r>
              <a:rPr lang="es-ES" sz="2400" b="1">
                <a:solidFill>
                  <a:srgbClr val="FFC000"/>
                </a:solidFill>
                <a:effectLst>
                  <a:outerShdw blurRad="38100" dist="38100" dir="2700000" algn="tl">
                    <a:srgbClr val="000000"/>
                  </a:outerShdw>
                </a:effectLst>
              </a:rPr>
              <a:t>extienden la funcionalidad del servidor</a:t>
            </a:r>
            <a:r>
              <a:rPr lang="es-ES" sz="2400">
                <a:solidFill>
                  <a:srgbClr val="FFC000"/>
                </a:solidFill>
                <a:effectLst>
                  <a:outerShdw blurRad="38100" dist="38100" dir="2700000" algn="tl">
                    <a:srgbClr val="000000"/>
                  </a:outerShdw>
                </a:effectLst>
              </a:rPr>
              <a:t> </a:t>
            </a:r>
            <a:r>
              <a:rPr lang="es-ES" sz="2400">
                <a:effectLst>
                  <a:outerShdw blurRad="38100" dist="38100" dir="2700000" algn="tl">
                    <a:srgbClr val="000000"/>
                  </a:outerShdw>
                </a:effectLst>
              </a:rPr>
              <a:t>a través de una API pública.</a:t>
            </a:r>
            <a:endParaRPr lang="es-ES" sz="2400">
              <a:solidFill>
                <a:schemeClr val="accent1"/>
              </a:solidFill>
              <a:effectLst>
                <a:outerShdw blurRad="38100" dist="38100" dir="2700000" algn="tl">
                  <a:srgbClr val="000000"/>
                </a:outerShdw>
              </a:effectLst>
            </a:endParaRPr>
          </a:p>
        </p:txBody>
      </p:sp>
      <p:sp>
        <p:nvSpPr>
          <p:cNvPr id="235559" name="Line 39"/>
          <p:cNvSpPr>
            <a:spLocks noChangeShapeType="1"/>
          </p:cNvSpPr>
          <p:nvPr/>
        </p:nvSpPr>
        <p:spPr bwMode="invGray">
          <a:xfrm flipV="1">
            <a:off x="2014538" y="3536938"/>
            <a:ext cx="447675" cy="357188"/>
          </a:xfrm>
          <a:prstGeom prst="line">
            <a:avLst/>
          </a:prstGeom>
          <a:noFill/>
          <a:ln w="28575" cap="rnd">
            <a:solidFill>
              <a:srgbClr val="333333"/>
            </a:solidFill>
            <a:prstDash val="sysDot"/>
            <a:round/>
            <a:headEnd/>
            <a:tailEnd type="triangle" w="med" len="med"/>
          </a:ln>
        </p:spPr>
        <p:txBody>
          <a:bodyPr lIns="91436" tIns="45718" rIns="91436" bIns="45718">
            <a:spAutoFit/>
          </a:bodyPr>
          <a:lstStyle/>
          <a:p>
            <a:endParaRPr lang="es-ES"/>
          </a:p>
        </p:txBody>
      </p:sp>
      <p:sp>
        <p:nvSpPr>
          <p:cNvPr id="235560" name="Line 40"/>
          <p:cNvSpPr>
            <a:spLocks noChangeShapeType="1"/>
          </p:cNvSpPr>
          <p:nvPr/>
        </p:nvSpPr>
        <p:spPr bwMode="invGray">
          <a:xfrm>
            <a:off x="2019300" y="3889363"/>
            <a:ext cx="438150" cy="371475"/>
          </a:xfrm>
          <a:prstGeom prst="line">
            <a:avLst/>
          </a:prstGeom>
          <a:noFill/>
          <a:ln w="28575" cap="rnd">
            <a:solidFill>
              <a:srgbClr val="333333"/>
            </a:solidFill>
            <a:prstDash val="sysDot"/>
            <a:round/>
            <a:headEnd/>
            <a:tailEnd type="triangle" w="med" len="med"/>
          </a:ln>
        </p:spPr>
        <p:txBody>
          <a:bodyPr lIns="91436" tIns="45718" rIns="91436" bIns="45718">
            <a:spAutoFit/>
          </a:bodyPr>
          <a:lstStyle/>
          <a:p>
            <a:endParaRPr lang="es-ES"/>
          </a:p>
        </p:txBody>
      </p:sp>
      <p:sp>
        <p:nvSpPr>
          <p:cNvPr id="235561" name="Line 41"/>
          <p:cNvSpPr>
            <a:spLocks noChangeShapeType="1"/>
          </p:cNvSpPr>
          <p:nvPr/>
        </p:nvSpPr>
        <p:spPr bwMode="invGray">
          <a:xfrm>
            <a:off x="2057400" y="3884601"/>
            <a:ext cx="376238" cy="0"/>
          </a:xfrm>
          <a:prstGeom prst="line">
            <a:avLst/>
          </a:prstGeom>
          <a:noFill/>
          <a:ln w="28575" cap="rnd">
            <a:solidFill>
              <a:srgbClr val="333333"/>
            </a:solidFill>
            <a:prstDash val="sysDot"/>
            <a:round/>
            <a:headEnd/>
            <a:tailEnd type="triangle" w="med" len="med"/>
          </a:ln>
        </p:spPr>
        <p:txBody>
          <a:bodyPr lIns="91436" tIns="45718" rIns="91436" bIns="45718">
            <a:spAutoFit/>
          </a:bodyPr>
          <a:lstStyle/>
          <a:p>
            <a:endParaRPr lang="es-ES"/>
          </a:p>
        </p:txBody>
      </p:sp>
      <p:sp>
        <p:nvSpPr>
          <p:cNvPr id="235562" name="AutoShape 42"/>
          <p:cNvSpPr>
            <a:spLocks noChangeArrowheads="1"/>
          </p:cNvSpPr>
          <p:nvPr/>
        </p:nvSpPr>
        <p:spPr bwMode="invGray">
          <a:xfrm>
            <a:off x="574675" y="2782876"/>
            <a:ext cx="2730500" cy="350837"/>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sz="2000" b="1">
                <a:solidFill>
                  <a:schemeClr val="bg1"/>
                </a:solidFill>
              </a:rPr>
              <a:t>…</a:t>
            </a:r>
          </a:p>
        </p:txBody>
      </p:sp>
      <p:sp>
        <p:nvSpPr>
          <p:cNvPr id="235563" name="AutoShape 43"/>
          <p:cNvSpPr>
            <a:spLocks noChangeArrowheads="1"/>
          </p:cNvSpPr>
          <p:nvPr/>
        </p:nvSpPr>
        <p:spPr bwMode="invGray">
          <a:xfrm>
            <a:off x="565150" y="4559288"/>
            <a:ext cx="2730500" cy="350838"/>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sz="2000" b="1">
                <a:solidFill>
                  <a:schemeClr val="bg1"/>
                </a:solidFill>
              </a:rPr>
              <a:t>…</a:t>
            </a:r>
          </a:p>
        </p:txBody>
      </p:sp>
    </p:spTree>
    <p:custDataLst>
      <p:tags r:id="rId1"/>
    </p:custDataLst>
  </p:cSld>
  <p:clrMapOvr>
    <a:masterClrMapping/>
  </p:clrMapOvr>
  <p:transition advTm="2720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72222E-6 3.7037E-7 L 0.34271 -0.14236 " pathEditMode="relative" rAng="0" ptsTypes="AA">
                                      <p:cBhvr>
                                        <p:cTn id="10" dur="1000" fill="hold"/>
                                        <p:tgtEl>
                                          <p:spTgt spid="235531"/>
                                        </p:tgtEl>
                                        <p:attrNameLst>
                                          <p:attrName>ppt_x</p:attrName>
                                          <p:attrName>ppt_y</p:attrName>
                                        </p:attrNameLst>
                                      </p:cBhvr>
                                      <p:rCtr x="171" y="-71"/>
                                    </p:animMotion>
                                  </p:childTnLst>
                                </p:cTn>
                              </p:par>
                              <p:par>
                                <p:cTn id="11" presetID="0" presetClass="path" presetSubtype="0" accel="50000" decel="50000" fill="hold" grpId="0" nodeType="withEffect">
                                  <p:stCondLst>
                                    <p:cond delay="0"/>
                                  </p:stCondLst>
                                  <p:childTnLst>
                                    <p:animMotion origin="layout" path="M 2.77778E-7 3.7037E-7 L 0.24479 -0.07917 " pathEditMode="relative" rAng="0" ptsTypes="AA">
                                      <p:cBhvr>
                                        <p:cTn id="12" dur="1000" fill="hold"/>
                                        <p:tgtEl>
                                          <p:spTgt spid="235532"/>
                                        </p:tgtEl>
                                        <p:attrNameLst>
                                          <p:attrName>ppt_x</p:attrName>
                                          <p:attrName>ppt_y</p:attrName>
                                        </p:attrNameLst>
                                      </p:cBhvr>
                                      <p:rCtr x="122" y="-40"/>
                                    </p:animMotion>
                                  </p:childTnLst>
                                </p:cTn>
                              </p:par>
                              <p:par>
                                <p:cTn id="13" presetID="0" presetClass="path" presetSubtype="0" accel="50000" decel="50000" fill="hold" grpId="0" nodeType="withEffect">
                                  <p:stCondLst>
                                    <p:cond delay="0"/>
                                  </p:stCondLst>
                                  <p:childTnLst>
                                    <p:animMotion origin="layout" path="M -1.94444E-6 -2.59259E-6 L 0.14948 -0.01944 " pathEditMode="relative" rAng="0" ptsTypes="AA">
                                      <p:cBhvr>
                                        <p:cTn id="14" dur="1000" fill="hold"/>
                                        <p:tgtEl>
                                          <p:spTgt spid="235538"/>
                                        </p:tgtEl>
                                        <p:attrNameLst>
                                          <p:attrName>ppt_x</p:attrName>
                                          <p:attrName>ppt_y</p:attrName>
                                        </p:attrNameLst>
                                      </p:cBhvr>
                                      <p:rCtr x="75" y="-10"/>
                                    </p:animMotion>
                                  </p:childTnLst>
                                </p:cTn>
                              </p:par>
                              <p:par>
                                <p:cTn id="15" presetID="0" presetClass="path" presetSubtype="0" accel="50000" decel="50000" fill="hold" grpId="0" nodeType="withEffect">
                                  <p:stCondLst>
                                    <p:cond delay="0"/>
                                  </p:stCondLst>
                                  <p:childTnLst>
                                    <p:animMotion origin="layout" path="M -0.00069 -0.00023 L 0.14462 -0.02037 " pathEditMode="relative" rAng="0" ptsTypes="AA">
                                      <p:cBhvr>
                                        <p:cTn id="16" dur="1000" fill="hold"/>
                                        <p:tgtEl>
                                          <p:spTgt spid="235534"/>
                                        </p:tgtEl>
                                        <p:attrNameLst>
                                          <p:attrName>ppt_x</p:attrName>
                                          <p:attrName>ppt_y</p:attrName>
                                        </p:attrNameLst>
                                      </p:cBhvr>
                                      <p:rCtr x="73" y="-10"/>
                                    </p:animMotion>
                                  </p:childTnLst>
                                </p:cTn>
                              </p:par>
                              <p:par>
                                <p:cTn id="17" presetID="0" presetClass="path" presetSubtype="0" accel="50000" decel="50000" fill="hold" grpId="0" nodeType="withEffect">
                                  <p:stCondLst>
                                    <p:cond delay="0"/>
                                  </p:stCondLst>
                                  <p:childTnLst>
                                    <p:animMotion origin="layout" path="M -0.00069 0.00092 L 0.14306 -0.00185 " pathEditMode="relative" rAng="0" ptsTypes="AA">
                                      <p:cBhvr>
                                        <p:cTn id="18" dur="1000" fill="hold"/>
                                        <p:tgtEl>
                                          <p:spTgt spid="235535"/>
                                        </p:tgtEl>
                                        <p:attrNameLst>
                                          <p:attrName>ppt_x</p:attrName>
                                          <p:attrName>ppt_y</p:attrName>
                                        </p:attrNameLst>
                                      </p:cBhvr>
                                      <p:rCtr x="72" y="-1"/>
                                    </p:animMotion>
                                  </p:childTnLst>
                                </p:cTn>
                              </p:par>
                              <p:par>
                                <p:cTn id="19" presetID="0" presetClass="path" presetSubtype="0" accel="50000" decel="50000" fill="hold" grpId="0" nodeType="withEffect">
                                  <p:stCondLst>
                                    <p:cond delay="0"/>
                                  </p:stCondLst>
                                  <p:childTnLst>
                                    <p:animMotion origin="layout" path="M -0.00069 0.00046 L 0.14254 0.01851 " pathEditMode="relative" rAng="0" ptsTypes="AA">
                                      <p:cBhvr>
                                        <p:cTn id="20" dur="1000" fill="hold"/>
                                        <p:tgtEl>
                                          <p:spTgt spid="235536"/>
                                        </p:tgtEl>
                                        <p:attrNameLst>
                                          <p:attrName>ppt_x</p:attrName>
                                          <p:attrName>ppt_y</p:attrName>
                                        </p:attrNameLst>
                                      </p:cBhvr>
                                      <p:rCtr x="72" y="9"/>
                                    </p:animMotion>
                                  </p:childTnLst>
                                </p:cTn>
                              </p:par>
                              <p:par>
                                <p:cTn id="21" presetID="0" presetClass="path" presetSubtype="0" accel="50000" decel="50000" fill="hold" grpId="0" nodeType="withEffect">
                                  <p:stCondLst>
                                    <p:cond delay="0"/>
                                  </p:stCondLst>
                                  <p:childTnLst>
                                    <p:animMotion origin="layout" path="M 0.00017 -0.00047 L 0.17101 -0.03172 " pathEditMode="relative" rAng="0" ptsTypes="AA">
                                      <p:cBhvr>
                                        <p:cTn id="22" dur="1000" fill="hold"/>
                                        <p:tgtEl>
                                          <p:spTgt spid="235530"/>
                                        </p:tgtEl>
                                        <p:attrNameLst>
                                          <p:attrName>ppt_x</p:attrName>
                                          <p:attrName>ppt_y</p:attrName>
                                        </p:attrNameLst>
                                      </p:cBhvr>
                                      <p:rCtr x="85" y="-16"/>
                                    </p:animMotion>
                                  </p:childTnLst>
                                </p:cTn>
                              </p:par>
                              <p:par>
                                <p:cTn id="23" presetID="0" presetClass="path" presetSubtype="0" accel="50000" decel="50000" fill="hold" grpId="0" nodeType="withEffect">
                                  <p:stCondLst>
                                    <p:cond delay="0"/>
                                  </p:stCondLst>
                                  <p:childTnLst>
                                    <p:animMotion origin="layout" path="M -3.05556E-6 2.59259E-6 L 0.34271 0.03194 " pathEditMode="relative" rAng="0" ptsTypes="AA">
                                      <p:cBhvr>
                                        <p:cTn id="24" dur="1000" fill="hold"/>
                                        <p:tgtEl>
                                          <p:spTgt spid="235529"/>
                                        </p:tgtEl>
                                        <p:attrNameLst>
                                          <p:attrName>ppt_x</p:attrName>
                                          <p:attrName>ppt_y</p:attrName>
                                        </p:attrNameLst>
                                      </p:cBhvr>
                                      <p:rCtr x="171" y="16"/>
                                    </p:animMotion>
                                  </p:childTnLst>
                                </p:cTn>
                              </p:par>
                              <p:par>
                                <p:cTn id="25" presetID="1" presetClass="exit" presetSubtype="0" fill="hold" grpId="0" nodeType="withEffect">
                                  <p:stCondLst>
                                    <p:cond delay="0"/>
                                  </p:stCondLst>
                                  <p:childTnLst>
                                    <p:set>
                                      <p:cBhvr>
                                        <p:cTn id="26" dur="1" fill="hold">
                                          <p:stCondLst>
                                            <p:cond delay="0"/>
                                          </p:stCondLst>
                                        </p:cTn>
                                        <p:tgtEl>
                                          <p:spTgt spid="23553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3553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3552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5559"/>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3556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3556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35562"/>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3556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555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35539"/>
                                        </p:tgtEl>
                                        <p:attrNameLst>
                                          <p:attrName>style.visibility</p:attrName>
                                        </p:attrNameLst>
                                      </p:cBhvr>
                                      <p:to>
                                        <p:strVal val="visible"/>
                                      </p:to>
                                    </p:set>
                                    <p:anim calcmode="lin" valueType="num">
                                      <p:cBhvr>
                                        <p:cTn id="49" dur="500" fill="hold"/>
                                        <p:tgtEl>
                                          <p:spTgt spid="235539"/>
                                        </p:tgtEl>
                                        <p:attrNameLst>
                                          <p:attrName>ppt_w</p:attrName>
                                        </p:attrNameLst>
                                      </p:cBhvr>
                                      <p:tavLst>
                                        <p:tav tm="0">
                                          <p:val>
                                            <p:fltVal val="0"/>
                                          </p:val>
                                        </p:tav>
                                        <p:tav tm="100000">
                                          <p:val>
                                            <p:strVal val="#ppt_w"/>
                                          </p:val>
                                        </p:tav>
                                      </p:tavLst>
                                    </p:anim>
                                    <p:anim calcmode="lin" valueType="num">
                                      <p:cBhvr>
                                        <p:cTn id="50" dur="500" fill="hold"/>
                                        <p:tgtEl>
                                          <p:spTgt spid="235539"/>
                                        </p:tgtEl>
                                        <p:attrNameLst>
                                          <p:attrName>ppt_h</p:attrName>
                                        </p:attrNameLst>
                                      </p:cBhvr>
                                      <p:tavLst>
                                        <p:tav tm="0">
                                          <p:val>
                                            <p:fltVal val="0"/>
                                          </p:val>
                                        </p:tav>
                                        <p:tav tm="100000">
                                          <p:val>
                                            <p:strVal val="#ppt_h"/>
                                          </p:val>
                                        </p:tav>
                                      </p:tavLst>
                                    </p:anim>
                                    <p:animEffect transition="in" filter="fade">
                                      <p:cBhvr>
                                        <p:cTn id="51" dur="500"/>
                                        <p:tgtEl>
                                          <p:spTgt spid="235539"/>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235544"/>
                                        </p:tgtEl>
                                        <p:attrNameLst>
                                          <p:attrName>style.visibility</p:attrName>
                                        </p:attrNameLst>
                                      </p:cBhvr>
                                      <p:to>
                                        <p:strVal val="visible"/>
                                      </p:to>
                                    </p:set>
                                    <p:anim calcmode="lin" valueType="num">
                                      <p:cBhvr>
                                        <p:cTn id="54" dur="500" fill="hold"/>
                                        <p:tgtEl>
                                          <p:spTgt spid="235544"/>
                                        </p:tgtEl>
                                        <p:attrNameLst>
                                          <p:attrName>ppt_w</p:attrName>
                                        </p:attrNameLst>
                                      </p:cBhvr>
                                      <p:tavLst>
                                        <p:tav tm="0">
                                          <p:val>
                                            <p:fltVal val="0"/>
                                          </p:val>
                                        </p:tav>
                                        <p:tav tm="100000">
                                          <p:val>
                                            <p:strVal val="#ppt_w"/>
                                          </p:val>
                                        </p:tav>
                                      </p:tavLst>
                                    </p:anim>
                                    <p:anim calcmode="lin" valueType="num">
                                      <p:cBhvr>
                                        <p:cTn id="55" dur="500" fill="hold"/>
                                        <p:tgtEl>
                                          <p:spTgt spid="235544"/>
                                        </p:tgtEl>
                                        <p:attrNameLst>
                                          <p:attrName>ppt_h</p:attrName>
                                        </p:attrNameLst>
                                      </p:cBhvr>
                                      <p:tavLst>
                                        <p:tav tm="0">
                                          <p:val>
                                            <p:fltVal val="0"/>
                                          </p:val>
                                        </p:tav>
                                        <p:tav tm="100000">
                                          <p:val>
                                            <p:strVal val="#ppt_h"/>
                                          </p:val>
                                        </p:tav>
                                      </p:tavLst>
                                    </p:anim>
                                    <p:animEffect transition="in" filter="fade">
                                      <p:cBhvr>
                                        <p:cTn id="56" dur="500"/>
                                        <p:tgtEl>
                                          <p:spTgt spid="235544"/>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235543"/>
                                        </p:tgtEl>
                                        <p:attrNameLst>
                                          <p:attrName>style.visibility</p:attrName>
                                        </p:attrNameLst>
                                      </p:cBhvr>
                                      <p:to>
                                        <p:strVal val="visible"/>
                                      </p:to>
                                    </p:set>
                                    <p:anim calcmode="lin" valueType="num">
                                      <p:cBhvr>
                                        <p:cTn id="59" dur="500" fill="hold"/>
                                        <p:tgtEl>
                                          <p:spTgt spid="235543"/>
                                        </p:tgtEl>
                                        <p:attrNameLst>
                                          <p:attrName>ppt_w</p:attrName>
                                        </p:attrNameLst>
                                      </p:cBhvr>
                                      <p:tavLst>
                                        <p:tav tm="0">
                                          <p:val>
                                            <p:fltVal val="0"/>
                                          </p:val>
                                        </p:tav>
                                        <p:tav tm="100000">
                                          <p:val>
                                            <p:strVal val="#ppt_w"/>
                                          </p:val>
                                        </p:tav>
                                      </p:tavLst>
                                    </p:anim>
                                    <p:anim calcmode="lin" valueType="num">
                                      <p:cBhvr>
                                        <p:cTn id="60" dur="500" fill="hold"/>
                                        <p:tgtEl>
                                          <p:spTgt spid="235543"/>
                                        </p:tgtEl>
                                        <p:attrNameLst>
                                          <p:attrName>ppt_h</p:attrName>
                                        </p:attrNameLst>
                                      </p:cBhvr>
                                      <p:tavLst>
                                        <p:tav tm="0">
                                          <p:val>
                                            <p:fltVal val="0"/>
                                          </p:val>
                                        </p:tav>
                                        <p:tav tm="100000">
                                          <p:val>
                                            <p:strVal val="#ppt_h"/>
                                          </p:val>
                                        </p:tav>
                                      </p:tavLst>
                                    </p:anim>
                                    <p:animEffect transition="in" filter="fade">
                                      <p:cBhvr>
                                        <p:cTn id="61" dur="500"/>
                                        <p:tgtEl>
                                          <p:spTgt spid="235543"/>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235542"/>
                                        </p:tgtEl>
                                        <p:attrNameLst>
                                          <p:attrName>style.visibility</p:attrName>
                                        </p:attrNameLst>
                                      </p:cBhvr>
                                      <p:to>
                                        <p:strVal val="visible"/>
                                      </p:to>
                                    </p:set>
                                    <p:anim calcmode="lin" valueType="num">
                                      <p:cBhvr>
                                        <p:cTn id="64" dur="500" fill="hold"/>
                                        <p:tgtEl>
                                          <p:spTgt spid="235542"/>
                                        </p:tgtEl>
                                        <p:attrNameLst>
                                          <p:attrName>ppt_w</p:attrName>
                                        </p:attrNameLst>
                                      </p:cBhvr>
                                      <p:tavLst>
                                        <p:tav tm="0">
                                          <p:val>
                                            <p:fltVal val="0"/>
                                          </p:val>
                                        </p:tav>
                                        <p:tav tm="100000">
                                          <p:val>
                                            <p:strVal val="#ppt_w"/>
                                          </p:val>
                                        </p:tav>
                                      </p:tavLst>
                                    </p:anim>
                                    <p:anim calcmode="lin" valueType="num">
                                      <p:cBhvr>
                                        <p:cTn id="65" dur="500" fill="hold"/>
                                        <p:tgtEl>
                                          <p:spTgt spid="235542"/>
                                        </p:tgtEl>
                                        <p:attrNameLst>
                                          <p:attrName>ppt_h</p:attrName>
                                        </p:attrNameLst>
                                      </p:cBhvr>
                                      <p:tavLst>
                                        <p:tav tm="0">
                                          <p:val>
                                            <p:fltVal val="0"/>
                                          </p:val>
                                        </p:tav>
                                        <p:tav tm="100000">
                                          <p:val>
                                            <p:strVal val="#ppt_h"/>
                                          </p:val>
                                        </p:tav>
                                      </p:tavLst>
                                    </p:anim>
                                    <p:animEffect transition="in" filter="fade">
                                      <p:cBhvr>
                                        <p:cTn id="66" dur="500"/>
                                        <p:tgtEl>
                                          <p:spTgt spid="235542"/>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235541"/>
                                        </p:tgtEl>
                                        <p:attrNameLst>
                                          <p:attrName>style.visibility</p:attrName>
                                        </p:attrNameLst>
                                      </p:cBhvr>
                                      <p:to>
                                        <p:strVal val="visible"/>
                                      </p:to>
                                    </p:set>
                                    <p:anim calcmode="lin" valueType="num">
                                      <p:cBhvr>
                                        <p:cTn id="69" dur="500" fill="hold"/>
                                        <p:tgtEl>
                                          <p:spTgt spid="235541"/>
                                        </p:tgtEl>
                                        <p:attrNameLst>
                                          <p:attrName>ppt_w</p:attrName>
                                        </p:attrNameLst>
                                      </p:cBhvr>
                                      <p:tavLst>
                                        <p:tav tm="0">
                                          <p:val>
                                            <p:fltVal val="0"/>
                                          </p:val>
                                        </p:tav>
                                        <p:tav tm="100000">
                                          <p:val>
                                            <p:strVal val="#ppt_w"/>
                                          </p:val>
                                        </p:tav>
                                      </p:tavLst>
                                    </p:anim>
                                    <p:anim calcmode="lin" valueType="num">
                                      <p:cBhvr>
                                        <p:cTn id="70" dur="500" fill="hold"/>
                                        <p:tgtEl>
                                          <p:spTgt spid="235541"/>
                                        </p:tgtEl>
                                        <p:attrNameLst>
                                          <p:attrName>ppt_h</p:attrName>
                                        </p:attrNameLst>
                                      </p:cBhvr>
                                      <p:tavLst>
                                        <p:tav tm="0">
                                          <p:val>
                                            <p:fltVal val="0"/>
                                          </p:val>
                                        </p:tav>
                                        <p:tav tm="100000">
                                          <p:val>
                                            <p:strVal val="#ppt_h"/>
                                          </p:val>
                                        </p:tav>
                                      </p:tavLst>
                                    </p:anim>
                                    <p:animEffect transition="in" filter="fade">
                                      <p:cBhvr>
                                        <p:cTn id="71" dur="500"/>
                                        <p:tgtEl>
                                          <p:spTgt spid="235541"/>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235540"/>
                                        </p:tgtEl>
                                        <p:attrNameLst>
                                          <p:attrName>style.visibility</p:attrName>
                                        </p:attrNameLst>
                                      </p:cBhvr>
                                      <p:to>
                                        <p:strVal val="visible"/>
                                      </p:to>
                                    </p:set>
                                    <p:anim calcmode="lin" valueType="num">
                                      <p:cBhvr>
                                        <p:cTn id="74" dur="500" fill="hold"/>
                                        <p:tgtEl>
                                          <p:spTgt spid="235540"/>
                                        </p:tgtEl>
                                        <p:attrNameLst>
                                          <p:attrName>ppt_w</p:attrName>
                                        </p:attrNameLst>
                                      </p:cBhvr>
                                      <p:tavLst>
                                        <p:tav tm="0">
                                          <p:val>
                                            <p:fltVal val="0"/>
                                          </p:val>
                                        </p:tav>
                                        <p:tav tm="100000">
                                          <p:val>
                                            <p:strVal val="#ppt_w"/>
                                          </p:val>
                                        </p:tav>
                                      </p:tavLst>
                                    </p:anim>
                                    <p:anim calcmode="lin" valueType="num">
                                      <p:cBhvr>
                                        <p:cTn id="75" dur="500" fill="hold"/>
                                        <p:tgtEl>
                                          <p:spTgt spid="235540"/>
                                        </p:tgtEl>
                                        <p:attrNameLst>
                                          <p:attrName>ppt_h</p:attrName>
                                        </p:attrNameLst>
                                      </p:cBhvr>
                                      <p:tavLst>
                                        <p:tav tm="0">
                                          <p:val>
                                            <p:fltVal val="0"/>
                                          </p:val>
                                        </p:tav>
                                        <p:tav tm="100000">
                                          <p:val>
                                            <p:strVal val="#ppt_h"/>
                                          </p:val>
                                        </p:tav>
                                      </p:tavLst>
                                    </p:anim>
                                    <p:animEffect transition="in" filter="fade">
                                      <p:cBhvr>
                                        <p:cTn id="76" dur="500"/>
                                        <p:tgtEl>
                                          <p:spTgt spid="235540"/>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235545"/>
                                        </p:tgtEl>
                                        <p:attrNameLst>
                                          <p:attrName>style.visibility</p:attrName>
                                        </p:attrNameLst>
                                      </p:cBhvr>
                                      <p:to>
                                        <p:strVal val="visible"/>
                                      </p:to>
                                    </p:set>
                                    <p:anim calcmode="lin" valueType="num">
                                      <p:cBhvr>
                                        <p:cTn id="79" dur="500" fill="hold"/>
                                        <p:tgtEl>
                                          <p:spTgt spid="235545"/>
                                        </p:tgtEl>
                                        <p:attrNameLst>
                                          <p:attrName>ppt_w</p:attrName>
                                        </p:attrNameLst>
                                      </p:cBhvr>
                                      <p:tavLst>
                                        <p:tav tm="0">
                                          <p:val>
                                            <p:fltVal val="0"/>
                                          </p:val>
                                        </p:tav>
                                        <p:tav tm="100000">
                                          <p:val>
                                            <p:strVal val="#ppt_w"/>
                                          </p:val>
                                        </p:tav>
                                      </p:tavLst>
                                    </p:anim>
                                    <p:anim calcmode="lin" valueType="num">
                                      <p:cBhvr>
                                        <p:cTn id="80" dur="500" fill="hold"/>
                                        <p:tgtEl>
                                          <p:spTgt spid="235545"/>
                                        </p:tgtEl>
                                        <p:attrNameLst>
                                          <p:attrName>ppt_h</p:attrName>
                                        </p:attrNameLst>
                                      </p:cBhvr>
                                      <p:tavLst>
                                        <p:tav tm="0">
                                          <p:val>
                                            <p:fltVal val="0"/>
                                          </p:val>
                                        </p:tav>
                                        <p:tav tm="100000">
                                          <p:val>
                                            <p:strVal val="#ppt_h"/>
                                          </p:val>
                                        </p:tav>
                                      </p:tavLst>
                                    </p:anim>
                                    <p:animEffect transition="in" filter="fade">
                                      <p:cBhvr>
                                        <p:cTn id="81" dur="500"/>
                                        <p:tgtEl>
                                          <p:spTgt spid="235545"/>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235546"/>
                                        </p:tgtEl>
                                        <p:attrNameLst>
                                          <p:attrName>style.visibility</p:attrName>
                                        </p:attrNameLst>
                                      </p:cBhvr>
                                      <p:to>
                                        <p:strVal val="visible"/>
                                      </p:to>
                                    </p:set>
                                    <p:anim calcmode="lin" valueType="num">
                                      <p:cBhvr>
                                        <p:cTn id="84" dur="500" fill="hold"/>
                                        <p:tgtEl>
                                          <p:spTgt spid="235546"/>
                                        </p:tgtEl>
                                        <p:attrNameLst>
                                          <p:attrName>ppt_w</p:attrName>
                                        </p:attrNameLst>
                                      </p:cBhvr>
                                      <p:tavLst>
                                        <p:tav tm="0">
                                          <p:val>
                                            <p:fltVal val="0"/>
                                          </p:val>
                                        </p:tav>
                                        <p:tav tm="100000">
                                          <p:val>
                                            <p:strVal val="#ppt_w"/>
                                          </p:val>
                                        </p:tav>
                                      </p:tavLst>
                                    </p:anim>
                                    <p:anim calcmode="lin" valueType="num">
                                      <p:cBhvr>
                                        <p:cTn id="85" dur="500" fill="hold"/>
                                        <p:tgtEl>
                                          <p:spTgt spid="235546"/>
                                        </p:tgtEl>
                                        <p:attrNameLst>
                                          <p:attrName>ppt_h</p:attrName>
                                        </p:attrNameLst>
                                      </p:cBhvr>
                                      <p:tavLst>
                                        <p:tav tm="0">
                                          <p:val>
                                            <p:fltVal val="0"/>
                                          </p:val>
                                        </p:tav>
                                        <p:tav tm="100000">
                                          <p:val>
                                            <p:strVal val="#ppt_h"/>
                                          </p:val>
                                        </p:tav>
                                      </p:tavLst>
                                    </p:anim>
                                    <p:animEffect transition="in" filter="fade">
                                      <p:cBhvr>
                                        <p:cTn id="86" dur="500"/>
                                        <p:tgtEl>
                                          <p:spTgt spid="235546"/>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35547"/>
                                        </p:tgtEl>
                                        <p:attrNameLst>
                                          <p:attrName>style.visibility</p:attrName>
                                        </p:attrNameLst>
                                      </p:cBhvr>
                                      <p:to>
                                        <p:strVal val="visible"/>
                                      </p:to>
                                    </p:set>
                                    <p:anim calcmode="lin" valueType="num">
                                      <p:cBhvr>
                                        <p:cTn id="91" dur="500" fill="hold"/>
                                        <p:tgtEl>
                                          <p:spTgt spid="235547"/>
                                        </p:tgtEl>
                                        <p:attrNameLst>
                                          <p:attrName>ppt_w</p:attrName>
                                        </p:attrNameLst>
                                      </p:cBhvr>
                                      <p:tavLst>
                                        <p:tav tm="0">
                                          <p:val>
                                            <p:fltVal val="0"/>
                                          </p:val>
                                        </p:tav>
                                        <p:tav tm="100000">
                                          <p:val>
                                            <p:strVal val="#ppt_w"/>
                                          </p:val>
                                        </p:tav>
                                      </p:tavLst>
                                    </p:anim>
                                    <p:anim calcmode="lin" valueType="num">
                                      <p:cBhvr>
                                        <p:cTn id="92" dur="500" fill="hold"/>
                                        <p:tgtEl>
                                          <p:spTgt spid="235547"/>
                                        </p:tgtEl>
                                        <p:attrNameLst>
                                          <p:attrName>ppt_h</p:attrName>
                                        </p:attrNameLst>
                                      </p:cBhvr>
                                      <p:tavLst>
                                        <p:tav tm="0">
                                          <p:val>
                                            <p:fltVal val="0"/>
                                          </p:val>
                                        </p:tav>
                                        <p:tav tm="100000">
                                          <p:val>
                                            <p:strVal val="#ppt_h"/>
                                          </p:val>
                                        </p:tav>
                                      </p:tavLst>
                                    </p:anim>
                                    <p:animEffect transition="in" filter="fade">
                                      <p:cBhvr>
                                        <p:cTn id="93" dur="500"/>
                                        <p:tgtEl>
                                          <p:spTgt spid="235547"/>
                                        </p:tgtEl>
                                      </p:cBhvr>
                                    </p:animEffect>
                                  </p:childTnLst>
                                </p:cTn>
                              </p:par>
                              <p:par>
                                <p:cTn id="94" presetID="53" presetClass="entr" presetSubtype="0" fill="hold" grpId="0" nodeType="withEffect">
                                  <p:stCondLst>
                                    <p:cond delay="0"/>
                                  </p:stCondLst>
                                  <p:childTnLst>
                                    <p:set>
                                      <p:cBhvr>
                                        <p:cTn id="95" dur="1" fill="hold">
                                          <p:stCondLst>
                                            <p:cond delay="0"/>
                                          </p:stCondLst>
                                        </p:cTn>
                                        <p:tgtEl>
                                          <p:spTgt spid="235548"/>
                                        </p:tgtEl>
                                        <p:attrNameLst>
                                          <p:attrName>style.visibility</p:attrName>
                                        </p:attrNameLst>
                                      </p:cBhvr>
                                      <p:to>
                                        <p:strVal val="visible"/>
                                      </p:to>
                                    </p:set>
                                    <p:anim calcmode="lin" valueType="num">
                                      <p:cBhvr>
                                        <p:cTn id="96" dur="500" fill="hold"/>
                                        <p:tgtEl>
                                          <p:spTgt spid="235548"/>
                                        </p:tgtEl>
                                        <p:attrNameLst>
                                          <p:attrName>ppt_w</p:attrName>
                                        </p:attrNameLst>
                                      </p:cBhvr>
                                      <p:tavLst>
                                        <p:tav tm="0">
                                          <p:val>
                                            <p:fltVal val="0"/>
                                          </p:val>
                                        </p:tav>
                                        <p:tav tm="100000">
                                          <p:val>
                                            <p:strVal val="#ppt_w"/>
                                          </p:val>
                                        </p:tav>
                                      </p:tavLst>
                                    </p:anim>
                                    <p:anim calcmode="lin" valueType="num">
                                      <p:cBhvr>
                                        <p:cTn id="97" dur="500" fill="hold"/>
                                        <p:tgtEl>
                                          <p:spTgt spid="235548"/>
                                        </p:tgtEl>
                                        <p:attrNameLst>
                                          <p:attrName>ppt_h</p:attrName>
                                        </p:attrNameLst>
                                      </p:cBhvr>
                                      <p:tavLst>
                                        <p:tav tm="0">
                                          <p:val>
                                            <p:fltVal val="0"/>
                                          </p:val>
                                        </p:tav>
                                        <p:tav tm="100000">
                                          <p:val>
                                            <p:strVal val="#ppt_h"/>
                                          </p:val>
                                        </p:tav>
                                      </p:tavLst>
                                    </p:anim>
                                    <p:animEffect transition="in" filter="fade">
                                      <p:cBhvr>
                                        <p:cTn id="98" dur="500"/>
                                        <p:tgtEl>
                                          <p:spTgt spid="235548"/>
                                        </p:tgtEl>
                                      </p:cBhvr>
                                    </p:animEffect>
                                  </p:childTnLst>
                                </p:cTn>
                              </p:par>
                              <p:par>
                                <p:cTn id="99" presetID="53" presetClass="entr" presetSubtype="0" fill="hold" grpId="0" nodeType="withEffect">
                                  <p:stCondLst>
                                    <p:cond delay="0"/>
                                  </p:stCondLst>
                                  <p:childTnLst>
                                    <p:set>
                                      <p:cBhvr>
                                        <p:cTn id="100" dur="1" fill="hold">
                                          <p:stCondLst>
                                            <p:cond delay="0"/>
                                          </p:stCondLst>
                                        </p:cTn>
                                        <p:tgtEl>
                                          <p:spTgt spid="235549"/>
                                        </p:tgtEl>
                                        <p:attrNameLst>
                                          <p:attrName>style.visibility</p:attrName>
                                        </p:attrNameLst>
                                      </p:cBhvr>
                                      <p:to>
                                        <p:strVal val="visible"/>
                                      </p:to>
                                    </p:set>
                                    <p:anim calcmode="lin" valueType="num">
                                      <p:cBhvr>
                                        <p:cTn id="101" dur="500" fill="hold"/>
                                        <p:tgtEl>
                                          <p:spTgt spid="235549"/>
                                        </p:tgtEl>
                                        <p:attrNameLst>
                                          <p:attrName>ppt_w</p:attrName>
                                        </p:attrNameLst>
                                      </p:cBhvr>
                                      <p:tavLst>
                                        <p:tav tm="0">
                                          <p:val>
                                            <p:fltVal val="0"/>
                                          </p:val>
                                        </p:tav>
                                        <p:tav tm="100000">
                                          <p:val>
                                            <p:strVal val="#ppt_w"/>
                                          </p:val>
                                        </p:tav>
                                      </p:tavLst>
                                    </p:anim>
                                    <p:anim calcmode="lin" valueType="num">
                                      <p:cBhvr>
                                        <p:cTn id="102" dur="500" fill="hold"/>
                                        <p:tgtEl>
                                          <p:spTgt spid="235549"/>
                                        </p:tgtEl>
                                        <p:attrNameLst>
                                          <p:attrName>ppt_h</p:attrName>
                                        </p:attrNameLst>
                                      </p:cBhvr>
                                      <p:tavLst>
                                        <p:tav tm="0">
                                          <p:val>
                                            <p:fltVal val="0"/>
                                          </p:val>
                                        </p:tav>
                                        <p:tav tm="100000">
                                          <p:val>
                                            <p:strVal val="#ppt_h"/>
                                          </p:val>
                                        </p:tav>
                                      </p:tavLst>
                                    </p:anim>
                                    <p:animEffect transition="in" filter="fade">
                                      <p:cBhvr>
                                        <p:cTn id="103" dur="500"/>
                                        <p:tgtEl>
                                          <p:spTgt spid="235549"/>
                                        </p:tgtEl>
                                      </p:cBhvr>
                                    </p:animEffect>
                                  </p:childTnLst>
                                </p:cTn>
                              </p:par>
                              <p:par>
                                <p:cTn id="104" presetID="53" presetClass="entr" presetSubtype="0" fill="hold" grpId="0" nodeType="withEffect">
                                  <p:stCondLst>
                                    <p:cond delay="0"/>
                                  </p:stCondLst>
                                  <p:childTnLst>
                                    <p:set>
                                      <p:cBhvr>
                                        <p:cTn id="105" dur="1" fill="hold">
                                          <p:stCondLst>
                                            <p:cond delay="0"/>
                                          </p:stCondLst>
                                        </p:cTn>
                                        <p:tgtEl>
                                          <p:spTgt spid="235550"/>
                                        </p:tgtEl>
                                        <p:attrNameLst>
                                          <p:attrName>style.visibility</p:attrName>
                                        </p:attrNameLst>
                                      </p:cBhvr>
                                      <p:to>
                                        <p:strVal val="visible"/>
                                      </p:to>
                                    </p:set>
                                    <p:anim calcmode="lin" valueType="num">
                                      <p:cBhvr>
                                        <p:cTn id="106" dur="500" fill="hold"/>
                                        <p:tgtEl>
                                          <p:spTgt spid="235550"/>
                                        </p:tgtEl>
                                        <p:attrNameLst>
                                          <p:attrName>ppt_w</p:attrName>
                                        </p:attrNameLst>
                                      </p:cBhvr>
                                      <p:tavLst>
                                        <p:tav tm="0">
                                          <p:val>
                                            <p:fltVal val="0"/>
                                          </p:val>
                                        </p:tav>
                                        <p:tav tm="100000">
                                          <p:val>
                                            <p:strVal val="#ppt_w"/>
                                          </p:val>
                                        </p:tav>
                                      </p:tavLst>
                                    </p:anim>
                                    <p:anim calcmode="lin" valueType="num">
                                      <p:cBhvr>
                                        <p:cTn id="107" dur="500" fill="hold"/>
                                        <p:tgtEl>
                                          <p:spTgt spid="235550"/>
                                        </p:tgtEl>
                                        <p:attrNameLst>
                                          <p:attrName>ppt_h</p:attrName>
                                        </p:attrNameLst>
                                      </p:cBhvr>
                                      <p:tavLst>
                                        <p:tav tm="0">
                                          <p:val>
                                            <p:fltVal val="0"/>
                                          </p:val>
                                        </p:tav>
                                        <p:tav tm="100000">
                                          <p:val>
                                            <p:strVal val="#ppt_h"/>
                                          </p:val>
                                        </p:tav>
                                      </p:tavLst>
                                    </p:anim>
                                    <p:animEffect transition="in" filter="fade">
                                      <p:cBhvr>
                                        <p:cTn id="108" dur="500"/>
                                        <p:tgtEl>
                                          <p:spTgt spid="235550"/>
                                        </p:tgtEl>
                                      </p:cBhvr>
                                    </p:animEffect>
                                  </p:childTnLst>
                                </p:cTn>
                              </p:par>
                              <p:par>
                                <p:cTn id="109" presetID="53" presetClass="entr" presetSubtype="0" fill="hold" grpId="0" nodeType="withEffect">
                                  <p:stCondLst>
                                    <p:cond delay="0"/>
                                  </p:stCondLst>
                                  <p:childTnLst>
                                    <p:set>
                                      <p:cBhvr>
                                        <p:cTn id="110" dur="1" fill="hold">
                                          <p:stCondLst>
                                            <p:cond delay="0"/>
                                          </p:stCondLst>
                                        </p:cTn>
                                        <p:tgtEl>
                                          <p:spTgt spid="235551"/>
                                        </p:tgtEl>
                                        <p:attrNameLst>
                                          <p:attrName>style.visibility</p:attrName>
                                        </p:attrNameLst>
                                      </p:cBhvr>
                                      <p:to>
                                        <p:strVal val="visible"/>
                                      </p:to>
                                    </p:set>
                                    <p:anim calcmode="lin" valueType="num">
                                      <p:cBhvr>
                                        <p:cTn id="111" dur="500" fill="hold"/>
                                        <p:tgtEl>
                                          <p:spTgt spid="235551"/>
                                        </p:tgtEl>
                                        <p:attrNameLst>
                                          <p:attrName>ppt_w</p:attrName>
                                        </p:attrNameLst>
                                      </p:cBhvr>
                                      <p:tavLst>
                                        <p:tav tm="0">
                                          <p:val>
                                            <p:fltVal val="0"/>
                                          </p:val>
                                        </p:tav>
                                        <p:tav tm="100000">
                                          <p:val>
                                            <p:strVal val="#ppt_w"/>
                                          </p:val>
                                        </p:tav>
                                      </p:tavLst>
                                    </p:anim>
                                    <p:anim calcmode="lin" valueType="num">
                                      <p:cBhvr>
                                        <p:cTn id="112" dur="500" fill="hold"/>
                                        <p:tgtEl>
                                          <p:spTgt spid="235551"/>
                                        </p:tgtEl>
                                        <p:attrNameLst>
                                          <p:attrName>ppt_h</p:attrName>
                                        </p:attrNameLst>
                                      </p:cBhvr>
                                      <p:tavLst>
                                        <p:tav tm="0">
                                          <p:val>
                                            <p:fltVal val="0"/>
                                          </p:val>
                                        </p:tav>
                                        <p:tav tm="100000">
                                          <p:val>
                                            <p:strVal val="#ppt_h"/>
                                          </p:val>
                                        </p:tav>
                                      </p:tavLst>
                                    </p:anim>
                                    <p:animEffect transition="in" filter="fade">
                                      <p:cBhvr>
                                        <p:cTn id="113" dur="500"/>
                                        <p:tgtEl>
                                          <p:spTgt spid="235551"/>
                                        </p:tgtEl>
                                      </p:cBhvr>
                                    </p:animEffect>
                                  </p:childTnLst>
                                </p:cTn>
                              </p:par>
                              <p:par>
                                <p:cTn id="114" presetID="53" presetClass="entr" presetSubtype="0" fill="hold" grpId="0" nodeType="withEffect">
                                  <p:stCondLst>
                                    <p:cond delay="0"/>
                                  </p:stCondLst>
                                  <p:childTnLst>
                                    <p:set>
                                      <p:cBhvr>
                                        <p:cTn id="115" dur="1" fill="hold">
                                          <p:stCondLst>
                                            <p:cond delay="0"/>
                                          </p:stCondLst>
                                        </p:cTn>
                                        <p:tgtEl>
                                          <p:spTgt spid="235552"/>
                                        </p:tgtEl>
                                        <p:attrNameLst>
                                          <p:attrName>style.visibility</p:attrName>
                                        </p:attrNameLst>
                                      </p:cBhvr>
                                      <p:to>
                                        <p:strVal val="visible"/>
                                      </p:to>
                                    </p:set>
                                    <p:anim calcmode="lin" valueType="num">
                                      <p:cBhvr>
                                        <p:cTn id="116" dur="500" fill="hold"/>
                                        <p:tgtEl>
                                          <p:spTgt spid="235552"/>
                                        </p:tgtEl>
                                        <p:attrNameLst>
                                          <p:attrName>ppt_w</p:attrName>
                                        </p:attrNameLst>
                                      </p:cBhvr>
                                      <p:tavLst>
                                        <p:tav tm="0">
                                          <p:val>
                                            <p:fltVal val="0"/>
                                          </p:val>
                                        </p:tav>
                                        <p:tav tm="100000">
                                          <p:val>
                                            <p:strVal val="#ppt_w"/>
                                          </p:val>
                                        </p:tav>
                                      </p:tavLst>
                                    </p:anim>
                                    <p:anim calcmode="lin" valueType="num">
                                      <p:cBhvr>
                                        <p:cTn id="117" dur="500" fill="hold"/>
                                        <p:tgtEl>
                                          <p:spTgt spid="235552"/>
                                        </p:tgtEl>
                                        <p:attrNameLst>
                                          <p:attrName>ppt_h</p:attrName>
                                        </p:attrNameLst>
                                      </p:cBhvr>
                                      <p:tavLst>
                                        <p:tav tm="0">
                                          <p:val>
                                            <p:fltVal val="0"/>
                                          </p:val>
                                        </p:tav>
                                        <p:tav tm="100000">
                                          <p:val>
                                            <p:strVal val="#ppt_h"/>
                                          </p:val>
                                        </p:tav>
                                      </p:tavLst>
                                    </p:anim>
                                    <p:animEffect transition="in" filter="fade">
                                      <p:cBhvr>
                                        <p:cTn id="118" dur="500"/>
                                        <p:tgtEl>
                                          <p:spTgt spid="235552"/>
                                        </p:tgtEl>
                                      </p:cBhvr>
                                    </p:animEffect>
                                  </p:childTnLst>
                                </p:cTn>
                              </p:par>
                              <p:par>
                                <p:cTn id="119" presetID="53" presetClass="entr" presetSubtype="0" fill="hold" grpId="0" nodeType="withEffect">
                                  <p:stCondLst>
                                    <p:cond delay="0"/>
                                  </p:stCondLst>
                                  <p:childTnLst>
                                    <p:set>
                                      <p:cBhvr>
                                        <p:cTn id="120" dur="1" fill="hold">
                                          <p:stCondLst>
                                            <p:cond delay="0"/>
                                          </p:stCondLst>
                                        </p:cTn>
                                        <p:tgtEl>
                                          <p:spTgt spid="235553"/>
                                        </p:tgtEl>
                                        <p:attrNameLst>
                                          <p:attrName>style.visibility</p:attrName>
                                        </p:attrNameLst>
                                      </p:cBhvr>
                                      <p:to>
                                        <p:strVal val="visible"/>
                                      </p:to>
                                    </p:set>
                                    <p:anim calcmode="lin" valueType="num">
                                      <p:cBhvr>
                                        <p:cTn id="121" dur="500" fill="hold"/>
                                        <p:tgtEl>
                                          <p:spTgt spid="235553"/>
                                        </p:tgtEl>
                                        <p:attrNameLst>
                                          <p:attrName>ppt_w</p:attrName>
                                        </p:attrNameLst>
                                      </p:cBhvr>
                                      <p:tavLst>
                                        <p:tav tm="0">
                                          <p:val>
                                            <p:fltVal val="0"/>
                                          </p:val>
                                        </p:tav>
                                        <p:tav tm="100000">
                                          <p:val>
                                            <p:strVal val="#ppt_w"/>
                                          </p:val>
                                        </p:tav>
                                      </p:tavLst>
                                    </p:anim>
                                    <p:anim calcmode="lin" valueType="num">
                                      <p:cBhvr>
                                        <p:cTn id="122" dur="500" fill="hold"/>
                                        <p:tgtEl>
                                          <p:spTgt spid="235553"/>
                                        </p:tgtEl>
                                        <p:attrNameLst>
                                          <p:attrName>ppt_h</p:attrName>
                                        </p:attrNameLst>
                                      </p:cBhvr>
                                      <p:tavLst>
                                        <p:tav tm="0">
                                          <p:val>
                                            <p:fltVal val="0"/>
                                          </p:val>
                                        </p:tav>
                                        <p:tav tm="100000">
                                          <p:val>
                                            <p:strVal val="#ppt_h"/>
                                          </p:val>
                                        </p:tav>
                                      </p:tavLst>
                                    </p:anim>
                                    <p:animEffect transition="in" filter="fade">
                                      <p:cBhvr>
                                        <p:cTn id="123" dur="500"/>
                                        <p:tgtEl>
                                          <p:spTgt spid="235553"/>
                                        </p:tgtEl>
                                      </p:cBhvr>
                                    </p:animEffect>
                                  </p:childTnLst>
                                </p:cTn>
                              </p:par>
                              <p:par>
                                <p:cTn id="124" presetID="53" presetClass="entr" presetSubtype="0" fill="hold" grpId="0" nodeType="withEffect">
                                  <p:stCondLst>
                                    <p:cond delay="0"/>
                                  </p:stCondLst>
                                  <p:childTnLst>
                                    <p:set>
                                      <p:cBhvr>
                                        <p:cTn id="125" dur="1" fill="hold">
                                          <p:stCondLst>
                                            <p:cond delay="0"/>
                                          </p:stCondLst>
                                        </p:cTn>
                                        <p:tgtEl>
                                          <p:spTgt spid="235554"/>
                                        </p:tgtEl>
                                        <p:attrNameLst>
                                          <p:attrName>style.visibility</p:attrName>
                                        </p:attrNameLst>
                                      </p:cBhvr>
                                      <p:to>
                                        <p:strVal val="visible"/>
                                      </p:to>
                                    </p:set>
                                    <p:anim calcmode="lin" valueType="num">
                                      <p:cBhvr>
                                        <p:cTn id="126" dur="500" fill="hold"/>
                                        <p:tgtEl>
                                          <p:spTgt spid="235554"/>
                                        </p:tgtEl>
                                        <p:attrNameLst>
                                          <p:attrName>ppt_w</p:attrName>
                                        </p:attrNameLst>
                                      </p:cBhvr>
                                      <p:tavLst>
                                        <p:tav tm="0">
                                          <p:val>
                                            <p:fltVal val="0"/>
                                          </p:val>
                                        </p:tav>
                                        <p:tav tm="100000">
                                          <p:val>
                                            <p:strVal val="#ppt_w"/>
                                          </p:val>
                                        </p:tav>
                                      </p:tavLst>
                                    </p:anim>
                                    <p:anim calcmode="lin" valueType="num">
                                      <p:cBhvr>
                                        <p:cTn id="127" dur="500" fill="hold"/>
                                        <p:tgtEl>
                                          <p:spTgt spid="235554"/>
                                        </p:tgtEl>
                                        <p:attrNameLst>
                                          <p:attrName>ppt_h</p:attrName>
                                        </p:attrNameLst>
                                      </p:cBhvr>
                                      <p:tavLst>
                                        <p:tav tm="0">
                                          <p:val>
                                            <p:fltVal val="0"/>
                                          </p:val>
                                        </p:tav>
                                        <p:tav tm="100000">
                                          <p:val>
                                            <p:strVal val="#ppt_h"/>
                                          </p:val>
                                        </p:tav>
                                      </p:tavLst>
                                    </p:anim>
                                    <p:animEffect transition="in" filter="fade">
                                      <p:cBhvr>
                                        <p:cTn id="128" dur="500"/>
                                        <p:tgtEl>
                                          <p:spTgt spid="235554"/>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35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8" grpId="0" animBg="1"/>
      <p:bldP spid="235529" grpId="0" animBg="1"/>
      <p:bldP spid="235530" grpId="0" animBg="1"/>
      <p:bldP spid="235531" grpId="0" animBg="1"/>
      <p:bldP spid="235532" grpId="0" animBg="1"/>
      <p:bldP spid="235533" grpId="0" animBg="1"/>
      <p:bldP spid="235534" grpId="0" animBg="1"/>
      <p:bldP spid="235535" grpId="0" animBg="1"/>
      <p:bldP spid="235536" grpId="0" animBg="1"/>
      <p:bldP spid="235537" grpId="0" animBg="1"/>
      <p:bldP spid="235538" grpId="0" animBg="1"/>
      <p:bldP spid="235539" grpId="0" animBg="1"/>
      <p:bldP spid="235540" grpId="0" animBg="1"/>
      <p:bldP spid="235541" grpId="0" animBg="1"/>
      <p:bldP spid="235542" grpId="0" animBg="1"/>
      <p:bldP spid="235543" grpId="0" animBg="1"/>
      <p:bldP spid="235544" grpId="0" animBg="1"/>
      <p:bldP spid="235545" grpId="0"/>
      <p:bldP spid="235546" grpId="0"/>
      <p:bldP spid="235547" grpId="0" animBg="1"/>
      <p:bldP spid="235548" grpId="0" animBg="1"/>
      <p:bldP spid="235549" grpId="0" animBg="1"/>
      <p:bldP spid="235550" grpId="0" animBg="1"/>
      <p:bldP spid="235551" grpId="0" animBg="1"/>
      <p:bldP spid="235552" grpId="0" animBg="1"/>
      <p:bldP spid="235553" grpId="0" animBg="1"/>
      <p:bldP spid="235554" grpId="0" animBg="1"/>
      <p:bldP spid="235555" grpId="0"/>
      <p:bldP spid="235556" grpId="0"/>
      <p:bldP spid="235558" grpId="0"/>
      <p:bldP spid="235559" grpId="0" animBg="1"/>
      <p:bldP spid="235560" grpId="0" animBg="1"/>
      <p:bldP spid="235561" grpId="0" animBg="1"/>
      <p:bldP spid="235562" grpId="0"/>
      <p:bldP spid="2355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61966" y="142852"/>
            <a:ext cx="8382000" cy="997196"/>
          </a:xfrm>
        </p:spPr>
        <p:txBody>
          <a:bodyPr/>
          <a:lstStyle/>
          <a:p>
            <a:pPr eaLnBrk="1" hangingPunct="1">
              <a:defRPr/>
            </a:pPr>
            <a:r>
              <a:rPr lang="es-ES" dirty="0" smtClean="0"/>
              <a:t>Núcleo del servidor Web </a:t>
            </a:r>
            <a:br>
              <a:rPr lang="es-ES" dirty="0" smtClean="0"/>
            </a:br>
            <a:r>
              <a:rPr lang="es-ES" sz="2400" dirty="0" smtClean="0">
                <a:solidFill>
                  <a:schemeClr val="tx2"/>
                </a:solidFill>
              </a:rPr>
              <a:t>Muchos, muchos módulos</a:t>
            </a:r>
            <a:endParaRPr lang="es-ES" sz="2400" dirty="0">
              <a:solidFill>
                <a:schemeClr val="tx2"/>
              </a:solidFill>
            </a:endParaRPr>
          </a:p>
        </p:txBody>
      </p:sp>
      <p:sp>
        <p:nvSpPr>
          <p:cNvPr id="91139" name="Rectangle 3"/>
          <p:cNvSpPr>
            <a:spLocks noGrp="1" noChangeArrowheads="1"/>
          </p:cNvSpPr>
          <p:nvPr>
            <p:ph type="body" sz="quarter" idx="10"/>
          </p:nvPr>
        </p:nvSpPr>
        <p:spPr>
          <a:xfrm>
            <a:off x="381000" y="1214422"/>
            <a:ext cx="8382000" cy="2880789"/>
          </a:xfrm>
        </p:spPr>
        <p:txBody>
          <a:bodyPr/>
          <a:lstStyle/>
          <a:p>
            <a:pPr eaLnBrk="1" hangingPunct="1">
              <a:defRPr/>
            </a:pPr>
            <a:r>
              <a:rPr lang="es-ES" sz="2800" dirty="0" smtClean="0"/>
              <a:t>Instala, gestiona y actualiza solo los módulos en uso</a:t>
            </a:r>
          </a:p>
          <a:p>
            <a:pPr lvl="1">
              <a:defRPr/>
            </a:pPr>
            <a:r>
              <a:rPr lang="es-ES" sz="2000" dirty="0" smtClean="0"/>
              <a:t>Reduce la superficie de ataque</a:t>
            </a:r>
          </a:p>
          <a:p>
            <a:pPr lvl="1">
              <a:defRPr/>
            </a:pPr>
            <a:r>
              <a:rPr lang="es-ES" sz="2000" dirty="0" smtClean="0"/>
              <a:t>Reduce la el consumo de recursos del servidor en memoria</a:t>
            </a:r>
            <a:endParaRPr lang="es-ES" sz="2000" b="1" dirty="0" smtClean="0">
              <a:solidFill>
                <a:schemeClr val="accent1"/>
              </a:solidFill>
            </a:endParaRPr>
          </a:p>
          <a:p>
            <a:pPr lvl="1">
              <a:defRPr/>
            </a:pPr>
            <a:r>
              <a:rPr lang="es-ES" sz="2000" dirty="0" smtClean="0"/>
              <a:t>Proporciona mayor granularidad de control</a:t>
            </a:r>
          </a:p>
          <a:p>
            <a:pPr lvl="1">
              <a:defRPr/>
            </a:pPr>
            <a:r>
              <a:rPr lang="es-ES" sz="2000" dirty="0" smtClean="0"/>
              <a:t>Permite </a:t>
            </a:r>
            <a:r>
              <a:rPr lang="es-ES" sz="2000" b="1" dirty="0" smtClean="0">
                <a:solidFill>
                  <a:srgbClr val="FFC000"/>
                </a:solidFill>
              </a:rPr>
              <a:t>reemplazar</a:t>
            </a:r>
            <a:r>
              <a:rPr lang="es-ES" sz="2000" dirty="0" smtClean="0"/>
              <a:t> componentes del núcleo del servidor con nuestros </a:t>
            </a:r>
            <a:r>
              <a:rPr lang="es-ES" sz="2000" b="1" dirty="0" smtClean="0">
                <a:solidFill>
                  <a:srgbClr val="FFC000"/>
                </a:solidFill>
              </a:rPr>
              <a:t>propios componentes</a:t>
            </a:r>
            <a:endParaRPr lang="es-ES" sz="2000" dirty="0" smtClean="0">
              <a:solidFill>
                <a:srgbClr val="FFC000"/>
              </a:solidFill>
            </a:endParaRPr>
          </a:p>
          <a:p>
            <a:pPr eaLnBrk="1" hangingPunct="1">
              <a:defRPr/>
            </a:pPr>
            <a:endParaRPr lang="es-ES" sz="2800" dirty="0"/>
          </a:p>
        </p:txBody>
      </p:sp>
      <p:pic>
        <p:nvPicPr>
          <p:cNvPr id="91163" name="Picture 27"/>
          <p:cNvPicPr>
            <a:picLocks noChangeAspect="1" noChangeArrowheads="1"/>
          </p:cNvPicPr>
          <p:nvPr/>
        </p:nvPicPr>
        <p:blipFill>
          <a:blip r:embed="rId4"/>
          <a:srcRect/>
          <a:stretch>
            <a:fillRect/>
          </a:stretch>
        </p:blipFill>
        <p:spPr bwMode="auto">
          <a:xfrm>
            <a:off x="1571604" y="3760720"/>
            <a:ext cx="5500726" cy="243346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1163"/>
                                        </p:tgtEl>
                                      </p:cBhvr>
                                    </p:animEffect>
                                    <p:set>
                                      <p:cBhvr>
                                        <p:cTn id="7" dur="1" fill="hold">
                                          <p:stCondLst>
                                            <p:cond delay="999"/>
                                          </p:stCondLst>
                                        </p:cTn>
                                        <p:tgtEl>
                                          <p:spTgt spid="91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9" name="Rectangle 5"/>
          <p:cNvSpPr>
            <a:spLocks noGrp="1" noChangeArrowheads="1"/>
          </p:cNvSpPr>
          <p:nvPr>
            <p:ph type="title"/>
          </p:nvPr>
        </p:nvSpPr>
        <p:spPr>
          <a:xfrm>
            <a:off x="381000" y="230188"/>
            <a:ext cx="8382000" cy="1052596"/>
          </a:xfrm>
        </p:spPr>
        <p:txBody>
          <a:bodyPr/>
          <a:lstStyle/>
          <a:p>
            <a:pPr eaLnBrk="1" hangingPunct="1">
              <a:defRPr/>
            </a:pPr>
            <a:r>
              <a:rPr lang="es-ES" smtClean="0"/>
              <a:t>Extensibilidad</a:t>
            </a:r>
            <a:br>
              <a:rPr lang="es-ES" smtClean="0"/>
            </a:br>
            <a:r>
              <a:rPr lang="es-ES" sz="2800" smtClean="0">
                <a:solidFill>
                  <a:schemeClr val="tx1">
                    <a:lumMod val="85000"/>
                  </a:schemeClr>
                </a:solidFill>
              </a:rPr>
              <a:t>Integración de ASP.NET en IIS 6</a:t>
            </a:r>
          </a:p>
        </p:txBody>
      </p:sp>
      <p:sp>
        <p:nvSpPr>
          <p:cNvPr id="32770" name="Rectangle 6"/>
          <p:cNvSpPr>
            <a:spLocks noGrp="1" noChangeArrowheads="1"/>
          </p:cNvSpPr>
          <p:nvPr>
            <p:ph type="body" idx="1"/>
          </p:nvPr>
        </p:nvSpPr>
        <p:spPr>
          <a:xfrm>
            <a:off x="3857620" y="1643050"/>
            <a:ext cx="4757766" cy="1477328"/>
          </a:xfrm>
        </p:spPr>
        <p:txBody>
          <a:bodyPr/>
          <a:lstStyle/>
          <a:p>
            <a:pPr eaLnBrk="1" hangingPunct="1"/>
            <a:r>
              <a:rPr lang="es-ES" sz="2400" smtClean="0"/>
              <a:t>Implementación basada en ISAPI</a:t>
            </a:r>
          </a:p>
          <a:p>
            <a:pPr eaLnBrk="1" hangingPunct="1"/>
            <a:r>
              <a:rPr lang="es-ES" sz="2400" smtClean="0"/>
              <a:t>Sólo ve las peticiones ASP.NET</a:t>
            </a:r>
          </a:p>
          <a:p>
            <a:pPr eaLnBrk="1" hangingPunct="1"/>
            <a:r>
              <a:rPr lang="es-ES" sz="2400" smtClean="0"/>
              <a:t>Características duplicadas</a:t>
            </a:r>
          </a:p>
        </p:txBody>
      </p:sp>
      <p:grpSp>
        <p:nvGrpSpPr>
          <p:cNvPr id="2" name="Group 46"/>
          <p:cNvGrpSpPr>
            <a:grpSpLocks/>
          </p:cNvGrpSpPr>
          <p:nvPr/>
        </p:nvGrpSpPr>
        <p:grpSpPr bwMode="auto">
          <a:xfrm>
            <a:off x="304800" y="2438400"/>
            <a:ext cx="5429250" cy="3943350"/>
            <a:chOff x="2438400" y="2914650"/>
            <a:chExt cx="5429250" cy="3943350"/>
          </a:xfrm>
        </p:grpSpPr>
        <p:sp>
          <p:nvSpPr>
            <p:cNvPr id="32772" name="AutoShape 4"/>
            <p:cNvSpPr>
              <a:spLocks noChangeArrowheads="1"/>
            </p:cNvSpPr>
            <p:nvPr/>
          </p:nvSpPr>
          <p:spPr bwMode="invGray">
            <a:xfrm>
              <a:off x="2438400" y="2914650"/>
              <a:ext cx="2876550" cy="380048"/>
            </a:xfrm>
            <a:prstGeom prst="roundRect">
              <a:avLst>
                <a:gd name="adj" fmla="val 5597"/>
              </a:avLst>
            </a:prstGeom>
            <a:solidFill>
              <a:schemeClr val="tx1">
                <a:alpha val="30196"/>
              </a:schemeClr>
            </a:solidFill>
            <a:ln w="12700" algn="ctr">
              <a:noFill/>
              <a:round/>
              <a:headEnd/>
              <a:tailEnd/>
            </a:ln>
          </p:spPr>
          <p:txBody>
            <a:bodyPr anchor="ctr">
              <a:spAutoFit/>
            </a:bodyPr>
            <a:lstStyle/>
            <a:p>
              <a:pPr eaLnBrk="0" hangingPunct="0"/>
              <a:endParaRPr lang="es-ES"/>
            </a:p>
          </p:txBody>
        </p:sp>
        <p:sp>
          <p:nvSpPr>
            <p:cNvPr id="32773" name="AutoShape 11"/>
            <p:cNvSpPr>
              <a:spLocks noChangeArrowheads="1"/>
            </p:cNvSpPr>
            <p:nvPr/>
          </p:nvSpPr>
          <p:spPr bwMode="invGray">
            <a:xfrm>
              <a:off x="2508250" y="5805488"/>
              <a:ext cx="2730500" cy="391597"/>
            </a:xfrm>
            <a:prstGeom prst="roundRect">
              <a:avLst>
                <a:gd name="adj" fmla="val 16667"/>
              </a:avLst>
            </a:prstGeom>
            <a:solidFill>
              <a:srgbClr val="1D154B">
                <a:alpha val="30196"/>
              </a:srgbClr>
            </a:solidFill>
            <a:ln w="12700" algn="ctr">
              <a:noFill/>
              <a:round/>
              <a:headEnd/>
              <a:tailEnd/>
            </a:ln>
          </p:spPr>
          <p:txBody>
            <a:bodyPr anchor="ctr">
              <a:spAutoFit/>
            </a:bodyPr>
            <a:lstStyle/>
            <a:p>
              <a:pPr algn="ctr" eaLnBrk="0" hangingPunct="0">
                <a:lnSpc>
                  <a:spcPct val="85000"/>
                </a:lnSpc>
                <a:spcBef>
                  <a:spcPct val="20000"/>
                </a:spcBef>
              </a:pPr>
              <a:r>
                <a:rPr lang="es-ES" sz="2000" b="1" smtClean="0">
                  <a:solidFill>
                    <a:srgbClr val="000000"/>
                  </a:solidFill>
                </a:rPr>
                <a:t>Send Response</a:t>
              </a:r>
              <a:endParaRPr lang="es-ES" sz="2000" b="1">
                <a:solidFill>
                  <a:srgbClr val="000000"/>
                </a:solidFill>
              </a:endParaRPr>
            </a:p>
          </p:txBody>
        </p:sp>
        <p:sp>
          <p:nvSpPr>
            <p:cNvPr id="32774" name="AutoShape 12"/>
            <p:cNvSpPr>
              <a:spLocks noChangeArrowheads="1"/>
            </p:cNvSpPr>
            <p:nvPr/>
          </p:nvSpPr>
          <p:spPr bwMode="invGray">
            <a:xfrm>
              <a:off x="2562225" y="6151563"/>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Log</a:t>
              </a:r>
              <a:endParaRPr lang="es-ES" sz="1600" b="1"/>
            </a:p>
          </p:txBody>
        </p:sp>
        <p:sp>
          <p:nvSpPr>
            <p:cNvPr id="32775" name="AutoShape 13"/>
            <p:cNvSpPr>
              <a:spLocks noChangeArrowheads="1"/>
            </p:cNvSpPr>
            <p:nvPr/>
          </p:nvSpPr>
          <p:spPr bwMode="invGray">
            <a:xfrm>
              <a:off x="3943350" y="6151563"/>
              <a:ext cx="1254125" cy="334962"/>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Compress</a:t>
              </a:r>
              <a:endParaRPr lang="es-ES" sz="1600" b="1"/>
            </a:p>
          </p:txBody>
        </p:sp>
        <p:sp>
          <p:nvSpPr>
            <p:cNvPr id="32776" name="AutoShape 14"/>
            <p:cNvSpPr>
              <a:spLocks noChangeArrowheads="1"/>
            </p:cNvSpPr>
            <p:nvPr/>
          </p:nvSpPr>
          <p:spPr bwMode="invGray">
            <a:xfrm>
              <a:off x="2571750" y="3389313"/>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NTLM</a:t>
              </a:r>
              <a:endParaRPr lang="es-ES" sz="1600" b="1"/>
            </a:p>
          </p:txBody>
        </p:sp>
        <p:sp>
          <p:nvSpPr>
            <p:cNvPr id="32777" name="AutoShape 15"/>
            <p:cNvSpPr>
              <a:spLocks noChangeArrowheads="1"/>
            </p:cNvSpPr>
            <p:nvPr/>
          </p:nvSpPr>
          <p:spPr bwMode="invGray">
            <a:xfrm>
              <a:off x="3457575" y="3389313"/>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Basic</a:t>
              </a:r>
              <a:endParaRPr lang="es-ES" sz="1600" b="1"/>
            </a:p>
          </p:txBody>
        </p:sp>
        <p:sp>
          <p:nvSpPr>
            <p:cNvPr id="32778" name="AutoShape 16"/>
            <p:cNvSpPr>
              <a:spLocks noChangeArrowheads="1"/>
            </p:cNvSpPr>
            <p:nvPr/>
          </p:nvSpPr>
          <p:spPr bwMode="invGray">
            <a:xfrm>
              <a:off x="2493963" y="4056063"/>
              <a:ext cx="1512887" cy="1464231"/>
            </a:xfrm>
            <a:prstGeom prst="roundRect">
              <a:avLst>
                <a:gd name="adj" fmla="val 16667"/>
              </a:avLst>
            </a:prstGeom>
            <a:solidFill>
              <a:srgbClr val="1D154B">
                <a:alpha val="30196"/>
              </a:srgbClr>
            </a:solidFill>
            <a:ln w="12700" algn="ctr">
              <a:noFill/>
              <a:round/>
              <a:headEnd/>
              <a:tailEnd/>
            </a:ln>
          </p:spPr>
          <p:txBody>
            <a:bodyPr lIns="45720" rIns="45720" anchor="ctr">
              <a:spAutoFit/>
            </a:bodyPr>
            <a:lstStyle/>
            <a:p>
              <a:pPr algn="ctr" eaLnBrk="0" hangingPunct="0">
                <a:lnSpc>
                  <a:spcPct val="85000"/>
                </a:lnSpc>
                <a:spcBef>
                  <a:spcPct val="20000"/>
                </a:spcBef>
              </a:pPr>
              <a:endParaRPr lang="es-ES" sz="2000" b="1" smtClean="0">
                <a:solidFill>
                  <a:schemeClr val="bg2"/>
                </a:solidFill>
              </a:endParaRPr>
            </a:p>
            <a:p>
              <a:pPr algn="ctr" eaLnBrk="0" hangingPunct="0">
                <a:lnSpc>
                  <a:spcPct val="85000"/>
                </a:lnSpc>
                <a:spcBef>
                  <a:spcPct val="20000"/>
                </a:spcBef>
              </a:pPr>
              <a:r>
                <a:rPr lang="es-ES" sz="2000" b="1" smtClean="0">
                  <a:solidFill>
                    <a:srgbClr val="000000"/>
                  </a:solidFill>
                </a:rPr>
                <a:t>Determine </a:t>
              </a:r>
            </a:p>
            <a:p>
              <a:pPr algn="ctr" eaLnBrk="0" hangingPunct="0">
                <a:lnSpc>
                  <a:spcPct val="85000"/>
                </a:lnSpc>
                <a:spcBef>
                  <a:spcPct val="20000"/>
                </a:spcBef>
              </a:pPr>
              <a:r>
                <a:rPr lang="es-ES" sz="2000" b="1" smtClean="0">
                  <a:solidFill>
                    <a:srgbClr val="000000"/>
                  </a:solidFill>
                </a:rPr>
                <a:t>Handler</a:t>
              </a:r>
            </a:p>
            <a:p>
              <a:pPr algn="ctr" eaLnBrk="0" hangingPunct="0">
                <a:lnSpc>
                  <a:spcPct val="85000"/>
                </a:lnSpc>
                <a:spcBef>
                  <a:spcPct val="20000"/>
                </a:spcBef>
              </a:pPr>
              <a:endParaRPr lang="es-ES" sz="2000" b="1">
                <a:solidFill>
                  <a:schemeClr val="bg2"/>
                </a:solidFill>
              </a:endParaRPr>
            </a:p>
          </p:txBody>
        </p:sp>
        <p:sp>
          <p:nvSpPr>
            <p:cNvPr id="32779" name="AutoShape 17"/>
            <p:cNvSpPr>
              <a:spLocks noChangeArrowheads="1"/>
            </p:cNvSpPr>
            <p:nvPr/>
          </p:nvSpPr>
          <p:spPr bwMode="invGray">
            <a:xfrm>
              <a:off x="4389438" y="4102100"/>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CGI</a:t>
              </a:r>
              <a:endParaRPr lang="es-ES" sz="1600" b="1"/>
            </a:p>
          </p:txBody>
        </p:sp>
        <p:sp>
          <p:nvSpPr>
            <p:cNvPr id="32780" name="AutoShape 18"/>
            <p:cNvSpPr>
              <a:spLocks noChangeArrowheads="1"/>
            </p:cNvSpPr>
            <p:nvPr/>
          </p:nvSpPr>
          <p:spPr bwMode="invGray">
            <a:xfrm>
              <a:off x="4389438" y="4492625"/>
              <a:ext cx="874712" cy="565150"/>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Static File</a:t>
              </a:r>
              <a:endParaRPr lang="es-ES" sz="1600" b="1"/>
            </a:p>
          </p:txBody>
        </p:sp>
        <p:sp>
          <p:nvSpPr>
            <p:cNvPr id="32781" name="AutoShape 19"/>
            <p:cNvSpPr>
              <a:spLocks noChangeArrowheads="1"/>
            </p:cNvSpPr>
            <p:nvPr/>
          </p:nvSpPr>
          <p:spPr bwMode="invGray">
            <a:xfrm>
              <a:off x="4398963" y="5121275"/>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ISAPI</a:t>
              </a:r>
              <a:endParaRPr lang="es-ES" sz="1600" b="1"/>
            </a:p>
          </p:txBody>
        </p:sp>
        <p:sp>
          <p:nvSpPr>
            <p:cNvPr id="32782" name="AutoShape 20"/>
            <p:cNvSpPr>
              <a:spLocks noChangeArrowheads="1"/>
            </p:cNvSpPr>
            <p:nvPr/>
          </p:nvSpPr>
          <p:spPr bwMode="invGray">
            <a:xfrm>
              <a:off x="2508250" y="3032125"/>
              <a:ext cx="2730500" cy="391597"/>
            </a:xfrm>
            <a:prstGeom prst="roundRect">
              <a:avLst>
                <a:gd name="adj" fmla="val 16667"/>
              </a:avLst>
            </a:prstGeom>
            <a:solidFill>
              <a:srgbClr val="1D154B">
                <a:alpha val="30196"/>
              </a:srgbClr>
            </a:solidFill>
            <a:ln w="9525" algn="ctr">
              <a:noFill/>
              <a:round/>
              <a:headEnd/>
              <a:tailEnd/>
            </a:ln>
          </p:spPr>
          <p:txBody>
            <a:bodyPr anchor="ctr">
              <a:spAutoFit/>
            </a:bodyPr>
            <a:lstStyle/>
            <a:p>
              <a:pPr algn="ctr" eaLnBrk="0" hangingPunct="0">
                <a:lnSpc>
                  <a:spcPct val="85000"/>
                </a:lnSpc>
                <a:spcBef>
                  <a:spcPct val="20000"/>
                </a:spcBef>
              </a:pPr>
              <a:r>
                <a:rPr lang="es-ES" sz="2000" b="1" smtClean="0">
                  <a:solidFill>
                    <a:srgbClr val="000000"/>
                  </a:solidFill>
                </a:rPr>
                <a:t>Authentication</a:t>
              </a:r>
              <a:endParaRPr lang="es-ES" sz="2000" b="1">
                <a:solidFill>
                  <a:srgbClr val="000000"/>
                </a:solidFill>
              </a:endParaRPr>
            </a:p>
          </p:txBody>
        </p:sp>
        <p:sp>
          <p:nvSpPr>
            <p:cNvPr id="32783" name="AutoShape 21"/>
            <p:cNvSpPr>
              <a:spLocks noChangeArrowheads="1"/>
            </p:cNvSpPr>
            <p:nvPr/>
          </p:nvSpPr>
          <p:spPr bwMode="invGray">
            <a:xfrm>
              <a:off x="4348163" y="3392488"/>
              <a:ext cx="850900" cy="334962"/>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Anon</a:t>
              </a:r>
              <a:endParaRPr lang="es-ES" sz="1600" b="1"/>
            </a:p>
          </p:txBody>
        </p:sp>
        <p:sp>
          <p:nvSpPr>
            <p:cNvPr id="32784" name="Line 29"/>
            <p:cNvSpPr>
              <a:spLocks noChangeShapeType="1"/>
            </p:cNvSpPr>
            <p:nvPr/>
          </p:nvSpPr>
          <p:spPr bwMode="invGray">
            <a:xfrm flipV="1">
              <a:off x="3957638" y="4419600"/>
              <a:ext cx="447675" cy="357188"/>
            </a:xfrm>
            <a:prstGeom prst="line">
              <a:avLst/>
            </a:prstGeom>
            <a:noFill/>
            <a:ln w="28575" cap="rnd">
              <a:solidFill>
                <a:srgbClr val="333333"/>
              </a:solidFill>
              <a:prstDash val="sysDot"/>
              <a:round/>
              <a:headEnd/>
              <a:tailEnd type="triangle" w="med" len="med"/>
            </a:ln>
          </p:spPr>
          <p:txBody>
            <a:bodyPr>
              <a:spAutoFit/>
            </a:bodyPr>
            <a:lstStyle/>
            <a:p>
              <a:endParaRPr lang="es-ES"/>
            </a:p>
          </p:txBody>
        </p:sp>
        <p:sp>
          <p:nvSpPr>
            <p:cNvPr id="32785" name="Line 30"/>
            <p:cNvSpPr>
              <a:spLocks noChangeShapeType="1"/>
            </p:cNvSpPr>
            <p:nvPr/>
          </p:nvSpPr>
          <p:spPr bwMode="invGray">
            <a:xfrm>
              <a:off x="3962400" y="4772025"/>
              <a:ext cx="438150" cy="371475"/>
            </a:xfrm>
            <a:prstGeom prst="line">
              <a:avLst/>
            </a:prstGeom>
            <a:noFill/>
            <a:ln w="28575" cap="rnd">
              <a:solidFill>
                <a:srgbClr val="333333"/>
              </a:solidFill>
              <a:prstDash val="sysDot"/>
              <a:round/>
              <a:headEnd/>
              <a:tailEnd type="triangle" w="med" len="med"/>
            </a:ln>
          </p:spPr>
          <p:txBody>
            <a:bodyPr>
              <a:spAutoFit/>
            </a:bodyPr>
            <a:lstStyle/>
            <a:p>
              <a:endParaRPr lang="es-ES"/>
            </a:p>
          </p:txBody>
        </p:sp>
        <p:sp>
          <p:nvSpPr>
            <p:cNvPr id="32786" name="Line 31"/>
            <p:cNvSpPr>
              <a:spLocks noChangeShapeType="1"/>
            </p:cNvSpPr>
            <p:nvPr/>
          </p:nvSpPr>
          <p:spPr bwMode="invGray">
            <a:xfrm>
              <a:off x="4000500" y="4767263"/>
              <a:ext cx="376238" cy="0"/>
            </a:xfrm>
            <a:prstGeom prst="line">
              <a:avLst/>
            </a:prstGeom>
            <a:noFill/>
            <a:ln w="28575" cap="rnd">
              <a:solidFill>
                <a:srgbClr val="333333"/>
              </a:solidFill>
              <a:prstDash val="sysDot"/>
              <a:round/>
              <a:headEnd/>
              <a:tailEnd type="triangle" w="med" len="med"/>
            </a:ln>
          </p:spPr>
          <p:txBody>
            <a:bodyPr>
              <a:spAutoFit/>
            </a:bodyPr>
            <a:lstStyle/>
            <a:p>
              <a:endParaRPr lang="es-ES"/>
            </a:p>
          </p:txBody>
        </p:sp>
        <p:sp>
          <p:nvSpPr>
            <p:cNvPr id="32787" name="AutoShape 35"/>
            <p:cNvSpPr>
              <a:spLocks noChangeArrowheads="1"/>
            </p:cNvSpPr>
            <p:nvPr/>
          </p:nvSpPr>
          <p:spPr bwMode="invGray">
            <a:xfrm>
              <a:off x="2517775" y="3665538"/>
              <a:ext cx="2730500" cy="350837"/>
            </a:xfrm>
            <a:prstGeom prst="roundRect">
              <a:avLst>
                <a:gd name="adj" fmla="val 0"/>
              </a:avLst>
            </a:prstGeom>
            <a:noFill/>
            <a:ln w="9525" algn="ctr">
              <a:noFill/>
              <a:round/>
              <a:headEnd/>
              <a:tailEnd/>
            </a:ln>
          </p:spPr>
          <p:txBody>
            <a:bodyPr anchor="ctr">
              <a:spAutoFit/>
            </a:bodyPr>
            <a:lstStyle/>
            <a:p>
              <a:pPr algn="ctr" eaLnBrk="0" hangingPunct="0">
                <a:lnSpc>
                  <a:spcPct val="85000"/>
                </a:lnSpc>
                <a:spcBef>
                  <a:spcPct val="20000"/>
                </a:spcBef>
              </a:pPr>
              <a:r>
                <a:rPr lang="es-ES" sz="2000" b="1" smtClean="0">
                  <a:solidFill>
                    <a:srgbClr val="000000"/>
                  </a:solidFill>
                </a:rPr>
                <a:t>…</a:t>
              </a:r>
              <a:endParaRPr lang="es-ES" sz="2000" b="1">
                <a:solidFill>
                  <a:srgbClr val="000000"/>
                </a:solidFill>
              </a:endParaRPr>
            </a:p>
          </p:txBody>
        </p:sp>
        <p:sp>
          <p:nvSpPr>
            <p:cNvPr id="32788" name="AutoShape 36"/>
            <p:cNvSpPr>
              <a:spLocks noChangeArrowheads="1"/>
            </p:cNvSpPr>
            <p:nvPr/>
          </p:nvSpPr>
          <p:spPr bwMode="invGray">
            <a:xfrm>
              <a:off x="2508250" y="5441950"/>
              <a:ext cx="2730500" cy="350838"/>
            </a:xfrm>
            <a:prstGeom prst="roundRect">
              <a:avLst>
                <a:gd name="adj" fmla="val 0"/>
              </a:avLst>
            </a:prstGeom>
            <a:noFill/>
            <a:ln w="9525" algn="ctr">
              <a:noFill/>
              <a:round/>
              <a:headEnd/>
              <a:tailEnd/>
            </a:ln>
          </p:spPr>
          <p:txBody>
            <a:bodyPr anchor="ctr">
              <a:spAutoFit/>
            </a:bodyPr>
            <a:lstStyle/>
            <a:p>
              <a:pPr algn="ctr" eaLnBrk="0" hangingPunct="0">
                <a:lnSpc>
                  <a:spcPct val="85000"/>
                </a:lnSpc>
                <a:spcBef>
                  <a:spcPct val="20000"/>
                </a:spcBef>
              </a:pPr>
              <a:r>
                <a:rPr lang="es-ES" sz="2000" b="1" smtClean="0">
                  <a:solidFill>
                    <a:srgbClr val="000000"/>
                  </a:solidFill>
                </a:rPr>
                <a:t>…</a:t>
              </a:r>
              <a:endParaRPr lang="es-ES" sz="2000" b="1">
                <a:solidFill>
                  <a:srgbClr val="000000"/>
                </a:solidFill>
              </a:endParaRPr>
            </a:p>
          </p:txBody>
        </p:sp>
        <p:grpSp>
          <p:nvGrpSpPr>
            <p:cNvPr id="3" name="Group 52"/>
            <p:cNvGrpSpPr>
              <a:grpSpLocks/>
            </p:cNvGrpSpPr>
            <p:nvPr/>
          </p:nvGrpSpPr>
          <p:grpSpPr bwMode="auto">
            <a:xfrm>
              <a:off x="5210175" y="4105275"/>
              <a:ext cx="2657475" cy="2752725"/>
              <a:chOff x="2178" y="1878"/>
              <a:chExt cx="1674" cy="1734"/>
            </a:xfrm>
          </p:grpSpPr>
          <p:sp>
            <p:nvSpPr>
              <p:cNvPr id="32790" name="AutoShape 2"/>
              <p:cNvSpPr>
                <a:spLocks noChangeArrowheads="1"/>
              </p:cNvSpPr>
              <p:nvPr/>
            </p:nvSpPr>
            <p:spPr bwMode="invGray">
              <a:xfrm>
                <a:off x="2526" y="2058"/>
                <a:ext cx="1326" cy="239"/>
              </a:xfrm>
              <a:prstGeom prst="roundRect">
                <a:avLst>
                  <a:gd name="adj" fmla="val 5597"/>
                </a:avLst>
              </a:prstGeom>
              <a:solidFill>
                <a:schemeClr val="accent1">
                  <a:alpha val="30196"/>
                </a:schemeClr>
              </a:solidFill>
              <a:ln w="12700" algn="ctr">
                <a:noFill/>
                <a:round/>
                <a:headEnd/>
                <a:tailEnd/>
              </a:ln>
            </p:spPr>
            <p:txBody>
              <a:bodyPr anchor="ctr">
                <a:spAutoFit/>
              </a:bodyPr>
              <a:lstStyle/>
              <a:p>
                <a:pPr eaLnBrk="0" hangingPunct="0"/>
                <a:endParaRPr lang="es-ES"/>
              </a:p>
            </p:txBody>
          </p:sp>
          <p:sp>
            <p:nvSpPr>
              <p:cNvPr id="32791" name="Line 3"/>
              <p:cNvSpPr>
                <a:spLocks noChangeShapeType="1"/>
              </p:cNvSpPr>
              <p:nvPr/>
            </p:nvSpPr>
            <p:spPr bwMode="invGray">
              <a:xfrm flipV="1">
                <a:off x="2637" y="1935"/>
                <a:ext cx="3" cy="1677"/>
              </a:xfrm>
              <a:prstGeom prst="line">
                <a:avLst/>
              </a:prstGeom>
              <a:noFill/>
              <a:ln w="19050">
                <a:solidFill>
                  <a:schemeClr val="tx2"/>
                </a:solidFill>
                <a:prstDash val="sysDot"/>
                <a:round/>
                <a:headEnd/>
                <a:tailEnd/>
              </a:ln>
            </p:spPr>
            <p:txBody>
              <a:bodyPr>
                <a:spAutoFit/>
              </a:bodyPr>
              <a:lstStyle/>
              <a:p>
                <a:endParaRPr lang="es-ES"/>
              </a:p>
            </p:txBody>
          </p:sp>
          <p:sp>
            <p:nvSpPr>
              <p:cNvPr id="32792" name="AutoShape 22"/>
              <p:cNvSpPr>
                <a:spLocks noChangeArrowheads="1"/>
              </p:cNvSpPr>
              <p:nvPr/>
            </p:nvSpPr>
            <p:spPr bwMode="invGray">
              <a:xfrm>
                <a:off x="2566" y="2102"/>
                <a:ext cx="1242" cy="210"/>
              </a:xfrm>
              <a:prstGeom prst="roundRect">
                <a:avLst>
                  <a:gd name="adj" fmla="val 16667"/>
                </a:avLst>
              </a:prstGeom>
              <a:solidFill>
                <a:srgbClr val="FFB601">
                  <a:alpha val="59999"/>
                </a:srgbClr>
              </a:solidFill>
              <a:ln w="9525" algn="ctr">
                <a:noFill/>
                <a:round/>
                <a:headEnd/>
                <a:tailEnd/>
              </a:ln>
            </p:spPr>
            <p:txBody>
              <a:bodyPr anchor="ctr">
                <a:spAutoFit/>
              </a:bodyPr>
              <a:lstStyle/>
              <a:p>
                <a:pPr algn="ctr" eaLnBrk="0" hangingPunct="0">
                  <a:lnSpc>
                    <a:spcPct val="85000"/>
                  </a:lnSpc>
                  <a:spcBef>
                    <a:spcPct val="20000"/>
                  </a:spcBef>
                </a:pPr>
                <a:r>
                  <a:rPr lang="es-ES" sz="1600" b="1" smtClean="0">
                    <a:solidFill>
                      <a:schemeClr val="bg2"/>
                    </a:solidFill>
                  </a:rPr>
                  <a:t>Authentication</a:t>
                </a:r>
                <a:endParaRPr lang="es-ES" sz="1600" b="1">
                  <a:solidFill>
                    <a:schemeClr val="bg2"/>
                  </a:solidFill>
                </a:endParaRPr>
              </a:p>
            </p:txBody>
          </p:sp>
          <p:sp>
            <p:nvSpPr>
              <p:cNvPr id="32793" name="AutoShape 23"/>
              <p:cNvSpPr>
                <a:spLocks noChangeArrowheads="1"/>
              </p:cNvSpPr>
              <p:nvPr/>
            </p:nvSpPr>
            <p:spPr bwMode="invGray">
              <a:xfrm>
                <a:off x="2608" y="2284"/>
                <a:ext cx="504" cy="192"/>
              </a:xfrm>
              <a:prstGeom prst="roundRect">
                <a:avLst>
                  <a:gd name="adj" fmla="val 16667"/>
                </a:avLst>
              </a:prstGeom>
              <a:solidFill>
                <a:srgbClr val="990000">
                  <a:alpha val="94901"/>
                </a:srgbClr>
              </a:solidFill>
              <a:ln w="12700" algn="ctr">
                <a:solidFill>
                  <a:srgbClr val="CC3300"/>
                </a:solidFill>
                <a:round/>
                <a:headEnd/>
                <a:tailEnd/>
              </a:ln>
            </p:spPr>
            <p:txBody>
              <a:bodyPr anchor="ctr">
                <a:spAutoFit/>
              </a:bodyPr>
              <a:lstStyle/>
              <a:p>
                <a:pPr algn="ctr" eaLnBrk="0" hangingPunct="0">
                  <a:lnSpc>
                    <a:spcPct val="85000"/>
                  </a:lnSpc>
                  <a:spcBef>
                    <a:spcPct val="20000"/>
                  </a:spcBef>
                </a:pPr>
                <a:r>
                  <a:rPr lang="es-ES" sz="1400" b="1" smtClean="0"/>
                  <a:t>Forms</a:t>
                </a:r>
                <a:endParaRPr lang="es-ES" sz="1400" b="1"/>
              </a:p>
            </p:txBody>
          </p:sp>
          <p:sp>
            <p:nvSpPr>
              <p:cNvPr id="32794" name="AutoShape 24"/>
              <p:cNvSpPr>
                <a:spLocks noChangeArrowheads="1"/>
              </p:cNvSpPr>
              <p:nvPr/>
            </p:nvSpPr>
            <p:spPr bwMode="invGray">
              <a:xfrm>
                <a:off x="3136" y="2285"/>
                <a:ext cx="636" cy="192"/>
              </a:xfrm>
              <a:prstGeom prst="roundRect">
                <a:avLst>
                  <a:gd name="adj" fmla="val 16667"/>
                </a:avLst>
              </a:prstGeom>
              <a:solidFill>
                <a:srgbClr val="990000">
                  <a:alpha val="94901"/>
                </a:srgbClr>
              </a:solidFill>
              <a:ln w="12700" algn="ctr">
                <a:solidFill>
                  <a:srgbClr val="CC3300"/>
                </a:solidFill>
                <a:round/>
                <a:headEnd/>
                <a:tailEnd/>
              </a:ln>
            </p:spPr>
            <p:txBody>
              <a:bodyPr anchor="ctr">
                <a:spAutoFit/>
              </a:bodyPr>
              <a:lstStyle/>
              <a:p>
                <a:pPr algn="ctr" eaLnBrk="0" hangingPunct="0">
                  <a:lnSpc>
                    <a:spcPct val="85000"/>
                  </a:lnSpc>
                  <a:spcBef>
                    <a:spcPct val="20000"/>
                  </a:spcBef>
                </a:pPr>
                <a:r>
                  <a:rPr lang="es-ES" sz="1400" b="1" smtClean="0"/>
                  <a:t>Windows</a:t>
                </a:r>
                <a:endParaRPr lang="es-ES" sz="1400" b="1"/>
              </a:p>
            </p:txBody>
          </p:sp>
          <p:sp>
            <p:nvSpPr>
              <p:cNvPr id="32795" name="AutoShape 25"/>
              <p:cNvSpPr>
                <a:spLocks noChangeArrowheads="1"/>
              </p:cNvSpPr>
              <p:nvPr/>
            </p:nvSpPr>
            <p:spPr bwMode="invGray">
              <a:xfrm>
                <a:off x="2567" y="2779"/>
                <a:ext cx="628" cy="356"/>
              </a:xfrm>
              <a:prstGeom prst="roundRect">
                <a:avLst>
                  <a:gd name="adj" fmla="val 16667"/>
                </a:avLst>
              </a:prstGeom>
              <a:solidFill>
                <a:srgbClr val="FFB601">
                  <a:alpha val="59999"/>
                </a:srgbClr>
              </a:solidFill>
              <a:ln w="9525" algn="ctr">
                <a:noFill/>
                <a:round/>
                <a:headEnd/>
                <a:tailEnd/>
              </a:ln>
            </p:spPr>
            <p:txBody>
              <a:bodyPr anchor="ctr">
                <a:spAutoFit/>
              </a:bodyPr>
              <a:lstStyle/>
              <a:p>
                <a:pPr algn="ctr" eaLnBrk="0" hangingPunct="0">
                  <a:lnSpc>
                    <a:spcPct val="85000"/>
                  </a:lnSpc>
                  <a:spcBef>
                    <a:spcPct val="20000"/>
                  </a:spcBef>
                </a:pPr>
                <a:r>
                  <a:rPr lang="es-ES" sz="1600" b="1" smtClean="0">
                    <a:solidFill>
                      <a:schemeClr val="bg2"/>
                    </a:solidFill>
                  </a:rPr>
                  <a:t>Map Handler</a:t>
                </a:r>
                <a:endParaRPr lang="es-ES" sz="1600" b="1">
                  <a:solidFill>
                    <a:schemeClr val="bg2"/>
                  </a:solidFill>
                </a:endParaRPr>
              </a:p>
            </p:txBody>
          </p:sp>
          <p:sp>
            <p:nvSpPr>
              <p:cNvPr id="32796" name="AutoShape 26"/>
              <p:cNvSpPr>
                <a:spLocks noChangeArrowheads="1"/>
              </p:cNvSpPr>
              <p:nvPr/>
            </p:nvSpPr>
            <p:spPr bwMode="invGray">
              <a:xfrm>
                <a:off x="3301" y="2674"/>
                <a:ext cx="504" cy="192"/>
              </a:xfrm>
              <a:prstGeom prst="roundRect">
                <a:avLst>
                  <a:gd name="adj" fmla="val 16667"/>
                </a:avLst>
              </a:prstGeom>
              <a:solidFill>
                <a:srgbClr val="990000">
                  <a:alpha val="94901"/>
                </a:srgbClr>
              </a:solidFill>
              <a:ln w="12700" algn="ctr">
                <a:solidFill>
                  <a:srgbClr val="CC3300"/>
                </a:solidFill>
                <a:round/>
                <a:headEnd/>
                <a:tailEnd/>
              </a:ln>
            </p:spPr>
            <p:txBody>
              <a:bodyPr anchor="ctr">
                <a:spAutoFit/>
              </a:bodyPr>
              <a:lstStyle/>
              <a:p>
                <a:pPr algn="ctr" eaLnBrk="0" hangingPunct="0">
                  <a:lnSpc>
                    <a:spcPct val="85000"/>
                  </a:lnSpc>
                  <a:spcBef>
                    <a:spcPct val="20000"/>
                  </a:spcBef>
                </a:pPr>
                <a:r>
                  <a:rPr lang="es-ES" sz="1400" b="1" smtClean="0"/>
                  <a:t>ASPX</a:t>
                </a:r>
                <a:endParaRPr lang="es-ES" sz="1400" b="1"/>
              </a:p>
            </p:txBody>
          </p:sp>
          <p:sp>
            <p:nvSpPr>
              <p:cNvPr id="32797" name="AutoShape 27"/>
              <p:cNvSpPr>
                <a:spLocks noChangeArrowheads="1"/>
              </p:cNvSpPr>
              <p:nvPr/>
            </p:nvSpPr>
            <p:spPr bwMode="invGray">
              <a:xfrm>
                <a:off x="3301" y="2896"/>
                <a:ext cx="504" cy="192"/>
              </a:xfrm>
              <a:prstGeom prst="roundRect">
                <a:avLst>
                  <a:gd name="adj" fmla="val 16667"/>
                </a:avLst>
              </a:prstGeom>
              <a:solidFill>
                <a:srgbClr val="990000">
                  <a:alpha val="94901"/>
                </a:srgbClr>
              </a:solidFill>
              <a:ln w="12700" algn="ctr">
                <a:solidFill>
                  <a:srgbClr val="CC3300"/>
                </a:solidFill>
                <a:round/>
                <a:headEnd/>
                <a:tailEnd/>
              </a:ln>
            </p:spPr>
            <p:txBody>
              <a:bodyPr anchor="ctr">
                <a:spAutoFit/>
              </a:bodyPr>
              <a:lstStyle/>
              <a:p>
                <a:pPr algn="ctr" eaLnBrk="0" hangingPunct="0">
                  <a:lnSpc>
                    <a:spcPct val="85000"/>
                  </a:lnSpc>
                  <a:spcBef>
                    <a:spcPct val="20000"/>
                  </a:spcBef>
                </a:pPr>
                <a:r>
                  <a:rPr lang="es-ES" sz="1400" b="1" smtClean="0"/>
                  <a:t>Trace</a:t>
                </a:r>
                <a:endParaRPr lang="es-ES" sz="1400" b="1"/>
              </a:p>
            </p:txBody>
          </p:sp>
          <p:sp>
            <p:nvSpPr>
              <p:cNvPr id="32798" name="AutoShape 28"/>
              <p:cNvSpPr>
                <a:spLocks noChangeArrowheads="1"/>
              </p:cNvSpPr>
              <p:nvPr/>
            </p:nvSpPr>
            <p:spPr bwMode="invGray">
              <a:xfrm>
                <a:off x="3301" y="3118"/>
                <a:ext cx="504" cy="192"/>
              </a:xfrm>
              <a:prstGeom prst="roundRect">
                <a:avLst>
                  <a:gd name="adj" fmla="val 16667"/>
                </a:avLst>
              </a:prstGeom>
              <a:solidFill>
                <a:srgbClr val="990000">
                  <a:alpha val="94901"/>
                </a:srgbClr>
              </a:solidFill>
              <a:ln w="12700" algn="ctr">
                <a:solidFill>
                  <a:srgbClr val="CC3300"/>
                </a:solidFill>
                <a:round/>
                <a:headEnd/>
                <a:tailEnd/>
              </a:ln>
            </p:spPr>
            <p:txBody>
              <a:bodyPr anchor="ctr">
                <a:spAutoFit/>
              </a:bodyPr>
              <a:lstStyle/>
              <a:p>
                <a:pPr algn="ctr" eaLnBrk="0" hangingPunct="0">
                  <a:lnSpc>
                    <a:spcPct val="85000"/>
                  </a:lnSpc>
                  <a:spcBef>
                    <a:spcPct val="20000"/>
                  </a:spcBef>
                </a:pPr>
                <a:r>
                  <a:rPr lang="es-ES" sz="1400" b="1" smtClean="0"/>
                  <a:t>…</a:t>
                </a:r>
                <a:endParaRPr lang="es-ES" sz="1400" b="1"/>
              </a:p>
            </p:txBody>
          </p:sp>
          <p:sp>
            <p:nvSpPr>
              <p:cNvPr id="32799" name="Line 32"/>
              <p:cNvSpPr>
                <a:spLocks noChangeShapeType="1"/>
              </p:cNvSpPr>
              <p:nvPr/>
            </p:nvSpPr>
            <p:spPr bwMode="invGray">
              <a:xfrm flipV="1">
                <a:off x="3162" y="2805"/>
                <a:ext cx="159" cy="171"/>
              </a:xfrm>
              <a:prstGeom prst="line">
                <a:avLst/>
              </a:prstGeom>
              <a:noFill/>
              <a:ln w="28575" cap="rnd">
                <a:solidFill>
                  <a:srgbClr val="1C1C1C"/>
                </a:solidFill>
                <a:prstDash val="sysDot"/>
                <a:round/>
                <a:headEnd/>
                <a:tailEnd type="triangle" w="med" len="med"/>
              </a:ln>
            </p:spPr>
            <p:txBody>
              <a:bodyPr>
                <a:spAutoFit/>
              </a:bodyPr>
              <a:lstStyle/>
              <a:p>
                <a:endParaRPr lang="es-ES"/>
              </a:p>
            </p:txBody>
          </p:sp>
          <p:sp>
            <p:nvSpPr>
              <p:cNvPr id="32800" name="Line 33"/>
              <p:cNvSpPr>
                <a:spLocks noChangeShapeType="1"/>
              </p:cNvSpPr>
              <p:nvPr/>
            </p:nvSpPr>
            <p:spPr bwMode="invGray">
              <a:xfrm>
                <a:off x="3165" y="2976"/>
                <a:ext cx="165" cy="201"/>
              </a:xfrm>
              <a:prstGeom prst="line">
                <a:avLst/>
              </a:prstGeom>
              <a:noFill/>
              <a:ln w="28575" cap="rnd">
                <a:solidFill>
                  <a:srgbClr val="1C1C1C"/>
                </a:solidFill>
                <a:prstDash val="sysDot"/>
                <a:round/>
                <a:headEnd/>
                <a:tailEnd type="triangle" w="med" len="med"/>
              </a:ln>
            </p:spPr>
            <p:txBody>
              <a:bodyPr>
                <a:spAutoFit/>
              </a:bodyPr>
              <a:lstStyle/>
              <a:p>
                <a:endParaRPr lang="es-ES"/>
              </a:p>
            </p:txBody>
          </p:sp>
          <p:sp>
            <p:nvSpPr>
              <p:cNvPr id="32801" name="Line 34"/>
              <p:cNvSpPr>
                <a:spLocks noChangeShapeType="1"/>
              </p:cNvSpPr>
              <p:nvPr/>
            </p:nvSpPr>
            <p:spPr bwMode="invGray">
              <a:xfrm>
                <a:off x="3189" y="2973"/>
                <a:ext cx="138" cy="0"/>
              </a:xfrm>
              <a:prstGeom prst="line">
                <a:avLst/>
              </a:prstGeom>
              <a:noFill/>
              <a:ln w="28575" cap="rnd">
                <a:solidFill>
                  <a:srgbClr val="1C1C1C"/>
                </a:solidFill>
                <a:prstDash val="sysDot"/>
                <a:round/>
                <a:headEnd/>
                <a:tailEnd type="triangle" w="med" len="med"/>
              </a:ln>
            </p:spPr>
            <p:txBody>
              <a:bodyPr>
                <a:spAutoFit/>
              </a:bodyPr>
              <a:lstStyle/>
              <a:p>
                <a:endParaRPr lang="es-ES"/>
              </a:p>
            </p:txBody>
          </p:sp>
          <p:sp>
            <p:nvSpPr>
              <p:cNvPr id="32802" name="AutoShape 37"/>
              <p:cNvSpPr>
                <a:spLocks noChangeArrowheads="1"/>
              </p:cNvSpPr>
              <p:nvPr/>
            </p:nvSpPr>
            <p:spPr bwMode="invGray">
              <a:xfrm>
                <a:off x="2642" y="3256"/>
                <a:ext cx="1084" cy="205"/>
              </a:xfrm>
              <a:prstGeom prst="roundRect">
                <a:avLst>
                  <a:gd name="adj" fmla="val 0"/>
                </a:avLst>
              </a:prstGeom>
              <a:noFill/>
              <a:ln w="9525" algn="ctr">
                <a:noFill/>
                <a:round/>
                <a:headEnd/>
                <a:tailEnd/>
              </a:ln>
            </p:spPr>
            <p:txBody>
              <a:bodyPr anchor="ctr">
                <a:spAutoFit/>
              </a:bodyPr>
              <a:lstStyle/>
              <a:p>
                <a:pPr algn="ctr" eaLnBrk="0" hangingPunct="0">
                  <a:lnSpc>
                    <a:spcPct val="85000"/>
                  </a:lnSpc>
                  <a:spcBef>
                    <a:spcPct val="20000"/>
                  </a:spcBef>
                </a:pPr>
                <a:r>
                  <a:rPr lang="es-ES" b="1" smtClean="0">
                    <a:solidFill>
                      <a:srgbClr val="1C1C1C"/>
                    </a:solidFill>
                  </a:rPr>
                  <a:t>…</a:t>
                </a:r>
                <a:endParaRPr lang="es-ES" b="1">
                  <a:solidFill>
                    <a:srgbClr val="1C1C1C"/>
                  </a:solidFill>
                </a:endParaRPr>
              </a:p>
            </p:txBody>
          </p:sp>
          <p:sp>
            <p:nvSpPr>
              <p:cNvPr id="32803" name="AutoShape 38"/>
              <p:cNvSpPr>
                <a:spLocks noChangeArrowheads="1"/>
              </p:cNvSpPr>
              <p:nvPr/>
            </p:nvSpPr>
            <p:spPr bwMode="invGray">
              <a:xfrm>
                <a:off x="2642" y="2452"/>
                <a:ext cx="1084" cy="205"/>
              </a:xfrm>
              <a:prstGeom prst="roundRect">
                <a:avLst>
                  <a:gd name="adj" fmla="val 0"/>
                </a:avLst>
              </a:prstGeom>
              <a:noFill/>
              <a:ln w="9525" algn="ctr">
                <a:noFill/>
                <a:round/>
                <a:headEnd/>
                <a:tailEnd/>
              </a:ln>
            </p:spPr>
            <p:txBody>
              <a:bodyPr anchor="ctr">
                <a:spAutoFit/>
              </a:bodyPr>
              <a:lstStyle/>
              <a:p>
                <a:pPr algn="ctr" eaLnBrk="0" hangingPunct="0">
                  <a:lnSpc>
                    <a:spcPct val="85000"/>
                  </a:lnSpc>
                  <a:spcBef>
                    <a:spcPct val="20000"/>
                  </a:spcBef>
                </a:pPr>
                <a:r>
                  <a:rPr lang="es-ES" b="1" smtClean="0">
                    <a:solidFill>
                      <a:srgbClr val="1C1C1C"/>
                    </a:solidFill>
                  </a:rPr>
                  <a:t>…</a:t>
                </a:r>
                <a:endParaRPr lang="es-ES" b="1">
                  <a:solidFill>
                    <a:srgbClr val="1C1C1C"/>
                  </a:solidFill>
                </a:endParaRPr>
              </a:p>
            </p:txBody>
          </p:sp>
          <p:sp>
            <p:nvSpPr>
              <p:cNvPr id="32804" name="Oval 39"/>
              <p:cNvSpPr>
                <a:spLocks noChangeArrowheads="1"/>
              </p:cNvSpPr>
              <p:nvPr/>
            </p:nvSpPr>
            <p:spPr bwMode="invGray">
              <a:xfrm>
                <a:off x="2178" y="2547"/>
                <a:ext cx="164" cy="327"/>
              </a:xfrm>
              <a:prstGeom prst="ellipse">
                <a:avLst/>
              </a:prstGeom>
              <a:solidFill>
                <a:srgbClr val="FFB601">
                  <a:alpha val="30196"/>
                </a:srgbClr>
              </a:solidFill>
              <a:ln w="19050" algn="ctr">
                <a:solidFill>
                  <a:schemeClr val="tx2"/>
                </a:solidFill>
                <a:round/>
                <a:headEnd/>
                <a:tailEnd/>
              </a:ln>
            </p:spPr>
            <p:txBody>
              <a:bodyPr wrap="none" anchor="ctr">
                <a:spAutoFit/>
              </a:bodyPr>
              <a:lstStyle/>
              <a:p>
                <a:pPr eaLnBrk="0" hangingPunct="0"/>
                <a:endParaRPr lang="es-ES"/>
              </a:p>
            </p:txBody>
          </p:sp>
          <p:sp>
            <p:nvSpPr>
              <p:cNvPr id="32805" name="Line 40"/>
              <p:cNvSpPr>
                <a:spLocks noChangeShapeType="1"/>
              </p:cNvSpPr>
              <p:nvPr/>
            </p:nvSpPr>
            <p:spPr bwMode="invGray">
              <a:xfrm>
                <a:off x="2232" y="2571"/>
                <a:ext cx="174" cy="0"/>
              </a:xfrm>
              <a:prstGeom prst="line">
                <a:avLst/>
              </a:prstGeom>
              <a:noFill/>
              <a:ln w="19050" cap="rnd">
                <a:solidFill>
                  <a:schemeClr val="tx2"/>
                </a:solidFill>
                <a:prstDash val="sysDot"/>
                <a:round/>
                <a:headEnd/>
                <a:tailEnd/>
              </a:ln>
            </p:spPr>
            <p:txBody>
              <a:bodyPr>
                <a:spAutoFit/>
              </a:bodyPr>
              <a:lstStyle/>
              <a:p>
                <a:endParaRPr lang="es-ES"/>
              </a:p>
            </p:txBody>
          </p:sp>
          <p:sp>
            <p:nvSpPr>
              <p:cNvPr id="32806" name="Line 41"/>
              <p:cNvSpPr>
                <a:spLocks noChangeShapeType="1"/>
              </p:cNvSpPr>
              <p:nvPr/>
            </p:nvSpPr>
            <p:spPr bwMode="invGray">
              <a:xfrm flipV="1">
                <a:off x="2412" y="1944"/>
                <a:ext cx="0" cy="627"/>
              </a:xfrm>
              <a:prstGeom prst="line">
                <a:avLst/>
              </a:prstGeom>
              <a:noFill/>
              <a:ln w="19050">
                <a:solidFill>
                  <a:schemeClr val="tx2"/>
                </a:solidFill>
                <a:prstDash val="sysDot"/>
                <a:round/>
                <a:headEnd/>
                <a:tailEnd/>
              </a:ln>
            </p:spPr>
            <p:txBody>
              <a:bodyPr wrap="none">
                <a:spAutoFit/>
              </a:bodyPr>
              <a:lstStyle/>
              <a:p>
                <a:endParaRPr lang="es-ES"/>
              </a:p>
            </p:txBody>
          </p:sp>
          <p:sp>
            <p:nvSpPr>
              <p:cNvPr id="32807" name="Line 42"/>
              <p:cNvSpPr>
                <a:spLocks noChangeShapeType="1"/>
              </p:cNvSpPr>
              <p:nvPr/>
            </p:nvSpPr>
            <p:spPr bwMode="invGray">
              <a:xfrm>
                <a:off x="2409" y="1944"/>
                <a:ext cx="234" cy="0"/>
              </a:xfrm>
              <a:prstGeom prst="line">
                <a:avLst/>
              </a:prstGeom>
              <a:noFill/>
              <a:ln w="19050">
                <a:solidFill>
                  <a:schemeClr val="tx2"/>
                </a:solidFill>
                <a:prstDash val="sysDot"/>
                <a:round/>
                <a:headEnd/>
                <a:tailEnd/>
              </a:ln>
            </p:spPr>
            <p:txBody>
              <a:bodyPr wrap="none">
                <a:spAutoFit/>
              </a:bodyPr>
              <a:lstStyle/>
              <a:p>
                <a:endParaRPr lang="es-ES"/>
              </a:p>
            </p:txBody>
          </p:sp>
          <p:sp>
            <p:nvSpPr>
              <p:cNvPr id="32808" name="Line 43"/>
              <p:cNvSpPr>
                <a:spLocks noChangeShapeType="1"/>
              </p:cNvSpPr>
              <p:nvPr/>
            </p:nvSpPr>
            <p:spPr bwMode="invGray">
              <a:xfrm flipH="1">
                <a:off x="2406" y="2670"/>
                <a:ext cx="3" cy="936"/>
              </a:xfrm>
              <a:prstGeom prst="line">
                <a:avLst/>
              </a:prstGeom>
              <a:noFill/>
              <a:ln w="19050" cap="rnd">
                <a:solidFill>
                  <a:schemeClr val="tx2"/>
                </a:solidFill>
                <a:prstDash val="sysDot"/>
                <a:round/>
                <a:headEnd/>
                <a:tailEnd/>
              </a:ln>
            </p:spPr>
            <p:txBody>
              <a:bodyPr>
                <a:spAutoFit/>
              </a:bodyPr>
              <a:lstStyle/>
              <a:p>
                <a:endParaRPr lang="es-ES"/>
              </a:p>
            </p:txBody>
          </p:sp>
          <p:sp>
            <p:nvSpPr>
              <p:cNvPr id="32809" name="Line 44"/>
              <p:cNvSpPr>
                <a:spLocks noChangeShapeType="1"/>
              </p:cNvSpPr>
              <p:nvPr/>
            </p:nvSpPr>
            <p:spPr bwMode="invGray">
              <a:xfrm flipV="1">
                <a:off x="2403" y="3609"/>
                <a:ext cx="234" cy="0"/>
              </a:xfrm>
              <a:prstGeom prst="line">
                <a:avLst/>
              </a:prstGeom>
              <a:noFill/>
              <a:ln w="19050">
                <a:solidFill>
                  <a:schemeClr val="tx2"/>
                </a:solidFill>
                <a:prstDash val="sysDot"/>
                <a:round/>
                <a:headEnd/>
                <a:tailEnd/>
              </a:ln>
            </p:spPr>
            <p:txBody>
              <a:bodyPr wrap="none">
                <a:spAutoFit/>
              </a:bodyPr>
              <a:lstStyle/>
              <a:p>
                <a:endParaRPr lang="es-ES"/>
              </a:p>
            </p:txBody>
          </p:sp>
          <p:sp>
            <p:nvSpPr>
              <p:cNvPr id="32810" name="Line 45"/>
              <p:cNvSpPr>
                <a:spLocks noChangeShapeType="1"/>
              </p:cNvSpPr>
              <p:nvPr/>
            </p:nvSpPr>
            <p:spPr bwMode="invGray">
              <a:xfrm flipH="1">
                <a:off x="2181" y="2670"/>
                <a:ext cx="222" cy="0"/>
              </a:xfrm>
              <a:prstGeom prst="line">
                <a:avLst/>
              </a:prstGeom>
              <a:noFill/>
              <a:ln w="19050" cap="rnd">
                <a:solidFill>
                  <a:schemeClr val="tx2"/>
                </a:solidFill>
                <a:prstDash val="sysDot"/>
                <a:round/>
                <a:headEnd/>
                <a:tailEnd type="triangle" w="med" len="med"/>
              </a:ln>
            </p:spPr>
            <p:txBody>
              <a:bodyPr>
                <a:spAutoFit/>
              </a:bodyPr>
              <a:lstStyle/>
              <a:p>
                <a:endParaRPr lang="es-ES"/>
              </a:p>
            </p:txBody>
          </p:sp>
          <p:sp>
            <p:nvSpPr>
              <p:cNvPr id="32811" name="Line 46"/>
              <p:cNvSpPr>
                <a:spLocks noChangeShapeType="1"/>
              </p:cNvSpPr>
              <p:nvPr/>
            </p:nvSpPr>
            <p:spPr bwMode="invGray">
              <a:xfrm flipH="1">
                <a:off x="2640" y="2616"/>
                <a:ext cx="0" cy="102"/>
              </a:xfrm>
              <a:prstGeom prst="line">
                <a:avLst/>
              </a:prstGeom>
              <a:noFill/>
              <a:ln w="19050" cap="rnd">
                <a:solidFill>
                  <a:schemeClr val="tx2"/>
                </a:solidFill>
                <a:prstDash val="sysDot"/>
                <a:round/>
                <a:headEnd/>
                <a:tailEnd type="triangle" w="med" len="med"/>
              </a:ln>
            </p:spPr>
            <p:txBody>
              <a:bodyPr>
                <a:spAutoFit/>
              </a:bodyPr>
              <a:lstStyle/>
              <a:p>
                <a:endParaRPr lang="es-ES"/>
              </a:p>
            </p:txBody>
          </p:sp>
          <p:sp>
            <p:nvSpPr>
              <p:cNvPr id="32812" name="Line 47"/>
              <p:cNvSpPr>
                <a:spLocks noChangeShapeType="1"/>
              </p:cNvSpPr>
              <p:nvPr/>
            </p:nvSpPr>
            <p:spPr bwMode="invGray">
              <a:xfrm rot="5400000">
                <a:off x="2502" y="3558"/>
                <a:ext cx="0" cy="102"/>
              </a:xfrm>
              <a:prstGeom prst="line">
                <a:avLst/>
              </a:prstGeom>
              <a:noFill/>
              <a:ln w="19050" cap="rnd">
                <a:solidFill>
                  <a:schemeClr val="tx2"/>
                </a:solidFill>
                <a:prstDash val="sysDot"/>
                <a:round/>
                <a:headEnd/>
                <a:tailEnd type="triangle" w="med" len="med"/>
              </a:ln>
            </p:spPr>
            <p:txBody>
              <a:bodyPr>
                <a:spAutoFit/>
              </a:bodyPr>
              <a:lstStyle/>
              <a:p>
                <a:endParaRPr lang="es-ES"/>
              </a:p>
            </p:txBody>
          </p:sp>
          <p:sp>
            <p:nvSpPr>
              <p:cNvPr id="32813" name="Line 48"/>
              <p:cNvSpPr>
                <a:spLocks noChangeShapeType="1"/>
              </p:cNvSpPr>
              <p:nvPr/>
            </p:nvSpPr>
            <p:spPr bwMode="invGray">
              <a:xfrm rot="16200000" flipV="1">
                <a:off x="2374" y="2048"/>
                <a:ext cx="75" cy="0"/>
              </a:xfrm>
              <a:prstGeom prst="line">
                <a:avLst/>
              </a:prstGeom>
              <a:noFill/>
              <a:ln w="19050" cap="rnd">
                <a:solidFill>
                  <a:schemeClr val="tx2"/>
                </a:solidFill>
                <a:prstDash val="sysDot"/>
                <a:round/>
                <a:headEnd/>
                <a:tailEnd type="triangle" w="med" len="med"/>
              </a:ln>
            </p:spPr>
            <p:txBody>
              <a:bodyPr>
                <a:spAutoFit/>
              </a:bodyPr>
              <a:lstStyle/>
              <a:p>
                <a:endParaRPr lang="es-ES"/>
              </a:p>
            </p:txBody>
          </p:sp>
          <p:sp>
            <p:nvSpPr>
              <p:cNvPr id="236593" name="Text Box 49"/>
              <p:cNvSpPr txBox="1">
                <a:spLocks noChangeArrowheads="1"/>
              </p:cNvSpPr>
              <p:nvPr/>
            </p:nvSpPr>
            <p:spPr bwMode="invGray">
              <a:xfrm>
                <a:off x="2670" y="1878"/>
                <a:ext cx="1056" cy="189"/>
              </a:xfrm>
              <a:prstGeom prst="rect">
                <a:avLst/>
              </a:prstGeom>
              <a:noFill/>
              <a:ln w="12700" algn="ctr">
                <a:noFill/>
                <a:miter lim="800000"/>
                <a:headEnd/>
                <a:tailEnd/>
              </a:ln>
              <a:effectLst/>
            </p:spPr>
            <p:txBody>
              <a:bodyPr>
                <a:spAutoFit/>
              </a:bodyPr>
              <a:lstStyle/>
              <a:p>
                <a:pPr algn="ctr" eaLnBrk="0" hangingPunct="0">
                  <a:lnSpc>
                    <a:spcPct val="85000"/>
                  </a:lnSpc>
                  <a:spcBef>
                    <a:spcPct val="50000"/>
                  </a:spcBef>
                  <a:defRPr/>
                </a:pPr>
                <a:r>
                  <a:rPr lang="es-ES" sz="1600" smtClean="0">
                    <a:solidFill>
                      <a:schemeClr val="tx2"/>
                    </a:solidFill>
                    <a:effectLst>
                      <a:outerShdw blurRad="38100" dist="38100" dir="2700000" algn="tl">
                        <a:srgbClr val="000000"/>
                      </a:outerShdw>
                    </a:effectLst>
                  </a:rPr>
                  <a:t>aspnet_isapi.dll</a:t>
                </a:r>
                <a:endParaRPr lang="es-ES" sz="1600">
                  <a:solidFill>
                    <a:schemeClr val="tx2"/>
                  </a:solidFill>
                  <a:effectLst>
                    <a:outerShdw blurRad="38100" dist="38100" dir="2700000" algn="tl">
                      <a:srgbClr val="000000"/>
                    </a:outerShdw>
                  </a:effectLst>
                </a:endParaRPr>
              </a:p>
            </p:txBody>
          </p:sp>
        </p:grpSp>
      </p:gr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invGray">
          <a:xfrm>
            <a:off x="393700" y="2120900"/>
            <a:ext cx="2876550" cy="379413"/>
          </a:xfrm>
          <a:prstGeom prst="roundRect">
            <a:avLst>
              <a:gd name="adj" fmla="val 5597"/>
            </a:avLst>
          </a:prstGeom>
          <a:solidFill>
            <a:schemeClr val="tx1">
              <a:alpha val="30196"/>
            </a:schemeClr>
          </a:solidFill>
          <a:ln w="12700" algn="ctr">
            <a:noFill/>
            <a:round/>
            <a:headEnd/>
            <a:tailEnd/>
          </a:ln>
        </p:spPr>
        <p:txBody>
          <a:bodyPr lIns="91436" tIns="45718" rIns="91436" bIns="45718" anchor="ctr">
            <a:spAutoFit/>
          </a:bodyPr>
          <a:lstStyle/>
          <a:p>
            <a:endParaRPr lang="es-ES"/>
          </a:p>
        </p:txBody>
      </p:sp>
      <p:sp>
        <p:nvSpPr>
          <p:cNvPr id="239620" name="Rectangle 4"/>
          <p:cNvSpPr>
            <a:spLocks noGrp="1" noChangeArrowheads="1"/>
          </p:cNvSpPr>
          <p:nvPr>
            <p:ph type="body" sz="half" idx="2"/>
          </p:nvPr>
        </p:nvSpPr>
        <p:spPr>
          <a:xfrm>
            <a:off x="4913313" y="1747838"/>
            <a:ext cx="3786187" cy="3585597"/>
          </a:xfrm>
        </p:spPr>
        <p:txBody>
          <a:bodyPr/>
          <a:lstStyle/>
          <a:p>
            <a:pPr>
              <a:defRPr/>
            </a:pPr>
            <a:r>
              <a:rPr lang="es-ES" b="1" dirty="0" smtClean="0"/>
              <a:t>Dos modos</a:t>
            </a:r>
          </a:p>
          <a:p>
            <a:pPr lvl="1">
              <a:defRPr/>
            </a:pPr>
            <a:r>
              <a:rPr lang="es-ES" dirty="0" smtClean="0">
                <a:solidFill>
                  <a:srgbClr val="FFC000"/>
                </a:solidFill>
              </a:rPr>
              <a:t>Clásico</a:t>
            </a:r>
            <a:r>
              <a:rPr lang="es-ES" dirty="0" smtClean="0">
                <a:solidFill>
                  <a:schemeClr val="tx2"/>
                </a:solidFill>
              </a:rPr>
              <a:t> </a:t>
            </a:r>
            <a:r>
              <a:rPr lang="es-ES" sz="1800" dirty="0" smtClean="0"/>
              <a:t>(como ISAPI)</a:t>
            </a:r>
          </a:p>
          <a:p>
            <a:pPr lvl="1">
              <a:defRPr/>
            </a:pPr>
            <a:r>
              <a:rPr lang="es-ES" dirty="0" smtClean="0">
                <a:solidFill>
                  <a:srgbClr val="FFC000"/>
                </a:solidFill>
              </a:rPr>
              <a:t>Modo Integrado</a:t>
            </a:r>
          </a:p>
          <a:p>
            <a:pPr lvl="2">
              <a:defRPr/>
            </a:pPr>
            <a:r>
              <a:rPr lang="es-ES" sz="2000" dirty="0" smtClean="0"/>
              <a:t>Lo módulos de .</a:t>
            </a:r>
            <a:r>
              <a:rPr lang="es-ES" sz="1800" dirty="0" smtClean="0"/>
              <a:t>NET se enchufan directamente en la pipeline</a:t>
            </a:r>
          </a:p>
          <a:p>
            <a:pPr lvl="2">
              <a:defRPr/>
            </a:pPr>
            <a:r>
              <a:rPr lang="es-ES" sz="1800" dirty="0" smtClean="0"/>
              <a:t>Procesan todas las peticiones</a:t>
            </a:r>
          </a:p>
          <a:p>
            <a:pPr lvl="2">
              <a:defRPr/>
            </a:pPr>
            <a:r>
              <a:rPr lang="es-ES" sz="1800" dirty="0" smtClean="0"/>
              <a:t>Fidelidad total en tiempo de ejecución</a:t>
            </a:r>
          </a:p>
        </p:txBody>
      </p:sp>
      <p:sp>
        <p:nvSpPr>
          <p:cNvPr id="12293" name="AutoShape 9"/>
          <p:cNvSpPr>
            <a:spLocks noChangeArrowheads="1"/>
          </p:cNvSpPr>
          <p:nvPr/>
        </p:nvSpPr>
        <p:spPr bwMode="invGray">
          <a:xfrm>
            <a:off x="3660775" y="5829300"/>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Log</a:t>
            </a:r>
          </a:p>
        </p:txBody>
      </p:sp>
      <p:sp>
        <p:nvSpPr>
          <p:cNvPr id="12294" name="AutoShape 10"/>
          <p:cNvSpPr>
            <a:spLocks noChangeArrowheads="1"/>
          </p:cNvSpPr>
          <p:nvPr/>
        </p:nvSpPr>
        <p:spPr bwMode="invGray">
          <a:xfrm>
            <a:off x="3465513" y="5400675"/>
            <a:ext cx="125412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Compress</a:t>
            </a:r>
          </a:p>
        </p:txBody>
      </p:sp>
      <p:sp>
        <p:nvSpPr>
          <p:cNvPr id="12295" name="AutoShape 11"/>
          <p:cNvSpPr>
            <a:spLocks noChangeArrowheads="1"/>
          </p:cNvSpPr>
          <p:nvPr/>
        </p:nvSpPr>
        <p:spPr bwMode="invGray">
          <a:xfrm>
            <a:off x="3665538" y="1600200"/>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Basic</a:t>
            </a:r>
          </a:p>
        </p:txBody>
      </p:sp>
      <p:sp>
        <p:nvSpPr>
          <p:cNvPr id="12296" name="AutoShape 12"/>
          <p:cNvSpPr>
            <a:spLocks noChangeArrowheads="1"/>
          </p:cNvSpPr>
          <p:nvPr/>
        </p:nvSpPr>
        <p:spPr bwMode="invGray">
          <a:xfrm>
            <a:off x="3654425" y="3665538"/>
            <a:ext cx="874713" cy="565150"/>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Static File</a:t>
            </a:r>
          </a:p>
        </p:txBody>
      </p:sp>
      <p:sp>
        <p:nvSpPr>
          <p:cNvPr id="239629" name="AutoShape 13"/>
          <p:cNvSpPr>
            <a:spLocks noChangeArrowheads="1"/>
          </p:cNvSpPr>
          <p:nvPr/>
        </p:nvSpPr>
        <p:spPr bwMode="invGray">
          <a:xfrm>
            <a:off x="3663950" y="4465638"/>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ISAPI</a:t>
            </a:r>
          </a:p>
        </p:txBody>
      </p:sp>
      <p:sp>
        <p:nvSpPr>
          <p:cNvPr id="239630" name="AutoShape 14"/>
          <p:cNvSpPr>
            <a:spLocks noChangeArrowheads="1"/>
          </p:cNvSpPr>
          <p:nvPr/>
        </p:nvSpPr>
        <p:spPr bwMode="invGray">
          <a:xfrm>
            <a:off x="3665538" y="2022475"/>
            <a:ext cx="850900"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Anon</a:t>
            </a:r>
          </a:p>
        </p:txBody>
      </p:sp>
      <p:sp>
        <p:nvSpPr>
          <p:cNvPr id="12299" name="AutoShape 24"/>
          <p:cNvSpPr>
            <a:spLocks noChangeArrowheads="1"/>
          </p:cNvSpPr>
          <p:nvPr/>
        </p:nvSpPr>
        <p:spPr bwMode="invGray">
          <a:xfrm>
            <a:off x="463550" y="5329238"/>
            <a:ext cx="2730500" cy="354012"/>
          </a:xfrm>
          <a:prstGeom prst="roundRect">
            <a:avLst>
              <a:gd name="adj" fmla="val 0"/>
            </a:avLst>
          </a:prstGeom>
          <a:solidFill>
            <a:schemeClr val="tx1">
              <a:alpha val="30196"/>
            </a:schemeClr>
          </a:solidFill>
          <a:ln w="3175" algn="ctr">
            <a:solidFill>
              <a:schemeClr val="tx1"/>
            </a:solidFill>
            <a:round/>
            <a:headEnd/>
            <a:tailEnd/>
          </a:ln>
        </p:spPr>
        <p:txBody>
          <a:bodyPr lIns="91436" tIns="45718" rIns="91436" bIns="45718" anchor="ctr">
            <a:spAutoFit/>
          </a:bodyPr>
          <a:lstStyle/>
          <a:p>
            <a:pPr algn="ctr">
              <a:lnSpc>
                <a:spcPct val="85000"/>
              </a:lnSpc>
              <a:spcBef>
                <a:spcPct val="20000"/>
              </a:spcBef>
            </a:pPr>
            <a:r>
              <a:rPr lang="es-ES" sz="2000" b="1">
                <a:solidFill>
                  <a:srgbClr val="1D154B"/>
                </a:solidFill>
              </a:rPr>
              <a:t>SendResponse</a:t>
            </a:r>
          </a:p>
        </p:txBody>
      </p:sp>
      <p:sp>
        <p:nvSpPr>
          <p:cNvPr id="12300" name="AutoShape 25"/>
          <p:cNvSpPr>
            <a:spLocks noChangeArrowheads="1"/>
          </p:cNvSpPr>
          <p:nvPr/>
        </p:nvSpPr>
        <p:spPr bwMode="invGray">
          <a:xfrm>
            <a:off x="463550" y="2251075"/>
            <a:ext cx="2730500" cy="354013"/>
          </a:xfrm>
          <a:prstGeom prst="roundRect">
            <a:avLst>
              <a:gd name="adj" fmla="val 0"/>
            </a:avLst>
          </a:prstGeom>
          <a:solidFill>
            <a:schemeClr val="tx1">
              <a:alpha val="30196"/>
            </a:schemeClr>
          </a:solidFill>
          <a:ln w="3175" algn="ctr">
            <a:solidFill>
              <a:schemeClr val="tx1"/>
            </a:solidFill>
            <a:round/>
            <a:headEnd/>
            <a:tailEnd/>
          </a:ln>
        </p:spPr>
        <p:txBody>
          <a:bodyPr lIns="91436" tIns="45718" rIns="91436" bIns="45718" anchor="ctr">
            <a:spAutoFit/>
          </a:bodyPr>
          <a:lstStyle/>
          <a:p>
            <a:pPr algn="ctr">
              <a:lnSpc>
                <a:spcPct val="85000"/>
              </a:lnSpc>
              <a:spcBef>
                <a:spcPct val="20000"/>
              </a:spcBef>
            </a:pPr>
            <a:r>
              <a:rPr lang="es-ES" sz="2000" b="1">
                <a:solidFill>
                  <a:srgbClr val="1D154B"/>
                </a:solidFill>
              </a:rPr>
              <a:t>Authentication</a:t>
            </a:r>
          </a:p>
        </p:txBody>
      </p:sp>
      <p:sp>
        <p:nvSpPr>
          <p:cNvPr id="12301" name="AutoShape 26"/>
          <p:cNvSpPr>
            <a:spLocks noChangeArrowheads="1"/>
          </p:cNvSpPr>
          <p:nvPr/>
        </p:nvSpPr>
        <p:spPr bwMode="invGray">
          <a:xfrm>
            <a:off x="473075" y="2719388"/>
            <a:ext cx="2730500" cy="350837"/>
          </a:xfrm>
          <a:prstGeom prst="roundRect">
            <a:avLst>
              <a:gd name="adj" fmla="val 0"/>
            </a:avLst>
          </a:prstGeom>
          <a:solidFill>
            <a:schemeClr val="tx1">
              <a:alpha val="30196"/>
            </a:schemeClr>
          </a:solidFill>
          <a:ln w="9525" algn="ctr">
            <a:noFill/>
            <a:round/>
            <a:headEnd/>
            <a:tailEnd/>
          </a:ln>
        </p:spPr>
        <p:txBody>
          <a:bodyPr lIns="91436" tIns="45718" rIns="91436" bIns="45718" anchor="ctr">
            <a:spAutoFit/>
          </a:bodyPr>
          <a:lstStyle/>
          <a:p>
            <a:pPr algn="ctr">
              <a:lnSpc>
                <a:spcPct val="85000"/>
              </a:lnSpc>
              <a:spcBef>
                <a:spcPct val="20000"/>
              </a:spcBef>
            </a:pPr>
            <a:r>
              <a:rPr lang="es-ES" sz="2000">
                <a:solidFill>
                  <a:schemeClr val="bg1"/>
                </a:solidFill>
              </a:rPr>
              <a:t>Authorization</a:t>
            </a:r>
          </a:p>
        </p:txBody>
      </p:sp>
      <p:sp>
        <p:nvSpPr>
          <p:cNvPr id="12302" name="AutoShape 28"/>
          <p:cNvSpPr>
            <a:spLocks noChangeArrowheads="1"/>
          </p:cNvSpPr>
          <p:nvPr/>
        </p:nvSpPr>
        <p:spPr bwMode="invGray">
          <a:xfrm>
            <a:off x="473075" y="3195638"/>
            <a:ext cx="2730500" cy="350837"/>
          </a:xfrm>
          <a:prstGeom prst="roundRect">
            <a:avLst>
              <a:gd name="adj" fmla="val 0"/>
            </a:avLst>
          </a:prstGeom>
          <a:solidFill>
            <a:schemeClr val="tx1">
              <a:alpha val="30196"/>
            </a:schemeClr>
          </a:solidFill>
          <a:ln w="9525" algn="ctr">
            <a:noFill/>
            <a:round/>
            <a:headEnd/>
            <a:tailEnd/>
          </a:ln>
        </p:spPr>
        <p:txBody>
          <a:bodyPr lIns="91436" tIns="45718" rIns="91436" bIns="45718" anchor="ctr">
            <a:spAutoFit/>
          </a:bodyPr>
          <a:lstStyle/>
          <a:p>
            <a:pPr algn="ctr">
              <a:lnSpc>
                <a:spcPct val="85000"/>
              </a:lnSpc>
              <a:spcBef>
                <a:spcPct val="20000"/>
              </a:spcBef>
            </a:pPr>
            <a:r>
              <a:rPr lang="es-ES" sz="2000">
                <a:solidFill>
                  <a:schemeClr val="bg1"/>
                </a:solidFill>
              </a:rPr>
              <a:t>ResolveCache</a:t>
            </a:r>
          </a:p>
        </p:txBody>
      </p:sp>
      <p:sp>
        <p:nvSpPr>
          <p:cNvPr id="12303" name="AutoShape 29"/>
          <p:cNvSpPr>
            <a:spLocks noChangeArrowheads="1"/>
          </p:cNvSpPr>
          <p:nvPr/>
        </p:nvSpPr>
        <p:spPr bwMode="invGray">
          <a:xfrm>
            <a:off x="465138" y="3940175"/>
            <a:ext cx="2743200" cy="477838"/>
          </a:xfrm>
          <a:prstGeom prst="roundRect">
            <a:avLst>
              <a:gd name="adj" fmla="val 0"/>
            </a:avLst>
          </a:prstGeom>
          <a:solidFill>
            <a:schemeClr val="tx1">
              <a:alpha val="30196"/>
            </a:schemeClr>
          </a:solidFill>
          <a:ln w="3175" algn="ctr">
            <a:solidFill>
              <a:schemeClr val="tx1"/>
            </a:solidFill>
            <a:round/>
            <a:headEnd/>
            <a:tailEnd/>
          </a:ln>
        </p:spPr>
        <p:txBody>
          <a:bodyPr lIns="91436" tIns="0" rIns="91436" bIns="45718" anchorCtr="1">
            <a:spAutoFit/>
          </a:bodyPr>
          <a:lstStyle/>
          <a:p>
            <a:pPr algn="ctr">
              <a:lnSpc>
                <a:spcPct val="140000"/>
              </a:lnSpc>
              <a:spcBef>
                <a:spcPct val="10000"/>
              </a:spcBef>
              <a:spcAft>
                <a:spcPct val="55000"/>
              </a:spcAft>
            </a:pPr>
            <a:r>
              <a:rPr lang="es-ES" sz="2000" b="1">
                <a:solidFill>
                  <a:srgbClr val="1D154B"/>
                </a:solidFill>
              </a:rPr>
              <a:t>ExecuteHandler</a:t>
            </a:r>
          </a:p>
        </p:txBody>
      </p:sp>
      <p:sp>
        <p:nvSpPr>
          <p:cNvPr id="12304" name="AutoShape 30"/>
          <p:cNvSpPr>
            <a:spLocks noChangeArrowheads="1"/>
          </p:cNvSpPr>
          <p:nvPr/>
        </p:nvSpPr>
        <p:spPr bwMode="invGray">
          <a:xfrm>
            <a:off x="463550" y="4900613"/>
            <a:ext cx="2730500" cy="350837"/>
          </a:xfrm>
          <a:prstGeom prst="roundRect">
            <a:avLst>
              <a:gd name="adj" fmla="val 0"/>
            </a:avLst>
          </a:prstGeom>
          <a:solidFill>
            <a:schemeClr val="tx1">
              <a:alpha val="30196"/>
            </a:schemeClr>
          </a:solidFill>
          <a:ln w="9525" algn="ctr">
            <a:noFill/>
            <a:round/>
            <a:headEnd/>
            <a:tailEnd/>
          </a:ln>
        </p:spPr>
        <p:txBody>
          <a:bodyPr lIns="91436" tIns="45718" rIns="91436" bIns="45718" anchor="ctr">
            <a:spAutoFit/>
          </a:bodyPr>
          <a:lstStyle/>
          <a:p>
            <a:pPr algn="ctr">
              <a:lnSpc>
                <a:spcPct val="85000"/>
              </a:lnSpc>
              <a:spcBef>
                <a:spcPct val="20000"/>
              </a:spcBef>
            </a:pPr>
            <a:r>
              <a:rPr lang="es-ES" sz="2000">
                <a:solidFill>
                  <a:schemeClr val="bg1"/>
                </a:solidFill>
              </a:rPr>
              <a:t>UpdateCache</a:t>
            </a:r>
          </a:p>
        </p:txBody>
      </p:sp>
      <p:sp>
        <p:nvSpPr>
          <p:cNvPr id="12305" name="AutoShape 31"/>
          <p:cNvSpPr>
            <a:spLocks noChangeArrowheads="1"/>
          </p:cNvSpPr>
          <p:nvPr/>
        </p:nvSpPr>
        <p:spPr bwMode="invGray">
          <a:xfrm>
            <a:off x="463550" y="4452938"/>
            <a:ext cx="2730500" cy="350837"/>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sz="2000" b="1">
                <a:solidFill>
                  <a:schemeClr val="bg1"/>
                </a:solidFill>
              </a:rPr>
              <a:t>…</a:t>
            </a:r>
          </a:p>
        </p:txBody>
      </p:sp>
      <p:sp>
        <p:nvSpPr>
          <p:cNvPr id="12306" name="AutoShape 32"/>
          <p:cNvSpPr>
            <a:spLocks noChangeArrowheads="1"/>
          </p:cNvSpPr>
          <p:nvPr/>
        </p:nvSpPr>
        <p:spPr bwMode="invGray">
          <a:xfrm>
            <a:off x="463550" y="3509963"/>
            <a:ext cx="2730500" cy="350837"/>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sz="2000" b="1">
                <a:solidFill>
                  <a:schemeClr val="bg1"/>
                </a:solidFill>
              </a:rPr>
              <a:t>…</a:t>
            </a:r>
          </a:p>
        </p:txBody>
      </p:sp>
      <p:sp>
        <p:nvSpPr>
          <p:cNvPr id="239649" name="Line 33"/>
          <p:cNvSpPr>
            <a:spLocks noChangeShapeType="1"/>
          </p:cNvSpPr>
          <p:nvPr/>
        </p:nvSpPr>
        <p:spPr bwMode="invGray">
          <a:xfrm flipV="1">
            <a:off x="3127375" y="1901825"/>
            <a:ext cx="566738" cy="523875"/>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50" name="Line 34"/>
          <p:cNvSpPr>
            <a:spLocks noChangeShapeType="1"/>
          </p:cNvSpPr>
          <p:nvPr/>
        </p:nvSpPr>
        <p:spPr bwMode="invGray">
          <a:xfrm flipV="1">
            <a:off x="3122613" y="2239963"/>
            <a:ext cx="571500" cy="195262"/>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52" name="Line 36"/>
          <p:cNvSpPr>
            <a:spLocks noChangeShapeType="1"/>
          </p:cNvSpPr>
          <p:nvPr/>
        </p:nvSpPr>
        <p:spPr bwMode="invGray">
          <a:xfrm flipV="1">
            <a:off x="3170238" y="3973513"/>
            <a:ext cx="514350" cy="219075"/>
          </a:xfrm>
          <a:prstGeom prst="line">
            <a:avLst/>
          </a:prstGeom>
          <a:noFill/>
          <a:ln w="38100" cap="rnd">
            <a:solidFill>
              <a:schemeClr val="tx1"/>
            </a:solidFill>
            <a:prstDash val="sysDot"/>
            <a:round/>
            <a:headEnd/>
            <a:tailEnd type="triangle" w="med" len="med"/>
          </a:ln>
        </p:spPr>
        <p:txBody>
          <a:bodyPr lIns="91436" tIns="45718" rIns="91436" bIns="45718">
            <a:spAutoFit/>
          </a:bodyPr>
          <a:lstStyle/>
          <a:p>
            <a:endParaRPr lang="es-ES"/>
          </a:p>
        </p:txBody>
      </p:sp>
      <p:sp>
        <p:nvSpPr>
          <p:cNvPr id="239653" name="Line 37"/>
          <p:cNvSpPr>
            <a:spLocks noChangeShapeType="1"/>
          </p:cNvSpPr>
          <p:nvPr/>
        </p:nvSpPr>
        <p:spPr bwMode="invGray">
          <a:xfrm>
            <a:off x="3170238" y="4187825"/>
            <a:ext cx="504825" cy="385763"/>
          </a:xfrm>
          <a:prstGeom prst="line">
            <a:avLst/>
          </a:prstGeom>
          <a:noFill/>
          <a:ln w="38100" cap="rnd">
            <a:solidFill>
              <a:schemeClr val="tx1"/>
            </a:solidFill>
            <a:prstDash val="sysDot"/>
            <a:round/>
            <a:headEnd/>
            <a:tailEnd type="triangle" w="med" len="med"/>
          </a:ln>
        </p:spPr>
        <p:txBody>
          <a:bodyPr lIns="91436" tIns="45718" rIns="91436" bIns="45718">
            <a:spAutoFit/>
          </a:bodyPr>
          <a:lstStyle/>
          <a:p>
            <a:endParaRPr lang="es-ES"/>
          </a:p>
        </p:txBody>
      </p:sp>
      <p:sp>
        <p:nvSpPr>
          <p:cNvPr id="239654" name="Line 38"/>
          <p:cNvSpPr>
            <a:spLocks noChangeShapeType="1"/>
          </p:cNvSpPr>
          <p:nvPr/>
        </p:nvSpPr>
        <p:spPr bwMode="invGray">
          <a:xfrm flipV="1">
            <a:off x="3170238" y="5487988"/>
            <a:ext cx="300037" cy="95250"/>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55" name="Line 39"/>
          <p:cNvSpPr>
            <a:spLocks noChangeShapeType="1"/>
          </p:cNvSpPr>
          <p:nvPr/>
        </p:nvSpPr>
        <p:spPr bwMode="invGray">
          <a:xfrm>
            <a:off x="3165475" y="5583238"/>
            <a:ext cx="485775" cy="381000"/>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58" name="AutoShape 42"/>
          <p:cNvSpPr>
            <a:spLocks noChangeArrowheads="1"/>
          </p:cNvSpPr>
          <p:nvPr/>
        </p:nvSpPr>
        <p:spPr bwMode="invGray">
          <a:xfrm>
            <a:off x="5022850" y="3749675"/>
            <a:ext cx="2105025" cy="379413"/>
          </a:xfrm>
          <a:prstGeom prst="roundRect">
            <a:avLst>
              <a:gd name="adj" fmla="val 5597"/>
            </a:avLst>
          </a:prstGeom>
          <a:solidFill>
            <a:schemeClr val="accent1">
              <a:alpha val="30196"/>
            </a:schemeClr>
          </a:solidFill>
          <a:ln w="12700" algn="ctr">
            <a:noFill/>
            <a:round/>
            <a:headEnd/>
            <a:tailEnd/>
          </a:ln>
        </p:spPr>
        <p:txBody>
          <a:bodyPr lIns="91436" tIns="45718" rIns="91436" bIns="45718" anchor="ctr">
            <a:spAutoFit/>
          </a:bodyPr>
          <a:lstStyle/>
          <a:p>
            <a:endParaRPr lang="es-ES"/>
          </a:p>
        </p:txBody>
      </p:sp>
      <p:sp>
        <p:nvSpPr>
          <p:cNvPr id="239659" name="Line 43"/>
          <p:cNvSpPr>
            <a:spLocks noChangeShapeType="1"/>
          </p:cNvSpPr>
          <p:nvPr/>
        </p:nvSpPr>
        <p:spPr bwMode="invGray">
          <a:xfrm flipV="1">
            <a:off x="5199063" y="3554413"/>
            <a:ext cx="4762" cy="2662237"/>
          </a:xfrm>
          <a:prstGeom prst="line">
            <a:avLst/>
          </a:prstGeom>
          <a:noFill/>
          <a:ln w="19050">
            <a:solidFill>
              <a:schemeClr val="tx2"/>
            </a:solidFill>
            <a:prstDash val="sysDot"/>
            <a:round/>
            <a:headEnd/>
            <a:tailEnd/>
          </a:ln>
        </p:spPr>
        <p:txBody>
          <a:bodyPr lIns="91436" tIns="45718" rIns="91436" bIns="45718">
            <a:spAutoFit/>
          </a:bodyPr>
          <a:lstStyle/>
          <a:p>
            <a:endParaRPr lang="es-ES"/>
          </a:p>
        </p:txBody>
      </p:sp>
      <p:sp>
        <p:nvSpPr>
          <p:cNvPr id="239660" name="AutoShape 44"/>
          <p:cNvSpPr>
            <a:spLocks noChangeArrowheads="1"/>
          </p:cNvSpPr>
          <p:nvPr/>
        </p:nvSpPr>
        <p:spPr bwMode="invGray">
          <a:xfrm>
            <a:off x="5086350" y="3819525"/>
            <a:ext cx="1971675" cy="331788"/>
          </a:xfrm>
          <a:prstGeom prst="roundRect">
            <a:avLst>
              <a:gd name="adj" fmla="val 16667"/>
            </a:avLst>
          </a:prstGeom>
          <a:solidFill>
            <a:srgbClr val="FFB601">
              <a:alpha val="59999"/>
            </a:srgbClr>
          </a:solidFill>
          <a:ln w="9525" algn="ctr">
            <a:noFill/>
            <a:round/>
            <a:headEnd/>
            <a:tailEnd/>
          </a:ln>
        </p:spPr>
        <p:txBody>
          <a:bodyPr lIns="91436" tIns="45718" rIns="91436" bIns="45718" anchor="ctr">
            <a:spAutoFit/>
          </a:bodyPr>
          <a:lstStyle/>
          <a:p>
            <a:pPr algn="ctr">
              <a:lnSpc>
                <a:spcPct val="85000"/>
              </a:lnSpc>
              <a:spcBef>
                <a:spcPct val="20000"/>
              </a:spcBef>
            </a:pPr>
            <a:r>
              <a:rPr lang="es-ES" sz="1600" b="1">
                <a:solidFill>
                  <a:schemeClr val="bg2"/>
                </a:solidFill>
              </a:rPr>
              <a:t>Authentication</a:t>
            </a:r>
          </a:p>
        </p:txBody>
      </p:sp>
      <p:sp>
        <p:nvSpPr>
          <p:cNvPr id="239661" name="AutoShape 45"/>
          <p:cNvSpPr>
            <a:spLocks noChangeArrowheads="1"/>
          </p:cNvSpPr>
          <p:nvPr/>
        </p:nvSpPr>
        <p:spPr bwMode="invGray">
          <a:xfrm>
            <a:off x="5153025" y="4108450"/>
            <a:ext cx="800100" cy="304800"/>
          </a:xfrm>
          <a:prstGeom prst="roundRect">
            <a:avLst>
              <a:gd name="adj" fmla="val 16667"/>
            </a:avLst>
          </a:prstGeom>
          <a:solidFill>
            <a:srgbClr val="990000">
              <a:alpha val="94901"/>
            </a:srgbClr>
          </a:solidFill>
          <a:ln w="12700" algn="ctr">
            <a:solidFill>
              <a:srgbClr val="CC3300"/>
            </a:solidFill>
            <a:round/>
            <a:headEnd/>
            <a:tailEnd/>
          </a:ln>
        </p:spPr>
        <p:txBody>
          <a:bodyPr lIns="91436" tIns="45718" rIns="91436" bIns="45718" anchor="ctr">
            <a:spAutoFit/>
          </a:bodyPr>
          <a:lstStyle/>
          <a:p>
            <a:pPr algn="ctr">
              <a:lnSpc>
                <a:spcPct val="85000"/>
              </a:lnSpc>
              <a:spcBef>
                <a:spcPct val="20000"/>
              </a:spcBef>
            </a:pPr>
            <a:r>
              <a:rPr lang="es-ES" sz="1400" b="1"/>
              <a:t>Forms</a:t>
            </a:r>
          </a:p>
        </p:txBody>
      </p:sp>
      <p:sp>
        <p:nvSpPr>
          <p:cNvPr id="239662" name="AutoShape 46"/>
          <p:cNvSpPr>
            <a:spLocks noChangeArrowheads="1"/>
          </p:cNvSpPr>
          <p:nvPr/>
        </p:nvSpPr>
        <p:spPr bwMode="invGray">
          <a:xfrm>
            <a:off x="5991225" y="4110038"/>
            <a:ext cx="1009650" cy="304800"/>
          </a:xfrm>
          <a:prstGeom prst="roundRect">
            <a:avLst>
              <a:gd name="adj" fmla="val 16667"/>
            </a:avLst>
          </a:prstGeom>
          <a:solidFill>
            <a:srgbClr val="990000">
              <a:alpha val="94901"/>
            </a:srgbClr>
          </a:solidFill>
          <a:ln w="12700" algn="ctr">
            <a:solidFill>
              <a:srgbClr val="CC3300"/>
            </a:solidFill>
            <a:round/>
            <a:headEnd/>
            <a:tailEnd/>
          </a:ln>
        </p:spPr>
        <p:txBody>
          <a:bodyPr lIns="91436" tIns="45718" rIns="91436" bIns="45718" anchor="ctr">
            <a:spAutoFit/>
          </a:bodyPr>
          <a:lstStyle/>
          <a:p>
            <a:pPr algn="ctr">
              <a:lnSpc>
                <a:spcPct val="85000"/>
              </a:lnSpc>
              <a:spcBef>
                <a:spcPct val="20000"/>
              </a:spcBef>
            </a:pPr>
            <a:r>
              <a:rPr lang="es-ES" sz="1400" b="1"/>
              <a:t>Windows</a:t>
            </a:r>
          </a:p>
        </p:txBody>
      </p:sp>
      <p:sp>
        <p:nvSpPr>
          <p:cNvPr id="239663" name="AutoShape 47"/>
          <p:cNvSpPr>
            <a:spLocks noChangeArrowheads="1"/>
          </p:cNvSpPr>
          <p:nvPr/>
        </p:nvSpPr>
        <p:spPr bwMode="invGray">
          <a:xfrm>
            <a:off x="5087938" y="4894263"/>
            <a:ext cx="996950" cy="565150"/>
          </a:xfrm>
          <a:prstGeom prst="roundRect">
            <a:avLst>
              <a:gd name="adj" fmla="val 16667"/>
            </a:avLst>
          </a:prstGeom>
          <a:solidFill>
            <a:srgbClr val="FFB601">
              <a:alpha val="59999"/>
            </a:srgbClr>
          </a:solidFill>
          <a:ln w="9525" algn="ctr">
            <a:noFill/>
            <a:round/>
            <a:headEnd/>
            <a:tailEnd/>
          </a:ln>
        </p:spPr>
        <p:txBody>
          <a:bodyPr lIns="91436" tIns="45718" rIns="91436" bIns="45718" anchor="ctr">
            <a:spAutoFit/>
          </a:bodyPr>
          <a:lstStyle/>
          <a:p>
            <a:pPr algn="ctr">
              <a:lnSpc>
                <a:spcPct val="85000"/>
              </a:lnSpc>
              <a:spcBef>
                <a:spcPct val="20000"/>
              </a:spcBef>
            </a:pPr>
            <a:r>
              <a:rPr lang="es-ES" sz="1600" b="1">
                <a:solidFill>
                  <a:schemeClr val="bg2"/>
                </a:solidFill>
              </a:rPr>
              <a:t>Map Handler</a:t>
            </a:r>
          </a:p>
        </p:txBody>
      </p:sp>
      <p:sp>
        <p:nvSpPr>
          <p:cNvPr id="239664" name="AutoShape 48"/>
          <p:cNvSpPr>
            <a:spLocks noChangeArrowheads="1"/>
          </p:cNvSpPr>
          <p:nvPr/>
        </p:nvSpPr>
        <p:spPr bwMode="invGray">
          <a:xfrm>
            <a:off x="6253163" y="4727575"/>
            <a:ext cx="800100" cy="304800"/>
          </a:xfrm>
          <a:prstGeom prst="roundRect">
            <a:avLst>
              <a:gd name="adj" fmla="val 16667"/>
            </a:avLst>
          </a:prstGeom>
          <a:solidFill>
            <a:srgbClr val="990000">
              <a:alpha val="94901"/>
            </a:srgbClr>
          </a:solidFill>
          <a:ln w="12700" algn="ctr">
            <a:solidFill>
              <a:srgbClr val="CC3300"/>
            </a:solidFill>
            <a:round/>
            <a:headEnd/>
            <a:tailEnd/>
          </a:ln>
        </p:spPr>
        <p:txBody>
          <a:bodyPr lIns="91436" tIns="45718" rIns="91436" bIns="45718" anchor="ctr">
            <a:spAutoFit/>
          </a:bodyPr>
          <a:lstStyle/>
          <a:p>
            <a:pPr algn="ctr">
              <a:lnSpc>
                <a:spcPct val="85000"/>
              </a:lnSpc>
              <a:spcBef>
                <a:spcPct val="20000"/>
              </a:spcBef>
            </a:pPr>
            <a:r>
              <a:rPr lang="es-ES" sz="1400" b="1"/>
              <a:t>ASPX</a:t>
            </a:r>
          </a:p>
        </p:txBody>
      </p:sp>
      <p:sp>
        <p:nvSpPr>
          <p:cNvPr id="239665" name="AutoShape 49"/>
          <p:cNvSpPr>
            <a:spLocks noChangeArrowheads="1"/>
          </p:cNvSpPr>
          <p:nvPr/>
        </p:nvSpPr>
        <p:spPr bwMode="invGray">
          <a:xfrm>
            <a:off x="6253163" y="5080000"/>
            <a:ext cx="800100" cy="304800"/>
          </a:xfrm>
          <a:prstGeom prst="roundRect">
            <a:avLst>
              <a:gd name="adj" fmla="val 16667"/>
            </a:avLst>
          </a:prstGeom>
          <a:solidFill>
            <a:srgbClr val="990000">
              <a:alpha val="94901"/>
            </a:srgbClr>
          </a:solidFill>
          <a:ln w="12700" algn="ctr">
            <a:solidFill>
              <a:srgbClr val="CC3300"/>
            </a:solidFill>
            <a:round/>
            <a:headEnd/>
            <a:tailEnd/>
          </a:ln>
        </p:spPr>
        <p:txBody>
          <a:bodyPr lIns="91436" tIns="45718" rIns="91436" bIns="45718" anchor="ctr">
            <a:spAutoFit/>
          </a:bodyPr>
          <a:lstStyle/>
          <a:p>
            <a:pPr algn="ctr">
              <a:lnSpc>
                <a:spcPct val="85000"/>
              </a:lnSpc>
              <a:spcBef>
                <a:spcPct val="20000"/>
              </a:spcBef>
            </a:pPr>
            <a:r>
              <a:rPr lang="es-ES" sz="1400" b="1"/>
              <a:t>Trace</a:t>
            </a:r>
          </a:p>
        </p:txBody>
      </p:sp>
      <p:sp>
        <p:nvSpPr>
          <p:cNvPr id="239666" name="AutoShape 50"/>
          <p:cNvSpPr>
            <a:spLocks noChangeArrowheads="1"/>
          </p:cNvSpPr>
          <p:nvPr/>
        </p:nvSpPr>
        <p:spPr bwMode="invGray">
          <a:xfrm>
            <a:off x="6253163" y="5432425"/>
            <a:ext cx="800100" cy="304800"/>
          </a:xfrm>
          <a:prstGeom prst="roundRect">
            <a:avLst>
              <a:gd name="adj" fmla="val 16667"/>
            </a:avLst>
          </a:prstGeom>
          <a:solidFill>
            <a:srgbClr val="990000">
              <a:alpha val="94901"/>
            </a:srgbClr>
          </a:solidFill>
          <a:ln w="12700" algn="ctr">
            <a:solidFill>
              <a:srgbClr val="CC3300"/>
            </a:solidFill>
            <a:round/>
            <a:headEnd/>
            <a:tailEnd/>
          </a:ln>
        </p:spPr>
        <p:txBody>
          <a:bodyPr lIns="91436" tIns="45718" rIns="91436" bIns="45718" anchor="ctr">
            <a:spAutoFit/>
          </a:bodyPr>
          <a:lstStyle/>
          <a:p>
            <a:pPr algn="ctr">
              <a:lnSpc>
                <a:spcPct val="85000"/>
              </a:lnSpc>
              <a:spcBef>
                <a:spcPct val="20000"/>
              </a:spcBef>
            </a:pPr>
            <a:r>
              <a:rPr lang="es-ES" sz="1400" b="1"/>
              <a:t>…</a:t>
            </a:r>
          </a:p>
        </p:txBody>
      </p:sp>
      <p:sp>
        <p:nvSpPr>
          <p:cNvPr id="239667" name="Line 51"/>
          <p:cNvSpPr>
            <a:spLocks noChangeShapeType="1"/>
          </p:cNvSpPr>
          <p:nvPr/>
        </p:nvSpPr>
        <p:spPr bwMode="invGray">
          <a:xfrm flipV="1">
            <a:off x="6032500" y="4935538"/>
            <a:ext cx="252413" cy="271462"/>
          </a:xfrm>
          <a:prstGeom prst="line">
            <a:avLst/>
          </a:prstGeom>
          <a:noFill/>
          <a:ln w="28575" cap="rnd">
            <a:solidFill>
              <a:srgbClr val="1C1C1C"/>
            </a:solidFill>
            <a:prstDash val="sysDot"/>
            <a:round/>
            <a:headEnd/>
            <a:tailEnd type="triangle" w="med" len="med"/>
          </a:ln>
        </p:spPr>
        <p:txBody>
          <a:bodyPr lIns="91436" tIns="45718" rIns="91436" bIns="45718">
            <a:spAutoFit/>
          </a:bodyPr>
          <a:lstStyle/>
          <a:p>
            <a:endParaRPr lang="es-ES"/>
          </a:p>
        </p:txBody>
      </p:sp>
      <p:sp>
        <p:nvSpPr>
          <p:cNvPr id="239668" name="Line 52"/>
          <p:cNvSpPr>
            <a:spLocks noChangeShapeType="1"/>
          </p:cNvSpPr>
          <p:nvPr/>
        </p:nvSpPr>
        <p:spPr bwMode="invGray">
          <a:xfrm>
            <a:off x="6037263" y="5207000"/>
            <a:ext cx="261937" cy="319088"/>
          </a:xfrm>
          <a:prstGeom prst="line">
            <a:avLst/>
          </a:prstGeom>
          <a:noFill/>
          <a:ln w="28575" cap="rnd">
            <a:solidFill>
              <a:srgbClr val="1C1C1C"/>
            </a:solidFill>
            <a:prstDash val="sysDot"/>
            <a:round/>
            <a:headEnd/>
            <a:tailEnd type="triangle" w="med" len="med"/>
          </a:ln>
        </p:spPr>
        <p:txBody>
          <a:bodyPr lIns="91436" tIns="45718" rIns="91436" bIns="45718">
            <a:spAutoFit/>
          </a:bodyPr>
          <a:lstStyle/>
          <a:p>
            <a:endParaRPr lang="es-ES"/>
          </a:p>
        </p:txBody>
      </p:sp>
      <p:sp>
        <p:nvSpPr>
          <p:cNvPr id="239669" name="Line 53"/>
          <p:cNvSpPr>
            <a:spLocks noChangeShapeType="1"/>
          </p:cNvSpPr>
          <p:nvPr/>
        </p:nvSpPr>
        <p:spPr bwMode="invGray">
          <a:xfrm>
            <a:off x="6075363" y="5202238"/>
            <a:ext cx="219075" cy="0"/>
          </a:xfrm>
          <a:prstGeom prst="line">
            <a:avLst/>
          </a:prstGeom>
          <a:noFill/>
          <a:ln w="28575" cap="rnd">
            <a:solidFill>
              <a:srgbClr val="1C1C1C"/>
            </a:solidFill>
            <a:prstDash val="sysDot"/>
            <a:round/>
            <a:headEnd/>
            <a:tailEnd type="triangle" w="med" len="med"/>
          </a:ln>
        </p:spPr>
        <p:txBody>
          <a:bodyPr lIns="91436" tIns="45718" rIns="91436" bIns="45718">
            <a:spAutoFit/>
          </a:bodyPr>
          <a:lstStyle/>
          <a:p>
            <a:endParaRPr lang="es-ES"/>
          </a:p>
        </p:txBody>
      </p:sp>
      <p:sp>
        <p:nvSpPr>
          <p:cNvPr id="239670" name="AutoShape 54"/>
          <p:cNvSpPr>
            <a:spLocks noChangeArrowheads="1"/>
          </p:cNvSpPr>
          <p:nvPr/>
        </p:nvSpPr>
        <p:spPr bwMode="invGray">
          <a:xfrm>
            <a:off x="5207000" y="5651500"/>
            <a:ext cx="1720850" cy="327025"/>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b="1">
                <a:solidFill>
                  <a:srgbClr val="1C1C1C"/>
                </a:solidFill>
              </a:rPr>
              <a:t>…</a:t>
            </a:r>
          </a:p>
        </p:txBody>
      </p:sp>
      <p:sp>
        <p:nvSpPr>
          <p:cNvPr id="239671" name="AutoShape 55"/>
          <p:cNvSpPr>
            <a:spLocks noChangeArrowheads="1"/>
          </p:cNvSpPr>
          <p:nvPr/>
        </p:nvSpPr>
        <p:spPr bwMode="invGray">
          <a:xfrm>
            <a:off x="5207000" y="4375150"/>
            <a:ext cx="1720850" cy="327025"/>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b="1">
                <a:solidFill>
                  <a:srgbClr val="1C1C1C"/>
                </a:solidFill>
              </a:rPr>
              <a:t>…</a:t>
            </a:r>
          </a:p>
        </p:txBody>
      </p:sp>
      <p:sp>
        <p:nvSpPr>
          <p:cNvPr id="239672" name="Oval 56"/>
          <p:cNvSpPr>
            <a:spLocks noChangeArrowheads="1"/>
          </p:cNvSpPr>
          <p:nvPr/>
        </p:nvSpPr>
        <p:spPr bwMode="invGray">
          <a:xfrm>
            <a:off x="4470400" y="4525963"/>
            <a:ext cx="260350" cy="519112"/>
          </a:xfrm>
          <a:prstGeom prst="ellipse">
            <a:avLst/>
          </a:prstGeom>
          <a:solidFill>
            <a:srgbClr val="FFB601">
              <a:alpha val="30196"/>
            </a:srgbClr>
          </a:solidFill>
          <a:ln w="19050" algn="ctr">
            <a:solidFill>
              <a:schemeClr val="tx2"/>
            </a:solidFill>
            <a:round/>
            <a:headEnd/>
            <a:tailEnd/>
          </a:ln>
        </p:spPr>
        <p:txBody>
          <a:bodyPr wrap="none" lIns="91436" tIns="45718" rIns="91436" bIns="45718" anchor="ctr">
            <a:spAutoFit/>
          </a:bodyPr>
          <a:lstStyle/>
          <a:p>
            <a:endParaRPr lang="es-ES"/>
          </a:p>
        </p:txBody>
      </p:sp>
      <p:sp>
        <p:nvSpPr>
          <p:cNvPr id="239673" name="Line 57"/>
          <p:cNvSpPr>
            <a:spLocks noChangeShapeType="1"/>
          </p:cNvSpPr>
          <p:nvPr/>
        </p:nvSpPr>
        <p:spPr bwMode="invGray">
          <a:xfrm>
            <a:off x="4556125" y="4564063"/>
            <a:ext cx="276225" cy="0"/>
          </a:xfrm>
          <a:prstGeom prst="line">
            <a:avLst/>
          </a:prstGeom>
          <a:noFill/>
          <a:ln w="19050" cap="rnd">
            <a:solidFill>
              <a:schemeClr val="tx2"/>
            </a:solidFill>
            <a:prstDash val="sysDot"/>
            <a:round/>
            <a:headEnd/>
            <a:tailEnd/>
          </a:ln>
        </p:spPr>
        <p:txBody>
          <a:bodyPr lIns="91436" tIns="45718" rIns="91436" bIns="45718">
            <a:spAutoFit/>
          </a:bodyPr>
          <a:lstStyle/>
          <a:p>
            <a:endParaRPr lang="es-ES"/>
          </a:p>
        </p:txBody>
      </p:sp>
      <p:sp>
        <p:nvSpPr>
          <p:cNvPr id="239674" name="Line 58"/>
          <p:cNvSpPr>
            <a:spLocks noChangeShapeType="1"/>
          </p:cNvSpPr>
          <p:nvPr/>
        </p:nvSpPr>
        <p:spPr bwMode="invGray">
          <a:xfrm flipV="1">
            <a:off x="4841875" y="3568700"/>
            <a:ext cx="0" cy="995363"/>
          </a:xfrm>
          <a:prstGeom prst="line">
            <a:avLst/>
          </a:prstGeom>
          <a:noFill/>
          <a:ln w="19050">
            <a:solidFill>
              <a:schemeClr val="tx2"/>
            </a:solidFill>
            <a:prstDash val="sysDot"/>
            <a:round/>
            <a:headEnd/>
            <a:tailEnd/>
          </a:ln>
        </p:spPr>
        <p:txBody>
          <a:bodyPr wrap="none" lIns="91436" tIns="45718" rIns="91436" bIns="45718">
            <a:spAutoFit/>
          </a:bodyPr>
          <a:lstStyle/>
          <a:p>
            <a:endParaRPr lang="es-ES"/>
          </a:p>
        </p:txBody>
      </p:sp>
      <p:sp>
        <p:nvSpPr>
          <p:cNvPr id="239675" name="Line 59"/>
          <p:cNvSpPr>
            <a:spLocks noChangeShapeType="1"/>
          </p:cNvSpPr>
          <p:nvPr/>
        </p:nvSpPr>
        <p:spPr bwMode="invGray">
          <a:xfrm>
            <a:off x="4837113" y="3568700"/>
            <a:ext cx="371475" cy="0"/>
          </a:xfrm>
          <a:prstGeom prst="line">
            <a:avLst/>
          </a:prstGeom>
          <a:noFill/>
          <a:ln w="19050">
            <a:solidFill>
              <a:schemeClr val="tx2"/>
            </a:solidFill>
            <a:prstDash val="sysDot"/>
            <a:round/>
            <a:headEnd/>
            <a:tailEnd/>
          </a:ln>
        </p:spPr>
        <p:txBody>
          <a:bodyPr wrap="none" lIns="91436" tIns="45718" rIns="91436" bIns="45718">
            <a:spAutoFit/>
          </a:bodyPr>
          <a:lstStyle/>
          <a:p>
            <a:endParaRPr lang="es-ES"/>
          </a:p>
        </p:txBody>
      </p:sp>
      <p:sp>
        <p:nvSpPr>
          <p:cNvPr id="239676" name="Line 60"/>
          <p:cNvSpPr>
            <a:spLocks noChangeShapeType="1"/>
          </p:cNvSpPr>
          <p:nvPr/>
        </p:nvSpPr>
        <p:spPr bwMode="invGray">
          <a:xfrm flipH="1">
            <a:off x="4832350" y="4721225"/>
            <a:ext cx="4763" cy="1485900"/>
          </a:xfrm>
          <a:prstGeom prst="line">
            <a:avLst/>
          </a:prstGeom>
          <a:noFill/>
          <a:ln w="19050" cap="rnd">
            <a:solidFill>
              <a:schemeClr val="tx2"/>
            </a:solidFill>
            <a:prstDash val="sysDot"/>
            <a:round/>
            <a:headEnd/>
            <a:tailEnd/>
          </a:ln>
        </p:spPr>
        <p:txBody>
          <a:bodyPr lIns="91436" tIns="45718" rIns="91436" bIns="45718">
            <a:spAutoFit/>
          </a:bodyPr>
          <a:lstStyle/>
          <a:p>
            <a:endParaRPr lang="es-ES"/>
          </a:p>
        </p:txBody>
      </p:sp>
      <p:sp>
        <p:nvSpPr>
          <p:cNvPr id="239677" name="Line 61"/>
          <p:cNvSpPr>
            <a:spLocks noChangeShapeType="1"/>
          </p:cNvSpPr>
          <p:nvPr/>
        </p:nvSpPr>
        <p:spPr bwMode="invGray">
          <a:xfrm flipV="1">
            <a:off x="4827588" y="6211888"/>
            <a:ext cx="371475" cy="0"/>
          </a:xfrm>
          <a:prstGeom prst="line">
            <a:avLst/>
          </a:prstGeom>
          <a:noFill/>
          <a:ln w="19050">
            <a:solidFill>
              <a:schemeClr val="tx2"/>
            </a:solidFill>
            <a:prstDash val="sysDot"/>
            <a:round/>
            <a:headEnd/>
            <a:tailEnd/>
          </a:ln>
        </p:spPr>
        <p:txBody>
          <a:bodyPr wrap="none" lIns="91436" tIns="45718" rIns="91436" bIns="45718">
            <a:spAutoFit/>
          </a:bodyPr>
          <a:lstStyle/>
          <a:p>
            <a:endParaRPr lang="es-ES"/>
          </a:p>
        </p:txBody>
      </p:sp>
      <p:sp>
        <p:nvSpPr>
          <p:cNvPr id="239678" name="Line 62"/>
          <p:cNvSpPr>
            <a:spLocks noChangeShapeType="1"/>
          </p:cNvSpPr>
          <p:nvPr/>
        </p:nvSpPr>
        <p:spPr bwMode="invGray">
          <a:xfrm flipH="1">
            <a:off x="4475163" y="4721225"/>
            <a:ext cx="352425" cy="0"/>
          </a:xfrm>
          <a:prstGeom prst="line">
            <a:avLst/>
          </a:prstGeom>
          <a:noFill/>
          <a:ln w="19050" cap="rnd">
            <a:solidFill>
              <a:schemeClr val="tx2"/>
            </a:solidFill>
            <a:prstDash val="sysDot"/>
            <a:round/>
            <a:headEnd/>
            <a:tailEnd type="triangle" w="med" len="med"/>
          </a:ln>
        </p:spPr>
        <p:txBody>
          <a:bodyPr lIns="91436" tIns="45718" rIns="91436" bIns="45718">
            <a:spAutoFit/>
          </a:bodyPr>
          <a:lstStyle/>
          <a:p>
            <a:endParaRPr lang="es-ES"/>
          </a:p>
        </p:txBody>
      </p:sp>
      <p:sp>
        <p:nvSpPr>
          <p:cNvPr id="239679" name="Line 63"/>
          <p:cNvSpPr>
            <a:spLocks noChangeShapeType="1"/>
          </p:cNvSpPr>
          <p:nvPr/>
        </p:nvSpPr>
        <p:spPr bwMode="invGray">
          <a:xfrm flipH="1">
            <a:off x="5203825" y="4635500"/>
            <a:ext cx="0" cy="161925"/>
          </a:xfrm>
          <a:prstGeom prst="line">
            <a:avLst/>
          </a:prstGeom>
          <a:noFill/>
          <a:ln w="19050" cap="rnd">
            <a:solidFill>
              <a:schemeClr val="tx2"/>
            </a:solidFill>
            <a:prstDash val="sysDot"/>
            <a:round/>
            <a:headEnd/>
            <a:tailEnd type="triangle" w="med" len="med"/>
          </a:ln>
        </p:spPr>
        <p:txBody>
          <a:bodyPr lIns="91436" tIns="45718" rIns="91436" bIns="45718">
            <a:spAutoFit/>
          </a:bodyPr>
          <a:lstStyle/>
          <a:p>
            <a:endParaRPr lang="es-ES"/>
          </a:p>
        </p:txBody>
      </p:sp>
      <p:sp>
        <p:nvSpPr>
          <p:cNvPr id="239680" name="Line 64"/>
          <p:cNvSpPr>
            <a:spLocks noChangeShapeType="1"/>
          </p:cNvSpPr>
          <p:nvPr/>
        </p:nvSpPr>
        <p:spPr bwMode="invGray">
          <a:xfrm rot="5400000">
            <a:off x="4984751" y="6130925"/>
            <a:ext cx="0" cy="161925"/>
          </a:xfrm>
          <a:prstGeom prst="line">
            <a:avLst/>
          </a:prstGeom>
          <a:noFill/>
          <a:ln w="19050" cap="rnd">
            <a:solidFill>
              <a:schemeClr val="tx2"/>
            </a:solidFill>
            <a:prstDash val="sysDot"/>
            <a:round/>
            <a:headEnd/>
            <a:tailEnd type="triangle" w="med" len="med"/>
          </a:ln>
        </p:spPr>
        <p:txBody>
          <a:bodyPr lIns="91436" tIns="45718" rIns="91436" bIns="45718">
            <a:spAutoFit/>
          </a:bodyPr>
          <a:lstStyle/>
          <a:p>
            <a:endParaRPr lang="es-ES"/>
          </a:p>
        </p:txBody>
      </p:sp>
      <p:sp>
        <p:nvSpPr>
          <p:cNvPr id="239681" name="Line 65"/>
          <p:cNvSpPr>
            <a:spLocks noChangeShapeType="1"/>
          </p:cNvSpPr>
          <p:nvPr/>
        </p:nvSpPr>
        <p:spPr bwMode="invGray">
          <a:xfrm rot="16200000" flipV="1">
            <a:off x="4782343" y="3733007"/>
            <a:ext cx="119063" cy="0"/>
          </a:xfrm>
          <a:prstGeom prst="line">
            <a:avLst/>
          </a:prstGeom>
          <a:noFill/>
          <a:ln w="19050" cap="rnd">
            <a:solidFill>
              <a:schemeClr val="tx2"/>
            </a:solidFill>
            <a:prstDash val="sysDot"/>
            <a:round/>
            <a:headEnd/>
            <a:tailEnd type="triangle" w="med" len="med"/>
          </a:ln>
        </p:spPr>
        <p:txBody>
          <a:bodyPr lIns="91436" tIns="45718" rIns="91436" bIns="45718">
            <a:spAutoFit/>
          </a:bodyPr>
          <a:lstStyle/>
          <a:p>
            <a:endParaRPr lang="es-ES"/>
          </a:p>
        </p:txBody>
      </p:sp>
      <p:sp>
        <p:nvSpPr>
          <p:cNvPr id="239682" name="Text Box 66"/>
          <p:cNvSpPr txBox="1">
            <a:spLocks noChangeArrowheads="1"/>
          </p:cNvSpPr>
          <p:nvPr/>
        </p:nvSpPr>
        <p:spPr bwMode="invGray">
          <a:xfrm>
            <a:off x="5251450" y="3463925"/>
            <a:ext cx="1676400" cy="300038"/>
          </a:xfrm>
          <a:prstGeom prst="rect">
            <a:avLst/>
          </a:prstGeom>
          <a:noFill/>
          <a:ln w="12700" algn="ctr">
            <a:noFill/>
            <a:miter lim="800000"/>
            <a:headEnd/>
            <a:tailEnd/>
          </a:ln>
          <a:effectLst/>
        </p:spPr>
        <p:txBody>
          <a:bodyPr lIns="91436" tIns="45718" rIns="91436" bIns="45718">
            <a:spAutoFit/>
          </a:bodyPr>
          <a:lstStyle/>
          <a:p>
            <a:pPr algn="ctr">
              <a:lnSpc>
                <a:spcPct val="85000"/>
              </a:lnSpc>
              <a:spcBef>
                <a:spcPct val="50000"/>
              </a:spcBef>
              <a:defRPr/>
            </a:pPr>
            <a:r>
              <a:rPr lang="es-ES" sz="1600">
                <a:solidFill>
                  <a:schemeClr val="tx2"/>
                </a:solidFill>
                <a:effectLst>
                  <a:outerShdw blurRad="38100" dist="38100" dir="2700000" algn="tl">
                    <a:srgbClr val="000000"/>
                  </a:outerShdw>
                </a:effectLst>
              </a:rPr>
              <a:t>aspnet_isapi.dll</a:t>
            </a:r>
          </a:p>
        </p:txBody>
      </p:sp>
      <p:sp>
        <p:nvSpPr>
          <p:cNvPr id="239684" name="Line 68"/>
          <p:cNvSpPr>
            <a:spLocks noChangeShapeType="1"/>
          </p:cNvSpPr>
          <p:nvPr/>
        </p:nvSpPr>
        <p:spPr bwMode="invGray">
          <a:xfrm flipV="1">
            <a:off x="3170238" y="3973513"/>
            <a:ext cx="514350" cy="219075"/>
          </a:xfrm>
          <a:prstGeom prst="line">
            <a:avLst/>
          </a:prstGeom>
          <a:noFill/>
          <a:ln w="38100" cap="rnd">
            <a:solidFill>
              <a:schemeClr val="tx1"/>
            </a:solidFill>
            <a:prstDash val="sysDot"/>
            <a:round/>
            <a:headEnd/>
            <a:tailEnd type="triangle" w="med" len="med"/>
          </a:ln>
        </p:spPr>
        <p:txBody>
          <a:bodyPr lIns="91436" tIns="45718" rIns="91436" bIns="45718">
            <a:spAutoFit/>
          </a:bodyPr>
          <a:lstStyle/>
          <a:p>
            <a:endParaRPr lang="es-ES"/>
          </a:p>
        </p:txBody>
      </p:sp>
      <p:sp>
        <p:nvSpPr>
          <p:cNvPr id="239685" name="Line 69"/>
          <p:cNvSpPr>
            <a:spLocks noChangeShapeType="1"/>
          </p:cNvSpPr>
          <p:nvPr/>
        </p:nvSpPr>
        <p:spPr bwMode="invGray">
          <a:xfrm>
            <a:off x="3165475" y="4187825"/>
            <a:ext cx="490538" cy="290513"/>
          </a:xfrm>
          <a:prstGeom prst="line">
            <a:avLst/>
          </a:prstGeom>
          <a:noFill/>
          <a:ln w="38100" cap="rnd">
            <a:solidFill>
              <a:schemeClr val="tx1"/>
            </a:solidFill>
            <a:prstDash val="sysDot"/>
            <a:round/>
            <a:headEnd/>
            <a:tailEnd type="triangle" w="med" len="med"/>
          </a:ln>
        </p:spPr>
        <p:txBody>
          <a:bodyPr lIns="91436" tIns="45718" rIns="91436" bIns="45718">
            <a:spAutoFit/>
          </a:bodyPr>
          <a:lstStyle/>
          <a:p>
            <a:endParaRPr lang="es-ES"/>
          </a:p>
        </p:txBody>
      </p:sp>
      <p:sp>
        <p:nvSpPr>
          <p:cNvPr id="239686" name="Line 70"/>
          <p:cNvSpPr>
            <a:spLocks noChangeShapeType="1"/>
          </p:cNvSpPr>
          <p:nvPr/>
        </p:nvSpPr>
        <p:spPr bwMode="invGray">
          <a:xfrm>
            <a:off x="3179763" y="4192588"/>
            <a:ext cx="481012" cy="704850"/>
          </a:xfrm>
          <a:prstGeom prst="line">
            <a:avLst/>
          </a:prstGeom>
          <a:noFill/>
          <a:ln w="38100" cap="rnd">
            <a:solidFill>
              <a:schemeClr val="tx1"/>
            </a:solidFill>
            <a:prstDash val="sysDot"/>
            <a:round/>
            <a:headEnd/>
            <a:tailEnd type="triangle" w="med" len="med"/>
          </a:ln>
        </p:spPr>
        <p:txBody>
          <a:bodyPr lIns="91436" tIns="45718" rIns="91436" bIns="45718">
            <a:spAutoFit/>
          </a:bodyPr>
          <a:lstStyle/>
          <a:p>
            <a:endParaRPr lang="es-ES"/>
          </a:p>
        </p:txBody>
      </p:sp>
      <p:sp>
        <p:nvSpPr>
          <p:cNvPr id="239687" name="Line 71"/>
          <p:cNvSpPr>
            <a:spLocks noChangeShapeType="1"/>
          </p:cNvSpPr>
          <p:nvPr/>
        </p:nvSpPr>
        <p:spPr bwMode="invGray">
          <a:xfrm flipV="1">
            <a:off x="3165475" y="3402013"/>
            <a:ext cx="500063" cy="781050"/>
          </a:xfrm>
          <a:prstGeom prst="line">
            <a:avLst/>
          </a:prstGeom>
          <a:noFill/>
          <a:ln w="38100" cap="rnd">
            <a:solidFill>
              <a:schemeClr val="tx1"/>
            </a:solidFill>
            <a:prstDash val="sysDot"/>
            <a:round/>
            <a:headEnd/>
            <a:tailEnd type="triangle" w="med" len="med"/>
          </a:ln>
        </p:spPr>
        <p:txBody>
          <a:bodyPr lIns="91436" tIns="45718" rIns="91436" bIns="45718">
            <a:spAutoFit/>
          </a:bodyPr>
          <a:lstStyle/>
          <a:p>
            <a:endParaRPr lang="es-ES"/>
          </a:p>
        </p:txBody>
      </p:sp>
      <p:sp>
        <p:nvSpPr>
          <p:cNvPr id="239688" name="Line 72"/>
          <p:cNvSpPr>
            <a:spLocks noChangeShapeType="1"/>
          </p:cNvSpPr>
          <p:nvPr/>
        </p:nvSpPr>
        <p:spPr bwMode="invGray">
          <a:xfrm flipV="1">
            <a:off x="3132138" y="1897063"/>
            <a:ext cx="566737" cy="523875"/>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89" name="Line 73"/>
          <p:cNvSpPr>
            <a:spLocks noChangeShapeType="1"/>
          </p:cNvSpPr>
          <p:nvPr/>
        </p:nvSpPr>
        <p:spPr bwMode="invGray">
          <a:xfrm flipV="1">
            <a:off x="3127375" y="2178050"/>
            <a:ext cx="547688" cy="242888"/>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90" name="Line 74"/>
          <p:cNvSpPr>
            <a:spLocks noChangeShapeType="1"/>
          </p:cNvSpPr>
          <p:nvPr/>
        </p:nvSpPr>
        <p:spPr bwMode="invGray">
          <a:xfrm>
            <a:off x="3132138" y="2416175"/>
            <a:ext cx="533400" cy="152400"/>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91" name="Line 75"/>
          <p:cNvSpPr>
            <a:spLocks noChangeShapeType="1"/>
          </p:cNvSpPr>
          <p:nvPr/>
        </p:nvSpPr>
        <p:spPr bwMode="invGray">
          <a:xfrm>
            <a:off x="3141663" y="2430463"/>
            <a:ext cx="442912" cy="438150"/>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92" name="Line 76"/>
          <p:cNvSpPr>
            <a:spLocks noChangeShapeType="1"/>
          </p:cNvSpPr>
          <p:nvPr/>
        </p:nvSpPr>
        <p:spPr bwMode="invGray">
          <a:xfrm flipV="1">
            <a:off x="3170238" y="5487988"/>
            <a:ext cx="290512" cy="95250"/>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93" name="Line 77"/>
          <p:cNvSpPr>
            <a:spLocks noChangeShapeType="1"/>
          </p:cNvSpPr>
          <p:nvPr/>
        </p:nvSpPr>
        <p:spPr bwMode="invGray">
          <a:xfrm>
            <a:off x="3179763" y="5588000"/>
            <a:ext cx="476250" cy="376238"/>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60" name="Rectangle 5"/>
          <p:cNvSpPr txBox="1">
            <a:spLocks noChangeArrowheads="1"/>
          </p:cNvSpPr>
          <p:nvPr/>
        </p:nvSpPr>
        <p:spPr>
          <a:xfrm>
            <a:off x="381000" y="230188"/>
            <a:ext cx="8382000" cy="1052596"/>
          </a:xfrm>
          <a:prstGeom prst="rect">
            <a:avLst/>
          </a:prstGeom>
        </p:spPr>
        <p:txBody>
          <a:bodyPr vert="horz" wrap="square" lIns="0" tIns="0" rIns="0" bIns="0" rtlCol="0" anchor="t">
            <a:spAutoFit/>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s-ES" sz="4800" b="0" i="0" u="none" strike="noStrike" kern="1200" cap="none" spc="-150" normalizeH="0" baseline="0" noProof="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rPr>
              <a:t>Extensibilidad</a:t>
            </a:r>
            <a:br>
              <a:rPr kumimoji="0" lang="es-ES" sz="4800" b="0" i="0" u="none" strike="noStrike" kern="1200" cap="none" spc="-150" normalizeH="0" baseline="0" noProof="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lang="es-ES" sz="2800" spc="-150" smtClean="0">
                <a:ln w="3175">
                  <a:noFill/>
                </a:ln>
                <a:solidFill>
                  <a:schemeClr val="tx1">
                    <a:lumMod val="85000"/>
                  </a:schemeClr>
                </a:solidFill>
                <a:effectLst>
                  <a:outerShdw blurRad="50800" dist="38100" dir="2700000" algn="tl" rotWithShape="0">
                    <a:prstClr val="black">
                      <a:alpha val="40000"/>
                    </a:prstClr>
                  </a:outerShdw>
                </a:effectLst>
                <a:latin typeface="Segoe" pitchFamily="34" charset="0"/>
              </a:rPr>
              <a:t>Integración de ASP.NET en IIS 7</a:t>
            </a:r>
            <a:endParaRPr lang="es-ES" sz="2800" spc="-150" dirty="0">
              <a:ln w="3175">
                <a:noFill/>
              </a:ln>
              <a:solidFill>
                <a:schemeClr val="tx1">
                  <a:lumMod val="85000"/>
                </a:schemeClr>
              </a:solidFill>
              <a:effectLst>
                <a:outerShdw blurRad="50800" dist="38100" dir="2700000" algn="tl" rotWithShape="0">
                  <a:prstClr val="black">
                    <a:alpha val="40000"/>
                  </a:prstClr>
                </a:outerShdw>
              </a:effectLst>
              <a:latin typeface="Segoe" pitchFamily="34" charset="0"/>
            </a:endParaRPr>
          </a:p>
        </p:txBody>
      </p:sp>
    </p:spTree>
    <p:custDataLst>
      <p:tags r:id="rId1"/>
    </p:custDataLst>
  </p:cSld>
  <p:clrMapOvr>
    <a:masterClrMapping/>
  </p:clrMapOvr>
  <p:transition advTm="7857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6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6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96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965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3966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39661"/>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3966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3966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39664"/>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39665"/>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396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96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96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9669"/>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39670"/>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396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96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96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96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96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96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96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96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96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968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9681"/>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396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53" presetClass="exit" presetSubtype="0" fill="hold" grpId="1" nodeType="clickEffect">
                                  <p:stCondLst>
                                    <p:cond delay="0"/>
                                  </p:stCondLst>
                                  <p:childTnLst>
                                    <p:anim calcmode="lin" valueType="num">
                                      <p:cBhvr>
                                        <p:cTn id="66" dur="500"/>
                                        <p:tgtEl>
                                          <p:spTgt spid="239659"/>
                                        </p:tgtEl>
                                        <p:attrNameLst>
                                          <p:attrName>ppt_w</p:attrName>
                                        </p:attrNameLst>
                                      </p:cBhvr>
                                      <p:tavLst>
                                        <p:tav tm="0">
                                          <p:val>
                                            <p:strVal val="ppt_w"/>
                                          </p:val>
                                        </p:tav>
                                        <p:tav tm="100000">
                                          <p:val>
                                            <p:fltVal val="0"/>
                                          </p:val>
                                        </p:tav>
                                      </p:tavLst>
                                    </p:anim>
                                    <p:anim calcmode="lin" valueType="num">
                                      <p:cBhvr>
                                        <p:cTn id="67" dur="500"/>
                                        <p:tgtEl>
                                          <p:spTgt spid="239659"/>
                                        </p:tgtEl>
                                        <p:attrNameLst>
                                          <p:attrName>ppt_h</p:attrName>
                                        </p:attrNameLst>
                                      </p:cBhvr>
                                      <p:tavLst>
                                        <p:tav tm="0">
                                          <p:val>
                                            <p:strVal val="ppt_h"/>
                                          </p:val>
                                        </p:tav>
                                        <p:tav tm="100000">
                                          <p:val>
                                            <p:fltVal val="0"/>
                                          </p:val>
                                        </p:tav>
                                      </p:tavLst>
                                    </p:anim>
                                    <p:animEffect transition="out" filter="fade">
                                      <p:cBhvr>
                                        <p:cTn id="68" dur="500"/>
                                        <p:tgtEl>
                                          <p:spTgt spid="239659"/>
                                        </p:tgtEl>
                                      </p:cBhvr>
                                    </p:animEffect>
                                    <p:set>
                                      <p:cBhvr>
                                        <p:cTn id="69" dur="1" fill="hold">
                                          <p:stCondLst>
                                            <p:cond delay="499"/>
                                          </p:stCondLst>
                                        </p:cTn>
                                        <p:tgtEl>
                                          <p:spTgt spid="239659"/>
                                        </p:tgtEl>
                                        <p:attrNameLst>
                                          <p:attrName>style.visibility</p:attrName>
                                        </p:attrNameLst>
                                      </p:cBhvr>
                                      <p:to>
                                        <p:strVal val="hidden"/>
                                      </p:to>
                                    </p:set>
                                  </p:childTnLst>
                                </p:cTn>
                              </p:par>
                              <p:par>
                                <p:cTn id="70" presetID="53" presetClass="exit" presetSubtype="0" fill="hold" grpId="1" nodeType="withEffect">
                                  <p:stCondLst>
                                    <p:cond delay="0"/>
                                  </p:stCondLst>
                                  <p:childTnLst>
                                    <p:anim calcmode="lin" valueType="num">
                                      <p:cBhvr>
                                        <p:cTn id="71" dur="500"/>
                                        <p:tgtEl>
                                          <p:spTgt spid="239672"/>
                                        </p:tgtEl>
                                        <p:attrNameLst>
                                          <p:attrName>ppt_w</p:attrName>
                                        </p:attrNameLst>
                                      </p:cBhvr>
                                      <p:tavLst>
                                        <p:tav tm="0">
                                          <p:val>
                                            <p:strVal val="ppt_w"/>
                                          </p:val>
                                        </p:tav>
                                        <p:tav tm="100000">
                                          <p:val>
                                            <p:fltVal val="0"/>
                                          </p:val>
                                        </p:tav>
                                      </p:tavLst>
                                    </p:anim>
                                    <p:anim calcmode="lin" valueType="num">
                                      <p:cBhvr>
                                        <p:cTn id="72" dur="500"/>
                                        <p:tgtEl>
                                          <p:spTgt spid="239672"/>
                                        </p:tgtEl>
                                        <p:attrNameLst>
                                          <p:attrName>ppt_h</p:attrName>
                                        </p:attrNameLst>
                                      </p:cBhvr>
                                      <p:tavLst>
                                        <p:tav tm="0">
                                          <p:val>
                                            <p:strVal val="ppt_h"/>
                                          </p:val>
                                        </p:tav>
                                        <p:tav tm="100000">
                                          <p:val>
                                            <p:fltVal val="0"/>
                                          </p:val>
                                        </p:tav>
                                      </p:tavLst>
                                    </p:anim>
                                    <p:animEffect transition="out" filter="fade">
                                      <p:cBhvr>
                                        <p:cTn id="73" dur="500"/>
                                        <p:tgtEl>
                                          <p:spTgt spid="239672"/>
                                        </p:tgtEl>
                                      </p:cBhvr>
                                    </p:animEffect>
                                    <p:set>
                                      <p:cBhvr>
                                        <p:cTn id="74" dur="1" fill="hold">
                                          <p:stCondLst>
                                            <p:cond delay="499"/>
                                          </p:stCondLst>
                                        </p:cTn>
                                        <p:tgtEl>
                                          <p:spTgt spid="239672"/>
                                        </p:tgtEl>
                                        <p:attrNameLst>
                                          <p:attrName>style.visibility</p:attrName>
                                        </p:attrNameLst>
                                      </p:cBhvr>
                                      <p:to>
                                        <p:strVal val="hidden"/>
                                      </p:to>
                                    </p:set>
                                  </p:childTnLst>
                                </p:cTn>
                              </p:par>
                              <p:par>
                                <p:cTn id="75" presetID="53" presetClass="exit" presetSubtype="0" fill="hold" grpId="1" nodeType="withEffect">
                                  <p:stCondLst>
                                    <p:cond delay="0"/>
                                  </p:stCondLst>
                                  <p:childTnLst>
                                    <p:anim calcmode="lin" valueType="num">
                                      <p:cBhvr>
                                        <p:cTn id="76" dur="500"/>
                                        <p:tgtEl>
                                          <p:spTgt spid="239673"/>
                                        </p:tgtEl>
                                        <p:attrNameLst>
                                          <p:attrName>ppt_w</p:attrName>
                                        </p:attrNameLst>
                                      </p:cBhvr>
                                      <p:tavLst>
                                        <p:tav tm="0">
                                          <p:val>
                                            <p:strVal val="ppt_w"/>
                                          </p:val>
                                        </p:tav>
                                        <p:tav tm="100000">
                                          <p:val>
                                            <p:fltVal val="0"/>
                                          </p:val>
                                        </p:tav>
                                      </p:tavLst>
                                    </p:anim>
                                    <p:anim calcmode="lin" valueType="num">
                                      <p:cBhvr>
                                        <p:cTn id="77" dur="500"/>
                                        <p:tgtEl>
                                          <p:spTgt spid="239673"/>
                                        </p:tgtEl>
                                        <p:attrNameLst>
                                          <p:attrName>ppt_h</p:attrName>
                                        </p:attrNameLst>
                                      </p:cBhvr>
                                      <p:tavLst>
                                        <p:tav tm="0">
                                          <p:val>
                                            <p:strVal val="ppt_h"/>
                                          </p:val>
                                        </p:tav>
                                        <p:tav tm="100000">
                                          <p:val>
                                            <p:fltVal val="0"/>
                                          </p:val>
                                        </p:tav>
                                      </p:tavLst>
                                    </p:anim>
                                    <p:animEffect transition="out" filter="fade">
                                      <p:cBhvr>
                                        <p:cTn id="78" dur="500"/>
                                        <p:tgtEl>
                                          <p:spTgt spid="239673"/>
                                        </p:tgtEl>
                                      </p:cBhvr>
                                    </p:animEffect>
                                    <p:set>
                                      <p:cBhvr>
                                        <p:cTn id="79" dur="1" fill="hold">
                                          <p:stCondLst>
                                            <p:cond delay="499"/>
                                          </p:stCondLst>
                                        </p:cTn>
                                        <p:tgtEl>
                                          <p:spTgt spid="239673"/>
                                        </p:tgtEl>
                                        <p:attrNameLst>
                                          <p:attrName>style.visibility</p:attrName>
                                        </p:attrNameLst>
                                      </p:cBhvr>
                                      <p:to>
                                        <p:strVal val="hidden"/>
                                      </p:to>
                                    </p:set>
                                  </p:childTnLst>
                                </p:cTn>
                              </p:par>
                              <p:par>
                                <p:cTn id="80" presetID="53" presetClass="exit" presetSubtype="0" fill="hold" grpId="1" nodeType="withEffect">
                                  <p:stCondLst>
                                    <p:cond delay="0"/>
                                  </p:stCondLst>
                                  <p:childTnLst>
                                    <p:anim calcmode="lin" valueType="num">
                                      <p:cBhvr>
                                        <p:cTn id="81" dur="500"/>
                                        <p:tgtEl>
                                          <p:spTgt spid="239674"/>
                                        </p:tgtEl>
                                        <p:attrNameLst>
                                          <p:attrName>ppt_w</p:attrName>
                                        </p:attrNameLst>
                                      </p:cBhvr>
                                      <p:tavLst>
                                        <p:tav tm="0">
                                          <p:val>
                                            <p:strVal val="ppt_w"/>
                                          </p:val>
                                        </p:tav>
                                        <p:tav tm="100000">
                                          <p:val>
                                            <p:fltVal val="0"/>
                                          </p:val>
                                        </p:tav>
                                      </p:tavLst>
                                    </p:anim>
                                    <p:anim calcmode="lin" valueType="num">
                                      <p:cBhvr>
                                        <p:cTn id="82" dur="500"/>
                                        <p:tgtEl>
                                          <p:spTgt spid="239674"/>
                                        </p:tgtEl>
                                        <p:attrNameLst>
                                          <p:attrName>ppt_h</p:attrName>
                                        </p:attrNameLst>
                                      </p:cBhvr>
                                      <p:tavLst>
                                        <p:tav tm="0">
                                          <p:val>
                                            <p:strVal val="ppt_h"/>
                                          </p:val>
                                        </p:tav>
                                        <p:tav tm="100000">
                                          <p:val>
                                            <p:fltVal val="0"/>
                                          </p:val>
                                        </p:tav>
                                      </p:tavLst>
                                    </p:anim>
                                    <p:animEffect transition="out" filter="fade">
                                      <p:cBhvr>
                                        <p:cTn id="83" dur="500"/>
                                        <p:tgtEl>
                                          <p:spTgt spid="239674"/>
                                        </p:tgtEl>
                                      </p:cBhvr>
                                    </p:animEffect>
                                    <p:set>
                                      <p:cBhvr>
                                        <p:cTn id="84" dur="1" fill="hold">
                                          <p:stCondLst>
                                            <p:cond delay="499"/>
                                          </p:stCondLst>
                                        </p:cTn>
                                        <p:tgtEl>
                                          <p:spTgt spid="239674"/>
                                        </p:tgtEl>
                                        <p:attrNameLst>
                                          <p:attrName>style.visibility</p:attrName>
                                        </p:attrNameLst>
                                      </p:cBhvr>
                                      <p:to>
                                        <p:strVal val="hidden"/>
                                      </p:to>
                                    </p:set>
                                  </p:childTnLst>
                                </p:cTn>
                              </p:par>
                              <p:par>
                                <p:cTn id="85" presetID="53" presetClass="exit" presetSubtype="0" fill="hold" grpId="1" nodeType="withEffect">
                                  <p:stCondLst>
                                    <p:cond delay="0"/>
                                  </p:stCondLst>
                                  <p:childTnLst>
                                    <p:anim calcmode="lin" valueType="num">
                                      <p:cBhvr>
                                        <p:cTn id="86" dur="500"/>
                                        <p:tgtEl>
                                          <p:spTgt spid="239675"/>
                                        </p:tgtEl>
                                        <p:attrNameLst>
                                          <p:attrName>ppt_w</p:attrName>
                                        </p:attrNameLst>
                                      </p:cBhvr>
                                      <p:tavLst>
                                        <p:tav tm="0">
                                          <p:val>
                                            <p:strVal val="ppt_w"/>
                                          </p:val>
                                        </p:tav>
                                        <p:tav tm="100000">
                                          <p:val>
                                            <p:fltVal val="0"/>
                                          </p:val>
                                        </p:tav>
                                      </p:tavLst>
                                    </p:anim>
                                    <p:anim calcmode="lin" valueType="num">
                                      <p:cBhvr>
                                        <p:cTn id="87" dur="500"/>
                                        <p:tgtEl>
                                          <p:spTgt spid="239675"/>
                                        </p:tgtEl>
                                        <p:attrNameLst>
                                          <p:attrName>ppt_h</p:attrName>
                                        </p:attrNameLst>
                                      </p:cBhvr>
                                      <p:tavLst>
                                        <p:tav tm="0">
                                          <p:val>
                                            <p:strVal val="ppt_h"/>
                                          </p:val>
                                        </p:tav>
                                        <p:tav tm="100000">
                                          <p:val>
                                            <p:fltVal val="0"/>
                                          </p:val>
                                        </p:tav>
                                      </p:tavLst>
                                    </p:anim>
                                    <p:animEffect transition="out" filter="fade">
                                      <p:cBhvr>
                                        <p:cTn id="88" dur="500"/>
                                        <p:tgtEl>
                                          <p:spTgt spid="239675"/>
                                        </p:tgtEl>
                                      </p:cBhvr>
                                    </p:animEffect>
                                    <p:set>
                                      <p:cBhvr>
                                        <p:cTn id="89" dur="1" fill="hold">
                                          <p:stCondLst>
                                            <p:cond delay="499"/>
                                          </p:stCondLst>
                                        </p:cTn>
                                        <p:tgtEl>
                                          <p:spTgt spid="239675"/>
                                        </p:tgtEl>
                                        <p:attrNameLst>
                                          <p:attrName>style.visibility</p:attrName>
                                        </p:attrNameLst>
                                      </p:cBhvr>
                                      <p:to>
                                        <p:strVal val="hidden"/>
                                      </p:to>
                                    </p:set>
                                  </p:childTnLst>
                                </p:cTn>
                              </p:par>
                              <p:par>
                                <p:cTn id="90" presetID="53" presetClass="exit" presetSubtype="0" fill="hold" grpId="1" nodeType="withEffect">
                                  <p:stCondLst>
                                    <p:cond delay="0"/>
                                  </p:stCondLst>
                                  <p:childTnLst>
                                    <p:anim calcmode="lin" valueType="num">
                                      <p:cBhvr>
                                        <p:cTn id="91" dur="500"/>
                                        <p:tgtEl>
                                          <p:spTgt spid="239676"/>
                                        </p:tgtEl>
                                        <p:attrNameLst>
                                          <p:attrName>ppt_w</p:attrName>
                                        </p:attrNameLst>
                                      </p:cBhvr>
                                      <p:tavLst>
                                        <p:tav tm="0">
                                          <p:val>
                                            <p:strVal val="ppt_w"/>
                                          </p:val>
                                        </p:tav>
                                        <p:tav tm="100000">
                                          <p:val>
                                            <p:fltVal val="0"/>
                                          </p:val>
                                        </p:tav>
                                      </p:tavLst>
                                    </p:anim>
                                    <p:anim calcmode="lin" valueType="num">
                                      <p:cBhvr>
                                        <p:cTn id="92" dur="500"/>
                                        <p:tgtEl>
                                          <p:spTgt spid="239676"/>
                                        </p:tgtEl>
                                        <p:attrNameLst>
                                          <p:attrName>ppt_h</p:attrName>
                                        </p:attrNameLst>
                                      </p:cBhvr>
                                      <p:tavLst>
                                        <p:tav tm="0">
                                          <p:val>
                                            <p:strVal val="ppt_h"/>
                                          </p:val>
                                        </p:tav>
                                        <p:tav tm="100000">
                                          <p:val>
                                            <p:fltVal val="0"/>
                                          </p:val>
                                        </p:tav>
                                      </p:tavLst>
                                    </p:anim>
                                    <p:animEffect transition="out" filter="fade">
                                      <p:cBhvr>
                                        <p:cTn id="93" dur="500"/>
                                        <p:tgtEl>
                                          <p:spTgt spid="239676"/>
                                        </p:tgtEl>
                                      </p:cBhvr>
                                    </p:animEffect>
                                    <p:set>
                                      <p:cBhvr>
                                        <p:cTn id="94" dur="1" fill="hold">
                                          <p:stCondLst>
                                            <p:cond delay="499"/>
                                          </p:stCondLst>
                                        </p:cTn>
                                        <p:tgtEl>
                                          <p:spTgt spid="239676"/>
                                        </p:tgtEl>
                                        <p:attrNameLst>
                                          <p:attrName>style.visibility</p:attrName>
                                        </p:attrNameLst>
                                      </p:cBhvr>
                                      <p:to>
                                        <p:strVal val="hidden"/>
                                      </p:to>
                                    </p:set>
                                  </p:childTnLst>
                                </p:cTn>
                              </p:par>
                              <p:par>
                                <p:cTn id="95" presetID="53" presetClass="exit" presetSubtype="0" fill="hold" grpId="1" nodeType="withEffect">
                                  <p:stCondLst>
                                    <p:cond delay="0"/>
                                  </p:stCondLst>
                                  <p:childTnLst>
                                    <p:anim calcmode="lin" valueType="num">
                                      <p:cBhvr>
                                        <p:cTn id="96" dur="500"/>
                                        <p:tgtEl>
                                          <p:spTgt spid="239677"/>
                                        </p:tgtEl>
                                        <p:attrNameLst>
                                          <p:attrName>ppt_w</p:attrName>
                                        </p:attrNameLst>
                                      </p:cBhvr>
                                      <p:tavLst>
                                        <p:tav tm="0">
                                          <p:val>
                                            <p:strVal val="ppt_w"/>
                                          </p:val>
                                        </p:tav>
                                        <p:tav tm="100000">
                                          <p:val>
                                            <p:fltVal val="0"/>
                                          </p:val>
                                        </p:tav>
                                      </p:tavLst>
                                    </p:anim>
                                    <p:anim calcmode="lin" valueType="num">
                                      <p:cBhvr>
                                        <p:cTn id="97" dur="500"/>
                                        <p:tgtEl>
                                          <p:spTgt spid="239677"/>
                                        </p:tgtEl>
                                        <p:attrNameLst>
                                          <p:attrName>ppt_h</p:attrName>
                                        </p:attrNameLst>
                                      </p:cBhvr>
                                      <p:tavLst>
                                        <p:tav tm="0">
                                          <p:val>
                                            <p:strVal val="ppt_h"/>
                                          </p:val>
                                        </p:tav>
                                        <p:tav tm="100000">
                                          <p:val>
                                            <p:fltVal val="0"/>
                                          </p:val>
                                        </p:tav>
                                      </p:tavLst>
                                    </p:anim>
                                    <p:animEffect transition="out" filter="fade">
                                      <p:cBhvr>
                                        <p:cTn id="98" dur="500"/>
                                        <p:tgtEl>
                                          <p:spTgt spid="239677"/>
                                        </p:tgtEl>
                                      </p:cBhvr>
                                    </p:animEffect>
                                    <p:set>
                                      <p:cBhvr>
                                        <p:cTn id="99" dur="1" fill="hold">
                                          <p:stCondLst>
                                            <p:cond delay="499"/>
                                          </p:stCondLst>
                                        </p:cTn>
                                        <p:tgtEl>
                                          <p:spTgt spid="239677"/>
                                        </p:tgtEl>
                                        <p:attrNameLst>
                                          <p:attrName>style.visibility</p:attrName>
                                        </p:attrNameLst>
                                      </p:cBhvr>
                                      <p:to>
                                        <p:strVal val="hidden"/>
                                      </p:to>
                                    </p:set>
                                  </p:childTnLst>
                                </p:cTn>
                              </p:par>
                              <p:par>
                                <p:cTn id="100" presetID="53" presetClass="exit" presetSubtype="0" fill="hold" grpId="1" nodeType="withEffect">
                                  <p:stCondLst>
                                    <p:cond delay="0"/>
                                  </p:stCondLst>
                                  <p:childTnLst>
                                    <p:anim calcmode="lin" valueType="num">
                                      <p:cBhvr>
                                        <p:cTn id="101" dur="500"/>
                                        <p:tgtEl>
                                          <p:spTgt spid="239678"/>
                                        </p:tgtEl>
                                        <p:attrNameLst>
                                          <p:attrName>ppt_w</p:attrName>
                                        </p:attrNameLst>
                                      </p:cBhvr>
                                      <p:tavLst>
                                        <p:tav tm="0">
                                          <p:val>
                                            <p:strVal val="ppt_w"/>
                                          </p:val>
                                        </p:tav>
                                        <p:tav tm="100000">
                                          <p:val>
                                            <p:fltVal val="0"/>
                                          </p:val>
                                        </p:tav>
                                      </p:tavLst>
                                    </p:anim>
                                    <p:anim calcmode="lin" valueType="num">
                                      <p:cBhvr>
                                        <p:cTn id="102" dur="500"/>
                                        <p:tgtEl>
                                          <p:spTgt spid="239678"/>
                                        </p:tgtEl>
                                        <p:attrNameLst>
                                          <p:attrName>ppt_h</p:attrName>
                                        </p:attrNameLst>
                                      </p:cBhvr>
                                      <p:tavLst>
                                        <p:tav tm="0">
                                          <p:val>
                                            <p:strVal val="ppt_h"/>
                                          </p:val>
                                        </p:tav>
                                        <p:tav tm="100000">
                                          <p:val>
                                            <p:fltVal val="0"/>
                                          </p:val>
                                        </p:tav>
                                      </p:tavLst>
                                    </p:anim>
                                    <p:animEffect transition="out" filter="fade">
                                      <p:cBhvr>
                                        <p:cTn id="103" dur="500"/>
                                        <p:tgtEl>
                                          <p:spTgt spid="239678"/>
                                        </p:tgtEl>
                                      </p:cBhvr>
                                    </p:animEffect>
                                    <p:set>
                                      <p:cBhvr>
                                        <p:cTn id="104" dur="1" fill="hold">
                                          <p:stCondLst>
                                            <p:cond delay="499"/>
                                          </p:stCondLst>
                                        </p:cTn>
                                        <p:tgtEl>
                                          <p:spTgt spid="239678"/>
                                        </p:tgtEl>
                                        <p:attrNameLst>
                                          <p:attrName>style.visibility</p:attrName>
                                        </p:attrNameLst>
                                      </p:cBhvr>
                                      <p:to>
                                        <p:strVal val="hidden"/>
                                      </p:to>
                                    </p:set>
                                  </p:childTnLst>
                                </p:cTn>
                              </p:par>
                              <p:par>
                                <p:cTn id="105" presetID="53" presetClass="exit" presetSubtype="0" fill="hold" grpId="1" nodeType="withEffect">
                                  <p:stCondLst>
                                    <p:cond delay="0"/>
                                  </p:stCondLst>
                                  <p:childTnLst>
                                    <p:anim calcmode="lin" valueType="num">
                                      <p:cBhvr>
                                        <p:cTn id="106" dur="500"/>
                                        <p:tgtEl>
                                          <p:spTgt spid="239679"/>
                                        </p:tgtEl>
                                        <p:attrNameLst>
                                          <p:attrName>ppt_w</p:attrName>
                                        </p:attrNameLst>
                                      </p:cBhvr>
                                      <p:tavLst>
                                        <p:tav tm="0">
                                          <p:val>
                                            <p:strVal val="ppt_w"/>
                                          </p:val>
                                        </p:tav>
                                        <p:tav tm="100000">
                                          <p:val>
                                            <p:fltVal val="0"/>
                                          </p:val>
                                        </p:tav>
                                      </p:tavLst>
                                    </p:anim>
                                    <p:anim calcmode="lin" valueType="num">
                                      <p:cBhvr>
                                        <p:cTn id="107" dur="500"/>
                                        <p:tgtEl>
                                          <p:spTgt spid="239679"/>
                                        </p:tgtEl>
                                        <p:attrNameLst>
                                          <p:attrName>ppt_h</p:attrName>
                                        </p:attrNameLst>
                                      </p:cBhvr>
                                      <p:tavLst>
                                        <p:tav tm="0">
                                          <p:val>
                                            <p:strVal val="ppt_h"/>
                                          </p:val>
                                        </p:tav>
                                        <p:tav tm="100000">
                                          <p:val>
                                            <p:fltVal val="0"/>
                                          </p:val>
                                        </p:tav>
                                      </p:tavLst>
                                    </p:anim>
                                    <p:animEffect transition="out" filter="fade">
                                      <p:cBhvr>
                                        <p:cTn id="108" dur="500"/>
                                        <p:tgtEl>
                                          <p:spTgt spid="239679"/>
                                        </p:tgtEl>
                                      </p:cBhvr>
                                    </p:animEffect>
                                    <p:set>
                                      <p:cBhvr>
                                        <p:cTn id="109" dur="1" fill="hold">
                                          <p:stCondLst>
                                            <p:cond delay="499"/>
                                          </p:stCondLst>
                                        </p:cTn>
                                        <p:tgtEl>
                                          <p:spTgt spid="239679"/>
                                        </p:tgtEl>
                                        <p:attrNameLst>
                                          <p:attrName>style.visibility</p:attrName>
                                        </p:attrNameLst>
                                      </p:cBhvr>
                                      <p:to>
                                        <p:strVal val="hidden"/>
                                      </p:to>
                                    </p:set>
                                  </p:childTnLst>
                                </p:cTn>
                              </p:par>
                              <p:par>
                                <p:cTn id="110" presetID="53" presetClass="exit" presetSubtype="0" fill="hold" grpId="1" nodeType="withEffect">
                                  <p:stCondLst>
                                    <p:cond delay="0"/>
                                  </p:stCondLst>
                                  <p:childTnLst>
                                    <p:anim calcmode="lin" valueType="num">
                                      <p:cBhvr>
                                        <p:cTn id="111" dur="500"/>
                                        <p:tgtEl>
                                          <p:spTgt spid="239680"/>
                                        </p:tgtEl>
                                        <p:attrNameLst>
                                          <p:attrName>ppt_w</p:attrName>
                                        </p:attrNameLst>
                                      </p:cBhvr>
                                      <p:tavLst>
                                        <p:tav tm="0">
                                          <p:val>
                                            <p:strVal val="ppt_w"/>
                                          </p:val>
                                        </p:tav>
                                        <p:tav tm="100000">
                                          <p:val>
                                            <p:fltVal val="0"/>
                                          </p:val>
                                        </p:tav>
                                      </p:tavLst>
                                    </p:anim>
                                    <p:anim calcmode="lin" valueType="num">
                                      <p:cBhvr>
                                        <p:cTn id="112" dur="500"/>
                                        <p:tgtEl>
                                          <p:spTgt spid="239680"/>
                                        </p:tgtEl>
                                        <p:attrNameLst>
                                          <p:attrName>ppt_h</p:attrName>
                                        </p:attrNameLst>
                                      </p:cBhvr>
                                      <p:tavLst>
                                        <p:tav tm="0">
                                          <p:val>
                                            <p:strVal val="ppt_h"/>
                                          </p:val>
                                        </p:tav>
                                        <p:tav tm="100000">
                                          <p:val>
                                            <p:fltVal val="0"/>
                                          </p:val>
                                        </p:tav>
                                      </p:tavLst>
                                    </p:anim>
                                    <p:animEffect transition="out" filter="fade">
                                      <p:cBhvr>
                                        <p:cTn id="113" dur="500"/>
                                        <p:tgtEl>
                                          <p:spTgt spid="239680"/>
                                        </p:tgtEl>
                                      </p:cBhvr>
                                    </p:animEffect>
                                    <p:set>
                                      <p:cBhvr>
                                        <p:cTn id="114" dur="1" fill="hold">
                                          <p:stCondLst>
                                            <p:cond delay="499"/>
                                          </p:stCondLst>
                                        </p:cTn>
                                        <p:tgtEl>
                                          <p:spTgt spid="239680"/>
                                        </p:tgtEl>
                                        <p:attrNameLst>
                                          <p:attrName>style.visibility</p:attrName>
                                        </p:attrNameLst>
                                      </p:cBhvr>
                                      <p:to>
                                        <p:strVal val="hidden"/>
                                      </p:to>
                                    </p:set>
                                  </p:childTnLst>
                                </p:cTn>
                              </p:par>
                              <p:par>
                                <p:cTn id="115" presetID="53" presetClass="exit" presetSubtype="0" fill="hold" grpId="1" nodeType="withEffect">
                                  <p:stCondLst>
                                    <p:cond delay="0"/>
                                  </p:stCondLst>
                                  <p:childTnLst>
                                    <p:anim calcmode="lin" valueType="num">
                                      <p:cBhvr>
                                        <p:cTn id="116" dur="500"/>
                                        <p:tgtEl>
                                          <p:spTgt spid="239681"/>
                                        </p:tgtEl>
                                        <p:attrNameLst>
                                          <p:attrName>ppt_w</p:attrName>
                                        </p:attrNameLst>
                                      </p:cBhvr>
                                      <p:tavLst>
                                        <p:tav tm="0">
                                          <p:val>
                                            <p:strVal val="ppt_w"/>
                                          </p:val>
                                        </p:tav>
                                        <p:tav tm="100000">
                                          <p:val>
                                            <p:fltVal val="0"/>
                                          </p:val>
                                        </p:tav>
                                      </p:tavLst>
                                    </p:anim>
                                    <p:anim calcmode="lin" valueType="num">
                                      <p:cBhvr>
                                        <p:cTn id="117" dur="500"/>
                                        <p:tgtEl>
                                          <p:spTgt spid="239681"/>
                                        </p:tgtEl>
                                        <p:attrNameLst>
                                          <p:attrName>ppt_h</p:attrName>
                                        </p:attrNameLst>
                                      </p:cBhvr>
                                      <p:tavLst>
                                        <p:tav tm="0">
                                          <p:val>
                                            <p:strVal val="ppt_h"/>
                                          </p:val>
                                        </p:tav>
                                        <p:tav tm="100000">
                                          <p:val>
                                            <p:fltVal val="0"/>
                                          </p:val>
                                        </p:tav>
                                      </p:tavLst>
                                    </p:anim>
                                    <p:animEffect transition="out" filter="fade">
                                      <p:cBhvr>
                                        <p:cTn id="118" dur="500"/>
                                        <p:tgtEl>
                                          <p:spTgt spid="239681"/>
                                        </p:tgtEl>
                                      </p:cBhvr>
                                    </p:animEffect>
                                    <p:set>
                                      <p:cBhvr>
                                        <p:cTn id="119" dur="1" fill="hold">
                                          <p:stCondLst>
                                            <p:cond delay="499"/>
                                          </p:stCondLst>
                                        </p:cTn>
                                        <p:tgtEl>
                                          <p:spTgt spid="239681"/>
                                        </p:tgtEl>
                                        <p:attrNameLst>
                                          <p:attrName>style.visibility</p:attrName>
                                        </p:attrNameLst>
                                      </p:cBhvr>
                                      <p:to>
                                        <p:strVal val="hidden"/>
                                      </p:to>
                                    </p:set>
                                  </p:childTnLst>
                                </p:cTn>
                              </p:par>
                              <p:par>
                                <p:cTn id="120" presetID="53" presetClass="exit" presetSubtype="0" fill="hold" grpId="1" nodeType="withEffect">
                                  <p:stCondLst>
                                    <p:cond delay="0"/>
                                  </p:stCondLst>
                                  <p:childTnLst>
                                    <p:anim calcmode="lin" valueType="num">
                                      <p:cBhvr>
                                        <p:cTn id="121" dur="500"/>
                                        <p:tgtEl>
                                          <p:spTgt spid="239658"/>
                                        </p:tgtEl>
                                        <p:attrNameLst>
                                          <p:attrName>ppt_w</p:attrName>
                                        </p:attrNameLst>
                                      </p:cBhvr>
                                      <p:tavLst>
                                        <p:tav tm="0">
                                          <p:val>
                                            <p:strVal val="ppt_w"/>
                                          </p:val>
                                        </p:tav>
                                        <p:tav tm="100000">
                                          <p:val>
                                            <p:fltVal val="0"/>
                                          </p:val>
                                        </p:tav>
                                      </p:tavLst>
                                    </p:anim>
                                    <p:anim calcmode="lin" valueType="num">
                                      <p:cBhvr>
                                        <p:cTn id="122" dur="500"/>
                                        <p:tgtEl>
                                          <p:spTgt spid="239658"/>
                                        </p:tgtEl>
                                        <p:attrNameLst>
                                          <p:attrName>ppt_h</p:attrName>
                                        </p:attrNameLst>
                                      </p:cBhvr>
                                      <p:tavLst>
                                        <p:tav tm="0">
                                          <p:val>
                                            <p:strVal val="ppt_h"/>
                                          </p:val>
                                        </p:tav>
                                        <p:tav tm="100000">
                                          <p:val>
                                            <p:fltVal val="0"/>
                                          </p:val>
                                        </p:tav>
                                      </p:tavLst>
                                    </p:anim>
                                    <p:animEffect transition="out" filter="fade">
                                      <p:cBhvr>
                                        <p:cTn id="123" dur="500"/>
                                        <p:tgtEl>
                                          <p:spTgt spid="239658"/>
                                        </p:tgtEl>
                                      </p:cBhvr>
                                    </p:animEffect>
                                    <p:set>
                                      <p:cBhvr>
                                        <p:cTn id="124" dur="1" fill="hold">
                                          <p:stCondLst>
                                            <p:cond delay="499"/>
                                          </p:stCondLst>
                                        </p:cTn>
                                        <p:tgtEl>
                                          <p:spTgt spid="239658"/>
                                        </p:tgtEl>
                                        <p:attrNameLst>
                                          <p:attrName>style.visibility</p:attrName>
                                        </p:attrNameLst>
                                      </p:cBhvr>
                                      <p:to>
                                        <p:strVal val="hidden"/>
                                      </p:to>
                                    </p:set>
                                  </p:childTnLst>
                                </p:cTn>
                              </p:par>
                              <p:par>
                                <p:cTn id="125" presetID="53" presetClass="exit" presetSubtype="0" fill="hold" grpId="2" nodeType="withEffect">
                                  <p:stCondLst>
                                    <p:cond delay="0"/>
                                  </p:stCondLst>
                                  <p:childTnLst>
                                    <p:anim calcmode="lin" valueType="num">
                                      <p:cBhvr>
                                        <p:cTn id="126" dur="500"/>
                                        <p:tgtEl>
                                          <p:spTgt spid="239659"/>
                                        </p:tgtEl>
                                        <p:attrNameLst>
                                          <p:attrName>ppt_w</p:attrName>
                                        </p:attrNameLst>
                                      </p:cBhvr>
                                      <p:tavLst>
                                        <p:tav tm="0">
                                          <p:val>
                                            <p:strVal val="ppt_w"/>
                                          </p:val>
                                        </p:tav>
                                        <p:tav tm="100000">
                                          <p:val>
                                            <p:fltVal val="0"/>
                                          </p:val>
                                        </p:tav>
                                      </p:tavLst>
                                    </p:anim>
                                    <p:anim calcmode="lin" valueType="num">
                                      <p:cBhvr>
                                        <p:cTn id="127" dur="500"/>
                                        <p:tgtEl>
                                          <p:spTgt spid="239659"/>
                                        </p:tgtEl>
                                        <p:attrNameLst>
                                          <p:attrName>ppt_h</p:attrName>
                                        </p:attrNameLst>
                                      </p:cBhvr>
                                      <p:tavLst>
                                        <p:tav tm="0">
                                          <p:val>
                                            <p:strVal val="ppt_h"/>
                                          </p:val>
                                        </p:tav>
                                        <p:tav tm="100000">
                                          <p:val>
                                            <p:fltVal val="0"/>
                                          </p:val>
                                        </p:tav>
                                      </p:tavLst>
                                    </p:anim>
                                    <p:animEffect transition="out" filter="fade">
                                      <p:cBhvr>
                                        <p:cTn id="128" dur="500"/>
                                        <p:tgtEl>
                                          <p:spTgt spid="239659"/>
                                        </p:tgtEl>
                                      </p:cBhvr>
                                    </p:animEffect>
                                    <p:set>
                                      <p:cBhvr>
                                        <p:cTn id="129" dur="1" fill="hold">
                                          <p:stCondLst>
                                            <p:cond delay="499"/>
                                          </p:stCondLst>
                                        </p:cTn>
                                        <p:tgtEl>
                                          <p:spTgt spid="239659"/>
                                        </p:tgtEl>
                                        <p:attrNameLst>
                                          <p:attrName>style.visibility</p:attrName>
                                        </p:attrNameLst>
                                      </p:cBhvr>
                                      <p:to>
                                        <p:strVal val="hidden"/>
                                      </p:to>
                                    </p:set>
                                  </p:childTnLst>
                                </p:cTn>
                              </p:par>
                              <p:par>
                                <p:cTn id="130" presetID="53" presetClass="exit" presetSubtype="0" fill="hold" grpId="0" nodeType="withEffect">
                                  <p:stCondLst>
                                    <p:cond delay="0"/>
                                  </p:stCondLst>
                                  <p:childTnLst>
                                    <p:anim calcmode="lin" valueType="num">
                                      <p:cBhvr>
                                        <p:cTn id="131" dur="500"/>
                                        <p:tgtEl>
                                          <p:spTgt spid="239660"/>
                                        </p:tgtEl>
                                        <p:attrNameLst>
                                          <p:attrName>ppt_w</p:attrName>
                                        </p:attrNameLst>
                                      </p:cBhvr>
                                      <p:tavLst>
                                        <p:tav tm="0">
                                          <p:val>
                                            <p:strVal val="ppt_w"/>
                                          </p:val>
                                        </p:tav>
                                        <p:tav tm="100000">
                                          <p:val>
                                            <p:fltVal val="0"/>
                                          </p:val>
                                        </p:tav>
                                      </p:tavLst>
                                    </p:anim>
                                    <p:anim calcmode="lin" valueType="num">
                                      <p:cBhvr>
                                        <p:cTn id="132" dur="500"/>
                                        <p:tgtEl>
                                          <p:spTgt spid="239660"/>
                                        </p:tgtEl>
                                        <p:attrNameLst>
                                          <p:attrName>ppt_h</p:attrName>
                                        </p:attrNameLst>
                                      </p:cBhvr>
                                      <p:tavLst>
                                        <p:tav tm="0">
                                          <p:val>
                                            <p:strVal val="ppt_h"/>
                                          </p:val>
                                        </p:tav>
                                        <p:tav tm="100000">
                                          <p:val>
                                            <p:fltVal val="0"/>
                                          </p:val>
                                        </p:tav>
                                      </p:tavLst>
                                    </p:anim>
                                    <p:animEffect transition="out" filter="fade">
                                      <p:cBhvr>
                                        <p:cTn id="133" dur="500"/>
                                        <p:tgtEl>
                                          <p:spTgt spid="239660"/>
                                        </p:tgtEl>
                                      </p:cBhvr>
                                    </p:animEffect>
                                    <p:set>
                                      <p:cBhvr>
                                        <p:cTn id="134" dur="1" fill="hold">
                                          <p:stCondLst>
                                            <p:cond delay="499"/>
                                          </p:stCondLst>
                                        </p:cTn>
                                        <p:tgtEl>
                                          <p:spTgt spid="239660"/>
                                        </p:tgtEl>
                                        <p:attrNameLst>
                                          <p:attrName>style.visibility</p:attrName>
                                        </p:attrNameLst>
                                      </p:cBhvr>
                                      <p:to>
                                        <p:strVal val="hidden"/>
                                      </p:to>
                                    </p:set>
                                  </p:childTnLst>
                                </p:cTn>
                              </p:par>
                              <p:par>
                                <p:cTn id="135" presetID="53" presetClass="exit" presetSubtype="0" fill="hold" grpId="0" nodeType="withEffect">
                                  <p:stCondLst>
                                    <p:cond delay="0"/>
                                  </p:stCondLst>
                                  <p:childTnLst>
                                    <p:anim calcmode="lin" valueType="num">
                                      <p:cBhvr>
                                        <p:cTn id="136" dur="500"/>
                                        <p:tgtEl>
                                          <p:spTgt spid="239663"/>
                                        </p:tgtEl>
                                        <p:attrNameLst>
                                          <p:attrName>ppt_w</p:attrName>
                                        </p:attrNameLst>
                                      </p:cBhvr>
                                      <p:tavLst>
                                        <p:tav tm="0">
                                          <p:val>
                                            <p:strVal val="ppt_w"/>
                                          </p:val>
                                        </p:tav>
                                        <p:tav tm="100000">
                                          <p:val>
                                            <p:fltVal val="0"/>
                                          </p:val>
                                        </p:tav>
                                      </p:tavLst>
                                    </p:anim>
                                    <p:anim calcmode="lin" valueType="num">
                                      <p:cBhvr>
                                        <p:cTn id="137" dur="500"/>
                                        <p:tgtEl>
                                          <p:spTgt spid="239663"/>
                                        </p:tgtEl>
                                        <p:attrNameLst>
                                          <p:attrName>ppt_h</p:attrName>
                                        </p:attrNameLst>
                                      </p:cBhvr>
                                      <p:tavLst>
                                        <p:tav tm="0">
                                          <p:val>
                                            <p:strVal val="ppt_h"/>
                                          </p:val>
                                        </p:tav>
                                        <p:tav tm="100000">
                                          <p:val>
                                            <p:fltVal val="0"/>
                                          </p:val>
                                        </p:tav>
                                      </p:tavLst>
                                    </p:anim>
                                    <p:animEffect transition="out" filter="fade">
                                      <p:cBhvr>
                                        <p:cTn id="138" dur="500"/>
                                        <p:tgtEl>
                                          <p:spTgt spid="239663"/>
                                        </p:tgtEl>
                                      </p:cBhvr>
                                    </p:animEffect>
                                    <p:set>
                                      <p:cBhvr>
                                        <p:cTn id="139" dur="1" fill="hold">
                                          <p:stCondLst>
                                            <p:cond delay="499"/>
                                          </p:stCondLst>
                                        </p:cTn>
                                        <p:tgtEl>
                                          <p:spTgt spid="239663"/>
                                        </p:tgtEl>
                                        <p:attrNameLst>
                                          <p:attrName>style.visibility</p:attrName>
                                        </p:attrNameLst>
                                      </p:cBhvr>
                                      <p:to>
                                        <p:strVal val="hidden"/>
                                      </p:to>
                                    </p:set>
                                  </p:childTnLst>
                                </p:cTn>
                              </p:par>
                              <p:par>
                                <p:cTn id="140" presetID="53" presetClass="exit" presetSubtype="0" fill="hold" grpId="1" nodeType="withEffect">
                                  <p:stCondLst>
                                    <p:cond delay="0"/>
                                  </p:stCondLst>
                                  <p:childTnLst>
                                    <p:anim calcmode="lin" valueType="num">
                                      <p:cBhvr>
                                        <p:cTn id="141" dur="500"/>
                                        <p:tgtEl>
                                          <p:spTgt spid="239667"/>
                                        </p:tgtEl>
                                        <p:attrNameLst>
                                          <p:attrName>ppt_w</p:attrName>
                                        </p:attrNameLst>
                                      </p:cBhvr>
                                      <p:tavLst>
                                        <p:tav tm="0">
                                          <p:val>
                                            <p:strVal val="ppt_w"/>
                                          </p:val>
                                        </p:tav>
                                        <p:tav tm="100000">
                                          <p:val>
                                            <p:fltVal val="0"/>
                                          </p:val>
                                        </p:tav>
                                      </p:tavLst>
                                    </p:anim>
                                    <p:anim calcmode="lin" valueType="num">
                                      <p:cBhvr>
                                        <p:cTn id="142" dur="500"/>
                                        <p:tgtEl>
                                          <p:spTgt spid="239667"/>
                                        </p:tgtEl>
                                        <p:attrNameLst>
                                          <p:attrName>ppt_h</p:attrName>
                                        </p:attrNameLst>
                                      </p:cBhvr>
                                      <p:tavLst>
                                        <p:tav tm="0">
                                          <p:val>
                                            <p:strVal val="ppt_h"/>
                                          </p:val>
                                        </p:tav>
                                        <p:tav tm="100000">
                                          <p:val>
                                            <p:fltVal val="0"/>
                                          </p:val>
                                        </p:tav>
                                      </p:tavLst>
                                    </p:anim>
                                    <p:animEffect transition="out" filter="fade">
                                      <p:cBhvr>
                                        <p:cTn id="143" dur="500"/>
                                        <p:tgtEl>
                                          <p:spTgt spid="239667"/>
                                        </p:tgtEl>
                                      </p:cBhvr>
                                    </p:animEffect>
                                    <p:set>
                                      <p:cBhvr>
                                        <p:cTn id="144" dur="1" fill="hold">
                                          <p:stCondLst>
                                            <p:cond delay="499"/>
                                          </p:stCondLst>
                                        </p:cTn>
                                        <p:tgtEl>
                                          <p:spTgt spid="239667"/>
                                        </p:tgtEl>
                                        <p:attrNameLst>
                                          <p:attrName>style.visibility</p:attrName>
                                        </p:attrNameLst>
                                      </p:cBhvr>
                                      <p:to>
                                        <p:strVal val="hidden"/>
                                      </p:to>
                                    </p:set>
                                  </p:childTnLst>
                                </p:cTn>
                              </p:par>
                              <p:par>
                                <p:cTn id="145" presetID="53" presetClass="exit" presetSubtype="0" fill="hold" grpId="1" nodeType="withEffect">
                                  <p:stCondLst>
                                    <p:cond delay="0"/>
                                  </p:stCondLst>
                                  <p:childTnLst>
                                    <p:anim calcmode="lin" valueType="num">
                                      <p:cBhvr>
                                        <p:cTn id="146" dur="500"/>
                                        <p:tgtEl>
                                          <p:spTgt spid="239668"/>
                                        </p:tgtEl>
                                        <p:attrNameLst>
                                          <p:attrName>ppt_w</p:attrName>
                                        </p:attrNameLst>
                                      </p:cBhvr>
                                      <p:tavLst>
                                        <p:tav tm="0">
                                          <p:val>
                                            <p:strVal val="ppt_w"/>
                                          </p:val>
                                        </p:tav>
                                        <p:tav tm="100000">
                                          <p:val>
                                            <p:fltVal val="0"/>
                                          </p:val>
                                        </p:tav>
                                      </p:tavLst>
                                    </p:anim>
                                    <p:anim calcmode="lin" valueType="num">
                                      <p:cBhvr>
                                        <p:cTn id="147" dur="500"/>
                                        <p:tgtEl>
                                          <p:spTgt spid="239668"/>
                                        </p:tgtEl>
                                        <p:attrNameLst>
                                          <p:attrName>ppt_h</p:attrName>
                                        </p:attrNameLst>
                                      </p:cBhvr>
                                      <p:tavLst>
                                        <p:tav tm="0">
                                          <p:val>
                                            <p:strVal val="ppt_h"/>
                                          </p:val>
                                        </p:tav>
                                        <p:tav tm="100000">
                                          <p:val>
                                            <p:fltVal val="0"/>
                                          </p:val>
                                        </p:tav>
                                      </p:tavLst>
                                    </p:anim>
                                    <p:animEffect transition="out" filter="fade">
                                      <p:cBhvr>
                                        <p:cTn id="148" dur="500"/>
                                        <p:tgtEl>
                                          <p:spTgt spid="239668"/>
                                        </p:tgtEl>
                                      </p:cBhvr>
                                    </p:animEffect>
                                    <p:set>
                                      <p:cBhvr>
                                        <p:cTn id="149" dur="1" fill="hold">
                                          <p:stCondLst>
                                            <p:cond delay="499"/>
                                          </p:stCondLst>
                                        </p:cTn>
                                        <p:tgtEl>
                                          <p:spTgt spid="239668"/>
                                        </p:tgtEl>
                                        <p:attrNameLst>
                                          <p:attrName>style.visibility</p:attrName>
                                        </p:attrNameLst>
                                      </p:cBhvr>
                                      <p:to>
                                        <p:strVal val="hidden"/>
                                      </p:to>
                                    </p:set>
                                  </p:childTnLst>
                                </p:cTn>
                              </p:par>
                              <p:par>
                                <p:cTn id="150" presetID="53" presetClass="exit" presetSubtype="0" fill="hold" grpId="1" nodeType="withEffect">
                                  <p:stCondLst>
                                    <p:cond delay="0"/>
                                  </p:stCondLst>
                                  <p:childTnLst>
                                    <p:anim calcmode="lin" valueType="num">
                                      <p:cBhvr>
                                        <p:cTn id="151" dur="500"/>
                                        <p:tgtEl>
                                          <p:spTgt spid="239669"/>
                                        </p:tgtEl>
                                        <p:attrNameLst>
                                          <p:attrName>ppt_w</p:attrName>
                                        </p:attrNameLst>
                                      </p:cBhvr>
                                      <p:tavLst>
                                        <p:tav tm="0">
                                          <p:val>
                                            <p:strVal val="ppt_w"/>
                                          </p:val>
                                        </p:tav>
                                        <p:tav tm="100000">
                                          <p:val>
                                            <p:fltVal val="0"/>
                                          </p:val>
                                        </p:tav>
                                      </p:tavLst>
                                    </p:anim>
                                    <p:anim calcmode="lin" valueType="num">
                                      <p:cBhvr>
                                        <p:cTn id="152" dur="500"/>
                                        <p:tgtEl>
                                          <p:spTgt spid="239669"/>
                                        </p:tgtEl>
                                        <p:attrNameLst>
                                          <p:attrName>ppt_h</p:attrName>
                                        </p:attrNameLst>
                                      </p:cBhvr>
                                      <p:tavLst>
                                        <p:tav tm="0">
                                          <p:val>
                                            <p:strVal val="ppt_h"/>
                                          </p:val>
                                        </p:tav>
                                        <p:tav tm="100000">
                                          <p:val>
                                            <p:fltVal val="0"/>
                                          </p:val>
                                        </p:tav>
                                      </p:tavLst>
                                    </p:anim>
                                    <p:animEffect transition="out" filter="fade">
                                      <p:cBhvr>
                                        <p:cTn id="153" dur="500"/>
                                        <p:tgtEl>
                                          <p:spTgt spid="239669"/>
                                        </p:tgtEl>
                                      </p:cBhvr>
                                    </p:animEffect>
                                    <p:set>
                                      <p:cBhvr>
                                        <p:cTn id="154" dur="1" fill="hold">
                                          <p:stCondLst>
                                            <p:cond delay="499"/>
                                          </p:stCondLst>
                                        </p:cTn>
                                        <p:tgtEl>
                                          <p:spTgt spid="239669"/>
                                        </p:tgtEl>
                                        <p:attrNameLst>
                                          <p:attrName>style.visibility</p:attrName>
                                        </p:attrNameLst>
                                      </p:cBhvr>
                                      <p:to>
                                        <p:strVal val="hidden"/>
                                      </p:to>
                                    </p:set>
                                  </p:childTnLst>
                                </p:cTn>
                              </p:par>
                              <p:par>
                                <p:cTn id="155" presetID="53" presetClass="exit" presetSubtype="0" fill="hold" grpId="0" nodeType="withEffect">
                                  <p:stCondLst>
                                    <p:cond delay="0"/>
                                  </p:stCondLst>
                                  <p:childTnLst>
                                    <p:anim calcmode="lin" valueType="num">
                                      <p:cBhvr>
                                        <p:cTn id="156" dur="500"/>
                                        <p:tgtEl>
                                          <p:spTgt spid="239670"/>
                                        </p:tgtEl>
                                        <p:attrNameLst>
                                          <p:attrName>ppt_w</p:attrName>
                                        </p:attrNameLst>
                                      </p:cBhvr>
                                      <p:tavLst>
                                        <p:tav tm="0">
                                          <p:val>
                                            <p:strVal val="ppt_w"/>
                                          </p:val>
                                        </p:tav>
                                        <p:tav tm="100000">
                                          <p:val>
                                            <p:fltVal val="0"/>
                                          </p:val>
                                        </p:tav>
                                      </p:tavLst>
                                    </p:anim>
                                    <p:anim calcmode="lin" valueType="num">
                                      <p:cBhvr>
                                        <p:cTn id="157" dur="500"/>
                                        <p:tgtEl>
                                          <p:spTgt spid="239670"/>
                                        </p:tgtEl>
                                        <p:attrNameLst>
                                          <p:attrName>ppt_h</p:attrName>
                                        </p:attrNameLst>
                                      </p:cBhvr>
                                      <p:tavLst>
                                        <p:tav tm="0">
                                          <p:val>
                                            <p:strVal val="ppt_h"/>
                                          </p:val>
                                        </p:tav>
                                        <p:tav tm="100000">
                                          <p:val>
                                            <p:fltVal val="0"/>
                                          </p:val>
                                        </p:tav>
                                      </p:tavLst>
                                    </p:anim>
                                    <p:animEffect transition="out" filter="fade">
                                      <p:cBhvr>
                                        <p:cTn id="158" dur="500"/>
                                        <p:tgtEl>
                                          <p:spTgt spid="239670"/>
                                        </p:tgtEl>
                                      </p:cBhvr>
                                    </p:animEffect>
                                    <p:set>
                                      <p:cBhvr>
                                        <p:cTn id="159" dur="1" fill="hold">
                                          <p:stCondLst>
                                            <p:cond delay="499"/>
                                          </p:stCondLst>
                                        </p:cTn>
                                        <p:tgtEl>
                                          <p:spTgt spid="239670"/>
                                        </p:tgtEl>
                                        <p:attrNameLst>
                                          <p:attrName>style.visibility</p:attrName>
                                        </p:attrNameLst>
                                      </p:cBhvr>
                                      <p:to>
                                        <p:strVal val="hidden"/>
                                      </p:to>
                                    </p:set>
                                  </p:childTnLst>
                                </p:cTn>
                              </p:par>
                              <p:par>
                                <p:cTn id="160" presetID="53" presetClass="exit" presetSubtype="0" fill="hold" grpId="0" nodeType="withEffect">
                                  <p:stCondLst>
                                    <p:cond delay="0"/>
                                  </p:stCondLst>
                                  <p:childTnLst>
                                    <p:anim calcmode="lin" valueType="num">
                                      <p:cBhvr>
                                        <p:cTn id="161" dur="500"/>
                                        <p:tgtEl>
                                          <p:spTgt spid="239671"/>
                                        </p:tgtEl>
                                        <p:attrNameLst>
                                          <p:attrName>ppt_w</p:attrName>
                                        </p:attrNameLst>
                                      </p:cBhvr>
                                      <p:tavLst>
                                        <p:tav tm="0">
                                          <p:val>
                                            <p:strVal val="ppt_w"/>
                                          </p:val>
                                        </p:tav>
                                        <p:tav tm="100000">
                                          <p:val>
                                            <p:fltVal val="0"/>
                                          </p:val>
                                        </p:tav>
                                      </p:tavLst>
                                    </p:anim>
                                    <p:anim calcmode="lin" valueType="num">
                                      <p:cBhvr>
                                        <p:cTn id="162" dur="500"/>
                                        <p:tgtEl>
                                          <p:spTgt spid="239671"/>
                                        </p:tgtEl>
                                        <p:attrNameLst>
                                          <p:attrName>ppt_h</p:attrName>
                                        </p:attrNameLst>
                                      </p:cBhvr>
                                      <p:tavLst>
                                        <p:tav tm="0">
                                          <p:val>
                                            <p:strVal val="ppt_h"/>
                                          </p:val>
                                        </p:tav>
                                        <p:tav tm="100000">
                                          <p:val>
                                            <p:fltVal val="0"/>
                                          </p:val>
                                        </p:tav>
                                      </p:tavLst>
                                    </p:anim>
                                    <p:animEffect transition="out" filter="fade">
                                      <p:cBhvr>
                                        <p:cTn id="163" dur="500"/>
                                        <p:tgtEl>
                                          <p:spTgt spid="239671"/>
                                        </p:tgtEl>
                                      </p:cBhvr>
                                    </p:animEffect>
                                    <p:set>
                                      <p:cBhvr>
                                        <p:cTn id="164" dur="1" fill="hold">
                                          <p:stCondLst>
                                            <p:cond delay="499"/>
                                          </p:stCondLst>
                                        </p:cTn>
                                        <p:tgtEl>
                                          <p:spTgt spid="239671"/>
                                        </p:tgtEl>
                                        <p:attrNameLst>
                                          <p:attrName>style.visibility</p:attrName>
                                        </p:attrNameLst>
                                      </p:cBhvr>
                                      <p:to>
                                        <p:strVal val="hidden"/>
                                      </p:to>
                                    </p:set>
                                  </p:childTnLst>
                                </p:cTn>
                              </p:par>
                              <p:par>
                                <p:cTn id="165" presetID="53" presetClass="exit" presetSubtype="0" fill="hold" grpId="2" nodeType="withEffect">
                                  <p:stCondLst>
                                    <p:cond delay="0"/>
                                  </p:stCondLst>
                                  <p:childTnLst>
                                    <p:anim calcmode="lin" valueType="num">
                                      <p:cBhvr>
                                        <p:cTn id="166" dur="500"/>
                                        <p:tgtEl>
                                          <p:spTgt spid="239679"/>
                                        </p:tgtEl>
                                        <p:attrNameLst>
                                          <p:attrName>ppt_w</p:attrName>
                                        </p:attrNameLst>
                                      </p:cBhvr>
                                      <p:tavLst>
                                        <p:tav tm="0">
                                          <p:val>
                                            <p:strVal val="ppt_w"/>
                                          </p:val>
                                        </p:tav>
                                        <p:tav tm="100000">
                                          <p:val>
                                            <p:fltVal val="0"/>
                                          </p:val>
                                        </p:tav>
                                      </p:tavLst>
                                    </p:anim>
                                    <p:anim calcmode="lin" valueType="num">
                                      <p:cBhvr>
                                        <p:cTn id="167" dur="500"/>
                                        <p:tgtEl>
                                          <p:spTgt spid="239679"/>
                                        </p:tgtEl>
                                        <p:attrNameLst>
                                          <p:attrName>ppt_h</p:attrName>
                                        </p:attrNameLst>
                                      </p:cBhvr>
                                      <p:tavLst>
                                        <p:tav tm="0">
                                          <p:val>
                                            <p:strVal val="ppt_h"/>
                                          </p:val>
                                        </p:tav>
                                        <p:tav tm="100000">
                                          <p:val>
                                            <p:fltVal val="0"/>
                                          </p:val>
                                        </p:tav>
                                      </p:tavLst>
                                    </p:anim>
                                    <p:animEffect transition="out" filter="fade">
                                      <p:cBhvr>
                                        <p:cTn id="168" dur="500"/>
                                        <p:tgtEl>
                                          <p:spTgt spid="239679"/>
                                        </p:tgtEl>
                                      </p:cBhvr>
                                    </p:animEffect>
                                    <p:set>
                                      <p:cBhvr>
                                        <p:cTn id="169" dur="1" fill="hold">
                                          <p:stCondLst>
                                            <p:cond delay="499"/>
                                          </p:stCondLst>
                                        </p:cTn>
                                        <p:tgtEl>
                                          <p:spTgt spid="239679"/>
                                        </p:tgtEl>
                                        <p:attrNameLst>
                                          <p:attrName>style.visibility</p:attrName>
                                        </p:attrNameLst>
                                      </p:cBhvr>
                                      <p:to>
                                        <p:strVal val="hidden"/>
                                      </p:to>
                                    </p:set>
                                  </p:childTnLst>
                                </p:cTn>
                              </p:par>
                              <p:par>
                                <p:cTn id="170" presetID="53" presetClass="exit" presetSubtype="0" fill="hold" grpId="0" nodeType="withEffect">
                                  <p:stCondLst>
                                    <p:cond delay="0"/>
                                  </p:stCondLst>
                                  <p:childTnLst>
                                    <p:anim calcmode="lin" valueType="num">
                                      <p:cBhvr>
                                        <p:cTn id="171" dur="500"/>
                                        <p:tgtEl>
                                          <p:spTgt spid="239682"/>
                                        </p:tgtEl>
                                        <p:attrNameLst>
                                          <p:attrName>ppt_w</p:attrName>
                                        </p:attrNameLst>
                                      </p:cBhvr>
                                      <p:tavLst>
                                        <p:tav tm="0">
                                          <p:val>
                                            <p:strVal val="ppt_w"/>
                                          </p:val>
                                        </p:tav>
                                        <p:tav tm="100000">
                                          <p:val>
                                            <p:fltVal val="0"/>
                                          </p:val>
                                        </p:tav>
                                      </p:tavLst>
                                    </p:anim>
                                    <p:anim calcmode="lin" valueType="num">
                                      <p:cBhvr>
                                        <p:cTn id="172" dur="500"/>
                                        <p:tgtEl>
                                          <p:spTgt spid="239682"/>
                                        </p:tgtEl>
                                        <p:attrNameLst>
                                          <p:attrName>ppt_h</p:attrName>
                                        </p:attrNameLst>
                                      </p:cBhvr>
                                      <p:tavLst>
                                        <p:tav tm="0">
                                          <p:val>
                                            <p:strVal val="ppt_h"/>
                                          </p:val>
                                        </p:tav>
                                        <p:tav tm="100000">
                                          <p:val>
                                            <p:fltVal val="0"/>
                                          </p:val>
                                        </p:tav>
                                      </p:tavLst>
                                    </p:anim>
                                    <p:animEffect transition="out" filter="fade">
                                      <p:cBhvr>
                                        <p:cTn id="173" dur="500"/>
                                        <p:tgtEl>
                                          <p:spTgt spid="239682"/>
                                        </p:tgtEl>
                                      </p:cBhvr>
                                    </p:animEffect>
                                    <p:set>
                                      <p:cBhvr>
                                        <p:cTn id="174" dur="1" fill="hold">
                                          <p:stCondLst>
                                            <p:cond delay="499"/>
                                          </p:stCondLst>
                                        </p:cTn>
                                        <p:tgtEl>
                                          <p:spTgt spid="239682"/>
                                        </p:tgtEl>
                                        <p:attrNameLst>
                                          <p:attrName>style.visibility</p:attrName>
                                        </p:attrNameLst>
                                      </p:cBhvr>
                                      <p:to>
                                        <p:strVal val="hidden"/>
                                      </p:to>
                                    </p:set>
                                  </p:childTnLst>
                                </p:cTn>
                              </p:par>
                              <p:par>
                                <p:cTn id="175" presetID="53" presetClass="exit" presetSubtype="0" fill="hold" grpId="0" nodeType="withEffect">
                                  <p:stCondLst>
                                    <p:cond delay="0"/>
                                  </p:stCondLst>
                                  <p:childTnLst>
                                    <p:anim calcmode="lin" valueType="num">
                                      <p:cBhvr>
                                        <p:cTn id="176" dur="500"/>
                                        <p:tgtEl>
                                          <p:spTgt spid="239629"/>
                                        </p:tgtEl>
                                        <p:attrNameLst>
                                          <p:attrName>ppt_w</p:attrName>
                                        </p:attrNameLst>
                                      </p:cBhvr>
                                      <p:tavLst>
                                        <p:tav tm="0">
                                          <p:val>
                                            <p:strVal val="ppt_w"/>
                                          </p:val>
                                        </p:tav>
                                        <p:tav tm="100000">
                                          <p:val>
                                            <p:fltVal val="0"/>
                                          </p:val>
                                        </p:tav>
                                      </p:tavLst>
                                    </p:anim>
                                    <p:anim calcmode="lin" valueType="num">
                                      <p:cBhvr>
                                        <p:cTn id="177" dur="500"/>
                                        <p:tgtEl>
                                          <p:spTgt spid="239629"/>
                                        </p:tgtEl>
                                        <p:attrNameLst>
                                          <p:attrName>ppt_h</p:attrName>
                                        </p:attrNameLst>
                                      </p:cBhvr>
                                      <p:tavLst>
                                        <p:tav tm="0">
                                          <p:val>
                                            <p:strVal val="ppt_h"/>
                                          </p:val>
                                        </p:tav>
                                        <p:tav tm="100000">
                                          <p:val>
                                            <p:fltVal val="0"/>
                                          </p:val>
                                        </p:tav>
                                      </p:tavLst>
                                    </p:anim>
                                    <p:animEffect transition="out" filter="fade">
                                      <p:cBhvr>
                                        <p:cTn id="178" dur="500"/>
                                        <p:tgtEl>
                                          <p:spTgt spid="239629"/>
                                        </p:tgtEl>
                                      </p:cBhvr>
                                    </p:animEffect>
                                    <p:set>
                                      <p:cBhvr>
                                        <p:cTn id="179" dur="1" fill="hold">
                                          <p:stCondLst>
                                            <p:cond delay="499"/>
                                          </p:stCondLst>
                                        </p:cTn>
                                        <p:tgtEl>
                                          <p:spTgt spid="239629"/>
                                        </p:tgtEl>
                                        <p:attrNameLst>
                                          <p:attrName>style.visibility</p:attrName>
                                        </p:attrNameLst>
                                      </p:cBhvr>
                                      <p:to>
                                        <p:strVal val="hidden"/>
                                      </p:to>
                                    </p:set>
                                  </p:childTnLst>
                                </p:cTn>
                              </p:par>
                              <p:par>
                                <p:cTn id="180" presetID="53" presetClass="exit" presetSubtype="0" fill="hold" grpId="0" nodeType="withEffect">
                                  <p:stCondLst>
                                    <p:cond delay="0"/>
                                  </p:stCondLst>
                                  <p:childTnLst>
                                    <p:anim calcmode="lin" valueType="num">
                                      <p:cBhvr>
                                        <p:cTn id="181" dur="500"/>
                                        <p:tgtEl>
                                          <p:spTgt spid="239653"/>
                                        </p:tgtEl>
                                        <p:attrNameLst>
                                          <p:attrName>ppt_w</p:attrName>
                                        </p:attrNameLst>
                                      </p:cBhvr>
                                      <p:tavLst>
                                        <p:tav tm="0">
                                          <p:val>
                                            <p:strVal val="ppt_w"/>
                                          </p:val>
                                        </p:tav>
                                        <p:tav tm="100000">
                                          <p:val>
                                            <p:fltVal val="0"/>
                                          </p:val>
                                        </p:tav>
                                      </p:tavLst>
                                    </p:anim>
                                    <p:anim calcmode="lin" valueType="num">
                                      <p:cBhvr>
                                        <p:cTn id="182" dur="500"/>
                                        <p:tgtEl>
                                          <p:spTgt spid="239653"/>
                                        </p:tgtEl>
                                        <p:attrNameLst>
                                          <p:attrName>ppt_h</p:attrName>
                                        </p:attrNameLst>
                                      </p:cBhvr>
                                      <p:tavLst>
                                        <p:tav tm="0">
                                          <p:val>
                                            <p:strVal val="ppt_h"/>
                                          </p:val>
                                        </p:tav>
                                        <p:tav tm="100000">
                                          <p:val>
                                            <p:fltVal val="0"/>
                                          </p:val>
                                        </p:tav>
                                      </p:tavLst>
                                    </p:anim>
                                    <p:animEffect transition="out" filter="fade">
                                      <p:cBhvr>
                                        <p:cTn id="183" dur="500"/>
                                        <p:tgtEl>
                                          <p:spTgt spid="239653"/>
                                        </p:tgtEl>
                                      </p:cBhvr>
                                    </p:animEffect>
                                    <p:set>
                                      <p:cBhvr>
                                        <p:cTn id="184" dur="1" fill="hold">
                                          <p:stCondLst>
                                            <p:cond delay="499"/>
                                          </p:stCondLst>
                                        </p:cTn>
                                        <p:tgtEl>
                                          <p:spTgt spid="239653"/>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53" presetClass="exit" presetSubtype="0" fill="hold" grpId="0" nodeType="clickEffect">
                                  <p:stCondLst>
                                    <p:cond delay="0"/>
                                  </p:stCondLst>
                                  <p:childTnLst>
                                    <p:anim calcmode="lin" valueType="num">
                                      <p:cBhvr>
                                        <p:cTn id="188" dur="500"/>
                                        <p:tgtEl>
                                          <p:spTgt spid="239649"/>
                                        </p:tgtEl>
                                        <p:attrNameLst>
                                          <p:attrName>ppt_w</p:attrName>
                                        </p:attrNameLst>
                                      </p:cBhvr>
                                      <p:tavLst>
                                        <p:tav tm="0">
                                          <p:val>
                                            <p:strVal val="ppt_w"/>
                                          </p:val>
                                        </p:tav>
                                        <p:tav tm="100000">
                                          <p:val>
                                            <p:fltVal val="0"/>
                                          </p:val>
                                        </p:tav>
                                      </p:tavLst>
                                    </p:anim>
                                    <p:anim calcmode="lin" valueType="num">
                                      <p:cBhvr>
                                        <p:cTn id="189" dur="500"/>
                                        <p:tgtEl>
                                          <p:spTgt spid="239649"/>
                                        </p:tgtEl>
                                        <p:attrNameLst>
                                          <p:attrName>ppt_h</p:attrName>
                                        </p:attrNameLst>
                                      </p:cBhvr>
                                      <p:tavLst>
                                        <p:tav tm="0">
                                          <p:val>
                                            <p:strVal val="ppt_h"/>
                                          </p:val>
                                        </p:tav>
                                        <p:tav tm="100000">
                                          <p:val>
                                            <p:fltVal val="0"/>
                                          </p:val>
                                        </p:tav>
                                      </p:tavLst>
                                    </p:anim>
                                    <p:animEffect transition="out" filter="fade">
                                      <p:cBhvr>
                                        <p:cTn id="190" dur="500"/>
                                        <p:tgtEl>
                                          <p:spTgt spid="239649"/>
                                        </p:tgtEl>
                                      </p:cBhvr>
                                    </p:animEffect>
                                    <p:set>
                                      <p:cBhvr>
                                        <p:cTn id="191" dur="1" fill="hold">
                                          <p:stCondLst>
                                            <p:cond delay="499"/>
                                          </p:stCondLst>
                                        </p:cTn>
                                        <p:tgtEl>
                                          <p:spTgt spid="239649"/>
                                        </p:tgtEl>
                                        <p:attrNameLst>
                                          <p:attrName>style.visibility</p:attrName>
                                        </p:attrNameLst>
                                      </p:cBhvr>
                                      <p:to>
                                        <p:strVal val="hidden"/>
                                      </p:to>
                                    </p:set>
                                  </p:childTnLst>
                                </p:cTn>
                              </p:par>
                              <p:par>
                                <p:cTn id="192" presetID="53" presetClass="exit" presetSubtype="0" fill="hold" grpId="0" nodeType="withEffect">
                                  <p:stCondLst>
                                    <p:cond delay="0"/>
                                  </p:stCondLst>
                                  <p:childTnLst>
                                    <p:anim calcmode="lin" valueType="num">
                                      <p:cBhvr>
                                        <p:cTn id="193" dur="500"/>
                                        <p:tgtEl>
                                          <p:spTgt spid="239650"/>
                                        </p:tgtEl>
                                        <p:attrNameLst>
                                          <p:attrName>ppt_w</p:attrName>
                                        </p:attrNameLst>
                                      </p:cBhvr>
                                      <p:tavLst>
                                        <p:tav tm="0">
                                          <p:val>
                                            <p:strVal val="ppt_w"/>
                                          </p:val>
                                        </p:tav>
                                        <p:tav tm="100000">
                                          <p:val>
                                            <p:fltVal val="0"/>
                                          </p:val>
                                        </p:tav>
                                      </p:tavLst>
                                    </p:anim>
                                    <p:anim calcmode="lin" valueType="num">
                                      <p:cBhvr>
                                        <p:cTn id="194" dur="500"/>
                                        <p:tgtEl>
                                          <p:spTgt spid="239650"/>
                                        </p:tgtEl>
                                        <p:attrNameLst>
                                          <p:attrName>ppt_h</p:attrName>
                                        </p:attrNameLst>
                                      </p:cBhvr>
                                      <p:tavLst>
                                        <p:tav tm="0">
                                          <p:val>
                                            <p:strVal val="ppt_h"/>
                                          </p:val>
                                        </p:tav>
                                        <p:tav tm="100000">
                                          <p:val>
                                            <p:fltVal val="0"/>
                                          </p:val>
                                        </p:tav>
                                      </p:tavLst>
                                    </p:anim>
                                    <p:animEffect transition="out" filter="fade">
                                      <p:cBhvr>
                                        <p:cTn id="195" dur="500"/>
                                        <p:tgtEl>
                                          <p:spTgt spid="239650"/>
                                        </p:tgtEl>
                                      </p:cBhvr>
                                    </p:animEffect>
                                    <p:set>
                                      <p:cBhvr>
                                        <p:cTn id="196" dur="1" fill="hold">
                                          <p:stCondLst>
                                            <p:cond delay="499"/>
                                          </p:stCondLst>
                                        </p:cTn>
                                        <p:tgtEl>
                                          <p:spTgt spid="239650"/>
                                        </p:tgtEl>
                                        <p:attrNameLst>
                                          <p:attrName>style.visibility</p:attrName>
                                        </p:attrNameLst>
                                      </p:cBhvr>
                                      <p:to>
                                        <p:strVal val="hidden"/>
                                      </p:to>
                                    </p:set>
                                  </p:childTnLst>
                                </p:cTn>
                              </p:par>
                              <p:par>
                                <p:cTn id="197" presetID="53" presetClass="exit" presetSubtype="0" fill="hold" grpId="0" nodeType="withEffect">
                                  <p:stCondLst>
                                    <p:cond delay="0"/>
                                  </p:stCondLst>
                                  <p:childTnLst>
                                    <p:anim calcmode="lin" valueType="num">
                                      <p:cBhvr>
                                        <p:cTn id="198" dur="500"/>
                                        <p:tgtEl>
                                          <p:spTgt spid="239652"/>
                                        </p:tgtEl>
                                        <p:attrNameLst>
                                          <p:attrName>ppt_w</p:attrName>
                                        </p:attrNameLst>
                                      </p:cBhvr>
                                      <p:tavLst>
                                        <p:tav tm="0">
                                          <p:val>
                                            <p:strVal val="ppt_w"/>
                                          </p:val>
                                        </p:tav>
                                        <p:tav tm="100000">
                                          <p:val>
                                            <p:fltVal val="0"/>
                                          </p:val>
                                        </p:tav>
                                      </p:tavLst>
                                    </p:anim>
                                    <p:anim calcmode="lin" valueType="num">
                                      <p:cBhvr>
                                        <p:cTn id="199" dur="500"/>
                                        <p:tgtEl>
                                          <p:spTgt spid="239652"/>
                                        </p:tgtEl>
                                        <p:attrNameLst>
                                          <p:attrName>ppt_h</p:attrName>
                                        </p:attrNameLst>
                                      </p:cBhvr>
                                      <p:tavLst>
                                        <p:tav tm="0">
                                          <p:val>
                                            <p:strVal val="ppt_h"/>
                                          </p:val>
                                        </p:tav>
                                        <p:tav tm="100000">
                                          <p:val>
                                            <p:fltVal val="0"/>
                                          </p:val>
                                        </p:tav>
                                      </p:tavLst>
                                    </p:anim>
                                    <p:animEffect transition="out" filter="fade">
                                      <p:cBhvr>
                                        <p:cTn id="200" dur="500"/>
                                        <p:tgtEl>
                                          <p:spTgt spid="239652"/>
                                        </p:tgtEl>
                                      </p:cBhvr>
                                    </p:animEffect>
                                    <p:set>
                                      <p:cBhvr>
                                        <p:cTn id="201" dur="1" fill="hold">
                                          <p:stCondLst>
                                            <p:cond delay="499"/>
                                          </p:stCondLst>
                                        </p:cTn>
                                        <p:tgtEl>
                                          <p:spTgt spid="239652"/>
                                        </p:tgtEl>
                                        <p:attrNameLst>
                                          <p:attrName>style.visibility</p:attrName>
                                        </p:attrNameLst>
                                      </p:cBhvr>
                                      <p:to>
                                        <p:strVal val="hidden"/>
                                      </p:to>
                                    </p:set>
                                  </p:childTnLst>
                                </p:cTn>
                              </p:par>
                              <p:par>
                                <p:cTn id="202" presetID="53" presetClass="exit" presetSubtype="0" fill="hold" grpId="1" nodeType="withEffect">
                                  <p:stCondLst>
                                    <p:cond delay="0"/>
                                  </p:stCondLst>
                                  <p:childTnLst>
                                    <p:anim calcmode="lin" valueType="num">
                                      <p:cBhvr>
                                        <p:cTn id="203" dur="500"/>
                                        <p:tgtEl>
                                          <p:spTgt spid="239653"/>
                                        </p:tgtEl>
                                        <p:attrNameLst>
                                          <p:attrName>ppt_w</p:attrName>
                                        </p:attrNameLst>
                                      </p:cBhvr>
                                      <p:tavLst>
                                        <p:tav tm="0">
                                          <p:val>
                                            <p:strVal val="ppt_w"/>
                                          </p:val>
                                        </p:tav>
                                        <p:tav tm="100000">
                                          <p:val>
                                            <p:fltVal val="0"/>
                                          </p:val>
                                        </p:tav>
                                      </p:tavLst>
                                    </p:anim>
                                    <p:anim calcmode="lin" valueType="num">
                                      <p:cBhvr>
                                        <p:cTn id="204" dur="500"/>
                                        <p:tgtEl>
                                          <p:spTgt spid="239653"/>
                                        </p:tgtEl>
                                        <p:attrNameLst>
                                          <p:attrName>ppt_h</p:attrName>
                                        </p:attrNameLst>
                                      </p:cBhvr>
                                      <p:tavLst>
                                        <p:tav tm="0">
                                          <p:val>
                                            <p:strVal val="ppt_h"/>
                                          </p:val>
                                        </p:tav>
                                        <p:tav tm="100000">
                                          <p:val>
                                            <p:fltVal val="0"/>
                                          </p:val>
                                        </p:tav>
                                      </p:tavLst>
                                    </p:anim>
                                    <p:animEffect transition="out" filter="fade">
                                      <p:cBhvr>
                                        <p:cTn id="205" dur="500"/>
                                        <p:tgtEl>
                                          <p:spTgt spid="239653"/>
                                        </p:tgtEl>
                                      </p:cBhvr>
                                    </p:animEffect>
                                    <p:set>
                                      <p:cBhvr>
                                        <p:cTn id="206" dur="1" fill="hold">
                                          <p:stCondLst>
                                            <p:cond delay="499"/>
                                          </p:stCondLst>
                                        </p:cTn>
                                        <p:tgtEl>
                                          <p:spTgt spid="239653"/>
                                        </p:tgtEl>
                                        <p:attrNameLst>
                                          <p:attrName>style.visibility</p:attrName>
                                        </p:attrNameLst>
                                      </p:cBhvr>
                                      <p:to>
                                        <p:strVal val="hidden"/>
                                      </p:to>
                                    </p:set>
                                  </p:childTnLst>
                                </p:cTn>
                              </p:par>
                              <p:par>
                                <p:cTn id="207" presetID="53" presetClass="exit" presetSubtype="0" fill="hold" grpId="0" nodeType="withEffect">
                                  <p:stCondLst>
                                    <p:cond delay="0"/>
                                  </p:stCondLst>
                                  <p:childTnLst>
                                    <p:anim calcmode="lin" valueType="num">
                                      <p:cBhvr>
                                        <p:cTn id="208" dur="500"/>
                                        <p:tgtEl>
                                          <p:spTgt spid="239654"/>
                                        </p:tgtEl>
                                        <p:attrNameLst>
                                          <p:attrName>ppt_w</p:attrName>
                                        </p:attrNameLst>
                                      </p:cBhvr>
                                      <p:tavLst>
                                        <p:tav tm="0">
                                          <p:val>
                                            <p:strVal val="ppt_w"/>
                                          </p:val>
                                        </p:tav>
                                        <p:tav tm="100000">
                                          <p:val>
                                            <p:fltVal val="0"/>
                                          </p:val>
                                        </p:tav>
                                      </p:tavLst>
                                    </p:anim>
                                    <p:anim calcmode="lin" valueType="num">
                                      <p:cBhvr>
                                        <p:cTn id="209" dur="500"/>
                                        <p:tgtEl>
                                          <p:spTgt spid="239654"/>
                                        </p:tgtEl>
                                        <p:attrNameLst>
                                          <p:attrName>ppt_h</p:attrName>
                                        </p:attrNameLst>
                                      </p:cBhvr>
                                      <p:tavLst>
                                        <p:tav tm="0">
                                          <p:val>
                                            <p:strVal val="ppt_h"/>
                                          </p:val>
                                        </p:tav>
                                        <p:tav tm="100000">
                                          <p:val>
                                            <p:fltVal val="0"/>
                                          </p:val>
                                        </p:tav>
                                      </p:tavLst>
                                    </p:anim>
                                    <p:animEffect transition="out" filter="fade">
                                      <p:cBhvr>
                                        <p:cTn id="210" dur="500"/>
                                        <p:tgtEl>
                                          <p:spTgt spid="239654"/>
                                        </p:tgtEl>
                                      </p:cBhvr>
                                    </p:animEffect>
                                    <p:set>
                                      <p:cBhvr>
                                        <p:cTn id="211" dur="1" fill="hold">
                                          <p:stCondLst>
                                            <p:cond delay="499"/>
                                          </p:stCondLst>
                                        </p:cTn>
                                        <p:tgtEl>
                                          <p:spTgt spid="239654"/>
                                        </p:tgtEl>
                                        <p:attrNameLst>
                                          <p:attrName>style.visibility</p:attrName>
                                        </p:attrNameLst>
                                      </p:cBhvr>
                                      <p:to>
                                        <p:strVal val="hidden"/>
                                      </p:to>
                                    </p:set>
                                  </p:childTnLst>
                                </p:cTn>
                              </p:par>
                              <p:par>
                                <p:cTn id="212" presetID="53" presetClass="exit" presetSubtype="0" fill="hold" grpId="0" nodeType="withEffect">
                                  <p:stCondLst>
                                    <p:cond delay="0"/>
                                  </p:stCondLst>
                                  <p:childTnLst>
                                    <p:anim calcmode="lin" valueType="num">
                                      <p:cBhvr>
                                        <p:cTn id="213" dur="500"/>
                                        <p:tgtEl>
                                          <p:spTgt spid="239655"/>
                                        </p:tgtEl>
                                        <p:attrNameLst>
                                          <p:attrName>ppt_w</p:attrName>
                                        </p:attrNameLst>
                                      </p:cBhvr>
                                      <p:tavLst>
                                        <p:tav tm="0">
                                          <p:val>
                                            <p:strVal val="ppt_w"/>
                                          </p:val>
                                        </p:tav>
                                        <p:tav tm="100000">
                                          <p:val>
                                            <p:fltVal val="0"/>
                                          </p:val>
                                        </p:tav>
                                      </p:tavLst>
                                    </p:anim>
                                    <p:anim calcmode="lin" valueType="num">
                                      <p:cBhvr>
                                        <p:cTn id="214" dur="500"/>
                                        <p:tgtEl>
                                          <p:spTgt spid="239655"/>
                                        </p:tgtEl>
                                        <p:attrNameLst>
                                          <p:attrName>ppt_h</p:attrName>
                                        </p:attrNameLst>
                                      </p:cBhvr>
                                      <p:tavLst>
                                        <p:tav tm="0">
                                          <p:val>
                                            <p:strVal val="ppt_h"/>
                                          </p:val>
                                        </p:tav>
                                        <p:tav tm="100000">
                                          <p:val>
                                            <p:fltVal val="0"/>
                                          </p:val>
                                        </p:tav>
                                      </p:tavLst>
                                    </p:anim>
                                    <p:animEffect transition="out" filter="fade">
                                      <p:cBhvr>
                                        <p:cTn id="215" dur="500"/>
                                        <p:tgtEl>
                                          <p:spTgt spid="239655"/>
                                        </p:tgtEl>
                                      </p:cBhvr>
                                    </p:animEffect>
                                    <p:set>
                                      <p:cBhvr>
                                        <p:cTn id="216" dur="1" fill="hold">
                                          <p:stCondLst>
                                            <p:cond delay="499"/>
                                          </p:stCondLst>
                                        </p:cTn>
                                        <p:tgtEl>
                                          <p:spTgt spid="239655"/>
                                        </p:tgtEl>
                                        <p:attrNameLst>
                                          <p:attrName>style.visibility</p:attrName>
                                        </p:attrNameLst>
                                      </p:cBhvr>
                                      <p:to>
                                        <p:strVal val="hidden"/>
                                      </p:to>
                                    </p:set>
                                  </p:childTnLst>
                                </p:cTn>
                              </p:par>
                              <p:par>
                                <p:cTn id="217" presetID="0" presetClass="path" presetSubtype="0" accel="50000" decel="50000" fill="hold" grpId="0" nodeType="withEffect">
                                  <p:stCondLst>
                                    <p:cond delay="0"/>
                                  </p:stCondLst>
                                  <p:childTnLst>
                                    <p:animMotion origin="layout" path="M -0.00052 0.00069 L -0.1599 -0.30209 " pathEditMode="relative" rAng="0" ptsTypes="AA">
                                      <p:cBhvr>
                                        <p:cTn id="218" dur="1000" fill="hold"/>
                                        <p:tgtEl>
                                          <p:spTgt spid="239661"/>
                                        </p:tgtEl>
                                        <p:attrNameLst>
                                          <p:attrName>ppt_x</p:attrName>
                                          <p:attrName>ppt_y</p:attrName>
                                        </p:attrNameLst>
                                      </p:cBhvr>
                                      <p:rCtr x="-80" y="-151"/>
                                    </p:animMotion>
                                  </p:childTnLst>
                                </p:cTn>
                              </p:par>
                              <p:par>
                                <p:cTn id="219" presetID="0" presetClass="path" presetSubtype="0" accel="50000" decel="50000" fill="hold" grpId="0" nodeType="withEffect">
                                  <p:stCondLst>
                                    <p:cond delay="0"/>
                                  </p:stCondLst>
                                  <p:childTnLst>
                                    <p:animMotion origin="layout" path="M -2.77778E-7 -4.81481E-6 L -2.77778E-7 0.05417 " pathEditMode="relative" rAng="0" ptsTypes="AA">
                                      <p:cBhvr>
                                        <p:cTn id="220" dur="1000" fill="hold"/>
                                        <p:tgtEl>
                                          <p:spTgt spid="239630"/>
                                        </p:tgtEl>
                                        <p:attrNameLst>
                                          <p:attrName>ppt_x</p:attrName>
                                          <p:attrName>ppt_y</p:attrName>
                                        </p:attrNameLst>
                                      </p:cBhvr>
                                      <p:rCtr x="0" y="27"/>
                                    </p:animMotion>
                                  </p:childTnLst>
                                </p:cTn>
                              </p:par>
                              <p:par>
                                <p:cTn id="221" presetID="0" presetClass="path" presetSubtype="0" accel="50000" decel="50000" fill="hold" grpId="0" nodeType="withEffect">
                                  <p:stCondLst>
                                    <p:cond delay="0"/>
                                  </p:stCondLst>
                                  <p:childTnLst>
                                    <p:animMotion origin="layout" path="M -1.11111E-6 3.7037E-7 L -0.26406 -0.19236 " pathEditMode="relative" rAng="0" ptsTypes="AA">
                                      <p:cBhvr>
                                        <p:cTn id="222" dur="1000" fill="hold"/>
                                        <p:tgtEl>
                                          <p:spTgt spid="239662"/>
                                        </p:tgtEl>
                                        <p:attrNameLst>
                                          <p:attrName>ppt_x</p:attrName>
                                          <p:attrName>ppt_y</p:attrName>
                                        </p:attrNameLst>
                                      </p:cBhvr>
                                      <p:rCtr x="-132" y="-96"/>
                                    </p:animMotion>
                                  </p:childTnLst>
                                </p:cTn>
                              </p:par>
                              <p:par>
                                <p:cTn id="223" presetID="0" presetClass="path" presetSubtype="0" accel="50000" decel="50000" fill="hold" grpId="0" nodeType="withEffect">
                                  <p:stCondLst>
                                    <p:cond delay="0"/>
                                  </p:stCondLst>
                                  <p:childTnLst>
                                    <p:animMotion origin="layout" path="M 1.38889E-6 4.07407E-6 L -0.28073 -0.2132 " pathEditMode="relative" rAng="0" ptsTypes="AA">
                                      <p:cBhvr>
                                        <p:cTn id="224" dur="1000" fill="hold"/>
                                        <p:tgtEl>
                                          <p:spTgt spid="239664"/>
                                        </p:tgtEl>
                                        <p:attrNameLst>
                                          <p:attrName>ppt_x</p:attrName>
                                          <p:attrName>ppt_y</p:attrName>
                                        </p:attrNameLst>
                                      </p:cBhvr>
                                      <p:rCtr x="-140" y="-107"/>
                                    </p:animMotion>
                                  </p:childTnLst>
                                </p:cTn>
                              </p:par>
                              <p:par>
                                <p:cTn id="225" presetID="0" presetClass="path" presetSubtype="0" accel="50000" decel="50000" fill="hold" grpId="0" nodeType="withEffect">
                                  <p:stCondLst>
                                    <p:cond delay="0"/>
                                  </p:stCondLst>
                                  <p:childTnLst>
                                    <p:animMotion origin="layout" path="M -0.0007 -0.00092 L -0.28142 -0.10509 " pathEditMode="relative" rAng="0" ptsTypes="AA">
                                      <p:cBhvr>
                                        <p:cTn id="226" dur="1000" fill="hold"/>
                                        <p:tgtEl>
                                          <p:spTgt spid="239665"/>
                                        </p:tgtEl>
                                        <p:attrNameLst>
                                          <p:attrName>ppt_x</p:attrName>
                                          <p:attrName>ppt_y</p:attrName>
                                        </p:attrNameLst>
                                      </p:cBhvr>
                                      <p:rCtr x="-140" y="-52"/>
                                    </p:animMotion>
                                  </p:childTnLst>
                                </p:cTn>
                              </p:par>
                              <p:par>
                                <p:cTn id="227" presetID="0" presetClass="path" presetSubtype="0" accel="50000" decel="50000" fill="hold" grpId="0" nodeType="withEffect">
                                  <p:stCondLst>
                                    <p:cond delay="0"/>
                                  </p:stCondLst>
                                  <p:childTnLst>
                                    <p:animMotion origin="layout" path="M -0.00017 -0.00023 L -0.28038 -0.09953 " pathEditMode="relative" rAng="0" ptsTypes="AA">
                                      <p:cBhvr>
                                        <p:cTn id="228" dur="1000" fill="hold"/>
                                        <p:tgtEl>
                                          <p:spTgt spid="239666"/>
                                        </p:tgtEl>
                                        <p:attrNameLst>
                                          <p:attrName>ppt_x</p:attrName>
                                          <p:attrName>ppt_y</p:attrName>
                                        </p:attrNameLst>
                                      </p:cBhvr>
                                      <p:rCtr x="-140" y="-50"/>
                                    </p:animMotion>
                                  </p:childTnLst>
                                </p:cTn>
                              </p:par>
                              <p:par>
                                <p:cTn id="229" presetID="53" presetClass="entr" presetSubtype="0" fill="hold" grpId="0" nodeType="withEffect">
                                  <p:stCondLst>
                                    <p:cond delay="0"/>
                                  </p:stCondLst>
                                  <p:childTnLst>
                                    <p:set>
                                      <p:cBhvr>
                                        <p:cTn id="230" dur="1" fill="hold">
                                          <p:stCondLst>
                                            <p:cond delay="0"/>
                                          </p:stCondLst>
                                        </p:cTn>
                                        <p:tgtEl>
                                          <p:spTgt spid="239684"/>
                                        </p:tgtEl>
                                        <p:attrNameLst>
                                          <p:attrName>style.visibility</p:attrName>
                                        </p:attrNameLst>
                                      </p:cBhvr>
                                      <p:to>
                                        <p:strVal val="visible"/>
                                      </p:to>
                                    </p:set>
                                    <p:anim calcmode="lin" valueType="num">
                                      <p:cBhvr>
                                        <p:cTn id="231" dur="500" fill="hold"/>
                                        <p:tgtEl>
                                          <p:spTgt spid="239684"/>
                                        </p:tgtEl>
                                        <p:attrNameLst>
                                          <p:attrName>ppt_w</p:attrName>
                                        </p:attrNameLst>
                                      </p:cBhvr>
                                      <p:tavLst>
                                        <p:tav tm="0">
                                          <p:val>
                                            <p:fltVal val="0"/>
                                          </p:val>
                                        </p:tav>
                                        <p:tav tm="100000">
                                          <p:val>
                                            <p:strVal val="#ppt_w"/>
                                          </p:val>
                                        </p:tav>
                                      </p:tavLst>
                                    </p:anim>
                                    <p:anim calcmode="lin" valueType="num">
                                      <p:cBhvr>
                                        <p:cTn id="232" dur="500" fill="hold"/>
                                        <p:tgtEl>
                                          <p:spTgt spid="239684"/>
                                        </p:tgtEl>
                                        <p:attrNameLst>
                                          <p:attrName>ppt_h</p:attrName>
                                        </p:attrNameLst>
                                      </p:cBhvr>
                                      <p:tavLst>
                                        <p:tav tm="0">
                                          <p:val>
                                            <p:fltVal val="0"/>
                                          </p:val>
                                        </p:tav>
                                        <p:tav tm="100000">
                                          <p:val>
                                            <p:strVal val="#ppt_h"/>
                                          </p:val>
                                        </p:tav>
                                      </p:tavLst>
                                    </p:anim>
                                    <p:animEffect transition="in" filter="fade">
                                      <p:cBhvr>
                                        <p:cTn id="233" dur="500"/>
                                        <p:tgtEl>
                                          <p:spTgt spid="239684"/>
                                        </p:tgtEl>
                                      </p:cBhvr>
                                    </p:animEffect>
                                  </p:childTnLst>
                                </p:cTn>
                              </p:par>
                              <p:par>
                                <p:cTn id="234" presetID="53" presetClass="entr" presetSubtype="0" fill="hold" grpId="0" nodeType="withEffect">
                                  <p:stCondLst>
                                    <p:cond delay="300"/>
                                  </p:stCondLst>
                                  <p:childTnLst>
                                    <p:set>
                                      <p:cBhvr>
                                        <p:cTn id="235" dur="1" fill="hold">
                                          <p:stCondLst>
                                            <p:cond delay="0"/>
                                          </p:stCondLst>
                                        </p:cTn>
                                        <p:tgtEl>
                                          <p:spTgt spid="239685"/>
                                        </p:tgtEl>
                                        <p:attrNameLst>
                                          <p:attrName>style.visibility</p:attrName>
                                        </p:attrNameLst>
                                      </p:cBhvr>
                                      <p:to>
                                        <p:strVal val="visible"/>
                                      </p:to>
                                    </p:set>
                                    <p:anim calcmode="lin" valueType="num">
                                      <p:cBhvr>
                                        <p:cTn id="236" dur="500" fill="hold"/>
                                        <p:tgtEl>
                                          <p:spTgt spid="239685"/>
                                        </p:tgtEl>
                                        <p:attrNameLst>
                                          <p:attrName>ppt_w</p:attrName>
                                        </p:attrNameLst>
                                      </p:cBhvr>
                                      <p:tavLst>
                                        <p:tav tm="0">
                                          <p:val>
                                            <p:fltVal val="0"/>
                                          </p:val>
                                        </p:tav>
                                        <p:tav tm="100000">
                                          <p:val>
                                            <p:strVal val="#ppt_w"/>
                                          </p:val>
                                        </p:tav>
                                      </p:tavLst>
                                    </p:anim>
                                    <p:anim calcmode="lin" valueType="num">
                                      <p:cBhvr>
                                        <p:cTn id="237" dur="500" fill="hold"/>
                                        <p:tgtEl>
                                          <p:spTgt spid="239685"/>
                                        </p:tgtEl>
                                        <p:attrNameLst>
                                          <p:attrName>ppt_h</p:attrName>
                                        </p:attrNameLst>
                                      </p:cBhvr>
                                      <p:tavLst>
                                        <p:tav tm="0">
                                          <p:val>
                                            <p:fltVal val="0"/>
                                          </p:val>
                                        </p:tav>
                                        <p:tav tm="100000">
                                          <p:val>
                                            <p:strVal val="#ppt_h"/>
                                          </p:val>
                                        </p:tav>
                                      </p:tavLst>
                                    </p:anim>
                                    <p:animEffect transition="in" filter="fade">
                                      <p:cBhvr>
                                        <p:cTn id="238" dur="500"/>
                                        <p:tgtEl>
                                          <p:spTgt spid="239685"/>
                                        </p:tgtEl>
                                      </p:cBhvr>
                                    </p:animEffect>
                                  </p:childTnLst>
                                </p:cTn>
                              </p:par>
                              <p:par>
                                <p:cTn id="239" presetID="53" presetClass="entr" presetSubtype="0" fill="hold" grpId="0" nodeType="withEffect">
                                  <p:stCondLst>
                                    <p:cond delay="300"/>
                                  </p:stCondLst>
                                  <p:childTnLst>
                                    <p:set>
                                      <p:cBhvr>
                                        <p:cTn id="240" dur="1" fill="hold">
                                          <p:stCondLst>
                                            <p:cond delay="0"/>
                                          </p:stCondLst>
                                        </p:cTn>
                                        <p:tgtEl>
                                          <p:spTgt spid="239686"/>
                                        </p:tgtEl>
                                        <p:attrNameLst>
                                          <p:attrName>style.visibility</p:attrName>
                                        </p:attrNameLst>
                                      </p:cBhvr>
                                      <p:to>
                                        <p:strVal val="visible"/>
                                      </p:to>
                                    </p:set>
                                    <p:anim calcmode="lin" valueType="num">
                                      <p:cBhvr>
                                        <p:cTn id="241" dur="500" fill="hold"/>
                                        <p:tgtEl>
                                          <p:spTgt spid="239686"/>
                                        </p:tgtEl>
                                        <p:attrNameLst>
                                          <p:attrName>ppt_w</p:attrName>
                                        </p:attrNameLst>
                                      </p:cBhvr>
                                      <p:tavLst>
                                        <p:tav tm="0">
                                          <p:val>
                                            <p:fltVal val="0"/>
                                          </p:val>
                                        </p:tav>
                                        <p:tav tm="100000">
                                          <p:val>
                                            <p:strVal val="#ppt_w"/>
                                          </p:val>
                                        </p:tav>
                                      </p:tavLst>
                                    </p:anim>
                                    <p:anim calcmode="lin" valueType="num">
                                      <p:cBhvr>
                                        <p:cTn id="242" dur="500" fill="hold"/>
                                        <p:tgtEl>
                                          <p:spTgt spid="239686"/>
                                        </p:tgtEl>
                                        <p:attrNameLst>
                                          <p:attrName>ppt_h</p:attrName>
                                        </p:attrNameLst>
                                      </p:cBhvr>
                                      <p:tavLst>
                                        <p:tav tm="0">
                                          <p:val>
                                            <p:fltVal val="0"/>
                                          </p:val>
                                        </p:tav>
                                        <p:tav tm="100000">
                                          <p:val>
                                            <p:strVal val="#ppt_h"/>
                                          </p:val>
                                        </p:tav>
                                      </p:tavLst>
                                    </p:anim>
                                    <p:animEffect transition="in" filter="fade">
                                      <p:cBhvr>
                                        <p:cTn id="243" dur="500"/>
                                        <p:tgtEl>
                                          <p:spTgt spid="239686"/>
                                        </p:tgtEl>
                                      </p:cBhvr>
                                    </p:animEffect>
                                  </p:childTnLst>
                                </p:cTn>
                              </p:par>
                              <p:par>
                                <p:cTn id="244" presetID="53" presetClass="entr" presetSubtype="0" fill="hold" grpId="0" nodeType="withEffect">
                                  <p:stCondLst>
                                    <p:cond delay="300"/>
                                  </p:stCondLst>
                                  <p:childTnLst>
                                    <p:set>
                                      <p:cBhvr>
                                        <p:cTn id="245" dur="1" fill="hold">
                                          <p:stCondLst>
                                            <p:cond delay="0"/>
                                          </p:stCondLst>
                                        </p:cTn>
                                        <p:tgtEl>
                                          <p:spTgt spid="239687"/>
                                        </p:tgtEl>
                                        <p:attrNameLst>
                                          <p:attrName>style.visibility</p:attrName>
                                        </p:attrNameLst>
                                      </p:cBhvr>
                                      <p:to>
                                        <p:strVal val="visible"/>
                                      </p:to>
                                    </p:set>
                                    <p:anim calcmode="lin" valueType="num">
                                      <p:cBhvr>
                                        <p:cTn id="246" dur="500" fill="hold"/>
                                        <p:tgtEl>
                                          <p:spTgt spid="239687"/>
                                        </p:tgtEl>
                                        <p:attrNameLst>
                                          <p:attrName>ppt_w</p:attrName>
                                        </p:attrNameLst>
                                      </p:cBhvr>
                                      <p:tavLst>
                                        <p:tav tm="0">
                                          <p:val>
                                            <p:fltVal val="0"/>
                                          </p:val>
                                        </p:tav>
                                        <p:tav tm="100000">
                                          <p:val>
                                            <p:strVal val="#ppt_w"/>
                                          </p:val>
                                        </p:tav>
                                      </p:tavLst>
                                    </p:anim>
                                    <p:anim calcmode="lin" valueType="num">
                                      <p:cBhvr>
                                        <p:cTn id="247" dur="500" fill="hold"/>
                                        <p:tgtEl>
                                          <p:spTgt spid="239687"/>
                                        </p:tgtEl>
                                        <p:attrNameLst>
                                          <p:attrName>ppt_h</p:attrName>
                                        </p:attrNameLst>
                                      </p:cBhvr>
                                      <p:tavLst>
                                        <p:tav tm="0">
                                          <p:val>
                                            <p:fltVal val="0"/>
                                          </p:val>
                                        </p:tav>
                                        <p:tav tm="100000">
                                          <p:val>
                                            <p:strVal val="#ppt_h"/>
                                          </p:val>
                                        </p:tav>
                                      </p:tavLst>
                                    </p:anim>
                                    <p:animEffect transition="in" filter="fade">
                                      <p:cBhvr>
                                        <p:cTn id="248" dur="500"/>
                                        <p:tgtEl>
                                          <p:spTgt spid="239687"/>
                                        </p:tgtEl>
                                      </p:cBhvr>
                                    </p:animEffect>
                                  </p:childTnLst>
                                </p:cTn>
                              </p:par>
                              <p:par>
                                <p:cTn id="249" presetID="53" presetClass="entr" presetSubtype="0" fill="hold" grpId="0" nodeType="withEffect">
                                  <p:stCondLst>
                                    <p:cond delay="300"/>
                                  </p:stCondLst>
                                  <p:childTnLst>
                                    <p:set>
                                      <p:cBhvr>
                                        <p:cTn id="250" dur="1" fill="hold">
                                          <p:stCondLst>
                                            <p:cond delay="0"/>
                                          </p:stCondLst>
                                        </p:cTn>
                                        <p:tgtEl>
                                          <p:spTgt spid="239688"/>
                                        </p:tgtEl>
                                        <p:attrNameLst>
                                          <p:attrName>style.visibility</p:attrName>
                                        </p:attrNameLst>
                                      </p:cBhvr>
                                      <p:to>
                                        <p:strVal val="visible"/>
                                      </p:to>
                                    </p:set>
                                    <p:anim calcmode="lin" valueType="num">
                                      <p:cBhvr>
                                        <p:cTn id="251" dur="500" fill="hold"/>
                                        <p:tgtEl>
                                          <p:spTgt spid="239688"/>
                                        </p:tgtEl>
                                        <p:attrNameLst>
                                          <p:attrName>ppt_w</p:attrName>
                                        </p:attrNameLst>
                                      </p:cBhvr>
                                      <p:tavLst>
                                        <p:tav tm="0">
                                          <p:val>
                                            <p:fltVal val="0"/>
                                          </p:val>
                                        </p:tav>
                                        <p:tav tm="100000">
                                          <p:val>
                                            <p:strVal val="#ppt_w"/>
                                          </p:val>
                                        </p:tav>
                                      </p:tavLst>
                                    </p:anim>
                                    <p:anim calcmode="lin" valueType="num">
                                      <p:cBhvr>
                                        <p:cTn id="252" dur="500" fill="hold"/>
                                        <p:tgtEl>
                                          <p:spTgt spid="239688"/>
                                        </p:tgtEl>
                                        <p:attrNameLst>
                                          <p:attrName>ppt_h</p:attrName>
                                        </p:attrNameLst>
                                      </p:cBhvr>
                                      <p:tavLst>
                                        <p:tav tm="0">
                                          <p:val>
                                            <p:fltVal val="0"/>
                                          </p:val>
                                        </p:tav>
                                        <p:tav tm="100000">
                                          <p:val>
                                            <p:strVal val="#ppt_h"/>
                                          </p:val>
                                        </p:tav>
                                      </p:tavLst>
                                    </p:anim>
                                    <p:animEffect transition="in" filter="fade">
                                      <p:cBhvr>
                                        <p:cTn id="253" dur="500"/>
                                        <p:tgtEl>
                                          <p:spTgt spid="239688"/>
                                        </p:tgtEl>
                                      </p:cBhvr>
                                    </p:animEffect>
                                  </p:childTnLst>
                                </p:cTn>
                              </p:par>
                              <p:par>
                                <p:cTn id="254" presetID="53" presetClass="entr" presetSubtype="0" fill="hold" grpId="0" nodeType="withEffect">
                                  <p:stCondLst>
                                    <p:cond delay="300"/>
                                  </p:stCondLst>
                                  <p:childTnLst>
                                    <p:set>
                                      <p:cBhvr>
                                        <p:cTn id="255" dur="1" fill="hold">
                                          <p:stCondLst>
                                            <p:cond delay="0"/>
                                          </p:stCondLst>
                                        </p:cTn>
                                        <p:tgtEl>
                                          <p:spTgt spid="239689"/>
                                        </p:tgtEl>
                                        <p:attrNameLst>
                                          <p:attrName>style.visibility</p:attrName>
                                        </p:attrNameLst>
                                      </p:cBhvr>
                                      <p:to>
                                        <p:strVal val="visible"/>
                                      </p:to>
                                    </p:set>
                                    <p:anim calcmode="lin" valueType="num">
                                      <p:cBhvr>
                                        <p:cTn id="256" dur="500" fill="hold"/>
                                        <p:tgtEl>
                                          <p:spTgt spid="239689"/>
                                        </p:tgtEl>
                                        <p:attrNameLst>
                                          <p:attrName>ppt_w</p:attrName>
                                        </p:attrNameLst>
                                      </p:cBhvr>
                                      <p:tavLst>
                                        <p:tav tm="0">
                                          <p:val>
                                            <p:fltVal val="0"/>
                                          </p:val>
                                        </p:tav>
                                        <p:tav tm="100000">
                                          <p:val>
                                            <p:strVal val="#ppt_w"/>
                                          </p:val>
                                        </p:tav>
                                      </p:tavLst>
                                    </p:anim>
                                    <p:anim calcmode="lin" valueType="num">
                                      <p:cBhvr>
                                        <p:cTn id="257" dur="500" fill="hold"/>
                                        <p:tgtEl>
                                          <p:spTgt spid="239689"/>
                                        </p:tgtEl>
                                        <p:attrNameLst>
                                          <p:attrName>ppt_h</p:attrName>
                                        </p:attrNameLst>
                                      </p:cBhvr>
                                      <p:tavLst>
                                        <p:tav tm="0">
                                          <p:val>
                                            <p:fltVal val="0"/>
                                          </p:val>
                                        </p:tav>
                                        <p:tav tm="100000">
                                          <p:val>
                                            <p:strVal val="#ppt_h"/>
                                          </p:val>
                                        </p:tav>
                                      </p:tavLst>
                                    </p:anim>
                                    <p:animEffect transition="in" filter="fade">
                                      <p:cBhvr>
                                        <p:cTn id="258" dur="500"/>
                                        <p:tgtEl>
                                          <p:spTgt spid="239689"/>
                                        </p:tgtEl>
                                      </p:cBhvr>
                                    </p:animEffect>
                                  </p:childTnLst>
                                </p:cTn>
                              </p:par>
                              <p:par>
                                <p:cTn id="259" presetID="53" presetClass="entr" presetSubtype="0" fill="hold" grpId="0" nodeType="withEffect">
                                  <p:stCondLst>
                                    <p:cond delay="300"/>
                                  </p:stCondLst>
                                  <p:childTnLst>
                                    <p:set>
                                      <p:cBhvr>
                                        <p:cTn id="260" dur="1" fill="hold">
                                          <p:stCondLst>
                                            <p:cond delay="0"/>
                                          </p:stCondLst>
                                        </p:cTn>
                                        <p:tgtEl>
                                          <p:spTgt spid="239690"/>
                                        </p:tgtEl>
                                        <p:attrNameLst>
                                          <p:attrName>style.visibility</p:attrName>
                                        </p:attrNameLst>
                                      </p:cBhvr>
                                      <p:to>
                                        <p:strVal val="visible"/>
                                      </p:to>
                                    </p:set>
                                    <p:anim calcmode="lin" valueType="num">
                                      <p:cBhvr>
                                        <p:cTn id="261" dur="500" fill="hold"/>
                                        <p:tgtEl>
                                          <p:spTgt spid="239690"/>
                                        </p:tgtEl>
                                        <p:attrNameLst>
                                          <p:attrName>ppt_w</p:attrName>
                                        </p:attrNameLst>
                                      </p:cBhvr>
                                      <p:tavLst>
                                        <p:tav tm="0">
                                          <p:val>
                                            <p:fltVal val="0"/>
                                          </p:val>
                                        </p:tav>
                                        <p:tav tm="100000">
                                          <p:val>
                                            <p:strVal val="#ppt_w"/>
                                          </p:val>
                                        </p:tav>
                                      </p:tavLst>
                                    </p:anim>
                                    <p:anim calcmode="lin" valueType="num">
                                      <p:cBhvr>
                                        <p:cTn id="262" dur="500" fill="hold"/>
                                        <p:tgtEl>
                                          <p:spTgt spid="239690"/>
                                        </p:tgtEl>
                                        <p:attrNameLst>
                                          <p:attrName>ppt_h</p:attrName>
                                        </p:attrNameLst>
                                      </p:cBhvr>
                                      <p:tavLst>
                                        <p:tav tm="0">
                                          <p:val>
                                            <p:fltVal val="0"/>
                                          </p:val>
                                        </p:tav>
                                        <p:tav tm="100000">
                                          <p:val>
                                            <p:strVal val="#ppt_h"/>
                                          </p:val>
                                        </p:tav>
                                      </p:tavLst>
                                    </p:anim>
                                    <p:animEffect transition="in" filter="fade">
                                      <p:cBhvr>
                                        <p:cTn id="263" dur="500"/>
                                        <p:tgtEl>
                                          <p:spTgt spid="239690"/>
                                        </p:tgtEl>
                                      </p:cBhvr>
                                    </p:animEffect>
                                  </p:childTnLst>
                                </p:cTn>
                              </p:par>
                              <p:par>
                                <p:cTn id="264" presetID="53" presetClass="entr" presetSubtype="0" fill="hold" grpId="0" nodeType="withEffect">
                                  <p:stCondLst>
                                    <p:cond delay="300"/>
                                  </p:stCondLst>
                                  <p:childTnLst>
                                    <p:set>
                                      <p:cBhvr>
                                        <p:cTn id="265" dur="1" fill="hold">
                                          <p:stCondLst>
                                            <p:cond delay="0"/>
                                          </p:stCondLst>
                                        </p:cTn>
                                        <p:tgtEl>
                                          <p:spTgt spid="239691"/>
                                        </p:tgtEl>
                                        <p:attrNameLst>
                                          <p:attrName>style.visibility</p:attrName>
                                        </p:attrNameLst>
                                      </p:cBhvr>
                                      <p:to>
                                        <p:strVal val="visible"/>
                                      </p:to>
                                    </p:set>
                                    <p:anim calcmode="lin" valueType="num">
                                      <p:cBhvr>
                                        <p:cTn id="266" dur="500" fill="hold"/>
                                        <p:tgtEl>
                                          <p:spTgt spid="239691"/>
                                        </p:tgtEl>
                                        <p:attrNameLst>
                                          <p:attrName>ppt_w</p:attrName>
                                        </p:attrNameLst>
                                      </p:cBhvr>
                                      <p:tavLst>
                                        <p:tav tm="0">
                                          <p:val>
                                            <p:fltVal val="0"/>
                                          </p:val>
                                        </p:tav>
                                        <p:tav tm="100000">
                                          <p:val>
                                            <p:strVal val="#ppt_w"/>
                                          </p:val>
                                        </p:tav>
                                      </p:tavLst>
                                    </p:anim>
                                    <p:anim calcmode="lin" valueType="num">
                                      <p:cBhvr>
                                        <p:cTn id="267" dur="500" fill="hold"/>
                                        <p:tgtEl>
                                          <p:spTgt spid="239691"/>
                                        </p:tgtEl>
                                        <p:attrNameLst>
                                          <p:attrName>ppt_h</p:attrName>
                                        </p:attrNameLst>
                                      </p:cBhvr>
                                      <p:tavLst>
                                        <p:tav tm="0">
                                          <p:val>
                                            <p:fltVal val="0"/>
                                          </p:val>
                                        </p:tav>
                                        <p:tav tm="100000">
                                          <p:val>
                                            <p:strVal val="#ppt_h"/>
                                          </p:val>
                                        </p:tav>
                                      </p:tavLst>
                                    </p:anim>
                                    <p:animEffect transition="in" filter="fade">
                                      <p:cBhvr>
                                        <p:cTn id="268" dur="500"/>
                                        <p:tgtEl>
                                          <p:spTgt spid="239691"/>
                                        </p:tgtEl>
                                      </p:cBhvr>
                                    </p:animEffect>
                                  </p:childTnLst>
                                </p:cTn>
                              </p:par>
                              <p:par>
                                <p:cTn id="269" presetID="53" presetClass="entr" presetSubtype="0" fill="hold" grpId="0" nodeType="withEffect">
                                  <p:stCondLst>
                                    <p:cond delay="300"/>
                                  </p:stCondLst>
                                  <p:childTnLst>
                                    <p:set>
                                      <p:cBhvr>
                                        <p:cTn id="270" dur="1" fill="hold">
                                          <p:stCondLst>
                                            <p:cond delay="0"/>
                                          </p:stCondLst>
                                        </p:cTn>
                                        <p:tgtEl>
                                          <p:spTgt spid="239692"/>
                                        </p:tgtEl>
                                        <p:attrNameLst>
                                          <p:attrName>style.visibility</p:attrName>
                                        </p:attrNameLst>
                                      </p:cBhvr>
                                      <p:to>
                                        <p:strVal val="visible"/>
                                      </p:to>
                                    </p:set>
                                    <p:anim calcmode="lin" valueType="num">
                                      <p:cBhvr>
                                        <p:cTn id="271" dur="500" fill="hold"/>
                                        <p:tgtEl>
                                          <p:spTgt spid="239692"/>
                                        </p:tgtEl>
                                        <p:attrNameLst>
                                          <p:attrName>ppt_w</p:attrName>
                                        </p:attrNameLst>
                                      </p:cBhvr>
                                      <p:tavLst>
                                        <p:tav tm="0">
                                          <p:val>
                                            <p:fltVal val="0"/>
                                          </p:val>
                                        </p:tav>
                                        <p:tav tm="100000">
                                          <p:val>
                                            <p:strVal val="#ppt_w"/>
                                          </p:val>
                                        </p:tav>
                                      </p:tavLst>
                                    </p:anim>
                                    <p:anim calcmode="lin" valueType="num">
                                      <p:cBhvr>
                                        <p:cTn id="272" dur="500" fill="hold"/>
                                        <p:tgtEl>
                                          <p:spTgt spid="239692"/>
                                        </p:tgtEl>
                                        <p:attrNameLst>
                                          <p:attrName>ppt_h</p:attrName>
                                        </p:attrNameLst>
                                      </p:cBhvr>
                                      <p:tavLst>
                                        <p:tav tm="0">
                                          <p:val>
                                            <p:fltVal val="0"/>
                                          </p:val>
                                        </p:tav>
                                        <p:tav tm="100000">
                                          <p:val>
                                            <p:strVal val="#ppt_h"/>
                                          </p:val>
                                        </p:tav>
                                      </p:tavLst>
                                    </p:anim>
                                    <p:animEffect transition="in" filter="fade">
                                      <p:cBhvr>
                                        <p:cTn id="273" dur="500"/>
                                        <p:tgtEl>
                                          <p:spTgt spid="239692"/>
                                        </p:tgtEl>
                                      </p:cBhvr>
                                    </p:animEffect>
                                  </p:childTnLst>
                                </p:cTn>
                              </p:par>
                              <p:par>
                                <p:cTn id="274" presetID="53" presetClass="entr" presetSubtype="0" fill="hold" grpId="0" nodeType="withEffect">
                                  <p:stCondLst>
                                    <p:cond delay="300"/>
                                  </p:stCondLst>
                                  <p:childTnLst>
                                    <p:set>
                                      <p:cBhvr>
                                        <p:cTn id="275" dur="1" fill="hold">
                                          <p:stCondLst>
                                            <p:cond delay="0"/>
                                          </p:stCondLst>
                                        </p:cTn>
                                        <p:tgtEl>
                                          <p:spTgt spid="239693"/>
                                        </p:tgtEl>
                                        <p:attrNameLst>
                                          <p:attrName>style.visibility</p:attrName>
                                        </p:attrNameLst>
                                      </p:cBhvr>
                                      <p:to>
                                        <p:strVal val="visible"/>
                                      </p:to>
                                    </p:set>
                                    <p:anim calcmode="lin" valueType="num">
                                      <p:cBhvr>
                                        <p:cTn id="276" dur="500" fill="hold"/>
                                        <p:tgtEl>
                                          <p:spTgt spid="239693"/>
                                        </p:tgtEl>
                                        <p:attrNameLst>
                                          <p:attrName>ppt_w</p:attrName>
                                        </p:attrNameLst>
                                      </p:cBhvr>
                                      <p:tavLst>
                                        <p:tav tm="0">
                                          <p:val>
                                            <p:fltVal val="0"/>
                                          </p:val>
                                        </p:tav>
                                        <p:tav tm="100000">
                                          <p:val>
                                            <p:strVal val="#ppt_w"/>
                                          </p:val>
                                        </p:tav>
                                      </p:tavLst>
                                    </p:anim>
                                    <p:anim calcmode="lin" valueType="num">
                                      <p:cBhvr>
                                        <p:cTn id="277" dur="500" fill="hold"/>
                                        <p:tgtEl>
                                          <p:spTgt spid="239693"/>
                                        </p:tgtEl>
                                        <p:attrNameLst>
                                          <p:attrName>ppt_h</p:attrName>
                                        </p:attrNameLst>
                                      </p:cBhvr>
                                      <p:tavLst>
                                        <p:tav tm="0">
                                          <p:val>
                                            <p:fltVal val="0"/>
                                          </p:val>
                                        </p:tav>
                                        <p:tav tm="100000">
                                          <p:val>
                                            <p:strVal val="#ppt_h"/>
                                          </p:val>
                                        </p:tav>
                                      </p:tavLst>
                                    </p:anim>
                                    <p:animEffect transition="in" filter="fade">
                                      <p:cBhvr>
                                        <p:cTn id="278" dur="500"/>
                                        <p:tgtEl>
                                          <p:spTgt spid="239693"/>
                                        </p:tgtEl>
                                      </p:cBhvr>
                                    </p:animEffect>
                                  </p:childTnLst>
                                </p:cTn>
                              </p:par>
                              <p:par>
                                <p:cTn id="279" presetID="1" presetClass="entr" presetSubtype="0" fill="hold" nodeType="withEffect">
                                  <p:stCondLst>
                                    <p:cond delay="300"/>
                                  </p:stCondLst>
                                  <p:childTnLst>
                                    <p:set>
                                      <p:cBhvr>
                                        <p:cTn id="280" dur="1" fill="hold">
                                          <p:stCondLst>
                                            <p:cond delay="0"/>
                                          </p:stCondLst>
                                        </p:cTn>
                                        <p:tgtEl>
                                          <p:spTgt spid="239620">
                                            <p:txEl>
                                              <p:pRg st="2" end="2"/>
                                            </p:txEl>
                                          </p:spTgt>
                                        </p:tgtEl>
                                        <p:attrNameLst>
                                          <p:attrName>style.visibility</p:attrName>
                                        </p:attrNameLst>
                                      </p:cBhvr>
                                      <p:to>
                                        <p:strVal val="visible"/>
                                      </p:to>
                                    </p:set>
                                  </p:childTnLst>
                                </p:cTn>
                              </p:par>
                              <p:par>
                                <p:cTn id="281" presetID="1" presetClass="entr" presetSubtype="0" fill="hold" nodeType="withEffect">
                                  <p:stCondLst>
                                    <p:cond delay="0"/>
                                  </p:stCondLst>
                                  <p:childTnLst>
                                    <p:set>
                                      <p:cBhvr>
                                        <p:cTn id="282" dur="1" fill="hold">
                                          <p:stCondLst>
                                            <p:cond delay="0"/>
                                          </p:stCondLst>
                                        </p:cTn>
                                        <p:tgtEl>
                                          <p:spTgt spid="239620">
                                            <p:txEl>
                                              <p:pRg st="3" end="3"/>
                                            </p:txEl>
                                          </p:spTgt>
                                        </p:tgtEl>
                                        <p:attrNameLst>
                                          <p:attrName>style.visibility</p:attrName>
                                        </p:attrNameLst>
                                      </p:cBhvr>
                                      <p:to>
                                        <p:strVal val="visible"/>
                                      </p:to>
                                    </p:set>
                                  </p:childTnLst>
                                </p:cTn>
                              </p:par>
                              <p:par>
                                <p:cTn id="283" presetID="1" presetClass="entr" presetSubtype="0" fill="hold" nodeType="withEffect">
                                  <p:stCondLst>
                                    <p:cond delay="0"/>
                                  </p:stCondLst>
                                  <p:childTnLst>
                                    <p:set>
                                      <p:cBhvr>
                                        <p:cTn id="284" dur="1" fill="hold">
                                          <p:stCondLst>
                                            <p:cond delay="0"/>
                                          </p:stCondLst>
                                        </p:cTn>
                                        <p:tgtEl>
                                          <p:spTgt spid="239620">
                                            <p:txEl>
                                              <p:pRg st="4" end="4"/>
                                            </p:txEl>
                                          </p:spTgt>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2396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9" grpId="0" animBg="1"/>
      <p:bldP spid="239630" grpId="0" animBg="1"/>
      <p:bldP spid="239649" grpId="0" animBg="1"/>
      <p:bldP spid="239650" grpId="0" animBg="1"/>
      <p:bldP spid="239652" grpId="0" animBg="1"/>
      <p:bldP spid="239653" grpId="0" animBg="1"/>
      <p:bldP spid="239653" grpId="1" animBg="1"/>
      <p:bldP spid="239654" grpId="0" animBg="1"/>
      <p:bldP spid="239655" grpId="0" animBg="1"/>
      <p:bldP spid="239658" grpId="0" animBg="1"/>
      <p:bldP spid="239658" grpId="1" animBg="1"/>
      <p:bldP spid="239659" grpId="0" animBg="1"/>
      <p:bldP spid="239659" grpId="1" animBg="1"/>
      <p:bldP spid="239659" grpId="2" animBg="1"/>
      <p:bldP spid="239660" grpId="0" animBg="1"/>
      <p:bldP spid="239660" grpId="1" animBg="1"/>
      <p:bldP spid="239661" grpId="0" animBg="1"/>
      <p:bldP spid="239661" grpId="1" animBg="1"/>
      <p:bldP spid="239662" grpId="0" animBg="1"/>
      <p:bldP spid="239662" grpId="1" animBg="1"/>
      <p:bldP spid="239663" grpId="0" animBg="1"/>
      <p:bldP spid="239663" grpId="1" animBg="1"/>
      <p:bldP spid="239664" grpId="0" animBg="1"/>
      <p:bldP spid="239664" grpId="1" animBg="1"/>
      <p:bldP spid="239665" grpId="0" animBg="1"/>
      <p:bldP spid="239665" grpId="1" animBg="1"/>
      <p:bldP spid="239666" grpId="0" animBg="1"/>
      <p:bldP spid="239666" grpId="1" animBg="1"/>
      <p:bldP spid="239667" grpId="0" animBg="1"/>
      <p:bldP spid="239667" grpId="1" animBg="1"/>
      <p:bldP spid="239668" grpId="0" animBg="1"/>
      <p:bldP spid="239668" grpId="1" animBg="1"/>
      <p:bldP spid="239669" grpId="0" animBg="1"/>
      <p:bldP spid="239669" grpId="1" animBg="1"/>
      <p:bldP spid="239670" grpId="0"/>
      <p:bldP spid="239670" grpId="1"/>
      <p:bldP spid="239671" grpId="0"/>
      <p:bldP spid="239671" grpId="1"/>
      <p:bldP spid="239672" grpId="0" animBg="1"/>
      <p:bldP spid="239672" grpId="1" animBg="1"/>
      <p:bldP spid="239673" grpId="0" animBg="1"/>
      <p:bldP spid="239673" grpId="1" animBg="1"/>
      <p:bldP spid="239674" grpId="0" animBg="1"/>
      <p:bldP spid="239674" grpId="1" animBg="1"/>
      <p:bldP spid="239675" grpId="0" animBg="1"/>
      <p:bldP spid="239675" grpId="1" animBg="1"/>
      <p:bldP spid="239676" grpId="0" animBg="1"/>
      <p:bldP spid="239676" grpId="1" animBg="1"/>
      <p:bldP spid="239677" grpId="0" animBg="1"/>
      <p:bldP spid="239677" grpId="1" animBg="1"/>
      <p:bldP spid="239678" grpId="0" animBg="1"/>
      <p:bldP spid="239678" grpId="1" animBg="1"/>
      <p:bldP spid="239679" grpId="0" animBg="1"/>
      <p:bldP spid="239679" grpId="1" animBg="1"/>
      <p:bldP spid="239679" grpId="2" animBg="1"/>
      <p:bldP spid="239680" grpId="0" animBg="1"/>
      <p:bldP spid="239680" grpId="1" animBg="1"/>
      <p:bldP spid="239681" grpId="0" animBg="1"/>
      <p:bldP spid="239681" grpId="1" animBg="1"/>
      <p:bldP spid="239682" grpId="0"/>
      <p:bldP spid="239682" grpId="1"/>
      <p:bldP spid="239684" grpId="0" animBg="1"/>
      <p:bldP spid="239685" grpId="0" animBg="1"/>
      <p:bldP spid="239686" grpId="0" animBg="1"/>
      <p:bldP spid="239687" grpId="0" animBg="1"/>
      <p:bldP spid="239688" grpId="0" animBg="1"/>
      <p:bldP spid="239689" grpId="0" animBg="1"/>
      <p:bldP spid="239690" grpId="0" animBg="1"/>
      <p:bldP spid="239691" grpId="0" animBg="1"/>
      <p:bldP spid="239692" grpId="0" animBg="1"/>
      <p:bldP spid="23969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ubTitle" idx="1"/>
          </p:nvPr>
        </p:nvSpPr>
        <p:spPr/>
        <p:txBody>
          <a:bodyPr/>
          <a:lstStyle/>
          <a:p>
            <a:pPr algn="l" eaLnBrk="1" hangingPunct="1"/>
            <a:r>
              <a:rPr lang="es-ES" dirty="0" smtClean="0"/>
              <a:t>Instalación de IIS</a:t>
            </a:r>
          </a:p>
          <a:p>
            <a:pPr algn="l" eaLnBrk="1" hangingPunct="1"/>
            <a:r>
              <a:rPr lang="es-ES" dirty="0" smtClean="0"/>
              <a:t>Núcleo del servidor Web</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88920"/>
            <a:ext cx="8382000" cy="553998"/>
          </a:xfrm>
        </p:spPr>
        <p:txBody>
          <a:bodyPr/>
          <a:lstStyle/>
          <a:p>
            <a:r>
              <a:rPr sz="4000" smtClean="0"/>
              <a:t>Componentes de Instalación de IIS7</a:t>
            </a:r>
            <a:endParaRPr lang="en-US" sz="4000" dirty="0"/>
          </a:p>
        </p:txBody>
      </p:sp>
      <p:grpSp>
        <p:nvGrpSpPr>
          <p:cNvPr id="4" name="Group 97"/>
          <p:cNvGrpSpPr>
            <a:grpSpLocks/>
          </p:cNvGrpSpPr>
          <p:nvPr/>
        </p:nvGrpSpPr>
        <p:grpSpPr bwMode="auto">
          <a:xfrm>
            <a:off x="471104" y="785794"/>
            <a:ext cx="8244300" cy="5385717"/>
            <a:chOff x="144" y="432"/>
            <a:chExt cx="5472" cy="3792"/>
          </a:xfrm>
          <a:effectLst/>
        </p:grpSpPr>
        <p:sp>
          <p:nvSpPr>
            <p:cNvPr id="5" name="Rectangle 3"/>
            <p:cNvSpPr>
              <a:spLocks noChangeArrowheads="1"/>
            </p:cNvSpPr>
            <p:nvPr/>
          </p:nvSpPr>
          <p:spPr bwMode="auto">
            <a:xfrm>
              <a:off x="144" y="432"/>
              <a:ext cx="5472" cy="3792"/>
            </a:xfrm>
            <a:prstGeom prst="rect">
              <a:avLst/>
            </a:prstGeom>
            <a:solidFill>
              <a:srgbClr val="DDDDDD"/>
            </a:solidFill>
            <a:ln w="9525">
              <a:solidFill>
                <a:schemeClr val="tx1"/>
              </a:solidFill>
              <a:miter lim="800000"/>
              <a:headEnd/>
              <a:tailEnd/>
            </a:ln>
          </p:spPr>
          <p:txBody>
            <a:bodyPr wrap="none" anchor="ctr"/>
            <a:lstStyle/>
            <a:p>
              <a:endParaRPr lang="en-US">
                <a:latin typeface="Calibri" pitchFamily="34" charset="0"/>
              </a:endParaRPr>
            </a:p>
          </p:txBody>
        </p:sp>
        <p:grpSp>
          <p:nvGrpSpPr>
            <p:cNvPr id="6" name="Group 96"/>
            <p:cNvGrpSpPr>
              <a:grpSpLocks/>
            </p:cNvGrpSpPr>
            <p:nvPr/>
          </p:nvGrpSpPr>
          <p:grpSpPr bwMode="auto">
            <a:xfrm>
              <a:off x="288" y="2688"/>
              <a:ext cx="3792" cy="672"/>
              <a:chOff x="288" y="2832"/>
              <a:chExt cx="3792" cy="672"/>
            </a:xfrm>
          </p:grpSpPr>
          <p:sp>
            <p:nvSpPr>
              <p:cNvPr id="63" name="AutoShape 20"/>
              <p:cNvSpPr>
                <a:spLocks noChangeArrowheads="1"/>
              </p:cNvSpPr>
              <p:nvPr/>
            </p:nvSpPr>
            <p:spPr bwMode="auto">
              <a:xfrm>
                <a:off x="288" y="2832"/>
                <a:ext cx="3792" cy="672"/>
              </a:xfrm>
              <a:prstGeom prst="roundRect">
                <a:avLst>
                  <a:gd name="adj" fmla="val 16667"/>
                </a:avLst>
              </a:prstGeom>
              <a:solidFill>
                <a:srgbClr val="003366">
                  <a:alpha val="30196"/>
                </a:srgbClr>
              </a:solidFill>
              <a:ln w="28575">
                <a:solidFill>
                  <a:srgbClr val="003366"/>
                </a:solidFill>
                <a:round/>
                <a:headEnd/>
                <a:tailEnd/>
              </a:ln>
            </p:spPr>
            <p:txBody>
              <a:bodyPr wrap="none" anchor="ctr"/>
              <a:lstStyle/>
              <a:p>
                <a:endParaRPr lang="en-US">
                  <a:latin typeface="Calibri" pitchFamily="34" charset="0"/>
                </a:endParaRPr>
              </a:p>
            </p:txBody>
          </p:sp>
          <p:sp>
            <p:nvSpPr>
              <p:cNvPr id="64" name="Text Box 21"/>
              <p:cNvSpPr txBox="1">
                <a:spLocks noChangeArrowheads="1"/>
              </p:cNvSpPr>
              <p:nvPr/>
            </p:nvSpPr>
            <p:spPr bwMode="auto">
              <a:xfrm>
                <a:off x="720" y="2897"/>
                <a:ext cx="3024" cy="192"/>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Common HTTP Web Server Components</a:t>
                </a:r>
              </a:p>
            </p:txBody>
          </p:sp>
          <p:sp>
            <p:nvSpPr>
              <p:cNvPr id="65" name="AutoShape 22"/>
              <p:cNvSpPr>
                <a:spLocks noChangeArrowheads="1"/>
              </p:cNvSpPr>
              <p:nvPr/>
            </p:nvSpPr>
            <p:spPr bwMode="auto">
              <a:xfrm>
                <a:off x="2688" y="3115"/>
                <a:ext cx="1200" cy="144"/>
              </a:xfrm>
              <a:prstGeom prst="roundRect">
                <a:avLst>
                  <a:gd name="adj" fmla="val 16667"/>
                </a:avLst>
              </a:prstGeom>
              <a:solidFill>
                <a:srgbClr val="003366">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DirectoryListingModule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66" name="AutoShape 23"/>
              <p:cNvSpPr>
                <a:spLocks noChangeArrowheads="1"/>
              </p:cNvSpPr>
              <p:nvPr/>
            </p:nvSpPr>
            <p:spPr bwMode="auto">
              <a:xfrm>
                <a:off x="2208" y="3307"/>
                <a:ext cx="1200" cy="144"/>
              </a:xfrm>
              <a:prstGeom prst="roundRect">
                <a:avLst>
                  <a:gd name="adj" fmla="val 16667"/>
                </a:avLst>
              </a:prstGeom>
              <a:solidFill>
                <a:srgbClr val="003366">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CustomErrorModule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67" name="AutoShape 26"/>
              <p:cNvSpPr>
                <a:spLocks noChangeArrowheads="1"/>
              </p:cNvSpPr>
              <p:nvPr/>
            </p:nvSpPr>
            <p:spPr bwMode="auto">
              <a:xfrm>
                <a:off x="384" y="3120"/>
                <a:ext cx="1058" cy="139"/>
              </a:xfrm>
              <a:prstGeom prst="roundRect">
                <a:avLst>
                  <a:gd name="adj" fmla="val 16667"/>
                </a:avLst>
              </a:prstGeom>
              <a:solidFill>
                <a:srgbClr val="003366">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StaticFileModule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68" name="AutoShape 27"/>
              <p:cNvSpPr>
                <a:spLocks noChangeArrowheads="1"/>
              </p:cNvSpPr>
              <p:nvPr/>
            </p:nvSpPr>
            <p:spPr bwMode="auto">
              <a:xfrm>
                <a:off x="1488" y="3120"/>
                <a:ext cx="1152" cy="139"/>
              </a:xfrm>
              <a:prstGeom prst="roundRect">
                <a:avLst>
                  <a:gd name="adj" fmla="val 16667"/>
                </a:avLst>
              </a:prstGeom>
              <a:solidFill>
                <a:srgbClr val="003366">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DefaultDocumentModule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69" name="AutoShape 28"/>
              <p:cNvSpPr>
                <a:spLocks noChangeArrowheads="1"/>
              </p:cNvSpPr>
              <p:nvPr/>
            </p:nvSpPr>
            <p:spPr bwMode="auto">
              <a:xfrm>
                <a:off x="960" y="3307"/>
                <a:ext cx="1200" cy="144"/>
              </a:xfrm>
              <a:prstGeom prst="roundRect">
                <a:avLst>
                  <a:gd name="adj" fmla="val 16667"/>
                </a:avLst>
              </a:prstGeom>
              <a:solidFill>
                <a:srgbClr val="003366">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HttpRedirect</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grpSp>
        <p:grpSp>
          <p:nvGrpSpPr>
            <p:cNvPr id="7" name="Group 95"/>
            <p:cNvGrpSpPr>
              <a:grpSpLocks/>
            </p:cNvGrpSpPr>
            <p:nvPr/>
          </p:nvGrpSpPr>
          <p:grpSpPr bwMode="auto">
            <a:xfrm>
              <a:off x="288" y="576"/>
              <a:ext cx="1248" cy="1920"/>
              <a:chOff x="288" y="576"/>
              <a:chExt cx="1248" cy="1920"/>
            </a:xfrm>
          </p:grpSpPr>
          <p:sp>
            <p:nvSpPr>
              <p:cNvPr id="53" name="AutoShape 31"/>
              <p:cNvSpPr>
                <a:spLocks noChangeArrowheads="1"/>
              </p:cNvSpPr>
              <p:nvPr/>
            </p:nvSpPr>
            <p:spPr bwMode="auto">
              <a:xfrm>
                <a:off x="288" y="576"/>
                <a:ext cx="1200" cy="1920"/>
              </a:xfrm>
              <a:prstGeom prst="roundRect">
                <a:avLst>
                  <a:gd name="adj" fmla="val 16667"/>
                </a:avLst>
              </a:prstGeom>
              <a:solidFill>
                <a:srgbClr val="0000FF">
                  <a:alpha val="30196"/>
                </a:srgbClr>
              </a:solidFill>
              <a:ln w="28575">
                <a:solidFill>
                  <a:srgbClr val="0000FF"/>
                </a:solidFill>
                <a:round/>
                <a:headEnd/>
                <a:tailEnd/>
              </a:ln>
            </p:spPr>
            <p:txBody>
              <a:bodyPr wrap="none" anchor="ctr"/>
              <a:lstStyle/>
              <a:p>
                <a:endParaRPr lang="en-US">
                  <a:latin typeface="Calibri" pitchFamily="34" charset="0"/>
                </a:endParaRPr>
              </a:p>
            </p:txBody>
          </p:sp>
          <p:sp>
            <p:nvSpPr>
              <p:cNvPr id="54" name="Text Box 32"/>
              <p:cNvSpPr txBox="1">
                <a:spLocks noChangeArrowheads="1"/>
              </p:cNvSpPr>
              <p:nvPr/>
            </p:nvSpPr>
            <p:spPr bwMode="auto">
              <a:xfrm>
                <a:off x="288" y="604"/>
                <a:ext cx="1248" cy="192"/>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Security</a:t>
                </a:r>
              </a:p>
            </p:txBody>
          </p:sp>
          <p:sp>
            <p:nvSpPr>
              <p:cNvPr id="55" name="AutoShape 33"/>
              <p:cNvSpPr>
                <a:spLocks noChangeArrowheads="1"/>
              </p:cNvSpPr>
              <p:nvPr/>
            </p:nvSpPr>
            <p:spPr bwMode="auto">
              <a:xfrm>
                <a:off x="336" y="864"/>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BasicAuthModule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56" name="AutoShape 34"/>
              <p:cNvSpPr>
                <a:spLocks noChangeArrowheads="1"/>
              </p:cNvSpPr>
              <p:nvPr/>
            </p:nvSpPr>
            <p:spPr bwMode="auto">
              <a:xfrm>
                <a:off x="336" y="1056"/>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DigestAuthModule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57" name="AutoShape 35"/>
              <p:cNvSpPr>
                <a:spLocks noChangeArrowheads="1"/>
              </p:cNvSpPr>
              <p:nvPr/>
            </p:nvSpPr>
            <p:spPr bwMode="auto">
              <a:xfrm>
                <a:off x="336" y="1248"/>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WindowsAuthModule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58" name="AutoShape 36"/>
              <p:cNvSpPr>
                <a:spLocks noChangeArrowheads="1"/>
              </p:cNvSpPr>
              <p:nvPr/>
            </p:nvSpPr>
            <p:spPr bwMode="auto">
              <a:xfrm>
                <a:off x="336" y="1440"/>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CertificateAuthModule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59" name="AutoShape 37"/>
              <p:cNvSpPr>
                <a:spLocks noChangeArrowheads="1"/>
              </p:cNvSpPr>
              <p:nvPr/>
            </p:nvSpPr>
            <p:spPr bwMode="auto">
              <a:xfrm>
                <a:off x="336" y="1632"/>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AnonymousAuthModule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60" name="AutoShape 39"/>
              <p:cNvSpPr>
                <a:spLocks noChangeArrowheads="1"/>
              </p:cNvSpPr>
              <p:nvPr/>
            </p:nvSpPr>
            <p:spPr bwMode="auto">
              <a:xfrm>
                <a:off x="336" y="1824"/>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IPSecurityModule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61" name="AutoShape 40"/>
              <p:cNvSpPr>
                <a:spLocks noChangeArrowheads="1"/>
              </p:cNvSpPr>
              <p:nvPr/>
            </p:nvSpPr>
            <p:spPr bwMode="auto">
              <a:xfrm>
                <a:off x="336" y="2016"/>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UrlAuthorizationModule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62" name="AutoShape 59"/>
              <p:cNvSpPr>
                <a:spLocks noChangeArrowheads="1"/>
              </p:cNvSpPr>
              <p:nvPr/>
            </p:nvSpPr>
            <p:spPr bwMode="auto">
              <a:xfrm>
                <a:off x="336" y="2208"/>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RequestFilteringModule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grpSp>
        <p:grpSp>
          <p:nvGrpSpPr>
            <p:cNvPr id="8" name="Group 90"/>
            <p:cNvGrpSpPr>
              <a:grpSpLocks/>
            </p:cNvGrpSpPr>
            <p:nvPr/>
          </p:nvGrpSpPr>
          <p:grpSpPr bwMode="auto">
            <a:xfrm>
              <a:off x="2976" y="576"/>
              <a:ext cx="1248" cy="1680"/>
              <a:chOff x="288" y="624"/>
              <a:chExt cx="1248" cy="1680"/>
            </a:xfrm>
          </p:grpSpPr>
          <p:sp>
            <p:nvSpPr>
              <p:cNvPr id="45" name="AutoShape 10"/>
              <p:cNvSpPr>
                <a:spLocks noChangeArrowheads="1"/>
              </p:cNvSpPr>
              <p:nvPr/>
            </p:nvSpPr>
            <p:spPr bwMode="auto">
              <a:xfrm>
                <a:off x="288" y="624"/>
                <a:ext cx="1200" cy="1680"/>
              </a:xfrm>
              <a:prstGeom prst="roundRect">
                <a:avLst>
                  <a:gd name="adj" fmla="val 16667"/>
                </a:avLst>
              </a:prstGeom>
              <a:solidFill>
                <a:srgbClr val="FF0000">
                  <a:alpha val="30196"/>
                </a:srgbClr>
              </a:solidFill>
              <a:ln w="28575">
                <a:solidFill>
                  <a:srgbClr val="FF0000"/>
                </a:solidFill>
                <a:round/>
                <a:headEnd/>
                <a:tailEnd/>
              </a:ln>
            </p:spPr>
            <p:txBody>
              <a:bodyPr wrap="none" anchor="ctr"/>
              <a:lstStyle/>
              <a:p>
                <a:endParaRPr lang="en-US">
                  <a:latin typeface="Calibri" pitchFamily="34" charset="0"/>
                </a:endParaRPr>
              </a:p>
            </p:txBody>
          </p:sp>
          <p:sp>
            <p:nvSpPr>
              <p:cNvPr id="46" name="Text Box 11"/>
              <p:cNvSpPr txBox="1">
                <a:spLocks noChangeArrowheads="1"/>
              </p:cNvSpPr>
              <p:nvPr/>
            </p:nvSpPr>
            <p:spPr bwMode="auto">
              <a:xfrm>
                <a:off x="288" y="652"/>
                <a:ext cx="1248" cy="32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Health and Diagnostics</a:t>
                </a:r>
              </a:p>
            </p:txBody>
          </p:sp>
          <p:sp>
            <p:nvSpPr>
              <p:cNvPr id="47" name="AutoShape 12"/>
              <p:cNvSpPr>
                <a:spLocks noChangeArrowheads="1"/>
              </p:cNvSpPr>
              <p:nvPr/>
            </p:nvSpPr>
            <p:spPr bwMode="auto">
              <a:xfrm>
                <a:off x="336" y="1056"/>
                <a:ext cx="1104" cy="144"/>
              </a:xfrm>
              <a:prstGeom prst="roundRect">
                <a:avLst>
                  <a:gd name="adj" fmla="val 16667"/>
                </a:avLst>
              </a:prstGeom>
              <a:solidFill>
                <a:srgbClr val="FF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HttpLoggingModule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48" name="AutoShape 13"/>
              <p:cNvSpPr>
                <a:spLocks noChangeArrowheads="1"/>
              </p:cNvSpPr>
              <p:nvPr/>
            </p:nvSpPr>
            <p:spPr bwMode="auto">
              <a:xfrm>
                <a:off x="336" y="1248"/>
                <a:ext cx="1104" cy="144"/>
              </a:xfrm>
              <a:prstGeom prst="roundRect">
                <a:avLst>
                  <a:gd name="adj" fmla="val 16667"/>
                </a:avLst>
              </a:prstGeom>
              <a:solidFill>
                <a:srgbClr val="FF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CustomLoggingModule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49" name="AutoShape 29"/>
              <p:cNvSpPr>
                <a:spLocks noChangeArrowheads="1"/>
              </p:cNvSpPr>
              <p:nvPr/>
            </p:nvSpPr>
            <p:spPr bwMode="auto">
              <a:xfrm>
                <a:off x="336" y="1440"/>
                <a:ext cx="1104" cy="144"/>
              </a:xfrm>
              <a:prstGeom prst="roundRect">
                <a:avLst>
                  <a:gd name="adj" fmla="val 16667"/>
                </a:avLst>
              </a:prstGeom>
              <a:solidFill>
                <a:srgbClr val="FF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RequestMonitorModule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50" name="AutoShape 30"/>
              <p:cNvSpPr>
                <a:spLocks noChangeArrowheads="1"/>
              </p:cNvSpPr>
              <p:nvPr/>
            </p:nvSpPr>
            <p:spPr bwMode="auto">
              <a:xfrm>
                <a:off x="336" y="1632"/>
                <a:ext cx="1104" cy="144"/>
              </a:xfrm>
              <a:prstGeom prst="roundRect">
                <a:avLst>
                  <a:gd name="adj" fmla="val 16667"/>
                </a:avLst>
              </a:prstGeom>
              <a:solidFill>
                <a:srgbClr val="FF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HTTPTracingModule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51" name="AutoShape 60"/>
              <p:cNvSpPr>
                <a:spLocks noChangeArrowheads="1"/>
              </p:cNvSpPr>
              <p:nvPr/>
            </p:nvSpPr>
            <p:spPr bwMode="auto">
              <a:xfrm>
                <a:off x="336" y="1824"/>
                <a:ext cx="1104" cy="144"/>
              </a:xfrm>
              <a:prstGeom prst="roundRect">
                <a:avLst>
                  <a:gd name="adj" fmla="val 16667"/>
                </a:avLst>
              </a:prstGeom>
              <a:solidFill>
                <a:srgbClr val="FF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ODBCLogging</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52" name="AutoShape 62"/>
              <p:cNvSpPr>
                <a:spLocks noChangeArrowheads="1"/>
              </p:cNvSpPr>
              <p:nvPr/>
            </p:nvSpPr>
            <p:spPr bwMode="auto">
              <a:xfrm>
                <a:off x="336" y="2016"/>
                <a:ext cx="1104" cy="144"/>
              </a:xfrm>
              <a:prstGeom prst="roundRect">
                <a:avLst>
                  <a:gd name="adj" fmla="val 16667"/>
                </a:avLst>
              </a:prstGeom>
              <a:solidFill>
                <a:srgbClr val="FF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LoggingLibraries</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grpSp>
        <p:grpSp>
          <p:nvGrpSpPr>
            <p:cNvPr id="9" name="Group 91"/>
            <p:cNvGrpSpPr>
              <a:grpSpLocks/>
            </p:cNvGrpSpPr>
            <p:nvPr/>
          </p:nvGrpSpPr>
          <p:grpSpPr bwMode="auto">
            <a:xfrm>
              <a:off x="1632" y="576"/>
              <a:ext cx="1248" cy="1872"/>
              <a:chOff x="2880" y="624"/>
              <a:chExt cx="1248" cy="1872"/>
            </a:xfrm>
          </p:grpSpPr>
          <p:sp>
            <p:nvSpPr>
              <p:cNvPr id="36" name="AutoShape 41"/>
              <p:cNvSpPr>
                <a:spLocks noChangeArrowheads="1"/>
              </p:cNvSpPr>
              <p:nvPr/>
            </p:nvSpPr>
            <p:spPr bwMode="auto">
              <a:xfrm>
                <a:off x="2880" y="624"/>
                <a:ext cx="1200" cy="1872"/>
              </a:xfrm>
              <a:prstGeom prst="roundRect">
                <a:avLst>
                  <a:gd name="adj" fmla="val 16667"/>
                </a:avLst>
              </a:prstGeom>
              <a:solidFill>
                <a:srgbClr val="008000">
                  <a:alpha val="30196"/>
                </a:srgbClr>
              </a:solidFill>
              <a:ln w="28575">
                <a:solidFill>
                  <a:srgbClr val="008000"/>
                </a:solidFill>
                <a:round/>
                <a:headEnd/>
                <a:tailEnd/>
              </a:ln>
            </p:spPr>
            <p:txBody>
              <a:bodyPr wrap="none" anchor="ctr"/>
              <a:lstStyle/>
              <a:p>
                <a:endParaRPr lang="en-US">
                  <a:latin typeface="Calibri" pitchFamily="34" charset="0"/>
                </a:endParaRPr>
              </a:p>
            </p:txBody>
          </p:sp>
          <p:sp>
            <p:nvSpPr>
              <p:cNvPr id="37" name="Text Box 42"/>
              <p:cNvSpPr txBox="1">
                <a:spLocks noChangeArrowheads="1"/>
              </p:cNvSpPr>
              <p:nvPr/>
            </p:nvSpPr>
            <p:spPr bwMode="auto">
              <a:xfrm>
                <a:off x="2880" y="652"/>
                <a:ext cx="1248" cy="32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Application Development</a:t>
                </a:r>
              </a:p>
            </p:txBody>
          </p:sp>
          <p:sp>
            <p:nvSpPr>
              <p:cNvPr id="38" name="AutoShape 43"/>
              <p:cNvSpPr>
                <a:spLocks noChangeArrowheads="1"/>
              </p:cNvSpPr>
              <p:nvPr/>
            </p:nvSpPr>
            <p:spPr bwMode="auto">
              <a:xfrm>
                <a:off x="2928" y="1200"/>
                <a:ext cx="1104" cy="144"/>
              </a:xfrm>
              <a:prstGeom prst="roundRect">
                <a:avLst>
                  <a:gd name="adj" fmla="val 16667"/>
                </a:avLst>
              </a:prstGeom>
              <a:solidFill>
                <a:srgbClr val="008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ISAPIModule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39" name="AutoShape 44"/>
              <p:cNvSpPr>
                <a:spLocks noChangeArrowheads="1"/>
              </p:cNvSpPr>
              <p:nvPr/>
            </p:nvSpPr>
            <p:spPr bwMode="auto">
              <a:xfrm>
                <a:off x="2928" y="1392"/>
                <a:ext cx="1104" cy="144"/>
              </a:xfrm>
              <a:prstGeom prst="roundRect">
                <a:avLst>
                  <a:gd name="adj" fmla="val 16667"/>
                </a:avLst>
              </a:prstGeom>
              <a:solidFill>
                <a:srgbClr val="008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ISAPIFilterModule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40" name="AutoShape 45"/>
              <p:cNvSpPr>
                <a:spLocks noChangeArrowheads="1"/>
              </p:cNvSpPr>
              <p:nvPr/>
            </p:nvSpPr>
            <p:spPr bwMode="auto">
              <a:xfrm>
                <a:off x="2928" y="1584"/>
                <a:ext cx="1104" cy="144"/>
              </a:xfrm>
              <a:prstGeom prst="roundRect">
                <a:avLst>
                  <a:gd name="adj" fmla="val 16667"/>
                </a:avLst>
              </a:prstGeom>
              <a:solidFill>
                <a:srgbClr val="008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CGIModule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41" name="AutoShape 46"/>
              <p:cNvSpPr>
                <a:spLocks noChangeArrowheads="1"/>
              </p:cNvSpPr>
              <p:nvPr/>
            </p:nvSpPr>
            <p:spPr bwMode="auto">
              <a:xfrm>
                <a:off x="2928" y="1776"/>
                <a:ext cx="1104" cy="144"/>
              </a:xfrm>
              <a:prstGeom prst="roundRect">
                <a:avLst>
                  <a:gd name="adj" fmla="val 16667"/>
                </a:avLst>
              </a:prstGeom>
              <a:solidFill>
                <a:srgbClr val="008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ServerSideIncludeModule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42" name="AutoShape 47"/>
              <p:cNvSpPr>
                <a:spLocks noChangeArrowheads="1"/>
              </p:cNvSpPr>
              <p:nvPr/>
            </p:nvSpPr>
            <p:spPr bwMode="auto">
              <a:xfrm>
                <a:off x="2928" y="1008"/>
                <a:ext cx="1104" cy="144"/>
              </a:xfrm>
              <a:prstGeom prst="roundRect">
                <a:avLst>
                  <a:gd name="adj" fmla="val 16667"/>
                </a:avLst>
              </a:prstGeom>
              <a:solidFill>
                <a:srgbClr val="008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NetFxExtensibility</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43" name="AutoShape 63"/>
              <p:cNvSpPr>
                <a:spLocks noChangeArrowheads="1"/>
              </p:cNvSpPr>
              <p:nvPr/>
            </p:nvSpPr>
            <p:spPr bwMode="auto">
              <a:xfrm>
                <a:off x="2928" y="1968"/>
                <a:ext cx="1104" cy="144"/>
              </a:xfrm>
              <a:prstGeom prst="roundRect">
                <a:avLst>
                  <a:gd name="adj" fmla="val 16667"/>
                </a:avLst>
              </a:prstGeom>
              <a:solidFill>
                <a:srgbClr val="008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a:solidFill>
                      <a:schemeClr val="bg1"/>
                    </a:solidFill>
                    <a:effectLst>
                      <a:outerShdw blurRad="38100" dist="38100" dir="2700000" algn="tl">
                        <a:srgbClr val="000000"/>
                      </a:outerShdw>
                    </a:effectLst>
                    <a:latin typeface="Lucida Sans Unicode" pitchFamily="34" charset="0"/>
                    <a:cs typeface="+mn-cs"/>
                  </a:rPr>
                  <a:t>ASP</a:t>
                </a:r>
              </a:p>
            </p:txBody>
          </p:sp>
          <p:sp>
            <p:nvSpPr>
              <p:cNvPr id="44" name="AutoShape 64"/>
              <p:cNvSpPr>
                <a:spLocks noChangeArrowheads="1"/>
              </p:cNvSpPr>
              <p:nvPr/>
            </p:nvSpPr>
            <p:spPr bwMode="auto">
              <a:xfrm>
                <a:off x="2928" y="2160"/>
                <a:ext cx="1104" cy="144"/>
              </a:xfrm>
              <a:prstGeom prst="roundRect">
                <a:avLst>
                  <a:gd name="adj" fmla="val 16667"/>
                </a:avLst>
              </a:prstGeom>
              <a:solidFill>
                <a:srgbClr val="008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a:solidFill>
                      <a:schemeClr val="bg1"/>
                    </a:solidFill>
                    <a:effectLst>
                      <a:outerShdw blurRad="38100" dist="38100" dir="2700000" algn="tl">
                        <a:srgbClr val="000000"/>
                      </a:outerShdw>
                    </a:effectLst>
                    <a:latin typeface="Lucida Sans Unicode" pitchFamily="34" charset="0"/>
                    <a:cs typeface="+mn-cs"/>
                  </a:rPr>
                  <a:t>ASP.NET</a:t>
                </a:r>
              </a:p>
            </p:txBody>
          </p:sp>
        </p:grpSp>
        <p:grpSp>
          <p:nvGrpSpPr>
            <p:cNvPr id="10" name="Group 74"/>
            <p:cNvGrpSpPr>
              <a:grpSpLocks/>
            </p:cNvGrpSpPr>
            <p:nvPr/>
          </p:nvGrpSpPr>
          <p:grpSpPr bwMode="auto">
            <a:xfrm>
              <a:off x="4272" y="1440"/>
              <a:ext cx="1248" cy="768"/>
              <a:chOff x="4272" y="624"/>
              <a:chExt cx="1248" cy="768"/>
            </a:xfrm>
          </p:grpSpPr>
          <p:sp>
            <p:nvSpPr>
              <p:cNvPr id="32" name="AutoShape 48"/>
              <p:cNvSpPr>
                <a:spLocks noChangeArrowheads="1"/>
              </p:cNvSpPr>
              <p:nvPr/>
            </p:nvSpPr>
            <p:spPr bwMode="auto">
              <a:xfrm>
                <a:off x="4272" y="624"/>
                <a:ext cx="1200" cy="768"/>
              </a:xfrm>
              <a:prstGeom prst="roundRect">
                <a:avLst>
                  <a:gd name="adj" fmla="val 16667"/>
                </a:avLst>
              </a:prstGeom>
              <a:solidFill>
                <a:schemeClr val="tx2">
                  <a:alpha val="30196"/>
                </a:schemeClr>
              </a:solidFill>
              <a:ln w="28575">
                <a:solidFill>
                  <a:schemeClr val="tx2"/>
                </a:solidFill>
                <a:round/>
                <a:headEnd/>
                <a:tailEnd/>
              </a:ln>
            </p:spPr>
            <p:txBody>
              <a:bodyPr wrap="none" anchor="ctr"/>
              <a:lstStyle/>
              <a:p>
                <a:endParaRPr lang="en-US">
                  <a:latin typeface="Calibri" pitchFamily="34" charset="0"/>
                </a:endParaRPr>
              </a:p>
            </p:txBody>
          </p:sp>
          <p:sp>
            <p:nvSpPr>
              <p:cNvPr id="33" name="Text Box 49"/>
              <p:cNvSpPr txBox="1">
                <a:spLocks noChangeArrowheads="1"/>
              </p:cNvSpPr>
              <p:nvPr/>
            </p:nvSpPr>
            <p:spPr bwMode="auto">
              <a:xfrm>
                <a:off x="4272" y="652"/>
                <a:ext cx="1248" cy="192"/>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Performance</a:t>
                </a:r>
              </a:p>
            </p:txBody>
          </p:sp>
          <p:sp>
            <p:nvSpPr>
              <p:cNvPr id="34" name="AutoShape 50"/>
              <p:cNvSpPr>
                <a:spLocks noChangeArrowheads="1"/>
              </p:cNvSpPr>
              <p:nvPr/>
            </p:nvSpPr>
            <p:spPr bwMode="auto">
              <a:xfrm>
                <a:off x="4320" y="912"/>
                <a:ext cx="1104" cy="144"/>
              </a:xfrm>
              <a:prstGeom prst="roundRect">
                <a:avLst>
                  <a:gd name="adj" fmla="val 16667"/>
                </a:avLst>
              </a:prstGeom>
              <a:solidFill>
                <a:schemeClr val="tx2">
                  <a:alpha val="50000"/>
                </a:scheme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808080"/>
                      </a:outerShdw>
                    </a:effectLst>
                    <a:latin typeface="Lucida Sans Unicode" pitchFamily="34" charset="0"/>
                    <a:cs typeface="+mn-cs"/>
                  </a:rPr>
                  <a:t>HTTPStaticCompression</a:t>
                </a:r>
                <a:endParaRPr lang="en-US" sz="800" b="1" dirty="0">
                  <a:solidFill>
                    <a:schemeClr val="bg1"/>
                  </a:solidFill>
                  <a:effectLst>
                    <a:outerShdw blurRad="38100" dist="38100" dir="2700000" algn="tl">
                      <a:srgbClr val="808080"/>
                    </a:outerShdw>
                  </a:effectLst>
                  <a:latin typeface="Lucida Sans Unicode" pitchFamily="34" charset="0"/>
                  <a:cs typeface="+mn-cs"/>
                </a:endParaRPr>
              </a:p>
            </p:txBody>
          </p:sp>
          <p:sp>
            <p:nvSpPr>
              <p:cNvPr id="35" name="AutoShape 65"/>
              <p:cNvSpPr>
                <a:spLocks noChangeArrowheads="1"/>
              </p:cNvSpPr>
              <p:nvPr/>
            </p:nvSpPr>
            <p:spPr bwMode="auto">
              <a:xfrm>
                <a:off x="4320" y="1104"/>
                <a:ext cx="1104" cy="144"/>
              </a:xfrm>
              <a:prstGeom prst="roundRect">
                <a:avLst>
                  <a:gd name="adj" fmla="val 16667"/>
                </a:avLst>
              </a:prstGeom>
              <a:solidFill>
                <a:schemeClr val="tx2">
                  <a:alpha val="50000"/>
                </a:scheme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808080"/>
                      </a:outerShdw>
                    </a:effectLst>
                    <a:latin typeface="Lucida Sans Unicode" pitchFamily="34" charset="0"/>
                    <a:cs typeface="+mn-cs"/>
                  </a:rPr>
                  <a:t>HTTPDynamicCompression</a:t>
                </a:r>
                <a:endParaRPr lang="en-US" sz="800" b="1" dirty="0">
                  <a:solidFill>
                    <a:schemeClr val="bg1"/>
                  </a:solidFill>
                  <a:effectLst>
                    <a:outerShdw blurRad="38100" dist="38100" dir="2700000" algn="tl">
                      <a:srgbClr val="808080"/>
                    </a:outerShdw>
                  </a:effectLst>
                  <a:latin typeface="Lucida Sans Unicode" pitchFamily="34" charset="0"/>
                  <a:cs typeface="+mn-cs"/>
                </a:endParaRPr>
              </a:p>
            </p:txBody>
          </p:sp>
        </p:grpSp>
        <p:grpSp>
          <p:nvGrpSpPr>
            <p:cNvPr id="11" name="Group 73"/>
            <p:cNvGrpSpPr>
              <a:grpSpLocks/>
            </p:cNvGrpSpPr>
            <p:nvPr/>
          </p:nvGrpSpPr>
          <p:grpSpPr bwMode="auto">
            <a:xfrm>
              <a:off x="4224" y="2304"/>
              <a:ext cx="1248" cy="1776"/>
              <a:chOff x="4224" y="1488"/>
              <a:chExt cx="1248" cy="1776"/>
            </a:xfrm>
          </p:grpSpPr>
          <p:sp>
            <p:nvSpPr>
              <p:cNvPr id="21" name="AutoShape 51"/>
              <p:cNvSpPr>
                <a:spLocks noChangeArrowheads="1"/>
              </p:cNvSpPr>
              <p:nvPr/>
            </p:nvSpPr>
            <p:spPr bwMode="auto">
              <a:xfrm>
                <a:off x="4224" y="1488"/>
                <a:ext cx="1248" cy="1776"/>
              </a:xfrm>
              <a:prstGeom prst="roundRect">
                <a:avLst>
                  <a:gd name="adj" fmla="val 16667"/>
                </a:avLst>
              </a:prstGeom>
              <a:solidFill>
                <a:srgbClr val="800000">
                  <a:alpha val="30196"/>
                </a:srgbClr>
              </a:solidFill>
              <a:ln w="28575">
                <a:solidFill>
                  <a:srgbClr val="800000"/>
                </a:solidFill>
                <a:round/>
                <a:headEnd/>
                <a:tailEnd/>
              </a:ln>
            </p:spPr>
            <p:txBody>
              <a:bodyPr wrap="none" anchor="ctr"/>
              <a:lstStyle/>
              <a:p>
                <a:endParaRPr lang="en-US">
                  <a:latin typeface="Calibri" pitchFamily="34" charset="0"/>
                </a:endParaRPr>
              </a:p>
            </p:txBody>
          </p:sp>
          <p:sp>
            <p:nvSpPr>
              <p:cNvPr id="22" name="Text Box 52"/>
              <p:cNvSpPr txBox="1">
                <a:spLocks noChangeArrowheads="1"/>
              </p:cNvSpPr>
              <p:nvPr/>
            </p:nvSpPr>
            <p:spPr bwMode="auto">
              <a:xfrm>
                <a:off x="4320" y="1536"/>
                <a:ext cx="1056" cy="192"/>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Management</a:t>
                </a:r>
              </a:p>
            </p:txBody>
          </p:sp>
          <p:sp>
            <p:nvSpPr>
              <p:cNvPr id="23" name="AutoShape 53"/>
              <p:cNvSpPr>
                <a:spLocks noChangeArrowheads="1"/>
              </p:cNvSpPr>
              <p:nvPr/>
            </p:nvSpPr>
            <p:spPr bwMode="auto">
              <a:xfrm>
                <a:off x="4320" y="1776"/>
                <a:ext cx="1058" cy="139"/>
              </a:xfrm>
              <a:prstGeom prst="roundRect">
                <a:avLst>
                  <a:gd name="adj" fmla="val 16667"/>
                </a:avLst>
              </a:prstGeom>
              <a:solidFill>
                <a:srgbClr val="80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ManagementConsole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24" name="AutoShape 54"/>
              <p:cNvSpPr>
                <a:spLocks noChangeArrowheads="1"/>
              </p:cNvSpPr>
              <p:nvPr/>
            </p:nvSpPr>
            <p:spPr bwMode="auto">
              <a:xfrm>
                <a:off x="4320" y="2160"/>
                <a:ext cx="1058" cy="139"/>
              </a:xfrm>
              <a:prstGeom prst="roundRect">
                <a:avLst>
                  <a:gd name="adj" fmla="val 16667"/>
                </a:avLst>
              </a:prstGeom>
              <a:solidFill>
                <a:srgbClr val="80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ManagementService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25" name="AutoShape 55"/>
              <p:cNvSpPr>
                <a:spLocks noChangeArrowheads="1"/>
              </p:cNvSpPr>
              <p:nvPr/>
            </p:nvSpPr>
            <p:spPr bwMode="auto">
              <a:xfrm>
                <a:off x="4320" y="1968"/>
                <a:ext cx="1058" cy="139"/>
              </a:xfrm>
              <a:prstGeom prst="roundRect">
                <a:avLst>
                  <a:gd name="adj" fmla="val 16667"/>
                </a:avLst>
              </a:prstGeom>
              <a:solidFill>
                <a:srgbClr val="80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ManagementScripting</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grpSp>
            <p:nvGrpSpPr>
              <p:cNvPr id="26" name="Group 71"/>
              <p:cNvGrpSpPr>
                <a:grpSpLocks/>
              </p:cNvGrpSpPr>
              <p:nvPr/>
            </p:nvGrpSpPr>
            <p:grpSpPr bwMode="auto">
              <a:xfrm>
                <a:off x="4272" y="2352"/>
                <a:ext cx="1152" cy="816"/>
                <a:chOff x="4272" y="2304"/>
                <a:chExt cx="1152" cy="816"/>
              </a:xfrm>
            </p:grpSpPr>
            <p:sp>
              <p:nvSpPr>
                <p:cNvPr id="27" name="Rectangle 70"/>
                <p:cNvSpPr>
                  <a:spLocks noChangeArrowheads="1"/>
                </p:cNvSpPr>
                <p:nvPr/>
              </p:nvSpPr>
              <p:spPr bwMode="auto">
                <a:xfrm>
                  <a:off x="4272" y="2304"/>
                  <a:ext cx="1152" cy="816"/>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28" name="AutoShape 56"/>
                <p:cNvSpPr>
                  <a:spLocks noChangeArrowheads="1"/>
                </p:cNvSpPr>
                <p:nvPr/>
              </p:nvSpPr>
              <p:spPr bwMode="auto">
                <a:xfrm>
                  <a:off x="4320" y="2352"/>
                  <a:ext cx="1058" cy="139"/>
                </a:xfrm>
                <a:prstGeom prst="roundRect">
                  <a:avLst>
                    <a:gd name="adj" fmla="val 16667"/>
                  </a:avLst>
                </a:prstGeom>
                <a:solidFill>
                  <a:srgbClr val="80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effectLst>
                        <a:outerShdw blurRad="38100" dist="38100" dir="2700000" algn="tl">
                          <a:srgbClr val="000000"/>
                        </a:outerShdw>
                      </a:effectLst>
                      <a:latin typeface="Lucida Sans Unicode" pitchFamily="34" charset="0"/>
                      <a:cs typeface="+mn-cs"/>
                    </a:rPr>
                    <a:t>Metabase</a:t>
                  </a:r>
                  <a:endParaRPr lang="en-US" sz="800" b="1" dirty="0">
                    <a:effectLst>
                      <a:outerShdw blurRad="38100" dist="38100" dir="2700000" algn="tl">
                        <a:srgbClr val="000000"/>
                      </a:outerShdw>
                    </a:effectLst>
                    <a:latin typeface="Lucida Sans Unicode" pitchFamily="34" charset="0"/>
                    <a:cs typeface="+mn-cs"/>
                  </a:endParaRPr>
                </a:p>
              </p:txBody>
            </p:sp>
            <p:sp>
              <p:nvSpPr>
                <p:cNvPr id="29" name="AutoShape 66"/>
                <p:cNvSpPr>
                  <a:spLocks noChangeArrowheads="1"/>
                </p:cNvSpPr>
                <p:nvPr/>
              </p:nvSpPr>
              <p:spPr bwMode="auto">
                <a:xfrm>
                  <a:off x="4320" y="2544"/>
                  <a:ext cx="1058" cy="139"/>
                </a:xfrm>
                <a:prstGeom prst="roundRect">
                  <a:avLst>
                    <a:gd name="adj" fmla="val 16667"/>
                  </a:avLst>
                </a:prstGeom>
                <a:solidFill>
                  <a:srgbClr val="80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effectLst>
                        <a:outerShdw blurRad="38100" dist="38100" dir="2700000" algn="tl">
                          <a:srgbClr val="000000"/>
                        </a:outerShdw>
                      </a:effectLst>
                      <a:latin typeface="Lucida Sans Unicode" pitchFamily="34" charset="0"/>
                      <a:cs typeface="+mn-cs"/>
                    </a:rPr>
                    <a:t>WMICompatibility</a:t>
                  </a:r>
                  <a:endParaRPr lang="en-US" sz="800" b="1" dirty="0">
                    <a:effectLst>
                      <a:outerShdw blurRad="38100" dist="38100" dir="2700000" algn="tl">
                        <a:srgbClr val="000000"/>
                      </a:outerShdw>
                    </a:effectLst>
                    <a:latin typeface="Lucida Sans Unicode" pitchFamily="34" charset="0"/>
                    <a:cs typeface="+mn-cs"/>
                  </a:endParaRPr>
                </a:p>
              </p:txBody>
            </p:sp>
            <p:sp>
              <p:nvSpPr>
                <p:cNvPr id="30" name="AutoShape 67"/>
                <p:cNvSpPr>
                  <a:spLocks noChangeArrowheads="1"/>
                </p:cNvSpPr>
                <p:nvPr/>
              </p:nvSpPr>
              <p:spPr bwMode="auto">
                <a:xfrm>
                  <a:off x="4320" y="2736"/>
                  <a:ext cx="1058" cy="139"/>
                </a:xfrm>
                <a:prstGeom prst="roundRect">
                  <a:avLst>
                    <a:gd name="adj" fmla="val 16667"/>
                  </a:avLst>
                </a:prstGeom>
                <a:solidFill>
                  <a:srgbClr val="80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effectLst>
                        <a:outerShdw blurRad="38100" dist="38100" dir="2700000" algn="tl">
                          <a:srgbClr val="000000"/>
                        </a:outerShdw>
                      </a:effectLst>
                      <a:latin typeface="Lucida Sans Unicode" pitchFamily="34" charset="0"/>
                      <a:cs typeface="+mn-cs"/>
                    </a:rPr>
                    <a:t>LegacyScripts</a:t>
                  </a:r>
                  <a:endParaRPr lang="en-US" sz="800" b="1" dirty="0">
                    <a:effectLst>
                      <a:outerShdw blurRad="38100" dist="38100" dir="2700000" algn="tl">
                        <a:srgbClr val="000000"/>
                      </a:outerShdw>
                    </a:effectLst>
                    <a:latin typeface="Lucida Sans Unicode" pitchFamily="34" charset="0"/>
                    <a:cs typeface="+mn-cs"/>
                  </a:endParaRPr>
                </a:p>
              </p:txBody>
            </p:sp>
            <p:sp>
              <p:nvSpPr>
                <p:cNvPr id="31" name="AutoShape 68"/>
                <p:cNvSpPr>
                  <a:spLocks noChangeArrowheads="1"/>
                </p:cNvSpPr>
                <p:nvPr/>
              </p:nvSpPr>
              <p:spPr bwMode="auto">
                <a:xfrm>
                  <a:off x="4320" y="2928"/>
                  <a:ext cx="1058" cy="139"/>
                </a:xfrm>
                <a:prstGeom prst="roundRect">
                  <a:avLst>
                    <a:gd name="adj" fmla="val 16667"/>
                  </a:avLst>
                </a:prstGeom>
                <a:solidFill>
                  <a:srgbClr val="80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effectLst>
                        <a:outerShdw blurRad="38100" dist="38100" dir="2700000" algn="tl">
                          <a:srgbClr val="000000"/>
                        </a:outerShdw>
                      </a:effectLst>
                      <a:latin typeface="Lucida Sans Unicode" pitchFamily="34" charset="0"/>
                      <a:cs typeface="+mn-cs"/>
                    </a:rPr>
                    <a:t>LegacySnap</a:t>
                  </a:r>
                  <a:r>
                    <a:rPr lang="en-US" sz="800" b="1" dirty="0">
                      <a:effectLst>
                        <a:outerShdw blurRad="38100" dist="38100" dir="2700000" algn="tl">
                          <a:srgbClr val="000000"/>
                        </a:outerShdw>
                      </a:effectLst>
                      <a:latin typeface="Lucida Sans Unicode" pitchFamily="34" charset="0"/>
                      <a:cs typeface="+mn-cs"/>
                    </a:rPr>
                    <a:t>-in</a:t>
                  </a:r>
                </a:p>
              </p:txBody>
            </p:sp>
          </p:grpSp>
        </p:grpSp>
        <p:sp>
          <p:nvSpPr>
            <p:cNvPr id="12" name="AutoShape 77"/>
            <p:cNvSpPr>
              <a:spLocks noChangeArrowheads="1"/>
            </p:cNvSpPr>
            <p:nvPr/>
          </p:nvSpPr>
          <p:spPr bwMode="auto">
            <a:xfrm>
              <a:off x="4272" y="576"/>
              <a:ext cx="1200" cy="768"/>
            </a:xfrm>
            <a:prstGeom prst="roundRect">
              <a:avLst>
                <a:gd name="adj" fmla="val 16667"/>
              </a:avLst>
            </a:prstGeom>
            <a:solidFill>
              <a:srgbClr val="FF6600">
                <a:alpha val="30196"/>
              </a:srgbClr>
            </a:solidFill>
            <a:ln w="28575">
              <a:solidFill>
                <a:schemeClr val="tx2"/>
              </a:solidFill>
              <a:round/>
              <a:headEnd/>
              <a:tailEnd/>
            </a:ln>
          </p:spPr>
          <p:txBody>
            <a:bodyPr wrap="none" anchor="ctr"/>
            <a:lstStyle/>
            <a:p>
              <a:endParaRPr lang="en-US">
                <a:latin typeface="Calibri" pitchFamily="34" charset="0"/>
              </a:endParaRPr>
            </a:p>
          </p:txBody>
        </p:sp>
        <p:sp>
          <p:nvSpPr>
            <p:cNvPr id="13" name="Text Box 78"/>
            <p:cNvSpPr txBox="1">
              <a:spLocks noChangeArrowheads="1"/>
            </p:cNvSpPr>
            <p:nvPr/>
          </p:nvSpPr>
          <p:spPr bwMode="auto">
            <a:xfrm>
              <a:off x="4272" y="604"/>
              <a:ext cx="1248" cy="192"/>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FTP Publishing</a:t>
              </a:r>
            </a:p>
          </p:txBody>
        </p:sp>
        <p:sp>
          <p:nvSpPr>
            <p:cNvPr id="14" name="AutoShape 79"/>
            <p:cNvSpPr>
              <a:spLocks noChangeArrowheads="1"/>
            </p:cNvSpPr>
            <p:nvPr/>
          </p:nvSpPr>
          <p:spPr bwMode="auto">
            <a:xfrm>
              <a:off x="4320" y="864"/>
              <a:ext cx="1104" cy="144"/>
            </a:xfrm>
            <a:prstGeom prst="roundRect">
              <a:avLst>
                <a:gd name="adj" fmla="val 16667"/>
              </a:avLst>
            </a:prstGeom>
            <a:solidFill>
              <a:srgbClr val="FF99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FTPServer</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15" name="AutoShape 80"/>
            <p:cNvSpPr>
              <a:spLocks noChangeArrowheads="1"/>
            </p:cNvSpPr>
            <p:nvPr/>
          </p:nvSpPr>
          <p:spPr bwMode="auto">
            <a:xfrm>
              <a:off x="4320" y="1056"/>
              <a:ext cx="1104" cy="144"/>
            </a:xfrm>
            <a:prstGeom prst="roundRect">
              <a:avLst>
                <a:gd name="adj" fmla="val 16667"/>
              </a:avLst>
            </a:prstGeom>
            <a:solidFill>
              <a:srgbClr val="FF99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FTPManagement</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16" name="AutoShape 82"/>
            <p:cNvSpPr>
              <a:spLocks noChangeArrowheads="1"/>
            </p:cNvSpPr>
            <p:nvPr/>
          </p:nvSpPr>
          <p:spPr bwMode="auto">
            <a:xfrm>
              <a:off x="288" y="3552"/>
              <a:ext cx="3792" cy="528"/>
            </a:xfrm>
            <a:prstGeom prst="roundRect">
              <a:avLst>
                <a:gd name="adj" fmla="val 16667"/>
              </a:avLst>
            </a:prstGeom>
            <a:solidFill>
              <a:srgbClr val="3366FF">
                <a:alpha val="30196"/>
              </a:srgbClr>
            </a:solidFill>
            <a:ln w="28575">
              <a:solidFill>
                <a:srgbClr val="003366"/>
              </a:solidFill>
              <a:round/>
              <a:headEnd/>
              <a:tailEnd/>
            </a:ln>
          </p:spPr>
          <p:txBody>
            <a:bodyPr wrap="none" anchor="ctr"/>
            <a:lstStyle/>
            <a:p>
              <a:endParaRPr lang="en-US">
                <a:latin typeface="Calibri" pitchFamily="34" charset="0"/>
              </a:endParaRPr>
            </a:p>
          </p:txBody>
        </p:sp>
        <p:sp>
          <p:nvSpPr>
            <p:cNvPr id="17" name="Text Box 83"/>
            <p:cNvSpPr txBox="1">
              <a:spLocks noChangeArrowheads="1"/>
            </p:cNvSpPr>
            <p:nvPr/>
          </p:nvSpPr>
          <p:spPr bwMode="auto">
            <a:xfrm>
              <a:off x="720" y="3617"/>
              <a:ext cx="3024" cy="192"/>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Windows Process Activation Service</a:t>
              </a:r>
            </a:p>
          </p:txBody>
        </p:sp>
        <p:sp>
          <p:nvSpPr>
            <p:cNvPr id="18" name="AutoShape 84"/>
            <p:cNvSpPr>
              <a:spLocks noChangeArrowheads="1"/>
            </p:cNvSpPr>
            <p:nvPr/>
          </p:nvSpPr>
          <p:spPr bwMode="auto">
            <a:xfrm>
              <a:off x="2688" y="3835"/>
              <a:ext cx="1200" cy="144"/>
            </a:xfrm>
            <a:prstGeom prst="roundRect">
              <a:avLst>
                <a:gd name="adj" fmla="val 16667"/>
              </a:avLst>
            </a:prstGeom>
            <a:solidFill>
              <a:srgbClr val="99CC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ConfigurationAPI</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19" name="AutoShape 86"/>
            <p:cNvSpPr>
              <a:spLocks noChangeArrowheads="1"/>
            </p:cNvSpPr>
            <p:nvPr/>
          </p:nvSpPr>
          <p:spPr bwMode="auto">
            <a:xfrm>
              <a:off x="384" y="3840"/>
              <a:ext cx="1058" cy="139"/>
            </a:xfrm>
            <a:prstGeom prst="roundRect">
              <a:avLst>
                <a:gd name="adj" fmla="val 16667"/>
              </a:avLst>
            </a:prstGeom>
            <a:solidFill>
              <a:srgbClr val="99CC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ProcessModel</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20" name="AutoShape 87"/>
            <p:cNvSpPr>
              <a:spLocks noChangeArrowheads="1"/>
            </p:cNvSpPr>
            <p:nvPr/>
          </p:nvSpPr>
          <p:spPr bwMode="auto">
            <a:xfrm>
              <a:off x="1488" y="3840"/>
              <a:ext cx="1152" cy="139"/>
            </a:xfrm>
            <a:prstGeom prst="roundRect">
              <a:avLst>
                <a:gd name="adj" fmla="val 16667"/>
              </a:avLst>
            </a:prstGeom>
            <a:solidFill>
              <a:srgbClr val="99CC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NetFxEnvironment</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gr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6/2007 8:15:12 PM&quot;&gt;&lt;Slide id=&quot;256&quot; dur=&quot;3.8125&quot; bld=&quot;INVLD&quot;/&gt;&lt;Slide id=&quot;257&quot; dur=&quot;1.289063&quot;/&gt;&lt;Slide id=&quot;297&quot; dur=&quot;1.875&quot;/&gt;&lt;Slide id=&quot;257&quot; dur=&quot;1.226563&quot;/&gt;&lt;Slide id=&quot;256&quot; dur=&quot;1044.797&quot;/&gt;&lt;Slide id=&quot;257&quot; dur=&quot;110.6094&quot;/&gt;&lt;Slide id=&quot;297&quot; dur=&quot;173.9141&quot; bld=&quot;|170.1|1.1|.9&quot;/&gt;&lt;Slide id=&quot;300&quot; dur=&quot;35.80469&quot; bld=&quot;|1.4|10.3|6.9|7.4&quot;/&gt;&lt;Slide id=&quot;301&quot; dur=&quot;71.15625&quot; bld=&quot;|3.6|23|28.4&quot;/&gt;&lt;Slide id=&quot;302&quot; dur=&quot;55.66406&quot; bld=&quot;|3.3|32.2&quot;/&gt;&lt;Slide id=&quot;303&quot; dur=&quot;67.63281&quot; bld=&quot;|1.3|22.3&quot;/&gt;&lt;Slide id=&quot;304&quot; dur=&quot;25.03125&quot; bld=&quot;|1.2|11.7&quot;/&gt;&lt;Slide id=&quot;305&quot; dur=&quot;142.875&quot; bld=&quot;|10|85.3&quot;/&gt;&lt;Slide id=&quot;332&quot; dur=&quot;218.9375&quot; bld=&quot;|3.9|21.5|18|71.6|8|32.5|35.6&quot;/&gt;&lt;Slide id=&quot;306&quot; dur=&quot;72.73438&quot;/&gt;&lt;Slide id=&quot;307&quot; dur=&quot;294.1406&quot; bld=&quot;|5.1|123.3|100.1&quot;/&gt;&lt;Slide id=&quot;335&quot; dur=&quot;148.3594&quot;/&gt;&lt;Slide id=&quot;308&quot; dur=&quot;190.5391&quot; bld=&quot;|3.1|34.7|123.5&quot;/&gt;&lt;Slide id=&quot;310&quot; dur=&quot;234&quot; bld=&quot;|17.9|43.8|68.1&quot;/&gt;&lt;Slide id=&quot;342&quot; dur=&quot;170.3516&quot; bld=&quot;|4.3|99.3|24.2&quot;/&gt;&lt;Slide id=&quot;311&quot; dur=&quot;222.2813&quot; bld=&quot;|4|89|48.8&quot;/&gt;&lt;Slide id=&quot;313&quot; dur=&quot;295.9063&quot; bld=&quot;|57.8|40.1|105.9&quot;/&gt;&lt;Slide id=&quot;314&quot; dur=&quot;287.5156&quot; bld=&quot;|14.1|63.7|192.1&quot;/&gt;&lt;Slide id=&quot;316&quot; dur=&quot;288.5469&quot; bld=&quot;|190.1|1.1|83.1&quot;/&gt;&lt;Slide id=&quot;317&quot; dur=&quot;211.8984&quot; bld=&quot;|11.9|15.8|163.5&quot;/&gt;&lt;Slide id=&quot;318&quot; dur=&quot;252&quot; bld=&quot;|137.5|8.5|68.5&quot;/&gt;&lt;Slide id=&quot;339&quot; dur=&quot;37.33594&quot;/&gt;&lt;Slide id=&quot;319&quot; dur=&quot;26.59375&quot;/&gt;&lt;Slide id=&quot;339&quot; dur=&quot;120.875&quot;/&gt;&lt;Slide id=&quot;318&quot; dur=&quot;9.484375&quot;/&gt;&lt;Slide id=&quot;339&quot; dur=&quot;.96875&quot;/&gt;&lt;Slide id=&quot;319&quot; dur=&quot;89.49219&quot; bld=&quot;|76.6|5.5|2|1.4|1.5|.7&quot;/&gt;&lt;Slide id=&quot;334&quot; dur=&quot;111.875&quot; bld=&quot;|19.8|45.4|17|7.6&quot;/&gt;&lt;Slide id=&quot;323&quot; dur=&quot;41.50781&quot;/&gt;&lt;Slide id=&quot;333&quot; dur=&quot;28.125&quot;/&gt;&lt;Slide id=&quot;324&quot; dur=&quot;46.375&quot;/&gt;&lt;Slide id=&quot;325&quot; dur=&quot;1.40625&quot;/&gt;&lt;Slide id=&quot;324&quot; dur=&quot;61.0625&quot;/&gt;&lt;Slide id=&quot;325&quot; dur=&quot;67.27344&quot;/&gt;&lt;Slide id=&quot;326&quot; dur=&quot;30.66406&quot;/&gt;&lt;Slide id=&quot;340&quot; dur=&quot;58.04688&quot;/&gt;&lt;Slide id=&quot;327&quot; dur=&quot;33.03906&quot;/&gt;&lt;Slide id=&quot;330&quot; dur=&quot;47.85156&quot; bld=&quot;|1.2|24.1&quot;/&gt;&lt;Slide id=&quot;331&quot; dur=&quot;30.8125&quot;/&gt;&lt;Slide id=&quot;298&quot; dur=&quot;7.875&quot;/&gt;&lt;Slide id=&quot;295&quot; dur=&quot;26.99219&quot;/&gt;&lt;Slide id=&quot;271&quot; dur=&quot;20.52344&quot;/&gt;&lt;/Timings&gt;&lt;Timings time=&quot;7/26/2007 8:13:38 PM&quot;&gt;&lt;Slide id=&quot;256&quot; dur=&quot;6.273438&quot; bld=&quot;INVLD&quot;/&gt;&lt;Slide id=&quot;257&quot; dur=&quot;1.328125&quot;/&gt;&lt;Slide id=&quot;297&quot; dur=&quot;1.875&quot;/&gt;&lt;Slide id=&quot;257&quot; dur=&quot;1.570313&quot;/&gt;&lt;Slide id=&quot;297&quot; dur=&quot;5&quot; bld=&quot;|.5|1.1|2.1&quot;/&gt;&lt;/Timings&gt;&lt;Timings time=&quot;7/26/2007 4:53:29 AM&quot;&gt;&lt;Slide id=&quot;299&quot; dur=&quot;535.5957&quot; bld=&quot;INVLD&quot;/&gt;&lt;Slide id=&quot;331&quot; dur=&quot;1.671875&quot;/&gt;&lt;Slide id=&quot;299&quot; dur=&quot;2.482422&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7|14.4|11.1|8.4|57.6|4.3|4.9|10.9|3.1"/>
</p:tagLst>
</file>

<file path=ppt/tags/tag11.xml><?xml version="1.0" encoding="utf-8"?>
<p:tagLst xmlns:a="http://schemas.openxmlformats.org/drawingml/2006/main" xmlns:r="http://schemas.openxmlformats.org/officeDocument/2006/relationships" xmlns:p="http://schemas.openxmlformats.org/presentationml/2006/main">
  <p:tag name="TIMING" val="|.1|21.2|58.4|58.3"/>
</p:tagLst>
</file>

<file path=ppt/tags/tag12.xml><?xml version="1.0" encoding="utf-8"?>
<p:tagLst xmlns:a="http://schemas.openxmlformats.org/drawingml/2006/main" xmlns:r="http://schemas.openxmlformats.org/officeDocument/2006/relationships" xmlns:p="http://schemas.openxmlformats.org/presentationml/2006/main">
  <p:tag name="PPTXSS_ORIGINAL" val="192657,Group 30,317,Slide62"/>
  <p:tag name="PPTXSS_SETTINGS" val="0,9,9,170,50,3,True,False"/>
  <p:tag name="PTXSS_ORIGID" val="192692"/>
</p:tagLst>
</file>

<file path=ppt/tags/tag13.xml><?xml version="1.0" encoding="utf-8"?>
<p:tagLst xmlns:a="http://schemas.openxmlformats.org/drawingml/2006/main" xmlns:r="http://schemas.openxmlformats.org/officeDocument/2006/relationships" xmlns:p="http://schemas.openxmlformats.org/presentationml/2006/main">
  <p:tag name="PTXSS_ISORIGINAL" val="192688"/>
  <p:tag name="PTXSS_ORIGID" val="192666"/>
  <p:tag name="PPTXSS_SETTINGS" val="0,5,5,150,50,3,True,False"/>
</p:tagLst>
</file>

<file path=ppt/tags/tag14.xml><?xml version="1.0" encoding="utf-8"?>
<p:tagLst xmlns:a="http://schemas.openxmlformats.org/drawingml/2006/main" xmlns:r="http://schemas.openxmlformats.org/officeDocument/2006/relationships" xmlns:p="http://schemas.openxmlformats.org/presentationml/2006/main">
  <p:tag name="PPTXSS_ORIGINAL" val="192655,Object 1,317,Slide62"/>
  <p:tag name="PPTXSS_SETTINGS" val="0,9,9,170,50,3,True,False"/>
  <p:tag name="PTXSS_ORIGID" val="192693"/>
</p:tagLst>
</file>

<file path=ppt/tags/tag15.xml><?xml version="1.0" encoding="utf-8"?>
<p:tagLst xmlns:a="http://schemas.openxmlformats.org/drawingml/2006/main" xmlns:r="http://schemas.openxmlformats.org/officeDocument/2006/relationships" xmlns:p="http://schemas.openxmlformats.org/presentationml/2006/main">
  <p:tag name="PTXSS_ISORIGINAL" val="192687"/>
  <p:tag name="PTXSS_ORIGID" val="192667"/>
  <p:tag name="PPTXSS_SETTINGS" val="0,5,5,150,50,3,True,False"/>
</p:tagLst>
</file>

<file path=ppt/tags/tag16.xml><?xml version="1.0" encoding="utf-8"?>
<p:tagLst xmlns:a="http://schemas.openxmlformats.org/drawingml/2006/main" xmlns:r="http://schemas.openxmlformats.org/officeDocument/2006/relationships" xmlns:p="http://schemas.openxmlformats.org/presentationml/2006/main">
  <p:tag name="PTXSS_ISORIGINAL" val="192686"/>
  <p:tag name="PTXSS_ORIGID" val="192665"/>
  <p:tag name="PPTXSS_SETTINGS" val="0,5,5,150,50,3,True,False"/>
</p:tagLst>
</file>

<file path=ppt/tags/tag17.xml><?xml version="1.0" encoding="utf-8"?>
<p:tagLst xmlns:a="http://schemas.openxmlformats.org/drawingml/2006/main" xmlns:r="http://schemas.openxmlformats.org/officeDocument/2006/relationships" xmlns:p="http://schemas.openxmlformats.org/presentationml/2006/main">
  <p:tag name="PPTXSS_ORIGINAL" val="192644,Group 9,317,Slide62"/>
  <p:tag name="PPTXSS_SETTINGS" val="0,9,9,170,50,3,True,False"/>
  <p:tag name="PTXSS_ORIGID" val="192691"/>
</p:tagLst>
</file>

<file path=ppt/tags/tag18.xml><?xml version="1.0" encoding="utf-8"?>
<p:tagLst xmlns:a="http://schemas.openxmlformats.org/drawingml/2006/main" xmlns:r="http://schemas.openxmlformats.org/officeDocument/2006/relationships" xmlns:p="http://schemas.openxmlformats.org/presentationml/2006/main">
  <p:tag name="PTXSS_ISORIGINAL" val="192689"/>
  <p:tag name="PTXSS_ORIGID" val="192664"/>
  <p:tag name="PPTXSS_SETTINGS" val="0,5,5,150,50,3,True,False"/>
</p:tagLst>
</file>

<file path=ppt/tags/tag19.xml><?xml version="1.0" encoding="utf-8"?>
<p:tagLst xmlns:a="http://schemas.openxmlformats.org/drawingml/2006/main" xmlns:r="http://schemas.openxmlformats.org/officeDocument/2006/relationships" xmlns:p="http://schemas.openxmlformats.org/presentationml/2006/main">
  <p:tag name="PPTXSS_ORIGINAL" val="192656,Picture 2,317,Slide62"/>
  <p:tag name="PPTXSS_SETTINGS" val="0,9,9,170,50,3,True,False"/>
  <p:tag name="PTXSS_ORIGID" val="192695"/>
</p:tagLst>
</file>

<file path=ppt/tags/tag2.xml><?xml version="1.0" encoding="utf-8"?>
<p:tagLst xmlns:a="http://schemas.openxmlformats.org/drawingml/2006/main" xmlns:r="http://schemas.openxmlformats.org/officeDocument/2006/relationships" xmlns:p="http://schemas.openxmlformats.org/presentationml/2006/main">
  <p:tag name="TIMING" val="|6.4|.5|9.1"/>
</p:tagLst>
</file>

<file path=ppt/tags/tag20.xml><?xml version="1.0" encoding="utf-8"?>
<p:tagLst xmlns:a="http://schemas.openxmlformats.org/drawingml/2006/main" xmlns:r="http://schemas.openxmlformats.org/officeDocument/2006/relationships" xmlns:p="http://schemas.openxmlformats.org/presentationml/2006/main">
  <p:tag name="PTXSS_ISORIGINAL" val="192690"/>
  <p:tag name="PTXSS_ORIGID" val="192668"/>
  <p:tag name="PPTXSS_SETTINGS" val="0,5,5,150,50,3,True,False"/>
</p:tagLst>
</file>

<file path=ppt/tags/tag21.xml><?xml version="1.0" encoding="utf-8"?>
<p:tagLst xmlns:a="http://schemas.openxmlformats.org/drawingml/2006/main" xmlns:r="http://schemas.openxmlformats.org/officeDocument/2006/relationships" xmlns:p="http://schemas.openxmlformats.org/presentationml/2006/main">
  <p:tag name="PTXSS_ISORIGINAL" val="192688"/>
  <p:tag name="PTXSS_ORIGID" val="192666"/>
  <p:tag name="PPTXSS_SETTINGS" val="0,5,5,150,50,3,True,False"/>
</p:tagLst>
</file>

<file path=ppt/tags/tag22.xml><?xml version="1.0" encoding="utf-8"?>
<p:tagLst xmlns:a="http://schemas.openxmlformats.org/drawingml/2006/main" xmlns:r="http://schemas.openxmlformats.org/officeDocument/2006/relationships" xmlns:p="http://schemas.openxmlformats.org/presentationml/2006/main">
  <p:tag name="PTXSS_ISORIGINAL" val="192687"/>
  <p:tag name="PTXSS_ORIGID" val="192667"/>
  <p:tag name="PPTXSS_SETTINGS" val="0,5,5,150,50,3,True,False"/>
</p:tagLst>
</file>

<file path=ppt/tags/tag23.xml><?xml version="1.0" encoding="utf-8"?>
<p:tagLst xmlns:a="http://schemas.openxmlformats.org/drawingml/2006/main" xmlns:r="http://schemas.openxmlformats.org/officeDocument/2006/relationships" xmlns:p="http://schemas.openxmlformats.org/presentationml/2006/main">
  <p:tag name="PTXSS_ISORIGINAL" val="192686"/>
  <p:tag name="PTXSS_ORIGID" val="192665"/>
  <p:tag name="PPTXSS_SETTINGS" val="0,5,5,150,50,3,True,False"/>
</p:tagLst>
</file>

<file path=ppt/tags/tag24.xml><?xml version="1.0" encoding="utf-8"?>
<p:tagLst xmlns:a="http://schemas.openxmlformats.org/drawingml/2006/main" xmlns:r="http://schemas.openxmlformats.org/officeDocument/2006/relationships" xmlns:p="http://schemas.openxmlformats.org/presentationml/2006/main">
  <p:tag name="PTXSS_ISORIGINAL" val="192689"/>
  <p:tag name="PTXSS_ORIGID" val="192664"/>
  <p:tag name="PPTXSS_SETTINGS" val="0,5,5,150,50,3,True,False"/>
</p:tagLst>
</file>

<file path=ppt/tags/tag25.xml><?xml version="1.0" encoding="utf-8"?>
<p:tagLst xmlns:a="http://schemas.openxmlformats.org/drawingml/2006/main" xmlns:r="http://schemas.openxmlformats.org/officeDocument/2006/relationships" xmlns:p="http://schemas.openxmlformats.org/presentationml/2006/main">
  <p:tag name="PTXSS_ISORIGINAL" val="192690"/>
  <p:tag name="PTXSS_ORIGID" val="192668"/>
  <p:tag name="PPTXSS_SETTINGS" val="0,5,5,150,50,3,True,False"/>
</p:tagLst>
</file>

<file path=ppt/tags/tag3.xml><?xml version="1.0" encoding="utf-8"?>
<p:tagLst xmlns:a="http://schemas.openxmlformats.org/drawingml/2006/main" xmlns:r="http://schemas.openxmlformats.org/officeDocument/2006/relationships" xmlns:p="http://schemas.openxmlformats.org/presentationml/2006/main">
  <p:tag name="TIMING" val="|.7|1.4|9.5|1.5|1|2.3"/>
</p:tagLst>
</file>

<file path=ppt/tags/tag4.xml><?xml version="1.0" encoding="utf-8"?>
<p:tagLst xmlns:a="http://schemas.openxmlformats.org/drawingml/2006/main" xmlns:r="http://schemas.openxmlformats.org/officeDocument/2006/relationships" xmlns:p="http://schemas.openxmlformats.org/presentationml/2006/main">
  <p:tag name="TIMING" val="|1.9|23|7.7|5.1|4.9"/>
</p:tagLst>
</file>

<file path=ppt/tags/tag5.xml><?xml version="1.0" encoding="utf-8"?>
<p:tagLst xmlns:a="http://schemas.openxmlformats.org/drawingml/2006/main" xmlns:r="http://schemas.openxmlformats.org/officeDocument/2006/relationships" xmlns:p="http://schemas.openxmlformats.org/presentationml/2006/main">
  <p:tag name="TIMING" val="|9.5|2.4|4.6"/>
</p:tagLst>
</file>

<file path=ppt/tags/tag6.xml><?xml version="1.0" encoding="utf-8"?>
<p:tagLst xmlns:a="http://schemas.openxmlformats.org/drawingml/2006/main" xmlns:r="http://schemas.openxmlformats.org/officeDocument/2006/relationships" xmlns:p="http://schemas.openxmlformats.org/presentationml/2006/main">
  <p:tag name="TIMING" val="|45.9|.4|1.1|.5|1.7|27.1|.4|.3|.4"/>
</p:tagLst>
</file>

<file path=ppt/tags/tag7.xml><?xml version="1.0" encoding="utf-8"?>
<p:tagLst xmlns:a="http://schemas.openxmlformats.org/drawingml/2006/main" xmlns:r="http://schemas.openxmlformats.org/officeDocument/2006/relationships" xmlns:p="http://schemas.openxmlformats.org/presentationml/2006/main">
  <p:tag name="TIMING" val="|17.9|17.4|23.1|20"/>
</p:tagLst>
</file>

<file path=ppt/tags/tag8.xml><?xml version="1.0" encoding="utf-8"?>
<p:tagLst xmlns:a="http://schemas.openxmlformats.org/drawingml/2006/main" xmlns:r="http://schemas.openxmlformats.org/officeDocument/2006/relationships" xmlns:p="http://schemas.openxmlformats.org/presentationml/2006/main">
  <p:tag name="TIMING" val="|16.9|16.3|37.8|10.9|11.4|.7"/>
</p:tagLst>
</file>

<file path=ppt/tags/tag9.xml><?xml version="1.0" encoding="utf-8"?>
<p:tagLst xmlns:a="http://schemas.openxmlformats.org/drawingml/2006/main" xmlns:r="http://schemas.openxmlformats.org/officeDocument/2006/relationships" xmlns:p="http://schemas.openxmlformats.org/presentationml/2006/main">
  <p:tag name="TIMING" val="|22.8|1.8|1.1|34|24.3"/>
</p:tagLst>
</file>

<file path=ppt/theme/theme1.xml><?xml version="1.0" encoding="utf-8"?>
<a:theme xmlns:a="http://schemas.openxmlformats.org/drawingml/2006/main" name="WebCastW2K8">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WebCastW2K8</Template>
  <TotalTime>10463</TotalTime>
  <Words>2225</Words>
  <Application>Microsoft Office PowerPoint</Application>
  <PresentationFormat>Presentación en pantalla (4:3)</PresentationFormat>
  <Paragraphs>484</Paragraphs>
  <Slides>37</Slides>
  <Notes>25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39" baseType="lpstr">
      <vt:lpstr>WebCastW2K8</vt:lpstr>
      <vt:lpstr>Visio</vt:lpstr>
      <vt:lpstr>Montaje de Intranets y Extranets</vt:lpstr>
      <vt:lpstr>Agenda</vt:lpstr>
      <vt:lpstr>Arquitectura de IIS6 Procesado de peticiones</vt:lpstr>
      <vt:lpstr>Arquitectura de IIS7 Procesado de peticiones</vt:lpstr>
      <vt:lpstr>Núcleo del servidor Web  Muchos, muchos módulos</vt:lpstr>
      <vt:lpstr>Extensibilidad Integración de ASP.NET en IIS 6</vt:lpstr>
      <vt:lpstr>Diapositiva 7</vt:lpstr>
      <vt:lpstr>Diapositiva 8</vt:lpstr>
      <vt:lpstr>Componentes de Instalación de IIS7</vt:lpstr>
      <vt:lpstr>Configuración</vt:lpstr>
      <vt:lpstr>Configuración Mapa de la configuración</vt:lpstr>
      <vt:lpstr>Configuración Replicar el contenido y la configuración</vt:lpstr>
      <vt:lpstr>Configuración Configuración Compartida</vt:lpstr>
      <vt:lpstr>Diapositiva 14</vt:lpstr>
      <vt:lpstr>Administración Herramientas de gestión IIS7 </vt:lpstr>
      <vt:lpstr>Diapositiva 16</vt:lpstr>
      <vt:lpstr>Administración Administración Remota</vt:lpstr>
      <vt:lpstr>Diapositiva 18</vt:lpstr>
      <vt:lpstr>Características de Seguridad de IIS 7</vt:lpstr>
      <vt:lpstr>Diapositiva 20</vt:lpstr>
      <vt:lpstr>Web Publishing en IIS7</vt:lpstr>
      <vt:lpstr>FTP 7 Novedades</vt:lpstr>
      <vt:lpstr>Diapositiva 23</vt:lpstr>
      <vt:lpstr>Solución de Problemas Errores detallados y HTTP Sub-status codes</vt:lpstr>
      <vt:lpstr>Solución de Problemas IIS Failed Request Tracing (FREB: Failed Request Event Buffering)</vt:lpstr>
      <vt:lpstr>Diapositiva 26</vt:lpstr>
      <vt:lpstr>Diapositiva 27</vt:lpstr>
      <vt:lpstr>Windows SharePoint Services (WSS)</vt:lpstr>
      <vt:lpstr>Novedades en WSS 3.0</vt:lpstr>
      <vt:lpstr>Novedades en la plataforma de WSS V3</vt:lpstr>
      <vt:lpstr>Diapositiva 31</vt:lpstr>
      <vt:lpstr>Plantillas de Aplicación</vt:lpstr>
      <vt:lpstr>Plantillas de aplicación para WSS 3.0    Las 40 fantásticas = 20 + 20</vt:lpstr>
      <vt:lpstr>Diapositiva 34</vt:lpstr>
      <vt:lpstr>Diapositiva 35</vt:lpstr>
      <vt:lpstr>Recursos </vt:lpstr>
      <vt:lpstr>Preguntas</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Information Server 7</dc:title>
  <dc:creator>David Cervigón Luna</dc:creator>
  <cp:lastModifiedBy>David Cervigón Luna</cp:lastModifiedBy>
  <cp:revision>673</cp:revision>
  <dcterms:created xsi:type="dcterms:W3CDTF">2007-08-06T09:50:10Z</dcterms:created>
  <dcterms:modified xsi:type="dcterms:W3CDTF">2007-11-26T16:28:22Z</dcterms:modified>
</cp:coreProperties>
</file>