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9" r:id="rId5"/>
    <p:sldId id="270" r:id="rId6"/>
    <p:sldId id="273" r:id="rId7"/>
    <p:sldId id="274" r:id="rId8"/>
    <p:sldId id="276" r:id="rId9"/>
    <p:sldId id="275" r:id="rId10"/>
    <p:sldId id="272" r:id="rId11"/>
    <p:sldId id="304" r:id="rId12"/>
    <p:sldId id="305" r:id="rId13"/>
    <p:sldId id="306" r:id="rId14"/>
    <p:sldId id="291" r:id="rId15"/>
    <p:sldId id="301" r:id="rId16"/>
    <p:sldId id="303" r:id="rId17"/>
    <p:sldId id="302" r:id="rId18"/>
    <p:sldId id="262" r:id="rId19"/>
    <p:sldId id="281" r:id="rId20"/>
    <p:sldId id="282" r:id="rId21"/>
    <p:sldId id="292" r:id="rId22"/>
    <p:sldId id="293" r:id="rId23"/>
    <p:sldId id="283" r:id="rId24"/>
    <p:sldId id="286" r:id="rId25"/>
    <p:sldId id="284" r:id="rId26"/>
    <p:sldId id="288" r:id="rId27"/>
    <p:sldId id="287"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win Yuen" initials="EY" lastIdx="2" clrIdx="0"/>
  <p:cmAuthor id="1" name="Janice  Bedsole" initials="JB" lastIdx="6" clrIdx="1"/>
  <p:cmAuthor id="2" name="Jennifer" initials="J"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D9D9D9"/>
    <a:srgbClr val="BFBFBF"/>
    <a:srgbClr val="FFFFFF"/>
    <a:srgbClr val="A6A6A6"/>
    <a:srgbClr val="86BD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5424" autoAdjust="0"/>
  </p:normalViewPr>
  <p:slideViewPr>
    <p:cSldViewPr snapToGrid="0">
      <p:cViewPr>
        <p:scale>
          <a:sx n="80" d="100"/>
          <a:sy n="80" d="100"/>
        </p:scale>
        <p:origin x="-786" y="162"/>
      </p:cViewPr>
      <p:guideLst>
        <p:guide orient="horz" pos="2160"/>
        <p:guide orient="horz" pos="759"/>
        <p:guide orient="horz" pos="2492"/>
        <p:guide orient="horz" pos="3678"/>
        <p:guide pos="257"/>
        <p:guide pos="5512"/>
        <p:guide pos="2882"/>
        <p:guide pos="38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31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C4871A-4A92-4EC8-8CDD-B52D8D4AAC46}" type="datetimeFigureOut">
              <a:rPr lang="en-US" smtClean="0"/>
              <a:pPr/>
              <a:t>10/28/2009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E06F0E-321C-4428-8054-CBE493A933D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E7127-A2DD-4259-9C2B-989D417A278C}" type="datetimeFigureOut">
              <a:rPr lang="en-US" smtClean="0"/>
              <a:pPr/>
              <a:t>10/28/2009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74277-0B74-46E1-8662-9556D72C1CE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Speaking  Notes:</a:t>
            </a:r>
          </a:p>
          <a:p>
            <a:pPr>
              <a:spcBef>
                <a:spcPct val="0"/>
              </a:spcBef>
            </a:pPr>
            <a:r>
              <a:rPr lang="en-US" dirty="0" smtClean="0"/>
              <a:t>Microsoft virtualization also provides seamless integration with a diverse and growing number of industry leading business critical applications; such as Enterprise applications like SAP</a:t>
            </a:r>
            <a:r>
              <a:rPr lang="en-US" baseline="30000" dirty="0" smtClean="0"/>
              <a:t>®</a:t>
            </a:r>
            <a:r>
              <a:rPr lang="en-US" dirty="0" smtClean="0"/>
              <a:t> and Oracle</a:t>
            </a:r>
            <a:r>
              <a:rPr lang="en-US" baseline="30000" dirty="0" smtClean="0"/>
              <a:t>®</a:t>
            </a:r>
            <a:r>
              <a:rPr lang="en-US" dirty="0" smtClean="0"/>
              <a:t>, Line of Business (LOB) Customer Applications and more than 30 of Microsoft's top applications (a full list of these applications can be found in the appendix of this deck)</a:t>
            </a:r>
          </a:p>
          <a:p>
            <a:pPr>
              <a:spcBef>
                <a:spcPct val="0"/>
              </a:spcBef>
            </a:pPr>
            <a:endParaRPr lang="en-US" dirty="0" smtClean="0"/>
          </a:p>
          <a:p>
            <a:pPr>
              <a:spcBef>
                <a:spcPct val="0"/>
              </a:spcBef>
            </a:pPr>
            <a:r>
              <a:rPr lang="en-US" b="1" dirty="0" smtClean="0"/>
              <a:t>Additional Information: Microsoft Virtualization and SAP</a:t>
            </a:r>
          </a:p>
          <a:p>
            <a:pPr>
              <a:spcBef>
                <a:spcPct val="0"/>
              </a:spcBef>
            </a:pPr>
            <a:r>
              <a:rPr lang="en-US" dirty="0" smtClean="0"/>
              <a:t>Businesses are under pressure to ease management and reduce costs while retaining and enhancing competitive advantages, such as flexibility, reliability, scalability, and security. Microsoft provides a complete suite of technologies to help enable an interoperable, end-to-end, virtualized infrastructure that can help IT departments maximize ROI and save costs across the enterprise. By consolidating application services on less hardware and simultaneously increasing flexibility and availability, you can lower the TCO of SAP infrastructures.</a:t>
            </a:r>
          </a:p>
          <a:p>
            <a:pPr>
              <a:spcBef>
                <a:spcPct val="0"/>
              </a:spcBef>
            </a:pPr>
            <a:endParaRPr lang="en-US" dirty="0" smtClean="0"/>
          </a:p>
          <a:p>
            <a:pPr>
              <a:spcBef>
                <a:spcPct val="0"/>
              </a:spcBef>
            </a:pPr>
            <a:r>
              <a:rPr lang="en-US" dirty="0" smtClean="0"/>
              <a:t>Windows Server</a:t>
            </a:r>
            <a:r>
              <a:rPr lang="en-US" baseline="30000" dirty="0" smtClean="0"/>
              <a:t>®</a:t>
            </a:r>
            <a:r>
              <a:rPr lang="en-US" dirty="0" smtClean="0"/>
              <a:t> 2008 Hyper-V™ provides a low-cost, scalable and highly available platform for server consolidation of SAP solutions. Whether the solution comprises components of a SAP ERP system or middleware components such as SAP BW, SAP Enterprise Portal, SAP Process Infrastructure, SAP Master Data Management or SAP Mobile Infrastructure, the resource utilization of the SAP infrastructure’s physical servers can be optimized by moving the components into virtual environments. Microsoft solutions also improve availability, flexibility, and manageability of SAP applications in production, as well as test and development environments―with technologies such as clustering, Quick Migration and the end-to-end management capabilities of Microsoft</a:t>
            </a:r>
            <a:r>
              <a:rPr lang="en-US" baseline="30000" dirty="0" smtClean="0"/>
              <a:t>®</a:t>
            </a:r>
            <a:r>
              <a:rPr lang="en-US" dirty="0" smtClean="0"/>
              <a:t> System Center products.</a:t>
            </a:r>
          </a:p>
          <a:p>
            <a:pPr>
              <a:spcBef>
                <a:spcPct val="0"/>
              </a:spcBef>
            </a:pPr>
            <a:endParaRPr lang="en-US" dirty="0" smtClean="0"/>
          </a:p>
          <a:p>
            <a:pPr>
              <a:spcBef>
                <a:spcPct val="0"/>
              </a:spcBef>
            </a:pPr>
            <a:endParaRPr lang="en-US" dirty="0"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3E7F182-2B56-4A95-80CA-4D7E05876CD5}" type="slidenum">
              <a:rPr lang="en-US"/>
              <a:pPr defTabSz="912813"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BE749-3AE3-4706-BA61-2E59468D5832}" type="slidenum">
              <a:rPr lang="en-US"/>
              <a:pPr/>
              <a:t>11</a:t>
            </a:fld>
            <a:endParaRPr lang="en-US" dirty="0"/>
          </a:p>
        </p:txBody>
      </p:sp>
      <p:sp>
        <p:nvSpPr>
          <p:cNvPr id="786434" name="Rectangle 2"/>
          <p:cNvSpPr>
            <a:spLocks noGrp="1" noRot="1" noChangeAspect="1" noChangeArrowheads="1" noTextEdit="1"/>
          </p:cNvSpPr>
          <p:nvPr>
            <p:ph type="sldImg"/>
          </p:nvPr>
        </p:nvSpPr>
        <p:spPr>
          <a:xfrm>
            <a:off x="1143000" y="685800"/>
            <a:ext cx="4572000" cy="3429000"/>
          </a:xfrm>
          <a:ln/>
        </p:spPr>
      </p:sp>
      <p:sp>
        <p:nvSpPr>
          <p:cNvPr id="786435"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savings that Microsoft virtualization solutions deliver over VMware are pretty straight forward: VMware typically costs three to five times more than Microsoft solutions. Plus with Microsoft, you get key capabilities</a:t>
            </a:r>
            <a:r>
              <a:rPr lang="en-US" sz="1200" kern="1200" baseline="0" dirty="0" smtClean="0">
                <a:solidFill>
                  <a:schemeClr val="tx1"/>
                </a:solidFill>
                <a:latin typeface="+mn-lt"/>
                <a:ea typeface="+mn-ea"/>
                <a:cs typeface="+mn-cs"/>
              </a:rPr>
              <a:t> like multi-hypervisor, application and physical management, which VMware doesn’t offer.  </a:t>
            </a:r>
            <a:r>
              <a:rPr lang="en-US" sz="1200" kern="1200" dirty="0" smtClean="0">
                <a:solidFill>
                  <a:schemeClr val="tx1"/>
                </a:solidFill>
                <a:latin typeface="+mn-lt"/>
                <a:ea typeface="+mn-ea"/>
                <a:cs typeface="+mn-cs"/>
              </a:rPr>
              <a:t>But VMware has introduced creative pricing strategies that make these clear-cut advantages and savings harder to see.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VMware has been misleading the market about its costs by moving features from one product to another and pricing them separately. For instance, VMware says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4 Enterprise costs less than Virtual Infrastructure Enterprise did, but that’s only because it is now priced it for one processor instead of two. Many new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features are available only with the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Enterprise Plus SKU, which costs 18 percent more than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Enterprise and five times more than the comparable Microsoft solution.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VMware’s pricing seems even more exorbitant when you consider that, with Microsoft Hyper-V Server 2008 R2, features such as clustering, high availability, and live migration are included at no extra charge. To get high availability and the newly </a:t>
            </a:r>
            <a:r>
              <a:rPr lang="en-US" sz="1200" kern="1200" smtClean="0">
                <a:solidFill>
                  <a:schemeClr val="tx1"/>
                </a:solidFill>
                <a:latin typeface="+mn-lt"/>
                <a:ea typeface="+mn-ea"/>
                <a:cs typeface="+mn-cs"/>
              </a:rPr>
              <a:t>announced 1TB </a:t>
            </a:r>
            <a:r>
              <a:rPr lang="en-US" sz="1200" kern="1200" dirty="0" smtClean="0">
                <a:solidFill>
                  <a:schemeClr val="tx1"/>
                </a:solidFill>
                <a:latin typeface="+mn-lt"/>
                <a:ea typeface="+mn-ea"/>
                <a:cs typeface="+mn-cs"/>
              </a:rPr>
              <a:t>memory, Cisco </a:t>
            </a:r>
            <a:r>
              <a:rPr lang="en-US" sz="1200" kern="1200" dirty="0" err="1" smtClean="0">
                <a:solidFill>
                  <a:schemeClr val="tx1"/>
                </a:solidFill>
                <a:latin typeface="+mn-lt"/>
                <a:ea typeface="+mn-ea"/>
                <a:cs typeface="+mn-cs"/>
              </a:rPr>
              <a:t>vSwitch</a:t>
            </a:r>
            <a:r>
              <a:rPr lang="en-US" sz="1200" kern="1200" dirty="0" smtClean="0">
                <a:solidFill>
                  <a:schemeClr val="tx1"/>
                </a:solidFill>
                <a:latin typeface="+mn-lt"/>
                <a:ea typeface="+mn-ea"/>
                <a:cs typeface="+mn-cs"/>
              </a:rPr>
              <a:t> and Host Profiles with VMware, you need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Essentials Plus. Not only is this a cost upgrade for all current VMware customers, it is 12 times more expensive than the Microsoft solution for new purchases.  </a:t>
            </a:r>
          </a:p>
          <a:p>
            <a:endParaRPr lang="en-US" dirty="0" smtClean="0"/>
          </a:p>
          <a:p>
            <a:r>
              <a:rPr lang="en-US" dirty="0" smtClean="0"/>
              <a:t>The</a:t>
            </a:r>
            <a:r>
              <a:rPr lang="en-US" baseline="0" dirty="0" smtClean="0"/>
              <a:t> bottom line is:  </a:t>
            </a:r>
            <a:r>
              <a:rPr lang="en-US" dirty="0" smtClean="0"/>
              <a:t>VMware makes you pay more for less.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5" y="4343716"/>
            <a:ext cx="5485772" cy="411385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dirty="0">
              <a:latin typeface="Sego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FF887B-1649-42C8-A388-A9B57A87B6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F887B-1649-42C8-A388-A9B57A87B6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Microsoft, you get the same core features that VMware offers, plus key capabilities that make managing your infrastructure much easier and that enable you to operate with much greater effectiveness than VMware,</a:t>
            </a:r>
            <a:r>
              <a:rPr lang="en-US" sz="1200" kern="1200" baseline="0" dirty="0" smtClean="0">
                <a:solidFill>
                  <a:schemeClr val="tx1"/>
                </a:solidFill>
                <a:latin typeface="+mn-lt"/>
                <a:ea typeface="+mn-ea"/>
                <a:cs typeface="+mn-cs"/>
              </a:rPr>
              <a:t> including:</a:t>
            </a:r>
            <a:endParaRPr lang="en-US" sz="1200" kern="1200" dirty="0" smtClean="0">
              <a:solidFill>
                <a:schemeClr val="tx1"/>
              </a:solidFill>
              <a:latin typeface="+mn-lt"/>
              <a:ea typeface="+mn-ea"/>
              <a:cs typeface="+mn-cs"/>
            </a:endParaRPr>
          </a:p>
          <a:p>
            <a:r>
              <a:rPr lang="en-US" dirty="0" smtClean="0"/>
              <a:t>- In-guest management and monitoring</a:t>
            </a:r>
          </a:p>
          <a:p>
            <a:r>
              <a:rPr lang="en-US" dirty="0" smtClean="0"/>
              <a:t>- Automated virtual machine optimization with in-guest knowledge</a:t>
            </a:r>
          </a:p>
          <a:p>
            <a:r>
              <a:rPr lang="en-US" dirty="0" smtClean="0"/>
              <a:t>- Interoperability</a:t>
            </a:r>
          </a:p>
          <a:p>
            <a:r>
              <a:rPr lang="en-US" dirty="0" smtClean="0"/>
              <a:t>- End-to-end management</a:t>
            </a:r>
          </a:p>
          <a:p>
            <a:r>
              <a:rPr lang="en-US" dirty="0" smtClean="0"/>
              <a:t>- Production scalability</a:t>
            </a:r>
          </a:p>
          <a:p>
            <a:r>
              <a:rPr lang="en-US" dirty="0" smtClean="0"/>
              <a:t>- Microsoft technical differentials  </a:t>
            </a:r>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Having a single tool to manage the virtual infrastructure, with the familiar interface of System Center and Windows, enables IT organizations to integrate virtualization into existing tools, personnel, and most importantly, existing processes, thereby saving management, software, and training costs.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there is much more to it than just managing virtual machines and virtual hardware. In the end, the applications and workloads that run on those virtual machines are what’s most importance. Because virtual machines are machines first, and virtual second, they must be managed and monitored just like physical machines, with additional features for virtualization management.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 Microsoft, this is easily accomplished through integrated physical and virtual management; specifically by integrating System Center Virtual Machine Manager 2008 R2 and System Center Operations Manager 2007 R2. Virtual Machine Manager includes a product connector for Operations Manager, which adds the virtualization-specific information from Virtual Machine Manager into the already rich monitoring database of Operations Manager.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Using Operations Manager, administrators can monitor the entire IT infrastructure, both the physical and virtual, and get a visual diagram view of the complete virtual infrastructure. You can drill down into the logical groupings of hosts, into virtual hosts, into virtual machines, and right into the actual Windows installation and all the applications running in the virtual machine. Real-time status of the systems, including the status of their applications and services, is visible at each level. In fact, it doesn’t really matter if the applications are running on a physical or a virtual machine.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What’s important is that you can manage the entire IT infrastructure from existing tools and touch both the physical and virtual systems. You eliminate costs associated with adding or expanding virtualization to the existing infrastructure by taking advantage of existing System Center investments. And you eradicate the cost and complexity of having two management infrastructures, one for physical and one for virtual.</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Microsoft provides both host </a:t>
            </a:r>
            <a:r>
              <a:rPr lang="en-US" sz="1200" i="1"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rPr>
              <a:t>in-guest management of all virtual machines. The combination of Hyper-V and System Center delivers critical insights into the virtual infrastructure at the application and service levels, and tools to leverage that knowledge. One of the features that enables this is Performance Resource Optimization (PRO) in Virtual Machine Manager. It allows optimization at both host and application levels. This is critical because managing virtual machines from an application perspective is needed to ensure a reliable, high-performing environment.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VMware does not offer this capability, as it is focused on the virtual machine rather than the workload.  VMware’s lack of in-guest management also affects its memory </a:t>
            </a:r>
            <a:r>
              <a:rPr lang="en-US" sz="1200" kern="1200" dirty="0" err="1" smtClean="0">
                <a:solidFill>
                  <a:schemeClr val="tx1"/>
                </a:solidFill>
                <a:latin typeface="+mn-lt"/>
                <a:ea typeface="+mn-ea"/>
                <a:cs typeface="+mn-cs"/>
              </a:rPr>
              <a:t>overcommit</a:t>
            </a:r>
            <a:r>
              <a:rPr lang="en-US" sz="1200" kern="1200" dirty="0" smtClean="0">
                <a:solidFill>
                  <a:schemeClr val="tx1"/>
                </a:solidFill>
                <a:latin typeface="+mn-lt"/>
                <a:ea typeface="+mn-ea"/>
                <a:cs typeface="+mn-cs"/>
              </a:rPr>
              <a:t> feature, which enables allocating more memory to virtual machines than they actually have. However, not only can over-allocating memory to a virtual machine result in under-utilization of resources on the host system, which goes against one of the driving factors for using virtualization for server consolidation, when disk swapping occurs the virtual machines will suffer significantly and the applications will bear the brunt of the problems. In essence, the initiation point of issues moves from the virtual machine to the application. Because VMware does not have in-guest application and service monitoring, there is no way to get insights into problems within the virtual machine. While an administrator may see some metric indications of memory and disk usage, an understanding of the impact on the actual application is missing.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VMware has a Distributed Resource Scheduler (DRS) feature for performing post-placement optimization, but unlike PRO, DRS can only monitor CPU and memory utilization and cannot react automatically to application issues. VMware customers who do not have System Center would need to purchase and implement additional third-party applications for in-guest management, such as backup and software distribution. Many of these third-party applications are charged on a per-virtual machine basis. By contrast, the System Center suite is licensed at the host level. This means that, as organizations scale more virtual machines per server, the capital cost benefits with Microsoft increase while the benefits associated with VMware decrease.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D74277-0B74-46E1-8662-9556D72C1CE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Virtualization is so compelling because,</a:t>
            </a:r>
            <a:r>
              <a:rPr lang="en-US" baseline="0" dirty="0" smtClean="0"/>
              <a:t> when done right, it has the potential to transform IT, and your business, in substantive, tangible ways.</a:t>
            </a:r>
          </a:p>
          <a:p>
            <a:endParaRPr lang="en-US" baseline="0" dirty="0" smtClean="0"/>
          </a:p>
          <a:p>
            <a:r>
              <a:rPr lang="en-US" dirty="0" smtClean="0"/>
              <a:t>The benefit</a:t>
            </a:r>
            <a:r>
              <a:rPr lang="en-US" baseline="0" dirty="0" smtClean="0"/>
              <a:t> that’s top-of-mind for most organizations, especially in this economy, is that virtualization drives IT costs down.  By consolidating servers you can lower capital costs for hardware and labor-related server management.  Fewer servers also means you pay less for data center space, and less for power and cooling.  Many companies also save money by using virtualization to ensure application compatibility, which eliminates the need for resource-intensive testing and installation processes.  All of this adds up to significant cost savings.</a:t>
            </a:r>
          </a:p>
          <a:p>
            <a:endParaRPr lang="en-US" baseline="0" dirty="0" smtClean="0"/>
          </a:p>
          <a:p>
            <a:r>
              <a:rPr lang="en-US" dirty="0" smtClean="0"/>
              <a:t>Virtualization</a:t>
            </a:r>
            <a:r>
              <a:rPr lang="en-US" baseline="0" dirty="0" smtClean="0"/>
              <a:t> also helps make IT much more efficient.  Servers, operating systems and applications can be provisioned in a fraction of the time previously required, so that end users can get the resources they need when they need them.  High availability solutions help ensure that resources are always available and consistently reliable, which can result in drastic improvements in business continuity and, therefore, productivity.</a:t>
            </a:r>
          </a:p>
          <a:p>
            <a:endParaRPr lang="en-US" baseline="0" dirty="0" smtClean="0"/>
          </a:p>
          <a:p>
            <a:r>
              <a:rPr lang="en-US" baseline="0" dirty="0" smtClean="0"/>
              <a:t>This leads to the third major reason that organizations </a:t>
            </a:r>
            <a:r>
              <a:rPr lang="en-US" baseline="0" dirty="0" err="1" smtClean="0"/>
              <a:t>virtualize</a:t>
            </a:r>
            <a:r>
              <a:rPr lang="en-US" baseline="0" dirty="0" smtClean="0"/>
              <a:t>:  to make their businesses much more agile.  With dynamic data centers and desktops, IT can respond very quickly to evolving business, market and user needs.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providing both application-level knowledge and support, Microsoft enables much greater integration with virtualization than VMware does. And with the comprehensive capabilities within the System Center suite, you can easily have seamless, end-to-end management, which is not possible with VMware. Microsoft provides integrated software distribution and patch management (including virtualized applications with Microsoft Application Virtualization), compliance monitoring, system, applications, and service level monitoring, full backup and recovery of hosts, virtual machines and the applications </a:t>
            </a:r>
            <a:r>
              <a:rPr lang="en-US" sz="1200" i="1" kern="1200" dirty="0" smtClean="0">
                <a:solidFill>
                  <a:schemeClr val="tx1"/>
                </a:solidFill>
                <a:latin typeface="+mn-lt"/>
                <a:ea typeface="+mn-ea"/>
                <a:cs typeface="+mn-cs"/>
              </a:rPr>
              <a:t>inside</a:t>
            </a:r>
            <a:r>
              <a:rPr lang="en-US" sz="1200" kern="1200" dirty="0" smtClean="0">
                <a:solidFill>
                  <a:schemeClr val="tx1"/>
                </a:solidFill>
                <a:latin typeface="+mn-lt"/>
                <a:ea typeface="+mn-ea"/>
                <a:cs typeface="+mn-cs"/>
              </a:rPr>
              <a:t> the virtual machines, and integrated virtual and physical machine management.  </a:t>
            </a:r>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414338" y="3798888"/>
            <a:ext cx="6021387" cy="230187"/>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VMware claims superior scalability for its hypervisor, however the tremendous scalability and reliability of Hyper-V is pretty clear. The popular Microsoft TechNet site, which gets more than one million hits a day, and MSDN, which exceeds three million hits daily, both run 100 percent on Hyper-V. Even </a:t>
            </a:r>
            <a:r>
              <a:rPr lang="en-US" sz="1200" u="sng" kern="1200" dirty="0" smtClean="0">
                <a:solidFill>
                  <a:schemeClr val="tx1"/>
                </a:solidFill>
                <a:latin typeface="+mn-lt"/>
                <a:ea typeface="+mn-ea"/>
                <a:cs typeface="+mn-cs"/>
                <a:hlinkClick r:id="rId3"/>
              </a:rPr>
              <a:t>www.microsoft.com</a:t>
            </a:r>
            <a:r>
              <a:rPr lang="en-US" sz="1200" kern="1200" dirty="0" smtClean="0">
                <a:solidFill>
                  <a:schemeClr val="tx1"/>
                </a:solidFill>
                <a:latin typeface="+mn-lt"/>
                <a:ea typeface="+mn-ea"/>
                <a:cs typeface="+mn-cs"/>
              </a:rPr>
              <a:t>, which averages more than one billion hits a month, is a largely Hyper-V site.</a:t>
            </a:r>
          </a:p>
        </p:txBody>
      </p:sp>
      <p:sp>
        <p:nvSpPr>
          <p:cNvPr id="59396" name="Slide Number Placeholder 3"/>
          <p:cNvSpPr>
            <a:spLocks noGrp="1"/>
          </p:cNvSpPr>
          <p:nvPr>
            <p:ph type="sldNum" sz="quarter" idx="5"/>
          </p:nvPr>
        </p:nvSpPr>
        <p:spPr>
          <a:noFill/>
        </p:spPr>
        <p:txBody>
          <a:bodyPr/>
          <a:lstStyle/>
          <a:p>
            <a:fld id="{21B80F8C-1EDB-43D5-A8A3-4386093B3EF3}" type="slidenum">
              <a:rPr lang="en-US" smtClean="0">
                <a:cs typeface="Arial" pitchFamily="34" charset="0"/>
              </a:rPr>
              <a:pPr/>
              <a:t>21</a:t>
            </a:fld>
            <a:endParaRPr lang="en-US" dirty="0"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Microsoft virtualization solutions have key technical differentials, which VMware tends to gloss over and ignore.  Some of the more notable examples include:</a:t>
            </a:r>
          </a:p>
          <a:p>
            <a:pPr lvl="0"/>
            <a:r>
              <a:rPr lang="en-US" dirty="0" smtClean="0"/>
              <a:t>Integrated live migration and failover clustering</a:t>
            </a:r>
          </a:p>
          <a:p>
            <a:pPr lvl="1"/>
            <a:r>
              <a:rPr lang="en-US" dirty="0" smtClean="0"/>
              <a:t>Windows Server 2008 R2 with Hyper-V</a:t>
            </a:r>
          </a:p>
          <a:p>
            <a:pPr lvl="1"/>
            <a:r>
              <a:rPr lang="en-US" dirty="0" smtClean="0"/>
              <a:t>No cost in standalone hypervisor, Microsoft Hyper-V Server 2008 R2, free download </a:t>
            </a:r>
            <a:r>
              <a:rPr lang="en-US" u="sng" dirty="0" smtClean="0">
                <a:hlinkClick r:id="rId3"/>
              </a:rPr>
              <a:t>www.microsoft.com</a:t>
            </a:r>
            <a:endParaRPr lang="en-US" dirty="0" smtClean="0"/>
          </a:p>
          <a:p>
            <a:pPr lvl="1"/>
            <a:r>
              <a:rPr lang="en-US" dirty="0" smtClean="0"/>
              <a:t>VMware Advanced SKU with </a:t>
            </a:r>
            <a:r>
              <a:rPr lang="en-US" dirty="0" err="1" smtClean="0"/>
              <a:t>vMotion</a:t>
            </a:r>
            <a:r>
              <a:rPr lang="en-US" baseline="0" dirty="0" smtClean="0"/>
              <a:t> is the comparable solution, and that costs</a:t>
            </a:r>
            <a:r>
              <a:rPr lang="en-US" dirty="0" smtClean="0"/>
              <a:t> thousands of dollars per server</a:t>
            </a:r>
          </a:p>
          <a:p>
            <a:pPr lvl="0"/>
            <a:r>
              <a:rPr lang="en-US" dirty="0" smtClean="0"/>
              <a:t>Large memory support</a:t>
            </a:r>
            <a:endParaRPr lang="en-US" i="1" dirty="0" smtClean="0"/>
          </a:p>
          <a:p>
            <a:pPr lvl="1"/>
            <a:r>
              <a:rPr lang="en-US" dirty="0" smtClean="0"/>
              <a:t>Windows Server 2008 Hyper-V: 1TB  RAM on hosts</a:t>
            </a:r>
          </a:p>
          <a:p>
            <a:pPr lvl="1"/>
            <a:r>
              <a:rPr lang="en-US" dirty="0" smtClean="0"/>
              <a:t>VMware ESX: 256GB</a:t>
            </a:r>
          </a:p>
          <a:p>
            <a:pPr lvl="1"/>
            <a:r>
              <a:rPr lang="en-US" dirty="0" err="1" smtClean="0"/>
              <a:t>vSphere</a:t>
            </a:r>
            <a:r>
              <a:rPr lang="en-US" dirty="0" smtClean="0"/>
              <a:t>/ESX 4.0: 512GB RAM in most expensive SKU</a:t>
            </a:r>
          </a:p>
          <a:p>
            <a:pPr lvl="0"/>
            <a:r>
              <a:rPr lang="en-US" dirty="0" smtClean="0"/>
              <a:t>64-bit hypervisor</a:t>
            </a:r>
          </a:p>
          <a:p>
            <a:pPr lvl="1"/>
            <a:r>
              <a:rPr lang="en-US" dirty="0" smtClean="0"/>
              <a:t>Hyper-V already fully 64-bit </a:t>
            </a:r>
          </a:p>
          <a:p>
            <a:pPr lvl="1"/>
            <a:r>
              <a:rPr lang="en-US" dirty="0" smtClean="0"/>
              <a:t>VMware just introducing with </a:t>
            </a:r>
            <a:r>
              <a:rPr lang="en-US" dirty="0" err="1" smtClean="0"/>
              <a:t>vSphere</a:t>
            </a:r>
            <a:r>
              <a:rPr lang="en-US" dirty="0" smtClean="0"/>
              <a:t> 4.0</a:t>
            </a:r>
          </a:p>
          <a:p>
            <a:pPr lvl="0"/>
            <a:r>
              <a:rPr lang="en-US" dirty="0" smtClean="0"/>
              <a:t>VMware </a:t>
            </a:r>
            <a:r>
              <a:rPr lang="en-US" dirty="0" err="1" smtClean="0"/>
              <a:t>vCenter</a:t>
            </a:r>
            <a:r>
              <a:rPr lang="en-US" dirty="0" smtClean="0"/>
              <a:t> Server support</a:t>
            </a:r>
            <a:endParaRPr lang="en-US" i="1" dirty="0" smtClean="0"/>
          </a:p>
          <a:p>
            <a:pPr lvl="1"/>
            <a:r>
              <a:rPr lang="en-US" dirty="0" smtClean="0"/>
              <a:t>Virtual Machine Manager 2008 manages VMware hosts through </a:t>
            </a:r>
            <a:r>
              <a:rPr lang="en-US" dirty="0" err="1" smtClean="0"/>
              <a:t>vCenter</a:t>
            </a:r>
            <a:r>
              <a:rPr lang="en-US" dirty="0" smtClean="0"/>
              <a:t> integration; manages and integrates multiple </a:t>
            </a:r>
            <a:r>
              <a:rPr lang="en-US" dirty="0" err="1" smtClean="0"/>
              <a:t>vCenter</a:t>
            </a:r>
            <a:r>
              <a:rPr lang="en-US" dirty="0" smtClean="0"/>
              <a:t> servers </a:t>
            </a:r>
            <a:r>
              <a:rPr lang="en-US" sz="1200" kern="1200" dirty="0" smtClean="0">
                <a:solidFill>
                  <a:schemeClr val="tx1"/>
                </a:solidFill>
                <a:latin typeface="+mn-lt"/>
                <a:ea typeface="+mn-ea"/>
                <a:cs typeface="+mn-cs"/>
              </a:rPr>
              <a:t>to give an overall view of your VMware infrastructure</a:t>
            </a:r>
            <a:endParaRPr lang="en-US" dirty="0" smtClean="0"/>
          </a:p>
          <a:p>
            <a:pPr lvl="1"/>
            <a:r>
              <a:rPr lang="en-US" dirty="0" smtClean="0"/>
              <a:t>VMware just adding this level of support to </a:t>
            </a:r>
            <a:r>
              <a:rPr lang="en-US" dirty="0" err="1" smtClean="0"/>
              <a:t>vSphere</a:t>
            </a:r>
            <a:r>
              <a:rPr lang="en-US" dirty="0" smtClean="0"/>
              <a:t> 4.0</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VMware does not have the key capabilities</a:t>
            </a:r>
            <a:r>
              <a:rPr lang="en-US" baseline="0" dirty="0" smtClean="0"/>
              <a:t> and price advantage that Microsoft has, and which customers say are critical to a sound virtualization strategy: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VMware is focused on the VM not on the workload; but </a:t>
            </a:r>
            <a:r>
              <a:rPr lang="en-US" sz="1200" kern="1200" dirty="0" smtClean="0">
                <a:solidFill>
                  <a:schemeClr val="tx1"/>
                </a:solidFill>
                <a:latin typeface="+mn-lt"/>
                <a:ea typeface="+mn-ea"/>
                <a:cs typeface="+mn-cs"/>
              </a:rPr>
              <a:t>managing virtual machines from an application perspective is needed to ensure a reliable, high-performing environment. </a:t>
            </a:r>
          </a:p>
          <a:p>
            <a:pPr>
              <a:buFontTx/>
              <a:buChar char="-"/>
            </a:pPr>
            <a:r>
              <a:rPr lang="en-US" dirty="0" smtClean="0"/>
              <a:t>VMware has no solution for managing physical machines, and since physical machines will remain a critical aspect of your infrastructure, this</a:t>
            </a:r>
            <a:r>
              <a:rPr lang="en-US" baseline="0" dirty="0" smtClean="0"/>
              <a:t> is a major hole in VMware offerings and adds additional complications for you.</a:t>
            </a:r>
          </a:p>
          <a:p>
            <a:pPr>
              <a:buFontTx/>
              <a:buChar char="-"/>
            </a:pPr>
            <a:r>
              <a:rPr lang="en-US" baseline="0" dirty="0" smtClean="0"/>
              <a:t> VMware </a:t>
            </a:r>
            <a:r>
              <a:rPr lang="en-US" sz="1200" kern="1200" dirty="0" smtClean="0">
                <a:solidFill>
                  <a:schemeClr val="tx1"/>
                </a:solidFill>
                <a:latin typeface="+mn-lt"/>
                <a:ea typeface="+mn-ea"/>
                <a:cs typeface="+mn-cs"/>
              </a:rPr>
              <a:t>tries to influences buyers to look at price-per-application rather than price-per-host. However, both VMware and Microsoft base pricing on the physical box, so this doesn’t add up. VMware does not base its pricing story on how customers actually pay for and use its products. </a:t>
            </a:r>
          </a:p>
          <a:p>
            <a:pPr>
              <a:buFontTx/>
              <a:buChar char="-"/>
            </a:pPr>
            <a:r>
              <a:rPr lang="en-US" sz="1200" kern="1200" dirty="0" smtClean="0">
                <a:solidFill>
                  <a:schemeClr val="tx1"/>
                </a:solidFill>
                <a:latin typeface="+mn-lt"/>
                <a:ea typeface="+mn-ea"/>
                <a:cs typeface="+mn-cs"/>
              </a:rPr>
              <a:t> Upgrading</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vSphere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VMware ESX 3.5 </a:t>
            </a:r>
            <a:r>
              <a:rPr lang="en-US" sz="1200" kern="1200" baseline="0" dirty="0" smtClean="0">
                <a:solidFill>
                  <a:schemeClr val="tx1"/>
                </a:solidFill>
                <a:latin typeface="+mn-lt"/>
                <a:ea typeface="+mn-ea"/>
                <a:cs typeface="+mn-cs"/>
              </a:rPr>
              <a:t>is </a:t>
            </a:r>
            <a:r>
              <a:rPr lang="en-US" sz="1200" kern="1200" dirty="0" smtClean="0">
                <a:solidFill>
                  <a:schemeClr val="tx1"/>
                </a:solidFill>
                <a:latin typeface="+mn-lt"/>
                <a:ea typeface="+mn-ea"/>
                <a:cs typeface="+mn-cs"/>
              </a:rPr>
              <a:t>major undertaking; it’s very</a:t>
            </a:r>
            <a:r>
              <a:rPr lang="en-US" sz="1200" kern="1200" baseline="0" dirty="0" smtClean="0">
                <a:solidFill>
                  <a:schemeClr val="tx1"/>
                </a:solidFill>
                <a:latin typeface="+mn-lt"/>
                <a:ea typeface="+mn-ea"/>
                <a:cs typeface="+mn-cs"/>
              </a:rPr>
              <a:t> time- and resource-consuming</a:t>
            </a:r>
            <a:r>
              <a:rPr lang="en-US" sz="1200" kern="1200" dirty="0" smtClean="0">
                <a:solidFill>
                  <a:schemeClr val="tx1"/>
                </a:solidFill>
                <a:latin typeface="+mn-lt"/>
                <a:ea typeface="+mn-ea"/>
                <a:cs typeface="+mn-cs"/>
              </a:rPr>
              <a:t>. It requires a significant change to customers’ environments. For instance,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breaks compatibility with existing tools that work with VMware Infrastructure 3 (VI3) and, because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virtual machines are not compatible with VI3, new virtual machines must be created to take advantage of many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features. </a:t>
            </a:r>
          </a:p>
          <a:p>
            <a:pPr>
              <a:buFontTx/>
              <a:buChar char="-"/>
            </a:pPr>
            <a:r>
              <a:rPr lang="en-US" sz="1200" kern="1200" dirty="0" smtClean="0">
                <a:solidFill>
                  <a:schemeClr val="tx1"/>
                </a:solidFill>
                <a:latin typeface="+mn-lt"/>
                <a:ea typeface="+mn-ea"/>
                <a:cs typeface="+mn-cs"/>
              </a:rPr>
              <a:t>VMware tries to assert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the costs for its solutions and Microsoft solutions are about the same. </a:t>
            </a:r>
            <a:r>
              <a:rPr lang="en-US" sz="1200" kern="1200" baseline="0" dirty="0" smtClean="0">
                <a:solidFill>
                  <a:schemeClr val="tx1"/>
                </a:solidFill>
                <a:latin typeface="+mn-lt"/>
                <a:ea typeface="+mn-ea"/>
                <a:cs typeface="+mn-cs"/>
              </a:rPr>
              <a:t>But all the price comparisons consistently show that VMware solutions cost three to five times more than comparable Microsoft solutions.</a:t>
            </a:r>
          </a:p>
          <a:p>
            <a:pPr>
              <a:buFontTx/>
              <a:buChar char="-"/>
            </a:pPr>
            <a:r>
              <a:rPr lang="en-US" sz="1200" kern="1200" baseline="0" dirty="0" smtClean="0">
                <a:solidFill>
                  <a:schemeClr val="tx1"/>
                </a:solidFill>
                <a:latin typeface="+mn-lt"/>
                <a:ea typeface="+mn-ea"/>
                <a:cs typeface="+mn-cs"/>
              </a:rPr>
              <a:t> VMware tries to make you believe that you need its solutions in order to effectively virtualization your environment.  As we’ve shown today, it’s simply not true.</a:t>
            </a:r>
          </a:p>
          <a:p>
            <a:pPr>
              <a:buFontTx/>
              <a:buChar char="-"/>
            </a:pPr>
            <a:r>
              <a:rPr lang="en-US" sz="1200" kern="1200" baseline="0" dirty="0" smtClean="0">
                <a:solidFill>
                  <a:schemeClr val="tx1"/>
                </a:solidFill>
                <a:latin typeface="+mn-lt"/>
                <a:ea typeface="+mn-ea"/>
                <a:cs typeface="+mn-cs"/>
              </a:rPr>
              <a:t> VMware virtualization requires an additional layer, over and above what you need with Microsoft.  That’s 4 layers instead of 3, and much more money and effort.  You’re essentially paying a tax—an unnecessary tax—just to get virtualization capabilities.</a:t>
            </a:r>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Microsoft virtualization is clearly a better value than VMware. With virtualization built into the Windows environment, and the free Hyper-V hypervisor, you don’t need to support an extra layer or pay a virtualization tax. With the Microsoft System Center suite of integrated solutions, including the only solution for in-guest management, there’s no added complexity when it comes to end-to-end management and you get</a:t>
            </a:r>
            <a:r>
              <a:rPr lang="en-US" sz="1200" kern="1200" baseline="0" dirty="0" smtClean="0">
                <a:solidFill>
                  <a:schemeClr val="tx1"/>
                </a:solidFill>
                <a:latin typeface="+mn-lt"/>
                <a:ea typeface="+mn-ea"/>
                <a:cs typeface="+mn-cs"/>
              </a:rPr>
              <a:t> critical insights that just aren’t possible with VMware</a:t>
            </a:r>
            <a:r>
              <a:rPr lang="en-US" sz="1200" kern="1200" dirty="0" smtClean="0">
                <a:solidFill>
                  <a:schemeClr val="tx1"/>
                </a:solidFill>
                <a:latin typeface="+mn-lt"/>
                <a:ea typeface="+mn-ea"/>
                <a:cs typeface="+mn-cs"/>
              </a:rPr>
              <a:t>. And with the breadth of Microsoft desktop to data center products, you can create the virtualized environment that best suits your business.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 it worth the extra line item on the invoice, the extra line in the budget, to use VMware virtualization when virtualization is built into Microsoft Windows Server 2008 R2?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bottom line is this…there is no need to pay more and get less with VMware, when you can get all the capabilities you need with Microsoft virtualization solutions.</a:t>
            </a:r>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hope you’ll take the next step to learn</a:t>
            </a:r>
            <a:r>
              <a:rPr lang="en-US" baseline="0" dirty="0" smtClean="0"/>
              <a:t> more about why Microsoft virtualization solutions are a better value than VMware solutions.  Check out these links to a white paper comparing Microsoft and VMware, and a video giving the real deal behind myths VMware is promoting about Microsoft virtualization.  I also encourage you to a download a trial of Windows Server 2008 R2 with Hyper-V, and our free Hyper-V Server 2008 R2 bare metal hypervisor.</a:t>
            </a:r>
            <a:endParaRPr lang="en-US" dirty="0" smtClean="0"/>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5" y="4343716"/>
            <a:ext cx="5485772" cy="4113855"/>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Virtualization is about much more than simply consolidating physical servers and cutting data center costs.  At Microsoft, virtualization means helping IT departments maximize ROI and cost savings across the enterprise.  That’s why we created a portfolio of products that address all aspects of the physical and virtual infrastructure  – servers, operating systems, applications and desktops –  across multiple hypervisors, and that can be easily managed through a centralized console.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Platform You Know:</a:t>
            </a:r>
            <a:r>
              <a:rPr lang="en-US" baseline="0" dirty="0" smtClean="0"/>
              <a:t> </a:t>
            </a:r>
            <a:r>
              <a:rPr lang="en-US" sz="1200" kern="1200" dirty="0" smtClean="0">
                <a:solidFill>
                  <a:schemeClr val="tx1"/>
                </a:solidFill>
                <a:latin typeface="+mn-lt"/>
                <a:ea typeface="+mn-ea"/>
                <a:cs typeface="+mn-cs"/>
              </a:rPr>
              <a:t>We make it easier for you to implement enterprise-wide virtualization by delivering technologies that not only are designed to work together, but that also integrate with your existing Windows infrastructure.  Because our virtualization products are based on familiar Windows platform</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interfaces and work with Windows-based technologies such as Active Directory, your IT staff can use the skills they already have.  This means you can speed your on-ramp</a:t>
            </a:r>
            <a:r>
              <a:rPr lang="en-US" sz="1200" kern="1200" baseline="0" dirty="0" smtClean="0">
                <a:solidFill>
                  <a:schemeClr val="tx1"/>
                </a:solidFill>
                <a:latin typeface="+mn-lt"/>
                <a:ea typeface="+mn-ea"/>
                <a:cs typeface="+mn-cs"/>
              </a:rPr>
              <a:t> and will</a:t>
            </a:r>
            <a:r>
              <a:rPr lang="en-US" sz="1200" kern="1200" dirty="0" smtClean="0">
                <a:solidFill>
                  <a:schemeClr val="tx1"/>
                </a:solidFill>
                <a:latin typeface="+mn-lt"/>
                <a:ea typeface="+mn-ea"/>
                <a:cs typeface="+mn-cs"/>
              </a:rPr>
              <a:t> need less training, </a:t>
            </a:r>
            <a:r>
              <a:rPr lang="en-US" dirty="0" smtClean="0"/>
              <a:t>which will lower costs within your organization.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center to desktop: </a:t>
            </a:r>
            <a:r>
              <a:rPr lang="en-US" sz="1200" kern="1200" dirty="0" smtClean="0">
                <a:solidFill>
                  <a:schemeClr val="tx1"/>
                </a:solidFill>
                <a:latin typeface="+mn-lt"/>
                <a:ea typeface="+mn-ea"/>
                <a:cs typeface="+mn-cs"/>
              </a:rPr>
              <a:t>Microsoft provides a complete suite of technologies to enable an integrated, end-to-end virtualized infrastructure.  Using products that span the desktop to the data center, you can bring capacities online in real-time as needed; streamline and provision applications, services and data on-demand; and accelerate backup and recovery and enhance availability so that your end users are protected against system failure and service interruptions.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End-to-end management: With Microsoft virtualization technologies, you can manage all of your physical and virtual infrastructures, across multiple operating systems and hypervisors, from the data center to the desktop.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Best TCO/ROI: </a:t>
            </a:r>
            <a:r>
              <a:rPr lang="en-US" sz="1200" kern="1200" dirty="0" smtClean="0">
                <a:solidFill>
                  <a:schemeClr val="tx1"/>
                </a:solidFill>
                <a:latin typeface="+mn-lt"/>
                <a:ea typeface="+mn-ea"/>
                <a:cs typeface="+mn-cs"/>
              </a:rPr>
              <a:t>Microsoft virtualization solutions are proven to save you more money and cost less (often up to one-third less) than competitive products.  They help you dramatically lower total cost of ownership and realize the greatest ROI by streamlining many data center and desktop management tasks, and allowing you to take advantage of your existing Windows expertise.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a:t>
            </a:fld>
            <a:endParaRPr lang="en-US" dirty="0">
              <a:latin typeface="Sego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It’s clear that virtualization can help you save money and operate more efficiently. However, what may not always be so apparent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which virtualization approach makes the most sense.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VMware says it can reduce costs and improve flexibility. But a closer look reveals that its approach introduces more complexity and expense. Microsoft believes that, rather than undertaking a costly revolution, you should evolve your environment in a way that preserves and extends existing investments, strengthens your data center and desktop infrastructures, and reduces the burden on IT staff.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Microsoft virtualization solutions deliver the capabilities, savings, and simplicity you need to tackle today’s challenges and facilitate future growth.   We offer significant advantages over VMware including:  </a:t>
            </a:r>
          </a:p>
          <a:p>
            <a:pPr>
              <a:buFontTx/>
              <a:buChar char="-"/>
            </a:pPr>
            <a:r>
              <a:rPr lang="en-US" sz="1200" kern="1200" dirty="0" smtClean="0">
                <a:solidFill>
                  <a:schemeClr val="tx1"/>
                </a:solidFill>
                <a:latin typeface="+mn-lt"/>
                <a:ea typeface="+mn-ea"/>
                <a:cs typeface="+mn-cs"/>
              </a:rPr>
              <a:t> Built-in virtualization</a:t>
            </a:r>
          </a:p>
          <a:p>
            <a:r>
              <a:rPr lang="en-US" dirty="0" smtClean="0"/>
              <a:t>- Extensive, unified management  </a:t>
            </a:r>
          </a:p>
          <a:p>
            <a:r>
              <a:rPr lang="en-US" dirty="0" smtClean="0"/>
              <a:t>- Covering all the bases from desktop to data center</a:t>
            </a:r>
          </a:p>
          <a:p>
            <a:r>
              <a:rPr lang="en-US" dirty="0" smtClean="0"/>
              <a:t>- Hard cost savings  </a:t>
            </a:r>
          </a:p>
          <a:p>
            <a:r>
              <a:rPr lang="en-US" dirty="0" smtClean="0"/>
              <a:t>- Technology breadth</a:t>
            </a:r>
          </a:p>
          <a:p>
            <a:pPr>
              <a:buFontTx/>
              <a:buChar cha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save your business time and money, we built virtualization directly into the operating system with Windows Server</a:t>
            </a:r>
            <a:r>
              <a:rPr lang="en-US" sz="8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2008 Hyper-V™ R2 and into the management platform with Microsoft System Center.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Microsoft, your virtualized infrastructure consists of the three computing layers you already have: hardware, OS and applications. Virtualization is simply a role within Windows. But with VMware you need a fourth layer </a:t>
            </a:r>
            <a:r>
              <a:rPr lang="en-US" sz="1200" i="1" kern="1200" dirty="0" smtClean="0">
                <a:solidFill>
                  <a:schemeClr val="tx1"/>
                </a:solidFill>
                <a:latin typeface="+mn-lt"/>
                <a:ea typeface="+mn-ea"/>
                <a:cs typeface="+mn-cs"/>
              </a:rPr>
              <a:t>just</a:t>
            </a:r>
            <a:r>
              <a:rPr lang="en-US" sz="1200" kern="1200" dirty="0" smtClean="0">
                <a:solidFill>
                  <a:schemeClr val="tx1"/>
                </a:solidFill>
                <a:latin typeface="+mn-lt"/>
                <a:ea typeface="+mn-ea"/>
                <a:cs typeface="+mn-cs"/>
              </a:rPr>
              <a:t> for virtualization: the VMware virtualization products, such as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If you use VMware, your IT staff must learn and support an extra virtualization level and vendor.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should also bear in mind that upgrading from VMware ESX 3.5 to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is a major undertaking: it is a significant change to customers’ environments. For instance,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breaks compatibility with existing tools that work with VMware Infrastructure 3 (VI3) and, because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virtual machines are not compatible with VI3, new virtual machines must be created to take advantage of many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features.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 cost of $3,495 per processor for </a:t>
            </a:r>
            <a:r>
              <a:rPr lang="en-US" sz="1200" kern="1200" dirty="0" err="1" smtClean="0">
                <a:solidFill>
                  <a:schemeClr val="tx1"/>
                </a:solidFill>
                <a:latin typeface="+mn-lt"/>
                <a:ea typeface="+mn-ea"/>
                <a:cs typeface="+mn-cs"/>
              </a:rPr>
              <a:t>vSphere</a:t>
            </a:r>
            <a:r>
              <a:rPr lang="en-US" sz="1200" kern="1200" dirty="0" smtClean="0">
                <a:solidFill>
                  <a:schemeClr val="tx1"/>
                </a:solidFill>
                <a:latin typeface="+mn-lt"/>
                <a:ea typeface="+mn-ea"/>
                <a:cs typeface="+mn-cs"/>
              </a:rPr>
              <a:t> Enterprise Plus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can make a tremendous dent in your budget.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you use Microsoft solutions, however, your IT team already has the knowledge and tools needed to administer a virtualized environment. And, you don’t need to manage an extra layer and pay a virtualization tax to get the functionality you require.</a:t>
            </a:r>
            <a:endParaRPr lang="en-US" dirty="0" smtClean="0"/>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more you </a:t>
            </a:r>
            <a:r>
              <a:rPr lang="en-US" sz="1200" kern="1200" dirty="0" err="1" smtClean="0">
                <a:solidFill>
                  <a:schemeClr val="tx1"/>
                </a:solidFill>
                <a:latin typeface="+mn-lt"/>
                <a:ea typeface="+mn-ea"/>
                <a:cs typeface="+mn-cs"/>
              </a:rPr>
              <a:t>virtualize</a:t>
            </a:r>
            <a:r>
              <a:rPr lang="en-US" sz="1200" kern="1200" dirty="0" smtClean="0">
                <a:solidFill>
                  <a:schemeClr val="tx1"/>
                </a:solidFill>
                <a:latin typeface="+mn-lt"/>
                <a:ea typeface="+mn-ea"/>
                <a:cs typeface="+mn-cs"/>
              </a:rPr>
              <a:t>, the more complex your environment can become, and the more essential a comprehensive management system is to enabling a cost-effective, dynamic infrastructure.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 the Microsoft System Center suite, you get System Center Virtual Machine Manager, System Center Operations Manager, System Center Configuration Manager and System Center Data Protection Manager—all integrated and all for one price.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Don’t be confused by VMware’s comparison of our management solutions. It tends to group all of its products together and then pit them against System Center Virtual Machine Manager. But for a realistic assessment, you should compare them to the System Center suite. System Center gives you all the features of the disparate VMware products, and much more. It is the only solution that lets you easily manage physical machines, and provides both host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in-guest management of virtual machines—all through one pane of glass.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Even if you already use VMware, you can still take advantage of everything Microsoft has to offer, particularly as you move to </a:t>
            </a:r>
            <a:r>
              <a:rPr lang="en-US" sz="1200" kern="1200" dirty="0" err="1" smtClean="0">
                <a:solidFill>
                  <a:schemeClr val="tx1"/>
                </a:solidFill>
                <a:latin typeface="+mn-lt"/>
                <a:ea typeface="+mn-ea"/>
                <a:cs typeface="+mn-cs"/>
              </a:rPr>
              <a:t>virtualize</a:t>
            </a:r>
            <a:r>
              <a:rPr lang="en-US" sz="1200" kern="1200" dirty="0" smtClean="0">
                <a:solidFill>
                  <a:schemeClr val="tx1"/>
                </a:solidFill>
                <a:latin typeface="+mn-lt"/>
                <a:ea typeface="+mn-ea"/>
                <a:cs typeface="+mn-cs"/>
              </a:rPr>
              <a:t> more servers. You don’t have to rip and replace because, unlike VMware, Microsoft can manage your existing VMware virtual machines, as well as your Hyper-V virtual machines, through the same integrated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5D74277-0B74-46E1-8662-9556D72C1CE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latin typeface="+mn-lt"/>
                <a:ea typeface="+mn-ea"/>
                <a:cs typeface="+mn-cs"/>
              </a:rPr>
              <a:t>For virtualization to significantly impact your business, it has to span your enterprise. Because Microsoft is a platform company—not a niche vendor, like VMware—we have the broadest view of a virtualized infrastructure and the most extensive portfolio of proven virtualization solutions, including Windows Server 2008 with Hyper-V, Windows Virtual PC, Microsoft Enterprise Desktop Virtualization, Terminal Services, Microsoft Application Virtualization, and the Microsoft System Center family, which is the heart of the whole solution. Unlike VMware, we address all aspects of the infrastructure—servers, applications and desktops—and enable you to easily manage everything.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DO WE WANT TO BRIEFLY DESCRIBE EACH OF THE PRODUCTS LISTED?]</a:t>
            </a:r>
          </a:p>
          <a:p>
            <a:endParaRPr lang="en-US" dirty="0"/>
          </a:p>
        </p:txBody>
      </p:sp>
      <p:sp>
        <p:nvSpPr>
          <p:cNvPr id="4" name="Slide Number Placeholder 3"/>
          <p:cNvSpPr>
            <a:spLocks noGrp="1"/>
          </p:cNvSpPr>
          <p:nvPr>
            <p:ph type="sldNum" sz="quarter" idx="10"/>
          </p:nvPr>
        </p:nvSpPr>
        <p:spPr/>
        <p:txBody>
          <a:bodyPr/>
          <a:lstStyle/>
          <a:p>
            <a:pPr algn="r" defTabSz="914363" rtl="0"/>
            <a:fld id="{8980CB99-47E3-46F4-AAEB-3919FBEFC014}" type="slidenum">
              <a:rPr lang="en-US" sz="1200" kern="1200">
                <a:solidFill>
                  <a:prstClr val="black"/>
                </a:solidFill>
                <a:latin typeface="Segoe" pitchFamily="34" charset="0"/>
                <a:ea typeface="+mn-ea"/>
                <a:cs typeface="+mn-cs"/>
              </a:rPr>
              <a:pPr algn="r" defTabSz="914363" rtl="0"/>
              <a:t>7</a:t>
            </a:fld>
            <a:endParaRPr lang="en-US" sz="1200" kern="1200" dirty="0">
              <a:solidFill>
                <a:prstClr val="black"/>
              </a:solidFill>
              <a:latin typeface="Segoe"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Speaking Points:</a:t>
            </a:r>
            <a:endParaRPr lang="en-US" smtClean="0"/>
          </a:p>
          <a:p>
            <a:pPr>
              <a:spcBef>
                <a:spcPct val="0"/>
              </a:spcBef>
            </a:pPr>
            <a:r>
              <a:rPr lang="en-US" smtClean="0"/>
              <a:t>To explain the 3 key reasons for choosing Microsoft virtualization (hyper-v + System Center). Highlights Microsoft Virtualization as the best choice when planning to virtualize Microsoft Server Applications.</a:t>
            </a:r>
          </a:p>
          <a:p>
            <a:pPr>
              <a:spcBef>
                <a:spcPct val="0"/>
              </a:spcBef>
            </a:pPr>
            <a:endParaRPr lang="en-US" smtClean="0"/>
          </a:p>
          <a:p>
            <a:pPr>
              <a:spcBef>
                <a:spcPct val="0"/>
              </a:spcBef>
            </a:pPr>
            <a:r>
              <a:rPr lang="en-US" b="1" i="1" smtClean="0"/>
              <a:t>The intention of this slide is that it can be used stand alone or as an overview slide to introduce the next 3 slides depending on presenter requirements. The following notes below give a very detailed breakdown of the 3 pillars the same information can also be found in the slide notes for slide 9-11.</a:t>
            </a:r>
          </a:p>
          <a:p>
            <a:pPr>
              <a:spcBef>
                <a:spcPct val="0"/>
              </a:spcBef>
            </a:pPr>
            <a:endParaRPr lang="en-US" smtClean="0"/>
          </a:p>
          <a:p>
            <a:pPr>
              <a:spcBef>
                <a:spcPct val="0"/>
              </a:spcBef>
            </a:pPr>
            <a:r>
              <a:rPr lang="en-US" b="1" smtClean="0"/>
              <a:t> </a:t>
            </a:r>
            <a:endParaRPr lang="en-US" smtClean="0"/>
          </a:p>
          <a:p>
            <a:pPr>
              <a:spcBef>
                <a:spcPct val="0"/>
              </a:spcBef>
            </a:pPr>
            <a:r>
              <a:rPr lang="en-US" b="1" smtClean="0"/>
              <a:t>1. Microsoft Server Applications Built for Windows</a:t>
            </a:r>
            <a:endParaRPr lang="en-US" smtClean="0"/>
          </a:p>
          <a:p>
            <a:pPr>
              <a:spcBef>
                <a:spcPct val="0"/>
              </a:spcBef>
            </a:pPr>
            <a:r>
              <a:rPr lang="en-US" b="1" i="1" smtClean="0"/>
              <a:t>1-1 Built in Virtualization with One-stop Support:</a:t>
            </a:r>
            <a:endParaRPr lang="en-US" smtClean="0"/>
          </a:p>
          <a:p>
            <a:pPr>
              <a:spcBef>
                <a:spcPct val="0"/>
              </a:spcBef>
            </a:pPr>
            <a:r>
              <a:rPr lang="en-US" smtClean="0"/>
              <a:t>Microsoft provides one-stop shopping and support across the entire virtualization stack―throughout the operating system, hypervisor, management tools, and server applications. The built-in architecture of Microsoft</a:t>
            </a:r>
            <a:r>
              <a:rPr lang="en-US" smtClean="0">
                <a:latin typeface="Calibri" pitchFamily="34" charset="0"/>
              </a:rPr>
              <a:t>®</a:t>
            </a:r>
            <a:r>
              <a:rPr lang="en-US" smtClean="0"/>
              <a:t> Windows Server</a:t>
            </a:r>
            <a:r>
              <a:rPr lang="en-US" smtClean="0">
                <a:latin typeface="Calibri" pitchFamily="34" charset="0"/>
              </a:rPr>
              <a:t>®</a:t>
            </a:r>
            <a:r>
              <a:rPr lang="en-US" smtClean="0"/>
              <a:t> 2008 with Hyper-V™ means there is no need for an additional hypervisor purchase. This means you can easily implement virtualization with your existing infrastructure and management tools. Since Hyper-V, Microsoft Application Servers, and System Center management tools are built on the “Windows you know”, you can use the in-house expertise you already have. In fact, if you know Windows, you know virtualization. Microsoft</a:t>
            </a:r>
            <a:r>
              <a:rPr lang="en-US" smtClean="0">
                <a:latin typeface="Calibri" pitchFamily="34" charset="0"/>
              </a:rPr>
              <a:t> </a:t>
            </a:r>
            <a:r>
              <a:rPr lang="en-US" smtClean="0"/>
              <a:t>Windows Server 2008 with Hyper-V provides a simplified, reliable, and optimized virtualization solution, enabling improved server utilization with reduced costs. </a:t>
            </a:r>
          </a:p>
          <a:p>
            <a:pPr>
              <a:spcBef>
                <a:spcPct val="0"/>
              </a:spcBef>
            </a:pPr>
            <a:r>
              <a:rPr lang="en-US" smtClean="0"/>
              <a:t> </a:t>
            </a:r>
          </a:p>
          <a:p>
            <a:pPr>
              <a:spcBef>
                <a:spcPct val="0"/>
              </a:spcBef>
            </a:pPr>
            <a:r>
              <a:rPr lang="en-US" b="1" i="1" smtClean="0"/>
              <a:t>1-2 Large Partner Ecosystem:</a:t>
            </a:r>
            <a:endParaRPr lang="en-US" smtClean="0"/>
          </a:p>
          <a:p>
            <a:pPr>
              <a:spcBef>
                <a:spcPct val="0"/>
              </a:spcBef>
            </a:pPr>
            <a:r>
              <a:rPr lang="en-US" smtClean="0"/>
              <a:t>Microsoft virtualization is supported by a broad network of experienced partners who can rapidly respond to your business needs. Microsoft's extensive partner ecosystem of independent software, hardware and storage vendors complements and extends our virtualization toolset with products for servers, applications, storage, networks, and desktops. Together with our partners, we deliver robust, complete solutions for the virtualized infrastructure to our joint customers. </a:t>
            </a:r>
          </a:p>
          <a:p>
            <a:pPr>
              <a:spcBef>
                <a:spcPct val="0"/>
              </a:spcBef>
            </a:pPr>
            <a:r>
              <a:rPr lang="en-US" b="1" i="1" smtClean="0"/>
              <a:t> </a:t>
            </a:r>
            <a:endParaRPr lang="en-US" smtClean="0"/>
          </a:p>
          <a:p>
            <a:pPr>
              <a:spcBef>
                <a:spcPct val="0"/>
              </a:spcBef>
            </a:pPr>
            <a:r>
              <a:rPr lang="en-US" b="1" i="1" smtClean="0"/>
              <a:t>1-3 Increased Deployment Options</a:t>
            </a:r>
            <a:r>
              <a:rPr lang="en-US" smtClean="0"/>
              <a:t> </a:t>
            </a:r>
          </a:p>
          <a:p>
            <a:pPr>
              <a:spcBef>
                <a:spcPct val="0"/>
              </a:spcBef>
            </a:pPr>
            <a:r>
              <a:rPr lang="en-US" smtClean="0"/>
              <a:t>With Microsoft Virtualization plus Microsoft Server Applications’ native feature, you can effectively leverage additional virtualization features and capabilities including areas such as:</a:t>
            </a:r>
          </a:p>
          <a:p>
            <a:pPr lvl="1">
              <a:spcBef>
                <a:spcPct val="0"/>
              </a:spcBef>
            </a:pPr>
            <a:r>
              <a:rPr lang="en-US" smtClean="0"/>
              <a:t>SQL Server</a:t>
            </a:r>
            <a:r>
              <a:rPr lang="en-US" smtClean="0">
                <a:latin typeface="Calibri" pitchFamily="34" charset="0"/>
              </a:rPr>
              <a:t>®</a:t>
            </a:r>
            <a:r>
              <a:rPr lang="en-US" smtClean="0"/>
              <a:t> – Database Mirroring, Guest Clustering</a:t>
            </a:r>
          </a:p>
          <a:p>
            <a:pPr lvl="1">
              <a:spcBef>
                <a:spcPct val="0"/>
              </a:spcBef>
            </a:pPr>
            <a:r>
              <a:rPr lang="en-US" smtClean="0"/>
              <a:t>Exchange – High Availability </a:t>
            </a:r>
          </a:p>
          <a:p>
            <a:pPr lvl="1">
              <a:spcBef>
                <a:spcPct val="0"/>
              </a:spcBef>
            </a:pPr>
            <a:r>
              <a:rPr lang="en-US" smtClean="0"/>
              <a:t>SharePoint</a:t>
            </a:r>
            <a:r>
              <a:rPr lang="en-US" smtClean="0">
                <a:latin typeface="Calibri" pitchFamily="34" charset="0"/>
              </a:rPr>
              <a:t>®</a:t>
            </a:r>
            <a:r>
              <a:rPr lang="en-US" smtClean="0"/>
              <a:t> – SharePoint Farm with virtual and physical environment</a:t>
            </a:r>
          </a:p>
          <a:p>
            <a:pPr lvl="1">
              <a:spcBef>
                <a:spcPct val="0"/>
              </a:spcBef>
            </a:pPr>
            <a:r>
              <a:rPr lang="en-US" smtClean="0"/>
              <a:t>Microsoft also provides free Virtualization Solution Accelerators that provide end-to-end guidance, best practices, and automated tools to help you easily migrate to Windows Server 2008—so you can realize the cost savings and environmental benefits of Windows Server 2008’s built-in virtualization technologies. </a:t>
            </a:r>
          </a:p>
          <a:p>
            <a:pPr>
              <a:spcBef>
                <a:spcPct val="0"/>
              </a:spcBef>
            </a:pPr>
            <a:r>
              <a:rPr lang="en-US" b="1" smtClean="0"/>
              <a:t> </a:t>
            </a:r>
            <a:endParaRPr lang="en-US" smtClean="0"/>
          </a:p>
          <a:p>
            <a:pPr>
              <a:spcBef>
                <a:spcPct val="0"/>
              </a:spcBef>
            </a:pPr>
            <a:r>
              <a:rPr lang="en-US" b="1" smtClean="0"/>
              <a:t>2. Complete Management Solution</a:t>
            </a:r>
            <a:endParaRPr lang="en-US" smtClean="0"/>
          </a:p>
          <a:p>
            <a:pPr>
              <a:spcBef>
                <a:spcPct val="0"/>
              </a:spcBef>
            </a:pPr>
            <a:r>
              <a:rPr lang="en-US" smtClean="0"/>
              <a:t>The more you virtualize, the more complex your environment can become—and the more critical management is to enabling a cost-effective, dynamic infrastructure. </a:t>
            </a:r>
          </a:p>
          <a:p>
            <a:pPr>
              <a:spcBef>
                <a:spcPct val="0"/>
              </a:spcBef>
            </a:pPr>
            <a:r>
              <a:rPr lang="en-US" smtClean="0"/>
              <a:t> </a:t>
            </a:r>
          </a:p>
          <a:p>
            <a:pPr>
              <a:spcBef>
                <a:spcPct val="0"/>
              </a:spcBef>
            </a:pPr>
            <a:r>
              <a:rPr lang="en-US" b="1" i="1" smtClean="0"/>
              <a:t>2-1 Deep Application Knowledge: </a:t>
            </a:r>
            <a:endParaRPr lang="en-US" smtClean="0"/>
          </a:p>
          <a:p>
            <a:pPr>
              <a:spcBef>
                <a:spcPct val="0"/>
              </a:spcBef>
            </a:pPr>
            <a:r>
              <a:rPr lang="en-US" smtClean="0"/>
              <a:t>It goes without saying that because of our deep knowledge of Microsoft applications, Microsoft virtualization is the best choice when virtualizing our products. It enables you to optimize your assets, centrally managing all of your physical and virtual resources across multiple hypervisors, down to the application level. Microsoft Virtualization provides an extensive level of monitoring and automated management capabilities, such as Performance and Resource Optimization (PRO) packs a feature of System Center Virtual Machine Manager and the extendable management capabilities of System Center Operations Manager.</a:t>
            </a:r>
          </a:p>
          <a:p>
            <a:pPr>
              <a:spcBef>
                <a:spcPct val="0"/>
              </a:spcBef>
            </a:pPr>
            <a:r>
              <a:rPr lang="en-US" b="1" i="1" smtClean="0"/>
              <a:t> </a:t>
            </a:r>
            <a:endParaRPr lang="en-US" smtClean="0"/>
          </a:p>
          <a:p>
            <a:pPr>
              <a:spcBef>
                <a:spcPct val="0"/>
              </a:spcBef>
            </a:pPr>
            <a:r>
              <a:rPr lang="en-US" b="1" i="1" smtClean="0"/>
              <a:t>2-2 Physical and Virtual Management:</a:t>
            </a:r>
            <a:endParaRPr lang="en-US" smtClean="0"/>
          </a:p>
          <a:p>
            <a:pPr>
              <a:spcBef>
                <a:spcPct val="0"/>
              </a:spcBef>
            </a:pPr>
            <a:r>
              <a:rPr lang="en-US" smtClean="0"/>
              <a:t>Microsoft System Center Management Suite Enterprise (SMSE) gives you a wide variety of integrated management functionality for both your physical and virtual environments, and is the only solution that lets you manage Hyper-V and VMware</a:t>
            </a:r>
            <a:r>
              <a:rPr lang="en-US" smtClean="0">
                <a:latin typeface="Calibri" pitchFamily="34" charset="0"/>
              </a:rPr>
              <a:t>®</a:t>
            </a:r>
            <a:r>
              <a:rPr lang="en-US" smtClean="0"/>
              <a:t>, all through one monitoring point (seamless physical and virtual management).</a:t>
            </a:r>
          </a:p>
          <a:p>
            <a:pPr>
              <a:spcBef>
                <a:spcPct val="0"/>
              </a:spcBef>
            </a:pPr>
            <a:r>
              <a:rPr lang="en-US" smtClean="0"/>
              <a:t>Microsoft lets you manage virtual and physical environments using common deployment, provisioning, monitoring, and backup methodologies across both. VMware’s answer to management is to use Virtual Infrastructure Enterprise and Virtual Center, but even this combination falls short: you still can’t manage multiple hypervisors, physical resources or applications―you can only do this with Microsoft virtualization. </a:t>
            </a:r>
          </a:p>
          <a:p>
            <a:pPr>
              <a:spcBef>
                <a:spcPct val="0"/>
              </a:spcBef>
            </a:pPr>
            <a:r>
              <a:rPr lang="en-US" b="1" i="1" smtClean="0"/>
              <a:t> </a:t>
            </a:r>
            <a:endParaRPr lang="en-US" smtClean="0"/>
          </a:p>
          <a:p>
            <a:pPr>
              <a:spcBef>
                <a:spcPct val="0"/>
              </a:spcBef>
            </a:pPr>
            <a:r>
              <a:rPr lang="en-US" b="1" i="1" smtClean="0"/>
              <a:t>2-3 Cross Platform &amp; Hypervisor Support: </a:t>
            </a:r>
            <a:endParaRPr lang="en-US" smtClean="0"/>
          </a:p>
          <a:p>
            <a:pPr>
              <a:spcBef>
                <a:spcPct val="0"/>
              </a:spcBef>
            </a:pPr>
            <a:r>
              <a:rPr lang="en-US" smtClean="0"/>
              <a:t>Microsoft virtualization technologies enable you to optimize your assets, centrally managing all of your physical and virtual resources across multiple hypervisors down to the application level.</a:t>
            </a:r>
          </a:p>
          <a:p>
            <a:pPr>
              <a:spcBef>
                <a:spcPct val="0"/>
              </a:spcBef>
              <a:buFontTx/>
              <a:buChar char="•"/>
            </a:pPr>
            <a:r>
              <a:rPr lang="en-US" smtClean="0"/>
              <a:t>Manages the entire lifecycle of the IT infrastructure from a single console </a:t>
            </a:r>
          </a:p>
          <a:p>
            <a:pPr>
              <a:spcBef>
                <a:spcPct val="0"/>
              </a:spcBef>
              <a:buFontTx/>
              <a:buChar char="•"/>
            </a:pPr>
            <a:r>
              <a:rPr lang="en-US" smtClean="0"/>
              <a:t>Integrates management of both physical and virtual systems, from the hardware to the workload </a:t>
            </a:r>
          </a:p>
          <a:p>
            <a:pPr>
              <a:spcBef>
                <a:spcPct val="0"/>
              </a:spcBef>
              <a:buFontTx/>
              <a:buChar char="•"/>
            </a:pPr>
            <a:r>
              <a:rPr lang="en-US" smtClean="0"/>
              <a:t>Allows IT Managers to dynamically create and optimize workloads for virtualization</a:t>
            </a:r>
            <a:r>
              <a:rPr lang="en-US" b="1" smtClean="0"/>
              <a:t> </a:t>
            </a:r>
            <a:endParaRPr lang="en-US" smtClean="0"/>
          </a:p>
          <a:p>
            <a:pPr>
              <a:spcBef>
                <a:spcPct val="0"/>
              </a:spcBef>
            </a:pPr>
            <a:r>
              <a:rPr lang="en-US" b="1" smtClean="0"/>
              <a:t> </a:t>
            </a:r>
            <a:endParaRPr lang="en-US" smtClean="0"/>
          </a:p>
          <a:p>
            <a:pPr>
              <a:spcBef>
                <a:spcPct val="0"/>
              </a:spcBef>
            </a:pPr>
            <a:r>
              <a:rPr lang="en-US" b="1" smtClean="0"/>
              <a:t>3. Low Cost Complete Solution</a:t>
            </a:r>
            <a:endParaRPr lang="en-US" smtClean="0"/>
          </a:p>
          <a:p>
            <a:pPr>
              <a:spcBef>
                <a:spcPct val="0"/>
              </a:spcBef>
            </a:pPr>
            <a:r>
              <a:rPr lang="en-US" b="1" i="1" smtClean="0"/>
              <a:t> </a:t>
            </a:r>
            <a:endParaRPr lang="en-US" smtClean="0"/>
          </a:p>
          <a:p>
            <a:pPr>
              <a:spcBef>
                <a:spcPct val="0"/>
              </a:spcBef>
            </a:pPr>
            <a:r>
              <a:rPr lang="en-US" b="1" i="1" smtClean="0"/>
              <a:t>3-1 VMware can cost up to six times more</a:t>
            </a:r>
            <a:r>
              <a:rPr lang="en-US" smtClean="0"/>
              <a:t>: </a:t>
            </a:r>
          </a:p>
          <a:p>
            <a:pPr>
              <a:spcBef>
                <a:spcPct val="0"/>
              </a:spcBef>
            </a:pPr>
            <a:r>
              <a:rPr lang="en-US" smtClean="0"/>
              <a:t>As Hyper-V is a built in feature of Windows Server, virtualizing your enterprise with Microsoft can cost less than competitive products and help you maximize the return on your virtualization investment. Microsoft conducted a cost comparison study based on a comparative offering from Vmware. When comparing like for like, it is possible to save up to 1/6</a:t>
            </a:r>
            <a:r>
              <a:rPr lang="en-US" baseline="30000" smtClean="0"/>
              <a:t>th</a:t>
            </a:r>
            <a:r>
              <a:rPr lang="en-US" smtClean="0"/>
              <a:t> the upfront cost with Microsoft virtualization (no operating system was included in this calculation). </a:t>
            </a:r>
          </a:p>
          <a:p>
            <a:pPr>
              <a:spcBef>
                <a:spcPct val="0"/>
              </a:spcBef>
            </a:pPr>
            <a:r>
              <a:rPr lang="en-US" b="1" i="1" smtClean="0"/>
              <a:t> </a:t>
            </a:r>
            <a:endParaRPr lang="en-US" smtClean="0"/>
          </a:p>
          <a:p>
            <a:pPr>
              <a:spcBef>
                <a:spcPct val="0"/>
              </a:spcBef>
            </a:pPr>
            <a:r>
              <a:rPr lang="en-US" b="1" i="1" smtClean="0"/>
              <a:t>The Microsoft Virtualization Package Breakdown:</a:t>
            </a:r>
            <a:endParaRPr lang="en-US" smtClean="0"/>
          </a:p>
          <a:p>
            <a:pPr>
              <a:spcBef>
                <a:spcPct val="0"/>
              </a:spcBef>
            </a:pPr>
            <a:r>
              <a:rPr lang="en-US" smtClean="0"/>
              <a:t>Microsoft Hyper-V Server 2008 R2 or Existing OS - </a:t>
            </a:r>
            <a:r>
              <a:rPr lang="en-US" b="1" smtClean="0"/>
              <a:t>$0 </a:t>
            </a:r>
            <a:r>
              <a:rPr lang="en-US" smtClean="0"/>
              <a:t>(not included for this calculation)</a:t>
            </a:r>
          </a:p>
          <a:p>
            <a:pPr>
              <a:spcBef>
                <a:spcPct val="0"/>
              </a:spcBef>
            </a:pPr>
            <a:r>
              <a:rPr lang="en-US" smtClean="0"/>
              <a:t>SMSD with 2yrs SA - $1504 x 5 servers =</a:t>
            </a:r>
            <a:r>
              <a:rPr lang="en-US" b="1" smtClean="0"/>
              <a:t> $7520</a:t>
            </a:r>
            <a:endParaRPr lang="en-US" smtClean="0"/>
          </a:p>
          <a:p>
            <a:pPr>
              <a:spcBef>
                <a:spcPct val="0"/>
              </a:spcBef>
            </a:pPr>
            <a:r>
              <a:rPr lang="en-US" smtClean="0"/>
              <a:t>SCOM Server with 2yrs SA - </a:t>
            </a:r>
            <a:r>
              <a:rPr lang="en-US" b="1" smtClean="0"/>
              <a:t>$726</a:t>
            </a:r>
            <a:endParaRPr lang="en-US" smtClean="0"/>
          </a:p>
          <a:p>
            <a:pPr>
              <a:spcBef>
                <a:spcPct val="0"/>
              </a:spcBef>
            </a:pPr>
            <a:r>
              <a:rPr lang="en-US" smtClean="0"/>
              <a:t>SCCM Server with 2 years SA -</a:t>
            </a:r>
            <a:r>
              <a:rPr lang="en-US" b="1" smtClean="0"/>
              <a:t> $726</a:t>
            </a:r>
            <a:endParaRPr lang="en-US" smtClean="0"/>
          </a:p>
          <a:p>
            <a:pPr>
              <a:spcBef>
                <a:spcPct val="0"/>
              </a:spcBef>
            </a:pPr>
            <a:r>
              <a:rPr lang="en-US" smtClean="0"/>
              <a:t>SCDPM Server with 2 years SA - </a:t>
            </a:r>
            <a:r>
              <a:rPr lang="en-US" b="1" smtClean="0"/>
              <a:t>$726</a:t>
            </a:r>
            <a:endParaRPr lang="en-US" smtClean="0"/>
          </a:p>
          <a:p>
            <a:pPr>
              <a:spcBef>
                <a:spcPct val="0"/>
              </a:spcBef>
            </a:pPr>
            <a:r>
              <a:rPr lang="en-US" b="1" smtClean="0"/>
              <a:t>TOTAL $9698</a:t>
            </a:r>
            <a:endParaRPr lang="en-US" smtClean="0"/>
          </a:p>
          <a:p>
            <a:pPr>
              <a:spcBef>
                <a:spcPct val="0"/>
              </a:spcBef>
            </a:pPr>
            <a:r>
              <a:rPr lang="en-US" b="1" smtClean="0"/>
              <a:t>The VMware Virtualization Package Breakdown: </a:t>
            </a:r>
            <a:endParaRPr lang="en-US" smtClean="0"/>
          </a:p>
          <a:p>
            <a:pPr>
              <a:spcBef>
                <a:spcPct val="0"/>
              </a:spcBef>
            </a:pPr>
            <a:r>
              <a:rPr lang="en-US" smtClean="0"/>
              <a:t>vSphere Enterprise Plus with 2 years SA- $10,241.28 x 5 servers = </a:t>
            </a:r>
            <a:r>
              <a:rPr lang="en-US" b="1" smtClean="0"/>
              <a:t>$51,206</a:t>
            </a:r>
            <a:endParaRPr lang="en-US" smtClean="0"/>
          </a:p>
          <a:p>
            <a:pPr>
              <a:spcBef>
                <a:spcPct val="0"/>
              </a:spcBef>
            </a:pPr>
            <a:r>
              <a:rPr lang="en-US" smtClean="0"/>
              <a:t>vSphere Enterprise Plus - </a:t>
            </a:r>
            <a:r>
              <a:rPr lang="en-US" b="1" smtClean="0"/>
              <a:t>$0 </a:t>
            </a:r>
            <a:r>
              <a:rPr lang="en-US" smtClean="0"/>
              <a:t>(not included for this calculation)</a:t>
            </a:r>
            <a:r>
              <a:rPr lang="en-US" b="1" smtClean="0"/>
              <a:t> </a:t>
            </a:r>
            <a:endParaRPr lang="en-US" smtClean="0"/>
          </a:p>
          <a:p>
            <a:pPr>
              <a:spcBef>
                <a:spcPct val="0"/>
              </a:spcBef>
            </a:pPr>
            <a:r>
              <a:rPr lang="en-US" smtClean="0"/>
              <a:t>vCenter Standard with 2 years SA - </a:t>
            </a:r>
            <a:r>
              <a:rPr lang="en-US" b="1" smtClean="0"/>
              <a:t>$7318</a:t>
            </a:r>
            <a:endParaRPr lang="en-US" smtClean="0"/>
          </a:p>
          <a:p>
            <a:pPr>
              <a:spcBef>
                <a:spcPct val="0"/>
              </a:spcBef>
            </a:pPr>
            <a:r>
              <a:rPr lang="en-US" b="1" smtClean="0"/>
              <a:t>TOTAL $58,524</a:t>
            </a:r>
            <a:endParaRPr lang="en-US" smtClean="0"/>
          </a:p>
          <a:p>
            <a:pPr>
              <a:spcBef>
                <a:spcPct val="0"/>
              </a:spcBef>
            </a:pPr>
            <a:r>
              <a:rPr lang="en-US" b="1" i="1" smtClean="0"/>
              <a:t> </a:t>
            </a:r>
            <a:endParaRPr lang="en-US" smtClean="0"/>
          </a:p>
          <a:p>
            <a:pPr>
              <a:spcBef>
                <a:spcPct val="0"/>
              </a:spcBef>
            </a:pPr>
            <a:r>
              <a:rPr lang="en-US" b="1" i="1" smtClean="0"/>
              <a:t>3-2 Lower Ongoing Cost:</a:t>
            </a:r>
            <a:endParaRPr lang="en-US" smtClean="0"/>
          </a:p>
          <a:p>
            <a:pPr>
              <a:spcBef>
                <a:spcPct val="0"/>
              </a:spcBef>
            </a:pPr>
            <a:r>
              <a:rPr lang="en-US" smtClean="0"/>
              <a:t>Businesses have never been under more pressure to reduce costs and operate more efficiently. Virtualization is one of the most effective means for making this happen. It provides powerful, tangible ways to streamline many traditionally time-consuming processes and minimize the resources needed to deploy and manage IT resources. Microsoft customers are using virtualization technology to simplify their IT infrastructure, IT processes, and save money on an on-going bases by saving on space, power and resources. With virtualization built into the Microsoft platform, virtualization becomes a skill rather than a specialty. Now that you no longer need separate processes or IT teams to manage and support virtualization solutions, you can save time—and money—across the board. Customers agree that this is a crucial advantage. </a:t>
            </a:r>
          </a:p>
          <a:p>
            <a:pPr>
              <a:spcBef>
                <a:spcPct val="0"/>
              </a:spcBef>
            </a:pPr>
            <a:r>
              <a:rPr lang="en-US" b="1" i="1" smtClean="0"/>
              <a:t> </a:t>
            </a:r>
            <a:endParaRPr lang="en-US" smtClean="0"/>
          </a:p>
          <a:p>
            <a:pPr>
              <a:spcBef>
                <a:spcPct val="0"/>
              </a:spcBef>
            </a:pPr>
            <a:r>
              <a:rPr lang="en-US" b="1" i="1" smtClean="0"/>
              <a:t>3-3 Virtualization-Friendly Licensing: </a:t>
            </a:r>
            <a:endParaRPr lang="en-US" smtClean="0"/>
          </a:p>
          <a:p>
            <a:pPr>
              <a:spcBef>
                <a:spcPct val="0"/>
              </a:spcBef>
            </a:pPr>
            <a:r>
              <a:rPr lang="en-US" smtClean="0"/>
              <a:t>Microsoft licensing is specifically designed to fit your virtualization needs with no additional licensing cost for your hypervisor and it also allows you to move virtualized applications to a different server whenever you require without licensing restrictions. Microsoft eliminated a licensing restriction that prevented customers from moving virtualized applications to a different server more than once every 90 days. That 90-day restriction was removed on Sept. 1 of 2008 for the most commonly used Microsoft server applications, including SQL Server 2008 Enterprise edition, Exchange Server 2007 Service Pack 1 Standard and Enterprise editions, Dynamics CRM 4.0 Enterprise and Professional editions, Office SharePoint Server</a:t>
            </a:r>
            <a:r>
              <a:rPr lang="en-US" smtClean="0">
                <a:latin typeface="Calibri" pitchFamily="34" charset="0"/>
              </a:rPr>
              <a:t>®</a:t>
            </a:r>
            <a:r>
              <a:rPr lang="en-US" smtClean="0"/>
              <a:t> 2007, and Microsoft</a:t>
            </a:r>
            <a:r>
              <a:rPr lang="en-US" smtClean="0">
                <a:latin typeface="Calibri" pitchFamily="34" charset="0"/>
              </a:rPr>
              <a:t>®</a:t>
            </a:r>
            <a:r>
              <a:rPr lang="en-US" smtClean="0"/>
              <a:t> System Center products. In all, 41 server applications are affected. </a:t>
            </a:r>
          </a:p>
          <a:p>
            <a:pPr>
              <a:spcBef>
                <a:spcPct val="0"/>
              </a:spcBef>
            </a:pPr>
            <a:endParaRPr lang="en-US" sz="1200" smtClean="0"/>
          </a:p>
          <a:p>
            <a:pPr>
              <a:spcBef>
                <a:spcPct val="0"/>
              </a:spcBef>
            </a:pPr>
            <a:r>
              <a:rPr lang="en-US" b="1" smtClean="0"/>
              <a:t>Source: </a:t>
            </a:r>
            <a:r>
              <a:rPr lang="en-US" smtClean="0"/>
              <a:t>http://www.microsoft.com/virtualization/why/overview/default.mspx</a:t>
            </a:r>
          </a:p>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3A15846-A401-4600-B25B-1249FF1FFC93}" type="slidenum">
              <a:rPr lang="en-US"/>
              <a:pPr defTabSz="912813"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69602" indent="-269602">
              <a:spcBef>
                <a:spcPts val="590"/>
              </a:spcBef>
              <a:buClr>
                <a:schemeClr val="accent1"/>
              </a:buClr>
              <a:buSzPct val="105000"/>
            </a:pPr>
            <a:r>
              <a:rPr lang="en-US" sz="1200" b="1" dirty="0" smtClean="0">
                <a:solidFill>
                  <a:schemeClr val="bg1"/>
                </a:solidFill>
                <a:latin typeface="Calibri" pitchFamily="34" charset="0"/>
              </a:rPr>
              <a:t>Speaking Points:</a:t>
            </a:r>
          </a:p>
          <a:p>
            <a:pPr marL="269602" indent="-269602">
              <a:spcBef>
                <a:spcPts val="590"/>
              </a:spcBef>
              <a:buClr>
                <a:schemeClr val="accent1"/>
              </a:buClr>
              <a:buSzPct val="105000"/>
            </a:pPr>
            <a:r>
              <a:rPr lang="en-US" sz="1200" b="0" dirty="0" smtClean="0">
                <a:solidFill>
                  <a:schemeClr val="bg1"/>
                </a:solidFill>
                <a:latin typeface="Calibri" pitchFamily="34" charset="0"/>
              </a:rPr>
              <a:t>To e</a:t>
            </a:r>
            <a:r>
              <a:rPr lang="en-US" sz="1200" b="0" baseline="0" dirty="0" smtClean="0">
                <a:solidFill>
                  <a:schemeClr val="bg1"/>
                </a:solidFill>
                <a:latin typeface="Calibri" pitchFamily="34" charset="0"/>
              </a:rPr>
              <a:t>xplain in more detail why Microsoft Server Applications are built for Windows and Microsoft Virtualization</a:t>
            </a:r>
            <a:endParaRPr lang="en-US" sz="1200" b="1"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Built-in Virtualization with One-stop Support: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Microsoft believes virtualization is an integral part of your IT infrastructure, so we built Hyper-V™ into Windows Server</a:t>
            </a:r>
            <a:r>
              <a:rPr lang="en-US" sz="1200" dirty="0" smtClean="0">
                <a:latin typeface="Calibri"/>
              </a:rPr>
              <a:t>®</a:t>
            </a:r>
            <a:r>
              <a:rPr lang="en-US" sz="1200" dirty="0" smtClean="0"/>
              <a:t> 2008, so there is no need to purchase an additional hypervisor. This means you can easily integrate it with your existing infrastructure and management tools. Since Hyper-V is the “Windows you know,” you can use the in-house expertise you already have. In fact, if you know Windows, you know virtualization.</a:t>
            </a:r>
            <a:r>
              <a:rPr lang="en-US" sz="1200" baseline="0" dirty="0" smtClean="0"/>
              <a:t> </a:t>
            </a:r>
            <a:r>
              <a:rPr lang="en-US" sz="1200" dirty="0" smtClean="0"/>
              <a:t>Microsoft Hyper-V Server 2008 provides a simplified, reliable, and optimized virtualization solution, enabling improved server utilization and reduced costs. Since Hyper-V Server is a dedicated stand-alone product, which contains only the Windows Hypervisor, Windows Server driver model and virtualization components, it provides a small footprint and minimal overhead. It easily plugs into customers’ existing IT environments, leveraging their existing patching, provisioning, management,</a:t>
            </a:r>
            <a:r>
              <a:rPr lang="en-US" sz="1200" baseline="0" dirty="0" smtClean="0"/>
              <a:t> </a:t>
            </a:r>
            <a:r>
              <a:rPr lang="en-US" sz="1200" dirty="0" smtClean="0"/>
              <a:t>support tools, processes, and skills.</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Large Partner Ecosystem: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Microsoft virtualization solutions are</a:t>
            </a:r>
            <a:r>
              <a:rPr lang="en-US" sz="1200" baseline="0" dirty="0" smtClean="0"/>
              <a:t> </a:t>
            </a:r>
            <a:r>
              <a:rPr lang="en-US" sz="1200" dirty="0" smtClean="0"/>
              <a:t>based on the familiar Windows interfaces and work with all well-known Windows-based technologies,</a:t>
            </a:r>
            <a:r>
              <a:rPr lang="en-US" sz="1200" baseline="0" dirty="0" smtClean="0"/>
              <a:t> an</a:t>
            </a:r>
            <a:r>
              <a:rPr lang="en-US" sz="1200" dirty="0" smtClean="0"/>
              <a:t>d because</a:t>
            </a:r>
            <a:r>
              <a:rPr lang="en-US" sz="1200" baseline="0" dirty="0" smtClean="0"/>
              <a:t> </a:t>
            </a:r>
            <a:r>
              <a:rPr lang="en-US" sz="1200" dirty="0" smtClean="0"/>
              <a:t>the solutions are Windows-based, they are supported by a broad network of experienced partners who can rapidly respond to your business needs. Microsoft's extensive partner ecosystem of independent software, hardware and storage vendors complements and extends our virtualization toolset with products for servers, applications, storage, networks and desktops.</a:t>
            </a:r>
            <a:r>
              <a:rPr lang="en-US" sz="1200" baseline="0" dirty="0" smtClean="0"/>
              <a:t> </a:t>
            </a:r>
            <a:r>
              <a:rPr lang="en-US" sz="1200" dirty="0" smtClean="0"/>
              <a:t>Together with our partners, we deliver robust, complete solutions for the virtualized infrastructure to our joint customers. </a:t>
            </a:r>
          </a:p>
          <a:p>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Increased Deployment Options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Microsoft Virtualization plu</a:t>
            </a:r>
            <a:r>
              <a:rPr lang="en-US" sz="1200" baseline="0" dirty="0" smtClean="0"/>
              <a:t>s Microsoft Server Application means a wealth of enhanced deployment options including the following:</a:t>
            </a:r>
          </a:p>
          <a:p>
            <a:pPr marL="174625" indent="-174625" defTabSz="914400">
              <a:buClr>
                <a:prstClr val="white"/>
              </a:buClr>
              <a:buFont typeface="Arial" pitchFamily="34" charset="0"/>
              <a:buChar char="•"/>
              <a:defRPr/>
            </a:pPr>
            <a:r>
              <a:rPr lang="en-US" sz="1200" dirty="0" smtClean="0">
                <a:solidFill>
                  <a:prstClr val="white"/>
                </a:solidFill>
              </a:rPr>
              <a:t>SQL Server</a:t>
            </a:r>
            <a:r>
              <a:rPr lang="en-US" sz="1200" dirty="0" smtClean="0">
                <a:solidFill>
                  <a:prstClr val="white"/>
                </a:solidFill>
                <a:latin typeface="Calibri"/>
              </a:rPr>
              <a:t>®</a:t>
            </a:r>
            <a:r>
              <a:rPr lang="en-US" sz="1200" dirty="0" smtClean="0">
                <a:solidFill>
                  <a:prstClr val="white"/>
                </a:solidFill>
              </a:rPr>
              <a:t> - Database Mirroring, Guest Clustering</a:t>
            </a:r>
          </a:p>
          <a:p>
            <a:pPr marL="174625" indent="-174625" defTabSz="914400">
              <a:buClr>
                <a:prstClr val="white"/>
              </a:buClr>
              <a:buFont typeface="Arial" pitchFamily="34" charset="0"/>
              <a:buChar char="•"/>
              <a:defRPr/>
            </a:pPr>
            <a:r>
              <a:rPr lang="en-US" sz="1200" dirty="0" smtClean="0">
                <a:solidFill>
                  <a:prstClr val="white"/>
                </a:solidFill>
              </a:rPr>
              <a:t>Exchange - High Availability</a:t>
            </a:r>
          </a:p>
          <a:p>
            <a:pPr marL="174625" indent="-174625" defTabSz="914400">
              <a:buClr>
                <a:prstClr val="white"/>
              </a:buClr>
              <a:buFont typeface="Arial" pitchFamily="34" charset="0"/>
              <a:buChar char="•"/>
              <a:defRPr/>
            </a:pPr>
            <a:r>
              <a:rPr lang="en-US" sz="1200" dirty="0" smtClean="0">
                <a:solidFill>
                  <a:prstClr val="white"/>
                </a:solidFill>
              </a:rPr>
              <a:t>SharePoint</a:t>
            </a:r>
            <a:r>
              <a:rPr lang="en-US" sz="1200" dirty="0" smtClean="0">
                <a:solidFill>
                  <a:prstClr val="white"/>
                </a:solidFill>
                <a:latin typeface="Calibri"/>
              </a:rPr>
              <a:t>®</a:t>
            </a:r>
            <a:r>
              <a:rPr lang="en-US" sz="1200" dirty="0" smtClean="0">
                <a:solidFill>
                  <a:prstClr val="white"/>
                </a:solidFill>
              </a:rPr>
              <a:t> – SharePoint Farm with virtual and physical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Microsoft also provides free Virtualization Solution Accelerators that provide end-to-end guidance, best practices, and automated tools to help you easily migrate to Windows Server 2008—so you can realize the cost savings and environmental benefits of Windows Server 2008’s built-in virtualization technologies.</a:t>
            </a:r>
            <a:endParaRPr lang="en-US" sz="1200" b="1" i="1" dirty="0" smtClean="0"/>
          </a:p>
          <a:p>
            <a:pPr marL="269602" indent="-269602">
              <a:spcBef>
                <a:spcPts val="590"/>
              </a:spcBef>
              <a:buClr>
                <a:schemeClr val="accent1"/>
              </a:buClr>
              <a:buSzPct val="105000"/>
              <a:buFont typeface="Arial" pitchFamily="34" charset="0"/>
              <a:buNone/>
            </a:pPr>
            <a:endParaRPr lang="en-US" sz="1200" dirty="0" smtClean="0">
              <a:solidFill>
                <a:schemeClr val="bg1"/>
              </a:solidFill>
              <a:latin typeface="Calibri" pitchFamily="34" charset="0"/>
            </a:endParaRPr>
          </a:p>
        </p:txBody>
      </p:sp>
      <p:sp>
        <p:nvSpPr>
          <p:cNvPr id="4" name="Slide Number Placeholder 3"/>
          <p:cNvSpPr>
            <a:spLocks noGrp="1"/>
          </p:cNvSpPr>
          <p:nvPr>
            <p:ph type="sldNum" sz="quarter" idx="10"/>
          </p:nvPr>
        </p:nvSpPr>
        <p:spPr/>
        <p:txBody>
          <a:bodyPr/>
          <a:lstStyle/>
          <a:p>
            <a:fld id="{593F9297-027D-4583-B881-B18612E23435}"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89403R_Virt_PPT_Concept_1_TitlePage_R1_T0_mg.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275616" y="5486400"/>
            <a:ext cx="5058384" cy="711198"/>
          </a:xfrm>
        </p:spPr>
        <p:txBody>
          <a:bodyPr anchor="ctr" anchorCtr="0">
            <a:normAutofit/>
          </a:bodyPr>
          <a:lstStyle>
            <a:lvl1pPr marL="0" indent="0" algn="l">
              <a:buNone/>
              <a:defRPr sz="1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467600" y="5869024"/>
            <a:ext cx="1439696" cy="365125"/>
          </a:xfrm>
        </p:spPr>
        <p:txBody>
          <a:bodyPr/>
          <a:lstStyle>
            <a:lvl1pPr algn="r">
              <a:defRPr sz="1000">
                <a:solidFill>
                  <a:srgbClr val="86BD02"/>
                </a:solidFill>
              </a:defRPr>
            </a:lvl1pPr>
          </a:lstStyle>
          <a:p>
            <a:fld id="{E5E22A0D-308C-4BB5-A515-EE183342294B}" type="datetime4">
              <a:rPr lang="en-US" smtClean="0"/>
              <a:pPr/>
              <a:t>October 28, 2009</a:t>
            </a:fld>
            <a:endParaRPr lang="en-US" dirty="0"/>
          </a:p>
        </p:txBody>
      </p:sp>
      <p:sp>
        <p:nvSpPr>
          <p:cNvPr id="5" name="Footer Placeholder 4"/>
          <p:cNvSpPr>
            <a:spLocks noGrp="1"/>
          </p:cNvSpPr>
          <p:nvPr>
            <p:ph type="ftr" sz="quarter" idx="11"/>
          </p:nvPr>
        </p:nvSpPr>
        <p:spPr>
          <a:xfrm>
            <a:off x="5638800" y="5867400"/>
            <a:ext cx="1828800" cy="365125"/>
          </a:xfrm>
        </p:spPr>
        <p:txBody>
          <a:bodyPr/>
          <a:lstStyle>
            <a:lvl1pPr algn="l">
              <a:defRPr sz="1000">
                <a:solidFill>
                  <a:srgbClr val="86BD02"/>
                </a:solidFill>
              </a:defRPr>
            </a:lvl1pPr>
          </a:lstStyle>
          <a:p>
            <a:pPr algn="r"/>
            <a:r>
              <a:rPr lang="en-US" dirty="0" smtClean="0"/>
              <a:t>Presentation Title</a:t>
            </a:r>
            <a:endParaRPr lang="en-US" dirty="0"/>
          </a:p>
        </p:txBody>
      </p:sp>
      <p:pic>
        <p:nvPicPr>
          <p:cNvPr id="8" name="Picture 7" descr="HowFarWillYouTakeVirtual_rev.png"/>
          <p:cNvPicPr>
            <a:picLocks noChangeAspect="1"/>
          </p:cNvPicPr>
          <p:nvPr userDrawn="1"/>
        </p:nvPicPr>
        <p:blipFill>
          <a:blip r:embed="rId3" cstate="print"/>
          <a:stretch>
            <a:fillRect/>
          </a:stretch>
        </p:blipFill>
        <p:spPr>
          <a:xfrm>
            <a:off x="762000" y="2910838"/>
            <a:ext cx="5654170" cy="670562"/>
          </a:xfrm>
          <a:prstGeom prst="rect">
            <a:avLst/>
          </a:prstGeom>
          <a:effectLst/>
        </p:spPr>
      </p:pic>
      <p:pic>
        <p:nvPicPr>
          <p:cNvPr id="10" name="Picture 9" descr="MS_Virtualization_logo_reverse.png"/>
          <p:cNvPicPr>
            <a:picLocks noChangeAspect="1"/>
          </p:cNvPicPr>
          <p:nvPr userDrawn="1"/>
        </p:nvPicPr>
        <p:blipFill>
          <a:blip r:embed="rId4" cstate="print"/>
          <a:stretch>
            <a:fillRect/>
          </a:stretch>
        </p:blipFill>
        <p:spPr>
          <a:xfrm>
            <a:off x="6493937" y="76200"/>
            <a:ext cx="2527254" cy="466192"/>
          </a:xfrm>
          <a:prstGeom prst="rect">
            <a:avLst/>
          </a:prstGeom>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52F1E-3097-428D-9B8A-3DD52365E9B2}" type="datetime4">
              <a:rPr lang="en-US" smtClean="0"/>
              <a:pPr/>
              <a:t>October 28, 2009</a:t>
            </a:fld>
            <a:endParaRPr lang="en-US" dirty="0"/>
          </a:p>
        </p:txBody>
      </p:sp>
      <p:sp>
        <p:nvSpPr>
          <p:cNvPr id="3" name="Footer Placeholder 2"/>
          <p:cNvSpPr>
            <a:spLocks noGrp="1"/>
          </p:cNvSpPr>
          <p:nvPr>
            <p:ph type="ftr" sz="quarter" idx="11"/>
          </p:nvPr>
        </p:nvSpPr>
        <p:spPr/>
        <p:txBody>
          <a:bodyPr/>
          <a:lstStyle/>
          <a:p>
            <a:r>
              <a:rPr lang="en-US" dirty="0" smtClean="0"/>
              <a:t>Presentation Title</a:t>
            </a:r>
            <a:endParaRPr lang="en-US"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1FC56-22E9-454F-AF0C-8E4F849C6B12}"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A38A0-E056-4D22-9D89-D553EBF44B85}"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0132"/>
            <a:ext cx="7924800" cy="522817"/>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DDD06E-95E3-471B-8C96-E7E992DE26E8}" type="datetime4">
              <a:rPr lang="en-US" smtClean="0"/>
              <a:pPr/>
              <a:t>October 28, 2009</a:t>
            </a:fld>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AFCF9B66-B481-409E-8814-1EB36BDD7850}"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89403r_090202_VirtualizationPPT_section_c3_r1t0_sg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279402" y="6045201"/>
            <a:ext cx="6121398" cy="365125"/>
          </a:xfrm>
        </p:spPr>
        <p:txBody>
          <a:bodyPr/>
          <a:lstStyle>
            <a:lvl1pPr algn="l">
              <a:defRPr sz="1400">
                <a:solidFill>
                  <a:srgbClr val="86BD02"/>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6764860" y="6053668"/>
            <a:ext cx="2133600" cy="365125"/>
          </a:xfrm>
        </p:spPr>
        <p:txBody>
          <a:bodyPr/>
          <a:lstStyle/>
          <a:p>
            <a:fld id="{AFCF9B66-B481-409E-8814-1EB36BDD7850}" type="slidenum">
              <a:rPr lang="en-US" smtClean="0"/>
              <a:pPr/>
              <a:t>‹#›</a:t>
            </a:fld>
            <a:endParaRPr lang="en-US" dirty="0"/>
          </a:p>
        </p:txBody>
      </p:sp>
      <p:pic>
        <p:nvPicPr>
          <p:cNvPr id="11" name="Picture 10" descr="MS_Virtualization_logo_reverse.png"/>
          <p:cNvPicPr>
            <a:picLocks noChangeAspect="1"/>
          </p:cNvPicPr>
          <p:nvPr userDrawn="1"/>
        </p:nvPicPr>
        <p:blipFill>
          <a:blip r:embed="rId3" cstate="print"/>
          <a:stretch>
            <a:fillRect/>
          </a:stretch>
        </p:blipFill>
        <p:spPr>
          <a:xfrm>
            <a:off x="6493937" y="76200"/>
            <a:ext cx="2527254" cy="466192"/>
          </a:xfrm>
          <a:prstGeom prst="rect">
            <a:avLst/>
          </a:prstGeom>
          <a:effectLst/>
        </p:spPr>
      </p:pic>
      <p:pic>
        <p:nvPicPr>
          <p:cNvPr id="12" name="Picture 11" descr="HowFarWillYouTakeVirtual_rev.png"/>
          <p:cNvPicPr>
            <a:picLocks noChangeAspect="1"/>
          </p:cNvPicPr>
          <p:nvPr userDrawn="1"/>
        </p:nvPicPr>
        <p:blipFill>
          <a:blip r:embed="rId4" cstate="print"/>
          <a:stretch>
            <a:fillRect/>
          </a:stretch>
        </p:blipFill>
        <p:spPr>
          <a:xfrm>
            <a:off x="304800" y="169331"/>
            <a:ext cx="3437481" cy="407671"/>
          </a:xfrm>
          <a:prstGeom prst="rect">
            <a:avLst/>
          </a:prstGeom>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89403r_090202_VirtualizationPPT_section_c3_r1t0_sg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279402" y="6045201"/>
            <a:ext cx="6121398" cy="365125"/>
          </a:xfrm>
        </p:spPr>
        <p:txBody>
          <a:bodyPr/>
          <a:lstStyle>
            <a:lvl1pPr algn="l">
              <a:defRPr sz="1400">
                <a:solidFill>
                  <a:srgbClr val="86BD02"/>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6764860" y="6053668"/>
            <a:ext cx="2133600" cy="365125"/>
          </a:xfrm>
        </p:spPr>
        <p:txBody>
          <a:bodyPr/>
          <a:lstStyle/>
          <a:p>
            <a:fld id="{AFCF9B66-B481-409E-8814-1EB36BDD7850}" type="slidenum">
              <a:rPr lang="en-US" smtClean="0"/>
              <a:pPr/>
              <a:t>‹#›</a:t>
            </a:fld>
            <a:endParaRPr lang="en-US" dirty="0"/>
          </a:p>
        </p:txBody>
      </p:sp>
      <p:pic>
        <p:nvPicPr>
          <p:cNvPr id="11" name="Picture 10" descr="MS_Virtualization_logo_reverse.png"/>
          <p:cNvPicPr>
            <a:picLocks noChangeAspect="1"/>
          </p:cNvPicPr>
          <p:nvPr userDrawn="1"/>
        </p:nvPicPr>
        <p:blipFill>
          <a:blip r:embed="rId3" cstate="print"/>
          <a:stretch>
            <a:fillRect/>
          </a:stretch>
        </p:blipFill>
        <p:spPr>
          <a:xfrm>
            <a:off x="6588807" y="153926"/>
            <a:ext cx="2351994" cy="304954"/>
          </a:xfrm>
          <a:prstGeom prst="rect">
            <a:avLst/>
          </a:prstGeom>
          <a:effectLst/>
        </p:spPr>
      </p:pic>
      <p:pic>
        <p:nvPicPr>
          <p:cNvPr id="12" name="Picture 11" descr="HowFarWillYouTakeVirtual_rev.png"/>
          <p:cNvPicPr>
            <a:picLocks noChangeAspect="1"/>
          </p:cNvPicPr>
          <p:nvPr userDrawn="1"/>
        </p:nvPicPr>
        <p:blipFill>
          <a:blip r:embed="rId4" cstate="print"/>
          <a:stretch>
            <a:fillRect/>
          </a:stretch>
        </p:blipFill>
        <p:spPr>
          <a:xfrm>
            <a:off x="304800" y="169331"/>
            <a:ext cx="3437481" cy="407671"/>
          </a:xfrm>
          <a:prstGeom prst="rect">
            <a:avLst/>
          </a:prstGeom>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descr="89403r_090202_VirtualizationPPT_section_c3_r1t0_sg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279402" y="6045201"/>
            <a:ext cx="6121398" cy="365125"/>
          </a:xfrm>
        </p:spPr>
        <p:txBody>
          <a:bodyPr/>
          <a:lstStyle>
            <a:lvl1pPr algn="l">
              <a:defRPr sz="1400">
                <a:solidFill>
                  <a:srgbClr val="86BD02"/>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6764860" y="6053668"/>
            <a:ext cx="2133600" cy="365125"/>
          </a:xfrm>
        </p:spPr>
        <p:txBody>
          <a:bodyPr/>
          <a:lstStyle/>
          <a:p>
            <a:fld id="{AFCF9B66-B481-409E-8814-1EB36BDD7850}" type="slidenum">
              <a:rPr lang="en-US" smtClean="0"/>
              <a:pPr/>
              <a:t>‹#›</a:t>
            </a:fld>
            <a:endParaRPr lang="en-US" dirty="0"/>
          </a:p>
        </p:txBody>
      </p:sp>
      <p:pic>
        <p:nvPicPr>
          <p:cNvPr id="11" name="Picture 10" descr="MS_Virtualization_logo_reverse.png"/>
          <p:cNvPicPr>
            <a:picLocks noChangeAspect="1"/>
          </p:cNvPicPr>
          <p:nvPr userDrawn="1"/>
        </p:nvPicPr>
        <p:blipFill>
          <a:blip r:embed="rId3" cstate="print"/>
          <a:stretch>
            <a:fillRect/>
          </a:stretch>
        </p:blipFill>
        <p:spPr>
          <a:xfrm>
            <a:off x="6493937" y="76200"/>
            <a:ext cx="2527254" cy="466192"/>
          </a:xfrm>
          <a:prstGeom prst="rect">
            <a:avLst/>
          </a:prstGeom>
          <a:effectLst/>
        </p:spPr>
      </p:pic>
      <p:pic>
        <p:nvPicPr>
          <p:cNvPr id="12" name="Picture 11" descr="HowFarWillYouTakeVirtual_rev.png"/>
          <p:cNvPicPr>
            <a:picLocks noChangeAspect="1"/>
          </p:cNvPicPr>
          <p:nvPr userDrawn="1"/>
        </p:nvPicPr>
        <p:blipFill>
          <a:blip r:embed="rId4" cstate="print"/>
          <a:stretch>
            <a:fillRect/>
          </a:stretch>
        </p:blipFill>
        <p:spPr>
          <a:xfrm>
            <a:off x="304800" y="169331"/>
            <a:ext cx="3437481" cy="407671"/>
          </a:xfrm>
          <a:prstGeom prst="rect">
            <a:avLst/>
          </a:prstGeom>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descr="89403r_090202_VirtualizationPPT_section_c3_r1t0_sg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279402" y="6045201"/>
            <a:ext cx="6121398" cy="365125"/>
          </a:xfrm>
        </p:spPr>
        <p:txBody>
          <a:bodyPr/>
          <a:lstStyle>
            <a:lvl1pPr algn="l">
              <a:defRPr sz="1400">
                <a:solidFill>
                  <a:srgbClr val="86BD02"/>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6764860" y="6053668"/>
            <a:ext cx="2133600" cy="365125"/>
          </a:xfrm>
        </p:spPr>
        <p:txBody>
          <a:bodyPr/>
          <a:lstStyle/>
          <a:p>
            <a:fld id="{AFCF9B66-B481-409E-8814-1EB36BDD7850}" type="slidenum">
              <a:rPr lang="en-US" smtClean="0"/>
              <a:pPr/>
              <a:t>‹#›</a:t>
            </a:fld>
            <a:endParaRPr lang="en-US" dirty="0"/>
          </a:p>
        </p:txBody>
      </p:sp>
      <p:pic>
        <p:nvPicPr>
          <p:cNvPr id="11" name="Picture 10" descr="MS_Virtualization_logo_reverse.png"/>
          <p:cNvPicPr>
            <a:picLocks noChangeAspect="1"/>
          </p:cNvPicPr>
          <p:nvPr userDrawn="1"/>
        </p:nvPicPr>
        <p:blipFill>
          <a:blip r:embed="rId3" cstate="print"/>
          <a:stretch>
            <a:fillRect/>
          </a:stretch>
        </p:blipFill>
        <p:spPr>
          <a:xfrm>
            <a:off x="6493937" y="76200"/>
            <a:ext cx="2527254" cy="466192"/>
          </a:xfrm>
          <a:prstGeom prst="rect">
            <a:avLst/>
          </a:prstGeom>
          <a:effectLst/>
        </p:spPr>
      </p:pic>
      <p:pic>
        <p:nvPicPr>
          <p:cNvPr id="12" name="Picture 11" descr="HowFarWillYouTakeVirtual_rev.png"/>
          <p:cNvPicPr>
            <a:picLocks noChangeAspect="1"/>
          </p:cNvPicPr>
          <p:nvPr userDrawn="1"/>
        </p:nvPicPr>
        <p:blipFill>
          <a:blip r:embed="rId4" cstate="print"/>
          <a:stretch>
            <a:fillRect/>
          </a:stretch>
        </p:blipFill>
        <p:spPr>
          <a:xfrm>
            <a:off x="304800" y="169331"/>
            <a:ext cx="3437481" cy="407671"/>
          </a:xfrm>
          <a:prstGeom prst="rect">
            <a:avLst/>
          </a:prstGeom>
          <a:effec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B7A464-E8D4-4599-ACE1-B45435A248DF}" type="datetime4">
              <a:rPr lang="en-US" smtClean="0"/>
              <a:pPr/>
              <a:t>October 28, 2009</a:t>
            </a:fld>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AFCF9B66-B481-409E-8814-1EB36BDD7850}"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20355-6D1C-4214-9FF6-80D7876B9729}" type="datetime4">
              <a:rPr lang="en-US" smtClean="0"/>
              <a:pPr/>
              <a:t>October 28, 2009</a:t>
            </a:fld>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fld id="{AFCF9B66-B481-409E-8814-1EB36BDD7850}"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2F54993-EEC4-4A1B-83A9-2DDDE5901F89}" type="datetime4">
              <a:rPr lang="en-US" smtClean="0"/>
              <a:pPr/>
              <a:t>October 28, 2009</a:t>
            </a:fld>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fld id="{AFCF9B66-B481-409E-8814-1EB36BDD7850}"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89403r_090202_VirtualizationPPT_Footer.jpg"/>
          <p:cNvPicPr>
            <a:picLocks noChangeAspect="1"/>
          </p:cNvPicPr>
          <p:nvPr/>
        </p:nvPicPr>
        <p:blipFill>
          <a:blip r:embed="rId13" cstate="print"/>
          <a:stretch>
            <a:fillRect/>
          </a:stretch>
        </p:blipFill>
        <p:spPr>
          <a:xfrm>
            <a:off x="0" y="6135624"/>
            <a:ext cx="9144000" cy="722376"/>
          </a:xfrm>
          <a:prstGeom prst="rect">
            <a:avLst/>
          </a:prstGeom>
        </p:spPr>
      </p:pic>
      <p:sp>
        <p:nvSpPr>
          <p:cNvPr id="2" name="Title Placeholder 1"/>
          <p:cNvSpPr>
            <a:spLocks noGrp="1"/>
          </p:cNvSpPr>
          <p:nvPr>
            <p:ph type="title"/>
          </p:nvPr>
        </p:nvSpPr>
        <p:spPr>
          <a:xfrm>
            <a:off x="295275" y="220132"/>
            <a:ext cx="7934325" cy="61806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750" y="914400"/>
            <a:ext cx="840105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43400" y="6400800"/>
            <a:ext cx="2133600" cy="365125"/>
          </a:xfrm>
          <a:prstGeom prst="rect">
            <a:avLst/>
          </a:prstGeom>
        </p:spPr>
        <p:txBody>
          <a:bodyPr vert="horz" lIns="91440" tIns="45720" rIns="91440" bIns="45720" rtlCol="0" anchor="ctr"/>
          <a:lstStyle>
            <a:lvl1pPr algn="r">
              <a:defRPr sz="800">
                <a:solidFill>
                  <a:schemeClr val="bg1"/>
                </a:solidFill>
              </a:defRPr>
            </a:lvl1pPr>
          </a:lstStyle>
          <a:p>
            <a:fld id="{89E8473D-5F63-4A37-A2C6-951B777F5E8F}" type="datetime4">
              <a:rPr lang="en-US" smtClean="0"/>
              <a:pPr/>
              <a:t>October 28, 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800">
                <a:solidFill>
                  <a:schemeClr val="bg1"/>
                </a:solidFill>
              </a:defRPr>
            </a:lvl1pPr>
          </a:lstStyle>
          <a:p>
            <a:fld id="{AFCF9B66-B481-409E-8814-1EB36BDD7850}" type="slidenum">
              <a:rPr lang="en-US" smtClean="0"/>
              <a:pPr/>
              <a:t>‹#›</a:t>
            </a:fld>
            <a:endParaRPr lang="en-US" dirty="0"/>
          </a:p>
        </p:txBody>
      </p:sp>
      <p:pic>
        <p:nvPicPr>
          <p:cNvPr id="14" name="Picture 13" descr="Ms_SKY_vert_100dpi.jpg"/>
          <p:cNvPicPr>
            <a:picLocks/>
          </p:cNvPicPr>
          <p:nvPr/>
        </p:nvPicPr>
        <p:blipFill>
          <a:blip r:embed="rId14" cstate="print"/>
          <a:srcRect l="45616" t="15555" r="31005" b="66667"/>
          <a:stretch>
            <a:fillRect/>
          </a:stretch>
        </p:blipFill>
        <p:spPr>
          <a:xfrm>
            <a:off x="8382000" y="152400"/>
            <a:ext cx="609600" cy="609600"/>
          </a:xfrm>
          <a:prstGeom prst="rect">
            <a:avLst/>
          </a:prstGeom>
        </p:spPr>
      </p:pic>
      <p:pic>
        <p:nvPicPr>
          <p:cNvPr id="15" name="Picture 14" descr="MS_Virtualization_logo_reverse.png"/>
          <p:cNvPicPr>
            <a:picLocks noChangeAspect="1"/>
          </p:cNvPicPr>
          <p:nvPr/>
        </p:nvPicPr>
        <p:blipFill>
          <a:blip r:embed="rId15" cstate="print"/>
          <a:stretch>
            <a:fillRect/>
          </a:stretch>
        </p:blipFill>
        <p:spPr>
          <a:xfrm>
            <a:off x="275616" y="6460066"/>
            <a:ext cx="2045212" cy="2651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63" r:id="rId11"/>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285750" indent="-285750" algn="l" defTabSz="914400" rtl="0" eaLnBrk="1" latinLnBrk="0" hangingPunct="1">
        <a:spcBef>
          <a:spcPct val="20000"/>
        </a:spcBef>
        <a:buClr>
          <a:srgbClr val="0099E1"/>
        </a:buClr>
        <a:buFont typeface="Wingdings" pitchFamily="2" charset="2"/>
        <a:buChar char="§"/>
        <a:defRPr sz="2000" kern="1200">
          <a:solidFill>
            <a:schemeClr val="tx1"/>
          </a:solidFill>
          <a:latin typeface="+mn-lt"/>
          <a:ea typeface="+mn-ea"/>
          <a:cs typeface="+mn-cs"/>
        </a:defRPr>
      </a:lvl1pPr>
      <a:lvl2pPr marL="548640" indent="-182880" algn="l" defTabSz="914400" rtl="0" eaLnBrk="1" latinLnBrk="0" hangingPunct="1">
        <a:spcBef>
          <a:spcPct val="20000"/>
        </a:spcBef>
        <a:buFont typeface="Verdana" pitchFamily="34" charset="0"/>
        <a:buChar char="−"/>
        <a:defRPr sz="1800" kern="1200">
          <a:solidFill>
            <a:schemeClr val="tx1"/>
          </a:solidFill>
          <a:latin typeface="+mn-lt"/>
          <a:ea typeface="+mn-ea"/>
          <a:cs typeface="+mn-cs"/>
        </a:defRPr>
      </a:lvl2pPr>
      <a:lvl3pPr marL="1097280" indent="-18288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3pPr>
      <a:lvl4pPr marL="1645920" indent="-18288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4pPr>
      <a:lvl5pPr marL="2011680" indent="-18288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8.png"/><Relationship Id="rId7"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hyperlink" Target="http://www.redhat.com/"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microsoft.com/vmwarecompar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virtualization/compare/vmware-comparison.mspx" TargetMode="External"/><Relationship Id="rId7" Type="http://schemas.openxmlformats.org/officeDocument/2006/relationships/image" Target="../media/image8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microsoft.com/vmwarecompare" TargetMode="External"/><Relationship Id="rId5" Type="http://schemas.openxmlformats.org/officeDocument/2006/relationships/hyperlink" Target="http://www.microsoft.com/hyper-v-server/en/us/r2.aspx" TargetMode="External"/><Relationship Id="rId4" Type="http://schemas.openxmlformats.org/officeDocument/2006/relationships/hyperlink" Target="http://www.microsoft.com/windowsserver2008/en/us/default.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vmware.com/vmwaresto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gif"/><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Microsoft Virtualization Delivers</a:t>
            </a:r>
          </a:p>
          <a:p>
            <a:r>
              <a:rPr lang="en-US" dirty="0" smtClean="0"/>
              <a:t>More Capabilities, Better Value than VMware</a:t>
            </a:r>
          </a:p>
        </p:txBody>
      </p:sp>
      <p:sp>
        <p:nvSpPr>
          <p:cNvPr id="3" name="Date Placeholder 2"/>
          <p:cNvSpPr>
            <a:spLocks noGrp="1"/>
          </p:cNvSpPr>
          <p:nvPr>
            <p:ph type="dt" sz="half" idx="10"/>
          </p:nvPr>
        </p:nvSpPr>
        <p:spPr>
          <a:xfrm>
            <a:off x="7467600" y="5869024"/>
            <a:ext cx="1439696" cy="365125"/>
          </a:xfrm>
        </p:spPr>
        <p:txBody>
          <a:bodyPr/>
          <a:lstStyle/>
          <a:p>
            <a:fld id="{E432BF12-B782-470B-8641-17D9388C9633}" type="datetime4">
              <a:rPr lang="en-US" smtClean="0"/>
              <a:pPr/>
              <a:t>October 28, 2009</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239000" y="2452091"/>
            <a:ext cx="1524000" cy="3665483"/>
          </a:xfrm>
          <a:prstGeom prst="rect">
            <a:avLst/>
          </a:prstGeom>
          <a:solidFill>
            <a:schemeClr val="tx1">
              <a:lumMod val="75000"/>
              <a:lumOff val="25000"/>
            </a:schemeClr>
          </a:solidFill>
          <a:ln>
            <a:noFill/>
          </a:ln>
          <a:effectLst>
            <a:outerShdw blurRad="57785" dist="33020" dir="3180000" algn="ctr">
              <a:srgbClr val="000000">
                <a:alpha val="30000"/>
              </a:srgbClr>
            </a:outerShdw>
          </a:effectLst>
          <a:scene3d>
            <a:camera prst="orthographicFront">
              <a:rot lat="0" lon="0" rev="0"/>
            </a:camera>
            <a:lightRig rig="brightRoom" dir="tl">
              <a:rot lat="0" lon="0" rev="600000"/>
            </a:lightRig>
          </a:scene3d>
          <a:sp3d prstMaterial="metal">
            <a:bevelT w="38100" h="57150" prst="angle"/>
          </a:sp3d>
        </p:spPr>
        <p:style>
          <a:lnRef idx="0">
            <a:schemeClr val="accent2"/>
          </a:lnRef>
          <a:fillRef idx="3">
            <a:schemeClr val="accent2"/>
          </a:fillRef>
          <a:effectRef idx="3">
            <a:schemeClr val="accent2"/>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4" name="Rectangle 4"/>
          <p:cNvSpPr>
            <a:spLocks noGrp="1" noChangeArrowheads="1"/>
          </p:cNvSpPr>
          <p:nvPr>
            <p:ph type="title"/>
          </p:nvPr>
        </p:nvSpPr>
        <p:spPr>
          <a:xfrm>
            <a:off x="451262" y="0"/>
            <a:ext cx="7741762" cy="671883"/>
          </a:xfrm>
        </p:spPr>
        <p:txBody>
          <a:bodyPr>
            <a:noAutofit/>
          </a:bodyPr>
          <a:lstStyle/>
          <a:p>
            <a:pPr fontAlgn="auto">
              <a:spcAft>
                <a:spcPts val="0"/>
              </a:spcAft>
              <a:defRPr/>
            </a:pPr>
            <a:r>
              <a:rPr lang="en-US" dirty="0" smtClean="0">
                <a:latin typeface="+mn-lt"/>
              </a:rPr>
              <a:t>Comprehensive Support  for  Business </a:t>
            </a:r>
            <a:r>
              <a:rPr lang="en-US" dirty="0" smtClean="0"/>
              <a:t>Critical</a:t>
            </a:r>
            <a:r>
              <a:rPr lang="en-US" dirty="0" smtClean="0">
                <a:latin typeface="+mn-lt"/>
              </a:rPr>
              <a:t> Applications</a:t>
            </a:r>
          </a:p>
        </p:txBody>
      </p:sp>
      <p:sp>
        <p:nvSpPr>
          <p:cNvPr id="114691" name="Rectangle 5"/>
          <p:cNvSpPr>
            <a:spLocks noChangeArrowheads="1"/>
          </p:cNvSpPr>
          <p:nvPr/>
        </p:nvSpPr>
        <p:spPr bwMode="auto">
          <a:xfrm>
            <a:off x="544773" y="642987"/>
            <a:ext cx="8763000" cy="2164695"/>
          </a:xfrm>
          <a:prstGeom prst="rect">
            <a:avLst/>
          </a:prstGeom>
          <a:noFill/>
          <a:ln w="9525">
            <a:noFill/>
            <a:miter lim="800000"/>
            <a:headEnd/>
            <a:tailEnd/>
          </a:ln>
        </p:spPr>
        <p:txBody>
          <a:bodyPr>
            <a:spAutoFit/>
          </a:bodyPr>
          <a:lstStyle/>
          <a:p>
            <a:pPr marL="174625" indent="-174625" defTabSz="914400">
              <a:spcBef>
                <a:spcPts val="400"/>
              </a:spcBef>
              <a:spcAft>
                <a:spcPts val="400"/>
              </a:spcAft>
              <a:buClr>
                <a:srgbClr val="4B7B8A"/>
              </a:buClr>
              <a:buFont typeface="Arial" charset="0"/>
              <a:buChar char="•"/>
            </a:pPr>
            <a:r>
              <a:rPr lang="en-US" dirty="0">
                <a:solidFill>
                  <a:srgbClr val="000000"/>
                </a:solidFill>
                <a:latin typeface="Calibri" pitchFamily="34" charset="0"/>
              </a:rPr>
              <a:t>Microsoft virtualization is the best choice for Microsoft Server Applications</a:t>
            </a:r>
          </a:p>
          <a:p>
            <a:pPr marL="174625" indent="-174625" defTabSz="914400">
              <a:spcBef>
                <a:spcPts val="400"/>
              </a:spcBef>
              <a:spcAft>
                <a:spcPts val="400"/>
              </a:spcAft>
              <a:buClr>
                <a:srgbClr val="4B7B8A"/>
              </a:buClr>
              <a:buFont typeface="Arial" charset="0"/>
              <a:buChar char="•"/>
            </a:pPr>
            <a:r>
              <a:rPr lang="en-US" dirty="0">
                <a:solidFill>
                  <a:srgbClr val="000000"/>
                </a:solidFill>
                <a:latin typeface="Calibri" pitchFamily="34" charset="0"/>
              </a:rPr>
              <a:t>Microsoft virtualization is supported by a diverse and growing list of industry leading business critical applications:</a:t>
            </a:r>
          </a:p>
          <a:p>
            <a:pPr marL="747713" lvl="1" indent="-292100" defTabSz="914400">
              <a:spcBef>
                <a:spcPts val="400"/>
              </a:spcBef>
              <a:spcAft>
                <a:spcPts val="400"/>
              </a:spcAft>
              <a:buClr>
                <a:srgbClr val="4B7B8A"/>
              </a:buClr>
              <a:buFont typeface="Courier New" pitchFamily="49" charset="0"/>
              <a:buChar char="o"/>
            </a:pPr>
            <a:r>
              <a:rPr lang="en-US" dirty="0">
                <a:solidFill>
                  <a:srgbClr val="000000"/>
                </a:solidFill>
                <a:latin typeface="Calibri" pitchFamily="34" charset="0"/>
              </a:rPr>
              <a:t>Enterprise Applications: including </a:t>
            </a:r>
            <a:r>
              <a:rPr lang="en-US" b="1" dirty="0">
                <a:solidFill>
                  <a:srgbClr val="000000"/>
                </a:solidFill>
                <a:latin typeface="Calibri" pitchFamily="34" charset="0"/>
              </a:rPr>
              <a:t>SAP®</a:t>
            </a:r>
            <a:r>
              <a:rPr lang="en-US" dirty="0">
                <a:solidFill>
                  <a:srgbClr val="000000"/>
                </a:solidFill>
                <a:latin typeface="Calibri" pitchFamily="34" charset="0"/>
              </a:rPr>
              <a:t> </a:t>
            </a:r>
          </a:p>
          <a:p>
            <a:pPr marL="747713" lvl="1" indent="-292100" defTabSz="914400">
              <a:spcBef>
                <a:spcPts val="400"/>
              </a:spcBef>
              <a:spcAft>
                <a:spcPts val="400"/>
              </a:spcAft>
              <a:buClr>
                <a:srgbClr val="4B7B8A"/>
              </a:buClr>
              <a:buFont typeface="Courier New" pitchFamily="49" charset="0"/>
              <a:buChar char="o"/>
            </a:pPr>
            <a:r>
              <a:rPr lang="en-US" dirty="0">
                <a:solidFill>
                  <a:srgbClr val="000000"/>
                </a:solidFill>
                <a:latin typeface="Calibri" pitchFamily="34" charset="0"/>
              </a:rPr>
              <a:t>Line of Business (LOB) </a:t>
            </a:r>
            <a:r>
              <a:rPr lang="en-US" dirty="0" smtClean="0">
                <a:solidFill>
                  <a:srgbClr val="000000"/>
                </a:solidFill>
                <a:latin typeface="Calibri" pitchFamily="34" charset="0"/>
              </a:rPr>
              <a:t>Applications</a:t>
            </a:r>
          </a:p>
          <a:p>
            <a:pPr marL="747713" lvl="1" indent="-292100" defTabSz="914400">
              <a:spcBef>
                <a:spcPts val="400"/>
              </a:spcBef>
              <a:spcAft>
                <a:spcPts val="400"/>
              </a:spcAft>
              <a:buClr>
                <a:srgbClr val="4B7B8A"/>
              </a:buClr>
            </a:pPr>
            <a:endParaRPr lang="en-US" dirty="0">
              <a:solidFill>
                <a:srgbClr val="000000"/>
              </a:solidFill>
              <a:latin typeface="Calibri" pitchFamily="34" charset="0"/>
            </a:endParaRPr>
          </a:p>
        </p:txBody>
      </p:sp>
      <p:sp>
        <p:nvSpPr>
          <p:cNvPr id="12" name="Rectangle 11"/>
          <p:cNvSpPr/>
          <p:nvPr/>
        </p:nvSpPr>
        <p:spPr>
          <a:xfrm>
            <a:off x="457200" y="5431775"/>
            <a:ext cx="6705600" cy="685800"/>
          </a:xfrm>
          <a:prstGeom prst="rect">
            <a:avLst/>
          </a:prstGeom>
          <a:gradFill flip="none" rotWithShape="1">
            <a:gsLst>
              <a:gs pos="21000">
                <a:srgbClr val="760000"/>
              </a:gs>
              <a:gs pos="72000">
                <a:srgbClr val="714F5A"/>
              </a:gs>
            </a:gsLst>
            <a:path path="circle">
              <a:fillToRect l="50000" t="50000" r="50000" b="50000"/>
            </a:path>
            <a:tileRect/>
          </a:gradFill>
          <a:ln>
            <a:noFill/>
          </a:ln>
          <a:effectLst/>
          <a:scene3d>
            <a:camera prst="orthographicFront">
              <a:rot lat="0" lon="0" rev="0"/>
            </a:camera>
            <a:lightRig rig="glow" dir="tl">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solidFill>
                <a:prstClr val="white"/>
              </a:solidFill>
            </a:endParaRPr>
          </a:p>
        </p:txBody>
      </p:sp>
      <p:sp>
        <p:nvSpPr>
          <p:cNvPr id="114695" name="TextBox 17"/>
          <p:cNvSpPr txBox="1">
            <a:spLocks noChangeArrowheads="1"/>
          </p:cNvSpPr>
          <p:nvPr/>
        </p:nvSpPr>
        <p:spPr bwMode="auto">
          <a:xfrm>
            <a:off x="2832100" y="5584175"/>
            <a:ext cx="4254500" cy="369888"/>
          </a:xfrm>
          <a:prstGeom prst="rect">
            <a:avLst/>
          </a:prstGeom>
          <a:noFill/>
          <a:ln w="9525">
            <a:noFill/>
            <a:miter lim="800000"/>
            <a:headEnd/>
            <a:tailEnd/>
          </a:ln>
        </p:spPr>
        <p:txBody>
          <a:bodyPr>
            <a:spAutoFit/>
          </a:bodyPr>
          <a:lstStyle/>
          <a:p>
            <a:pPr algn="ctr" defTabSz="914400"/>
            <a:r>
              <a:rPr lang="en-US" b="1" dirty="0" smtClean="0">
                <a:solidFill>
                  <a:srgbClr val="FFFFFF"/>
                </a:solidFill>
                <a:latin typeface="Calibri" pitchFamily="34" charset="0"/>
              </a:rPr>
              <a:t>Virtualized </a:t>
            </a:r>
            <a:r>
              <a:rPr lang="en-US" b="1" dirty="0">
                <a:solidFill>
                  <a:srgbClr val="FFFFFF"/>
                </a:solidFill>
                <a:latin typeface="Calibri" pitchFamily="34" charset="0"/>
              </a:rPr>
              <a:t>Platform</a:t>
            </a:r>
          </a:p>
        </p:txBody>
      </p:sp>
      <p:sp>
        <p:nvSpPr>
          <p:cNvPr id="114696" name="TextBox 21"/>
          <p:cNvSpPr txBox="1">
            <a:spLocks noChangeArrowheads="1"/>
          </p:cNvSpPr>
          <p:nvPr/>
        </p:nvSpPr>
        <p:spPr bwMode="auto">
          <a:xfrm>
            <a:off x="7239000" y="2688575"/>
            <a:ext cx="1573212" cy="646112"/>
          </a:xfrm>
          <a:prstGeom prst="rect">
            <a:avLst/>
          </a:prstGeom>
          <a:noFill/>
          <a:ln w="9525">
            <a:noFill/>
            <a:miter lim="800000"/>
            <a:headEnd/>
            <a:tailEnd/>
          </a:ln>
        </p:spPr>
        <p:txBody>
          <a:bodyPr>
            <a:spAutoFit/>
          </a:bodyPr>
          <a:lstStyle/>
          <a:p>
            <a:pPr algn="ctr" defTabSz="914400"/>
            <a:r>
              <a:rPr lang="en-US" b="1" dirty="0">
                <a:solidFill>
                  <a:srgbClr val="FFFFFF"/>
                </a:solidFill>
                <a:latin typeface="Calibri" pitchFamily="34" charset="0"/>
              </a:rPr>
              <a:t>Management</a:t>
            </a:r>
          </a:p>
          <a:p>
            <a:pPr algn="ctr" defTabSz="914400"/>
            <a:r>
              <a:rPr lang="en-US" b="1" dirty="0">
                <a:solidFill>
                  <a:srgbClr val="FFFFFF"/>
                </a:solidFill>
                <a:latin typeface="Calibri" pitchFamily="34" charset="0"/>
              </a:rPr>
              <a:t>Platform </a:t>
            </a:r>
          </a:p>
        </p:txBody>
      </p:sp>
      <p:pic>
        <p:nvPicPr>
          <p:cNvPr id="114697" name="Picture 10" descr="Logo-Systems-Center"/>
          <p:cNvPicPr>
            <a:picLocks noChangeAspect="1" noChangeArrowheads="1"/>
          </p:cNvPicPr>
          <p:nvPr/>
        </p:nvPicPr>
        <p:blipFill>
          <a:blip r:embed="rId3" cstate="print"/>
          <a:srcRect/>
          <a:stretch>
            <a:fillRect/>
          </a:stretch>
        </p:blipFill>
        <p:spPr bwMode="auto">
          <a:xfrm>
            <a:off x="7375525" y="4928538"/>
            <a:ext cx="1235075" cy="350837"/>
          </a:xfrm>
          <a:prstGeom prst="rect">
            <a:avLst/>
          </a:prstGeom>
          <a:noFill/>
          <a:ln w="9525">
            <a:noFill/>
            <a:miter lim="800000"/>
            <a:headEnd/>
            <a:tailEnd/>
          </a:ln>
        </p:spPr>
      </p:pic>
      <p:sp>
        <p:nvSpPr>
          <p:cNvPr id="114698" name="TextBox 36"/>
          <p:cNvSpPr txBox="1">
            <a:spLocks noChangeArrowheads="1"/>
          </p:cNvSpPr>
          <p:nvPr/>
        </p:nvSpPr>
        <p:spPr bwMode="auto">
          <a:xfrm>
            <a:off x="1295400" y="5812775"/>
            <a:ext cx="1143000" cy="307975"/>
          </a:xfrm>
          <a:prstGeom prst="rect">
            <a:avLst/>
          </a:prstGeom>
          <a:noFill/>
          <a:ln w="9525">
            <a:noFill/>
            <a:miter lim="800000"/>
            <a:headEnd/>
            <a:tailEnd/>
          </a:ln>
        </p:spPr>
        <p:txBody>
          <a:bodyPr>
            <a:spAutoFit/>
          </a:bodyPr>
          <a:lstStyle/>
          <a:p>
            <a:pPr defTabSz="914400"/>
            <a:r>
              <a:rPr lang="en-US" sz="1400" dirty="0">
                <a:solidFill>
                  <a:srgbClr val="000000"/>
                </a:solidFill>
                <a:latin typeface="Calibri" pitchFamily="34" charset="0"/>
              </a:rPr>
              <a:t>Hyper-V™</a:t>
            </a:r>
          </a:p>
        </p:txBody>
      </p:sp>
      <p:pic>
        <p:nvPicPr>
          <p:cNvPr id="114700" name="Picture 28" descr="New Picture (67).png"/>
          <p:cNvPicPr>
            <a:picLocks noChangeAspect="1"/>
          </p:cNvPicPr>
          <p:nvPr/>
        </p:nvPicPr>
        <p:blipFill>
          <a:blip r:embed="rId4" cstate="print"/>
          <a:srcRect/>
          <a:stretch>
            <a:fillRect/>
          </a:stretch>
        </p:blipFill>
        <p:spPr bwMode="auto">
          <a:xfrm>
            <a:off x="838200" y="5507975"/>
            <a:ext cx="2847975" cy="419100"/>
          </a:xfrm>
          <a:prstGeom prst="rect">
            <a:avLst/>
          </a:prstGeom>
          <a:noFill/>
          <a:ln w="9525">
            <a:noFill/>
            <a:miter lim="800000"/>
            <a:headEnd/>
            <a:tailEnd/>
          </a:ln>
        </p:spPr>
      </p:pic>
      <p:sp>
        <p:nvSpPr>
          <p:cNvPr id="29" name="Rectangle 28"/>
          <p:cNvSpPr/>
          <p:nvPr/>
        </p:nvSpPr>
        <p:spPr>
          <a:xfrm>
            <a:off x="457201" y="2459975"/>
            <a:ext cx="6705600" cy="2895600"/>
          </a:xfrm>
          <a:prstGeom prst="rect">
            <a:avLst/>
          </a:prstGeom>
          <a:ln>
            <a:noFill/>
          </a:ln>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30" name="TextBox 13"/>
          <p:cNvSpPr txBox="1">
            <a:spLocks noChangeArrowheads="1"/>
          </p:cNvSpPr>
          <p:nvPr/>
        </p:nvSpPr>
        <p:spPr bwMode="auto">
          <a:xfrm>
            <a:off x="2595338" y="2428443"/>
            <a:ext cx="3348262" cy="292470"/>
          </a:xfrm>
          <a:prstGeom prst="rect">
            <a:avLst/>
          </a:prstGeom>
          <a:noFill/>
          <a:ln w="9525">
            <a:noFill/>
            <a:miter lim="800000"/>
            <a:headEnd/>
            <a:tailEnd/>
          </a:ln>
        </p:spPr>
        <p:txBody>
          <a:bodyPr>
            <a:spAutoFit/>
          </a:bodyPr>
          <a:lstStyle/>
          <a:p>
            <a:pPr defTabSz="914400"/>
            <a:r>
              <a:rPr lang="en-US" b="1" dirty="0">
                <a:solidFill>
                  <a:srgbClr val="FFFFFF"/>
                </a:solidFill>
                <a:latin typeface="Calibri" pitchFamily="34" charset="0"/>
              </a:rPr>
              <a:t>Business Critical Applications</a:t>
            </a:r>
          </a:p>
        </p:txBody>
      </p:sp>
      <p:sp>
        <p:nvSpPr>
          <p:cNvPr id="33" name="Rectangle 32"/>
          <p:cNvSpPr/>
          <p:nvPr/>
        </p:nvSpPr>
        <p:spPr>
          <a:xfrm>
            <a:off x="1822706" y="4439276"/>
            <a:ext cx="1683537" cy="771679"/>
          </a:xfrm>
          <a:prstGeom prst="rect">
            <a:avLst/>
          </a:prstGeom>
          <a:gradFill flip="none" rotWithShape="1">
            <a:gsLst>
              <a:gs pos="0">
                <a:schemeClr val="accent1">
                  <a:tint val="66000"/>
                  <a:satMod val="160000"/>
                </a:schemeClr>
              </a:gs>
              <a:gs pos="24000">
                <a:schemeClr val="accent1">
                  <a:tint val="44500"/>
                  <a:satMod val="160000"/>
                </a:schemeClr>
              </a:gs>
              <a:gs pos="100000">
                <a:schemeClr val="accent1">
                  <a:tint val="23500"/>
                  <a:satMod val="160000"/>
                </a:schemeClr>
              </a:gs>
            </a:gsLst>
            <a:path path="rect">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fontAlgn="auto">
              <a:spcBef>
                <a:spcPts val="0"/>
              </a:spcBef>
              <a:spcAft>
                <a:spcPts val="0"/>
              </a:spcAft>
              <a:defRPr/>
            </a:pPr>
            <a:endParaRPr lang="en-US" sz="1000" b="1" dirty="0">
              <a:solidFill>
                <a:prstClr val="black"/>
              </a:solidFill>
            </a:endParaRPr>
          </a:p>
        </p:txBody>
      </p:sp>
      <p:sp>
        <p:nvSpPr>
          <p:cNvPr id="35" name="Rectangle 34"/>
          <p:cNvSpPr/>
          <p:nvPr/>
        </p:nvSpPr>
        <p:spPr>
          <a:xfrm>
            <a:off x="5420079" y="4441473"/>
            <a:ext cx="1620774" cy="771679"/>
          </a:xfrm>
          <a:prstGeom prst="rect">
            <a:avLst/>
          </a:prstGeom>
          <a:gradFill>
            <a:gsLst>
              <a:gs pos="0">
                <a:schemeClr val="accent1">
                  <a:tint val="66000"/>
                  <a:satMod val="160000"/>
                </a:schemeClr>
              </a:gs>
              <a:gs pos="24000">
                <a:schemeClr val="accent1">
                  <a:tint val="44500"/>
                  <a:satMod val="160000"/>
                </a:schemeClr>
              </a:gs>
              <a:gs pos="100000">
                <a:schemeClr val="accent1">
                  <a:tint val="23500"/>
                  <a:satMod val="160000"/>
                </a:schemeClr>
              </a:gs>
            </a:gsLst>
            <a:path path="rect">
              <a:fillToRect l="100000" t="10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fontAlgn="auto">
              <a:spcBef>
                <a:spcPts val="0"/>
              </a:spcBef>
              <a:spcAft>
                <a:spcPts val="0"/>
              </a:spcAft>
              <a:defRPr/>
            </a:pPr>
            <a:endParaRPr lang="en-US" sz="1000" b="1" dirty="0">
              <a:solidFill>
                <a:prstClr val="black"/>
              </a:solidFill>
            </a:endParaRPr>
          </a:p>
        </p:txBody>
      </p:sp>
      <p:sp>
        <p:nvSpPr>
          <p:cNvPr id="36" name="TextBox 47"/>
          <p:cNvSpPr txBox="1">
            <a:spLocks noChangeArrowheads="1"/>
          </p:cNvSpPr>
          <p:nvPr/>
        </p:nvSpPr>
        <p:spPr bwMode="auto">
          <a:xfrm>
            <a:off x="559171" y="3156408"/>
            <a:ext cx="1262076" cy="456905"/>
          </a:xfrm>
          <a:prstGeom prst="rect">
            <a:avLst/>
          </a:prstGeom>
          <a:noFill/>
          <a:ln w="9525">
            <a:noFill/>
            <a:miter lim="800000"/>
            <a:headEnd/>
            <a:tailEnd/>
          </a:ln>
        </p:spPr>
        <p:txBody>
          <a:bodyPr>
            <a:spAutoFit/>
          </a:bodyPr>
          <a:lstStyle/>
          <a:p>
            <a:pPr algn="ctr" defTabSz="914400"/>
            <a:r>
              <a:rPr lang="en-US" sz="1400" b="1" dirty="0">
                <a:solidFill>
                  <a:srgbClr val="FFFFFF"/>
                </a:solidFill>
                <a:latin typeface="Calibri" pitchFamily="34" charset="0"/>
              </a:rPr>
              <a:t>Business Applications</a:t>
            </a:r>
          </a:p>
        </p:txBody>
      </p:sp>
      <p:sp>
        <p:nvSpPr>
          <p:cNvPr id="37" name="TextBox 49"/>
          <p:cNvSpPr txBox="1">
            <a:spLocks noChangeArrowheads="1"/>
          </p:cNvSpPr>
          <p:nvPr/>
        </p:nvSpPr>
        <p:spPr bwMode="auto">
          <a:xfrm>
            <a:off x="512365" y="4435560"/>
            <a:ext cx="1262076" cy="583683"/>
          </a:xfrm>
          <a:prstGeom prst="rect">
            <a:avLst/>
          </a:prstGeom>
          <a:noFill/>
          <a:ln w="9525">
            <a:noFill/>
            <a:miter lim="800000"/>
            <a:headEnd/>
            <a:tailEnd/>
          </a:ln>
        </p:spPr>
        <p:txBody>
          <a:bodyPr>
            <a:spAutoFit/>
          </a:bodyPr>
          <a:lstStyle/>
          <a:p>
            <a:pPr algn="ctr" defTabSz="914400"/>
            <a:r>
              <a:rPr lang="en-US" sz="1400" b="1" dirty="0">
                <a:solidFill>
                  <a:srgbClr val="FFFFFF"/>
                </a:solidFill>
                <a:latin typeface="Calibri" pitchFamily="34" charset="0"/>
              </a:rPr>
              <a:t>Microsoft</a:t>
            </a:r>
          </a:p>
          <a:p>
            <a:pPr algn="ctr" defTabSz="914400"/>
            <a:r>
              <a:rPr lang="en-US" sz="1400" b="1" dirty="0">
                <a:solidFill>
                  <a:srgbClr val="FFFFFF"/>
                </a:solidFill>
                <a:latin typeface="Calibri" pitchFamily="34" charset="0"/>
              </a:rPr>
              <a:t>Server</a:t>
            </a:r>
          </a:p>
          <a:p>
            <a:pPr algn="ctr" defTabSz="914400"/>
            <a:r>
              <a:rPr lang="en-US" sz="1400" b="1" dirty="0">
                <a:solidFill>
                  <a:srgbClr val="FFFFFF"/>
                </a:solidFill>
                <a:latin typeface="Calibri" pitchFamily="34" charset="0"/>
              </a:rPr>
              <a:t>Applications</a:t>
            </a:r>
          </a:p>
        </p:txBody>
      </p:sp>
      <p:cxnSp>
        <p:nvCxnSpPr>
          <p:cNvPr id="38" name="Straight Connector 37"/>
          <p:cNvCxnSpPr/>
          <p:nvPr/>
        </p:nvCxnSpPr>
        <p:spPr>
          <a:xfrm flipV="1">
            <a:off x="629379" y="4338775"/>
            <a:ext cx="6427393" cy="125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0" name="Picture 2" descr="https://mediabank.partners.extranet.microsoft.com/transfer/rad8E61E/0/SQL08_h_rgb.png"/>
          <p:cNvPicPr>
            <a:picLocks noChangeAspect="1" noChangeArrowheads="1"/>
          </p:cNvPicPr>
          <p:nvPr/>
        </p:nvPicPr>
        <p:blipFill>
          <a:blip r:embed="rId5" cstate="print"/>
          <a:srcRect/>
          <a:stretch>
            <a:fillRect/>
          </a:stretch>
        </p:blipFill>
        <p:spPr bwMode="auto">
          <a:xfrm>
            <a:off x="1924887" y="4926378"/>
            <a:ext cx="1417537" cy="229707"/>
          </a:xfrm>
          <a:prstGeom prst="rect">
            <a:avLst/>
          </a:prstGeom>
          <a:noFill/>
          <a:ln w="9525">
            <a:noFill/>
            <a:miter lim="800000"/>
            <a:headEnd/>
            <a:tailEnd/>
          </a:ln>
        </p:spPr>
      </p:pic>
      <p:pic>
        <p:nvPicPr>
          <p:cNvPr id="41" name="Picture 4" descr="https://mediabank.partners.extranet.microsoft.com/transfer/rad8E61E/1/ExchSvr07_bL.png"/>
          <p:cNvPicPr>
            <a:picLocks noChangeAspect="1" noChangeArrowheads="1"/>
          </p:cNvPicPr>
          <p:nvPr/>
        </p:nvPicPr>
        <p:blipFill>
          <a:blip r:embed="rId6" cstate="print"/>
          <a:srcRect/>
          <a:stretch>
            <a:fillRect/>
          </a:stretch>
        </p:blipFill>
        <p:spPr bwMode="auto">
          <a:xfrm>
            <a:off x="5592430" y="4920228"/>
            <a:ext cx="1364045" cy="180753"/>
          </a:xfrm>
          <a:prstGeom prst="rect">
            <a:avLst/>
          </a:prstGeom>
          <a:noFill/>
          <a:ln w="9525">
            <a:noFill/>
            <a:miter lim="800000"/>
            <a:headEnd/>
            <a:tailEnd/>
          </a:ln>
        </p:spPr>
      </p:pic>
      <p:pic>
        <p:nvPicPr>
          <p:cNvPr id="55" name="Picture 4"/>
          <p:cNvPicPr>
            <a:picLocks noChangeAspect="1" noChangeArrowheads="1"/>
          </p:cNvPicPr>
          <p:nvPr/>
        </p:nvPicPr>
        <p:blipFill>
          <a:blip r:embed="rId7" cstate="print"/>
          <a:srcRect/>
          <a:stretch>
            <a:fillRect/>
          </a:stretch>
        </p:blipFill>
        <p:spPr bwMode="auto">
          <a:xfrm>
            <a:off x="7239000" y="3679175"/>
            <a:ext cx="1524000" cy="990600"/>
          </a:xfrm>
          <a:prstGeom prst="rect">
            <a:avLst/>
          </a:prstGeom>
          <a:noFill/>
          <a:ln w="9525">
            <a:noFill/>
            <a:miter lim="800000"/>
            <a:headEnd/>
            <a:tailEnd/>
          </a:ln>
        </p:spPr>
      </p:pic>
      <p:grpSp>
        <p:nvGrpSpPr>
          <p:cNvPr id="2" name="Group 47"/>
          <p:cNvGrpSpPr/>
          <p:nvPr/>
        </p:nvGrpSpPr>
        <p:grpSpPr>
          <a:xfrm>
            <a:off x="1805047" y="2789589"/>
            <a:ext cx="5068718" cy="1489969"/>
            <a:chOff x="6300847" y="39690"/>
            <a:chExt cx="5068718" cy="1715957"/>
          </a:xfrm>
          <a:solidFill>
            <a:schemeClr val="bg1">
              <a:lumMod val="65000"/>
            </a:schemeClr>
          </a:solidFill>
        </p:grpSpPr>
        <p:sp>
          <p:nvSpPr>
            <p:cNvPr id="56" name="Rounded Rectangle 55"/>
            <p:cNvSpPr/>
            <p:nvPr/>
          </p:nvSpPr>
          <p:spPr bwMode="auto">
            <a:xfrm>
              <a:off x="6306204" y="68613"/>
              <a:ext cx="2362200" cy="1687034"/>
            </a:xfrm>
            <a:prstGeom prst="roundRect">
              <a:avLst>
                <a:gd name="adj" fmla="val 13686"/>
              </a:avLst>
            </a:prstGeom>
            <a:gradFill>
              <a:gsLst>
                <a:gs pos="0">
                  <a:schemeClr val="tx1">
                    <a:lumMod val="65000"/>
                    <a:lumOff val="35000"/>
                  </a:schemeClr>
                </a:gs>
                <a:gs pos="15000">
                  <a:schemeClr val="dk1">
                    <a:tint val="92000"/>
                    <a:shade val="99000"/>
                    <a:satMod val="170000"/>
                  </a:schemeClr>
                </a:gs>
                <a:gs pos="62000">
                  <a:schemeClr val="dk1">
                    <a:tint val="96000"/>
                    <a:shade val="80000"/>
                    <a:satMod val="170000"/>
                  </a:schemeClr>
                </a:gs>
                <a:gs pos="97000">
                  <a:schemeClr val="dk1">
                    <a:tint val="98000"/>
                    <a:shade val="63000"/>
                    <a:satMod val="170000"/>
                  </a:schemeClr>
                </a:gs>
                <a:gs pos="100000">
                  <a:schemeClr val="dk1">
                    <a:shade val="62000"/>
                    <a:satMod val="170000"/>
                  </a:schemeClr>
                </a:gs>
              </a:gsLst>
              <a:path path="circle">
                <a:fillToRect l="50000" t="50000" r="50000" b="50000"/>
              </a:path>
            </a:gradFill>
            <a:ln>
              <a:noFill/>
              <a:headEnd/>
              <a:tailEnd/>
            </a:ln>
            <a:effectLst/>
            <a:scene3d>
              <a:camera prst="orthographicFront">
                <a:rot lat="0" lon="0" rev="0"/>
              </a:camera>
              <a:lightRig rig="contrasting" dir="tl">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lIns="147687" tIns="492289" rIns="147687" bIns="73843"/>
            <a:lstStyle/>
            <a:p>
              <a:pPr marL="286922" indent="-286922" defTabSz="1106012" eaLnBrk="0" fontAlgn="auto" hangingPunct="0">
                <a:lnSpc>
                  <a:spcPct val="90000"/>
                </a:lnSpc>
                <a:spcBef>
                  <a:spcPct val="30000"/>
                </a:spcBef>
                <a:spcAft>
                  <a:spcPts val="0"/>
                </a:spcAft>
                <a:buClr>
                  <a:srgbClr val="050595"/>
                </a:buClr>
                <a:buSzPct val="95000"/>
                <a:buFontTx/>
                <a:buBlip>
                  <a:blip r:embed="rId8"/>
                </a:buBlip>
                <a:tabLst>
                  <a:tab pos="514476" algn="l"/>
                </a:tabLst>
                <a:defRPr/>
              </a:pPr>
              <a:endParaRPr lang="en-US" sz="1600" dirty="0">
                <a:solidFill>
                  <a:srgbClr val="000000"/>
                </a:solidFill>
                <a:latin typeface="Segoe"/>
              </a:endParaRPr>
            </a:p>
          </p:txBody>
        </p:sp>
        <p:sp>
          <p:nvSpPr>
            <p:cNvPr id="50" name="Rounded Rectangle 49"/>
            <p:cNvSpPr/>
            <p:nvPr/>
          </p:nvSpPr>
          <p:spPr bwMode="auto">
            <a:xfrm>
              <a:off x="9007365" y="48273"/>
              <a:ext cx="2271371" cy="1687033"/>
            </a:xfrm>
            <a:prstGeom prst="roundRect">
              <a:avLst>
                <a:gd name="adj" fmla="val 13686"/>
              </a:avLst>
            </a:prstGeom>
            <a:gradFill>
              <a:gsLst>
                <a:gs pos="0">
                  <a:schemeClr val="tx1">
                    <a:lumMod val="65000"/>
                    <a:lumOff val="35000"/>
                  </a:schemeClr>
                </a:gs>
                <a:gs pos="15000">
                  <a:schemeClr val="dk1">
                    <a:tint val="92000"/>
                    <a:shade val="99000"/>
                    <a:satMod val="170000"/>
                  </a:schemeClr>
                </a:gs>
                <a:gs pos="62000">
                  <a:schemeClr val="dk1">
                    <a:tint val="96000"/>
                    <a:shade val="80000"/>
                    <a:satMod val="170000"/>
                  </a:schemeClr>
                </a:gs>
                <a:gs pos="97000">
                  <a:schemeClr val="dk1">
                    <a:tint val="98000"/>
                    <a:shade val="63000"/>
                    <a:satMod val="170000"/>
                  </a:schemeClr>
                </a:gs>
                <a:gs pos="100000">
                  <a:schemeClr val="dk1">
                    <a:shade val="62000"/>
                    <a:satMod val="170000"/>
                  </a:schemeClr>
                </a:gs>
              </a:gsLst>
              <a:path path="circle">
                <a:fillToRect l="50000" t="50000" r="50000" b="50000"/>
              </a:path>
            </a:gradFill>
            <a:ln>
              <a:noFill/>
              <a:headEnd/>
              <a:tailEnd/>
            </a:ln>
            <a:effectLst/>
            <a:scene3d>
              <a:camera prst="orthographicFront">
                <a:rot lat="0" lon="0" rev="0"/>
              </a:camera>
              <a:lightRig rig="contrasting" dir="tl">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lIns="147687" tIns="492289" rIns="147687" bIns="73843"/>
            <a:lstStyle/>
            <a:p>
              <a:pPr marL="286922" indent="-286922" defTabSz="1106012" eaLnBrk="0" hangingPunct="0">
                <a:lnSpc>
                  <a:spcPct val="90000"/>
                </a:lnSpc>
                <a:spcBef>
                  <a:spcPct val="30000"/>
                </a:spcBef>
                <a:buClr>
                  <a:srgbClr val="050595"/>
                </a:buClr>
                <a:buSzPct val="95000"/>
                <a:buBlip>
                  <a:blip r:embed="rId8"/>
                </a:buBlip>
                <a:tabLst>
                  <a:tab pos="514476" algn="l"/>
                </a:tabLst>
                <a:defRPr/>
              </a:pPr>
              <a:endParaRPr lang="en-US" sz="1600" dirty="0">
                <a:solidFill>
                  <a:srgbClr val="000000"/>
                </a:solidFill>
                <a:latin typeface="Segoe"/>
              </a:endParaRPr>
            </a:p>
          </p:txBody>
        </p:sp>
        <p:sp>
          <p:nvSpPr>
            <p:cNvPr id="51" name="Rectangle 50"/>
            <p:cNvSpPr/>
            <p:nvPr/>
          </p:nvSpPr>
          <p:spPr bwMode="auto">
            <a:xfrm>
              <a:off x="6383976" y="39690"/>
              <a:ext cx="2244436" cy="602574"/>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fontAlgn="auto">
                <a:spcBef>
                  <a:spcPts val="0"/>
                </a:spcBef>
                <a:spcAft>
                  <a:spcPts val="0"/>
                </a:spcAft>
                <a:defRPr/>
              </a:pPr>
              <a:r>
                <a:rPr lang="en-US" sz="1400" b="1" dirty="0">
                  <a:ln w="18415" cmpd="sng">
                    <a:noFill/>
                    <a:prstDash val="solid"/>
                  </a:ln>
                  <a:solidFill>
                    <a:schemeClr val="bg1"/>
                  </a:solidFill>
                  <a:latin typeface="+mn-lt"/>
                </a:rPr>
                <a:t>Enterprise Applications</a:t>
              </a:r>
            </a:p>
          </p:txBody>
        </p:sp>
        <p:sp>
          <p:nvSpPr>
            <p:cNvPr id="52" name="Rectangle 51"/>
            <p:cNvSpPr/>
            <p:nvPr/>
          </p:nvSpPr>
          <p:spPr bwMode="auto">
            <a:xfrm>
              <a:off x="9007365" y="47662"/>
              <a:ext cx="2362200" cy="602574"/>
            </a:xfrm>
            <a:prstGeom prst="rect">
              <a:avLst/>
            </a:prstGeom>
            <a:noFill/>
            <a:effectLst>
              <a:outerShdw blurRad="50800" dist="38100" dir="2700000" algn="tl" rotWithShape="0">
                <a:prstClr val="black">
                  <a:alpha val="40000"/>
                </a:prstClr>
              </a:outerShdw>
            </a:effectLst>
          </p:spPr>
          <p:txBody>
            <a:bodyPr lIns="91436" tIns="45718" rIns="91436" bIns="45718">
              <a:spAutoFit/>
            </a:bodyPr>
            <a:lstStyle/>
            <a:p>
              <a:pPr algn="ctr" defTabSz="914363">
                <a:defRPr/>
              </a:pPr>
              <a:r>
                <a:rPr lang="en-US" sz="1400" b="1" dirty="0">
                  <a:ln w="18415" cmpd="sng">
                    <a:noFill/>
                    <a:prstDash val="solid"/>
                  </a:ln>
                  <a:solidFill>
                    <a:schemeClr val="bg1"/>
                  </a:solidFill>
                </a:rPr>
                <a:t>LOB Customer </a:t>
              </a:r>
            </a:p>
            <a:p>
              <a:pPr algn="ctr" defTabSz="914363">
                <a:defRPr/>
              </a:pPr>
              <a:r>
                <a:rPr lang="en-US" sz="1400" b="1" dirty="0">
                  <a:ln w="18415" cmpd="sng">
                    <a:noFill/>
                    <a:prstDash val="solid"/>
                  </a:ln>
                  <a:solidFill>
                    <a:schemeClr val="bg1"/>
                  </a:solidFill>
                </a:rPr>
                <a:t>Applications</a:t>
              </a:r>
            </a:p>
          </p:txBody>
        </p:sp>
        <p:sp>
          <p:nvSpPr>
            <p:cNvPr id="53" name="TextBox 16"/>
            <p:cNvSpPr txBox="1">
              <a:spLocks noChangeArrowheads="1"/>
            </p:cNvSpPr>
            <p:nvPr/>
          </p:nvSpPr>
          <p:spPr bwMode="auto">
            <a:xfrm>
              <a:off x="9059815" y="643870"/>
              <a:ext cx="2209800" cy="850698"/>
            </a:xfrm>
            <a:prstGeom prst="rect">
              <a:avLst/>
            </a:prstGeom>
            <a:noFill/>
            <a:ln w="9525">
              <a:noFill/>
              <a:miter lim="800000"/>
              <a:headEnd/>
              <a:tailEnd/>
            </a:ln>
          </p:spPr>
          <p:txBody>
            <a:bodyPr>
              <a:spAutoFit/>
            </a:bodyPr>
            <a:lstStyle/>
            <a:p>
              <a:pPr algn="ctr">
                <a:spcBef>
                  <a:spcPts val="0"/>
                </a:spcBef>
              </a:pPr>
              <a:r>
                <a:rPr lang="en-US" sz="1400" b="1" dirty="0">
                  <a:solidFill>
                    <a:schemeClr val="bg1"/>
                  </a:solidFill>
                  <a:latin typeface="Calibri" pitchFamily="34" charset="0"/>
                </a:rPr>
                <a:t>HR</a:t>
              </a:r>
            </a:p>
            <a:p>
              <a:pPr algn="ctr">
                <a:spcBef>
                  <a:spcPts val="0"/>
                </a:spcBef>
              </a:pPr>
              <a:r>
                <a:rPr lang="en-US" sz="1400" b="1" dirty="0">
                  <a:solidFill>
                    <a:schemeClr val="bg1"/>
                  </a:solidFill>
                  <a:latin typeface="Calibri" pitchFamily="34" charset="0"/>
                </a:rPr>
                <a:t>Finance</a:t>
              </a:r>
            </a:p>
            <a:p>
              <a:pPr algn="ctr">
                <a:spcBef>
                  <a:spcPts val="0"/>
                </a:spcBef>
              </a:pPr>
              <a:r>
                <a:rPr lang="en-US" sz="1400" b="1" dirty="0">
                  <a:solidFill>
                    <a:schemeClr val="bg1"/>
                  </a:solidFill>
                  <a:latin typeface="Calibri" pitchFamily="34" charset="0"/>
                </a:rPr>
                <a:t>Marketing</a:t>
              </a:r>
            </a:p>
          </p:txBody>
        </p:sp>
        <p:sp>
          <p:nvSpPr>
            <p:cNvPr id="54" name="TextBox 15"/>
            <p:cNvSpPr txBox="1">
              <a:spLocks noChangeArrowheads="1"/>
            </p:cNvSpPr>
            <p:nvPr/>
          </p:nvSpPr>
          <p:spPr bwMode="auto">
            <a:xfrm>
              <a:off x="6300847" y="643587"/>
              <a:ext cx="2209800" cy="1098821"/>
            </a:xfrm>
            <a:prstGeom prst="rect">
              <a:avLst/>
            </a:prstGeom>
            <a:noFill/>
            <a:ln w="9525">
              <a:noFill/>
              <a:miter lim="800000"/>
              <a:headEnd/>
              <a:tailEnd/>
            </a:ln>
          </p:spPr>
          <p:txBody>
            <a:bodyPr>
              <a:spAutoFit/>
            </a:bodyPr>
            <a:lstStyle/>
            <a:p>
              <a:pPr algn="ctr">
                <a:spcAft>
                  <a:spcPts val="0"/>
                </a:spcAft>
              </a:pPr>
              <a:r>
                <a:rPr lang="en-US" sz="1400" b="1" dirty="0">
                  <a:solidFill>
                    <a:schemeClr val="bg1"/>
                  </a:solidFill>
                  <a:latin typeface="Calibri" pitchFamily="34" charset="0"/>
                </a:rPr>
                <a:t>ERP (SAP)</a:t>
              </a:r>
            </a:p>
            <a:p>
              <a:pPr algn="ctr">
                <a:spcAft>
                  <a:spcPts val="0"/>
                </a:spcAft>
              </a:pPr>
              <a:r>
                <a:rPr lang="en-US" sz="1400" b="1" dirty="0">
                  <a:solidFill>
                    <a:schemeClr val="bg1"/>
                  </a:solidFill>
                  <a:latin typeface="Calibri" pitchFamily="34" charset="0"/>
                </a:rPr>
                <a:t>ERM</a:t>
              </a:r>
            </a:p>
            <a:p>
              <a:pPr algn="ctr">
                <a:spcAft>
                  <a:spcPts val="0"/>
                </a:spcAft>
              </a:pPr>
              <a:r>
                <a:rPr lang="en-US" sz="1400" b="1" dirty="0">
                  <a:solidFill>
                    <a:schemeClr val="bg1"/>
                  </a:solidFill>
                  <a:latin typeface="Calibri" pitchFamily="34" charset="0"/>
                </a:rPr>
                <a:t>SCM</a:t>
              </a:r>
            </a:p>
            <a:p>
              <a:pPr algn="ctr">
                <a:spcAft>
                  <a:spcPts val="0"/>
                </a:spcAft>
              </a:pPr>
              <a:r>
                <a:rPr lang="en-US" sz="1400" b="1" dirty="0">
                  <a:solidFill>
                    <a:schemeClr val="bg1"/>
                  </a:solidFill>
                  <a:latin typeface="Calibri" pitchFamily="34" charset="0"/>
                </a:rPr>
                <a:t>PLM</a:t>
              </a:r>
            </a:p>
          </p:txBody>
        </p:sp>
      </p:grpSp>
      <p:sp>
        <p:nvSpPr>
          <p:cNvPr id="31" name="TextBox 30"/>
          <p:cNvSpPr txBox="1"/>
          <p:nvPr/>
        </p:nvSpPr>
        <p:spPr>
          <a:xfrm>
            <a:off x="2033343" y="4527880"/>
            <a:ext cx="1255295" cy="307777"/>
          </a:xfrm>
          <a:prstGeom prst="rect">
            <a:avLst/>
          </a:prstGeom>
          <a:noFill/>
        </p:spPr>
        <p:txBody>
          <a:bodyPr wrap="square" rtlCol="0">
            <a:spAutoFit/>
          </a:bodyPr>
          <a:lstStyle/>
          <a:p>
            <a:r>
              <a:rPr lang="en-US" sz="1400" b="1" dirty="0" smtClean="0">
                <a:solidFill>
                  <a:prstClr val="black"/>
                </a:solidFill>
              </a:rPr>
              <a:t>Database</a:t>
            </a:r>
          </a:p>
        </p:txBody>
      </p:sp>
      <p:sp>
        <p:nvSpPr>
          <p:cNvPr id="45" name="Rectangle 44"/>
          <p:cNvSpPr/>
          <p:nvPr/>
        </p:nvSpPr>
        <p:spPr>
          <a:xfrm>
            <a:off x="3645728" y="4453347"/>
            <a:ext cx="1620774" cy="771679"/>
          </a:xfrm>
          <a:prstGeom prst="rect">
            <a:avLst/>
          </a:prstGeom>
          <a:gradFill>
            <a:gsLst>
              <a:gs pos="0">
                <a:schemeClr val="accent1">
                  <a:tint val="66000"/>
                  <a:satMod val="160000"/>
                </a:schemeClr>
              </a:gs>
              <a:gs pos="24000">
                <a:schemeClr val="accent1">
                  <a:tint val="44500"/>
                  <a:satMod val="160000"/>
                </a:schemeClr>
              </a:gs>
              <a:gs pos="100000">
                <a:schemeClr val="accent1">
                  <a:tint val="23500"/>
                  <a:satMod val="160000"/>
                </a:schemeClr>
              </a:gs>
            </a:gsLst>
            <a:path path="rect">
              <a:fillToRect l="100000" t="10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fontAlgn="auto">
              <a:spcBef>
                <a:spcPts val="0"/>
              </a:spcBef>
              <a:spcAft>
                <a:spcPts val="0"/>
              </a:spcAft>
              <a:defRPr/>
            </a:pPr>
            <a:endParaRPr lang="en-US" sz="1000" b="1" dirty="0">
              <a:solidFill>
                <a:prstClr val="black"/>
              </a:solidFill>
            </a:endParaRPr>
          </a:p>
        </p:txBody>
      </p:sp>
      <p:sp>
        <p:nvSpPr>
          <p:cNvPr id="32" name="TextBox 31"/>
          <p:cNvSpPr txBox="1"/>
          <p:nvPr/>
        </p:nvSpPr>
        <p:spPr>
          <a:xfrm>
            <a:off x="5349240" y="4511040"/>
            <a:ext cx="1752600" cy="307777"/>
          </a:xfrm>
          <a:prstGeom prst="rect">
            <a:avLst/>
          </a:prstGeom>
          <a:noFill/>
        </p:spPr>
        <p:txBody>
          <a:bodyPr wrap="square" rtlCol="0">
            <a:spAutoFit/>
          </a:bodyPr>
          <a:lstStyle/>
          <a:p>
            <a:r>
              <a:rPr lang="en-US" sz="1400" b="1" dirty="0" smtClean="0"/>
              <a:t>Communication</a:t>
            </a:r>
            <a:endParaRPr lang="en-US" sz="1400" b="1" dirty="0"/>
          </a:p>
        </p:txBody>
      </p:sp>
      <p:sp>
        <p:nvSpPr>
          <p:cNvPr id="46" name="TextBox 45"/>
          <p:cNvSpPr txBox="1"/>
          <p:nvPr/>
        </p:nvSpPr>
        <p:spPr>
          <a:xfrm>
            <a:off x="3752606" y="4524499"/>
            <a:ext cx="1555666" cy="307777"/>
          </a:xfrm>
          <a:prstGeom prst="rect">
            <a:avLst/>
          </a:prstGeom>
          <a:noFill/>
        </p:spPr>
        <p:txBody>
          <a:bodyPr wrap="square" rtlCol="0">
            <a:spAutoFit/>
          </a:bodyPr>
          <a:lstStyle/>
          <a:p>
            <a:r>
              <a:rPr lang="en-US" sz="1400" b="1" dirty="0" smtClean="0"/>
              <a:t>Collaboration</a:t>
            </a:r>
            <a:endParaRPr lang="en-US" sz="1400" b="1" dirty="0"/>
          </a:p>
        </p:txBody>
      </p:sp>
      <p:pic>
        <p:nvPicPr>
          <p:cNvPr id="43" name="Picture 6" descr="https://mediabank.partners.extranet.microsoft.com/transfer/rad8E61E/2/ofc-ShrPtSvr07-2_rgb.png"/>
          <p:cNvPicPr>
            <a:picLocks noChangeAspect="1" noChangeArrowheads="1"/>
          </p:cNvPicPr>
          <p:nvPr/>
        </p:nvPicPr>
        <p:blipFill>
          <a:blip r:embed="rId9" cstate="print"/>
          <a:srcRect/>
          <a:stretch>
            <a:fillRect/>
          </a:stretch>
        </p:blipFill>
        <p:spPr bwMode="auto">
          <a:xfrm>
            <a:off x="3810001" y="4871402"/>
            <a:ext cx="1328942" cy="3012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57"/>
          <p:cNvSpPr>
            <a:spLocks noGrp="1"/>
          </p:cNvSpPr>
          <p:nvPr>
            <p:ph type="sldNum" sz="quarter" idx="12"/>
          </p:nvPr>
        </p:nvSpPr>
        <p:spPr/>
        <p:txBody>
          <a:bodyPr/>
          <a:lstStyle/>
          <a:p>
            <a:fld id="{AFCF9B66-B481-409E-8814-1EB36BDD7850}" type="slidenum">
              <a:rPr lang="en-US" smtClean="0"/>
              <a:pPr/>
              <a:t>11</a:t>
            </a:fld>
            <a:endParaRPr lang="en-US" dirty="0"/>
          </a:p>
        </p:txBody>
      </p:sp>
      <p:sp>
        <p:nvSpPr>
          <p:cNvPr id="152" name="Rectangle 151"/>
          <p:cNvSpPr/>
          <p:nvPr/>
        </p:nvSpPr>
        <p:spPr bwMode="auto">
          <a:xfrm>
            <a:off x="4286175" y="902825"/>
            <a:ext cx="2268829" cy="5428702"/>
          </a:xfrm>
          <a:prstGeom prst="rect">
            <a:avLst/>
          </a:prstGeom>
          <a:gradFill flip="none" rotWithShape="1">
            <a:gsLst>
              <a:gs pos="0">
                <a:srgbClr val="000000">
                  <a:alpha val="0"/>
                </a:srgbClr>
              </a:gs>
              <a:gs pos="100000">
                <a:srgbClr val="000000">
                  <a:alpha val="36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000" dirty="0" smtClean="0">
              <a:solidFill>
                <a:srgbClr val="FFFFFF"/>
              </a:solidFill>
            </a:endParaRPr>
          </a:p>
        </p:txBody>
      </p:sp>
      <p:sp>
        <p:nvSpPr>
          <p:cNvPr id="149" name="Freeform 9"/>
          <p:cNvSpPr>
            <a:spLocks/>
          </p:cNvSpPr>
          <p:nvPr/>
        </p:nvSpPr>
        <p:spPr bwMode="ltGray">
          <a:xfrm>
            <a:off x="16334" y="5029201"/>
            <a:ext cx="9127666" cy="1828803"/>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rgbClr val="000000">
                  <a:alpha val="49000"/>
                </a:srgbClr>
              </a:gs>
              <a:gs pos="100000">
                <a:srgbClr val="000000">
                  <a:alpha val="74000"/>
                </a:srgbClr>
              </a:gs>
            </a:gsLst>
            <a:lin ang="16200000" scaled="1"/>
            <a:tileRect/>
          </a:gradFill>
          <a:ln>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305685" fontAlgn="base">
              <a:spcBef>
                <a:spcPct val="0"/>
              </a:spcBef>
              <a:spcAft>
                <a:spcPct val="0"/>
              </a:spcAft>
            </a:pPr>
            <a:endParaRPr lang="en-US" sz="5400" dirty="0" smtClean="0">
              <a:solidFill>
                <a:srgbClr val="000000"/>
              </a:solidFill>
            </a:endParaRPr>
          </a:p>
        </p:txBody>
      </p:sp>
      <p:sp>
        <p:nvSpPr>
          <p:cNvPr id="148" name="Rectangle 147"/>
          <p:cNvSpPr/>
          <p:nvPr/>
        </p:nvSpPr>
        <p:spPr bwMode="auto">
          <a:xfrm>
            <a:off x="6621252" y="914400"/>
            <a:ext cx="2286595" cy="5428702"/>
          </a:xfrm>
          <a:prstGeom prst="rect">
            <a:avLst/>
          </a:prstGeom>
          <a:gradFill flip="none" rotWithShape="1">
            <a:gsLst>
              <a:gs pos="0">
                <a:srgbClr val="000000">
                  <a:alpha val="0"/>
                </a:srgbClr>
              </a:gs>
              <a:gs pos="100000">
                <a:srgbClr val="000000">
                  <a:alpha val="36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000" dirty="0" smtClean="0">
              <a:solidFill>
                <a:srgbClr val="FFFFFF"/>
              </a:solidFill>
            </a:endParaRPr>
          </a:p>
        </p:txBody>
      </p:sp>
      <p:sp>
        <p:nvSpPr>
          <p:cNvPr id="141" name="Rounded Rectangle 140"/>
          <p:cNvSpPr/>
          <p:nvPr/>
        </p:nvSpPr>
        <p:spPr bwMode="invGray">
          <a:xfrm>
            <a:off x="341798" y="993900"/>
            <a:ext cx="3715718" cy="4842164"/>
          </a:xfrm>
          <a:prstGeom prst="roundRect">
            <a:avLst>
              <a:gd name="adj" fmla="val 8775"/>
            </a:avLst>
          </a:prstGeom>
          <a:gradFill flip="none" rotWithShape="1">
            <a:gsLst>
              <a:gs pos="0">
                <a:schemeClr val="bg1">
                  <a:lumMod val="75000"/>
                </a:schemeClr>
              </a:gs>
              <a:gs pos="50000">
                <a:srgbClr val="A6A6A6">
                  <a:tint val="44500"/>
                  <a:satMod val="160000"/>
                  <a:alpha val="47000"/>
                </a:srgbClr>
              </a:gs>
              <a:gs pos="80000">
                <a:srgbClr val="A6A6A6">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spcBef>
                <a:spcPct val="20000"/>
              </a:spcBef>
              <a:buClr>
                <a:srgbClr val="0099E1"/>
              </a:buClr>
            </a:pPr>
            <a:endParaRPr lang="en-US" sz="1600" dirty="0" smtClean="0">
              <a:solidFill>
                <a:prstClr val="black"/>
              </a:solidFill>
            </a:endParaRPr>
          </a:p>
        </p:txBody>
      </p:sp>
      <p:graphicFrame>
        <p:nvGraphicFramePr>
          <p:cNvPr id="67" name="Table 66"/>
          <p:cNvGraphicFramePr>
            <a:graphicFrameLocks noGrp="1"/>
          </p:cNvGraphicFramePr>
          <p:nvPr/>
        </p:nvGraphicFramePr>
        <p:xfrm>
          <a:off x="513292" y="1603500"/>
          <a:ext cx="3372728" cy="4084320"/>
        </p:xfrm>
        <a:graphic>
          <a:graphicData uri="http://schemas.openxmlformats.org/drawingml/2006/table">
            <a:tbl>
              <a:tblPr firstRow="1" bandRow="1">
                <a:tableStyleId>{5940675A-B579-460E-94D1-54222C63F5DA}</a:tableStyleId>
              </a:tblPr>
              <a:tblGrid>
                <a:gridCol w="1884760"/>
                <a:gridCol w="743984"/>
                <a:gridCol w="743984"/>
              </a:tblGrid>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pitchFamily="34" charset="0"/>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10196"/>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10196"/>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10196"/>
                      </a:srgbClr>
                    </a:soli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pitchFamily="34" charset="0"/>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30196"/>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30196"/>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30196"/>
                      </a:srgbClr>
                    </a:soli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pitchFamily="34" charset="0"/>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pitchFamily="34" charset="0"/>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69804"/>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69804"/>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69804"/>
                      </a:srgbClr>
                    </a:soli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pitchFamily="34" charset="0"/>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9804"/>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9804"/>
                      </a:srgbClr>
                    </a:soli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9804"/>
                      </a:srgbClr>
                    </a:solidFill>
                  </a:tcPr>
                </a:tc>
              </a:tr>
            </a:tbl>
          </a:graphicData>
        </a:graphic>
      </p:graphicFrame>
      <p:pic>
        <p:nvPicPr>
          <p:cNvPr id="74" name="Picture 2" descr="C:\Users\Shows\Pictures\DVD_ART34\Logos\MICROSOFT\Microsoft corporate Logo Black MS generic brand.png"/>
          <p:cNvPicPr>
            <a:picLocks noChangeAspect="1" noChangeArrowheads="1"/>
          </p:cNvPicPr>
          <p:nvPr/>
        </p:nvPicPr>
        <p:blipFill>
          <a:blip r:embed="rId3" cstate="print">
            <a:lum bright="-100000"/>
          </a:blip>
          <a:srcRect/>
          <a:stretch>
            <a:fillRect/>
          </a:stretch>
        </p:blipFill>
        <p:spPr bwMode="auto">
          <a:xfrm>
            <a:off x="2358502" y="1334587"/>
            <a:ext cx="744922" cy="131636"/>
          </a:xfrm>
          <a:prstGeom prst="rect">
            <a:avLst/>
          </a:prstGeom>
          <a:noFill/>
        </p:spPr>
      </p:pic>
      <p:grpSp>
        <p:nvGrpSpPr>
          <p:cNvPr id="2" name="x mark"/>
          <p:cNvGrpSpPr>
            <a:grpSpLocks noChangeAspect="1"/>
          </p:cNvGrpSpPr>
          <p:nvPr/>
        </p:nvGrpSpPr>
        <p:grpSpPr>
          <a:xfrm>
            <a:off x="3219006" y="1600601"/>
            <a:ext cx="629707" cy="839391"/>
            <a:chOff x="7466012" y="1423193"/>
            <a:chExt cx="963613" cy="963613"/>
          </a:xfrm>
        </p:grpSpPr>
        <p:pic>
          <p:nvPicPr>
            <p:cNvPr id="76" name="Picture 75" descr="rounded-3d-cylinde-orange.png"/>
            <p:cNvPicPr>
              <a:picLocks noChangeAspect="1"/>
            </p:cNvPicPr>
            <p:nvPr/>
          </p:nvPicPr>
          <p:blipFill>
            <a:blip r:embed="rId4" cstate="print">
              <a:lum bright="-10000" contrast="10000"/>
            </a:blip>
            <a:stretch>
              <a:fillRect/>
            </a:stretch>
          </p:blipFill>
          <p:spPr>
            <a:xfrm>
              <a:off x="7466012" y="1423193"/>
              <a:ext cx="963613" cy="963613"/>
            </a:xfrm>
            <a:prstGeom prst="rect">
              <a:avLst/>
            </a:prstGeom>
          </p:spPr>
        </p:pic>
        <p:sp>
          <p:nvSpPr>
            <p:cNvPr id="77" name="TextBox 76"/>
            <p:cNvSpPr txBox="1"/>
            <p:nvPr/>
          </p:nvSpPr>
          <p:spPr>
            <a:xfrm>
              <a:off x="7722260" y="1503519"/>
              <a:ext cx="672615" cy="671316"/>
            </a:xfrm>
            <a:prstGeom prst="rect">
              <a:avLst/>
            </a:prstGeom>
            <a:noFill/>
            <a:effectLst/>
          </p:spPr>
          <p:txBody>
            <a:bodyPr wrap="none" rtlCol="0">
              <a:spAutoFit/>
              <a:scene3d>
                <a:camera prst="perspectiveContrastingRightFacing" fov="7200000">
                  <a:rot lat="1383518" lon="19926941" rev="21581062"/>
                </a:camera>
                <a:lightRig rig="threePt" dir="t"/>
              </a:scene3d>
            </a:bodyPr>
            <a:lstStyle/>
            <a:p>
              <a:r>
                <a:rPr lang="en-US" sz="3200" dirty="0" smtClean="0">
                  <a:solidFill>
                    <a:schemeClr val="bg1"/>
                  </a:solidFill>
                  <a:effectLst>
                    <a:innerShdw blurRad="63500" dist="50800" dir="18900000">
                      <a:prstClr val="black">
                        <a:alpha val="50000"/>
                      </a:prstClr>
                    </a:innerShdw>
                  </a:effectLst>
                  <a:latin typeface="Segoe Black" pitchFamily="34" charset="0"/>
                </a:rPr>
                <a:t>x</a:t>
              </a:r>
              <a:endParaRPr lang="en-US" sz="3200" dirty="0">
                <a:solidFill>
                  <a:schemeClr val="bg1"/>
                </a:solidFill>
                <a:effectLst>
                  <a:innerShdw blurRad="63500" dist="50800" dir="18900000">
                    <a:prstClr val="black">
                      <a:alpha val="50000"/>
                    </a:prstClr>
                  </a:innerShdw>
                </a:effectLst>
                <a:latin typeface="Segoe Black" pitchFamily="34" charset="0"/>
              </a:endParaRPr>
            </a:p>
          </p:txBody>
        </p:sp>
      </p:grpSp>
      <p:grpSp>
        <p:nvGrpSpPr>
          <p:cNvPr id="3" name="check mark"/>
          <p:cNvGrpSpPr>
            <a:grpSpLocks noChangeAspect="1"/>
          </p:cNvGrpSpPr>
          <p:nvPr/>
        </p:nvGrpSpPr>
        <p:grpSpPr>
          <a:xfrm>
            <a:off x="2422879" y="1600601"/>
            <a:ext cx="629707" cy="839391"/>
            <a:chOff x="6094413" y="1392237"/>
            <a:chExt cx="963613" cy="963613"/>
          </a:xfrm>
        </p:grpSpPr>
        <p:pic>
          <p:nvPicPr>
            <p:cNvPr id="87" name="Picture 86"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88"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x mark"/>
          <p:cNvGrpSpPr>
            <a:grpSpLocks noChangeAspect="1"/>
          </p:cNvGrpSpPr>
          <p:nvPr/>
        </p:nvGrpSpPr>
        <p:grpSpPr>
          <a:xfrm>
            <a:off x="3219006" y="2418932"/>
            <a:ext cx="629707" cy="839391"/>
            <a:chOff x="7466012" y="1423193"/>
            <a:chExt cx="963613" cy="963613"/>
          </a:xfrm>
        </p:grpSpPr>
        <p:pic>
          <p:nvPicPr>
            <p:cNvPr id="90" name="Picture 89" descr="rounded-3d-cylinde-orange.png"/>
            <p:cNvPicPr>
              <a:picLocks noChangeAspect="1"/>
            </p:cNvPicPr>
            <p:nvPr/>
          </p:nvPicPr>
          <p:blipFill>
            <a:blip r:embed="rId4" cstate="print">
              <a:lum bright="-10000" contrast="10000"/>
            </a:blip>
            <a:stretch>
              <a:fillRect/>
            </a:stretch>
          </p:blipFill>
          <p:spPr>
            <a:xfrm>
              <a:off x="7466012" y="1423193"/>
              <a:ext cx="963613" cy="963613"/>
            </a:xfrm>
            <a:prstGeom prst="rect">
              <a:avLst/>
            </a:prstGeom>
          </p:spPr>
        </p:pic>
        <p:sp>
          <p:nvSpPr>
            <p:cNvPr id="91" name="TextBox 90"/>
            <p:cNvSpPr txBox="1"/>
            <p:nvPr/>
          </p:nvSpPr>
          <p:spPr>
            <a:xfrm>
              <a:off x="7743461" y="1503519"/>
              <a:ext cx="672615" cy="671316"/>
            </a:xfrm>
            <a:prstGeom prst="rect">
              <a:avLst/>
            </a:prstGeom>
            <a:noFill/>
            <a:effectLst/>
          </p:spPr>
          <p:txBody>
            <a:bodyPr wrap="none" rtlCol="0">
              <a:spAutoFit/>
              <a:scene3d>
                <a:camera prst="perspectiveContrastingRightFacing" fov="7200000">
                  <a:rot lat="1383518" lon="19926941" rev="21581062"/>
                </a:camera>
                <a:lightRig rig="threePt" dir="t"/>
              </a:scene3d>
            </a:bodyPr>
            <a:lstStyle/>
            <a:p>
              <a:r>
                <a:rPr lang="en-US" sz="3200" dirty="0" smtClean="0">
                  <a:solidFill>
                    <a:schemeClr val="bg1"/>
                  </a:solidFill>
                  <a:effectLst>
                    <a:innerShdw blurRad="63500" dist="50800" dir="18900000">
                      <a:prstClr val="black">
                        <a:alpha val="50000"/>
                      </a:prstClr>
                    </a:innerShdw>
                  </a:effectLst>
                  <a:latin typeface="Segoe Black" pitchFamily="34" charset="0"/>
                </a:rPr>
                <a:t>x</a:t>
              </a:r>
              <a:endParaRPr lang="en-US" sz="3200" dirty="0">
                <a:solidFill>
                  <a:schemeClr val="bg1"/>
                </a:solidFill>
                <a:effectLst>
                  <a:innerShdw blurRad="63500" dist="50800" dir="18900000">
                    <a:prstClr val="black">
                      <a:alpha val="50000"/>
                    </a:prstClr>
                  </a:innerShdw>
                </a:effectLst>
                <a:latin typeface="Segoe Black" pitchFamily="34" charset="0"/>
              </a:endParaRPr>
            </a:p>
          </p:txBody>
        </p:sp>
      </p:grpSp>
      <p:grpSp>
        <p:nvGrpSpPr>
          <p:cNvPr id="5" name="check mark"/>
          <p:cNvGrpSpPr>
            <a:grpSpLocks noChangeAspect="1"/>
          </p:cNvGrpSpPr>
          <p:nvPr/>
        </p:nvGrpSpPr>
        <p:grpSpPr>
          <a:xfrm>
            <a:off x="2422879" y="2365500"/>
            <a:ext cx="629707" cy="839391"/>
            <a:chOff x="6094413" y="1392237"/>
            <a:chExt cx="963613" cy="963613"/>
          </a:xfrm>
        </p:grpSpPr>
        <p:pic>
          <p:nvPicPr>
            <p:cNvPr id="93" name="Picture 92"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95"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grpSp>
        <p:nvGrpSpPr>
          <p:cNvPr id="6" name="x mark"/>
          <p:cNvGrpSpPr>
            <a:grpSpLocks noChangeAspect="1"/>
          </p:cNvGrpSpPr>
          <p:nvPr/>
        </p:nvGrpSpPr>
        <p:grpSpPr>
          <a:xfrm>
            <a:off x="3219006" y="3237263"/>
            <a:ext cx="629707" cy="839391"/>
            <a:chOff x="7466012" y="1423193"/>
            <a:chExt cx="963613" cy="963613"/>
          </a:xfrm>
        </p:grpSpPr>
        <p:pic>
          <p:nvPicPr>
            <p:cNvPr id="97" name="Picture 96" descr="rounded-3d-cylinde-orange.png"/>
            <p:cNvPicPr>
              <a:picLocks noChangeAspect="1"/>
            </p:cNvPicPr>
            <p:nvPr/>
          </p:nvPicPr>
          <p:blipFill>
            <a:blip r:embed="rId4" cstate="print">
              <a:lum bright="-10000" contrast="10000"/>
            </a:blip>
            <a:stretch>
              <a:fillRect/>
            </a:stretch>
          </p:blipFill>
          <p:spPr>
            <a:xfrm>
              <a:off x="7466012" y="1423193"/>
              <a:ext cx="963613" cy="963613"/>
            </a:xfrm>
            <a:prstGeom prst="rect">
              <a:avLst/>
            </a:prstGeom>
          </p:spPr>
        </p:pic>
        <p:sp>
          <p:nvSpPr>
            <p:cNvPr id="98" name="TextBox 97"/>
            <p:cNvSpPr txBox="1"/>
            <p:nvPr/>
          </p:nvSpPr>
          <p:spPr>
            <a:xfrm>
              <a:off x="7743461" y="1503519"/>
              <a:ext cx="672615" cy="671316"/>
            </a:xfrm>
            <a:prstGeom prst="rect">
              <a:avLst/>
            </a:prstGeom>
            <a:noFill/>
            <a:effectLst/>
          </p:spPr>
          <p:txBody>
            <a:bodyPr wrap="none" rtlCol="0">
              <a:spAutoFit/>
              <a:scene3d>
                <a:camera prst="perspectiveContrastingRightFacing" fov="7200000">
                  <a:rot lat="1383518" lon="19926941" rev="21581062"/>
                </a:camera>
                <a:lightRig rig="threePt" dir="t"/>
              </a:scene3d>
            </a:bodyPr>
            <a:lstStyle/>
            <a:p>
              <a:r>
                <a:rPr lang="en-US" sz="3200" dirty="0" smtClean="0">
                  <a:solidFill>
                    <a:schemeClr val="bg1"/>
                  </a:solidFill>
                  <a:effectLst>
                    <a:innerShdw blurRad="63500" dist="50800" dir="18900000">
                      <a:prstClr val="black">
                        <a:alpha val="50000"/>
                      </a:prstClr>
                    </a:innerShdw>
                  </a:effectLst>
                  <a:latin typeface="Segoe Black" pitchFamily="34" charset="0"/>
                </a:rPr>
                <a:t>x</a:t>
              </a:r>
              <a:endParaRPr lang="en-US" sz="3200" dirty="0">
                <a:solidFill>
                  <a:schemeClr val="bg1"/>
                </a:solidFill>
                <a:effectLst>
                  <a:innerShdw blurRad="63500" dist="50800" dir="18900000">
                    <a:prstClr val="black">
                      <a:alpha val="50000"/>
                    </a:prstClr>
                  </a:innerShdw>
                </a:effectLst>
                <a:latin typeface="Segoe Black" pitchFamily="34" charset="0"/>
              </a:endParaRPr>
            </a:p>
          </p:txBody>
        </p:sp>
      </p:grpSp>
      <p:grpSp>
        <p:nvGrpSpPr>
          <p:cNvPr id="7" name="check mark"/>
          <p:cNvGrpSpPr>
            <a:grpSpLocks noChangeAspect="1"/>
          </p:cNvGrpSpPr>
          <p:nvPr/>
        </p:nvGrpSpPr>
        <p:grpSpPr>
          <a:xfrm>
            <a:off x="2422879" y="3243051"/>
            <a:ext cx="629707" cy="839391"/>
            <a:chOff x="6094413" y="1392237"/>
            <a:chExt cx="963613" cy="963613"/>
          </a:xfrm>
        </p:grpSpPr>
        <p:pic>
          <p:nvPicPr>
            <p:cNvPr id="106" name="Picture 105"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107"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check mark"/>
          <p:cNvGrpSpPr>
            <a:grpSpLocks noChangeAspect="1"/>
          </p:cNvGrpSpPr>
          <p:nvPr/>
        </p:nvGrpSpPr>
        <p:grpSpPr>
          <a:xfrm>
            <a:off x="2422879" y="4064276"/>
            <a:ext cx="629707" cy="839391"/>
            <a:chOff x="6094413" y="1392237"/>
            <a:chExt cx="963613" cy="963613"/>
          </a:xfrm>
        </p:grpSpPr>
        <p:pic>
          <p:nvPicPr>
            <p:cNvPr id="109" name="Picture 108"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110"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check mark"/>
          <p:cNvGrpSpPr>
            <a:grpSpLocks noChangeAspect="1"/>
          </p:cNvGrpSpPr>
          <p:nvPr/>
        </p:nvGrpSpPr>
        <p:grpSpPr>
          <a:xfrm>
            <a:off x="2422879" y="4885501"/>
            <a:ext cx="629707" cy="839391"/>
            <a:chOff x="6094413" y="1392237"/>
            <a:chExt cx="963613" cy="963613"/>
          </a:xfrm>
        </p:grpSpPr>
        <p:pic>
          <p:nvPicPr>
            <p:cNvPr id="112" name="Picture 111"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113"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check mark"/>
          <p:cNvGrpSpPr>
            <a:grpSpLocks noChangeAspect="1"/>
          </p:cNvGrpSpPr>
          <p:nvPr/>
        </p:nvGrpSpPr>
        <p:grpSpPr>
          <a:xfrm>
            <a:off x="3219006" y="4873925"/>
            <a:ext cx="629707" cy="839391"/>
            <a:chOff x="6094413" y="1392237"/>
            <a:chExt cx="963613" cy="963613"/>
          </a:xfrm>
        </p:grpSpPr>
        <p:pic>
          <p:nvPicPr>
            <p:cNvPr id="123" name="Picture 122"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126"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grpSp>
        <p:nvGrpSpPr>
          <p:cNvPr id="11" name="check mark"/>
          <p:cNvGrpSpPr>
            <a:grpSpLocks noChangeAspect="1"/>
          </p:cNvGrpSpPr>
          <p:nvPr/>
        </p:nvGrpSpPr>
        <p:grpSpPr>
          <a:xfrm>
            <a:off x="3219006" y="4055594"/>
            <a:ext cx="629707" cy="839391"/>
            <a:chOff x="6094413" y="1392237"/>
            <a:chExt cx="963613" cy="963613"/>
          </a:xfrm>
        </p:grpSpPr>
        <p:pic>
          <p:nvPicPr>
            <p:cNvPr id="135" name="Picture 134" descr="rounded-3d-cylinder-green.png"/>
            <p:cNvPicPr>
              <a:picLocks noChangeAspect="1"/>
            </p:cNvPicPr>
            <p:nvPr/>
          </p:nvPicPr>
          <p:blipFill>
            <a:blip r:embed="rId5" cstate="print">
              <a:lum bright="-10000" contrast="10000"/>
            </a:blip>
            <a:stretch>
              <a:fillRect/>
            </a:stretch>
          </p:blipFill>
          <p:spPr>
            <a:xfrm>
              <a:off x="6094413" y="1392237"/>
              <a:ext cx="963613" cy="963613"/>
            </a:xfrm>
            <a:prstGeom prst="rect">
              <a:avLst/>
            </a:prstGeom>
          </p:spPr>
        </p:pic>
        <p:sp>
          <p:nvSpPr>
            <p:cNvPr id="136"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100" dirty="0"/>
            </a:p>
          </p:txBody>
        </p:sp>
      </p:grpSp>
      <p:pic>
        <p:nvPicPr>
          <p:cNvPr id="142" name="MS disc 1" descr="MS step 1.png"/>
          <p:cNvPicPr>
            <a:picLocks noChangeAspect="1"/>
          </p:cNvPicPr>
          <p:nvPr/>
        </p:nvPicPr>
        <p:blipFill>
          <a:blip r:embed="rId6" cstate="print">
            <a:lum/>
          </a:blip>
          <a:stretch>
            <a:fillRect/>
          </a:stretch>
        </p:blipFill>
        <p:spPr>
          <a:xfrm rot="349702">
            <a:off x="4730517" y="4332602"/>
            <a:ext cx="1499264" cy="1938343"/>
          </a:xfrm>
          <a:prstGeom prst="rect">
            <a:avLst/>
          </a:prstGeom>
          <a:effectLst/>
        </p:spPr>
      </p:pic>
      <p:pic>
        <p:nvPicPr>
          <p:cNvPr id="144" name="VM disc 1" descr="VMWare step 1.png"/>
          <p:cNvPicPr>
            <a:picLocks noChangeAspect="1"/>
          </p:cNvPicPr>
          <p:nvPr/>
        </p:nvPicPr>
        <p:blipFill>
          <a:blip r:embed="rId7" cstate="print"/>
          <a:stretch>
            <a:fillRect/>
          </a:stretch>
        </p:blipFill>
        <p:spPr>
          <a:xfrm rot="21480000">
            <a:off x="6971975" y="4332600"/>
            <a:ext cx="1464164" cy="1938342"/>
          </a:xfrm>
          <a:prstGeom prst="rect">
            <a:avLst/>
          </a:prstGeom>
          <a:effectLst/>
        </p:spPr>
      </p:pic>
      <p:pic>
        <p:nvPicPr>
          <p:cNvPr id="145" name="VM disc 2" descr="WMWare step 2.png"/>
          <p:cNvPicPr>
            <a:picLocks noChangeAspect="1"/>
          </p:cNvPicPr>
          <p:nvPr/>
        </p:nvPicPr>
        <p:blipFill>
          <a:blip r:embed="rId8" cstate="print"/>
          <a:stretch>
            <a:fillRect/>
          </a:stretch>
        </p:blipFill>
        <p:spPr>
          <a:xfrm rot="21480000">
            <a:off x="6901112" y="1447593"/>
            <a:ext cx="1749976" cy="4050467"/>
          </a:xfrm>
          <a:prstGeom prst="rect">
            <a:avLst/>
          </a:prstGeom>
          <a:effectLst/>
        </p:spPr>
      </p:pic>
      <p:pic>
        <p:nvPicPr>
          <p:cNvPr id="146" name="VM disc 3" descr="VWWare step 3.png"/>
          <p:cNvPicPr>
            <a:picLocks noChangeAspect="1"/>
          </p:cNvPicPr>
          <p:nvPr/>
        </p:nvPicPr>
        <p:blipFill>
          <a:blip r:embed="rId9" cstate="print"/>
          <a:stretch>
            <a:fillRect/>
          </a:stretch>
        </p:blipFill>
        <p:spPr>
          <a:xfrm rot="21480000">
            <a:off x="6844377" y="820684"/>
            <a:ext cx="1805134" cy="1316736"/>
          </a:xfrm>
          <a:prstGeom prst="rect">
            <a:avLst/>
          </a:prstGeom>
          <a:effectLst/>
        </p:spPr>
      </p:pic>
      <p:sp>
        <p:nvSpPr>
          <p:cNvPr id="150" name="TextBox 149"/>
          <p:cNvSpPr txBox="1"/>
          <p:nvPr/>
        </p:nvSpPr>
        <p:spPr>
          <a:xfrm>
            <a:off x="6933109" y="788313"/>
            <a:ext cx="1500103" cy="369332"/>
          </a:xfrm>
          <a:prstGeom prst="rect">
            <a:avLst/>
          </a:prstGeom>
          <a:noFill/>
          <a:ln w="12700" algn="ctr">
            <a:noFill/>
            <a:miter lim="800000"/>
            <a:headEnd/>
            <a:tailEnd/>
          </a:ln>
          <a:effectLst/>
        </p:spPr>
        <p:txBody>
          <a:bodyPr wrap="square" lIns="0" tIns="0" rIns="0" bIns="0">
            <a:spAutoFit/>
          </a:bodyPr>
          <a:lstStyle/>
          <a:p>
            <a:pPr algn="ctr">
              <a:defRPr/>
            </a:pPr>
            <a:r>
              <a:rPr lang="en-US" sz="2400" b="1" dirty="0" smtClean="0">
                <a:solidFill>
                  <a:sysClr val="windowText" lastClr="000000"/>
                </a:solidFill>
                <a:effectLst>
                  <a:reflection blurRad="6350" stA="50000" endA="300" endPos="50000" dist="29997" dir="5400000" sy="-100000" algn="bl" rotWithShape="0"/>
                </a:effectLst>
              </a:rPr>
              <a:t>$58.5K</a:t>
            </a:r>
          </a:p>
        </p:txBody>
      </p:sp>
      <p:pic>
        <p:nvPicPr>
          <p:cNvPr id="154" name="Picture 2" descr="C:\Users\Shows\Pictures\DVD_ART34\Logos\MICROSOFT\Microsoft corporate Logo Black MS generic brand.png"/>
          <p:cNvPicPr>
            <a:picLocks noChangeAspect="1" noChangeArrowheads="1"/>
          </p:cNvPicPr>
          <p:nvPr/>
        </p:nvPicPr>
        <p:blipFill>
          <a:blip r:embed="rId10" cstate="print">
            <a:lum bright="100000"/>
          </a:blip>
          <a:srcRect/>
          <a:stretch>
            <a:fillRect/>
          </a:stretch>
        </p:blipFill>
        <p:spPr bwMode="auto">
          <a:xfrm>
            <a:off x="4810199" y="6404261"/>
            <a:ext cx="1372438" cy="235600"/>
          </a:xfrm>
          <a:prstGeom prst="rect">
            <a:avLst/>
          </a:prstGeom>
          <a:noFill/>
        </p:spPr>
      </p:pic>
      <p:sp>
        <p:nvSpPr>
          <p:cNvPr id="162" name="Rectangle 161"/>
          <p:cNvSpPr/>
          <p:nvPr/>
        </p:nvSpPr>
        <p:spPr>
          <a:xfrm>
            <a:off x="627623" y="1755900"/>
            <a:ext cx="1772111" cy="366254"/>
          </a:xfrm>
          <a:prstGeom prst="rect">
            <a:avLst/>
          </a:prstGeom>
        </p:spPr>
        <p:txBody>
          <a:bodyPr wrap="square" lIns="0" tIns="0" rIns="0" bIns="0">
            <a:spAutoFit/>
          </a:bodyPr>
          <a:lstStyle/>
          <a:p>
            <a:pPr lvl="0">
              <a:lnSpc>
                <a:spcPct val="85000"/>
              </a:lnSpc>
              <a:defRPr/>
            </a:pPr>
            <a:r>
              <a:rPr lang="en-US" sz="1400" b="1" spc="-70" dirty="0" smtClean="0"/>
              <a:t>Multi-Hypervisor Management</a:t>
            </a:r>
          </a:p>
        </p:txBody>
      </p:sp>
      <p:sp>
        <p:nvSpPr>
          <p:cNvPr id="163" name="Rectangle 162"/>
          <p:cNvSpPr/>
          <p:nvPr/>
        </p:nvSpPr>
        <p:spPr>
          <a:xfrm>
            <a:off x="627623" y="2594100"/>
            <a:ext cx="1656590" cy="366254"/>
          </a:xfrm>
          <a:prstGeom prst="rect">
            <a:avLst/>
          </a:prstGeom>
        </p:spPr>
        <p:txBody>
          <a:bodyPr wrap="square" lIns="0" tIns="0" rIns="0" bIns="0">
            <a:spAutoFit/>
          </a:bodyPr>
          <a:lstStyle/>
          <a:p>
            <a:pPr lvl="0">
              <a:lnSpc>
                <a:spcPct val="85000"/>
              </a:lnSpc>
              <a:defRPr/>
            </a:pPr>
            <a:r>
              <a:rPr lang="en-US" sz="1400" b="1" spc="-70" dirty="0" smtClean="0"/>
              <a:t>App </a:t>
            </a:r>
            <a:br>
              <a:rPr lang="en-US" sz="1400" b="1" spc="-70" dirty="0" smtClean="0"/>
            </a:br>
            <a:r>
              <a:rPr lang="en-US" sz="1400" b="1" spc="-70" dirty="0" smtClean="0"/>
              <a:t>Management</a:t>
            </a:r>
          </a:p>
        </p:txBody>
      </p:sp>
      <p:sp>
        <p:nvSpPr>
          <p:cNvPr id="164" name="Rectangle 163"/>
          <p:cNvSpPr/>
          <p:nvPr/>
        </p:nvSpPr>
        <p:spPr>
          <a:xfrm>
            <a:off x="627623" y="3432300"/>
            <a:ext cx="1470532" cy="366254"/>
          </a:xfrm>
          <a:prstGeom prst="rect">
            <a:avLst/>
          </a:prstGeom>
        </p:spPr>
        <p:txBody>
          <a:bodyPr wrap="square" lIns="0" tIns="0" rIns="0" bIns="0">
            <a:spAutoFit/>
          </a:bodyPr>
          <a:lstStyle/>
          <a:p>
            <a:pPr lvl="0">
              <a:lnSpc>
                <a:spcPct val="85000"/>
              </a:lnSpc>
              <a:defRPr/>
            </a:pPr>
            <a:r>
              <a:rPr lang="en-US" sz="1400" b="1" spc="-70" dirty="0" smtClean="0"/>
              <a:t>Physical Management</a:t>
            </a:r>
          </a:p>
        </p:txBody>
      </p:sp>
      <p:sp>
        <p:nvSpPr>
          <p:cNvPr id="165" name="Rectangle 164"/>
          <p:cNvSpPr/>
          <p:nvPr/>
        </p:nvSpPr>
        <p:spPr>
          <a:xfrm>
            <a:off x="627622" y="4280680"/>
            <a:ext cx="1543452" cy="366254"/>
          </a:xfrm>
          <a:prstGeom prst="rect">
            <a:avLst/>
          </a:prstGeom>
        </p:spPr>
        <p:txBody>
          <a:bodyPr wrap="square" lIns="0" tIns="0" rIns="0" bIns="0">
            <a:spAutoFit/>
          </a:bodyPr>
          <a:lstStyle/>
          <a:p>
            <a:pPr>
              <a:lnSpc>
                <a:spcPct val="85000"/>
              </a:lnSpc>
              <a:defRPr/>
            </a:pPr>
            <a:r>
              <a:rPr lang="en-US" sz="1400" b="1" spc="-70" dirty="0" smtClean="0"/>
              <a:t>Virtual </a:t>
            </a:r>
            <a:br>
              <a:rPr lang="en-US" sz="1400" b="1" spc="-70" dirty="0" smtClean="0"/>
            </a:br>
            <a:r>
              <a:rPr lang="en-US" sz="1400" b="1" spc="-70" dirty="0" smtClean="0"/>
              <a:t>Management</a:t>
            </a:r>
          </a:p>
        </p:txBody>
      </p:sp>
      <p:sp>
        <p:nvSpPr>
          <p:cNvPr id="166" name="Rectangle 165"/>
          <p:cNvSpPr/>
          <p:nvPr/>
        </p:nvSpPr>
        <p:spPr>
          <a:xfrm>
            <a:off x="627623" y="5184900"/>
            <a:ext cx="1008289" cy="183127"/>
          </a:xfrm>
          <a:prstGeom prst="rect">
            <a:avLst/>
          </a:prstGeom>
        </p:spPr>
        <p:txBody>
          <a:bodyPr wrap="none" lIns="0" tIns="0" rIns="0" bIns="0">
            <a:spAutoFit/>
          </a:bodyPr>
          <a:lstStyle/>
          <a:p>
            <a:pPr lvl="0">
              <a:lnSpc>
                <a:spcPct val="85000"/>
              </a:lnSpc>
              <a:defRPr/>
            </a:pPr>
            <a:r>
              <a:rPr lang="en-US" sz="1400" b="1" spc="-70" dirty="0" smtClean="0"/>
              <a:t>Hypervisor</a:t>
            </a:r>
            <a:endParaRPr lang="en-US" sz="1100" b="1" spc="-70" dirty="0" smtClean="0"/>
          </a:p>
        </p:txBody>
      </p:sp>
      <p:pic>
        <p:nvPicPr>
          <p:cNvPr id="75" name="MS disc 2" descr="MS step 2.png"/>
          <p:cNvPicPr>
            <a:picLocks noChangeAspect="1"/>
          </p:cNvPicPr>
          <p:nvPr/>
        </p:nvPicPr>
        <p:blipFill>
          <a:blip r:embed="rId11" cstate="print">
            <a:lum/>
          </a:blip>
          <a:stretch>
            <a:fillRect/>
          </a:stretch>
        </p:blipFill>
        <p:spPr>
          <a:xfrm rot="349702">
            <a:off x="4726235" y="3815090"/>
            <a:ext cx="1549397" cy="1683106"/>
          </a:xfrm>
          <a:prstGeom prst="rect">
            <a:avLst/>
          </a:prstGeom>
          <a:effectLst/>
        </p:spPr>
      </p:pic>
      <p:sp>
        <p:nvSpPr>
          <p:cNvPr id="79" name="Rectangle 78"/>
          <p:cNvSpPr/>
          <p:nvPr/>
        </p:nvSpPr>
        <p:spPr>
          <a:xfrm>
            <a:off x="6950881" y="3205225"/>
            <a:ext cx="1530683" cy="617092"/>
          </a:xfrm>
          <a:prstGeom prst="rect">
            <a:avLst/>
          </a:prstGeom>
        </p:spPr>
        <p:txBody>
          <a:bodyPr wrap="square">
            <a:spAutoFit/>
          </a:bodyPr>
          <a:lstStyle/>
          <a:p>
            <a:pPr algn="ctr">
              <a:lnSpc>
                <a:spcPct val="85000"/>
              </a:lnSpc>
              <a:defRPr/>
            </a:pPr>
            <a:r>
              <a:rPr lang="en-US" sz="1200" i="1" spc="-91" dirty="0" err="1" smtClean="0">
                <a:gradFill>
                  <a:gsLst>
                    <a:gs pos="0">
                      <a:srgbClr val="000000"/>
                    </a:gs>
                    <a:gs pos="100000">
                      <a:srgbClr val="000000"/>
                    </a:gs>
                  </a:gsLst>
                  <a:lin ang="3000000" scaled="0"/>
                </a:gradFill>
              </a:rPr>
              <a:t>vSphere</a:t>
            </a:r>
            <a:r>
              <a:rPr lang="en-US" sz="1200" i="1" spc="-91" dirty="0" smtClean="0">
                <a:gradFill>
                  <a:gsLst>
                    <a:gs pos="0">
                      <a:srgbClr val="000000"/>
                    </a:gs>
                    <a:gs pos="100000">
                      <a:srgbClr val="000000"/>
                    </a:gs>
                  </a:gsLst>
                  <a:lin ang="3000000" scaled="0"/>
                </a:gradFill>
              </a:rPr>
              <a:t> 4</a:t>
            </a:r>
            <a:br>
              <a:rPr lang="en-US" sz="1200" i="1" spc="-91" dirty="0" smtClean="0">
                <a:gradFill>
                  <a:gsLst>
                    <a:gs pos="0">
                      <a:srgbClr val="000000"/>
                    </a:gs>
                    <a:gs pos="100000">
                      <a:srgbClr val="000000"/>
                    </a:gs>
                  </a:gsLst>
                  <a:lin ang="3000000" scaled="0"/>
                </a:gradFill>
              </a:rPr>
            </a:br>
            <a:r>
              <a:rPr lang="en-US" sz="1200" i="1" spc="-91" dirty="0" smtClean="0">
                <a:gradFill>
                  <a:gsLst>
                    <a:gs pos="0">
                      <a:srgbClr val="000000"/>
                    </a:gs>
                    <a:gs pos="100000">
                      <a:srgbClr val="000000"/>
                    </a:gs>
                  </a:gsLst>
                  <a:lin ang="3000000" scaled="0"/>
                </a:gradFill>
              </a:rPr>
              <a:t>Enterprise Plus</a:t>
            </a:r>
          </a:p>
          <a:p>
            <a:pPr algn="ctr">
              <a:lnSpc>
                <a:spcPct val="70000"/>
              </a:lnSpc>
              <a:spcBef>
                <a:spcPts val="300"/>
              </a:spcBef>
              <a:defRPr/>
            </a:pPr>
            <a:r>
              <a:rPr lang="en-US" sz="1600" b="1" i="1" spc="-91" dirty="0" smtClean="0">
                <a:gradFill>
                  <a:gsLst>
                    <a:gs pos="0">
                      <a:srgbClr val="000000"/>
                    </a:gs>
                    <a:gs pos="100000">
                      <a:srgbClr val="000000"/>
                    </a:gs>
                  </a:gsLst>
                  <a:lin ang="3000000" scaled="0"/>
                </a:gradFill>
              </a:rPr>
              <a:t>$51.2K</a:t>
            </a:r>
          </a:p>
        </p:txBody>
      </p:sp>
      <p:sp>
        <p:nvSpPr>
          <p:cNvPr id="80" name="Rectangle 79"/>
          <p:cNvSpPr/>
          <p:nvPr/>
        </p:nvSpPr>
        <p:spPr>
          <a:xfrm>
            <a:off x="6981995" y="1492175"/>
            <a:ext cx="1530683" cy="460126"/>
          </a:xfrm>
          <a:prstGeom prst="rect">
            <a:avLst/>
          </a:prstGeom>
        </p:spPr>
        <p:txBody>
          <a:bodyPr wrap="square">
            <a:spAutoFit/>
          </a:bodyPr>
          <a:lstStyle/>
          <a:p>
            <a:pPr algn="ctr">
              <a:lnSpc>
                <a:spcPct val="85000"/>
              </a:lnSpc>
              <a:defRPr/>
            </a:pPr>
            <a:r>
              <a:rPr lang="en-US" sz="1200" i="1" spc="-91" dirty="0" smtClean="0">
                <a:gradFill>
                  <a:gsLst>
                    <a:gs pos="0">
                      <a:srgbClr val="000000"/>
                    </a:gs>
                    <a:gs pos="100000">
                      <a:srgbClr val="000000"/>
                    </a:gs>
                  </a:gsLst>
                  <a:lin ang="3000000" scaled="0"/>
                </a:gradFill>
              </a:rPr>
              <a:t>Virtual Center</a:t>
            </a:r>
          </a:p>
          <a:p>
            <a:pPr algn="ctr">
              <a:lnSpc>
                <a:spcPct val="70000"/>
              </a:lnSpc>
              <a:spcBef>
                <a:spcPts val="300"/>
              </a:spcBef>
              <a:defRPr/>
            </a:pPr>
            <a:r>
              <a:rPr lang="en-US" sz="1600" b="1" i="1" spc="-91" dirty="0" smtClean="0">
                <a:gradFill>
                  <a:gsLst>
                    <a:gs pos="0">
                      <a:srgbClr val="000000"/>
                    </a:gs>
                    <a:gs pos="100000">
                      <a:srgbClr val="000000"/>
                    </a:gs>
                  </a:gsLst>
                  <a:lin ang="3000000" scaled="0"/>
                </a:gradFill>
              </a:rPr>
              <a:t>$7.3K</a:t>
            </a:r>
          </a:p>
        </p:txBody>
      </p:sp>
      <p:sp>
        <p:nvSpPr>
          <p:cNvPr id="81" name="Rectangle 80"/>
          <p:cNvSpPr/>
          <p:nvPr/>
        </p:nvSpPr>
        <p:spPr>
          <a:xfrm>
            <a:off x="4800660" y="4834464"/>
            <a:ext cx="1359188" cy="617092"/>
          </a:xfrm>
          <a:prstGeom prst="rect">
            <a:avLst/>
          </a:prstGeom>
        </p:spPr>
        <p:txBody>
          <a:bodyPr wrap="square">
            <a:spAutoFit/>
          </a:bodyPr>
          <a:lstStyle/>
          <a:p>
            <a:pPr algn="ctr">
              <a:lnSpc>
                <a:spcPct val="85000"/>
              </a:lnSpc>
              <a:defRPr/>
            </a:pPr>
            <a:r>
              <a:rPr lang="en-US" sz="1200" i="1" spc="-91" dirty="0" smtClean="0"/>
              <a:t>System Center</a:t>
            </a:r>
            <a:br>
              <a:rPr lang="en-US" sz="1200" i="1" spc="-91" dirty="0" smtClean="0"/>
            </a:br>
            <a:r>
              <a:rPr lang="en-US" sz="1200" i="1" spc="-91" dirty="0" smtClean="0"/>
              <a:t>SMSD</a:t>
            </a:r>
          </a:p>
          <a:p>
            <a:pPr algn="ctr">
              <a:lnSpc>
                <a:spcPct val="70000"/>
              </a:lnSpc>
              <a:spcBef>
                <a:spcPts val="300"/>
              </a:spcBef>
              <a:defRPr/>
            </a:pPr>
            <a:r>
              <a:rPr lang="en-US" sz="1600" b="1" i="1" spc="-91" dirty="0" smtClean="0"/>
              <a:t>$9.7K</a:t>
            </a:r>
          </a:p>
        </p:txBody>
      </p:sp>
      <p:sp>
        <p:nvSpPr>
          <p:cNvPr id="82" name="TextBox 81"/>
          <p:cNvSpPr txBox="1"/>
          <p:nvPr/>
        </p:nvSpPr>
        <p:spPr>
          <a:xfrm>
            <a:off x="4712280" y="4080745"/>
            <a:ext cx="1500103" cy="369332"/>
          </a:xfrm>
          <a:prstGeom prst="rect">
            <a:avLst/>
          </a:prstGeom>
          <a:noFill/>
          <a:ln w="12700" algn="ctr">
            <a:noFill/>
            <a:miter lim="800000"/>
            <a:headEnd/>
            <a:tailEnd/>
          </a:ln>
          <a:effectLst/>
        </p:spPr>
        <p:txBody>
          <a:bodyPr wrap="square" lIns="0" tIns="0" rIns="0" bIns="0">
            <a:spAutoFit/>
          </a:bodyPr>
          <a:lstStyle/>
          <a:p>
            <a:pPr algn="ctr">
              <a:defRPr/>
            </a:pPr>
            <a:r>
              <a:rPr lang="en-US" sz="2400" b="1" dirty="0" smtClean="0">
                <a:solidFill>
                  <a:sysClr val="windowText" lastClr="000000"/>
                </a:solidFill>
                <a:effectLst>
                  <a:reflection blurRad="6350" stA="50000" endA="300" endPos="50000" dist="29997" dir="5400000" sy="-100000" algn="bl" rotWithShape="0"/>
                </a:effectLst>
              </a:rPr>
              <a:t>$9.7K</a:t>
            </a:r>
          </a:p>
        </p:txBody>
      </p:sp>
      <p:sp>
        <p:nvSpPr>
          <p:cNvPr id="83" name="TextBox 82"/>
          <p:cNvSpPr txBox="1"/>
          <p:nvPr/>
        </p:nvSpPr>
        <p:spPr>
          <a:xfrm>
            <a:off x="5211179" y="3925676"/>
            <a:ext cx="886781" cy="261610"/>
          </a:xfrm>
          <a:prstGeom prst="rect">
            <a:avLst/>
          </a:prstGeom>
          <a:noFill/>
        </p:spPr>
        <p:txBody>
          <a:bodyPr wrap="none" rtlCol="0">
            <a:spAutoFit/>
          </a:bodyPr>
          <a:lstStyle/>
          <a:p>
            <a:r>
              <a:rPr lang="en-US" sz="1100" b="1" i="1" dirty="0" smtClean="0"/>
              <a:t>Included</a:t>
            </a:r>
            <a:endParaRPr lang="en-US" sz="1100" b="1" i="1" dirty="0"/>
          </a:p>
        </p:txBody>
      </p:sp>
      <p:sp>
        <p:nvSpPr>
          <p:cNvPr id="63" name="Title 52"/>
          <p:cNvSpPr txBox="1">
            <a:spLocks/>
          </p:cNvSpPr>
          <p:nvPr/>
        </p:nvSpPr>
        <p:spPr>
          <a:xfrm>
            <a:off x="3041785" y="1265923"/>
            <a:ext cx="1019173" cy="28099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effectLst/>
                <a:uLnTx/>
                <a:uFillTx/>
                <a:latin typeface="Arial Rounded MT Bold" pitchFamily="34" charset="0"/>
                <a:ea typeface="+mj-ea"/>
                <a:cs typeface="+mj-cs"/>
              </a:rPr>
              <a:t>VMware</a:t>
            </a:r>
            <a:endParaRPr kumimoji="0" lang="en-US" sz="1000" i="0" u="none" strike="noStrike" kern="1200" cap="none" spc="0" normalizeH="0" baseline="0" noProof="0" dirty="0">
              <a:ln>
                <a:noFill/>
              </a:ln>
              <a:effectLst/>
              <a:uLnTx/>
              <a:uFillTx/>
              <a:latin typeface="Arial Rounded MT Bold" pitchFamily="34" charset="0"/>
              <a:ea typeface="+mj-ea"/>
              <a:cs typeface="+mj-cs"/>
            </a:endParaRPr>
          </a:p>
        </p:txBody>
      </p:sp>
      <p:sp>
        <p:nvSpPr>
          <p:cNvPr id="53" name="Title 52"/>
          <p:cNvSpPr>
            <a:spLocks noGrp="1"/>
          </p:cNvSpPr>
          <p:nvPr>
            <p:ph type="title"/>
          </p:nvPr>
        </p:nvSpPr>
        <p:spPr>
          <a:xfrm>
            <a:off x="6897197" y="6317709"/>
            <a:ext cx="1793017" cy="469557"/>
          </a:xfrm>
        </p:spPr>
        <p:txBody>
          <a:bodyPr>
            <a:normAutofit/>
          </a:bodyPr>
          <a:lstStyle/>
          <a:p>
            <a:pPr algn="ctr"/>
            <a:r>
              <a:rPr lang="en-US" sz="2200" dirty="0" smtClean="0">
                <a:solidFill>
                  <a:schemeClr val="bg1"/>
                </a:solidFill>
                <a:latin typeface="Arial Rounded MT Bold" pitchFamily="34" charset="0"/>
              </a:rPr>
              <a:t>VMware</a:t>
            </a:r>
            <a:endParaRPr lang="en-US" sz="2200" dirty="0">
              <a:solidFill>
                <a:schemeClr val="bg1"/>
              </a:solidFill>
              <a:latin typeface="Arial Rounded MT Bold" pitchFamily="34" charset="0"/>
            </a:endParaRPr>
          </a:p>
        </p:txBody>
      </p:sp>
      <p:sp>
        <p:nvSpPr>
          <p:cNvPr id="59" name="Title 52"/>
          <p:cNvSpPr txBox="1">
            <a:spLocks/>
          </p:cNvSpPr>
          <p:nvPr/>
        </p:nvSpPr>
        <p:spPr>
          <a:xfrm>
            <a:off x="295275" y="220132"/>
            <a:ext cx="7934325" cy="69426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tx1"/>
                </a:solidFill>
                <a:effectLst/>
                <a:uLnTx/>
                <a:uFillTx/>
                <a:latin typeface="+mj-lt"/>
                <a:ea typeface="+mj-ea"/>
                <a:cs typeface="+mj-cs"/>
              </a:rPr>
              <a:t>Hard Cost Savings: Feature &amp; Cost </a:t>
            </a:r>
            <a:br>
              <a:rPr kumimoji="0" lang="en-US" sz="2200" b="1" i="0" u="none" strike="noStrike" kern="1200" cap="none" spc="0" normalizeH="0" baseline="0" noProof="0" dirty="0" smtClean="0">
                <a:ln>
                  <a:noFill/>
                </a:ln>
                <a:solidFill>
                  <a:schemeClr val="tx1"/>
                </a:solidFill>
                <a:effectLst/>
                <a:uLnTx/>
                <a:uFillTx/>
                <a:latin typeface="+mj-lt"/>
                <a:ea typeface="+mj-ea"/>
                <a:cs typeface="+mj-cs"/>
              </a:rPr>
            </a:br>
            <a:r>
              <a:rPr kumimoji="0" lang="en-US" sz="2200" b="1" i="0" u="none" strike="noStrike" kern="1200" cap="none" spc="0" normalizeH="0" baseline="0" noProof="0" dirty="0" smtClean="0">
                <a:ln>
                  <a:noFill/>
                </a:ln>
                <a:solidFill>
                  <a:schemeClr val="tx1"/>
                </a:solidFill>
                <a:effectLst/>
                <a:uLnTx/>
                <a:uFillTx/>
                <a:latin typeface="+mj-lt"/>
                <a:ea typeface="+mj-ea"/>
                <a:cs typeface="+mj-cs"/>
              </a:rPr>
              <a:t>Comparison Of </a:t>
            </a:r>
            <a:r>
              <a:rPr kumimoji="0" lang="en-US" sz="2200" b="1" i="0" u="none" strike="noStrike" kern="1200" cap="none" spc="0" normalizeH="0" baseline="0" noProof="0" dirty="0" err="1" smtClean="0">
                <a:ln>
                  <a:noFill/>
                </a:ln>
                <a:solidFill>
                  <a:schemeClr val="tx1"/>
                </a:solidFill>
                <a:effectLst/>
                <a:uLnTx/>
                <a:uFillTx/>
                <a:latin typeface="+mj-lt"/>
                <a:ea typeface="+mj-ea"/>
                <a:cs typeface="+mj-cs"/>
              </a:rPr>
              <a:t>Virtualizing</a:t>
            </a:r>
            <a:r>
              <a:rPr kumimoji="0" lang="en-US" sz="2200" b="1" i="0" u="none" strike="noStrike" kern="1200" cap="none" spc="0" normalizeH="0" baseline="0" noProof="0" dirty="0" smtClean="0">
                <a:ln>
                  <a:noFill/>
                </a:ln>
                <a:solidFill>
                  <a:schemeClr val="tx1"/>
                </a:solidFill>
                <a:effectLst/>
                <a:uLnTx/>
                <a:uFillTx/>
                <a:latin typeface="+mj-lt"/>
                <a:ea typeface="+mj-ea"/>
                <a:cs typeface="+mj-cs"/>
              </a:rPr>
              <a:t> 5 Hosts</a:t>
            </a:r>
            <a:endParaRPr kumimoji="0" lang="en-US" sz="2200" b="1" i="0" u="none" strike="noStrike" kern="1200" cap="none" spc="0" normalizeH="0" baseline="0" noProof="0" dirty="0">
              <a:ln>
                <a:noFill/>
              </a:ln>
              <a:solidFill>
                <a:schemeClr val="tx1"/>
              </a:solidFill>
              <a:effectLst/>
              <a:uLnTx/>
              <a:uFillTx/>
              <a:latin typeface="+mj-lt"/>
              <a:ea typeface="+mj-ea"/>
              <a:cs typeface="+mj-cs"/>
            </a:endParaRPr>
          </a:p>
        </p:txBody>
      </p:sp>
      <p:sp>
        <p:nvSpPr>
          <p:cNvPr id="29697" name="Rectangle 1"/>
          <p:cNvSpPr>
            <a:spLocks noChangeArrowheads="1"/>
          </p:cNvSpPr>
          <p:nvPr/>
        </p:nvSpPr>
        <p:spPr bwMode="auto">
          <a:xfrm>
            <a:off x="0" y="5739109"/>
            <a:ext cx="4217158"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ea typeface="Calibri" pitchFamily="34" charset="0"/>
                <a:cs typeface="Calibri" pitchFamily="34" charset="0"/>
              </a:rPr>
              <a:t>Cost comparisons assumes a five host configuration, 2 processors on each host, 2 years support costs for both products, and no operating system costs included.</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1000"/>
                                        <p:tgtEl>
                                          <p:spTgt spid="1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500"/>
                                        <p:tgtEl>
                                          <p:spTgt spid="154"/>
                                        </p:tgtEl>
                                      </p:cBhvr>
                                    </p:animEffect>
                                  </p:childTnLst>
                                </p:cTn>
                              </p:par>
                              <p:par>
                                <p:cTn id="12" presetID="10" presetClass="entr" presetSubtype="0" fill="hold" nodeType="with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1000"/>
                                        <p:tgtEl>
                                          <p:spTgt spid="142"/>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wipe(down)">
                                      <p:cBhvr>
                                        <p:cTn id="18" dur="1000"/>
                                        <p:tgtEl>
                                          <p:spTgt spid="14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2000"/>
                                        <p:tgtEl>
                                          <p:spTgt spid="53"/>
                                        </p:tgtEl>
                                      </p:cBhvr>
                                    </p:animEffect>
                                  </p:childTnLst>
                                </p:cTn>
                              </p:par>
                              <p:par>
                                <p:cTn id="23" presetID="10"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1000"/>
                                        <p:tgtEl>
                                          <p:spTgt spid="144"/>
                                        </p:tgtEl>
                                      </p:cBhvr>
                                    </p:animEffect>
                                  </p:childTnLst>
                                </p:cTn>
                              </p:par>
                            </p:childTnLst>
                          </p:cTn>
                        </p:par>
                        <p:par>
                          <p:cTn id="26" fill="hold">
                            <p:stCondLst>
                              <p:cond delay="5000"/>
                            </p:stCondLst>
                            <p:childTnLst>
                              <p:par>
                                <p:cTn id="27" presetID="23" presetClass="entr" presetSubtype="16" fill="hold" grpId="0" nodeType="afterEffect">
                                  <p:stCondLst>
                                    <p:cond delay="0"/>
                                  </p:stCondLst>
                                  <p:childTnLst>
                                    <p:set>
                                      <p:cBhvr>
                                        <p:cTn id="28" dur="1" fill="hold">
                                          <p:stCondLst>
                                            <p:cond delay="0"/>
                                          </p:stCondLst>
                                        </p:cTn>
                                        <p:tgtEl>
                                          <p:spTgt spid="141"/>
                                        </p:tgtEl>
                                        <p:attrNameLst>
                                          <p:attrName>style.visibility</p:attrName>
                                        </p:attrNameLst>
                                      </p:cBhvr>
                                      <p:to>
                                        <p:strVal val="visible"/>
                                      </p:to>
                                    </p:set>
                                    <p:anim calcmode="lin" valueType="num">
                                      <p:cBhvr>
                                        <p:cTn id="29" dur="1000" fill="hold"/>
                                        <p:tgtEl>
                                          <p:spTgt spid="141"/>
                                        </p:tgtEl>
                                        <p:attrNameLst>
                                          <p:attrName>ppt_w</p:attrName>
                                        </p:attrNameLst>
                                      </p:cBhvr>
                                      <p:tavLst>
                                        <p:tav tm="0">
                                          <p:val>
                                            <p:fltVal val="0"/>
                                          </p:val>
                                        </p:tav>
                                        <p:tav tm="100000">
                                          <p:val>
                                            <p:strVal val="#ppt_w"/>
                                          </p:val>
                                        </p:tav>
                                      </p:tavLst>
                                    </p:anim>
                                    <p:anim calcmode="lin" valueType="num">
                                      <p:cBhvr>
                                        <p:cTn id="30" dur="1000" fill="hold"/>
                                        <p:tgtEl>
                                          <p:spTgt spid="141"/>
                                        </p:tgtEl>
                                        <p:attrNameLst>
                                          <p:attrName>ppt_h</p:attrName>
                                        </p:attrNameLst>
                                      </p:cBhvr>
                                      <p:tavLst>
                                        <p:tav tm="0">
                                          <p:val>
                                            <p:fltVal val="0"/>
                                          </p:val>
                                        </p:tav>
                                        <p:tav tm="100000">
                                          <p:val>
                                            <p:strVal val="#ppt_h"/>
                                          </p:val>
                                        </p:tav>
                                      </p:tavLst>
                                    </p:anim>
                                  </p:childTnLst>
                                </p:cTn>
                              </p:par>
                            </p:childTnLst>
                          </p:cTn>
                        </p:par>
                        <p:par>
                          <p:cTn id="31" fill="hold">
                            <p:stCondLst>
                              <p:cond delay="6000"/>
                            </p:stCondLst>
                            <p:childTnLst>
                              <p:par>
                                <p:cTn id="32" presetID="1"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1000"/>
                                        <p:tgtEl>
                                          <p:spTgt spid="166"/>
                                        </p:tgtEl>
                                      </p:cBhvr>
                                    </p:animEffect>
                                  </p:childTnLst>
                                </p:cTn>
                              </p:par>
                              <p:par>
                                <p:cTn id="44" presetID="23" presetClass="entr" presetSubtype="16"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1000"/>
                                        <p:tgtEl>
                                          <p:spTgt spid="145"/>
                                        </p:tgtEl>
                                      </p:cBhvr>
                                    </p:animEffect>
                                    <p:anim calcmode="lin" valueType="num">
                                      <p:cBhvr>
                                        <p:cTn id="52" dur="1000" fill="hold"/>
                                        <p:tgtEl>
                                          <p:spTgt spid="145"/>
                                        </p:tgtEl>
                                        <p:attrNameLst>
                                          <p:attrName>ppt_x</p:attrName>
                                        </p:attrNameLst>
                                      </p:cBhvr>
                                      <p:tavLst>
                                        <p:tav tm="0">
                                          <p:val>
                                            <p:strVal val="#ppt_x"/>
                                          </p:val>
                                        </p:tav>
                                        <p:tav tm="100000">
                                          <p:val>
                                            <p:strVal val="#ppt_x"/>
                                          </p:val>
                                        </p:tav>
                                      </p:tavLst>
                                    </p:anim>
                                    <p:anim calcmode="lin" valueType="num">
                                      <p:cBhvr>
                                        <p:cTn id="53" dur="1000" fill="hold"/>
                                        <p:tgtEl>
                                          <p:spTgt spid="145"/>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23" presetClass="entr" presetSubtype="16"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animEffect transition="in" filter="fade">
                                      <p:cBhvr>
                                        <p:cTn id="67" dur="1000"/>
                                        <p:tgtEl>
                                          <p:spTgt spid="165"/>
                                        </p:tgtEl>
                                      </p:cBhvr>
                                    </p:animEffect>
                                  </p:childTnLst>
                                </p:cTn>
                              </p:par>
                              <p:par>
                                <p:cTn id="68" presetID="47"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1000"/>
                                        <p:tgtEl>
                                          <p:spTgt spid="75"/>
                                        </p:tgtEl>
                                      </p:cBhvr>
                                    </p:animEffect>
                                    <p:anim calcmode="lin" valueType="num">
                                      <p:cBhvr>
                                        <p:cTn id="71" dur="1000" fill="hold"/>
                                        <p:tgtEl>
                                          <p:spTgt spid="75"/>
                                        </p:tgtEl>
                                        <p:attrNameLst>
                                          <p:attrName>ppt_x</p:attrName>
                                        </p:attrNameLst>
                                      </p:cBhvr>
                                      <p:tavLst>
                                        <p:tav tm="0">
                                          <p:val>
                                            <p:strVal val="#ppt_x"/>
                                          </p:val>
                                        </p:tav>
                                        <p:tav tm="100000">
                                          <p:val>
                                            <p:strVal val="#ppt_x"/>
                                          </p:val>
                                        </p:tav>
                                      </p:tavLst>
                                    </p:anim>
                                    <p:anim calcmode="lin" valueType="num">
                                      <p:cBhvr>
                                        <p:cTn id="72" dur="1000" fill="hold"/>
                                        <p:tgtEl>
                                          <p:spTgt spid="75"/>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23" presetClass="entr" presetSubtype="16" fill="hold" grpId="0" nodeType="afterEffect">
                                  <p:stCondLst>
                                    <p:cond delay="0"/>
                                  </p:stCondLst>
                                  <p:childTnLst>
                                    <p:set>
                                      <p:cBhvr>
                                        <p:cTn id="75" dur="1" fill="hold">
                                          <p:stCondLst>
                                            <p:cond delay="0"/>
                                          </p:stCondLst>
                                        </p:cTn>
                                        <p:tgtEl>
                                          <p:spTgt spid="81"/>
                                        </p:tgtEl>
                                        <p:attrNameLst>
                                          <p:attrName>style.visibility</p:attrName>
                                        </p:attrNameLst>
                                      </p:cBhvr>
                                      <p:to>
                                        <p:strVal val="visible"/>
                                      </p:to>
                                    </p:set>
                                    <p:anim calcmode="lin" valueType="num">
                                      <p:cBhvr>
                                        <p:cTn id="76" dur="500" fill="hold"/>
                                        <p:tgtEl>
                                          <p:spTgt spid="81"/>
                                        </p:tgtEl>
                                        <p:attrNameLst>
                                          <p:attrName>ppt_w</p:attrName>
                                        </p:attrNameLst>
                                      </p:cBhvr>
                                      <p:tavLst>
                                        <p:tav tm="0">
                                          <p:val>
                                            <p:fltVal val="0"/>
                                          </p:val>
                                        </p:tav>
                                        <p:tav tm="100000">
                                          <p:val>
                                            <p:strVal val="#ppt_w"/>
                                          </p:val>
                                        </p:tav>
                                      </p:tavLst>
                                    </p:anim>
                                    <p:anim calcmode="lin" valueType="num">
                                      <p:cBhvr>
                                        <p:cTn id="77" dur="500" fill="hold"/>
                                        <p:tgtEl>
                                          <p:spTgt spid="81"/>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fltVal val="0"/>
                                          </p:val>
                                        </p:tav>
                                        <p:tav tm="100000">
                                          <p:val>
                                            <p:strVal val="#ppt_h"/>
                                          </p:val>
                                        </p:tav>
                                      </p:tavLst>
                                    </p:anim>
                                  </p:childTnLst>
                                </p:cTn>
                              </p:par>
                            </p:childTnLst>
                          </p:cTn>
                        </p:par>
                        <p:par>
                          <p:cTn id="82" fill="hold">
                            <p:stCondLst>
                              <p:cond delay="1500"/>
                            </p:stCondLst>
                            <p:childTnLst>
                              <p:par>
                                <p:cTn id="83" presetID="47" presetClass="entr" presetSubtype="0" fill="hold" nodeType="after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fade">
                                      <p:cBhvr>
                                        <p:cTn id="85" dur="1000"/>
                                        <p:tgtEl>
                                          <p:spTgt spid="146"/>
                                        </p:tgtEl>
                                      </p:cBhvr>
                                    </p:animEffect>
                                    <p:anim calcmode="lin" valueType="num">
                                      <p:cBhvr>
                                        <p:cTn id="86" dur="1000" fill="hold"/>
                                        <p:tgtEl>
                                          <p:spTgt spid="146"/>
                                        </p:tgtEl>
                                        <p:attrNameLst>
                                          <p:attrName>ppt_x</p:attrName>
                                        </p:attrNameLst>
                                      </p:cBhvr>
                                      <p:tavLst>
                                        <p:tav tm="0">
                                          <p:val>
                                            <p:strVal val="#ppt_x"/>
                                          </p:val>
                                        </p:tav>
                                        <p:tav tm="100000">
                                          <p:val>
                                            <p:strVal val="#ppt_x"/>
                                          </p:val>
                                        </p:tav>
                                      </p:tavLst>
                                    </p:anim>
                                    <p:anim calcmode="lin" valueType="num">
                                      <p:cBhvr>
                                        <p:cTn id="87" dur="1000" fill="hold"/>
                                        <p:tgtEl>
                                          <p:spTgt spid="146"/>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23" presetClass="entr" presetSubtype="16" fill="hold" grpId="0" nodeType="after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p:cTn id="91" dur="500" fill="hold"/>
                                        <p:tgtEl>
                                          <p:spTgt spid="80"/>
                                        </p:tgtEl>
                                        <p:attrNameLst>
                                          <p:attrName>ppt_w</p:attrName>
                                        </p:attrNameLst>
                                      </p:cBhvr>
                                      <p:tavLst>
                                        <p:tav tm="0">
                                          <p:val>
                                            <p:fltVal val="0"/>
                                          </p:val>
                                        </p:tav>
                                        <p:tav tm="100000">
                                          <p:val>
                                            <p:strVal val="#ppt_w"/>
                                          </p:val>
                                        </p:tav>
                                      </p:tavLst>
                                    </p:anim>
                                    <p:anim calcmode="lin" valueType="num">
                                      <p:cBhvr>
                                        <p:cTn id="92" dur="500" fill="hold"/>
                                        <p:tgtEl>
                                          <p:spTgt spid="80"/>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childTnLst>
                                </p:cTn>
                              </p:par>
                            </p:childTnLst>
                          </p:cTn>
                        </p:par>
                        <p:par>
                          <p:cTn id="97" fill="hold">
                            <p:stCondLst>
                              <p:cond delay="3000"/>
                            </p:stCondLst>
                            <p:childTnLst>
                              <p:par>
                                <p:cTn id="98" presetID="23" presetClass="entr" presetSubtype="16"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 calcmode="lin" valueType="num">
                                      <p:cBhvr>
                                        <p:cTn id="100" dur="1000" fill="hold"/>
                                        <p:tgtEl>
                                          <p:spTgt spid="82"/>
                                        </p:tgtEl>
                                        <p:attrNameLst>
                                          <p:attrName>ppt_w</p:attrName>
                                        </p:attrNameLst>
                                      </p:cBhvr>
                                      <p:tavLst>
                                        <p:tav tm="0">
                                          <p:val>
                                            <p:fltVal val="0"/>
                                          </p:val>
                                        </p:tav>
                                        <p:tav tm="100000">
                                          <p:val>
                                            <p:strVal val="#ppt_w"/>
                                          </p:val>
                                        </p:tav>
                                      </p:tavLst>
                                    </p:anim>
                                    <p:anim calcmode="lin" valueType="num">
                                      <p:cBhvr>
                                        <p:cTn id="101" dur="1000" fill="hold"/>
                                        <p:tgtEl>
                                          <p:spTgt spid="82"/>
                                        </p:tgtEl>
                                        <p:attrNameLst>
                                          <p:attrName>ppt_h</p:attrName>
                                        </p:attrNameLst>
                                      </p:cBhvr>
                                      <p:tavLst>
                                        <p:tav tm="0">
                                          <p:val>
                                            <p:fltVal val="0"/>
                                          </p:val>
                                        </p:tav>
                                        <p:tav tm="100000">
                                          <p:val>
                                            <p:strVal val="#ppt_h"/>
                                          </p:val>
                                        </p:tav>
                                      </p:tavLst>
                                    </p:anim>
                                  </p:childTnLst>
                                </p:cTn>
                              </p:par>
                              <p:par>
                                <p:cTn id="102" presetID="0" presetClass="path" presetSubtype="0" accel="50000" decel="50000" fill="hold" grpId="1" nodeType="withEffect">
                                  <p:stCondLst>
                                    <p:cond delay="0"/>
                                  </p:stCondLst>
                                  <p:childTnLst>
                                    <p:animMotion origin="layout" path="M -2.79239E-6 0.45513 L -2.79239E-6 2.53469E-6 " pathEditMode="relative" rAng="0" ptsTypes="AA">
                                      <p:cBhvr>
                                        <p:cTn id="103" dur="1000" fill="hold"/>
                                        <p:tgtEl>
                                          <p:spTgt spid="82"/>
                                        </p:tgtEl>
                                        <p:attrNameLst>
                                          <p:attrName>ppt_x</p:attrName>
                                          <p:attrName>ppt_y</p:attrName>
                                        </p:attrNameLst>
                                      </p:cBhvr>
                                      <p:rCtr x="0" y="-228"/>
                                    </p:animMotion>
                                  </p:childTnLst>
                                </p:cTn>
                              </p:par>
                            </p:childTnLst>
                          </p:cTn>
                        </p:par>
                        <p:par>
                          <p:cTn id="104" fill="hold">
                            <p:stCondLst>
                              <p:cond delay="4000"/>
                            </p:stCondLst>
                            <p:childTnLst>
                              <p:par>
                                <p:cTn id="105" presetID="23" presetClass="entr" presetSubtype="16" fill="hold" grpId="0" nodeType="afterEffect">
                                  <p:stCondLst>
                                    <p:cond delay="0"/>
                                  </p:stCondLst>
                                  <p:childTnLst>
                                    <p:set>
                                      <p:cBhvr>
                                        <p:cTn id="106" dur="1" fill="hold">
                                          <p:stCondLst>
                                            <p:cond delay="0"/>
                                          </p:stCondLst>
                                        </p:cTn>
                                        <p:tgtEl>
                                          <p:spTgt spid="150"/>
                                        </p:tgtEl>
                                        <p:attrNameLst>
                                          <p:attrName>style.visibility</p:attrName>
                                        </p:attrNameLst>
                                      </p:cBhvr>
                                      <p:to>
                                        <p:strVal val="visible"/>
                                      </p:to>
                                    </p:set>
                                    <p:anim calcmode="lin" valueType="num">
                                      <p:cBhvr>
                                        <p:cTn id="107" dur="2000" fill="hold"/>
                                        <p:tgtEl>
                                          <p:spTgt spid="150"/>
                                        </p:tgtEl>
                                        <p:attrNameLst>
                                          <p:attrName>ppt_w</p:attrName>
                                        </p:attrNameLst>
                                      </p:cBhvr>
                                      <p:tavLst>
                                        <p:tav tm="0">
                                          <p:val>
                                            <p:fltVal val="0"/>
                                          </p:val>
                                        </p:tav>
                                        <p:tav tm="100000">
                                          <p:val>
                                            <p:strVal val="#ppt_w"/>
                                          </p:val>
                                        </p:tav>
                                      </p:tavLst>
                                    </p:anim>
                                    <p:anim calcmode="lin" valueType="num">
                                      <p:cBhvr>
                                        <p:cTn id="108" dur="2000" fill="hold"/>
                                        <p:tgtEl>
                                          <p:spTgt spid="150"/>
                                        </p:tgtEl>
                                        <p:attrNameLst>
                                          <p:attrName>ppt_h</p:attrName>
                                        </p:attrNameLst>
                                      </p:cBhvr>
                                      <p:tavLst>
                                        <p:tav tm="0">
                                          <p:val>
                                            <p:fltVal val="0"/>
                                          </p:val>
                                        </p:tav>
                                        <p:tav tm="100000">
                                          <p:val>
                                            <p:strVal val="#ppt_h"/>
                                          </p:val>
                                        </p:tav>
                                      </p:tavLst>
                                    </p:anim>
                                  </p:childTnLst>
                                </p:cTn>
                              </p:par>
                              <p:par>
                                <p:cTn id="109" presetID="0" presetClass="path" presetSubtype="0" accel="50000" decel="50000" fill="hold" grpId="1" nodeType="withEffect">
                                  <p:stCondLst>
                                    <p:cond delay="0"/>
                                  </p:stCondLst>
                                  <p:childTnLst>
                                    <p:animMotion origin="layout" path="M -0.0125 0.86586 L -1.16958E-6 3.3395E-6 " pathEditMode="relative" rAng="0" ptsTypes="AA">
                                      <p:cBhvr>
                                        <p:cTn id="110" dur="2000" fill="hold"/>
                                        <p:tgtEl>
                                          <p:spTgt spid="150"/>
                                        </p:tgtEl>
                                        <p:attrNameLst>
                                          <p:attrName>ppt_x</p:attrName>
                                          <p:attrName>ppt_y</p:attrName>
                                        </p:attrNameLst>
                                      </p:cBhvr>
                                      <p:rCtr x="6" y="-433"/>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64"/>
                                        </p:tgtEl>
                                        <p:attrNameLst>
                                          <p:attrName>style.visibility</p:attrName>
                                        </p:attrNameLst>
                                      </p:cBhvr>
                                      <p:to>
                                        <p:strVal val="visible"/>
                                      </p:to>
                                    </p:set>
                                    <p:animEffect transition="in" filter="fade">
                                      <p:cBhvr>
                                        <p:cTn id="115" dur="1000"/>
                                        <p:tgtEl>
                                          <p:spTgt spid="164"/>
                                        </p:tgtEl>
                                      </p:cBhvr>
                                    </p:animEffect>
                                  </p:childTnLst>
                                </p:cTn>
                              </p:par>
                            </p:childTnLst>
                          </p:cTn>
                        </p:par>
                        <p:par>
                          <p:cTn id="116" fill="hold">
                            <p:stCondLst>
                              <p:cond delay="1000"/>
                            </p:stCondLst>
                            <p:childTnLst>
                              <p:par>
                                <p:cTn id="117" presetID="23" presetClass="entr" presetSubtype="16" fill="hold" grpId="0" nodeType="afterEffect">
                                  <p:stCondLst>
                                    <p:cond delay="0"/>
                                  </p:stCondLst>
                                  <p:childTnLst>
                                    <p:set>
                                      <p:cBhvr>
                                        <p:cTn id="118" dur="1" fill="hold">
                                          <p:stCondLst>
                                            <p:cond delay="0"/>
                                          </p:stCondLst>
                                        </p:cTn>
                                        <p:tgtEl>
                                          <p:spTgt spid="83"/>
                                        </p:tgtEl>
                                        <p:attrNameLst>
                                          <p:attrName>style.visibility</p:attrName>
                                        </p:attrNameLst>
                                      </p:cBhvr>
                                      <p:to>
                                        <p:strVal val="visible"/>
                                      </p:to>
                                    </p:set>
                                    <p:anim calcmode="lin" valueType="num">
                                      <p:cBhvr>
                                        <p:cTn id="119" dur="500" fill="hold"/>
                                        <p:tgtEl>
                                          <p:spTgt spid="83"/>
                                        </p:tgtEl>
                                        <p:attrNameLst>
                                          <p:attrName>ppt_w</p:attrName>
                                        </p:attrNameLst>
                                      </p:cBhvr>
                                      <p:tavLst>
                                        <p:tav tm="0">
                                          <p:val>
                                            <p:fltVal val="0"/>
                                          </p:val>
                                        </p:tav>
                                        <p:tav tm="100000">
                                          <p:val>
                                            <p:strVal val="#ppt_w"/>
                                          </p:val>
                                        </p:tav>
                                      </p:tavLst>
                                    </p:anim>
                                    <p:anim calcmode="lin" valueType="num">
                                      <p:cBhvr>
                                        <p:cTn id="120" dur="500" fill="hold"/>
                                        <p:tgtEl>
                                          <p:spTgt spid="83"/>
                                        </p:tgtEl>
                                        <p:attrNameLst>
                                          <p:attrName>ppt_h</p:attrName>
                                        </p:attrNameLst>
                                      </p:cBhvr>
                                      <p:tavLst>
                                        <p:tav tm="0">
                                          <p:val>
                                            <p:flt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p:cTn id="123" dur="500" fill="hold"/>
                                        <p:tgtEl>
                                          <p:spTgt spid="7"/>
                                        </p:tgtEl>
                                        <p:attrNameLst>
                                          <p:attrName>ppt_w</p:attrName>
                                        </p:attrNameLst>
                                      </p:cBhvr>
                                      <p:tavLst>
                                        <p:tav tm="0">
                                          <p:val>
                                            <p:fltVal val="0"/>
                                          </p:val>
                                        </p:tav>
                                        <p:tav tm="100000">
                                          <p:val>
                                            <p:strVal val="#ppt_w"/>
                                          </p:val>
                                        </p:tav>
                                      </p:tavLst>
                                    </p:anim>
                                    <p:anim calcmode="lin" valueType="num">
                                      <p:cBhvr>
                                        <p:cTn id="124" dur="500" fill="hold"/>
                                        <p:tgtEl>
                                          <p:spTgt spid="7"/>
                                        </p:tgtEl>
                                        <p:attrNameLst>
                                          <p:attrName>ppt_h</p:attrName>
                                        </p:attrNameLst>
                                      </p:cBhvr>
                                      <p:tavLst>
                                        <p:tav tm="0">
                                          <p:val>
                                            <p:fltVal val="0"/>
                                          </p:val>
                                        </p:tav>
                                        <p:tav tm="100000">
                                          <p:val>
                                            <p:strVal val="#ppt_h"/>
                                          </p:val>
                                        </p:tav>
                                      </p:tavLst>
                                    </p:anim>
                                  </p:childTnLst>
                                </p:cTn>
                              </p:par>
                            </p:childTnLst>
                          </p:cTn>
                        </p:par>
                        <p:par>
                          <p:cTn id="125" fill="hold">
                            <p:stCondLst>
                              <p:cond delay="1500"/>
                            </p:stCondLst>
                            <p:childTnLst>
                              <p:par>
                                <p:cTn id="126" presetID="23" presetClass="entr" presetSubtype="16" fill="hold" nodeType="afterEffect">
                                  <p:stCondLst>
                                    <p:cond delay="0"/>
                                  </p:stCondLst>
                                  <p:childTnLst>
                                    <p:set>
                                      <p:cBhvr>
                                        <p:cTn id="127" dur="1" fill="hold">
                                          <p:stCondLst>
                                            <p:cond delay="0"/>
                                          </p:stCondLst>
                                        </p:cTn>
                                        <p:tgtEl>
                                          <p:spTgt spid="6"/>
                                        </p:tgtEl>
                                        <p:attrNameLst>
                                          <p:attrName>style.visibility</p:attrName>
                                        </p:attrNameLst>
                                      </p:cBhvr>
                                      <p:to>
                                        <p:strVal val="visible"/>
                                      </p:to>
                                    </p:set>
                                    <p:anim calcmode="lin" valueType="num">
                                      <p:cBhvr>
                                        <p:cTn id="128" dur="500" fill="hold"/>
                                        <p:tgtEl>
                                          <p:spTgt spid="6"/>
                                        </p:tgtEl>
                                        <p:attrNameLst>
                                          <p:attrName>ppt_w</p:attrName>
                                        </p:attrNameLst>
                                      </p:cBhvr>
                                      <p:tavLst>
                                        <p:tav tm="0">
                                          <p:val>
                                            <p:fltVal val="0"/>
                                          </p:val>
                                        </p:tav>
                                        <p:tav tm="100000">
                                          <p:val>
                                            <p:strVal val="#ppt_w"/>
                                          </p:val>
                                        </p:tav>
                                      </p:tavLst>
                                    </p:anim>
                                    <p:anim calcmode="lin" valueType="num">
                                      <p:cBhvr>
                                        <p:cTn id="129" dur="500" fill="hold"/>
                                        <p:tgtEl>
                                          <p:spTgt spid="6"/>
                                        </p:tgtEl>
                                        <p:attrNameLst>
                                          <p:attrName>ppt_h</p:attrName>
                                        </p:attrNameLst>
                                      </p:cBhvr>
                                      <p:tavLst>
                                        <p:tav tm="0">
                                          <p:val>
                                            <p:fltVal val="0"/>
                                          </p:val>
                                        </p:tav>
                                        <p:tav tm="100000">
                                          <p:val>
                                            <p:strVal val="#ppt_h"/>
                                          </p:val>
                                        </p:tav>
                                      </p:tavLst>
                                    </p:anim>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163"/>
                                        </p:tgtEl>
                                        <p:attrNameLst>
                                          <p:attrName>style.visibility</p:attrName>
                                        </p:attrNameLst>
                                      </p:cBhvr>
                                      <p:to>
                                        <p:strVal val="visible"/>
                                      </p:to>
                                    </p:set>
                                    <p:animEffect transition="in" filter="fade">
                                      <p:cBhvr>
                                        <p:cTn id="133" dur="1000"/>
                                        <p:tgtEl>
                                          <p:spTgt spid="163"/>
                                        </p:tgtEl>
                                      </p:cBhvr>
                                    </p:animEffect>
                                  </p:childTnLst>
                                </p:cTn>
                              </p:par>
                            </p:childTnLst>
                          </p:cTn>
                        </p:par>
                        <p:par>
                          <p:cTn id="134" fill="hold">
                            <p:stCondLst>
                              <p:cond delay="3000"/>
                            </p:stCondLst>
                            <p:childTnLst>
                              <p:par>
                                <p:cTn id="135" presetID="23" presetClass="entr" presetSubtype="16" fill="hold" nodeType="after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500" fill="hold"/>
                                        <p:tgtEl>
                                          <p:spTgt spid="5"/>
                                        </p:tgtEl>
                                        <p:attrNameLst>
                                          <p:attrName>ppt_w</p:attrName>
                                        </p:attrNameLst>
                                      </p:cBhvr>
                                      <p:tavLst>
                                        <p:tav tm="0">
                                          <p:val>
                                            <p:fltVal val="0"/>
                                          </p:val>
                                        </p:tav>
                                        <p:tav tm="100000">
                                          <p:val>
                                            <p:strVal val="#ppt_w"/>
                                          </p:val>
                                        </p:tav>
                                      </p:tavLst>
                                    </p:anim>
                                    <p:anim calcmode="lin" valueType="num">
                                      <p:cBhvr>
                                        <p:cTn id="138" dur="500" fill="hold"/>
                                        <p:tgtEl>
                                          <p:spTgt spid="5"/>
                                        </p:tgtEl>
                                        <p:attrNameLst>
                                          <p:attrName>ppt_h</p:attrName>
                                        </p:attrNameLst>
                                      </p:cBhvr>
                                      <p:tavLst>
                                        <p:tav tm="0">
                                          <p:val>
                                            <p:fltVal val="0"/>
                                          </p:val>
                                        </p:tav>
                                        <p:tav tm="100000">
                                          <p:val>
                                            <p:strVal val="#ppt_h"/>
                                          </p:val>
                                        </p:tav>
                                      </p:tavLst>
                                    </p:anim>
                                  </p:childTnLst>
                                </p:cTn>
                              </p:par>
                              <p:par>
                                <p:cTn id="139" presetID="23" presetClass="entr" presetSubtype="16" fill="hold" grpId="1" nodeType="withEffect">
                                  <p:stCondLst>
                                    <p:cond delay="0"/>
                                  </p:stCondLst>
                                  <p:childTnLst>
                                    <p:set>
                                      <p:cBhvr>
                                        <p:cTn id="140" dur="1" fill="hold">
                                          <p:stCondLst>
                                            <p:cond delay="0"/>
                                          </p:stCondLst>
                                        </p:cTn>
                                        <p:tgtEl>
                                          <p:spTgt spid="83"/>
                                        </p:tgtEl>
                                        <p:attrNameLst>
                                          <p:attrName>style.visibility</p:attrName>
                                        </p:attrNameLst>
                                      </p:cBhvr>
                                      <p:to>
                                        <p:strVal val="visible"/>
                                      </p:to>
                                    </p:set>
                                    <p:anim calcmode="lin" valueType="num">
                                      <p:cBhvr>
                                        <p:cTn id="141" dur="500" fill="hold"/>
                                        <p:tgtEl>
                                          <p:spTgt spid="83"/>
                                        </p:tgtEl>
                                        <p:attrNameLst>
                                          <p:attrName>ppt_w</p:attrName>
                                        </p:attrNameLst>
                                      </p:cBhvr>
                                      <p:tavLst>
                                        <p:tav tm="0">
                                          <p:val>
                                            <p:fltVal val="0"/>
                                          </p:val>
                                        </p:tav>
                                        <p:tav tm="100000">
                                          <p:val>
                                            <p:strVal val="#ppt_w"/>
                                          </p:val>
                                        </p:tav>
                                      </p:tavLst>
                                    </p:anim>
                                    <p:anim calcmode="lin" valueType="num">
                                      <p:cBhvr>
                                        <p:cTn id="142" dur="500" fill="hold"/>
                                        <p:tgtEl>
                                          <p:spTgt spid="83"/>
                                        </p:tgtEl>
                                        <p:attrNameLst>
                                          <p:attrName>ppt_h</p:attrName>
                                        </p:attrNameLst>
                                      </p:cBhvr>
                                      <p:tavLst>
                                        <p:tav tm="0">
                                          <p:val>
                                            <p:fltVal val="0"/>
                                          </p:val>
                                        </p:tav>
                                        <p:tav tm="100000">
                                          <p:val>
                                            <p:strVal val="#ppt_h"/>
                                          </p:val>
                                        </p:tav>
                                      </p:tavLst>
                                    </p:anim>
                                  </p:childTnLst>
                                </p:cTn>
                              </p:par>
                            </p:childTnLst>
                          </p:cTn>
                        </p:par>
                        <p:par>
                          <p:cTn id="143" fill="hold">
                            <p:stCondLst>
                              <p:cond delay="3500"/>
                            </p:stCondLst>
                            <p:childTnLst>
                              <p:par>
                                <p:cTn id="144" presetID="23" presetClass="entr" presetSubtype="16"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p:cTn id="146" dur="500" fill="hold"/>
                                        <p:tgtEl>
                                          <p:spTgt spid="4"/>
                                        </p:tgtEl>
                                        <p:attrNameLst>
                                          <p:attrName>ppt_w</p:attrName>
                                        </p:attrNameLst>
                                      </p:cBhvr>
                                      <p:tavLst>
                                        <p:tav tm="0">
                                          <p:val>
                                            <p:fltVal val="0"/>
                                          </p:val>
                                        </p:tav>
                                        <p:tav tm="100000">
                                          <p:val>
                                            <p:strVal val="#ppt_w"/>
                                          </p:val>
                                        </p:tav>
                                      </p:tavLst>
                                    </p:anim>
                                    <p:anim calcmode="lin" valueType="num">
                                      <p:cBhvr>
                                        <p:cTn id="147" dur="500" fill="hold"/>
                                        <p:tgtEl>
                                          <p:spTgt spid="4"/>
                                        </p:tgtEl>
                                        <p:attrNameLst>
                                          <p:attrName>ppt_h</p:attrName>
                                        </p:attrNameLst>
                                      </p:cBhvr>
                                      <p:tavLst>
                                        <p:tav tm="0">
                                          <p:val>
                                            <p:fltVal val="0"/>
                                          </p:val>
                                        </p:tav>
                                        <p:tav tm="100000">
                                          <p:val>
                                            <p:strVal val="#ppt_h"/>
                                          </p:val>
                                        </p:tav>
                                      </p:tavLst>
                                    </p:anim>
                                  </p:childTnLst>
                                </p:cTn>
                              </p:par>
                            </p:childTnLst>
                          </p:cTn>
                        </p:par>
                        <p:par>
                          <p:cTn id="148" fill="hold">
                            <p:stCondLst>
                              <p:cond delay="4000"/>
                            </p:stCondLst>
                            <p:childTnLst>
                              <p:par>
                                <p:cTn id="149" presetID="10" presetClass="entr" presetSubtype="0" fill="hold" grpId="0" nodeType="afterEffect">
                                  <p:stCondLst>
                                    <p:cond delay="0"/>
                                  </p:stCondLst>
                                  <p:childTnLst>
                                    <p:set>
                                      <p:cBhvr>
                                        <p:cTn id="150" dur="1" fill="hold">
                                          <p:stCondLst>
                                            <p:cond delay="0"/>
                                          </p:stCondLst>
                                        </p:cTn>
                                        <p:tgtEl>
                                          <p:spTgt spid="162"/>
                                        </p:tgtEl>
                                        <p:attrNameLst>
                                          <p:attrName>style.visibility</p:attrName>
                                        </p:attrNameLst>
                                      </p:cBhvr>
                                      <p:to>
                                        <p:strVal val="visible"/>
                                      </p:to>
                                    </p:set>
                                    <p:animEffect transition="in" filter="fade">
                                      <p:cBhvr>
                                        <p:cTn id="151" dur="1000"/>
                                        <p:tgtEl>
                                          <p:spTgt spid="162"/>
                                        </p:tgtEl>
                                      </p:cBhvr>
                                    </p:animEffect>
                                  </p:childTnLst>
                                </p:cTn>
                              </p:par>
                            </p:childTnLst>
                          </p:cTn>
                        </p:par>
                        <p:par>
                          <p:cTn id="152" fill="hold">
                            <p:stCondLst>
                              <p:cond delay="5000"/>
                            </p:stCondLst>
                            <p:childTnLst>
                              <p:par>
                                <p:cTn id="153" presetID="23" presetClass="entr" presetSubtype="16" fill="hold" nodeType="afterEffect">
                                  <p:stCondLst>
                                    <p:cond delay="0"/>
                                  </p:stCondLst>
                                  <p:childTnLst>
                                    <p:set>
                                      <p:cBhvr>
                                        <p:cTn id="154" dur="1" fill="hold">
                                          <p:stCondLst>
                                            <p:cond delay="0"/>
                                          </p:stCondLst>
                                        </p:cTn>
                                        <p:tgtEl>
                                          <p:spTgt spid="3"/>
                                        </p:tgtEl>
                                        <p:attrNameLst>
                                          <p:attrName>style.visibility</p:attrName>
                                        </p:attrNameLst>
                                      </p:cBhvr>
                                      <p:to>
                                        <p:strVal val="visible"/>
                                      </p:to>
                                    </p:set>
                                    <p:anim calcmode="lin" valueType="num">
                                      <p:cBhvr>
                                        <p:cTn id="155" dur="500" fill="hold"/>
                                        <p:tgtEl>
                                          <p:spTgt spid="3"/>
                                        </p:tgtEl>
                                        <p:attrNameLst>
                                          <p:attrName>ppt_w</p:attrName>
                                        </p:attrNameLst>
                                      </p:cBhvr>
                                      <p:tavLst>
                                        <p:tav tm="0">
                                          <p:val>
                                            <p:fltVal val="0"/>
                                          </p:val>
                                        </p:tav>
                                        <p:tav tm="100000">
                                          <p:val>
                                            <p:strVal val="#ppt_w"/>
                                          </p:val>
                                        </p:tav>
                                      </p:tavLst>
                                    </p:anim>
                                    <p:anim calcmode="lin" valueType="num">
                                      <p:cBhvr>
                                        <p:cTn id="156" dur="500" fill="hold"/>
                                        <p:tgtEl>
                                          <p:spTgt spid="3"/>
                                        </p:tgtEl>
                                        <p:attrNameLst>
                                          <p:attrName>ppt_h</p:attrName>
                                        </p:attrNameLst>
                                      </p:cBhvr>
                                      <p:tavLst>
                                        <p:tav tm="0">
                                          <p:val>
                                            <p:fltVal val="0"/>
                                          </p:val>
                                        </p:tav>
                                        <p:tav tm="100000">
                                          <p:val>
                                            <p:strVal val="#ppt_h"/>
                                          </p:val>
                                        </p:tav>
                                      </p:tavLst>
                                    </p:anim>
                                  </p:childTnLst>
                                </p:cTn>
                              </p:par>
                              <p:par>
                                <p:cTn id="157" presetID="23" presetClass="entr" presetSubtype="16" fill="hold" grpId="2" nodeType="withEffect">
                                  <p:stCondLst>
                                    <p:cond delay="0"/>
                                  </p:stCondLst>
                                  <p:childTnLst>
                                    <p:set>
                                      <p:cBhvr>
                                        <p:cTn id="158" dur="1" fill="hold">
                                          <p:stCondLst>
                                            <p:cond delay="0"/>
                                          </p:stCondLst>
                                        </p:cTn>
                                        <p:tgtEl>
                                          <p:spTgt spid="83"/>
                                        </p:tgtEl>
                                        <p:attrNameLst>
                                          <p:attrName>style.visibility</p:attrName>
                                        </p:attrNameLst>
                                      </p:cBhvr>
                                      <p:to>
                                        <p:strVal val="visible"/>
                                      </p:to>
                                    </p:set>
                                    <p:anim calcmode="lin" valueType="num">
                                      <p:cBhvr>
                                        <p:cTn id="159" dur="500" fill="hold"/>
                                        <p:tgtEl>
                                          <p:spTgt spid="83"/>
                                        </p:tgtEl>
                                        <p:attrNameLst>
                                          <p:attrName>ppt_w</p:attrName>
                                        </p:attrNameLst>
                                      </p:cBhvr>
                                      <p:tavLst>
                                        <p:tav tm="0">
                                          <p:val>
                                            <p:fltVal val="0"/>
                                          </p:val>
                                        </p:tav>
                                        <p:tav tm="100000">
                                          <p:val>
                                            <p:strVal val="#ppt_w"/>
                                          </p:val>
                                        </p:tav>
                                      </p:tavLst>
                                    </p:anim>
                                    <p:anim calcmode="lin" valueType="num">
                                      <p:cBhvr>
                                        <p:cTn id="160" dur="500" fill="hold"/>
                                        <p:tgtEl>
                                          <p:spTgt spid="83"/>
                                        </p:tgtEl>
                                        <p:attrNameLst>
                                          <p:attrName>ppt_h</p:attrName>
                                        </p:attrNameLst>
                                      </p:cBhvr>
                                      <p:tavLst>
                                        <p:tav tm="0">
                                          <p:val>
                                            <p:fltVal val="0"/>
                                          </p:val>
                                        </p:tav>
                                        <p:tav tm="100000">
                                          <p:val>
                                            <p:strVal val="#ppt_h"/>
                                          </p:val>
                                        </p:tav>
                                      </p:tavLst>
                                    </p:anim>
                                  </p:childTnLst>
                                </p:cTn>
                              </p:par>
                            </p:childTnLst>
                          </p:cTn>
                        </p:par>
                        <p:par>
                          <p:cTn id="161" fill="hold">
                            <p:stCondLst>
                              <p:cond delay="5500"/>
                            </p:stCondLst>
                            <p:childTnLst>
                              <p:par>
                                <p:cTn id="162" presetID="23" presetClass="entr" presetSubtype="16" fill="hold" nodeType="afterEffect">
                                  <p:stCondLst>
                                    <p:cond delay="0"/>
                                  </p:stCondLst>
                                  <p:childTnLst>
                                    <p:set>
                                      <p:cBhvr>
                                        <p:cTn id="163" dur="1" fill="hold">
                                          <p:stCondLst>
                                            <p:cond delay="0"/>
                                          </p:stCondLst>
                                        </p:cTn>
                                        <p:tgtEl>
                                          <p:spTgt spid="2"/>
                                        </p:tgtEl>
                                        <p:attrNameLst>
                                          <p:attrName>style.visibility</p:attrName>
                                        </p:attrNameLst>
                                      </p:cBhvr>
                                      <p:to>
                                        <p:strVal val="visible"/>
                                      </p:to>
                                    </p:set>
                                    <p:anim calcmode="lin" valueType="num">
                                      <p:cBhvr>
                                        <p:cTn id="164" dur="500" fill="hold"/>
                                        <p:tgtEl>
                                          <p:spTgt spid="2"/>
                                        </p:tgtEl>
                                        <p:attrNameLst>
                                          <p:attrName>ppt_w</p:attrName>
                                        </p:attrNameLst>
                                      </p:cBhvr>
                                      <p:tavLst>
                                        <p:tav tm="0">
                                          <p:val>
                                            <p:fltVal val="0"/>
                                          </p:val>
                                        </p:tav>
                                        <p:tav tm="100000">
                                          <p:val>
                                            <p:strVal val="#ppt_w"/>
                                          </p:val>
                                        </p:tav>
                                      </p:tavLst>
                                    </p:anim>
                                    <p:anim calcmode="lin" valueType="num">
                                      <p:cBhvr>
                                        <p:cTn id="16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48" grpId="0" animBg="1"/>
      <p:bldP spid="141" grpId="0" animBg="1"/>
      <p:bldP spid="150" grpId="0"/>
      <p:bldP spid="150" grpId="1"/>
      <p:bldP spid="162" grpId="0"/>
      <p:bldP spid="163" grpId="0"/>
      <p:bldP spid="164" grpId="0"/>
      <p:bldP spid="165" grpId="0"/>
      <p:bldP spid="166" grpId="0"/>
      <p:bldP spid="79" grpId="0"/>
      <p:bldP spid="80" grpId="0"/>
      <p:bldP spid="81" grpId="0"/>
      <p:bldP spid="82" grpId="0"/>
      <p:bldP spid="82" grpId="1"/>
      <p:bldP spid="83" grpId="0"/>
      <p:bldP spid="83" grpId="1"/>
      <p:bldP spid="83" grpId="2"/>
      <p:bldP spid="63"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0" y="982639"/>
            <a:ext cx="9144000" cy="5284811"/>
          </a:xfrm>
          <a:prstGeom prst="rect">
            <a:avLst/>
          </a:prstGeom>
          <a:gradFill flip="none" rotWithShape="1">
            <a:gsLst>
              <a:gs pos="0">
                <a:srgbClr val="366092">
                  <a:shade val="30000"/>
                  <a:satMod val="115000"/>
                </a:srgbClr>
              </a:gs>
              <a:gs pos="50000">
                <a:srgbClr val="366092">
                  <a:shade val="67500"/>
                  <a:satMod val="115000"/>
                </a:srgbClr>
              </a:gs>
              <a:gs pos="100000">
                <a:srgbClr val="366092">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3" name="Rectangle 112"/>
          <p:cNvSpPr/>
          <p:nvPr/>
        </p:nvSpPr>
        <p:spPr>
          <a:xfrm>
            <a:off x="6591869" y="968992"/>
            <a:ext cx="1310185" cy="5298458"/>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nvGrpSpPr>
          <p:cNvPr id="2" name="Group 62"/>
          <p:cNvGrpSpPr/>
          <p:nvPr/>
        </p:nvGrpSpPr>
        <p:grpSpPr>
          <a:xfrm>
            <a:off x="860907" y="2320123"/>
            <a:ext cx="7042150" cy="3924868"/>
            <a:chOff x="396875" y="2101755"/>
            <a:chExt cx="7042150" cy="3924868"/>
          </a:xfrm>
          <a:solidFill>
            <a:srgbClr val="FFFFFF">
              <a:alpha val="20000"/>
            </a:srgbClr>
          </a:solidFill>
        </p:grpSpPr>
        <p:sp>
          <p:nvSpPr>
            <p:cNvPr id="55" name="Rectangle 54"/>
            <p:cNvSpPr/>
            <p:nvPr/>
          </p:nvSpPr>
          <p:spPr>
            <a:xfrm>
              <a:off x="396875" y="2101755"/>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6" name="Rectangle 55"/>
            <p:cNvSpPr/>
            <p:nvPr/>
          </p:nvSpPr>
          <p:spPr>
            <a:xfrm>
              <a:off x="396875" y="2629306"/>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7" name="Rectangle 56"/>
            <p:cNvSpPr/>
            <p:nvPr/>
          </p:nvSpPr>
          <p:spPr>
            <a:xfrm>
              <a:off x="396875" y="3156857"/>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8" name="Rectangle 57"/>
            <p:cNvSpPr/>
            <p:nvPr/>
          </p:nvSpPr>
          <p:spPr>
            <a:xfrm>
              <a:off x="396875" y="3684408"/>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9" name="Rectangle 58"/>
            <p:cNvSpPr/>
            <p:nvPr/>
          </p:nvSpPr>
          <p:spPr>
            <a:xfrm>
              <a:off x="396875" y="4211959"/>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60" name="Rectangle 59"/>
            <p:cNvSpPr/>
            <p:nvPr/>
          </p:nvSpPr>
          <p:spPr>
            <a:xfrm>
              <a:off x="396875" y="4739510"/>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61" name="Rectangle 60"/>
            <p:cNvSpPr/>
            <p:nvPr/>
          </p:nvSpPr>
          <p:spPr>
            <a:xfrm>
              <a:off x="396875" y="5267061"/>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62" name="Rectangle 61"/>
            <p:cNvSpPr/>
            <p:nvPr/>
          </p:nvSpPr>
          <p:spPr>
            <a:xfrm>
              <a:off x="396875" y="5794611"/>
              <a:ext cx="7042150" cy="232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sp>
        <p:nvSpPr>
          <p:cNvPr id="8" name="Slide Number Placeholder 7"/>
          <p:cNvSpPr>
            <a:spLocks noGrp="1"/>
          </p:cNvSpPr>
          <p:nvPr>
            <p:ph type="sldNum" sz="quarter" idx="12"/>
          </p:nvPr>
        </p:nvSpPr>
        <p:spPr/>
        <p:txBody>
          <a:bodyPr/>
          <a:lstStyle/>
          <a:p>
            <a:fld id="{AFCF9B66-B481-409E-8814-1EB36BDD7850}" type="slidenum">
              <a:rPr lang="en-US" smtClean="0"/>
              <a:pPr/>
              <a:t>12</a:t>
            </a:fld>
            <a:endParaRPr lang="en-US" dirty="0"/>
          </a:p>
        </p:txBody>
      </p:sp>
      <p:sp>
        <p:nvSpPr>
          <p:cNvPr id="5" name="TextBox 4"/>
          <p:cNvSpPr txBox="1"/>
          <p:nvPr/>
        </p:nvSpPr>
        <p:spPr>
          <a:xfrm>
            <a:off x="279443" y="0"/>
            <a:ext cx="8722057" cy="954107"/>
          </a:xfrm>
          <a:prstGeom prst="rect">
            <a:avLst/>
          </a:prstGeom>
          <a:noFill/>
        </p:spPr>
        <p:txBody>
          <a:bodyPr wrap="square" rtlCol="0">
            <a:spAutoFit/>
          </a:bodyPr>
          <a:lstStyle/>
          <a:p>
            <a:r>
              <a:rPr lang="en-US" sz="2200" b="1" dirty="0" smtClean="0">
                <a:latin typeface="Verdana" pitchFamily="34" charset="0"/>
                <a:ea typeface="Verdana" pitchFamily="34" charset="0"/>
                <a:cs typeface="Verdana" pitchFamily="34" charset="0"/>
              </a:rPr>
              <a:t>Enterprise </a:t>
            </a:r>
            <a:r>
              <a:rPr lang="en-US" sz="2200" b="1" dirty="0" err="1" smtClean="0">
                <a:latin typeface="Verdana" pitchFamily="34" charset="0"/>
                <a:ea typeface="Verdana" pitchFamily="34" charset="0"/>
                <a:cs typeface="Verdana" pitchFamily="34" charset="0"/>
              </a:rPr>
              <a:t>vSphere</a:t>
            </a:r>
            <a:r>
              <a:rPr lang="en-US" sz="2200" b="1" dirty="0" smtClean="0">
                <a:latin typeface="Verdana" pitchFamily="34" charset="0"/>
                <a:ea typeface="Verdana" pitchFamily="34" charset="0"/>
                <a:cs typeface="Verdana" pitchFamily="34" charset="0"/>
              </a:rPr>
              <a:t> vs. Windows</a:t>
            </a:r>
            <a:r>
              <a:rPr lang="en-US" b="1" dirty="0" smtClean="0">
                <a:latin typeface="Verdana" pitchFamily="34" charset="0"/>
                <a:ea typeface="Verdana" pitchFamily="34" charset="0"/>
                <a:cs typeface="Verdana" pitchFamily="34" charset="0"/>
              </a:rPr>
              <a:t> </a:t>
            </a:r>
            <a:r>
              <a:rPr lang="en-US" sz="2200" b="1" dirty="0" smtClean="0">
                <a:latin typeface="Verdana" pitchFamily="34" charset="0"/>
                <a:ea typeface="Verdana" pitchFamily="34" charset="0"/>
                <a:cs typeface="Verdana" pitchFamily="34" charset="0"/>
              </a:rPr>
              <a:t>Server 2008 R2/ </a:t>
            </a:r>
          </a:p>
          <a:p>
            <a:r>
              <a:rPr lang="en-US" sz="2200" b="1" dirty="0" smtClean="0">
                <a:latin typeface="Verdana" pitchFamily="34" charset="0"/>
                <a:ea typeface="Verdana" pitchFamily="34" charset="0"/>
                <a:cs typeface="Verdana" pitchFamily="34" charset="0"/>
              </a:rPr>
              <a:t>Server Management Suite Datacenter Comparison</a:t>
            </a:r>
            <a:endParaRPr lang="en-US" sz="2200" dirty="0" smtClean="0">
              <a:latin typeface="Segoe" pitchFamily="34" charset="0"/>
            </a:endParaRPr>
          </a:p>
          <a:p>
            <a:pPr>
              <a:spcAft>
                <a:spcPts val="600"/>
              </a:spcAft>
            </a:pPr>
            <a:r>
              <a:rPr lang="en-US" sz="1200" dirty="0" smtClean="0">
                <a:latin typeface="Segoe" pitchFamily="34" charset="0"/>
              </a:rPr>
              <a:t>5 servers, 2 processor systems, with management server cost, 2 year maintenance, no operating system cost</a:t>
            </a:r>
            <a:endParaRPr lang="en-US" sz="1200" dirty="0">
              <a:latin typeface="Segoe" pitchFamily="34" charset="0"/>
            </a:endParaRPr>
          </a:p>
        </p:txBody>
      </p:sp>
      <p:sp>
        <p:nvSpPr>
          <p:cNvPr id="9" name="Rectangle 8"/>
          <p:cNvSpPr/>
          <p:nvPr/>
        </p:nvSpPr>
        <p:spPr>
          <a:xfrm>
            <a:off x="2657235" y="1019754"/>
            <a:ext cx="737702" cy="430887"/>
          </a:xfrm>
          <a:prstGeom prst="rect">
            <a:avLst/>
          </a:prstGeom>
        </p:spPr>
        <p:txBody>
          <a:bodyPr wrap="none">
            <a:spAutoFit/>
          </a:bodyPr>
          <a:lstStyle/>
          <a:p>
            <a:pPr algn="ctr"/>
            <a:r>
              <a:rPr lang="en-US" sz="1100" dirty="0" err="1" smtClean="0">
                <a:solidFill>
                  <a:schemeClr val="bg2"/>
                </a:solidFill>
                <a:latin typeface="Segoe" pitchFamily="34" charset="0"/>
              </a:rPr>
              <a:t>vSphere</a:t>
            </a:r>
            <a:r>
              <a:rPr lang="en-US" sz="1100" dirty="0" smtClean="0">
                <a:solidFill>
                  <a:schemeClr val="bg2"/>
                </a:solidFill>
                <a:latin typeface="Segoe" pitchFamily="34" charset="0"/>
              </a:rPr>
              <a:t/>
            </a:r>
            <a:br>
              <a:rPr lang="en-US" sz="1100" dirty="0" smtClean="0">
                <a:solidFill>
                  <a:schemeClr val="bg2"/>
                </a:solidFill>
                <a:latin typeface="Segoe" pitchFamily="34" charset="0"/>
              </a:rPr>
            </a:br>
            <a:r>
              <a:rPr lang="en-US" sz="1100" dirty="0" smtClean="0">
                <a:solidFill>
                  <a:schemeClr val="bg2"/>
                </a:solidFill>
                <a:latin typeface="Segoe" pitchFamily="34" charset="0"/>
              </a:rPr>
              <a:t>Standard</a:t>
            </a:r>
            <a:endParaRPr lang="en-US" dirty="0">
              <a:solidFill>
                <a:schemeClr val="bg2"/>
              </a:solidFill>
            </a:endParaRPr>
          </a:p>
        </p:txBody>
      </p:sp>
      <p:sp>
        <p:nvSpPr>
          <p:cNvPr id="10" name="Rectangle 9"/>
          <p:cNvSpPr/>
          <p:nvPr/>
        </p:nvSpPr>
        <p:spPr>
          <a:xfrm>
            <a:off x="3614852" y="1022029"/>
            <a:ext cx="793808" cy="430887"/>
          </a:xfrm>
          <a:prstGeom prst="rect">
            <a:avLst/>
          </a:prstGeom>
        </p:spPr>
        <p:txBody>
          <a:bodyPr wrap="none">
            <a:spAutoFit/>
          </a:bodyPr>
          <a:lstStyle/>
          <a:p>
            <a:pPr algn="ctr"/>
            <a:r>
              <a:rPr lang="en-US" sz="1100" dirty="0" err="1" smtClean="0">
                <a:solidFill>
                  <a:schemeClr val="bg2"/>
                </a:solidFill>
                <a:latin typeface="Segoe" pitchFamily="34" charset="0"/>
              </a:rPr>
              <a:t>vSphere</a:t>
            </a:r>
            <a:r>
              <a:rPr lang="en-US" sz="1100" dirty="0" smtClean="0">
                <a:solidFill>
                  <a:schemeClr val="bg2"/>
                </a:solidFill>
                <a:latin typeface="Segoe" pitchFamily="34" charset="0"/>
              </a:rPr>
              <a:t/>
            </a:r>
            <a:br>
              <a:rPr lang="en-US" sz="1100" dirty="0" smtClean="0">
                <a:solidFill>
                  <a:schemeClr val="bg2"/>
                </a:solidFill>
                <a:latin typeface="Segoe" pitchFamily="34" charset="0"/>
              </a:rPr>
            </a:br>
            <a:r>
              <a:rPr lang="en-US" sz="1100" dirty="0" smtClean="0">
                <a:solidFill>
                  <a:schemeClr val="bg2"/>
                </a:solidFill>
                <a:latin typeface="Segoe" pitchFamily="34" charset="0"/>
              </a:rPr>
              <a:t>Advanced</a:t>
            </a:r>
            <a:endParaRPr lang="en-US" dirty="0">
              <a:solidFill>
                <a:schemeClr val="bg2"/>
              </a:solidFill>
            </a:endParaRPr>
          </a:p>
        </p:txBody>
      </p:sp>
      <p:sp>
        <p:nvSpPr>
          <p:cNvPr id="11" name="Rectangle 10"/>
          <p:cNvSpPr/>
          <p:nvPr/>
        </p:nvSpPr>
        <p:spPr>
          <a:xfrm>
            <a:off x="4636723" y="1024304"/>
            <a:ext cx="798617" cy="430887"/>
          </a:xfrm>
          <a:prstGeom prst="rect">
            <a:avLst/>
          </a:prstGeom>
        </p:spPr>
        <p:txBody>
          <a:bodyPr wrap="none">
            <a:spAutoFit/>
          </a:bodyPr>
          <a:lstStyle/>
          <a:p>
            <a:pPr algn="ctr"/>
            <a:r>
              <a:rPr lang="en-US" sz="1100" dirty="0" err="1" smtClean="0">
                <a:solidFill>
                  <a:schemeClr val="bg2"/>
                </a:solidFill>
                <a:latin typeface="Segoe" pitchFamily="34" charset="0"/>
              </a:rPr>
              <a:t>vSphere</a:t>
            </a:r>
            <a:r>
              <a:rPr lang="en-US" sz="1100" dirty="0" smtClean="0">
                <a:solidFill>
                  <a:schemeClr val="bg2"/>
                </a:solidFill>
                <a:latin typeface="Segoe" pitchFamily="34" charset="0"/>
              </a:rPr>
              <a:t/>
            </a:r>
            <a:br>
              <a:rPr lang="en-US" sz="1100" dirty="0" smtClean="0">
                <a:solidFill>
                  <a:schemeClr val="bg2"/>
                </a:solidFill>
                <a:latin typeface="Segoe" pitchFamily="34" charset="0"/>
              </a:rPr>
            </a:br>
            <a:r>
              <a:rPr lang="en-US" sz="1100" dirty="0" smtClean="0">
                <a:solidFill>
                  <a:schemeClr val="bg2"/>
                </a:solidFill>
                <a:latin typeface="Segoe" pitchFamily="34" charset="0"/>
              </a:rPr>
              <a:t>Enterprise</a:t>
            </a:r>
            <a:endParaRPr lang="en-US" dirty="0">
              <a:solidFill>
                <a:schemeClr val="bg2"/>
              </a:solidFill>
            </a:endParaRPr>
          </a:p>
        </p:txBody>
      </p:sp>
      <p:sp>
        <p:nvSpPr>
          <p:cNvPr id="12" name="Rectangle 11"/>
          <p:cNvSpPr/>
          <p:nvPr/>
        </p:nvSpPr>
        <p:spPr>
          <a:xfrm>
            <a:off x="5512454" y="1026578"/>
            <a:ext cx="1083951" cy="430887"/>
          </a:xfrm>
          <a:prstGeom prst="rect">
            <a:avLst/>
          </a:prstGeom>
        </p:spPr>
        <p:txBody>
          <a:bodyPr wrap="none">
            <a:spAutoFit/>
          </a:bodyPr>
          <a:lstStyle/>
          <a:p>
            <a:pPr algn="ctr"/>
            <a:r>
              <a:rPr lang="en-US" sz="1100" dirty="0" err="1" smtClean="0">
                <a:solidFill>
                  <a:schemeClr val="bg2"/>
                </a:solidFill>
                <a:latin typeface="Segoe" pitchFamily="34" charset="0"/>
              </a:rPr>
              <a:t>vSphere</a:t>
            </a:r>
            <a:r>
              <a:rPr lang="en-US" sz="1100" dirty="0" smtClean="0">
                <a:solidFill>
                  <a:schemeClr val="bg2"/>
                </a:solidFill>
                <a:latin typeface="Segoe" pitchFamily="34" charset="0"/>
              </a:rPr>
              <a:t/>
            </a:r>
            <a:br>
              <a:rPr lang="en-US" sz="1100" dirty="0" smtClean="0">
                <a:solidFill>
                  <a:schemeClr val="bg2"/>
                </a:solidFill>
                <a:latin typeface="Segoe" pitchFamily="34" charset="0"/>
              </a:rPr>
            </a:br>
            <a:r>
              <a:rPr lang="en-US" sz="1100" dirty="0" smtClean="0">
                <a:solidFill>
                  <a:schemeClr val="bg2"/>
                </a:solidFill>
                <a:latin typeface="Segoe" pitchFamily="34" charset="0"/>
              </a:rPr>
              <a:t>Enterprise Plus</a:t>
            </a:r>
            <a:endParaRPr lang="en-US" dirty="0">
              <a:solidFill>
                <a:schemeClr val="bg2"/>
              </a:solidFill>
            </a:endParaRPr>
          </a:p>
        </p:txBody>
      </p:sp>
      <p:sp>
        <p:nvSpPr>
          <p:cNvPr id="13" name="Rectangle 12"/>
          <p:cNvSpPr/>
          <p:nvPr/>
        </p:nvSpPr>
        <p:spPr>
          <a:xfrm>
            <a:off x="6536036" y="1012931"/>
            <a:ext cx="1428596" cy="430887"/>
          </a:xfrm>
          <a:prstGeom prst="rect">
            <a:avLst/>
          </a:prstGeom>
        </p:spPr>
        <p:txBody>
          <a:bodyPr wrap="none">
            <a:spAutoFit/>
          </a:bodyPr>
          <a:lstStyle/>
          <a:p>
            <a:pPr algn="ctr"/>
            <a:r>
              <a:rPr lang="en-US" sz="1100" dirty="0" smtClean="0">
                <a:solidFill>
                  <a:schemeClr val="bg2"/>
                </a:solidFill>
                <a:latin typeface="Segoe" pitchFamily="34" charset="0"/>
              </a:rPr>
              <a:t>Server Management</a:t>
            </a:r>
            <a:br>
              <a:rPr lang="en-US" sz="1100" dirty="0" smtClean="0">
                <a:solidFill>
                  <a:schemeClr val="bg2"/>
                </a:solidFill>
                <a:latin typeface="Segoe" pitchFamily="34" charset="0"/>
              </a:rPr>
            </a:br>
            <a:r>
              <a:rPr lang="en-US" sz="1100" dirty="0" smtClean="0">
                <a:solidFill>
                  <a:schemeClr val="bg2"/>
                </a:solidFill>
                <a:latin typeface="Segoe" pitchFamily="34" charset="0"/>
              </a:rPr>
              <a:t>Suite Datacenter</a:t>
            </a:r>
            <a:endParaRPr lang="en-US" dirty="0">
              <a:solidFill>
                <a:schemeClr val="bg2"/>
              </a:solidFill>
            </a:endParaRPr>
          </a:p>
        </p:txBody>
      </p:sp>
      <p:sp>
        <p:nvSpPr>
          <p:cNvPr id="14" name="Rectangle 13"/>
          <p:cNvSpPr/>
          <p:nvPr/>
        </p:nvSpPr>
        <p:spPr>
          <a:xfrm>
            <a:off x="832522" y="1460314"/>
            <a:ext cx="705589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p:nvSpPr>
        <p:spPr>
          <a:xfrm>
            <a:off x="774108" y="1670297"/>
            <a:ext cx="1722586" cy="430887"/>
          </a:xfrm>
          <a:prstGeom prst="rect">
            <a:avLst/>
          </a:prstGeom>
        </p:spPr>
        <p:txBody>
          <a:bodyPr wrap="none">
            <a:spAutoFit/>
          </a:bodyPr>
          <a:lstStyle/>
          <a:p>
            <a:pPr algn="r"/>
            <a:r>
              <a:rPr lang="en-US" sz="1100" spc="-40" dirty="0" smtClean="0">
                <a:solidFill>
                  <a:schemeClr val="bg2"/>
                </a:solidFill>
                <a:latin typeface="Segoe" pitchFamily="34" charset="0"/>
              </a:rPr>
              <a:t>Price</a:t>
            </a:r>
            <a:br>
              <a:rPr lang="en-US" sz="1100" spc="-40" dirty="0" smtClean="0">
                <a:solidFill>
                  <a:schemeClr val="bg2"/>
                </a:solidFill>
                <a:latin typeface="Segoe" pitchFamily="34" charset="0"/>
              </a:rPr>
            </a:br>
            <a:r>
              <a:rPr lang="en-US" sz="1100" spc="-40" dirty="0" smtClean="0">
                <a:solidFill>
                  <a:schemeClr val="bg2"/>
                </a:solidFill>
                <a:latin typeface="Segoe" pitchFamily="34" charset="0"/>
              </a:rPr>
              <a:t>Hypervisor + Management</a:t>
            </a:r>
            <a:endParaRPr lang="en-US" spc="-40" dirty="0">
              <a:solidFill>
                <a:schemeClr val="bg2"/>
              </a:solidFill>
            </a:endParaRPr>
          </a:p>
        </p:txBody>
      </p:sp>
      <p:sp>
        <p:nvSpPr>
          <p:cNvPr id="18" name="Rectangle 17"/>
          <p:cNvSpPr/>
          <p:nvPr/>
        </p:nvSpPr>
        <p:spPr>
          <a:xfrm>
            <a:off x="1435105" y="2327664"/>
            <a:ext cx="1050288" cy="261610"/>
          </a:xfrm>
          <a:prstGeom prst="rect">
            <a:avLst/>
          </a:prstGeom>
        </p:spPr>
        <p:txBody>
          <a:bodyPr wrap="none">
            <a:spAutoFit/>
          </a:bodyPr>
          <a:lstStyle/>
          <a:p>
            <a:pPr algn="r"/>
            <a:r>
              <a:rPr lang="en-US" sz="1100" spc="-40" dirty="0" smtClean="0">
                <a:solidFill>
                  <a:schemeClr val="bg2"/>
                </a:solidFill>
                <a:latin typeface="Segoe" pitchFamily="34" charset="0"/>
              </a:rPr>
              <a:t>Cost Difference</a:t>
            </a:r>
            <a:endParaRPr lang="en-US" spc="-40" dirty="0">
              <a:solidFill>
                <a:schemeClr val="bg2"/>
              </a:solidFill>
            </a:endParaRPr>
          </a:p>
        </p:txBody>
      </p:sp>
      <p:sp>
        <p:nvSpPr>
          <p:cNvPr id="19" name="Rectangle 18"/>
          <p:cNvSpPr/>
          <p:nvPr/>
        </p:nvSpPr>
        <p:spPr>
          <a:xfrm>
            <a:off x="1487043" y="2590952"/>
            <a:ext cx="998350" cy="261610"/>
          </a:xfrm>
          <a:prstGeom prst="rect">
            <a:avLst/>
          </a:prstGeom>
        </p:spPr>
        <p:txBody>
          <a:bodyPr wrap="none">
            <a:spAutoFit/>
          </a:bodyPr>
          <a:lstStyle/>
          <a:p>
            <a:pPr algn="r"/>
            <a:r>
              <a:rPr lang="en-US" sz="1100" spc="-40" dirty="0" err="1" smtClean="0">
                <a:solidFill>
                  <a:schemeClr val="bg2"/>
                </a:solidFill>
                <a:latin typeface="Segoe" pitchFamily="34" charset="0"/>
              </a:rPr>
              <a:t>vSMP</a:t>
            </a:r>
            <a:r>
              <a:rPr lang="en-US" sz="1100" spc="-40" dirty="0" smtClean="0">
                <a:solidFill>
                  <a:schemeClr val="bg2"/>
                </a:solidFill>
                <a:latin typeface="Segoe" pitchFamily="34" charset="0"/>
              </a:rPr>
              <a:t> Support</a:t>
            </a:r>
            <a:endParaRPr lang="en-US" spc="-40" dirty="0">
              <a:solidFill>
                <a:schemeClr val="bg2"/>
              </a:solidFill>
            </a:endParaRPr>
          </a:p>
        </p:txBody>
      </p:sp>
      <p:sp>
        <p:nvSpPr>
          <p:cNvPr id="20" name="Rectangle 19"/>
          <p:cNvSpPr/>
          <p:nvPr/>
        </p:nvSpPr>
        <p:spPr>
          <a:xfrm>
            <a:off x="1334116" y="2854240"/>
            <a:ext cx="1151277" cy="261610"/>
          </a:xfrm>
          <a:prstGeom prst="rect">
            <a:avLst/>
          </a:prstGeom>
        </p:spPr>
        <p:txBody>
          <a:bodyPr wrap="none">
            <a:spAutoFit/>
          </a:bodyPr>
          <a:lstStyle/>
          <a:p>
            <a:pPr algn="r"/>
            <a:r>
              <a:rPr lang="en-US" sz="1100" spc="-40" dirty="0" smtClean="0">
                <a:solidFill>
                  <a:schemeClr val="bg2"/>
                </a:solidFill>
                <a:latin typeface="Segoe" pitchFamily="34" charset="0"/>
              </a:rPr>
              <a:t>Physical Memory</a:t>
            </a:r>
            <a:endParaRPr lang="en-US" spc="-40" dirty="0">
              <a:solidFill>
                <a:schemeClr val="bg2"/>
              </a:solidFill>
            </a:endParaRPr>
          </a:p>
        </p:txBody>
      </p:sp>
      <p:sp>
        <p:nvSpPr>
          <p:cNvPr id="21" name="Rectangle 20"/>
          <p:cNvSpPr/>
          <p:nvPr/>
        </p:nvSpPr>
        <p:spPr>
          <a:xfrm>
            <a:off x="1378359" y="3117528"/>
            <a:ext cx="1107034" cy="261610"/>
          </a:xfrm>
          <a:prstGeom prst="rect">
            <a:avLst/>
          </a:prstGeom>
        </p:spPr>
        <p:txBody>
          <a:bodyPr wrap="none">
            <a:spAutoFit/>
          </a:bodyPr>
          <a:lstStyle/>
          <a:p>
            <a:pPr algn="r"/>
            <a:r>
              <a:rPr lang="en-US" sz="1100" spc="-40" dirty="0" smtClean="0">
                <a:solidFill>
                  <a:schemeClr val="bg2"/>
                </a:solidFill>
                <a:latin typeface="Segoe" pitchFamily="34" charset="0"/>
              </a:rPr>
              <a:t>VM/OS Updates</a:t>
            </a:r>
            <a:endParaRPr lang="en-US" spc="-40" dirty="0">
              <a:solidFill>
                <a:schemeClr val="bg2"/>
              </a:solidFill>
            </a:endParaRPr>
          </a:p>
        </p:txBody>
      </p:sp>
      <p:sp>
        <p:nvSpPr>
          <p:cNvPr id="22" name="Rectangle 21"/>
          <p:cNvSpPr/>
          <p:nvPr/>
        </p:nvSpPr>
        <p:spPr>
          <a:xfrm>
            <a:off x="1501790" y="3380816"/>
            <a:ext cx="983603" cy="261610"/>
          </a:xfrm>
          <a:prstGeom prst="rect">
            <a:avLst/>
          </a:prstGeom>
        </p:spPr>
        <p:txBody>
          <a:bodyPr wrap="none">
            <a:spAutoFit/>
          </a:bodyPr>
          <a:lstStyle/>
          <a:p>
            <a:pPr algn="r"/>
            <a:r>
              <a:rPr lang="en-US" sz="1100" spc="-40" dirty="0" smtClean="0">
                <a:solidFill>
                  <a:schemeClr val="bg2"/>
                </a:solidFill>
                <a:latin typeface="Segoe" pitchFamily="34" charset="0"/>
              </a:rPr>
              <a:t>HA/Clustering</a:t>
            </a:r>
            <a:endParaRPr lang="en-US" spc="-40" dirty="0">
              <a:solidFill>
                <a:schemeClr val="bg2"/>
              </a:solidFill>
            </a:endParaRPr>
          </a:p>
        </p:txBody>
      </p:sp>
      <p:sp>
        <p:nvSpPr>
          <p:cNvPr id="23" name="Rectangle 22"/>
          <p:cNvSpPr/>
          <p:nvPr/>
        </p:nvSpPr>
        <p:spPr>
          <a:xfrm>
            <a:off x="940418" y="3644104"/>
            <a:ext cx="1544975" cy="261610"/>
          </a:xfrm>
          <a:prstGeom prst="rect">
            <a:avLst/>
          </a:prstGeom>
        </p:spPr>
        <p:txBody>
          <a:bodyPr wrap="none">
            <a:spAutoFit/>
          </a:bodyPr>
          <a:lstStyle/>
          <a:p>
            <a:pPr algn="r"/>
            <a:r>
              <a:rPr lang="en-US" sz="1100" spc="-40" dirty="0" err="1" smtClean="0">
                <a:solidFill>
                  <a:schemeClr val="bg2"/>
                </a:solidFill>
                <a:latin typeface="Segoe" pitchFamily="34" charset="0"/>
              </a:rPr>
              <a:t>Vmotion</a:t>
            </a:r>
            <a:r>
              <a:rPr lang="en-US" sz="1100" spc="-40" dirty="0" smtClean="0">
                <a:solidFill>
                  <a:schemeClr val="bg2"/>
                </a:solidFill>
                <a:latin typeface="Segoe" pitchFamily="34" charset="0"/>
              </a:rPr>
              <a:t>/Live Migration</a:t>
            </a:r>
            <a:endParaRPr lang="en-US" spc="-40" dirty="0">
              <a:solidFill>
                <a:schemeClr val="bg2"/>
              </a:solidFill>
            </a:endParaRPr>
          </a:p>
        </p:txBody>
      </p:sp>
      <p:sp>
        <p:nvSpPr>
          <p:cNvPr id="24" name="Rectangle 23"/>
          <p:cNvSpPr/>
          <p:nvPr/>
        </p:nvSpPr>
        <p:spPr>
          <a:xfrm>
            <a:off x="1318086" y="3907392"/>
            <a:ext cx="1167307" cy="261610"/>
          </a:xfrm>
          <a:prstGeom prst="rect">
            <a:avLst/>
          </a:prstGeom>
        </p:spPr>
        <p:txBody>
          <a:bodyPr wrap="none">
            <a:spAutoFit/>
          </a:bodyPr>
          <a:lstStyle/>
          <a:p>
            <a:pPr algn="r"/>
            <a:r>
              <a:rPr lang="en-US" sz="1100" spc="-40" dirty="0" smtClean="0">
                <a:solidFill>
                  <a:schemeClr val="bg2"/>
                </a:solidFill>
                <a:latin typeface="Segoe" pitchFamily="34" charset="0"/>
              </a:rPr>
              <a:t>Backup/Recovery</a:t>
            </a:r>
            <a:endParaRPr lang="en-US" spc="-40" dirty="0">
              <a:solidFill>
                <a:schemeClr val="bg2"/>
              </a:solidFill>
            </a:endParaRPr>
          </a:p>
        </p:txBody>
      </p:sp>
      <p:sp>
        <p:nvSpPr>
          <p:cNvPr id="25" name="Rectangle 24"/>
          <p:cNvSpPr/>
          <p:nvPr/>
        </p:nvSpPr>
        <p:spPr>
          <a:xfrm>
            <a:off x="1814055" y="4170680"/>
            <a:ext cx="671338" cy="261610"/>
          </a:xfrm>
          <a:prstGeom prst="rect">
            <a:avLst/>
          </a:prstGeom>
        </p:spPr>
        <p:txBody>
          <a:bodyPr wrap="none">
            <a:spAutoFit/>
          </a:bodyPr>
          <a:lstStyle/>
          <a:p>
            <a:pPr algn="r"/>
            <a:r>
              <a:rPr lang="en-US" sz="1100" spc="-40" dirty="0" smtClean="0">
                <a:solidFill>
                  <a:schemeClr val="bg2"/>
                </a:solidFill>
                <a:latin typeface="Segoe" pitchFamily="34" charset="0"/>
              </a:rPr>
              <a:t>Hot Add</a:t>
            </a:r>
            <a:endParaRPr lang="en-US" spc="-40" dirty="0">
              <a:solidFill>
                <a:schemeClr val="bg2"/>
              </a:solidFill>
            </a:endParaRPr>
          </a:p>
        </p:txBody>
      </p:sp>
      <p:sp>
        <p:nvSpPr>
          <p:cNvPr id="26" name="Rectangle 25"/>
          <p:cNvSpPr/>
          <p:nvPr/>
        </p:nvSpPr>
        <p:spPr>
          <a:xfrm>
            <a:off x="1439914" y="4433968"/>
            <a:ext cx="1045479" cy="261610"/>
          </a:xfrm>
          <a:prstGeom prst="rect">
            <a:avLst/>
          </a:prstGeom>
        </p:spPr>
        <p:txBody>
          <a:bodyPr wrap="none">
            <a:spAutoFit/>
          </a:bodyPr>
          <a:lstStyle/>
          <a:p>
            <a:pPr algn="r"/>
            <a:r>
              <a:rPr lang="en-US" sz="1100" spc="-40" dirty="0" smtClean="0">
                <a:solidFill>
                  <a:schemeClr val="bg2"/>
                </a:solidFill>
                <a:latin typeface="Segoe" pitchFamily="34" charset="0"/>
              </a:rPr>
              <a:t>Fault Tolerance</a:t>
            </a:r>
            <a:endParaRPr lang="en-US" spc="-40" dirty="0">
              <a:solidFill>
                <a:schemeClr val="bg2"/>
              </a:solidFill>
            </a:endParaRPr>
          </a:p>
        </p:txBody>
      </p:sp>
      <p:sp>
        <p:nvSpPr>
          <p:cNvPr id="27" name="Rectangle 26"/>
          <p:cNvSpPr/>
          <p:nvPr/>
        </p:nvSpPr>
        <p:spPr>
          <a:xfrm>
            <a:off x="1324498" y="4697256"/>
            <a:ext cx="1160895" cy="261610"/>
          </a:xfrm>
          <a:prstGeom prst="rect">
            <a:avLst/>
          </a:prstGeom>
        </p:spPr>
        <p:txBody>
          <a:bodyPr wrap="none">
            <a:spAutoFit/>
          </a:bodyPr>
          <a:lstStyle/>
          <a:p>
            <a:pPr algn="r"/>
            <a:r>
              <a:rPr lang="en-US" sz="1100" spc="-40" dirty="0" smtClean="0">
                <a:solidFill>
                  <a:schemeClr val="bg2"/>
                </a:solidFill>
                <a:latin typeface="Segoe" pitchFamily="34" charset="0"/>
              </a:rPr>
              <a:t>Storage </a:t>
            </a:r>
            <a:r>
              <a:rPr lang="en-US" sz="1100" spc="-40" dirty="0" err="1" smtClean="0">
                <a:solidFill>
                  <a:schemeClr val="bg2"/>
                </a:solidFill>
                <a:latin typeface="Segoe" pitchFamily="34" charset="0"/>
              </a:rPr>
              <a:t>VMotion</a:t>
            </a:r>
            <a:endParaRPr lang="en-US" spc="-40" dirty="0">
              <a:solidFill>
                <a:schemeClr val="bg2"/>
              </a:solidFill>
            </a:endParaRPr>
          </a:p>
        </p:txBody>
      </p:sp>
      <p:sp>
        <p:nvSpPr>
          <p:cNvPr id="28" name="Rectangle 27"/>
          <p:cNvSpPr/>
          <p:nvPr/>
        </p:nvSpPr>
        <p:spPr>
          <a:xfrm>
            <a:off x="1764362" y="4960544"/>
            <a:ext cx="721031" cy="261610"/>
          </a:xfrm>
          <a:prstGeom prst="rect">
            <a:avLst/>
          </a:prstGeom>
        </p:spPr>
        <p:txBody>
          <a:bodyPr wrap="none">
            <a:spAutoFit/>
          </a:bodyPr>
          <a:lstStyle/>
          <a:p>
            <a:pPr algn="r"/>
            <a:r>
              <a:rPr lang="en-US" sz="1100" spc="-40" dirty="0" smtClean="0">
                <a:solidFill>
                  <a:schemeClr val="bg2"/>
                </a:solidFill>
                <a:latin typeface="Segoe" pitchFamily="34" charset="0"/>
              </a:rPr>
              <a:t>DRS/PRO</a:t>
            </a:r>
            <a:endParaRPr lang="en-US" spc="-40" dirty="0">
              <a:solidFill>
                <a:schemeClr val="bg2"/>
              </a:solidFill>
            </a:endParaRPr>
          </a:p>
        </p:txBody>
      </p:sp>
      <p:sp>
        <p:nvSpPr>
          <p:cNvPr id="29" name="Rectangle 28"/>
          <p:cNvSpPr/>
          <p:nvPr/>
        </p:nvSpPr>
        <p:spPr>
          <a:xfrm>
            <a:off x="990112" y="5223832"/>
            <a:ext cx="1495281" cy="261610"/>
          </a:xfrm>
          <a:prstGeom prst="rect">
            <a:avLst/>
          </a:prstGeom>
        </p:spPr>
        <p:txBody>
          <a:bodyPr wrap="none">
            <a:spAutoFit/>
          </a:bodyPr>
          <a:lstStyle/>
          <a:p>
            <a:pPr algn="r"/>
            <a:r>
              <a:rPr lang="en-US" sz="1100" spc="-40" dirty="0" err="1" smtClean="0">
                <a:solidFill>
                  <a:schemeClr val="bg2"/>
                </a:solidFill>
                <a:latin typeface="Segoe" pitchFamily="34" charset="0"/>
              </a:rPr>
              <a:t>vNetwork</a:t>
            </a:r>
            <a:r>
              <a:rPr lang="en-US" sz="1100" spc="-40" dirty="0" smtClean="0">
                <a:solidFill>
                  <a:schemeClr val="bg2"/>
                </a:solidFill>
                <a:latin typeface="Segoe" pitchFamily="34" charset="0"/>
              </a:rPr>
              <a:t>/Host Profiles</a:t>
            </a:r>
            <a:endParaRPr lang="en-US" spc="-40" dirty="0">
              <a:solidFill>
                <a:schemeClr val="bg2"/>
              </a:solidFill>
            </a:endParaRPr>
          </a:p>
        </p:txBody>
      </p:sp>
      <p:sp>
        <p:nvSpPr>
          <p:cNvPr id="30" name="Rectangle 29"/>
          <p:cNvSpPr/>
          <p:nvPr/>
        </p:nvSpPr>
        <p:spPr>
          <a:xfrm>
            <a:off x="1466524" y="5487120"/>
            <a:ext cx="1018869" cy="261610"/>
          </a:xfrm>
          <a:prstGeom prst="rect">
            <a:avLst/>
          </a:prstGeom>
        </p:spPr>
        <p:txBody>
          <a:bodyPr wrap="none">
            <a:spAutoFit/>
          </a:bodyPr>
          <a:lstStyle/>
          <a:p>
            <a:pPr algn="r"/>
            <a:r>
              <a:rPr lang="en-US" sz="1100" spc="-40" dirty="0" smtClean="0">
                <a:solidFill>
                  <a:schemeClr val="bg2"/>
                </a:solidFill>
                <a:latin typeface="Segoe" pitchFamily="34" charset="0"/>
              </a:rPr>
              <a:t>Physical Mgmt</a:t>
            </a:r>
            <a:endParaRPr lang="en-US" spc="-40" dirty="0">
              <a:solidFill>
                <a:schemeClr val="bg2"/>
              </a:solidFill>
            </a:endParaRPr>
          </a:p>
        </p:txBody>
      </p:sp>
      <p:sp>
        <p:nvSpPr>
          <p:cNvPr id="31" name="Rectangle 30"/>
          <p:cNvSpPr/>
          <p:nvPr/>
        </p:nvSpPr>
        <p:spPr>
          <a:xfrm>
            <a:off x="1152656" y="5750408"/>
            <a:ext cx="1332737" cy="261610"/>
          </a:xfrm>
          <a:prstGeom prst="rect">
            <a:avLst/>
          </a:prstGeom>
        </p:spPr>
        <p:txBody>
          <a:bodyPr wrap="none">
            <a:spAutoFit/>
          </a:bodyPr>
          <a:lstStyle/>
          <a:p>
            <a:pPr algn="r"/>
            <a:r>
              <a:rPr lang="en-US" sz="1100" spc="-40" dirty="0" smtClean="0">
                <a:solidFill>
                  <a:schemeClr val="bg2"/>
                </a:solidFill>
                <a:latin typeface="Segoe" pitchFamily="34" charset="0"/>
              </a:rPr>
              <a:t>In-guest Monitoring</a:t>
            </a:r>
            <a:endParaRPr lang="en-US" spc="-40" dirty="0">
              <a:solidFill>
                <a:schemeClr val="bg2"/>
              </a:solidFill>
            </a:endParaRPr>
          </a:p>
        </p:txBody>
      </p:sp>
      <p:sp>
        <p:nvSpPr>
          <p:cNvPr id="32" name="Rectangle 31"/>
          <p:cNvSpPr/>
          <p:nvPr/>
        </p:nvSpPr>
        <p:spPr>
          <a:xfrm>
            <a:off x="1358481" y="6013696"/>
            <a:ext cx="1126912" cy="261610"/>
          </a:xfrm>
          <a:prstGeom prst="rect">
            <a:avLst/>
          </a:prstGeom>
        </p:spPr>
        <p:txBody>
          <a:bodyPr wrap="none">
            <a:spAutoFit/>
          </a:bodyPr>
          <a:lstStyle/>
          <a:p>
            <a:pPr algn="r"/>
            <a:r>
              <a:rPr lang="en-US" sz="1100" spc="-40" dirty="0" smtClean="0">
                <a:solidFill>
                  <a:schemeClr val="bg2"/>
                </a:solidFill>
                <a:latin typeface="Segoe" pitchFamily="34" charset="0"/>
              </a:rPr>
              <a:t>Cross Hypervisor</a:t>
            </a:r>
            <a:endParaRPr lang="en-US" spc="-40" dirty="0">
              <a:solidFill>
                <a:schemeClr val="bg2"/>
              </a:solidFill>
            </a:endParaRPr>
          </a:p>
        </p:txBody>
      </p:sp>
      <p:sp>
        <p:nvSpPr>
          <p:cNvPr id="33" name="Rectangle 32"/>
          <p:cNvSpPr/>
          <p:nvPr/>
        </p:nvSpPr>
        <p:spPr>
          <a:xfrm>
            <a:off x="2640789" y="1688493"/>
            <a:ext cx="652102" cy="600164"/>
          </a:xfrm>
          <a:prstGeom prst="rect">
            <a:avLst/>
          </a:prstGeom>
        </p:spPr>
        <p:txBody>
          <a:bodyPr wrap="none">
            <a:spAutoFit/>
          </a:bodyPr>
          <a:lstStyle/>
          <a:p>
            <a:pPr algn="r"/>
            <a:r>
              <a:rPr lang="en-US" sz="1100" spc="-40" dirty="0" smtClean="0">
                <a:solidFill>
                  <a:schemeClr val="bg2"/>
                </a:solidFill>
                <a:latin typeface="Segoe" pitchFamily="34" charset="0"/>
              </a:rPr>
              <a:t>$13,958</a:t>
            </a:r>
          </a:p>
          <a:p>
            <a:pPr algn="r"/>
            <a:r>
              <a:rPr lang="en-US" sz="1100" u="sng" spc="-40" dirty="0" smtClean="0">
                <a:solidFill>
                  <a:schemeClr val="bg2"/>
                </a:solidFill>
                <a:latin typeface="Segoe" pitchFamily="34" charset="0"/>
              </a:rPr>
              <a:t>+$7,318</a:t>
            </a:r>
          </a:p>
          <a:p>
            <a:pPr algn="r"/>
            <a:r>
              <a:rPr lang="en-US" sz="1100" spc="-40" dirty="0" smtClean="0">
                <a:solidFill>
                  <a:schemeClr val="bg2"/>
                </a:solidFill>
                <a:latin typeface="Segoe" pitchFamily="34" charset="0"/>
              </a:rPr>
              <a:t>$21,276</a:t>
            </a:r>
            <a:endParaRPr lang="en-US" spc="-40" dirty="0">
              <a:solidFill>
                <a:schemeClr val="bg2"/>
              </a:solidFill>
            </a:endParaRPr>
          </a:p>
        </p:txBody>
      </p:sp>
      <p:sp>
        <p:nvSpPr>
          <p:cNvPr id="34" name="Rectangle 33"/>
          <p:cNvSpPr/>
          <p:nvPr/>
        </p:nvSpPr>
        <p:spPr>
          <a:xfrm>
            <a:off x="3646311" y="1692326"/>
            <a:ext cx="699733" cy="600164"/>
          </a:xfrm>
          <a:prstGeom prst="rect">
            <a:avLst/>
          </a:prstGeom>
        </p:spPr>
        <p:txBody>
          <a:bodyPr wrap="square">
            <a:spAutoFit/>
          </a:bodyPr>
          <a:lstStyle/>
          <a:p>
            <a:pPr algn="r"/>
            <a:r>
              <a:rPr lang="en-US" sz="1100" spc="-40" dirty="0" smtClean="0">
                <a:solidFill>
                  <a:schemeClr val="bg2"/>
                </a:solidFill>
                <a:latin typeface="Segoe" pitchFamily="34" charset="0"/>
              </a:rPr>
              <a:t>$32,885</a:t>
            </a:r>
          </a:p>
          <a:p>
            <a:pPr algn="r"/>
            <a:r>
              <a:rPr lang="en-US" sz="1100" u="sng" spc="-40" dirty="0" smtClean="0">
                <a:solidFill>
                  <a:schemeClr val="bg2"/>
                </a:solidFill>
                <a:latin typeface="Segoe" pitchFamily="34" charset="0"/>
              </a:rPr>
              <a:t>+$7,318</a:t>
            </a:r>
          </a:p>
          <a:p>
            <a:pPr algn="r"/>
            <a:r>
              <a:rPr lang="en-US" sz="1100" spc="-40" dirty="0" smtClean="0">
                <a:solidFill>
                  <a:schemeClr val="bg2"/>
                </a:solidFill>
                <a:latin typeface="Segoe" pitchFamily="34" charset="0"/>
              </a:rPr>
              <a:t>$40,203</a:t>
            </a:r>
            <a:endParaRPr lang="en-US" spc="-40" dirty="0">
              <a:solidFill>
                <a:schemeClr val="bg2"/>
              </a:solidFill>
            </a:endParaRPr>
          </a:p>
        </p:txBody>
      </p:sp>
      <p:sp>
        <p:nvSpPr>
          <p:cNvPr id="35" name="Rectangle 34"/>
          <p:cNvSpPr/>
          <p:nvPr/>
        </p:nvSpPr>
        <p:spPr>
          <a:xfrm>
            <a:off x="4639733" y="1694600"/>
            <a:ext cx="695054" cy="600164"/>
          </a:xfrm>
          <a:prstGeom prst="rect">
            <a:avLst/>
          </a:prstGeom>
        </p:spPr>
        <p:txBody>
          <a:bodyPr wrap="square">
            <a:spAutoFit/>
          </a:bodyPr>
          <a:lstStyle/>
          <a:p>
            <a:pPr algn="r"/>
            <a:r>
              <a:rPr lang="en-US" sz="1100" spc="-40" dirty="0" smtClean="0">
                <a:solidFill>
                  <a:schemeClr val="bg2"/>
                </a:solidFill>
                <a:latin typeface="Segoe" pitchFamily="34" charset="0"/>
              </a:rPr>
              <a:t>$42,124</a:t>
            </a:r>
          </a:p>
          <a:p>
            <a:pPr algn="r"/>
            <a:r>
              <a:rPr lang="en-US" sz="1100" u="sng" spc="-40" dirty="0" smtClean="0">
                <a:solidFill>
                  <a:schemeClr val="bg2"/>
                </a:solidFill>
                <a:latin typeface="Segoe" pitchFamily="34" charset="0"/>
              </a:rPr>
              <a:t>+$7,318</a:t>
            </a:r>
          </a:p>
          <a:p>
            <a:pPr algn="r"/>
            <a:r>
              <a:rPr lang="en-US" sz="1100" spc="-40" dirty="0" smtClean="0">
                <a:solidFill>
                  <a:schemeClr val="bg2"/>
                </a:solidFill>
                <a:latin typeface="Segoe" pitchFamily="34" charset="0"/>
              </a:rPr>
              <a:t>$49,442</a:t>
            </a:r>
            <a:endParaRPr lang="en-US" spc="-40" dirty="0">
              <a:solidFill>
                <a:schemeClr val="bg2"/>
              </a:solidFill>
            </a:endParaRPr>
          </a:p>
        </p:txBody>
      </p:sp>
      <p:sp>
        <p:nvSpPr>
          <p:cNvPr id="36" name="Rectangle 35"/>
          <p:cNvSpPr/>
          <p:nvPr/>
        </p:nvSpPr>
        <p:spPr>
          <a:xfrm>
            <a:off x="5599289" y="1680953"/>
            <a:ext cx="714307" cy="600164"/>
          </a:xfrm>
          <a:prstGeom prst="rect">
            <a:avLst/>
          </a:prstGeom>
        </p:spPr>
        <p:txBody>
          <a:bodyPr wrap="square">
            <a:spAutoFit/>
          </a:bodyPr>
          <a:lstStyle/>
          <a:p>
            <a:pPr algn="r"/>
            <a:r>
              <a:rPr lang="en-US" sz="1100" spc="-40" dirty="0" smtClean="0">
                <a:solidFill>
                  <a:schemeClr val="bg2"/>
                </a:solidFill>
                <a:latin typeface="Segoe" pitchFamily="34" charset="0"/>
              </a:rPr>
              <a:t>$51,207</a:t>
            </a:r>
          </a:p>
          <a:p>
            <a:pPr algn="r"/>
            <a:r>
              <a:rPr lang="en-US" sz="1100" u="sng" spc="-40" dirty="0" smtClean="0">
                <a:solidFill>
                  <a:schemeClr val="bg2"/>
                </a:solidFill>
                <a:latin typeface="Segoe" pitchFamily="34" charset="0"/>
              </a:rPr>
              <a:t>+$7,318</a:t>
            </a:r>
          </a:p>
          <a:p>
            <a:pPr algn="r"/>
            <a:r>
              <a:rPr lang="en-US" sz="1100" spc="-40" dirty="0" smtClean="0">
                <a:solidFill>
                  <a:schemeClr val="bg2"/>
                </a:solidFill>
                <a:latin typeface="Segoe" pitchFamily="34" charset="0"/>
              </a:rPr>
              <a:t>$58,525</a:t>
            </a:r>
            <a:endParaRPr lang="en-US" spc="-40" dirty="0">
              <a:solidFill>
                <a:schemeClr val="bg2"/>
              </a:solidFill>
            </a:endParaRPr>
          </a:p>
        </p:txBody>
      </p:sp>
      <p:sp>
        <p:nvSpPr>
          <p:cNvPr id="37" name="Rectangle 36"/>
          <p:cNvSpPr/>
          <p:nvPr/>
        </p:nvSpPr>
        <p:spPr>
          <a:xfrm>
            <a:off x="6694311" y="1694602"/>
            <a:ext cx="752049" cy="600164"/>
          </a:xfrm>
          <a:prstGeom prst="rect">
            <a:avLst/>
          </a:prstGeom>
        </p:spPr>
        <p:txBody>
          <a:bodyPr wrap="square">
            <a:spAutoFit/>
          </a:bodyPr>
          <a:lstStyle/>
          <a:p>
            <a:pPr algn="r"/>
            <a:r>
              <a:rPr lang="en-US" sz="1100" spc="-40" dirty="0" smtClean="0">
                <a:solidFill>
                  <a:schemeClr val="bg2"/>
                </a:solidFill>
                <a:latin typeface="Segoe" pitchFamily="34" charset="0"/>
              </a:rPr>
              <a:t>$0</a:t>
            </a:r>
          </a:p>
          <a:p>
            <a:pPr algn="r"/>
            <a:r>
              <a:rPr lang="en-US" sz="1100" u="sng" spc="-40" dirty="0" smtClean="0">
                <a:solidFill>
                  <a:schemeClr val="bg2"/>
                </a:solidFill>
                <a:latin typeface="Segoe" pitchFamily="34" charset="0"/>
              </a:rPr>
              <a:t>+$9,698</a:t>
            </a:r>
          </a:p>
          <a:p>
            <a:pPr algn="r"/>
            <a:r>
              <a:rPr lang="en-US" sz="1100" spc="-40" dirty="0" smtClean="0">
                <a:solidFill>
                  <a:schemeClr val="bg2"/>
                </a:solidFill>
                <a:latin typeface="Segoe" pitchFamily="34" charset="0"/>
              </a:rPr>
              <a:t>$9,698</a:t>
            </a:r>
            <a:endParaRPr lang="en-US" spc="-40" dirty="0">
              <a:solidFill>
                <a:schemeClr val="bg2"/>
              </a:solidFill>
            </a:endParaRPr>
          </a:p>
        </p:txBody>
      </p:sp>
      <p:sp>
        <p:nvSpPr>
          <p:cNvPr id="38" name="Rectangle 37"/>
          <p:cNvSpPr/>
          <p:nvPr/>
        </p:nvSpPr>
        <p:spPr>
          <a:xfrm>
            <a:off x="2668085" y="2316291"/>
            <a:ext cx="747641" cy="261610"/>
          </a:xfrm>
          <a:prstGeom prst="rect">
            <a:avLst/>
          </a:prstGeom>
        </p:spPr>
        <p:txBody>
          <a:bodyPr wrap="none">
            <a:spAutoFit/>
          </a:bodyPr>
          <a:lstStyle/>
          <a:p>
            <a:pPr algn="r"/>
            <a:r>
              <a:rPr lang="en-US" sz="1100" spc="-40" dirty="0" smtClean="0">
                <a:solidFill>
                  <a:schemeClr val="bg2"/>
                </a:solidFill>
                <a:latin typeface="Segoe" pitchFamily="34" charset="0"/>
              </a:rPr>
              <a:t>2.2x more</a:t>
            </a:r>
            <a:endParaRPr lang="en-US" spc="-40" dirty="0">
              <a:solidFill>
                <a:schemeClr val="bg2"/>
              </a:solidFill>
            </a:endParaRPr>
          </a:p>
        </p:txBody>
      </p:sp>
      <p:sp>
        <p:nvSpPr>
          <p:cNvPr id="39" name="Rectangle 38"/>
          <p:cNvSpPr/>
          <p:nvPr/>
        </p:nvSpPr>
        <p:spPr>
          <a:xfrm>
            <a:off x="3666648" y="2332214"/>
            <a:ext cx="747641" cy="261610"/>
          </a:xfrm>
          <a:prstGeom prst="rect">
            <a:avLst/>
          </a:prstGeom>
        </p:spPr>
        <p:txBody>
          <a:bodyPr wrap="none">
            <a:spAutoFit/>
          </a:bodyPr>
          <a:lstStyle/>
          <a:p>
            <a:pPr algn="r"/>
            <a:r>
              <a:rPr lang="en-US" sz="1100" spc="-40" dirty="0" smtClean="0">
                <a:solidFill>
                  <a:schemeClr val="bg2"/>
                </a:solidFill>
                <a:latin typeface="Segoe" pitchFamily="34" charset="0"/>
              </a:rPr>
              <a:t>4.2x more</a:t>
            </a:r>
            <a:endParaRPr lang="en-US" spc="-40" dirty="0">
              <a:solidFill>
                <a:schemeClr val="bg2"/>
              </a:solidFill>
            </a:endParaRPr>
          </a:p>
        </p:txBody>
      </p:sp>
      <p:sp>
        <p:nvSpPr>
          <p:cNvPr id="40" name="Rectangle 39"/>
          <p:cNvSpPr/>
          <p:nvPr/>
        </p:nvSpPr>
        <p:spPr>
          <a:xfrm>
            <a:off x="4703158" y="2332213"/>
            <a:ext cx="747641" cy="261610"/>
          </a:xfrm>
          <a:prstGeom prst="rect">
            <a:avLst/>
          </a:prstGeom>
        </p:spPr>
        <p:txBody>
          <a:bodyPr wrap="none">
            <a:spAutoFit/>
          </a:bodyPr>
          <a:lstStyle/>
          <a:p>
            <a:pPr algn="r"/>
            <a:r>
              <a:rPr lang="en-US" sz="1100" spc="-40" dirty="0" smtClean="0">
                <a:solidFill>
                  <a:schemeClr val="bg2"/>
                </a:solidFill>
                <a:latin typeface="Segoe" pitchFamily="34" charset="0"/>
              </a:rPr>
              <a:t>5,1x more</a:t>
            </a:r>
            <a:endParaRPr lang="en-US" spc="-40" dirty="0">
              <a:solidFill>
                <a:schemeClr val="bg2"/>
              </a:solidFill>
            </a:endParaRPr>
          </a:p>
        </p:txBody>
      </p:sp>
      <p:sp>
        <p:nvSpPr>
          <p:cNvPr id="41" name="Rectangle 40"/>
          <p:cNvSpPr/>
          <p:nvPr/>
        </p:nvSpPr>
        <p:spPr>
          <a:xfrm>
            <a:off x="5760806" y="2332214"/>
            <a:ext cx="618759" cy="261610"/>
          </a:xfrm>
          <a:prstGeom prst="rect">
            <a:avLst/>
          </a:prstGeom>
        </p:spPr>
        <p:txBody>
          <a:bodyPr wrap="none">
            <a:spAutoFit/>
          </a:bodyPr>
          <a:lstStyle/>
          <a:p>
            <a:pPr algn="r"/>
            <a:r>
              <a:rPr lang="en-US" sz="1100" spc="-40" dirty="0" smtClean="0">
                <a:solidFill>
                  <a:schemeClr val="bg2"/>
                </a:solidFill>
                <a:latin typeface="Segoe" pitchFamily="34" charset="0"/>
              </a:rPr>
              <a:t>6xmore</a:t>
            </a:r>
            <a:endParaRPr lang="en-US" spc="-40" dirty="0">
              <a:solidFill>
                <a:schemeClr val="bg2"/>
              </a:solidFill>
            </a:endParaRPr>
          </a:p>
        </p:txBody>
      </p:sp>
      <p:sp>
        <p:nvSpPr>
          <p:cNvPr id="42" name="Rectangle 41"/>
          <p:cNvSpPr/>
          <p:nvPr/>
        </p:nvSpPr>
        <p:spPr>
          <a:xfrm>
            <a:off x="2749008" y="2591521"/>
            <a:ext cx="532518" cy="261610"/>
          </a:xfrm>
          <a:prstGeom prst="rect">
            <a:avLst/>
          </a:prstGeom>
        </p:spPr>
        <p:txBody>
          <a:bodyPr wrap="none">
            <a:spAutoFit/>
          </a:bodyPr>
          <a:lstStyle/>
          <a:p>
            <a:pPr algn="r"/>
            <a:r>
              <a:rPr lang="en-US" sz="1100" spc="-40" dirty="0" smtClean="0">
                <a:solidFill>
                  <a:schemeClr val="bg2"/>
                </a:solidFill>
                <a:latin typeface="Segoe" pitchFamily="34" charset="0"/>
              </a:rPr>
              <a:t>4-way</a:t>
            </a:r>
            <a:endParaRPr lang="en-US" spc="-40" dirty="0">
              <a:solidFill>
                <a:schemeClr val="bg2"/>
              </a:solidFill>
            </a:endParaRPr>
          </a:p>
        </p:txBody>
      </p:sp>
      <p:sp>
        <p:nvSpPr>
          <p:cNvPr id="43" name="Rectangle 42"/>
          <p:cNvSpPr/>
          <p:nvPr/>
        </p:nvSpPr>
        <p:spPr>
          <a:xfrm>
            <a:off x="3747569" y="2593795"/>
            <a:ext cx="532518" cy="261610"/>
          </a:xfrm>
          <a:prstGeom prst="rect">
            <a:avLst/>
          </a:prstGeom>
        </p:spPr>
        <p:txBody>
          <a:bodyPr wrap="none">
            <a:spAutoFit/>
          </a:bodyPr>
          <a:lstStyle/>
          <a:p>
            <a:pPr algn="r"/>
            <a:r>
              <a:rPr lang="en-US" sz="1100" spc="-40" dirty="0" smtClean="0">
                <a:solidFill>
                  <a:schemeClr val="bg2"/>
                </a:solidFill>
                <a:latin typeface="Segoe" pitchFamily="34" charset="0"/>
              </a:rPr>
              <a:t>4-way</a:t>
            </a:r>
            <a:endParaRPr lang="en-US" spc="-40" dirty="0">
              <a:solidFill>
                <a:schemeClr val="bg2"/>
              </a:solidFill>
            </a:endParaRPr>
          </a:p>
        </p:txBody>
      </p:sp>
      <p:sp>
        <p:nvSpPr>
          <p:cNvPr id="44" name="Rectangle 43"/>
          <p:cNvSpPr/>
          <p:nvPr/>
        </p:nvSpPr>
        <p:spPr>
          <a:xfrm>
            <a:off x="4783421" y="2593796"/>
            <a:ext cx="532518" cy="261610"/>
          </a:xfrm>
          <a:prstGeom prst="rect">
            <a:avLst/>
          </a:prstGeom>
        </p:spPr>
        <p:txBody>
          <a:bodyPr wrap="none">
            <a:spAutoFit/>
          </a:bodyPr>
          <a:lstStyle/>
          <a:p>
            <a:pPr algn="r"/>
            <a:r>
              <a:rPr lang="en-US" sz="1100" spc="-40" dirty="0" smtClean="0">
                <a:solidFill>
                  <a:schemeClr val="bg2"/>
                </a:solidFill>
                <a:latin typeface="Segoe" pitchFamily="34" charset="0"/>
              </a:rPr>
              <a:t>4-way</a:t>
            </a:r>
            <a:endParaRPr lang="en-US" spc="-40" dirty="0">
              <a:solidFill>
                <a:schemeClr val="bg2"/>
              </a:solidFill>
            </a:endParaRPr>
          </a:p>
        </p:txBody>
      </p:sp>
      <p:sp>
        <p:nvSpPr>
          <p:cNvPr id="45" name="Rectangle 44"/>
          <p:cNvSpPr/>
          <p:nvPr/>
        </p:nvSpPr>
        <p:spPr>
          <a:xfrm>
            <a:off x="6913850" y="2593796"/>
            <a:ext cx="532518" cy="261610"/>
          </a:xfrm>
          <a:prstGeom prst="rect">
            <a:avLst/>
          </a:prstGeom>
        </p:spPr>
        <p:txBody>
          <a:bodyPr wrap="none">
            <a:spAutoFit/>
          </a:bodyPr>
          <a:lstStyle/>
          <a:p>
            <a:pPr algn="r"/>
            <a:r>
              <a:rPr lang="en-US" sz="1100" spc="-40" dirty="0" smtClean="0">
                <a:solidFill>
                  <a:schemeClr val="bg2"/>
                </a:solidFill>
                <a:latin typeface="Segoe" pitchFamily="34" charset="0"/>
              </a:rPr>
              <a:t>4-way</a:t>
            </a:r>
            <a:endParaRPr lang="en-US" spc="-40" dirty="0">
              <a:solidFill>
                <a:schemeClr val="bg2"/>
              </a:solidFill>
            </a:endParaRPr>
          </a:p>
        </p:txBody>
      </p:sp>
      <p:sp>
        <p:nvSpPr>
          <p:cNvPr id="46" name="Rectangle 45"/>
          <p:cNvSpPr/>
          <p:nvPr/>
        </p:nvSpPr>
        <p:spPr>
          <a:xfrm>
            <a:off x="5794733" y="2593795"/>
            <a:ext cx="532518" cy="261610"/>
          </a:xfrm>
          <a:prstGeom prst="rect">
            <a:avLst/>
          </a:prstGeom>
        </p:spPr>
        <p:txBody>
          <a:bodyPr wrap="none">
            <a:spAutoFit/>
          </a:bodyPr>
          <a:lstStyle/>
          <a:p>
            <a:pPr algn="r"/>
            <a:r>
              <a:rPr lang="en-US" sz="1100" spc="-40" dirty="0" smtClean="0">
                <a:solidFill>
                  <a:schemeClr val="bg2"/>
                </a:solidFill>
                <a:latin typeface="Segoe" pitchFamily="34" charset="0"/>
              </a:rPr>
              <a:t>8-way</a:t>
            </a:r>
            <a:endParaRPr lang="en-US" spc="-40" dirty="0">
              <a:solidFill>
                <a:schemeClr val="bg2"/>
              </a:solidFill>
            </a:endParaRPr>
          </a:p>
        </p:txBody>
      </p:sp>
      <p:sp>
        <p:nvSpPr>
          <p:cNvPr id="47" name="Rectangle 46"/>
          <p:cNvSpPr/>
          <p:nvPr/>
        </p:nvSpPr>
        <p:spPr>
          <a:xfrm>
            <a:off x="2736079" y="2853103"/>
            <a:ext cx="561372" cy="261610"/>
          </a:xfrm>
          <a:prstGeom prst="rect">
            <a:avLst/>
          </a:prstGeom>
        </p:spPr>
        <p:txBody>
          <a:bodyPr wrap="none">
            <a:spAutoFit/>
          </a:bodyPr>
          <a:lstStyle/>
          <a:p>
            <a:pPr algn="r"/>
            <a:r>
              <a:rPr lang="en-US" sz="1100" spc="-40" dirty="0" smtClean="0">
                <a:solidFill>
                  <a:schemeClr val="bg2"/>
                </a:solidFill>
                <a:latin typeface="Segoe" pitchFamily="34" charset="0"/>
              </a:rPr>
              <a:t>256GB</a:t>
            </a:r>
            <a:endParaRPr lang="en-US" spc="-40" dirty="0">
              <a:solidFill>
                <a:schemeClr val="bg2"/>
              </a:solidFill>
            </a:endParaRPr>
          </a:p>
        </p:txBody>
      </p:sp>
      <p:sp>
        <p:nvSpPr>
          <p:cNvPr id="48" name="Rectangle 47"/>
          <p:cNvSpPr/>
          <p:nvPr/>
        </p:nvSpPr>
        <p:spPr>
          <a:xfrm>
            <a:off x="3748288" y="2841729"/>
            <a:ext cx="561372" cy="261610"/>
          </a:xfrm>
          <a:prstGeom prst="rect">
            <a:avLst/>
          </a:prstGeom>
        </p:spPr>
        <p:txBody>
          <a:bodyPr wrap="none">
            <a:spAutoFit/>
          </a:bodyPr>
          <a:lstStyle/>
          <a:p>
            <a:pPr algn="r"/>
            <a:r>
              <a:rPr lang="en-US" sz="1100" spc="-40" dirty="0" smtClean="0">
                <a:solidFill>
                  <a:schemeClr val="bg2"/>
                </a:solidFill>
                <a:latin typeface="Segoe" pitchFamily="34" charset="0"/>
              </a:rPr>
              <a:t>256GB</a:t>
            </a:r>
            <a:endParaRPr lang="en-US" spc="-40" dirty="0">
              <a:solidFill>
                <a:schemeClr val="bg2"/>
              </a:solidFill>
            </a:endParaRPr>
          </a:p>
        </p:txBody>
      </p:sp>
      <p:sp>
        <p:nvSpPr>
          <p:cNvPr id="49" name="Rectangle 48"/>
          <p:cNvSpPr/>
          <p:nvPr/>
        </p:nvSpPr>
        <p:spPr>
          <a:xfrm>
            <a:off x="4755346" y="2841730"/>
            <a:ext cx="561372" cy="261610"/>
          </a:xfrm>
          <a:prstGeom prst="rect">
            <a:avLst/>
          </a:prstGeom>
        </p:spPr>
        <p:txBody>
          <a:bodyPr wrap="none">
            <a:spAutoFit/>
          </a:bodyPr>
          <a:lstStyle/>
          <a:p>
            <a:pPr algn="r"/>
            <a:r>
              <a:rPr lang="en-US" sz="1100" spc="-40" dirty="0" smtClean="0">
                <a:solidFill>
                  <a:schemeClr val="bg2"/>
                </a:solidFill>
                <a:latin typeface="Segoe" pitchFamily="34" charset="0"/>
              </a:rPr>
              <a:t>256GB</a:t>
            </a:r>
            <a:endParaRPr lang="en-US" spc="-40" dirty="0">
              <a:solidFill>
                <a:schemeClr val="bg2"/>
              </a:solidFill>
            </a:endParaRPr>
          </a:p>
        </p:txBody>
      </p:sp>
      <p:sp>
        <p:nvSpPr>
          <p:cNvPr id="50" name="Rectangle 49"/>
          <p:cNvSpPr/>
          <p:nvPr/>
        </p:nvSpPr>
        <p:spPr>
          <a:xfrm>
            <a:off x="5862784" y="2855378"/>
            <a:ext cx="398507" cy="261610"/>
          </a:xfrm>
          <a:prstGeom prst="rect">
            <a:avLst/>
          </a:prstGeom>
        </p:spPr>
        <p:txBody>
          <a:bodyPr wrap="none">
            <a:spAutoFit/>
          </a:bodyPr>
          <a:lstStyle/>
          <a:p>
            <a:pPr algn="r"/>
            <a:r>
              <a:rPr lang="en-US" sz="1100" spc="-40" dirty="0" smtClean="0">
                <a:solidFill>
                  <a:schemeClr val="bg2"/>
                </a:solidFill>
                <a:latin typeface="Segoe" pitchFamily="34" charset="0"/>
              </a:rPr>
              <a:t>1TB</a:t>
            </a:r>
            <a:endParaRPr lang="en-US" spc="-40" dirty="0">
              <a:solidFill>
                <a:schemeClr val="bg2"/>
              </a:solidFill>
            </a:endParaRPr>
          </a:p>
        </p:txBody>
      </p:sp>
      <p:sp>
        <p:nvSpPr>
          <p:cNvPr id="51" name="Rectangle 50"/>
          <p:cNvSpPr/>
          <p:nvPr/>
        </p:nvSpPr>
        <p:spPr>
          <a:xfrm>
            <a:off x="7011471" y="2857653"/>
            <a:ext cx="398507" cy="261610"/>
          </a:xfrm>
          <a:prstGeom prst="rect">
            <a:avLst/>
          </a:prstGeom>
        </p:spPr>
        <p:txBody>
          <a:bodyPr wrap="none">
            <a:spAutoFit/>
          </a:bodyPr>
          <a:lstStyle/>
          <a:p>
            <a:pPr algn="r"/>
            <a:r>
              <a:rPr lang="en-US" sz="1100" spc="-40" dirty="0" smtClean="0">
                <a:solidFill>
                  <a:schemeClr val="bg2"/>
                </a:solidFill>
                <a:latin typeface="Segoe" pitchFamily="34" charset="0"/>
              </a:rPr>
              <a:t>1TB</a:t>
            </a:r>
            <a:endParaRPr lang="en-US" spc="-40" dirty="0">
              <a:solidFill>
                <a:schemeClr val="bg2"/>
              </a:solidFill>
            </a:endParaRPr>
          </a:p>
        </p:txBody>
      </p:sp>
      <p:sp>
        <p:nvSpPr>
          <p:cNvPr id="52" name="Rectangle 51"/>
          <p:cNvSpPr/>
          <p:nvPr/>
        </p:nvSpPr>
        <p:spPr>
          <a:xfrm>
            <a:off x="7212153" y="4195134"/>
            <a:ext cx="579966" cy="246221"/>
          </a:xfrm>
          <a:prstGeom prst="rect">
            <a:avLst/>
          </a:prstGeom>
        </p:spPr>
        <p:txBody>
          <a:bodyPr wrap="none">
            <a:spAutoFit/>
          </a:bodyPr>
          <a:lstStyle/>
          <a:p>
            <a:pPr algn="r"/>
            <a:r>
              <a:rPr lang="en-US" sz="1000" spc="-40" dirty="0" smtClean="0">
                <a:solidFill>
                  <a:schemeClr val="bg2"/>
                </a:solidFill>
                <a:latin typeface="Segoe" pitchFamily="34" charset="0"/>
              </a:rPr>
              <a:t>Storage</a:t>
            </a:r>
            <a:endParaRPr lang="en-US" sz="1400" spc="-40" dirty="0">
              <a:solidFill>
                <a:schemeClr val="bg2"/>
              </a:solidFill>
            </a:endParaRPr>
          </a:p>
        </p:txBody>
      </p:sp>
      <p:sp>
        <p:nvSpPr>
          <p:cNvPr id="53" name="Rectangle 52"/>
          <p:cNvSpPr/>
          <p:nvPr/>
        </p:nvSpPr>
        <p:spPr>
          <a:xfrm>
            <a:off x="7203992" y="4716024"/>
            <a:ext cx="481222" cy="246221"/>
          </a:xfrm>
          <a:prstGeom prst="rect">
            <a:avLst/>
          </a:prstGeom>
        </p:spPr>
        <p:txBody>
          <a:bodyPr wrap="none">
            <a:spAutoFit/>
          </a:bodyPr>
          <a:lstStyle/>
          <a:p>
            <a:pPr algn="r"/>
            <a:r>
              <a:rPr lang="en-US" sz="1000" spc="-40" dirty="0" smtClean="0">
                <a:solidFill>
                  <a:schemeClr val="bg2"/>
                </a:solidFill>
                <a:latin typeface="Segoe" pitchFamily="34" charset="0"/>
              </a:rPr>
              <a:t>Quick</a:t>
            </a:r>
            <a:endParaRPr lang="en-US" sz="1400" spc="-40" dirty="0">
              <a:solidFill>
                <a:schemeClr val="bg2"/>
              </a:solidFill>
            </a:endParaRPr>
          </a:p>
        </p:txBody>
      </p:sp>
      <p:sp>
        <p:nvSpPr>
          <p:cNvPr id="54" name="Down Arrow 53"/>
          <p:cNvSpPr/>
          <p:nvPr/>
        </p:nvSpPr>
        <p:spPr>
          <a:xfrm>
            <a:off x="7143403" y="2329009"/>
            <a:ext cx="136478" cy="204716"/>
          </a:xfrm>
          <a:prstGeom prst="downArrow">
            <a:avLst>
              <a:gd name="adj1" fmla="val 50000"/>
              <a:gd name="adj2" fmla="val 953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5" name="Rectangle 64"/>
          <p:cNvSpPr/>
          <p:nvPr/>
        </p:nvSpPr>
        <p:spPr>
          <a:xfrm>
            <a:off x="7875752" y="1711242"/>
            <a:ext cx="1213656" cy="646331"/>
          </a:xfrm>
          <a:prstGeom prst="rect">
            <a:avLst/>
          </a:prstGeom>
        </p:spPr>
        <p:txBody>
          <a:bodyPr wrap="square">
            <a:spAutoFit/>
          </a:bodyPr>
          <a:lstStyle/>
          <a:p>
            <a:r>
              <a:rPr lang="en-US" sz="900" dirty="0" smtClean="0">
                <a:solidFill>
                  <a:schemeClr val="bg2"/>
                </a:solidFill>
                <a:latin typeface="Segoe" pitchFamily="34" charset="0"/>
              </a:rPr>
              <a:t>(Microsoft Hyper-V Server 2008 R2</a:t>
            </a:r>
            <a:br>
              <a:rPr lang="en-US" sz="900" dirty="0" smtClean="0">
                <a:solidFill>
                  <a:schemeClr val="bg2"/>
                </a:solidFill>
                <a:latin typeface="Segoe" pitchFamily="34" charset="0"/>
              </a:rPr>
            </a:br>
            <a:r>
              <a:rPr lang="en-US" sz="900" dirty="0" smtClean="0">
                <a:solidFill>
                  <a:schemeClr val="bg2"/>
                </a:solidFill>
                <a:latin typeface="Segoe" pitchFamily="34" charset="0"/>
              </a:rPr>
              <a:t>or existing Windows Server 2008 R2)</a:t>
            </a:r>
            <a:endParaRPr lang="en-US" sz="1200" dirty="0">
              <a:solidFill>
                <a:schemeClr val="bg2"/>
              </a:solidFill>
            </a:endParaRPr>
          </a:p>
        </p:txBody>
      </p:sp>
      <p:grpSp>
        <p:nvGrpSpPr>
          <p:cNvPr id="3" name="Group 106"/>
          <p:cNvGrpSpPr/>
          <p:nvPr/>
        </p:nvGrpSpPr>
        <p:grpSpPr>
          <a:xfrm>
            <a:off x="2882458" y="3062559"/>
            <a:ext cx="279069" cy="1115933"/>
            <a:chOff x="2882458" y="3062559"/>
            <a:chExt cx="279069" cy="1115933"/>
          </a:xfrm>
        </p:grpSpPr>
        <p:pic>
          <p:nvPicPr>
            <p:cNvPr id="66" name="Picture 65" descr="checkmark.png"/>
            <p:cNvPicPr>
              <a:picLocks noChangeAspect="1"/>
            </p:cNvPicPr>
            <p:nvPr/>
          </p:nvPicPr>
          <p:blipFill>
            <a:blip r:embed="rId3" cstate="print">
              <a:lum bright="100000"/>
            </a:blip>
            <a:stretch>
              <a:fillRect/>
            </a:stretch>
          </p:blipFill>
          <p:spPr>
            <a:xfrm>
              <a:off x="2882458" y="3062559"/>
              <a:ext cx="279069" cy="334883"/>
            </a:xfrm>
            <a:prstGeom prst="rect">
              <a:avLst/>
            </a:prstGeom>
          </p:spPr>
        </p:pic>
        <p:pic>
          <p:nvPicPr>
            <p:cNvPr id="67" name="Picture 66" descr="checkmark.png"/>
            <p:cNvPicPr>
              <a:picLocks noChangeAspect="1"/>
            </p:cNvPicPr>
            <p:nvPr/>
          </p:nvPicPr>
          <p:blipFill>
            <a:blip r:embed="rId3" cstate="print">
              <a:lum bright="100000"/>
            </a:blip>
            <a:stretch>
              <a:fillRect/>
            </a:stretch>
          </p:blipFill>
          <p:spPr>
            <a:xfrm>
              <a:off x="2882458" y="3843609"/>
              <a:ext cx="279069" cy="334883"/>
            </a:xfrm>
            <a:prstGeom prst="rect">
              <a:avLst/>
            </a:prstGeom>
          </p:spPr>
        </p:pic>
      </p:grpSp>
      <p:grpSp>
        <p:nvGrpSpPr>
          <p:cNvPr id="4" name="Group 73"/>
          <p:cNvGrpSpPr/>
          <p:nvPr/>
        </p:nvGrpSpPr>
        <p:grpSpPr>
          <a:xfrm>
            <a:off x="3896870" y="3043509"/>
            <a:ext cx="279069" cy="1670659"/>
            <a:chOff x="3432838" y="2825141"/>
            <a:chExt cx="279069" cy="1670659"/>
          </a:xfrm>
        </p:grpSpPr>
        <p:pic>
          <p:nvPicPr>
            <p:cNvPr id="68" name="Picture 67" descr="checkmark.png"/>
            <p:cNvPicPr>
              <a:picLocks noChangeAspect="1"/>
            </p:cNvPicPr>
            <p:nvPr/>
          </p:nvPicPr>
          <p:blipFill>
            <a:blip r:embed="rId3" cstate="print">
              <a:lum bright="100000"/>
            </a:blip>
            <a:stretch>
              <a:fillRect/>
            </a:stretch>
          </p:blipFill>
          <p:spPr>
            <a:xfrm>
              <a:off x="3432838" y="2825141"/>
              <a:ext cx="279069" cy="334883"/>
            </a:xfrm>
            <a:prstGeom prst="rect">
              <a:avLst/>
            </a:prstGeom>
          </p:spPr>
        </p:pic>
        <p:pic>
          <p:nvPicPr>
            <p:cNvPr id="69" name="Picture 68" descr="checkmark.png"/>
            <p:cNvPicPr>
              <a:picLocks noChangeAspect="1"/>
            </p:cNvPicPr>
            <p:nvPr/>
          </p:nvPicPr>
          <p:blipFill>
            <a:blip r:embed="rId3" cstate="print">
              <a:lum bright="100000"/>
            </a:blip>
            <a:stretch>
              <a:fillRect/>
            </a:stretch>
          </p:blipFill>
          <p:spPr>
            <a:xfrm>
              <a:off x="3432838" y="3092296"/>
              <a:ext cx="279069" cy="334883"/>
            </a:xfrm>
            <a:prstGeom prst="rect">
              <a:avLst/>
            </a:prstGeom>
          </p:spPr>
        </p:pic>
        <p:pic>
          <p:nvPicPr>
            <p:cNvPr id="70" name="Picture 69" descr="checkmark.png"/>
            <p:cNvPicPr>
              <a:picLocks noChangeAspect="1"/>
            </p:cNvPicPr>
            <p:nvPr/>
          </p:nvPicPr>
          <p:blipFill>
            <a:blip r:embed="rId3" cstate="print">
              <a:lum bright="100000"/>
            </a:blip>
            <a:stretch>
              <a:fillRect/>
            </a:stretch>
          </p:blipFill>
          <p:spPr>
            <a:xfrm>
              <a:off x="3432838" y="3359451"/>
              <a:ext cx="279069" cy="334883"/>
            </a:xfrm>
            <a:prstGeom prst="rect">
              <a:avLst/>
            </a:prstGeom>
          </p:spPr>
        </p:pic>
        <p:pic>
          <p:nvPicPr>
            <p:cNvPr id="71" name="Picture 70" descr="checkmark.png"/>
            <p:cNvPicPr>
              <a:picLocks noChangeAspect="1"/>
            </p:cNvPicPr>
            <p:nvPr/>
          </p:nvPicPr>
          <p:blipFill>
            <a:blip r:embed="rId3" cstate="print">
              <a:lum bright="100000"/>
            </a:blip>
            <a:stretch>
              <a:fillRect/>
            </a:stretch>
          </p:blipFill>
          <p:spPr>
            <a:xfrm>
              <a:off x="3432838" y="3626606"/>
              <a:ext cx="279069" cy="334883"/>
            </a:xfrm>
            <a:prstGeom prst="rect">
              <a:avLst/>
            </a:prstGeom>
          </p:spPr>
        </p:pic>
        <p:pic>
          <p:nvPicPr>
            <p:cNvPr id="72" name="Picture 71" descr="checkmark.png"/>
            <p:cNvPicPr>
              <a:picLocks noChangeAspect="1"/>
            </p:cNvPicPr>
            <p:nvPr/>
          </p:nvPicPr>
          <p:blipFill>
            <a:blip r:embed="rId3" cstate="print">
              <a:lum bright="100000"/>
            </a:blip>
            <a:stretch>
              <a:fillRect/>
            </a:stretch>
          </p:blipFill>
          <p:spPr>
            <a:xfrm>
              <a:off x="3432838" y="3893761"/>
              <a:ext cx="279069" cy="334883"/>
            </a:xfrm>
            <a:prstGeom prst="rect">
              <a:avLst/>
            </a:prstGeom>
          </p:spPr>
        </p:pic>
        <p:pic>
          <p:nvPicPr>
            <p:cNvPr id="73" name="Picture 72" descr="checkmark.png"/>
            <p:cNvPicPr>
              <a:picLocks noChangeAspect="1"/>
            </p:cNvPicPr>
            <p:nvPr/>
          </p:nvPicPr>
          <p:blipFill>
            <a:blip r:embed="rId3" cstate="print">
              <a:lum bright="100000"/>
            </a:blip>
            <a:stretch>
              <a:fillRect/>
            </a:stretch>
          </p:blipFill>
          <p:spPr>
            <a:xfrm>
              <a:off x="3432838" y="4160917"/>
              <a:ext cx="279069" cy="334883"/>
            </a:xfrm>
            <a:prstGeom prst="rect">
              <a:avLst/>
            </a:prstGeom>
          </p:spPr>
        </p:pic>
      </p:grpSp>
      <p:grpSp>
        <p:nvGrpSpPr>
          <p:cNvPr id="6" name="Group 83"/>
          <p:cNvGrpSpPr/>
          <p:nvPr/>
        </p:nvGrpSpPr>
        <p:grpSpPr>
          <a:xfrm>
            <a:off x="4944122" y="3053034"/>
            <a:ext cx="279069" cy="2201783"/>
            <a:chOff x="4480090" y="2834666"/>
            <a:chExt cx="279069" cy="2201783"/>
          </a:xfrm>
        </p:grpSpPr>
        <p:pic>
          <p:nvPicPr>
            <p:cNvPr id="76" name="Picture 75" descr="checkmark.png"/>
            <p:cNvPicPr>
              <a:picLocks noChangeAspect="1"/>
            </p:cNvPicPr>
            <p:nvPr/>
          </p:nvPicPr>
          <p:blipFill>
            <a:blip r:embed="rId3" cstate="print">
              <a:lum bright="100000"/>
            </a:blip>
            <a:stretch>
              <a:fillRect/>
            </a:stretch>
          </p:blipFill>
          <p:spPr>
            <a:xfrm>
              <a:off x="4480090" y="2834666"/>
              <a:ext cx="279069" cy="334883"/>
            </a:xfrm>
            <a:prstGeom prst="rect">
              <a:avLst/>
            </a:prstGeom>
          </p:spPr>
        </p:pic>
        <p:pic>
          <p:nvPicPr>
            <p:cNvPr id="77" name="Picture 76" descr="checkmark.png"/>
            <p:cNvPicPr>
              <a:picLocks noChangeAspect="1"/>
            </p:cNvPicPr>
            <p:nvPr/>
          </p:nvPicPr>
          <p:blipFill>
            <a:blip r:embed="rId3" cstate="print">
              <a:lum bright="100000"/>
            </a:blip>
            <a:stretch>
              <a:fillRect/>
            </a:stretch>
          </p:blipFill>
          <p:spPr>
            <a:xfrm>
              <a:off x="4480090" y="3101366"/>
              <a:ext cx="279069" cy="334883"/>
            </a:xfrm>
            <a:prstGeom prst="rect">
              <a:avLst/>
            </a:prstGeom>
          </p:spPr>
        </p:pic>
        <p:pic>
          <p:nvPicPr>
            <p:cNvPr id="78" name="Picture 77" descr="checkmark.png"/>
            <p:cNvPicPr>
              <a:picLocks noChangeAspect="1"/>
            </p:cNvPicPr>
            <p:nvPr/>
          </p:nvPicPr>
          <p:blipFill>
            <a:blip r:embed="rId3" cstate="print">
              <a:lum bright="100000"/>
            </a:blip>
            <a:stretch>
              <a:fillRect/>
            </a:stretch>
          </p:blipFill>
          <p:spPr>
            <a:xfrm>
              <a:off x="4480090" y="3368066"/>
              <a:ext cx="279069" cy="334883"/>
            </a:xfrm>
            <a:prstGeom prst="rect">
              <a:avLst/>
            </a:prstGeom>
          </p:spPr>
        </p:pic>
        <p:pic>
          <p:nvPicPr>
            <p:cNvPr id="79" name="Picture 78" descr="checkmark.png"/>
            <p:cNvPicPr>
              <a:picLocks noChangeAspect="1"/>
            </p:cNvPicPr>
            <p:nvPr/>
          </p:nvPicPr>
          <p:blipFill>
            <a:blip r:embed="rId3" cstate="print">
              <a:lum bright="100000"/>
            </a:blip>
            <a:stretch>
              <a:fillRect/>
            </a:stretch>
          </p:blipFill>
          <p:spPr>
            <a:xfrm>
              <a:off x="4480090" y="3634766"/>
              <a:ext cx="279069" cy="334883"/>
            </a:xfrm>
            <a:prstGeom prst="rect">
              <a:avLst/>
            </a:prstGeom>
          </p:spPr>
        </p:pic>
        <p:pic>
          <p:nvPicPr>
            <p:cNvPr id="80" name="Picture 79" descr="checkmark.png"/>
            <p:cNvPicPr>
              <a:picLocks noChangeAspect="1"/>
            </p:cNvPicPr>
            <p:nvPr/>
          </p:nvPicPr>
          <p:blipFill>
            <a:blip r:embed="rId3" cstate="print">
              <a:lum bright="100000"/>
            </a:blip>
            <a:stretch>
              <a:fillRect/>
            </a:stretch>
          </p:blipFill>
          <p:spPr>
            <a:xfrm>
              <a:off x="4480090" y="3901466"/>
              <a:ext cx="279069" cy="334883"/>
            </a:xfrm>
            <a:prstGeom prst="rect">
              <a:avLst/>
            </a:prstGeom>
          </p:spPr>
        </p:pic>
        <p:pic>
          <p:nvPicPr>
            <p:cNvPr id="81" name="Picture 80" descr="checkmark.png"/>
            <p:cNvPicPr>
              <a:picLocks noChangeAspect="1"/>
            </p:cNvPicPr>
            <p:nvPr/>
          </p:nvPicPr>
          <p:blipFill>
            <a:blip r:embed="rId3" cstate="print">
              <a:lum bright="100000"/>
            </a:blip>
            <a:stretch>
              <a:fillRect/>
            </a:stretch>
          </p:blipFill>
          <p:spPr>
            <a:xfrm>
              <a:off x="4480090" y="4168166"/>
              <a:ext cx="279069" cy="334883"/>
            </a:xfrm>
            <a:prstGeom prst="rect">
              <a:avLst/>
            </a:prstGeom>
          </p:spPr>
        </p:pic>
        <p:pic>
          <p:nvPicPr>
            <p:cNvPr id="82" name="Picture 81" descr="checkmark.png"/>
            <p:cNvPicPr>
              <a:picLocks noChangeAspect="1"/>
            </p:cNvPicPr>
            <p:nvPr/>
          </p:nvPicPr>
          <p:blipFill>
            <a:blip r:embed="rId3" cstate="print">
              <a:lum bright="100000"/>
            </a:blip>
            <a:stretch>
              <a:fillRect/>
            </a:stretch>
          </p:blipFill>
          <p:spPr>
            <a:xfrm>
              <a:off x="4480090" y="4434866"/>
              <a:ext cx="279069" cy="334883"/>
            </a:xfrm>
            <a:prstGeom prst="rect">
              <a:avLst/>
            </a:prstGeom>
          </p:spPr>
        </p:pic>
        <p:pic>
          <p:nvPicPr>
            <p:cNvPr id="83" name="Picture 82" descr="checkmark.png"/>
            <p:cNvPicPr>
              <a:picLocks noChangeAspect="1"/>
            </p:cNvPicPr>
            <p:nvPr/>
          </p:nvPicPr>
          <p:blipFill>
            <a:blip r:embed="rId3" cstate="print">
              <a:lum bright="100000"/>
            </a:blip>
            <a:stretch>
              <a:fillRect/>
            </a:stretch>
          </p:blipFill>
          <p:spPr>
            <a:xfrm>
              <a:off x="4480090" y="4701566"/>
              <a:ext cx="279069" cy="334883"/>
            </a:xfrm>
            <a:prstGeom prst="rect">
              <a:avLst/>
            </a:prstGeom>
          </p:spPr>
        </p:pic>
      </p:grpSp>
      <p:grpSp>
        <p:nvGrpSpPr>
          <p:cNvPr id="7" name="Group 94"/>
          <p:cNvGrpSpPr/>
          <p:nvPr/>
        </p:nvGrpSpPr>
        <p:grpSpPr>
          <a:xfrm>
            <a:off x="5934971" y="3053034"/>
            <a:ext cx="279069" cy="2468483"/>
            <a:chOff x="5470939" y="2834666"/>
            <a:chExt cx="279069" cy="2468483"/>
          </a:xfrm>
        </p:grpSpPr>
        <p:pic>
          <p:nvPicPr>
            <p:cNvPr id="86" name="Picture 85" descr="checkmark.png"/>
            <p:cNvPicPr>
              <a:picLocks noChangeAspect="1"/>
            </p:cNvPicPr>
            <p:nvPr/>
          </p:nvPicPr>
          <p:blipFill>
            <a:blip r:embed="rId3" cstate="print">
              <a:lum bright="100000"/>
            </a:blip>
            <a:stretch>
              <a:fillRect/>
            </a:stretch>
          </p:blipFill>
          <p:spPr>
            <a:xfrm>
              <a:off x="5470939" y="2834666"/>
              <a:ext cx="279069" cy="334883"/>
            </a:xfrm>
            <a:prstGeom prst="rect">
              <a:avLst/>
            </a:prstGeom>
          </p:spPr>
        </p:pic>
        <p:pic>
          <p:nvPicPr>
            <p:cNvPr id="87" name="Picture 86" descr="checkmark.png"/>
            <p:cNvPicPr>
              <a:picLocks noChangeAspect="1"/>
            </p:cNvPicPr>
            <p:nvPr/>
          </p:nvPicPr>
          <p:blipFill>
            <a:blip r:embed="rId3" cstate="print">
              <a:lum bright="100000"/>
            </a:blip>
            <a:stretch>
              <a:fillRect/>
            </a:stretch>
          </p:blipFill>
          <p:spPr>
            <a:xfrm>
              <a:off x="5470939" y="3101366"/>
              <a:ext cx="279069" cy="334883"/>
            </a:xfrm>
            <a:prstGeom prst="rect">
              <a:avLst/>
            </a:prstGeom>
          </p:spPr>
        </p:pic>
        <p:pic>
          <p:nvPicPr>
            <p:cNvPr id="88" name="Picture 87" descr="checkmark.png"/>
            <p:cNvPicPr>
              <a:picLocks noChangeAspect="1"/>
            </p:cNvPicPr>
            <p:nvPr/>
          </p:nvPicPr>
          <p:blipFill>
            <a:blip r:embed="rId3" cstate="print">
              <a:lum bright="100000"/>
            </a:blip>
            <a:stretch>
              <a:fillRect/>
            </a:stretch>
          </p:blipFill>
          <p:spPr>
            <a:xfrm>
              <a:off x="5470939" y="3368066"/>
              <a:ext cx="279069" cy="334883"/>
            </a:xfrm>
            <a:prstGeom prst="rect">
              <a:avLst/>
            </a:prstGeom>
          </p:spPr>
        </p:pic>
        <p:pic>
          <p:nvPicPr>
            <p:cNvPr id="89" name="Picture 88" descr="checkmark.png"/>
            <p:cNvPicPr>
              <a:picLocks noChangeAspect="1"/>
            </p:cNvPicPr>
            <p:nvPr/>
          </p:nvPicPr>
          <p:blipFill>
            <a:blip r:embed="rId3" cstate="print">
              <a:lum bright="100000"/>
            </a:blip>
            <a:stretch>
              <a:fillRect/>
            </a:stretch>
          </p:blipFill>
          <p:spPr>
            <a:xfrm>
              <a:off x="5470939" y="3634766"/>
              <a:ext cx="279069" cy="334883"/>
            </a:xfrm>
            <a:prstGeom prst="rect">
              <a:avLst/>
            </a:prstGeom>
          </p:spPr>
        </p:pic>
        <p:pic>
          <p:nvPicPr>
            <p:cNvPr id="90" name="Picture 89" descr="checkmark.png"/>
            <p:cNvPicPr>
              <a:picLocks noChangeAspect="1"/>
            </p:cNvPicPr>
            <p:nvPr/>
          </p:nvPicPr>
          <p:blipFill>
            <a:blip r:embed="rId3" cstate="print">
              <a:lum bright="100000"/>
            </a:blip>
            <a:stretch>
              <a:fillRect/>
            </a:stretch>
          </p:blipFill>
          <p:spPr>
            <a:xfrm>
              <a:off x="5470939" y="3901466"/>
              <a:ext cx="279069" cy="334883"/>
            </a:xfrm>
            <a:prstGeom prst="rect">
              <a:avLst/>
            </a:prstGeom>
          </p:spPr>
        </p:pic>
        <p:pic>
          <p:nvPicPr>
            <p:cNvPr id="91" name="Picture 90" descr="checkmark.png"/>
            <p:cNvPicPr>
              <a:picLocks noChangeAspect="1"/>
            </p:cNvPicPr>
            <p:nvPr/>
          </p:nvPicPr>
          <p:blipFill>
            <a:blip r:embed="rId3" cstate="print">
              <a:lum bright="100000"/>
            </a:blip>
            <a:stretch>
              <a:fillRect/>
            </a:stretch>
          </p:blipFill>
          <p:spPr>
            <a:xfrm>
              <a:off x="5470939" y="4168166"/>
              <a:ext cx="279069" cy="334883"/>
            </a:xfrm>
            <a:prstGeom prst="rect">
              <a:avLst/>
            </a:prstGeom>
          </p:spPr>
        </p:pic>
        <p:pic>
          <p:nvPicPr>
            <p:cNvPr id="92" name="Picture 91" descr="checkmark.png"/>
            <p:cNvPicPr>
              <a:picLocks noChangeAspect="1"/>
            </p:cNvPicPr>
            <p:nvPr/>
          </p:nvPicPr>
          <p:blipFill>
            <a:blip r:embed="rId3" cstate="print">
              <a:lum bright="100000"/>
            </a:blip>
            <a:stretch>
              <a:fillRect/>
            </a:stretch>
          </p:blipFill>
          <p:spPr>
            <a:xfrm>
              <a:off x="5470939" y="4434866"/>
              <a:ext cx="279069" cy="334883"/>
            </a:xfrm>
            <a:prstGeom prst="rect">
              <a:avLst/>
            </a:prstGeom>
          </p:spPr>
        </p:pic>
        <p:pic>
          <p:nvPicPr>
            <p:cNvPr id="93" name="Picture 92" descr="checkmark.png"/>
            <p:cNvPicPr>
              <a:picLocks noChangeAspect="1"/>
            </p:cNvPicPr>
            <p:nvPr/>
          </p:nvPicPr>
          <p:blipFill>
            <a:blip r:embed="rId3" cstate="print">
              <a:lum bright="100000"/>
            </a:blip>
            <a:stretch>
              <a:fillRect/>
            </a:stretch>
          </p:blipFill>
          <p:spPr>
            <a:xfrm>
              <a:off x="5470939" y="4701566"/>
              <a:ext cx="279069" cy="334883"/>
            </a:xfrm>
            <a:prstGeom prst="rect">
              <a:avLst/>
            </a:prstGeom>
          </p:spPr>
        </p:pic>
        <p:pic>
          <p:nvPicPr>
            <p:cNvPr id="94" name="Picture 93" descr="checkmark.png"/>
            <p:cNvPicPr>
              <a:picLocks noChangeAspect="1"/>
            </p:cNvPicPr>
            <p:nvPr/>
          </p:nvPicPr>
          <p:blipFill>
            <a:blip r:embed="rId3" cstate="print">
              <a:lum bright="100000"/>
            </a:blip>
            <a:stretch>
              <a:fillRect/>
            </a:stretch>
          </p:blipFill>
          <p:spPr>
            <a:xfrm>
              <a:off x="5470939" y="4968266"/>
              <a:ext cx="279069" cy="334883"/>
            </a:xfrm>
            <a:prstGeom prst="rect">
              <a:avLst/>
            </a:prstGeom>
          </p:spPr>
        </p:pic>
      </p:grpSp>
      <p:grpSp>
        <p:nvGrpSpPr>
          <p:cNvPr id="15" name="Group 105"/>
          <p:cNvGrpSpPr/>
          <p:nvPr/>
        </p:nvGrpSpPr>
        <p:grpSpPr>
          <a:xfrm>
            <a:off x="7068446" y="3033984"/>
            <a:ext cx="279318" cy="3280384"/>
            <a:chOff x="7068446" y="3033984"/>
            <a:chExt cx="279318" cy="3280384"/>
          </a:xfrm>
        </p:grpSpPr>
        <p:grpSp>
          <p:nvGrpSpPr>
            <p:cNvPr id="17" name="Group 95"/>
            <p:cNvGrpSpPr/>
            <p:nvPr/>
          </p:nvGrpSpPr>
          <p:grpSpPr>
            <a:xfrm>
              <a:off x="7068446" y="3033984"/>
              <a:ext cx="279069" cy="2468483"/>
              <a:chOff x="5470939" y="2834666"/>
              <a:chExt cx="279069" cy="2468483"/>
            </a:xfrm>
          </p:grpSpPr>
          <p:pic>
            <p:nvPicPr>
              <p:cNvPr id="97" name="Picture 96" descr="checkmark.png"/>
              <p:cNvPicPr>
                <a:picLocks noChangeAspect="1"/>
              </p:cNvPicPr>
              <p:nvPr/>
            </p:nvPicPr>
            <p:blipFill>
              <a:blip r:embed="rId3" cstate="print">
                <a:lum bright="100000"/>
              </a:blip>
              <a:stretch>
                <a:fillRect/>
              </a:stretch>
            </p:blipFill>
            <p:spPr>
              <a:xfrm>
                <a:off x="5470939" y="2834666"/>
                <a:ext cx="279069" cy="334883"/>
              </a:xfrm>
              <a:prstGeom prst="rect">
                <a:avLst/>
              </a:prstGeom>
            </p:spPr>
          </p:pic>
          <p:pic>
            <p:nvPicPr>
              <p:cNvPr id="98" name="Picture 97" descr="checkmark.png"/>
              <p:cNvPicPr>
                <a:picLocks noChangeAspect="1"/>
              </p:cNvPicPr>
              <p:nvPr/>
            </p:nvPicPr>
            <p:blipFill>
              <a:blip r:embed="rId3" cstate="print">
                <a:lum bright="100000"/>
              </a:blip>
              <a:stretch>
                <a:fillRect/>
              </a:stretch>
            </p:blipFill>
            <p:spPr>
              <a:xfrm>
                <a:off x="5470939" y="3101366"/>
                <a:ext cx="279069" cy="334883"/>
              </a:xfrm>
              <a:prstGeom prst="rect">
                <a:avLst/>
              </a:prstGeom>
            </p:spPr>
          </p:pic>
          <p:pic>
            <p:nvPicPr>
              <p:cNvPr id="99" name="Picture 98" descr="checkmark.png"/>
              <p:cNvPicPr>
                <a:picLocks noChangeAspect="1"/>
              </p:cNvPicPr>
              <p:nvPr/>
            </p:nvPicPr>
            <p:blipFill>
              <a:blip r:embed="rId3" cstate="print">
                <a:lum bright="100000"/>
              </a:blip>
              <a:stretch>
                <a:fillRect/>
              </a:stretch>
            </p:blipFill>
            <p:spPr>
              <a:xfrm>
                <a:off x="5470939" y="3368066"/>
                <a:ext cx="279069" cy="334883"/>
              </a:xfrm>
              <a:prstGeom prst="rect">
                <a:avLst/>
              </a:prstGeom>
            </p:spPr>
          </p:pic>
          <p:pic>
            <p:nvPicPr>
              <p:cNvPr id="100" name="Picture 99" descr="checkmark.png"/>
              <p:cNvPicPr>
                <a:picLocks noChangeAspect="1"/>
              </p:cNvPicPr>
              <p:nvPr/>
            </p:nvPicPr>
            <p:blipFill>
              <a:blip r:embed="rId3" cstate="print">
                <a:lum bright="100000"/>
              </a:blip>
              <a:stretch>
                <a:fillRect/>
              </a:stretch>
            </p:blipFill>
            <p:spPr>
              <a:xfrm>
                <a:off x="5470939" y="3634766"/>
                <a:ext cx="279069" cy="334883"/>
              </a:xfrm>
              <a:prstGeom prst="rect">
                <a:avLst/>
              </a:prstGeom>
            </p:spPr>
          </p:pic>
          <p:pic>
            <p:nvPicPr>
              <p:cNvPr id="101" name="Picture 100" descr="checkmark.png"/>
              <p:cNvPicPr>
                <a:picLocks noChangeAspect="1"/>
              </p:cNvPicPr>
              <p:nvPr/>
            </p:nvPicPr>
            <p:blipFill>
              <a:blip r:embed="rId3" cstate="print">
                <a:lum bright="100000"/>
              </a:blip>
              <a:stretch>
                <a:fillRect/>
              </a:stretch>
            </p:blipFill>
            <p:spPr>
              <a:xfrm>
                <a:off x="5470939" y="3901466"/>
                <a:ext cx="279069" cy="334883"/>
              </a:xfrm>
              <a:prstGeom prst="rect">
                <a:avLst/>
              </a:prstGeom>
            </p:spPr>
          </p:pic>
          <p:pic>
            <p:nvPicPr>
              <p:cNvPr id="103" name="Picture 102" descr="checkmark.png"/>
              <p:cNvPicPr>
                <a:picLocks noChangeAspect="1"/>
              </p:cNvPicPr>
              <p:nvPr/>
            </p:nvPicPr>
            <p:blipFill>
              <a:blip r:embed="rId3" cstate="print">
                <a:lum bright="100000"/>
              </a:blip>
              <a:stretch>
                <a:fillRect/>
              </a:stretch>
            </p:blipFill>
            <p:spPr>
              <a:xfrm>
                <a:off x="5470939" y="4434866"/>
                <a:ext cx="279069" cy="334883"/>
              </a:xfrm>
              <a:prstGeom prst="rect">
                <a:avLst/>
              </a:prstGeom>
            </p:spPr>
          </p:pic>
          <p:pic>
            <p:nvPicPr>
              <p:cNvPr id="104" name="Picture 103" descr="checkmark.png"/>
              <p:cNvPicPr>
                <a:picLocks noChangeAspect="1"/>
              </p:cNvPicPr>
              <p:nvPr/>
            </p:nvPicPr>
            <p:blipFill>
              <a:blip r:embed="rId3" cstate="print">
                <a:lum bright="100000"/>
              </a:blip>
              <a:stretch>
                <a:fillRect/>
              </a:stretch>
            </p:blipFill>
            <p:spPr>
              <a:xfrm>
                <a:off x="5470939" y="4701566"/>
                <a:ext cx="279069" cy="334883"/>
              </a:xfrm>
              <a:prstGeom prst="rect">
                <a:avLst/>
              </a:prstGeom>
            </p:spPr>
          </p:pic>
          <p:pic>
            <p:nvPicPr>
              <p:cNvPr id="105" name="Picture 104" descr="checkmark.png"/>
              <p:cNvPicPr>
                <a:picLocks noChangeAspect="1"/>
              </p:cNvPicPr>
              <p:nvPr/>
            </p:nvPicPr>
            <p:blipFill>
              <a:blip r:embed="rId3" cstate="print">
                <a:lum bright="100000"/>
              </a:blip>
              <a:stretch>
                <a:fillRect/>
              </a:stretch>
            </p:blipFill>
            <p:spPr>
              <a:xfrm>
                <a:off x="5470939" y="4968266"/>
                <a:ext cx="279069" cy="334883"/>
              </a:xfrm>
              <a:prstGeom prst="rect">
                <a:avLst/>
              </a:prstGeom>
            </p:spPr>
          </p:pic>
        </p:grpSp>
        <p:grpSp>
          <p:nvGrpSpPr>
            <p:cNvPr id="63" name="Group 105"/>
            <p:cNvGrpSpPr/>
            <p:nvPr/>
          </p:nvGrpSpPr>
          <p:grpSpPr>
            <a:xfrm>
              <a:off x="7068695" y="5445174"/>
              <a:ext cx="279069" cy="869194"/>
              <a:chOff x="3432838" y="3626606"/>
              <a:chExt cx="279069" cy="869194"/>
            </a:xfrm>
          </p:grpSpPr>
          <p:pic>
            <p:nvPicPr>
              <p:cNvPr id="110" name="Picture 109" descr="checkmark.png"/>
              <p:cNvPicPr>
                <a:picLocks noChangeAspect="1"/>
              </p:cNvPicPr>
              <p:nvPr/>
            </p:nvPicPr>
            <p:blipFill>
              <a:blip r:embed="rId3" cstate="print">
                <a:lum bright="100000"/>
              </a:blip>
              <a:stretch>
                <a:fillRect/>
              </a:stretch>
            </p:blipFill>
            <p:spPr>
              <a:xfrm>
                <a:off x="3432838" y="3626606"/>
                <a:ext cx="279069" cy="334883"/>
              </a:xfrm>
              <a:prstGeom prst="rect">
                <a:avLst/>
              </a:prstGeom>
            </p:spPr>
          </p:pic>
          <p:pic>
            <p:nvPicPr>
              <p:cNvPr id="111" name="Picture 110" descr="checkmark.png"/>
              <p:cNvPicPr>
                <a:picLocks noChangeAspect="1"/>
              </p:cNvPicPr>
              <p:nvPr/>
            </p:nvPicPr>
            <p:blipFill>
              <a:blip r:embed="rId3" cstate="print">
                <a:lum bright="100000"/>
              </a:blip>
              <a:stretch>
                <a:fillRect/>
              </a:stretch>
            </p:blipFill>
            <p:spPr>
              <a:xfrm>
                <a:off x="3432838" y="3893761"/>
                <a:ext cx="279069" cy="334883"/>
              </a:xfrm>
              <a:prstGeom prst="rect">
                <a:avLst/>
              </a:prstGeom>
            </p:spPr>
          </p:pic>
          <p:pic>
            <p:nvPicPr>
              <p:cNvPr id="112" name="Picture 111" descr="checkmark.png"/>
              <p:cNvPicPr>
                <a:picLocks noChangeAspect="1"/>
              </p:cNvPicPr>
              <p:nvPr/>
            </p:nvPicPr>
            <p:blipFill>
              <a:blip r:embed="rId3" cstate="print">
                <a:lum bright="100000"/>
              </a:blip>
              <a:stretch>
                <a:fillRect/>
              </a:stretch>
            </p:blipFill>
            <p:spPr>
              <a:xfrm>
                <a:off x="3432838" y="4160917"/>
                <a:ext cx="279069" cy="334883"/>
              </a:xfrm>
              <a:prstGeom prst="rect">
                <a:avLst/>
              </a:prstGeom>
            </p:spPr>
          </p:pic>
        </p:grpSp>
      </p:grpSp>
      <p:cxnSp>
        <p:nvCxnSpPr>
          <p:cNvPr id="115" name="Straight Connector 114"/>
          <p:cNvCxnSpPr/>
          <p:nvPr/>
        </p:nvCxnSpPr>
        <p:spPr>
          <a:xfrm>
            <a:off x="7439025" y="1828800"/>
            <a:ext cx="40843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950025"/>
            <a:ext cx="9144000" cy="530827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9425" y="3821373"/>
            <a:ext cx="8296085" cy="532263"/>
          </a:xfrm>
          <a:prstGeom prst="rect">
            <a:avLst/>
          </a:prstGeom>
          <a:solidFill>
            <a:schemeClr val="accent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Rectangle 6"/>
          <p:cNvSpPr/>
          <p:nvPr/>
        </p:nvSpPr>
        <p:spPr>
          <a:xfrm>
            <a:off x="7219667" y="968992"/>
            <a:ext cx="1556840" cy="5298458"/>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p:cNvSpPr/>
          <p:nvPr/>
        </p:nvSpPr>
        <p:spPr>
          <a:xfrm>
            <a:off x="4544704" y="968992"/>
            <a:ext cx="1310185" cy="5298458"/>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aphicFrame>
        <p:nvGraphicFramePr>
          <p:cNvPr id="4" name="Table 3"/>
          <p:cNvGraphicFramePr>
            <a:graphicFrameLocks noGrp="1"/>
          </p:cNvGraphicFramePr>
          <p:nvPr/>
        </p:nvGraphicFramePr>
        <p:xfrm>
          <a:off x="479425" y="861392"/>
          <a:ext cx="8282438" cy="5388390"/>
        </p:xfrm>
        <a:graphic>
          <a:graphicData uri="http://schemas.openxmlformats.org/drawingml/2006/table">
            <a:tbl>
              <a:tblPr firstRow="1" bandRow="1">
                <a:tableStyleId>{9D7B26C5-4107-4FEC-AEDC-1716B250A1EF}</a:tableStyleId>
              </a:tblPr>
              <a:tblGrid>
                <a:gridCol w="1540444"/>
                <a:gridCol w="1160059"/>
                <a:gridCol w="1282890"/>
                <a:gridCol w="1426190"/>
                <a:gridCol w="1289713"/>
                <a:gridCol w="1583142"/>
              </a:tblGrid>
              <a:tr h="669895">
                <a:tc>
                  <a:txBody>
                    <a:bodyPr/>
                    <a:lstStyle/>
                    <a:p>
                      <a:pPr algn="r"/>
                      <a:endParaRPr lang="en-US" sz="1000" b="1" dirty="0">
                        <a:solidFill>
                          <a:schemeClr val="bg1"/>
                        </a:solidFill>
                      </a:endParaRP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err="1" smtClean="0">
                          <a:solidFill>
                            <a:schemeClr val="bg1"/>
                          </a:solidFill>
                        </a:rPr>
                        <a:t>vSphere</a:t>
                      </a:r>
                      <a:r>
                        <a:rPr lang="en-US" sz="1000" dirty="0" smtClean="0">
                          <a:solidFill>
                            <a:schemeClr val="bg1"/>
                          </a:solidFill>
                        </a:rPr>
                        <a:t> </a:t>
                      </a:r>
                      <a:br>
                        <a:rPr lang="en-US" sz="1000" dirty="0" smtClean="0">
                          <a:solidFill>
                            <a:schemeClr val="bg1"/>
                          </a:solidFill>
                        </a:rPr>
                      </a:br>
                      <a:r>
                        <a:rPr lang="en-US" sz="1000" dirty="0" smtClean="0">
                          <a:solidFill>
                            <a:schemeClr val="bg1"/>
                          </a:solidFill>
                        </a:rPr>
                        <a:t>Essentials</a:t>
                      </a:r>
                      <a:endParaRPr lang="en-US" sz="1000" dirty="0">
                        <a:solidFill>
                          <a:schemeClr val="bg1"/>
                        </a:solidFill>
                      </a:endParaRP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err="1" smtClean="0">
                          <a:solidFill>
                            <a:schemeClr val="bg1"/>
                          </a:solidFill>
                        </a:rPr>
                        <a:t>vSphere</a:t>
                      </a:r>
                      <a:r>
                        <a:rPr lang="en-US" sz="1000" baseline="0" dirty="0" smtClean="0">
                          <a:solidFill>
                            <a:schemeClr val="bg1"/>
                          </a:solidFill>
                        </a:rPr>
                        <a:t> Essentials Plus</a:t>
                      </a:r>
                      <a:endParaRPr lang="en-US" sz="1000" dirty="0">
                        <a:solidFill>
                          <a:schemeClr val="bg1"/>
                        </a:solidFill>
                      </a:endParaRP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smtClean="0">
                          <a:solidFill>
                            <a:schemeClr val="bg1"/>
                          </a:solidFill>
                        </a:rPr>
                        <a:t>VMM Workgroup</a:t>
                      </a:r>
                      <a:r>
                        <a:rPr lang="en-US" sz="1000" baseline="0" dirty="0" smtClean="0">
                          <a:solidFill>
                            <a:schemeClr val="bg1"/>
                          </a:solidFill>
                        </a:rPr>
                        <a:t> Edition (WGE)</a:t>
                      </a:r>
                      <a:endParaRPr lang="en-US" sz="1000" dirty="0">
                        <a:solidFill>
                          <a:schemeClr val="bg1"/>
                        </a:solidFill>
                      </a:endParaRP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err="1" smtClean="0">
                          <a:solidFill>
                            <a:schemeClr val="bg1"/>
                          </a:solidFill>
                        </a:rPr>
                        <a:t>vSphere</a:t>
                      </a:r>
                      <a:r>
                        <a:rPr lang="en-US" sz="1000" baseline="0" dirty="0" smtClean="0">
                          <a:solidFill>
                            <a:schemeClr val="bg1"/>
                          </a:solidFill>
                        </a:rPr>
                        <a:t> Essentials Plus</a:t>
                      </a:r>
                      <a:endParaRPr lang="en-US" sz="1000" dirty="0">
                        <a:solidFill>
                          <a:schemeClr val="bg1"/>
                        </a:solidFill>
                      </a:endParaRP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smtClean="0">
                          <a:solidFill>
                            <a:schemeClr val="bg1"/>
                          </a:solidFill>
                        </a:rPr>
                        <a:t>VMM WGE +</a:t>
                      </a:r>
                    </a:p>
                    <a:p>
                      <a:pPr algn="ctr"/>
                      <a:r>
                        <a:rPr lang="en-US" sz="1000" dirty="0" smtClean="0">
                          <a:solidFill>
                            <a:schemeClr val="bg1"/>
                          </a:solidFill>
                        </a:rPr>
                        <a:t>System Center Essentials (SCE)</a:t>
                      </a:r>
                      <a:endParaRPr lang="en-US" sz="1000" dirty="0">
                        <a:solidFill>
                          <a:schemeClr val="bg1"/>
                        </a:solidFill>
                      </a:endParaRP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84080">
                <a:tc>
                  <a:txBody>
                    <a:bodyPr/>
                    <a:lstStyle/>
                    <a:p>
                      <a:pPr algn="r"/>
                      <a:r>
                        <a:rPr lang="en-US" sz="1000" dirty="0" smtClean="0">
                          <a:solidFill>
                            <a:schemeClr val="bg1"/>
                          </a:solidFill>
                        </a:rPr>
                        <a:t>Price</a:t>
                      </a:r>
                      <a:endParaRPr lang="en-US" sz="1000" b="1"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000" dirty="0" smtClean="0">
                          <a:solidFill>
                            <a:schemeClr val="bg1"/>
                          </a:solidFill>
                        </a:rPr>
                        <a:t>$1</a:t>
                      </a:r>
                      <a:r>
                        <a:rPr lang="en-US" sz="1000" baseline="0" dirty="0" smtClean="0">
                          <a:solidFill>
                            <a:schemeClr val="bg1"/>
                          </a:solidFill>
                        </a:rPr>
                        <a:t>,098</a:t>
                      </a:r>
                      <a:r>
                        <a:rPr lang="en-US" sz="1000" dirty="0" smtClean="0">
                          <a:solidFill>
                            <a:schemeClr val="bg1"/>
                          </a:solidFill>
                        </a:rPr>
                        <a:t> x 2 = $2,196</a:t>
                      </a: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000" dirty="0" smtClean="0">
                          <a:solidFill>
                            <a:schemeClr val="bg1"/>
                          </a:solidFill>
                        </a:rPr>
                        <a:t>$4,388 </a:t>
                      </a:r>
                    </a:p>
                    <a:p>
                      <a:pPr algn="ctr"/>
                      <a:r>
                        <a:rPr lang="en-US" sz="1000" dirty="0" smtClean="0">
                          <a:solidFill>
                            <a:schemeClr val="bg1"/>
                          </a:solidFill>
                        </a:rPr>
                        <a:t>x 2 = $8,776.28</a:t>
                      </a:r>
                      <a:endParaRPr lang="en-US" sz="1000"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000" dirty="0" smtClean="0">
                          <a:solidFill>
                            <a:schemeClr val="bg1"/>
                          </a:solidFill>
                        </a:rPr>
                        <a:t>$757 +</a:t>
                      </a:r>
                    </a:p>
                    <a:p>
                      <a:pPr algn="ctr"/>
                      <a:r>
                        <a:rPr lang="en-US" sz="1000" dirty="0" smtClean="0">
                          <a:solidFill>
                            <a:schemeClr val="bg1"/>
                          </a:solidFill>
                        </a:rPr>
                        <a:t>$0 (WS08R2</a:t>
                      </a:r>
                      <a:br>
                        <a:rPr lang="en-US" sz="1000" dirty="0" smtClean="0">
                          <a:solidFill>
                            <a:schemeClr val="bg1"/>
                          </a:solidFill>
                        </a:rPr>
                      </a:br>
                      <a:r>
                        <a:rPr lang="en-US" sz="1000" dirty="0" smtClean="0">
                          <a:solidFill>
                            <a:schemeClr val="bg1"/>
                          </a:solidFill>
                        </a:rPr>
                        <a:t>or HV R2) =</a:t>
                      </a:r>
                      <a:br>
                        <a:rPr lang="en-US" sz="1000" dirty="0" smtClean="0">
                          <a:solidFill>
                            <a:schemeClr val="bg1"/>
                          </a:solidFill>
                        </a:rPr>
                      </a:br>
                      <a:r>
                        <a:rPr lang="en-US" sz="1000" dirty="0" smtClean="0">
                          <a:solidFill>
                            <a:schemeClr val="bg1"/>
                          </a:solidFill>
                        </a:rPr>
                        <a:t>$757</a:t>
                      </a:r>
                      <a:endParaRPr lang="en-US" sz="1000"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000" dirty="0" smtClean="0">
                          <a:solidFill>
                            <a:schemeClr val="bg1"/>
                          </a:solidFill>
                        </a:rPr>
                        <a:t>$4,388 </a:t>
                      </a:r>
                    </a:p>
                    <a:p>
                      <a:pPr algn="ctr"/>
                      <a:r>
                        <a:rPr lang="en-US" sz="1000" dirty="0" smtClean="0">
                          <a:solidFill>
                            <a:schemeClr val="bg1"/>
                          </a:solidFill>
                        </a:rPr>
                        <a:t>x 2 = $8,776.28</a:t>
                      </a:r>
                      <a:endParaRPr lang="en-US" sz="1000"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000" dirty="0" smtClean="0">
                          <a:solidFill>
                            <a:schemeClr val="bg1"/>
                          </a:solidFill>
                        </a:rPr>
                        <a:t>$757 + $0 + $2,411 </a:t>
                      </a:r>
                      <a:r>
                        <a:rPr lang="en-US" sz="1000" baseline="0" dirty="0" smtClean="0">
                          <a:solidFill>
                            <a:schemeClr val="bg1"/>
                          </a:solidFill>
                        </a:rPr>
                        <a:t>[SCE with 10 Server/ 50 Desktop CALs] </a:t>
                      </a:r>
                      <a:r>
                        <a:rPr lang="en-US" sz="1000" dirty="0" smtClean="0">
                          <a:solidFill>
                            <a:schemeClr val="bg1"/>
                          </a:solidFill>
                        </a:rPr>
                        <a:t>=</a:t>
                      </a:r>
                      <a:br>
                        <a:rPr lang="en-US" sz="1000" dirty="0" smtClean="0">
                          <a:solidFill>
                            <a:schemeClr val="bg1"/>
                          </a:solidFill>
                        </a:rPr>
                      </a:br>
                      <a:r>
                        <a:rPr lang="en-US" sz="1000" dirty="0" smtClean="0">
                          <a:solidFill>
                            <a:schemeClr val="bg1"/>
                          </a:solidFill>
                        </a:rPr>
                        <a:t>$3,168</a:t>
                      </a:r>
                    </a:p>
                  </a:txBody>
                  <a:tcPr>
                    <a:lnT w="12700" cap="flat" cmpd="sng" algn="ctr">
                      <a:solidFill>
                        <a:schemeClr val="bg1"/>
                      </a:solidFill>
                      <a:prstDash val="solid"/>
                      <a:round/>
                      <a:headEnd type="none" w="med" len="med"/>
                      <a:tailEnd type="none" w="med" len="med"/>
                    </a:lnT>
                    <a:solidFill>
                      <a:schemeClr val="bg1">
                        <a:alpha val="20000"/>
                      </a:schemeClr>
                    </a:solidFill>
                  </a:tcPr>
                </a:tc>
              </a:tr>
              <a:tr h="365135">
                <a:tc>
                  <a:txBody>
                    <a:bodyPr/>
                    <a:lstStyle/>
                    <a:p>
                      <a:pPr algn="r"/>
                      <a:r>
                        <a:rPr lang="en-US" sz="1000" dirty="0" smtClean="0">
                          <a:solidFill>
                            <a:schemeClr val="bg1"/>
                          </a:solidFill>
                        </a:rPr>
                        <a:t>Cost Difference</a:t>
                      </a:r>
                      <a:endParaRPr lang="en-US" sz="1000" b="1" dirty="0">
                        <a:solidFill>
                          <a:schemeClr val="bg1"/>
                        </a:solidFill>
                      </a:endParaRPr>
                    </a:p>
                  </a:txBody>
                  <a:tcPr/>
                </a:tc>
                <a:tc>
                  <a:txBody>
                    <a:bodyPr/>
                    <a:lstStyle/>
                    <a:p>
                      <a:pPr algn="ctr"/>
                      <a:r>
                        <a:rPr lang="en-US" sz="1000" dirty="0" smtClean="0">
                          <a:solidFill>
                            <a:schemeClr val="bg1"/>
                          </a:solidFill>
                        </a:rPr>
                        <a:t>2.9x more expensive</a:t>
                      </a:r>
                      <a:endParaRPr lang="en-US" sz="1000" dirty="0">
                        <a:solidFill>
                          <a:schemeClr val="bg1"/>
                        </a:solidFill>
                      </a:endParaRPr>
                    </a:p>
                  </a:txBody>
                  <a:tcPr/>
                </a:tc>
                <a:tc>
                  <a:txBody>
                    <a:bodyPr/>
                    <a:lstStyle/>
                    <a:p>
                      <a:pPr algn="ctr"/>
                      <a:r>
                        <a:rPr lang="en-US" sz="1000" dirty="0" smtClean="0">
                          <a:solidFill>
                            <a:schemeClr val="bg1"/>
                          </a:solidFill>
                          <a:sym typeface="Wingdings" pitchFamily="2" charset="2"/>
                        </a:rPr>
                        <a:t>11.59x m</a:t>
                      </a:r>
                      <a:r>
                        <a:rPr lang="en-US" sz="1000" baseline="0" dirty="0" smtClean="0">
                          <a:solidFill>
                            <a:schemeClr val="bg1"/>
                          </a:solidFill>
                          <a:sym typeface="Wingdings" pitchFamily="2" charset="2"/>
                        </a:rPr>
                        <a:t>ore expensive</a:t>
                      </a: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r>
                        <a:rPr lang="en-US" sz="1000" dirty="0" smtClean="0">
                          <a:solidFill>
                            <a:schemeClr val="bg1"/>
                          </a:solidFill>
                          <a:sym typeface="Wingdings" pitchFamily="2" charset="2"/>
                        </a:rPr>
                        <a:t>2.77x</a:t>
                      </a:r>
                      <a:r>
                        <a:rPr lang="en-US" sz="1000" baseline="0" dirty="0" smtClean="0">
                          <a:solidFill>
                            <a:schemeClr val="bg1"/>
                          </a:solidFill>
                          <a:sym typeface="Wingdings" pitchFamily="2" charset="2"/>
                        </a:rPr>
                        <a:t> more expensive</a:t>
                      </a:r>
                      <a:endParaRPr lang="en-US" sz="1000" dirty="0">
                        <a:solidFill>
                          <a:schemeClr val="bg1"/>
                        </a:solidFill>
                      </a:endParaRPr>
                    </a:p>
                  </a:txBody>
                  <a:tcPr/>
                </a:tc>
                <a:tc>
                  <a:txBody>
                    <a:bodyPr/>
                    <a:lstStyle/>
                    <a:p>
                      <a:pPr algn="ctr"/>
                      <a:endParaRPr lang="en-US" sz="1000" dirty="0">
                        <a:solidFill>
                          <a:schemeClr val="bg1"/>
                        </a:solidFill>
                      </a:endParaRPr>
                    </a:p>
                  </a:txBody>
                  <a:tcPr/>
                </a:tc>
              </a:tr>
              <a:tr h="224698">
                <a:tc>
                  <a:txBody>
                    <a:bodyPr/>
                    <a:lstStyle/>
                    <a:p>
                      <a:pPr algn="r"/>
                      <a:r>
                        <a:rPr lang="en-US" sz="1000" dirty="0" smtClean="0">
                          <a:solidFill>
                            <a:schemeClr val="bg1"/>
                          </a:solidFill>
                        </a:rPr>
                        <a:t>vSMP Support</a:t>
                      </a:r>
                      <a:endParaRPr lang="en-US" sz="1000" b="1"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rPr>
                        <a:t>4-way</a:t>
                      </a:r>
                      <a:endParaRPr lang="en-US" sz="1000"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rPr>
                        <a:t>4-way</a:t>
                      </a:r>
                      <a:endParaRPr lang="en-US" sz="1000"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rPr>
                        <a:t>4-way</a:t>
                      </a:r>
                      <a:endParaRPr lang="en-US" sz="1000"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rPr>
                        <a:t>4-way</a:t>
                      </a:r>
                      <a:endParaRPr lang="en-US" sz="1000"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rPr>
                        <a:t>4-way</a:t>
                      </a:r>
                      <a:endParaRPr lang="en-US" sz="1000" dirty="0">
                        <a:solidFill>
                          <a:schemeClr val="bg1"/>
                        </a:solidFill>
                      </a:endParaRPr>
                    </a:p>
                  </a:txBody>
                  <a:tcPr>
                    <a:solidFill>
                      <a:schemeClr val="bg1">
                        <a:alpha val="20000"/>
                      </a:schemeClr>
                    </a:solidFill>
                  </a:tcPr>
                </a:tc>
              </a:tr>
              <a:tr h="224698">
                <a:tc>
                  <a:txBody>
                    <a:bodyPr/>
                    <a:lstStyle/>
                    <a:p>
                      <a:pPr algn="r"/>
                      <a:r>
                        <a:rPr lang="en-US" sz="1000" dirty="0" smtClean="0">
                          <a:solidFill>
                            <a:schemeClr val="bg1"/>
                          </a:solidFill>
                        </a:rPr>
                        <a:t>Physical</a:t>
                      </a:r>
                      <a:r>
                        <a:rPr lang="en-US" sz="1000" baseline="0" dirty="0" smtClean="0">
                          <a:solidFill>
                            <a:schemeClr val="bg1"/>
                          </a:solidFill>
                        </a:rPr>
                        <a:t> Memory</a:t>
                      </a:r>
                      <a:endParaRPr lang="en-US" sz="1000"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256GB</a:t>
                      </a:r>
                      <a:endParaRPr lang="en-US" sz="1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smtClean="0">
                          <a:solidFill>
                            <a:schemeClr val="bg1"/>
                          </a:solidFill>
                        </a:rPr>
                        <a:t>256GB</a:t>
                      </a:r>
                      <a:endParaRPr lang="en-US" sz="1000"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1TB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256GB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1TB</a:t>
                      </a:r>
                    </a:p>
                  </a:txBody>
                  <a:tcPr/>
                </a:tc>
              </a:tr>
              <a:tr h="646008">
                <a:tc>
                  <a:txBody>
                    <a:bodyPr/>
                    <a:lstStyle/>
                    <a:p>
                      <a:pPr algn="r"/>
                      <a:r>
                        <a:rPr lang="en-US" sz="1000" dirty="0" smtClean="0">
                          <a:solidFill>
                            <a:schemeClr val="bg1"/>
                          </a:solidFill>
                        </a:rPr>
                        <a:t>System</a:t>
                      </a:r>
                      <a:r>
                        <a:rPr lang="en-US" sz="1000" baseline="0" dirty="0" smtClean="0">
                          <a:solidFill>
                            <a:schemeClr val="bg1"/>
                          </a:solidFill>
                        </a:rPr>
                        <a:t/>
                      </a:r>
                      <a:br>
                        <a:rPr lang="en-US" sz="1000" baseline="0" dirty="0" smtClean="0">
                          <a:solidFill>
                            <a:schemeClr val="bg1"/>
                          </a:solidFill>
                        </a:rPr>
                      </a:br>
                      <a:r>
                        <a:rPr lang="en-US" sz="1000" baseline="0" dirty="0" smtClean="0">
                          <a:solidFill>
                            <a:schemeClr val="bg1"/>
                          </a:solidFill>
                        </a:rPr>
                        <a:t>Updates</a:t>
                      </a:r>
                      <a:endParaRPr lang="en-US" sz="1000" b="1"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sym typeface="Wingdings"/>
                        </a:rPr>
                        <a:t/>
                      </a:r>
                      <a:br>
                        <a:rPr lang="en-US" sz="1000" dirty="0" smtClean="0">
                          <a:solidFill>
                            <a:schemeClr val="bg1"/>
                          </a:solidFill>
                          <a:sym typeface="Wingdings"/>
                        </a:rPr>
                      </a:br>
                      <a:r>
                        <a:rPr lang="en-US" sz="1000" dirty="0" smtClean="0">
                          <a:solidFill>
                            <a:schemeClr val="bg1"/>
                          </a:solidFill>
                          <a:sym typeface="Wingdings"/>
                        </a:rPr>
                        <a:t>(Host/OS</a:t>
                      </a:r>
                      <a:r>
                        <a:rPr lang="en-US" sz="1000" baseline="0" dirty="0" smtClean="0">
                          <a:solidFill>
                            <a:schemeClr val="bg1"/>
                          </a:solidFill>
                          <a:sym typeface="Wingdings"/>
                        </a:rPr>
                        <a:t> only)</a:t>
                      </a:r>
                      <a:endParaRPr lang="en-US" sz="1000"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sym typeface="Wingdings"/>
                        </a:rPr>
                        <a:t/>
                      </a:r>
                      <a:br>
                        <a:rPr lang="en-US" sz="1000" dirty="0" smtClean="0">
                          <a:solidFill>
                            <a:schemeClr val="bg1"/>
                          </a:solidFill>
                          <a:sym typeface="Wingdings"/>
                        </a:rPr>
                      </a:br>
                      <a:r>
                        <a:rPr lang="en-US" sz="1000" dirty="0" smtClean="0">
                          <a:solidFill>
                            <a:schemeClr val="bg1"/>
                          </a:solidFill>
                          <a:sym typeface="Wingdings"/>
                        </a:rPr>
                        <a:t>(Host/OS</a:t>
                      </a:r>
                      <a:r>
                        <a:rPr lang="en-US" sz="1000" baseline="0" dirty="0" smtClean="0">
                          <a:solidFill>
                            <a:schemeClr val="bg1"/>
                          </a:solidFill>
                          <a:sym typeface="Wingdings"/>
                        </a:rPr>
                        <a:t> only)</a:t>
                      </a: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r>
                        <a:rPr lang="en-US" sz="1000" dirty="0" smtClean="0">
                          <a:solidFill>
                            <a:schemeClr val="bg1"/>
                          </a:solidFill>
                          <a:sym typeface="Wingdings"/>
                        </a:rPr>
                        <a:t/>
                      </a:r>
                      <a:br>
                        <a:rPr lang="en-US" sz="1000" dirty="0" smtClean="0">
                          <a:solidFill>
                            <a:schemeClr val="bg1"/>
                          </a:solidFill>
                          <a:sym typeface="Wingdings"/>
                        </a:rPr>
                      </a:br>
                      <a:r>
                        <a:rPr lang="en-US" sz="1000" dirty="0" smtClean="0">
                          <a:solidFill>
                            <a:schemeClr val="bg1"/>
                          </a:solidFill>
                          <a:sym typeface="Wingdings"/>
                        </a:rPr>
                        <a:t>(Host/OS</a:t>
                      </a:r>
                      <a:r>
                        <a:rPr lang="en-US" sz="1000" baseline="0" dirty="0" smtClean="0">
                          <a:solidFill>
                            <a:schemeClr val="bg1"/>
                          </a:solidFill>
                          <a:sym typeface="Wingdings"/>
                        </a:rPr>
                        <a:t> only)</a:t>
                      </a:r>
                      <a:endParaRPr lang="en-US" sz="10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sym typeface="Wingdings"/>
                        </a:rPr>
                        <a:t/>
                      </a:r>
                      <a:br>
                        <a:rPr lang="en-US" sz="1000" dirty="0" smtClean="0">
                          <a:solidFill>
                            <a:schemeClr val="bg1"/>
                          </a:solidFill>
                          <a:sym typeface="Wingdings"/>
                        </a:rPr>
                      </a:br>
                      <a:r>
                        <a:rPr lang="en-US" sz="1000" dirty="0" smtClean="0">
                          <a:solidFill>
                            <a:schemeClr val="bg1"/>
                          </a:solidFill>
                          <a:sym typeface="Wingdings"/>
                        </a:rPr>
                        <a:t>(HW/Host/OS</a:t>
                      </a:r>
                      <a:r>
                        <a:rPr lang="en-US" sz="1000" baseline="0" dirty="0" smtClean="0">
                          <a:solidFill>
                            <a:schemeClr val="bg1"/>
                          </a:solidFill>
                          <a:sym typeface="Wingdings"/>
                        </a:rPr>
                        <a:t>/MS Apps/ 3</a:t>
                      </a:r>
                      <a:r>
                        <a:rPr lang="en-US" sz="1000" baseline="30000" dirty="0" smtClean="0">
                          <a:solidFill>
                            <a:schemeClr val="bg1"/>
                          </a:solidFill>
                          <a:sym typeface="Wingdings"/>
                        </a:rPr>
                        <a:t>rd</a:t>
                      </a:r>
                      <a:r>
                        <a:rPr lang="en-US" sz="1000" baseline="0" dirty="0" smtClean="0">
                          <a:solidFill>
                            <a:schemeClr val="bg1"/>
                          </a:solidFill>
                          <a:sym typeface="Wingdings"/>
                        </a:rPr>
                        <a:t> Party Apps)</a:t>
                      </a:r>
                      <a:endParaRPr lang="en-US" sz="1000" dirty="0">
                        <a:solidFill>
                          <a:schemeClr val="bg1"/>
                        </a:solidFill>
                      </a:endParaRPr>
                    </a:p>
                  </a:txBody>
                  <a:tcPr>
                    <a:solidFill>
                      <a:schemeClr val="bg1">
                        <a:alpha val="20000"/>
                      </a:schemeClr>
                    </a:solidFill>
                  </a:tcPr>
                </a:tc>
              </a:tr>
              <a:tr h="224698">
                <a:tc>
                  <a:txBody>
                    <a:bodyPr/>
                    <a:lstStyle/>
                    <a:p>
                      <a:pPr algn="r"/>
                      <a:r>
                        <a:rPr lang="en-US" sz="1000" dirty="0" smtClean="0">
                          <a:solidFill>
                            <a:schemeClr val="bg1"/>
                          </a:solidFill>
                        </a:rPr>
                        <a:t>HA/Clustering</a:t>
                      </a:r>
                      <a:endParaRPr lang="en-US" sz="1000" b="1"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r>
              <a:tr h="224698">
                <a:tc>
                  <a:txBody>
                    <a:bodyPr/>
                    <a:lstStyle/>
                    <a:p>
                      <a:pPr algn="r"/>
                      <a:r>
                        <a:rPr lang="en-US" sz="1000" dirty="0" smtClean="0">
                          <a:solidFill>
                            <a:schemeClr val="bg1"/>
                          </a:solidFill>
                        </a:rPr>
                        <a:t>Live Migration</a:t>
                      </a:r>
                      <a:endParaRPr lang="en-US" sz="1000" b="1"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solidFill>
                      <a:schemeClr val="bg1">
                        <a:alpha val="20000"/>
                      </a:schemeClr>
                    </a:solidFill>
                  </a:tcPr>
                </a:tc>
              </a:tr>
              <a:tr h="224698">
                <a:tc>
                  <a:txBody>
                    <a:bodyPr/>
                    <a:lstStyle/>
                    <a:p>
                      <a:pPr algn="r"/>
                      <a:r>
                        <a:rPr lang="en-US" sz="1000" dirty="0" smtClean="0">
                          <a:solidFill>
                            <a:schemeClr val="bg1"/>
                          </a:solidFill>
                        </a:rPr>
                        <a:t>Backup/Recovery</a:t>
                      </a:r>
                      <a:endParaRPr lang="en-US" sz="1000" b="1" dirty="0">
                        <a:solidFill>
                          <a:schemeClr val="bg1"/>
                        </a:solidFill>
                      </a:endParaRPr>
                    </a:p>
                  </a:txBody>
                  <a:tcPr/>
                </a:tc>
                <a:tc>
                  <a:txBody>
                    <a:bodyPr/>
                    <a:lstStyle/>
                    <a:p>
                      <a:pPr algn="ctr"/>
                      <a:endParaRPr lang="en-US" sz="1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tc>
                <a:tc>
                  <a:txBody>
                    <a:bodyPr/>
                    <a:lstStyle/>
                    <a:p>
                      <a:pPr algn="ctr"/>
                      <a:endParaRPr lang="en-US" sz="1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tc>
                <a:tc>
                  <a:txBody>
                    <a:bodyPr/>
                    <a:lstStyle/>
                    <a:p>
                      <a:pPr algn="ctr"/>
                      <a:endParaRPr lang="en-US" sz="1000" dirty="0">
                        <a:solidFill>
                          <a:schemeClr val="bg1"/>
                        </a:solidFill>
                      </a:endParaRPr>
                    </a:p>
                  </a:txBody>
                  <a:tcPr/>
                </a:tc>
              </a:tr>
              <a:tr h="224698">
                <a:tc>
                  <a:txBody>
                    <a:bodyPr/>
                    <a:lstStyle/>
                    <a:p>
                      <a:pPr algn="r"/>
                      <a:r>
                        <a:rPr lang="en-US" sz="1000" dirty="0" smtClean="0">
                          <a:solidFill>
                            <a:schemeClr val="bg1"/>
                          </a:solidFill>
                        </a:rPr>
                        <a:t>Cross Hypervisor</a:t>
                      </a:r>
                      <a:endParaRPr lang="en-US" sz="1000" b="1"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r>
              <a:tr h="365135">
                <a:tc>
                  <a:txBody>
                    <a:bodyPr/>
                    <a:lstStyle/>
                    <a:p>
                      <a:pPr algn="r"/>
                      <a:r>
                        <a:rPr lang="en-US" sz="1000" dirty="0" smtClean="0">
                          <a:solidFill>
                            <a:schemeClr val="bg1"/>
                          </a:solidFill>
                        </a:rPr>
                        <a:t>Server &amp; Desktop Management</a:t>
                      </a:r>
                      <a:endParaRPr lang="en-US" sz="1000" b="1" dirty="0">
                        <a:solidFill>
                          <a:schemeClr val="bg1"/>
                        </a:solidFill>
                      </a:endParaRPr>
                    </a:p>
                  </a:txBody>
                  <a:tcPr/>
                </a:tc>
                <a:tc>
                  <a:txBody>
                    <a:bodyPr/>
                    <a:lstStyle/>
                    <a:p>
                      <a:pPr algn="ctr"/>
                      <a:endParaRPr lang="en-US" sz="1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p>
                      <a:pPr algn="ctr"/>
                      <a:endParaRPr lang="en-US" sz="1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a:tc>
              </a:tr>
              <a:tr h="281607">
                <a:tc>
                  <a:txBody>
                    <a:bodyPr/>
                    <a:lstStyle/>
                    <a:p>
                      <a:pPr algn="r"/>
                      <a:r>
                        <a:rPr lang="en-US" sz="1000" dirty="0" smtClean="0">
                          <a:solidFill>
                            <a:schemeClr val="bg1"/>
                          </a:solidFill>
                        </a:rPr>
                        <a:t>In-guest</a:t>
                      </a:r>
                      <a:r>
                        <a:rPr lang="en-US" sz="1000" baseline="0" dirty="0" smtClean="0">
                          <a:solidFill>
                            <a:schemeClr val="bg1"/>
                          </a:solidFill>
                        </a:rPr>
                        <a:t> Monitoring</a:t>
                      </a:r>
                      <a:endParaRPr lang="en-US" sz="1000" b="1"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solidFill>
                      <a:schemeClr val="bg1">
                        <a:alpha val="20000"/>
                      </a:schemeClr>
                    </a:solidFill>
                  </a:tcPr>
                </a:tc>
                <a:tc>
                  <a:txBody>
                    <a:bodyPr/>
                    <a:lstStyle/>
                    <a:p>
                      <a:pPr algn="ctr"/>
                      <a:endParaRPr lang="en-US" sz="10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solidFill>
                      <a:schemeClr val="bg1">
                        <a:alpha val="20000"/>
                      </a:schemeClr>
                    </a:solidFill>
                  </a:tcPr>
                </a:tc>
              </a:tr>
              <a:tr h="224698">
                <a:tc>
                  <a:txBody>
                    <a:bodyPr/>
                    <a:lstStyle/>
                    <a:p>
                      <a:pPr algn="r"/>
                      <a:r>
                        <a:rPr lang="en-US" sz="1000" dirty="0" smtClean="0">
                          <a:solidFill>
                            <a:schemeClr val="bg1"/>
                          </a:solidFill>
                        </a:rPr>
                        <a:t>DRS/PRO</a:t>
                      </a:r>
                      <a:endParaRPr lang="en-US" sz="1000" b="1"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c>
                  <a:txBody>
                    <a:bodyPr/>
                    <a:lstStyle/>
                    <a:p>
                      <a:pPr algn="ctr"/>
                      <a:endParaRPr lang="en-US" sz="1000" dirty="0">
                        <a:solidFill>
                          <a:schemeClr val="bg1"/>
                        </a:solidFill>
                      </a:endParaRPr>
                    </a:p>
                  </a:txBody>
                  <a:tcPr/>
                </a:tc>
              </a:tr>
              <a:tr h="263600">
                <a:tc>
                  <a:txBody>
                    <a:bodyPr/>
                    <a:lstStyle/>
                    <a:p>
                      <a:pPr algn="r"/>
                      <a:r>
                        <a:rPr lang="en-US" sz="1000" dirty="0" smtClean="0">
                          <a:solidFill>
                            <a:schemeClr val="bg1"/>
                          </a:solidFill>
                        </a:rPr>
                        <a:t>HW/SW Inventory</a:t>
                      </a:r>
                      <a:endParaRPr lang="en-US" sz="1000" b="1" dirty="0">
                        <a:solidFill>
                          <a:schemeClr val="bg1"/>
                        </a:solidFill>
                      </a:endParaRPr>
                    </a:p>
                  </a:txBody>
                  <a:tcPr>
                    <a:lnB>
                      <a:noFill/>
                    </a:lnB>
                    <a:solidFill>
                      <a:schemeClr val="bg1">
                        <a:alpha val="20000"/>
                      </a:schemeClr>
                    </a:solidFill>
                  </a:tcPr>
                </a:tc>
                <a:tc>
                  <a:txBody>
                    <a:bodyPr/>
                    <a:lstStyle/>
                    <a:p>
                      <a:pPr algn="ctr"/>
                      <a:endParaRPr lang="en-US" sz="1000" dirty="0">
                        <a:solidFill>
                          <a:schemeClr val="bg1"/>
                        </a:solidFill>
                      </a:endParaRPr>
                    </a:p>
                  </a:txBody>
                  <a:tcPr>
                    <a:lnB>
                      <a:noFill/>
                    </a:lnB>
                    <a:solidFill>
                      <a:schemeClr val="bg1">
                        <a:alpha val="20000"/>
                      </a:schemeClr>
                    </a:solidFill>
                  </a:tcPr>
                </a:tc>
                <a:tc>
                  <a:txBody>
                    <a:bodyPr/>
                    <a:lstStyle/>
                    <a:p>
                      <a:pPr algn="ctr"/>
                      <a:endParaRPr lang="en-US" sz="1000" dirty="0">
                        <a:solidFill>
                          <a:schemeClr val="bg1"/>
                        </a:solidFill>
                      </a:endParaRPr>
                    </a:p>
                  </a:txBody>
                  <a:tcPr>
                    <a:lnB>
                      <a:noFill/>
                    </a:lnB>
                    <a:solidFill>
                      <a:schemeClr val="bg1">
                        <a:alpha val="20000"/>
                      </a:schemeClr>
                    </a:solidFill>
                  </a:tcPr>
                </a:tc>
                <a:tc>
                  <a:txBody>
                    <a:bodyPr/>
                    <a:lstStyle/>
                    <a:p>
                      <a:pPr algn="ctr"/>
                      <a:endParaRPr lang="en-US" sz="1000" dirty="0">
                        <a:solidFill>
                          <a:schemeClr val="bg1"/>
                        </a:solidFill>
                      </a:endParaRPr>
                    </a:p>
                  </a:txBody>
                  <a:tcPr>
                    <a:lnB>
                      <a:noFill/>
                    </a:lnB>
                    <a:solidFill>
                      <a:schemeClr val="bg1">
                        <a:alpha val="20000"/>
                      </a:schemeClr>
                    </a:solidFill>
                  </a:tcPr>
                </a:tc>
                <a:tc>
                  <a:txBody>
                    <a:bodyPr/>
                    <a:lstStyle/>
                    <a:p>
                      <a:pPr algn="ctr"/>
                      <a:endParaRPr lang="en-US" sz="1000" dirty="0">
                        <a:solidFill>
                          <a:schemeClr val="bg1"/>
                        </a:solidFill>
                      </a:endParaRPr>
                    </a:p>
                  </a:txBody>
                  <a:tcPr>
                    <a:lnB>
                      <a:noFill/>
                    </a:lnB>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txBody>
                  <a:tcPr>
                    <a:lnB>
                      <a:noFill/>
                    </a:lnB>
                    <a:solidFill>
                      <a:schemeClr val="bg1">
                        <a:alpha val="20000"/>
                      </a:schemeClr>
                    </a:solidFill>
                  </a:tcPr>
                </a:tc>
              </a:tr>
              <a:tr h="224698">
                <a:tc>
                  <a:txBody>
                    <a:bodyPr/>
                    <a:lstStyle/>
                    <a:p>
                      <a:pPr algn="r"/>
                      <a:r>
                        <a:rPr lang="en-US" sz="1000" dirty="0" smtClean="0">
                          <a:solidFill>
                            <a:schemeClr val="bg1"/>
                          </a:solidFill>
                        </a:rPr>
                        <a:t>SW Deployment</a:t>
                      </a:r>
                      <a:endParaRPr lang="en-US" sz="1000" b="1" dirty="0">
                        <a:solidFill>
                          <a:schemeClr val="bg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US" sz="1000" dirty="0">
                        <a:solidFill>
                          <a:schemeClr val="bg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US" sz="1000" dirty="0">
                        <a:solidFill>
                          <a:schemeClr val="bg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US" sz="1000" dirty="0">
                        <a:solidFill>
                          <a:schemeClr val="bg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US" sz="1000" dirty="0">
                        <a:solidFill>
                          <a:schemeClr val="bg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US" sz="1000" dirty="0">
                        <a:solidFill>
                          <a:schemeClr val="bg1"/>
                        </a:solidFill>
                      </a:endParaRPr>
                    </a:p>
                  </a:txBody>
                  <a:tcPr>
                    <a:lnL>
                      <a:noFill/>
                    </a:lnL>
                    <a:lnR>
                      <a:noFill/>
                    </a:lnR>
                    <a:lnT>
                      <a:noFill/>
                    </a:lnT>
                    <a:lnB w="12700" cmpd="sng">
                      <a:noFill/>
                    </a:lnB>
                    <a:lnTlToBr w="12700" cmpd="sng">
                      <a:noFill/>
                      <a:prstDash val="solid"/>
                    </a:lnTlToBr>
                    <a:lnBlToTr w="12700" cmpd="sng">
                      <a:noFill/>
                      <a:prstDash val="solid"/>
                    </a:lnBlToTr>
                  </a:tcPr>
                </a:tc>
              </a:tr>
            </a:tbl>
          </a:graphicData>
        </a:graphic>
      </p:graphicFrame>
      <p:pic>
        <p:nvPicPr>
          <p:cNvPr id="9" name="Picture 8" descr="checkmark.png"/>
          <p:cNvPicPr>
            <a:picLocks noChangeAspect="1"/>
          </p:cNvPicPr>
          <p:nvPr/>
        </p:nvPicPr>
        <p:blipFill>
          <a:blip r:embed="rId3" cstate="print">
            <a:lum bright="100000"/>
          </a:blip>
          <a:stretch>
            <a:fillRect/>
          </a:stretch>
        </p:blipFill>
        <p:spPr>
          <a:xfrm>
            <a:off x="2486678" y="3094117"/>
            <a:ext cx="279069" cy="334883"/>
          </a:xfrm>
          <a:prstGeom prst="rect">
            <a:avLst/>
          </a:prstGeom>
        </p:spPr>
      </p:pic>
      <p:pic>
        <p:nvPicPr>
          <p:cNvPr id="10" name="Picture 9" descr="checkmark.png"/>
          <p:cNvPicPr>
            <a:picLocks noChangeAspect="1"/>
          </p:cNvPicPr>
          <p:nvPr/>
        </p:nvPicPr>
        <p:blipFill>
          <a:blip r:embed="rId3" cstate="print">
            <a:lum bright="100000"/>
          </a:blip>
          <a:stretch>
            <a:fillRect/>
          </a:stretch>
        </p:blipFill>
        <p:spPr>
          <a:xfrm>
            <a:off x="3687680" y="3094117"/>
            <a:ext cx="279069" cy="334883"/>
          </a:xfrm>
          <a:prstGeom prst="rect">
            <a:avLst/>
          </a:prstGeom>
        </p:spPr>
      </p:pic>
      <p:pic>
        <p:nvPicPr>
          <p:cNvPr id="11" name="Picture 10" descr="checkmark.png"/>
          <p:cNvPicPr>
            <a:picLocks noChangeAspect="1"/>
          </p:cNvPicPr>
          <p:nvPr/>
        </p:nvPicPr>
        <p:blipFill>
          <a:blip r:embed="rId3" cstate="print">
            <a:lum bright="100000"/>
          </a:blip>
          <a:stretch>
            <a:fillRect/>
          </a:stretch>
        </p:blipFill>
        <p:spPr>
          <a:xfrm>
            <a:off x="6424056" y="3094117"/>
            <a:ext cx="279069" cy="334883"/>
          </a:xfrm>
          <a:prstGeom prst="rect">
            <a:avLst/>
          </a:prstGeom>
        </p:spPr>
      </p:pic>
      <p:pic>
        <p:nvPicPr>
          <p:cNvPr id="12" name="Picture 11" descr="checkmark.png"/>
          <p:cNvPicPr>
            <a:picLocks noChangeAspect="1"/>
          </p:cNvPicPr>
          <p:nvPr/>
        </p:nvPicPr>
        <p:blipFill>
          <a:blip r:embed="rId3" cstate="print">
            <a:lum bright="100000"/>
          </a:blip>
          <a:stretch>
            <a:fillRect/>
          </a:stretch>
        </p:blipFill>
        <p:spPr>
          <a:xfrm>
            <a:off x="7850246" y="3094117"/>
            <a:ext cx="279069" cy="334883"/>
          </a:xfrm>
          <a:prstGeom prst="rect">
            <a:avLst/>
          </a:prstGeom>
        </p:spPr>
      </p:pic>
      <p:pic>
        <p:nvPicPr>
          <p:cNvPr id="13" name="Picture 12" descr="checkmark.png"/>
          <p:cNvPicPr>
            <a:picLocks noChangeAspect="1"/>
          </p:cNvPicPr>
          <p:nvPr/>
        </p:nvPicPr>
        <p:blipFill>
          <a:blip r:embed="rId3" cstate="print">
            <a:lum bright="100000"/>
          </a:blip>
          <a:stretch>
            <a:fillRect/>
          </a:stretch>
        </p:blipFill>
        <p:spPr>
          <a:xfrm>
            <a:off x="3687680" y="3813184"/>
            <a:ext cx="279069" cy="334883"/>
          </a:xfrm>
          <a:prstGeom prst="rect">
            <a:avLst/>
          </a:prstGeom>
        </p:spPr>
      </p:pic>
      <p:pic>
        <p:nvPicPr>
          <p:cNvPr id="14" name="Picture 13" descr="checkmark.png"/>
          <p:cNvPicPr>
            <a:picLocks noChangeAspect="1"/>
          </p:cNvPicPr>
          <p:nvPr/>
        </p:nvPicPr>
        <p:blipFill>
          <a:blip r:embed="rId3" cstate="print">
            <a:lum bright="100000"/>
          </a:blip>
          <a:stretch>
            <a:fillRect/>
          </a:stretch>
        </p:blipFill>
        <p:spPr>
          <a:xfrm>
            <a:off x="5120695" y="3813184"/>
            <a:ext cx="279069" cy="334883"/>
          </a:xfrm>
          <a:prstGeom prst="rect">
            <a:avLst/>
          </a:prstGeom>
        </p:spPr>
      </p:pic>
      <p:pic>
        <p:nvPicPr>
          <p:cNvPr id="15" name="Picture 14" descr="checkmark.png"/>
          <p:cNvPicPr>
            <a:picLocks noChangeAspect="1"/>
          </p:cNvPicPr>
          <p:nvPr/>
        </p:nvPicPr>
        <p:blipFill>
          <a:blip r:embed="rId3" cstate="print">
            <a:lum bright="100000"/>
          </a:blip>
          <a:stretch>
            <a:fillRect/>
          </a:stretch>
        </p:blipFill>
        <p:spPr>
          <a:xfrm>
            <a:off x="5120695" y="4045197"/>
            <a:ext cx="279069" cy="334883"/>
          </a:xfrm>
          <a:prstGeom prst="rect">
            <a:avLst/>
          </a:prstGeom>
        </p:spPr>
      </p:pic>
      <p:pic>
        <p:nvPicPr>
          <p:cNvPr id="16" name="Picture 15" descr="checkmark.png"/>
          <p:cNvPicPr>
            <a:picLocks noChangeAspect="1"/>
          </p:cNvPicPr>
          <p:nvPr/>
        </p:nvPicPr>
        <p:blipFill>
          <a:blip r:embed="rId3" cstate="print">
            <a:lum bright="100000"/>
          </a:blip>
          <a:stretch>
            <a:fillRect/>
          </a:stretch>
        </p:blipFill>
        <p:spPr>
          <a:xfrm>
            <a:off x="6424056" y="3813184"/>
            <a:ext cx="279069" cy="334883"/>
          </a:xfrm>
          <a:prstGeom prst="rect">
            <a:avLst/>
          </a:prstGeom>
        </p:spPr>
      </p:pic>
      <p:pic>
        <p:nvPicPr>
          <p:cNvPr id="17" name="Picture 16" descr="checkmark.png"/>
          <p:cNvPicPr>
            <a:picLocks noChangeAspect="1"/>
          </p:cNvPicPr>
          <p:nvPr/>
        </p:nvPicPr>
        <p:blipFill>
          <a:blip r:embed="rId3" cstate="print">
            <a:lum bright="100000"/>
          </a:blip>
          <a:stretch>
            <a:fillRect/>
          </a:stretch>
        </p:blipFill>
        <p:spPr>
          <a:xfrm>
            <a:off x="7850246" y="3813184"/>
            <a:ext cx="279069" cy="334883"/>
          </a:xfrm>
          <a:prstGeom prst="rect">
            <a:avLst/>
          </a:prstGeom>
        </p:spPr>
      </p:pic>
      <p:pic>
        <p:nvPicPr>
          <p:cNvPr id="18" name="Picture 17" descr="checkmark.png"/>
          <p:cNvPicPr>
            <a:picLocks noChangeAspect="1"/>
          </p:cNvPicPr>
          <p:nvPr/>
        </p:nvPicPr>
        <p:blipFill>
          <a:blip r:embed="rId3" cstate="print">
            <a:lum bright="100000"/>
          </a:blip>
          <a:stretch>
            <a:fillRect/>
          </a:stretch>
        </p:blipFill>
        <p:spPr>
          <a:xfrm>
            <a:off x="7850246" y="4031548"/>
            <a:ext cx="279069" cy="334883"/>
          </a:xfrm>
          <a:prstGeom prst="rect">
            <a:avLst/>
          </a:prstGeom>
        </p:spPr>
      </p:pic>
      <p:pic>
        <p:nvPicPr>
          <p:cNvPr id="19" name="Picture 18" descr="checkmark.png"/>
          <p:cNvPicPr>
            <a:picLocks noChangeAspect="1"/>
          </p:cNvPicPr>
          <p:nvPr/>
        </p:nvPicPr>
        <p:blipFill>
          <a:blip r:embed="rId3" cstate="print">
            <a:lum bright="100000"/>
          </a:blip>
          <a:stretch>
            <a:fillRect/>
          </a:stretch>
        </p:blipFill>
        <p:spPr>
          <a:xfrm>
            <a:off x="3687680" y="4290856"/>
            <a:ext cx="279069" cy="334883"/>
          </a:xfrm>
          <a:prstGeom prst="rect">
            <a:avLst/>
          </a:prstGeom>
        </p:spPr>
      </p:pic>
      <p:pic>
        <p:nvPicPr>
          <p:cNvPr id="20" name="Picture 19" descr="checkmark.png"/>
          <p:cNvPicPr>
            <a:picLocks noChangeAspect="1"/>
          </p:cNvPicPr>
          <p:nvPr/>
        </p:nvPicPr>
        <p:blipFill>
          <a:blip r:embed="rId3" cstate="print">
            <a:lum bright="100000"/>
          </a:blip>
          <a:stretch>
            <a:fillRect/>
          </a:stretch>
        </p:blipFill>
        <p:spPr>
          <a:xfrm>
            <a:off x="5120695" y="4536516"/>
            <a:ext cx="279069" cy="334883"/>
          </a:xfrm>
          <a:prstGeom prst="rect">
            <a:avLst/>
          </a:prstGeom>
        </p:spPr>
      </p:pic>
      <p:pic>
        <p:nvPicPr>
          <p:cNvPr id="21" name="Picture 20" descr="checkmark.png"/>
          <p:cNvPicPr>
            <a:picLocks noChangeAspect="1"/>
          </p:cNvPicPr>
          <p:nvPr/>
        </p:nvPicPr>
        <p:blipFill>
          <a:blip r:embed="rId3" cstate="print">
            <a:lum bright="100000"/>
          </a:blip>
          <a:stretch>
            <a:fillRect/>
          </a:stretch>
        </p:blipFill>
        <p:spPr>
          <a:xfrm>
            <a:off x="6424056" y="4304503"/>
            <a:ext cx="279069" cy="334883"/>
          </a:xfrm>
          <a:prstGeom prst="rect">
            <a:avLst/>
          </a:prstGeom>
        </p:spPr>
      </p:pic>
      <p:pic>
        <p:nvPicPr>
          <p:cNvPr id="22" name="Picture 21" descr="checkmark.png"/>
          <p:cNvPicPr>
            <a:picLocks noChangeAspect="1"/>
          </p:cNvPicPr>
          <p:nvPr/>
        </p:nvPicPr>
        <p:blipFill>
          <a:blip r:embed="rId3" cstate="print">
            <a:lum bright="100000"/>
          </a:blip>
          <a:stretch>
            <a:fillRect/>
          </a:stretch>
        </p:blipFill>
        <p:spPr>
          <a:xfrm>
            <a:off x="7850246" y="4509219"/>
            <a:ext cx="279069" cy="334883"/>
          </a:xfrm>
          <a:prstGeom prst="rect">
            <a:avLst/>
          </a:prstGeom>
        </p:spPr>
      </p:pic>
      <p:pic>
        <p:nvPicPr>
          <p:cNvPr id="23" name="Picture 22" descr="checkmark.png"/>
          <p:cNvPicPr>
            <a:picLocks noChangeAspect="1"/>
          </p:cNvPicPr>
          <p:nvPr/>
        </p:nvPicPr>
        <p:blipFill>
          <a:blip r:embed="rId3" cstate="print">
            <a:lum bright="100000"/>
          </a:blip>
          <a:stretch>
            <a:fillRect/>
          </a:stretch>
        </p:blipFill>
        <p:spPr>
          <a:xfrm>
            <a:off x="7850246" y="4877710"/>
            <a:ext cx="279069" cy="334883"/>
          </a:xfrm>
          <a:prstGeom prst="rect">
            <a:avLst/>
          </a:prstGeom>
        </p:spPr>
      </p:pic>
      <p:pic>
        <p:nvPicPr>
          <p:cNvPr id="24" name="Picture 23" descr="checkmark.png"/>
          <p:cNvPicPr>
            <a:picLocks noChangeAspect="1"/>
          </p:cNvPicPr>
          <p:nvPr/>
        </p:nvPicPr>
        <p:blipFill>
          <a:blip r:embed="rId3" cstate="print">
            <a:lum bright="100000"/>
          </a:blip>
          <a:stretch>
            <a:fillRect/>
          </a:stretch>
        </p:blipFill>
        <p:spPr>
          <a:xfrm>
            <a:off x="7877542" y="5177960"/>
            <a:ext cx="279069" cy="334883"/>
          </a:xfrm>
          <a:prstGeom prst="rect">
            <a:avLst/>
          </a:prstGeom>
        </p:spPr>
      </p:pic>
      <p:pic>
        <p:nvPicPr>
          <p:cNvPr id="25" name="Picture 24" descr="checkmark.png"/>
          <p:cNvPicPr>
            <a:picLocks noChangeAspect="1"/>
          </p:cNvPicPr>
          <p:nvPr/>
        </p:nvPicPr>
        <p:blipFill>
          <a:blip r:embed="rId3" cstate="print">
            <a:lum bright="100000"/>
          </a:blip>
          <a:stretch>
            <a:fillRect/>
          </a:stretch>
        </p:blipFill>
        <p:spPr>
          <a:xfrm>
            <a:off x="7850246" y="5427602"/>
            <a:ext cx="279069" cy="334883"/>
          </a:xfrm>
          <a:prstGeom prst="rect">
            <a:avLst/>
          </a:prstGeom>
        </p:spPr>
      </p:pic>
      <p:pic>
        <p:nvPicPr>
          <p:cNvPr id="26" name="Picture 25" descr="checkmark.png"/>
          <p:cNvPicPr>
            <a:picLocks noChangeAspect="1"/>
          </p:cNvPicPr>
          <p:nvPr/>
        </p:nvPicPr>
        <p:blipFill>
          <a:blip r:embed="rId3" cstate="print">
            <a:lum bright="100000"/>
          </a:blip>
          <a:stretch>
            <a:fillRect/>
          </a:stretch>
        </p:blipFill>
        <p:spPr>
          <a:xfrm>
            <a:off x="7850246" y="5714205"/>
            <a:ext cx="279069" cy="334883"/>
          </a:xfrm>
          <a:prstGeom prst="rect">
            <a:avLst/>
          </a:prstGeom>
        </p:spPr>
      </p:pic>
      <p:pic>
        <p:nvPicPr>
          <p:cNvPr id="27" name="Picture 26" descr="checkmark.png"/>
          <p:cNvPicPr>
            <a:picLocks noChangeAspect="1"/>
          </p:cNvPicPr>
          <p:nvPr/>
        </p:nvPicPr>
        <p:blipFill>
          <a:blip r:embed="rId3" cstate="print">
            <a:lum bright="100000"/>
          </a:blip>
          <a:stretch>
            <a:fillRect/>
          </a:stretch>
        </p:blipFill>
        <p:spPr>
          <a:xfrm>
            <a:off x="7850246" y="5932567"/>
            <a:ext cx="279069" cy="334883"/>
          </a:xfrm>
          <a:prstGeom prst="rect">
            <a:avLst/>
          </a:prstGeom>
        </p:spPr>
      </p:pic>
      <p:sp>
        <p:nvSpPr>
          <p:cNvPr id="28" name="Down Arrow 27"/>
          <p:cNvSpPr/>
          <p:nvPr/>
        </p:nvSpPr>
        <p:spPr>
          <a:xfrm rot="5400000">
            <a:off x="7861324" y="2400446"/>
            <a:ext cx="136478" cy="204716"/>
          </a:xfrm>
          <a:prstGeom prst="downArrow">
            <a:avLst>
              <a:gd name="adj1" fmla="val 50000"/>
              <a:gd name="adj2" fmla="val 953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Down Arrow 28"/>
          <p:cNvSpPr/>
          <p:nvPr/>
        </p:nvSpPr>
        <p:spPr>
          <a:xfrm rot="5400000">
            <a:off x="5094312" y="2400446"/>
            <a:ext cx="136478" cy="204716"/>
          </a:xfrm>
          <a:prstGeom prst="downArrow">
            <a:avLst>
              <a:gd name="adj1" fmla="val 50000"/>
              <a:gd name="adj2" fmla="val 953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Box 29"/>
          <p:cNvSpPr txBox="1"/>
          <p:nvPr/>
        </p:nvSpPr>
        <p:spPr>
          <a:xfrm>
            <a:off x="362568" y="0"/>
            <a:ext cx="7696200" cy="954107"/>
          </a:xfrm>
          <a:prstGeom prst="rect">
            <a:avLst/>
          </a:prstGeom>
          <a:noFill/>
        </p:spPr>
        <p:txBody>
          <a:bodyPr wrap="square" rtlCol="0">
            <a:spAutoFit/>
          </a:bodyPr>
          <a:lstStyle/>
          <a:p>
            <a:r>
              <a:rPr lang="en-US" sz="2200" b="1" dirty="0" smtClean="0"/>
              <a:t>SMB </a:t>
            </a:r>
            <a:r>
              <a:rPr lang="en-US" sz="2200" b="1" dirty="0" err="1" smtClean="0"/>
              <a:t>vSphere</a:t>
            </a:r>
            <a:r>
              <a:rPr lang="en-US" sz="2200" b="1" dirty="0" smtClean="0"/>
              <a:t> vs. Hyper-V Server/VMM WGE/SCE Price Comparison </a:t>
            </a:r>
          </a:p>
          <a:p>
            <a:r>
              <a:rPr lang="en-US" sz="1200" dirty="0" smtClean="0">
                <a:latin typeface="Segoe" pitchFamily="34" charset="0"/>
              </a:rPr>
              <a:t>5 Servers, 2 Processors System, w/Mgmt Server Cost, 2 yr Maintenance, No OS Cost</a:t>
            </a:r>
            <a:endParaRPr lang="en-US" sz="1200" dirty="0">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997527"/>
            <a:ext cx="9144000" cy="526076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5114" y="4408227"/>
            <a:ext cx="8132975" cy="627797"/>
          </a:xfrm>
          <a:prstGeom prst="rect">
            <a:avLst/>
          </a:prstGeom>
          <a:solidFill>
            <a:schemeClr val="accent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aphicFrame>
        <p:nvGraphicFramePr>
          <p:cNvPr id="4" name="Table 3"/>
          <p:cNvGraphicFramePr>
            <a:graphicFrameLocks noGrp="1"/>
          </p:cNvGraphicFramePr>
          <p:nvPr/>
        </p:nvGraphicFramePr>
        <p:xfrm>
          <a:off x="465116" y="996286"/>
          <a:ext cx="8132977" cy="5216114"/>
        </p:xfrm>
        <a:graphic>
          <a:graphicData uri="http://schemas.openxmlformats.org/drawingml/2006/table">
            <a:tbl>
              <a:tblPr firstRow="1" bandRow="1">
                <a:tableStyleId>{9D7B26C5-4107-4FEC-AEDC-1716B250A1EF}</a:tableStyleId>
              </a:tblPr>
              <a:tblGrid>
                <a:gridCol w="2978929"/>
                <a:gridCol w="1718016"/>
                <a:gridCol w="1718016"/>
                <a:gridCol w="1718016"/>
              </a:tblGrid>
              <a:tr h="593431">
                <a:tc>
                  <a:txBody>
                    <a:bodyPr/>
                    <a:lstStyle/>
                    <a:p>
                      <a:pPr algn="ctr"/>
                      <a:endParaRPr lang="en-US" sz="1100" b="1" dirty="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pPr algn="ctr"/>
                      <a:r>
                        <a:rPr lang="en-US" sz="1100" dirty="0" smtClean="0">
                          <a:solidFill>
                            <a:schemeClr val="bg1"/>
                          </a:solidFill>
                        </a:rPr>
                        <a:t>VMware </a:t>
                      </a:r>
                      <a:r>
                        <a:rPr lang="en-US" sz="1100" dirty="0" err="1" smtClean="0">
                          <a:solidFill>
                            <a:schemeClr val="bg1"/>
                          </a:solidFill>
                        </a:rPr>
                        <a:t>ESXi</a:t>
                      </a:r>
                      <a:r>
                        <a:rPr lang="en-US" sz="1100" dirty="0" smtClean="0">
                          <a:solidFill>
                            <a:schemeClr val="bg1"/>
                          </a:solidFill>
                        </a:rPr>
                        <a:t> 3</a:t>
                      </a:r>
                      <a:endParaRPr lang="en-US" sz="1100" dirty="0">
                        <a:solidFill>
                          <a:schemeClr val="bg1"/>
                        </a:solidFill>
                      </a:endParaRPr>
                    </a:p>
                  </a:txBody>
                  <a:tcPr anchor="b">
                    <a:lnB w="12700" cap="flat" cmpd="sng" algn="ctr">
                      <a:solidFill>
                        <a:schemeClr val="bg1"/>
                      </a:solidFill>
                      <a:prstDash val="solid"/>
                      <a:round/>
                      <a:headEnd type="none" w="med" len="med"/>
                      <a:tailEnd type="none" w="med" len="med"/>
                    </a:lnB>
                  </a:tcPr>
                </a:tc>
                <a:tc>
                  <a:txBody>
                    <a:bodyPr/>
                    <a:lstStyle/>
                    <a:p>
                      <a:pPr algn="ctr"/>
                      <a:r>
                        <a:rPr lang="en-US" sz="1100" dirty="0" smtClean="0">
                          <a:solidFill>
                            <a:schemeClr val="bg1"/>
                          </a:solidFill>
                        </a:rPr>
                        <a:t>VMware </a:t>
                      </a:r>
                      <a:r>
                        <a:rPr lang="en-US" sz="1100" dirty="0" err="1" smtClean="0">
                          <a:solidFill>
                            <a:schemeClr val="bg1"/>
                          </a:solidFill>
                        </a:rPr>
                        <a:t>ESXi</a:t>
                      </a:r>
                      <a:r>
                        <a:rPr lang="en-US" sz="1100" dirty="0" smtClean="0">
                          <a:solidFill>
                            <a:schemeClr val="bg1"/>
                          </a:solidFill>
                        </a:rPr>
                        <a:t> 4</a:t>
                      </a:r>
                      <a:endParaRPr lang="en-US" sz="1100" dirty="0">
                        <a:solidFill>
                          <a:schemeClr val="bg1"/>
                        </a:solidFill>
                      </a:endParaRPr>
                    </a:p>
                  </a:txBody>
                  <a:tcPr anchor="b">
                    <a:lnB w="12700" cap="flat" cmpd="sng" algn="ctr">
                      <a:solidFill>
                        <a:schemeClr val="bg1"/>
                      </a:solidFill>
                      <a:prstDash val="solid"/>
                      <a:round/>
                      <a:headEnd type="none" w="med" len="med"/>
                      <a:tailEnd type="none" w="med" len="med"/>
                    </a:lnB>
                  </a:tcPr>
                </a:tc>
                <a:tc>
                  <a:txBody>
                    <a:bodyPr/>
                    <a:lstStyle/>
                    <a:p>
                      <a:pPr algn="ctr"/>
                      <a:r>
                        <a:rPr lang="en-US" sz="1100" dirty="0" smtClean="0">
                          <a:solidFill>
                            <a:schemeClr val="bg1"/>
                          </a:solidFill>
                        </a:rPr>
                        <a:t>Hyper-V Server </a:t>
                      </a:r>
                      <a:br>
                        <a:rPr lang="en-US" sz="1100" dirty="0" smtClean="0">
                          <a:solidFill>
                            <a:schemeClr val="bg1"/>
                          </a:solidFill>
                        </a:rPr>
                      </a:br>
                      <a:r>
                        <a:rPr lang="en-US" sz="1100" dirty="0" smtClean="0">
                          <a:solidFill>
                            <a:schemeClr val="bg1"/>
                          </a:solidFill>
                        </a:rPr>
                        <a:t>2008 R2</a:t>
                      </a:r>
                      <a:endParaRPr lang="en-US" sz="1100" b="1" dirty="0">
                        <a:solidFill>
                          <a:schemeClr val="bg1"/>
                        </a:solidFill>
                      </a:endParaRPr>
                    </a:p>
                  </a:txBody>
                  <a:tcPr anchor="b">
                    <a:lnB w="12700" cap="flat" cmpd="sng" algn="ctr">
                      <a:solidFill>
                        <a:schemeClr val="bg1"/>
                      </a:solidFill>
                      <a:prstDash val="solid"/>
                      <a:round/>
                      <a:headEnd type="none" w="med" len="med"/>
                      <a:tailEnd type="none" w="med" len="med"/>
                    </a:lnB>
                  </a:tcPr>
                </a:tc>
              </a:tr>
              <a:tr h="261493">
                <a:tc>
                  <a:txBody>
                    <a:bodyPr/>
                    <a:lstStyle/>
                    <a:p>
                      <a:pPr algn="r"/>
                      <a:r>
                        <a:rPr lang="en-US" sz="1100" dirty="0" smtClean="0">
                          <a:solidFill>
                            <a:schemeClr val="bg1"/>
                          </a:solidFill>
                        </a:rPr>
                        <a:t>Price</a:t>
                      </a:r>
                      <a:endParaRPr lang="en-US" sz="1100" b="1"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100" dirty="0" smtClean="0">
                          <a:solidFill>
                            <a:schemeClr val="bg1"/>
                          </a:solidFill>
                        </a:rPr>
                        <a:t>$0</a:t>
                      </a:r>
                      <a:endParaRPr lang="en-US" sz="1100"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100" dirty="0" smtClean="0">
                          <a:solidFill>
                            <a:schemeClr val="bg1"/>
                          </a:solidFill>
                        </a:rPr>
                        <a:t>$0</a:t>
                      </a:r>
                      <a:endParaRPr lang="en-US" sz="1100"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c>
                  <a:txBody>
                    <a:bodyPr/>
                    <a:lstStyle/>
                    <a:p>
                      <a:pPr algn="ctr"/>
                      <a:r>
                        <a:rPr lang="en-US" sz="1100" dirty="0" smtClean="0">
                          <a:solidFill>
                            <a:schemeClr val="bg1"/>
                          </a:solidFill>
                        </a:rPr>
                        <a:t>$0</a:t>
                      </a:r>
                      <a:endParaRPr lang="en-US" sz="1100" dirty="0">
                        <a:solidFill>
                          <a:schemeClr val="bg1"/>
                        </a:solidFill>
                      </a:endParaRPr>
                    </a:p>
                  </a:txBody>
                  <a:tcPr>
                    <a:lnT w="12700" cap="flat" cmpd="sng" algn="ctr">
                      <a:solidFill>
                        <a:schemeClr val="bg1"/>
                      </a:solidFill>
                      <a:prstDash val="solid"/>
                      <a:round/>
                      <a:headEnd type="none" w="med" len="med"/>
                      <a:tailEnd type="none" w="med" len="med"/>
                    </a:lnT>
                    <a:solidFill>
                      <a:schemeClr val="bg1">
                        <a:alpha val="20000"/>
                      </a:schemeClr>
                    </a:solidFill>
                  </a:tcPr>
                </a:tc>
              </a:tr>
              <a:tr h="371265">
                <a:tc>
                  <a:txBody>
                    <a:bodyPr/>
                    <a:lstStyle/>
                    <a:p>
                      <a:pPr algn="r"/>
                      <a:r>
                        <a:rPr lang="en-US" sz="1100" dirty="0" smtClean="0">
                          <a:solidFill>
                            <a:schemeClr val="bg1"/>
                          </a:solidFill>
                        </a:rPr>
                        <a:t>Bare-metal Hypervisor</a:t>
                      </a:r>
                      <a:endParaRPr lang="en-US" sz="1100" b="1" dirty="0">
                        <a:solidFill>
                          <a:schemeClr val="bg1"/>
                        </a:solidFill>
                      </a:endParaRPr>
                    </a:p>
                  </a:txBody>
                  <a:tcPr/>
                </a:tc>
                <a:tc>
                  <a:txBody>
                    <a:bodyPr/>
                    <a:lstStyle/>
                    <a:p>
                      <a:pPr algn="ctr"/>
                      <a:r>
                        <a:rPr lang="en-US" sz="1100" dirty="0" smtClean="0">
                          <a:solidFill>
                            <a:schemeClr val="bg1"/>
                          </a:solidFill>
                        </a:rPr>
                        <a:t>32-bit</a:t>
                      </a:r>
                      <a:endParaRPr lang="en-US" sz="1100" dirty="0">
                        <a:solidFill>
                          <a:schemeClr val="bg1"/>
                        </a:solidFill>
                      </a:endParaRPr>
                    </a:p>
                  </a:txBody>
                  <a:tcPr/>
                </a:tc>
                <a:tc>
                  <a:txBody>
                    <a:bodyPr/>
                    <a:lstStyle/>
                    <a:p>
                      <a:pPr algn="ctr"/>
                      <a:r>
                        <a:rPr lang="en-US" sz="1100" dirty="0" smtClean="0">
                          <a:solidFill>
                            <a:schemeClr val="bg1"/>
                          </a:solidFill>
                        </a:rPr>
                        <a:t>64-bit</a:t>
                      </a:r>
                      <a:endParaRPr lang="en-US" sz="1100" dirty="0">
                        <a:solidFill>
                          <a:schemeClr val="bg1"/>
                        </a:solidFill>
                      </a:endParaRPr>
                    </a:p>
                  </a:txBody>
                  <a:tcPr/>
                </a:tc>
                <a:tc>
                  <a:txBody>
                    <a:bodyPr/>
                    <a:lstStyle/>
                    <a:p>
                      <a:pPr algn="ctr"/>
                      <a:r>
                        <a:rPr lang="en-US" sz="1100" dirty="0" smtClean="0">
                          <a:solidFill>
                            <a:schemeClr val="bg1"/>
                          </a:solidFill>
                          <a:sym typeface="Wingdings" pitchFamily="2" charset="2"/>
                        </a:rPr>
                        <a:t>64-bit</a:t>
                      </a:r>
                      <a:endParaRPr lang="en-US" sz="1100" dirty="0">
                        <a:solidFill>
                          <a:schemeClr val="bg1"/>
                        </a:solidFill>
                      </a:endParaRPr>
                    </a:p>
                  </a:txBody>
                  <a:tcPr/>
                </a:tc>
              </a:tr>
              <a:tr h="371265">
                <a:tc>
                  <a:txBody>
                    <a:bodyPr/>
                    <a:lstStyle/>
                    <a:p>
                      <a:pPr algn="r"/>
                      <a:r>
                        <a:rPr lang="en-US" sz="1100" dirty="0" smtClean="0">
                          <a:solidFill>
                            <a:schemeClr val="bg1"/>
                          </a:solidFill>
                        </a:rPr>
                        <a:t>Boot from Flash</a:t>
                      </a:r>
                      <a:endParaRPr lang="en-US" sz="1100" b="1"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solidFill>
                      <a:schemeClr val="bg1">
                        <a:alpha val="20000"/>
                      </a:schemeClr>
                    </a:solidFill>
                  </a:tcPr>
                </a:tc>
                <a:tc>
                  <a:txBody>
                    <a:bodyPr/>
                    <a:lstStyle/>
                    <a:p>
                      <a:pPr algn="ctr"/>
                      <a:endParaRPr lang="en-US" sz="1100" dirty="0">
                        <a:solidFill>
                          <a:schemeClr val="bg1"/>
                        </a:solidFill>
                      </a:endParaRPr>
                    </a:p>
                  </a:txBody>
                  <a:tcPr>
                    <a:solidFill>
                      <a:schemeClr val="bg1">
                        <a:alpha val="20000"/>
                      </a:schemeClr>
                    </a:solidFill>
                  </a:tcPr>
                </a:tc>
                <a:tc>
                  <a:txBody>
                    <a:bodyPr/>
                    <a:lstStyle/>
                    <a:p>
                      <a:pPr algn="ctr"/>
                      <a:endParaRPr lang="en-US" sz="1100" dirty="0">
                        <a:solidFill>
                          <a:schemeClr val="bg1"/>
                        </a:solidFill>
                      </a:endParaRPr>
                    </a:p>
                  </a:txBody>
                  <a:tcPr>
                    <a:solidFill>
                      <a:schemeClr val="bg1">
                        <a:alpha val="20000"/>
                      </a:schemeClr>
                    </a:solidFill>
                  </a:tcPr>
                </a:tc>
              </a:tr>
              <a:tr h="412168">
                <a:tc>
                  <a:txBody>
                    <a:bodyPr/>
                    <a:lstStyle/>
                    <a:p>
                      <a:pPr algn="r"/>
                      <a:r>
                        <a:rPr lang="en-US" sz="1100" dirty="0" smtClean="0">
                          <a:solidFill>
                            <a:schemeClr val="bg1"/>
                          </a:solidFill>
                        </a:rPr>
                        <a:t>Host Processors</a:t>
                      </a:r>
                      <a:endParaRPr lang="en-US" sz="1100"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32 Logical Processors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64 Logical Processors</a:t>
                      </a:r>
                    </a:p>
                    <a:p>
                      <a:pPr algn="ctr"/>
                      <a:endParaRPr lang="en-US" sz="1100" dirty="0">
                        <a:solidFill>
                          <a:schemeClr val="bg1"/>
                        </a:solidFill>
                      </a:endParaRPr>
                    </a:p>
                  </a:txBody>
                  <a:tcPr/>
                </a:tc>
                <a:tc>
                  <a:txBody>
                    <a:bodyPr/>
                    <a:lstStyle/>
                    <a:p>
                      <a:pPr algn="ctr"/>
                      <a:r>
                        <a:rPr lang="en-US" sz="1100" dirty="0" smtClean="0">
                          <a:solidFill>
                            <a:schemeClr val="bg1"/>
                          </a:solidFill>
                        </a:rPr>
                        <a:t>64 Logical Processors</a:t>
                      </a:r>
                      <a:endParaRPr lang="en-US" sz="1100" dirty="0">
                        <a:solidFill>
                          <a:schemeClr val="bg1"/>
                        </a:solidFill>
                      </a:endParaRPr>
                    </a:p>
                  </a:txBody>
                  <a:tcPr/>
                </a:tc>
              </a:tr>
              <a:tr h="371265">
                <a:tc>
                  <a:txBody>
                    <a:bodyPr/>
                    <a:lstStyle/>
                    <a:p>
                      <a:pPr algn="r"/>
                      <a:r>
                        <a:rPr lang="en-US" sz="1100" dirty="0" smtClean="0">
                          <a:solidFill>
                            <a:schemeClr val="bg1"/>
                          </a:solidFill>
                        </a:rPr>
                        <a:t>vSMP Support</a:t>
                      </a:r>
                      <a:endParaRPr lang="en-US" sz="1100" b="1" dirty="0">
                        <a:solidFill>
                          <a:schemeClr val="bg1"/>
                        </a:solidFill>
                      </a:endParaRPr>
                    </a:p>
                  </a:txBody>
                  <a:tcPr>
                    <a:solidFill>
                      <a:schemeClr val="bg1">
                        <a:alpha val="20000"/>
                      </a:schemeClr>
                    </a:solidFill>
                  </a:tcPr>
                </a:tc>
                <a:tc>
                  <a:txBody>
                    <a:bodyPr/>
                    <a:lstStyle/>
                    <a:p>
                      <a:pPr algn="ctr"/>
                      <a:r>
                        <a:rPr lang="en-US" sz="1100" dirty="0" smtClean="0">
                          <a:solidFill>
                            <a:schemeClr val="bg1"/>
                          </a:solidFill>
                        </a:rPr>
                        <a:t>4-way</a:t>
                      </a:r>
                      <a:endParaRPr lang="en-US" sz="1100" dirty="0">
                        <a:solidFill>
                          <a:schemeClr val="bg1"/>
                        </a:solidFill>
                      </a:endParaRPr>
                    </a:p>
                  </a:txBody>
                  <a:tcPr>
                    <a:solidFill>
                      <a:schemeClr val="bg1">
                        <a:alpha val="20000"/>
                      </a:schemeClr>
                    </a:solidFill>
                  </a:tcPr>
                </a:tc>
                <a:tc>
                  <a:txBody>
                    <a:bodyPr/>
                    <a:lstStyle/>
                    <a:p>
                      <a:pPr algn="ctr"/>
                      <a:r>
                        <a:rPr lang="en-US" sz="1100" dirty="0" smtClean="0">
                          <a:solidFill>
                            <a:schemeClr val="bg1"/>
                          </a:solidFill>
                        </a:rPr>
                        <a:t>4-way</a:t>
                      </a:r>
                      <a:endParaRPr lang="en-US" sz="1100" dirty="0">
                        <a:solidFill>
                          <a:schemeClr val="bg1"/>
                        </a:solidFill>
                      </a:endParaRPr>
                    </a:p>
                  </a:txBody>
                  <a:tcPr>
                    <a:solidFill>
                      <a:schemeClr val="bg1">
                        <a:alpha val="20000"/>
                      </a:schemeClr>
                    </a:solidFill>
                  </a:tcPr>
                </a:tc>
                <a:tc>
                  <a:txBody>
                    <a:bodyPr/>
                    <a:lstStyle/>
                    <a:p>
                      <a:pPr algn="ctr"/>
                      <a:r>
                        <a:rPr lang="en-US" sz="1100" dirty="0" smtClean="0">
                          <a:solidFill>
                            <a:schemeClr val="bg1"/>
                          </a:solidFill>
                        </a:rPr>
                        <a:t>4-way</a:t>
                      </a:r>
                      <a:endParaRPr lang="en-US" sz="1100" dirty="0">
                        <a:solidFill>
                          <a:schemeClr val="bg1"/>
                        </a:solidFill>
                      </a:endParaRPr>
                    </a:p>
                  </a:txBody>
                  <a:tcPr>
                    <a:solidFill>
                      <a:schemeClr val="bg1">
                        <a:alpha val="20000"/>
                      </a:schemeClr>
                    </a:solidFill>
                  </a:tcPr>
                </a:tc>
              </a:tr>
              <a:tr h="371265">
                <a:tc>
                  <a:txBody>
                    <a:bodyPr/>
                    <a:lstStyle/>
                    <a:p>
                      <a:pPr algn="r"/>
                      <a:r>
                        <a:rPr lang="en-US" sz="1100" dirty="0" smtClean="0">
                          <a:solidFill>
                            <a:schemeClr val="bg1"/>
                          </a:solidFill>
                        </a:rPr>
                        <a:t>Host Physical</a:t>
                      </a:r>
                      <a:r>
                        <a:rPr lang="en-US" sz="1100" baseline="0" dirty="0" smtClean="0">
                          <a:solidFill>
                            <a:schemeClr val="bg1"/>
                          </a:solidFill>
                        </a:rPr>
                        <a:t> Memory</a:t>
                      </a:r>
                      <a:endParaRPr lang="en-US" sz="1100" b="1" dirty="0">
                        <a:solidFill>
                          <a:schemeClr val="bg1"/>
                        </a:solidFill>
                      </a:endParaRPr>
                    </a:p>
                  </a:txBody>
                  <a:tcPr/>
                </a:tc>
                <a:tc>
                  <a:txBody>
                    <a:bodyPr/>
                    <a:lstStyle/>
                    <a:p>
                      <a:pPr algn="ctr"/>
                      <a:r>
                        <a:rPr lang="en-US" sz="1100" dirty="0" smtClean="0">
                          <a:solidFill>
                            <a:schemeClr val="bg1"/>
                          </a:solidFill>
                        </a:rPr>
                        <a:t>256GB</a:t>
                      </a:r>
                      <a:endParaRPr lang="en-US" sz="1100" dirty="0">
                        <a:solidFill>
                          <a:schemeClr val="bg1"/>
                        </a:solidFill>
                      </a:endParaRPr>
                    </a:p>
                  </a:txBody>
                  <a:tcPr/>
                </a:tc>
                <a:tc>
                  <a:txBody>
                    <a:bodyPr/>
                    <a:lstStyle/>
                    <a:p>
                      <a:pPr algn="ctr"/>
                      <a:r>
                        <a:rPr lang="en-US" sz="1100" dirty="0" smtClean="0">
                          <a:solidFill>
                            <a:schemeClr val="bg1"/>
                          </a:solidFill>
                        </a:rPr>
                        <a:t>1TB</a:t>
                      </a:r>
                      <a:endParaRPr lang="en-US" sz="1100" dirty="0">
                        <a:solidFill>
                          <a:schemeClr val="bg1"/>
                        </a:solidFill>
                      </a:endParaRPr>
                    </a:p>
                  </a:txBody>
                  <a:tcPr/>
                </a:tc>
                <a:tc>
                  <a:txBody>
                    <a:bodyPr/>
                    <a:lstStyle/>
                    <a:p>
                      <a:pPr algn="ctr"/>
                      <a:r>
                        <a:rPr lang="en-US" sz="1100" dirty="0" smtClean="0">
                          <a:solidFill>
                            <a:schemeClr val="bg1"/>
                          </a:solidFill>
                        </a:rPr>
                        <a:t>1TB</a:t>
                      </a:r>
                      <a:endParaRPr lang="en-US" sz="1100" dirty="0">
                        <a:solidFill>
                          <a:schemeClr val="bg1"/>
                        </a:solidFill>
                      </a:endParaRPr>
                    </a:p>
                  </a:txBody>
                  <a:tcPr/>
                </a:tc>
              </a:tr>
              <a:tr h="371265">
                <a:tc>
                  <a:txBody>
                    <a:bodyPr/>
                    <a:lstStyle/>
                    <a:p>
                      <a:pPr algn="r"/>
                      <a:r>
                        <a:rPr lang="en-US" sz="1100" dirty="0" smtClean="0">
                          <a:solidFill>
                            <a:schemeClr val="bg1"/>
                          </a:solidFill>
                        </a:rPr>
                        <a:t>Virtual</a:t>
                      </a:r>
                      <a:r>
                        <a:rPr lang="en-US" sz="1100" baseline="0" dirty="0" smtClean="0">
                          <a:solidFill>
                            <a:schemeClr val="bg1"/>
                          </a:solidFill>
                        </a:rPr>
                        <a:t> Machine Memory</a:t>
                      </a:r>
                      <a:endParaRPr lang="en-US" sz="1100" b="1" dirty="0">
                        <a:solidFill>
                          <a:schemeClr val="bg1"/>
                        </a:solidFill>
                      </a:endParaRPr>
                    </a:p>
                  </a:txBody>
                  <a:tcPr>
                    <a:solidFill>
                      <a:schemeClr val="bg1">
                        <a:alpha val="20000"/>
                      </a:schemeClr>
                    </a:solidFill>
                  </a:tcPr>
                </a:tc>
                <a:tc>
                  <a:txBody>
                    <a:bodyPr/>
                    <a:lstStyle/>
                    <a:p>
                      <a:pPr algn="ctr"/>
                      <a:r>
                        <a:rPr lang="en-US" sz="1100" dirty="0" smtClean="0">
                          <a:solidFill>
                            <a:schemeClr val="bg1"/>
                          </a:solidFill>
                        </a:rPr>
                        <a:t>64GB</a:t>
                      </a:r>
                      <a:endParaRPr lang="en-US" sz="1100" dirty="0">
                        <a:solidFill>
                          <a:schemeClr val="bg1"/>
                        </a:solidFill>
                      </a:endParaRPr>
                    </a:p>
                  </a:txBody>
                  <a:tcPr>
                    <a:solidFill>
                      <a:schemeClr val="bg1">
                        <a:alpha val="20000"/>
                      </a:schemeClr>
                    </a:solidFill>
                  </a:tcPr>
                </a:tc>
                <a:tc>
                  <a:txBody>
                    <a:bodyPr/>
                    <a:lstStyle/>
                    <a:p>
                      <a:pPr algn="ctr"/>
                      <a:r>
                        <a:rPr lang="en-US" sz="1100" dirty="0" smtClean="0">
                          <a:solidFill>
                            <a:schemeClr val="bg1"/>
                          </a:solidFill>
                        </a:rPr>
                        <a:t>255GB</a:t>
                      </a:r>
                      <a:endParaRPr lang="en-US" sz="1100" dirty="0">
                        <a:solidFill>
                          <a:schemeClr val="bg1"/>
                        </a:solidFill>
                      </a:endParaRPr>
                    </a:p>
                  </a:txBody>
                  <a:tcPr>
                    <a:solidFill>
                      <a:schemeClr val="bg1">
                        <a:alpha val="20000"/>
                      </a:schemeClr>
                    </a:solidFill>
                  </a:tcPr>
                </a:tc>
                <a:tc>
                  <a:txBody>
                    <a:bodyPr/>
                    <a:lstStyle/>
                    <a:p>
                      <a:pPr algn="ctr"/>
                      <a:r>
                        <a:rPr lang="en-US" sz="1100" dirty="0" smtClean="0">
                          <a:solidFill>
                            <a:schemeClr val="bg1"/>
                          </a:solidFill>
                        </a:rPr>
                        <a:t>64GB</a:t>
                      </a:r>
                      <a:endParaRPr lang="en-US" sz="1100" dirty="0">
                        <a:solidFill>
                          <a:schemeClr val="bg1"/>
                        </a:solidFill>
                      </a:endParaRPr>
                    </a:p>
                  </a:txBody>
                  <a:tcPr>
                    <a:solidFill>
                      <a:schemeClr val="bg1">
                        <a:alpha val="20000"/>
                      </a:schemeClr>
                    </a:solidFill>
                  </a:tcPr>
                </a:tc>
              </a:tr>
              <a:tr h="250245">
                <a:tc>
                  <a:txBody>
                    <a:bodyPr/>
                    <a:lstStyle/>
                    <a:p>
                      <a:pPr algn="r"/>
                      <a:r>
                        <a:rPr lang="en-US" sz="1100" dirty="0" smtClean="0">
                          <a:solidFill>
                            <a:schemeClr val="bg1"/>
                          </a:solidFill>
                        </a:rPr>
                        <a:t>Free Remote Management Client</a:t>
                      </a:r>
                      <a:endParaRPr lang="en-US" sz="1100" b="1" dirty="0">
                        <a:solidFill>
                          <a:schemeClr val="bg1"/>
                        </a:solidFill>
                      </a:endParaRPr>
                    </a:p>
                  </a:txBody>
                  <a:tcPr/>
                </a:tc>
                <a:tc>
                  <a:txBody>
                    <a:bodyPr/>
                    <a:lstStyle/>
                    <a:p>
                      <a:pPr algn="ctr"/>
                      <a:endParaRPr lang="en-US" sz="1100" dirty="0">
                        <a:solidFill>
                          <a:schemeClr val="bg1"/>
                        </a:solidFill>
                      </a:endParaRPr>
                    </a:p>
                  </a:txBody>
                  <a:tcPr/>
                </a:tc>
                <a:tc>
                  <a:txBody>
                    <a:bodyPr/>
                    <a:lstStyle/>
                    <a:p>
                      <a:pPr algn="ctr"/>
                      <a:endParaRPr lang="en-US" sz="11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tc>
              </a:tr>
              <a:tr h="250245">
                <a:tc>
                  <a:txBody>
                    <a:bodyPr/>
                    <a:lstStyle/>
                    <a:p>
                      <a:pPr algn="r"/>
                      <a:r>
                        <a:rPr lang="en-US" sz="1100" dirty="0" smtClean="0">
                          <a:solidFill>
                            <a:schemeClr val="bg1"/>
                          </a:solidFill>
                        </a:rPr>
                        <a:t>Live Migration</a:t>
                      </a:r>
                      <a:endParaRPr lang="en-US" sz="1100" b="1" dirty="0">
                        <a:solidFill>
                          <a:schemeClr val="bg1"/>
                        </a:solidFill>
                      </a:endParaRPr>
                    </a:p>
                  </a:txBody>
                  <a:tcPr>
                    <a:solidFill>
                      <a:schemeClr val="bg1">
                        <a:alpha val="20000"/>
                      </a:schemeClr>
                    </a:solidFill>
                  </a:tcPr>
                </a:tc>
                <a:tc>
                  <a:txBody>
                    <a:bodyPr/>
                    <a:lstStyle/>
                    <a:p>
                      <a:pPr algn="ctr"/>
                      <a:endParaRPr lang="en-US" sz="1100" dirty="0">
                        <a:solidFill>
                          <a:schemeClr val="bg1"/>
                        </a:solidFill>
                      </a:endParaRPr>
                    </a:p>
                  </a:txBody>
                  <a:tcPr>
                    <a:solidFill>
                      <a:schemeClr val="bg1">
                        <a:alpha val="20000"/>
                      </a:schemeClr>
                    </a:solidFill>
                  </a:tcPr>
                </a:tc>
                <a:tc>
                  <a:txBody>
                    <a:bodyPr/>
                    <a:lstStyle/>
                    <a:p>
                      <a:pPr algn="ctr"/>
                      <a:endParaRPr lang="en-US" sz="11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solidFill>
                      <a:schemeClr val="bg1">
                        <a:alpha val="20000"/>
                      </a:schemeClr>
                    </a:solidFill>
                  </a:tcPr>
                </a:tc>
              </a:tr>
              <a:tr h="371265">
                <a:tc>
                  <a:txBody>
                    <a:bodyPr/>
                    <a:lstStyle/>
                    <a:p>
                      <a:pPr algn="r"/>
                      <a:r>
                        <a:rPr lang="en-US" sz="1100" dirty="0" smtClean="0">
                          <a:solidFill>
                            <a:schemeClr val="bg1"/>
                          </a:solidFill>
                        </a:rPr>
                        <a:t>High Availability</a:t>
                      </a:r>
                      <a:r>
                        <a:rPr lang="en-US" sz="1100" baseline="0" dirty="0" smtClean="0">
                          <a:solidFill>
                            <a:schemeClr val="bg1"/>
                          </a:solidFill>
                        </a:rPr>
                        <a:t>/Failover Clustering</a:t>
                      </a:r>
                      <a:endParaRPr lang="en-US" sz="1100" b="1" dirty="0">
                        <a:solidFill>
                          <a:schemeClr val="bg1"/>
                        </a:solidFill>
                      </a:endParaRPr>
                    </a:p>
                  </a:txBody>
                  <a:tcPr/>
                </a:tc>
                <a:tc>
                  <a:txBody>
                    <a:bodyPr/>
                    <a:lstStyle/>
                    <a:p>
                      <a:pPr algn="ctr"/>
                      <a:endParaRPr lang="en-US" sz="1100" dirty="0">
                        <a:solidFill>
                          <a:schemeClr val="bg1"/>
                        </a:solidFill>
                      </a:endParaRPr>
                    </a:p>
                  </a:txBody>
                  <a:tcPr/>
                </a:tc>
                <a:tc>
                  <a:txBody>
                    <a:bodyPr/>
                    <a:lstStyle/>
                    <a:p>
                      <a:pPr algn="ctr"/>
                      <a:endParaRPr lang="en-US" sz="11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tc>
              </a:tr>
              <a:tr h="412168">
                <a:tc>
                  <a:txBody>
                    <a:bodyPr/>
                    <a:lstStyle/>
                    <a:p>
                      <a:pPr algn="r"/>
                      <a:r>
                        <a:rPr lang="en-US" sz="1100" dirty="0" smtClean="0">
                          <a:solidFill>
                            <a:schemeClr val="bg1"/>
                          </a:solidFill>
                        </a:rPr>
                        <a:t>Host</a:t>
                      </a:r>
                      <a:r>
                        <a:rPr lang="en-US" sz="1100" baseline="0" dirty="0" smtClean="0">
                          <a:solidFill>
                            <a:schemeClr val="bg1"/>
                          </a:solidFill>
                        </a:rPr>
                        <a:t> based console for </a:t>
                      </a:r>
                      <a:br>
                        <a:rPr lang="en-US" sz="1100" baseline="0" dirty="0" smtClean="0">
                          <a:solidFill>
                            <a:schemeClr val="bg1"/>
                          </a:solidFill>
                        </a:rPr>
                      </a:br>
                      <a:r>
                        <a:rPr lang="en-US" sz="1100" dirty="0" smtClean="0">
                          <a:solidFill>
                            <a:schemeClr val="bg1"/>
                          </a:solidFill>
                        </a:rPr>
                        <a:t>configuration and troubleshooting</a:t>
                      </a:r>
                      <a:endParaRPr lang="en-US" sz="1100" b="1" dirty="0">
                        <a:solidFill>
                          <a:schemeClr val="bg1"/>
                        </a:solidFill>
                      </a:endParaRPr>
                    </a:p>
                  </a:txBody>
                  <a:tcPr>
                    <a:solidFill>
                      <a:schemeClr val="bg1">
                        <a:alpha val="20000"/>
                      </a:schemeClr>
                    </a:solidFill>
                  </a:tcPr>
                </a:tc>
                <a:tc>
                  <a:txBody>
                    <a:bodyPr/>
                    <a:lstStyle/>
                    <a:p>
                      <a:pPr algn="ctr"/>
                      <a:endParaRPr lang="en-US" sz="1100" dirty="0">
                        <a:solidFill>
                          <a:schemeClr val="bg1"/>
                        </a:solidFill>
                      </a:endParaRPr>
                    </a:p>
                  </a:txBody>
                  <a:tcPr>
                    <a:solidFill>
                      <a:schemeClr val="bg1">
                        <a:alpha val="20000"/>
                      </a:schemeClr>
                    </a:solidFill>
                  </a:tcPr>
                </a:tc>
                <a:tc>
                  <a:txBody>
                    <a:bodyPr/>
                    <a:lstStyle/>
                    <a:p>
                      <a:pPr algn="ctr"/>
                      <a:endParaRPr lang="en-US" sz="1100" dirty="0">
                        <a:solidFill>
                          <a:schemeClr val="bg1"/>
                        </a:solidFill>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solidFill>
                      <a:schemeClr val="bg1">
                        <a:alpha val="20000"/>
                      </a:schemeClr>
                    </a:solidFill>
                  </a:tcPr>
                </a:tc>
              </a:tr>
              <a:tr h="574091">
                <a:tc>
                  <a:txBody>
                    <a:bodyPr/>
                    <a:lstStyle/>
                    <a:p>
                      <a:pPr algn="r"/>
                      <a:r>
                        <a:rPr lang="en-US" sz="1100" dirty="0" smtClean="0">
                          <a:solidFill>
                            <a:schemeClr val="bg1"/>
                          </a:solidFill>
                        </a:rPr>
                        <a:t>Compatibility with Centralized </a:t>
                      </a:r>
                      <a:br>
                        <a:rPr lang="en-US" sz="1100" dirty="0" smtClean="0">
                          <a:solidFill>
                            <a:schemeClr val="bg1"/>
                          </a:solidFill>
                        </a:rPr>
                      </a:br>
                      <a:r>
                        <a:rPr lang="en-US" sz="1100" dirty="0" smtClean="0">
                          <a:solidFill>
                            <a:schemeClr val="bg1"/>
                          </a:solidFill>
                        </a:rPr>
                        <a:t>Multi-host Management  </a:t>
                      </a:r>
                      <a:br>
                        <a:rPr lang="en-US" sz="1100" dirty="0" smtClean="0">
                          <a:solidFill>
                            <a:schemeClr val="bg1"/>
                          </a:solidFill>
                        </a:rPr>
                      </a:br>
                      <a:r>
                        <a:rPr lang="en-US" sz="1100" dirty="0" smtClean="0">
                          <a:solidFill>
                            <a:schemeClr val="bg1"/>
                          </a:solidFill>
                        </a:rPr>
                        <a:t>(</a:t>
                      </a:r>
                      <a:r>
                        <a:rPr lang="en-US" sz="1100" dirty="0" err="1" smtClean="0">
                          <a:solidFill>
                            <a:schemeClr val="bg1"/>
                          </a:solidFill>
                        </a:rPr>
                        <a:t>vCenter</a:t>
                      </a:r>
                      <a:r>
                        <a:rPr lang="en-US" sz="1100" baseline="0" dirty="0" smtClean="0">
                          <a:solidFill>
                            <a:schemeClr val="bg1"/>
                          </a:solidFill>
                        </a:rPr>
                        <a:t>/VMM)</a:t>
                      </a:r>
                      <a:endParaRPr lang="en-US" sz="1100" b="1" dirty="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pPr algn="ctr"/>
                      <a:r>
                        <a:rPr lang="en-US" sz="1100" dirty="0" smtClean="0">
                          <a:solidFill>
                            <a:schemeClr val="bg1"/>
                          </a:solidFill>
                        </a:rPr>
                        <a:t>(Only with per host upgrade to</a:t>
                      </a:r>
                      <a:r>
                        <a:rPr lang="en-US" sz="1100" baseline="0" dirty="0" smtClean="0">
                          <a:solidFill>
                            <a:schemeClr val="bg1"/>
                          </a:solidFill>
                        </a:rPr>
                        <a:t> full VI3 license $2-4K)</a:t>
                      </a:r>
                      <a:endParaRPr lang="en-US" sz="1100" dirty="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(Only with per host upgrade to</a:t>
                      </a:r>
                      <a:r>
                        <a:rPr lang="en-US" sz="1100" baseline="0" dirty="0" smtClean="0">
                          <a:solidFill>
                            <a:schemeClr val="bg1"/>
                          </a:solidFill>
                        </a:rPr>
                        <a:t> full </a:t>
                      </a:r>
                      <a:r>
                        <a:rPr lang="en-US" sz="1100" baseline="0" dirty="0" err="1" smtClean="0">
                          <a:solidFill>
                            <a:schemeClr val="bg1"/>
                          </a:solidFill>
                        </a:rPr>
                        <a:t>vSphere</a:t>
                      </a:r>
                      <a:r>
                        <a:rPr lang="en-US" sz="1100" baseline="0" dirty="0" smtClean="0">
                          <a:solidFill>
                            <a:schemeClr val="bg1"/>
                          </a:solidFill>
                        </a:rPr>
                        <a:t> license $2-4K)</a:t>
                      </a:r>
                      <a:endParaRPr lang="en-US" sz="1100" dirty="0" smtClean="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sym typeface="Wingdings"/>
                        </a:rPr>
                        <a:t> </a:t>
                      </a:r>
                      <a:endParaRPr lang="en-US" sz="1100" dirty="0" smtClean="0">
                        <a:solidFill>
                          <a:schemeClr val="bg1"/>
                        </a:solidFill>
                      </a:endParaRPr>
                    </a:p>
                    <a:p>
                      <a:pPr algn="ctr"/>
                      <a:r>
                        <a:rPr lang="en-US" sz="1100" dirty="0" smtClean="0">
                          <a:solidFill>
                            <a:schemeClr val="bg1"/>
                          </a:solidFill>
                        </a:rPr>
                        <a:t>(free with VMM server license, no per host cost)</a:t>
                      </a:r>
                      <a:endParaRPr lang="en-US" sz="1100" dirty="0">
                        <a:solidFill>
                          <a:schemeClr val="bg1"/>
                        </a:solidFill>
                      </a:endParaRPr>
                    </a:p>
                  </a:txBody>
                  <a:tcPr>
                    <a:lnB w="12700" cap="flat" cmpd="sng" algn="ctr">
                      <a:solidFill>
                        <a:schemeClr val="bg1"/>
                      </a:solidFill>
                      <a:prstDash val="solid"/>
                      <a:round/>
                      <a:headEnd type="none" w="med" len="med"/>
                      <a:tailEnd type="none" w="med" len="med"/>
                    </a:lnB>
                  </a:tcPr>
                </a:tc>
              </a:tr>
            </a:tbl>
          </a:graphicData>
        </a:graphic>
      </p:graphicFrame>
      <p:pic>
        <p:nvPicPr>
          <p:cNvPr id="8" name="Picture 7" descr="checkmark.png"/>
          <p:cNvPicPr>
            <a:picLocks noChangeAspect="1"/>
          </p:cNvPicPr>
          <p:nvPr/>
        </p:nvPicPr>
        <p:blipFill>
          <a:blip r:embed="rId3" cstate="print">
            <a:lum bright="100000"/>
          </a:blip>
          <a:stretch>
            <a:fillRect/>
          </a:stretch>
        </p:blipFill>
        <p:spPr>
          <a:xfrm>
            <a:off x="4151708" y="2230044"/>
            <a:ext cx="279069" cy="334883"/>
          </a:xfrm>
          <a:prstGeom prst="rect">
            <a:avLst/>
          </a:prstGeom>
        </p:spPr>
      </p:pic>
      <p:pic>
        <p:nvPicPr>
          <p:cNvPr id="9" name="Picture 8" descr="checkmark.png"/>
          <p:cNvPicPr>
            <a:picLocks noChangeAspect="1"/>
          </p:cNvPicPr>
          <p:nvPr/>
        </p:nvPicPr>
        <p:blipFill>
          <a:blip r:embed="rId3" cstate="print">
            <a:lum bright="100000"/>
          </a:blip>
          <a:stretch>
            <a:fillRect/>
          </a:stretch>
        </p:blipFill>
        <p:spPr>
          <a:xfrm>
            <a:off x="5857679" y="2230044"/>
            <a:ext cx="279069" cy="334883"/>
          </a:xfrm>
          <a:prstGeom prst="rect">
            <a:avLst/>
          </a:prstGeom>
        </p:spPr>
      </p:pic>
      <p:pic>
        <p:nvPicPr>
          <p:cNvPr id="10" name="Picture 9" descr="checkmark.png"/>
          <p:cNvPicPr>
            <a:picLocks noChangeAspect="1"/>
          </p:cNvPicPr>
          <p:nvPr/>
        </p:nvPicPr>
        <p:blipFill>
          <a:blip r:embed="rId3" cstate="print">
            <a:lum bright="100000"/>
          </a:blip>
          <a:stretch>
            <a:fillRect/>
          </a:stretch>
        </p:blipFill>
        <p:spPr>
          <a:xfrm>
            <a:off x="7596692" y="2230044"/>
            <a:ext cx="279069" cy="334883"/>
          </a:xfrm>
          <a:prstGeom prst="rect">
            <a:avLst/>
          </a:prstGeom>
        </p:spPr>
      </p:pic>
      <p:pic>
        <p:nvPicPr>
          <p:cNvPr id="11" name="Picture 10" descr="checkmark.png"/>
          <p:cNvPicPr>
            <a:picLocks noChangeAspect="1"/>
          </p:cNvPicPr>
          <p:nvPr/>
        </p:nvPicPr>
        <p:blipFill>
          <a:blip r:embed="rId3" cstate="print">
            <a:lum bright="100000"/>
          </a:blip>
          <a:stretch>
            <a:fillRect/>
          </a:stretch>
        </p:blipFill>
        <p:spPr>
          <a:xfrm>
            <a:off x="7596692" y="4115708"/>
            <a:ext cx="279069" cy="334883"/>
          </a:xfrm>
          <a:prstGeom prst="rect">
            <a:avLst/>
          </a:prstGeom>
        </p:spPr>
      </p:pic>
      <p:pic>
        <p:nvPicPr>
          <p:cNvPr id="12" name="Picture 11" descr="checkmark.png"/>
          <p:cNvPicPr>
            <a:picLocks noChangeAspect="1"/>
          </p:cNvPicPr>
          <p:nvPr/>
        </p:nvPicPr>
        <p:blipFill>
          <a:blip r:embed="rId3" cstate="print">
            <a:lum bright="100000"/>
          </a:blip>
          <a:stretch>
            <a:fillRect/>
          </a:stretch>
        </p:blipFill>
        <p:spPr>
          <a:xfrm>
            <a:off x="5857679" y="4117983"/>
            <a:ext cx="279069" cy="334883"/>
          </a:xfrm>
          <a:prstGeom prst="rect">
            <a:avLst/>
          </a:prstGeom>
        </p:spPr>
      </p:pic>
      <p:pic>
        <p:nvPicPr>
          <p:cNvPr id="13" name="Picture 12" descr="checkmark.png"/>
          <p:cNvPicPr>
            <a:picLocks noChangeAspect="1"/>
          </p:cNvPicPr>
          <p:nvPr/>
        </p:nvPicPr>
        <p:blipFill>
          <a:blip r:embed="rId3" cstate="print">
            <a:lum bright="100000"/>
          </a:blip>
          <a:stretch>
            <a:fillRect/>
          </a:stretch>
        </p:blipFill>
        <p:spPr>
          <a:xfrm>
            <a:off x="4151708" y="4104335"/>
            <a:ext cx="279069" cy="334883"/>
          </a:xfrm>
          <a:prstGeom prst="rect">
            <a:avLst/>
          </a:prstGeom>
        </p:spPr>
      </p:pic>
      <p:sp>
        <p:nvSpPr>
          <p:cNvPr id="14" name="Title 13"/>
          <p:cNvSpPr>
            <a:spLocks noGrp="1"/>
          </p:cNvSpPr>
          <p:nvPr>
            <p:ph type="title"/>
          </p:nvPr>
        </p:nvSpPr>
        <p:spPr/>
        <p:txBody>
          <a:bodyPr/>
          <a:lstStyle/>
          <a:p>
            <a:r>
              <a:rPr lang="en-US" dirty="0" smtClean="0"/>
              <a:t>Free Hypervisor Feature Comparison</a:t>
            </a:r>
            <a:endParaRPr lang="en-US" dirty="0"/>
          </a:p>
        </p:txBody>
      </p:sp>
      <p:pic>
        <p:nvPicPr>
          <p:cNvPr id="17" name="Picture 16" descr="checkmark.png"/>
          <p:cNvPicPr>
            <a:picLocks noChangeAspect="1"/>
          </p:cNvPicPr>
          <p:nvPr/>
        </p:nvPicPr>
        <p:blipFill>
          <a:blip r:embed="rId3" cstate="print">
            <a:lum bright="100000"/>
          </a:blip>
          <a:stretch>
            <a:fillRect/>
          </a:stretch>
        </p:blipFill>
        <p:spPr>
          <a:xfrm>
            <a:off x="7596692" y="4336347"/>
            <a:ext cx="279069" cy="334883"/>
          </a:xfrm>
          <a:prstGeom prst="rect">
            <a:avLst/>
          </a:prstGeom>
        </p:spPr>
      </p:pic>
      <p:pic>
        <p:nvPicPr>
          <p:cNvPr id="18" name="Picture 17" descr="checkmark.png"/>
          <p:cNvPicPr>
            <a:picLocks noChangeAspect="1"/>
          </p:cNvPicPr>
          <p:nvPr/>
        </p:nvPicPr>
        <p:blipFill>
          <a:blip r:embed="rId3" cstate="print">
            <a:lum bright="100000"/>
          </a:blip>
          <a:stretch>
            <a:fillRect/>
          </a:stretch>
        </p:blipFill>
        <p:spPr>
          <a:xfrm>
            <a:off x="7596692" y="4663894"/>
            <a:ext cx="279069" cy="334883"/>
          </a:xfrm>
          <a:prstGeom prst="rect">
            <a:avLst/>
          </a:prstGeom>
        </p:spPr>
      </p:pic>
      <p:pic>
        <p:nvPicPr>
          <p:cNvPr id="19" name="Picture 18" descr="checkmark.png"/>
          <p:cNvPicPr>
            <a:picLocks noChangeAspect="1"/>
          </p:cNvPicPr>
          <p:nvPr/>
        </p:nvPicPr>
        <p:blipFill>
          <a:blip r:embed="rId3" cstate="print">
            <a:lum bright="100000"/>
          </a:blip>
          <a:stretch>
            <a:fillRect/>
          </a:stretch>
        </p:blipFill>
        <p:spPr>
          <a:xfrm>
            <a:off x="7596692" y="5061952"/>
            <a:ext cx="279069" cy="334883"/>
          </a:xfrm>
          <a:prstGeom prst="rect">
            <a:avLst/>
          </a:prstGeom>
        </p:spPr>
      </p:pic>
      <p:pic>
        <p:nvPicPr>
          <p:cNvPr id="20" name="Picture 19" descr="checkmark.png"/>
          <p:cNvPicPr>
            <a:picLocks noChangeAspect="1"/>
          </p:cNvPicPr>
          <p:nvPr/>
        </p:nvPicPr>
        <p:blipFill>
          <a:blip r:embed="rId3" cstate="print">
            <a:lum bright="100000"/>
          </a:blip>
          <a:stretch>
            <a:fillRect/>
          </a:stretch>
        </p:blipFill>
        <p:spPr>
          <a:xfrm>
            <a:off x="7596692" y="5389498"/>
            <a:ext cx="279069" cy="334883"/>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Program Files\Microsoft Resource DVD Artwork\DVD_ART\Artwork_Imagery\Photos_for_PPT\Soft-edge_photos\FY05 Office\OFC Enterprise woman collaboration meeting.png"/>
          <p:cNvPicPr>
            <a:picLocks noChangeAspect="1" noChangeArrowheads="1"/>
          </p:cNvPicPr>
          <p:nvPr/>
        </p:nvPicPr>
        <p:blipFill>
          <a:blip r:embed="rId3" cstate="print"/>
          <a:srcRect/>
          <a:stretch>
            <a:fillRect/>
          </a:stretch>
        </p:blipFill>
        <p:spPr bwMode="auto">
          <a:xfrm>
            <a:off x="4576763" y="969378"/>
            <a:ext cx="4200874" cy="5198052"/>
          </a:xfrm>
          <a:prstGeom prst="rect">
            <a:avLst/>
          </a:prstGeom>
          <a:noFill/>
        </p:spPr>
      </p:pic>
      <p:sp>
        <p:nvSpPr>
          <p:cNvPr id="5" name="Title 4"/>
          <p:cNvSpPr>
            <a:spLocks noGrp="1"/>
          </p:cNvSpPr>
          <p:nvPr>
            <p:ph type="title"/>
          </p:nvPr>
        </p:nvSpPr>
        <p:spPr/>
        <p:txBody>
          <a:bodyPr/>
          <a:lstStyle/>
          <a:p>
            <a:r>
              <a:rPr lang="en-US" dirty="0" smtClean="0"/>
              <a:t>Microsoft Technology Breadth</a:t>
            </a:r>
            <a:endParaRPr lang="en-US" dirty="0"/>
          </a:p>
        </p:txBody>
      </p:sp>
      <p:sp>
        <p:nvSpPr>
          <p:cNvPr id="6" name="Content Placeholder 5"/>
          <p:cNvSpPr>
            <a:spLocks noGrp="1"/>
          </p:cNvSpPr>
          <p:nvPr>
            <p:ph idx="1"/>
          </p:nvPr>
        </p:nvSpPr>
        <p:spPr>
          <a:xfrm>
            <a:off x="285750" y="1204912"/>
            <a:ext cx="8234795" cy="4891087"/>
          </a:xfrm>
        </p:spPr>
        <p:txBody>
          <a:bodyPr/>
          <a:lstStyle/>
          <a:p>
            <a:pPr>
              <a:spcBef>
                <a:spcPts val="600"/>
              </a:spcBef>
              <a:spcAft>
                <a:spcPts val="600"/>
              </a:spcAft>
            </a:pPr>
            <a:r>
              <a:rPr lang="en-US" b="1" dirty="0" smtClean="0"/>
              <a:t>In-guest </a:t>
            </a:r>
            <a:r>
              <a:rPr lang="en-US" dirty="0" smtClean="0"/>
              <a:t>management and monitoring</a:t>
            </a:r>
          </a:p>
          <a:p>
            <a:pPr>
              <a:spcBef>
                <a:spcPts val="600"/>
              </a:spcBef>
              <a:spcAft>
                <a:spcPts val="600"/>
              </a:spcAft>
            </a:pPr>
            <a:r>
              <a:rPr lang="en-US" b="1" dirty="0" smtClean="0"/>
              <a:t>Automated</a:t>
            </a:r>
            <a:r>
              <a:rPr lang="en-US" dirty="0" smtClean="0"/>
              <a:t> virtual machine optimization with in-guest knowledge</a:t>
            </a:r>
          </a:p>
          <a:p>
            <a:pPr>
              <a:spcBef>
                <a:spcPts val="600"/>
              </a:spcBef>
              <a:spcAft>
                <a:spcPts val="600"/>
              </a:spcAft>
            </a:pPr>
            <a:r>
              <a:rPr lang="en-US" dirty="0" smtClean="0"/>
              <a:t>Interoperability</a:t>
            </a:r>
          </a:p>
          <a:p>
            <a:pPr>
              <a:spcBef>
                <a:spcPts val="600"/>
              </a:spcBef>
              <a:spcAft>
                <a:spcPts val="600"/>
              </a:spcAft>
            </a:pPr>
            <a:r>
              <a:rPr lang="en-US" b="1" dirty="0" smtClean="0"/>
              <a:t>End-to-end </a:t>
            </a:r>
            <a:r>
              <a:rPr lang="en-US" dirty="0" smtClean="0"/>
              <a:t>management</a:t>
            </a:r>
          </a:p>
          <a:p>
            <a:pPr>
              <a:spcBef>
                <a:spcPts val="600"/>
              </a:spcBef>
              <a:spcAft>
                <a:spcPts val="600"/>
              </a:spcAft>
            </a:pPr>
            <a:r>
              <a:rPr lang="en-US" dirty="0" smtClean="0"/>
              <a:t>Production </a:t>
            </a:r>
            <a:r>
              <a:rPr lang="en-US" b="1" dirty="0" smtClean="0"/>
              <a:t>scalability</a:t>
            </a:r>
          </a:p>
          <a:p>
            <a:pPr>
              <a:spcBef>
                <a:spcPts val="600"/>
              </a:spcBef>
              <a:spcAft>
                <a:spcPts val="600"/>
              </a:spcAft>
            </a:pPr>
            <a:r>
              <a:rPr lang="en-US" dirty="0" smtClean="0"/>
              <a:t>Microsoft technical </a:t>
            </a:r>
            <a:r>
              <a:rPr lang="en-US" b="1" dirty="0" smtClean="0"/>
              <a:t>differentials  </a:t>
            </a:r>
          </a:p>
        </p:txBody>
      </p:sp>
      <p:sp>
        <p:nvSpPr>
          <p:cNvPr id="4" name="Slide Number Placeholder 3"/>
          <p:cNvSpPr>
            <a:spLocks noGrp="1"/>
          </p:cNvSpPr>
          <p:nvPr>
            <p:ph type="sldNum" sz="quarter" idx="12"/>
          </p:nvPr>
        </p:nvSpPr>
        <p:spPr/>
        <p:txBody>
          <a:bodyPr/>
          <a:lstStyle/>
          <a:p>
            <a:fld id="{AFCF9B66-B481-409E-8814-1EB36BDD7850}" type="slidenum">
              <a:rPr lang="en-US" smtClean="0"/>
              <a:pPr/>
              <a:t>15</a:t>
            </a:fld>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In-Guest Management and Monitoring</a:t>
            </a:r>
            <a:endParaRPr lang="en-US" dirty="0"/>
          </a:p>
        </p:txBody>
      </p:sp>
      <p:sp>
        <p:nvSpPr>
          <p:cNvPr id="3" name="Content Placeholder 2"/>
          <p:cNvSpPr>
            <a:spLocks noGrp="1"/>
          </p:cNvSpPr>
          <p:nvPr>
            <p:ph idx="1"/>
          </p:nvPr>
        </p:nvSpPr>
        <p:spPr>
          <a:xfrm>
            <a:off x="285750" y="1204912"/>
            <a:ext cx="8401050" cy="4891087"/>
          </a:xfrm>
        </p:spPr>
        <p:txBody>
          <a:bodyPr/>
          <a:lstStyle/>
          <a:p>
            <a:pPr>
              <a:spcBef>
                <a:spcPts val="1200"/>
              </a:spcBef>
              <a:spcAft>
                <a:spcPts val="1200"/>
              </a:spcAft>
            </a:pPr>
            <a:r>
              <a:rPr lang="en-US" b="1" dirty="0" smtClean="0"/>
              <a:t>Integrate virtualization </a:t>
            </a:r>
            <a:r>
              <a:rPr lang="en-US" dirty="0" smtClean="0"/>
              <a:t>into existing tools, personnel, processes</a:t>
            </a:r>
          </a:p>
          <a:p>
            <a:pPr>
              <a:spcBef>
                <a:spcPts val="1200"/>
              </a:spcBef>
              <a:spcAft>
                <a:spcPts val="1200"/>
              </a:spcAft>
            </a:pPr>
            <a:r>
              <a:rPr lang="en-US" b="1" dirty="0" smtClean="0"/>
              <a:t>Focus on applications</a:t>
            </a:r>
            <a:r>
              <a:rPr lang="en-US" dirty="0" smtClean="0"/>
              <a:t>, workloads running on virtual machines</a:t>
            </a:r>
          </a:p>
          <a:p>
            <a:pPr>
              <a:spcBef>
                <a:spcPts val="1200"/>
              </a:spcBef>
              <a:spcAft>
                <a:spcPts val="1200"/>
              </a:spcAft>
            </a:pPr>
            <a:r>
              <a:rPr lang="en-US" b="1" dirty="0" smtClean="0"/>
              <a:t>Manage</a:t>
            </a:r>
            <a:r>
              <a:rPr lang="en-US" dirty="0" smtClean="0"/>
              <a:t>, </a:t>
            </a:r>
            <a:r>
              <a:rPr lang="en-US" b="1" dirty="0" smtClean="0"/>
              <a:t>monitor</a:t>
            </a:r>
            <a:r>
              <a:rPr lang="en-US" dirty="0" smtClean="0"/>
              <a:t> virtual machines just like physical machines  </a:t>
            </a:r>
          </a:p>
          <a:p>
            <a:pPr>
              <a:spcBef>
                <a:spcPts val="1200"/>
              </a:spcBef>
              <a:spcAft>
                <a:spcPts val="1200"/>
              </a:spcAft>
            </a:pPr>
            <a:r>
              <a:rPr lang="en-US" dirty="0" smtClean="0"/>
              <a:t>Microsoft System Center Virtual Machine Manager 2008 R2 </a:t>
            </a:r>
            <a:r>
              <a:rPr lang="en-US" b="1" dirty="0" smtClean="0"/>
              <a:t>integrated</a:t>
            </a:r>
            <a:r>
              <a:rPr lang="en-US" dirty="0" smtClean="0"/>
              <a:t> with System Center Operations Manager 2007 R2</a:t>
            </a:r>
          </a:p>
          <a:p>
            <a:pPr>
              <a:spcBef>
                <a:spcPts val="1200"/>
              </a:spcBef>
              <a:spcAft>
                <a:spcPts val="1200"/>
              </a:spcAft>
              <a:buNone/>
            </a:pPr>
            <a:endParaRPr lang="en-US" dirty="0" smtClean="0"/>
          </a:p>
        </p:txBody>
      </p:sp>
      <p:sp>
        <p:nvSpPr>
          <p:cNvPr id="4" name="Slide Number Placeholder 3"/>
          <p:cNvSpPr>
            <a:spLocks noGrp="1"/>
          </p:cNvSpPr>
          <p:nvPr>
            <p:ph type="sldNum" sz="quarter" idx="12"/>
          </p:nvPr>
        </p:nvSpPr>
        <p:spPr/>
        <p:txBody>
          <a:bodyPr/>
          <a:lstStyle/>
          <a:p>
            <a:fld id="{AFCF9B66-B481-409E-8814-1EB36BDD7850}" type="slidenum">
              <a:rPr lang="en-US" smtClean="0"/>
              <a:pPr/>
              <a:t>16</a:t>
            </a:fld>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7988" y="3623540"/>
            <a:ext cx="7327322" cy="1308677"/>
          </a:xfrm>
          <a:prstGeom prst="round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0">
              <a:spcBef>
                <a:spcPct val="20000"/>
              </a:spcBef>
              <a:buClr>
                <a:srgbClr val="0099E1"/>
              </a:buClr>
            </a:pPr>
            <a:r>
              <a:rPr lang="en-US" dirty="0" smtClean="0">
                <a:solidFill>
                  <a:prstClr val="black"/>
                </a:solidFill>
              </a:rPr>
              <a:t>As scale virtual machines per server, </a:t>
            </a:r>
            <a:br>
              <a:rPr lang="en-US" dirty="0" smtClean="0">
                <a:solidFill>
                  <a:prstClr val="black"/>
                </a:solidFill>
              </a:rPr>
            </a:br>
            <a:r>
              <a:rPr lang="en-US" b="1" dirty="0" smtClean="0">
                <a:solidFill>
                  <a:prstClr val="black"/>
                </a:solidFill>
              </a:rPr>
              <a:t>capital cost benefits with Microsoft increase</a:t>
            </a:r>
            <a:r>
              <a:rPr lang="en-US" dirty="0" smtClean="0">
                <a:solidFill>
                  <a:prstClr val="black"/>
                </a:solidFill>
              </a:rPr>
              <a:t>, </a:t>
            </a:r>
            <a:br>
              <a:rPr lang="en-US" dirty="0" smtClean="0">
                <a:solidFill>
                  <a:prstClr val="black"/>
                </a:solidFill>
              </a:rPr>
            </a:br>
            <a:r>
              <a:rPr lang="en-US" dirty="0" smtClean="0">
                <a:solidFill>
                  <a:prstClr val="black"/>
                </a:solidFill>
              </a:rPr>
              <a:t>VMware benefits decrease</a:t>
            </a:r>
          </a:p>
        </p:txBody>
      </p:sp>
      <p:pic>
        <p:nvPicPr>
          <p:cNvPr id="7171" name="Picture 3" descr="C:\Program Files\Microsoft Resource DVD Artwork\DVD_ART\Artwork_Imagery\Photos_for_PPT\Soft-edge_photos\FY05 Office\OFC Consumer Home woman home office computer PC.png"/>
          <p:cNvPicPr>
            <a:picLocks noChangeAspect="1" noChangeArrowheads="1"/>
          </p:cNvPicPr>
          <p:nvPr/>
        </p:nvPicPr>
        <p:blipFill>
          <a:blip r:embed="rId3" cstate="print"/>
          <a:srcRect/>
          <a:stretch>
            <a:fillRect/>
          </a:stretch>
        </p:blipFill>
        <p:spPr bwMode="auto">
          <a:xfrm>
            <a:off x="6467475" y="2177473"/>
            <a:ext cx="2914650" cy="4000500"/>
          </a:xfrm>
          <a:prstGeom prst="rect">
            <a:avLst/>
          </a:prstGeom>
          <a:noFill/>
        </p:spPr>
      </p:pic>
      <p:sp>
        <p:nvSpPr>
          <p:cNvPr id="2" name="Title 1"/>
          <p:cNvSpPr>
            <a:spLocks noGrp="1"/>
          </p:cNvSpPr>
          <p:nvPr>
            <p:ph type="title"/>
          </p:nvPr>
        </p:nvSpPr>
        <p:spPr/>
        <p:txBody>
          <a:bodyPr>
            <a:normAutofit fontScale="90000"/>
          </a:bodyPr>
          <a:lstStyle/>
          <a:p>
            <a:r>
              <a:rPr lang="en-US" dirty="0" smtClean="0"/>
              <a:t>Automated Virtual Machine </a:t>
            </a:r>
            <a:br>
              <a:rPr lang="en-US" dirty="0" smtClean="0"/>
            </a:br>
            <a:r>
              <a:rPr lang="en-US" dirty="0" smtClean="0"/>
              <a:t>Optimization with In-Guest Knowledge</a:t>
            </a:r>
          </a:p>
        </p:txBody>
      </p:sp>
      <p:sp>
        <p:nvSpPr>
          <p:cNvPr id="3" name="Content Placeholder 2"/>
          <p:cNvSpPr>
            <a:spLocks noGrp="1"/>
          </p:cNvSpPr>
          <p:nvPr>
            <p:ph idx="1"/>
          </p:nvPr>
        </p:nvSpPr>
        <p:spPr>
          <a:xfrm>
            <a:off x="285750" y="1204913"/>
            <a:ext cx="8650432" cy="2751138"/>
          </a:xfrm>
        </p:spPr>
        <p:txBody>
          <a:bodyPr/>
          <a:lstStyle/>
          <a:p>
            <a:pPr>
              <a:spcBef>
                <a:spcPts val="1200"/>
              </a:spcBef>
              <a:spcAft>
                <a:spcPts val="600"/>
              </a:spcAft>
            </a:pPr>
            <a:r>
              <a:rPr lang="en-US" dirty="0" smtClean="0"/>
              <a:t>Only Microsoft provides </a:t>
            </a:r>
            <a:r>
              <a:rPr lang="en-US" b="1" dirty="0" smtClean="0"/>
              <a:t>host</a:t>
            </a:r>
            <a:r>
              <a:rPr lang="en-US" dirty="0" smtClean="0"/>
              <a:t> and </a:t>
            </a:r>
            <a:r>
              <a:rPr lang="en-US" b="1" dirty="0" smtClean="0"/>
              <a:t>in-guest</a:t>
            </a:r>
            <a:r>
              <a:rPr lang="en-US" dirty="0" smtClean="0"/>
              <a:t> management </a:t>
            </a:r>
            <a:br>
              <a:rPr lang="en-US" dirty="0" smtClean="0"/>
            </a:br>
            <a:r>
              <a:rPr lang="en-US" dirty="0" smtClean="0"/>
              <a:t>of all virtual machines</a:t>
            </a:r>
          </a:p>
          <a:p>
            <a:pPr>
              <a:spcBef>
                <a:spcPts val="1200"/>
              </a:spcBef>
              <a:spcAft>
                <a:spcPts val="600"/>
              </a:spcAft>
            </a:pPr>
            <a:r>
              <a:rPr lang="en-US" dirty="0" smtClean="0"/>
              <a:t>Not available with VMware: focused on virtual machine not </a:t>
            </a:r>
            <a:r>
              <a:rPr lang="en-US" b="1" dirty="0" smtClean="0"/>
              <a:t>workload</a:t>
            </a:r>
          </a:p>
          <a:p>
            <a:pPr>
              <a:spcBef>
                <a:spcPts val="1200"/>
              </a:spcBef>
              <a:spcAft>
                <a:spcPts val="600"/>
              </a:spcAft>
            </a:pPr>
            <a:r>
              <a:rPr lang="en-US" b="1" dirty="0" smtClean="0"/>
              <a:t>Lack of in-guest </a:t>
            </a:r>
            <a:r>
              <a:rPr lang="en-US" dirty="0" smtClean="0"/>
              <a:t>affects VMware </a:t>
            </a:r>
            <a:br>
              <a:rPr lang="en-US" dirty="0" smtClean="0"/>
            </a:br>
            <a:r>
              <a:rPr lang="en-US" dirty="0" smtClean="0"/>
              <a:t>memory </a:t>
            </a:r>
            <a:r>
              <a:rPr lang="en-US" dirty="0" err="1" smtClean="0"/>
              <a:t>overcommit</a:t>
            </a:r>
            <a:r>
              <a:rPr lang="en-US" dirty="0" smtClean="0"/>
              <a:t> </a:t>
            </a:r>
          </a:p>
        </p:txBody>
      </p:sp>
      <p:sp>
        <p:nvSpPr>
          <p:cNvPr id="4" name="Slide Number Placeholder 3"/>
          <p:cNvSpPr>
            <a:spLocks noGrp="1"/>
          </p:cNvSpPr>
          <p:nvPr>
            <p:ph type="sldNum" sz="quarter" idx="12"/>
          </p:nvPr>
        </p:nvSpPr>
        <p:spPr/>
        <p:txBody>
          <a:bodyPr/>
          <a:lstStyle/>
          <a:p>
            <a:fld id="{AFCF9B66-B481-409E-8814-1EB36BDD7850}" type="slidenum">
              <a:rPr lang="en-US" smtClean="0"/>
              <a:pPr/>
              <a:t>17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Virtualized Workloads</a:t>
            </a:r>
            <a:endParaRPr lang="en-US" dirty="0"/>
          </a:p>
        </p:txBody>
      </p:sp>
      <p:sp>
        <p:nvSpPr>
          <p:cNvPr id="4" name="Rounded Rectangular Callout 3"/>
          <p:cNvSpPr/>
          <p:nvPr/>
        </p:nvSpPr>
        <p:spPr bwMode="auto">
          <a:xfrm>
            <a:off x="76200" y="4800600"/>
            <a:ext cx="4572000" cy="1336964"/>
          </a:xfrm>
          <a:prstGeom prst="wedgeRoundRectCallout">
            <a:avLst>
              <a:gd name="adj1" fmla="val 50226"/>
              <a:gd name="adj2" fmla="val 24210"/>
              <a:gd name="adj3" fmla="val 16667"/>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r>
              <a:rPr lang="en-US" sz="1200" dirty="0" err="1" smtClean="0">
                <a:solidFill>
                  <a:schemeClr val="tx1"/>
                </a:solidFill>
              </a:rPr>
              <a:t>Maxol</a:t>
            </a:r>
            <a:r>
              <a:rPr lang="en-US" sz="1200" dirty="0" smtClean="0">
                <a:solidFill>
                  <a:schemeClr val="tx1"/>
                </a:solidFill>
              </a:rPr>
              <a:t> runs Exchange Server 2007, SQL Server 2005, Terminal Services, and file and print servers as key workloads in its virtual environment. Going forward, nearly every business application at </a:t>
            </a:r>
            <a:r>
              <a:rPr lang="en-US" sz="1200" dirty="0" err="1" smtClean="0">
                <a:solidFill>
                  <a:schemeClr val="tx1"/>
                </a:solidFill>
              </a:rPr>
              <a:t>Maxol</a:t>
            </a:r>
            <a:r>
              <a:rPr lang="en-US" sz="1200" dirty="0" smtClean="0">
                <a:solidFill>
                  <a:schemeClr val="tx1"/>
                </a:solidFill>
              </a:rPr>
              <a:t> will be a candidate for virtualization.”</a:t>
            </a:r>
          </a:p>
          <a:p>
            <a:pPr algn="ctr"/>
            <a:r>
              <a:rPr lang="en-US" sz="1050" dirty="0" smtClean="0">
                <a:solidFill>
                  <a:schemeClr val="tx1"/>
                </a:solidFill>
              </a:rPr>
              <a:t>- </a:t>
            </a:r>
            <a:r>
              <a:rPr lang="en-US" sz="1050" dirty="0" err="1" smtClean="0">
                <a:solidFill>
                  <a:schemeClr val="tx1"/>
                </a:solidFill>
              </a:rPr>
              <a:t>Maxol</a:t>
            </a:r>
            <a:r>
              <a:rPr lang="en-US" sz="1050" dirty="0" smtClean="0">
                <a:solidFill>
                  <a:schemeClr val="tx1"/>
                </a:solidFill>
              </a:rPr>
              <a:t> Case Study</a:t>
            </a:r>
            <a:endParaRPr lang="en-US" sz="1200" dirty="0" smtClean="0">
              <a:solidFill>
                <a:schemeClr val="tx1"/>
              </a:solidFill>
            </a:endParaRPr>
          </a:p>
        </p:txBody>
      </p:sp>
      <p:sp>
        <p:nvSpPr>
          <p:cNvPr id="22" name="Rounded Rectangular Callout 21"/>
          <p:cNvSpPr/>
          <p:nvPr/>
        </p:nvSpPr>
        <p:spPr bwMode="auto">
          <a:xfrm>
            <a:off x="5334000" y="1066800"/>
            <a:ext cx="3810000" cy="3581400"/>
          </a:xfrm>
          <a:prstGeom prst="wedgeRoundRectCallout">
            <a:avLst>
              <a:gd name="adj1" fmla="val 50226"/>
              <a:gd name="adj2" fmla="val 242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Microsoft fully supports our </a:t>
            </a:r>
            <a:br>
              <a:rPr lang="en-US" sz="1600" dirty="0" smtClean="0">
                <a:solidFill>
                  <a:schemeClr val="tx1"/>
                </a:solidFill>
              </a:rPr>
            </a:br>
            <a:r>
              <a:rPr lang="en-US" sz="1600" b="1" dirty="0" smtClean="0">
                <a:solidFill>
                  <a:schemeClr val="tx1"/>
                </a:solidFill>
              </a:rPr>
              <a:t>key server applications </a:t>
            </a:r>
            <a:r>
              <a:rPr lang="en-US" sz="1600" dirty="0" smtClean="0">
                <a:solidFill>
                  <a:schemeClr val="tx1"/>
                </a:solidFill>
              </a:rPr>
              <a:t>in </a:t>
            </a:r>
            <a:br>
              <a:rPr lang="en-US" sz="1600" dirty="0" smtClean="0">
                <a:solidFill>
                  <a:schemeClr val="tx1"/>
                </a:solidFill>
              </a:rPr>
            </a:br>
            <a:r>
              <a:rPr lang="en-US" sz="1600" dirty="0" smtClean="0">
                <a:solidFill>
                  <a:schemeClr val="tx1"/>
                </a:solidFill>
              </a:rPr>
              <a:t>a virtualized environment</a:t>
            </a:r>
          </a:p>
          <a:p>
            <a:endParaRPr lang="en-US" sz="1600" dirty="0" smtClean="0">
              <a:solidFill>
                <a:schemeClr val="tx1"/>
              </a:solidFill>
            </a:endParaRPr>
          </a:p>
          <a:p>
            <a:r>
              <a:rPr lang="en-US" sz="1600" dirty="0" smtClean="0">
                <a:solidFill>
                  <a:schemeClr val="tx1"/>
                </a:solidFill>
              </a:rPr>
              <a:t>Microsoft has </a:t>
            </a:r>
            <a:r>
              <a:rPr lang="en-US" sz="1600" b="1" dirty="0" smtClean="0">
                <a:solidFill>
                  <a:schemeClr val="tx1"/>
                </a:solidFill>
              </a:rPr>
              <a:t>updated server workload</a:t>
            </a:r>
            <a:r>
              <a:rPr lang="en-US" sz="1600" dirty="0" smtClean="0">
                <a:solidFill>
                  <a:schemeClr val="tx1"/>
                </a:solidFill>
              </a:rPr>
              <a:t> licensing to enable virtualization mobility</a:t>
            </a:r>
          </a:p>
          <a:p>
            <a:endParaRPr lang="en-US" sz="1600" dirty="0" smtClean="0">
              <a:solidFill>
                <a:schemeClr val="tx1"/>
              </a:solidFill>
            </a:endParaRPr>
          </a:p>
          <a:p>
            <a:r>
              <a:rPr lang="en-US" sz="1600" b="1" dirty="0" smtClean="0">
                <a:solidFill>
                  <a:schemeClr val="tx1"/>
                </a:solidFill>
              </a:rPr>
              <a:t>Management of the workloads is key</a:t>
            </a:r>
            <a:r>
              <a:rPr lang="en-US" sz="1600" dirty="0" smtClean="0">
                <a:solidFill>
                  <a:schemeClr val="tx1"/>
                </a:solidFill>
              </a:rPr>
              <a:t>, not just </a:t>
            </a:r>
            <a:br>
              <a:rPr lang="en-US" sz="1600" dirty="0" smtClean="0">
                <a:solidFill>
                  <a:schemeClr val="tx1"/>
                </a:solidFill>
              </a:rPr>
            </a:br>
            <a:r>
              <a:rPr lang="en-US" sz="1600" dirty="0" smtClean="0">
                <a:solidFill>
                  <a:schemeClr val="tx1"/>
                </a:solidFill>
              </a:rPr>
              <a:t>the virtual machine</a:t>
            </a:r>
          </a:p>
          <a:p>
            <a:endParaRPr lang="en-US" sz="1600" dirty="0" smtClean="0">
              <a:solidFill>
                <a:schemeClr val="tx1"/>
              </a:solidFill>
            </a:endParaRPr>
          </a:p>
        </p:txBody>
      </p:sp>
      <p:pic>
        <p:nvPicPr>
          <p:cNvPr id="24" name="Picture 23" descr="ExchSvr07_bL_r.png"/>
          <p:cNvPicPr>
            <a:picLocks noChangeAspect="1"/>
          </p:cNvPicPr>
          <p:nvPr/>
        </p:nvPicPr>
        <p:blipFill>
          <a:blip r:embed="rId3" cstate="print">
            <a:lum bright="-100000"/>
          </a:blip>
          <a:stretch>
            <a:fillRect/>
          </a:stretch>
        </p:blipFill>
        <p:spPr>
          <a:xfrm>
            <a:off x="415640" y="914400"/>
            <a:ext cx="1905000" cy="304407"/>
          </a:xfrm>
          <a:prstGeom prst="rect">
            <a:avLst/>
          </a:prstGeom>
        </p:spPr>
      </p:pic>
      <p:pic>
        <p:nvPicPr>
          <p:cNvPr id="28" name="Picture 27" descr="SysCnt_h_bL_r.png"/>
          <p:cNvPicPr>
            <a:picLocks noChangeAspect="1"/>
          </p:cNvPicPr>
          <p:nvPr/>
        </p:nvPicPr>
        <p:blipFill>
          <a:blip r:embed="rId4" cstate="print">
            <a:lum bright="-100000"/>
          </a:blip>
          <a:stretch>
            <a:fillRect/>
          </a:stretch>
        </p:blipFill>
        <p:spPr>
          <a:xfrm>
            <a:off x="415640" y="2780747"/>
            <a:ext cx="1852304" cy="393128"/>
          </a:xfrm>
          <a:prstGeom prst="rect">
            <a:avLst/>
          </a:prstGeom>
        </p:spPr>
      </p:pic>
      <p:grpSp>
        <p:nvGrpSpPr>
          <p:cNvPr id="3" name="Group 38"/>
          <p:cNvGrpSpPr/>
          <p:nvPr/>
        </p:nvGrpSpPr>
        <p:grpSpPr>
          <a:xfrm>
            <a:off x="2691015" y="942110"/>
            <a:ext cx="2779454" cy="3618478"/>
            <a:chOff x="2279650" y="914400"/>
            <a:chExt cx="3060700" cy="3984625"/>
          </a:xfrm>
        </p:grpSpPr>
        <p:pic>
          <p:nvPicPr>
            <p:cNvPr id="40" name="Picture 29" descr="Server-1-Physical-Shadow-(Base)"/>
            <p:cNvPicPr>
              <a:picLocks noChangeAspect="1" noChangeArrowheads="1"/>
            </p:cNvPicPr>
            <p:nvPr/>
          </p:nvPicPr>
          <p:blipFill>
            <a:blip r:embed="rId5" cstate="print"/>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6" cstate="print"/>
            <a:srcRect/>
            <a:stretch>
              <a:fillRect/>
            </a:stretch>
          </p:blipFill>
          <p:spPr bwMode="auto">
            <a:xfrm>
              <a:off x="2286000" y="1066800"/>
              <a:ext cx="3054350" cy="3832225"/>
            </a:xfrm>
            <a:prstGeom prst="rect">
              <a:avLst/>
            </a:prstGeom>
            <a:noFill/>
          </p:spPr>
        </p:pic>
      </p:grpSp>
      <p:sp>
        <p:nvSpPr>
          <p:cNvPr id="42" name="Rounded Rectangular Callout 41"/>
          <p:cNvSpPr/>
          <p:nvPr/>
        </p:nvSpPr>
        <p:spPr bwMode="auto">
          <a:xfrm>
            <a:off x="4724400" y="4800600"/>
            <a:ext cx="4343400" cy="1336964"/>
          </a:xfrm>
          <a:prstGeom prst="wedgeRoundRectCallout">
            <a:avLst>
              <a:gd name="adj1" fmla="val 50226"/>
              <a:gd name="adj2" fmla="val 24210"/>
              <a:gd name="adj3" fmla="val 16667"/>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“We’ve seen first-hand that we can </a:t>
            </a:r>
            <a:r>
              <a:rPr lang="en-US" sz="1200" dirty="0" err="1" smtClean="0">
                <a:solidFill>
                  <a:schemeClr val="tx1"/>
                </a:solidFill>
              </a:rPr>
              <a:t>virtualize</a:t>
            </a:r>
            <a:r>
              <a:rPr lang="en-US" sz="1200" dirty="0" smtClean="0">
                <a:solidFill>
                  <a:schemeClr val="tx1"/>
                </a:solidFill>
              </a:rPr>
              <a:t> everything from file, print, and web servers to database servers running SQL Server and Oracle, and actually have the virtual machine run *faster* than what it ran on our original physical box.”</a:t>
            </a:r>
          </a:p>
          <a:p>
            <a:pPr algn="ctr"/>
            <a:r>
              <a:rPr lang="en-US" sz="1050" dirty="0" smtClean="0">
                <a:solidFill>
                  <a:schemeClr val="tx1"/>
                </a:solidFill>
              </a:rPr>
              <a:t>- Janssen Jones, Indiana University</a:t>
            </a:r>
            <a:endParaRPr lang="en-US" sz="1200" dirty="0" smtClean="0">
              <a:solidFill>
                <a:schemeClr val="tx1"/>
              </a:solidFill>
            </a:endParaRPr>
          </a:p>
        </p:txBody>
      </p:sp>
      <p:grpSp>
        <p:nvGrpSpPr>
          <p:cNvPr id="16" name="Group 15"/>
          <p:cNvGrpSpPr/>
          <p:nvPr/>
        </p:nvGrpSpPr>
        <p:grpSpPr>
          <a:xfrm>
            <a:off x="415640" y="1434742"/>
            <a:ext cx="1905000" cy="393267"/>
            <a:chOff x="304800" y="1447800"/>
            <a:chExt cx="1905000" cy="393267"/>
          </a:xfrm>
        </p:grpSpPr>
        <p:pic>
          <p:nvPicPr>
            <p:cNvPr id="23" name="Picture 22" descr="SQL08_h_rgb_r.png"/>
            <p:cNvPicPr>
              <a:picLocks noChangeAspect="1"/>
            </p:cNvPicPr>
            <p:nvPr/>
          </p:nvPicPr>
          <p:blipFill>
            <a:blip r:embed="rId7" cstate="print"/>
            <a:srcRect r="80250"/>
            <a:stretch>
              <a:fillRect/>
            </a:stretch>
          </p:blipFill>
          <p:spPr>
            <a:xfrm>
              <a:off x="304800" y="1447800"/>
              <a:ext cx="376238" cy="393267"/>
            </a:xfrm>
            <a:prstGeom prst="rect">
              <a:avLst/>
            </a:prstGeom>
          </p:spPr>
        </p:pic>
        <p:pic>
          <p:nvPicPr>
            <p:cNvPr id="15" name="Picture 14" descr="SQL08_h_rgb_r.png"/>
            <p:cNvPicPr>
              <a:picLocks noChangeAspect="1"/>
            </p:cNvPicPr>
            <p:nvPr/>
          </p:nvPicPr>
          <p:blipFill>
            <a:blip r:embed="rId7" cstate="print">
              <a:lum bright="-100000"/>
            </a:blip>
            <a:srcRect l="19000"/>
            <a:stretch>
              <a:fillRect/>
            </a:stretch>
          </p:blipFill>
          <p:spPr>
            <a:xfrm>
              <a:off x="666750" y="1447800"/>
              <a:ext cx="1543050" cy="393267"/>
            </a:xfrm>
            <a:prstGeom prst="rect">
              <a:avLst/>
            </a:prstGeom>
          </p:spPr>
        </p:pic>
      </p:grpSp>
      <p:grpSp>
        <p:nvGrpSpPr>
          <p:cNvPr id="18" name="Group 17"/>
          <p:cNvGrpSpPr/>
          <p:nvPr/>
        </p:nvGrpSpPr>
        <p:grpSpPr>
          <a:xfrm>
            <a:off x="415640" y="2071654"/>
            <a:ext cx="1905000" cy="479303"/>
            <a:chOff x="304800" y="2209800"/>
            <a:chExt cx="1905000" cy="479303"/>
          </a:xfrm>
        </p:grpSpPr>
        <p:pic>
          <p:nvPicPr>
            <p:cNvPr id="27" name="Picture 26" descr="ofc-ShrPtSvr07-2_rgb_r.png"/>
            <p:cNvPicPr>
              <a:picLocks noChangeAspect="1"/>
            </p:cNvPicPr>
            <p:nvPr/>
          </p:nvPicPr>
          <p:blipFill>
            <a:blip r:embed="rId8" cstate="print"/>
            <a:srcRect r="84000"/>
            <a:stretch>
              <a:fillRect/>
            </a:stretch>
          </p:blipFill>
          <p:spPr>
            <a:xfrm>
              <a:off x="304800" y="2209800"/>
              <a:ext cx="304800" cy="479303"/>
            </a:xfrm>
            <a:prstGeom prst="rect">
              <a:avLst/>
            </a:prstGeom>
          </p:spPr>
        </p:pic>
        <p:pic>
          <p:nvPicPr>
            <p:cNvPr id="17" name="Picture 16" descr="ofc-ShrPtSvr07-2_rgb_r.png"/>
            <p:cNvPicPr>
              <a:picLocks noChangeAspect="1"/>
            </p:cNvPicPr>
            <p:nvPr/>
          </p:nvPicPr>
          <p:blipFill>
            <a:blip r:embed="rId8" cstate="print">
              <a:lum bright="-100000"/>
            </a:blip>
            <a:srcRect l="16000"/>
            <a:stretch>
              <a:fillRect/>
            </a:stretch>
          </p:blipFill>
          <p:spPr>
            <a:xfrm>
              <a:off x="609600" y="2209800"/>
              <a:ext cx="1600200" cy="479303"/>
            </a:xfrm>
            <a:prstGeom prst="rect">
              <a:avLst/>
            </a:prstGeom>
          </p:spPr>
        </p:pic>
      </p:grpSp>
      <p:grpSp>
        <p:nvGrpSpPr>
          <p:cNvPr id="20" name="Group 19"/>
          <p:cNvGrpSpPr/>
          <p:nvPr/>
        </p:nvGrpSpPr>
        <p:grpSpPr>
          <a:xfrm>
            <a:off x="415640" y="3375955"/>
            <a:ext cx="1926679" cy="556045"/>
            <a:chOff x="304800" y="3482555"/>
            <a:chExt cx="1926679" cy="556045"/>
          </a:xfrm>
        </p:grpSpPr>
        <p:pic>
          <p:nvPicPr>
            <p:cNvPr id="30" name="Picture 29" descr="WVista-Ent_h_rgb_r.png"/>
            <p:cNvPicPr>
              <a:picLocks noChangeAspect="1"/>
            </p:cNvPicPr>
            <p:nvPr/>
          </p:nvPicPr>
          <p:blipFill>
            <a:blip r:embed="rId9" cstate="print"/>
            <a:srcRect r="77259"/>
            <a:stretch>
              <a:fillRect/>
            </a:stretch>
          </p:blipFill>
          <p:spPr>
            <a:xfrm>
              <a:off x="304800" y="3482555"/>
              <a:ext cx="438150" cy="556045"/>
            </a:xfrm>
            <a:prstGeom prst="rect">
              <a:avLst/>
            </a:prstGeom>
          </p:spPr>
        </p:pic>
        <p:pic>
          <p:nvPicPr>
            <p:cNvPr id="19" name="Picture 18" descr="WVista-Ent_h_rgb_r.png"/>
            <p:cNvPicPr>
              <a:picLocks noChangeAspect="1"/>
            </p:cNvPicPr>
            <p:nvPr/>
          </p:nvPicPr>
          <p:blipFill>
            <a:blip r:embed="rId9" cstate="print">
              <a:lum bright="-100000"/>
            </a:blip>
            <a:srcRect l="22494"/>
            <a:stretch>
              <a:fillRect/>
            </a:stretch>
          </p:blipFill>
          <p:spPr>
            <a:xfrm>
              <a:off x="738188" y="3482555"/>
              <a:ext cx="1493291" cy="556045"/>
            </a:xfrm>
            <a:prstGeom prst="rect">
              <a:avLst/>
            </a:prstGeom>
          </p:spPr>
        </p:pic>
      </p:grpSp>
      <p:grpSp>
        <p:nvGrpSpPr>
          <p:cNvPr id="25" name="Group 24"/>
          <p:cNvGrpSpPr/>
          <p:nvPr/>
        </p:nvGrpSpPr>
        <p:grpSpPr>
          <a:xfrm>
            <a:off x="415640" y="4106368"/>
            <a:ext cx="2514600" cy="382502"/>
            <a:chOff x="304800" y="4189498"/>
            <a:chExt cx="2514600" cy="382502"/>
          </a:xfrm>
        </p:grpSpPr>
        <p:pic>
          <p:nvPicPr>
            <p:cNvPr id="29" name="Picture 28" descr="WS08_h_rgb_r.png"/>
            <p:cNvPicPr>
              <a:picLocks noChangeAspect="1"/>
            </p:cNvPicPr>
            <p:nvPr/>
          </p:nvPicPr>
          <p:blipFill>
            <a:blip r:embed="rId10" cstate="print"/>
            <a:srcRect r="82197"/>
            <a:stretch>
              <a:fillRect/>
            </a:stretch>
          </p:blipFill>
          <p:spPr>
            <a:xfrm>
              <a:off x="304800" y="4189498"/>
              <a:ext cx="447675" cy="382502"/>
            </a:xfrm>
            <a:prstGeom prst="rect">
              <a:avLst/>
            </a:prstGeom>
          </p:spPr>
        </p:pic>
        <p:pic>
          <p:nvPicPr>
            <p:cNvPr id="21" name="Picture 20" descr="WS08_h_rgb_r.png"/>
            <p:cNvPicPr>
              <a:picLocks noChangeAspect="1"/>
            </p:cNvPicPr>
            <p:nvPr/>
          </p:nvPicPr>
          <p:blipFill>
            <a:blip r:embed="rId10" cstate="print">
              <a:lum bright="-100000"/>
            </a:blip>
            <a:srcRect l="17235"/>
            <a:stretch>
              <a:fillRect/>
            </a:stretch>
          </p:blipFill>
          <p:spPr>
            <a:xfrm>
              <a:off x="738188" y="4189498"/>
              <a:ext cx="2081212" cy="382502"/>
            </a:xfrm>
            <a:prstGeom prst="rect">
              <a:avLst/>
            </a:prstGeom>
          </p:spPr>
        </p:pic>
      </p:grpSp>
      <p:sp>
        <p:nvSpPr>
          <p:cNvPr id="26" name="Slide Number Placeholder 25"/>
          <p:cNvSpPr>
            <a:spLocks noGrp="1"/>
          </p:cNvSpPr>
          <p:nvPr>
            <p:ph type="sldNum" sz="quarter" idx="12"/>
          </p:nvPr>
        </p:nvSpPr>
        <p:spPr/>
        <p:txBody>
          <a:bodyPr/>
          <a:lstStyle/>
          <a:p>
            <a:fld id="{AFCF9B66-B481-409E-8814-1EB36BDD7850}" type="slidenum">
              <a:rPr lang="en-US" smtClean="0"/>
              <a:pPr/>
              <a:t>18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bwMode="auto">
          <a:xfrm>
            <a:off x="407988" y="955964"/>
            <a:ext cx="4468812" cy="2798618"/>
          </a:xfrm>
          <a:prstGeom prst="wedgeRoundRectCallout">
            <a:avLst>
              <a:gd name="adj1" fmla="val 50226"/>
              <a:gd name="adj2" fmla="val 24210"/>
              <a:gd name="adj3" fmla="val 16667"/>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lnSpc>
                <a:spcPct val="115000"/>
              </a:lnSpc>
              <a:spcBef>
                <a:spcPts val="0"/>
              </a:spcBef>
              <a:spcAft>
                <a:spcPts val="0"/>
              </a:spcAft>
            </a:pPr>
            <a:endParaRPr lang="en-US" sz="1200" dirty="0" smtClean="0">
              <a:solidFill>
                <a:schemeClr val="tx1"/>
              </a:solidFill>
            </a:endParaRPr>
          </a:p>
        </p:txBody>
      </p:sp>
      <p:sp>
        <p:nvSpPr>
          <p:cNvPr id="2" name="Title 1"/>
          <p:cNvSpPr>
            <a:spLocks noGrp="1"/>
          </p:cNvSpPr>
          <p:nvPr>
            <p:ph type="title"/>
          </p:nvPr>
        </p:nvSpPr>
        <p:spPr/>
        <p:txBody>
          <a:bodyPr/>
          <a:lstStyle/>
          <a:p>
            <a:r>
              <a:rPr lang="en-US" smtClean="0"/>
              <a:t>Interoperability</a:t>
            </a:r>
            <a:endParaRPr lang="en-US" dirty="0"/>
          </a:p>
        </p:txBody>
      </p:sp>
      <p:sp>
        <p:nvSpPr>
          <p:cNvPr id="3" name="Rounded Rectangular Callout 2"/>
          <p:cNvSpPr/>
          <p:nvPr/>
        </p:nvSpPr>
        <p:spPr bwMode="auto">
          <a:xfrm>
            <a:off x="407988" y="3962400"/>
            <a:ext cx="4468812" cy="2175164"/>
          </a:xfrm>
          <a:prstGeom prst="wedgeRoundRectCallout">
            <a:avLst>
              <a:gd name="adj1" fmla="val 50226"/>
              <a:gd name="adj2" fmla="val 24210"/>
              <a:gd name="adj3" fmla="val 16667"/>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lnSpc>
                <a:spcPct val="115000"/>
              </a:lnSpc>
              <a:spcBef>
                <a:spcPts val="0"/>
              </a:spcBef>
              <a:spcAft>
                <a:spcPts val="0"/>
              </a:spcAft>
            </a:pPr>
            <a:r>
              <a:rPr lang="en-US" sz="1200" dirty="0" smtClean="0">
                <a:solidFill>
                  <a:schemeClr val="tx1"/>
                </a:solidFill>
              </a:rPr>
              <a:t>“DHMC runs both Windows Server 2008 and Windows Server 2003 as guest operating systems under Hyper-V, as well as Linux. To date, DHMC has virtualized Web servers, sites on Microsoft Office SharePoint® Server 2007, reporting servers, medical applications, domain controllers, file and print servers, Citrix servers, and more.”</a:t>
            </a:r>
          </a:p>
          <a:p>
            <a:pPr marR="0" algn="ctr">
              <a:lnSpc>
                <a:spcPct val="115000"/>
              </a:lnSpc>
              <a:spcBef>
                <a:spcPts val="0"/>
              </a:spcBef>
              <a:spcAft>
                <a:spcPts val="0"/>
              </a:spcAft>
            </a:pPr>
            <a:endParaRPr lang="en-US" sz="1200" dirty="0" smtClean="0">
              <a:solidFill>
                <a:schemeClr val="tx1"/>
              </a:solidFill>
            </a:endParaRPr>
          </a:p>
          <a:p>
            <a:pPr algn="ctr"/>
            <a:r>
              <a:rPr lang="en-US" sz="1200" dirty="0" smtClean="0">
                <a:solidFill>
                  <a:schemeClr val="tx1"/>
                </a:solidFill>
              </a:rPr>
              <a:t>Dartmouth Hitchcock Medical Center Case Study</a:t>
            </a:r>
          </a:p>
        </p:txBody>
      </p:sp>
      <p:sp>
        <p:nvSpPr>
          <p:cNvPr id="12" name="Rounded Rectangular Callout 11"/>
          <p:cNvSpPr/>
          <p:nvPr/>
        </p:nvSpPr>
        <p:spPr bwMode="auto">
          <a:xfrm>
            <a:off x="4953000" y="1143000"/>
            <a:ext cx="4191000" cy="4572000"/>
          </a:xfrm>
          <a:prstGeom prst="wedgeRoundRectCallout">
            <a:avLst>
              <a:gd name="adj1" fmla="val 50226"/>
              <a:gd name="adj2" fmla="val 24210"/>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Interoperability agreements with </a:t>
            </a:r>
            <a:r>
              <a:rPr lang="en-US" sz="1600" dirty="0" smtClean="0">
                <a:solidFill>
                  <a:schemeClr val="tx1"/>
                </a:solidFill>
              </a:rPr>
              <a:t>Novell, Citrix (</a:t>
            </a:r>
            <a:r>
              <a:rPr lang="en-US" sz="1600" dirty="0" err="1" smtClean="0">
                <a:solidFill>
                  <a:schemeClr val="tx1"/>
                </a:solidFill>
              </a:rPr>
              <a:t>Xen</a:t>
            </a:r>
            <a:r>
              <a:rPr lang="en-US" sz="1600" dirty="0" smtClean="0">
                <a:solidFill>
                  <a:schemeClr val="tx1"/>
                </a:solidFill>
              </a:rPr>
              <a:t>), and Red Hat to support Linux on Hyper-V</a:t>
            </a:r>
          </a:p>
          <a:p>
            <a:endParaRPr lang="en-US" sz="1600" dirty="0" smtClean="0">
              <a:solidFill>
                <a:schemeClr val="tx1"/>
              </a:solidFill>
            </a:endParaRPr>
          </a:p>
          <a:p>
            <a:r>
              <a:rPr lang="en-US" sz="1600" b="1" dirty="0" smtClean="0">
                <a:solidFill>
                  <a:schemeClr val="tx1"/>
                </a:solidFill>
              </a:rPr>
              <a:t>SVVP (Server Virtualization Validation Program) </a:t>
            </a:r>
            <a:r>
              <a:rPr lang="en-US" sz="1600" dirty="0" smtClean="0">
                <a:solidFill>
                  <a:schemeClr val="tx1"/>
                </a:solidFill>
              </a:rPr>
              <a:t>to certify </a:t>
            </a:r>
            <a:br>
              <a:rPr lang="en-US" sz="1600" dirty="0" smtClean="0">
                <a:solidFill>
                  <a:schemeClr val="tx1"/>
                </a:solidFill>
              </a:rPr>
            </a:br>
            <a:r>
              <a:rPr lang="en-US" sz="1600" dirty="0" smtClean="0">
                <a:solidFill>
                  <a:schemeClr val="tx1"/>
                </a:solidFill>
              </a:rPr>
              <a:t>non-Microsoft Hypervisors for Microsoft Support</a:t>
            </a:r>
          </a:p>
          <a:p>
            <a:endParaRPr lang="en-US" sz="1600" dirty="0" smtClean="0">
              <a:solidFill>
                <a:schemeClr val="tx1"/>
              </a:solidFill>
            </a:endParaRPr>
          </a:p>
          <a:p>
            <a:r>
              <a:rPr lang="en-US" sz="1600" b="1" dirty="0" smtClean="0">
                <a:solidFill>
                  <a:schemeClr val="tx1"/>
                </a:solidFill>
              </a:rPr>
              <a:t>System Center Operations Manager </a:t>
            </a:r>
            <a:r>
              <a:rPr lang="en-US" sz="1600" dirty="0" smtClean="0">
                <a:solidFill>
                  <a:schemeClr val="tx1"/>
                </a:solidFill>
              </a:rPr>
              <a:t>supports monitoring </a:t>
            </a:r>
            <a:br>
              <a:rPr lang="en-US" sz="1600" dirty="0" smtClean="0">
                <a:solidFill>
                  <a:schemeClr val="tx1"/>
                </a:solidFill>
              </a:rPr>
            </a:br>
            <a:r>
              <a:rPr lang="en-US" sz="1600" dirty="0" smtClean="0">
                <a:solidFill>
                  <a:schemeClr val="tx1"/>
                </a:solidFill>
              </a:rPr>
              <a:t>of non-Windows, including Linux</a:t>
            </a:r>
          </a:p>
          <a:p>
            <a:endParaRPr lang="en-US" sz="1600" dirty="0" smtClean="0">
              <a:solidFill>
                <a:schemeClr val="tx1"/>
              </a:solidFill>
            </a:endParaRPr>
          </a:p>
          <a:p>
            <a:r>
              <a:rPr lang="en-US" sz="1600" b="1" dirty="0" smtClean="0">
                <a:solidFill>
                  <a:schemeClr val="tx1"/>
                </a:solidFill>
              </a:rPr>
              <a:t>System Center Virtual </a:t>
            </a:r>
            <a:br>
              <a:rPr lang="en-US" sz="1600" b="1" dirty="0" smtClean="0">
                <a:solidFill>
                  <a:schemeClr val="tx1"/>
                </a:solidFill>
              </a:rPr>
            </a:br>
            <a:r>
              <a:rPr lang="en-US" sz="1600" b="1" dirty="0" smtClean="0">
                <a:solidFill>
                  <a:schemeClr val="tx1"/>
                </a:solidFill>
              </a:rPr>
              <a:t>Machine Manager </a:t>
            </a:r>
            <a:r>
              <a:rPr lang="en-US" sz="1600" dirty="0" smtClean="0">
                <a:solidFill>
                  <a:schemeClr val="tx1"/>
                </a:solidFill>
              </a:rPr>
              <a:t>manages VMware ESX servers</a:t>
            </a:r>
          </a:p>
          <a:p>
            <a:endParaRPr lang="en-US" sz="1600" dirty="0" smtClean="0">
              <a:solidFill>
                <a:schemeClr val="tx1"/>
              </a:solidFill>
            </a:endParaRPr>
          </a:p>
        </p:txBody>
      </p:sp>
      <p:pic>
        <p:nvPicPr>
          <p:cNvPr id="15" name="Picture 14" descr="PlatinumSponsor11.png"/>
          <p:cNvPicPr>
            <a:picLocks noChangeAspect="1"/>
          </p:cNvPicPr>
          <p:nvPr/>
        </p:nvPicPr>
        <p:blipFill>
          <a:blip r:embed="rId3" cstate="print"/>
          <a:stretch>
            <a:fillRect/>
          </a:stretch>
        </p:blipFill>
        <p:spPr>
          <a:xfrm>
            <a:off x="2890305" y="1384625"/>
            <a:ext cx="1326228" cy="603503"/>
          </a:xfrm>
          <a:prstGeom prst="rect">
            <a:avLst/>
          </a:prstGeom>
        </p:spPr>
      </p:pic>
      <p:pic>
        <p:nvPicPr>
          <p:cNvPr id="16" name="Picture 15" descr="PlatinumSponsor2.png"/>
          <p:cNvPicPr>
            <a:picLocks noChangeAspect="1"/>
          </p:cNvPicPr>
          <p:nvPr/>
        </p:nvPicPr>
        <p:blipFill>
          <a:blip r:embed="rId4" cstate="print"/>
          <a:stretch>
            <a:fillRect/>
          </a:stretch>
        </p:blipFill>
        <p:spPr>
          <a:xfrm>
            <a:off x="782065" y="1204913"/>
            <a:ext cx="1447800" cy="919237"/>
          </a:xfrm>
          <a:prstGeom prst="rect">
            <a:avLst/>
          </a:prstGeom>
        </p:spPr>
      </p:pic>
      <p:pic>
        <p:nvPicPr>
          <p:cNvPr id="17" name="Picture 16" descr="sun.png"/>
          <p:cNvPicPr>
            <a:picLocks noChangeAspect="1"/>
          </p:cNvPicPr>
          <p:nvPr/>
        </p:nvPicPr>
        <p:blipFill>
          <a:blip r:embed="rId5" cstate="print">
            <a:lum bright="10000" contrast="30000"/>
          </a:blip>
          <a:stretch>
            <a:fillRect/>
          </a:stretch>
        </p:blipFill>
        <p:spPr>
          <a:xfrm>
            <a:off x="2700464" y="2718436"/>
            <a:ext cx="1172874" cy="593605"/>
          </a:xfrm>
          <a:prstGeom prst="rect">
            <a:avLst/>
          </a:prstGeom>
          <a:solidFill>
            <a:schemeClr val="tx1"/>
          </a:solidFill>
          <a:effectLst/>
        </p:spPr>
      </p:pic>
      <p:pic>
        <p:nvPicPr>
          <p:cNvPr id="24" name="Rectangle 30754"/>
          <p:cNvPicPr>
            <a:picLocks noChangeAspect="1" noChangeArrowheads="1"/>
          </p:cNvPicPr>
          <p:nvPr/>
        </p:nvPicPr>
        <p:blipFill>
          <a:blip r:embed="rId6" cstate="print"/>
          <a:srcRect/>
          <a:stretch>
            <a:fillRect/>
          </a:stretch>
        </p:blipFill>
        <p:spPr bwMode="auto">
          <a:xfrm>
            <a:off x="1360425" y="2580890"/>
            <a:ext cx="746164" cy="887123"/>
          </a:xfrm>
          <a:prstGeom prst="rect">
            <a:avLst/>
          </a:prstGeom>
          <a:noFill/>
          <a:ln w="9525">
            <a:noFill/>
            <a:miter lim="800000"/>
            <a:headEnd/>
            <a:tailEnd/>
          </a:ln>
        </p:spPr>
      </p:pic>
      <p:pic>
        <p:nvPicPr>
          <p:cNvPr id="15362" name="Picture 2" descr="Red Hat Home">
            <a:hlinkClick r:id="rId7" tooltip="Red Hat home page"/>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612836" y="2047301"/>
            <a:ext cx="1415845" cy="457200"/>
          </a:xfrm>
          <a:prstGeom prst="rect">
            <a:avLst/>
          </a:prstGeom>
          <a:noFill/>
        </p:spPr>
      </p:pic>
      <p:sp>
        <p:nvSpPr>
          <p:cNvPr id="14" name="Slide Number Placeholder 13"/>
          <p:cNvSpPr>
            <a:spLocks noGrp="1"/>
          </p:cNvSpPr>
          <p:nvPr>
            <p:ph type="sldNum" sz="quarter" idx="12"/>
          </p:nvPr>
        </p:nvSpPr>
        <p:spPr/>
        <p:txBody>
          <a:bodyPr/>
          <a:lstStyle/>
          <a:p>
            <a:fld id="{AFCF9B66-B481-409E-8814-1EB36BDD7850}" type="slidenum">
              <a:rPr lang="en-US" smtClean="0"/>
              <a:pPr/>
              <a:t>19</a:t>
            </a:fld>
            <a:endParaRPr lang="en-US" dirty="0"/>
          </a:p>
        </p:txBody>
      </p:sp>
      <p:sp>
        <p:nvSpPr>
          <p:cNvPr id="18" name="Rectangle 17"/>
          <p:cNvSpPr/>
          <p:nvPr/>
        </p:nvSpPr>
        <p:spPr>
          <a:xfrm>
            <a:off x="567559" y="1962624"/>
            <a:ext cx="1970690" cy="553998"/>
          </a:xfrm>
          <a:prstGeom prst="rect">
            <a:avLst/>
          </a:prstGeom>
          <a:noFill/>
          <a:ln>
            <a:noFill/>
          </a:ln>
        </p:spPr>
        <p:txBody>
          <a:bodyPr wrap="square" lIns="91440" tIns="45720" rIns="91440" bIns="45720">
            <a:spAutoFit/>
          </a:bodyPr>
          <a:lstStyle/>
          <a:p>
            <a:pPr algn="ctr"/>
            <a:r>
              <a:rPr lang="en-US" sz="3000" b="1" cap="none" spc="0" dirty="0" smtClean="0">
                <a:ln w="12700">
                  <a:solidFill>
                    <a:sysClr val="windowText" lastClr="000000"/>
                  </a:solidFill>
                  <a:prstDash val="solid"/>
                </a:ln>
                <a:solidFill>
                  <a:sysClr val="windowText" lastClr="000000"/>
                </a:solidFill>
                <a:latin typeface="Arial Rounded MT Bold" pitchFamily="34" charset="0"/>
              </a:rPr>
              <a:t>VMware</a:t>
            </a:r>
            <a:endParaRPr lang="en-US" sz="3000" b="1" cap="none" spc="0" dirty="0">
              <a:ln w="12700">
                <a:solidFill>
                  <a:sysClr val="windowText" lastClr="000000"/>
                </a:solidFill>
                <a:prstDash val="solid"/>
              </a:ln>
              <a:solidFill>
                <a:sysClr val="windowText" lastClr="000000"/>
              </a:solidFill>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17"/>
          <p:cNvSpPr/>
          <p:nvPr/>
        </p:nvSpPr>
        <p:spPr>
          <a:xfrm>
            <a:off x="304800" y="4191000"/>
            <a:ext cx="8534400" cy="2133600"/>
          </a:xfrm>
          <a:prstGeom prst="round2SameRect">
            <a:avLst>
              <a:gd name="adj1" fmla="val 19002"/>
              <a:gd name="adj2" fmla="val 0"/>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a:t>
            </a:r>
            <a:r>
              <a:rPr lang="en-US" dirty="0" err="1" smtClean="0"/>
              <a:t>Virtualize</a:t>
            </a:r>
            <a:r>
              <a:rPr lang="en-US" dirty="0" smtClean="0"/>
              <a:t>?</a:t>
            </a:r>
            <a:endParaRPr lang="en-US" dirty="0"/>
          </a:p>
        </p:txBody>
      </p:sp>
      <p:sp>
        <p:nvSpPr>
          <p:cNvPr id="6" name="Text Placeholder 13"/>
          <p:cNvSpPr txBox="1">
            <a:spLocks/>
          </p:cNvSpPr>
          <p:nvPr/>
        </p:nvSpPr>
        <p:spPr>
          <a:xfrm>
            <a:off x="369370" y="1143000"/>
            <a:ext cx="2614061" cy="332399"/>
          </a:xfrm>
          <a:prstGeom prst="rect">
            <a:avLst/>
          </a:prstGeom>
          <a:effectLst/>
        </p:spPr>
        <p:txBody>
          <a:bodyPr vert="horz" wrap="square" lIns="0" tIns="0" rIns="0" bIns="0" rtlCol="0">
            <a:spAutoFit/>
          </a:bodyPr>
          <a:lstStyle/>
          <a:p>
            <a:pPr marL="0" marR="0" lvl="0" indent="0" algn="ctr" defTabSz="914363" rtl="0" eaLnBrk="1" fontAlgn="auto" latinLnBrk="0" hangingPunct="1">
              <a:lnSpc>
                <a:spcPct val="90000"/>
              </a:lnSpc>
              <a:spcAft>
                <a:spcPts val="0"/>
              </a:spcAft>
              <a:buClr>
                <a:srgbClr val="91C94B"/>
              </a:buClr>
              <a:buSzPct val="145000"/>
              <a:buFont typeface="Arial" pitchFamily="34" charset="0"/>
              <a:buNone/>
              <a:tabLst/>
              <a:defRPr/>
            </a:pPr>
            <a:r>
              <a:rPr lang="en-US" sz="2400" spc="-250" dirty="0" smtClean="0">
                <a:ln w="3175">
                  <a:noFill/>
                </a:ln>
                <a:effectLst/>
                <a:cs typeface="Arial" charset="0"/>
              </a:rPr>
              <a:t>Drive Costs Down</a:t>
            </a:r>
          </a:p>
        </p:txBody>
      </p:sp>
      <p:sp>
        <p:nvSpPr>
          <p:cNvPr id="7" name="Text Placeholder 2"/>
          <p:cNvSpPr txBox="1">
            <a:spLocks/>
          </p:cNvSpPr>
          <p:nvPr/>
        </p:nvSpPr>
        <p:spPr>
          <a:xfrm>
            <a:off x="5845996" y="1184037"/>
            <a:ext cx="3221804" cy="332399"/>
          </a:xfrm>
          <a:prstGeom prst="rect">
            <a:avLst/>
          </a:prstGeom>
          <a:effectLst/>
        </p:spPr>
        <p:txBody>
          <a:bodyPr vert="horz" wrap="square" lIns="0" tIns="0" rIns="0" bIns="0" rtlCol="0">
            <a:spAutoFit/>
          </a:bodyPr>
          <a:lstStyle/>
          <a:p>
            <a:pPr marR="0" lvl="0" algn="ctr" fontAlgn="auto">
              <a:lnSpc>
                <a:spcPct val="90000"/>
              </a:lnSpc>
              <a:spcAft>
                <a:spcPts val="0"/>
              </a:spcAft>
              <a:buClrTx/>
              <a:buSzTx/>
              <a:tabLst/>
              <a:defRPr/>
            </a:pPr>
            <a:r>
              <a:rPr lang="en-US" sz="2400" spc="-250" dirty="0" smtClean="0">
                <a:ln w="3175">
                  <a:noFill/>
                </a:ln>
                <a:effectLst/>
                <a:cs typeface="Arial" charset="0"/>
              </a:rPr>
              <a:t>Enable Business Agility</a:t>
            </a:r>
          </a:p>
        </p:txBody>
      </p:sp>
      <p:sp>
        <p:nvSpPr>
          <p:cNvPr id="10" name="Text Placeholder 13"/>
          <p:cNvSpPr txBox="1">
            <a:spLocks/>
          </p:cNvSpPr>
          <p:nvPr/>
        </p:nvSpPr>
        <p:spPr>
          <a:xfrm>
            <a:off x="3181350" y="1143000"/>
            <a:ext cx="2772271" cy="332399"/>
          </a:xfrm>
          <a:prstGeom prst="rect">
            <a:avLst/>
          </a:prstGeom>
          <a:effectLst/>
        </p:spPr>
        <p:txBody>
          <a:bodyPr vert="horz" wrap="square" lIns="0" tIns="0" rIns="0" bIns="0" rtlCol="0">
            <a:spAutoFit/>
          </a:bodyPr>
          <a:lstStyle/>
          <a:p>
            <a:pPr marL="0" marR="0" lvl="0" indent="0" algn="ctr" defTabSz="914363" rtl="0" eaLnBrk="1" fontAlgn="auto" latinLnBrk="0" hangingPunct="1">
              <a:lnSpc>
                <a:spcPct val="90000"/>
              </a:lnSpc>
              <a:spcAft>
                <a:spcPts val="0"/>
              </a:spcAft>
              <a:buClr>
                <a:srgbClr val="91C94B"/>
              </a:buClr>
              <a:buSzPct val="145000"/>
              <a:buFont typeface="Arial" pitchFamily="34" charset="0"/>
              <a:buNone/>
              <a:tabLst/>
              <a:defRPr/>
            </a:pPr>
            <a:r>
              <a:rPr lang="en-US" sz="2400" spc="-250" dirty="0" smtClean="0">
                <a:ln w="3175">
                  <a:noFill/>
                </a:ln>
                <a:effectLst/>
                <a:cs typeface="Arial" charset="0"/>
              </a:rPr>
              <a:t>Increase IT Efficiency</a:t>
            </a:r>
          </a:p>
        </p:txBody>
      </p:sp>
      <p:sp>
        <p:nvSpPr>
          <p:cNvPr id="12" name="Rectangle 11"/>
          <p:cNvSpPr/>
          <p:nvPr/>
        </p:nvSpPr>
        <p:spPr>
          <a:xfrm>
            <a:off x="114300" y="3276600"/>
            <a:ext cx="3124200" cy="830997"/>
          </a:xfrm>
          <a:prstGeom prst="rect">
            <a:avLst/>
          </a:prstGeom>
          <a:effectLst/>
        </p:spPr>
        <p:txBody>
          <a:bodyPr wrap="square">
            <a:spAutoFit/>
          </a:bodyPr>
          <a:lstStyle/>
          <a:p>
            <a:pPr algn="ctr"/>
            <a:r>
              <a:rPr lang="en-US" sz="1600" spc="-150" dirty="0" smtClean="0">
                <a:ln w="18415" cmpd="sng">
                  <a:noFill/>
                  <a:prstDash val="solid"/>
                </a:ln>
                <a:effectLst/>
              </a:rPr>
              <a:t>Server Consolidation </a:t>
            </a:r>
            <a:br>
              <a:rPr lang="en-US" sz="1600" spc="-150" dirty="0" smtClean="0">
                <a:ln w="18415" cmpd="sng">
                  <a:noFill/>
                  <a:prstDash val="solid"/>
                </a:ln>
                <a:effectLst/>
              </a:rPr>
            </a:br>
            <a:r>
              <a:rPr lang="en-US" sz="1600" spc="-150" dirty="0" smtClean="0">
                <a:ln w="18415" cmpd="sng">
                  <a:noFill/>
                  <a:prstDash val="solid"/>
                </a:ln>
                <a:effectLst/>
              </a:rPr>
              <a:t>Energy &amp; Space Reduction Application Compatibility </a:t>
            </a:r>
            <a:endParaRPr lang="en-US" sz="900" dirty="0">
              <a:effectLst/>
            </a:endParaRPr>
          </a:p>
        </p:txBody>
      </p:sp>
      <p:sp>
        <p:nvSpPr>
          <p:cNvPr id="13" name="Rectangle 12"/>
          <p:cNvSpPr/>
          <p:nvPr/>
        </p:nvSpPr>
        <p:spPr>
          <a:xfrm>
            <a:off x="3224110" y="3276600"/>
            <a:ext cx="2686750" cy="830997"/>
          </a:xfrm>
          <a:prstGeom prst="rect">
            <a:avLst/>
          </a:prstGeom>
          <a:effectLst/>
        </p:spPr>
        <p:txBody>
          <a:bodyPr wrap="square">
            <a:spAutoFit/>
          </a:bodyPr>
          <a:lstStyle/>
          <a:p>
            <a:pPr algn="ctr"/>
            <a:r>
              <a:rPr lang="en-US" sz="1600" spc="-150" dirty="0" smtClean="0">
                <a:ln w="18415" cmpd="sng">
                  <a:noFill/>
                  <a:prstDash val="solid"/>
                </a:ln>
                <a:effectLst/>
              </a:rPr>
              <a:t>Rapid Provisioning </a:t>
            </a:r>
            <a:br>
              <a:rPr lang="en-US" sz="1600" spc="-150" dirty="0" smtClean="0">
                <a:ln w="18415" cmpd="sng">
                  <a:noFill/>
                  <a:prstDash val="solid"/>
                </a:ln>
                <a:effectLst/>
              </a:rPr>
            </a:br>
            <a:r>
              <a:rPr lang="en-US" sz="1600" spc="-150" dirty="0" smtClean="0">
                <a:ln w="18415" cmpd="sng">
                  <a:noFill/>
                  <a:prstDash val="solid"/>
                </a:ln>
                <a:effectLst/>
              </a:rPr>
              <a:t>High Availability</a:t>
            </a:r>
          </a:p>
          <a:p>
            <a:pPr algn="ctr"/>
            <a:r>
              <a:rPr lang="en-US" sz="1600" spc="-150" dirty="0" smtClean="0">
                <a:ln w="18415" cmpd="sng">
                  <a:noFill/>
                  <a:prstDash val="solid"/>
                </a:ln>
                <a:effectLst/>
              </a:rPr>
              <a:t>Business Continuity</a:t>
            </a:r>
            <a:endParaRPr lang="en-US" sz="900" dirty="0">
              <a:effectLst/>
            </a:endParaRPr>
          </a:p>
        </p:txBody>
      </p:sp>
      <p:sp>
        <p:nvSpPr>
          <p:cNvPr id="14" name="Rectangle 13"/>
          <p:cNvSpPr/>
          <p:nvPr/>
        </p:nvSpPr>
        <p:spPr>
          <a:xfrm>
            <a:off x="5885489" y="3276600"/>
            <a:ext cx="3142819" cy="830997"/>
          </a:xfrm>
          <a:prstGeom prst="rect">
            <a:avLst/>
          </a:prstGeom>
          <a:effectLst/>
        </p:spPr>
        <p:txBody>
          <a:bodyPr wrap="square">
            <a:spAutoFit/>
          </a:bodyPr>
          <a:lstStyle/>
          <a:p>
            <a:pPr algn="ctr"/>
            <a:r>
              <a:rPr lang="en-US" sz="1600" spc="-150" dirty="0" smtClean="0">
                <a:ln w="18415" cmpd="sng">
                  <a:noFill/>
                  <a:prstDash val="solid"/>
                </a:ln>
                <a:effectLst/>
              </a:rPr>
              <a:t>Dynamic Datacenters </a:t>
            </a:r>
            <a:br>
              <a:rPr lang="en-US" sz="1600" spc="-150" dirty="0" smtClean="0">
                <a:ln w="18415" cmpd="sng">
                  <a:noFill/>
                  <a:prstDash val="solid"/>
                </a:ln>
                <a:effectLst/>
              </a:rPr>
            </a:br>
            <a:r>
              <a:rPr lang="en-US" sz="1600" spc="-150" dirty="0" smtClean="0">
                <a:ln w="18415" cmpd="sng">
                  <a:noFill/>
                  <a:prstDash val="solid"/>
                </a:ln>
                <a:effectLst/>
              </a:rPr>
              <a:t>&amp; Desktops Accelerated Responsiveness</a:t>
            </a:r>
          </a:p>
        </p:txBody>
      </p:sp>
      <p:sp>
        <p:nvSpPr>
          <p:cNvPr id="15" name="Rectangle 14"/>
          <p:cNvSpPr/>
          <p:nvPr/>
        </p:nvSpPr>
        <p:spPr>
          <a:xfrm>
            <a:off x="419100" y="4381500"/>
            <a:ext cx="8305800" cy="1677382"/>
          </a:xfrm>
          <a:prstGeom prst="rect">
            <a:avLst/>
          </a:prstGeom>
        </p:spPr>
        <p:txBody>
          <a:bodyPr wrap="square">
            <a:spAutoFit/>
          </a:bodyPr>
          <a:lstStyle/>
          <a:p>
            <a:r>
              <a:rPr lang="en-US" sz="1300" i="1" dirty="0" smtClean="0"/>
              <a:t>“Why is virtualization such a big deal? A lot of people understand, and they think it's about saving money, it's about saving power, it's about green IT, it's about space, and that's certainly true. But in our perspective, it's much, much bigger than that, and people are just now beginning to understand that. We think that there's a major transformation taking place in IT. This major transformation that's been taking place for years is starting to accelerate, and we believe that virtualization is a major enabler and catalyst of that transition that's taking place.”</a:t>
            </a:r>
          </a:p>
          <a:p>
            <a:endParaRPr lang="en-US" sz="1400" i="1" dirty="0" smtClean="0"/>
          </a:p>
          <a:p>
            <a:pPr algn="r"/>
            <a:r>
              <a:rPr lang="en-US" sz="1100" dirty="0" smtClean="0"/>
              <a:t>- </a:t>
            </a:r>
            <a:r>
              <a:rPr lang="en-US" sz="900" dirty="0" smtClean="0"/>
              <a:t>Tom Bittman, Gartner VP and Chief of Research of Infrastructure and Operations, at Microsoft’s Virtualization Launch Event</a:t>
            </a:r>
          </a:p>
        </p:txBody>
      </p:sp>
      <p:pic>
        <p:nvPicPr>
          <p:cNvPr id="1026" name="Picture 2" descr="C:\Program Files\Microsoft Resource DVD Artwork\DVD_ART\Artwork_Imagery\Photos_for_PPT\Soft-edge_photos\FY05 Brand - Developer\MSD Developer Dawn Chad man woman desk monitors hardware repair.png"/>
          <p:cNvPicPr>
            <a:picLocks noChangeAspect="1" noChangeArrowheads="1"/>
          </p:cNvPicPr>
          <p:nvPr/>
        </p:nvPicPr>
        <p:blipFill>
          <a:blip r:embed="rId3" cstate="print"/>
          <a:srcRect l="14162" t="6576" r="28034" b="9916"/>
          <a:stretch>
            <a:fillRect/>
          </a:stretch>
        </p:blipFill>
        <p:spPr bwMode="auto">
          <a:xfrm>
            <a:off x="3770677" y="1600200"/>
            <a:ext cx="1600200" cy="16002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pic>
        <p:nvPicPr>
          <p:cNvPr id="1027" name="Picture 3" descr="C:\Program Files\Microsoft Resource DVD Artwork\DVD_ART\Artwork_Imagery\Photos_for_PPT\Soft-edge_photos\FY05 Office\OFC Enterprise team collaboration.png"/>
          <p:cNvPicPr>
            <a:picLocks noChangeAspect="1" noChangeArrowheads="1"/>
          </p:cNvPicPr>
          <p:nvPr/>
        </p:nvPicPr>
        <p:blipFill>
          <a:blip r:embed="rId4" cstate="print"/>
          <a:srcRect l="17149" r="5556" b="3939"/>
          <a:stretch>
            <a:fillRect/>
          </a:stretch>
        </p:blipFill>
        <p:spPr bwMode="auto">
          <a:xfrm>
            <a:off x="6649226" y="1600200"/>
            <a:ext cx="1615344" cy="16002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pic>
        <p:nvPicPr>
          <p:cNvPr id="24" name="Picture 23" descr="iStock_000009069684XSmall.jpg"/>
          <p:cNvPicPr>
            <a:picLocks noChangeAspect="1"/>
          </p:cNvPicPr>
          <p:nvPr/>
        </p:nvPicPr>
        <p:blipFill>
          <a:blip r:embed="rId5" cstate="print"/>
          <a:srcRect l="40698" t="18459" r="5349"/>
          <a:stretch>
            <a:fillRect/>
          </a:stretch>
        </p:blipFill>
        <p:spPr>
          <a:xfrm>
            <a:off x="860474" y="1600200"/>
            <a:ext cx="1631853" cy="16002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sp>
        <p:nvSpPr>
          <p:cNvPr id="16" name="Slide Number Placeholder 15"/>
          <p:cNvSpPr>
            <a:spLocks noGrp="1"/>
          </p:cNvSpPr>
          <p:nvPr>
            <p:ph type="sldNum" sz="quarter" idx="12"/>
          </p:nvPr>
        </p:nvSpPr>
        <p:spPr/>
        <p:txBody>
          <a:bodyPr/>
          <a:lstStyle/>
          <a:p>
            <a:fld id="{AFCF9B66-B481-409E-8814-1EB36BDD7850}" type="slidenum">
              <a:rPr lang="en-US" smtClean="0"/>
              <a:pPr/>
              <a:t>2</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Bottom)">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7" grpId="0"/>
      <p:bldP spid="10"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Program Files\Microsoft Resource DVD Artwork\DVD_ART\Artwork_Imagery\Photos_for_PPT\Soft-edge_photos\FY05 Office\OFC Mobility man lobby travel.png"/>
          <p:cNvPicPr>
            <a:picLocks noChangeAspect="1" noChangeArrowheads="1"/>
          </p:cNvPicPr>
          <p:nvPr/>
        </p:nvPicPr>
        <p:blipFill>
          <a:blip r:embed="rId3" cstate="print">
            <a:duotone>
              <a:schemeClr val="bg2">
                <a:shade val="45000"/>
                <a:satMod val="135000"/>
              </a:schemeClr>
              <a:prstClr val="white"/>
            </a:duotone>
          </a:blip>
          <a:srcRect t="25213" r="8250" b="1034"/>
          <a:stretch>
            <a:fillRect/>
          </a:stretch>
        </p:blipFill>
        <p:spPr bwMode="auto">
          <a:xfrm>
            <a:off x="518828" y="1218768"/>
            <a:ext cx="3942336" cy="3921269"/>
          </a:xfrm>
          <a:prstGeom prst="ellipse">
            <a:avLst/>
          </a:prstGeom>
          <a:ln w="190500" cap="rnd">
            <a:noFill/>
            <a:prstDash val="solid"/>
          </a:ln>
          <a:effectLst>
            <a:softEdge rad="127000"/>
          </a:effectLst>
          <a:scene3d>
            <a:camera prst="perspectiveFront" fov="5400000"/>
            <a:lightRig rig="threePt" dir="t">
              <a:rot lat="0" lon="0" rev="19200000"/>
            </a:lightRig>
          </a:scene3d>
          <a:sp3d extrusionH="25400">
            <a:extrusionClr>
              <a:srgbClr val="000000"/>
            </a:extrusionClr>
          </a:sp3d>
        </p:spPr>
      </p:pic>
      <p:sp>
        <p:nvSpPr>
          <p:cNvPr id="13" name="Rectangle 12"/>
          <p:cNvSpPr/>
          <p:nvPr/>
        </p:nvSpPr>
        <p:spPr bwMode="white">
          <a:xfrm rot="5400000">
            <a:off x="1031298" y="581604"/>
            <a:ext cx="2751136" cy="3997756"/>
          </a:xfrm>
          <a:prstGeom prst="rect">
            <a:avLst/>
          </a:prstGeom>
          <a:gradFill flip="none" rotWithShape="1">
            <a:gsLst>
              <a:gs pos="0">
                <a:srgbClr val="FFFFFF">
                  <a:shade val="30000"/>
                  <a:satMod val="115000"/>
                  <a:alpha val="0"/>
                </a:srgbClr>
              </a:gs>
              <a:gs pos="50000">
                <a:schemeClr val="bg1">
                  <a:alpha val="68000"/>
                </a:schemeClr>
              </a:gs>
              <a:gs pos="100000">
                <a:srgbClr val="FFFF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Program Files\Microsoft Resource DVD Artwork\DVD_ART\Artwork_Imagery\Photos_for_PPT\Soft-edge_photos\MBS - Retail Mgmt\MBS retail Man mobile device stocking shelves office supplies.png"/>
          <p:cNvPicPr>
            <a:picLocks noChangeAspect="1" noChangeArrowheads="1"/>
          </p:cNvPicPr>
          <p:nvPr/>
        </p:nvPicPr>
        <p:blipFill>
          <a:blip r:embed="rId4" cstate="print">
            <a:duotone>
              <a:schemeClr val="bg2">
                <a:shade val="45000"/>
                <a:satMod val="135000"/>
              </a:schemeClr>
              <a:prstClr val="white"/>
            </a:duotone>
          </a:blip>
          <a:srcRect l="6379" t="976" r="31692" b="6925"/>
          <a:stretch>
            <a:fillRect/>
          </a:stretch>
        </p:blipFill>
        <p:spPr bwMode="auto">
          <a:xfrm>
            <a:off x="4675473" y="1246478"/>
            <a:ext cx="3963987" cy="3921267"/>
          </a:xfrm>
          <a:prstGeom prst="ellipse">
            <a:avLst/>
          </a:prstGeom>
          <a:ln w="190500" cap="rnd">
            <a:noFill/>
            <a:prstDash val="solid"/>
          </a:ln>
          <a:effectLst>
            <a:softEdge rad="127000"/>
          </a:effectLst>
          <a:scene3d>
            <a:camera prst="perspectiveFront" fov="5400000"/>
            <a:lightRig rig="threePt" dir="t">
              <a:rot lat="0" lon="0" rev="19200000"/>
            </a:lightRig>
          </a:scene3d>
          <a:sp3d extrusionH="25400">
            <a:extrusionClr>
              <a:srgbClr val="000000"/>
            </a:extrusionClr>
          </a:sp3d>
        </p:spPr>
      </p:pic>
      <p:sp>
        <p:nvSpPr>
          <p:cNvPr id="8" name="Oval 7"/>
          <p:cNvSpPr/>
          <p:nvPr/>
        </p:nvSpPr>
        <p:spPr>
          <a:xfrm>
            <a:off x="518828" y="1204913"/>
            <a:ext cx="3939454" cy="3939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smtClean="0">
                <a:solidFill>
                  <a:schemeClr val="tx1"/>
                </a:solidFill>
              </a:rPr>
              <a:t>Microsoft </a:t>
            </a:r>
            <a:r>
              <a:rPr lang="en-US" sz="1600" dirty="0" smtClean="0">
                <a:solidFill>
                  <a:schemeClr val="tx1"/>
                </a:solidFill>
              </a:rPr>
              <a:t>application-level knowledge and support equals </a:t>
            </a:r>
            <a:r>
              <a:rPr lang="en-US" sz="1600" b="1" dirty="0" smtClean="0">
                <a:solidFill>
                  <a:schemeClr val="tx1"/>
                </a:solidFill>
              </a:rPr>
              <a:t>much greater integration with virtualization</a:t>
            </a:r>
          </a:p>
        </p:txBody>
      </p:sp>
      <p:sp>
        <p:nvSpPr>
          <p:cNvPr id="14" name="Rectangle 13"/>
          <p:cNvSpPr/>
          <p:nvPr/>
        </p:nvSpPr>
        <p:spPr bwMode="white">
          <a:xfrm rot="16200000">
            <a:off x="5308171" y="1785355"/>
            <a:ext cx="2539707" cy="4344554"/>
          </a:xfrm>
          <a:prstGeom prst="rect">
            <a:avLst/>
          </a:prstGeom>
          <a:gradFill flip="none" rotWithShape="1">
            <a:gsLst>
              <a:gs pos="0">
                <a:srgbClr val="FFFFFF">
                  <a:shade val="30000"/>
                  <a:satMod val="115000"/>
                  <a:alpha val="0"/>
                </a:srgbClr>
              </a:gs>
              <a:gs pos="50000">
                <a:schemeClr val="bg1">
                  <a:alpha val="68000"/>
                </a:schemeClr>
              </a:gs>
              <a:gs pos="100000">
                <a:srgbClr val="FFFF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End-to-End Management</a:t>
            </a:r>
            <a:endParaRPr lang="en-US"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20</a:t>
            </a:fld>
            <a:endParaRPr lang="en-US" dirty="0"/>
          </a:p>
        </p:txBody>
      </p:sp>
      <p:sp>
        <p:nvSpPr>
          <p:cNvPr id="9" name="Oval 8"/>
          <p:cNvSpPr/>
          <p:nvPr/>
        </p:nvSpPr>
        <p:spPr>
          <a:xfrm>
            <a:off x="4687603" y="1218768"/>
            <a:ext cx="3939454" cy="3939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600" b="1" smtClean="0">
                <a:solidFill>
                  <a:schemeClr val="tx1"/>
                </a:solidFill>
              </a:rPr>
              <a:t>Comprehensive </a:t>
            </a:r>
            <a:br>
              <a:rPr lang="en-US" sz="1600" b="1" smtClean="0">
                <a:solidFill>
                  <a:schemeClr val="tx1"/>
                </a:solidFill>
              </a:rPr>
            </a:br>
            <a:r>
              <a:rPr lang="en-US" sz="1600" b="1" smtClean="0">
                <a:solidFill>
                  <a:schemeClr val="tx1"/>
                </a:solidFill>
              </a:rPr>
              <a:t>System </a:t>
            </a:r>
            <a:r>
              <a:rPr lang="en-US" sz="1600" b="1" dirty="0" smtClean="0">
                <a:solidFill>
                  <a:schemeClr val="tx1"/>
                </a:solidFill>
              </a:rPr>
              <a:t>Center </a:t>
            </a:r>
            <a:r>
              <a:rPr lang="en-US" sz="1600" dirty="0" smtClean="0">
                <a:solidFill>
                  <a:schemeClr val="tx1"/>
                </a:solidFill>
              </a:rPr>
              <a:t>capabilities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07988" y="1468580"/>
            <a:ext cx="8342312" cy="1177636"/>
          </a:xfrm>
          <a:prstGeom prst="round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0" name="Rounded Rectangle 9"/>
          <p:cNvSpPr/>
          <p:nvPr/>
        </p:nvSpPr>
        <p:spPr>
          <a:xfrm>
            <a:off x="407988" y="2736270"/>
            <a:ext cx="8342312" cy="1177636"/>
          </a:xfrm>
          <a:prstGeom prst="round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1" name="Rounded Rectangle 10"/>
          <p:cNvSpPr/>
          <p:nvPr/>
        </p:nvSpPr>
        <p:spPr>
          <a:xfrm>
            <a:off x="407988" y="4003960"/>
            <a:ext cx="8342312" cy="1177636"/>
          </a:xfrm>
          <a:prstGeom prst="round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5362" name="Title 1"/>
          <p:cNvSpPr>
            <a:spLocks noGrp="1"/>
          </p:cNvSpPr>
          <p:nvPr>
            <p:ph type="title"/>
          </p:nvPr>
        </p:nvSpPr>
        <p:spPr/>
        <p:txBody>
          <a:bodyPr/>
          <a:lstStyle/>
          <a:p>
            <a:r>
              <a:rPr lang="en-US" dirty="0" smtClean="0"/>
              <a:t>Production Scalability</a:t>
            </a:r>
          </a:p>
        </p:txBody>
      </p:sp>
      <p:sp>
        <p:nvSpPr>
          <p:cNvPr id="15363" name="Content Placeholder 3"/>
          <p:cNvSpPr>
            <a:spLocks noGrp="1"/>
          </p:cNvSpPr>
          <p:nvPr>
            <p:ph idx="1"/>
          </p:nvPr>
        </p:nvSpPr>
        <p:spPr/>
        <p:txBody>
          <a:bodyPr/>
          <a:lstStyle/>
          <a:p>
            <a:pPr>
              <a:buNone/>
            </a:pPr>
            <a:r>
              <a:rPr lang="en-US" dirty="0" smtClean="0"/>
              <a:t>Hyper-V Powering Microsoft Internet Properties</a:t>
            </a:r>
          </a:p>
          <a:p>
            <a:pPr>
              <a:buNone/>
            </a:pPr>
            <a:endParaRPr lang="en-US" dirty="0" smtClean="0"/>
          </a:p>
          <a:p>
            <a:pPr marL="290513" indent="0">
              <a:buNone/>
            </a:pPr>
            <a:r>
              <a:rPr lang="en-US" b="1" dirty="0" smtClean="0"/>
              <a:t>TechNet: </a:t>
            </a:r>
            <a:r>
              <a:rPr lang="en-US" dirty="0" smtClean="0"/>
              <a:t>100% Hyper-V</a:t>
            </a:r>
          </a:p>
          <a:p>
            <a:pPr marL="290513" lvl="1" indent="0">
              <a:buNone/>
            </a:pPr>
            <a:r>
              <a:rPr lang="en-US" dirty="0" smtClean="0"/>
              <a:t>http://technet.microsoft.com</a:t>
            </a:r>
          </a:p>
          <a:p>
            <a:pPr marL="290513" lvl="1" indent="0">
              <a:buNone/>
            </a:pPr>
            <a:r>
              <a:rPr lang="en-US" dirty="0" smtClean="0"/>
              <a:t>~1 million hits a DAY</a:t>
            </a:r>
          </a:p>
          <a:p>
            <a:pPr marL="290513" indent="0">
              <a:buNone/>
            </a:pPr>
            <a:endParaRPr lang="en-US" dirty="0" smtClean="0"/>
          </a:p>
          <a:p>
            <a:pPr marL="290513" indent="0">
              <a:buNone/>
            </a:pPr>
            <a:r>
              <a:rPr lang="en-US" b="1" dirty="0" smtClean="0"/>
              <a:t>MSDN</a:t>
            </a:r>
            <a:r>
              <a:rPr lang="en-US" sz="900" dirty="0" smtClean="0"/>
              <a:t>®</a:t>
            </a:r>
            <a:r>
              <a:rPr lang="en-US" b="1" dirty="0" smtClean="0"/>
              <a:t>: </a:t>
            </a:r>
            <a:r>
              <a:rPr lang="en-US" dirty="0" smtClean="0"/>
              <a:t>100% Hyper-V</a:t>
            </a:r>
          </a:p>
          <a:p>
            <a:pPr marL="290513" lvl="1" indent="0">
              <a:buNone/>
            </a:pPr>
            <a:r>
              <a:rPr lang="en-US" dirty="0" smtClean="0"/>
              <a:t>http://msdn.microsoft.com</a:t>
            </a:r>
          </a:p>
          <a:p>
            <a:pPr marL="290513" lvl="1" indent="0">
              <a:buNone/>
            </a:pPr>
            <a:r>
              <a:rPr lang="en-US" dirty="0" smtClean="0"/>
              <a:t>~3 million hits a DAY</a:t>
            </a:r>
          </a:p>
          <a:p>
            <a:pPr marL="290513" indent="0">
              <a:buNone/>
            </a:pPr>
            <a:endParaRPr lang="en-US" dirty="0" smtClean="0"/>
          </a:p>
          <a:p>
            <a:pPr marL="290513" indent="0">
              <a:buNone/>
            </a:pPr>
            <a:r>
              <a:rPr lang="en-US" b="1" dirty="0" smtClean="0"/>
              <a:t>Microsoft.com: </a:t>
            </a:r>
            <a:r>
              <a:rPr lang="en-US" dirty="0" smtClean="0"/>
              <a:t>~50% Hyper-V and growing</a:t>
            </a:r>
          </a:p>
          <a:p>
            <a:pPr marL="290513" lvl="1" indent="0">
              <a:buNone/>
            </a:pPr>
            <a:r>
              <a:rPr lang="en-US" dirty="0" smtClean="0"/>
              <a:t>http://www.microsoft.com</a:t>
            </a:r>
          </a:p>
          <a:p>
            <a:pPr marL="290513" lvl="1" indent="0">
              <a:buNone/>
            </a:pPr>
            <a:r>
              <a:rPr lang="en-US" dirty="0" smtClean="0"/>
              <a:t>&gt;1 billion hits a month</a:t>
            </a:r>
          </a:p>
        </p:txBody>
      </p:sp>
      <p:pic>
        <p:nvPicPr>
          <p:cNvPr id="8194" name="Picture 2" descr="C:\Program Files\Microsoft Resource DVD Artwork\DVD_ART\BoxShots_Logos\MICROSOFT\Microsoft Logo Black.png"/>
          <p:cNvPicPr>
            <a:picLocks noChangeAspect="1" noChangeArrowheads="1"/>
          </p:cNvPicPr>
          <p:nvPr/>
        </p:nvPicPr>
        <p:blipFill>
          <a:blip r:embed="rId3" cstate="print"/>
          <a:srcRect/>
          <a:stretch>
            <a:fillRect/>
          </a:stretch>
        </p:blipFill>
        <p:spPr bwMode="auto">
          <a:xfrm>
            <a:off x="6728903" y="4493202"/>
            <a:ext cx="1653097" cy="272761"/>
          </a:xfrm>
          <a:prstGeom prst="rect">
            <a:avLst/>
          </a:prstGeom>
          <a:noFill/>
        </p:spPr>
      </p:pic>
      <p:pic>
        <p:nvPicPr>
          <p:cNvPr id="8196" name="Picture 4" descr="C:\Program Files\Microsoft Resource DVD Artwork\DVD_ART\BoxShots_Logos\MSDN\MSDN acadamic alliance logo vertical color.png"/>
          <p:cNvPicPr>
            <a:picLocks noChangeAspect="1" noChangeArrowheads="1"/>
          </p:cNvPicPr>
          <p:nvPr/>
        </p:nvPicPr>
        <p:blipFill>
          <a:blip r:embed="rId4" cstate="print"/>
          <a:srcRect r="59104"/>
          <a:stretch>
            <a:fillRect/>
          </a:stretch>
        </p:blipFill>
        <p:spPr bwMode="auto">
          <a:xfrm>
            <a:off x="7049406" y="3023465"/>
            <a:ext cx="1332594" cy="811070"/>
          </a:xfrm>
          <a:prstGeom prst="rect">
            <a:avLst/>
          </a:prstGeom>
          <a:noFill/>
        </p:spPr>
      </p:pic>
      <p:pic>
        <p:nvPicPr>
          <p:cNvPr id="8197" name="Picture 5" descr="C:\Program Files\Microsoft Resource DVD Artwork\DVD_ART\BoxShots_Logos\TechNet\Microsoft TechNet Subscription Logo black.png"/>
          <p:cNvPicPr>
            <a:picLocks noChangeAspect="1" noChangeArrowheads="1"/>
          </p:cNvPicPr>
          <p:nvPr/>
        </p:nvPicPr>
        <p:blipFill>
          <a:blip r:embed="rId5" cstate="print"/>
          <a:srcRect b="50000"/>
          <a:stretch>
            <a:fillRect/>
          </a:stretch>
        </p:blipFill>
        <p:spPr bwMode="auto">
          <a:xfrm>
            <a:off x="5486400" y="1945266"/>
            <a:ext cx="2895600" cy="305848"/>
          </a:xfrm>
          <a:prstGeom prst="rect">
            <a:avLst/>
          </a:prstGeom>
          <a:noFill/>
        </p:spPr>
      </p:pic>
      <p:sp>
        <p:nvSpPr>
          <p:cNvPr id="12" name="Slide Number Placeholder 11"/>
          <p:cNvSpPr>
            <a:spLocks noGrp="1"/>
          </p:cNvSpPr>
          <p:nvPr>
            <p:ph type="sldNum" sz="quarter" idx="12"/>
          </p:nvPr>
        </p:nvSpPr>
        <p:spPr/>
        <p:txBody>
          <a:bodyPr/>
          <a:lstStyle/>
          <a:p>
            <a:fld id="{AFCF9B66-B481-409E-8814-1EB36BDD7850}" type="slidenum">
              <a:rPr lang="en-US" smtClean="0"/>
              <a:pPr/>
              <a:t>21</a:t>
            </a:fld>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s2008r2bloglogo.jpg"/>
          <p:cNvPicPr>
            <a:picLocks noChangeAspect="1"/>
          </p:cNvPicPr>
          <p:nvPr/>
        </p:nvPicPr>
        <p:blipFill>
          <a:blip r:embed="rId3" cstate="print"/>
          <a:srcRect l="61617" b="44841"/>
          <a:stretch>
            <a:fillRect/>
          </a:stretch>
        </p:blipFill>
        <p:spPr>
          <a:xfrm rot="16200000">
            <a:off x="2151063" y="-622301"/>
            <a:ext cx="4772027" cy="8426447"/>
          </a:xfrm>
          <a:prstGeom prst="rect">
            <a:avLst/>
          </a:prstGeom>
        </p:spPr>
      </p:pic>
      <p:sp>
        <p:nvSpPr>
          <p:cNvPr id="7" name="Rounded Rectangle 6"/>
          <p:cNvSpPr/>
          <p:nvPr/>
        </p:nvSpPr>
        <p:spPr>
          <a:xfrm>
            <a:off x="435698" y="1342429"/>
            <a:ext cx="5568874" cy="3243427"/>
          </a:xfrm>
          <a:prstGeom prst="roundRect">
            <a:avLst>
              <a:gd name="adj" fmla="val 7133"/>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spcBef>
                <a:spcPts val="1200"/>
              </a:spcBef>
              <a:spcAft>
                <a:spcPts val="1200"/>
              </a:spcAft>
              <a:buClr>
                <a:srgbClr val="0099E1"/>
              </a:buClr>
            </a:pPr>
            <a:endParaRPr lang="en-US" b="1" dirty="0" smtClean="0">
              <a:solidFill>
                <a:prstClr val="black"/>
              </a:solidFill>
            </a:endParaRPr>
          </a:p>
          <a:p>
            <a:pPr lvl="0" algn="ctr">
              <a:spcBef>
                <a:spcPts val="1200"/>
              </a:spcBef>
              <a:spcAft>
                <a:spcPts val="1200"/>
              </a:spcAft>
              <a:buClr>
                <a:srgbClr val="0099E1"/>
              </a:buClr>
            </a:pPr>
            <a:endParaRPr lang="en-US" b="1" dirty="0" smtClean="0">
              <a:solidFill>
                <a:prstClr val="black"/>
              </a:solidFill>
            </a:endParaRPr>
          </a:p>
          <a:p>
            <a:pPr marL="1939925" lvl="0">
              <a:spcBef>
                <a:spcPts val="1200"/>
              </a:spcBef>
              <a:spcAft>
                <a:spcPts val="1200"/>
              </a:spcAft>
              <a:buClr>
                <a:srgbClr val="0099E1"/>
              </a:buClr>
            </a:pPr>
            <a:r>
              <a:rPr lang="en-US" b="1" dirty="0" smtClean="0">
                <a:solidFill>
                  <a:prstClr val="black"/>
                </a:solidFill>
              </a:rPr>
              <a:t>Integrated live migration </a:t>
            </a:r>
            <a:br>
              <a:rPr lang="en-US" b="1" dirty="0" smtClean="0">
                <a:solidFill>
                  <a:prstClr val="black"/>
                </a:solidFill>
              </a:rPr>
            </a:br>
            <a:r>
              <a:rPr lang="en-US" b="1" dirty="0" smtClean="0">
                <a:solidFill>
                  <a:prstClr val="black"/>
                </a:solidFill>
              </a:rPr>
              <a:t>and failover clustering; </a:t>
            </a:r>
            <a:br>
              <a:rPr lang="en-US" b="1" dirty="0" smtClean="0">
                <a:solidFill>
                  <a:prstClr val="black"/>
                </a:solidFill>
              </a:rPr>
            </a:br>
            <a:r>
              <a:rPr lang="en-US" b="1" dirty="0" smtClean="0">
                <a:solidFill>
                  <a:prstClr val="black"/>
                </a:solidFill>
              </a:rPr>
              <a:t>no cost in standalone</a:t>
            </a:r>
          </a:p>
        </p:txBody>
      </p:sp>
      <p:sp>
        <p:nvSpPr>
          <p:cNvPr id="8" name="Rounded Rectangle 7"/>
          <p:cNvSpPr/>
          <p:nvPr/>
        </p:nvSpPr>
        <p:spPr>
          <a:xfrm>
            <a:off x="6153873" y="1359521"/>
            <a:ext cx="2459244" cy="4462810"/>
          </a:xfrm>
          <a:prstGeom prst="roundRect">
            <a:avLst>
              <a:gd name="adj" fmla="val 9581"/>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34950" algn="ctr">
              <a:spcBef>
                <a:spcPts val="1200"/>
              </a:spcBef>
              <a:spcAft>
                <a:spcPts val="1200"/>
              </a:spcAft>
              <a:buClr>
                <a:srgbClr val="0099E1"/>
              </a:buClr>
            </a:pPr>
            <a:endParaRPr lang="en-US" b="1" dirty="0" smtClean="0">
              <a:solidFill>
                <a:prstClr val="black"/>
              </a:solidFill>
            </a:endParaRPr>
          </a:p>
          <a:p>
            <a:pPr marL="234950" algn="ctr">
              <a:spcBef>
                <a:spcPts val="1200"/>
              </a:spcBef>
              <a:spcAft>
                <a:spcPts val="1200"/>
              </a:spcAft>
              <a:buClr>
                <a:srgbClr val="0099E1"/>
              </a:buClr>
            </a:pPr>
            <a:endParaRPr lang="en-US" b="1" dirty="0" smtClean="0">
              <a:solidFill>
                <a:prstClr val="black"/>
              </a:solidFill>
            </a:endParaRPr>
          </a:p>
          <a:p>
            <a:pPr marL="234950" algn="ctr">
              <a:spcBef>
                <a:spcPts val="1200"/>
              </a:spcBef>
              <a:spcAft>
                <a:spcPts val="1200"/>
              </a:spcAft>
              <a:buClr>
                <a:srgbClr val="0099E1"/>
              </a:buClr>
            </a:pPr>
            <a:endParaRPr lang="en-US" b="1" dirty="0" smtClean="0">
              <a:solidFill>
                <a:prstClr val="black"/>
              </a:solidFill>
            </a:endParaRPr>
          </a:p>
          <a:p>
            <a:pPr marL="234950" algn="ctr">
              <a:spcBef>
                <a:spcPts val="1200"/>
              </a:spcBef>
              <a:spcAft>
                <a:spcPts val="1200"/>
              </a:spcAft>
              <a:buClr>
                <a:srgbClr val="0099E1"/>
              </a:buClr>
            </a:pPr>
            <a:endParaRPr lang="en-US" b="1" dirty="0" smtClean="0">
              <a:solidFill>
                <a:prstClr val="black"/>
              </a:solidFill>
            </a:endParaRPr>
          </a:p>
          <a:p>
            <a:pPr marL="234950" algn="ctr">
              <a:spcBef>
                <a:spcPts val="1200"/>
              </a:spcBef>
              <a:spcAft>
                <a:spcPts val="1200"/>
              </a:spcAft>
              <a:buClr>
                <a:srgbClr val="0099E1"/>
              </a:buClr>
            </a:pPr>
            <a:endParaRPr lang="en-US" b="1" dirty="0" smtClean="0">
              <a:solidFill>
                <a:prstClr val="black"/>
              </a:solidFill>
            </a:endParaRPr>
          </a:p>
          <a:p>
            <a:pPr marL="234950" algn="ctr">
              <a:spcBef>
                <a:spcPts val="1200"/>
              </a:spcBef>
              <a:spcAft>
                <a:spcPts val="1200"/>
              </a:spcAft>
              <a:buClr>
                <a:srgbClr val="0099E1"/>
              </a:buClr>
            </a:pPr>
            <a:endParaRPr lang="en-US" b="1" dirty="0" smtClean="0">
              <a:solidFill>
                <a:prstClr val="black"/>
              </a:solidFill>
            </a:endParaRPr>
          </a:p>
          <a:p>
            <a:pPr algn="ctr">
              <a:spcBef>
                <a:spcPts val="1200"/>
              </a:spcBef>
              <a:spcAft>
                <a:spcPts val="1200"/>
              </a:spcAft>
              <a:buClr>
                <a:srgbClr val="0099E1"/>
              </a:buClr>
            </a:pPr>
            <a:r>
              <a:rPr lang="en-US" b="1" dirty="0" smtClean="0">
                <a:solidFill>
                  <a:prstClr val="black"/>
                </a:solidFill>
              </a:rPr>
              <a:t>VMware </a:t>
            </a:r>
            <a:r>
              <a:rPr lang="en-US" b="1" dirty="0" err="1" smtClean="0">
                <a:solidFill>
                  <a:prstClr val="black"/>
                </a:solidFill>
              </a:rPr>
              <a:t>vCenter</a:t>
            </a:r>
            <a:r>
              <a:rPr lang="en-US" b="1" dirty="0" smtClean="0">
                <a:solidFill>
                  <a:prstClr val="black"/>
                </a:solidFill>
              </a:rPr>
              <a:t> Server support</a:t>
            </a:r>
          </a:p>
          <a:p>
            <a:pPr marL="234950" indent="-286922" algn="ctr">
              <a:lnSpc>
                <a:spcPct val="90000"/>
              </a:lnSpc>
              <a:spcBef>
                <a:spcPts val="1200"/>
              </a:spcBef>
              <a:spcAft>
                <a:spcPts val="1200"/>
              </a:spcAft>
              <a:buClr>
                <a:srgbClr val="0099E1"/>
              </a:buClr>
              <a:buSzPct val="95000"/>
              <a:tabLst>
                <a:tab pos="514476" algn="l"/>
              </a:tabLst>
              <a:defRPr/>
            </a:pPr>
            <a:endParaRPr lang="en-US" b="1" dirty="0" smtClean="0">
              <a:solidFill>
                <a:prstClr val="black"/>
              </a:solidFill>
            </a:endParaRPr>
          </a:p>
        </p:txBody>
      </p:sp>
      <p:sp>
        <p:nvSpPr>
          <p:cNvPr id="9" name="Rounded Rectangle 8"/>
          <p:cNvSpPr/>
          <p:nvPr/>
        </p:nvSpPr>
        <p:spPr>
          <a:xfrm>
            <a:off x="442512" y="4710544"/>
            <a:ext cx="2744034" cy="1128281"/>
          </a:xfrm>
          <a:prstGeom prst="roundRect">
            <a:avLst>
              <a:gd name="adj" fmla="val 11229"/>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spcBef>
                <a:spcPts val="1200"/>
              </a:spcBef>
              <a:spcAft>
                <a:spcPts val="1200"/>
              </a:spcAft>
              <a:buClr>
                <a:srgbClr val="0099E1"/>
              </a:buClr>
            </a:pPr>
            <a:r>
              <a:rPr lang="en-US" b="1" dirty="0" smtClean="0">
                <a:solidFill>
                  <a:prstClr val="black"/>
                </a:solidFill>
              </a:rPr>
              <a:t>Large memory support</a:t>
            </a:r>
          </a:p>
        </p:txBody>
      </p:sp>
      <p:sp>
        <p:nvSpPr>
          <p:cNvPr id="10" name="Rounded Rectangle 9"/>
          <p:cNvSpPr/>
          <p:nvPr/>
        </p:nvSpPr>
        <p:spPr>
          <a:xfrm>
            <a:off x="3260538" y="4710544"/>
            <a:ext cx="2744034" cy="1128281"/>
          </a:xfrm>
          <a:prstGeom prst="roundRect">
            <a:avLst>
              <a:gd name="adj" fmla="val 11773"/>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spcBef>
                <a:spcPts val="1200"/>
              </a:spcBef>
              <a:spcAft>
                <a:spcPts val="1200"/>
              </a:spcAft>
              <a:buClr>
                <a:srgbClr val="0099E1"/>
              </a:buClr>
            </a:pPr>
            <a:r>
              <a:rPr lang="en-US" b="1" dirty="0" smtClean="0">
                <a:solidFill>
                  <a:prstClr val="black"/>
                </a:solidFill>
              </a:rPr>
              <a:t>64-bit hypervisor</a:t>
            </a:r>
          </a:p>
        </p:txBody>
      </p:sp>
      <p:sp>
        <p:nvSpPr>
          <p:cNvPr id="2" name="Title 1"/>
          <p:cNvSpPr>
            <a:spLocks noGrp="1"/>
          </p:cNvSpPr>
          <p:nvPr>
            <p:ph type="title"/>
          </p:nvPr>
        </p:nvSpPr>
        <p:spPr/>
        <p:txBody>
          <a:bodyPr/>
          <a:lstStyle/>
          <a:p>
            <a:r>
              <a:rPr lang="en-US" dirty="0" smtClean="0"/>
              <a:t>Microsoft Technical Differentials  </a:t>
            </a:r>
          </a:p>
        </p:txBody>
      </p:sp>
      <p:sp>
        <p:nvSpPr>
          <p:cNvPr id="4" name="Slide Number Placeholder 3"/>
          <p:cNvSpPr>
            <a:spLocks noGrp="1"/>
          </p:cNvSpPr>
          <p:nvPr>
            <p:ph type="sldNum" sz="quarter" idx="12"/>
          </p:nvPr>
        </p:nvSpPr>
        <p:spPr/>
        <p:txBody>
          <a:bodyPr/>
          <a:lstStyle/>
          <a:p>
            <a:fld id="{AFCF9B66-B481-409E-8814-1EB36BDD7850}" type="slidenum">
              <a:rPr lang="en-US" smtClean="0"/>
              <a:pPr/>
              <a:t>22</a:t>
            </a:fld>
            <a:endParaRPr lang="en-US" dirty="0"/>
          </a:p>
        </p:txBody>
      </p:sp>
      <p:pic>
        <p:nvPicPr>
          <p:cNvPr id="5122" name="Picture 2" descr="C:\Program Files\Microsoft Resource DVD Artwork\DVD_ART\Artwork_Imagery\Photos_for_PPT\Soft-edge_photos\FY05 Office\OFC Enterprise man Live Meeting info worker PC computer.png"/>
          <p:cNvPicPr>
            <a:picLocks noChangeAspect="1" noChangeArrowheads="1"/>
          </p:cNvPicPr>
          <p:nvPr/>
        </p:nvPicPr>
        <p:blipFill>
          <a:blip r:embed="rId4" cstate="print"/>
          <a:srcRect/>
          <a:stretch>
            <a:fillRect/>
          </a:stretch>
        </p:blipFill>
        <p:spPr bwMode="auto">
          <a:xfrm>
            <a:off x="6190351" y="1519664"/>
            <a:ext cx="2400658" cy="2983066"/>
          </a:xfrm>
          <a:prstGeom prst="rect">
            <a:avLst/>
          </a:prstGeom>
          <a:noFill/>
        </p:spPr>
      </p:pic>
      <p:pic>
        <p:nvPicPr>
          <p:cNvPr id="5129" name="Picture 9" descr="C:\Program Files\Microsoft Resource DVD Artwork\DVD_ART\Artwork_Imagery\Photos_for_PPT\Soft-edge_photos\FY05 Brand - Developer\MSD Developer Loyd Chad men smiling  laughing hardware repair.png"/>
          <p:cNvPicPr>
            <a:picLocks noChangeAspect="1" noChangeArrowheads="1"/>
          </p:cNvPicPr>
          <p:nvPr/>
        </p:nvPicPr>
        <p:blipFill>
          <a:blip r:embed="rId5" cstate="print"/>
          <a:srcRect/>
          <a:stretch>
            <a:fillRect/>
          </a:stretch>
        </p:blipFill>
        <p:spPr bwMode="auto">
          <a:xfrm>
            <a:off x="435697" y="1360714"/>
            <a:ext cx="3303155" cy="2595336"/>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VMware Reality</a:t>
            </a:r>
            <a:endParaRPr lang="en-US" dirty="0"/>
          </a:p>
        </p:txBody>
      </p:sp>
      <p:sp>
        <p:nvSpPr>
          <p:cNvPr id="3" name="Content Placeholder 2"/>
          <p:cNvSpPr>
            <a:spLocks noGrp="1"/>
          </p:cNvSpPr>
          <p:nvPr>
            <p:ph idx="1"/>
          </p:nvPr>
        </p:nvSpPr>
        <p:spPr>
          <a:xfrm>
            <a:off x="285750" y="1122225"/>
            <a:ext cx="8858250" cy="5181600"/>
          </a:xfrm>
        </p:spPr>
        <p:txBody>
          <a:bodyPr/>
          <a:lstStyle/>
          <a:p>
            <a:pPr>
              <a:spcBef>
                <a:spcPts val="600"/>
              </a:spcBef>
              <a:spcAft>
                <a:spcPts val="1200"/>
              </a:spcAft>
            </a:pPr>
            <a:r>
              <a:rPr lang="en-US" b="1" dirty="0" smtClean="0"/>
              <a:t>No critical insights </a:t>
            </a:r>
            <a:r>
              <a:rPr lang="en-US" dirty="0" smtClean="0"/>
              <a:t>into applications </a:t>
            </a:r>
            <a:r>
              <a:rPr lang="en-US" i="1" dirty="0" smtClean="0"/>
              <a:t>inside</a:t>
            </a:r>
            <a:r>
              <a:rPr lang="en-US" dirty="0" smtClean="0"/>
              <a:t> virtual machines</a:t>
            </a:r>
          </a:p>
          <a:p>
            <a:pPr>
              <a:spcBef>
                <a:spcPts val="600"/>
              </a:spcBef>
              <a:spcAft>
                <a:spcPts val="1200"/>
              </a:spcAft>
            </a:pPr>
            <a:r>
              <a:rPr lang="en-US" b="1" dirty="0" smtClean="0"/>
              <a:t>Cannot manage </a:t>
            </a:r>
            <a:r>
              <a:rPr lang="en-US" dirty="0" smtClean="0"/>
              <a:t>physical machines</a:t>
            </a:r>
          </a:p>
          <a:p>
            <a:pPr>
              <a:spcBef>
                <a:spcPts val="600"/>
              </a:spcBef>
              <a:spcAft>
                <a:spcPts val="1200"/>
              </a:spcAft>
            </a:pPr>
            <a:r>
              <a:rPr lang="en-US" dirty="0" smtClean="0"/>
              <a:t>“Per-app” pricing scheme </a:t>
            </a:r>
            <a:r>
              <a:rPr lang="en-US" b="1" dirty="0" smtClean="0"/>
              <a:t>does not reflect real-life usage or costs</a:t>
            </a:r>
          </a:p>
          <a:p>
            <a:pPr>
              <a:spcBef>
                <a:spcPts val="600"/>
              </a:spcBef>
              <a:spcAft>
                <a:spcPts val="1200"/>
              </a:spcAft>
            </a:pPr>
            <a:r>
              <a:rPr lang="en-US" dirty="0" smtClean="0"/>
              <a:t>Upgrading to vSphere is </a:t>
            </a:r>
            <a:r>
              <a:rPr lang="en-US" b="1" dirty="0" smtClean="0"/>
              <a:t>complex, time-intensive, expensive  </a:t>
            </a:r>
          </a:p>
          <a:p>
            <a:pPr>
              <a:spcBef>
                <a:spcPts val="600"/>
              </a:spcBef>
              <a:spcAft>
                <a:spcPts val="1200"/>
              </a:spcAft>
            </a:pPr>
            <a:r>
              <a:rPr lang="en-US" dirty="0" smtClean="0"/>
              <a:t>Typically costs </a:t>
            </a:r>
            <a:r>
              <a:rPr lang="en-US" b="1" dirty="0" smtClean="0"/>
              <a:t>four to six times </a:t>
            </a:r>
            <a:br>
              <a:rPr lang="en-US" b="1" dirty="0" smtClean="0"/>
            </a:br>
            <a:r>
              <a:rPr lang="en-US" b="1" dirty="0" smtClean="0"/>
              <a:t>more </a:t>
            </a:r>
            <a:r>
              <a:rPr lang="en-US" dirty="0" smtClean="0"/>
              <a:t>than Microsoft</a:t>
            </a:r>
          </a:p>
          <a:p>
            <a:pPr>
              <a:spcBef>
                <a:spcPts val="600"/>
              </a:spcBef>
              <a:spcAft>
                <a:spcPts val="1200"/>
              </a:spcAft>
            </a:pPr>
            <a:r>
              <a:rPr lang="en-US" b="1" dirty="0" smtClean="0"/>
              <a:t>VMware</a:t>
            </a:r>
            <a:r>
              <a:rPr lang="en-US" dirty="0" smtClean="0"/>
              <a:t> </a:t>
            </a:r>
            <a:r>
              <a:rPr lang="en-US" b="1" dirty="0" smtClean="0"/>
              <a:t>not needed </a:t>
            </a:r>
            <a:r>
              <a:rPr lang="en-US" dirty="0" smtClean="0"/>
              <a:t>to virtualize</a:t>
            </a:r>
          </a:p>
          <a:p>
            <a:pPr>
              <a:spcBef>
                <a:spcPts val="600"/>
              </a:spcBef>
              <a:spcAft>
                <a:spcPts val="1200"/>
              </a:spcAft>
            </a:pPr>
            <a:r>
              <a:rPr lang="en-US" dirty="0" smtClean="0"/>
              <a:t>Requires </a:t>
            </a:r>
            <a:r>
              <a:rPr lang="en-US" b="1" dirty="0" smtClean="0"/>
              <a:t>extra virtualization </a:t>
            </a:r>
            <a:br>
              <a:rPr lang="en-US" b="1" dirty="0" smtClean="0"/>
            </a:br>
            <a:r>
              <a:rPr lang="en-US" b="1" dirty="0" smtClean="0"/>
              <a:t>layer</a:t>
            </a:r>
            <a:r>
              <a:rPr lang="en-US" dirty="0" smtClean="0"/>
              <a:t>, unnecessary virtualization tax</a:t>
            </a:r>
            <a:endParaRPr lang="en-US"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23</a:t>
            </a:fld>
            <a:endParaRPr lang="en-US" dirty="0"/>
          </a:p>
        </p:txBody>
      </p:sp>
      <p:pic>
        <p:nvPicPr>
          <p:cNvPr id="8" name="Picture 7" descr="iStock_000003058062XSmall.jpg"/>
          <p:cNvPicPr>
            <a:picLocks noChangeAspect="1"/>
          </p:cNvPicPr>
          <p:nvPr/>
        </p:nvPicPr>
        <p:blipFill>
          <a:blip r:embed="rId3" cstate="print">
            <a:lum bright="-20000" contrast="20000"/>
          </a:blip>
          <a:srcRect l="10792" r="18139"/>
          <a:stretch>
            <a:fillRect/>
          </a:stretch>
        </p:blipFill>
        <p:spPr>
          <a:xfrm>
            <a:off x="5453783" y="3277440"/>
            <a:ext cx="2817382" cy="269949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9403r_090202_VirtualizationPPT_section_c3_r1t0_sg copy.jpg"/>
          <p:cNvPicPr>
            <a:picLocks noChangeAspect="1"/>
          </p:cNvPicPr>
          <p:nvPr/>
        </p:nvPicPr>
        <p:blipFill>
          <a:blip r:embed="rId3" cstate="print"/>
          <a:srcRect l="25152" r="1970" b="12847"/>
          <a:stretch>
            <a:fillRect/>
          </a:stretch>
        </p:blipFill>
        <p:spPr>
          <a:xfrm>
            <a:off x="3131127" y="941387"/>
            <a:ext cx="6012873" cy="5392951"/>
          </a:xfrm>
          <a:prstGeom prst="rect">
            <a:avLst/>
          </a:prstGeom>
        </p:spPr>
      </p:pic>
      <p:sp>
        <p:nvSpPr>
          <p:cNvPr id="8" name="Rectangle 7"/>
          <p:cNvSpPr/>
          <p:nvPr/>
        </p:nvSpPr>
        <p:spPr bwMode="white">
          <a:xfrm>
            <a:off x="3089565" y="845127"/>
            <a:ext cx="5578186" cy="5486400"/>
          </a:xfrm>
          <a:prstGeom prst="rect">
            <a:avLst/>
          </a:prstGeom>
          <a:gradFill flip="none" rotWithShape="1">
            <a:gsLst>
              <a:gs pos="0">
                <a:srgbClr val="FFFFFF">
                  <a:shade val="30000"/>
                  <a:satMod val="115000"/>
                  <a:alpha val="0"/>
                </a:srgbClr>
              </a:gs>
              <a:gs pos="50000">
                <a:schemeClr val="bg1">
                  <a:alpha val="68000"/>
                </a:schemeClr>
              </a:gs>
              <a:gs pos="100000">
                <a:srgbClr val="FFFF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Microsoft:  The Better Value</a:t>
            </a:r>
            <a:endParaRPr lang="en-US" dirty="0"/>
          </a:p>
        </p:txBody>
      </p:sp>
      <p:sp>
        <p:nvSpPr>
          <p:cNvPr id="3" name="Content Placeholder 2"/>
          <p:cNvSpPr>
            <a:spLocks noGrp="1"/>
          </p:cNvSpPr>
          <p:nvPr>
            <p:ph idx="1"/>
          </p:nvPr>
        </p:nvSpPr>
        <p:spPr>
          <a:xfrm>
            <a:off x="285750" y="1108369"/>
            <a:ext cx="7999268" cy="5306285"/>
          </a:xfrm>
        </p:spPr>
        <p:txBody>
          <a:bodyPr>
            <a:normAutofit/>
          </a:bodyPr>
          <a:lstStyle/>
          <a:p>
            <a:pPr>
              <a:spcBef>
                <a:spcPts val="600"/>
              </a:spcBef>
              <a:spcAft>
                <a:spcPts val="600"/>
              </a:spcAft>
            </a:pPr>
            <a:r>
              <a:rPr lang="en-US" dirty="0" smtClean="0"/>
              <a:t>Virtualization </a:t>
            </a:r>
            <a:r>
              <a:rPr lang="en-US" b="1" dirty="0" smtClean="0"/>
              <a:t>built into </a:t>
            </a:r>
            <a:r>
              <a:rPr lang="en-US" dirty="0" smtClean="0"/>
              <a:t>Windows Server 2008 R2 </a:t>
            </a:r>
            <a:br>
              <a:rPr lang="en-US" dirty="0" smtClean="0"/>
            </a:br>
            <a:r>
              <a:rPr lang="en-US" dirty="0" smtClean="0"/>
              <a:t>and the System Center suite of solutions</a:t>
            </a:r>
          </a:p>
          <a:p>
            <a:pPr>
              <a:spcBef>
                <a:spcPts val="600"/>
              </a:spcBef>
              <a:spcAft>
                <a:spcPts val="600"/>
              </a:spcAft>
            </a:pPr>
            <a:r>
              <a:rPr lang="en-US" b="1" dirty="0" smtClean="0"/>
              <a:t>Free</a:t>
            </a:r>
            <a:r>
              <a:rPr lang="en-US" dirty="0" smtClean="0"/>
              <a:t> Hyper-V hypervisor with Microsoft Hyper-V Server 2008 R2</a:t>
            </a:r>
          </a:p>
          <a:p>
            <a:pPr>
              <a:spcBef>
                <a:spcPts val="600"/>
              </a:spcBef>
              <a:spcAft>
                <a:spcPts val="600"/>
              </a:spcAft>
            </a:pPr>
            <a:r>
              <a:rPr lang="en-US" dirty="0" smtClean="0"/>
              <a:t>Only solution for </a:t>
            </a:r>
            <a:r>
              <a:rPr lang="en-US" b="1" dirty="0" smtClean="0"/>
              <a:t>in-guest</a:t>
            </a:r>
            <a:r>
              <a:rPr lang="en-US" dirty="0" smtClean="0"/>
              <a:t> management</a:t>
            </a:r>
          </a:p>
          <a:p>
            <a:pPr>
              <a:spcBef>
                <a:spcPts val="600"/>
              </a:spcBef>
              <a:spcAft>
                <a:spcPts val="600"/>
              </a:spcAft>
            </a:pPr>
            <a:r>
              <a:rPr lang="en-US" dirty="0" smtClean="0"/>
              <a:t>System Center delivers </a:t>
            </a:r>
            <a:r>
              <a:rPr lang="en-US" b="1" dirty="0" smtClean="0"/>
              <a:t>unified </a:t>
            </a:r>
            <a:br>
              <a:rPr lang="en-US" b="1" dirty="0" smtClean="0"/>
            </a:br>
            <a:r>
              <a:rPr lang="en-US" b="1" dirty="0" smtClean="0"/>
              <a:t>end-to-end management </a:t>
            </a:r>
            <a:r>
              <a:rPr lang="en-US" dirty="0" smtClean="0"/>
              <a:t>of physical </a:t>
            </a:r>
            <a:br>
              <a:rPr lang="en-US" dirty="0" smtClean="0"/>
            </a:br>
            <a:r>
              <a:rPr lang="en-US" dirty="0" smtClean="0"/>
              <a:t>and virtual machines, including VMware</a:t>
            </a:r>
          </a:p>
          <a:p>
            <a:pPr>
              <a:spcBef>
                <a:spcPts val="600"/>
              </a:spcBef>
              <a:spcAft>
                <a:spcPts val="600"/>
              </a:spcAft>
            </a:pPr>
            <a:r>
              <a:rPr lang="en-US" dirty="0" smtClean="0"/>
              <a:t>Complete portfolio of </a:t>
            </a:r>
            <a:r>
              <a:rPr lang="en-US" b="1" dirty="0" smtClean="0"/>
              <a:t>desktop to data </a:t>
            </a:r>
            <a:r>
              <a:rPr lang="en-US" dirty="0" smtClean="0"/>
              <a:t/>
            </a:r>
            <a:br>
              <a:rPr lang="en-US" dirty="0" smtClean="0"/>
            </a:br>
            <a:r>
              <a:rPr lang="en-US" b="1" dirty="0" smtClean="0"/>
              <a:t>center</a:t>
            </a:r>
            <a:r>
              <a:rPr lang="en-US" dirty="0" smtClean="0"/>
              <a:t> products </a:t>
            </a:r>
          </a:p>
          <a:p>
            <a:pPr>
              <a:spcBef>
                <a:spcPts val="600"/>
              </a:spcBef>
              <a:spcAft>
                <a:spcPts val="600"/>
              </a:spcAft>
            </a:pPr>
            <a:r>
              <a:rPr lang="en-US" b="1" dirty="0" smtClean="0"/>
              <a:t>No extra </a:t>
            </a:r>
            <a:r>
              <a:rPr lang="en-US" dirty="0" smtClean="0"/>
              <a:t>virtualization layer</a:t>
            </a:r>
          </a:p>
          <a:p>
            <a:pPr>
              <a:spcBef>
                <a:spcPts val="600"/>
              </a:spcBef>
              <a:spcAft>
                <a:spcPts val="600"/>
              </a:spcAft>
            </a:pPr>
            <a:r>
              <a:rPr lang="en-US" b="1" dirty="0" smtClean="0"/>
              <a:t>No virtualization tax </a:t>
            </a:r>
          </a:p>
          <a:p>
            <a:pPr>
              <a:spcBef>
                <a:spcPts val="600"/>
              </a:spcBef>
              <a:spcAft>
                <a:spcPts val="600"/>
              </a:spcAft>
            </a:pPr>
            <a:endParaRPr lang="en-US" sz="100" dirty="0" smtClean="0"/>
          </a:p>
          <a:p>
            <a:pPr marL="0" indent="0">
              <a:spcBef>
                <a:spcPts val="600"/>
              </a:spcBef>
              <a:spcAft>
                <a:spcPts val="600"/>
              </a:spcAft>
              <a:buNone/>
            </a:pPr>
            <a:r>
              <a:rPr lang="en-US" b="1" dirty="0" smtClean="0"/>
              <a:t>Why pay more and get less with VMware, when Microsoft virtualization delivers all the capabilities you need?</a:t>
            </a:r>
            <a:endParaRPr lang="en-US" b="1" u="sng" dirty="0" smtClean="0">
              <a:hlinkClick r:id="rId4"/>
            </a:endParaRPr>
          </a:p>
          <a:p>
            <a:pPr>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24</a:t>
            </a:fld>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914400"/>
            <a:ext cx="8664286" cy="5278582"/>
          </a:xfrm>
        </p:spPr>
        <p:txBody>
          <a:bodyPr>
            <a:normAutofit/>
          </a:bodyPr>
          <a:lstStyle/>
          <a:p>
            <a:pPr marL="0" indent="0">
              <a:spcBef>
                <a:spcPts val="600"/>
              </a:spcBef>
              <a:spcAft>
                <a:spcPts val="600"/>
              </a:spcAft>
              <a:buNone/>
            </a:pPr>
            <a:r>
              <a:rPr lang="en-US" dirty="0" smtClean="0"/>
              <a:t>Learn more about why Microsoft virtualization </a:t>
            </a:r>
            <a:br>
              <a:rPr lang="en-US" dirty="0" smtClean="0"/>
            </a:br>
            <a:r>
              <a:rPr lang="en-US" dirty="0" smtClean="0"/>
              <a:t>is a better all-around value than VMware</a:t>
            </a:r>
          </a:p>
          <a:p>
            <a:pPr>
              <a:spcBef>
                <a:spcPts val="1200"/>
              </a:spcBef>
              <a:spcAft>
                <a:spcPts val="1200"/>
              </a:spcAft>
            </a:pPr>
            <a:r>
              <a:rPr lang="en-US" sz="1600" dirty="0" smtClean="0"/>
              <a:t>Read the white paper comparing Microsoft and VMware at </a:t>
            </a:r>
            <a:br>
              <a:rPr lang="en-US" sz="1600" dirty="0" smtClean="0"/>
            </a:br>
            <a:r>
              <a:rPr lang="en-US" sz="1600" dirty="0" smtClean="0">
                <a:hlinkClick r:id="rId3"/>
              </a:rPr>
              <a:t>www.microsoft.com/virtualization/compare/vmware-comparison.mspx</a:t>
            </a:r>
            <a:endParaRPr lang="en-US" sz="1600" dirty="0" smtClean="0">
              <a:solidFill>
                <a:schemeClr val="accent2"/>
              </a:solidFill>
            </a:endParaRPr>
          </a:p>
          <a:p>
            <a:pPr>
              <a:spcBef>
                <a:spcPts val="1200"/>
              </a:spcBef>
              <a:spcAft>
                <a:spcPts val="1200"/>
              </a:spcAft>
            </a:pPr>
            <a:r>
              <a:rPr lang="en-US" sz="1600" dirty="0" smtClean="0"/>
              <a:t>Download a trial of Windows Server 2008 R2 with </a:t>
            </a:r>
            <a:br>
              <a:rPr lang="en-US" sz="1600" dirty="0" smtClean="0"/>
            </a:br>
            <a:r>
              <a:rPr lang="en-US" sz="1600" dirty="0" smtClean="0"/>
              <a:t>Hyper-V virtualization built-in at</a:t>
            </a:r>
            <a:br>
              <a:rPr lang="en-US" sz="1600" dirty="0" smtClean="0"/>
            </a:br>
            <a:r>
              <a:rPr lang="en-US" sz="1600" u="sng" dirty="0" smtClean="0">
                <a:hlinkClick r:id="rId4"/>
              </a:rPr>
              <a:t>www.microsoft.com/windowsserver2008/en/us/default.aspx</a:t>
            </a:r>
            <a:endParaRPr lang="en-US" sz="1600" dirty="0" smtClean="0"/>
          </a:p>
          <a:p>
            <a:pPr>
              <a:spcBef>
                <a:spcPts val="1200"/>
              </a:spcBef>
              <a:spcAft>
                <a:spcPts val="1200"/>
              </a:spcAft>
            </a:pPr>
            <a:r>
              <a:rPr lang="en-US" sz="1600" dirty="0" smtClean="0"/>
              <a:t>Download the free Microsoft Hyper-V Server 2008 R2 bare metal hypervisor at </a:t>
            </a:r>
            <a:br>
              <a:rPr lang="en-US" sz="1600" dirty="0" smtClean="0"/>
            </a:br>
            <a:r>
              <a:rPr lang="en-US" sz="1600" u="sng" dirty="0" smtClean="0">
                <a:hlinkClick r:id="rId5"/>
              </a:rPr>
              <a:t>www.microsoft.com/hyper-v-server/en/us/r2.aspx</a:t>
            </a:r>
            <a:endParaRPr lang="en-US" sz="1600" dirty="0" smtClean="0"/>
          </a:p>
          <a:p>
            <a:pPr>
              <a:spcBef>
                <a:spcPts val="1200"/>
              </a:spcBef>
              <a:spcAft>
                <a:spcPts val="1200"/>
              </a:spcAft>
            </a:pPr>
            <a:r>
              <a:rPr lang="en-US" sz="1600" dirty="0" smtClean="0"/>
              <a:t>Watch the Top 10 VMware Myths video at </a:t>
            </a:r>
            <a:br>
              <a:rPr lang="en-US" sz="1600" dirty="0" smtClean="0"/>
            </a:br>
            <a:r>
              <a:rPr lang="en-US" sz="1600" u="sng" dirty="0" smtClean="0">
                <a:hlinkClick r:id="rId6"/>
              </a:rPr>
              <a:t>www.microsoft.com/vmwarecompare</a:t>
            </a:r>
            <a:endParaRPr lang="en-US" sz="1600" dirty="0" smtClean="0"/>
          </a:p>
        </p:txBody>
      </p:sp>
      <p:sp>
        <p:nvSpPr>
          <p:cNvPr id="2" name="Title 1"/>
          <p:cNvSpPr>
            <a:spLocks noGrp="1"/>
          </p:cNvSpPr>
          <p:nvPr>
            <p:ph type="title"/>
          </p:nvPr>
        </p:nvSpPr>
        <p:spPr/>
        <p:txBody>
          <a:bodyPr/>
          <a:lstStyle/>
          <a:p>
            <a:r>
              <a:rPr lang="en-US" smtClean="0"/>
              <a:t>Take the Next Step</a:t>
            </a:r>
            <a:endParaRPr lang="en-US"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25</a:t>
            </a:fld>
            <a:endParaRPr lang="en-US" dirty="0"/>
          </a:p>
        </p:txBody>
      </p:sp>
      <p:pic>
        <p:nvPicPr>
          <p:cNvPr id="10242" name="Picture 2"/>
          <p:cNvPicPr>
            <a:picLocks noChangeAspect="1" noChangeArrowheads="1"/>
          </p:cNvPicPr>
          <p:nvPr/>
        </p:nvPicPr>
        <p:blipFill>
          <a:blip r:embed="rId7" cstate="print"/>
          <a:srcRect l="14690" r="10197"/>
          <a:stretch>
            <a:fillRect/>
          </a:stretch>
        </p:blipFill>
        <p:spPr bwMode="auto">
          <a:xfrm>
            <a:off x="5929313" y="4135510"/>
            <a:ext cx="2875467" cy="253675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sp>
        <p:nvSpPr>
          <p:cNvPr id="6" name="TextBox 5"/>
          <p:cNvSpPr txBox="1"/>
          <p:nvPr/>
        </p:nvSpPr>
        <p:spPr>
          <a:xfrm>
            <a:off x="228600" y="5905500"/>
            <a:ext cx="5689600" cy="369332"/>
          </a:xfrm>
          <a:prstGeom prst="rect">
            <a:avLst/>
          </a:prstGeom>
          <a:noFill/>
        </p:spPr>
        <p:txBody>
          <a:bodyPr wrap="square" rtlCol="0">
            <a:spAutoFit/>
          </a:bodyPr>
          <a:lstStyle/>
          <a:p>
            <a:r>
              <a:rPr lang="en-US" sz="900" dirty="0" smtClean="0"/>
              <a:t>This material is provided for informational purposes only. Microsoft makes no warranties, express or implied. ©2009 Microsoft Corporation.</a:t>
            </a:r>
            <a:endParaRPr lang="en-US" sz="9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2402808" y="1295400"/>
            <a:ext cx="2031435" cy="4495800"/>
          </a:xfrm>
          <a:prstGeom prst="roundRect">
            <a:avLst>
              <a:gd name="adj" fmla="val 13686"/>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rgbClr val="050595"/>
              </a:buClr>
              <a:buSzPct val="95000"/>
              <a:buFontTx/>
              <a:buBlip>
                <a:blip r:embed="rId3"/>
              </a:buBlip>
              <a:tabLst>
                <a:tab pos="514476" algn="l"/>
              </a:tabLst>
              <a:defRPr/>
            </a:pPr>
            <a:endParaRPr lang="en-US" sz="1600" dirty="0"/>
          </a:p>
        </p:txBody>
      </p:sp>
      <p:sp>
        <p:nvSpPr>
          <p:cNvPr id="2" name="Title 1"/>
          <p:cNvSpPr>
            <a:spLocks noGrp="1"/>
          </p:cNvSpPr>
          <p:nvPr>
            <p:ph type="title"/>
          </p:nvPr>
        </p:nvSpPr>
        <p:spPr>
          <a:xfrm>
            <a:off x="295275" y="353482"/>
            <a:ext cx="7934325" cy="618068"/>
          </a:xfrm>
        </p:spPr>
        <p:txBody>
          <a:bodyPr>
            <a:normAutofit fontScale="90000"/>
          </a:bodyPr>
          <a:lstStyle/>
          <a:p>
            <a:r>
              <a:rPr lang="en-US" dirty="0" smtClean="0"/>
              <a:t>Why Customers are Excited about </a:t>
            </a:r>
            <a:br>
              <a:rPr lang="en-US" dirty="0" smtClean="0"/>
            </a:br>
            <a:r>
              <a:rPr lang="en-US" dirty="0" smtClean="0"/>
              <a:t>Microsoft Virtualization</a:t>
            </a:r>
            <a:endParaRPr lang="en-US" dirty="0"/>
          </a:p>
        </p:txBody>
      </p:sp>
      <p:sp>
        <p:nvSpPr>
          <p:cNvPr id="60" name="Rectangle 59"/>
          <p:cNvSpPr/>
          <p:nvPr/>
        </p:nvSpPr>
        <p:spPr>
          <a:xfrm>
            <a:off x="2381249" y="1456774"/>
            <a:ext cx="2019301" cy="707882"/>
          </a:xfrm>
          <a:prstGeom prst="rect">
            <a:avLst/>
          </a:prstGeom>
          <a:noFill/>
          <a:effectLst/>
        </p:spPr>
        <p:txBody>
          <a:bodyPr wrap="square" lIns="91436" tIns="45718" rIns="91436" bIns="45718">
            <a:spAutoFit/>
          </a:bodyPr>
          <a:lstStyle/>
          <a:p>
            <a:pPr algn="ctr" defTabSz="914363" rtl="0">
              <a:defRPr/>
            </a:pPr>
            <a:r>
              <a:rPr lang="en-US" sz="2000" kern="1200" spc="-150" dirty="0">
                <a:ln w="18415" cmpd="sng">
                  <a:noFill/>
                  <a:prstDash val="solid"/>
                </a:ln>
                <a:ea typeface="+mn-ea"/>
                <a:cs typeface="+mn-cs"/>
              </a:rPr>
              <a:t>Data center </a:t>
            </a:r>
            <a:r>
              <a:rPr lang="en-US" sz="2000" kern="1200" spc="-150" dirty="0" smtClean="0">
                <a:ln w="18415" cmpd="sng">
                  <a:noFill/>
                  <a:prstDash val="solid"/>
                </a:ln>
                <a:ea typeface="+mn-ea"/>
                <a:cs typeface="+mn-cs"/>
              </a:rPr>
              <a:t/>
            </a:r>
            <a:br>
              <a:rPr lang="en-US" sz="2000" kern="1200" spc="-150" dirty="0" smtClean="0">
                <a:ln w="18415" cmpd="sng">
                  <a:noFill/>
                  <a:prstDash val="solid"/>
                </a:ln>
                <a:ea typeface="+mn-ea"/>
                <a:cs typeface="+mn-cs"/>
              </a:rPr>
            </a:br>
            <a:r>
              <a:rPr lang="en-US" sz="2000" kern="1200" spc="-150" dirty="0" smtClean="0">
                <a:ln w="18415" cmpd="sng">
                  <a:noFill/>
                  <a:prstDash val="solid"/>
                </a:ln>
                <a:ea typeface="+mn-ea"/>
                <a:cs typeface="+mn-cs"/>
              </a:rPr>
              <a:t>to </a:t>
            </a:r>
            <a:r>
              <a:rPr lang="en-US" sz="2000" kern="1200" spc="-150" dirty="0">
                <a:ln w="18415" cmpd="sng">
                  <a:noFill/>
                  <a:prstDash val="solid"/>
                </a:ln>
                <a:ea typeface="+mn-ea"/>
                <a:cs typeface="+mn-cs"/>
              </a:rPr>
              <a:t>desktop</a:t>
            </a:r>
          </a:p>
        </p:txBody>
      </p:sp>
      <p:pic>
        <p:nvPicPr>
          <p:cNvPr id="2051" name="Picture 3"/>
          <p:cNvPicPr>
            <a:picLocks noChangeAspect="1" noChangeArrowheads="1"/>
          </p:cNvPicPr>
          <p:nvPr/>
        </p:nvPicPr>
        <p:blipFill>
          <a:blip r:embed="rId4" cstate="print">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5" cstate="print"/>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6" cstate="screen"/>
          <a:stretch>
            <a:fillRect/>
          </a:stretch>
        </p:blipFill>
        <p:spPr bwMode="invGray">
          <a:xfrm>
            <a:off x="-6460823" y="-4724400"/>
            <a:ext cx="784267" cy="809591"/>
          </a:xfrm>
          <a:prstGeom prst="rect">
            <a:avLst/>
          </a:prstGeom>
        </p:spPr>
      </p:pic>
      <p:pic>
        <p:nvPicPr>
          <p:cNvPr id="97" name="Picture 96" descr="server.png"/>
          <p:cNvPicPr>
            <a:picLocks noChangeAspect="1"/>
          </p:cNvPicPr>
          <p:nvPr/>
        </p:nvPicPr>
        <p:blipFill>
          <a:blip r:embed="rId6" cstate="screen"/>
          <a:stretch>
            <a:fillRect/>
          </a:stretch>
        </p:blipFill>
        <p:spPr bwMode="invGray">
          <a:xfrm>
            <a:off x="-6460823" y="-4927173"/>
            <a:ext cx="784267" cy="809591"/>
          </a:xfrm>
          <a:prstGeom prst="rect">
            <a:avLst/>
          </a:prstGeom>
        </p:spPr>
      </p:pic>
      <p:pic>
        <p:nvPicPr>
          <p:cNvPr id="98" name="Picture 97" descr="Virtual App.png"/>
          <p:cNvPicPr>
            <a:picLocks noChangeAspect="1"/>
          </p:cNvPicPr>
          <p:nvPr/>
        </p:nvPicPr>
        <p:blipFill>
          <a:blip r:embed="rId7" cstate="screen"/>
          <a:stretch>
            <a:fillRect/>
          </a:stretch>
        </p:blipFill>
        <p:spPr bwMode="invGray">
          <a:xfrm>
            <a:off x="-6232164" y="-4076700"/>
            <a:ext cx="1429122" cy="1186845"/>
          </a:xfrm>
          <a:prstGeom prst="rect">
            <a:avLst/>
          </a:prstGeom>
        </p:spPr>
      </p:pic>
      <p:pic>
        <p:nvPicPr>
          <p:cNvPr id="2052" name="Picture 4"/>
          <p:cNvPicPr>
            <a:picLocks noChangeAspect="1" noChangeArrowheads="1"/>
          </p:cNvPicPr>
          <p:nvPr/>
        </p:nvPicPr>
        <p:blipFill>
          <a:blip r:embed="rId8" cstate="print"/>
          <a:stretch>
            <a:fillRect/>
          </a:stretch>
        </p:blipFill>
        <p:spPr bwMode="auto">
          <a:xfrm>
            <a:off x="2757316" y="2266951"/>
            <a:ext cx="1322418" cy="1324344"/>
          </a:xfrm>
          <a:prstGeom prst="rect">
            <a:avLst/>
          </a:prstGeom>
          <a:noFill/>
          <a:ln>
            <a:noFill/>
          </a:ln>
        </p:spPr>
      </p:pic>
      <p:sp>
        <p:nvSpPr>
          <p:cNvPr id="46" name="Rounded Rectangle 4"/>
          <p:cNvSpPr/>
          <p:nvPr/>
        </p:nvSpPr>
        <p:spPr>
          <a:xfrm>
            <a:off x="2329674" y="3883652"/>
            <a:ext cx="2177702" cy="575495"/>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a:solidFill>
                  <a:schemeClr val="tx1"/>
                </a:solidFill>
                <a:ea typeface="+mn-ea"/>
                <a:cs typeface="+mn-cs"/>
              </a:rPr>
              <a:t>Full range of products &amp; solutions</a:t>
            </a:r>
          </a:p>
        </p:txBody>
      </p:sp>
      <p:sp>
        <p:nvSpPr>
          <p:cNvPr id="49" name="Rounded Rectangle 8"/>
          <p:cNvSpPr/>
          <p:nvPr/>
        </p:nvSpPr>
        <p:spPr>
          <a:xfrm>
            <a:off x="2329674" y="4530028"/>
            <a:ext cx="2177702" cy="575495"/>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a:solidFill>
                  <a:schemeClr val="tx1"/>
                </a:solidFill>
                <a:ea typeface="+mn-ea"/>
                <a:cs typeface="+mn-cs"/>
              </a:rPr>
              <a:t>Large partner eco-system</a:t>
            </a:r>
          </a:p>
        </p:txBody>
      </p:sp>
      <p:sp>
        <p:nvSpPr>
          <p:cNvPr id="63" name="Rounded Rectangle 62"/>
          <p:cNvSpPr/>
          <p:nvPr/>
        </p:nvSpPr>
        <p:spPr bwMode="auto">
          <a:xfrm>
            <a:off x="4713222" y="1295400"/>
            <a:ext cx="2031435" cy="4495800"/>
          </a:xfrm>
          <a:prstGeom prst="roundRect">
            <a:avLst>
              <a:gd name="adj" fmla="val 13686"/>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rgbClr val="050595"/>
              </a:buClr>
              <a:buSzPct val="95000"/>
              <a:buFontTx/>
              <a:buBlip>
                <a:blip r:embed="rId3"/>
              </a:buBlip>
              <a:tabLst>
                <a:tab pos="514476" algn="l"/>
              </a:tabLst>
              <a:defRPr/>
            </a:pPr>
            <a:endParaRPr lang="en-US" sz="1600" dirty="0"/>
          </a:p>
        </p:txBody>
      </p:sp>
      <p:sp>
        <p:nvSpPr>
          <p:cNvPr id="61" name="Rectangle 60"/>
          <p:cNvSpPr/>
          <p:nvPr/>
        </p:nvSpPr>
        <p:spPr>
          <a:xfrm>
            <a:off x="4705350" y="1476767"/>
            <a:ext cx="2019300" cy="728978"/>
          </a:xfrm>
          <a:prstGeom prst="rect">
            <a:avLst/>
          </a:prstGeom>
          <a:noFill/>
          <a:effectLst/>
        </p:spPr>
        <p:txBody>
          <a:bodyPr wrap="square" lIns="91436" tIns="45718" rIns="91436" bIns="45718">
            <a:spAutoFit/>
          </a:bodyPr>
          <a:lstStyle/>
          <a:p>
            <a:pPr algn="ctr" defTabSz="914363" rtl="0">
              <a:lnSpc>
                <a:spcPts val="2600"/>
              </a:lnSpc>
              <a:defRPr/>
            </a:pPr>
            <a:r>
              <a:rPr lang="en-US" sz="2000" kern="1200" spc="-150" dirty="0" smtClean="0">
                <a:ln w="18415" cmpd="sng">
                  <a:noFill/>
                  <a:prstDash val="solid"/>
                </a:ln>
                <a:ea typeface="+mn-ea"/>
                <a:cs typeface="+mn-cs"/>
              </a:rPr>
              <a:t>End-to-End Management </a:t>
            </a:r>
            <a:endParaRPr lang="en-US" sz="2000" kern="1200" spc="-150" dirty="0">
              <a:ln w="18415" cmpd="sng">
                <a:noFill/>
                <a:prstDash val="solid"/>
              </a:ln>
              <a:ea typeface="+mn-ea"/>
              <a:cs typeface="+mn-cs"/>
            </a:endParaRPr>
          </a:p>
        </p:txBody>
      </p:sp>
      <p:grpSp>
        <p:nvGrpSpPr>
          <p:cNvPr id="3" name="Group 70"/>
          <p:cNvGrpSpPr>
            <a:grpSpLocks noChangeAspect="1"/>
          </p:cNvGrpSpPr>
          <p:nvPr/>
        </p:nvGrpSpPr>
        <p:grpSpPr>
          <a:xfrm>
            <a:off x="4972050" y="2403734"/>
            <a:ext cx="1245649" cy="1048695"/>
            <a:chOff x="-2594339" y="1952624"/>
            <a:chExt cx="2432414" cy="1376364"/>
          </a:xfrm>
        </p:grpSpPr>
        <p:pic>
          <p:nvPicPr>
            <p:cNvPr id="72" name="Picture 71" descr="Connected.png"/>
            <p:cNvPicPr>
              <a:picLocks noChangeAspect="1"/>
            </p:cNvPicPr>
            <p:nvPr/>
          </p:nvPicPr>
          <p:blipFill>
            <a:blip r:embed="rId9" cstate="print"/>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9" cstate="print"/>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9" cstate="print"/>
            <a:stretch>
              <a:fillRect/>
            </a:stretch>
          </p:blipFill>
          <p:spPr bwMode="auto">
            <a:xfrm>
              <a:off x="-1156064" y="1952624"/>
              <a:ext cx="851263" cy="879877"/>
            </a:xfrm>
            <a:prstGeom prst="rect">
              <a:avLst/>
            </a:prstGeom>
            <a:noFill/>
            <a:ln>
              <a:noFill/>
            </a:ln>
            <a:effectLst/>
          </p:spPr>
        </p:pic>
        <p:grpSp>
          <p:nvGrpSpPr>
            <p:cNvPr id="4" name="Group 39"/>
            <p:cNvGrpSpPr/>
            <p:nvPr/>
          </p:nvGrpSpPr>
          <p:grpSpPr>
            <a:xfrm>
              <a:off x="-2191220" y="2689973"/>
              <a:ext cx="2029300" cy="639015"/>
              <a:chOff x="-2362670" y="2766173"/>
              <a:chExt cx="2029300" cy="639015"/>
            </a:xfrm>
          </p:grpSpPr>
          <p:grpSp>
            <p:nvGrpSpPr>
              <p:cNvPr id="5"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10" cstate="print"/>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10" cstate="print"/>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10" cstate="print"/>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10" cstate="print"/>
                <a:stretch>
                  <a:fillRect/>
                </a:stretch>
              </p:blipFill>
              <p:spPr bwMode="auto">
                <a:xfrm>
                  <a:off x="7609489" y="5267206"/>
                  <a:ext cx="667103" cy="912878"/>
                </a:xfrm>
                <a:prstGeom prst="rect">
                  <a:avLst/>
                </a:prstGeom>
                <a:noFill/>
                <a:ln>
                  <a:noFill/>
                </a:ln>
                <a:effectLst/>
              </p:spPr>
            </p:pic>
          </p:grpSp>
          <p:grpSp>
            <p:nvGrpSpPr>
              <p:cNvPr id="6"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10" cstate="print"/>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10" cstate="print"/>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10" cstate="print"/>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10" cstate="print"/>
                <a:stretch>
                  <a:fillRect/>
                </a:stretch>
              </p:blipFill>
              <p:spPr bwMode="auto">
                <a:xfrm>
                  <a:off x="7609489" y="5267206"/>
                  <a:ext cx="667103" cy="912878"/>
                </a:xfrm>
                <a:prstGeom prst="rect">
                  <a:avLst/>
                </a:prstGeom>
                <a:noFill/>
                <a:ln>
                  <a:noFill/>
                </a:ln>
                <a:effectLst/>
              </p:spPr>
            </p:pic>
          </p:grpSp>
        </p:grpSp>
      </p:grpSp>
      <p:sp>
        <p:nvSpPr>
          <p:cNvPr id="56" name="Rounded Rectangle 10"/>
          <p:cNvSpPr/>
          <p:nvPr/>
        </p:nvSpPr>
        <p:spPr>
          <a:xfrm>
            <a:off x="4620828" y="3893079"/>
            <a:ext cx="2216223" cy="571902"/>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kern="1200" dirty="0">
                <a:solidFill>
                  <a:schemeClr val="tx1"/>
                </a:solidFill>
                <a:ea typeface="+mn-ea"/>
                <a:cs typeface="+mn-cs"/>
              </a:rPr>
              <a:t>Physical and </a:t>
            </a:r>
            <a:r>
              <a:rPr lang="en-US" sz="1600" dirty="0" smtClean="0">
                <a:solidFill>
                  <a:schemeClr val="tx1"/>
                </a:solidFill>
              </a:rPr>
              <a:t>Virtual   </a:t>
            </a:r>
            <a:r>
              <a:rPr lang="en-US" sz="1400" kern="1200" dirty="0" smtClean="0">
                <a:solidFill>
                  <a:schemeClr val="tx1"/>
                </a:solidFill>
                <a:ea typeface="+mn-ea"/>
                <a:cs typeface="+mn-cs"/>
              </a:rPr>
              <a:t>&amp; </a:t>
            </a:r>
            <a:r>
              <a:rPr lang="en-US" sz="1400" kern="1200" dirty="0">
                <a:solidFill>
                  <a:schemeClr val="tx1"/>
                </a:solidFill>
                <a:ea typeface="+mn-ea"/>
                <a:cs typeface="+mn-cs"/>
              </a:rPr>
              <a:t>Cross-hypervisor</a:t>
            </a:r>
          </a:p>
        </p:txBody>
      </p:sp>
      <p:sp>
        <p:nvSpPr>
          <p:cNvPr id="58" name="Rounded Rectangle 14"/>
          <p:cNvSpPr/>
          <p:nvPr/>
        </p:nvSpPr>
        <p:spPr>
          <a:xfrm>
            <a:off x="4620828" y="4520796"/>
            <a:ext cx="2216223" cy="571902"/>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kern="1200" dirty="0">
                <a:solidFill>
                  <a:schemeClr val="tx1"/>
                </a:solidFill>
                <a:ea typeface="+mn-ea"/>
                <a:cs typeface="+mn-cs"/>
              </a:rPr>
              <a:t>Interoperability</a:t>
            </a:r>
          </a:p>
        </p:txBody>
      </p:sp>
      <p:sp>
        <p:nvSpPr>
          <p:cNvPr id="42" name="Rounded Rectangle 41"/>
          <p:cNvSpPr/>
          <p:nvPr/>
        </p:nvSpPr>
        <p:spPr bwMode="auto">
          <a:xfrm>
            <a:off x="122228" y="1295400"/>
            <a:ext cx="2031435" cy="4495800"/>
          </a:xfrm>
          <a:prstGeom prst="roundRect">
            <a:avLst>
              <a:gd name="adj" fmla="val 13686"/>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rgbClr val="050595"/>
              </a:buClr>
              <a:buSzPct val="95000"/>
              <a:buFontTx/>
              <a:buBlip>
                <a:blip r:embed="rId3"/>
              </a:buBlip>
              <a:tabLst>
                <a:tab pos="514476" algn="l"/>
              </a:tabLst>
              <a:defRPr/>
            </a:pPr>
            <a:endParaRPr lang="en-US" sz="1600" dirty="0"/>
          </a:p>
        </p:txBody>
      </p:sp>
      <p:sp>
        <p:nvSpPr>
          <p:cNvPr id="43" name="Rectangle 42"/>
          <p:cNvSpPr/>
          <p:nvPr/>
        </p:nvSpPr>
        <p:spPr>
          <a:xfrm>
            <a:off x="95250" y="1466201"/>
            <a:ext cx="2057400" cy="707882"/>
          </a:xfrm>
          <a:prstGeom prst="rect">
            <a:avLst/>
          </a:prstGeom>
          <a:noFill/>
          <a:effectLst/>
        </p:spPr>
        <p:txBody>
          <a:bodyPr wrap="square" lIns="91436" tIns="45718" rIns="91436" bIns="45718">
            <a:spAutoFit/>
          </a:bodyPr>
          <a:lstStyle/>
          <a:p>
            <a:pPr algn="ctr" defTabSz="914363" rtl="0">
              <a:defRPr/>
            </a:pPr>
            <a:r>
              <a:rPr lang="en-US" sz="2000" kern="1200" spc="-150" dirty="0">
                <a:ln w="18415" cmpd="sng">
                  <a:noFill/>
                  <a:prstDash val="solid"/>
                </a:ln>
                <a:ea typeface="+mn-ea"/>
                <a:cs typeface="+mn-cs"/>
              </a:rPr>
              <a:t>It’s the Platform </a:t>
            </a:r>
            <a:r>
              <a:rPr lang="en-US" sz="2000" kern="1200" spc="-150" dirty="0" smtClean="0">
                <a:ln w="18415" cmpd="sng">
                  <a:noFill/>
                  <a:prstDash val="solid"/>
                </a:ln>
                <a:ea typeface="+mn-ea"/>
                <a:cs typeface="+mn-cs"/>
              </a:rPr>
              <a:t/>
            </a:r>
            <a:br>
              <a:rPr lang="en-US" sz="2000" kern="1200" spc="-150" dirty="0" smtClean="0">
                <a:ln w="18415" cmpd="sng">
                  <a:noFill/>
                  <a:prstDash val="solid"/>
                </a:ln>
                <a:ea typeface="+mn-ea"/>
                <a:cs typeface="+mn-cs"/>
              </a:rPr>
            </a:br>
            <a:r>
              <a:rPr lang="en-US" sz="2000" kern="1200" spc="-150" dirty="0" smtClean="0">
                <a:ln w="18415" cmpd="sng">
                  <a:noFill/>
                  <a:prstDash val="solid"/>
                </a:ln>
                <a:ea typeface="+mn-ea"/>
                <a:cs typeface="+mn-cs"/>
              </a:rPr>
              <a:t>you </a:t>
            </a:r>
            <a:r>
              <a:rPr lang="en-US" sz="2000" kern="1200" spc="-150" dirty="0">
                <a:ln w="18415" cmpd="sng">
                  <a:noFill/>
                  <a:prstDash val="solid"/>
                </a:ln>
                <a:ea typeface="+mn-ea"/>
                <a:cs typeface="+mn-cs"/>
              </a:rPr>
              <a:t>know</a:t>
            </a:r>
          </a:p>
        </p:txBody>
      </p:sp>
      <p:pic>
        <p:nvPicPr>
          <p:cNvPr id="44" name="Picture 43" descr="C:\Program Files\Microsoft Resource DVD Artwork\DVD_ART\BoxShots_Logos\Windows Server Code Name Longhorn\Windows Server Longhorn v logo.png"/>
          <p:cNvPicPr>
            <a:picLocks noChangeAspect="1" noChangeArrowheads="1"/>
          </p:cNvPicPr>
          <p:nvPr/>
        </p:nvPicPr>
        <p:blipFill>
          <a:blip r:embed="rId11" cstate="print"/>
          <a:srcRect l="20783" r="44546" b="45645"/>
          <a:stretch>
            <a:fillRect/>
          </a:stretch>
        </p:blipFill>
        <p:spPr bwMode="auto">
          <a:xfrm>
            <a:off x="435828" y="2362200"/>
            <a:ext cx="1213736" cy="1020326"/>
          </a:xfrm>
          <a:prstGeom prst="rect">
            <a:avLst/>
          </a:prstGeom>
          <a:noFill/>
          <a:ln>
            <a:noFill/>
          </a:ln>
        </p:spPr>
      </p:pic>
      <p:sp>
        <p:nvSpPr>
          <p:cNvPr id="45" name="Rounded Rectangle 18"/>
          <p:cNvSpPr/>
          <p:nvPr/>
        </p:nvSpPr>
        <p:spPr>
          <a:xfrm>
            <a:off x="38500" y="4509422"/>
            <a:ext cx="2198890" cy="556217"/>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a:solidFill>
                  <a:schemeClr val="tx1"/>
                </a:solidFill>
                <a:ea typeface="+mn-ea"/>
                <a:cs typeface="+mn-cs"/>
              </a:rPr>
              <a:t>Tools </a:t>
            </a:r>
            <a:br>
              <a:rPr lang="en-US" sz="1400" kern="1200" dirty="0">
                <a:solidFill>
                  <a:schemeClr val="tx1"/>
                </a:solidFill>
                <a:ea typeface="+mn-ea"/>
                <a:cs typeface="+mn-cs"/>
              </a:rPr>
            </a:br>
            <a:r>
              <a:rPr lang="en-US" sz="1400" kern="1200" dirty="0">
                <a:solidFill>
                  <a:schemeClr val="tx1"/>
                </a:solidFill>
                <a:ea typeface="+mn-ea"/>
                <a:cs typeface="+mn-cs"/>
              </a:rPr>
              <a:t>you know</a:t>
            </a:r>
          </a:p>
        </p:txBody>
      </p:sp>
      <p:sp>
        <p:nvSpPr>
          <p:cNvPr id="54" name="Rounded Rectangle 24"/>
          <p:cNvSpPr/>
          <p:nvPr/>
        </p:nvSpPr>
        <p:spPr>
          <a:xfrm>
            <a:off x="38500" y="3868072"/>
            <a:ext cx="2198890" cy="556217"/>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a:solidFill>
                  <a:schemeClr val="tx1"/>
                </a:solidFill>
                <a:ea typeface="+mn-ea"/>
                <a:cs typeface="+mn-cs"/>
              </a:rPr>
              <a:t>Key feature </a:t>
            </a:r>
            <a:br>
              <a:rPr lang="en-US" sz="1400" kern="1200" dirty="0">
                <a:solidFill>
                  <a:schemeClr val="tx1"/>
                </a:solidFill>
                <a:ea typeface="+mn-ea"/>
                <a:cs typeface="+mn-cs"/>
              </a:rPr>
            </a:br>
            <a:r>
              <a:rPr lang="en-US" sz="1400" kern="1200" dirty="0">
                <a:solidFill>
                  <a:schemeClr val="tx1"/>
                </a:solidFill>
                <a:ea typeface="+mn-ea"/>
                <a:cs typeface="+mn-cs"/>
              </a:rPr>
              <a:t>of platform</a:t>
            </a:r>
          </a:p>
        </p:txBody>
      </p:sp>
      <p:sp>
        <p:nvSpPr>
          <p:cNvPr id="50" name="Rounded Rectangle 49"/>
          <p:cNvSpPr/>
          <p:nvPr/>
        </p:nvSpPr>
        <p:spPr bwMode="auto">
          <a:xfrm>
            <a:off x="6984824" y="1295400"/>
            <a:ext cx="2031435" cy="4495800"/>
          </a:xfrm>
          <a:prstGeom prst="roundRect">
            <a:avLst>
              <a:gd name="adj" fmla="val 13686"/>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rgbClr val="050595"/>
              </a:buClr>
              <a:buSzPct val="95000"/>
              <a:buFontTx/>
              <a:buBlip>
                <a:blip r:embed="rId3"/>
              </a:buBlip>
              <a:tabLst>
                <a:tab pos="514476" algn="l"/>
              </a:tabLst>
              <a:defRPr/>
            </a:pPr>
            <a:endParaRPr lang="en-US" sz="1600" dirty="0"/>
          </a:p>
        </p:txBody>
      </p:sp>
      <p:sp>
        <p:nvSpPr>
          <p:cNvPr id="62" name="Rectangle 61"/>
          <p:cNvSpPr/>
          <p:nvPr/>
        </p:nvSpPr>
        <p:spPr>
          <a:xfrm>
            <a:off x="7057321" y="1412912"/>
            <a:ext cx="1886441" cy="707882"/>
          </a:xfrm>
          <a:prstGeom prst="rect">
            <a:avLst/>
          </a:prstGeom>
          <a:noFill/>
          <a:effectLst/>
        </p:spPr>
        <p:txBody>
          <a:bodyPr wrap="square" lIns="91436" tIns="45718" rIns="91436" bIns="45718">
            <a:spAutoFit/>
          </a:bodyPr>
          <a:lstStyle/>
          <a:p>
            <a:pPr algn="ctr" defTabSz="914363" rtl="0">
              <a:defRPr/>
            </a:pPr>
            <a:r>
              <a:rPr lang="en-US" sz="2000" kern="1200" spc="-150" dirty="0">
                <a:ln w="18415" cmpd="sng">
                  <a:noFill/>
                  <a:prstDash val="solid"/>
                </a:ln>
                <a:ea typeface="+mn-ea"/>
                <a:cs typeface="+mn-cs"/>
              </a:rPr>
              <a:t>Best </a:t>
            </a:r>
            <a:r>
              <a:rPr lang="en-US" sz="2000" kern="1200" spc="-150" dirty="0" smtClean="0">
                <a:ln w="18415" cmpd="sng">
                  <a:noFill/>
                  <a:prstDash val="solid"/>
                </a:ln>
                <a:ea typeface="+mn-ea"/>
                <a:cs typeface="+mn-cs"/>
              </a:rPr>
              <a:t/>
            </a:r>
            <a:br>
              <a:rPr lang="en-US" sz="2000" kern="1200" spc="-150" dirty="0" smtClean="0">
                <a:ln w="18415" cmpd="sng">
                  <a:noFill/>
                  <a:prstDash val="solid"/>
                </a:ln>
                <a:ea typeface="+mn-ea"/>
                <a:cs typeface="+mn-cs"/>
              </a:rPr>
            </a:br>
            <a:r>
              <a:rPr lang="en-US" sz="2000" kern="1200" spc="-150" dirty="0" smtClean="0">
                <a:ln w="18415" cmpd="sng">
                  <a:noFill/>
                  <a:prstDash val="solid"/>
                </a:ln>
                <a:ea typeface="+mn-ea"/>
                <a:cs typeface="+mn-cs"/>
              </a:rPr>
              <a:t>TCO/ROI</a:t>
            </a:r>
            <a:endParaRPr lang="en-US" sz="2000" kern="1200" spc="-150" dirty="0">
              <a:ln w="18415" cmpd="sng">
                <a:noFill/>
                <a:prstDash val="solid"/>
              </a:ln>
              <a:ea typeface="+mn-ea"/>
              <a:cs typeface="+mn-cs"/>
            </a:endParaRPr>
          </a:p>
        </p:txBody>
      </p:sp>
      <p:pic>
        <p:nvPicPr>
          <p:cNvPr id="2053" name="Picture 5" descr="C:\Users\marklin\Documents\Presentation_goodies\Shapes and Graphics\Charts and Graphs\line chart\graph icon green.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7368346" y="2362201"/>
            <a:ext cx="1264390" cy="1018318"/>
          </a:xfrm>
          <a:prstGeom prst="rect">
            <a:avLst/>
          </a:prstGeom>
          <a:noFill/>
        </p:spPr>
      </p:pic>
      <p:sp>
        <p:nvSpPr>
          <p:cNvPr id="51" name="Rounded Rectangle 18"/>
          <p:cNvSpPr/>
          <p:nvPr/>
        </p:nvSpPr>
        <p:spPr>
          <a:xfrm>
            <a:off x="6901096" y="3689351"/>
            <a:ext cx="2198890" cy="556217"/>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smtClean="0">
                <a:solidFill>
                  <a:schemeClr val="tx1"/>
                </a:solidFill>
                <a:ea typeface="+mn-ea"/>
                <a:cs typeface="+mn-cs"/>
              </a:rPr>
              <a:t>1/6th </a:t>
            </a:r>
            <a:r>
              <a:rPr lang="en-US" sz="1400" kern="1200" dirty="0">
                <a:solidFill>
                  <a:schemeClr val="tx1"/>
                </a:solidFill>
                <a:ea typeface="+mn-ea"/>
                <a:cs typeface="+mn-cs"/>
              </a:rPr>
              <a:t>the </a:t>
            </a:r>
            <a:r>
              <a:rPr lang="en-US" sz="1400" kern="1200" dirty="0" smtClean="0">
                <a:solidFill>
                  <a:schemeClr val="tx1"/>
                </a:solidFill>
                <a:ea typeface="+mn-ea"/>
                <a:cs typeface="+mn-cs"/>
              </a:rPr>
              <a:t/>
            </a:r>
            <a:br>
              <a:rPr lang="en-US" sz="1400" kern="1200" dirty="0" smtClean="0">
                <a:solidFill>
                  <a:schemeClr val="tx1"/>
                </a:solidFill>
                <a:ea typeface="+mn-ea"/>
                <a:cs typeface="+mn-cs"/>
              </a:rPr>
            </a:br>
            <a:r>
              <a:rPr lang="en-US" sz="1400" kern="1200" dirty="0" smtClean="0">
                <a:solidFill>
                  <a:schemeClr val="tx1"/>
                </a:solidFill>
                <a:ea typeface="+mn-ea"/>
                <a:cs typeface="+mn-cs"/>
              </a:rPr>
              <a:t>price upfront</a:t>
            </a:r>
            <a:endParaRPr lang="en-US" sz="1400" kern="1200" dirty="0">
              <a:solidFill>
                <a:schemeClr val="tx1"/>
              </a:solidFill>
              <a:ea typeface="+mn-ea"/>
              <a:cs typeface="+mn-cs"/>
            </a:endParaRPr>
          </a:p>
        </p:txBody>
      </p:sp>
      <p:sp>
        <p:nvSpPr>
          <p:cNvPr id="52" name="Rounded Rectangle 22"/>
          <p:cNvSpPr/>
          <p:nvPr/>
        </p:nvSpPr>
        <p:spPr>
          <a:xfrm>
            <a:off x="6901096" y="4318000"/>
            <a:ext cx="2198890" cy="558800"/>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smtClean="0">
                <a:solidFill>
                  <a:schemeClr val="tx1"/>
                </a:solidFill>
                <a:ea typeface="+mn-ea"/>
                <a:cs typeface="+mn-cs"/>
              </a:rPr>
              <a:t>Significant Savings</a:t>
            </a:r>
            <a:endParaRPr lang="en-US" sz="1400" kern="1200" dirty="0">
              <a:solidFill>
                <a:schemeClr val="tx1"/>
              </a:solidFill>
              <a:ea typeface="+mn-ea"/>
              <a:cs typeface="+mn-cs"/>
            </a:endParaRPr>
          </a:p>
        </p:txBody>
      </p:sp>
      <p:sp>
        <p:nvSpPr>
          <p:cNvPr id="47" name="Rounded Rectangle 22"/>
          <p:cNvSpPr/>
          <p:nvPr/>
        </p:nvSpPr>
        <p:spPr>
          <a:xfrm>
            <a:off x="6901096" y="4953000"/>
            <a:ext cx="2198890" cy="558800"/>
          </a:xfrm>
          <a:prstGeom prst="roundRect">
            <a:avLst/>
          </a:prstGeom>
          <a:solidFill>
            <a:srgbClr val="FFFFFF">
              <a:alpha val="60000"/>
            </a:srgbClr>
          </a:soli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kern="1200" dirty="0">
                <a:solidFill>
                  <a:schemeClr val="tx1"/>
                </a:solidFill>
                <a:ea typeface="+mn-ea"/>
                <a:cs typeface="+mn-cs"/>
              </a:rPr>
              <a:t>Lower ongoing costs</a:t>
            </a:r>
          </a:p>
        </p:txBody>
      </p:sp>
      <p:sp>
        <p:nvSpPr>
          <p:cNvPr id="48" name="Slide Number Placeholder 47"/>
          <p:cNvSpPr>
            <a:spLocks noGrp="1"/>
          </p:cNvSpPr>
          <p:nvPr>
            <p:ph type="sldNum" sz="quarter" idx="12"/>
          </p:nvPr>
        </p:nvSpPr>
        <p:spPr/>
        <p:txBody>
          <a:bodyPr/>
          <a:lstStyle/>
          <a:p>
            <a:fld id="{AFCF9B66-B481-409E-8814-1EB36BDD7850}" type="slidenum">
              <a:rPr lang="en-US" smtClean="0"/>
              <a:pPr/>
              <a:t>3</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06849420Small.jpg"/>
          <p:cNvPicPr>
            <a:picLocks noChangeAspect="1"/>
          </p:cNvPicPr>
          <p:nvPr/>
        </p:nvPicPr>
        <p:blipFill>
          <a:blip r:embed="rId3" cstate="print"/>
          <a:stretch>
            <a:fillRect/>
          </a:stretch>
        </p:blipFill>
        <p:spPr>
          <a:xfrm>
            <a:off x="0" y="1665807"/>
            <a:ext cx="9144000" cy="3526386"/>
          </a:xfrm>
          <a:prstGeom prst="rect">
            <a:avLst/>
          </a:prstGeom>
        </p:spPr>
      </p:pic>
      <p:sp>
        <p:nvSpPr>
          <p:cNvPr id="15" name="Rectangle 14"/>
          <p:cNvSpPr/>
          <p:nvPr/>
        </p:nvSpPr>
        <p:spPr bwMode="white">
          <a:xfrm>
            <a:off x="0" y="1466850"/>
            <a:ext cx="8648700" cy="4057650"/>
          </a:xfrm>
          <a:prstGeom prst="rect">
            <a:avLst/>
          </a:prstGeom>
          <a:gradFill flip="none" rotWithShape="1">
            <a:gsLst>
              <a:gs pos="0">
                <a:srgbClr val="FFFFFF">
                  <a:shade val="30000"/>
                  <a:satMod val="115000"/>
                  <a:alpha val="0"/>
                </a:srgbClr>
              </a:gs>
              <a:gs pos="50000">
                <a:schemeClr val="bg1">
                  <a:alpha val="68000"/>
                </a:schemeClr>
              </a:gs>
              <a:gs pos="100000">
                <a:srgbClr val="FFFFF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0132"/>
            <a:ext cx="7924800" cy="903818"/>
          </a:xfrm>
        </p:spPr>
        <p:txBody>
          <a:bodyPr>
            <a:normAutofit/>
          </a:bodyPr>
          <a:lstStyle/>
          <a:p>
            <a:r>
              <a:rPr lang="en-US" dirty="0" smtClean="0"/>
              <a:t>The Microsoft Advantage</a:t>
            </a:r>
            <a:br>
              <a:rPr lang="en-US" dirty="0" smtClean="0"/>
            </a:br>
            <a:r>
              <a:rPr lang="en-US" dirty="0" smtClean="0"/>
              <a:t>Get More, Pay Less than VMware</a:t>
            </a:r>
            <a:endParaRPr lang="en-US" dirty="0"/>
          </a:p>
        </p:txBody>
      </p:sp>
      <p:sp>
        <p:nvSpPr>
          <p:cNvPr id="3" name="Content Placeholder 2"/>
          <p:cNvSpPr>
            <a:spLocks noGrp="1"/>
          </p:cNvSpPr>
          <p:nvPr>
            <p:ph idx="1"/>
          </p:nvPr>
        </p:nvSpPr>
        <p:spPr>
          <a:xfrm>
            <a:off x="285750" y="1409700"/>
            <a:ext cx="8401050" cy="4686300"/>
          </a:xfrm>
        </p:spPr>
        <p:txBody>
          <a:bodyPr>
            <a:normAutofit/>
          </a:bodyPr>
          <a:lstStyle/>
          <a:p>
            <a:pPr>
              <a:spcBef>
                <a:spcPts val="1200"/>
              </a:spcBef>
              <a:spcAft>
                <a:spcPts val="1200"/>
              </a:spcAft>
            </a:pPr>
            <a:endParaRPr lang="en-US" sz="2000" dirty="0" smtClean="0"/>
          </a:p>
          <a:p>
            <a:pPr>
              <a:spcBef>
                <a:spcPts val="1200"/>
              </a:spcBef>
              <a:spcAft>
                <a:spcPts val="1200"/>
              </a:spcAft>
            </a:pPr>
            <a:r>
              <a:rPr lang="en-US" sz="2000" dirty="0" smtClean="0"/>
              <a:t>Built-in </a:t>
            </a:r>
            <a:r>
              <a:rPr lang="en-US" sz="2000" b="1" dirty="0" smtClean="0"/>
              <a:t>virtualization</a:t>
            </a:r>
          </a:p>
          <a:p>
            <a:pPr>
              <a:spcBef>
                <a:spcPts val="1200"/>
              </a:spcBef>
              <a:spcAft>
                <a:spcPts val="1200"/>
              </a:spcAft>
            </a:pPr>
            <a:r>
              <a:rPr lang="en-US" sz="2000" dirty="0" smtClean="0"/>
              <a:t>Extensive, unified </a:t>
            </a:r>
            <a:r>
              <a:rPr lang="en-US" sz="2000" b="1" dirty="0" smtClean="0"/>
              <a:t>management  </a:t>
            </a:r>
          </a:p>
          <a:p>
            <a:pPr>
              <a:spcBef>
                <a:spcPts val="1200"/>
              </a:spcBef>
              <a:spcAft>
                <a:spcPts val="1200"/>
              </a:spcAft>
            </a:pPr>
            <a:r>
              <a:rPr lang="en-US" sz="2000" dirty="0" smtClean="0"/>
              <a:t>Covers </a:t>
            </a:r>
            <a:r>
              <a:rPr lang="en-US" sz="2000" b="1" dirty="0" smtClean="0"/>
              <a:t>all</a:t>
            </a:r>
            <a:r>
              <a:rPr lang="en-US" sz="2000" dirty="0" smtClean="0"/>
              <a:t> the bases</a:t>
            </a:r>
          </a:p>
          <a:p>
            <a:pPr>
              <a:spcBef>
                <a:spcPts val="1200"/>
              </a:spcBef>
              <a:spcAft>
                <a:spcPts val="1200"/>
              </a:spcAft>
            </a:pPr>
            <a:r>
              <a:rPr lang="en-US" sz="2000" dirty="0" smtClean="0"/>
              <a:t>Hard cost </a:t>
            </a:r>
            <a:r>
              <a:rPr lang="en-US" sz="2000" b="1" dirty="0" smtClean="0"/>
              <a:t>savings  </a:t>
            </a:r>
          </a:p>
          <a:p>
            <a:pPr>
              <a:spcBef>
                <a:spcPts val="1200"/>
              </a:spcBef>
              <a:spcAft>
                <a:spcPts val="1200"/>
              </a:spcAft>
            </a:pPr>
            <a:r>
              <a:rPr lang="en-US" sz="2000" dirty="0" smtClean="0"/>
              <a:t>Microsoft</a:t>
            </a:r>
            <a:r>
              <a:rPr lang="en-US" sz="900" dirty="0" smtClean="0"/>
              <a:t>®</a:t>
            </a:r>
            <a:r>
              <a:rPr lang="en-US" sz="2000" dirty="0" smtClean="0"/>
              <a:t> technology </a:t>
            </a:r>
            <a:r>
              <a:rPr lang="en-US" sz="2000" b="1" dirty="0" smtClean="0"/>
              <a:t>breadth</a:t>
            </a:r>
          </a:p>
          <a:p>
            <a:pPr>
              <a:spcBef>
                <a:spcPts val="1200"/>
              </a:spcBef>
              <a:spcAft>
                <a:spcPts val="1200"/>
              </a:spcAft>
            </a:pPr>
            <a:endParaRPr lang="en-US" sz="2000"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4</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Built-in Virtualization</a:t>
            </a:r>
            <a:endParaRPr lang="en-US" dirty="0"/>
          </a:p>
        </p:txBody>
      </p:sp>
      <p:sp>
        <p:nvSpPr>
          <p:cNvPr id="3" name="Content Placeholder 2"/>
          <p:cNvSpPr>
            <a:spLocks noGrp="1"/>
          </p:cNvSpPr>
          <p:nvPr>
            <p:ph idx="1"/>
          </p:nvPr>
        </p:nvSpPr>
        <p:spPr/>
        <p:txBody>
          <a:bodyPr/>
          <a:lstStyle/>
          <a:p>
            <a:pPr>
              <a:spcBef>
                <a:spcPts val="432"/>
              </a:spcBef>
              <a:spcAft>
                <a:spcPts val="400"/>
              </a:spcAft>
            </a:pPr>
            <a:r>
              <a:rPr lang="en-US" dirty="0" smtClean="0"/>
              <a:t>Virtualization built into the operating system with                 </a:t>
            </a:r>
            <a:r>
              <a:rPr lang="en-US" b="1" dirty="0" smtClean="0"/>
              <a:t>Windows Server</a:t>
            </a:r>
            <a:r>
              <a:rPr lang="en-US" sz="900" b="1" dirty="0" smtClean="0"/>
              <a:t>®</a:t>
            </a:r>
            <a:r>
              <a:rPr lang="en-US" b="1" dirty="0" smtClean="0"/>
              <a:t> 2008 R2 Hyper-V</a:t>
            </a:r>
            <a:r>
              <a:rPr lang="en-US" sz="1500" b="1" dirty="0" smtClean="0"/>
              <a:t>™</a:t>
            </a:r>
            <a:r>
              <a:rPr lang="en-US" b="1" dirty="0" smtClean="0"/>
              <a:t> </a:t>
            </a:r>
            <a:r>
              <a:rPr lang="en-US" dirty="0" smtClean="0"/>
              <a:t>virtualization technology</a:t>
            </a:r>
          </a:p>
          <a:p>
            <a:pPr>
              <a:spcBef>
                <a:spcPts val="432"/>
              </a:spcBef>
              <a:spcAft>
                <a:spcPts val="400"/>
              </a:spcAft>
            </a:pPr>
            <a:r>
              <a:rPr lang="en-US" dirty="0" smtClean="0"/>
              <a:t>Virtualization in the management platform with the              </a:t>
            </a:r>
            <a:r>
              <a:rPr lang="en-US" b="1" dirty="0" smtClean="0"/>
              <a:t>Microsoft System Center suite </a:t>
            </a:r>
            <a:r>
              <a:rPr lang="en-US" dirty="0" smtClean="0"/>
              <a:t>of solutions</a:t>
            </a:r>
          </a:p>
          <a:p>
            <a:pPr>
              <a:spcBef>
                <a:spcPts val="432"/>
              </a:spcBef>
              <a:spcAft>
                <a:spcPts val="400"/>
              </a:spcAft>
            </a:pPr>
            <a:r>
              <a:rPr lang="en-US" b="1" dirty="0" smtClean="0"/>
              <a:t>Three</a:t>
            </a:r>
            <a:r>
              <a:rPr lang="en-US" dirty="0" smtClean="0"/>
              <a:t> layers versus four</a:t>
            </a:r>
          </a:p>
          <a:p>
            <a:pPr>
              <a:spcBef>
                <a:spcPts val="432"/>
              </a:spcBef>
              <a:spcAft>
                <a:spcPts val="400"/>
              </a:spcAft>
            </a:pPr>
            <a:r>
              <a:rPr lang="en-US" b="1" dirty="0" smtClean="0"/>
              <a:t>Microsoft</a:t>
            </a:r>
            <a:r>
              <a:rPr lang="en-US" dirty="0" smtClean="0"/>
              <a:t> (existing knowledge and skills) vs. </a:t>
            </a:r>
            <a:br>
              <a:rPr lang="en-US" dirty="0" smtClean="0"/>
            </a:br>
            <a:r>
              <a:rPr lang="en-US" b="1" dirty="0" smtClean="0"/>
              <a:t>VMware</a:t>
            </a:r>
            <a:r>
              <a:rPr lang="en-US" dirty="0" smtClean="0"/>
              <a:t> (more training, support, costs)</a:t>
            </a:r>
          </a:p>
        </p:txBody>
      </p:sp>
      <p:sp>
        <p:nvSpPr>
          <p:cNvPr id="4" name="Slide Number Placeholder 3"/>
          <p:cNvSpPr>
            <a:spLocks noGrp="1"/>
          </p:cNvSpPr>
          <p:nvPr>
            <p:ph type="sldNum" sz="quarter" idx="12"/>
          </p:nvPr>
        </p:nvSpPr>
        <p:spPr/>
        <p:txBody>
          <a:bodyPr/>
          <a:lstStyle/>
          <a:p>
            <a:fld id="{AFCF9B66-B481-409E-8814-1EB36BDD7850}" type="slidenum">
              <a:rPr lang="en-US" smtClean="0"/>
              <a:pPr/>
              <a:t>5</a:t>
            </a:fld>
            <a:endParaRPr lang="en-US" dirty="0"/>
          </a:p>
        </p:txBody>
      </p:sp>
      <p:sp>
        <p:nvSpPr>
          <p:cNvPr id="11" name="Rounded Rectangle 10"/>
          <p:cNvSpPr/>
          <p:nvPr/>
        </p:nvSpPr>
        <p:spPr>
          <a:xfrm>
            <a:off x="1885950" y="4343400"/>
            <a:ext cx="6800850" cy="1047750"/>
          </a:xfrm>
          <a:prstGeom prst="round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a:spcBef>
                <a:spcPct val="20000"/>
              </a:spcBef>
              <a:buClr>
                <a:srgbClr val="0099E1"/>
              </a:buClr>
            </a:pPr>
            <a:r>
              <a:rPr lang="en-US" dirty="0" smtClean="0">
                <a:solidFill>
                  <a:prstClr val="black"/>
                </a:solidFill>
              </a:rPr>
              <a:t>Why manage an extra layer and pay virtualization </a:t>
            </a:r>
            <a:br>
              <a:rPr lang="en-US" dirty="0" smtClean="0">
                <a:solidFill>
                  <a:prstClr val="black"/>
                </a:solidFill>
              </a:rPr>
            </a:br>
            <a:r>
              <a:rPr lang="en-US" dirty="0" smtClean="0">
                <a:solidFill>
                  <a:prstClr val="black"/>
                </a:solidFill>
              </a:rPr>
              <a:t>tax to get the functionality you require?</a:t>
            </a:r>
          </a:p>
        </p:txBody>
      </p:sp>
      <p:pic>
        <p:nvPicPr>
          <p:cNvPr id="2050" name="Picture 2" descr="C:\Program Files\Microsoft Resource DVD Artwork\DVD_ART\Artwork_Imagery\Photos_for_PPT\Soft-edge_photos\FY05 Office\OFC Enterprise woman Live Meeting.png"/>
          <p:cNvPicPr>
            <a:picLocks noChangeAspect="1" noChangeArrowheads="1"/>
          </p:cNvPicPr>
          <p:nvPr/>
        </p:nvPicPr>
        <p:blipFill>
          <a:blip r:embed="rId3" cstate="print"/>
          <a:srcRect/>
          <a:stretch>
            <a:fillRect/>
          </a:stretch>
        </p:blipFill>
        <p:spPr bwMode="auto">
          <a:xfrm>
            <a:off x="361951" y="3367848"/>
            <a:ext cx="2190750" cy="29091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Resource DVD Artwork\DVD_ART\Artwork_Imagery\Photos_for_PPT\Soft-edge_photos\FY05 Office\OFC Enterprise man working info worker.png"/>
          <p:cNvPicPr>
            <a:picLocks noChangeAspect="1" noChangeArrowheads="1"/>
          </p:cNvPicPr>
          <p:nvPr/>
        </p:nvPicPr>
        <p:blipFill>
          <a:blip r:embed="rId3" cstate="print"/>
          <a:srcRect/>
          <a:stretch>
            <a:fillRect/>
          </a:stretch>
        </p:blipFill>
        <p:spPr bwMode="auto">
          <a:xfrm>
            <a:off x="3957637" y="730032"/>
            <a:ext cx="4691063" cy="5397936"/>
          </a:xfrm>
          <a:prstGeom prst="rect">
            <a:avLst/>
          </a:prstGeom>
          <a:noFill/>
        </p:spPr>
      </p:pic>
      <p:sp>
        <p:nvSpPr>
          <p:cNvPr id="2" name="Title 1"/>
          <p:cNvSpPr>
            <a:spLocks noGrp="1"/>
          </p:cNvSpPr>
          <p:nvPr>
            <p:ph type="title"/>
          </p:nvPr>
        </p:nvSpPr>
        <p:spPr/>
        <p:txBody>
          <a:bodyPr/>
          <a:lstStyle/>
          <a:p>
            <a:r>
              <a:rPr lang="en-US" dirty="0" smtClean="0"/>
              <a:t>Extensive, Unified Management</a:t>
            </a:r>
            <a:endParaRPr lang="en-US" dirty="0"/>
          </a:p>
        </p:txBody>
      </p:sp>
      <p:sp>
        <p:nvSpPr>
          <p:cNvPr id="3" name="Content Placeholder 2"/>
          <p:cNvSpPr>
            <a:spLocks noGrp="1"/>
          </p:cNvSpPr>
          <p:nvPr>
            <p:ph idx="1"/>
          </p:nvPr>
        </p:nvSpPr>
        <p:spPr/>
        <p:txBody>
          <a:bodyPr/>
          <a:lstStyle/>
          <a:p>
            <a:pPr>
              <a:spcBef>
                <a:spcPts val="1200"/>
              </a:spcBef>
              <a:spcAft>
                <a:spcPts val="1200"/>
              </a:spcAft>
            </a:pPr>
            <a:r>
              <a:rPr lang="en-US" dirty="0" smtClean="0"/>
              <a:t>Wide-spread virtualization requires comprehensive, </a:t>
            </a:r>
            <a:br>
              <a:rPr lang="en-US" dirty="0" smtClean="0"/>
            </a:br>
            <a:r>
              <a:rPr lang="en-US" dirty="0" smtClean="0"/>
              <a:t>seamless </a:t>
            </a:r>
            <a:r>
              <a:rPr lang="en-US" b="1" dirty="0" smtClean="0"/>
              <a:t>management  </a:t>
            </a:r>
          </a:p>
          <a:p>
            <a:pPr>
              <a:spcBef>
                <a:spcPts val="1200"/>
              </a:spcBef>
              <a:spcAft>
                <a:spcPts val="1200"/>
              </a:spcAft>
            </a:pPr>
            <a:r>
              <a:rPr lang="en-US" dirty="0" smtClean="0"/>
              <a:t>Only </a:t>
            </a:r>
            <a:r>
              <a:rPr lang="en-US" b="1" dirty="0" smtClean="0"/>
              <a:t>Microsoft System Center suite </a:t>
            </a:r>
            <a:r>
              <a:rPr lang="en-US" dirty="0" smtClean="0"/>
              <a:t>delivers</a:t>
            </a:r>
          </a:p>
          <a:p>
            <a:pPr lvl="1">
              <a:spcBef>
                <a:spcPts val="1200"/>
              </a:spcBef>
              <a:spcAft>
                <a:spcPts val="1200"/>
              </a:spcAft>
            </a:pPr>
            <a:r>
              <a:rPr lang="en-US" dirty="0" smtClean="0"/>
              <a:t>All integrated, all for one price</a:t>
            </a:r>
          </a:p>
          <a:p>
            <a:pPr lvl="1">
              <a:spcBef>
                <a:spcPts val="1200"/>
              </a:spcBef>
              <a:spcAft>
                <a:spcPts val="1200"/>
              </a:spcAft>
            </a:pPr>
            <a:r>
              <a:rPr lang="en-US" dirty="0" smtClean="0"/>
              <a:t>Physical and virtual machines (Hyper-V and VMware)</a:t>
            </a:r>
          </a:p>
          <a:p>
            <a:pPr lvl="1">
              <a:spcBef>
                <a:spcPts val="1200"/>
              </a:spcBef>
              <a:spcAft>
                <a:spcPts val="1200"/>
              </a:spcAft>
            </a:pPr>
            <a:r>
              <a:rPr lang="en-US" dirty="0" smtClean="0"/>
              <a:t>Host and in-guest management</a:t>
            </a:r>
          </a:p>
          <a:p>
            <a:pPr lvl="1">
              <a:spcBef>
                <a:spcPts val="1200"/>
              </a:spcBef>
              <a:spcAft>
                <a:spcPts val="1200"/>
              </a:spcAft>
            </a:pPr>
            <a:r>
              <a:rPr lang="en-US" dirty="0" smtClean="0"/>
              <a:t>Single pane of glass</a:t>
            </a:r>
          </a:p>
          <a:p>
            <a:pPr>
              <a:spcBef>
                <a:spcPts val="1200"/>
              </a:spcBef>
              <a:spcAft>
                <a:spcPts val="1200"/>
              </a:spcAft>
            </a:pPr>
            <a:r>
              <a:rPr lang="en-US" b="1" dirty="0" smtClean="0"/>
              <a:t>No rip and replace </a:t>
            </a:r>
            <a:r>
              <a:rPr lang="en-US" dirty="0" smtClean="0"/>
              <a:t>for existing </a:t>
            </a:r>
            <a:br>
              <a:rPr lang="en-US" dirty="0" smtClean="0"/>
            </a:br>
            <a:r>
              <a:rPr lang="en-US" dirty="0" smtClean="0"/>
              <a:t>VMware customers</a:t>
            </a:r>
          </a:p>
          <a:p>
            <a:pPr>
              <a:spcBef>
                <a:spcPts val="1200"/>
              </a:spcBef>
              <a:spcAft>
                <a:spcPts val="1200"/>
              </a:spcAft>
            </a:pPr>
            <a:endParaRPr lang="en-US" dirty="0" smtClean="0"/>
          </a:p>
          <a:p>
            <a:pPr>
              <a:spcBef>
                <a:spcPts val="1200"/>
              </a:spcBef>
              <a:spcAft>
                <a:spcPts val="1200"/>
              </a:spcAft>
            </a:pPr>
            <a:endParaRPr lang="en-US" dirty="0"/>
          </a:p>
        </p:txBody>
      </p:sp>
      <p:sp>
        <p:nvSpPr>
          <p:cNvPr id="4" name="Slide Number Placeholder 3"/>
          <p:cNvSpPr>
            <a:spLocks noGrp="1"/>
          </p:cNvSpPr>
          <p:nvPr>
            <p:ph type="sldNum" sz="quarter" idx="12"/>
          </p:nvPr>
        </p:nvSpPr>
        <p:spPr/>
        <p:txBody>
          <a:bodyPr/>
          <a:lstStyle/>
          <a:p>
            <a:fld id="{AFCF9B66-B481-409E-8814-1EB36BDD7850}" type="slidenum">
              <a:rPr lang="en-US" smtClean="0"/>
              <a:pPr/>
              <a:t>6</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323850" y="1066800"/>
            <a:ext cx="8496300" cy="5010150"/>
          </a:xfrm>
          <a:prstGeom prst="roundRect">
            <a:avLst>
              <a:gd name="adj" fmla="val 4016"/>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spcBef>
                <a:spcPct val="20000"/>
              </a:spcBef>
              <a:buClr>
                <a:srgbClr val="0099E1"/>
              </a:buClr>
            </a:pPr>
            <a:endParaRPr lang="en-US" dirty="0" smtClean="0">
              <a:solidFill>
                <a:prstClr val="black"/>
              </a:solidFill>
            </a:endParaRPr>
          </a:p>
        </p:txBody>
      </p:sp>
      <p:sp>
        <p:nvSpPr>
          <p:cNvPr id="71" name="Rounded Rectangle 70"/>
          <p:cNvSpPr/>
          <p:nvPr/>
        </p:nvSpPr>
        <p:spPr bwMode="invGray">
          <a:xfrm>
            <a:off x="3061855" y="3956050"/>
            <a:ext cx="3078163" cy="2020888"/>
          </a:xfrm>
          <a:prstGeom prst="roundRect">
            <a:avLst>
              <a:gd name="adj" fmla="val 9516"/>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fontAlgn="base">
              <a:lnSpc>
                <a:spcPct val="80000"/>
              </a:lnSpc>
              <a:spcBef>
                <a:spcPct val="20000"/>
              </a:spcBef>
              <a:spcAft>
                <a:spcPct val="0"/>
              </a:spcAft>
              <a:buClr>
                <a:srgbClr val="0099E1"/>
              </a:buClr>
            </a:pPr>
            <a:endParaRPr lang="en-US" dirty="0">
              <a:solidFill>
                <a:prstClr val="black"/>
              </a:solidFill>
            </a:endParaRPr>
          </a:p>
        </p:txBody>
      </p:sp>
      <p:sp>
        <p:nvSpPr>
          <p:cNvPr id="6" name="Rounded Rectangle 5"/>
          <p:cNvSpPr/>
          <p:nvPr/>
        </p:nvSpPr>
        <p:spPr bwMode="invGray">
          <a:xfrm>
            <a:off x="6242628" y="3956050"/>
            <a:ext cx="2443161" cy="2020887"/>
          </a:xfrm>
          <a:prstGeom prst="roundRect">
            <a:avLst>
              <a:gd name="adj" fmla="val 9516"/>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fontAlgn="base">
              <a:lnSpc>
                <a:spcPct val="80000"/>
              </a:lnSpc>
              <a:spcBef>
                <a:spcPct val="20000"/>
              </a:spcBef>
              <a:spcAft>
                <a:spcPct val="0"/>
              </a:spcAft>
              <a:buClr>
                <a:srgbClr val="0099E1"/>
              </a:buClr>
            </a:pPr>
            <a:endParaRPr lang="en-US" dirty="0">
              <a:solidFill>
                <a:prstClr val="black"/>
              </a:solidFill>
            </a:endParaRPr>
          </a:p>
        </p:txBody>
      </p:sp>
      <p:sp>
        <p:nvSpPr>
          <p:cNvPr id="12" name="Rounded Rectangle 11"/>
          <p:cNvSpPr/>
          <p:nvPr/>
        </p:nvSpPr>
        <p:spPr bwMode="invGray">
          <a:xfrm>
            <a:off x="6242627" y="1219199"/>
            <a:ext cx="2443162" cy="2650341"/>
          </a:xfrm>
          <a:prstGeom prst="roundRect">
            <a:avLst>
              <a:gd name="adj" fmla="val 702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fontAlgn="base">
              <a:lnSpc>
                <a:spcPct val="80000"/>
              </a:lnSpc>
              <a:spcBef>
                <a:spcPct val="20000"/>
              </a:spcBef>
              <a:spcAft>
                <a:spcPct val="0"/>
              </a:spcAft>
              <a:buClr>
                <a:srgbClr val="0099E1"/>
              </a:buClr>
            </a:pPr>
            <a:endParaRPr lang="en-US" dirty="0">
              <a:solidFill>
                <a:prstClr val="black"/>
              </a:solidFill>
            </a:endParaRPr>
          </a:p>
        </p:txBody>
      </p:sp>
      <p:sp>
        <p:nvSpPr>
          <p:cNvPr id="22" name="Rounded Rectangle 21"/>
          <p:cNvSpPr/>
          <p:nvPr/>
        </p:nvSpPr>
        <p:spPr bwMode="invGray">
          <a:xfrm>
            <a:off x="3037611" y="1219199"/>
            <a:ext cx="3116262" cy="1496583"/>
          </a:xfrm>
          <a:prstGeom prst="roundRect">
            <a:avLst>
              <a:gd name="adj" fmla="val 1296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fontAlgn="base">
              <a:lnSpc>
                <a:spcPct val="80000"/>
              </a:lnSpc>
              <a:spcBef>
                <a:spcPct val="20000"/>
              </a:spcBef>
              <a:spcAft>
                <a:spcPct val="0"/>
              </a:spcAft>
              <a:buClr>
                <a:srgbClr val="0099E1"/>
              </a:buClr>
            </a:pPr>
            <a:endParaRPr lang="en-US" dirty="0">
              <a:solidFill>
                <a:prstClr val="black"/>
              </a:solidFill>
            </a:endParaRPr>
          </a:p>
        </p:txBody>
      </p:sp>
      <p:sp>
        <p:nvSpPr>
          <p:cNvPr id="27" name="Rounded Rectangle 26"/>
          <p:cNvSpPr/>
          <p:nvPr/>
        </p:nvSpPr>
        <p:spPr bwMode="invGray">
          <a:xfrm>
            <a:off x="429556" y="3956050"/>
            <a:ext cx="2507609" cy="2020888"/>
          </a:xfrm>
          <a:prstGeom prst="roundRect">
            <a:avLst>
              <a:gd name="adj" fmla="val 118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fontAlgn="base">
              <a:lnSpc>
                <a:spcPct val="80000"/>
              </a:lnSpc>
              <a:spcBef>
                <a:spcPct val="20000"/>
              </a:spcBef>
              <a:spcAft>
                <a:spcPct val="0"/>
              </a:spcAft>
              <a:buClr>
                <a:srgbClr val="0099E1"/>
              </a:buClr>
            </a:pPr>
            <a:endParaRPr lang="en-US" dirty="0">
              <a:solidFill>
                <a:prstClr val="black"/>
              </a:solidFill>
            </a:endParaRPr>
          </a:p>
        </p:txBody>
      </p:sp>
      <p:sp>
        <p:nvSpPr>
          <p:cNvPr id="36" name="Rounded Rectangle 35"/>
          <p:cNvSpPr/>
          <p:nvPr/>
        </p:nvSpPr>
        <p:spPr bwMode="invGray">
          <a:xfrm>
            <a:off x="429556" y="1219199"/>
            <a:ext cx="2507609" cy="2651615"/>
          </a:xfrm>
          <a:prstGeom prst="roundRect">
            <a:avLst>
              <a:gd name="adj" fmla="val 885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fontAlgn="base">
              <a:spcBef>
                <a:spcPct val="20000"/>
              </a:spcBef>
              <a:spcAft>
                <a:spcPct val="0"/>
              </a:spcAft>
              <a:buClr>
                <a:srgbClr val="0099E1"/>
              </a:buClr>
            </a:pPr>
            <a:endParaRPr lang="en-US" dirty="0">
              <a:solidFill>
                <a:prstClr val="black"/>
              </a:solidFill>
            </a:endParaRPr>
          </a:p>
        </p:txBody>
      </p:sp>
      <p:pic>
        <p:nvPicPr>
          <p:cNvPr id="37" name="Picture 6" descr="Desktop-TS-Client"/>
          <p:cNvPicPr>
            <a:picLocks noChangeAspect="1" noChangeArrowheads="1"/>
          </p:cNvPicPr>
          <p:nvPr/>
        </p:nvPicPr>
        <p:blipFill>
          <a:blip r:embed="rId3" cstate="email"/>
          <a:stretch>
            <a:fillRect/>
          </a:stretch>
        </p:blipFill>
        <p:spPr bwMode="invGray">
          <a:xfrm>
            <a:off x="883079" y="2047009"/>
            <a:ext cx="1576252" cy="1107920"/>
          </a:xfrm>
          <a:prstGeom prst="rect">
            <a:avLst/>
          </a:prstGeom>
          <a:noFill/>
          <a:ln>
            <a:noFill/>
          </a:ln>
        </p:spPr>
      </p:pic>
      <p:pic>
        <p:nvPicPr>
          <p:cNvPr id="31" name="Picture 6" descr="Desktop-TS-Client"/>
          <p:cNvPicPr>
            <a:picLocks noChangeAspect="1" noChangeArrowheads="1"/>
          </p:cNvPicPr>
          <p:nvPr/>
        </p:nvPicPr>
        <p:blipFill>
          <a:blip r:embed="rId4" cstate="email"/>
          <a:stretch>
            <a:fillRect/>
          </a:stretch>
        </p:blipFill>
        <p:spPr bwMode="invGray">
          <a:xfrm>
            <a:off x="1182832" y="4690341"/>
            <a:ext cx="976747" cy="671368"/>
          </a:xfrm>
          <a:prstGeom prst="rect">
            <a:avLst/>
          </a:prstGeom>
          <a:noFill/>
          <a:ln>
            <a:noFill/>
          </a:ln>
        </p:spPr>
      </p:pic>
      <p:pic>
        <p:nvPicPr>
          <p:cNvPr id="8" name="Picture 7" descr="Virtual App.png"/>
          <p:cNvPicPr>
            <a:picLocks noChangeAspect="1"/>
          </p:cNvPicPr>
          <p:nvPr/>
        </p:nvPicPr>
        <p:blipFill>
          <a:blip r:embed="rId5" cstate="email"/>
          <a:stretch>
            <a:fillRect/>
          </a:stretch>
        </p:blipFill>
        <p:spPr bwMode="invGray">
          <a:xfrm>
            <a:off x="6791044" y="2036617"/>
            <a:ext cx="1346328" cy="931718"/>
          </a:xfrm>
          <a:prstGeom prst="rect">
            <a:avLst/>
          </a:prstGeom>
        </p:spPr>
      </p:pic>
      <p:pic>
        <p:nvPicPr>
          <p:cNvPr id="23" name="Picture 22" descr="laptop.png"/>
          <p:cNvPicPr>
            <a:picLocks noChangeAspect="1"/>
          </p:cNvPicPr>
          <p:nvPr/>
        </p:nvPicPr>
        <p:blipFill>
          <a:blip r:embed="rId6" cstate="email"/>
          <a:stretch>
            <a:fillRect/>
          </a:stretch>
        </p:blipFill>
        <p:spPr bwMode="invGray">
          <a:xfrm>
            <a:off x="7149017" y="4603364"/>
            <a:ext cx="630382" cy="634778"/>
          </a:xfrm>
          <a:prstGeom prst="rect">
            <a:avLst/>
          </a:prstGeom>
          <a:noFill/>
          <a:ln>
            <a:noFill/>
          </a:ln>
        </p:spPr>
      </p:pic>
      <p:sp>
        <p:nvSpPr>
          <p:cNvPr id="45" name="Text Placeholder 2"/>
          <p:cNvSpPr txBox="1">
            <a:spLocks/>
          </p:cNvSpPr>
          <p:nvPr/>
        </p:nvSpPr>
        <p:spPr>
          <a:xfrm>
            <a:off x="574939" y="1316185"/>
            <a:ext cx="2192533" cy="585160"/>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buClr>
                <a:srgbClr val="777777"/>
              </a:buClr>
              <a:buSzPct val="130000"/>
              <a:tabLst>
                <a:tab pos="1371600" algn="l"/>
              </a:tabLst>
              <a:defRPr/>
            </a:pPr>
            <a:r>
              <a:rPr lang="en-US" sz="2000" b="1" i="1" dirty="0">
                <a:ln w="18415" cmpd="sng">
                  <a:noFill/>
                  <a:prstDash val="solid"/>
                </a:ln>
                <a:latin typeface="Segoe"/>
              </a:rPr>
              <a:t>Presentation</a:t>
            </a:r>
          </a:p>
          <a:p>
            <a:pPr algn="ctr">
              <a:lnSpc>
                <a:spcPct val="80000"/>
              </a:lnSpc>
              <a:buClr>
                <a:srgbClr val="777777"/>
              </a:buClr>
              <a:buSzPct val="130000"/>
              <a:tabLst>
                <a:tab pos="1371600" algn="l"/>
              </a:tabLst>
              <a:defRPr/>
            </a:pPr>
            <a:r>
              <a:rPr lang="en-US" sz="2000" b="1" i="1" dirty="0">
                <a:ln w="18415" cmpd="sng">
                  <a:noFill/>
                  <a:prstDash val="solid"/>
                </a:ln>
                <a:latin typeface="Segoe"/>
              </a:rPr>
              <a:t>Virtualization</a:t>
            </a:r>
          </a:p>
        </p:txBody>
      </p:sp>
      <p:sp>
        <p:nvSpPr>
          <p:cNvPr id="46" name="Text Placeholder 2"/>
          <p:cNvSpPr txBox="1">
            <a:spLocks/>
          </p:cNvSpPr>
          <p:nvPr/>
        </p:nvSpPr>
        <p:spPr>
          <a:xfrm>
            <a:off x="6322435" y="4039180"/>
            <a:ext cx="2283546" cy="585160"/>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buClr>
                <a:srgbClr val="777777"/>
              </a:buClr>
              <a:buSzPct val="130000"/>
              <a:tabLst>
                <a:tab pos="1371600" algn="l"/>
              </a:tabLst>
              <a:defRPr/>
            </a:pPr>
            <a:r>
              <a:rPr lang="en-US" sz="2000" b="1" i="1" dirty="0">
                <a:ln w="18415" cmpd="sng">
                  <a:noFill/>
                  <a:prstDash val="solid"/>
                </a:ln>
                <a:latin typeface="Segoe"/>
              </a:rPr>
              <a:t>User State</a:t>
            </a:r>
          </a:p>
          <a:p>
            <a:pPr algn="ctr">
              <a:lnSpc>
                <a:spcPct val="80000"/>
              </a:lnSpc>
              <a:buClr>
                <a:srgbClr val="777777"/>
              </a:buClr>
              <a:buSzPct val="130000"/>
              <a:tabLst>
                <a:tab pos="1371600" algn="l"/>
              </a:tabLst>
              <a:defRPr/>
            </a:pPr>
            <a:r>
              <a:rPr lang="en-US" sz="2000" b="1" i="1" dirty="0">
                <a:ln w="18415" cmpd="sng">
                  <a:noFill/>
                  <a:prstDash val="solid"/>
                </a:ln>
                <a:latin typeface="Segoe"/>
              </a:rPr>
              <a:t>Virtualization</a:t>
            </a:r>
          </a:p>
        </p:txBody>
      </p:sp>
      <p:sp>
        <p:nvSpPr>
          <p:cNvPr id="48" name="Text Placeholder 2"/>
          <p:cNvSpPr txBox="1">
            <a:spLocks/>
          </p:cNvSpPr>
          <p:nvPr/>
        </p:nvSpPr>
        <p:spPr>
          <a:xfrm>
            <a:off x="6363999" y="1316185"/>
            <a:ext cx="2200419" cy="585160"/>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buClr>
                <a:srgbClr val="777777"/>
              </a:buClr>
              <a:buSzPct val="130000"/>
              <a:tabLst>
                <a:tab pos="1371600" algn="l"/>
              </a:tabLst>
              <a:defRPr/>
            </a:pPr>
            <a:r>
              <a:rPr lang="en-US" sz="2000" b="1" i="1" dirty="0">
                <a:ln w="18415" cmpd="sng">
                  <a:noFill/>
                  <a:prstDash val="solid"/>
                </a:ln>
                <a:latin typeface="Segoe"/>
              </a:rPr>
              <a:t>Application</a:t>
            </a:r>
          </a:p>
          <a:p>
            <a:pPr algn="ctr">
              <a:lnSpc>
                <a:spcPct val="80000"/>
              </a:lnSpc>
              <a:buClr>
                <a:srgbClr val="777777"/>
              </a:buClr>
              <a:buSzPct val="130000"/>
              <a:tabLst>
                <a:tab pos="1371600" algn="l"/>
              </a:tabLst>
              <a:defRPr/>
            </a:pPr>
            <a:r>
              <a:rPr lang="en-US" sz="2000" b="1" i="1" dirty="0">
                <a:ln w="18415" cmpd="sng">
                  <a:noFill/>
                  <a:prstDash val="solid"/>
                </a:ln>
                <a:latin typeface="Segoe"/>
              </a:rPr>
              <a:t>Virtualization</a:t>
            </a:r>
          </a:p>
        </p:txBody>
      </p:sp>
      <p:sp>
        <p:nvSpPr>
          <p:cNvPr id="49" name="Text Placeholder 2"/>
          <p:cNvSpPr txBox="1">
            <a:spLocks/>
          </p:cNvSpPr>
          <p:nvPr/>
        </p:nvSpPr>
        <p:spPr>
          <a:xfrm>
            <a:off x="694214" y="4066890"/>
            <a:ext cx="1953982" cy="585160"/>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buClr>
                <a:srgbClr val="777777"/>
              </a:buClr>
              <a:buSzPct val="130000"/>
              <a:tabLst>
                <a:tab pos="1371600" algn="l"/>
              </a:tabLst>
              <a:defRPr/>
            </a:pPr>
            <a:r>
              <a:rPr lang="en-US" sz="2000" b="1" i="1" dirty="0">
                <a:ln w="18415" cmpd="sng">
                  <a:noFill/>
                  <a:prstDash val="solid"/>
                </a:ln>
                <a:latin typeface="Segoe"/>
              </a:rPr>
              <a:t>Desktop</a:t>
            </a:r>
          </a:p>
          <a:p>
            <a:pPr algn="ctr">
              <a:lnSpc>
                <a:spcPct val="80000"/>
              </a:lnSpc>
              <a:buClr>
                <a:srgbClr val="777777"/>
              </a:buClr>
              <a:buSzPct val="130000"/>
              <a:tabLst>
                <a:tab pos="1371600" algn="l"/>
              </a:tabLst>
              <a:defRPr/>
            </a:pPr>
            <a:r>
              <a:rPr lang="en-US" sz="2000" b="1" i="1" dirty="0">
                <a:ln w="18415" cmpd="sng">
                  <a:noFill/>
                  <a:prstDash val="solid"/>
                </a:ln>
                <a:latin typeface="Segoe"/>
              </a:rPr>
              <a:t>Virtualization</a:t>
            </a:r>
          </a:p>
        </p:txBody>
      </p:sp>
      <p:grpSp>
        <p:nvGrpSpPr>
          <p:cNvPr id="69" name="Group 68"/>
          <p:cNvGrpSpPr/>
          <p:nvPr/>
        </p:nvGrpSpPr>
        <p:grpSpPr>
          <a:xfrm>
            <a:off x="531671" y="5449337"/>
            <a:ext cx="2279068" cy="356235"/>
            <a:chOff x="637307" y="5407772"/>
            <a:chExt cx="2279068" cy="356235"/>
          </a:xfrm>
        </p:grpSpPr>
        <p:pic>
          <p:nvPicPr>
            <p:cNvPr id="42" name="Picture 5" descr="C:\Program Files\Microsoft Resource DVD Artwork\DVD_ART\BoxShots_Logos\Virtual PC for Mac 7.0\Virtual_PC_logo.png"/>
            <p:cNvPicPr>
              <a:picLocks noChangeAspect="1" noChangeArrowheads="1"/>
            </p:cNvPicPr>
            <p:nvPr/>
          </p:nvPicPr>
          <p:blipFill>
            <a:blip r:embed="rId7" cstate="email">
              <a:lum bright="-2000"/>
            </a:blip>
            <a:srcRect/>
            <a:stretch>
              <a:fillRect/>
            </a:stretch>
          </p:blipFill>
          <p:spPr bwMode="invGray">
            <a:xfrm>
              <a:off x="637307" y="5454531"/>
              <a:ext cx="867338" cy="225833"/>
            </a:xfrm>
            <a:prstGeom prst="rect">
              <a:avLst/>
            </a:prstGeom>
            <a:noFill/>
          </p:spPr>
        </p:pic>
        <p:pic>
          <p:nvPicPr>
            <p:cNvPr id="43" name="Picture 20" descr="EDV_white"/>
            <p:cNvPicPr>
              <a:picLocks noChangeAspect="1" noChangeArrowheads="1"/>
            </p:cNvPicPr>
            <p:nvPr/>
          </p:nvPicPr>
          <p:blipFill>
            <a:blip r:embed="rId8" cstate="print">
              <a:lum bright="-100000"/>
            </a:blip>
            <a:stretch>
              <a:fillRect/>
            </a:stretch>
          </p:blipFill>
          <p:spPr bwMode="auto">
            <a:xfrm>
              <a:off x="1620975" y="5407772"/>
              <a:ext cx="1295400" cy="356235"/>
            </a:xfrm>
            <a:prstGeom prst="rect">
              <a:avLst/>
            </a:prstGeom>
            <a:noFill/>
            <a:ln>
              <a:noFill/>
            </a:ln>
          </p:spPr>
        </p:pic>
      </p:grpSp>
      <p:pic>
        <p:nvPicPr>
          <p:cNvPr id="51" name="Picture 2" descr="C:\Users\chajones\Desktop\Logo-MSAV.png"/>
          <p:cNvPicPr>
            <a:picLocks noChangeAspect="1" noChangeArrowheads="1"/>
          </p:cNvPicPr>
          <p:nvPr/>
        </p:nvPicPr>
        <p:blipFill>
          <a:blip r:embed="rId9" cstate="print">
            <a:lum bright="-100000"/>
          </a:blip>
          <a:srcRect l="26233"/>
          <a:stretch>
            <a:fillRect/>
          </a:stretch>
        </p:blipFill>
        <p:spPr bwMode="auto">
          <a:xfrm>
            <a:off x="6705363" y="3161845"/>
            <a:ext cx="1517690" cy="534310"/>
          </a:xfrm>
          <a:prstGeom prst="rect">
            <a:avLst/>
          </a:prstGeom>
          <a:noFill/>
        </p:spPr>
      </p:pic>
      <p:cxnSp>
        <p:nvCxnSpPr>
          <p:cNvPr id="33" name="Straight Connector 32"/>
          <p:cNvCxnSpPr/>
          <p:nvPr/>
        </p:nvCxnSpPr>
        <p:spPr>
          <a:xfrm>
            <a:off x="452005" y="3286991"/>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45008" y="3143829"/>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p:nvPr>
        </p:nvSpPr>
        <p:spPr/>
        <p:txBody>
          <a:bodyPr>
            <a:normAutofit fontScale="90000"/>
          </a:bodyPr>
          <a:lstStyle/>
          <a:p>
            <a:r>
              <a:rPr lang="en-US" dirty="0" smtClean="0"/>
              <a:t>Microsoft Covers All the Bases</a:t>
            </a:r>
            <a:br>
              <a:rPr lang="en-US" dirty="0" smtClean="0"/>
            </a:br>
            <a:r>
              <a:rPr lang="en-US" dirty="0" smtClean="0"/>
              <a:t>From the Datacenter to the Desktop</a:t>
            </a:r>
            <a:endParaRPr lang="en-US" dirty="0"/>
          </a:p>
        </p:txBody>
      </p:sp>
      <p:grpSp>
        <p:nvGrpSpPr>
          <p:cNvPr id="2" name="Group 47"/>
          <p:cNvGrpSpPr/>
          <p:nvPr/>
        </p:nvGrpSpPr>
        <p:grpSpPr bwMode="invGray">
          <a:xfrm>
            <a:off x="5221827" y="1305788"/>
            <a:ext cx="742950" cy="947351"/>
            <a:chOff x="8773497" y="715246"/>
            <a:chExt cx="1546859" cy="1678300"/>
          </a:xfrm>
        </p:grpSpPr>
        <p:pic>
          <p:nvPicPr>
            <p:cNvPr id="60" name="Picture 15" descr="Server-Physical-Single"/>
            <p:cNvPicPr>
              <a:picLocks noChangeAspect="1" noChangeArrowheads="1"/>
            </p:cNvPicPr>
            <p:nvPr/>
          </p:nvPicPr>
          <p:blipFill>
            <a:blip r:embed="rId10"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11"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11" cstate="email"/>
            <a:stretch>
              <a:fillRect/>
            </a:stretch>
          </p:blipFill>
          <p:spPr bwMode="invGray">
            <a:xfrm>
              <a:off x="8832625" y="715246"/>
              <a:ext cx="1402766" cy="1026794"/>
            </a:xfrm>
            <a:prstGeom prst="rect">
              <a:avLst/>
            </a:prstGeom>
          </p:spPr>
        </p:pic>
      </p:grpSp>
      <p:sp>
        <p:nvSpPr>
          <p:cNvPr id="66" name="Text Placeholder 2"/>
          <p:cNvSpPr txBox="1">
            <a:spLocks/>
          </p:cNvSpPr>
          <p:nvPr/>
        </p:nvSpPr>
        <p:spPr>
          <a:xfrm>
            <a:off x="3273473" y="1399315"/>
            <a:ext cx="2644538" cy="585160"/>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rtl="0">
              <a:lnSpc>
                <a:spcPct val="80000"/>
              </a:lnSpc>
              <a:buClr>
                <a:srgbClr val="777777"/>
              </a:buClr>
              <a:buSzPct val="130000"/>
              <a:buFont typeface="Wingdings 2" pitchFamily="18" charset="2"/>
              <a:buNone/>
              <a:tabLst>
                <a:tab pos="1371600" algn="l"/>
              </a:tabLst>
              <a:defRPr/>
            </a:pPr>
            <a:r>
              <a:rPr lang="en-US" sz="2000" b="1" i="1" dirty="0">
                <a:ln w="18415" cmpd="sng">
                  <a:noFill/>
                  <a:prstDash val="solid"/>
                </a:ln>
                <a:latin typeface="Segoe"/>
                <a:ea typeface="+mn-ea"/>
                <a:cs typeface="+mn-cs"/>
              </a:rPr>
              <a:t>Server</a:t>
            </a:r>
          </a:p>
          <a:p>
            <a:pPr rtl="0">
              <a:lnSpc>
                <a:spcPct val="80000"/>
              </a:lnSpc>
              <a:buClr>
                <a:srgbClr val="777777"/>
              </a:buClr>
              <a:buSzPct val="130000"/>
              <a:buFont typeface="Wingdings 2" pitchFamily="18" charset="2"/>
              <a:buNone/>
              <a:tabLst>
                <a:tab pos="1371600" algn="l"/>
              </a:tabLst>
              <a:defRPr/>
            </a:pPr>
            <a:r>
              <a:rPr lang="en-US" sz="2000" b="1" i="1" dirty="0" smtClean="0">
                <a:ln w="18415" cmpd="sng">
                  <a:noFill/>
                  <a:prstDash val="solid"/>
                </a:ln>
                <a:latin typeface="Segoe"/>
                <a:ea typeface="+mn-ea"/>
                <a:cs typeface="+mn-cs"/>
              </a:rPr>
              <a:t>Virtualization</a:t>
            </a:r>
            <a:endParaRPr lang="en-US" sz="2000" b="1" i="1" dirty="0">
              <a:ln w="18415" cmpd="sng">
                <a:noFill/>
                <a:prstDash val="solid"/>
              </a:ln>
              <a:latin typeface="Segoe"/>
              <a:ea typeface="+mn-ea"/>
              <a:cs typeface="+mn-cs"/>
            </a:endParaRPr>
          </a:p>
        </p:txBody>
      </p:sp>
      <p:sp>
        <p:nvSpPr>
          <p:cNvPr id="35" name="Rounded Rectangular Callout 34"/>
          <p:cNvSpPr/>
          <p:nvPr/>
        </p:nvSpPr>
        <p:spPr bwMode="auto">
          <a:xfrm>
            <a:off x="3034146" y="3956050"/>
            <a:ext cx="3119727" cy="1993900"/>
          </a:xfrm>
          <a:prstGeom prst="wedgeRoundRectCallout">
            <a:avLst>
              <a:gd name="adj1" fmla="val -18609"/>
              <a:gd name="adj2" fmla="val 422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0099E1"/>
              </a:buClr>
            </a:pPr>
            <a:r>
              <a:rPr lang="en-US" sz="1200" dirty="0" smtClean="0">
                <a:solidFill>
                  <a:prstClr val="black"/>
                </a:solidFill>
              </a:rPr>
              <a:t>“Having one vendor for the hypervisor, operating system, and much of our application software was very appealing to us from a support and cost perspective.”</a:t>
            </a:r>
          </a:p>
          <a:p>
            <a:pPr algn="ctr">
              <a:spcBef>
                <a:spcPct val="20000"/>
              </a:spcBef>
              <a:buClr>
                <a:srgbClr val="0099E1"/>
              </a:buClr>
            </a:pPr>
            <a:endParaRPr lang="en-US" sz="500" dirty="0" smtClean="0">
              <a:solidFill>
                <a:prstClr val="black"/>
              </a:solidFill>
            </a:endParaRPr>
          </a:p>
          <a:p>
            <a:pPr algn="ctr">
              <a:buClr>
                <a:srgbClr val="0099E1"/>
              </a:buClr>
            </a:pPr>
            <a:r>
              <a:rPr lang="en-US" sz="1000" dirty="0" smtClean="0">
                <a:solidFill>
                  <a:prstClr val="black"/>
                </a:solidFill>
              </a:rPr>
              <a:t>Bert Van Pottelberghe, </a:t>
            </a:r>
          </a:p>
          <a:p>
            <a:pPr algn="ctr">
              <a:buClr>
                <a:srgbClr val="0099E1"/>
              </a:buClr>
            </a:pPr>
            <a:r>
              <a:rPr lang="en-US" sz="1000" dirty="0" smtClean="0">
                <a:solidFill>
                  <a:prstClr val="black"/>
                </a:solidFill>
              </a:rPr>
              <a:t>Sales Director, Hostbasket</a:t>
            </a:r>
          </a:p>
        </p:txBody>
      </p:sp>
      <p:grpSp>
        <p:nvGrpSpPr>
          <p:cNvPr id="55" name="Group 54"/>
          <p:cNvGrpSpPr/>
          <p:nvPr/>
        </p:nvGrpSpPr>
        <p:grpSpPr>
          <a:xfrm>
            <a:off x="3329483" y="3062092"/>
            <a:ext cx="2532518" cy="539846"/>
            <a:chOff x="2897326" y="3104282"/>
            <a:chExt cx="3310648" cy="705718"/>
          </a:xfrm>
        </p:grpSpPr>
        <p:pic>
          <p:nvPicPr>
            <p:cNvPr id="44" name="Picture 2" descr="W:\TRANSFER\MBupload\SERVER-new\Logo\SystemCenter\SystemCenter\SysCnt_h_rgb_r.png"/>
            <p:cNvPicPr>
              <a:picLocks noChangeAspect="1" noChangeArrowheads="1"/>
            </p:cNvPicPr>
            <p:nvPr/>
          </p:nvPicPr>
          <p:blipFill>
            <a:blip r:embed="rId12" cstate="print"/>
            <a:srcRect r="79337" b="-630"/>
            <a:stretch>
              <a:fillRect/>
            </a:stretch>
          </p:blipFill>
          <p:spPr bwMode="auto">
            <a:xfrm>
              <a:off x="2897326" y="3104282"/>
              <a:ext cx="684074" cy="705718"/>
            </a:xfrm>
            <a:prstGeom prst="rect">
              <a:avLst/>
            </a:prstGeom>
            <a:noFill/>
          </p:spPr>
        </p:pic>
        <p:pic>
          <p:nvPicPr>
            <p:cNvPr id="54" name="Picture 2" descr="W:\TRANSFER\MBupload\SERVER-new\Logo\SystemCenter\SystemCenter\SysCnt_h_rgb_r.png"/>
            <p:cNvPicPr>
              <a:picLocks noChangeAspect="1" noChangeArrowheads="1"/>
            </p:cNvPicPr>
            <p:nvPr/>
          </p:nvPicPr>
          <p:blipFill>
            <a:blip r:embed="rId12" cstate="print">
              <a:lum bright="-100000"/>
            </a:blip>
            <a:srcRect l="18937" b="-630"/>
            <a:stretch>
              <a:fillRect/>
            </a:stretch>
          </p:blipFill>
          <p:spPr bwMode="auto">
            <a:xfrm>
              <a:off x="3524250" y="3104282"/>
              <a:ext cx="2683724" cy="705718"/>
            </a:xfrm>
            <a:prstGeom prst="rect">
              <a:avLst/>
            </a:prstGeom>
            <a:noFill/>
          </p:spPr>
        </p:pic>
      </p:grpSp>
      <p:grpSp>
        <p:nvGrpSpPr>
          <p:cNvPr id="58" name="Group 57"/>
          <p:cNvGrpSpPr/>
          <p:nvPr/>
        </p:nvGrpSpPr>
        <p:grpSpPr>
          <a:xfrm>
            <a:off x="851389" y="3378451"/>
            <a:ext cx="1639633" cy="348422"/>
            <a:chOff x="731520" y="3392305"/>
            <a:chExt cx="2286000" cy="485775"/>
          </a:xfrm>
        </p:grpSpPr>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13" cstate="email"/>
            <a:srcRect r="82625"/>
            <a:stretch>
              <a:fillRect/>
            </a:stretch>
          </p:blipFill>
          <p:spPr bwMode="invGray">
            <a:xfrm>
              <a:off x="731520" y="3392305"/>
              <a:ext cx="397193" cy="485775"/>
            </a:xfrm>
            <a:prstGeom prst="rect">
              <a:avLst/>
            </a:prstGeom>
            <a:noFill/>
            <a:ln>
              <a:noFill/>
            </a:ln>
          </p:spPr>
        </p:pic>
        <p:pic>
          <p:nvPicPr>
            <p:cNvPr id="57"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13" cstate="email">
              <a:lum bright="-100000"/>
            </a:blip>
            <a:srcRect l="17583"/>
            <a:stretch>
              <a:fillRect/>
            </a:stretch>
          </p:blipFill>
          <p:spPr bwMode="invGray">
            <a:xfrm>
              <a:off x="1133475" y="3392305"/>
              <a:ext cx="1884045" cy="485775"/>
            </a:xfrm>
            <a:prstGeom prst="rect">
              <a:avLst/>
            </a:prstGeom>
            <a:noFill/>
            <a:ln>
              <a:noFill/>
            </a:ln>
          </p:spPr>
        </p:pic>
      </p:grpSp>
      <p:sp>
        <p:nvSpPr>
          <p:cNvPr id="59" name="Rectangle 58"/>
          <p:cNvSpPr/>
          <p:nvPr/>
        </p:nvSpPr>
        <p:spPr>
          <a:xfrm>
            <a:off x="6193415" y="5278212"/>
            <a:ext cx="2541587" cy="249299"/>
          </a:xfrm>
          <a:prstGeom prst="rect">
            <a:avLst/>
          </a:prstGeom>
        </p:spPr>
        <p:txBody>
          <a:bodyPr wrap="square">
            <a:spAutoFit/>
          </a:bodyPr>
          <a:lstStyle/>
          <a:p>
            <a:pPr algn="ctr" defTabSz="914363" eaLnBrk="0" fontAlgn="base" hangingPunct="0">
              <a:lnSpc>
                <a:spcPct val="85000"/>
              </a:lnSpc>
              <a:spcBef>
                <a:spcPct val="20000"/>
              </a:spcBef>
              <a:spcAft>
                <a:spcPct val="0"/>
              </a:spcAft>
            </a:pPr>
            <a:r>
              <a:rPr lang="en-US" sz="1200" dirty="0" smtClean="0">
                <a:latin typeface="Segoe" pitchFamily="34" charset="0"/>
              </a:rPr>
              <a:t>Document redirection Offline files</a:t>
            </a:r>
            <a:endParaRPr lang="en-US" sz="1200" dirty="0">
              <a:latin typeface="Segoe" pitchFamily="34" charset="0"/>
            </a:endParaRPr>
          </a:p>
        </p:txBody>
      </p:sp>
      <p:grpSp>
        <p:nvGrpSpPr>
          <p:cNvPr id="64" name="Group 63"/>
          <p:cNvGrpSpPr/>
          <p:nvPr/>
        </p:nvGrpSpPr>
        <p:grpSpPr>
          <a:xfrm>
            <a:off x="3676580" y="2116281"/>
            <a:ext cx="1838325" cy="409575"/>
            <a:chOff x="3886200" y="2324100"/>
            <a:chExt cx="1838325" cy="409575"/>
          </a:xfrm>
        </p:grpSpPr>
        <p:pic>
          <p:nvPicPr>
            <p:cNvPr id="65" name="Picture 64" descr="WS08-HypeV_h_rgb_r.png"/>
            <p:cNvPicPr>
              <a:picLocks noChangeAspect="1"/>
            </p:cNvPicPr>
            <p:nvPr/>
          </p:nvPicPr>
          <p:blipFill>
            <a:blip r:embed="rId14" cstate="email"/>
            <a:srcRect r="82383"/>
            <a:stretch>
              <a:fillRect/>
            </a:stretch>
          </p:blipFill>
          <p:spPr bwMode="invGray">
            <a:xfrm>
              <a:off x="3886200" y="2324100"/>
              <a:ext cx="323850" cy="409575"/>
            </a:xfrm>
            <a:prstGeom prst="rect">
              <a:avLst/>
            </a:prstGeom>
            <a:noFill/>
            <a:ln>
              <a:noFill/>
            </a:ln>
          </p:spPr>
        </p:pic>
        <p:pic>
          <p:nvPicPr>
            <p:cNvPr id="63" name="Picture 62" descr="WS08-HypeV_h_rgb_r.png"/>
            <p:cNvPicPr>
              <a:picLocks noChangeAspect="1"/>
            </p:cNvPicPr>
            <p:nvPr/>
          </p:nvPicPr>
          <p:blipFill>
            <a:blip r:embed="rId14" cstate="email">
              <a:lum bright="-100000"/>
            </a:blip>
            <a:srcRect l="16580"/>
            <a:stretch>
              <a:fillRect/>
            </a:stretch>
          </p:blipFill>
          <p:spPr bwMode="invGray">
            <a:xfrm>
              <a:off x="4191000" y="2324100"/>
              <a:ext cx="1533525" cy="409575"/>
            </a:xfrm>
            <a:prstGeom prst="rect">
              <a:avLst/>
            </a:prstGeom>
            <a:noFill/>
            <a:ln>
              <a:noFill/>
            </a:ln>
          </p:spPr>
        </p:pic>
      </p:grpSp>
      <p:grpSp>
        <p:nvGrpSpPr>
          <p:cNvPr id="68" name="Group 67"/>
          <p:cNvGrpSpPr/>
          <p:nvPr/>
        </p:nvGrpSpPr>
        <p:grpSpPr>
          <a:xfrm>
            <a:off x="6792871" y="5514111"/>
            <a:ext cx="1342675" cy="369048"/>
            <a:chOff x="5403447" y="5297632"/>
            <a:chExt cx="2835328" cy="779318"/>
          </a:xfrm>
        </p:grpSpPr>
        <p:pic>
          <p:nvPicPr>
            <p:cNvPr id="47" name="Picture 46" descr="WVista-Ent_h_rgb_r.png"/>
            <p:cNvPicPr>
              <a:picLocks noChangeAspect="1"/>
            </p:cNvPicPr>
            <p:nvPr/>
          </p:nvPicPr>
          <p:blipFill>
            <a:blip r:embed="rId15" cstate="print">
              <a:lum bright="-100000"/>
            </a:blip>
            <a:srcRect l="22578"/>
            <a:stretch>
              <a:fillRect/>
            </a:stretch>
          </p:blipFill>
          <p:spPr>
            <a:xfrm>
              <a:off x="6043613" y="5297632"/>
              <a:ext cx="2195162" cy="779318"/>
            </a:xfrm>
            <a:prstGeom prst="rect">
              <a:avLst/>
            </a:prstGeom>
          </p:spPr>
        </p:pic>
        <p:pic>
          <p:nvPicPr>
            <p:cNvPr id="67" name="Picture 66" descr="WVista-Ent_h_rgb_r.png"/>
            <p:cNvPicPr>
              <a:picLocks noChangeAspect="1"/>
            </p:cNvPicPr>
            <p:nvPr/>
          </p:nvPicPr>
          <p:blipFill>
            <a:blip r:embed="rId15" cstate="print"/>
            <a:srcRect r="77086"/>
            <a:stretch>
              <a:fillRect/>
            </a:stretch>
          </p:blipFill>
          <p:spPr>
            <a:xfrm>
              <a:off x="5403447" y="5297632"/>
              <a:ext cx="649691" cy="779318"/>
            </a:xfrm>
            <a:prstGeom prst="rect">
              <a:avLst/>
            </a:prstGeom>
          </p:spPr>
        </p:pic>
      </p:grpSp>
      <p:sp>
        <p:nvSpPr>
          <p:cNvPr id="50" name="Slide Number Placeholder 49"/>
          <p:cNvSpPr>
            <a:spLocks noGrp="1"/>
          </p:cNvSpPr>
          <p:nvPr>
            <p:ph type="sldNum" sz="quarter" idx="12"/>
          </p:nvPr>
        </p:nvSpPr>
        <p:spPr/>
        <p:txBody>
          <a:bodyPr/>
          <a:lstStyle/>
          <a:p>
            <a:fld id="{AFCF9B66-B481-409E-8814-1EB36BDD7850}" type="slidenum">
              <a:rPr lang="en-US" smtClean="0"/>
              <a:pPr/>
              <a:t>7</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385950" y="654859"/>
            <a:ext cx="2514600" cy="4807157"/>
          </a:xfrm>
          <a:prstGeom prst="roundRect">
            <a:avLst>
              <a:gd name="adj" fmla="val 13686"/>
            </a:avLst>
          </a:prstGeom>
          <a:gradFill flip="none" rotWithShape="1">
            <a:gsLst>
              <a:gs pos="43000">
                <a:schemeClr val="tx1">
                  <a:lumMod val="85000"/>
                  <a:lumOff val="15000"/>
                </a:schemeClr>
              </a:gs>
              <a:gs pos="100000">
                <a:schemeClr val="dk1">
                  <a:shade val="93000"/>
                  <a:satMod val="130000"/>
                </a:schemeClr>
              </a:gs>
              <a:gs pos="100000">
                <a:schemeClr val="dk1">
                  <a:shade val="94000"/>
                  <a:satMod val="135000"/>
                </a:schemeClr>
              </a:gs>
            </a:gsLst>
            <a:path path="rect">
              <a:fillToRect l="50000" t="50000" r="50000" b="50000"/>
            </a:path>
            <a:tileRect/>
          </a:gradFill>
          <a:ln>
            <a:noFill/>
            <a:headEnd/>
            <a:tailEnd/>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lIns="147687" tIns="492289" rIns="147687" bIns="73843"/>
          <a:lstStyle/>
          <a:p>
            <a:pPr marL="286922" indent="-286922" defTabSz="1106012" eaLnBrk="0" hangingPunct="0">
              <a:lnSpc>
                <a:spcPct val="90000"/>
              </a:lnSpc>
              <a:spcBef>
                <a:spcPct val="30000"/>
              </a:spcBef>
              <a:buClr>
                <a:srgbClr val="050595"/>
              </a:buClr>
              <a:buSzPct val="95000"/>
              <a:buBlip>
                <a:blip r:embed="rId3"/>
              </a:buBlip>
              <a:tabLst>
                <a:tab pos="514476" algn="l"/>
              </a:tabLst>
              <a:defRPr/>
            </a:pPr>
            <a:endParaRPr lang="en-US" dirty="0">
              <a:solidFill>
                <a:srgbClr val="000000"/>
              </a:solidFill>
              <a:latin typeface="Segoe"/>
            </a:endParaRPr>
          </a:p>
        </p:txBody>
      </p:sp>
      <p:sp>
        <p:nvSpPr>
          <p:cNvPr id="30" name="Rounded Rectangle 29"/>
          <p:cNvSpPr/>
          <p:nvPr/>
        </p:nvSpPr>
        <p:spPr bwMode="auto">
          <a:xfrm>
            <a:off x="6253350" y="654859"/>
            <a:ext cx="2514600" cy="4843733"/>
          </a:xfrm>
          <a:prstGeom prst="roundRect">
            <a:avLst>
              <a:gd name="adj" fmla="val 13686"/>
            </a:avLst>
          </a:prstGeom>
          <a:gradFill flip="none" rotWithShape="1">
            <a:gsLst>
              <a:gs pos="0">
                <a:schemeClr val="tx1">
                  <a:lumMod val="75000"/>
                  <a:lumOff val="25000"/>
                </a:schemeClr>
              </a:gs>
              <a:gs pos="100000">
                <a:schemeClr val="dk1">
                  <a:shade val="93000"/>
                  <a:satMod val="130000"/>
                </a:schemeClr>
              </a:gs>
              <a:gs pos="100000">
                <a:schemeClr val="dk1">
                  <a:shade val="94000"/>
                  <a:satMod val="135000"/>
                </a:schemeClr>
              </a:gs>
            </a:gsLst>
            <a:path path="rect">
              <a:fillToRect l="50000" t="50000" r="50000" b="50000"/>
            </a:path>
            <a:tileRect/>
          </a:gradFill>
          <a:ln>
            <a:noFill/>
            <a:headEnd/>
            <a:tailEnd/>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lIns="147687" tIns="492289" rIns="147687" bIns="73843"/>
          <a:lstStyle/>
          <a:p>
            <a:pPr marL="286922" indent="-286922" defTabSz="1106012" eaLnBrk="0" fontAlgn="auto" hangingPunct="0">
              <a:lnSpc>
                <a:spcPct val="90000"/>
              </a:lnSpc>
              <a:spcBef>
                <a:spcPct val="30000"/>
              </a:spcBef>
              <a:spcAft>
                <a:spcPts val="0"/>
              </a:spcAft>
              <a:buClr>
                <a:srgbClr val="050595"/>
              </a:buClr>
              <a:buSzPct val="95000"/>
              <a:buFontTx/>
              <a:buBlip>
                <a:blip r:embed="rId3"/>
              </a:buBlip>
              <a:tabLst>
                <a:tab pos="514476" algn="l"/>
              </a:tabLst>
              <a:defRPr/>
            </a:pPr>
            <a:endParaRPr lang="en-US" dirty="0">
              <a:solidFill>
                <a:srgbClr val="000000"/>
              </a:solidFill>
              <a:latin typeface="Segoe"/>
            </a:endParaRPr>
          </a:p>
        </p:txBody>
      </p:sp>
      <p:sp>
        <p:nvSpPr>
          <p:cNvPr id="29" name="Rounded Rectangle 28"/>
          <p:cNvSpPr/>
          <p:nvPr/>
        </p:nvSpPr>
        <p:spPr bwMode="auto">
          <a:xfrm>
            <a:off x="3281550" y="654859"/>
            <a:ext cx="2514600" cy="4831541"/>
          </a:xfrm>
          <a:prstGeom prst="roundRect">
            <a:avLst>
              <a:gd name="adj" fmla="val 13686"/>
            </a:avLst>
          </a:prstGeom>
          <a:gradFill flip="none" rotWithShape="1">
            <a:gsLst>
              <a:gs pos="95000">
                <a:schemeClr val="accent1">
                  <a:shade val="51000"/>
                  <a:satMod val="130000"/>
                </a:schemeClr>
              </a:gs>
              <a:gs pos="80000">
                <a:schemeClr val="accent1">
                  <a:shade val="93000"/>
                  <a:satMod val="130000"/>
                </a:schemeClr>
              </a:gs>
              <a:gs pos="100000">
                <a:schemeClr val="accent1">
                  <a:shade val="94000"/>
                  <a:satMod val="135000"/>
                </a:schemeClr>
              </a:gs>
            </a:gsLst>
            <a:path path="rect">
              <a:fillToRect l="50000" t="50000" r="50000" b="50000"/>
            </a:path>
            <a:tileRect/>
          </a:gradFill>
          <a:ln>
            <a:headEnd/>
            <a:tailEnd/>
          </a:ln>
          <a:effectLst>
            <a:outerShdw blurRad="76200" dist="127000" dir="10500000" sx="102000" sy="102000" algn="tr" rotWithShape="0">
              <a:schemeClr val="accent1">
                <a:lumMod val="50000"/>
                <a:alpha val="26000"/>
              </a:schemeClr>
            </a:outerShdw>
          </a:effectLst>
        </p:spPr>
        <p:style>
          <a:lnRef idx="0">
            <a:schemeClr val="accent1"/>
          </a:lnRef>
          <a:fillRef idx="3">
            <a:schemeClr val="accent1"/>
          </a:fillRef>
          <a:effectRef idx="3">
            <a:schemeClr val="accent1"/>
          </a:effectRef>
          <a:fontRef idx="minor">
            <a:schemeClr val="lt1"/>
          </a:fontRef>
        </p:style>
        <p:txBody>
          <a:bodyPr lIns="147687" tIns="492289" rIns="147687" bIns="73843"/>
          <a:lstStyle/>
          <a:p>
            <a:pPr marL="286922" indent="-286922" defTabSz="1106012" eaLnBrk="0" fontAlgn="auto" hangingPunct="0">
              <a:lnSpc>
                <a:spcPct val="90000"/>
              </a:lnSpc>
              <a:spcBef>
                <a:spcPct val="30000"/>
              </a:spcBef>
              <a:spcAft>
                <a:spcPts val="0"/>
              </a:spcAft>
              <a:buClr>
                <a:srgbClr val="050595"/>
              </a:buClr>
              <a:buSzPct val="95000"/>
              <a:buFontTx/>
              <a:buBlip>
                <a:blip r:embed="rId3"/>
              </a:buBlip>
              <a:tabLst>
                <a:tab pos="514476" algn="l"/>
              </a:tabLst>
              <a:defRPr/>
            </a:pPr>
            <a:endParaRPr lang="en-US" dirty="0">
              <a:solidFill>
                <a:srgbClr val="000000"/>
              </a:solidFill>
              <a:latin typeface="Segoe"/>
            </a:endParaRPr>
          </a:p>
        </p:txBody>
      </p:sp>
      <p:sp>
        <p:nvSpPr>
          <p:cNvPr id="4" name="Title 1"/>
          <p:cNvSpPr>
            <a:spLocks noGrp="1"/>
          </p:cNvSpPr>
          <p:nvPr>
            <p:ph type="title"/>
          </p:nvPr>
        </p:nvSpPr>
        <p:spPr>
          <a:xfrm>
            <a:off x="152400" y="65088"/>
            <a:ext cx="9601200" cy="533400"/>
          </a:xfrm>
        </p:spPr>
        <p:txBody>
          <a:bodyPr>
            <a:noAutofit/>
          </a:bodyPr>
          <a:lstStyle/>
          <a:p>
            <a:pPr fontAlgn="auto">
              <a:spcAft>
                <a:spcPts val="0"/>
              </a:spcAft>
              <a:defRPr/>
            </a:pPr>
            <a:r>
              <a:rPr lang="en-US" sz="2000" dirty="0" smtClean="0"/>
              <a:t>MS Virtualization: Best Choice for Server Applications</a:t>
            </a:r>
            <a:endParaRPr lang="en-US" sz="2000" dirty="0"/>
          </a:p>
        </p:txBody>
      </p:sp>
      <p:sp>
        <p:nvSpPr>
          <p:cNvPr id="9" name="Rectangle 8"/>
          <p:cNvSpPr/>
          <p:nvPr/>
        </p:nvSpPr>
        <p:spPr>
          <a:xfrm>
            <a:off x="398463" y="800100"/>
            <a:ext cx="2501900" cy="1446546"/>
          </a:xfrm>
          <a:prstGeom prst="rect">
            <a:avLst/>
          </a:prstGeom>
          <a:noFill/>
          <a:effectLst>
            <a:outerShdw blurRad="50800" dist="38100" dir="2700000" algn="tl" rotWithShape="0">
              <a:prstClr val="black">
                <a:alpha val="40000"/>
              </a:prstClr>
            </a:outerShdw>
          </a:effectLst>
        </p:spPr>
        <p:txBody>
          <a:bodyPr lIns="91436" tIns="45718" rIns="91436" bIns="45718">
            <a:spAutoFit/>
          </a:bodyPr>
          <a:lstStyle/>
          <a:p>
            <a:pPr algn="ctr" defTabSz="914363" fontAlgn="auto">
              <a:spcBef>
                <a:spcPts val="0"/>
              </a:spcBef>
              <a:spcAft>
                <a:spcPts val="0"/>
              </a:spcAft>
              <a:defRPr/>
            </a:pPr>
            <a:r>
              <a:rPr lang="en-US" sz="2200" b="1" spc="-150" dirty="0">
                <a:ln w="18415" cmpd="sng">
                  <a:noFill/>
                  <a:prstDash val="solid"/>
                </a:ln>
                <a:solidFill>
                  <a:schemeClr val="bg1"/>
                </a:solidFill>
                <a:effectLst>
                  <a:outerShdw blurRad="38100" dist="38100" dir="2700000" algn="tl">
                    <a:srgbClr val="000000">
                      <a:alpha val="43137"/>
                    </a:srgbClr>
                  </a:outerShdw>
                </a:effectLst>
                <a:latin typeface="+mn-lt"/>
              </a:rPr>
              <a:t>Microsoft Server Applications Built for Windows</a:t>
            </a:r>
          </a:p>
        </p:txBody>
      </p:sp>
      <p:sp>
        <p:nvSpPr>
          <p:cNvPr id="12" name="Rectangle 11"/>
          <p:cNvSpPr/>
          <p:nvPr/>
        </p:nvSpPr>
        <p:spPr>
          <a:xfrm>
            <a:off x="5964070" y="808038"/>
            <a:ext cx="3098042" cy="707882"/>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fontAlgn="auto">
              <a:spcBef>
                <a:spcPts val="0"/>
              </a:spcBef>
              <a:spcAft>
                <a:spcPts val="0"/>
              </a:spcAft>
              <a:defRPr/>
            </a:pPr>
            <a:r>
              <a:rPr lang="en-US" sz="2000" b="1" spc="-150" dirty="0">
                <a:ln w="18415" cmpd="sng">
                  <a:noFill/>
                  <a:prstDash val="solid"/>
                </a:ln>
                <a:solidFill>
                  <a:schemeClr val="bg1"/>
                </a:solidFill>
                <a:effectLst>
                  <a:outerShdw blurRad="38100" dist="38100" dir="2700000" algn="tl">
                    <a:srgbClr val="000000">
                      <a:alpha val="43137"/>
                    </a:srgbClr>
                  </a:outerShdw>
                </a:effectLst>
                <a:latin typeface="+mn-lt"/>
              </a:rPr>
              <a:t>Low Cost </a:t>
            </a:r>
          </a:p>
          <a:p>
            <a:pPr algn="ctr" defTabSz="914363" fontAlgn="auto">
              <a:spcBef>
                <a:spcPts val="0"/>
              </a:spcBef>
              <a:spcAft>
                <a:spcPts val="0"/>
              </a:spcAft>
              <a:defRPr/>
            </a:pPr>
            <a:r>
              <a:rPr lang="en-US" sz="2000" b="1" spc="-150" dirty="0">
                <a:ln w="18415" cmpd="sng">
                  <a:noFill/>
                  <a:prstDash val="solid"/>
                </a:ln>
                <a:solidFill>
                  <a:schemeClr val="bg1"/>
                </a:solidFill>
                <a:effectLst>
                  <a:outerShdw blurRad="38100" dist="38100" dir="2700000" algn="tl">
                    <a:srgbClr val="000000">
                      <a:alpha val="43137"/>
                    </a:srgbClr>
                  </a:outerShdw>
                </a:effectLst>
                <a:latin typeface="+mn-lt"/>
              </a:rPr>
              <a:t>Complete Solution</a:t>
            </a:r>
          </a:p>
        </p:txBody>
      </p:sp>
      <p:sp>
        <p:nvSpPr>
          <p:cNvPr id="13" name="Rectangle 12"/>
          <p:cNvSpPr/>
          <p:nvPr/>
        </p:nvSpPr>
        <p:spPr>
          <a:xfrm>
            <a:off x="3281363" y="800100"/>
            <a:ext cx="2514600" cy="1107992"/>
          </a:xfrm>
          <a:prstGeom prst="rect">
            <a:avLst/>
          </a:prstGeom>
          <a:noFill/>
          <a:effectLst>
            <a:outerShdw blurRad="50800" dist="38100" dir="2700000" algn="tl" rotWithShape="0">
              <a:prstClr val="black">
                <a:alpha val="40000"/>
              </a:prstClr>
            </a:outerShdw>
          </a:effectLst>
        </p:spPr>
        <p:txBody>
          <a:bodyPr lIns="91436" tIns="45718" rIns="91436" bIns="45718">
            <a:spAutoFit/>
          </a:bodyPr>
          <a:lstStyle/>
          <a:p>
            <a:pPr algn="ctr" defTabSz="914363" fontAlgn="auto">
              <a:spcBef>
                <a:spcPts val="0"/>
              </a:spcBef>
              <a:spcAft>
                <a:spcPts val="0"/>
              </a:spcAft>
              <a:defRPr/>
            </a:pPr>
            <a:r>
              <a:rPr lang="en-US" sz="2200" b="1" spc="-150" dirty="0">
                <a:ln w="18415" cmpd="sng">
                  <a:noFill/>
                  <a:prstDash val="solid"/>
                </a:ln>
                <a:solidFill>
                  <a:schemeClr val="bg1"/>
                </a:solidFill>
                <a:effectLst>
                  <a:outerShdw blurRad="38100" dist="38100" dir="2700000" algn="tl">
                    <a:srgbClr val="000000">
                      <a:alpha val="43137"/>
                    </a:srgbClr>
                  </a:outerShdw>
                </a:effectLst>
                <a:latin typeface="+mn-lt"/>
              </a:rPr>
              <a:t>Complete </a:t>
            </a:r>
          </a:p>
          <a:p>
            <a:pPr algn="ctr" defTabSz="914363" fontAlgn="auto">
              <a:spcBef>
                <a:spcPts val="0"/>
              </a:spcBef>
              <a:spcAft>
                <a:spcPts val="0"/>
              </a:spcAft>
              <a:defRPr/>
            </a:pPr>
            <a:r>
              <a:rPr lang="en-US" sz="2200" b="1" spc="-150" dirty="0">
                <a:ln w="18415" cmpd="sng">
                  <a:noFill/>
                  <a:prstDash val="solid"/>
                </a:ln>
                <a:solidFill>
                  <a:schemeClr val="bg1"/>
                </a:solidFill>
                <a:effectLst>
                  <a:outerShdw blurRad="38100" dist="38100" dir="2700000" algn="tl">
                    <a:srgbClr val="000000">
                      <a:alpha val="43137"/>
                    </a:srgbClr>
                  </a:outerShdw>
                </a:effectLst>
                <a:latin typeface="+mn-lt"/>
              </a:rPr>
              <a:t>Management Solution</a:t>
            </a:r>
          </a:p>
        </p:txBody>
      </p:sp>
      <p:sp>
        <p:nvSpPr>
          <p:cNvPr id="40972" name="TextBox 67"/>
          <p:cNvSpPr txBox="1">
            <a:spLocks noChangeArrowheads="1"/>
          </p:cNvSpPr>
          <p:nvPr/>
        </p:nvSpPr>
        <p:spPr bwMode="auto">
          <a:xfrm>
            <a:off x="3646043" y="3860673"/>
            <a:ext cx="1828800" cy="584200"/>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*Physical &amp; Virtual Management</a:t>
            </a:r>
          </a:p>
        </p:txBody>
      </p:sp>
      <p:sp>
        <p:nvSpPr>
          <p:cNvPr id="40973" name="TextBox 68"/>
          <p:cNvSpPr txBox="1">
            <a:spLocks noChangeArrowheads="1"/>
          </p:cNvSpPr>
          <p:nvPr/>
        </p:nvSpPr>
        <p:spPr bwMode="auto">
          <a:xfrm>
            <a:off x="3487738" y="4712716"/>
            <a:ext cx="2057400" cy="584200"/>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*Cross Platform and Hypervisor Support</a:t>
            </a:r>
          </a:p>
        </p:txBody>
      </p:sp>
      <p:sp>
        <p:nvSpPr>
          <p:cNvPr id="40974" name="TextBox 69"/>
          <p:cNvSpPr txBox="1">
            <a:spLocks noChangeArrowheads="1"/>
          </p:cNvSpPr>
          <p:nvPr/>
        </p:nvSpPr>
        <p:spPr bwMode="auto">
          <a:xfrm>
            <a:off x="3370326" y="3038539"/>
            <a:ext cx="2362200" cy="584200"/>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*Deep Application  Knowledge</a:t>
            </a:r>
          </a:p>
        </p:txBody>
      </p:sp>
      <p:sp>
        <p:nvSpPr>
          <p:cNvPr id="40975" name="TextBox 43"/>
          <p:cNvSpPr txBox="1">
            <a:spLocks noChangeArrowheads="1"/>
          </p:cNvSpPr>
          <p:nvPr/>
        </p:nvSpPr>
        <p:spPr bwMode="auto">
          <a:xfrm>
            <a:off x="538163" y="3174873"/>
            <a:ext cx="2133600" cy="584200"/>
          </a:xfrm>
          <a:prstGeom prst="rect">
            <a:avLst/>
          </a:prstGeom>
          <a:noFill/>
          <a:ln w="9525">
            <a:noFill/>
            <a:miter lim="800000"/>
            <a:headEnd/>
            <a:tailEnd/>
          </a:ln>
        </p:spPr>
        <p:txBody>
          <a:bodyPr>
            <a:spAutoFit/>
          </a:bodyPr>
          <a:lstStyle/>
          <a:p>
            <a:pPr algn="ctr"/>
            <a:r>
              <a:rPr lang="en-US" sz="1600" b="1" dirty="0">
                <a:latin typeface="Calibri" pitchFamily="34" charset="0"/>
              </a:rPr>
              <a:t>*</a:t>
            </a:r>
            <a:r>
              <a:rPr lang="en-US" sz="1600" b="1" dirty="0">
                <a:solidFill>
                  <a:schemeClr val="bg1"/>
                </a:solidFill>
                <a:latin typeface="Calibri" pitchFamily="34" charset="0"/>
              </a:rPr>
              <a:t>Built-in Virtualization with One-stop Support</a:t>
            </a:r>
          </a:p>
        </p:txBody>
      </p:sp>
      <p:sp>
        <p:nvSpPr>
          <p:cNvPr id="40976" name="TextBox 46"/>
          <p:cNvSpPr txBox="1">
            <a:spLocks noChangeArrowheads="1"/>
          </p:cNvSpPr>
          <p:nvPr/>
        </p:nvSpPr>
        <p:spPr bwMode="auto">
          <a:xfrm>
            <a:off x="233363" y="4633849"/>
            <a:ext cx="2667000" cy="585788"/>
          </a:xfrm>
          <a:prstGeom prst="rect">
            <a:avLst/>
          </a:prstGeom>
          <a:noFill/>
          <a:ln w="9525">
            <a:noFill/>
            <a:miter lim="800000"/>
            <a:headEnd/>
            <a:tailEnd/>
          </a:ln>
        </p:spPr>
        <p:txBody>
          <a:bodyPr>
            <a:spAutoFit/>
          </a:bodyPr>
          <a:lstStyle/>
          <a:p>
            <a:pPr algn="ctr"/>
            <a:r>
              <a:rPr lang="en-US" sz="1600" dirty="0">
                <a:solidFill>
                  <a:schemeClr val="bg1"/>
                </a:solidFill>
                <a:latin typeface="Calibri" pitchFamily="34" charset="0"/>
              </a:rPr>
              <a:t>Increased</a:t>
            </a:r>
          </a:p>
          <a:p>
            <a:pPr algn="ctr"/>
            <a:r>
              <a:rPr lang="en-US" sz="1600" dirty="0">
                <a:solidFill>
                  <a:schemeClr val="bg1"/>
                </a:solidFill>
                <a:latin typeface="Calibri" pitchFamily="34" charset="0"/>
              </a:rPr>
              <a:t>Deployment Options</a:t>
            </a:r>
          </a:p>
        </p:txBody>
      </p:sp>
      <p:sp>
        <p:nvSpPr>
          <p:cNvPr id="40977" name="TextBox 47"/>
          <p:cNvSpPr txBox="1">
            <a:spLocks noChangeArrowheads="1"/>
          </p:cNvSpPr>
          <p:nvPr/>
        </p:nvSpPr>
        <p:spPr bwMode="auto">
          <a:xfrm>
            <a:off x="690563" y="3893630"/>
            <a:ext cx="1676400" cy="584200"/>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*Large Partner Ecosystem</a:t>
            </a:r>
          </a:p>
        </p:txBody>
      </p:sp>
      <p:sp>
        <p:nvSpPr>
          <p:cNvPr id="40978" name="Rectangle 78"/>
          <p:cNvSpPr>
            <a:spLocks noChangeArrowheads="1"/>
          </p:cNvSpPr>
          <p:nvPr/>
        </p:nvSpPr>
        <p:spPr bwMode="auto">
          <a:xfrm>
            <a:off x="6384925" y="3154363"/>
            <a:ext cx="2286000" cy="830262"/>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*A comparable solution can cost up to six                times more</a:t>
            </a:r>
            <a:r>
              <a:rPr lang="en-US" sz="1600" dirty="0">
                <a:solidFill>
                  <a:schemeClr val="bg1"/>
                </a:solidFill>
                <a:latin typeface="Calibri" pitchFamily="34" charset="0"/>
              </a:rPr>
              <a:t>†</a:t>
            </a:r>
          </a:p>
        </p:txBody>
      </p:sp>
      <p:sp>
        <p:nvSpPr>
          <p:cNvPr id="40979" name="Rectangle 80"/>
          <p:cNvSpPr>
            <a:spLocks noChangeArrowheads="1"/>
          </p:cNvSpPr>
          <p:nvPr/>
        </p:nvSpPr>
        <p:spPr bwMode="auto">
          <a:xfrm>
            <a:off x="6657975" y="4087559"/>
            <a:ext cx="1600200" cy="584200"/>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*Lower Ongoing Costs</a:t>
            </a:r>
          </a:p>
        </p:txBody>
      </p:sp>
      <p:sp>
        <p:nvSpPr>
          <p:cNvPr id="40980" name="Rectangle 82"/>
          <p:cNvSpPr>
            <a:spLocks noChangeArrowheads="1"/>
          </p:cNvSpPr>
          <p:nvPr/>
        </p:nvSpPr>
        <p:spPr bwMode="auto">
          <a:xfrm>
            <a:off x="6481763" y="4808601"/>
            <a:ext cx="2057400" cy="584200"/>
          </a:xfrm>
          <a:prstGeom prst="rect">
            <a:avLst/>
          </a:prstGeom>
          <a:noFill/>
          <a:ln w="9525">
            <a:noFill/>
            <a:miter lim="800000"/>
            <a:headEnd/>
            <a:tailEnd/>
          </a:ln>
        </p:spPr>
        <p:txBody>
          <a:bodyPr>
            <a:spAutoFit/>
          </a:bodyPr>
          <a:lstStyle/>
          <a:p>
            <a:pPr algn="ctr"/>
            <a:r>
              <a:rPr lang="en-US" sz="1600" dirty="0">
                <a:solidFill>
                  <a:schemeClr val="bg1"/>
                </a:solidFill>
                <a:latin typeface="Calibri" pitchFamily="34" charset="0"/>
              </a:rPr>
              <a:t>Virtualization-friendly</a:t>
            </a:r>
          </a:p>
          <a:p>
            <a:pPr algn="ctr"/>
            <a:r>
              <a:rPr lang="en-US" sz="1600" dirty="0">
                <a:solidFill>
                  <a:schemeClr val="bg1"/>
                </a:solidFill>
                <a:latin typeface="Calibri" pitchFamily="34" charset="0"/>
              </a:rPr>
              <a:t>Licensing</a:t>
            </a:r>
          </a:p>
        </p:txBody>
      </p:sp>
      <p:pic>
        <p:nvPicPr>
          <p:cNvPr id="40981" name="Picture 1" descr="Arrows and blocks Royalty Free Stock Photo"/>
          <p:cNvPicPr>
            <a:picLocks noChangeAspect="1" noChangeArrowheads="1"/>
          </p:cNvPicPr>
          <p:nvPr/>
        </p:nvPicPr>
        <p:blipFill>
          <a:blip r:embed="rId4" cstate="print"/>
          <a:srcRect/>
          <a:stretch>
            <a:fillRect/>
          </a:stretch>
        </p:blipFill>
        <p:spPr bwMode="auto">
          <a:xfrm>
            <a:off x="3738563" y="1851025"/>
            <a:ext cx="1625600" cy="1219200"/>
          </a:xfrm>
          <a:prstGeom prst="rect">
            <a:avLst/>
          </a:prstGeom>
          <a:noFill/>
          <a:ln w="9525">
            <a:noFill/>
            <a:miter lim="800000"/>
            <a:headEnd/>
            <a:tailEnd/>
          </a:ln>
        </p:spPr>
      </p:pic>
      <p:pic>
        <p:nvPicPr>
          <p:cNvPr id="40982" name="Picture 88" descr="iStock_000009046950XSmall.png"/>
          <p:cNvPicPr>
            <a:picLocks noChangeAspect="1"/>
          </p:cNvPicPr>
          <p:nvPr/>
        </p:nvPicPr>
        <p:blipFill>
          <a:blip r:embed="rId5" cstate="print"/>
          <a:srcRect/>
          <a:stretch>
            <a:fillRect/>
          </a:stretch>
        </p:blipFill>
        <p:spPr bwMode="auto">
          <a:xfrm>
            <a:off x="6634163" y="1464337"/>
            <a:ext cx="1550987" cy="1676400"/>
          </a:xfrm>
          <a:prstGeom prst="rect">
            <a:avLst/>
          </a:prstGeom>
          <a:noFill/>
          <a:ln w="9525">
            <a:noFill/>
            <a:miter lim="800000"/>
            <a:headEnd/>
            <a:tailEnd/>
          </a:ln>
        </p:spPr>
      </p:pic>
      <p:pic>
        <p:nvPicPr>
          <p:cNvPr id="40983" name="Picture 2"/>
          <p:cNvPicPr>
            <a:picLocks noChangeAspect="1" noChangeArrowheads="1"/>
          </p:cNvPicPr>
          <p:nvPr/>
        </p:nvPicPr>
        <p:blipFill>
          <a:blip r:embed="rId6" cstate="print"/>
          <a:srcRect/>
          <a:stretch>
            <a:fillRect/>
          </a:stretch>
        </p:blipFill>
        <p:spPr bwMode="auto">
          <a:xfrm>
            <a:off x="960438" y="2288160"/>
            <a:ext cx="1100137" cy="822325"/>
          </a:xfrm>
          <a:prstGeom prst="rect">
            <a:avLst/>
          </a:prstGeom>
          <a:noFill/>
          <a:ln w="9525">
            <a:noFill/>
            <a:miter lim="800000"/>
            <a:headEnd/>
            <a:tailEnd/>
          </a:ln>
        </p:spPr>
      </p:pic>
      <p:sp>
        <p:nvSpPr>
          <p:cNvPr id="40984" name="Slide Number Placeholder 3"/>
          <p:cNvSpPr txBox="1">
            <a:spLocks/>
          </p:cNvSpPr>
          <p:nvPr/>
        </p:nvSpPr>
        <p:spPr bwMode="auto">
          <a:xfrm>
            <a:off x="8610600" y="6477000"/>
            <a:ext cx="609600" cy="520700"/>
          </a:xfrm>
          <a:prstGeom prst="rect">
            <a:avLst/>
          </a:prstGeom>
          <a:noFill/>
          <a:ln w="9525">
            <a:noFill/>
            <a:miter lim="800000"/>
            <a:headEnd/>
            <a:tailEnd/>
          </a:ln>
        </p:spPr>
        <p:txBody>
          <a:bodyPr/>
          <a:lstStyle/>
          <a:p>
            <a:fld id="{939E2A1E-6005-4024-B7D1-B96506ECD3B2}" type="slidenum">
              <a:rPr lang="en-US" sz="1400">
                <a:solidFill>
                  <a:srgbClr val="FFFFFF"/>
                </a:solidFill>
                <a:latin typeface="Calibri" pitchFamily="34" charset="0"/>
              </a:rPr>
              <a:pPr/>
              <a:t>8</a:t>
            </a:fld>
            <a:endParaRPr lang="en-US" sz="1400">
              <a:solidFill>
                <a:srgbClr val="FFFFFF"/>
              </a:solidFill>
              <a:latin typeface="Calibri" pitchFamily="34" charset="0"/>
            </a:endParaRPr>
          </a:p>
        </p:txBody>
      </p:sp>
      <p:sp>
        <p:nvSpPr>
          <p:cNvPr id="52" name="Rounded Rectangle 51"/>
          <p:cNvSpPr/>
          <p:nvPr/>
        </p:nvSpPr>
        <p:spPr>
          <a:xfrm>
            <a:off x="1087516" y="3822472"/>
            <a:ext cx="914400" cy="45719"/>
          </a:xfrm>
          <a:prstGeom prst="roundRect">
            <a:avLst/>
          </a:prstGeom>
          <a:gradFill>
            <a:gsLst>
              <a:gs pos="75000">
                <a:schemeClr val="dk1">
                  <a:shade val="51000"/>
                  <a:satMod val="130000"/>
                </a:schemeClr>
              </a:gs>
              <a:gs pos="0">
                <a:schemeClr val="dk1">
                  <a:shade val="93000"/>
                  <a:satMod val="130000"/>
                </a:schemeClr>
              </a:gs>
              <a:gs pos="0">
                <a:schemeClr val="tx1">
                  <a:lumMod val="65000"/>
                  <a:lumOff val="35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b="1" dirty="0"/>
          </a:p>
        </p:txBody>
      </p:sp>
      <p:sp>
        <p:nvSpPr>
          <p:cNvPr id="54" name="Rounded Rectangle 53"/>
          <p:cNvSpPr/>
          <p:nvPr/>
        </p:nvSpPr>
        <p:spPr>
          <a:xfrm>
            <a:off x="1087516" y="4504483"/>
            <a:ext cx="914400" cy="45719"/>
          </a:xfrm>
          <a:prstGeom prst="roundRect">
            <a:avLst/>
          </a:prstGeom>
          <a:gradFill>
            <a:gsLst>
              <a:gs pos="75000">
                <a:schemeClr val="dk1">
                  <a:shade val="51000"/>
                  <a:satMod val="130000"/>
                </a:schemeClr>
              </a:gs>
              <a:gs pos="0">
                <a:schemeClr val="dk1">
                  <a:shade val="93000"/>
                  <a:satMod val="130000"/>
                </a:schemeClr>
              </a:gs>
              <a:gs pos="0">
                <a:schemeClr val="tx1">
                  <a:lumMod val="65000"/>
                  <a:lumOff val="35000"/>
                </a:schemeClr>
              </a:gs>
            </a:gsLst>
            <a:path path="circl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a:defRPr/>
            </a:pPr>
            <a:endParaRPr lang="en-US" b="1" dirty="0"/>
          </a:p>
        </p:txBody>
      </p:sp>
      <p:sp>
        <p:nvSpPr>
          <p:cNvPr id="55" name="Rounded Rectangle 54"/>
          <p:cNvSpPr/>
          <p:nvPr/>
        </p:nvSpPr>
        <p:spPr>
          <a:xfrm>
            <a:off x="4083174" y="3700552"/>
            <a:ext cx="914400" cy="68608"/>
          </a:xfrm>
          <a:prstGeom prst="roundRect">
            <a:avLst/>
          </a:prstGeom>
          <a:gradFill flip="none" rotWithShape="1">
            <a:gsLst>
              <a:gs pos="75000">
                <a:schemeClr val="tx2">
                  <a:lumMod val="60000"/>
                  <a:lumOff val="40000"/>
                </a:schemeClr>
              </a:gs>
              <a:gs pos="0">
                <a:schemeClr val="dk1">
                  <a:shade val="93000"/>
                  <a:satMod val="130000"/>
                </a:schemeClr>
              </a:gs>
              <a:gs pos="0">
                <a:schemeClr val="tx1">
                  <a:lumMod val="65000"/>
                  <a:lumOff val="35000"/>
                </a:schemeClr>
              </a:gs>
            </a:gsLst>
            <a:path path="rect">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dirty="0"/>
          </a:p>
        </p:txBody>
      </p:sp>
      <p:sp>
        <p:nvSpPr>
          <p:cNvPr id="56" name="Rounded Rectangle 55"/>
          <p:cNvSpPr/>
          <p:nvPr/>
        </p:nvSpPr>
        <p:spPr>
          <a:xfrm>
            <a:off x="4119750" y="4553112"/>
            <a:ext cx="914400" cy="65401"/>
          </a:xfrm>
          <a:prstGeom prst="roundRect">
            <a:avLst/>
          </a:prstGeom>
          <a:gradFill flip="none" rotWithShape="1">
            <a:gsLst>
              <a:gs pos="75000">
                <a:schemeClr val="tx2">
                  <a:lumMod val="60000"/>
                  <a:lumOff val="40000"/>
                </a:schemeClr>
              </a:gs>
              <a:gs pos="0">
                <a:schemeClr val="dk1">
                  <a:shade val="93000"/>
                  <a:satMod val="130000"/>
                </a:schemeClr>
              </a:gs>
              <a:gs pos="0">
                <a:schemeClr val="tx1">
                  <a:lumMod val="65000"/>
                  <a:lumOff val="35000"/>
                </a:schemeClr>
              </a:gs>
            </a:gsLst>
            <a:path path="rect">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a:defRPr/>
            </a:pPr>
            <a:endParaRPr lang="en-US" dirty="0"/>
          </a:p>
        </p:txBody>
      </p:sp>
      <p:sp>
        <p:nvSpPr>
          <p:cNvPr id="61" name="Rounded Rectangle 60"/>
          <p:cNvSpPr/>
          <p:nvPr/>
        </p:nvSpPr>
        <p:spPr>
          <a:xfrm flipV="1">
            <a:off x="7015350" y="4717933"/>
            <a:ext cx="914400" cy="71425"/>
          </a:xfrm>
          <a:prstGeom prst="roundRect">
            <a:avLst/>
          </a:prstGeom>
          <a:gradFill flip="none" rotWithShape="1">
            <a:gsLst>
              <a:gs pos="81000">
                <a:schemeClr val="dk1">
                  <a:shade val="51000"/>
                  <a:satMod val="130000"/>
                </a:schemeClr>
              </a:gs>
              <a:gs pos="0">
                <a:schemeClr val="dk1">
                  <a:shade val="93000"/>
                  <a:satMod val="130000"/>
                </a:schemeClr>
              </a:gs>
              <a:gs pos="0">
                <a:schemeClr val="tx1">
                  <a:lumMod val="65000"/>
                  <a:lumOff val="35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nchor="ctr"/>
          <a:lstStyle/>
          <a:p>
            <a:pPr algn="ctr" defTabSz="914363">
              <a:defRPr/>
            </a:pPr>
            <a:endParaRPr lang="en-US" b="1" dirty="0"/>
          </a:p>
        </p:txBody>
      </p:sp>
      <p:sp>
        <p:nvSpPr>
          <p:cNvPr id="41000" name="TextBox 31"/>
          <p:cNvSpPr txBox="1">
            <a:spLocks noChangeArrowheads="1"/>
          </p:cNvSpPr>
          <p:nvPr/>
        </p:nvSpPr>
        <p:spPr bwMode="auto">
          <a:xfrm>
            <a:off x="303721" y="5487797"/>
            <a:ext cx="5181600" cy="368300"/>
          </a:xfrm>
          <a:prstGeom prst="rect">
            <a:avLst/>
          </a:prstGeom>
          <a:noFill/>
          <a:ln w="9525">
            <a:noFill/>
            <a:miter lim="800000"/>
            <a:headEnd/>
            <a:tailEnd/>
          </a:ln>
        </p:spPr>
        <p:txBody>
          <a:bodyPr>
            <a:spAutoFit/>
          </a:bodyPr>
          <a:lstStyle/>
          <a:p>
            <a:pPr defTabSz="914400"/>
            <a:r>
              <a:rPr lang="en-US" b="1" dirty="0">
                <a:latin typeface="Calibri" pitchFamily="34" charset="0"/>
              </a:rPr>
              <a:t>*Only </a:t>
            </a:r>
            <a:r>
              <a:rPr lang="en-US" b="1" dirty="0" smtClean="0">
                <a:latin typeface="Calibri" pitchFamily="34" charset="0"/>
              </a:rPr>
              <a:t>available with </a:t>
            </a:r>
            <a:r>
              <a:rPr lang="en-US" b="1" dirty="0">
                <a:latin typeface="Calibri" pitchFamily="34" charset="0"/>
              </a:rPr>
              <a:t>Microsoft Virtualization </a:t>
            </a:r>
          </a:p>
        </p:txBody>
      </p:sp>
      <p:sp>
        <p:nvSpPr>
          <p:cNvPr id="33" name="Rounded Rectangle 32"/>
          <p:cNvSpPr/>
          <p:nvPr/>
        </p:nvSpPr>
        <p:spPr>
          <a:xfrm>
            <a:off x="7015350" y="3976213"/>
            <a:ext cx="914400" cy="76200"/>
          </a:xfrm>
          <a:prstGeom prst="roundRect">
            <a:avLst/>
          </a:prstGeom>
          <a:gradFill flip="none" rotWithShape="1">
            <a:gsLst>
              <a:gs pos="81000">
                <a:schemeClr val="dk1">
                  <a:shade val="51000"/>
                  <a:satMod val="130000"/>
                </a:schemeClr>
              </a:gs>
              <a:gs pos="0">
                <a:schemeClr val="dk1">
                  <a:shade val="93000"/>
                  <a:satMod val="130000"/>
                </a:schemeClr>
              </a:gs>
              <a:gs pos="0">
                <a:schemeClr val="tx1">
                  <a:lumMod val="65000"/>
                  <a:lumOff val="35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defRPr/>
            </a:pPr>
            <a:endParaRPr lang="en-US" b="1" dirty="0"/>
          </a:p>
        </p:txBody>
      </p:sp>
      <p:sp>
        <p:nvSpPr>
          <p:cNvPr id="41004" name="TextBox 33"/>
          <p:cNvSpPr txBox="1">
            <a:spLocks noChangeArrowheads="1"/>
          </p:cNvSpPr>
          <p:nvPr/>
        </p:nvSpPr>
        <p:spPr bwMode="auto">
          <a:xfrm>
            <a:off x="313754" y="5767070"/>
            <a:ext cx="8370887" cy="984250"/>
          </a:xfrm>
          <a:prstGeom prst="rect">
            <a:avLst/>
          </a:prstGeom>
          <a:noFill/>
          <a:ln w="9525">
            <a:noFill/>
            <a:miter lim="800000"/>
            <a:headEnd/>
            <a:tailEnd/>
          </a:ln>
        </p:spPr>
        <p:txBody>
          <a:bodyPr>
            <a:spAutoFit/>
          </a:bodyPr>
          <a:lstStyle/>
          <a:p>
            <a:r>
              <a:rPr lang="en-US" sz="800" dirty="0">
                <a:latin typeface="Calibri" pitchFamily="34" charset="0"/>
              </a:rPr>
              <a:t>†Based on a comparison of Microsoft® System Center Server Management Suite Datacenter with VMware® </a:t>
            </a:r>
            <a:r>
              <a:rPr lang="en-US" sz="800" dirty="0" err="1">
                <a:latin typeface="Calibri" pitchFamily="34" charset="0"/>
              </a:rPr>
              <a:t>vSphere</a:t>
            </a:r>
            <a:r>
              <a:rPr lang="en-US" sz="800" dirty="0">
                <a:latin typeface="Calibri" pitchFamily="34" charset="0"/>
              </a:rPr>
              <a:t> Enterprise Plus with VMware </a:t>
            </a:r>
            <a:r>
              <a:rPr lang="en-US" sz="800" dirty="0" err="1">
                <a:latin typeface="Calibri" pitchFamily="34" charset="0"/>
              </a:rPr>
              <a:t>vCenter</a:t>
            </a:r>
            <a:r>
              <a:rPr lang="en-US" sz="800" dirty="0">
                <a:latin typeface="Calibri" pitchFamily="34" charset="0"/>
              </a:rPr>
              <a:t> Server.. Assumes a five host configuration, 2 processors on each host, 2 years support costs for both products, and no operating system costs included.. The Microsoft solution can use either the free Microsoft Hyper-V Server 2008 R2 hypervisor or an existing Windows Server 2008 R2 hypervisor.  Based on Microsoft estimated retail prices and published VMware prices available at </a:t>
            </a:r>
            <a:r>
              <a:rPr lang="en-US" sz="800" u="sng" dirty="0">
                <a:latin typeface="Calibri" pitchFamily="34" charset="0"/>
                <a:hlinkClick r:id="rId7"/>
              </a:rPr>
              <a:t>https://www.vmware.com/vmwarestore</a:t>
            </a:r>
            <a:r>
              <a:rPr lang="en-US" sz="800" dirty="0">
                <a:latin typeface="Calibri" pitchFamily="34" charset="0"/>
              </a:rPr>
              <a:t> as of 08/04/2009 for purchases in the United States. Actual reseller prices may vary. </a:t>
            </a:r>
          </a:p>
          <a:p>
            <a:endParaRPr lang="en-US" sz="800" dirty="0">
              <a:latin typeface="Calibri" pitchFamily="34" charset="0"/>
            </a:endParaRPr>
          </a:p>
          <a:p>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05000" y="955344"/>
            <a:ext cx="7086600" cy="1447800"/>
          </a:xfrm>
          <a:prstGeom prst="rect">
            <a:avLst/>
          </a:prstGeom>
          <a:solidFill>
            <a:schemeClr val="tx1">
              <a:lumMod val="85000"/>
              <a:lumOff val="1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9" name="Rectangle 18"/>
          <p:cNvSpPr/>
          <p:nvPr/>
        </p:nvSpPr>
        <p:spPr>
          <a:xfrm>
            <a:off x="2406501" y="949318"/>
            <a:ext cx="6629400" cy="1384995"/>
          </a:xfrm>
          <a:prstGeom prst="rect">
            <a:avLst/>
          </a:prstGeom>
        </p:spPr>
        <p:txBody>
          <a:bodyPr wrap="square">
            <a:spAutoFit/>
          </a:bodyPr>
          <a:lstStyle/>
          <a:p>
            <a:pPr defTabSz="914400"/>
            <a:r>
              <a:rPr lang="en-US" b="1" dirty="0" smtClean="0">
                <a:solidFill>
                  <a:prstClr val="white"/>
                </a:solidFill>
              </a:rPr>
              <a:t>Hypervisor Feature of OS</a:t>
            </a:r>
            <a:endParaRPr lang="en-US" sz="2000" b="1" dirty="0" smtClean="0">
              <a:solidFill>
                <a:prstClr val="white"/>
              </a:solidFill>
              <a:ea typeface="Calibri"/>
              <a:cs typeface="Times New Roman"/>
            </a:endParaRPr>
          </a:p>
          <a:p>
            <a:pPr defTabSz="914400"/>
            <a:r>
              <a:rPr lang="en-US" sz="1400" dirty="0" smtClean="0">
                <a:solidFill>
                  <a:prstClr val="white"/>
                </a:solidFill>
                <a:ea typeface="Calibri"/>
                <a:cs typeface="Times New Roman"/>
              </a:rPr>
              <a:t>“We liked the fact that Hyper-V™ was built into Windows Server® 2008…With Hyper-V, we don’t need separate drivers for the hypervisor, and we don’t pay additional licensing fees.” </a:t>
            </a:r>
          </a:p>
          <a:p>
            <a:pPr defTabSz="914400"/>
            <a:endParaRPr lang="en-US" sz="800" i="1" dirty="0" smtClean="0">
              <a:solidFill>
                <a:prstClr val="white"/>
              </a:solidFill>
              <a:ea typeface="Calibri"/>
              <a:cs typeface="Times New Roman"/>
            </a:endParaRPr>
          </a:p>
          <a:p>
            <a:pPr defTabSz="914400"/>
            <a:r>
              <a:rPr lang="en-US" sz="1400" b="1" i="1" dirty="0" smtClean="0">
                <a:solidFill>
                  <a:prstClr val="white"/>
                </a:solidFill>
                <a:ea typeface="Calibri"/>
                <a:cs typeface="Times New Roman"/>
              </a:rPr>
              <a:t>Bart Roels, Operations Manager, Hostbasket </a:t>
            </a:r>
          </a:p>
        </p:txBody>
      </p:sp>
      <p:sp>
        <p:nvSpPr>
          <p:cNvPr id="25" name="Rectangle 24"/>
          <p:cNvSpPr/>
          <p:nvPr/>
        </p:nvSpPr>
        <p:spPr>
          <a:xfrm>
            <a:off x="1828800" y="4489704"/>
            <a:ext cx="7162800" cy="1676400"/>
          </a:xfrm>
          <a:prstGeom prst="rect">
            <a:avLst/>
          </a:prstGeom>
          <a:solidFill>
            <a:schemeClr val="tx1">
              <a:lumMod val="85000"/>
              <a:lumOff val="1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3" name="Rectangle 22"/>
          <p:cNvSpPr/>
          <p:nvPr/>
        </p:nvSpPr>
        <p:spPr>
          <a:xfrm>
            <a:off x="457200" y="2770496"/>
            <a:ext cx="7162800" cy="1496704"/>
          </a:xfrm>
          <a:prstGeom prst="rect">
            <a:avLst/>
          </a:prstGeom>
          <a:solidFill>
            <a:schemeClr val="bg1">
              <a:lumMod val="85000"/>
              <a:lumOff val="1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Hexagon 14"/>
          <p:cNvSpPr/>
          <p:nvPr/>
        </p:nvSpPr>
        <p:spPr>
          <a:xfrm>
            <a:off x="89848" y="4401430"/>
            <a:ext cx="2272352" cy="1840874"/>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sz="1600" dirty="0">
              <a:solidFill>
                <a:prstClr val="white"/>
              </a:solidFill>
            </a:endParaRPr>
          </a:p>
        </p:txBody>
      </p:sp>
      <p:sp>
        <p:nvSpPr>
          <p:cNvPr id="11" name="Hexagon 10"/>
          <p:cNvSpPr/>
          <p:nvPr/>
        </p:nvSpPr>
        <p:spPr>
          <a:xfrm>
            <a:off x="152400" y="838200"/>
            <a:ext cx="2209800" cy="1676400"/>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sz="1600" dirty="0">
              <a:solidFill>
                <a:prstClr val="white"/>
              </a:solidFill>
            </a:endParaRPr>
          </a:p>
        </p:txBody>
      </p:sp>
      <p:sp>
        <p:nvSpPr>
          <p:cNvPr id="31" name="Title 1"/>
          <p:cNvSpPr txBox="1">
            <a:spLocks/>
          </p:cNvSpPr>
          <p:nvPr/>
        </p:nvSpPr>
        <p:spPr>
          <a:xfrm>
            <a:off x="152400" y="117828"/>
            <a:ext cx="8991600" cy="533400"/>
          </a:xfrm>
          <a:prstGeom prst="rect">
            <a:avLst/>
          </a:prstGeom>
        </p:spPr>
        <p:txBody>
          <a:bodyPr vert="horz" anchor="t">
            <a:noAutofit/>
          </a:bodyPr>
          <a:lstStyle/>
          <a:p>
            <a:pPr defTabSz="914400">
              <a:spcBef>
                <a:spcPct val="0"/>
              </a:spcBef>
              <a:defRPr/>
            </a:pPr>
            <a:r>
              <a:rPr lang="en-US" sz="2400" b="1" spc="-100" dirty="0" smtClean="0"/>
              <a:t>Microsoft Server Applications Built for Windows</a:t>
            </a:r>
            <a:endParaRPr lang="en-US" sz="2400" b="1" spc="-100" dirty="0"/>
          </a:p>
        </p:txBody>
      </p:sp>
      <p:sp>
        <p:nvSpPr>
          <p:cNvPr id="18" name="Slide Number Placeholder 3"/>
          <p:cNvSpPr txBox="1">
            <a:spLocks/>
          </p:cNvSpPr>
          <p:nvPr/>
        </p:nvSpPr>
        <p:spPr>
          <a:xfrm>
            <a:off x="8610600" y="6477000"/>
            <a:ext cx="609600" cy="521208"/>
          </a:xfrm>
          <a:prstGeom prst="rect">
            <a:avLst/>
          </a:prstGeom>
        </p:spPr>
        <p:txBody>
          <a:bodyPr/>
          <a:lstStyle/>
          <a:p>
            <a:pPr defTabSz="914400">
              <a:defRPr/>
            </a:pPr>
            <a:fld id="{C2050354-581A-477B-8ECA-AC77555E3BD9}" type="slidenum">
              <a:rPr lang="en-US" sz="1400">
                <a:solidFill>
                  <a:prstClr val="white"/>
                </a:solidFill>
              </a:rPr>
              <a:pPr defTabSz="914400">
                <a:defRPr/>
              </a:pPr>
              <a:t>9</a:t>
            </a:fld>
            <a:endParaRPr lang="en-US" sz="1400" dirty="0">
              <a:solidFill>
                <a:prstClr val="white"/>
              </a:solidFill>
            </a:endParaRPr>
          </a:p>
        </p:txBody>
      </p:sp>
      <p:sp>
        <p:nvSpPr>
          <p:cNvPr id="22" name="Rectangle 21"/>
          <p:cNvSpPr/>
          <p:nvPr/>
        </p:nvSpPr>
        <p:spPr>
          <a:xfrm>
            <a:off x="2313296" y="4507728"/>
            <a:ext cx="6525904" cy="1508105"/>
          </a:xfrm>
          <a:prstGeom prst="rect">
            <a:avLst/>
          </a:prstGeom>
        </p:spPr>
        <p:txBody>
          <a:bodyPr wrap="square">
            <a:spAutoFit/>
          </a:bodyPr>
          <a:lstStyle/>
          <a:p>
            <a:pPr defTabSz="914400"/>
            <a:r>
              <a:rPr lang="en-US" b="1" dirty="0" smtClean="0">
                <a:solidFill>
                  <a:prstClr val="white"/>
                </a:solidFill>
              </a:rPr>
              <a:t>Better Together: Microsoft Applications + Microsoft Virtualization </a:t>
            </a:r>
          </a:p>
          <a:p>
            <a:pPr marL="174625" indent="-174625" defTabSz="914400">
              <a:buClr>
                <a:prstClr val="white"/>
              </a:buClr>
              <a:buFont typeface="Arial" pitchFamily="34" charset="0"/>
              <a:buChar char="•"/>
              <a:defRPr/>
            </a:pPr>
            <a:r>
              <a:rPr lang="en-US" sz="1400" dirty="0" smtClean="0">
                <a:solidFill>
                  <a:prstClr val="white"/>
                </a:solidFill>
              </a:rPr>
              <a:t>Microsoft</a:t>
            </a:r>
            <a:r>
              <a:rPr lang="en-US" sz="1400" dirty="0" smtClean="0">
                <a:solidFill>
                  <a:prstClr val="white"/>
                </a:solidFill>
                <a:latin typeface="Calibri"/>
              </a:rPr>
              <a:t> ®</a:t>
            </a:r>
            <a:r>
              <a:rPr lang="en-US" sz="1400" dirty="0" smtClean="0">
                <a:solidFill>
                  <a:prstClr val="white"/>
                </a:solidFill>
              </a:rPr>
              <a:t> SQL Server</a:t>
            </a:r>
            <a:r>
              <a:rPr lang="en-US" sz="1400" dirty="0" smtClean="0">
                <a:solidFill>
                  <a:prstClr val="white"/>
                </a:solidFill>
                <a:latin typeface="Calibri"/>
              </a:rPr>
              <a:t>®</a:t>
            </a:r>
            <a:r>
              <a:rPr lang="en-US" sz="1400" dirty="0" smtClean="0">
                <a:solidFill>
                  <a:prstClr val="white"/>
                </a:solidFill>
              </a:rPr>
              <a:t> – Database Mirroring, Guest Clustering</a:t>
            </a:r>
          </a:p>
          <a:p>
            <a:pPr marL="174625" indent="-174625" defTabSz="914400">
              <a:buClr>
                <a:prstClr val="white"/>
              </a:buClr>
              <a:buFont typeface="Arial" pitchFamily="34" charset="0"/>
              <a:buChar char="•"/>
              <a:defRPr/>
            </a:pPr>
            <a:r>
              <a:rPr lang="en-US" sz="1400" dirty="0" smtClean="0">
                <a:solidFill>
                  <a:prstClr val="white"/>
                </a:solidFill>
              </a:rPr>
              <a:t>Microsoft </a:t>
            </a:r>
            <a:r>
              <a:rPr lang="en-US" sz="1400" dirty="0" smtClean="0">
                <a:solidFill>
                  <a:prstClr val="white"/>
                </a:solidFill>
                <a:latin typeface="Calibri"/>
              </a:rPr>
              <a:t>® </a:t>
            </a:r>
            <a:r>
              <a:rPr lang="en-US" sz="1400" dirty="0" smtClean="0">
                <a:solidFill>
                  <a:prstClr val="white"/>
                </a:solidFill>
              </a:rPr>
              <a:t>Exchange – High Availability</a:t>
            </a:r>
          </a:p>
          <a:p>
            <a:pPr marL="174625" indent="-174625" defTabSz="914400">
              <a:buClr>
                <a:prstClr val="white"/>
              </a:buClr>
              <a:buFont typeface="Arial" pitchFamily="34" charset="0"/>
              <a:buChar char="•"/>
              <a:defRPr/>
            </a:pPr>
            <a:r>
              <a:rPr lang="en-US" sz="1400" dirty="0" smtClean="0">
                <a:solidFill>
                  <a:prstClr val="white"/>
                </a:solidFill>
              </a:rPr>
              <a:t>Microsoft </a:t>
            </a:r>
            <a:r>
              <a:rPr lang="en-US" sz="1400" dirty="0" smtClean="0">
                <a:solidFill>
                  <a:prstClr val="white"/>
                </a:solidFill>
                <a:latin typeface="Calibri"/>
              </a:rPr>
              <a:t>® </a:t>
            </a:r>
            <a:r>
              <a:rPr lang="en-US" sz="1400" dirty="0" smtClean="0">
                <a:solidFill>
                  <a:prstClr val="white"/>
                </a:solidFill>
              </a:rPr>
              <a:t>Office SharePoint</a:t>
            </a:r>
            <a:r>
              <a:rPr lang="en-US" sz="1400" dirty="0" smtClean="0">
                <a:solidFill>
                  <a:prstClr val="white"/>
                </a:solidFill>
                <a:latin typeface="Calibri"/>
              </a:rPr>
              <a:t>® Server</a:t>
            </a:r>
            <a:r>
              <a:rPr lang="en-US" sz="1400" dirty="0" smtClean="0">
                <a:solidFill>
                  <a:prstClr val="white"/>
                </a:solidFill>
              </a:rPr>
              <a:t> – SharePoint Farm with virtual and physical environment</a:t>
            </a:r>
          </a:p>
        </p:txBody>
      </p:sp>
      <p:sp>
        <p:nvSpPr>
          <p:cNvPr id="24" name="Rectangle 23"/>
          <p:cNvSpPr/>
          <p:nvPr/>
        </p:nvSpPr>
        <p:spPr>
          <a:xfrm>
            <a:off x="533400" y="2904750"/>
            <a:ext cx="6629400" cy="1015663"/>
          </a:xfrm>
          <a:prstGeom prst="rect">
            <a:avLst/>
          </a:prstGeom>
          <a:solidFill>
            <a:schemeClr val="tx1">
              <a:lumMod val="85000"/>
              <a:lumOff val="15000"/>
              <a:alpha val="77000"/>
            </a:schemeClr>
          </a:solidFill>
        </p:spPr>
        <p:txBody>
          <a:bodyPr wrap="square">
            <a:spAutoFit/>
          </a:bodyPr>
          <a:lstStyle/>
          <a:p>
            <a:pPr marL="174625" indent="-174625" defTabSz="914400">
              <a:buClr>
                <a:prstClr val="white"/>
              </a:buClr>
              <a:defRPr/>
            </a:pPr>
            <a:r>
              <a:rPr lang="en-US" b="1" dirty="0" smtClean="0">
                <a:solidFill>
                  <a:prstClr val="white"/>
                </a:solidFill>
              </a:rPr>
              <a:t>Broad Range of Partner Solutions and Services</a:t>
            </a:r>
            <a:endParaRPr lang="en-US" dirty="0" smtClean="0">
              <a:solidFill>
                <a:prstClr val="white"/>
              </a:solidFill>
            </a:endParaRPr>
          </a:p>
          <a:p>
            <a:pPr marL="174625" indent="-174625" defTabSz="914400">
              <a:buClr>
                <a:prstClr val="white"/>
              </a:buClr>
              <a:buFont typeface="Arial" pitchFamily="34" charset="0"/>
              <a:buChar char="•"/>
              <a:defRPr/>
            </a:pPr>
            <a:r>
              <a:rPr lang="en-US" sz="1400" dirty="0" smtClean="0">
                <a:solidFill>
                  <a:prstClr val="white"/>
                </a:solidFill>
              </a:rPr>
              <a:t>Strong partner ecosystem and developer network</a:t>
            </a:r>
          </a:p>
          <a:p>
            <a:pPr marL="174625" indent="-174625" defTabSz="914400">
              <a:buClr>
                <a:prstClr val="white"/>
              </a:buClr>
              <a:buFont typeface="Arial" pitchFamily="34" charset="0"/>
              <a:buChar char="•"/>
              <a:defRPr/>
            </a:pPr>
            <a:r>
              <a:rPr lang="en-US" sz="1400" dirty="0" smtClean="0">
                <a:solidFill>
                  <a:prstClr val="white"/>
                </a:solidFill>
              </a:rPr>
              <a:t>Hundreds of virtualization partners worldwide </a:t>
            </a:r>
          </a:p>
          <a:p>
            <a:pPr marL="174625" indent="-174625" defTabSz="914400">
              <a:buClr>
                <a:prstClr val="white"/>
              </a:buClr>
              <a:buFont typeface="Arial" pitchFamily="34" charset="0"/>
              <a:buChar char="•"/>
              <a:defRPr/>
            </a:pPr>
            <a:r>
              <a:rPr lang="en-US" sz="1400" dirty="0" smtClean="0">
                <a:solidFill>
                  <a:prstClr val="white"/>
                </a:solidFill>
              </a:rPr>
              <a:t>Virtualization partner solution catalog with comprehensive solutions </a:t>
            </a:r>
          </a:p>
        </p:txBody>
      </p:sp>
      <p:sp>
        <p:nvSpPr>
          <p:cNvPr id="14" name="TextBox 13"/>
          <p:cNvSpPr txBox="1"/>
          <p:nvPr/>
        </p:nvSpPr>
        <p:spPr>
          <a:xfrm>
            <a:off x="403302" y="870529"/>
            <a:ext cx="1676400" cy="954107"/>
          </a:xfrm>
          <a:prstGeom prst="rect">
            <a:avLst/>
          </a:prstGeom>
          <a:noFill/>
        </p:spPr>
        <p:txBody>
          <a:bodyPr wrap="square" rtlCol="0">
            <a:spAutoFit/>
          </a:bodyPr>
          <a:lstStyle/>
          <a:p>
            <a:pPr algn="ctr" defTabSz="914400"/>
            <a:r>
              <a:rPr lang="en-US" sz="1400" b="1" dirty="0" smtClean="0">
                <a:solidFill>
                  <a:prstClr val="white"/>
                </a:solidFill>
              </a:rPr>
              <a:t>Built-in Virtualization with One-stop Support </a:t>
            </a:r>
            <a:endParaRPr lang="en-US" sz="1400" b="1" dirty="0">
              <a:solidFill>
                <a:prstClr val="white"/>
              </a:solidFill>
            </a:endParaRPr>
          </a:p>
        </p:txBody>
      </p:sp>
      <p:pic>
        <p:nvPicPr>
          <p:cNvPr id="3" name="Picture 2"/>
          <p:cNvPicPr>
            <a:picLocks noChangeAspect="1" noChangeArrowheads="1"/>
          </p:cNvPicPr>
          <p:nvPr/>
        </p:nvPicPr>
        <p:blipFill>
          <a:blip r:embed="rId3" cstate="print"/>
          <a:srcRect/>
          <a:stretch>
            <a:fillRect/>
          </a:stretch>
        </p:blipFill>
        <p:spPr bwMode="auto">
          <a:xfrm>
            <a:off x="762000" y="1657350"/>
            <a:ext cx="1009650" cy="1085850"/>
          </a:xfrm>
          <a:prstGeom prst="rect">
            <a:avLst/>
          </a:prstGeom>
          <a:noFill/>
          <a:ln w="9525">
            <a:noFill/>
            <a:miter lim="800000"/>
            <a:headEnd/>
            <a:tailEnd/>
          </a:ln>
          <a:effectLst/>
        </p:spPr>
      </p:pic>
      <p:sp>
        <p:nvSpPr>
          <p:cNvPr id="13" name="Hexagon 12"/>
          <p:cNvSpPr/>
          <p:nvPr/>
        </p:nvSpPr>
        <p:spPr>
          <a:xfrm>
            <a:off x="6781800" y="2569464"/>
            <a:ext cx="2286000" cy="1752600"/>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sz="1600" dirty="0">
              <a:solidFill>
                <a:prstClr val="white"/>
              </a:solidFill>
            </a:endParaRPr>
          </a:p>
        </p:txBody>
      </p:sp>
      <p:sp>
        <p:nvSpPr>
          <p:cNvPr id="26" name="TextBox 25"/>
          <p:cNvSpPr txBox="1"/>
          <p:nvPr/>
        </p:nvSpPr>
        <p:spPr>
          <a:xfrm>
            <a:off x="206630" y="4706112"/>
            <a:ext cx="2057400" cy="738664"/>
          </a:xfrm>
          <a:prstGeom prst="rect">
            <a:avLst/>
          </a:prstGeom>
          <a:noFill/>
        </p:spPr>
        <p:txBody>
          <a:bodyPr wrap="square" rtlCol="0">
            <a:spAutoFit/>
          </a:bodyPr>
          <a:lstStyle/>
          <a:p>
            <a:pPr algn="ctr" defTabSz="914400"/>
            <a:r>
              <a:rPr lang="en-US" sz="1400" b="1" dirty="0" smtClean="0">
                <a:solidFill>
                  <a:prstClr val="white"/>
                </a:solidFill>
              </a:rPr>
              <a:t>Increased Deployment Options</a:t>
            </a:r>
            <a:endParaRPr lang="en-US" sz="1400" b="1" dirty="0">
              <a:solidFill>
                <a:prstClr val="white"/>
              </a:solidFill>
            </a:endParaRPr>
          </a:p>
        </p:txBody>
      </p:sp>
      <p:pic>
        <p:nvPicPr>
          <p:cNvPr id="1026" name="Picture 2" descr="C:\Users\dgreg\AppData\Local\Microsoft\Windows\Temporary Internet Files\Content.IE5\QRANNX09\MPj03866500000[1].jpg"/>
          <p:cNvPicPr>
            <a:picLocks noChangeAspect="1" noChangeArrowheads="1"/>
          </p:cNvPicPr>
          <p:nvPr/>
        </p:nvPicPr>
        <p:blipFill>
          <a:blip r:embed="rId4" cstate="print"/>
          <a:srcRect/>
          <a:stretch>
            <a:fillRect/>
          </a:stretch>
        </p:blipFill>
        <p:spPr bwMode="auto">
          <a:xfrm>
            <a:off x="716473" y="5513832"/>
            <a:ext cx="1025494" cy="731520"/>
          </a:xfrm>
          <a:prstGeom prst="rect">
            <a:avLst/>
          </a:prstGeom>
          <a:noFill/>
        </p:spPr>
      </p:pic>
      <p:sp>
        <p:nvSpPr>
          <p:cNvPr id="16" name="TextBox 15"/>
          <p:cNvSpPr txBox="1"/>
          <p:nvPr/>
        </p:nvSpPr>
        <p:spPr>
          <a:xfrm>
            <a:off x="6884380" y="2517784"/>
            <a:ext cx="2088932" cy="523220"/>
          </a:xfrm>
          <a:prstGeom prst="rect">
            <a:avLst/>
          </a:prstGeom>
          <a:noFill/>
        </p:spPr>
        <p:txBody>
          <a:bodyPr wrap="square" rtlCol="0">
            <a:spAutoFit/>
          </a:bodyPr>
          <a:lstStyle/>
          <a:p>
            <a:pPr algn="ctr" defTabSz="914400"/>
            <a:r>
              <a:rPr lang="en-US" sz="1400" b="1" dirty="0" smtClean="0">
                <a:solidFill>
                  <a:prstClr val="white"/>
                </a:solidFill>
              </a:rPr>
              <a:t>Large Partner Ecosystem</a:t>
            </a:r>
            <a:endParaRPr lang="en-US" sz="1400" b="1" dirty="0">
              <a:solidFill>
                <a:prstClr val="white"/>
              </a:solidFill>
            </a:endParaRPr>
          </a:p>
        </p:txBody>
      </p:sp>
      <p:pic>
        <p:nvPicPr>
          <p:cNvPr id="1027" name="Picture 3"/>
          <p:cNvPicPr>
            <a:picLocks noChangeAspect="1" noChangeArrowheads="1"/>
          </p:cNvPicPr>
          <p:nvPr/>
        </p:nvPicPr>
        <p:blipFill>
          <a:blip r:embed="rId5" cstate="print"/>
          <a:srcRect/>
          <a:stretch>
            <a:fillRect/>
          </a:stretch>
        </p:blipFill>
        <p:spPr bwMode="auto">
          <a:xfrm>
            <a:off x="7134225" y="3056872"/>
            <a:ext cx="1552575" cy="981075"/>
          </a:xfrm>
          <a:prstGeom prst="rect">
            <a:avLst/>
          </a:prstGeom>
          <a:noFill/>
          <a:ln w="9525">
            <a:noFill/>
            <a:miter lim="800000"/>
            <a:headEnd/>
            <a:tailEnd/>
          </a:ln>
          <a:effectLst/>
        </p:spPr>
      </p:pic>
      <p:pic>
        <p:nvPicPr>
          <p:cNvPr id="2" name="Picture 2"/>
          <p:cNvPicPr>
            <a:picLocks noChangeAspect="1" noChangeArrowheads="1"/>
          </p:cNvPicPr>
          <p:nvPr/>
        </p:nvPicPr>
        <p:blipFill>
          <a:blip r:embed="rId6" cstate="print"/>
          <a:srcRect/>
          <a:stretch>
            <a:fillRect/>
          </a:stretch>
        </p:blipFill>
        <p:spPr bwMode="auto">
          <a:xfrm>
            <a:off x="7697024" y="4055432"/>
            <a:ext cx="456376" cy="1828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owFarVirtu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E74C7DE7AC842912DE714694DEF52" ma:contentTypeVersion="0" ma:contentTypeDescription="Create a new document." ma:contentTypeScope="" ma:versionID="b7d0fbf25452b1336946856688fef8af">
  <xsd:schema xmlns:xsd="http://www.w3.org/2001/XMLSchema" xmlns:xs="http://www.w3.org/2001/XMLSchema" xmlns:p="http://schemas.microsoft.com/office/2006/metadata/properties" targetNamespace="http://schemas.microsoft.com/office/2006/metadata/properties" ma:root="true" ma:fieldsID="91e4e95f05bf1d4c5da405be949b98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584814-B606-4C5D-AF96-AB5E6EE67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4D88B57-B24B-4D8D-8ACF-52D63044B87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9C1DCD76-3BE3-4AE2-AD63-0533BCCCC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HowFarVirtual PPT Template</Template>
  <TotalTime>1976</TotalTime>
  <Words>4016</Words>
  <Application>Microsoft Office PowerPoint</Application>
  <PresentationFormat>On-screen Show (4:3)</PresentationFormat>
  <Paragraphs>621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HowFarVirtual PPT Template</vt:lpstr>
      <vt:lpstr>Slide 1</vt:lpstr>
      <vt:lpstr>Why Virtualize?</vt:lpstr>
      <vt:lpstr>Why Customers are Excited about  Microsoft Virtualization</vt:lpstr>
      <vt:lpstr>The Microsoft Advantage Get More, Pay Less than VMware</vt:lpstr>
      <vt:lpstr>Built-in Virtualization</vt:lpstr>
      <vt:lpstr>Extensive, Unified Management</vt:lpstr>
      <vt:lpstr>Microsoft Covers All the Bases From the Datacenter to the Desktop</vt:lpstr>
      <vt:lpstr>MS Virtualization: Best Choice for Server Applications</vt:lpstr>
      <vt:lpstr>Slide 9</vt:lpstr>
      <vt:lpstr>Comprehensive Support  for  Business Critical Applications</vt:lpstr>
      <vt:lpstr>VMware</vt:lpstr>
      <vt:lpstr>Slide 12</vt:lpstr>
      <vt:lpstr>Slide 13</vt:lpstr>
      <vt:lpstr>Free Hypervisor Feature Comparison</vt:lpstr>
      <vt:lpstr>Microsoft Technology Breadth</vt:lpstr>
      <vt:lpstr>In-Guest Management and Monitoring</vt:lpstr>
      <vt:lpstr>Automated Virtual Machine  Optimization with In-Guest Knowledge</vt:lpstr>
      <vt:lpstr>Virtualized Workloads</vt:lpstr>
      <vt:lpstr>Interoperability</vt:lpstr>
      <vt:lpstr>End-to-End Management</vt:lpstr>
      <vt:lpstr>Production Scalability</vt:lpstr>
      <vt:lpstr>Microsoft Technical Differentials  </vt:lpstr>
      <vt:lpstr>The VMware Reality</vt:lpstr>
      <vt:lpstr>Microsoft:  The Better Value</vt:lpstr>
      <vt:lpstr>Take the Next Step</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Yasmin Khan</dc:creator>
  <cp:lastModifiedBy>Nat Brace</cp:lastModifiedBy>
  <cp:revision>108</cp:revision>
  <dcterms:created xsi:type="dcterms:W3CDTF">2009-04-21T22:21:42Z</dcterms:created>
  <dcterms:modified xsi:type="dcterms:W3CDTF">2009-10-28T22:25:40Z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0x010100A3BE74C7DE7AC842912DE714694DEF52</vt:lpwstr>
  </property>
</Properties>
</file>