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9"/>
  </p:notesMasterIdLst>
  <p:handoutMasterIdLst>
    <p:handoutMasterId r:id="rId20"/>
  </p:handoutMasterIdLst>
  <p:sldIdLst>
    <p:sldId id="272" r:id="rId2"/>
    <p:sldId id="275" r:id="rId3"/>
    <p:sldId id="273" r:id="rId4"/>
    <p:sldId id="276" r:id="rId5"/>
    <p:sldId id="256" r:id="rId6"/>
    <p:sldId id="257" r:id="rId7"/>
    <p:sldId id="264" r:id="rId8"/>
    <p:sldId id="263" r:id="rId9"/>
    <p:sldId id="258" r:id="rId10"/>
    <p:sldId id="265" r:id="rId11"/>
    <p:sldId id="260" r:id="rId12"/>
    <p:sldId id="262" r:id="rId13"/>
    <p:sldId id="269" r:id="rId14"/>
    <p:sldId id="271" r:id="rId15"/>
    <p:sldId id="268" r:id="rId16"/>
    <p:sldId id="270" r:id="rId17"/>
    <p:sldId id="274" r:id="rId1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9DE"/>
    <a:srgbClr val="2618D6"/>
    <a:srgbClr val="180F87"/>
    <a:srgbClr val="27EDB9"/>
    <a:srgbClr val="FFFFFF"/>
    <a:srgbClr val="6ACDFE"/>
    <a:srgbClr val="90D9FE"/>
    <a:srgbClr val="C7C7C7"/>
    <a:srgbClr val="000000"/>
    <a:srgbClr val="8FC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93" autoAdjust="0"/>
    <p:restoredTop sz="70775" autoAdjust="0"/>
  </p:normalViewPr>
  <p:slideViewPr>
    <p:cSldViewPr snapToGrid="0">
      <p:cViewPr varScale="1">
        <p:scale>
          <a:sx n="48" d="100"/>
          <a:sy n="48" d="100"/>
        </p:scale>
        <p:origin x="-2394" y="-102"/>
      </p:cViewPr>
      <p:guideLst>
        <p:guide orient="horz" pos="144"/>
        <p:guide orient="horz" pos="895"/>
        <p:guide orient="horz" pos="1488"/>
        <p:guide orient="horz" pos="1200"/>
        <p:guide orient="horz" pos="2736"/>
        <p:guide orient="horz" pos="4319"/>
        <p:guide orient="horz" pos="2976"/>
        <p:guide orient="horz" pos="288"/>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3/24/2008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3/24/2008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get in OWA Light: </a:t>
            </a:r>
          </a:p>
          <a:p>
            <a:endParaRPr lang="en-US" dirty="0" smtClean="0"/>
          </a:p>
          <a:p>
            <a:r>
              <a:rPr lang="en-US" dirty="0" smtClean="0"/>
              <a:t>- Faster logon times for slow connections </a:t>
            </a:r>
          </a:p>
          <a:p>
            <a:r>
              <a:rPr lang="en-US" dirty="0" smtClean="0"/>
              <a:t>- Works across a diverse set of OS/Browser combinations, including the following (these are the combinations that we support and test against; other combinations may work, but are not actively supported): </a:t>
            </a:r>
          </a:p>
          <a:p>
            <a:r>
              <a:rPr lang="en-US" dirty="0" smtClean="0"/>
              <a:t>	Operating Systems: Vista, Windows XP, Windows 2000, Window ME, Windows 98, Mac OS X, and Linux </a:t>
            </a:r>
          </a:p>
          <a:p>
            <a:r>
              <a:rPr lang="en-US" dirty="0" smtClean="0"/>
              <a:t>	Browsers: Firefox, Safari, Opera, Netscape, IE7, IE6, IE5.5, IE5.01 and IE5.2 on Mac </a:t>
            </a:r>
          </a:p>
          <a:p>
            <a:r>
              <a:rPr lang="en-US" dirty="0" smtClean="0"/>
              <a:t>- Redesigned from the ground up to offer the best accessibility possible for blind (screen reader) and low-vision (high contrast settings) users. </a:t>
            </a:r>
          </a:p>
          <a:p>
            <a:r>
              <a:rPr lang="en-US" dirty="0" smtClean="0"/>
              <a:t>- Works in locked down browser modes, such as kiosks and those with strict pop-up blocking policies. </a:t>
            </a:r>
          </a:p>
          <a:p>
            <a:r>
              <a:rPr lang="en-US" dirty="0" smtClean="0"/>
              <a:t>- New, redesigned UI, for a cleaner look, and easier use.</a:t>
            </a:r>
          </a:p>
          <a:p>
            <a:endParaRPr lang="en-US" dirty="0" smtClean="0"/>
          </a:p>
          <a:p>
            <a:r>
              <a:rPr lang="en-US" dirty="0" smtClean="0"/>
              <a:t>The big things that you get in Premium that are not in Light (in no particular order and not exhaustive): </a:t>
            </a:r>
          </a:p>
          <a:p>
            <a:r>
              <a:rPr lang="en-US" dirty="0" smtClean="0"/>
              <a:t>- Tasks module </a:t>
            </a:r>
          </a:p>
          <a:p>
            <a:r>
              <a:rPr lang="en-US" dirty="0" smtClean="0"/>
              <a:t>- Only the text of the task items can be read through OWA Light; task specific properties will not necessarily be available. </a:t>
            </a:r>
          </a:p>
          <a:p>
            <a:r>
              <a:rPr lang="en-US" dirty="0" smtClean="0"/>
              <a:t>- Search for mail items; For Beta2, OWA Light users only get search in Contacts and Address Book. We will have mail search for RTM. </a:t>
            </a:r>
          </a:p>
          <a:p>
            <a:r>
              <a:rPr lang="en-US" dirty="0" smtClean="0"/>
              <a:t>- Reminders </a:t>
            </a:r>
          </a:p>
          <a:p>
            <a:r>
              <a:rPr lang="en-US" dirty="0" smtClean="0"/>
              <a:t>- HTML composing of messages; compose in Plain Text only; Users still get HTML formatting for reading </a:t>
            </a:r>
          </a:p>
          <a:p>
            <a:r>
              <a:rPr lang="en-US" dirty="0" smtClean="0"/>
              <a:t>- Flags and Categories </a:t>
            </a:r>
          </a:p>
          <a:p>
            <a:r>
              <a:rPr lang="en-US" dirty="0" smtClean="0"/>
              <a:t>- Weekly view in Calendar; Light is daily view only </a:t>
            </a:r>
          </a:p>
          <a:p>
            <a:r>
              <a:rPr lang="en-US" dirty="0" smtClean="0"/>
              <a:t>- Free/Busy grid in Appointment/Meeting Scheduling Assistant.  You do still get "Suggested Times", which is much more pronounced in OWA Light, to help users, including blind and low-vision users, to schedule times that work well for everyone. </a:t>
            </a:r>
          </a:p>
          <a:p>
            <a:r>
              <a:rPr lang="en-US" dirty="0" smtClean="0"/>
              <a:t>- Print </a:t>
            </a:r>
          </a:p>
          <a:p>
            <a:r>
              <a:rPr lang="en-US" dirty="0" smtClean="0"/>
              <a:t>- Spell Check; There is a small mitigation here in that some browsers, like Firefox 2, have spellcheckers built in. </a:t>
            </a:r>
          </a:p>
          <a:p>
            <a:r>
              <a:rPr lang="en-US" dirty="0" smtClean="0"/>
              <a:t>- Conversation View </a:t>
            </a:r>
          </a:p>
          <a:p>
            <a:r>
              <a:rPr lang="en-US" dirty="0" smtClean="0"/>
              <a:t>- Account Quota information</a:t>
            </a:r>
          </a:p>
          <a:p>
            <a:endParaRPr lang="en-US" dirty="0" smtClean="0"/>
          </a:p>
          <a:p>
            <a:r>
              <a:rPr lang="en-US" smtClean="0"/>
              <a:t> </a:t>
            </a:r>
            <a:endParaRPr lang="hu-H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 </a:t>
            </a:r>
            <a:r>
              <a:rPr lang="hu-HU" dirty="0" err="1" smtClean="0"/>
              <a:t>WebReady</a:t>
            </a:r>
            <a:r>
              <a:rPr lang="hu-HU" dirty="0" smtClean="0"/>
              <a:t> az a technológia ami lehetővé teszi a</a:t>
            </a:r>
            <a:r>
              <a:rPr lang="hu-HU" baseline="0" dirty="0" smtClean="0"/>
              <a:t> felhasználó számára, hogy HTML lapként jelenítse meg a csatolmányként érkezett Microsoft Office és az Adobe PDF állományokat. Ez hasznos először is biztonsági szempontból, ugyanis nem kell a megnézendő fájlt a lokális gépre letölteni. Másodszor pedig hasznos mert nincs szükségünk arra, hogy az adott alkalmazás, vagy annak olvasója telepítve legyen a gépre. Ha felhasználó például egy internet kioszkot használ akkor az esetek jelentős részében nem tudná másképp megnézni az állományait, hiszen ezeken a gépeken a legritkább esetben van </a:t>
            </a:r>
            <a:r>
              <a:rPr lang="hu-HU" baseline="0" dirty="0" err="1" smtClean="0"/>
              <a:t>office</a:t>
            </a:r>
            <a:r>
              <a:rPr lang="hu-HU" baseline="0" dirty="0" smtClean="0"/>
              <a:t>, és ugye telepítési jogosultságunk nincs ilyen gépen.</a:t>
            </a:r>
          </a:p>
          <a:p>
            <a:r>
              <a:rPr lang="hu-HU" baseline="0" dirty="0" smtClean="0"/>
              <a:t>A </a:t>
            </a:r>
            <a:r>
              <a:rPr lang="hu-HU" baseline="0" dirty="0" err="1" smtClean="0"/>
              <a:t>LinkAccess</a:t>
            </a:r>
            <a:r>
              <a:rPr lang="hu-HU" baseline="0" dirty="0" smtClean="0"/>
              <a:t> technológia lehetővé teszi, hogy az </a:t>
            </a:r>
            <a:r>
              <a:rPr lang="hu-HU" baseline="0" dirty="0" err="1" smtClean="0"/>
              <a:t>Exchanget</a:t>
            </a:r>
            <a:r>
              <a:rPr lang="hu-HU" baseline="0" dirty="0" smtClean="0"/>
              <a:t> mint egy proxy-t használva hozzáférjünk olyan dokumentumokhoz melyeket nem az Exchange saját adatbázisában tárolunk. Lehetőséget nyújt arra, hogy hozzáférjünk a SharePoint dokumentumtárakban, vagy a fájl megosztásokon tárolt dokumentumokhoz.</a:t>
            </a:r>
          </a:p>
          <a:p>
            <a:r>
              <a:rPr lang="hu-HU" baseline="0" dirty="0" smtClean="0"/>
              <a:t>Miért jó ez nekünk? Az Exchange kínál olyan hozzáférési lehetőségeket melyeket a SharePoint, vagy egy fájlmegosztás nem. Pl. egy fájlmegosztáshoz a vállalati hálózaton kívülről hozzá tudunk férni </a:t>
            </a:r>
            <a:r>
              <a:rPr lang="hu-HU" baseline="0" dirty="0" err="1" smtClean="0"/>
              <a:t>VPN-en</a:t>
            </a:r>
            <a:r>
              <a:rPr lang="hu-HU" baseline="0" dirty="0" smtClean="0"/>
              <a:t> keresztül, de nincs egy olyan biztonságos webes felületünk hozzá mint az Outlook Web Access.</a:t>
            </a:r>
          </a:p>
          <a:p>
            <a:r>
              <a:rPr lang="hu-HU" baseline="0" dirty="0" smtClean="0"/>
              <a:t>Ez a lehetőség ugyanakkor a fájloknak csak olvasható változatát kínálja, ezért, ha írni is szeretnénk ezeket a fájlokat, akkor más megoldást kell választanunk, olyat ami lehetővé teszi, hogy a kliens hálózata közvetlenül elérje a SharePoint dokumentumtárat, vagy a fájlmegosztást.</a:t>
            </a:r>
            <a:endParaRPr lang="hu-HU" dirty="0" smtClean="0"/>
          </a:p>
          <a:p>
            <a:endParaRPr lang="hu-H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 </a:t>
            </a:r>
            <a:r>
              <a:rPr lang="hu-HU" dirty="0" err="1" smtClean="0"/>
              <a:t>Direct</a:t>
            </a:r>
            <a:r>
              <a:rPr lang="hu-HU" dirty="0" smtClean="0"/>
              <a:t> </a:t>
            </a:r>
            <a:r>
              <a:rPr lang="hu-HU" dirty="0" err="1" smtClean="0"/>
              <a:t>Push</a:t>
            </a:r>
            <a:r>
              <a:rPr lang="hu-HU" dirty="0" smtClean="0"/>
              <a:t> csak mobil</a:t>
            </a:r>
            <a:r>
              <a:rPr lang="hu-HU" baseline="0" dirty="0" smtClean="0"/>
              <a:t> internet kapcsolaton keresztül működik, </a:t>
            </a:r>
            <a:r>
              <a:rPr lang="hu-HU" baseline="0" dirty="0" err="1" smtClean="0"/>
              <a:t>WiFi-n</a:t>
            </a:r>
            <a:r>
              <a:rPr lang="hu-HU" baseline="0" dirty="0" smtClean="0"/>
              <a:t> nem.</a:t>
            </a:r>
            <a:endParaRPr lang="hu-H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 levélformátum azt határozza meg,</a:t>
            </a:r>
            <a:r>
              <a:rPr lang="hu-HU" baseline="0" dirty="0" smtClean="0"/>
              <a:t> hogy a kliens HTML, Text vagy Rich Text formában kapja meg az e-mailt.</a:t>
            </a:r>
          </a:p>
          <a:p>
            <a:r>
              <a:rPr lang="hu-HU" baseline="0" dirty="0" smtClean="0"/>
              <a:t>Abból, hogy itt naptárformátumról beszélünk senki se következtessen arra, hogy akár az IMAP akár a POP3 le fogja tölteni, vagy szinkronizálni fogja a naptárunkat. Ez mindösszesen arról szól, hogy ha kapunk egy meghívót az </a:t>
            </a:r>
            <a:r>
              <a:rPr lang="hu-HU" baseline="0" dirty="0" err="1" smtClean="0"/>
              <a:t>inboxunkba</a:t>
            </a:r>
            <a:r>
              <a:rPr lang="hu-HU" baseline="0" dirty="0" smtClean="0"/>
              <a:t> akkor azt, hogyan kezelje a rendszer. Megadhatjuk, hogy </a:t>
            </a:r>
            <a:r>
              <a:rPr lang="hu-HU" baseline="0" dirty="0" err="1" smtClean="0"/>
              <a:t>iCalendar</a:t>
            </a:r>
            <a:r>
              <a:rPr lang="hu-HU" baseline="0" dirty="0" smtClean="0"/>
              <a:t> formátumban letöltse a meghívót, vagy megadhatunk egy web címet (OWA) ahol hozzá tudunk férni az ilyen típusú információhoz.</a:t>
            </a:r>
            <a:endParaRPr lang="hu-H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prezi cím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0043" y="2000250"/>
            <a:ext cx="7308057" cy="1943100"/>
          </a:xfrm>
          <a:prstGeom prst="rect">
            <a:avLst/>
          </a:prstGeom>
        </p:spPr>
        <p:txBody>
          <a:bodyPr anchor="ctr" anchorCtr="0">
            <a:noAutofit/>
          </a:bodyPr>
          <a:lstStyle>
            <a:lvl1pPr>
              <a:lnSpc>
                <a:spcPct val="90000"/>
              </a:lnSpc>
              <a:defRPr sz="5400"/>
            </a:lvl1pPr>
          </a:lstStyle>
          <a:p>
            <a:r>
              <a:rPr lang="hu-HU" dirty="0" smtClean="0"/>
              <a:t>A prezi címe</a:t>
            </a:r>
            <a:endParaRPr lang="en-US" dirty="0"/>
          </a:p>
        </p:txBody>
      </p:sp>
      <p:sp>
        <p:nvSpPr>
          <p:cNvPr id="3" name="Subtitle 2"/>
          <p:cNvSpPr>
            <a:spLocks noGrp="1"/>
          </p:cNvSpPr>
          <p:nvPr>
            <p:ph type="subTitle" idx="1" hasCustomPrompt="1"/>
          </p:nvPr>
        </p:nvSpPr>
        <p:spPr>
          <a:xfrm>
            <a:off x="358775" y="4019550"/>
            <a:ext cx="8451850" cy="60007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dirty="0" smtClean="0"/>
              <a:t>A prezi alcíme</a:t>
            </a:r>
            <a:endParaRPr lang="en-US" dirty="0"/>
          </a:p>
        </p:txBody>
      </p:sp>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12" name="Text Placeholder 11"/>
          <p:cNvSpPr>
            <a:spLocks noGrp="1"/>
          </p:cNvSpPr>
          <p:nvPr>
            <p:ph type="body" sz="quarter" idx="10" hasCustomPrompt="1"/>
          </p:nvPr>
        </p:nvSpPr>
        <p:spPr>
          <a:xfrm>
            <a:off x="352425" y="5029200"/>
            <a:ext cx="4733925" cy="1704975"/>
          </a:xfrm>
          <a:prstGeom prst="rect">
            <a:avLst/>
          </a:prstGeom>
        </p:spPr>
        <p:txBody>
          <a:bodyPr/>
          <a:lstStyle>
            <a:lvl1pPr marL="0" marR="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sz="3600"/>
            </a:lvl1pPr>
          </a:lstStyle>
          <a:p>
            <a:pPr marL="0" marR="0" lvl="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a:pPr>
            <a:r>
              <a:rPr kumimoji="0" lang="hu-HU" sz="2400" b="1"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Előadó</a:t>
            </a:r>
            <a:r>
              <a:rPr kumimoji="0" lang="hu-HU" sz="2400" b="1"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 neve</a:t>
            </a: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E-mail</a:t>
            </a:r>
            <a: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cím</a:t>
            </a:r>
            <a:b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Beosztás</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Cég</a:t>
            </a:r>
            <a:endParaRPr kumimoji="0" lang="en-US" sz="2400" b="1" i="0" u="sng" strike="noStrike" kern="0" cap="none" spc="0" normalizeH="0" baseline="0" noProof="0" dirty="0" smtClean="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a:p>
            <a:pPr lvl="0"/>
            <a:endParaRPr lang="hu-H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érdések 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8" name="TextBox 7"/>
          <p:cNvSpPr txBox="1"/>
          <p:nvPr userDrawn="1"/>
        </p:nvSpPr>
        <p:spPr>
          <a:xfrm>
            <a:off x="1400175" y="2714625"/>
            <a:ext cx="7010400" cy="1311128"/>
          </a:xfrm>
          <a:prstGeom prst="rect">
            <a:avLst/>
          </a:prstGeom>
          <a:noFill/>
        </p:spPr>
        <p:txBody>
          <a:bodyPr wrap="square" rtlCol="0">
            <a:spAutoFit/>
          </a:bodyPr>
          <a:lstStyle/>
          <a:p>
            <a:pPr algn="l" defTabSz="914363" rtl="0" eaLnBrk="1" latinLnBrk="0" hangingPunct="1">
              <a:lnSpc>
                <a:spcPct val="90000"/>
              </a:lnSpc>
              <a:spcBef>
                <a:spcPct val="0"/>
              </a:spcBef>
              <a:buNone/>
            </a:pPr>
            <a:r>
              <a:rPr lang="hu-HU" sz="8800" b="0" i="1" kern="1200" cap="none" spc="-150" dirty="0" smtClean="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rPr>
              <a:t>Kérdések?</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zünet 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7" name="Text Placeholder 6"/>
          <p:cNvSpPr>
            <a:spLocks noGrp="1"/>
          </p:cNvSpPr>
          <p:nvPr>
            <p:ph type="body" sz="quarter" idx="10" hasCustomPrompt="1"/>
          </p:nvPr>
        </p:nvSpPr>
        <p:spPr>
          <a:xfrm>
            <a:off x="619125" y="4562475"/>
            <a:ext cx="5676900" cy="1514475"/>
          </a:xfrm>
        </p:spPr>
        <p:txBody>
          <a:bodyPr/>
          <a:lstStyle>
            <a:lvl1pPr>
              <a:buNone/>
              <a:defRPr/>
            </a:lvl1pPr>
          </a:lstStyle>
          <a:p>
            <a:pPr lvl="0"/>
            <a:r>
              <a:rPr lang="hu-HU" dirty="0" smtClean="0"/>
              <a:t>Kezdés: 11.11-kor</a:t>
            </a:r>
            <a:endParaRPr lang="hu-HU" dirty="0"/>
          </a:p>
        </p:txBody>
      </p:sp>
      <p:sp>
        <p:nvSpPr>
          <p:cNvPr id="8" name="TextBox 7"/>
          <p:cNvSpPr txBox="1"/>
          <p:nvPr userDrawn="1"/>
        </p:nvSpPr>
        <p:spPr>
          <a:xfrm>
            <a:off x="581025" y="2247900"/>
            <a:ext cx="6991350" cy="1421928"/>
          </a:xfrm>
          <a:prstGeom prst="rect">
            <a:avLst/>
          </a:prstGeom>
          <a:noFill/>
        </p:spPr>
        <p:txBody>
          <a:bodyPr wrap="square" rtlCol="0">
            <a:spAutoFit/>
          </a:bodyPr>
          <a:lstStyle/>
          <a:p>
            <a:pPr algn="l" defTabSz="914363" rtl="0" eaLnBrk="1" latinLnBrk="0" hangingPunct="1">
              <a:lnSpc>
                <a:spcPct val="90000"/>
              </a:lnSpc>
              <a:spcBef>
                <a:spcPct val="0"/>
              </a:spcBef>
              <a:buNone/>
            </a:pPr>
            <a:r>
              <a:rPr lang="hu-HU" sz="9600" b="0" kern="1200" cap="none" spc="-150" baseline="0" dirty="0" smtClean="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rPr>
              <a:t>Szünet...</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nformatika Tisztán logó di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eseménnyel kapcsolatos tartalmak diája">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1000" y="230188"/>
            <a:ext cx="8382000" cy="664797"/>
          </a:xfrm>
          <a:prstGeom prst="rect">
            <a:avLst/>
          </a:prstGeom>
        </p:spPr>
        <p:txBody>
          <a:bodyPr/>
          <a:lstStyle>
            <a:lvl1pPr>
              <a:defRPr/>
            </a:lvl1pPr>
          </a:lstStyle>
          <a:p>
            <a:r>
              <a:rPr lang="hu-HU" dirty="0" smtClean="0"/>
              <a:t>A dia címe</a:t>
            </a:r>
            <a:endParaRPr lang="en-US" dirty="0"/>
          </a:p>
        </p:txBody>
      </p:sp>
      <p:sp>
        <p:nvSpPr>
          <p:cNvPr id="7" name="Text Placeholder 6"/>
          <p:cNvSpPr>
            <a:spLocks noGrp="1"/>
          </p:cNvSpPr>
          <p:nvPr>
            <p:ph type="body" sz="quarter" idx="10"/>
          </p:nvPr>
        </p:nvSpPr>
        <p:spPr>
          <a:xfrm>
            <a:off x="390525" y="1047750"/>
            <a:ext cx="8382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pic>
        <p:nvPicPr>
          <p:cNvPr id="1026" name="Picture 2"/>
          <p:cNvPicPr>
            <a:picLocks noChangeAspect="1" noChangeArrowheads="1"/>
          </p:cNvPicPr>
          <p:nvPr userDrawn="1"/>
        </p:nvPicPr>
        <p:blipFill>
          <a:blip r:embed="rId2"/>
          <a:srcRect/>
          <a:stretch>
            <a:fillRect/>
          </a:stretch>
        </p:blipFill>
        <p:spPr bwMode="auto">
          <a:xfrm>
            <a:off x="7153275" y="5114925"/>
            <a:ext cx="1990725" cy="1743075"/>
          </a:xfrm>
          <a:prstGeom prst="rect">
            <a:avLst/>
          </a:prstGeom>
          <a:noFill/>
          <a:ln w="9525">
            <a:noFill/>
            <a:miter lim="800000"/>
            <a:headEnd/>
            <a:tailEnd/>
          </a:ln>
          <a:effectLst/>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zöveges dia">
    <p:spTree>
      <p:nvGrpSpPr>
        <p:cNvPr id="1" name=""/>
        <p:cNvGrpSpPr/>
        <p:nvPr/>
      </p:nvGrpSpPr>
      <p:grpSpPr>
        <a:xfrm>
          <a:off x="0" y="0"/>
          <a:ext cx="0" cy="0"/>
          <a:chOff x="0" y="0"/>
          <a:chExt cx="0" cy="0"/>
        </a:xfrm>
      </p:grpSpPr>
      <p:sp>
        <p:nvSpPr>
          <p:cNvPr id="15" name="Title 14"/>
          <p:cNvSpPr>
            <a:spLocks noGrp="1"/>
          </p:cNvSpPr>
          <p:nvPr>
            <p:ph type="title"/>
          </p:nvPr>
        </p:nvSpPr>
        <p:spPr>
          <a:xfrm>
            <a:off x="250582" y="260350"/>
            <a:ext cx="8642838" cy="1143000"/>
          </a:xfrm>
          <a:prstGeom prst="rect">
            <a:avLst/>
          </a:prstGeom>
        </p:spPr>
        <p:txBody>
          <a:bodyPr/>
          <a:lstStyle/>
          <a:p>
            <a:r>
              <a:rPr lang="en-US" smtClean="0"/>
              <a:t>Click to edit Master title style</a:t>
            </a:r>
            <a:endParaRPr lang="hu-HU"/>
          </a:p>
        </p:txBody>
      </p:sp>
      <p:sp>
        <p:nvSpPr>
          <p:cNvPr id="17" name="Text Placeholder 16"/>
          <p:cNvSpPr>
            <a:spLocks noGrp="1"/>
          </p:cNvSpPr>
          <p:nvPr>
            <p:ph type="body" sz="quarter" idx="10"/>
          </p:nvPr>
        </p:nvSpPr>
        <p:spPr>
          <a:xfrm>
            <a:off x="257175" y="1533525"/>
            <a:ext cx="86487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öveges dia alcímmel">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1" y="923925"/>
            <a:ext cx="8686800" cy="552450"/>
          </a:xfrm>
          <a:prstGeom prst="rect">
            <a:avLst/>
          </a:prstGeom>
        </p:spPr>
        <p:txBody>
          <a:bodyPr/>
          <a:lstStyle>
            <a:lvl2pPr marL="19050" indent="-19050">
              <a:buNone/>
              <a:defRPr i="0">
                <a:solidFill>
                  <a:srgbClr val="1099DE"/>
                </a:solidFill>
              </a:defRPr>
            </a:lvl2pPr>
          </a:lstStyle>
          <a:p>
            <a:pPr lvl="1"/>
            <a:r>
              <a:rPr lang="hu-HU" dirty="0" smtClean="0"/>
              <a:t>A dia alcíme</a:t>
            </a:r>
            <a:endParaRPr lang="hu-HU" dirty="0"/>
          </a:p>
        </p:txBody>
      </p:sp>
      <p:sp>
        <p:nvSpPr>
          <p:cNvPr id="9" name="Text Placeholder 8"/>
          <p:cNvSpPr>
            <a:spLocks noGrp="1"/>
          </p:cNvSpPr>
          <p:nvPr>
            <p:ph type="body" sz="quarter" idx="11"/>
          </p:nvPr>
        </p:nvSpPr>
        <p:spPr>
          <a:xfrm>
            <a:off x="228601" y="1581150"/>
            <a:ext cx="8686800" cy="5095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10" name="Title 9"/>
          <p:cNvSpPr>
            <a:spLocks noGrp="1"/>
          </p:cNvSpPr>
          <p:nvPr>
            <p:ph type="title"/>
          </p:nvPr>
        </p:nvSpPr>
        <p:spPr>
          <a:xfrm>
            <a:off x="228600" y="209550"/>
            <a:ext cx="8686800" cy="676275"/>
          </a:xfrm>
        </p:spPr>
        <p:txBody>
          <a:bodyPr/>
          <a:lstStyle/>
          <a:p>
            <a:r>
              <a:rPr lang="en-US" dirty="0" smtClean="0"/>
              <a:t>Click to edit Master title style</a:t>
            </a:r>
            <a:endParaRPr lang="hu-H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ó dia">
    <p:spTree>
      <p:nvGrpSpPr>
        <p:cNvPr id="1" name=""/>
        <p:cNvGrpSpPr/>
        <p:nvPr/>
      </p:nvGrpSpPr>
      <p:grpSpPr>
        <a:xfrm>
          <a:off x="0" y="0"/>
          <a:ext cx="0" cy="0"/>
          <a:chOff x="0" y="0"/>
          <a:chExt cx="0" cy="0"/>
        </a:xfrm>
      </p:grpSpPr>
      <p:pic>
        <p:nvPicPr>
          <p:cNvPr id="8" name="Picture 7" descr="5-00244_WinHec_Template_Fad.png"/>
          <p:cNvPicPr>
            <a:picLocks noChangeAspect="1"/>
          </p:cNvPicPr>
          <p:nvPr userDrawn="1"/>
        </p:nvPicPr>
        <p:blipFill>
          <a:blip r:embed="rId2"/>
          <a:stretch>
            <a:fillRect/>
          </a:stretch>
        </p:blipFill>
        <p:spPr>
          <a:xfrm>
            <a:off x="3655221" y="1935428"/>
            <a:ext cx="4765147" cy="2238375"/>
          </a:xfrm>
          <a:prstGeom prst="rect">
            <a:avLst/>
          </a:prstGeom>
        </p:spPr>
      </p:pic>
      <p:sp>
        <p:nvSpPr>
          <p:cNvPr id="9" name="TextBox 8"/>
          <p:cNvSpPr txBox="1"/>
          <p:nvPr userDrawn="1"/>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0" b="1" i="0" u="none" strike="noStrike" kern="0" cap="none" spc="-642" normalizeH="0" baseline="0" noProof="0" dirty="0" err="1" smtClean="0">
                <a:ln w="11430"/>
                <a:solidFill>
                  <a:srgbClr val="FFFFFF"/>
                </a:solidFill>
                <a:effectLst>
                  <a:outerShdw blurRad="50800" dist="39000" dir="5460000" algn="tl">
                    <a:srgbClr val="000000">
                      <a:alpha val="38000"/>
                    </a:srgbClr>
                  </a:outerShdw>
                </a:effectLst>
                <a:uLnTx/>
                <a:uFillTx/>
                <a:latin typeface="Segoe" pitchFamily="34" charset="0"/>
              </a:rPr>
              <a:t>dem</a:t>
            </a:r>
            <a:r>
              <a:rPr kumimoji="0" lang="hu-HU" sz="10000" b="1" i="0" u="none" strike="noStrike" kern="0" cap="none" spc="-642" normalizeH="0" baseline="0" noProof="0" dirty="0" smtClean="0">
                <a:ln w="11430"/>
                <a:solidFill>
                  <a:srgbClr val="FFFFFF"/>
                </a:solidFill>
                <a:effectLst>
                  <a:outerShdw blurRad="50800" dist="39000" dir="5460000" algn="tl">
                    <a:srgbClr val="000000">
                      <a:alpha val="38000"/>
                    </a:srgbClr>
                  </a:outerShdw>
                </a:effectLst>
                <a:uLnTx/>
                <a:uFillTx/>
                <a:latin typeface="Segoe" pitchFamily="34" charset="0"/>
              </a:rPr>
              <a:t>ó</a:t>
            </a:r>
            <a:endParaRPr kumimoji="0" lang="en-US" sz="10000" b="1" i="0" u="none" strike="noStrike" kern="0" cap="none" spc="-642" normalizeH="0" baseline="0" noProof="0" dirty="0">
              <a:ln w="11430"/>
              <a:solidFill>
                <a:srgbClr val="FFFFFF"/>
              </a:solidFill>
              <a:effectLst>
                <a:outerShdw blurRad="50800" dist="39000" dir="5460000" algn="tl">
                  <a:srgbClr val="000000">
                    <a:alpha val="38000"/>
                  </a:srgbClr>
                </a:outerShdw>
              </a:effectLst>
              <a:uLnTx/>
              <a:uFillTx/>
              <a:latin typeface="Segoe" pitchFamily="34" charset="0"/>
            </a:endParaRPr>
          </a:p>
        </p:txBody>
      </p:sp>
      <p:sp>
        <p:nvSpPr>
          <p:cNvPr id="12" name="Title 1"/>
          <p:cNvSpPr>
            <a:spLocks noGrp="1"/>
          </p:cNvSpPr>
          <p:nvPr>
            <p:ph type="title" hasCustomPrompt="1"/>
          </p:nvPr>
        </p:nvSpPr>
        <p:spPr>
          <a:xfrm>
            <a:off x="465260" y="3749676"/>
            <a:ext cx="7772400" cy="1000274"/>
          </a:xfrm>
          <a:prstGeom prst="rect">
            <a:avLst/>
          </a:prstGeom>
        </p:spPr>
        <p:txBody>
          <a:bodyPr anchor="t"/>
          <a:lstStyle>
            <a:lvl1pPr algn="l" rtl="0" eaLnBrk="1" fontAlgn="base" hangingPunct="1">
              <a:spcBef>
                <a:spcPct val="0"/>
              </a:spcBef>
              <a:spcAft>
                <a:spcPct val="0"/>
              </a:spcAft>
              <a:defRPr kumimoji="0" lang="en-US" sz="6500" b="0" i="0" u="none" strike="noStrike" kern="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demó témája</a:t>
            </a:r>
            <a:endParaRPr kumimoji="0" lang="en-US" sz="4000" b="0" i="0" u="none" strike="noStrike" kern="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endParaRPr>
          </a:p>
        </p:txBody>
      </p:sp>
      <p:sp>
        <p:nvSpPr>
          <p:cNvPr id="21" name="Picture Placeholder 20"/>
          <p:cNvSpPr>
            <a:spLocks noGrp="1"/>
          </p:cNvSpPr>
          <p:nvPr>
            <p:ph type="pic" sz="quarter" idx="10" hasCustomPrompt="1"/>
          </p:nvPr>
        </p:nvSpPr>
        <p:spPr>
          <a:xfrm>
            <a:off x="333375" y="542925"/>
            <a:ext cx="3708000" cy="2919600"/>
          </a:xfrm>
          <a:prstGeom prst="rect">
            <a:avLst/>
          </a:prstGeom>
        </p:spPr>
        <p:txBody>
          <a:bodyPr/>
          <a:lstStyle>
            <a:lvl1pPr>
              <a:buNone/>
              <a:defRPr/>
            </a:lvl1pPr>
          </a:lstStyle>
          <a:p>
            <a:r>
              <a:rPr lang="hu-HU" dirty="0" smtClean="0"/>
              <a:t>Kép a demóból</a:t>
            </a:r>
            <a:endParaRPr lang="hu-HU" dirty="0"/>
          </a:p>
        </p:txBody>
      </p:sp>
      <p:sp>
        <p:nvSpPr>
          <p:cNvPr id="25" name="Text Placeholder 24"/>
          <p:cNvSpPr>
            <a:spLocks noGrp="1"/>
          </p:cNvSpPr>
          <p:nvPr>
            <p:ph type="body" sz="quarter" idx="11" hasCustomPrompt="1"/>
          </p:nvPr>
        </p:nvSpPr>
        <p:spPr>
          <a:xfrm>
            <a:off x="933449" y="4924425"/>
            <a:ext cx="7324725" cy="1638300"/>
          </a:xfrm>
        </p:spPr>
        <p:txBody>
          <a:bodyPr/>
          <a:lstStyle>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stStyle>
          <a:p>
            <a:pPr lvl="0"/>
            <a:r>
              <a:rPr lang="es-ES" dirty="0" err="1" smtClean="0"/>
              <a:t>Demó</a:t>
            </a:r>
            <a:r>
              <a:rPr lang="es-ES" dirty="0" smtClean="0"/>
              <a:t> </a:t>
            </a:r>
            <a:r>
              <a:rPr lang="es-ES" dirty="0" err="1" smtClean="0"/>
              <a:t>altéma</a:t>
            </a:r>
            <a:r>
              <a:rPr lang="es-ES" dirty="0" smtClean="0"/>
              <a:t> 1</a:t>
            </a:r>
          </a:p>
          <a:p>
            <a:pPr lvl="0"/>
            <a:r>
              <a:rPr lang="es-ES" dirty="0" err="1" smtClean="0"/>
              <a:t>Demó</a:t>
            </a:r>
            <a:r>
              <a:rPr lang="es-ES" dirty="0" smtClean="0"/>
              <a:t> </a:t>
            </a:r>
            <a:r>
              <a:rPr lang="es-ES" dirty="0" err="1" smtClean="0"/>
              <a:t>altéma</a:t>
            </a:r>
            <a:r>
              <a:rPr lang="es-ES" dirty="0" smtClean="0"/>
              <a:t> 2</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talmi dia">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hu-HU"/>
          </a:p>
        </p:txBody>
      </p:sp>
      <p:sp>
        <p:nvSpPr>
          <p:cNvPr id="9" name="Content Placeholder 8"/>
          <p:cNvSpPr>
            <a:spLocks noGrp="1"/>
          </p:cNvSpPr>
          <p:nvPr>
            <p:ph sz="quarter" idx="10"/>
          </p:nvPr>
        </p:nvSpPr>
        <p:spPr>
          <a:xfrm>
            <a:off x="238125" y="1552575"/>
            <a:ext cx="8677275" cy="511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mi dia alcímmel">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1" y="923925"/>
            <a:ext cx="8686800" cy="552450"/>
          </a:xfrm>
          <a:prstGeom prst="rect">
            <a:avLst/>
          </a:prstGeom>
        </p:spPr>
        <p:txBody>
          <a:bodyPr>
            <a:normAutofit/>
          </a:bodyPr>
          <a:lstStyle>
            <a:lvl2pPr marL="19050" indent="-19050">
              <a:buNone/>
              <a:defRPr kumimoji="0" lang="hu-HU" sz="3200" b="0" i="0" u="none" strike="noStrike" kern="0" cap="none" spc="0" normalizeH="0" baseline="0" noProof="0" dirty="0" smtClean="0">
                <a:ln>
                  <a:noFill/>
                </a:ln>
                <a:solidFill>
                  <a:srgbClr val="1099DE"/>
                </a:solidFill>
                <a:effectLst>
                  <a:outerShdw blurRad="50800" dist="38100" dir="2700000" algn="tl" rotWithShape="0">
                    <a:prstClr val="black">
                      <a:alpha val="91000"/>
                    </a:prstClr>
                  </a:outerShdw>
                </a:effectLst>
                <a:uLnTx/>
                <a:uFillTx/>
                <a:latin typeface="Segoe"/>
                <a:ea typeface="+mn-ea"/>
                <a:cs typeface="+mn-cs"/>
              </a:defRPr>
            </a:lvl2pPr>
          </a:lstStyle>
          <a:p>
            <a:pPr marL="19050" lvl="1" indent="-19050" algn="l" defTabSz="914363" rtl="0" eaLnBrk="1" latinLnBrk="0" hangingPunct="1">
              <a:lnSpc>
                <a:spcPct val="90000"/>
              </a:lnSpc>
              <a:spcBef>
                <a:spcPct val="20000"/>
              </a:spcBef>
              <a:buSzPct val="95000"/>
              <a:buFontTx/>
              <a:buNone/>
            </a:pPr>
            <a:r>
              <a:rPr lang="hu-HU" dirty="0" smtClean="0"/>
              <a:t>A dia alcíme</a:t>
            </a:r>
            <a:endParaRPr lang="hu-HU" dirty="0"/>
          </a:p>
        </p:txBody>
      </p:sp>
      <p:sp>
        <p:nvSpPr>
          <p:cNvPr id="10" name="Title 9"/>
          <p:cNvSpPr>
            <a:spLocks noGrp="1"/>
          </p:cNvSpPr>
          <p:nvPr>
            <p:ph type="title"/>
          </p:nvPr>
        </p:nvSpPr>
        <p:spPr>
          <a:xfrm>
            <a:off x="228600" y="209550"/>
            <a:ext cx="8686800" cy="676275"/>
          </a:xfrm>
        </p:spPr>
        <p:txBody>
          <a:bodyPr/>
          <a:lstStyle/>
          <a:p>
            <a:r>
              <a:rPr lang="en-US" dirty="0" smtClean="0"/>
              <a:t>Click to edit Master title style</a:t>
            </a:r>
            <a:endParaRPr lang="hu-HU" dirty="0"/>
          </a:p>
        </p:txBody>
      </p:sp>
      <p:sp>
        <p:nvSpPr>
          <p:cNvPr id="7" name="Content Placeholder 6"/>
          <p:cNvSpPr>
            <a:spLocks noGrp="1"/>
          </p:cNvSpPr>
          <p:nvPr>
            <p:ph sz="quarter" idx="11"/>
          </p:nvPr>
        </p:nvSpPr>
        <p:spPr>
          <a:xfrm>
            <a:off x="228600" y="1581150"/>
            <a:ext cx="8677275" cy="50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 csak címm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hu-H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di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icrosoft logó">
    <p:spTree>
      <p:nvGrpSpPr>
        <p:cNvPr id="1" name=""/>
        <p:cNvGrpSpPr/>
        <p:nvPr/>
      </p:nvGrpSpPr>
      <p:grpSpPr>
        <a:xfrm>
          <a:off x="0" y="0"/>
          <a:ext cx="0" cy="0"/>
          <a:chOff x="0" y="0"/>
          <a:chExt cx="0" cy="0"/>
        </a:xfrm>
      </p:grpSpPr>
      <p:pic>
        <p:nvPicPr>
          <p:cNvPr id="2" name="Picture 25" descr="YPOP_logo_magyar_alul"/>
          <p:cNvPicPr>
            <a:picLocks noChangeAspect="1" noChangeArrowheads="1"/>
          </p:cNvPicPr>
          <p:nvPr userDrawn="1"/>
        </p:nvPicPr>
        <p:blipFill>
          <a:blip r:embed="rId2"/>
          <a:srcRect/>
          <a:stretch>
            <a:fillRect/>
          </a:stretch>
        </p:blipFill>
        <p:spPr bwMode="auto">
          <a:xfrm>
            <a:off x="1759927" y="2636838"/>
            <a:ext cx="6381750" cy="13192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bright="-15000"/>
          </a:blip>
          <a:srcRect/>
          <a:stretch>
            <a:fillRect t="-2000" b="-2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38125" y="1600200"/>
            <a:ext cx="866775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10" name="Title Placeholder 9"/>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Tree>
  </p:cSld>
  <p:clrMap bg1="dk1" tx1="lt1" bg2="dk2" tx2="lt2" accent1="accent1" accent2="accent2" accent3="accent3" accent4="accent4" accent5="accent5" accent6="accent6" hlink="hlink" folHlink="folHlink"/>
  <p:sldLayoutIdLst>
    <p:sldLayoutId id="2147483694" r:id="rId1"/>
    <p:sldLayoutId id="2147483722" r:id="rId2"/>
    <p:sldLayoutId id="2147483728" r:id="rId3"/>
    <p:sldLayoutId id="2147483723" r:id="rId4"/>
    <p:sldLayoutId id="2147483697" r:id="rId5"/>
    <p:sldLayoutId id="2147483731" r:id="rId6"/>
    <p:sldLayoutId id="2147483700" r:id="rId7"/>
    <p:sldLayoutId id="2147483701" r:id="rId8"/>
    <p:sldLayoutId id="2147483724" r:id="rId9"/>
    <p:sldLayoutId id="2147483729" r:id="rId10"/>
    <p:sldLayoutId id="2147483730" r:id="rId11"/>
    <p:sldLayoutId id="2147483702" r:id="rId12"/>
    <p:sldLayoutId id="2147483703" r:id="rId13"/>
  </p:sldLayoutIdLst>
  <p:transition>
    <p:fade/>
  </p:transition>
  <p:txStyles>
    <p:titleStyle>
      <a:lvl1pPr algn="l" defTabSz="914363" rtl="0" eaLnBrk="1" latinLnBrk="0" hangingPunct="1">
        <a:lnSpc>
          <a:spcPct val="90000"/>
        </a:lnSpc>
        <a:spcBef>
          <a:spcPct val="0"/>
        </a:spcBef>
        <a:buNone/>
        <a:defRPr lang="en-US" sz="54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16"/>
        </a:buBlip>
        <a:defRPr kumimoji="0" lang="en-US" sz="36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1pPr>
      <a:lvl2pPr marL="914400" indent="-396875" algn="l" defTabSz="914363" rtl="0" eaLnBrk="1" latinLnBrk="0" hangingPunct="1">
        <a:lnSpc>
          <a:spcPct val="90000"/>
        </a:lnSpc>
        <a:spcBef>
          <a:spcPct val="20000"/>
        </a:spcBef>
        <a:buSzPct val="95000"/>
        <a:buFontTx/>
        <a:buBlip>
          <a:blip r:embed="rId16"/>
        </a:buBlip>
        <a:defRPr kumimoji="0" lang="en-US" sz="32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2pPr>
      <a:lvl3pPr marL="1258888" indent="-344488" algn="l" defTabSz="914363" rtl="0" eaLnBrk="1" latinLnBrk="0" hangingPunct="1">
        <a:lnSpc>
          <a:spcPct val="90000"/>
        </a:lnSpc>
        <a:spcBef>
          <a:spcPct val="20000"/>
        </a:spcBef>
        <a:buSzPct val="95000"/>
        <a:buFontTx/>
        <a:buBlip>
          <a:blip r:embed="rId16"/>
        </a:buBlip>
        <a:defRPr kumimoji="0" lang="en-US" sz="28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3pPr>
      <a:lvl4pPr marL="1604963" indent="-346075" algn="l" defTabSz="914363" rtl="0" eaLnBrk="1" latinLnBrk="0" hangingPunct="1">
        <a:lnSpc>
          <a:spcPct val="90000"/>
        </a:lnSpc>
        <a:spcBef>
          <a:spcPct val="20000"/>
        </a:spcBef>
        <a:buSzPct val="95000"/>
        <a:buFontTx/>
        <a:buBlip>
          <a:blip r:embed="rId16"/>
        </a:buBlip>
        <a:defRPr kumimoji="0" lang="en-US" sz="24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4pPr>
      <a:lvl5pPr marL="1941513" indent="-336550" algn="l" defTabSz="914363" rtl="0" eaLnBrk="1" latinLnBrk="0" hangingPunct="1">
        <a:lnSpc>
          <a:spcPct val="90000"/>
        </a:lnSpc>
        <a:spcBef>
          <a:spcPct val="20000"/>
        </a:spcBef>
        <a:buSzPct val="95000"/>
        <a:buFontTx/>
        <a:buBlip>
          <a:blip r:embed="rId16"/>
        </a:buBlip>
        <a:defRPr kumimoji="0" lang="hu-HU" sz="24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icrosoft.com/downloads/details.aspx?FamilyID=e6851d23-d145-4dbf-a2cc-e0b4c6301453&amp;DisplayLang=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Outlook Web Access</a:t>
            </a:r>
            <a:endParaRPr lang="hu-HU" dirty="0"/>
          </a:p>
        </p:txBody>
      </p:sp>
      <p:sp>
        <p:nvSpPr>
          <p:cNvPr id="4" name="Text Placeholder 3"/>
          <p:cNvSpPr>
            <a:spLocks noGrp="1"/>
          </p:cNvSpPr>
          <p:nvPr>
            <p:ph type="body" sz="quarter" idx="10"/>
          </p:nvPr>
        </p:nvSpPr>
        <p:spPr/>
        <p:txBody>
          <a:bodyPr>
            <a:normAutofit fontScale="77500" lnSpcReduction="20000"/>
          </a:bodyPr>
          <a:lstStyle/>
          <a:p>
            <a:r>
              <a:rPr lang="hu-HU" dirty="0" smtClean="0"/>
              <a:t>Teljes funkcionalitású Web kliens</a:t>
            </a:r>
          </a:p>
          <a:p>
            <a:r>
              <a:rPr lang="hu-HU" dirty="0" smtClean="0"/>
              <a:t>Kétféle </a:t>
            </a:r>
            <a:r>
              <a:rPr lang="hu-HU" dirty="0" smtClean="0"/>
              <a:t>felület</a:t>
            </a:r>
          </a:p>
          <a:p>
            <a:pPr lvl="1"/>
            <a:r>
              <a:rPr lang="hu-HU" dirty="0" smtClean="0"/>
              <a:t>Premium (IE6+)</a:t>
            </a:r>
          </a:p>
          <a:p>
            <a:pPr lvl="1"/>
            <a:r>
              <a:rPr lang="hu-HU" dirty="0" err="1" smtClean="0"/>
              <a:t>Light</a:t>
            </a:r>
            <a:r>
              <a:rPr lang="hu-HU" dirty="0"/>
              <a:t> (</a:t>
            </a:r>
            <a:r>
              <a:rPr lang="hu-HU" dirty="0" err="1"/>
              <a:t>Firefox</a:t>
            </a:r>
            <a:r>
              <a:rPr lang="hu-HU" dirty="0"/>
              <a:t>, </a:t>
            </a:r>
            <a:r>
              <a:rPr lang="hu-HU" dirty="0" err="1"/>
              <a:t>Safari</a:t>
            </a:r>
            <a:r>
              <a:rPr lang="hu-HU" dirty="0"/>
              <a:t>, Opera, Netscape, IE7, IE6, IE5.5, IE5.01 és IE5.2 </a:t>
            </a:r>
            <a:r>
              <a:rPr lang="hu-HU" dirty="0" smtClean="0"/>
              <a:t>Mac</a:t>
            </a:r>
            <a:r>
              <a:rPr lang="hu-HU" dirty="0" smtClean="0"/>
              <a:t>)</a:t>
            </a:r>
          </a:p>
          <a:p>
            <a:r>
              <a:rPr lang="hu-HU" dirty="0" smtClean="0"/>
              <a:t>Eltérések az Outlookhoz képest</a:t>
            </a:r>
          </a:p>
          <a:p>
            <a:pPr lvl="1">
              <a:buFontTx/>
              <a:buChar char="-"/>
            </a:pPr>
            <a:r>
              <a:rPr lang="hu-HU" dirty="0" smtClean="0"/>
              <a:t>Jogosultságkezelés</a:t>
            </a:r>
          </a:p>
          <a:p>
            <a:pPr lvl="1">
              <a:buFontTx/>
              <a:buChar char="-"/>
            </a:pPr>
            <a:r>
              <a:rPr lang="hu-HU" dirty="0" smtClean="0"/>
              <a:t>Nem Exchange postaládák kezelése</a:t>
            </a:r>
          </a:p>
          <a:p>
            <a:pPr lvl="1">
              <a:buFontTx/>
              <a:buChar char="-"/>
            </a:pPr>
            <a:r>
              <a:rPr lang="hu-HU" dirty="0" smtClean="0"/>
              <a:t>RSS olvasó</a:t>
            </a:r>
          </a:p>
          <a:p>
            <a:pPr lvl="1">
              <a:buFontTx/>
              <a:buChar char="-"/>
            </a:pPr>
            <a:r>
              <a:rPr lang="hu-HU" dirty="0" smtClean="0"/>
              <a:t>Beépülő modulok</a:t>
            </a:r>
          </a:p>
          <a:p>
            <a:pPr lvl="1">
              <a:buFontTx/>
              <a:buChar char="-"/>
            </a:pPr>
            <a:r>
              <a:rPr lang="hu-HU" dirty="0" err="1" smtClean="0"/>
              <a:t>Import-Export</a:t>
            </a:r>
            <a:r>
              <a:rPr lang="hu-HU" dirty="0" smtClean="0"/>
              <a:t> funkciók</a:t>
            </a:r>
          </a:p>
          <a:p>
            <a:pPr lvl="1">
              <a:buFontTx/>
              <a:buChar char="-"/>
            </a:pPr>
            <a:r>
              <a:rPr lang="hu-HU" dirty="0" smtClean="0"/>
              <a:t>Makrók</a:t>
            </a:r>
          </a:p>
          <a:p>
            <a:pPr lvl="1">
              <a:buFontTx/>
              <a:buChar char="+"/>
            </a:pPr>
            <a:r>
              <a:rPr lang="hu-HU" dirty="0" smtClean="0"/>
              <a:t>File </a:t>
            </a:r>
            <a:r>
              <a:rPr lang="hu-HU" dirty="0" err="1" smtClean="0"/>
              <a:t>Share</a:t>
            </a:r>
            <a:r>
              <a:rPr lang="hu-HU" dirty="0" smtClean="0"/>
              <a:t> / </a:t>
            </a:r>
            <a:r>
              <a:rPr lang="hu-HU" dirty="0" err="1" smtClean="0"/>
              <a:t>Sharepoint</a:t>
            </a:r>
            <a:r>
              <a:rPr lang="hu-HU" dirty="0" smtClean="0"/>
              <a:t> dokumentumtár integráció</a:t>
            </a:r>
          </a:p>
          <a:p>
            <a:pPr lvl="1">
              <a:buFontTx/>
              <a:buChar char="+"/>
            </a:pPr>
            <a:r>
              <a:rPr lang="hu-HU" dirty="0" smtClean="0"/>
              <a:t>Mobil eszköz kezelés</a:t>
            </a:r>
            <a:endParaRPr lang="hu-HU" dirty="0" smtClean="0"/>
          </a:p>
          <a:p>
            <a:endParaRPr lang="hu-HU"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Tanusítványok</a:t>
            </a:r>
            <a:endParaRPr lang="hu-HU" dirty="0"/>
          </a:p>
        </p:txBody>
      </p:sp>
      <p:sp>
        <p:nvSpPr>
          <p:cNvPr id="3" name="Text Placeholder 2"/>
          <p:cNvSpPr>
            <a:spLocks noGrp="1"/>
          </p:cNvSpPr>
          <p:nvPr>
            <p:ph type="body" sz="quarter" idx="10"/>
          </p:nvPr>
        </p:nvSpPr>
        <p:spPr/>
        <p:txBody>
          <a:bodyPr/>
          <a:lstStyle/>
          <a:p>
            <a:r>
              <a:rPr lang="hu-HU" dirty="0" err="1" smtClean="0"/>
              <a:t>Tanusítvány</a:t>
            </a:r>
            <a:r>
              <a:rPr lang="hu-HU" dirty="0" smtClean="0"/>
              <a:t> alapú beléptetés</a:t>
            </a:r>
          </a:p>
          <a:p>
            <a:r>
              <a:rPr lang="hu-HU" dirty="0" err="1" smtClean="0"/>
              <a:t>Tanusítvány</a:t>
            </a:r>
            <a:r>
              <a:rPr lang="hu-HU" dirty="0" smtClean="0"/>
              <a:t> telepítés</a:t>
            </a:r>
          </a:p>
          <a:p>
            <a:pPr lvl="1"/>
            <a:r>
              <a:rPr lang="hu-HU" dirty="0" err="1" smtClean="0"/>
              <a:t>Root</a:t>
            </a:r>
            <a:endParaRPr lang="hu-HU" dirty="0" smtClean="0"/>
          </a:p>
          <a:p>
            <a:pPr lvl="1"/>
            <a:r>
              <a:rPr lang="hu-HU" dirty="0" smtClean="0"/>
              <a:t>Kliens</a:t>
            </a:r>
          </a:p>
          <a:p>
            <a:r>
              <a:rPr lang="hu-HU" dirty="0" smtClean="0"/>
              <a:t>SAN probléma és megoldása</a:t>
            </a:r>
            <a:endParaRPr lang="hu-HU"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Powershell</a:t>
            </a:r>
            <a:r>
              <a:rPr lang="hu-HU" dirty="0" smtClean="0"/>
              <a:t> Parancsok</a:t>
            </a:r>
            <a:endParaRPr lang="hu-HU" dirty="0"/>
          </a:p>
        </p:txBody>
      </p:sp>
      <p:sp>
        <p:nvSpPr>
          <p:cNvPr id="3" name="Text Placeholder 2"/>
          <p:cNvSpPr>
            <a:spLocks noGrp="1"/>
          </p:cNvSpPr>
          <p:nvPr>
            <p:ph type="body" sz="quarter" idx="10"/>
          </p:nvPr>
        </p:nvSpPr>
        <p:spPr/>
        <p:txBody>
          <a:bodyPr>
            <a:normAutofit fontScale="55000" lnSpcReduction="20000"/>
          </a:bodyPr>
          <a:lstStyle/>
          <a:p>
            <a:r>
              <a:rPr lang="hu-HU" dirty="0" smtClean="0"/>
              <a:t>Virtuális könyvtár kezelés</a:t>
            </a:r>
          </a:p>
          <a:p>
            <a:pPr lvl="1"/>
            <a:r>
              <a:rPr lang="hu-HU" dirty="0" err="1" smtClean="0"/>
              <a:t>Get-ActiveSyncVirtualDirectory</a:t>
            </a:r>
            <a:endParaRPr lang="hu-HU" dirty="0" smtClean="0"/>
          </a:p>
          <a:p>
            <a:pPr lvl="1"/>
            <a:r>
              <a:rPr lang="hu-HU" dirty="0" err="1" smtClean="0"/>
              <a:t>Set-ActiveSyncVirtualDirectory</a:t>
            </a:r>
            <a:endParaRPr lang="hu-HU" dirty="0" smtClean="0"/>
          </a:p>
          <a:p>
            <a:pPr lvl="1"/>
            <a:r>
              <a:rPr lang="hu-HU" dirty="0" err="1"/>
              <a:t>New-ActiveSyncVirtualDirectory</a:t>
            </a:r>
            <a:endParaRPr lang="hu-HU" dirty="0"/>
          </a:p>
          <a:p>
            <a:pPr lvl="1"/>
            <a:r>
              <a:rPr lang="hu-HU" dirty="0" err="1" smtClean="0"/>
              <a:t>Remove-ActiveSyncVirtualDirectory</a:t>
            </a:r>
            <a:endParaRPr lang="hu-HU" dirty="0"/>
          </a:p>
          <a:p>
            <a:r>
              <a:rPr lang="hu-HU" dirty="0" smtClean="0"/>
              <a:t>Szabályok kezelése</a:t>
            </a:r>
          </a:p>
          <a:p>
            <a:pPr lvl="1"/>
            <a:r>
              <a:rPr lang="hu-HU" dirty="0" err="1" smtClean="0"/>
              <a:t>Get-ActiveSyncMailboxPolicy</a:t>
            </a:r>
            <a:endParaRPr lang="hu-HU" dirty="0" smtClean="0"/>
          </a:p>
          <a:p>
            <a:pPr lvl="1"/>
            <a:r>
              <a:rPr lang="hu-HU" dirty="0" err="1"/>
              <a:t>Set-ActiveSyncMailboxPolicy</a:t>
            </a:r>
            <a:endParaRPr lang="hu-HU" dirty="0"/>
          </a:p>
          <a:p>
            <a:pPr lvl="1"/>
            <a:r>
              <a:rPr lang="hu-HU" dirty="0" err="1"/>
              <a:t>New-ActiveSyncMailboxPolicy</a:t>
            </a:r>
            <a:endParaRPr lang="hu-HU" dirty="0"/>
          </a:p>
          <a:p>
            <a:pPr lvl="1"/>
            <a:r>
              <a:rPr lang="hu-HU" dirty="0" err="1"/>
              <a:t>Remove-ActiveSyncMailboxPolicy</a:t>
            </a:r>
            <a:endParaRPr lang="hu-HU" dirty="0" smtClean="0"/>
          </a:p>
          <a:p>
            <a:r>
              <a:rPr lang="hu-HU" dirty="0" smtClean="0"/>
              <a:t>Távoli törlés (</a:t>
            </a:r>
            <a:r>
              <a:rPr lang="hu-HU" dirty="0" err="1" smtClean="0"/>
              <a:t>Remote</a:t>
            </a:r>
            <a:r>
              <a:rPr lang="hu-HU" dirty="0" smtClean="0"/>
              <a:t> </a:t>
            </a:r>
            <a:r>
              <a:rPr lang="hu-HU" dirty="0" err="1" smtClean="0"/>
              <a:t>Wipe</a:t>
            </a:r>
            <a:r>
              <a:rPr lang="hu-HU" dirty="0" smtClean="0"/>
              <a:t>)</a:t>
            </a:r>
          </a:p>
          <a:p>
            <a:pPr lvl="1"/>
            <a:r>
              <a:rPr lang="hu-HU" dirty="0" err="1" smtClean="0"/>
              <a:t>Clear-ActiveSyncDevice</a:t>
            </a:r>
            <a:endParaRPr lang="hu-HU" dirty="0" smtClean="0"/>
          </a:p>
          <a:p>
            <a:r>
              <a:rPr lang="hu-HU" dirty="0" smtClean="0"/>
              <a:t>Felhasználó konfiguráció</a:t>
            </a:r>
          </a:p>
          <a:p>
            <a:pPr lvl="1"/>
            <a:r>
              <a:rPr lang="hu-HU" dirty="0" err="1" smtClean="0"/>
              <a:t>Get-CASMailbox</a:t>
            </a:r>
            <a:endParaRPr lang="hu-HU" dirty="0" smtClean="0"/>
          </a:p>
          <a:p>
            <a:pPr lvl="1"/>
            <a:r>
              <a:rPr lang="hu-HU" dirty="0" err="1" smtClean="0"/>
              <a:t>Set-CASMailbox</a:t>
            </a:r>
            <a:endParaRPr lang="hu-HU" dirty="0" smtClean="0"/>
          </a:p>
          <a:p>
            <a:pPr lvl="1"/>
            <a:r>
              <a:rPr lang="hu-HU" dirty="0" err="1"/>
              <a:t>Remove-ActiveSyncDevice</a:t>
            </a:r>
            <a:endParaRPr lang="hu-HU" dirty="0"/>
          </a:p>
          <a:p>
            <a:r>
              <a:rPr lang="hu-HU" dirty="0" smtClean="0"/>
              <a:t>Statisztika és Hibakeresés</a:t>
            </a:r>
          </a:p>
          <a:p>
            <a:pPr lvl="1"/>
            <a:r>
              <a:rPr lang="hu-HU" dirty="0" err="1" smtClean="0"/>
              <a:t>Export-ActiveSyncLog</a:t>
            </a:r>
            <a:endParaRPr lang="hu-HU" dirty="0"/>
          </a:p>
          <a:p>
            <a:pPr lvl="1"/>
            <a:r>
              <a:rPr lang="hu-HU" dirty="0" err="1" smtClean="0"/>
              <a:t>Get-ActiveSyncDeviceStatistics</a:t>
            </a:r>
            <a:endParaRPr lang="hu-HU" dirty="0"/>
          </a:p>
          <a:p>
            <a:pPr lvl="1"/>
            <a:r>
              <a:rPr lang="hu-HU" dirty="0" err="1" smtClean="0"/>
              <a:t>Test-ActiveSyncConnectivity</a:t>
            </a:r>
            <a:endParaRPr lang="hu-HU"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Kompatibilitás – 3d </a:t>
            </a:r>
            <a:r>
              <a:rPr lang="hu-HU" dirty="0" err="1" smtClean="0"/>
              <a:t>Party</a:t>
            </a:r>
            <a:endParaRPr lang="hu-HU" dirty="0"/>
          </a:p>
        </p:txBody>
      </p:sp>
      <p:sp>
        <p:nvSpPr>
          <p:cNvPr id="3" name="Text Placeholder 2"/>
          <p:cNvSpPr>
            <a:spLocks noGrp="1"/>
          </p:cNvSpPr>
          <p:nvPr>
            <p:ph type="body" sz="quarter" idx="10"/>
          </p:nvPr>
        </p:nvSpPr>
        <p:spPr/>
        <p:txBody>
          <a:bodyPr/>
          <a:lstStyle/>
          <a:p>
            <a:r>
              <a:rPr lang="hu-HU" dirty="0" smtClean="0"/>
              <a:t>IMAP/SMTP</a:t>
            </a:r>
          </a:p>
          <a:p>
            <a:r>
              <a:rPr lang="hu-HU" dirty="0" err="1" smtClean="0"/>
              <a:t>Symbian</a:t>
            </a:r>
            <a:r>
              <a:rPr lang="hu-HU" dirty="0" smtClean="0"/>
              <a:t> OS</a:t>
            </a:r>
          </a:p>
          <a:p>
            <a:pPr lvl="1"/>
            <a:r>
              <a:rPr lang="hu-HU" dirty="0" smtClean="0"/>
              <a:t>Nokia Mail </a:t>
            </a:r>
            <a:r>
              <a:rPr lang="hu-HU" dirty="0" err="1" smtClean="0"/>
              <a:t>for</a:t>
            </a:r>
            <a:r>
              <a:rPr lang="hu-HU" dirty="0" smtClean="0"/>
              <a:t> Exchange</a:t>
            </a:r>
          </a:p>
          <a:p>
            <a:pPr lvl="1"/>
            <a:r>
              <a:rPr lang="hu-HU" dirty="0" err="1" smtClean="0"/>
              <a:t>DataViz</a:t>
            </a:r>
            <a:endParaRPr lang="hu-HU" dirty="0" smtClean="0"/>
          </a:p>
          <a:p>
            <a:r>
              <a:rPr lang="hu-HU" dirty="0" err="1" smtClean="0"/>
              <a:t>SyncML</a:t>
            </a:r>
            <a:endParaRPr lang="hu-HU" dirty="0" smtClean="0"/>
          </a:p>
          <a:p>
            <a:r>
              <a:rPr lang="hu-HU" dirty="0" err="1" smtClean="0"/>
              <a:t>BlackBerry</a:t>
            </a:r>
            <a:endParaRPr lang="hu-HU"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hu-HU" dirty="0" smtClean="0"/>
              <a:t>(RPC over HTTP)</a:t>
            </a:r>
            <a:endParaRPr lang="hu-HU" dirty="0"/>
          </a:p>
        </p:txBody>
      </p:sp>
      <p:sp>
        <p:nvSpPr>
          <p:cNvPr id="5" name="Text Placeholder 4"/>
          <p:cNvSpPr>
            <a:spLocks noGrp="1"/>
          </p:cNvSpPr>
          <p:nvPr>
            <p:ph type="body" sz="quarter" idx="11"/>
          </p:nvPr>
        </p:nvSpPr>
        <p:spPr/>
        <p:txBody>
          <a:bodyPr/>
          <a:lstStyle/>
          <a:p>
            <a:endParaRPr lang="hu-HU"/>
          </a:p>
        </p:txBody>
      </p:sp>
      <p:sp>
        <p:nvSpPr>
          <p:cNvPr id="2" name="Title 1"/>
          <p:cNvSpPr>
            <a:spLocks noGrp="1"/>
          </p:cNvSpPr>
          <p:nvPr>
            <p:ph type="title"/>
          </p:nvPr>
        </p:nvSpPr>
        <p:spPr/>
        <p:txBody>
          <a:bodyPr>
            <a:normAutofit fontScale="90000"/>
          </a:bodyPr>
          <a:lstStyle/>
          <a:p>
            <a:r>
              <a:rPr lang="hu-HU" dirty="0" smtClean="0"/>
              <a:t>Outlook </a:t>
            </a:r>
            <a:r>
              <a:rPr lang="hu-HU" dirty="0" err="1" smtClean="0"/>
              <a:t>Anywhere</a:t>
            </a:r>
            <a:endParaRPr lang="hu-HU"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PowerShell</a:t>
            </a:r>
            <a:r>
              <a:rPr lang="hu-HU" dirty="0" smtClean="0"/>
              <a:t> Parancsok</a:t>
            </a:r>
            <a:endParaRPr lang="hu-HU" dirty="0"/>
          </a:p>
        </p:txBody>
      </p:sp>
      <p:sp>
        <p:nvSpPr>
          <p:cNvPr id="3" name="Text Placeholder 2"/>
          <p:cNvSpPr>
            <a:spLocks noGrp="1"/>
          </p:cNvSpPr>
          <p:nvPr>
            <p:ph type="body" sz="quarter" idx="10"/>
          </p:nvPr>
        </p:nvSpPr>
        <p:spPr/>
        <p:txBody>
          <a:bodyPr/>
          <a:lstStyle/>
          <a:p>
            <a:r>
              <a:rPr lang="hu-HU" dirty="0" err="1"/>
              <a:t>Get-OutlookAnywhere</a:t>
            </a:r>
            <a:endParaRPr lang="hu-HU" dirty="0"/>
          </a:p>
          <a:p>
            <a:r>
              <a:rPr lang="hu-HU" dirty="0" err="1"/>
              <a:t>Set-OutlookAnywhere</a:t>
            </a:r>
            <a:endParaRPr lang="hu-HU" dirty="0"/>
          </a:p>
          <a:p>
            <a:r>
              <a:rPr lang="hu-HU" dirty="0" err="1"/>
              <a:t>Enable-OutlookAnywhere</a:t>
            </a:r>
            <a:endParaRPr lang="hu-HU" dirty="0"/>
          </a:p>
          <a:p>
            <a:r>
              <a:rPr lang="hu-HU" dirty="0" err="1"/>
              <a:t>Disable-OutlookAnywhere</a:t>
            </a:r>
            <a:endParaRPr lang="hu-HU"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POP3, IMAP</a:t>
            </a:r>
            <a:endParaRPr lang="hu-HU" dirty="0"/>
          </a:p>
        </p:txBody>
      </p:sp>
      <p:sp>
        <p:nvSpPr>
          <p:cNvPr id="3" name="Text Placeholder 2"/>
          <p:cNvSpPr>
            <a:spLocks noGrp="1"/>
          </p:cNvSpPr>
          <p:nvPr>
            <p:ph type="body" sz="quarter" idx="10"/>
          </p:nvPr>
        </p:nvSpPr>
        <p:spPr/>
        <p:txBody>
          <a:bodyPr/>
          <a:lstStyle/>
          <a:p>
            <a:r>
              <a:rPr lang="hu-HU" dirty="0" smtClean="0"/>
              <a:t>Alapállapotban a szolgáltatások nem </a:t>
            </a:r>
            <a:r>
              <a:rPr lang="hu-HU" dirty="0" err="1" smtClean="0"/>
              <a:t>futank</a:t>
            </a:r>
            <a:endParaRPr lang="hu-HU" dirty="0" smtClean="0"/>
          </a:p>
          <a:p>
            <a:r>
              <a:rPr lang="hu-HU" dirty="0" smtClean="0"/>
              <a:t>Kötelező titkosítás (kikapcsolható)</a:t>
            </a:r>
          </a:p>
          <a:p>
            <a:r>
              <a:rPr lang="hu-HU" dirty="0" smtClean="0"/>
              <a:t>Levelek letöltése/szinkronizálása</a:t>
            </a:r>
          </a:p>
          <a:p>
            <a:r>
              <a:rPr lang="hu-HU" dirty="0" smtClean="0"/>
              <a:t>Állítható információk</a:t>
            </a:r>
          </a:p>
          <a:p>
            <a:pPr lvl="1"/>
            <a:r>
              <a:rPr lang="hu-HU" dirty="0" smtClean="0"/>
              <a:t>Levélformátum</a:t>
            </a:r>
          </a:p>
          <a:p>
            <a:pPr lvl="1"/>
            <a:r>
              <a:rPr lang="hu-HU" dirty="0" smtClean="0"/>
              <a:t>Naptárformátum</a:t>
            </a:r>
          </a:p>
          <a:p>
            <a:r>
              <a:rPr lang="hu-HU" dirty="0" smtClean="0"/>
              <a:t>Küldés: SMTP</a:t>
            </a:r>
          </a:p>
          <a:p>
            <a:pPr lvl="1"/>
            <a:r>
              <a:rPr lang="hu-HU" dirty="0" err="1" smtClean="0"/>
              <a:t>Hub</a:t>
            </a:r>
            <a:r>
              <a:rPr lang="hu-HU" dirty="0" smtClean="0"/>
              <a:t> </a:t>
            </a:r>
            <a:r>
              <a:rPr lang="hu-HU" dirty="0" err="1" smtClean="0"/>
              <a:t>Transport</a:t>
            </a:r>
            <a:r>
              <a:rPr lang="hu-HU" dirty="0" smtClean="0"/>
              <a:t>: </a:t>
            </a:r>
            <a:r>
              <a:rPr lang="hu-HU" dirty="0" err="1" smtClean="0"/>
              <a:t>Client</a:t>
            </a:r>
            <a:r>
              <a:rPr lang="hu-HU" dirty="0" smtClean="0"/>
              <a:t> </a:t>
            </a:r>
            <a:r>
              <a:rPr lang="hu-HU" dirty="0" err="1" smtClean="0"/>
              <a:t>receive</a:t>
            </a:r>
            <a:r>
              <a:rPr lang="hu-HU" dirty="0" smtClean="0"/>
              <a:t> </a:t>
            </a:r>
            <a:r>
              <a:rPr lang="hu-HU" dirty="0" err="1" smtClean="0"/>
              <a:t>connector</a:t>
            </a:r>
            <a:endParaRPr lang="hu-HU"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PowerShell</a:t>
            </a:r>
            <a:r>
              <a:rPr lang="hu-HU" dirty="0" smtClean="0"/>
              <a:t> Parancsok</a:t>
            </a:r>
            <a:endParaRPr lang="hu-HU" dirty="0"/>
          </a:p>
        </p:txBody>
      </p:sp>
      <p:sp>
        <p:nvSpPr>
          <p:cNvPr id="3" name="Text Placeholder 2"/>
          <p:cNvSpPr>
            <a:spLocks noGrp="1"/>
          </p:cNvSpPr>
          <p:nvPr>
            <p:ph type="body" sz="quarter" idx="10"/>
          </p:nvPr>
        </p:nvSpPr>
        <p:spPr/>
        <p:txBody>
          <a:bodyPr/>
          <a:lstStyle/>
          <a:p>
            <a:r>
              <a:rPr/>
              <a:t>Get-POPSettings</a:t>
            </a:r>
          </a:p>
          <a:p>
            <a:r>
              <a:rPr/>
              <a:t>Set-POPSettings</a:t>
            </a:r>
          </a:p>
          <a:p>
            <a:r>
              <a:rPr/>
              <a:t>Get-IMAPSettings</a:t>
            </a:r>
          </a:p>
          <a:p>
            <a:r>
              <a:rPr/>
              <a:t>Set-IMAPSettings</a:t>
            </a:r>
          </a:p>
          <a:p>
            <a:r>
              <a:rPr/>
              <a:t>Test-ImapConnectivity</a:t>
            </a:r>
          </a:p>
          <a:p>
            <a:r>
              <a:rPr smtClean="0"/>
              <a:t>Test-PopConnectivity</a:t>
            </a:r>
            <a:endParaRPr lang="hu-HU" dirty="0" smtClean="0"/>
          </a:p>
          <a:p>
            <a:r>
              <a:rPr lang="hu-HU" dirty="0" err="1"/>
              <a:t>Get-CASMailbox</a:t>
            </a:r>
            <a:endParaRPr lang="hu-HU" dirty="0"/>
          </a:p>
          <a:p>
            <a:r>
              <a:rPr lang="hu-HU" dirty="0" err="1"/>
              <a:t>Set-CASMailbox</a:t>
            </a:r>
            <a:endParaRPr lang="hu-HU" dirty="0"/>
          </a:p>
          <a:p>
            <a:endParaRPr lang="hu-HU"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Tanúsítvány telepítés</a:t>
            </a:r>
            <a:endParaRPr lang="hu-HU" dirty="0"/>
          </a:p>
        </p:txBody>
      </p:sp>
      <p:sp>
        <p:nvSpPr>
          <p:cNvPr id="3" name="Text Placeholder 2"/>
          <p:cNvSpPr>
            <a:spLocks noGrp="1"/>
          </p:cNvSpPr>
          <p:nvPr>
            <p:ph type="body" sz="quarter" idx="10"/>
          </p:nvPr>
        </p:nvSpPr>
        <p:spPr/>
        <p:txBody>
          <a:bodyPr/>
          <a:lstStyle/>
          <a:p>
            <a:r>
              <a:rPr lang="hu-HU" dirty="0" err="1" smtClean="0"/>
              <a:t>PowerShell</a:t>
            </a:r>
            <a:endParaRPr lang="hu-HU" dirty="0" smtClean="0"/>
          </a:p>
          <a:p>
            <a:r>
              <a:rPr lang="hu-HU" dirty="0" smtClean="0"/>
              <a:t>IIS </a:t>
            </a:r>
            <a:r>
              <a:rPr lang="hu-HU" dirty="0" err="1" smtClean="0"/>
              <a:t>Admin</a:t>
            </a:r>
            <a:endParaRPr lang="hu-HU"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Dokumentum hozzáférés</a:t>
            </a:r>
            <a:endParaRPr lang="hu-HU" dirty="0"/>
          </a:p>
        </p:txBody>
      </p:sp>
      <p:sp>
        <p:nvSpPr>
          <p:cNvPr id="3" name="Text Placeholder 2"/>
          <p:cNvSpPr>
            <a:spLocks noGrp="1"/>
          </p:cNvSpPr>
          <p:nvPr>
            <p:ph type="body" sz="quarter" idx="10"/>
          </p:nvPr>
        </p:nvSpPr>
        <p:spPr/>
        <p:txBody>
          <a:bodyPr>
            <a:normAutofit fontScale="85000" lnSpcReduction="20000"/>
          </a:bodyPr>
          <a:lstStyle/>
          <a:p>
            <a:r>
              <a:rPr lang="hu-HU" dirty="0" err="1"/>
              <a:t>WebReady</a:t>
            </a:r>
            <a:r>
              <a:rPr lang="hu-HU" dirty="0"/>
              <a:t> dokumentum megjelenítés</a:t>
            </a:r>
          </a:p>
          <a:p>
            <a:pPr lvl="1"/>
            <a:r>
              <a:rPr lang="hu-HU" dirty="0"/>
              <a:t>Dokumentumok HTML </a:t>
            </a:r>
            <a:r>
              <a:rPr lang="hu-HU" dirty="0" err="1"/>
              <a:t>renderelése</a:t>
            </a:r>
            <a:endParaRPr lang="hu-HU" dirty="0"/>
          </a:p>
          <a:p>
            <a:pPr lvl="1"/>
            <a:r>
              <a:rPr lang="hu-HU" dirty="0"/>
              <a:t>Nem kell letölteni a csatolt állományt a lokális gépre</a:t>
            </a:r>
          </a:p>
          <a:p>
            <a:pPr lvl="1"/>
            <a:r>
              <a:rPr lang="hu-HU" dirty="0"/>
              <a:t>Nincs szükségünk az alkalmazások </a:t>
            </a:r>
            <a:r>
              <a:rPr lang="hu-HU" dirty="0" smtClean="0"/>
              <a:t>telepítésére</a:t>
            </a:r>
          </a:p>
          <a:p>
            <a:pPr lvl="1"/>
            <a:r>
              <a:rPr lang="hu-HU" dirty="0" smtClean="0"/>
              <a:t>OWA</a:t>
            </a:r>
            <a:endParaRPr lang="hu-HU" dirty="0"/>
          </a:p>
          <a:p>
            <a:r>
              <a:rPr lang="hu-HU" dirty="0" err="1"/>
              <a:t>LinkAccess</a:t>
            </a:r>
            <a:r>
              <a:rPr lang="hu-HU" dirty="0"/>
              <a:t> dokumentum hozzáférés</a:t>
            </a:r>
          </a:p>
          <a:p>
            <a:pPr lvl="1"/>
            <a:r>
              <a:rPr lang="hu-HU" dirty="0"/>
              <a:t>SharePoint, File </a:t>
            </a:r>
            <a:r>
              <a:rPr lang="hu-HU" dirty="0" err="1"/>
              <a:t>Share</a:t>
            </a:r>
            <a:r>
              <a:rPr lang="hu-HU" dirty="0"/>
              <a:t> proxy</a:t>
            </a:r>
          </a:p>
          <a:p>
            <a:pPr lvl="1"/>
            <a:r>
              <a:rPr lang="hu-HU" dirty="0"/>
              <a:t>Ez csak olvasható változata az állománynak</a:t>
            </a:r>
          </a:p>
          <a:p>
            <a:pPr lvl="1"/>
            <a:r>
              <a:rPr lang="hu-HU" dirty="0"/>
              <a:t>Az írási joghoz publikálnunk kell a dokumentumtárat, megosztást a kliens </a:t>
            </a:r>
            <a:r>
              <a:rPr lang="hu-HU" dirty="0" smtClean="0"/>
              <a:t>hálózatára</a:t>
            </a:r>
          </a:p>
          <a:p>
            <a:pPr lvl="1"/>
            <a:r>
              <a:rPr lang="hu-HU" dirty="0" smtClean="0"/>
              <a:t>OWA és </a:t>
            </a:r>
            <a:r>
              <a:rPr lang="hu-HU" dirty="0" err="1" smtClean="0"/>
              <a:t>ActiveSync</a:t>
            </a:r>
            <a:endParaRPr lang="hu-HU"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PowerShell</a:t>
            </a:r>
            <a:r>
              <a:rPr lang="hu-HU" dirty="0" smtClean="0"/>
              <a:t> Parancsok</a:t>
            </a:r>
            <a:endParaRPr lang="hu-HU" dirty="0"/>
          </a:p>
        </p:txBody>
      </p:sp>
      <p:sp>
        <p:nvSpPr>
          <p:cNvPr id="3" name="Text Placeholder 2"/>
          <p:cNvSpPr>
            <a:spLocks noGrp="1"/>
          </p:cNvSpPr>
          <p:nvPr>
            <p:ph type="body" sz="quarter" idx="10"/>
          </p:nvPr>
        </p:nvSpPr>
        <p:spPr/>
        <p:txBody>
          <a:bodyPr>
            <a:normAutofit lnSpcReduction="10000"/>
          </a:bodyPr>
          <a:lstStyle/>
          <a:p>
            <a:r>
              <a:rPr lang="hu-HU" dirty="0"/>
              <a:t>Virtuális könyvtár kezelés</a:t>
            </a:r>
          </a:p>
          <a:p>
            <a:pPr lvl="1"/>
            <a:r>
              <a:rPr smtClean="0"/>
              <a:t>Get-OwaVirtualDirectory</a:t>
            </a:r>
            <a:endParaRPr lang="hu-HU" dirty="0" smtClean="0"/>
          </a:p>
          <a:p>
            <a:pPr lvl="1"/>
            <a:r>
              <a:rPr lang="hu-HU" dirty="0" err="1" smtClean="0"/>
              <a:t>Set-OwaVirtualDirectory</a:t>
            </a:r>
            <a:endParaRPr/>
          </a:p>
          <a:p>
            <a:pPr lvl="1"/>
            <a:r>
              <a:rPr/>
              <a:t>New-OwaVirtualDirectory</a:t>
            </a:r>
          </a:p>
          <a:p>
            <a:pPr lvl="1"/>
            <a:r>
              <a:rPr smtClean="0"/>
              <a:t>Remove-OwaVirtualDirectory</a:t>
            </a:r>
            <a:endParaRPr lang="hu-HU" dirty="0" smtClean="0"/>
          </a:p>
          <a:p>
            <a:r>
              <a:rPr lang="hu-HU" dirty="0"/>
              <a:t>Felhasználó konfiguráció</a:t>
            </a:r>
          </a:p>
          <a:p>
            <a:pPr lvl="1"/>
            <a:r>
              <a:rPr lang="hu-HU" dirty="0" err="1"/>
              <a:t>Get-CASMailbox</a:t>
            </a:r>
            <a:endParaRPr lang="hu-HU" dirty="0"/>
          </a:p>
          <a:p>
            <a:pPr lvl="1"/>
            <a:r>
              <a:rPr lang="hu-HU" dirty="0" err="1"/>
              <a:t>Set-CASMailbox</a:t>
            </a:r>
            <a:endParaRPr lang="hu-HU" dirty="0" smtClean="0"/>
          </a:p>
          <a:p>
            <a:r>
              <a:rPr lang="hu-HU" dirty="0" smtClean="0"/>
              <a:t>Hibakeresés</a:t>
            </a:r>
            <a:endParaRPr/>
          </a:p>
          <a:p>
            <a:pPr lvl="1"/>
            <a:r>
              <a:rPr smtClean="0"/>
              <a:t>Test-OwaConnectivity</a:t>
            </a:r>
            <a:endParaRPr lang="hu-HU"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OWA - </a:t>
            </a:r>
            <a:r>
              <a:rPr lang="hu-HU" dirty="0" err="1" smtClean="0"/>
              <a:t>Sharepoint</a:t>
            </a:r>
            <a:endParaRPr lang="hu-HU" dirty="0"/>
          </a:p>
        </p:txBody>
      </p:sp>
      <p:pic>
        <p:nvPicPr>
          <p:cNvPr id="7" name="Picture Placeholder 6" descr="sp_demo.jpg"/>
          <p:cNvPicPr>
            <a:picLocks noGrp="1" noChangeAspect="1"/>
          </p:cNvPicPr>
          <p:nvPr>
            <p:ph type="pic" sz="quarter" idx="10"/>
          </p:nvPr>
        </p:nvPicPr>
        <p:blipFill>
          <a:blip r:embed="rId2"/>
          <a:srcRect l="4181" r="4181"/>
          <a:stretch>
            <a:fillRect/>
          </a:stretch>
        </p:blipFill>
        <p:spPr/>
      </p:pic>
      <p:sp>
        <p:nvSpPr>
          <p:cNvPr id="6" name="Text Placeholder 5"/>
          <p:cNvSpPr>
            <a:spLocks noGrp="1"/>
          </p:cNvSpPr>
          <p:nvPr>
            <p:ph type="body" sz="quarter" idx="11"/>
          </p:nvPr>
        </p:nvSpPr>
        <p:spPr/>
        <p:txBody>
          <a:bodyPr/>
          <a:lstStyle/>
          <a:p>
            <a:r>
              <a:rPr lang="hu-HU" dirty="0" smtClean="0"/>
              <a:t>Az integráció lehetőségei</a:t>
            </a:r>
            <a:endParaRPr lang="hu-HU"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u-HU" dirty="0" smtClean="0"/>
              <a:t>Mobil </a:t>
            </a:r>
            <a:r>
              <a:rPr lang="hu-HU" dirty="0" err="1" smtClean="0"/>
              <a:t>szinkronizáció</a:t>
            </a:r>
            <a:endParaRPr lang="hu-HU" dirty="0"/>
          </a:p>
        </p:txBody>
      </p:sp>
      <p:sp>
        <p:nvSpPr>
          <p:cNvPr id="6" name="Text Placeholder 5"/>
          <p:cNvSpPr>
            <a:spLocks noGrp="1"/>
          </p:cNvSpPr>
          <p:nvPr>
            <p:ph type="body" sz="quarter" idx="10"/>
          </p:nvPr>
        </p:nvSpPr>
        <p:spPr/>
        <p:txBody>
          <a:bodyPr>
            <a:normAutofit fontScale="92500"/>
          </a:bodyPr>
          <a:lstStyle/>
          <a:p>
            <a:r>
              <a:rPr lang="hu-HU" dirty="0" smtClean="0"/>
              <a:t>Over </a:t>
            </a:r>
            <a:r>
              <a:rPr lang="hu-HU" dirty="0" err="1" smtClean="0"/>
              <a:t>the</a:t>
            </a:r>
            <a:r>
              <a:rPr lang="hu-HU" dirty="0" smtClean="0"/>
              <a:t> Air</a:t>
            </a:r>
          </a:p>
          <a:p>
            <a:r>
              <a:rPr lang="hu-HU" dirty="0" smtClean="0"/>
              <a:t>Tartalom</a:t>
            </a:r>
          </a:p>
          <a:p>
            <a:pPr lvl="1"/>
            <a:r>
              <a:rPr lang="hu-HU" dirty="0" smtClean="0"/>
              <a:t>Levelezés, Naptár, Feladatok, Címjegyzék</a:t>
            </a:r>
          </a:p>
          <a:p>
            <a:r>
              <a:rPr lang="hu-HU" dirty="0" smtClean="0"/>
              <a:t>GAL keresés</a:t>
            </a:r>
          </a:p>
          <a:p>
            <a:r>
              <a:rPr lang="hu-HU" dirty="0" smtClean="0"/>
              <a:t>Távoli törlés</a:t>
            </a:r>
            <a:endParaRPr lang="hu-HU" dirty="0"/>
          </a:p>
          <a:p>
            <a:r>
              <a:rPr lang="hu-HU" dirty="0" smtClean="0"/>
              <a:t>Keresés a szerveren</a:t>
            </a:r>
          </a:p>
          <a:p>
            <a:r>
              <a:rPr lang="hu-HU" dirty="0" smtClean="0"/>
              <a:t>Házon kívüli üzenetek kezelése</a:t>
            </a:r>
          </a:p>
          <a:p>
            <a:r>
              <a:rPr lang="hu-HU" dirty="0" smtClean="0"/>
              <a:t>File </a:t>
            </a:r>
            <a:r>
              <a:rPr lang="hu-HU" dirty="0" err="1" smtClean="0"/>
              <a:t>Share</a:t>
            </a:r>
            <a:r>
              <a:rPr lang="hu-HU" dirty="0" smtClean="0"/>
              <a:t> / </a:t>
            </a:r>
            <a:r>
              <a:rPr lang="hu-HU" dirty="0" err="1" smtClean="0"/>
              <a:t>Sharepoint</a:t>
            </a:r>
            <a:r>
              <a:rPr lang="hu-HU" dirty="0" smtClean="0"/>
              <a:t> dokumentum elérés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Szinkronizációs</a:t>
            </a:r>
            <a:r>
              <a:rPr lang="hu-HU" dirty="0" smtClean="0"/>
              <a:t> módok</a:t>
            </a:r>
            <a:endParaRPr lang="hu-HU" dirty="0"/>
          </a:p>
        </p:txBody>
      </p:sp>
      <p:sp>
        <p:nvSpPr>
          <p:cNvPr id="3" name="Text Placeholder 2"/>
          <p:cNvSpPr>
            <a:spLocks noGrp="1"/>
          </p:cNvSpPr>
          <p:nvPr>
            <p:ph type="body" sz="quarter" idx="10"/>
          </p:nvPr>
        </p:nvSpPr>
        <p:spPr>
          <a:xfrm>
            <a:off x="257175" y="1533525"/>
            <a:ext cx="4333875" cy="5133975"/>
          </a:xfrm>
        </p:spPr>
        <p:txBody>
          <a:bodyPr/>
          <a:lstStyle/>
          <a:p>
            <a:r>
              <a:rPr lang="hu-HU" dirty="0" smtClean="0"/>
              <a:t>Manuális</a:t>
            </a:r>
          </a:p>
          <a:p>
            <a:r>
              <a:rPr lang="hu-HU" dirty="0" smtClean="0"/>
              <a:t>Időzített</a:t>
            </a:r>
          </a:p>
          <a:p>
            <a:r>
              <a:rPr lang="hu-HU" dirty="0" err="1" smtClean="0"/>
              <a:t>Direct</a:t>
            </a:r>
            <a:r>
              <a:rPr lang="hu-HU" dirty="0" smtClean="0"/>
              <a:t> </a:t>
            </a:r>
            <a:r>
              <a:rPr lang="hu-HU" dirty="0" err="1" smtClean="0"/>
              <a:t>Push</a:t>
            </a:r>
            <a:endParaRPr lang="hu-HU" dirty="0" smtClean="0"/>
          </a:p>
          <a:p>
            <a:pPr lvl="1"/>
            <a:r>
              <a:rPr lang="hu-HU" dirty="0" smtClean="0"/>
              <a:t>Windows Mobile 5 MSFP</a:t>
            </a:r>
          </a:p>
          <a:p>
            <a:pPr lvl="1"/>
            <a:r>
              <a:rPr lang="hu-HU" dirty="0" smtClean="0"/>
              <a:t>Más gyártók eszközei</a:t>
            </a:r>
          </a:p>
          <a:p>
            <a:pPr lvl="1"/>
            <a:endParaRPr lang="hu-HU" dirty="0"/>
          </a:p>
        </p:txBody>
      </p:sp>
      <p:pic>
        <p:nvPicPr>
          <p:cNvPr id="4" name="Picture 3" descr="direct push.gif"/>
          <p:cNvPicPr>
            <a:picLocks noChangeAspect="1"/>
          </p:cNvPicPr>
          <p:nvPr/>
        </p:nvPicPr>
        <p:blipFill>
          <a:blip r:embed="rId3"/>
          <a:stretch>
            <a:fillRect/>
          </a:stretch>
        </p:blipFill>
        <p:spPr>
          <a:xfrm>
            <a:off x="4491037" y="2957512"/>
            <a:ext cx="4371975" cy="355282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Autodiscover</a:t>
            </a:r>
            <a:endParaRPr lang="hu-HU" dirty="0"/>
          </a:p>
        </p:txBody>
      </p:sp>
      <p:sp>
        <p:nvSpPr>
          <p:cNvPr id="3" name="Text Placeholder 2"/>
          <p:cNvSpPr>
            <a:spLocks noGrp="1"/>
          </p:cNvSpPr>
          <p:nvPr>
            <p:ph type="body" sz="quarter" idx="10"/>
          </p:nvPr>
        </p:nvSpPr>
        <p:spPr>
          <a:xfrm>
            <a:off x="257175" y="1533525"/>
            <a:ext cx="8667750" cy="5133975"/>
          </a:xfrm>
        </p:spPr>
        <p:txBody>
          <a:bodyPr>
            <a:normAutofit/>
          </a:bodyPr>
          <a:lstStyle/>
          <a:p>
            <a:r>
              <a:rPr lang="hu-HU" dirty="0" smtClean="0"/>
              <a:t>Folyamat</a:t>
            </a:r>
          </a:p>
          <a:p>
            <a:pPr lvl="1"/>
            <a:r>
              <a:rPr lang="hu-HU" dirty="0" smtClean="0"/>
              <a:t>E-mail cím / jelszó</a:t>
            </a:r>
          </a:p>
          <a:p>
            <a:pPr lvl="1"/>
            <a:r>
              <a:rPr lang="hu-HU" dirty="0" smtClean="0"/>
              <a:t>DNS lekérdezés</a:t>
            </a:r>
          </a:p>
          <a:p>
            <a:pPr lvl="1"/>
            <a:r>
              <a:rPr lang="hu-HU" dirty="0" smtClean="0"/>
              <a:t>SSL – </a:t>
            </a:r>
            <a:r>
              <a:rPr lang="hu-HU" dirty="0" err="1" smtClean="0"/>
              <a:t>Autodiscover</a:t>
            </a:r>
            <a:endParaRPr lang="hu-HU" dirty="0" smtClean="0"/>
          </a:p>
          <a:p>
            <a:pPr lvl="1"/>
            <a:r>
              <a:rPr lang="hu-HU" dirty="0" smtClean="0"/>
              <a:t>XML letöltés</a:t>
            </a:r>
          </a:p>
          <a:p>
            <a:pPr lvl="1"/>
            <a:r>
              <a:rPr lang="hu-HU" dirty="0" smtClean="0"/>
              <a:t>Konfiguráció</a:t>
            </a:r>
          </a:p>
          <a:p>
            <a:r>
              <a:rPr lang="hu-HU" dirty="0" smtClean="0"/>
              <a:t>Windows Mobile 6</a:t>
            </a:r>
            <a:endParaRPr lang="hu-HU" dirty="0"/>
          </a:p>
        </p:txBody>
      </p:sp>
      <p:pic>
        <p:nvPicPr>
          <p:cNvPr id="4" name="Picture 3" descr="Autodiscover.gif"/>
          <p:cNvPicPr>
            <a:picLocks noChangeAspect="1"/>
          </p:cNvPicPr>
          <p:nvPr/>
        </p:nvPicPr>
        <p:blipFill>
          <a:blip r:embed="rId2"/>
          <a:stretch>
            <a:fillRect/>
          </a:stretch>
        </p:blipFill>
        <p:spPr>
          <a:xfrm>
            <a:off x="5019675" y="4338637"/>
            <a:ext cx="3924300" cy="223837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ActiveSync</a:t>
            </a:r>
            <a:r>
              <a:rPr lang="hu-HU" dirty="0" smtClean="0"/>
              <a:t> Policy</a:t>
            </a:r>
            <a:endParaRPr lang="hu-HU" dirty="0"/>
          </a:p>
        </p:txBody>
      </p:sp>
      <p:sp>
        <p:nvSpPr>
          <p:cNvPr id="3" name="Text Placeholder 2"/>
          <p:cNvSpPr>
            <a:spLocks noGrp="1"/>
          </p:cNvSpPr>
          <p:nvPr>
            <p:ph type="body" sz="quarter" idx="10"/>
          </p:nvPr>
        </p:nvSpPr>
        <p:spPr/>
        <p:txBody>
          <a:bodyPr>
            <a:normAutofit/>
          </a:bodyPr>
          <a:lstStyle/>
          <a:p>
            <a:r>
              <a:rPr lang="hu-HU" dirty="0" smtClean="0"/>
              <a:t>Standard</a:t>
            </a:r>
          </a:p>
          <a:p>
            <a:pPr lvl="1"/>
            <a:r>
              <a:rPr lang="hu-HU" dirty="0" smtClean="0"/>
              <a:t>Jelszó szabályok</a:t>
            </a:r>
          </a:p>
          <a:p>
            <a:pPr lvl="1"/>
            <a:r>
              <a:rPr lang="hu-HU" dirty="0" err="1" smtClean="0"/>
              <a:t>Szinkronizációs</a:t>
            </a:r>
            <a:r>
              <a:rPr lang="hu-HU" dirty="0" smtClean="0"/>
              <a:t> beállítások</a:t>
            </a:r>
          </a:p>
          <a:p>
            <a:pPr lvl="1"/>
            <a:r>
              <a:rPr lang="hu-HU" dirty="0" smtClean="0"/>
              <a:t>Titkosítás</a:t>
            </a:r>
          </a:p>
          <a:p>
            <a:pPr lvl="1"/>
            <a:r>
              <a:rPr lang="hu-HU" dirty="0" smtClean="0"/>
              <a:t>S/MIME</a:t>
            </a:r>
          </a:p>
          <a:p>
            <a:pPr lvl="1"/>
            <a:r>
              <a:rPr lang="hu-HU" dirty="0" smtClean="0"/>
              <a:t>Fájl és SharePoint hozzáférés</a:t>
            </a:r>
          </a:p>
          <a:p>
            <a:r>
              <a:rPr lang="hu-HU" dirty="0" err="1" smtClean="0"/>
              <a:t>Enterprise</a:t>
            </a:r>
            <a:endParaRPr lang="hu-HU" dirty="0" smtClean="0"/>
          </a:p>
          <a:p>
            <a:pPr lvl="1"/>
            <a:r>
              <a:rPr lang="hu-HU" dirty="0" smtClean="0"/>
              <a:t>Alkalmazások engedélyezése</a:t>
            </a:r>
          </a:p>
          <a:p>
            <a:pPr lvl="1"/>
            <a:r>
              <a:rPr lang="hu-HU" dirty="0" smtClean="0"/>
              <a:t>Beépített eszközök engedélyezése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Biztonsági funkciók</a:t>
            </a:r>
            <a:endParaRPr lang="hu-HU" dirty="0"/>
          </a:p>
        </p:txBody>
      </p:sp>
      <p:sp>
        <p:nvSpPr>
          <p:cNvPr id="3" name="Text Placeholder 2"/>
          <p:cNvSpPr>
            <a:spLocks noGrp="1"/>
          </p:cNvSpPr>
          <p:nvPr>
            <p:ph type="body" sz="quarter" idx="10"/>
          </p:nvPr>
        </p:nvSpPr>
        <p:spPr/>
        <p:txBody>
          <a:bodyPr/>
          <a:lstStyle/>
          <a:p>
            <a:r>
              <a:rPr lang="hu-HU" dirty="0" smtClean="0"/>
              <a:t>Jelszavas védelem</a:t>
            </a:r>
          </a:p>
          <a:p>
            <a:pPr lvl="1"/>
            <a:r>
              <a:rPr lang="hu-HU" dirty="0" smtClean="0"/>
              <a:t>Lokális törlés (Local </a:t>
            </a:r>
            <a:r>
              <a:rPr lang="hu-HU" dirty="0" err="1" smtClean="0"/>
              <a:t>Wipe</a:t>
            </a:r>
            <a:r>
              <a:rPr lang="hu-HU" dirty="0" smtClean="0"/>
              <a:t>)</a:t>
            </a:r>
          </a:p>
          <a:p>
            <a:r>
              <a:rPr lang="hu-HU" dirty="0" smtClean="0"/>
              <a:t>Távoli törlés (</a:t>
            </a:r>
            <a:r>
              <a:rPr lang="hu-HU" dirty="0" err="1" smtClean="0"/>
              <a:t>Remote</a:t>
            </a:r>
            <a:r>
              <a:rPr lang="hu-HU" dirty="0" smtClean="0"/>
              <a:t> </a:t>
            </a:r>
            <a:r>
              <a:rPr lang="hu-HU" dirty="0" err="1" smtClean="0"/>
              <a:t>Wipe</a:t>
            </a:r>
            <a:r>
              <a:rPr lang="hu-HU" dirty="0" smtClean="0"/>
              <a:t>)</a:t>
            </a:r>
          </a:p>
          <a:p>
            <a:pPr lvl="1"/>
            <a:r>
              <a:rPr lang="hu-HU" dirty="0" smtClean="0"/>
              <a:t>Exchange Management </a:t>
            </a:r>
            <a:r>
              <a:rPr lang="hu-HU" dirty="0" err="1" smtClean="0"/>
              <a:t>Console</a:t>
            </a:r>
            <a:endParaRPr lang="hu-HU" dirty="0" smtClean="0"/>
          </a:p>
          <a:p>
            <a:pPr lvl="1"/>
            <a:r>
              <a:rPr lang="hu-HU" dirty="0" err="1" smtClean="0"/>
              <a:t>Powershell</a:t>
            </a:r>
            <a:r>
              <a:rPr lang="hu-HU" dirty="0" smtClean="0"/>
              <a:t> (</a:t>
            </a:r>
            <a:r>
              <a:rPr lang="hu-HU" dirty="0" err="1" smtClean="0"/>
              <a:t>Clear-ActiveSyncDevice</a:t>
            </a:r>
            <a:r>
              <a:rPr lang="hu-HU" dirty="0" smtClean="0"/>
              <a:t>)</a:t>
            </a:r>
          </a:p>
          <a:p>
            <a:pPr lvl="1"/>
            <a:r>
              <a:rPr lang="hu-HU" dirty="0" err="1" smtClean="0"/>
              <a:t>ActiveSync</a:t>
            </a:r>
            <a:r>
              <a:rPr lang="hu-HU" dirty="0" smtClean="0"/>
              <a:t> Web </a:t>
            </a:r>
            <a:r>
              <a:rPr lang="hu-HU" dirty="0" err="1" smtClean="0"/>
              <a:t>Administration</a:t>
            </a:r>
            <a:r>
              <a:rPr lang="hu-HU" dirty="0" smtClean="0"/>
              <a:t> </a:t>
            </a:r>
            <a:r>
              <a:rPr lang="hu-HU" dirty="0" err="1" smtClean="0"/>
              <a:t>Tool</a:t>
            </a:r>
            <a:endParaRPr lang="hu-HU" dirty="0" smtClean="0"/>
          </a:p>
          <a:p>
            <a:pPr lvl="2"/>
            <a:r>
              <a:rPr lang="hu-HU" sz="2000" dirty="0">
                <a:hlinkClick r:id="rId2"/>
              </a:rPr>
              <a:t>http://</a:t>
            </a:r>
            <a:r>
              <a:rPr lang="hu-HU" sz="2000" dirty="0" smtClean="0">
                <a:hlinkClick r:id="rId2"/>
              </a:rPr>
              <a:t>www.microsoft.com/downloads/details.aspx?FamilyID=e6851d23-d145-4dbf-a2cc-e0b4c6301453&amp;DisplayLang=en</a:t>
            </a:r>
            <a:endParaRPr lang="hu-HU" sz="2000" dirty="0" smtClean="0"/>
          </a:p>
          <a:p>
            <a:pPr lvl="1"/>
            <a:r>
              <a:rPr lang="hu-HU" dirty="0" smtClean="0"/>
              <a:t>OWA</a:t>
            </a:r>
            <a:endParaRPr lang="hu-HU" dirty="0"/>
          </a:p>
        </p:txBody>
      </p:sp>
    </p:spTree>
  </p:cSld>
  <p:clrMapOvr>
    <a:masterClrMapping/>
  </p:clrMapOvr>
  <p:transition>
    <p:fade/>
  </p:transition>
</p:sld>
</file>

<file path=ppt/theme/theme1.xml><?xml version="1.0" encoding="utf-8"?>
<a:theme xmlns:a="http://schemas.openxmlformats.org/drawingml/2006/main" name="Informatika Tisztán mesterdia">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TechEd2007_AU-NZ_BLACK_template</Template>
  <TotalTime>6468</TotalTime>
  <Words>759</Words>
  <Application>Microsoft Office PowerPoint</Application>
  <PresentationFormat>On-screen Show (4:3)</PresentationFormat>
  <Paragraphs>179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Informatika Tisztán mesterdia</vt:lpstr>
      <vt:lpstr>Outlook Web Access</vt:lpstr>
      <vt:lpstr>Dokumentum hozzáférés</vt:lpstr>
      <vt:lpstr>PowerShell Parancsok</vt:lpstr>
      <vt:lpstr>OWA - Sharepoint</vt:lpstr>
      <vt:lpstr>Mobil szinkronizáció</vt:lpstr>
      <vt:lpstr>Szinkronizációs módok</vt:lpstr>
      <vt:lpstr>Autodiscover</vt:lpstr>
      <vt:lpstr>ActiveSync Policy</vt:lpstr>
      <vt:lpstr>Biztonsági funkciók</vt:lpstr>
      <vt:lpstr>Tanusítványok</vt:lpstr>
      <vt:lpstr>Powershell Parancsok</vt:lpstr>
      <vt:lpstr>Kompatibilitás – 3d Party</vt:lpstr>
      <vt:lpstr>Outlook Anywhere</vt:lpstr>
      <vt:lpstr>PowerShell Parancsok</vt:lpstr>
      <vt:lpstr>POP3, IMAP</vt:lpstr>
      <vt:lpstr>PowerShell Parancsok</vt:lpstr>
      <vt:lpstr>Tanúsítvány telepítés</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SECCT316 - Protecting Managed-Code against Code-Level Attacks</dc:title>
  <dc:subject>TechEd AU QLD 2007</dc:subject>
  <dc:creator>Budai Péter</dc:creator>
  <dc:description>Template: aliciat
Formatting:
Event Date: 8/7/07
Event Location: Gold Coast, Queensland, AU
Audience:</dc:description>
  <cp:lastModifiedBy>Gömöri Zoltán</cp:lastModifiedBy>
  <cp:revision>148</cp:revision>
  <dcterms:created xsi:type="dcterms:W3CDTF">2007-08-08T22:10:50Z</dcterms:created>
  <dcterms:modified xsi:type="dcterms:W3CDTF">2008-03-24T10:15:57Z</dcterms:modified>
</cp:coreProperties>
</file>