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30"/>
  </p:notesMasterIdLst>
  <p:sldIdLst>
    <p:sldId id="279" r:id="rId8"/>
    <p:sldId id="257" r:id="rId9"/>
    <p:sldId id="256" r:id="rId10"/>
    <p:sldId id="261" r:id="rId11"/>
    <p:sldId id="262" r:id="rId12"/>
    <p:sldId id="276" r:id="rId13"/>
    <p:sldId id="264" r:id="rId14"/>
    <p:sldId id="265" r:id="rId15"/>
    <p:sldId id="266" r:id="rId16"/>
    <p:sldId id="267" r:id="rId17"/>
    <p:sldId id="269" r:id="rId18"/>
    <p:sldId id="283" r:id="rId19"/>
    <p:sldId id="270" r:id="rId20"/>
    <p:sldId id="271" r:id="rId21"/>
    <p:sldId id="284" r:id="rId22"/>
    <p:sldId id="277" r:id="rId23"/>
    <p:sldId id="278" r:id="rId24"/>
    <p:sldId id="273" r:id="rId25"/>
    <p:sldId id="275" r:id="rId26"/>
    <p:sldId id="281" r:id="rId27"/>
    <p:sldId id="282" r:id="rId28"/>
    <p:sldId id="259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9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7176-9E98-4380-819C-C34515397FA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811E-7890-4727-8353-FDF596C91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9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9297A-0588-44AB-9E2E-958445A0A3BD}" type="slidenum">
              <a:rPr lang="en-US"/>
              <a:pPr/>
              <a:t>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9297A-0588-44AB-9E2E-958445A0A3BD}" type="slidenum">
              <a:rPr lang="en-US"/>
              <a:pPr/>
              <a:t>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DD598-317E-44C7-9EDA-E9F948ACC5DB}" type="slidenum">
              <a:rPr lang="en-US"/>
              <a:pPr/>
              <a:t>11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99D2-728D-834E-9777-98B401A7CBA5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11F0-9F31-2542-9F4A-F81150F6C96F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A9E0-E3C9-274A-A9F2-DAB6A271264C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4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6A0A-9C94-1F45-919D-1221830EF28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008" y="0"/>
            <a:ext cx="901598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8365-5C93-AD4A-8223-4F41A82FDD0D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F5FF-669A-8A48-BA3F-8366419FF459}" type="datetimeFigureOut">
              <a:rPr lang="fr-FR" smtClean="0"/>
              <a:pPr/>
              <a:t>07/12/2009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008" y="0"/>
            <a:ext cx="901598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45"/>
            <a:ext cx="9248522" cy="685800"/>
          </a:xfrm>
        </p:spPr>
        <p:txBody>
          <a:bodyPr>
            <a:noAutofit/>
          </a:bodyPr>
          <a:lstStyle/>
          <a:p>
            <a:pPr algn="l" defTabSz="914400" latinLnBrk="0">
              <a:buNone/>
            </a:pPr>
            <a:r>
              <a:rPr lang="en-US" sz="36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Open Value Subscription (EA Subscription)</a:t>
            </a:r>
            <a:endParaRPr lang="en-US" sz="36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30" y="1043141"/>
            <a:ext cx="87630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“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</a:t>
            </a:r>
            <a:r>
              <a:rPr lang="en-US" smtClean="0">
                <a:solidFill>
                  <a:schemeClr val="bg1"/>
                </a:solidFill>
              </a:rPr>
              <a:t> software per </a:t>
            </a:r>
            <a:r>
              <a:rPr lang="en-US" i="1" smtClean="0">
                <a:solidFill>
                  <a:schemeClr val="bg1"/>
                </a:solidFill>
              </a:rPr>
              <a:t>standard</a:t>
            </a:r>
            <a:r>
              <a:rPr lang="en-US" smtClean="0">
                <a:solidFill>
                  <a:schemeClr val="bg1"/>
                </a:solidFill>
              </a:rPr>
              <a:t> PC”</a:t>
            </a:r>
          </a:p>
          <a:p>
            <a:r>
              <a:rPr lang="en-US" smtClean="0">
                <a:solidFill>
                  <a:schemeClr val="bg1"/>
                </a:solidFill>
              </a:rPr>
              <a:t>Practically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Always company-wide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Choose standard PC: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Windows </a:t>
            </a:r>
            <a:r>
              <a:rPr lang="en-US" u="sng" smtClean="0">
                <a:solidFill>
                  <a:schemeClr val="bg1"/>
                </a:solidFill>
              </a:rPr>
              <a:t>upgrade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Office Small Business, Pro Plus or Enterprise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SBS CAL, EBS CAL, Core CAL or </a:t>
            </a:r>
            <a:r>
              <a:rPr lang="en-US" err="1" smtClean="0">
                <a:solidFill>
                  <a:schemeClr val="bg1"/>
                </a:solidFill>
              </a:rPr>
              <a:t>Entreprise</a:t>
            </a:r>
            <a:r>
              <a:rPr lang="en-US" smtClean="0">
                <a:solidFill>
                  <a:schemeClr val="bg1"/>
                </a:solidFill>
              </a:rPr>
              <a:t> CAL Suite</a:t>
            </a:r>
          </a:p>
          <a:p>
            <a:r>
              <a:rPr lang="en-US" smtClean="0">
                <a:solidFill>
                  <a:schemeClr val="bg1"/>
                </a:solidFill>
              </a:rPr>
              <a:t>3 year contract</a:t>
            </a:r>
          </a:p>
          <a:p>
            <a:r>
              <a:rPr lang="en-US" smtClean="0">
                <a:solidFill>
                  <a:schemeClr val="bg1"/>
                </a:solidFill>
              </a:rPr>
              <a:t>Spread payment of rental cost</a:t>
            </a:r>
          </a:p>
          <a:p>
            <a:r>
              <a:rPr lang="en-US" smtClean="0">
                <a:solidFill>
                  <a:schemeClr val="bg1"/>
                </a:solidFill>
              </a:rPr>
              <a:t>Software Assurance </a:t>
            </a:r>
            <a:r>
              <a:rPr lang="en-US" err="1" smtClean="0">
                <a:solidFill>
                  <a:schemeClr val="bg1"/>
                </a:solidFill>
              </a:rPr>
              <a:t>incl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As of 5 PC’s, yearly count can go up </a:t>
            </a:r>
            <a:r>
              <a:rPr lang="en-US" i="1" smtClean="0">
                <a:solidFill>
                  <a:schemeClr val="bg1"/>
                </a:solidFill>
              </a:rPr>
              <a:t>or</a:t>
            </a:r>
            <a:r>
              <a:rPr lang="en-US" smtClean="0">
                <a:solidFill>
                  <a:schemeClr val="bg1"/>
                </a:solidFill>
              </a:rPr>
              <a:t> down</a:t>
            </a:r>
          </a:p>
          <a:p>
            <a:r>
              <a:rPr lang="en-US" smtClean="0">
                <a:solidFill>
                  <a:schemeClr val="bg1"/>
                </a:solidFill>
              </a:rPr>
              <a:t>Additional products available</a:t>
            </a:r>
          </a:p>
          <a:p>
            <a:r>
              <a:rPr lang="en-US" smtClean="0">
                <a:solidFill>
                  <a:schemeClr val="bg1"/>
                </a:solidFill>
              </a:rPr>
              <a:t>Possible for ‘group of’ companies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570499" y="2400463"/>
            <a:ext cx="391793" cy="1071570"/>
          </a:xfrm>
          <a:prstGeom prst="rightBrace">
            <a:avLst>
              <a:gd name="adj1" fmla="val 8333"/>
              <a:gd name="adj2" fmla="val 49104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7890854" y="2614777"/>
            <a:ext cx="1071570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nl-BE" sz="1700" smtClean="0">
                <a:solidFill>
                  <a:schemeClr val="bg1"/>
                </a:solidFill>
              </a:rPr>
              <a:t>Discount</a:t>
            </a:r>
            <a:br>
              <a:rPr lang="nl-BE" sz="1700" smtClean="0">
                <a:solidFill>
                  <a:schemeClr val="bg1"/>
                </a:solidFill>
              </a:rPr>
            </a:br>
            <a:r>
              <a:rPr lang="nl-BE" sz="1700" err="1" smtClean="0">
                <a:solidFill>
                  <a:schemeClr val="bg1"/>
                </a:solidFill>
              </a:rPr>
              <a:t>if</a:t>
            </a:r>
            <a:r>
              <a:rPr lang="nl-BE" sz="1700" smtClean="0">
                <a:solidFill>
                  <a:schemeClr val="bg1"/>
                </a:solidFill>
              </a:rPr>
              <a:t> all 3</a:t>
            </a:r>
            <a:endParaRPr lang="nl-BE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27" y="106317"/>
            <a:ext cx="8229600" cy="685800"/>
          </a:xfrm>
        </p:spPr>
        <p:txBody>
          <a:bodyPr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endParaRPr lang="en-US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5286414" cy="5143536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000" smtClean="0">
                <a:solidFill>
                  <a:schemeClr val="bg1"/>
                </a:solidFill>
              </a:rPr>
              <a:t>Open/Select: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SA optional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Simplicity: buy NOW, buy what/when you use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Difficult management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solidFill>
                  <a:schemeClr val="bg1"/>
                </a:solidFill>
              </a:rPr>
              <a:t>Open Value/EA: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SA included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Spread over 3 year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Discount for standardization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Simple management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solidFill>
                  <a:schemeClr val="bg1"/>
                </a:solidFill>
              </a:rPr>
              <a:t>Open Value Subscription/EAS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SA included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Spread over 3 year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Discount for standardization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Simplest management, evolves with company size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solidFill>
                  <a:schemeClr val="bg1"/>
                </a:solidFill>
              </a:rPr>
              <a:t>Cheapest solution first 5.x years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8106" y="2500306"/>
            <a:ext cx="3526031" cy="21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106" y="214290"/>
            <a:ext cx="3525894" cy="212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8106" y="4742330"/>
            <a:ext cx="3526031" cy="21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846"/>
          </a:xfrm>
        </p:spPr>
        <p:txBody>
          <a:bodyPr>
            <a:normAutofit fontScale="90000"/>
          </a:bodyPr>
          <a:lstStyle/>
          <a:p>
            <a:pPr algn="l"/>
            <a:r>
              <a:rPr lang="nl-BE" sz="4000" smtClean="0">
                <a:solidFill>
                  <a:schemeClr val="bg1"/>
                </a:solidFill>
              </a:rPr>
              <a:t>New</a:t>
            </a:r>
            <a:r>
              <a:rPr lang="nl-BE" smtClean="0">
                <a:solidFill>
                  <a:schemeClr val="bg1"/>
                </a:solidFill>
              </a:rPr>
              <a:t> in Enterprise Agreement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>
                <a:solidFill>
                  <a:schemeClr val="bg1"/>
                </a:solidFill>
              </a:rPr>
              <a:t>EAP – Enrollmen for Apllication Platform</a:t>
            </a:r>
          </a:p>
          <a:p>
            <a:endParaRPr lang="nl-BE" smtClean="0">
              <a:solidFill>
                <a:schemeClr val="bg1"/>
              </a:solidFill>
            </a:endParaRPr>
          </a:p>
          <a:p>
            <a:r>
              <a:rPr lang="nl-BE" smtClean="0">
                <a:solidFill>
                  <a:schemeClr val="bg1"/>
                </a:solidFill>
              </a:rPr>
              <a:t>ECI – Enrollment for Core Infrastructure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1362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4" y="106317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Software Assurance</a:t>
            </a:r>
            <a:endParaRPr lang="en-US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43141"/>
            <a:ext cx="8229600" cy="5214974"/>
          </a:xfrm>
        </p:spPr>
        <p:txBody>
          <a:bodyPr>
            <a:normAutofit fontScale="62500" lnSpcReduction="20000"/>
          </a:bodyPr>
          <a:lstStyle/>
          <a:p>
            <a:r>
              <a:rPr lang="en-US" smtClean="0">
                <a:solidFill>
                  <a:srgbClr val="FFFF00"/>
                </a:solidFill>
              </a:rPr>
              <a:t>Upgrade rights to new version</a:t>
            </a:r>
          </a:p>
          <a:p>
            <a:r>
              <a:rPr lang="en-US" smtClean="0">
                <a:solidFill>
                  <a:srgbClr val="FFFF00"/>
                </a:solidFill>
              </a:rPr>
              <a:t>Office Multilingual, </a:t>
            </a:r>
            <a:r>
              <a:rPr lang="en-US" err="1" smtClean="0">
                <a:solidFill>
                  <a:srgbClr val="FFFF00"/>
                </a:solidFill>
              </a:rPr>
              <a:t>incl</a:t>
            </a:r>
            <a:r>
              <a:rPr lang="en-US" smtClean="0">
                <a:solidFill>
                  <a:srgbClr val="FFFF00"/>
                </a:solidFill>
              </a:rPr>
              <a:t> proofing tools</a:t>
            </a:r>
          </a:p>
          <a:p>
            <a:r>
              <a:rPr lang="en-US" smtClean="0">
                <a:solidFill>
                  <a:schemeClr val="bg1"/>
                </a:solidFill>
              </a:rPr>
              <a:t>Predictable cost, easy </a:t>
            </a:r>
            <a:r>
              <a:rPr lang="en-US" err="1" smtClean="0">
                <a:solidFill>
                  <a:schemeClr val="bg1"/>
                </a:solidFill>
              </a:rPr>
              <a:t>budgetting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Office Home Use Program</a:t>
            </a:r>
          </a:p>
          <a:p>
            <a:r>
              <a:rPr lang="en-US" smtClean="0">
                <a:solidFill>
                  <a:schemeClr val="bg1"/>
                </a:solidFill>
              </a:rPr>
              <a:t>Forefront Client Security Home Use Program</a:t>
            </a:r>
          </a:p>
          <a:p>
            <a:r>
              <a:rPr lang="en-US" sz="3100" smtClean="0">
                <a:solidFill>
                  <a:schemeClr val="bg1"/>
                </a:solidFill>
              </a:rPr>
              <a:t>e-Learning</a:t>
            </a:r>
          </a:p>
          <a:p>
            <a:r>
              <a:rPr lang="en-US" smtClean="0">
                <a:solidFill>
                  <a:schemeClr val="bg1"/>
                </a:solidFill>
              </a:rPr>
              <a:t>Training Vouchers</a:t>
            </a:r>
          </a:p>
          <a:p>
            <a:r>
              <a:rPr lang="en-US" smtClean="0">
                <a:solidFill>
                  <a:schemeClr val="bg1"/>
                </a:solidFill>
              </a:rPr>
              <a:t>Employee Purchase program (EPP)</a:t>
            </a:r>
          </a:p>
          <a:p>
            <a:r>
              <a:rPr lang="en-US" smtClean="0">
                <a:solidFill>
                  <a:schemeClr val="bg1"/>
                </a:solidFill>
              </a:rPr>
              <a:t>Windows Pre-installation Environment (</a:t>
            </a:r>
            <a:r>
              <a:rPr lang="en-US" err="1" smtClean="0">
                <a:solidFill>
                  <a:schemeClr val="bg1"/>
                </a:solidFill>
              </a:rPr>
              <a:t>WinPE</a:t>
            </a:r>
            <a:r>
              <a:rPr lang="en-US" smtClean="0">
                <a:solidFill>
                  <a:schemeClr val="bg1"/>
                </a:solidFill>
              </a:rPr>
              <a:t>)</a:t>
            </a:r>
          </a:p>
          <a:p>
            <a:r>
              <a:rPr lang="en-US" smtClean="0">
                <a:solidFill>
                  <a:srgbClr val="FFFF00"/>
                </a:solidFill>
              </a:rPr>
              <a:t>Problem resolution support</a:t>
            </a:r>
          </a:p>
          <a:p>
            <a:r>
              <a:rPr lang="en-US" smtClean="0">
                <a:solidFill>
                  <a:schemeClr val="bg1"/>
                </a:solidFill>
              </a:rPr>
              <a:t>TechNet Plus subscription</a:t>
            </a:r>
          </a:p>
          <a:p>
            <a:r>
              <a:rPr lang="en-US" smtClean="0">
                <a:solidFill>
                  <a:schemeClr val="bg1"/>
                </a:solidFill>
              </a:rPr>
              <a:t>Cold back-up server</a:t>
            </a:r>
          </a:p>
          <a:p>
            <a:r>
              <a:rPr lang="en-US" smtClean="0">
                <a:solidFill>
                  <a:schemeClr val="bg1"/>
                </a:solidFill>
              </a:rPr>
              <a:t>Access to Step-Up SKU’s</a:t>
            </a:r>
          </a:p>
          <a:p>
            <a:r>
              <a:rPr lang="en-US" smtClean="0">
                <a:solidFill>
                  <a:schemeClr val="bg1"/>
                </a:solidFill>
              </a:rPr>
              <a:t>Access to Desktop Optimization Pack (</a:t>
            </a:r>
            <a:r>
              <a:rPr lang="en-US" err="1" smtClean="0">
                <a:solidFill>
                  <a:schemeClr val="bg1"/>
                </a:solidFill>
              </a:rPr>
              <a:t>incl</a:t>
            </a:r>
            <a:r>
              <a:rPr lang="en-US" smtClean="0">
                <a:solidFill>
                  <a:schemeClr val="bg1"/>
                </a:solidFill>
              </a:rPr>
              <a:t> App-V aka </a:t>
            </a:r>
            <a:r>
              <a:rPr lang="en-US" err="1" smtClean="0">
                <a:solidFill>
                  <a:schemeClr val="bg1"/>
                </a:solidFill>
              </a:rPr>
              <a:t>Softgrid</a:t>
            </a:r>
            <a:r>
              <a:rPr lang="en-US" smtClean="0">
                <a:solidFill>
                  <a:schemeClr val="bg1"/>
                </a:solidFill>
              </a:rPr>
              <a:t>)</a:t>
            </a:r>
          </a:p>
          <a:p>
            <a:r>
              <a:rPr lang="en-US" smtClean="0">
                <a:solidFill>
                  <a:schemeClr val="bg1"/>
                </a:solidFill>
              </a:rPr>
              <a:t>Simple management</a:t>
            </a:r>
          </a:p>
          <a:p>
            <a:r>
              <a:rPr lang="en-US" smtClean="0">
                <a:solidFill>
                  <a:srgbClr val="FFFF00"/>
                </a:solidFill>
              </a:rPr>
              <a:t>Exclusive version: Windows Enterprise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2395"/>
            <a:ext cx="8315356" cy="714372"/>
          </a:xfrm>
        </p:spPr>
        <p:txBody>
          <a:bodyPr>
            <a:normAutofit/>
          </a:bodyPr>
          <a:lstStyle/>
          <a:p>
            <a:pPr algn="l"/>
            <a:r>
              <a:rPr lang="nl-BE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story </a:t>
            </a:r>
            <a:r>
              <a:rPr lang="nl-BE" sz="4000" kern="120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on</a:t>
            </a:r>
            <a:r>
              <a:rPr lang="nl-BE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4000" kern="120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CAL’s</a:t>
            </a:r>
            <a:endParaRPr lang="nl-BE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4" y="729857"/>
            <a:ext cx="8229600" cy="4525963"/>
          </a:xfrm>
        </p:spPr>
        <p:txBody>
          <a:bodyPr/>
          <a:lstStyle/>
          <a:p>
            <a:r>
              <a:rPr lang="nl-BE" smtClean="0">
                <a:solidFill>
                  <a:schemeClr val="bg1"/>
                </a:solidFill>
              </a:rPr>
              <a:t>‘Server + CAL’ model</a:t>
            </a:r>
          </a:p>
          <a:p>
            <a:r>
              <a:rPr lang="nl-BE" smtClean="0">
                <a:solidFill>
                  <a:schemeClr val="bg1"/>
                </a:solidFill>
              </a:rPr>
              <a:t>‘Per CPU’ model</a:t>
            </a:r>
          </a:p>
          <a:p>
            <a:r>
              <a:rPr lang="nl-BE" err="1" smtClean="0">
                <a:solidFill>
                  <a:schemeClr val="bg1"/>
                </a:solidFill>
              </a:rPr>
              <a:t>External</a:t>
            </a:r>
            <a:r>
              <a:rPr lang="nl-BE" smtClean="0">
                <a:solidFill>
                  <a:schemeClr val="bg1"/>
                </a:solidFill>
              </a:rPr>
              <a:t> </a:t>
            </a:r>
            <a:r>
              <a:rPr lang="nl-BE" err="1" smtClean="0">
                <a:solidFill>
                  <a:schemeClr val="bg1"/>
                </a:solidFill>
              </a:rPr>
              <a:t>connector</a:t>
            </a:r>
            <a:r>
              <a:rPr lang="nl-BE" smtClean="0">
                <a:solidFill>
                  <a:schemeClr val="bg1"/>
                </a:solidFill>
              </a:rPr>
              <a:t> </a:t>
            </a:r>
            <a:r>
              <a:rPr lang="nl-BE" err="1" smtClean="0">
                <a:solidFill>
                  <a:schemeClr val="bg1"/>
                </a:solidFill>
              </a:rPr>
              <a:t>option</a:t>
            </a:r>
            <a:endParaRPr lang="nl-BE" smtClean="0">
              <a:solidFill>
                <a:schemeClr val="bg1"/>
              </a:solidFill>
            </a:endParaRPr>
          </a:p>
          <a:p>
            <a:r>
              <a:rPr lang="nl-BE" err="1" smtClean="0">
                <a:solidFill>
                  <a:schemeClr val="bg1"/>
                </a:solidFill>
              </a:rPr>
              <a:t>Device</a:t>
            </a:r>
            <a:r>
              <a:rPr lang="nl-BE" smtClean="0">
                <a:solidFill>
                  <a:schemeClr val="bg1"/>
                </a:solidFill>
              </a:rPr>
              <a:t> </a:t>
            </a:r>
            <a:r>
              <a:rPr lang="nl-BE" err="1" smtClean="0">
                <a:solidFill>
                  <a:schemeClr val="bg1"/>
                </a:solidFill>
              </a:rPr>
              <a:t>CAL’s</a:t>
            </a:r>
            <a:r>
              <a:rPr lang="nl-BE" smtClean="0">
                <a:solidFill>
                  <a:schemeClr val="bg1"/>
                </a:solidFill>
              </a:rPr>
              <a:t> versus User </a:t>
            </a:r>
            <a:r>
              <a:rPr lang="nl-BE" err="1" smtClean="0">
                <a:solidFill>
                  <a:schemeClr val="bg1"/>
                </a:solidFill>
              </a:rPr>
              <a:t>CAL’s</a:t>
            </a:r>
            <a:endParaRPr lang="nl-BE">
              <a:solidFill>
                <a:schemeClr val="bg1"/>
              </a:solidFill>
            </a:endParaRPr>
          </a:p>
        </p:txBody>
      </p:sp>
      <p:pic>
        <p:nvPicPr>
          <p:cNvPr id="4" name="Picture 2" descr="C:\Users\patrickv\Pictures\DVD_ART34\Artwork_Imagery\Shapes\Boxes\Rectangle - Vivid round edge\Vivid clear round edge Rect horiz 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187" y="3126819"/>
            <a:ext cx="3177951" cy="1618216"/>
          </a:xfrm>
          <a:prstGeom prst="rect">
            <a:avLst/>
          </a:prstGeom>
          <a:noFill/>
        </p:spPr>
      </p:pic>
      <p:pic>
        <p:nvPicPr>
          <p:cNvPr id="5" name="Picture 2" descr="C:\Users\patrickv\Pictures\DVD_ART34\Artwork_Imagery\Icons - Illustrations\_WINDOWS SERVER ICONS\Hardware\Computer PC desktop mach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70" y="5958831"/>
            <a:ext cx="819451" cy="684000"/>
          </a:xfrm>
          <a:prstGeom prst="rect">
            <a:avLst/>
          </a:prstGeom>
          <a:noFill/>
        </p:spPr>
      </p:pic>
      <p:pic>
        <p:nvPicPr>
          <p:cNvPr id="6" name="Picture 3" descr="C:\Users\patrickv\Pictures\DVD_ART34\Artwork_Imagery\Icons - Illustrations\_WINDOWS SERVER ICONS\Hardware\Virtual Servers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443" y="3321028"/>
            <a:ext cx="760264" cy="1241442"/>
          </a:xfrm>
          <a:prstGeom prst="rect">
            <a:avLst/>
          </a:prstGeom>
          <a:noFill/>
        </p:spPr>
      </p:pic>
      <p:pic>
        <p:nvPicPr>
          <p:cNvPr id="7" name="Picture 4" descr="C:\Users\patrickv\Pictures\DVD_ART34\Artwork_Imagery\Icons - Illustrations\_WINDOWS SERVER ICONS\Hardware\Laptop notebook pc mobil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176" y="5959710"/>
            <a:ext cx="789963" cy="684000"/>
          </a:xfrm>
          <a:prstGeom prst="rect">
            <a:avLst/>
          </a:prstGeom>
          <a:noFill/>
        </p:spPr>
      </p:pic>
      <p:pic>
        <p:nvPicPr>
          <p:cNvPr id="8" name="Picture 5" descr="C:\Users\patrickv\Pictures\DVD_ART34\Artwork_Imagery\Icons - Illustrations\_WINDOWS SERVER ICONS\People\user man person peop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48" y="5959710"/>
            <a:ext cx="502664" cy="684000"/>
          </a:xfrm>
          <a:prstGeom prst="rect">
            <a:avLst/>
          </a:prstGeom>
          <a:noFill/>
        </p:spPr>
      </p:pic>
      <p:pic>
        <p:nvPicPr>
          <p:cNvPr id="9" name="Picture 6" descr="C:\Users\patrickv\Pictures\DVD_ART34\Artwork_Imagery\Icons - Illustrations\_WINDOWS SERVER ICONS\Search\Globe earth internet world web 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6527" y="4014774"/>
            <a:ext cx="1238302" cy="1355727"/>
          </a:xfrm>
          <a:prstGeom prst="rect">
            <a:avLst/>
          </a:prstGeom>
          <a:noFill/>
        </p:spPr>
      </p:pic>
      <p:pic>
        <p:nvPicPr>
          <p:cNvPr id="10" name="Picture 3" descr="C:\Users\patrickv\Pictures\DVD_ART34\Artwork_Imagery\Icons - Illustrations\_WINDOWS SERVER ICONS\Hardware\Virtual Servers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376" y="3321027"/>
            <a:ext cx="737903" cy="1204929"/>
          </a:xfrm>
          <a:prstGeom prst="rect">
            <a:avLst/>
          </a:prstGeom>
          <a:noFill/>
        </p:spPr>
      </p:pic>
      <p:pic>
        <p:nvPicPr>
          <p:cNvPr id="11" name="Picture 7" descr="C:\Users\patrickv\Pictures\DVD_ART34\Artwork_Imagery\Icons - Illustrations\_WINDOWS VISTA ICONS\Cell mobile smart phone smartpho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034" y="5959710"/>
            <a:ext cx="684000" cy="684000"/>
          </a:xfrm>
          <a:prstGeom prst="rect">
            <a:avLst/>
          </a:prstGeom>
          <a:noFill/>
        </p:spPr>
      </p:pic>
      <p:pic>
        <p:nvPicPr>
          <p:cNvPr id="12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098437">
            <a:off x="901961" y="5074595"/>
            <a:ext cx="1086490" cy="302125"/>
          </a:xfrm>
          <a:prstGeom prst="rect">
            <a:avLst/>
          </a:prstGeom>
          <a:noFill/>
        </p:spPr>
      </p:pic>
      <p:pic>
        <p:nvPicPr>
          <p:cNvPr id="13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701257">
            <a:off x="3820315" y="5061373"/>
            <a:ext cx="1252821" cy="348377"/>
          </a:xfrm>
          <a:prstGeom prst="rect">
            <a:avLst/>
          </a:prstGeom>
          <a:noFill/>
        </p:spPr>
      </p:pic>
      <p:pic>
        <p:nvPicPr>
          <p:cNvPr id="14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127281">
            <a:off x="2991224" y="5074868"/>
            <a:ext cx="1179570" cy="328008"/>
          </a:xfrm>
          <a:prstGeom prst="rect">
            <a:avLst/>
          </a:prstGeom>
          <a:noFill/>
        </p:spPr>
      </p:pic>
      <p:pic>
        <p:nvPicPr>
          <p:cNvPr id="15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408985">
            <a:off x="2039626" y="5095852"/>
            <a:ext cx="1105301" cy="307356"/>
          </a:xfrm>
          <a:prstGeom prst="rect">
            <a:avLst/>
          </a:prstGeom>
          <a:noFill/>
        </p:spPr>
      </p:pic>
      <p:pic>
        <p:nvPicPr>
          <p:cNvPr id="16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74648">
            <a:off x="4724014" y="3731899"/>
            <a:ext cx="2243478" cy="623854"/>
          </a:xfrm>
          <a:prstGeom prst="rect">
            <a:avLst/>
          </a:prstGeom>
          <a:noFill/>
        </p:spPr>
      </p:pic>
      <p:pic>
        <p:nvPicPr>
          <p:cNvPr id="17" name="Picture 8" descr="C:\Users\patrickv\Pictures\DVD_ART34\Artwork_Imagery\Icons - Illustrations\_XML ICONS\commlink communication link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74648">
            <a:off x="4876414" y="4279594"/>
            <a:ext cx="2243478" cy="623854"/>
          </a:xfrm>
          <a:prstGeom prst="rect">
            <a:avLst/>
          </a:prstGeom>
          <a:noFill/>
        </p:spPr>
      </p:pic>
      <p:pic>
        <p:nvPicPr>
          <p:cNvPr id="18" name="Picture 3" descr="c:\users\patrickv\Pictures\DVD_ART34\Artwork_Imagery\Icons - Illustrations\_WINDOWS SERVER ICONS\Symbols\Question Mark unsure help Blu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9435" y="4885828"/>
            <a:ext cx="352421" cy="6259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2395"/>
            <a:ext cx="8315356" cy="714372"/>
          </a:xfrm>
        </p:spPr>
        <p:txBody>
          <a:bodyPr>
            <a:normAutofit/>
          </a:bodyPr>
          <a:lstStyle/>
          <a:p>
            <a:pPr algn="l"/>
            <a:r>
              <a:rPr lang="nl-BE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Core CAL – Enterprise CAL</a:t>
            </a:r>
            <a:endParaRPr lang="nl-BE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4" y="729857"/>
            <a:ext cx="8229600" cy="4525963"/>
          </a:xfrm>
        </p:spPr>
        <p:txBody>
          <a:bodyPr/>
          <a:lstStyle/>
          <a:p>
            <a:endParaRPr lang="nl-BE">
              <a:solidFill>
                <a:schemeClr val="bg1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696912" y="1941513"/>
            <a:ext cx="2503488" cy="2020887"/>
            <a:chOff x="696912" y="1560513"/>
            <a:chExt cx="2503488" cy="2020887"/>
          </a:xfrm>
        </p:grpSpPr>
        <p:sp>
          <p:nvSpPr>
            <p:cNvPr id="5" name="Rectangle 852024"/>
            <p:cNvSpPr>
              <a:spLocks noChangeArrowheads="1"/>
            </p:cNvSpPr>
            <p:nvPr/>
          </p:nvSpPr>
          <p:spPr bwMode="gray">
            <a:xfrm>
              <a:off x="696912" y="1560513"/>
              <a:ext cx="2503488" cy="202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Box 852025"/>
            <p:cNvSpPr txBox="1">
              <a:spLocks noChangeArrowheads="1"/>
            </p:cNvSpPr>
            <p:nvPr/>
          </p:nvSpPr>
          <p:spPr bwMode="gray">
            <a:xfrm>
              <a:off x="711200" y="1560513"/>
              <a:ext cx="23368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/>
                <a:t>Core CAL Suite</a:t>
              </a:r>
            </a:p>
          </p:txBody>
        </p:sp>
      </p:grpSp>
      <p:pic>
        <p:nvPicPr>
          <p:cNvPr id="7" name="Picture 7" descr="C:\DVD Art\DVD_ART34\Logos\CAL - Client Access License\Client Access License - Enterprise CAL Suite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284" y="4876800"/>
            <a:ext cx="2776281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120009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“Base” CAL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03006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“</a:t>
            </a:r>
            <a:r>
              <a:rPr lang="nl-BE" sz="1600" dirty="0" err="1" smtClean="0">
                <a:solidFill>
                  <a:schemeClr val="bg1"/>
                </a:solidFill>
              </a:rPr>
              <a:t>Enterprise</a:t>
            </a:r>
            <a:r>
              <a:rPr lang="nl-BE" sz="1600" dirty="0" smtClean="0">
                <a:solidFill>
                  <a:schemeClr val="bg1"/>
                </a:solidFill>
              </a:rPr>
              <a:t>” CAL</a:t>
            </a:r>
            <a:br>
              <a:rPr lang="nl-BE" sz="1600" dirty="0" smtClean="0">
                <a:solidFill>
                  <a:schemeClr val="bg1"/>
                </a:solidFill>
              </a:rPr>
            </a:br>
            <a:r>
              <a:rPr lang="nl-BE" sz="1600" dirty="0" smtClean="0">
                <a:solidFill>
                  <a:schemeClr val="bg1"/>
                </a:solidFill>
              </a:rPr>
              <a:t>(</a:t>
            </a:r>
            <a:r>
              <a:rPr lang="nl-BE" sz="1600" dirty="0" err="1" smtClean="0">
                <a:solidFill>
                  <a:schemeClr val="bg1"/>
                </a:solidFill>
              </a:rPr>
              <a:t>addititive</a:t>
            </a:r>
            <a:r>
              <a:rPr lang="nl-BE" sz="1600" dirty="0" smtClean="0">
                <a:solidFill>
                  <a:schemeClr val="bg1"/>
                </a:solidFill>
              </a:rPr>
              <a:t>)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0" name="Rectangle 6333"/>
          <p:cNvSpPr>
            <a:spLocks noChangeArrowheads="1"/>
          </p:cNvSpPr>
          <p:nvPr/>
        </p:nvSpPr>
        <p:spPr bwMode="auto">
          <a:xfrm>
            <a:off x="774700" y="2709864"/>
            <a:ext cx="2362200" cy="265112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666666"/>
              </a:gs>
            </a:gsLst>
            <a:lin ang="5400000" scaled="1"/>
          </a:gra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 smtClean="0">
                <a:cs typeface="Arial" charset="0"/>
              </a:rPr>
              <a:t>Exchange </a:t>
            </a:r>
            <a:r>
              <a:rPr lang="en-US" sz="1000" dirty="0">
                <a:cs typeface="Arial" charset="0"/>
              </a:rPr>
              <a:t>Server Std CAL</a:t>
            </a:r>
          </a:p>
        </p:txBody>
      </p:sp>
      <p:sp>
        <p:nvSpPr>
          <p:cNvPr id="11" name="Rectangle 19168"/>
          <p:cNvSpPr>
            <a:spLocks noChangeArrowheads="1"/>
          </p:cNvSpPr>
          <p:nvPr/>
        </p:nvSpPr>
        <p:spPr bwMode="auto">
          <a:xfrm>
            <a:off x="774700" y="3127376"/>
            <a:ext cx="2362200" cy="265112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666666"/>
              </a:gs>
            </a:gsLst>
            <a:lin ang="5400000" scaled="1"/>
          </a:gra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>
                <a:cs typeface="Arial" charset="0"/>
              </a:rPr>
              <a:t>Office SharePoint Server Std CAL</a:t>
            </a:r>
          </a:p>
        </p:txBody>
      </p:sp>
      <p:sp>
        <p:nvSpPr>
          <p:cNvPr id="12" name="Rectangle 11477"/>
          <p:cNvSpPr>
            <a:spLocks noChangeArrowheads="1"/>
          </p:cNvSpPr>
          <p:nvPr/>
        </p:nvSpPr>
        <p:spPr bwMode="auto">
          <a:xfrm>
            <a:off x="774700" y="3508376"/>
            <a:ext cx="2362200" cy="265112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666666"/>
              </a:gs>
            </a:gsLst>
            <a:lin ang="5400000" scaled="1"/>
          </a:gra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 smtClean="0">
                <a:cs typeface="Arial" charset="0"/>
              </a:rPr>
              <a:t>System Center Config Mgr Client ML</a:t>
            </a:r>
            <a:endParaRPr lang="en-US" sz="1000" dirty="0">
              <a:cs typeface="Arial" charset="0"/>
            </a:endParaRPr>
          </a:p>
        </p:txBody>
      </p:sp>
      <p:sp>
        <p:nvSpPr>
          <p:cNvPr id="13" name="Rectangle 852071"/>
          <p:cNvSpPr>
            <a:spLocks noChangeArrowheads="1"/>
          </p:cNvSpPr>
          <p:nvPr/>
        </p:nvSpPr>
        <p:spPr bwMode="gray">
          <a:xfrm>
            <a:off x="457200" y="1828800"/>
            <a:ext cx="7924800" cy="3886200"/>
          </a:xfrm>
          <a:prstGeom prst="rect">
            <a:avLst/>
          </a:prstGeom>
          <a:noFill/>
          <a:ln w="38100" algn="ctr">
            <a:solidFill>
              <a:schemeClr val="bg1">
                <a:alpha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GB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" name="Rectangle 619564"/>
          <p:cNvSpPr>
            <a:spLocks noChangeArrowheads="1"/>
          </p:cNvSpPr>
          <p:nvPr/>
        </p:nvSpPr>
        <p:spPr bwMode="auto">
          <a:xfrm>
            <a:off x="773112" y="4117976"/>
            <a:ext cx="2362200" cy="265112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>
                <a:cs typeface="Arial" charset="0"/>
              </a:rPr>
              <a:t>Office Communications Server Std CAL</a:t>
            </a:r>
          </a:p>
        </p:txBody>
      </p:sp>
      <p:sp>
        <p:nvSpPr>
          <p:cNvPr id="15" name="Rectangle 619565"/>
          <p:cNvSpPr>
            <a:spLocks noChangeArrowheads="1"/>
          </p:cNvSpPr>
          <p:nvPr/>
        </p:nvSpPr>
        <p:spPr bwMode="auto">
          <a:xfrm>
            <a:off x="5715000" y="3163888"/>
            <a:ext cx="2362200" cy="265112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 smtClean="0">
                <a:cs typeface="Arial" charset="0"/>
              </a:rPr>
              <a:t>SharePoint Server Enterprise </a:t>
            </a:r>
            <a:r>
              <a:rPr lang="en-US" sz="1000" dirty="0">
                <a:cs typeface="Arial" charset="0"/>
              </a:rPr>
              <a:t>CAL</a:t>
            </a:r>
          </a:p>
        </p:txBody>
      </p:sp>
      <p:sp>
        <p:nvSpPr>
          <p:cNvPr id="16" name="Rectangle 26961"/>
          <p:cNvSpPr>
            <a:spLocks noChangeArrowheads="1"/>
          </p:cNvSpPr>
          <p:nvPr/>
        </p:nvSpPr>
        <p:spPr bwMode="auto">
          <a:xfrm>
            <a:off x="5715000" y="2706688"/>
            <a:ext cx="2362200" cy="266700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 smtClean="0">
                <a:cs typeface="Arial" charset="0"/>
              </a:rPr>
              <a:t>Exchange </a:t>
            </a:r>
            <a:r>
              <a:rPr lang="en-US" sz="1000" dirty="0">
                <a:cs typeface="Arial" charset="0"/>
              </a:rPr>
              <a:t>Enterprise CAL</a:t>
            </a:r>
          </a:p>
        </p:txBody>
      </p:sp>
      <p:sp>
        <p:nvSpPr>
          <p:cNvPr id="17" name="Rectangle 5704"/>
          <p:cNvSpPr>
            <a:spLocks noChangeArrowheads="1"/>
          </p:cNvSpPr>
          <p:nvPr/>
        </p:nvSpPr>
        <p:spPr bwMode="auto">
          <a:xfrm>
            <a:off x="762000" y="4916488"/>
            <a:ext cx="2362200" cy="265112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>
                <a:cs typeface="Arial" charset="0"/>
              </a:rPr>
              <a:t>Windows Rights Mgmt Services CAL</a:t>
            </a:r>
          </a:p>
        </p:txBody>
      </p:sp>
      <p:sp>
        <p:nvSpPr>
          <p:cNvPr id="18" name="Rectangle 23280"/>
          <p:cNvSpPr>
            <a:spLocks noChangeArrowheads="1"/>
          </p:cNvSpPr>
          <p:nvPr/>
        </p:nvSpPr>
        <p:spPr bwMode="auto">
          <a:xfrm>
            <a:off x="762000" y="4535488"/>
            <a:ext cx="2362200" cy="261937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 smtClean="0">
                <a:cs typeface="Arial" charset="0"/>
              </a:rPr>
              <a:t>System Center Operations </a:t>
            </a:r>
            <a:r>
              <a:rPr lang="en-US" sz="1000" dirty="0">
                <a:cs typeface="Arial" charset="0"/>
              </a:rPr>
              <a:t>Mgr Client </a:t>
            </a:r>
            <a:r>
              <a:rPr lang="en-US" sz="1000" dirty="0" smtClean="0">
                <a:cs typeface="Arial" charset="0"/>
              </a:rPr>
              <a:t>ML</a:t>
            </a:r>
            <a:endParaRPr lang="en-US" sz="1000" dirty="0">
              <a:cs typeface="Arial" charset="0"/>
            </a:endParaRPr>
          </a:p>
        </p:txBody>
      </p:sp>
      <p:sp>
        <p:nvSpPr>
          <p:cNvPr id="19" name="Rectangle 9960"/>
          <p:cNvSpPr>
            <a:spLocks noChangeArrowheads="1"/>
          </p:cNvSpPr>
          <p:nvPr/>
        </p:nvSpPr>
        <p:spPr bwMode="auto">
          <a:xfrm>
            <a:off x="5715000" y="4117976"/>
            <a:ext cx="2362200" cy="265112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>
                <a:cs typeface="Arial" charset="0"/>
              </a:rPr>
              <a:t>Office Communications Server Ent CAL</a:t>
            </a:r>
          </a:p>
        </p:txBody>
      </p:sp>
      <p:sp>
        <p:nvSpPr>
          <p:cNvPr id="20" name="Rectangle 2994"/>
          <p:cNvSpPr>
            <a:spLocks noChangeArrowheads="1"/>
          </p:cNvSpPr>
          <p:nvPr/>
        </p:nvSpPr>
        <p:spPr bwMode="auto">
          <a:xfrm>
            <a:off x="762000" y="5297488"/>
            <a:ext cx="2362200" cy="265112"/>
          </a:xfrm>
          <a:prstGeom prst="rect">
            <a:avLst/>
          </a:prstGeom>
          <a:solidFill>
            <a:srgbClr val="92D050">
              <a:alpha val="75000"/>
            </a:srgbClr>
          </a:soli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 dirty="0">
                <a:cs typeface="Arial" charset="0"/>
              </a:rPr>
              <a:t>Forefront Security Suite</a:t>
            </a: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774700" y="2325689"/>
            <a:ext cx="2362200" cy="266700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666666"/>
              </a:gs>
            </a:gsLst>
            <a:lin ang="5400000" scaled="1"/>
          </a:gradFill>
          <a:ln w="12700" algn="ctr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/>
            <a:r>
              <a:rPr lang="en-US" sz="1000">
                <a:cs typeface="Arial" charset="0"/>
              </a:rPr>
              <a:t>Windows Server CAL</a:t>
            </a:r>
          </a:p>
        </p:txBody>
      </p:sp>
    </p:spTree>
    <p:extLst>
      <p:ext uri="{BB962C8B-B14F-4D97-AF65-F5344CB8AC3E}">
        <p14:creationId xmlns:p14="http://schemas.microsoft.com/office/powerpoint/2010/main" xmlns="" val="394621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49"/>
            <a:ext cx="8229600" cy="1143000"/>
          </a:xfrm>
        </p:spPr>
        <p:txBody>
          <a:bodyPr/>
          <a:lstStyle/>
          <a:p>
            <a:pPr algn="l"/>
            <a:r>
              <a:rPr lang="nl-BE" smtClean="0">
                <a:solidFill>
                  <a:schemeClr val="bg1"/>
                </a:solidFill>
              </a:rPr>
              <a:t>Windows Server 2008 R2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9690"/>
            <a:ext cx="8610600" cy="3673475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6BBD46"/>
              </a:buClr>
            </a:pPr>
            <a:r>
              <a:rPr lang="en-US" smtClean="0">
                <a:solidFill>
                  <a:schemeClr val="bg1"/>
                </a:solidFill>
              </a:rPr>
              <a:t>Upgrade to ‘R2’ is not free, except for SA customers </a:t>
            </a:r>
            <a:r>
              <a:rPr lang="en-US" smtClean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lvl="1">
              <a:buClr>
                <a:srgbClr val="6BBD46"/>
              </a:buClr>
            </a:pPr>
            <a:r>
              <a:rPr lang="en-US" smtClean="0">
                <a:solidFill>
                  <a:schemeClr val="bg1"/>
                </a:solidFill>
                <a:sym typeface="Wingdings" pitchFamily="2" charset="2"/>
              </a:rPr>
              <a:t>CALs remain the same</a:t>
            </a:r>
          </a:p>
          <a:p>
            <a:pPr lvl="1">
              <a:buClr>
                <a:srgbClr val="6BBD46"/>
              </a:buClr>
            </a:pPr>
            <a:r>
              <a:rPr lang="en-US" err="1" smtClean="0">
                <a:solidFill>
                  <a:schemeClr val="bg1"/>
                </a:solidFill>
              </a:rPr>
              <a:t>Virtualisation</a:t>
            </a:r>
            <a:r>
              <a:rPr lang="en-US" smtClean="0">
                <a:solidFill>
                  <a:schemeClr val="bg1"/>
                </a:solidFill>
              </a:rPr>
              <a:t> rights remain the same</a:t>
            </a:r>
          </a:p>
          <a:p>
            <a:pPr lvl="2">
              <a:buClr>
                <a:srgbClr val="6BBD46"/>
              </a:buClr>
            </a:pPr>
            <a:r>
              <a:rPr lang="en-US" sz="2000" smtClean="0">
                <a:solidFill>
                  <a:schemeClr val="bg1"/>
                </a:solidFill>
              </a:rPr>
              <a:t>Enterprise: 4 VMs</a:t>
            </a:r>
          </a:p>
          <a:p>
            <a:pPr lvl="2">
              <a:buClr>
                <a:srgbClr val="6BBD46"/>
              </a:buClr>
            </a:pPr>
            <a:r>
              <a:rPr lang="en-US" sz="2000" smtClean="0">
                <a:solidFill>
                  <a:schemeClr val="bg1"/>
                </a:solidFill>
              </a:rPr>
              <a:t>Datacenter: unlimited number of VMs</a:t>
            </a:r>
          </a:p>
          <a:p>
            <a:pPr lvl="1">
              <a:buClr>
                <a:srgbClr val="6BBD46"/>
              </a:buClr>
            </a:pPr>
            <a:r>
              <a:rPr lang="en-US" err="1" smtClean="0">
                <a:solidFill>
                  <a:schemeClr val="bg1"/>
                </a:solidFill>
              </a:rPr>
              <a:t>Downgraderights</a:t>
            </a:r>
            <a:r>
              <a:rPr lang="en-US" smtClean="0">
                <a:solidFill>
                  <a:schemeClr val="bg1"/>
                </a:solidFill>
              </a:rPr>
              <a:t> remain the same</a:t>
            </a:r>
          </a:p>
          <a:p>
            <a:pPr lvl="1">
              <a:buClr>
                <a:srgbClr val="6BBD46"/>
              </a:buClr>
            </a:pPr>
            <a:r>
              <a:rPr lang="en-US" smtClean="0">
                <a:solidFill>
                  <a:schemeClr val="bg1"/>
                </a:solidFill>
              </a:rPr>
              <a:t>Rights to LIPs (Language Interface Pack) remain the same</a:t>
            </a:r>
          </a:p>
          <a:p>
            <a:pPr lvl="1">
              <a:buClr>
                <a:srgbClr val="6BBD46"/>
              </a:buClr>
            </a:pPr>
            <a:r>
              <a:rPr lang="en-US" smtClean="0">
                <a:solidFill>
                  <a:schemeClr val="bg1"/>
                </a:solidFill>
              </a:rPr>
              <a:t>So, for Windows Server 2008 R2 </a:t>
            </a:r>
            <a:r>
              <a:rPr lang="en-US" err="1" smtClean="0">
                <a:solidFill>
                  <a:schemeClr val="bg1"/>
                </a:solidFill>
              </a:rPr>
              <a:t>licensewise</a:t>
            </a:r>
            <a:r>
              <a:rPr lang="en-US" smtClean="0">
                <a:solidFill>
                  <a:schemeClr val="bg1"/>
                </a:solidFill>
              </a:rPr>
              <a:t> much remains the same, except …</a:t>
            </a:r>
          </a:p>
          <a:p>
            <a:endParaRPr lang="nl-BE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09" y="-89974"/>
            <a:ext cx="8229600" cy="1143000"/>
          </a:xfrm>
        </p:spPr>
        <p:txBody>
          <a:bodyPr/>
          <a:lstStyle/>
          <a:p>
            <a:r>
              <a:rPr lang="nl-BE" smtClean="0">
                <a:solidFill>
                  <a:schemeClr val="bg1"/>
                </a:solidFill>
              </a:rPr>
              <a:t>Terminal Server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334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nl-BE" sz="1800" smtClean="0">
                <a:solidFill>
                  <a:schemeClr val="bg1"/>
                </a:solidFill>
              </a:rPr>
              <a:t>With release of Windows Server 2008 R2, a few changes: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</a:rPr>
              <a:t>Terminal Services renamed RDS – Remote Desktop Services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</a:rPr>
              <a:t>RDS CAL now includes “App-V for TS” </a:t>
            </a:r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 “App-V for RDS”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Price increase of 5% for TS CALs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Price promo of 5% till end of calendar year </a:t>
            </a:r>
          </a:p>
          <a:p>
            <a:pPr lvl="1"/>
            <a:endParaRPr lang="nl-BE" sz="1800" smtClean="0">
              <a:solidFill>
                <a:schemeClr val="bg1"/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What does not change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No increase for current SA customers untill SA renewal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</a:rPr>
              <a:t>License model per user or per device</a:t>
            </a:r>
          </a:p>
          <a:p>
            <a:pPr lvl="1"/>
            <a:endParaRPr lang="nl-BE" sz="180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nl-BE" sz="1800" smtClean="0">
                <a:solidFill>
                  <a:schemeClr val="bg1"/>
                </a:solidFill>
              </a:rPr>
              <a:t>What does App-V for RDS addition mean?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All App-V technical advantages (remember: App-V was Softgrid, from Softricity)</a:t>
            </a:r>
          </a:p>
          <a:p>
            <a:pPr lvl="1"/>
            <a:r>
              <a:rPr lang="nl-BE" sz="1800" smtClean="0">
                <a:solidFill>
                  <a:schemeClr val="bg1"/>
                </a:solidFill>
                <a:sym typeface="Wingdings" pitchFamily="2" charset="2"/>
              </a:rPr>
              <a:t>Possible license optimisation for the applications published on the 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0" y="609600"/>
            <a:ext cx="3483931" cy="44270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Terminal Services</a:t>
            </a:r>
            <a:endParaRPr kumimoji="0" lang="nl-BE" sz="2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57600" y="342487"/>
            <a:ext cx="1350335" cy="534225"/>
          </a:xfrm>
          <a:custGeom>
            <a:avLst/>
            <a:gdLst>
              <a:gd name="connsiteX0" fmla="*/ 0 w 1350335"/>
              <a:gd name="connsiteY0" fmla="*/ 534225 h 534225"/>
              <a:gd name="connsiteX1" fmla="*/ 116959 w 1350335"/>
              <a:gd name="connsiteY1" fmla="*/ 459797 h 534225"/>
              <a:gd name="connsiteX2" fmla="*/ 265814 w 1350335"/>
              <a:gd name="connsiteY2" fmla="*/ 396001 h 534225"/>
              <a:gd name="connsiteX3" fmla="*/ 372140 w 1350335"/>
              <a:gd name="connsiteY3" fmla="*/ 321573 h 534225"/>
              <a:gd name="connsiteX4" fmla="*/ 520996 w 1350335"/>
              <a:gd name="connsiteY4" fmla="*/ 236513 h 534225"/>
              <a:gd name="connsiteX5" fmla="*/ 648586 w 1350335"/>
              <a:gd name="connsiteY5" fmla="*/ 162085 h 534225"/>
              <a:gd name="connsiteX6" fmla="*/ 712382 w 1350335"/>
              <a:gd name="connsiteY6" fmla="*/ 98290 h 534225"/>
              <a:gd name="connsiteX7" fmla="*/ 744279 w 1350335"/>
              <a:gd name="connsiteY7" fmla="*/ 87657 h 534225"/>
              <a:gd name="connsiteX8" fmla="*/ 861238 w 1350335"/>
              <a:gd name="connsiteY8" fmla="*/ 66392 h 534225"/>
              <a:gd name="connsiteX9" fmla="*/ 946298 w 1350335"/>
              <a:gd name="connsiteY9" fmla="*/ 34494 h 534225"/>
              <a:gd name="connsiteX10" fmla="*/ 999461 w 1350335"/>
              <a:gd name="connsiteY10" fmla="*/ 23862 h 534225"/>
              <a:gd name="connsiteX11" fmla="*/ 1116419 w 1350335"/>
              <a:gd name="connsiteY11" fmla="*/ 2597 h 534225"/>
              <a:gd name="connsiteX12" fmla="*/ 1350335 w 1350335"/>
              <a:gd name="connsiteY12" fmla="*/ 2597 h 53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0335" h="534225">
                <a:moveTo>
                  <a:pt x="0" y="534225"/>
                </a:moveTo>
                <a:cubicBezTo>
                  <a:pt x="20225" y="520742"/>
                  <a:pt x="91015" y="472086"/>
                  <a:pt x="116959" y="459797"/>
                </a:cubicBezTo>
                <a:cubicBezTo>
                  <a:pt x="165746" y="436687"/>
                  <a:pt x="216196" y="417266"/>
                  <a:pt x="265814" y="396001"/>
                </a:cubicBezTo>
                <a:cubicBezTo>
                  <a:pt x="311029" y="376623"/>
                  <a:pt x="332271" y="345937"/>
                  <a:pt x="372140" y="321573"/>
                </a:cubicBezTo>
                <a:cubicBezTo>
                  <a:pt x="420904" y="291773"/>
                  <a:pt x="474493" y="269730"/>
                  <a:pt x="520996" y="236513"/>
                </a:cubicBezTo>
                <a:cubicBezTo>
                  <a:pt x="610955" y="172257"/>
                  <a:pt x="567116" y="194673"/>
                  <a:pt x="648586" y="162085"/>
                </a:cubicBezTo>
                <a:lnTo>
                  <a:pt x="712382" y="98290"/>
                </a:lnTo>
                <a:cubicBezTo>
                  <a:pt x="720307" y="90365"/>
                  <a:pt x="733338" y="90088"/>
                  <a:pt x="744279" y="87657"/>
                </a:cubicBezTo>
                <a:cubicBezTo>
                  <a:pt x="770256" y="81884"/>
                  <a:pt x="833581" y="74689"/>
                  <a:pt x="861238" y="66392"/>
                </a:cubicBezTo>
                <a:cubicBezTo>
                  <a:pt x="910001" y="51763"/>
                  <a:pt x="904988" y="44821"/>
                  <a:pt x="946298" y="34494"/>
                </a:cubicBezTo>
                <a:cubicBezTo>
                  <a:pt x="963830" y="30111"/>
                  <a:pt x="981929" y="28245"/>
                  <a:pt x="999461" y="23862"/>
                </a:cubicBezTo>
                <a:cubicBezTo>
                  <a:pt x="1065204" y="7426"/>
                  <a:pt x="1003060" y="6375"/>
                  <a:pt x="1116419" y="2597"/>
                </a:cubicBezTo>
                <a:cubicBezTo>
                  <a:pt x="1194348" y="0"/>
                  <a:pt x="1272363" y="2597"/>
                  <a:pt x="1350335" y="2597"/>
                </a:cubicBezTo>
              </a:path>
            </a:pathLst>
          </a:custGeom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pic>
        <p:nvPicPr>
          <p:cNvPr id="6" name="Picture 2" descr="C:\Users\patrickv.EUROPE\Pictures\WS08R2-RDS_h_rg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3577" y="125952"/>
            <a:ext cx="5750405" cy="116944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7" y="98366"/>
            <a:ext cx="8229600" cy="1143000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nl-BE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Product </a:t>
            </a:r>
            <a:r>
              <a:rPr lang="nl-BE" sz="4000" kern="120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Licensing</a:t>
            </a:r>
            <a:endParaRPr lang="nl-BE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634"/>
            <a:ext cx="8115328" cy="4697427"/>
          </a:xfrm>
        </p:spPr>
        <p:txBody>
          <a:bodyPr>
            <a:normAutofit fontScale="85000" lnSpcReduction="1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“Microsoft Licensing is difficult to understand”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Licensing – “How can a professional </a:t>
            </a:r>
            <a:r>
              <a:rPr lang="en-US" err="1" smtClean="0">
                <a:solidFill>
                  <a:schemeClr val="bg1"/>
                </a:solidFill>
              </a:rPr>
              <a:t>organisation</a:t>
            </a:r>
            <a:r>
              <a:rPr lang="en-US" smtClean="0">
                <a:solidFill>
                  <a:schemeClr val="bg1"/>
                </a:solidFill>
              </a:rPr>
              <a:t> acquire its software licenses” – is relatively simple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Product Licensing – ‘What can I do with the software for which I have a license?’ or ‘What licenses do I need to put together this infrastructure’ is more difficult and evolves quickly.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Sources of information: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Volume License Briefs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At www.microsoft.com/licensing/resources/volbrief.mspx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‘How to Buy’ pages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823" y="0"/>
            <a:ext cx="7816977" cy="67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err="1" smtClean="0"/>
              <a:t>Aligning</a:t>
            </a:r>
            <a:r>
              <a:rPr lang="fr-FR" smtClean="0"/>
              <a:t> License Acquisition</a:t>
            </a:r>
            <a:br>
              <a:rPr lang="fr-FR" smtClean="0"/>
            </a:br>
            <a:r>
              <a:rPr lang="fr-FR" smtClean="0"/>
              <a:t>to IT </a:t>
            </a:r>
            <a:r>
              <a:rPr lang="fr-FR" err="1" smtClean="0"/>
              <a:t>strategy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71145"/>
            <a:ext cx="6400800" cy="8813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2400" smtClean="0">
                <a:solidFill>
                  <a:schemeClr val="bg1"/>
                </a:solidFill>
              </a:rPr>
              <a:t>Patrick Viaene</a:t>
            </a:r>
          </a:p>
          <a:p>
            <a:pPr algn="l">
              <a:spcBef>
                <a:spcPts val="0"/>
              </a:spcBef>
            </a:pPr>
            <a:r>
              <a:rPr lang="fr-FR" sz="2400" smtClean="0">
                <a:solidFill>
                  <a:schemeClr val="bg1"/>
                </a:solidFill>
              </a:rPr>
              <a:t>Volume License Program Manager</a:t>
            </a:r>
            <a:endParaRPr lang="fr-F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49"/>
            <a:ext cx="8229600" cy="1143000"/>
          </a:xfrm>
        </p:spPr>
        <p:txBody>
          <a:bodyPr/>
          <a:lstStyle/>
          <a:p>
            <a:r>
              <a:rPr lang="nl-BE" smtClean="0">
                <a:solidFill>
                  <a:schemeClr val="bg1"/>
                </a:solidFill>
              </a:rPr>
              <a:t>VDI:</a:t>
            </a:r>
            <a:endParaRPr lang="nl-BE">
              <a:solidFill>
                <a:schemeClr val="bg1"/>
              </a:solidFill>
            </a:endParaRPr>
          </a:p>
        </p:txBody>
      </p:sp>
      <p:pic>
        <p:nvPicPr>
          <p:cNvPr id="4" name="Content Placeholder 3" descr="Microsoft Windows Enterprise: Virtual Enterprise Centralized Desktop - Windows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381" y="930759"/>
            <a:ext cx="8688913" cy="5227670"/>
          </a:xfrm>
        </p:spPr>
      </p:pic>
    </p:spTree>
    <p:extLst>
      <p:ext uri="{BB962C8B-B14F-4D97-AF65-F5344CB8AC3E}">
        <p14:creationId xmlns:p14="http://schemas.microsoft.com/office/powerpoint/2010/main" xmlns="" val="216549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49"/>
            <a:ext cx="8229600" cy="1143000"/>
          </a:xfrm>
        </p:spPr>
        <p:txBody>
          <a:bodyPr/>
          <a:lstStyle/>
          <a:p>
            <a:r>
              <a:rPr lang="nl-BE" smtClean="0">
                <a:solidFill>
                  <a:schemeClr val="bg1"/>
                </a:solidFill>
              </a:rPr>
              <a:t>Food for thought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9690"/>
            <a:ext cx="8610600" cy="4800604"/>
          </a:xfrm>
        </p:spPr>
        <p:txBody>
          <a:bodyPr>
            <a:normAutofit lnSpcReduction="10000"/>
          </a:bodyPr>
          <a:lstStyle/>
          <a:p>
            <a:r>
              <a:rPr lang="nl-BE" sz="2800" smtClean="0">
                <a:solidFill>
                  <a:schemeClr val="bg1"/>
                </a:solidFill>
              </a:rPr>
              <a:t>Transpose your Microsoft desktop reality to an agreement.</a:t>
            </a:r>
          </a:p>
          <a:p>
            <a:r>
              <a:rPr lang="nl-BE" sz="2800" smtClean="0">
                <a:solidFill>
                  <a:schemeClr val="bg1"/>
                </a:solidFill>
              </a:rPr>
              <a:t>Is your core infrastructure Microsoft?</a:t>
            </a:r>
          </a:p>
          <a:p>
            <a:pPr lvl="1"/>
            <a:r>
              <a:rPr lang="nl-BE" sz="2400" smtClean="0">
                <a:solidFill>
                  <a:schemeClr val="bg1"/>
                </a:solidFill>
              </a:rPr>
              <a:t>Think Enterprise CAL for your clients</a:t>
            </a:r>
          </a:p>
          <a:p>
            <a:pPr lvl="1"/>
            <a:r>
              <a:rPr lang="nl-BE" sz="2400" smtClean="0">
                <a:solidFill>
                  <a:schemeClr val="bg1"/>
                </a:solidFill>
              </a:rPr>
              <a:t>Think ECI – Enrollment for Core Infra – for your servers</a:t>
            </a:r>
          </a:p>
          <a:p>
            <a:r>
              <a:rPr lang="nl-BE" sz="2800" smtClean="0">
                <a:solidFill>
                  <a:schemeClr val="bg1"/>
                </a:solidFill>
              </a:rPr>
              <a:t>Is your Application infrastructure Microsoft?</a:t>
            </a:r>
          </a:p>
          <a:p>
            <a:pPr lvl="1"/>
            <a:r>
              <a:rPr lang="nl-BE" sz="2400" smtClean="0">
                <a:solidFill>
                  <a:schemeClr val="bg1"/>
                </a:solidFill>
              </a:rPr>
              <a:t>Think Enterprise Desktop for your clients</a:t>
            </a:r>
          </a:p>
          <a:p>
            <a:pPr lvl="1"/>
            <a:r>
              <a:rPr lang="nl-BE" sz="2400" smtClean="0">
                <a:solidFill>
                  <a:schemeClr val="bg1"/>
                </a:solidFill>
              </a:rPr>
              <a:t>Think EAP – Enrollment for Application Platform – for your servers</a:t>
            </a:r>
          </a:p>
          <a:p>
            <a:r>
              <a:rPr lang="nl-BE" sz="2800" smtClean="0">
                <a:solidFill>
                  <a:schemeClr val="bg1"/>
                </a:solidFill>
              </a:rPr>
              <a:t>Evaluate the financial treatment of your license acquisitions</a:t>
            </a:r>
            <a:endParaRPr lang="nl-BE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151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>
                <a:solidFill>
                  <a:schemeClr val="bg1"/>
                </a:solidFill>
              </a:rPr>
              <a:t>Topics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fr-FR" smtClean="0">
                <a:solidFill>
                  <a:schemeClr val="bg1"/>
                </a:solidFill>
              </a:rPr>
              <a:t>Microsoft Licensing options</a:t>
            </a:r>
          </a:p>
          <a:p>
            <a:r>
              <a:rPr lang="fr-FR" smtClean="0">
                <a:solidFill>
                  <a:schemeClr val="bg1"/>
                </a:solidFill>
              </a:rPr>
              <a:t>Software Assurance</a:t>
            </a:r>
          </a:p>
          <a:p>
            <a:r>
              <a:rPr lang="fr-FR" smtClean="0">
                <a:solidFill>
                  <a:schemeClr val="bg1"/>
                </a:solidFill>
              </a:rPr>
              <a:t>Product Licensing</a:t>
            </a:r>
          </a:p>
          <a:p>
            <a:r>
              <a:rPr lang="fr-FR" smtClean="0">
                <a:solidFill>
                  <a:schemeClr val="bg1"/>
                </a:solidFill>
              </a:rPr>
              <a:t>Food for thought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33" y="2730253"/>
            <a:ext cx="7749881" cy="913061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chemeClr val="bg1">
                    <a:lumMod val="95000"/>
                  </a:schemeClr>
                </a:solidFill>
                <a:cs typeface="Segoe UI" pitchFamily="34" charset="0"/>
              </a:rPr>
              <a:t>Microsoft Licensing</a:t>
            </a:r>
            <a:br>
              <a:rPr lang="en-US" sz="6000" smtClean="0">
                <a:solidFill>
                  <a:schemeClr val="bg1">
                    <a:lumMod val="95000"/>
                  </a:schemeClr>
                </a:solidFill>
                <a:cs typeface="Segoe UI" pitchFamily="34" charset="0"/>
              </a:rPr>
            </a:br>
            <a:r>
              <a:rPr lang="en-US" sz="6000" smtClean="0">
                <a:solidFill>
                  <a:schemeClr val="bg1">
                    <a:lumMod val="95000"/>
                  </a:schemeClr>
                </a:solidFill>
                <a:cs typeface="Segoe UI" pitchFamily="34" charset="0"/>
              </a:rPr>
              <a:t>in 10 minutes</a:t>
            </a:r>
            <a:endParaRPr lang="en-US" sz="660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16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License types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736"/>
            <a:ext cx="8572560" cy="4931171"/>
          </a:xfrm>
        </p:spPr>
        <p:txBody>
          <a:bodyPr>
            <a:normAutofit fontScale="85000" lnSpcReduction="20000"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OEM: sold with PC (or server)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rights: no downgrade, no imaging, no hardware transfer, no language-switch, no MS support, not usable on Terminal Server.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Cheaper (?)</a:t>
            </a:r>
          </a:p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rights: no downgrade, no imaging, no language-switch, not usable on Terminal Server. But transferrable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(?)</a:t>
            </a:r>
          </a:p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license: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rights: downgrade, imaging, language-switch, transfer.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Extra: spread payment possible, simple management, maintenance (Software Assurance)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16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License types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736"/>
            <a:ext cx="8572560" cy="4931171"/>
          </a:xfrm>
        </p:spPr>
        <p:txBody>
          <a:bodyPr>
            <a:normAutofit fontScale="85000" lnSpcReduction="20000"/>
          </a:bodyPr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OEM: sold with PC (or server)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rights: no downgrade, no imaging, no hardware transfer, no language-switch, no MS support, not usable on Terminal Server.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Cheaper (?)</a:t>
            </a:r>
          </a:p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rights: no downgrade, no imaging, no language-switch, not usable on Terminal Server. But transferrable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(?)</a:t>
            </a:r>
          </a:p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license: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rights: downgrade, imaging, language-switch, transfer.</a:t>
            </a:r>
          </a:p>
          <a:p>
            <a:pPr lvl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Extra: spread payment possible, simple management, maintenance (Software Assurance)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9632417">
            <a:off x="-527261" y="3525218"/>
            <a:ext cx="10094532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nl-BE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‘…</a:t>
            </a:r>
            <a:r>
              <a:rPr lang="nl-BE"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You</a:t>
            </a:r>
            <a:r>
              <a:rPr lang="nl-BE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nl-BE"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may</a:t>
            </a:r>
            <a:r>
              <a:rPr lang="nl-BE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nl-BE"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not</a:t>
            </a:r>
            <a:r>
              <a:rPr lang="nl-BE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rent, lease </a:t>
            </a:r>
            <a:r>
              <a:rPr lang="nl-BE"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or</a:t>
            </a:r>
            <a:r>
              <a:rPr lang="nl-BE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host the software…’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543956" cy="868346"/>
          </a:xfrm>
        </p:spPr>
        <p:txBody>
          <a:bodyPr>
            <a:noAutofit/>
          </a:bodyPr>
          <a:lstStyle/>
          <a:p>
            <a:pPr algn="l"/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Licensing high-level options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2167900"/>
          <a:ext cx="8739993" cy="303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16"/>
                <a:gridCol w="2210113"/>
                <a:gridCol w="2461262"/>
                <a:gridCol w="2360802"/>
              </a:tblGrid>
              <a:tr h="260747">
                <a:tc>
                  <a:txBody>
                    <a:bodyPr/>
                    <a:lstStyle/>
                    <a:p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1. Buy</a:t>
                      </a:r>
                      <a:r>
                        <a:rPr lang="en-US" sz="1300" baseline="0" noProof="0" smtClean="0"/>
                        <a:t> Licenses</a:t>
                      </a:r>
                      <a:endParaRPr lang="en-US" sz="130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2. Buy Licenses over 3y</a:t>
                      </a:r>
                      <a:endParaRPr lang="en-US" sz="130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3. Rent Licenses</a:t>
                      </a:r>
                      <a:r>
                        <a:rPr lang="en-US" sz="1300" baseline="0" noProof="0" smtClean="0"/>
                        <a:t> over 3y</a:t>
                      </a:r>
                      <a:endParaRPr lang="en-US" sz="130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SMB</a:t>
                      </a:r>
                    </a:p>
                    <a:p>
                      <a:r>
                        <a:rPr lang="en-US" sz="1300" noProof="0" smtClean="0"/>
                        <a:t>(&lt;250 PC’s)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Open License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Open Value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Open Value</a:t>
                      </a:r>
                    </a:p>
                    <a:p>
                      <a:r>
                        <a:rPr lang="en-US" sz="1300" noProof="0" smtClean="0"/>
                        <a:t>Subscription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Enterprise</a:t>
                      </a:r>
                      <a:br>
                        <a:rPr lang="en-US" sz="1300" noProof="0" smtClean="0"/>
                      </a:br>
                      <a:r>
                        <a:rPr lang="en-US" sz="1300" noProof="0" smtClean="0"/>
                        <a:t>(&gt;250 PC’s)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Select Agreement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Enterprise Agreement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Enterprise Agreement Subscription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</a:tr>
              <a:tr h="1221581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Characteristics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SA optional</a:t>
                      </a:r>
                    </a:p>
                    <a:p>
                      <a:endParaRPr lang="en-US" sz="1300" noProof="0" smtClean="0"/>
                    </a:p>
                    <a:p>
                      <a:r>
                        <a:rPr lang="en-US" sz="1300" noProof="0" smtClean="0"/>
                        <a:t>‘A la carte’ choice</a:t>
                      </a:r>
                    </a:p>
                    <a:p>
                      <a:endParaRPr lang="en-US" sz="1300" noProof="0" smtClean="0"/>
                    </a:p>
                    <a:p>
                      <a:endParaRPr lang="en-US" sz="1300" noProof="0" smtClean="0"/>
                    </a:p>
                    <a:p>
                      <a:r>
                        <a:rPr lang="en-US" sz="1300" noProof="0" smtClean="0"/>
                        <a:t>Upfront payment of total cost</a:t>
                      </a:r>
                    </a:p>
                    <a:p>
                      <a:endParaRPr lang="en-US" sz="1300" noProof="0" smtClean="0"/>
                    </a:p>
                    <a:p>
                      <a:endParaRPr lang="en-US" sz="1300" noProof="0" smtClean="0"/>
                    </a:p>
                    <a:p>
                      <a:r>
                        <a:rPr lang="en-US" sz="1300" noProof="0" smtClean="0"/>
                        <a:t>Cost = investment,</a:t>
                      </a:r>
                      <a:r>
                        <a:rPr lang="en-US" sz="1300" baseline="0" noProof="0" smtClean="0"/>
                        <a:t> CAPEX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SA</a:t>
                      </a:r>
                      <a:r>
                        <a:rPr lang="en-US" sz="1300" baseline="0" noProof="0" smtClean="0"/>
                        <a:t> included</a:t>
                      </a:r>
                    </a:p>
                    <a:p>
                      <a:endParaRPr lang="en-US" sz="1300" baseline="0" noProof="0" smtClean="0"/>
                    </a:p>
                    <a:p>
                      <a:r>
                        <a:rPr lang="en-US" sz="1300" baseline="0" noProof="0" smtClean="0"/>
                        <a:t>Customer chooses standard desktop</a:t>
                      </a:r>
                    </a:p>
                    <a:p>
                      <a:endParaRPr lang="en-US" sz="1300" baseline="0" noProof="0" smtClean="0"/>
                    </a:p>
                    <a:p>
                      <a:r>
                        <a:rPr lang="en-US" sz="1300" baseline="0" noProof="0" smtClean="0"/>
                        <a:t>Spread payment of License + SA</a:t>
                      </a:r>
                    </a:p>
                    <a:p>
                      <a:endParaRPr lang="en-US" sz="1300" baseline="0" noProof="0" smtClean="0"/>
                    </a:p>
                    <a:p>
                      <a:endParaRPr lang="en-US" sz="1300" noProof="0" smtClean="0"/>
                    </a:p>
                    <a:p>
                      <a:r>
                        <a:rPr lang="en-US" sz="1300" noProof="0" smtClean="0"/>
                        <a:t>Cost = investment,</a:t>
                      </a:r>
                      <a:r>
                        <a:rPr lang="en-US" sz="1300" baseline="0" noProof="0" smtClean="0"/>
                        <a:t> CAPEX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SA included</a:t>
                      </a:r>
                    </a:p>
                    <a:p>
                      <a:endParaRPr lang="en-US" sz="1300" baseline="0" noProof="0" smtClean="0"/>
                    </a:p>
                    <a:p>
                      <a:r>
                        <a:rPr lang="en-US" sz="1300" baseline="0" noProof="0" smtClean="0"/>
                        <a:t>Customer chooses standard desktop</a:t>
                      </a:r>
                    </a:p>
                    <a:p>
                      <a:endParaRPr lang="en-US" sz="1300" baseline="0" noProof="0" smtClean="0"/>
                    </a:p>
                    <a:p>
                      <a:r>
                        <a:rPr lang="en-US" sz="1300" baseline="0" noProof="0" smtClean="0"/>
                        <a:t>Annual payment of rental fee</a:t>
                      </a:r>
                    </a:p>
                    <a:p>
                      <a:r>
                        <a:rPr lang="en-US" sz="1300" baseline="0" noProof="0" smtClean="0"/>
                        <a:t>(buy-out optional)</a:t>
                      </a:r>
                    </a:p>
                    <a:p>
                      <a:endParaRPr lang="en-US" sz="1300" noProof="0" smtClean="0"/>
                    </a:p>
                    <a:p>
                      <a:r>
                        <a:rPr lang="en-US" sz="1300" noProof="0" smtClean="0"/>
                        <a:t>Cost = cost,</a:t>
                      </a:r>
                      <a:r>
                        <a:rPr lang="en-US" sz="1300" baseline="0" noProof="0" smtClean="0"/>
                        <a:t> OPEX</a:t>
                      </a:r>
                      <a:endParaRPr lang="en-US" sz="1300" noProof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" y="69804"/>
            <a:ext cx="8229600" cy="685800"/>
          </a:xfrm>
        </p:spPr>
        <p:txBody>
          <a:bodyPr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Open License (Select)</a:t>
            </a:r>
            <a:endParaRPr lang="en-US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00064"/>
            <a:ext cx="8388350" cy="39862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“Buy software when you need it”</a:t>
            </a:r>
          </a:p>
          <a:p>
            <a:r>
              <a:rPr lang="en-US" smtClean="0">
                <a:solidFill>
                  <a:schemeClr val="bg1"/>
                </a:solidFill>
              </a:rPr>
              <a:t>2 year contract (Select: 3)</a:t>
            </a:r>
          </a:p>
          <a:p>
            <a:r>
              <a:rPr lang="en-US" smtClean="0">
                <a:solidFill>
                  <a:schemeClr val="bg1"/>
                </a:solidFill>
              </a:rPr>
              <a:t>One-time payment of total cost</a:t>
            </a:r>
          </a:p>
          <a:p>
            <a:r>
              <a:rPr lang="en-US" smtClean="0">
                <a:solidFill>
                  <a:schemeClr val="bg1"/>
                </a:solidFill>
              </a:rPr>
              <a:t>Software Assurance optional</a:t>
            </a:r>
          </a:p>
          <a:p>
            <a:r>
              <a:rPr lang="en-US" smtClean="0">
                <a:solidFill>
                  <a:schemeClr val="bg1"/>
                </a:solidFill>
              </a:rPr>
              <a:t>As of 5 licenses</a:t>
            </a:r>
          </a:p>
          <a:p>
            <a:r>
              <a:rPr lang="en-US" smtClean="0">
                <a:solidFill>
                  <a:schemeClr val="bg1"/>
                </a:solidFill>
              </a:rPr>
              <a:t>Per legal entity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" y="69804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40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2. Open Value (EA)</a:t>
            </a:r>
            <a:endParaRPr lang="en-US" sz="4000" kern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32" y="1010090"/>
            <a:ext cx="8763000" cy="507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“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</a:t>
            </a:r>
            <a:r>
              <a:rPr lang="en-US" smtClean="0">
                <a:solidFill>
                  <a:schemeClr val="bg1"/>
                </a:solidFill>
              </a:rPr>
              <a:t> software per </a:t>
            </a:r>
            <a:r>
              <a:rPr lang="en-US" i="1" smtClean="0">
                <a:solidFill>
                  <a:schemeClr val="bg1"/>
                </a:solidFill>
              </a:rPr>
              <a:t>standard</a:t>
            </a:r>
            <a:r>
              <a:rPr lang="en-US" smtClean="0">
                <a:solidFill>
                  <a:schemeClr val="bg1"/>
                </a:solidFill>
              </a:rPr>
              <a:t> PC”</a:t>
            </a:r>
          </a:p>
          <a:p>
            <a:r>
              <a:rPr lang="en-US" smtClean="0">
                <a:solidFill>
                  <a:schemeClr val="bg1"/>
                </a:solidFill>
              </a:rPr>
              <a:t>Practically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Choose standard PC: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Windows </a:t>
            </a:r>
            <a:r>
              <a:rPr lang="en-US" u="sng" smtClean="0">
                <a:solidFill>
                  <a:schemeClr val="bg1"/>
                </a:solidFill>
              </a:rPr>
              <a:t>upgrade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Office Small Business, Pro Plus or Enterprise</a:t>
            </a:r>
          </a:p>
          <a:p>
            <a:pPr marL="1373117" lvl="2" indent="-457177">
              <a:buFont typeface="+mj-lt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SBS CAL, EBS CAL, Core CAL or </a:t>
            </a:r>
            <a:r>
              <a:rPr lang="en-US" err="1" smtClean="0">
                <a:solidFill>
                  <a:schemeClr val="bg1"/>
                </a:solidFill>
              </a:rPr>
              <a:t>Entreprise</a:t>
            </a:r>
            <a:r>
              <a:rPr lang="en-US" smtClean="0">
                <a:solidFill>
                  <a:schemeClr val="bg1"/>
                </a:solidFill>
              </a:rPr>
              <a:t> CAL Suite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If company-wide: extra discount</a:t>
            </a:r>
          </a:p>
          <a:p>
            <a:r>
              <a:rPr lang="en-US" smtClean="0">
                <a:solidFill>
                  <a:schemeClr val="bg1"/>
                </a:solidFill>
              </a:rPr>
              <a:t>3 year contract</a:t>
            </a:r>
          </a:p>
          <a:p>
            <a:r>
              <a:rPr lang="en-US" smtClean="0">
                <a:solidFill>
                  <a:schemeClr val="bg1"/>
                </a:solidFill>
              </a:rPr>
              <a:t>Spread payment of total cost</a:t>
            </a:r>
          </a:p>
          <a:p>
            <a:r>
              <a:rPr lang="en-US" smtClean="0">
                <a:solidFill>
                  <a:schemeClr val="bg1"/>
                </a:solidFill>
              </a:rPr>
              <a:t>Software Assurance </a:t>
            </a:r>
            <a:r>
              <a:rPr lang="en-US" err="1" smtClean="0">
                <a:solidFill>
                  <a:schemeClr val="bg1"/>
                </a:solidFill>
              </a:rPr>
              <a:t>incl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As of 5 PC’s</a:t>
            </a:r>
          </a:p>
          <a:p>
            <a:r>
              <a:rPr lang="en-US" smtClean="0">
                <a:solidFill>
                  <a:schemeClr val="bg1"/>
                </a:solidFill>
              </a:rPr>
              <a:t>Additional products available</a:t>
            </a:r>
          </a:p>
          <a:p>
            <a:r>
              <a:rPr lang="en-US" smtClean="0">
                <a:solidFill>
                  <a:schemeClr val="bg1"/>
                </a:solidFill>
              </a:rPr>
              <a:t>Possible for ‘group of’ companies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150199" y="2081660"/>
            <a:ext cx="333026" cy="1071570"/>
          </a:xfrm>
          <a:prstGeom prst="rightBrace">
            <a:avLst>
              <a:gd name="adj1" fmla="val 8333"/>
              <a:gd name="adj2" fmla="val 49104"/>
            </a:avLst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4837" y="2323344"/>
            <a:ext cx="1247472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nl-BE" sz="1700" smtClean="0">
                <a:solidFill>
                  <a:schemeClr val="bg1"/>
                </a:solidFill>
              </a:rPr>
              <a:t>Discount</a:t>
            </a:r>
            <a:br>
              <a:rPr lang="nl-BE" sz="1700" smtClean="0">
                <a:solidFill>
                  <a:schemeClr val="bg1"/>
                </a:solidFill>
              </a:rPr>
            </a:br>
            <a:r>
              <a:rPr lang="nl-BE" sz="1700" err="1" smtClean="0">
                <a:solidFill>
                  <a:schemeClr val="bg1"/>
                </a:solidFill>
              </a:rPr>
              <a:t>if</a:t>
            </a:r>
            <a:r>
              <a:rPr lang="nl-BE" sz="1700" smtClean="0">
                <a:solidFill>
                  <a:schemeClr val="bg1"/>
                </a:solidFill>
              </a:rPr>
              <a:t> all 3</a:t>
            </a:r>
            <a:endParaRPr lang="nl-BE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2009-10-19T09:07:13Z</outs:dateTime>
      <outs:isPinned>true</outs:isPinned>
    </outs:relatedDate>
    <outs:relatedDate>
      <outs:type>2</outs:type>
      <outs:displayName>Created</outs:displayName>
      <outs:dateTime>2009-10-19T08:58:34Z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LUTZ STANGE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Ellen De Munter (Intl Vendor)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B63F033-2673-4A47-899E-C33941A46CCE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1051</Words>
  <Application>Microsoft Office PowerPoint</Application>
  <PresentationFormat>On-screen Show (4:3)</PresentationFormat>
  <Paragraphs>210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Aligning License Acquisition to IT strategy</vt:lpstr>
      <vt:lpstr>Topics</vt:lpstr>
      <vt:lpstr>Microsoft Licensing in 10 minutes</vt:lpstr>
      <vt:lpstr>License types</vt:lpstr>
      <vt:lpstr>License types</vt:lpstr>
      <vt:lpstr>Volume Licensing high-level options</vt:lpstr>
      <vt:lpstr>1. Open License (Select)</vt:lpstr>
      <vt:lpstr>2. Open Value (EA)</vt:lpstr>
      <vt:lpstr>3. Open Value Subscription (EA Subscription)</vt:lpstr>
      <vt:lpstr>Summary</vt:lpstr>
      <vt:lpstr>New in Enterprise Agreement</vt:lpstr>
      <vt:lpstr>Software Assurance</vt:lpstr>
      <vt:lpstr>The story on CAL’s</vt:lpstr>
      <vt:lpstr>Core CAL – Enterprise CAL</vt:lpstr>
      <vt:lpstr>Windows Server 2008 R2</vt:lpstr>
      <vt:lpstr>Terminal Server</vt:lpstr>
      <vt:lpstr>Product Licensing</vt:lpstr>
      <vt:lpstr>Slide 19</vt:lpstr>
      <vt:lpstr>VDI:</vt:lpstr>
      <vt:lpstr>Food for thought</vt:lpstr>
      <vt:lpstr>Slide 22</vt:lpstr>
    </vt:vector>
  </TitlesOfParts>
  <Company>Lutz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LUTZ STANGE</dc:creator>
  <cp:lastModifiedBy>Ellen De Munter (Intl Vendor)</cp:lastModifiedBy>
  <cp:revision>44</cp:revision>
  <dcterms:created xsi:type="dcterms:W3CDTF">2009-10-19T08:58:34Z</dcterms:created>
  <dcterms:modified xsi:type="dcterms:W3CDTF">2009-12-07T11:19:16Z</dcterms:modified>
</cp:coreProperties>
</file>