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7" r:id="rId4"/>
  </p:sldMasterIdLst>
  <p:notesMasterIdLst>
    <p:notesMasterId r:id="rId38"/>
  </p:notesMasterIdLst>
  <p:handoutMasterIdLst>
    <p:handoutMasterId r:id="rId39"/>
  </p:handoutMasterIdLst>
  <p:sldIdLst>
    <p:sldId id="258" r:id="rId5"/>
    <p:sldId id="318" r:id="rId6"/>
    <p:sldId id="294" r:id="rId7"/>
    <p:sldId id="273" r:id="rId8"/>
    <p:sldId id="312" r:id="rId9"/>
    <p:sldId id="274" r:id="rId10"/>
    <p:sldId id="284" r:id="rId11"/>
    <p:sldId id="311" r:id="rId12"/>
    <p:sldId id="315" r:id="rId13"/>
    <p:sldId id="316" r:id="rId14"/>
    <p:sldId id="313" r:id="rId15"/>
    <p:sldId id="283" r:id="rId16"/>
    <p:sldId id="285" r:id="rId17"/>
    <p:sldId id="286" r:id="rId18"/>
    <p:sldId id="296" r:id="rId19"/>
    <p:sldId id="297" r:id="rId20"/>
    <p:sldId id="295" r:id="rId21"/>
    <p:sldId id="317" r:id="rId22"/>
    <p:sldId id="275" r:id="rId23"/>
    <p:sldId id="308" r:id="rId24"/>
    <p:sldId id="299" r:id="rId25"/>
    <p:sldId id="277" r:id="rId26"/>
    <p:sldId id="307" r:id="rId27"/>
    <p:sldId id="304" r:id="rId28"/>
    <p:sldId id="300" r:id="rId29"/>
    <p:sldId id="301" r:id="rId30"/>
    <p:sldId id="306" r:id="rId31"/>
    <p:sldId id="314" r:id="rId32"/>
    <p:sldId id="290" r:id="rId33"/>
    <p:sldId id="292" r:id="rId34"/>
    <p:sldId id="270" r:id="rId35"/>
    <p:sldId id="271" r:id="rId36"/>
    <p:sldId id="272" r:id="rId37"/>
  </p:sldIdLst>
  <p:sldSz cx="9144000" cy="6858000" type="screen4x3"/>
  <p:notesSz cx="6858000" cy="9144000"/>
  <p:embeddedFontLst>
    <p:embeddedFont>
      <p:font typeface="MS PGothic" charset="-128"/>
      <p:regular r:id="rId40"/>
    </p:embeddedFon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110" autoAdjust="0"/>
    <p:restoredTop sz="88861" autoAdjust="0"/>
  </p:normalViewPr>
  <p:slideViewPr>
    <p:cSldViewPr snapToGrid="0" snapToObjects="1" showGuides="1">
      <p:cViewPr varScale="1">
        <p:scale>
          <a:sx n="55" d="100"/>
          <a:sy n="55" d="100"/>
        </p:scale>
        <p:origin x="-370" y="-77"/>
      </p:cViewPr>
      <p:guideLst>
        <p:guide orient="horz" pos="1489"/>
        <p:guide orient="horz" pos="895"/>
        <p:guide orient="horz" pos="1198"/>
        <p:guide orient="horz" pos="143"/>
        <p:guide pos="244"/>
        <p:guide pos="5516"/>
        <p:guide pos="288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7" d="100"/>
          <a:sy n="67" d="100"/>
        </p:scale>
        <p:origin x="-279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F10AA-7FB0-45A4-BF30-C568EBBFB804}" type="doc">
      <dgm:prSet loTypeId="urn:microsoft.com/office/officeart/2005/8/layout/vProcess5" loCatId="process" qsTypeId="urn:microsoft.com/office/officeart/2005/8/quickstyle/3d2" qsCatId="3D" csTypeId="urn:microsoft.com/office/officeart/2005/8/colors/accent2_2" csCatId="accent2" phldr="1"/>
      <dgm:spPr/>
    </dgm:pt>
    <dgm:pt modelId="{16896884-21BD-4F54-8261-7589104F4296}">
      <dgm:prSet phldrT="[Text]" custT="1"/>
      <dgm:spPr/>
      <dgm:t>
        <a:bodyPr/>
        <a:lstStyle/>
        <a:p>
          <a:pPr algn="ctr"/>
          <a:r>
            <a:rPr lang="en-US" sz="2400" dirty="0" smtClean="0">
              <a:effectLst>
                <a:outerShdw blurRad="38100" dist="38100" dir="2700000" algn="tl">
                  <a:srgbClr val="000000">
                    <a:alpha val="43137"/>
                  </a:srgbClr>
                </a:outerShdw>
              </a:effectLst>
            </a:rPr>
            <a:t>New Windows Logo Kit…</a:t>
          </a:r>
        </a:p>
      </dgm:t>
    </dgm:pt>
    <dgm:pt modelId="{FBD00EDF-A043-40EB-907D-26137A22AD10}" type="parTrans" cxnId="{86ADE5AB-A755-49E1-838E-F05998F6E85A}">
      <dgm:prSet/>
      <dgm:spPr/>
      <dgm:t>
        <a:bodyPr/>
        <a:lstStyle/>
        <a:p>
          <a:endParaRPr lang="en-US"/>
        </a:p>
      </dgm:t>
    </dgm:pt>
    <dgm:pt modelId="{6C03D90F-76EE-4658-9471-C24BDDB70D43}" type="sibTrans" cxnId="{86ADE5AB-A755-49E1-838E-F05998F6E85A}">
      <dgm:prSet/>
      <dgm:spPr/>
      <dgm:t>
        <a:bodyPr/>
        <a:lstStyle/>
        <a:p>
          <a:endParaRPr lang="en-US"/>
        </a:p>
      </dgm:t>
    </dgm:pt>
    <dgm:pt modelId="{5FF02430-2815-4187-89AF-5E88E30D7DC0}">
      <dgm:prSet phldrT="[Text]"/>
      <dgm:spPr/>
      <dgm:t>
        <a:bodyPr/>
        <a:lstStyle/>
        <a:p>
          <a:pPr marL="347663" indent="-228600"/>
          <a:r>
            <a:rPr lang="en-US" sz="1700" dirty="0" smtClean="0">
              <a:effectLst>
                <a:outerShdw blurRad="38100" dist="38100" dir="2700000" algn="tl">
                  <a:srgbClr val="000000">
                    <a:alpha val="43137"/>
                  </a:srgbClr>
                </a:outerShdw>
              </a:effectLst>
            </a:rPr>
            <a:t>Vista WDK </a:t>
          </a:r>
          <a:endParaRPr lang="en-US" sz="1700" dirty="0">
            <a:effectLst>
              <a:outerShdw blurRad="38100" dist="38100" dir="2700000" algn="tl">
                <a:srgbClr val="000000">
                  <a:alpha val="43137"/>
                </a:srgbClr>
              </a:outerShdw>
            </a:effectLst>
          </a:endParaRPr>
        </a:p>
      </dgm:t>
    </dgm:pt>
    <dgm:pt modelId="{258D8604-B85B-4E7A-BAD4-5FA1171A7ED9}" type="parTrans" cxnId="{AD2935E7-4FAE-433D-B4F2-BE4F3C7DD38C}">
      <dgm:prSet/>
      <dgm:spPr/>
      <dgm:t>
        <a:bodyPr/>
        <a:lstStyle/>
        <a:p>
          <a:endParaRPr lang="en-US"/>
        </a:p>
      </dgm:t>
    </dgm:pt>
    <dgm:pt modelId="{D217A768-7D56-4099-85FE-95706777BBB7}" type="sibTrans" cxnId="{AD2935E7-4FAE-433D-B4F2-BE4F3C7DD38C}">
      <dgm:prSet/>
      <dgm:spPr/>
      <dgm:t>
        <a:bodyPr/>
        <a:lstStyle/>
        <a:p>
          <a:endParaRPr lang="en-US"/>
        </a:p>
      </dgm:t>
    </dgm:pt>
    <dgm:pt modelId="{F6A8E183-7E1D-4456-A6CA-FDEFDF8E5470}">
      <dgm:prSet phldrT="[Text]"/>
      <dgm:spPr/>
      <dgm:t>
        <a:bodyPr/>
        <a:lstStyle/>
        <a:p>
          <a:pPr marL="347663" indent="-176213"/>
          <a:r>
            <a:rPr lang="en-US" sz="1700" dirty="0" err="1" smtClean="0">
              <a:effectLst>
                <a:outerShdw blurRad="38100" dist="38100" dir="2700000" algn="tl">
                  <a:srgbClr val="000000">
                    <a:alpha val="43137"/>
                  </a:srgbClr>
                </a:outerShdw>
              </a:effectLst>
            </a:rPr>
            <a:t>DfMCE</a:t>
          </a:r>
          <a:r>
            <a:rPr lang="en-US" sz="1700" dirty="0" smtClean="0">
              <a:effectLst>
                <a:outerShdw blurRad="38100" dist="38100" dir="2700000" algn="tl">
                  <a:srgbClr val="000000">
                    <a:alpha val="43137"/>
                  </a:srgbClr>
                </a:outerShdw>
              </a:effectLst>
            </a:rPr>
            <a:t> Logo </a:t>
          </a:r>
          <a:endParaRPr lang="en-US" sz="1700" dirty="0">
            <a:effectLst>
              <a:outerShdw blurRad="38100" dist="38100" dir="2700000" algn="tl">
                <a:srgbClr val="000000">
                  <a:alpha val="43137"/>
                </a:srgbClr>
              </a:outerShdw>
            </a:effectLst>
          </a:endParaRPr>
        </a:p>
      </dgm:t>
    </dgm:pt>
    <dgm:pt modelId="{F9CAEF82-B8CB-4EC2-8E32-E558E071ACDD}" type="parTrans" cxnId="{5C5730AE-5C70-430E-AE25-4202A89E6FF8}">
      <dgm:prSet/>
      <dgm:spPr/>
      <dgm:t>
        <a:bodyPr/>
        <a:lstStyle/>
        <a:p>
          <a:endParaRPr lang="en-US"/>
        </a:p>
      </dgm:t>
    </dgm:pt>
    <dgm:pt modelId="{264C2635-6F82-4CBD-98E8-094126C02A5B}" type="sibTrans" cxnId="{5C5730AE-5C70-430E-AE25-4202A89E6FF8}">
      <dgm:prSet/>
      <dgm:spPr/>
      <dgm:t>
        <a:bodyPr/>
        <a:lstStyle/>
        <a:p>
          <a:endParaRPr lang="en-US"/>
        </a:p>
      </dgm:t>
    </dgm:pt>
    <dgm:pt modelId="{62C8547E-20A4-4B30-923A-1B5380DE20F6}">
      <dgm:prSet phldrT="[Text]"/>
      <dgm:spPr/>
      <dgm:t>
        <a:bodyPr/>
        <a:lstStyle/>
        <a:p>
          <a:pPr marL="347663" indent="-228600"/>
          <a:r>
            <a:rPr lang="en-US" sz="1700" dirty="0" smtClean="0">
              <a:effectLst>
                <a:outerShdw blurRad="38100" dist="38100" dir="2700000" algn="tl">
                  <a:srgbClr val="000000">
                    <a:alpha val="43137"/>
                  </a:srgbClr>
                </a:outerShdw>
              </a:effectLst>
            </a:rPr>
            <a:t>XP Broadcast Receiver Category</a:t>
          </a:r>
          <a:endParaRPr lang="en-US" sz="1700" dirty="0">
            <a:effectLst>
              <a:outerShdw blurRad="38100" dist="38100" dir="2700000" algn="tl">
                <a:srgbClr val="000000">
                  <a:alpha val="43137"/>
                </a:srgbClr>
              </a:outerShdw>
            </a:effectLst>
          </a:endParaRPr>
        </a:p>
      </dgm:t>
    </dgm:pt>
    <dgm:pt modelId="{95A2AC5A-8B5C-4CDA-9F6A-1C08B6309C6E}" type="parTrans" cxnId="{ABA7FCB6-55D9-437C-8E86-C993A225FD17}">
      <dgm:prSet/>
      <dgm:spPr/>
      <dgm:t>
        <a:bodyPr/>
        <a:lstStyle/>
        <a:p>
          <a:endParaRPr lang="en-US"/>
        </a:p>
      </dgm:t>
    </dgm:pt>
    <dgm:pt modelId="{F43B1DCF-DEAA-4CB3-94B6-227000D765A2}" type="sibTrans" cxnId="{ABA7FCB6-55D9-437C-8E86-C993A225FD17}">
      <dgm:prSet/>
      <dgm:spPr/>
      <dgm:t>
        <a:bodyPr/>
        <a:lstStyle/>
        <a:p>
          <a:endParaRPr lang="en-US"/>
        </a:p>
      </dgm:t>
    </dgm:pt>
    <dgm:pt modelId="{B330DF0C-1DED-434F-AF4E-59E76DD395FE}">
      <dgm:prSet phldrT="[Text]" custT="1"/>
      <dgm:spPr/>
      <dgm:t>
        <a:bodyPr/>
        <a:lstStyle/>
        <a:p>
          <a:pPr marL="347663" indent="-176213"/>
          <a:r>
            <a:rPr lang="en-US" sz="1600" dirty="0" smtClean="0">
              <a:effectLst>
                <a:outerShdw blurRad="38100" dist="38100" dir="2700000" algn="tl">
                  <a:srgbClr val="000000">
                    <a:alpha val="43137"/>
                  </a:srgbClr>
                </a:outerShdw>
              </a:effectLst>
            </a:rPr>
            <a:t>Migrated to Windows Vista WDK </a:t>
          </a:r>
          <a:endParaRPr lang="en-US" sz="1600" dirty="0">
            <a:effectLst>
              <a:outerShdw blurRad="38100" dist="38100" dir="2700000" algn="tl">
                <a:srgbClr val="000000">
                  <a:alpha val="43137"/>
                </a:srgbClr>
              </a:outerShdw>
            </a:effectLst>
          </a:endParaRPr>
        </a:p>
      </dgm:t>
    </dgm:pt>
    <dgm:pt modelId="{75FCDF61-D726-4C0B-A6B1-B1E01560236C}" type="parTrans" cxnId="{CD49377E-0937-4254-83B3-57FE3F3FB1DA}">
      <dgm:prSet/>
      <dgm:spPr/>
      <dgm:t>
        <a:bodyPr/>
        <a:lstStyle/>
        <a:p>
          <a:endParaRPr lang="en-US"/>
        </a:p>
      </dgm:t>
    </dgm:pt>
    <dgm:pt modelId="{A7DD852B-5050-4687-B4B6-A991F42F5211}" type="sibTrans" cxnId="{CD49377E-0937-4254-83B3-57FE3F3FB1DA}">
      <dgm:prSet/>
      <dgm:spPr/>
      <dgm:t>
        <a:bodyPr/>
        <a:lstStyle/>
        <a:p>
          <a:endParaRPr lang="en-US"/>
        </a:p>
      </dgm:t>
    </dgm:pt>
    <dgm:pt modelId="{72CC361D-A8C4-4C53-80EF-53F0CC7ADF23}">
      <dgm:prSet phldrT="[Text]" custT="1"/>
      <dgm:spPr/>
      <dgm:t>
        <a:bodyPr/>
        <a:lstStyle/>
        <a:p>
          <a:pPr marL="347663" indent="-176213"/>
          <a:r>
            <a:rPr lang="en-US" sz="1600" dirty="0" smtClean="0">
              <a:effectLst>
                <a:outerShdw blurRad="38100" dist="38100" dir="2700000" algn="tl">
                  <a:srgbClr val="000000">
                    <a:alpha val="43137"/>
                  </a:srgbClr>
                </a:outerShdw>
              </a:effectLst>
            </a:rPr>
            <a:t>Robust could not be ran outside Microsoft</a:t>
          </a:r>
          <a:endParaRPr lang="en-US" sz="1600" dirty="0">
            <a:effectLst>
              <a:outerShdw blurRad="38100" dist="38100" dir="2700000" algn="tl">
                <a:srgbClr val="000000">
                  <a:alpha val="43137"/>
                </a:srgbClr>
              </a:outerShdw>
            </a:effectLst>
          </a:endParaRPr>
        </a:p>
      </dgm:t>
    </dgm:pt>
    <dgm:pt modelId="{326905C0-F0A4-45D4-942D-F24A9F6AF508}" type="parTrans" cxnId="{8ED63FE7-A287-4DD4-8491-AABDBF205052}">
      <dgm:prSet/>
      <dgm:spPr/>
      <dgm:t>
        <a:bodyPr/>
        <a:lstStyle/>
        <a:p>
          <a:endParaRPr lang="en-US"/>
        </a:p>
      </dgm:t>
    </dgm:pt>
    <dgm:pt modelId="{5CC8B16C-5780-4801-BEC4-F17126971D25}" type="sibTrans" cxnId="{8ED63FE7-A287-4DD4-8491-AABDBF205052}">
      <dgm:prSet/>
      <dgm:spPr/>
      <dgm:t>
        <a:bodyPr/>
        <a:lstStyle/>
        <a:p>
          <a:endParaRPr lang="en-US"/>
        </a:p>
      </dgm:t>
    </dgm:pt>
    <dgm:pt modelId="{04B49DFE-B703-4B03-A3EC-3DB5DEF288CC}">
      <dgm:prSet phldrT="[Text]" custT="1"/>
      <dgm:spPr/>
      <dgm:t>
        <a:bodyPr/>
        <a:lstStyle/>
        <a:p>
          <a:pPr marL="347663" indent="-228600"/>
          <a:r>
            <a:rPr lang="en-US" sz="1600" dirty="0" smtClean="0">
              <a:effectLst>
                <a:outerShdw blurRad="38100" dist="38100" dir="2700000" algn="tl">
                  <a:srgbClr val="000000">
                    <a:alpha val="43137"/>
                  </a:srgbClr>
                </a:outerShdw>
              </a:effectLst>
            </a:rPr>
            <a:t>First Official Broadcast Receiver Test Suite</a:t>
          </a:r>
          <a:endParaRPr lang="en-US" sz="1600" dirty="0">
            <a:effectLst>
              <a:outerShdw blurRad="38100" dist="38100" dir="2700000" algn="tl">
                <a:srgbClr val="000000">
                  <a:alpha val="43137"/>
                </a:srgbClr>
              </a:outerShdw>
            </a:effectLst>
          </a:endParaRPr>
        </a:p>
      </dgm:t>
    </dgm:pt>
    <dgm:pt modelId="{086CFE58-A9C1-4791-A3A1-59C59BEDB2BE}" type="parTrans" cxnId="{63C7D13A-CE44-4B06-AB2A-10D0136973F9}">
      <dgm:prSet/>
      <dgm:spPr/>
      <dgm:t>
        <a:bodyPr/>
        <a:lstStyle/>
        <a:p>
          <a:endParaRPr lang="en-US"/>
        </a:p>
      </dgm:t>
    </dgm:pt>
    <dgm:pt modelId="{AD183169-EAAB-4B3E-9E3D-07F977FCDD9E}" type="sibTrans" cxnId="{63C7D13A-CE44-4B06-AB2A-10D0136973F9}">
      <dgm:prSet/>
      <dgm:spPr/>
      <dgm:t>
        <a:bodyPr/>
        <a:lstStyle/>
        <a:p>
          <a:endParaRPr lang="en-US"/>
        </a:p>
      </dgm:t>
    </dgm:pt>
    <dgm:pt modelId="{3BACC48D-8D66-4564-81A7-FEAE7A62E00C}">
      <dgm:prSet phldrT="[Text]" custT="1"/>
      <dgm:spPr/>
      <dgm:t>
        <a:bodyPr/>
        <a:lstStyle/>
        <a:p>
          <a:pPr marL="347663" indent="-228600"/>
          <a:r>
            <a:rPr lang="en-US" sz="1600" dirty="0" smtClean="0">
              <a:effectLst>
                <a:outerShdw blurRad="38100" dist="38100" dir="2700000" algn="tl">
                  <a:srgbClr val="000000">
                    <a:alpha val="43137"/>
                  </a:srgbClr>
                </a:outerShdw>
              </a:effectLst>
            </a:rPr>
            <a:t>Only Driver Reliability Tests</a:t>
          </a:r>
          <a:endParaRPr lang="en-US" sz="1600" dirty="0">
            <a:effectLst>
              <a:outerShdw blurRad="38100" dist="38100" dir="2700000" algn="tl">
                <a:srgbClr val="000000">
                  <a:alpha val="43137"/>
                </a:srgbClr>
              </a:outerShdw>
            </a:effectLst>
          </a:endParaRPr>
        </a:p>
      </dgm:t>
    </dgm:pt>
    <dgm:pt modelId="{8B3A6C32-FB74-4A55-99BC-5BAE4BFE9194}" type="parTrans" cxnId="{E6D2E9E4-2796-408A-A3D5-ECD0A05B445C}">
      <dgm:prSet/>
      <dgm:spPr/>
      <dgm:t>
        <a:bodyPr/>
        <a:lstStyle/>
        <a:p>
          <a:endParaRPr lang="en-US"/>
        </a:p>
      </dgm:t>
    </dgm:pt>
    <dgm:pt modelId="{C00C1699-042F-47AA-9ECB-5B8B53F8B1B6}" type="sibTrans" cxnId="{E6D2E9E4-2796-408A-A3D5-ECD0A05B445C}">
      <dgm:prSet/>
      <dgm:spPr/>
      <dgm:t>
        <a:bodyPr/>
        <a:lstStyle/>
        <a:p>
          <a:endParaRPr lang="en-US"/>
        </a:p>
      </dgm:t>
    </dgm:pt>
    <dgm:pt modelId="{CD5515F7-25D4-42B6-BC30-8B1F56F1322B}">
      <dgm:prSet phldrT="[Text]" custT="1"/>
      <dgm:spPr/>
      <dgm:t>
        <a:bodyPr/>
        <a:lstStyle/>
        <a:p>
          <a:pPr marL="347663" indent="-228600"/>
          <a:r>
            <a:rPr lang="en-US" sz="1600" dirty="0" smtClean="0">
              <a:effectLst>
                <a:outerShdw blurRad="38100" dist="38100" dir="2700000" algn="tl">
                  <a:srgbClr val="000000">
                    <a:alpha val="43137"/>
                  </a:srgbClr>
                </a:outerShdw>
              </a:effectLst>
            </a:rPr>
            <a:t>No </a:t>
          </a:r>
          <a:r>
            <a:rPr lang="en-US" sz="1600" dirty="0" err="1" smtClean="0">
              <a:effectLst>
                <a:outerShdw blurRad="38100" dist="38100" dir="2700000" algn="tl">
                  <a:srgbClr val="000000">
                    <a:alpha val="43137"/>
                  </a:srgbClr>
                </a:outerShdw>
              </a:effectLst>
            </a:rPr>
            <a:t>BDA</a:t>
          </a:r>
          <a:r>
            <a:rPr lang="en-US" sz="1600" dirty="0" smtClean="0">
              <a:effectLst>
                <a:outerShdw blurRad="38100" dist="38100" dir="2700000" algn="tl">
                  <a:srgbClr val="000000">
                    <a:alpha val="43137"/>
                  </a:srgbClr>
                </a:outerShdw>
              </a:effectLst>
            </a:rPr>
            <a:t> or Tuner Specific tests </a:t>
          </a:r>
          <a:endParaRPr lang="en-US" sz="1600" dirty="0">
            <a:effectLst>
              <a:outerShdw blurRad="38100" dist="38100" dir="2700000" algn="tl">
                <a:srgbClr val="000000">
                  <a:alpha val="43137"/>
                </a:srgbClr>
              </a:outerShdw>
            </a:effectLst>
          </a:endParaRPr>
        </a:p>
      </dgm:t>
    </dgm:pt>
    <dgm:pt modelId="{668EA37B-9040-4E88-9097-61B7A74CDB65}" type="parTrans" cxnId="{B3FAFA8C-C535-4A63-9014-96B642BD9E86}">
      <dgm:prSet/>
      <dgm:spPr/>
      <dgm:t>
        <a:bodyPr/>
        <a:lstStyle/>
        <a:p>
          <a:endParaRPr lang="en-US"/>
        </a:p>
      </dgm:t>
    </dgm:pt>
    <dgm:pt modelId="{CA48CAC6-79E4-43EA-8EFE-BF003A6D1332}" type="sibTrans" cxnId="{B3FAFA8C-C535-4A63-9014-96B642BD9E86}">
      <dgm:prSet/>
      <dgm:spPr/>
      <dgm:t>
        <a:bodyPr/>
        <a:lstStyle/>
        <a:p>
          <a:endParaRPr lang="en-US"/>
        </a:p>
      </dgm:t>
    </dgm:pt>
    <dgm:pt modelId="{47E2693E-AED1-4A81-8F9F-6BF6015FDFE8}">
      <dgm:prSet phldrT="[Text]" custT="1"/>
      <dgm:spPr/>
      <dgm:t>
        <a:bodyPr/>
        <a:lstStyle/>
        <a:p>
          <a:pPr marL="347663" indent="-228600"/>
          <a:r>
            <a:rPr lang="en-US" sz="1600" dirty="0" err="1" smtClean="0">
              <a:effectLst>
                <a:outerShdw blurRad="38100" dist="38100" dir="2700000" algn="tl">
                  <a:srgbClr val="000000">
                    <a:alpha val="43137"/>
                  </a:srgbClr>
                </a:outerShdw>
              </a:effectLst>
            </a:rPr>
            <a:t>DTM</a:t>
          </a:r>
          <a:r>
            <a:rPr lang="en-US" sz="1600" dirty="0" smtClean="0">
              <a:effectLst>
                <a:outerShdw blurRad="38100" dist="38100" dir="2700000" algn="tl">
                  <a:srgbClr val="000000">
                    <a:alpha val="43137"/>
                  </a:srgbClr>
                </a:outerShdw>
              </a:effectLst>
            </a:rPr>
            <a:t> Support</a:t>
          </a:r>
          <a:endParaRPr lang="en-US" sz="1600" dirty="0">
            <a:effectLst>
              <a:outerShdw blurRad="38100" dist="38100" dir="2700000" algn="tl">
                <a:srgbClr val="000000">
                  <a:alpha val="43137"/>
                </a:srgbClr>
              </a:outerShdw>
            </a:effectLst>
          </a:endParaRPr>
        </a:p>
      </dgm:t>
    </dgm:pt>
    <dgm:pt modelId="{EA7B1001-CE21-46B8-A610-3207B9A3FB72}" type="parTrans" cxnId="{37D80FB5-1699-4D61-8FF4-91A226597AC5}">
      <dgm:prSet/>
      <dgm:spPr/>
      <dgm:t>
        <a:bodyPr/>
        <a:lstStyle/>
        <a:p>
          <a:endParaRPr lang="en-US"/>
        </a:p>
      </dgm:t>
    </dgm:pt>
    <dgm:pt modelId="{BEDFF7ED-9C01-4F73-AF43-FB5200C059C7}" type="sibTrans" cxnId="{37D80FB5-1699-4D61-8FF4-91A226597AC5}">
      <dgm:prSet/>
      <dgm:spPr/>
      <dgm:t>
        <a:bodyPr/>
        <a:lstStyle/>
        <a:p>
          <a:endParaRPr lang="en-US"/>
        </a:p>
      </dgm:t>
    </dgm:pt>
    <dgm:pt modelId="{CBFFBD54-D2D7-4768-BD91-289ABC31B2ED}" type="pres">
      <dgm:prSet presAssocID="{1F9F10AA-7FB0-45A4-BF30-C568EBBFB804}" presName="outerComposite" presStyleCnt="0">
        <dgm:presLayoutVars>
          <dgm:chMax val="5"/>
          <dgm:dir/>
          <dgm:resizeHandles val="exact"/>
        </dgm:presLayoutVars>
      </dgm:prSet>
      <dgm:spPr/>
    </dgm:pt>
    <dgm:pt modelId="{4E2ECB43-CB49-44EA-A07C-F1F74C7EC2D3}" type="pres">
      <dgm:prSet presAssocID="{1F9F10AA-7FB0-45A4-BF30-C568EBBFB804}" presName="dummyMaxCanvas" presStyleCnt="0">
        <dgm:presLayoutVars/>
      </dgm:prSet>
      <dgm:spPr/>
    </dgm:pt>
    <dgm:pt modelId="{D952B573-F0BA-4479-9A94-F5C968CC779F}" type="pres">
      <dgm:prSet presAssocID="{1F9F10AA-7FB0-45A4-BF30-C568EBBFB804}" presName="FourNodes_1" presStyleLbl="node1" presStyleIdx="0" presStyleCnt="4" custLinFactNeighborX="26289">
        <dgm:presLayoutVars>
          <dgm:bulletEnabled val="1"/>
        </dgm:presLayoutVars>
      </dgm:prSet>
      <dgm:spPr/>
      <dgm:t>
        <a:bodyPr/>
        <a:lstStyle/>
        <a:p>
          <a:endParaRPr lang="en-US"/>
        </a:p>
      </dgm:t>
    </dgm:pt>
    <dgm:pt modelId="{703FEF44-573D-41DF-8525-084D966DEB77}" type="pres">
      <dgm:prSet presAssocID="{1F9F10AA-7FB0-45A4-BF30-C568EBBFB804}" presName="FourNodes_2" presStyleLbl="node1" presStyleIdx="1" presStyleCnt="4" custLinFactNeighborX="8893" custLinFactNeighborY="-2639">
        <dgm:presLayoutVars>
          <dgm:bulletEnabled val="1"/>
        </dgm:presLayoutVars>
      </dgm:prSet>
      <dgm:spPr/>
      <dgm:t>
        <a:bodyPr/>
        <a:lstStyle/>
        <a:p>
          <a:endParaRPr lang="en-US"/>
        </a:p>
      </dgm:t>
    </dgm:pt>
    <dgm:pt modelId="{1699B4D4-3DA0-4CE5-9A78-F24C9860EE39}" type="pres">
      <dgm:prSet presAssocID="{1F9F10AA-7FB0-45A4-BF30-C568EBBFB804}" presName="FourNodes_3" presStyleLbl="node1" presStyleIdx="2" presStyleCnt="4" custLinFactNeighborX="-8378" custLinFactNeighborY="-2639">
        <dgm:presLayoutVars>
          <dgm:bulletEnabled val="1"/>
        </dgm:presLayoutVars>
      </dgm:prSet>
      <dgm:spPr/>
      <dgm:t>
        <a:bodyPr/>
        <a:lstStyle/>
        <a:p>
          <a:endParaRPr lang="en-US"/>
        </a:p>
      </dgm:t>
    </dgm:pt>
    <dgm:pt modelId="{4CEE23FF-72D6-4C16-AC4A-7CD5BC250F80}" type="pres">
      <dgm:prSet presAssocID="{1F9F10AA-7FB0-45A4-BF30-C568EBBFB804}" presName="FourNodes_4" presStyleLbl="node1" presStyleIdx="3" presStyleCnt="4" custLinFactNeighborX="-25000" custLinFactNeighborY="0">
        <dgm:presLayoutVars>
          <dgm:bulletEnabled val="1"/>
        </dgm:presLayoutVars>
      </dgm:prSet>
      <dgm:spPr/>
      <dgm:t>
        <a:bodyPr/>
        <a:lstStyle/>
        <a:p>
          <a:endParaRPr lang="en-US"/>
        </a:p>
      </dgm:t>
    </dgm:pt>
    <dgm:pt modelId="{C89DD5CE-5A7A-4C05-964E-CD5221DA9D2E}" type="pres">
      <dgm:prSet presAssocID="{1F9F10AA-7FB0-45A4-BF30-C568EBBFB804}" presName="FourConn_1-2" presStyleLbl="fgAccFollowNode1" presStyleIdx="0" presStyleCnt="3" custAng="10800000" custLinFactX="100000" custLinFactNeighborX="102569" custLinFactNeighborY="6237">
        <dgm:presLayoutVars>
          <dgm:bulletEnabled val="1"/>
        </dgm:presLayoutVars>
      </dgm:prSet>
      <dgm:spPr/>
      <dgm:t>
        <a:bodyPr/>
        <a:lstStyle/>
        <a:p>
          <a:endParaRPr lang="en-US"/>
        </a:p>
      </dgm:t>
    </dgm:pt>
    <dgm:pt modelId="{63B665B8-1D30-4F70-9726-D3484FC6557A}" type="pres">
      <dgm:prSet presAssocID="{1F9F10AA-7FB0-45A4-BF30-C568EBBFB804}" presName="FourConn_2-3" presStyleLbl="fgAccFollowNode1" presStyleIdx="1" presStyleCnt="3" custAng="10800000" custLinFactNeighborX="47901" custLinFactNeighborY="-9102">
        <dgm:presLayoutVars>
          <dgm:bulletEnabled val="1"/>
        </dgm:presLayoutVars>
      </dgm:prSet>
      <dgm:spPr/>
      <dgm:t>
        <a:bodyPr/>
        <a:lstStyle/>
        <a:p>
          <a:endParaRPr lang="en-US"/>
        </a:p>
      </dgm:t>
    </dgm:pt>
    <dgm:pt modelId="{040B1CCE-3565-4BB1-B3DA-5530714A9DBA}" type="pres">
      <dgm:prSet presAssocID="{1F9F10AA-7FB0-45A4-BF30-C568EBBFB804}" presName="FourConn_3-4" presStyleLbl="fgAccFollowNode1" presStyleIdx="2" presStyleCnt="3" custAng="10800000" custLinFactNeighborX="-96492" custLinFactNeighborY="22029">
        <dgm:presLayoutVars>
          <dgm:bulletEnabled val="1"/>
        </dgm:presLayoutVars>
      </dgm:prSet>
      <dgm:spPr/>
      <dgm:t>
        <a:bodyPr/>
        <a:lstStyle/>
        <a:p>
          <a:endParaRPr lang="en-US"/>
        </a:p>
      </dgm:t>
    </dgm:pt>
    <dgm:pt modelId="{48C44C64-65B5-4F77-A590-C1A460B3BDB4}" type="pres">
      <dgm:prSet presAssocID="{1F9F10AA-7FB0-45A4-BF30-C568EBBFB804}" presName="FourNodes_1_text" presStyleLbl="node1" presStyleIdx="3" presStyleCnt="4">
        <dgm:presLayoutVars>
          <dgm:bulletEnabled val="1"/>
        </dgm:presLayoutVars>
      </dgm:prSet>
      <dgm:spPr/>
      <dgm:t>
        <a:bodyPr/>
        <a:lstStyle/>
        <a:p>
          <a:endParaRPr lang="en-US"/>
        </a:p>
      </dgm:t>
    </dgm:pt>
    <dgm:pt modelId="{5135D084-0436-497B-9D04-3A830856784B}" type="pres">
      <dgm:prSet presAssocID="{1F9F10AA-7FB0-45A4-BF30-C568EBBFB804}" presName="FourNodes_2_text" presStyleLbl="node1" presStyleIdx="3" presStyleCnt="4">
        <dgm:presLayoutVars>
          <dgm:bulletEnabled val="1"/>
        </dgm:presLayoutVars>
      </dgm:prSet>
      <dgm:spPr/>
      <dgm:t>
        <a:bodyPr/>
        <a:lstStyle/>
        <a:p>
          <a:endParaRPr lang="en-US"/>
        </a:p>
      </dgm:t>
    </dgm:pt>
    <dgm:pt modelId="{BD4F8EC9-7A3C-4835-A4A6-867371B8B1F8}" type="pres">
      <dgm:prSet presAssocID="{1F9F10AA-7FB0-45A4-BF30-C568EBBFB804}" presName="FourNodes_3_text" presStyleLbl="node1" presStyleIdx="3" presStyleCnt="4">
        <dgm:presLayoutVars>
          <dgm:bulletEnabled val="1"/>
        </dgm:presLayoutVars>
      </dgm:prSet>
      <dgm:spPr/>
      <dgm:t>
        <a:bodyPr/>
        <a:lstStyle/>
        <a:p>
          <a:endParaRPr lang="en-US"/>
        </a:p>
      </dgm:t>
    </dgm:pt>
    <dgm:pt modelId="{E2BAEB8C-8190-4C4B-9F88-68DE6F9998B1}" type="pres">
      <dgm:prSet presAssocID="{1F9F10AA-7FB0-45A4-BF30-C568EBBFB804}" presName="FourNodes_4_text" presStyleLbl="node1" presStyleIdx="3" presStyleCnt="4">
        <dgm:presLayoutVars>
          <dgm:bulletEnabled val="1"/>
        </dgm:presLayoutVars>
      </dgm:prSet>
      <dgm:spPr/>
      <dgm:t>
        <a:bodyPr/>
        <a:lstStyle/>
        <a:p>
          <a:endParaRPr lang="en-US"/>
        </a:p>
      </dgm:t>
    </dgm:pt>
  </dgm:ptLst>
  <dgm:cxnLst>
    <dgm:cxn modelId="{B3FAFA8C-C535-4A63-9014-96B642BD9E86}" srcId="{62C8547E-20A4-4B30-923A-1B5380DE20F6}" destId="{CD5515F7-25D4-42B6-BC30-8B1F56F1322B}" srcOrd="1" destOrd="0" parTransId="{668EA37B-9040-4E88-9097-61B7A74CDB65}" sibTransId="{CA48CAC6-79E4-43EA-8EFE-BF003A6D1332}"/>
    <dgm:cxn modelId="{65BF8C1A-D3BA-49DF-BE1D-AF6DA4D7B04B}" type="presOf" srcId="{5FF02430-2815-4187-89AF-5E88E30D7DC0}" destId="{703FEF44-573D-41DF-8525-084D966DEB77}" srcOrd="0" destOrd="0" presId="urn:microsoft.com/office/officeart/2005/8/layout/vProcess5"/>
    <dgm:cxn modelId="{5C5730AE-5C70-430E-AE25-4202A89E6FF8}" srcId="{1F9F10AA-7FB0-45A4-BF30-C568EBBFB804}" destId="{F6A8E183-7E1D-4456-A6CA-FDEFDF8E5470}" srcOrd="2" destOrd="0" parTransId="{F9CAEF82-B8CB-4EC2-8E32-E558E071ACDD}" sibTransId="{264C2635-6F82-4CBD-98E8-094126C02A5B}"/>
    <dgm:cxn modelId="{AD2935E7-4FAE-433D-B4F2-BE4F3C7DD38C}" srcId="{1F9F10AA-7FB0-45A4-BF30-C568EBBFB804}" destId="{5FF02430-2815-4187-89AF-5E88E30D7DC0}" srcOrd="1" destOrd="0" parTransId="{258D8604-B85B-4E7A-BAD4-5FA1171A7ED9}" sibTransId="{D217A768-7D56-4099-85FE-95706777BBB7}"/>
    <dgm:cxn modelId="{43E8E3EA-89C3-47D1-9B96-759B4D4F210F}" type="presOf" srcId="{47E2693E-AED1-4A81-8F9F-6BF6015FDFE8}" destId="{703FEF44-573D-41DF-8525-084D966DEB77}" srcOrd="0" destOrd="2" presId="urn:microsoft.com/office/officeart/2005/8/layout/vProcess5"/>
    <dgm:cxn modelId="{29AD439E-5E92-4478-B62E-202139F10991}" type="presOf" srcId="{62C8547E-20A4-4B30-923A-1B5380DE20F6}" destId="{4CEE23FF-72D6-4C16-AC4A-7CD5BC250F80}" srcOrd="0" destOrd="0" presId="urn:microsoft.com/office/officeart/2005/8/layout/vProcess5"/>
    <dgm:cxn modelId="{8EAC5353-889C-4FAF-A786-75E3C7074548}" type="presOf" srcId="{3BACC48D-8D66-4564-81A7-FEAE7A62E00C}" destId="{E2BAEB8C-8190-4C4B-9F88-68DE6F9998B1}" srcOrd="1" destOrd="1" presId="urn:microsoft.com/office/officeart/2005/8/layout/vProcess5"/>
    <dgm:cxn modelId="{5187BD09-059C-4D57-B45F-14D598713AB9}" type="presOf" srcId="{3BACC48D-8D66-4564-81A7-FEAE7A62E00C}" destId="{4CEE23FF-72D6-4C16-AC4A-7CD5BC250F80}" srcOrd="0" destOrd="1" presId="urn:microsoft.com/office/officeart/2005/8/layout/vProcess5"/>
    <dgm:cxn modelId="{BFBDEF12-F2C6-4898-A659-69371F3CFE06}" type="presOf" srcId="{47E2693E-AED1-4A81-8F9F-6BF6015FDFE8}" destId="{5135D084-0436-497B-9D04-3A830856784B}" srcOrd="1" destOrd="2" presId="urn:microsoft.com/office/officeart/2005/8/layout/vProcess5"/>
    <dgm:cxn modelId="{86ADE5AB-A755-49E1-838E-F05998F6E85A}" srcId="{1F9F10AA-7FB0-45A4-BF30-C568EBBFB804}" destId="{16896884-21BD-4F54-8261-7589104F4296}" srcOrd="0" destOrd="0" parTransId="{FBD00EDF-A043-40EB-907D-26137A22AD10}" sibTransId="{6C03D90F-76EE-4658-9471-C24BDDB70D43}"/>
    <dgm:cxn modelId="{E388A548-BF71-47E1-AB43-67892495B263}" type="presOf" srcId="{CD5515F7-25D4-42B6-BC30-8B1F56F1322B}" destId="{E2BAEB8C-8190-4C4B-9F88-68DE6F9998B1}" srcOrd="1" destOrd="2" presId="urn:microsoft.com/office/officeart/2005/8/layout/vProcess5"/>
    <dgm:cxn modelId="{8AFB362D-6B20-4CD7-B3D3-93C143D257F5}" type="presOf" srcId="{16896884-21BD-4F54-8261-7589104F4296}" destId="{D952B573-F0BA-4479-9A94-F5C968CC779F}" srcOrd="0" destOrd="0" presId="urn:microsoft.com/office/officeart/2005/8/layout/vProcess5"/>
    <dgm:cxn modelId="{4B8B911B-1A36-4380-8B8C-43836746BD02}" type="presOf" srcId="{D217A768-7D56-4099-85FE-95706777BBB7}" destId="{63B665B8-1D30-4F70-9726-D3484FC6557A}" srcOrd="0" destOrd="0" presId="urn:microsoft.com/office/officeart/2005/8/layout/vProcess5"/>
    <dgm:cxn modelId="{E6D2E9E4-2796-408A-A3D5-ECD0A05B445C}" srcId="{62C8547E-20A4-4B30-923A-1B5380DE20F6}" destId="{3BACC48D-8D66-4564-81A7-FEAE7A62E00C}" srcOrd="0" destOrd="0" parTransId="{8B3A6C32-FB74-4A55-99BC-5BAE4BFE9194}" sibTransId="{C00C1699-042F-47AA-9ECB-5B8B53F8B1B6}"/>
    <dgm:cxn modelId="{8ED63FE7-A287-4DD4-8491-AABDBF205052}" srcId="{F6A8E183-7E1D-4456-A6CA-FDEFDF8E5470}" destId="{72CC361D-A8C4-4C53-80EF-53F0CC7ADF23}" srcOrd="1" destOrd="0" parTransId="{326905C0-F0A4-45D4-942D-F24A9F6AF508}" sibTransId="{5CC8B16C-5780-4801-BEC4-F17126971D25}"/>
    <dgm:cxn modelId="{37D80FB5-1699-4D61-8FF4-91A226597AC5}" srcId="{5FF02430-2815-4187-89AF-5E88E30D7DC0}" destId="{47E2693E-AED1-4A81-8F9F-6BF6015FDFE8}" srcOrd="1" destOrd="0" parTransId="{EA7B1001-CE21-46B8-A610-3207B9A3FB72}" sibTransId="{BEDFF7ED-9C01-4F73-AF43-FB5200C059C7}"/>
    <dgm:cxn modelId="{63C7D13A-CE44-4B06-AB2A-10D0136973F9}" srcId="{5FF02430-2815-4187-89AF-5E88E30D7DC0}" destId="{04B49DFE-B703-4B03-A3EC-3DB5DEF288CC}" srcOrd="0" destOrd="0" parTransId="{086CFE58-A9C1-4791-A3A1-59C59BEDB2BE}" sibTransId="{AD183169-EAAB-4B3E-9E3D-07F977FCDD9E}"/>
    <dgm:cxn modelId="{020F5E2F-AABD-4684-BA17-581A91036657}" type="presOf" srcId="{CD5515F7-25D4-42B6-BC30-8B1F56F1322B}" destId="{4CEE23FF-72D6-4C16-AC4A-7CD5BC250F80}" srcOrd="0" destOrd="2" presId="urn:microsoft.com/office/officeart/2005/8/layout/vProcess5"/>
    <dgm:cxn modelId="{ACEB08D6-C7F7-4BAA-96BB-48103E92B4CB}" type="presOf" srcId="{62C8547E-20A4-4B30-923A-1B5380DE20F6}" destId="{E2BAEB8C-8190-4C4B-9F88-68DE6F9998B1}" srcOrd="1" destOrd="0" presId="urn:microsoft.com/office/officeart/2005/8/layout/vProcess5"/>
    <dgm:cxn modelId="{7959B85F-071D-46CC-B68B-F5D6F252F82A}" type="presOf" srcId="{F6A8E183-7E1D-4456-A6CA-FDEFDF8E5470}" destId="{1699B4D4-3DA0-4CE5-9A78-F24C9860EE39}" srcOrd="0" destOrd="0" presId="urn:microsoft.com/office/officeart/2005/8/layout/vProcess5"/>
    <dgm:cxn modelId="{33818701-ACC7-4E3E-881A-7B9CF1F86A41}" type="presOf" srcId="{B330DF0C-1DED-434F-AF4E-59E76DD395FE}" destId="{1699B4D4-3DA0-4CE5-9A78-F24C9860EE39}" srcOrd="0" destOrd="1" presId="urn:microsoft.com/office/officeart/2005/8/layout/vProcess5"/>
    <dgm:cxn modelId="{CD49377E-0937-4254-83B3-57FE3F3FB1DA}" srcId="{F6A8E183-7E1D-4456-A6CA-FDEFDF8E5470}" destId="{B330DF0C-1DED-434F-AF4E-59E76DD395FE}" srcOrd="0" destOrd="0" parTransId="{75FCDF61-D726-4C0B-A6B1-B1E01560236C}" sibTransId="{A7DD852B-5050-4687-B4B6-A991F42F5211}"/>
    <dgm:cxn modelId="{C201C9DC-2A1C-4521-910E-6220BD6D4693}" type="presOf" srcId="{B330DF0C-1DED-434F-AF4E-59E76DD395FE}" destId="{BD4F8EC9-7A3C-4835-A4A6-867371B8B1F8}" srcOrd="1" destOrd="1" presId="urn:microsoft.com/office/officeart/2005/8/layout/vProcess5"/>
    <dgm:cxn modelId="{2B00EE47-CD38-48E9-8BC2-11D733830017}" type="presOf" srcId="{04B49DFE-B703-4B03-A3EC-3DB5DEF288CC}" destId="{703FEF44-573D-41DF-8525-084D966DEB77}" srcOrd="0" destOrd="1" presId="urn:microsoft.com/office/officeart/2005/8/layout/vProcess5"/>
    <dgm:cxn modelId="{00285989-BA08-464D-ADFB-C6AD92550AF4}" type="presOf" srcId="{5FF02430-2815-4187-89AF-5E88E30D7DC0}" destId="{5135D084-0436-497B-9D04-3A830856784B}" srcOrd="1" destOrd="0" presId="urn:microsoft.com/office/officeart/2005/8/layout/vProcess5"/>
    <dgm:cxn modelId="{1BB8CA53-E563-44D2-AA3C-D53CBC05ABB6}" type="presOf" srcId="{16896884-21BD-4F54-8261-7589104F4296}" destId="{48C44C64-65B5-4F77-A590-C1A460B3BDB4}" srcOrd="1" destOrd="0" presId="urn:microsoft.com/office/officeart/2005/8/layout/vProcess5"/>
    <dgm:cxn modelId="{48AF7A26-FB8D-4FBE-A0D4-94E4BC262E0A}" type="presOf" srcId="{72CC361D-A8C4-4C53-80EF-53F0CC7ADF23}" destId="{1699B4D4-3DA0-4CE5-9A78-F24C9860EE39}" srcOrd="0" destOrd="2" presId="urn:microsoft.com/office/officeart/2005/8/layout/vProcess5"/>
    <dgm:cxn modelId="{38542710-C184-4A7D-ADFD-295237FADA09}" type="presOf" srcId="{264C2635-6F82-4CBD-98E8-094126C02A5B}" destId="{040B1CCE-3565-4BB1-B3DA-5530714A9DBA}" srcOrd="0" destOrd="0" presId="urn:microsoft.com/office/officeart/2005/8/layout/vProcess5"/>
    <dgm:cxn modelId="{8A9A5115-E47A-403B-87AB-1BCB29CFE554}" type="presOf" srcId="{F6A8E183-7E1D-4456-A6CA-FDEFDF8E5470}" destId="{BD4F8EC9-7A3C-4835-A4A6-867371B8B1F8}" srcOrd="1" destOrd="0" presId="urn:microsoft.com/office/officeart/2005/8/layout/vProcess5"/>
    <dgm:cxn modelId="{18826BDA-333D-43CE-AE53-B059BED62F06}" type="presOf" srcId="{6C03D90F-76EE-4658-9471-C24BDDB70D43}" destId="{C89DD5CE-5A7A-4C05-964E-CD5221DA9D2E}" srcOrd="0" destOrd="0" presId="urn:microsoft.com/office/officeart/2005/8/layout/vProcess5"/>
    <dgm:cxn modelId="{DF8147F4-BD4F-439A-8EBA-6E54FC3FEE2B}" type="presOf" srcId="{1F9F10AA-7FB0-45A4-BF30-C568EBBFB804}" destId="{CBFFBD54-D2D7-4768-BD91-289ABC31B2ED}" srcOrd="0" destOrd="0" presId="urn:microsoft.com/office/officeart/2005/8/layout/vProcess5"/>
    <dgm:cxn modelId="{ABA7FCB6-55D9-437C-8E86-C993A225FD17}" srcId="{1F9F10AA-7FB0-45A4-BF30-C568EBBFB804}" destId="{62C8547E-20A4-4B30-923A-1B5380DE20F6}" srcOrd="3" destOrd="0" parTransId="{95A2AC5A-8B5C-4CDA-9F6A-1C08B6309C6E}" sibTransId="{F43B1DCF-DEAA-4CB3-94B6-227000D765A2}"/>
    <dgm:cxn modelId="{1C3ADE3A-CCB1-4D6D-BFF5-11668150E240}" type="presOf" srcId="{72CC361D-A8C4-4C53-80EF-53F0CC7ADF23}" destId="{BD4F8EC9-7A3C-4835-A4A6-867371B8B1F8}" srcOrd="1" destOrd="2" presId="urn:microsoft.com/office/officeart/2005/8/layout/vProcess5"/>
    <dgm:cxn modelId="{1A57B6D7-1BB9-4419-A6BE-66D66DC6486D}" type="presOf" srcId="{04B49DFE-B703-4B03-A3EC-3DB5DEF288CC}" destId="{5135D084-0436-497B-9D04-3A830856784B}" srcOrd="1" destOrd="1" presId="urn:microsoft.com/office/officeart/2005/8/layout/vProcess5"/>
    <dgm:cxn modelId="{97F126C1-25FB-455A-AC42-0FE991A184BB}" type="presParOf" srcId="{CBFFBD54-D2D7-4768-BD91-289ABC31B2ED}" destId="{4E2ECB43-CB49-44EA-A07C-F1F74C7EC2D3}" srcOrd="0" destOrd="0" presId="urn:microsoft.com/office/officeart/2005/8/layout/vProcess5"/>
    <dgm:cxn modelId="{26DFE057-6E88-4E9B-9CFC-3E3C07FEC315}" type="presParOf" srcId="{CBFFBD54-D2D7-4768-BD91-289ABC31B2ED}" destId="{D952B573-F0BA-4479-9A94-F5C968CC779F}" srcOrd="1" destOrd="0" presId="urn:microsoft.com/office/officeart/2005/8/layout/vProcess5"/>
    <dgm:cxn modelId="{A3581254-9903-4B3E-89F6-5510AE01CE4E}" type="presParOf" srcId="{CBFFBD54-D2D7-4768-BD91-289ABC31B2ED}" destId="{703FEF44-573D-41DF-8525-084D966DEB77}" srcOrd="2" destOrd="0" presId="urn:microsoft.com/office/officeart/2005/8/layout/vProcess5"/>
    <dgm:cxn modelId="{700EA250-68E0-4F8E-8FD9-1C4539C66D55}" type="presParOf" srcId="{CBFFBD54-D2D7-4768-BD91-289ABC31B2ED}" destId="{1699B4D4-3DA0-4CE5-9A78-F24C9860EE39}" srcOrd="3" destOrd="0" presId="urn:microsoft.com/office/officeart/2005/8/layout/vProcess5"/>
    <dgm:cxn modelId="{D4C9FAFE-A54F-4521-A6CF-420E79C6375D}" type="presParOf" srcId="{CBFFBD54-D2D7-4768-BD91-289ABC31B2ED}" destId="{4CEE23FF-72D6-4C16-AC4A-7CD5BC250F80}" srcOrd="4" destOrd="0" presId="urn:microsoft.com/office/officeart/2005/8/layout/vProcess5"/>
    <dgm:cxn modelId="{B1EBBBE3-082F-4EC3-92BD-0348C49CAA24}" type="presParOf" srcId="{CBFFBD54-D2D7-4768-BD91-289ABC31B2ED}" destId="{C89DD5CE-5A7A-4C05-964E-CD5221DA9D2E}" srcOrd="5" destOrd="0" presId="urn:microsoft.com/office/officeart/2005/8/layout/vProcess5"/>
    <dgm:cxn modelId="{997DF060-C8B3-4C52-BA71-38C02AD9FFB9}" type="presParOf" srcId="{CBFFBD54-D2D7-4768-BD91-289ABC31B2ED}" destId="{63B665B8-1D30-4F70-9726-D3484FC6557A}" srcOrd="6" destOrd="0" presId="urn:microsoft.com/office/officeart/2005/8/layout/vProcess5"/>
    <dgm:cxn modelId="{6430FCFE-4C56-481A-A0C8-960D660E7550}" type="presParOf" srcId="{CBFFBD54-D2D7-4768-BD91-289ABC31B2ED}" destId="{040B1CCE-3565-4BB1-B3DA-5530714A9DBA}" srcOrd="7" destOrd="0" presId="urn:microsoft.com/office/officeart/2005/8/layout/vProcess5"/>
    <dgm:cxn modelId="{282E09D2-D67B-445A-A946-49BAB47434F4}" type="presParOf" srcId="{CBFFBD54-D2D7-4768-BD91-289ABC31B2ED}" destId="{48C44C64-65B5-4F77-A590-C1A460B3BDB4}" srcOrd="8" destOrd="0" presId="urn:microsoft.com/office/officeart/2005/8/layout/vProcess5"/>
    <dgm:cxn modelId="{8522A900-E4C5-40F8-ACEF-C763E0E64F64}" type="presParOf" srcId="{CBFFBD54-D2D7-4768-BD91-289ABC31B2ED}" destId="{5135D084-0436-497B-9D04-3A830856784B}" srcOrd="9" destOrd="0" presId="urn:microsoft.com/office/officeart/2005/8/layout/vProcess5"/>
    <dgm:cxn modelId="{4A07C444-7FDE-41AA-8750-A544FBE8311A}" type="presParOf" srcId="{CBFFBD54-D2D7-4768-BD91-289ABC31B2ED}" destId="{BD4F8EC9-7A3C-4835-A4A6-867371B8B1F8}" srcOrd="10" destOrd="0" presId="urn:microsoft.com/office/officeart/2005/8/layout/vProcess5"/>
    <dgm:cxn modelId="{1D2CE45D-64DA-4C87-9F7C-B355E40DDFDC}" type="presParOf" srcId="{CBFFBD54-D2D7-4768-BD91-289ABC31B2ED}" destId="{E2BAEB8C-8190-4C4B-9F88-68DE6F9998B1}"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EDBC2C-B378-4B12-BFBD-A9880B830DE7}" type="datetimeFigureOut">
              <a:rPr lang="en-US" smtClean="0"/>
              <a:pPr/>
              <a:t>5/29/2007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E362C8-BF09-45F1-B404-FD0D1EDB99C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12:13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E7941F9-D98E-433E-ABAC-7C5AA10FD3F0}"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57113A34-F02C-482E-A71D-24DA12762BF1}" type="slidenum">
              <a:rPr lang="en-US"/>
              <a:pPr/>
              <a:t>13</a:t>
            </a:fld>
            <a:endParaRPr lang="en-US"/>
          </a:p>
        </p:txBody>
      </p:sp>
      <p:sp>
        <p:nvSpPr>
          <p:cNvPr id="394242"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7675402-5524-4258-B5D8-947E91049347}"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36BB97E2-3BAF-4163-9BF0-0EF083EEDB62}" type="slidenum">
              <a:rPr lang="en-US"/>
              <a:pPr/>
              <a:t>14</a:t>
            </a:fld>
            <a:endParaRPr lang="en-US"/>
          </a:p>
        </p:txBody>
      </p:sp>
      <p:sp>
        <p:nvSpPr>
          <p:cNvPr id="395266"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4FE9112-283C-4552-BC5F-494E02829DB3}"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2EF7ADE-9D42-456D-B1D0-85B7F1BAE29D}" type="slidenum">
              <a:rPr lang="en-US"/>
              <a:pPr/>
              <a:t>24</a:t>
            </a:fld>
            <a:endParaRPr lang="en-US"/>
          </a:p>
        </p:txBody>
      </p:sp>
      <p:sp>
        <p:nvSpPr>
          <p:cNvPr id="400386" name="Rectangle 2"/>
          <p:cNvSpPr>
            <a:spLocks noGrp="1" noRot="1" noChangeAspect="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350E8DA-6763-4E63-9B42-1FD009F157DF}"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3D66C89-20DF-47C7-A779-C4202C12C5D1}" type="slidenum">
              <a:rPr lang="en-US"/>
              <a:pPr/>
              <a:t>25</a:t>
            </a:fld>
            <a:endParaRPr lang="en-US"/>
          </a:p>
        </p:txBody>
      </p:sp>
      <p:sp>
        <p:nvSpPr>
          <p:cNvPr id="399362"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A5F15F3-D151-4BCF-926E-5B637274F125}"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64A64394-446C-45D9-98C7-32DE605B5F8D}" type="slidenum">
              <a:rPr lang="en-US"/>
              <a:pPr/>
              <a:t>26</a:t>
            </a:fld>
            <a:endParaRPr lang="en-US"/>
          </a:p>
        </p:txBody>
      </p:sp>
      <p:sp>
        <p:nvSpPr>
          <p:cNvPr id="286722"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fontScale="62500" lnSpcReduction="20000"/>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B62BC0B-B389-497A-AFA9-D0DB87D18AD5}" type="datetime8">
              <a:rPr lang="en-US"/>
              <a:pPr/>
              <a:t>5/29/2007 12:14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72AED1A3-7337-4170-B18C-EBDE9E9370AD}" type="slidenum">
              <a:rPr lang="en-US"/>
              <a:pPr/>
              <a:t>27</a:t>
            </a:fld>
            <a:endParaRPr lang="en-US"/>
          </a:p>
        </p:txBody>
      </p:sp>
      <p:sp>
        <p:nvSpPr>
          <p:cNvPr id="402434" name="Rectangle 2"/>
          <p:cNvSpPr>
            <a:spLocks noGrp="1" noRot="1" noChangeAspec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069C76-3344-4003-90DD-206E51D2DC2F}" type="datetime8">
              <a:rPr lang="en-US"/>
              <a:pPr/>
              <a:t>5/29/2007 12:13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22B69C95-3C3F-423D-A205-F0898337A23D}" type="slidenum">
              <a:rPr lang="en-US"/>
              <a:pPr/>
              <a:t>7</a:t>
            </a:fld>
            <a:endParaRPr lang="en-US"/>
          </a:p>
        </p:txBody>
      </p:sp>
      <p:sp>
        <p:nvSpPr>
          <p:cNvPr id="393218"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A6F9F7D-0C70-4432-B26C-AA477EC3C886}" type="datetime8">
              <a:rPr lang="en-US"/>
              <a:pPr/>
              <a:t>5/29/2007 12:13 PM</a:t>
            </a:fld>
            <a:endParaRPr lang="en-US"/>
          </a:p>
        </p:txBody>
      </p:sp>
      <p:sp>
        <p:nvSpPr>
          <p:cNvPr id="5"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B47C045A-B654-4AD8-964F-85150E694B86}" type="slidenum">
              <a:rPr lang="en-US"/>
              <a:pPr/>
              <a:t>8</a:t>
            </a:fld>
            <a:endParaRPr lang="en-US"/>
          </a:p>
        </p:txBody>
      </p:sp>
      <p:sp>
        <p:nvSpPr>
          <p:cNvPr id="413698"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669" r:id="rId11"/>
    <p:sldLayoutId id="2147483670" r:id="rId12"/>
    <p:sldLayoutId id="2147483695" r:id="rId13"/>
    <p:sldLayoutId id="2147483696" r:id="rId14"/>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7"/>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8"/>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8"/>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8"/>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8"/>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msdn.microsoft.com/library/default.asp?url=/library/en-us/directshow/htm/introductiontodirectshow.asp"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Windows TV Architecture And Roadmap</a:t>
            </a:r>
            <a:endParaRPr lang="en-US" dirty="0"/>
          </a:p>
        </p:txBody>
      </p:sp>
      <p:sp>
        <p:nvSpPr>
          <p:cNvPr id="3" name="Subtitle 2"/>
          <p:cNvSpPr>
            <a:spLocks noGrp="1"/>
          </p:cNvSpPr>
          <p:nvPr>
            <p:ph type="subTitle" idx="1"/>
          </p:nvPr>
        </p:nvSpPr>
        <p:spPr>
          <a:xfrm>
            <a:off x="727606" y="4334075"/>
            <a:ext cx="7692761" cy="1846659"/>
          </a:xfrm>
        </p:spPr>
        <p:txBody>
          <a:bodyPr/>
          <a:lstStyle/>
          <a:p>
            <a:r>
              <a:rPr lang="en-US" dirty="0" smtClean="0"/>
              <a:t>Mike Morrison</a:t>
            </a:r>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27013"/>
            <a:ext cx="8369300" cy="1218795"/>
          </a:xfrm>
          <a:noFill/>
          <a:ln w="9525">
            <a:noFill/>
            <a:miter lim="800000"/>
            <a:headEnd/>
            <a:tailEnd/>
          </a:ln>
        </p:spPr>
        <p:txBody>
          <a:bodyPr vert="horz" wrap="square" lIns="0" tIns="0" rIns="0" bIns="0" numCol="1" anchor="t" anchorCtr="0" compatLnSpc="1">
            <a:prstTxWarp prst="textNoShape">
              <a:avLst/>
            </a:prstTxWarp>
            <a:spAutoFit/>
          </a:bodyPr>
          <a:lstStyle/>
          <a:p>
            <a:r>
              <a:rPr sz="4400" smtClean="0"/>
              <a:t>Windows Logo Program For Broadcast Recievers</a:t>
            </a:r>
            <a:endParaRPr sz="4400"/>
          </a:p>
        </p:txBody>
      </p:sp>
      <p:sp>
        <p:nvSpPr>
          <p:cNvPr id="3" name="Content Placeholder 2"/>
          <p:cNvSpPr>
            <a:spLocks noGrp="1"/>
          </p:cNvSpPr>
          <p:nvPr>
            <p:ph idx="1"/>
          </p:nvPr>
        </p:nvSpPr>
        <p:spPr>
          <a:xfrm>
            <a:off x="387350" y="1901825"/>
            <a:ext cx="8380412" cy="3931333"/>
          </a:xfrm>
        </p:spPr>
        <p:txBody>
          <a:bodyPr/>
          <a:lstStyle/>
          <a:p>
            <a:r>
              <a:rPr lang="en-US" sz="2400" dirty="0" smtClean="0"/>
              <a:t>The Broadcast Receiver Category in the Windows Logo Program and Kit will be broken into new subcategories focusing on Broadcast Standards</a:t>
            </a:r>
          </a:p>
          <a:p>
            <a:pPr lvl="1"/>
            <a:r>
              <a:rPr lang="en-US" sz="2000" dirty="0" smtClean="0"/>
              <a:t>Insures each logo requirement is applicable to the specific hardware and target market</a:t>
            </a:r>
          </a:p>
          <a:p>
            <a:pPr lvl="1"/>
            <a:r>
              <a:rPr lang="en-US" sz="2000" dirty="0" smtClean="0"/>
              <a:t>Allows us to remove many of the manual steps in the existing logo test suite reducing the overhead in running the logo tests  </a:t>
            </a:r>
          </a:p>
          <a:p>
            <a:r>
              <a:rPr lang="en-US" sz="2400" dirty="0" smtClean="0"/>
              <a:t>New Logo Program “Broadcast Receiver” Categories</a:t>
            </a:r>
          </a:p>
          <a:p>
            <a:pPr lvl="1"/>
            <a:r>
              <a:rPr lang="en-US" sz="2000" dirty="0" smtClean="0"/>
              <a:t>NTSC, ATSC, DVB_T, PAL, ISDB-T*, NTSC_M_J, Etc…</a:t>
            </a:r>
          </a:p>
          <a:p>
            <a:pPr marL="804863" lvl="1" indent="-122238">
              <a:buNone/>
            </a:pPr>
            <a:r>
              <a:rPr lang="en-US" sz="1400" dirty="0" smtClean="0"/>
              <a:t>* For unsupported Broadcast Standards, only the Driver Reliability Tests </a:t>
            </a:r>
            <a:br>
              <a:rPr lang="en-US" sz="1400" dirty="0" smtClean="0"/>
            </a:br>
            <a:r>
              <a:rPr lang="en-US" sz="1400" dirty="0" smtClean="0"/>
              <a:t>under the Unclassified program will be </a:t>
            </a:r>
            <a:r>
              <a:rPr lang="en-US" sz="1400" dirty="0" err="1" smtClean="0"/>
              <a:t>required.z</a:t>
            </a:r>
            <a:endParaRPr lang="en-US" sz="14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smtClean="0"/>
              <a:t>Moving Forward With The Windows TV Ecosystem</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The Worldwide Move To Digital</a:t>
            </a:r>
            <a:endParaRPr lang="en-US" sz="4400" dirty="0"/>
          </a:p>
        </p:txBody>
      </p:sp>
      <p:sp>
        <p:nvSpPr>
          <p:cNvPr id="3" name="Content Placeholder 2"/>
          <p:cNvSpPr>
            <a:spLocks noGrp="1"/>
          </p:cNvSpPr>
          <p:nvPr>
            <p:ph idx="1"/>
          </p:nvPr>
        </p:nvSpPr>
        <p:spPr>
          <a:xfrm>
            <a:off x="387350" y="1420813"/>
            <a:ext cx="8380412" cy="5237331"/>
          </a:xfrm>
        </p:spPr>
        <p:txBody>
          <a:bodyPr/>
          <a:lstStyle/>
          <a:p>
            <a:pPr marL="457200" indent="-457200"/>
            <a:r>
              <a:rPr lang="en-US" sz="2800" dirty="0" smtClean="0"/>
              <a:t>Analog content sources are still relevant </a:t>
            </a:r>
          </a:p>
          <a:p>
            <a:pPr marL="457200" indent="-457200"/>
            <a:r>
              <a:rPr lang="en-US" sz="2800" dirty="0" smtClean="0"/>
              <a:t>Digital TV is increasingly important </a:t>
            </a:r>
          </a:p>
          <a:p>
            <a:pPr marL="742950" lvl="1" indent="-341313"/>
            <a:r>
              <a:rPr lang="en-US" sz="2400" dirty="0" smtClean="0"/>
              <a:t>Content</a:t>
            </a:r>
          </a:p>
          <a:p>
            <a:pPr marL="1023938" lvl="2" indent="-280988"/>
            <a:r>
              <a:rPr lang="en-US" sz="2000" dirty="0" smtClean="0"/>
              <a:t>Larger quantity and variety of digital services</a:t>
            </a:r>
          </a:p>
          <a:p>
            <a:pPr marL="1023938" lvl="2" indent="-280988"/>
            <a:r>
              <a:rPr lang="en-US" sz="2000" dirty="0" smtClean="0"/>
              <a:t>Premium content (HBO, Showtime, etc.)</a:t>
            </a:r>
          </a:p>
          <a:p>
            <a:pPr marL="1023938" lvl="2" indent="-280988"/>
            <a:r>
              <a:rPr lang="en-US" sz="2000" dirty="0" smtClean="0"/>
              <a:t>High definition audio and video</a:t>
            </a:r>
          </a:p>
          <a:p>
            <a:pPr marL="742950" lvl="1" indent="-341313"/>
            <a:r>
              <a:rPr lang="en-US" sz="2400" dirty="0" smtClean="0"/>
              <a:t>Analog switch-off</a:t>
            </a:r>
          </a:p>
          <a:p>
            <a:pPr marL="1023938" lvl="2" indent="-280988"/>
            <a:r>
              <a:rPr lang="en-US" sz="2000" dirty="0" smtClean="0"/>
              <a:t>Motivated by better use of limited bandwidth</a:t>
            </a:r>
          </a:p>
          <a:p>
            <a:pPr marL="1023938" lvl="2" indent="-280988"/>
            <a:r>
              <a:rPr lang="en-US" sz="2000" dirty="0" smtClean="0"/>
              <a:t>Transition schedules are set for many countries</a:t>
            </a:r>
          </a:p>
          <a:p>
            <a:pPr marL="1023938" lvl="2" indent="-280988"/>
            <a:r>
              <a:rPr lang="en-US" sz="2000" dirty="0" smtClean="0"/>
              <a:t>Full deployment already underway in some places</a:t>
            </a:r>
          </a:p>
          <a:p>
            <a:pPr marL="457200" indent="-457200"/>
            <a:r>
              <a:rPr lang="en-US" sz="2800" dirty="0" smtClean="0"/>
              <a:t>We have made progress with ATSC and </a:t>
            </a:r>
            <a:br>
              <a:rPr lang="en-US" sz="2800" dirty="0" smtClean="0"/>
            </a:br>
            <a:r>
              <a:rPr lang="en-US" sz="2800" dirty="0" smtClean="0"/>
              <a:t>DVB-T, but there’s more to do…</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382588" y="228600"/>
            <a:ext cx="8380412" cy="1218795"/>
          </a:xfrm>
          <a:noFill/>
          <a:ln w="9525">
            <a:noFill/>
            <a:miter lim="800000"/>
            <a:headEnd/>
            <a:tailEnd/>
          </a:ln>
        </p:spPr>
        <p:txBody>
          <a:bodyPr vert="horz" wrap="square" lIns="0" tIns="0" rIns="0" bIns="0" numCol="1" anchor="t" anchorCtr="0" compatLnSpc="1">
            <a:prstTxWarp prst="textNoShape">
              <a:avLst/>
            </a:prstTxWarp>
            <a:spAutoFit/>
          </a:bodyPr>
          <a:lstStyle/>
          <a:p>
            <a:r>
              <a:rPr sz="4400" smtClean="0"/>
              <a:t>Challenges For Digital TV On The PC</a:t>
            </a:r>
            <a:br>
              <a:rPr sz="4400" smtClean="0"/>
            </a:br>
            <a:endParaRPr sz="4400" smtClean="0"/>
          </a:p>
        </p:txBody>
      </p:sp>
      <p:sp>
        <p:nvSpPr>
          <p:cNvPr id="380931" name="Rectangle 3"/>
          <p:cNvSpPr>
            <a:spLocks noGrp="1" noChangeArrowheads="1"/>
          </p:cNvSpPr>
          <p:nvPr>
            <p:ph idx="1"/>
          </p:nvPr>
        </p:nvSpPr>
        <p:spPr>
          <a:xfrm>
            <a:off x="387350" y="1420813"/>
            <a:ext cx="8401050" cy="5019323"/>
          </a:xfrm>
        </p:spPr>
        <p:txBody>
          <a:bodyPr/>
          <a:lstStyle/>
          <a:p>
            <a:r>
              <a:rPr lang="en-US" sz="2800" dirty="0"/>
              <a:t>End to end content protection and </a:t>
            </a:r>
            <a:r>
              <a:rPr lang="en-US" sz="2800" dirty="0" smtClean="0"/>
              <a:t>Digital Rights Management </a:t>
            </a:r>
            <a:r>
              <a:rPr lang="en-US" sz="2800" dirty="0"/>
              <a:t>is becoming </a:t>
            </a:r>
            <a:r>
              <a:rPr lang="en-US" sz="2800" dirty="0" smtClean="0"/>
              <a:t>the </a:t>
            </a:r>
            <a:r>
              <a:rPr lang="en-US" sz="2800" dirty="0"/>
              <a:t>requirement:</a:t>
            </a:r>
          </a:p>
          <a:p>
            <a:pPr marL="742950" lvl="1" indent="-355600"/>
            <a:r>
              <a:rPr lang="en-US" sz="2400" dirty="0" smtClean="0"/>
              <a:t>U.S. </a:t>
            </a:r>
            <a:r>
              <a:rPr lang="en-US" sz="2400" dirty="0"/>
              <a:t>Digital </a:t>
            </a:r>
            <a:r>
              <a:rPr lang="en-US" sz="2400" dirty="0" smtClean="0"/>
              <a:t>Cable (Bi-directional and Multi-stream)</a:t>
            </a:r>
            <a:endParaRPr lang="en-US" sz="2400" dirty="0"/>
          </a:p>
          <a:p>
            <a:pPr marL="742950" lvl="1" indent="-355600"/>
            <a:r>
              <a:rPr lang="en-US" sz="2400" dirty="0"/>
              <a:t>Japan ARIB ISDB-T/S</a:t>
            </a:r>
          </a:p>
          <a:p>
            <a:pPr marL="742950" lvl="1" indent="-355600"/>
            <a:r>
              <a:rPr lang="en-US" sz="2400" dirty="0"/>
              <a:t>Conditional Access (CA) protected content</a:t>
            </a:r>
          </a:p>
          <a:p>
            <a:pPr marL="742950" lvl="1" indent="-355600"/>
            <a:r>
              <a:rPr lang="en-US" sz="2400" dirty="0" smtClean="0"/>
              <a:t>U.S. </a:t>
            </a:r>
            <a:r>
              <a:rPr lang="en-US" sz="2400" dirty="0"/>
              <a:t>ATSC Broadcast Flag </a:t>
            </a:r>
            <a:r>
              <a:rPr lang="en-US" sz="2400" dirty="0" smtClean="0"/>
              <a:t>equivalents</a:t>
            </a:r>
            <a:endParaRPr lang="en-US" sz="2400" dirty="0"/>
          </a:p>
          <a:p>
            <a:r>
              <a:rPr lang="en-US" sz="2800" dirty="0"/>
              <a:t>Developing a common API </a:t>
            </a:r>
            <a:r>
              <a:rPr lang="en-US" sz="2800" dirty="0" smtClean="0"/>
              <a:t>and </a:t>
            </a:r>
            <a:br>
              <a:rPr lang="en-US" sz="2800" dirty="0" smtClean="0"/>
            </a:br>
            <a:r>
              <a:rPr lang="en-US" sz="2800" dirty="0" smtClean="0"/>
              <a:t>cryptography </a:t>
            </a:r>
            <a:r>
              <a:rPr lang="en-US" sz="2800" dirty="0"/>
              <a:t>solution</a:t>
            </a:r>
          </a:p>
          <a:p>
            <a:pPr marL="742950" lvl="1" indent="-355600"/>
            <a:r>
              <a:rPr lang="en-US" sz="2400" dirty="0"/>
              <a:t>Simplifies hardware development </a:t>
            </a:r>
          </a:p>
          <a:p>
            <a:pPr marL="742950" lvl="1" indent="-355600"/>
            <a:r>
              <a:rPr lang="en-US" sz="2400" dirty="0"/>
              <a:t>Simplifies software integration</a:t>
            </a:r>
          </a:p>
          <a:p>
            <a:pPr marL="742950" lvl="1" indent="-355600"/>
            <a:r>
              <a:rPr lang="en-US" sz="2400" dirty="0"/>
              <a:t>Enables worldwide solutions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3" name="Rectangle 5"/>
          <p:cNvSpPr>
            <a:spLocks noGrp="1" noChangeArrowheads="1"/>
          </p:cNvSpPr>
          <p:nvPr>
            <p:ph type="title"/>
          </p:nvPr>
        </p:nvSpPr>
        <p:spPr>
          <a:xfrm>
            <a:off x="387350" y="238125"/>
            <a:ext cx="8667750" cy="1218795"/>
          </a:xfrm>
        </p:spPr>
        <p:txBody>
          <a:bodyPr/>
          <a:lstStyle/>
          <a:p>
            <a:r>
              <a:rPr lang="en-US" sz="4400" dirty="0"/>
              <a:t>Protected Broadcast </a:t>
            </a:r>
            <a:r>
              <a:rPr lang="en-US" sz="4400" dirty="0" smtClean="0"/>
              <a:t>Driver Architecture (PBDA)</a:t>
            </a:r>
            <a:endParaRPr lang="en-US" sz="4400" dirty="0"/>
          </a:p>
        </p:txBody>
      </p:sp>
      <p:sp>
        <p:nvSpPr>
          <p:cNvPr id="288774" name="Rectangle 6"/>
          <p:cNvSpPr>
            <a:spLocks noGrp="1" noChangeArrowheads="1"/>
          </p:cNvSpPr>
          <p:nvPr>
            <p:ph idx="1"/>
          </p:nvPr>
        </p:nvSpPr>
        <p:spPr>
          <a:xfrm>
            <a:off x="390525" y="1876636"/>
            <a:ext cx="8369300" cy="4122667"/>
          </a:xfrm>
        </p:spPr>
        <p:txBody>
          <a:bodyPr/>
          <a:lstStyle/>
          <a:p>
            <a:pPr marL="347663" indent="-347663"/>
            <a:r>
              <a:rPr lang="en-US" sz="2400" dirty="0"/>
              <a:t>Features</a:t>
            </a:r>
          </a:p>
          <a:p>
            <a:pPr marL="631825" lvl="1" indent="-284163"/>
            <a:r>
              <a:rPr lang="en-US" sz="2000" dirty="0"/>
              <a:t>Extends Broadcast Driver Architecture (BDA)</a:t>
            </a:r>
          </a:p>
          <a:p>
            <a:pPr marL="631825" lvl="1" indent="-284163"/>
            <a:r>
              <a:rPr lang="en-US" sz="2000" dirty="0"/>
              <a:t>Protects content from the TV tuner to the operating system</a:t>
            </a:r>
          </a:p>
          <a:p>
            <a:pPr marL="631825" lvl="1" indent="-284163"/>
            <a:r>
              <a:rPr lang="en-US" sz="2000" dirty="0"/>
              <a:t>Standardizes crypto APIs</a:t>
            </a:r>
          </a:p>
          <a:p>
            <a:pPr marL="631825" lvl="1" indent="-284163"/>
            <a:r>
              <a:rPr lang="en-US" sz="2000" dirty="0"/>
              <a:t>Worldwide solution </a:t>
            </a:r>
          </a:p>
          <a:p>
            <a:pPr marL="860425" lvl="2" indent="-228600"/>
            <a:r>
              <a:rPr lang="en-US" sz="1800" dirty="0"/>
              <a:t>Broadcast standard and CA independent</a:t>
            </a:r>
          </a:p>
          <a:p>
            <a:pPr marL="631825" lvl="1" indent="-284163"/>
            <a:r>
              <a:rPr lang="en-US" sz="2000" dirty="0"/>
              <a:t>Uses industry-approved Windows Media DRM</a:t>
            </a:r>
          </a:p>
          <a:p>
            <a:pPr marL="347663" indent="-347663"/>
            <a:r>
              <a:rPr lang="en-US" sz="2400" dirty="0"/>
              <a:t>Device support</a:t>
            </a:r>
          </a:p>
          <a:p>
            <a:pPr marL="631825" lvl="1" indent="-284163"/>
            <a:r>
              <a:rPr lang="en-US" sz="2000" dirty="0" smtClean="0"/>
              <a:t>Internal devices </a:t>
            </a:r>
            <a:r>
              <a:rPr lang="en-US" sz="2000" dirty="0"/>
              <a:t>through </a:t>
            </a:r>
            <a:r>
              <a:rPr lang="en-US" sz="2000" dirty="0" smtClean="0"/>
              <a:t>Kernel Streaming (PCI/e)</a:t>
            </a:r>
          </a:p>
          <a:p>
            <a:pPr marL="631825" lvl="1" indent="-284163"/>
            <a:r>
              <a:rPr lang="en-US" sz="2000" dirty="0" smtClean="0"/>
              <a:t>External devices </a:t>
            </a:r>
            <a:r>
              <a:rPr lang="en-US" sz="2000" dirty="0"/>
              <a:t>through </a:t>
            </a:r>
            <a:r>
              <a:rPr lang="en-US" sz="2000" dirty="0" smtClean="0"/>
              <a:t>Internet Protocol (USB/TCP-IP)</a:t>
            </a:r>
            <a:endParaRPr lang="en-US" sz="2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227"/>
          <p:cNvSpPr>
            <a:spLocks noChangeArrowheads="1"/>
          </p:cNvSpPr>
          <p:nvPr/>
        </p:nvSpPr>
        <p:spPr bwMode="auto">
          <a:xfrm>
            <a:off x="3429000" y="1143000"/>
            <a:ext cx="5029200" cy="546734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pPr algn="ctr"/>
            <a:r>
              <a:rPr lang="en-US" sz="2800" dirty="0" smtClean="0">
                <a:solidFill>
                  <a:schemeClr val="tx1"/>
                </a:solidFill>
                <a:effectLst>
                  <a:outerShdw blurRad="38100" dist="38100" dir="2700000" algn="tl">
                    <a:srgbClr val="000000">
                      <a:alpha val="43137"/>
                    </a:srgbClr>
                  </a:outerShdw>
                </a:effectLst>
              </a:rPr>
              <a:t>BDA</a:t>
            </a:r>
            <a:endParaRPr lang="en-US" sz="2800" b="0" dirty="0">
              <a:solidFill>
                <a:schemeClr val="tx1"/>
              </a:solidFill>
              <a:effectLst>
                <a:outerShdw blurRad="38100" dist="38100" dir="2700000" algn="tl">
                  <a:srgbClr val="000000">
                    <a:alpha val="43137"/>
                  </a:srgbClr>
                </a:outerShdw>
              </a:effectLst>
            </a:endParaRPr>
          </a:p>
        </p:txBody>
      </p:sp>
      <p:sp>
        <p:nvSpPr>
          <p:cNvPr id="34" name="Rectangle 227"/>
          <p:cNvSpPr>
            <a:spLocks noChangeArrowheads="1"/>
          </p:cNvSpPr>
          <p:nvPr/>
        </p:nvSpPr>
        <p:spPr bwMode="auto">
          <a:xfrm>
            <a:off x="5105400" y="1676400"/>
            <a:ext cx="3048000" cy="464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t" anchorCtr="0"/>
          <a:lstStyle/>
          <a:p>
            <a:pPr algn="ctr"/>
            <a:r>
              <a:rPr lang="en-US" sz="2400" dirty="0" smtClean="0">
                <a:solidFill>
                  <a:schemeClr val="tx1"/>
                </a:solidFill>
                <a:effectLst>
                  <a:outerShdw blurRad="38100" dist="38100" dir="2700000" algn="tl">
                    <a:srgbClr val="000000">
                      <a:alpha val="43137"/>
                    </a:srgbClr>
                  </a:outerShdw>
                </a:effectLst>
              </a:rPr>
              <a:t>PBDA</a:t>
            </a:r>
            <a:endParaRPr lang="en-US" sz="2400"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Windows TV Driver Model</a:t>
            </a:r>
            <a:endParaRPr lang="en-US" dirty="0"/>
          </a:p>
        </p:txBody>
      </p:sp>
      <p:sp>
        <p:nvSpPr>
          <p:cNvPr id="19" name="Rectangle 227"/>
          <p:cNvSpPr>
            <a:spLocks noChangeArrowheads="1"/>
          </p:cNvSpPr>
          <p:nvPr/>
        </p:nvSpPr>
        <p:spPr bwMode="auto">
          <a:xfrm>
            <a:off x="533400" y="1676400"/>
            <a:ext cx="2667000" cy="4648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pPr algn="ctr"/>
            <a:r>
              <a:rPr lang="en-US" sz="2400" dirty="0" smtClean="0">
                <a:solidFill>
                  <a:schemeClr val="tx1"/>
                </a:solidFill>
                <a:effectLst>
                  <a:outerShdw blurRad="38100" dist="38100" dir="2700000" algn="tl">
                    <a:srgbClr val="000000">
                      <a:alpha val="43137"/>
                    </a:srgbClr>
                  </a:outerShdw>
                </a:effectLst>
              </a:rPr>
              <a:t>WDM</a:t>
            </a:r>
            <a:endParaRPr lang="en-US" sz="2400" b="0" dirty="0">
              <a:solidFill>
                <a:schemeClr val="tx1"/>
              </a:solidFill>
              <a:effectLst>
                <a:outerShdw blurRad="38100" dist="38100" dir="2700000" algn="tl">
                  <a:srgbClr val="000000">
                    <a:alpha val="43137"/>
                  </a:srgbClr>
                </a:outerShdw>
              </a:effectLst>
            </a:endParaRPr>
          </a:p>
        </p:txBody>
      </p:sp>
      <p:sp>
        <p:nvSpPr>
          <p:cNvPr id="25" name="Rectangle 233"/>
          <p:cNvSpPr>
            <a:spLocks noChangeArrowheads="1"/>
          </p:cNvSpPr>
          <p:nvPr/>
        </p:nvSpPr>
        <p:spPr bwMode="blackWhite">
          <a:xfrm>
            <a:off x="228600" y="5486400"/>
            <a:ext cx="8610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sz="2400" dirty="0" smtClean="0">
                <a:solidFill>
                  <a:schemeClr val="tx1"/>
                </a:solidFill>
                <a:effectLst>
                  <a:outerShdw blurRad="38100" dist="38100" dir="2700000" algn="tl">
                    <a:srgbClr val="000000">
                      <a:alpha val="43137"/>
                    </a:srgbClr>
                  </a:outerShdw>
                </a:effectLst>
              </a:rPr>
              <a:t>Tuner Device</a:t>
            </a:r>
            <a:endParaRPr lang="en-US" sz="2400" dirty="0">
              <a:solidFill>
                <a:schemeClr val="tx1"/>
              </a:solidFill>
              <a:effectLst>
                <a:outerShdw blurRad="38100" dist="38100" dir="2700000" algn="tl">
                  <a:srgbClr val="000000">
                    <a:alpha val="43137"/>
                  </a:srgbClr>
                </a:outerShdw>
              </a:effectLst>
            </a:endParaRPr>
          </a:p>
        </p:txBody>
      </p:sp>
      <p:sp>
        <p:nvSpPr>
          <p:cNvPr id="32" name="Rectangle 233"/>
          <p:cNvSpPr>
            <a:spLocks noChangeArrowheads="1"/>
          </p:cNvSpPr>
          <p:nvPr/>
        </p:nvSpPr>
        <p:spPr bwMode="blackWhite">
          <a:xfrm>
            <a:off x="228600" y="2209800"/>
            <a:ext cx="8610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sz="2400" dirty="0" smtClean="0">
                <a:solidFill>
                  <a:schemeClr val="tx1"/>
                </a:solidFill>
                <a:effectLst>
                  <a:outerShdw blurRad="38100" dist="38100" dir="2700000" algn="tl">
                    <a:srgbClr val="000000">
                      <a:alpha val="43137"/>
                    </a:srgbClr>
                  </a:outerShdw>
                </a:effectLst>
              </a:rPr>
              <a:t>Windows TV Interfaces</a:t>
            </a:r>
            <a:endParaRPr lang="en-US" sz="2400" dirty="0">
              <a:solidFill>
                <a:schemeClr val="tx1"/>
              </a:solidFill>
              <a:effectLst>
                <a:outerShdw blurRad="38100" dist="38100" dir="2700000" algn="tl">
                  <a:srgbClr val="000000">
                    <a:alpha val="43137"/>
                  </a:srgbClr>
                </a:outerShdw>
              </a:effectLst>
            </a:endParaRPr>
          </a:p>
        </p:txBody>
      </p:sp>
      <p:sp>
        <p:nvSpPr>
          <p:cNvPr id="27" name="Right Arrow 26"/>
          <p:cNvSpPr/>
          <p:nvPr/>
        </p:nvSpPr>
        <p:spPr bwMode="auto">
          <a:xfrm>
            <a:off x="4572000" y="3962400"/>
            <a:ext cx="3048000" cy="1600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Protected Digital</a:t>
            </a:r>
          </a:p>
        </p:txBody>
      </p:sp>
      <p:sp>
        <p:nvSpPr>
          <p:cNvPr id="26" name="Right Arrow 25"/>
          <p:cNvSpPr/>
          <p:nvPr/>
        </p:nvSpPr>
        <p:spPr bwMode="auto">
          <a:xfrm>
            <a:off x="2057400" y="3200400"/>
            <a:ext cx="2971800" cy="1600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Clear Digital</a:t>
            </a:r>
          </a:p>
        </p:txBody>
      </p:sp>
      <p:sp>
        <p:nvSpPr>
          <p:cNvPr id="22" name="Right Arrow 21"/>
          <p:cNvSpPr/>
          <p:nvPr/>
        </p:nvSpPr>
        <p:spPr bwMode="auto">
          <a:xfrm>
            <a:off x="228600" y="2438400"/>
            <a:ext cx="2362200" cy="16002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Clear Analog</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PBDA Implementations</a:t>
            </a:r>
            <a:endParaRPr lang="en-US" dirty="0"/>
          </a:p>
        </p:txBody>
      </p:sp>
      <p:sp>
        <p:nvSpPr>
          <p:cNvPr id="7" name="Rectangle 6"/>
          <p:cNvSpPr/>
          <p:nvPr/>
        </p:nvSpPr>
        <p:spPr bwMode="auto">
          <a:xfrm>
            <a:off x="382588" y="1420813"/>
            <a:ext cx="8374062" cy="178568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6"/>
          <p:cNvSpPr txBox="1">
            <a:spLocks noChangeArrowheads="1"/>
          </p:cNvSpPr>
          <p:nvPr/>
        </p:nvSpPr>
        <p:spPr>
          <a:xfrm>
            <a:off x="382588" y="1561703"/>
            <a:ext cx="8539163" cy="1503902"/>
          </a:xfrm>
          <a:prstGeom prst="rect">
            <a:avLst/>
          </a:prstGeom>
        </p:spPr>
        <p:txBody>
          <a:bodyPr/>
          <a:lstStyle/>
          <a:p>
            <a:pPr marL="280988" lvl="0" indent="-280988" defTabSz="912777" fontAlgn="base">
              <a:lnSpc>
                <a:spcPct val="80000"/>
              </a:lnSpc>
              <a:spcBef>
                <a:spcPts val="1167"/>
              </a:spcBef>
              <a:spcAft>
                <a:spcPct val="0"/>
              </a:spcAft>
              <a:buClr>
                <a:schemeClr val="tx2"/>
              </a:buClr>
              <a:buSzPct val="95000"/>
              <a:buBlip>
                <a:blip r:embed="rId3"/>
              </a:buBlip>
            </a:pPr>
            <a:r>
              <a:rPr lang="en-US" sz="2000" kern="0" dirty="0" smtClean="0">
                <a:effectLst>
                  <a:outerShdw blurRad="38100" dist="38100" dir="2700000" algn="tl">
                    <a:srgbClr val="000000">
                      <a:alpha val="43137"/>
                    </a:srgbClr>
                  </a:outerShdw>
                </a:effectLst>
              </a:rPr>
              <a:t>Enables secure delivery of premium content to Windows</a:t>
            </a:r>
          </a:p>
          <a:p>
            <a:pPr marL="280988" lvl="0" indent="-280988" defTabSz="912777" fontAlgn="base">
              <a:lnSpc>
                <a:spcPct val="80000"/>
              </a:lnSpc>
              <a:spcBef>
                <a:spcPts val="1167"/>
              </a:spcBef>
              <a:spcAft>
                <a:spcPct val="0"/>
              </a:spcAft>
              <a:buClr>
                <a:schemeClr val="tx2"/>
              </a:buClr>
              <a:buSzPct val="95000"/>
              <a:buBlip>
                <a:blip r:embed="rId3"/>
              </a:buBlip>
            </a:pPr>
            <a:r>
              <a:rPr lang="en-US" sz="2000" kern="0" dirty="0" smtClean="0">
                <a:effectLst>
                  <a:outerShdw blurRad="38100" dist="38100" dir="2700000" algn="tl">
                    <a:srgbClr val="000000">
                      <a:alpha val="43137"/>
                    </a:srgbClr>
                  </a:outerShdw>
                </a:effectLst>
              </a:rPr>
              <a:t>Common chip-level hardware requirements (crypto)</a:t>
            </a:r>
          </a:p>
          <a:p>
            <a:pPr marL="280988" lvl="0" indent="-280988" defTabSz="912777" fontAlgn="base">
              <a:lnSpc>
                <a:spcPct val="80000"/>
              </a:lnSpc>
              <a:spcBef>
                <a:spcPts val="1167"/>
              </a:spcBef>
              <a:spcAft>
                <a:spcPct val="0"/>
              </a:spcAft>
              <a:buClr>
                <a:schemeClr val="tx2"/>
              </a:buClr>
              <a:buSzPct val="95000"/>
              <a:buBlip>
                <a:blip r:embed="rId3"/>
              </a:buBlip>
            </a:pPr>
            <a:r>
              <a:rPr lang="en-US" sz="2000" kern="0" dirty="0" smtClean="0">
                <a:effectLst>
                  <a:outerShdw blurRad="38100" dist="38100" dir="2700000" algn="tl">
                    <a:srgbClr val="000000">
                      <a:alpha val="43137"/>
                    </a:srgbClr>
                  </a:outerShdw>
                </a:effectLst>
              </a:rPr>
              <a:t>Supports host or device screening (including bulk mode)</a:t>
            </a:r>
          </a:p>
          <a:p>
            <a:pPr marL="280988" lvl="0" indent="-280988" defTabSz="912777" fontAlgn="base">
              <a:lnSpc>
                <a:spcPct val="80000"/>
              </a:lnSpc>
              <a:spcBef>
                <a:spcPts val="1167"/>
              </a:spcBef>
              <a:spcAft>
                <a:spcPct val="0"/>
              </a:spcAft>
              <a:buClr>
                <a:schemeClr val="tx2"/>
              </a:buClr>
              <a:buSzPct val="95000"/>
              <a:buBlip>
                <a:blip r:embed="rId3"/>
              </a:buBlip>
            </a:pPr>
            <a:r>
              <a:rPr lang="en-US" sz="2000" kern="0" dirty="0" smtClean="0">
                <a:effectLst>
                  <a:outerShdw blurRad="38100" dist="38100" dir="2700000" algn="tl">
                    <a:srgbClr val="000000">
                      <a:alpha val="43137"/>
                    </a:srgbClr>
                  </a:outerShdw>
                </a:effectLst>
              </a:rPr>
              <a:t>Worldwide solution (broadcast standard and CA independent)</a:t>
            </a:r>
          </a:p>
        </p:txBody>
      </p:sp>
      <p:sp>
        <p:nvSpPr>
          <p:cNvPr id="11" name="Rectangle 10"/>
          <p:cNvSpPr/>
          <p:nvPr/>
        </p:nvSpPr>
        <p:spPr bwMode="auto">
          <a:xfrm>
            <a:off x="387351" y="3352800"/>
            <a:ext cx="3956050" cy="299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4568825" y="3352800"/>
            <a:ext cx="4187825" cy="299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6"/>
          <p:cNvSpPr txBox="1">
            <a:spLocks noChangeArrowheads="1"/>
          </p:cNvSpPr>
          <p:nvPr/>
        </p:nvSpPr>
        <p:spPr>
          <a:xfrm>
            <a:off x="382589" y="3352800"/>
            <a:ext cx="3960812" cy="2997200"/>
          </a:xfrm>
          <a:prstGeom prst="rect">
            <a:avLst/>
          </a:prstGeom>
        </p:spPr>
        <p:txBody>
          <a:bodyPr/>
          <a:lstStyle/>
          <a:p>
            <a:pPr marL="280988" lvl="0" indent="-280988" algn="ctr" defTabSz="912777" fontAlgn="base">
              <a:lnSpc>
                <a:spcPct val="80000"/>
              </a:lnSpc>
              <a:spcBef>
                <a:spcPts val="1167"/>
              </a:spcBef>
              <a:spcAft>
                <a:spcPct val="0"/>
              </a:spcAft>
              <a:buClr>
                <a:schemeClr val="tx2"/>
              </a:buClr>
              <a:buSzPct val="95000"/>
            </a:pPr>
            <a:r>
              <a:rPr lang="en-US" sz="2400" kern="0" dirty="0" smtClean="0">
                <a:effectLst>
                  <a:outerShdw blurRad="38100" dist="38100" dir="2700000" algn="tl">
                    <a:srgbClr val="000000">
                      <a:alpha val="43137"/>
                    </a:srgbClr>
                  </a:outerShdw>
                </a:effectLst>
              </a:rPr>
              <a:t>PBDA KS</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Primary design consideration:</a:t>
            </a:r>
            <a:br>
              <a:rPr lang="en-US" sz="1600" kern="0" dirty="0" smtClean="0">
                <a:effectLst>
                  <a:outerShdw blurRad="38100" dist="38100" dir="2700000" algn="tl">
                    <a:srgbClr val="000000">
                      <a:alpha val="43137"/>
                    </a:srgbClr>
                  </a:outerShdw>
                </a:effectLst>
              </a:rPr>
            </a:br>
            <a:r>
              <a:rPr lang="en-US" sz="1600" kern="0" dirty="0" smtClean="0">
                <a:effectLst>
                  <a:outerShdw blurRad="38100" dist="38100" dir="2700000" algn="tl">
                    <a:srgbClr val="000000">
                      <a:alpha val="43137"/>
                    </a:srgbClr>
                  </a:outerShdw>
                </a:effectLst>
              </a:rPr>
              <a:t>regional regulatory constraints </a:t>
            </a:r>
            <a:br>
              <a:rPr lang="en-US" sz="1600" kern="0" dirty="0" smtClean="0">
                <a:effectLst>
                  <a:outerShdw blurRad="38100" dist="38100" dir="2700000" algn="tl">
                    <a:srgbClr val="000000">
                      <a:alpha val="43137"/>
                    </a:srgbClr>
                  </a:outerShdw>
                </a:effectLst>
              </a:rPr>
            </a:br>
            <a:r>
              <a:rPr lang="en-US" sz="1600" kern="0" dirty="0" smtClean="0">
                <a:effectLst>
                  <a:outerShdw blurRad="38100" dist="38100" dir="2700000" algn="tl">
                    <a:srgbClr val="000000">
                      <a:alpha val="43137"/>
                    </a:srgbClr>
                  </a:outerShdw>
                </a:effectLst>
              </a:rPr>
              <a:t>(e.g., ISDB, Broadcast Flag) </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Local/integrated devices</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Extends BDA devices</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Form factor:  Highly integrated</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Dedicated device (serves single PC)</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Mini-driver must support new API</a:t>
            </a:r>
          </a:p>
        </p:txBody>
      </p:sp>
      <p:sp>
        <p:nvSpPr>
          <p:cNvPr id="15" name="Rectangle 6"/>
          <p:cNvSpPr txBox="1">
            <a:spLocks noChangeArrowheads="1"/>
          </p:cNvSpPr>
          <p:nvPr/>
        </p:nvSpPr>
        <p:spPr>
          <a:xfrm>
            <a:off x="4576763" y="3352800"/>
            <a:ext cx="4186237" cy="2997200"/>
          </a:xfrm>
          <a:prstGeom prst="rect">
            <a:avLst/>
          </a:prstGeom>
        </p:spPr>
        <p:txBody>
          <a:bodyPr/>
          <a:lstStyle/>
          <a:p>
            <a:pPr marL="280988" lvl="0" indent="-280988" algn="ctr" defTabSz="912777" fontAlgn="base">
              <a:lnSpc>
                <a:spcPct val="80000"/>
              </a:lnSpc>
              <a:spcBef>
                <a:spcPts val="1167"/>
              </a:spcBef>
              <a:spcAft>
                <a:spcPct val="0"/>
              </a:spcAft>
              <a:buClr>
                <a:schemeClr val="tx2"/>
              </a:buClr>
              <a:buSzPct val="95000"/>
            </a:pPr>
            <a:r>
              <a:rPr lang="en-US" sz="2400" kern="0" dirty="0" smtClean="0">
                <a:effectLst>
                  <a:outerShdw blurRad="38100" dist="38100" dir="2700000" algn="tl">
                    <a:srgbClr val="000000">
                      <a:alpha val="43137"/>
                    </a:srgbClr>
                  </a:outerShdw>
                </a:effectLst>
              </a:rPr>
              <a:t>PBDA IP</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Primary design consideration:</a:t>
            </a:r>
            <a:br>
              <a:rPr lang="en-US" sz="1600" kern="0" dirty="0" smtClean="0">
                <a:effectLst>
                  <a:outerShdw blurRad="38100" dist="38100" dir="2700000" algn="tl">
                    <a:srgbClr val="000000">
                      <a:alpha val="43137"/>
                    </a:srgbClr>
                  </a:outerShdw>
                </a:effectLst>
              </a:rPr>
            </a:br>
            <a:r>
              <a:rPr lang="en-US" sz="1600" kern="0" dirty="0" smtClean="0">
                <a:effectLst>
                  <a:outerShdw blurRad="38100" dist="38100" dir="2700000" algn="tl">
                    <a:srgbClr val="000000">
                      <a:alpha val="43137"/>
                    </a:srgbClr>
                  </a:outerShdw>
                </a:effectLst>
              </a:rPr>
              <a:t>network operator constraints</a:t>
            </a:r>
            <a:br>
              <a:rPr lang="en-US" sz="1600" kern="0" dirty="0" smtClean="0">
                <a:effectLst>
                  <a:outerShdw blurRad="38100" dist="38100" dir="2700000" algn="tl">
                    <a:srgbClr val="000000">
                      <a:alpha val="43137"/>
                    </a:srgbClr>
                  </a:outerShdw>
                </a:effectLst>
              </a:rPr>
            </a:br>
            <a:r>
              <a:rPr lang="en-US" sz="1600" kern="0" dirty="0" smtClean="0">
                <a:effectLst>
                  <a:outerShdw blurRad="38100" dist="38100" dir="2700000" algn="tl">
                    <a:srgbClr val="000000">
                      <a:alpha val="43137"/>
                    </a:srgbClr>
                  </a:outerShdw>
                </a:effectLst>
              </a:rPr>
              <a:t>(e.g., </a:t>
            </a:r>
            <a:r>
              <a:rPr lang="en-US" sz="1600" kern="0" dirty="0" err="1" smtClean="0">
                <a:effectLst>
                  <a:outerShdw blurRad="38100" dist="38100" dir="2700000" algn="tl">
                    <a:srgbClr val="000000">
                      <a:alpha val="43137"/>
                    </a:srgbClr>
                  </a:outerShdw>
                </a:effectLst>
              </a:rPr>
              <a:t>CableLabs</a:t>
            </a:r>
            <a:r>
              <a:rPr lang="en-US" sz="1600" kern="0" dirty="0" smtClean="0">
                <a:effectLst>
                  <a:outerShdw blurRad="38100" dist="38100" dir="2700000" algn="tl">
                    <a:srgbClr val="000000">
                      <a:alpha val="43137"/>
                    </a:srgbClr>
                  </a:outerShdw>
                </a:effectLst>
              </a:rPr>
              <a:t>, Premium Satellite)</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Network based devices </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Extends network devices (UPnP, WSDL)</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Form factor:  External, detachable</a:t>
            </a:r>
          </a:p>
          <a:p>
            <a:pPr marL="280988" lvl="0" indent="-280988" defTabSz="912777" fontAlgn="base">
              <a:lnSpc>
                <a:spcPct val="80000"/>
              </a:lnSpc>
              <a:spcBef>
                <a:spcPts val="1167"/>
              </a:spcBef>
              <a:spcAft>
                <a:spcPct val="0"/>
              </a:spcAft>
              <a:buClr>
                <a:schemeClr val="tx2"/>
              </a:buClr>
              <a:buSzPct val="95000"/>
              <a:buBlip>
                <a:blip r:embed="rId3"/>
              </a:buBlip>
            </a:pPr>
            <a:r>
              <a:rPr lang="fr-FR" sz="1600" kern="0" dirty="0" err="1" smtClean="0">
                <a:effectLst>
                  <a:outerShdw blurRad="38100" dist="38100" dir="2700000" algn="tl">
                    <a:srgbClr val="000000">
                      <a:alpha val="43137"/>
                    </a:srgbClr>
                  </a:outerShdw>
                </a:effectLst>
              </a:rPr>
              <a:t>Shareable</a:t>
            </a:r>
            <a:r>
              <a:rPr lang="fr-FR" sz="1600" kern="0" dirty="0" smtClean="0">
                <a:effectLst>
                  <a:outerShdw blurRad="38100" dist="38100" dir="2700000" algn="tl">
                    <a:srgbClr val="000000">
                      <a:alpha val="43137"/>
                    </a:srgbClr>
                  </a:outerShdw>
                </a:effectLst>
              </a:rPr>
              <a:t> </a:t>
            </a:r>
            <a:r>
              <a:rPr lang="fr-FR" sz="1600" kern="0" dirty="0" err="1" smtClean="0">
                <a:effectLst>
                  <a:outerShdw blurRad="38100" dist="38100" dir="2700000" algn="tl">
                    <a:srgbClr val="000000">
                      <a:alpha val="43137"/>
                    </a:srgbClr>
                  </a:outerShdw>
                </a:effectLst>
              </a:rPr>
              <a:t>device</a:t>
            </a:r>
            <a:r>
              <a:rPr lang="fr-FR" sz="1600" kern="0" dirty="0" smtClean="0">
                <a:effectLst>
                  <a:outerShdw blurRad="38100" dist="38100" dir="2700000" algn="tl">
                    <a:srgbClr val="000000">
                      <a:alpha val="43137"/>
                    </a:srgbClr>
                  </a:outerShdw>
                </a:effectLst>
              </a:rPr>
              <a:t> (serves multiple </a:t>
            </a:r>
            <a:r>
              <a:rPr lang="fr-FR" sz="1600" kern="0" dirty="0" err="1" smtClean="0">
                <a:effectLst>
                  <a:outerShdw blurRad="38100" dist="38100" dir="2700000" algn="tl">
                    <a:srgbClr val="000000">
                      <a:alpha val="43137"/>
                    </a:srgbClr>
                  </a:outerShdw>
                </a:effectLst>
              </a:rPr>
              <a:t>PCs</a:t>
            </a:r>
            <a:r>
              <a:rPr lang="en-US" sz="1600" kern="0" dirty="0" smtClean="0">
                <a:effectLst>
                  <a:outerShdw blurRad="38100" dist="38100" dir="2700000" algn="tl">
                    <a:srgbClr val="000000">
                      <a:alpha val="43137"/>
                    </a:srgbClr>
                  </a:outerShdw>
                </a:effectLst>
              </a:rPr>
              <a:t>)</a:t>
            </a:r>
          </a:p>
          <a:p>
            <a:pPr marL="280988" lvl="0" indent="-280988" defTabSz="912777" fontAlgn="base">
              <a:lnSpc>
                <a:spcPct val="80000"/>
              </a:lnSpc>
              <a:spcBef>
                <a:spcPts val="1167"/>
              </a:spcBef>
              <a:spcAft>
                <a:spcPct val="0"/>
              </a:spcAft>
              <a:buClr>
                <a:schemeClr val="tx2"/>
              </a:buClr>
              <a:buSzPct val="95000"/>
              <a:buBlip>
                <a:blip r:embed="rId3"/>
              </a:buBlip>
            </a:pPr>
            <a:r>
              <a:rPr lang="en-US" sz="1600" kern="0" dirty="0" smtClean="0">
                <a:effectLst>
                  <a:outerShdw blurRad="38100" dist="38100" dir="2700000" algn="tl">
                    <a:srgbClr val="000000">
                      <a:alpha val="43137"/>
                    </a:srgbClr>
                  </a:outerShdw>
                </a:effectLst>
              </a:rPr>
              <a:t>Class Driver:  No driver required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Rectangle 227"/>
          <p:cNvSpPr>
            <a:spLocks noChangeArrowheads="1"/>
          </p:cNvSpPr>
          <p:nvPr/>
        </p:nvSpPr>
        <p:spPr bwMode="auto">
          <a:xfrm>
            <a:off x="3429000" y="1143000"/>
            <a:ext cx="5029200" cy="5467348"/>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pPr algn="ctr"/>
            <a:r>
              <a:rPr lang="en-US" sz="2800" dirty="0" smtClean="0">
                <a:solidFill>
                  <a:schemeClr val="tx1"/>
                </a:solidFill>
                <a:effectLst>
                  <a:outerShdw blurRad="38100" dist="38100" dir="2700000" algn="tl">
                    <a:srgbClr val="000000">
                      <a:alpha val="43137"/>
                    </a:srgbClr>
                  </a:outerShdw>
                </a:effectLst>
              </a:rPr>
              <a:t>BDA</a:t>
            </a:r>
            <a:endParaRPr lang="en-US" sz="2800" b="0" dirty="0">
              <a:solidFill>
                <a:schemeClr val="tx1"/>
              </a:solidFill>
              <a:effectLst>
                <a:outerShdw blurRad="38100" dist="38100" dir="2700000" algn="tl">
                  <a:srgbClr val="000000">
                    <a:alpha val="43137"/>
                  </a:srgbClr>
                </a:outerShdw>
              </a:effectLst>
            </a:endParaRPr>
          </a:p>
        </p:txBody>
      </p:sp>
      <p:sp>
        <p:nvSpPr>
          <p:cNvPr id="34" name="Rectangle 227"/>
          <p:cNvSpPr>
            <a:spLocks noChangeArrowheads="1"/>
          </p:cNvSpPr>
          <p:nvPr/>
        </p:nvSpPr>
        <p:spPr bwMode="auto">
          <a:xfrm>
            <a:off x="4572000" y="1676400"/>
            <a:ext cx="3581400" cy="464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t" anchorCtr="0"/>
          <a:lstStyle/>
          <a:p>
            <a:pPr algn="ctr"/>
            <a:r>
              <a:rPr lang="en-US" sz="2400" dirty="0" smtClean="0">
                <a:solidFill>
                  <a:schemeClr val="tx1"/>
                </a:solidFill>
                <a:effectLst>
                  <a:outerShdw blurRad="38100" dist="38100" dir="2700000" algn="tl">
                    <a:srgbClr val="000000">
                      <a:alpha val="43137"/>
                    </a:srgbClr>
                  </a:outerShdw>
                </a:effectLst>
              </a:rPr>
              <a:t>PBDA</a:t>
            </a:r>
            <a:endParaRPr lang="en-US" sz="2400"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smtClean="0"/>
              <a:t>Windows TV Driver Model</a:t>
            </a:r>
            <a:endParaRPr lang="en-US" dirty="0"/>
          </a:p>
        </p:txBody>
      </p:sp>
      <p:sp>
        <p:nvSpPr>
          <p:cNvPr id="16" name="Rectangle 224"/>
          <p:cNvSpPr>
            <a:spLocks noChangeArrowheads="1"/>
          </p:cNvSpPr>
          <p:nvPr/>
        </p:nvSpPr>
        <p:spPr bwMode="grayWhite">
          <a:xfrm>
            <a:off x="5791200" y="3886201"/>
            <a:ext cx="2133600" cy="4572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Winsock</a:t>
            </a:r>
            <a:endParaRPr lang="en-US" dirty="0">
              <a:solidFill>
                <a:schemeClr val="tx1"/>
              </a:solidFill>
              <a:effectLst>
                <a:outerShdw blurRad="38100" dist="38100" dir="2700000" algn="tl">
                  <a:srgbClr val="000000">
                    <a:alpha val="43137"/>
                  </a:srgbClr>
                </a:outerShdw>
              </a:effectLst>
            </a:endParaRPr>
          </a:p>
        </p:txBody>
      </p:sp>
      <p:sp>
        <p:nvSpPr>
          <p:cNvPr id="17" name="Rectangle 225"/>
          <p:cNvSpPr>
            <a:spLocks noChangeArrowheads="1"/>
          </p:cNvSpPr>
          <p:nvPr/>
        </p:nvSpPr>
        <p:spPr bwMode="auto">
          <a:xfrm>
            <a:off x="3581400" y="2743200"/>
            <a:ext cx="2133600" cy="5334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BDA Proxy Plug-in</a:t>
            </a:r>
            <a:endParaRPr lang="en-US" b="0" dirty="0">
              <a:solidFill>
                <a:schemeClr val="tx1"/>
              </a:solidFill>
              <a:effectLst>
                <a:outerShdw blurRad="38100" dist="38100" dir="2700000" algn="tl">
                  <a:srgbClr val="000000">
                    <a:alpha val="43137"/>
                  </a:srgbClr>
                </a:outerShdw>
              </a:effectLst>
            </a:endParaRPr>
          </a:p>
        </p:txBody>
      </p:sp>
      <p:sp>
        <p:nvSpPr>
          <p:cNvPr id="18" name="Rectangle 226"/>
          <p:cNvSpPr>
            <a:spLocks noChangeArrowheads="1"/>
          </p:cNvSpPr>
          <p:nvPr/>
        </p:nvSpPr>
        <p:spPr bwMode="auto">
          <a:xfrm>
            <a:off x="5791200" y="3352800"/>
            <a:ext cx="2133600"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UPnP Framework</a:t>
            </a:r>
            <a:endParaRPr lang="en-US" b="0" dirty="0">
              <a:solidFill>
                <a:schemeClr val="tx1"/>
              </a:solidFill>
              <a:effectLst>
                <a:outerShdw blurRad="38100" dist="38100" dir="2700000" algn="tl">
                  <a:srgbClr val="000000">
                    <a:alpha val="43137"/>
                  </a:srgbClr>
                </a:outerShdw>
              </a:effectLst>
            </a:endParaRPr>
          </a:p>
        </p:txBody>
      </p:sp>
      <p:sp>
        <p:nvSpPr>
          <p:cNvPr id="19" name="Rectangle 227"/>
          <p:cNvSpPr>
            <a:spLocks noChangeArrowheads="1"/>
          </p:cNvSpPr>
          <p:nvPr/>
        </p:nvSpPr>
        <p:spPr bwMode="auto">
          <a:xfrm>
            <a:off x="533400" y="1676400"/>
            <a:ext cx="2667000" cy="4648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pPr algn="ctr"/>
            <a:r>
              <a:rPr lang="en-US" sz="2400" dirty="0" smtClean="0">
                <a:solidFill>
                  <a:schemeClr val="tx1"/>
                </a:solidFill>
                <a:effectLst>
                  <a:outerShdw blurRad="38100" dist="38100" dir="2700000" algn="tl">
                    <a:srgbClr val="000000">
                      <a:alpha val="43137"/>
                    </a:srgbClr>
                  </a:outerShdw>
                </a:effectLst>
              </a:rPr>
              <a:t>WDM</a:t>
            </a:r>
            <a:endParaRPr lang="en-US" sz="2400" b="0" dirty="0">
              <a:solidFill>
                <a:schemeClr val="tx1"/>
              </a:solidFill>
              <a:effectLst>
                <a:outerShdw blurRad="38100" dist="38100" dir="2700000" algn="tl">
                  <a:srgbClr val="000000">
                    <a:alpha val="43137"/>
                  </a:srgbClr>
                </a:outerShdw>
              </a:effectLst>
            </a:endParaRPr>
          </a:p>
        </p:txBody>
      </p:sp>
      <p:sp>
        <p:nvSpPr>
          <p:cNvPr id="20" name="Rectangle 228"/>
          <p:cNvSpPr>
            <a:spLocks noChangeArrowheads="1"/>
          </p:cNvSpPr>
          <p:nvPr/>
        </p:nvSpPr>
        <p:spPr bwMode="grayWhite">
          <a:xfrm>
            <a:off x="685800" y="3886200"/>
            <a:ext cx="5029200" cy="4619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Kernel Streaming</a:t>
            </a:r>
            <a:endParaRPr lang="en-US" dirty="0">
              <a:solidFill>
                <a:schemeClr val="tx1"/>
              </a:solidFill>
              <a:effectLst>
                <a:outerShdw blurRad="38100" dist="38100" dir="2700000" algn="tl">
                  <a:srgbClr val="000000">
                    <a:alpha val="43137"/>
                  </a:srgbClr>
                </a:outerShdw>
              </a:effectLst>
            </a:endParaRPr>
          </a:p>
        </p:txBody>
      </p:sp>
      <p:sp>
        <p:nvSpPr>
          <p:cNvPr id="21" name="Rectangle 229"/>
          <p:cNvSpPr>
            <a:spLocks noChangeArrowheads="1"/>
          </p:cNvSpPr>
          <p:nvPr/>
        </p:nvSpPr>
        <p:spPr bwMode="grayWhite">
          <a:xfrm>
            <a:off x="5791200" y="4419600"/>
            <a:ext cx="21336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TCP/IP</a:t>
            </a:r>
            <a:endParaRPr lang="en-US" dirty="0">
              <a:solidFill>
                <a:schemeClr val="tx1"/>
              </a:solidFill>
              <a:effectLst>
                <a:outerShdw blurRad="38100" dist="38100" dir="2700000" algn="tl">
                  <a:srgbClr val="000000">
                    <a:alpha val="43137"/>
                  </a:srgbClr>
                </a:outerShdw>
              </a:effectLst>
            </a:endParaRPr>
          </a:p>
        </p:txBody>
      </p:sp>
      <p:sp>
        <p:nvSpPr>
          <p:cNvPr id="23" name="Rectangle 231"/>
          <p:cNvSpPr>
            <a:spLocks noChangeArrowheads="1"/>
          </p:cNvSpPr>
          <p:nvPr/>
        </p:nvSpPr>
        <p:spPr bwMode="grayWhite">
          <a:xfrm>
            <a:off x="5791200" y="2743200"/>
            <a:ext cx="2133600" cy="5334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Class Driver</a:t>
            </a:r>
            <a:endParaRPr lang="en-US" dirty="0">
              <a:solidFill>
                <a:schemeClr val="tx1"/>
              </a:solidFill>
              <a:effectLst>
                <a:outerShdw blurRad="38100" dist="38100" dir="2700000" algn="tl">
                  <a:srgbClr val="000000">
                    <a:alpha val="43137"/>
                  </a:srgbClr>
                </a:outerShdw>
              </a:effectLst>
            </a:endParaRPr>
          </a:p>
        </p:txBody>
      </p:sp>
      <p:sp>
        <p:nvSpPr>
          <p:cNvPr id="24" name="Rectangle 232"/>
          <p:cNvSpPr>
            <a:spLocks noChangeArrowheads="1"/>
          </p:cNvSpPr>
          <p:nvPr/>
        </p:nvSpPr>
        <p:spPr bwMode="auto">
          <a:xfrm>
            <a:off x="693738" y="4953000"/>
            <a:ext cx="5021262" cy="457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Mini Drivers</a:t>
            </a:r>
            <a:endParaRPr lang="en-US" b="0" dirty="0">
              <a:solidFill>
                <a:schemeClr val="tx1"/>
              </a:solidFill>
              <a:effectLst>
                <a:outerShdw blurRad="38100" dist="38100" dir="2700000" algn="tl">
                  <a:srgbClr val="000000">
                    <a:alpha val="43137"/>
                  </a:srgbClr>
                </a:outerShdw>
              </a:effectLst>
            </a:endParaRPr>
          </a:p>
        </p:txBody>
      </p:sp>
      <p:sp>
        <p:nvSpPr>
          <p:cNvPr id="25" name="Rectangle 233"/>
          <p:cNvSpPr>
            <a:spLocks noChangeArrowheads="1"/>
          </p:cNvSpPr>
          <p:nvPr/>
        </p:nvSpPr>
        <p:spPr bwMode="blackWhite">
          <a:xfrm>
            <a:off x="228600" y="5486400"/>
            <a:ext cx="8610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Tuner Device</a:t>
            </a:r>
            <a:endParaRPr lang="en-US" dirty="0">
              <a:solidFill>
                <a:schemeClr val="tx1"/>
              </a:solidFill>
              <a:effectLst>
                <a:outerShdw blurRad="38100" dist="38100" dir="2700000" algn="tl">
                  <a:srgbClr val="000000">
                    <a:alpha val="43137"/>
                  </a:srgbClr>
                </a:outerShdw>
              </a:effectLst>
            </a:endParaRPr>
          </a:p>
        </p:txBody>
      </p:sp>
      <p:sp>
        <p:nvSpPr>
          <p:cNvPr id="28" name="Rectangle 233"/>
          <p:cNvSpPr>
            <a:spLocks noChangeArrowheads="1"/>
          </p:cNvSpPr>
          <p:nvPr/>
        </p:nvSpPr>
        <p:spPr bwMode="blackWhite">
          <a:xfrm>
            <a:off x="685800" y="3352800"/>
            <a:ext cx="12192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dirty="0" err="1" smtClean="0">
                <a:solidFill>
                  <a:schemeClr val="tx1"/>
                </a:solidFill>
                <a:effectLst>
                  <a:outerShdw blurRad="38100" dist="38100" dir="2700000" algn="tl">
                    <a:srgbClr val="000000">
                      <a:alpha val="43137"/>
                    </a:srgbClr>
                  </a:outerShdw>
                </a:effectLst>
              </a:rPr>
              <a:t>KSTVTune</a:t>
            </a:r>
            <a:endParaRPr lang="en-US" dirty="0">
              <a:solidFill>
                <a:schemeClr val="tx1"/>
              </a:solidFill>
              <a:effectLst>
                <a:outerShdw blurRad="38100" dist="38100" dir="2700000" algn="tl">
                  <a:srgbClr val="000000">
                    <a:alpha val="43137"/>
                  </a:srgbClr>
                </a:outerShdw>
              </a:effectLst>
            </a:endParaRPr>
          </a:p>
        </p:txBody>
      </p:sp>
      <p:sp>
        <p:nvSpPr>
          <p:cNvPr id="29" name="Rectangle 233"/>
          <p:cNvSpPr>
            <a:spLocks noChangeArrowheads="1"/>
          </p:cNvSpPr>
          <p:nvPr/>
        </p:nvSpPr>
        <p:spPr bwMode="blackWhite">
          <a:xfrm>
            <a:off x="1981200" y="3352800"/>
            <a:ext cx="9144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dirty="0" err="1" smtClean="0">
                <a:solidFill>
                  <a:schemeClr val="tx1"/>
                </a:solidFill>
                <a:effectLst>
                  <a:outerShdw blurRad="38100" dist="38100" dir="2700000" algn="tl">
                    <a:srgbClr val="000000">
                      <a:alpha val="43137"/>
                    </a:srgbClr>
                  </a:outerShdw>
                </a:effectLst>
              </a:rPr>
              <a:t>KSXBar</a:t>
            </a:r>
            <a:endParaRPr lang="en-US" dirty="0">
              <a:solidFill>
                <a:schemeClr val="tx1"/>
              </a:solidFill>
              <a:effectLst>
                <a:outerShdw blurRad="38100" dist="38100" dir="2700000" algn="tl">
                  <a:srgbClr val="000000">
                    <a:alpha val="43137"/>
                  </a:srgbClr>
                </a:outerShdw>
              </a:effectLst>
            </a:endParaRPr>
          </a:p>
        </p:txBody>
      </p:sp>
      <p:sp>
        <p:nvSpPr>
          <p:cNvPr id="30" name="Rectangle 233"/>
          <p:cNvSpPr>
            <a:spLocks noChangeArrowheads="1"/>
          </p:cNvSpPr>
          <p:nvPr/>
        </p:nvSpPr>
        <p:spPr bwMode="blackWhite">
          <a:xfrm>
            <a:off x="2971800" y="3352800"/>
            <a:ext cx="27432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dirty="0" err="1" smtClean="0">
                <a:solidFill>
                  <a:schemeClr val="tx1"/>
                </a:solidFill>
                <a:effectLst>
                  <a:outerShdw blurRad="38100" dist="38100" dir="2700000" algn="tl">
                    <a:srgbClr val="000000">
                      <a:alpha val="43137"/>
                    </a:srgbClr>
                  </a:outerShdw>
                </a:effectLst>
              </a:rPr>
              <a:t>KSProxy</a:t>
            </a:r>
            <a:endParaRPr lang="en-US" dirty="0">
              <a:solidFill>
                <a:schemeClr val="tx1"/>
              </a:solidFill>
              <a:effectLst>
                <a:outerShdw blurRad="38100" dist="38100" dir="2700000" algn="tl">
                  <a:srgbClr val="000000">
                    <a:alpha val="43137"/>
                  </a:srgbClr>
                </a:outerShdw>
              </a:effectLst>
            </a:endParaRPr>
          </a:p>
        </p:txBody>
      </p:sp>
      <p:sp>
        <p:nvSpPr>
          <p:cNvPr id="15" name="Rectangle 223"/>
          <p:cNvSpPr>
            <a:spLocks noChangeArrowheads="1"/>
          </p:cNvSpPr>
          <p:nvPr/>
        </p:nvSpPr>
        <p:spPr bwMode="invGray">
          <a:xfrm>
            <a:off x="690563" y="4419600"/>
            <a:ext cx="5024437" cy="457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AVStream</a:t>
            </a:r>
            <a:endParaRPr lang="en-US" dirty="0">
              <a:solidFill>
                <a:schemeClr val="tx1"/>
              </a:solidFill>
              <a:effectLst>
                <a:outerShdw blurRad="38100" dist="38100" dir="2700000" algn="tl">
                  <a:srgbClr val="000000">
                    <a:alpha val="43137"/>
                  </a:srgbClr>
                </a:outerShdw>
              </a:effectLst>
            </a:endParaRPr>
          </a:p>
        </p:txBody>
      </p:sp>
      <p:sp>
        <p:nvSpPr>
          <p:cNvPr id="32" name="Rectangle 233"/>
          <p:cNvSpPr>
            <a:spLocks noChangeArrowheads="1"/>
          </p:cNvSpPr>
          <p:nvPr/>
        </p:nvSpPr>
        <p:spPr bwMode="blackWhite">
          <a:xfrm>
            <a:off x="228600" y="2209800"/>
            <a:ext cx="8610600" cy="457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a:r>
              <a:rPr lang="en-US" dirty="0" smtClean="0">
                <a:solidFill>
                  <a:schemeClr val="tx1"/>
                </a:solidFill>
                <a:effectLst>
                  <a:outerShdw blurRad="38100" dist="38100" dir="2700000" algn="tl">
                    <a:srgbClr val="000000">
                      <a:alpha val="43137"/>
                    </a:srgbClr>
                  </a:outerShdw>
                </a:effectLst>
              </a:rPr>
              <a:t>Windows TV Interfaces</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8600" y="1066800"/>
            <a:ext cx="4191000" cy="4343400"/>
          </a:xfrm>
          <a:prstGeom prst="rect">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sp3d>
        </p:spPr>
        <p:txBody>
          <a:bodyPr wrap="none" lIns="91432" tIns="45717" rIns="91432" bIns="45717" anchor="t" anchorCtr="0"/>
          <a:lstStyle/>
          <a:p>
            <a:pPr algn="ctr" fontAlgn="base">
              <a:spcBef>
                <a:spcPct val="0"/>
              </a:spcBef>
              <a:spcAft>
                <a:spcPct val="0"/>
              </a:spcAft>
            </a:pPr>
            <a:r>
              <a:rPr lang="en-US" sz="2800" dirty="0" smtClean="0">
                <a:effectLst>
                  <a:outerShdw blurRad="38100" dist="38100" dir="2700000" algn="tl">
                    <a:srgbClr val="000000">
                      <a:alpha val="43137"/>
                    </a:srgbClr>
                  </a:outerShdw>
                </a:effectLst>
              </a:rPr>
              <a:t>Digital Receiver</a:t>
            </a:r>
          </a:p>
        </p:txBody>
      </p:sp>
      <p:sp>
        <p:nvSpPr>
          <p:cNvPr id="21" name="Rectangle 20"/>
          <p:cNvSpPr/>
          <p:nvPr/>
        </p:nvSpPr>
        <p:spPr bwMode="auto">
          <a:xfrm>
            <a:off x="4648200" y="1066800"/>
            <a:ext cx="4191000" cy="4343400"/>
          </a:xfrm>
          <a:prstGeom prst="rect">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sp3d>
        </p:spPr>
        <p:txBody>
          <a:bodyPr wrap="none" lIns="91432" tIns="45717" rIns="91432" bIns="45717" anchor="t" anchorCtr="0"/>
          <a:lstStyle/>
          <a:p>
            <a:pPr marR="0" indent="0" algn="ctr" fontAlgn="base">
              <a:lnSpc>
                <a:spcPct val="100000"/>
              </a:lnSpc>
              <a:spcBef>
                <a:spcPct val="0"/>
              </a:spcBef>
              <a:spcAft>
                <a:spcPct val="0"/>
              </a:spcAft>
              <a:buClrTx/>
              <a:buSzTx/>
              <a:buFontTx/>
              <a:buNone/>
              <a:tabLst/>
            </a:pPr>
            <a:r>
              <a:rPr lang="en-US" sz="2800" dirty="0" smtClean="0">
                <a:effectLst>
                  <a:outerShdw blurRad="38100" dist="38100" dir="2700000" algn="tl">
                    <a:srgbClr val="000000">
                      <a:alpha val="43137"/>
                    </a:srgbClr>
                  </a:outerShdw>
                </a:effectLst>
              </a:rPr>
              <a:t>Windows Vista</a:t>
            </a:r>
          </a:p>
        </p:txBody>
      </p:sp>
      <p:sp>
        <p:nvSpPr>
          <p:cNvPr id="35" name="Rectangle 34"/>
          <p:cNvSpPr/>
          <p:nvPr/>
        </p:nvSpPr>
        <p:spPr bwMode="auto">
          <a:xfrm>
            <a:off x="3124200" y="1752600"/>
            <a:ext cx="3124200" cy="2209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t" anchorCtr="0"/>
          <a:lstStyle/>
          <a:p>
            <a:pPr algn="ctr" fontAlgn="base">
              <a:spcBef>
                <a:spcPct val="0"/>
              </a:spcBef>
              <a:spcAft>
                <a:spcPct val="0"/>
              </a:spcAft>
            </a:pPr>
            <a:r>
              <a:rPr lang="en-US" sz="2400" dirty="0" smtClean="0">
                <a:solidFill>
                  <a:schemeClr val="tx1"/>
                </a:solidFill>
                <a:effectLst>
                  <a:outerShdw blurRad="38100" dist="38100" dir="2700000" algn="tl">
                    <a:srgbClr val="000000">
                      <a:alpha val="43137"/>
                    </a:srgbClr>
                  </a:outerShdw>
                </a:effectLst>
              </a:rPr>
              <a:t>WMDRM License</a:t>
            </a:r>
          </a:p>
        </p:txBody>
      </p:sp>
      <p:sp>
        <p:nvSpPr>
          <p:cNvPr id="2" name="Title 1"/>
          <p:cNvSpPr>
            <a:spLocks noGrp="1"/>
          </p:cNvSpPr>
          <p:nvPr>
            <p:ph type="title"/>
          </p:nvPr>
        </p:nvSpPr>
        <p:spPr>
          <a:xfrm>
            <a:off x="382588" y="228600"/>
            <a:ext cx="8380412" cy="553998"/>
          </a:xfrm>
        </p:spPr>
        <p:txBody>
          <a:bodyPr/>
          <a:lstStyle/>
          <a:p>
            <a:pPr lvl="0"/>
            <a:r>
              <a:rPr sz="4000" smtClean="0"/>
              <a:t>End-To-End PBDA Content Protection</a:t>
            </a:r>
            <a:endParaRPr lang="en-US" sz="4000" dirty="0"/>
          </a:p>
        </p:txBody>
      </p:sp>
      <p:sp>
        <p:nvSpPr>
          <p:cNvPr id="3" name="Content Placeholder 2"/>
          <p:cNvSpPr>
            <a:spLocks noGrp="1"/>
          </p:cNvSpPr>
          <p:nvPr>
            <p:ph idx="1"/>
          </p:nvPr>
        </p:nvSpPr>
        <p:spPr>
          <a:xfrm>
            <a:off x="376238" y="5638800"/>
            <a:ext cx="8380412" cy="457048"/>
          </a:xfrm>
        </p:spPr>
        <p:txBody>
          <a:bodyPr/>
          <a:lstStyle/>
          <a:p>
            <a:r>
              <a:rPr lang="en-US" dirty="0" smtClean="0"/>
              <a:t>Applies to both PBDA-KS and PBDA-IP</a:t>
            </a:r>
            <a:endParaRPr lang="en-US" dirty="0"/>
          </a:p>
        </p:txBody>
      </p:sp>
      <p:sp>
        <p:nvSpPr>
          <p:cNvPr id="4" name="Rectangle 3"/>
          <p:cNvSpPr/>
          <p:nvPr/>
        </p:nvSpPr>
        <p:spPr bwMode="auto">
          <a:xfrm>
            <a:off x="685800" y="2286000"/>
            <a:ext cx="1676400" cy="12954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Copy Freely</a:t>
            </a:r>
          </a:p>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Copy Once</a:t>
            </a:r>
          </a:p>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Copy Never</a:t>
            </a:r>
          </a:p>
        </p:txBody>
      </p:sp>
      <p:sp>
        <p:nvSpPr>
          <p:cNvPr id="5" name="Rectangle 4"/>
          <p:cNvSpPr/>
          <p:nvPr/>
        </p:nvSpPr>
        <p:spPr bwMode="auto">
          <a:xfrm>
            <a:off x="3200400" y="2286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CF</a:t>
            </a:r>
          </a:p>
        </p:txBody>
      </p:sp>
      <p:sp>
        <p:nvSpPr>
          <p:cNvPr id="8" name="Rectangle 7"/>
          <p:cNvSpPr/>
          <p:nvPr/>
        </p:nvSpPr>
        <p:spPr bwMode="auto">
          <a:xfrm>
            <a:off x="3352800" y="2667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CO</a:t>
            </a:r>
          </a:p>
        </p:txBody>
      </p:sp>
      <p:sp>
        <p:nvSpPr>
          <p:cNvPr id="9" name="Rectangle 8"/>
          <p:cNvSpPr/>
          <p:nvPr/>
        </p:nvSpPr>
        <p:spPr bwMode="auto">
          <a:xfrm>
            <a:off x="3505200" y="3048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CN</a:t>
            </a:r>
          </a:p>
        </p:txBody>
      </p:sp>
      <p:sp>
        <p:nvSpPr>
          <p:cNvPr id="10" name="TextBox 9"/>
          <p:cNvSpPr txBox="1"/>
          <p:nvPr/>
        </p:nvSpPr>
        <p:spPr>
          <a:xfrm>
            <a:off x="609600" y="1752600"/>
            <a:ext cx="1676400"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latin typeface="Segoe" pitchFamily="34" charset="0"/>
              </a:rPr>
              <a:t>CCI States</a:t>
            </a:r>
          </a:p>
        </p:txBody>
      </p:sp>
      <p:sp>
        <p:nvSpPr>
          <p:cNvPr id="12" name="Oval 11"/>
          <p:cNvSpPr/>
          <p:nvPr/>
        </p:nvSpPr>
        <p:spPr bwMode="auto">
          <a:xfrm>
            <a:off x="914400" y="4114800"/>
            <a:ext cx="1066800" cy="1066800"/>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CA</a:t>
            </a:r>
          </a:p>
        </p:txBody>
      </p:sp>
      <p:sp>
        <p:nvSpPr>
          <p:cNvPr id="13" name="Oval 12"/>
          <p:cNvSpPr/>
          <p:nvPr/>
        </p:nvSpPr>
        <p:spPr bwMode="auto">
          <a:xfrm>
            <a:off x="2514600" y="4114800"/>
            <a:ext cx="1066800" cy="1066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marR="0" indent="0" algn="ctr" fontAlgn="base">
              <a:lnSpc>
                <a:spcPct val="100000"/>
              </a:lnSpc>
              <a:spcBef>
                <a:spcPct val="0"/>
              </a:spcBef>
              <a:spcAft>
                <a:spcPct val="0"/>
              </a:spcAft>
              <a:buClrTx/>
              <a:buSzTx/>
              <a:buFontTx/>
              <a:buNone/>
              <a:tabLst/>
            </a:pPr>
            <a:endParaRPr lang="en-US" dirty="0" err="1" smtClean="0">
              <a:solidFill>
                <a:srgbClr val="000000"/>
              </a:solidFill>
            </a:endParaRPr>
          </a:p>
        </p:txBody>
      </p:sp>
      <p:sp>
        <p:nvSpPr>
          <p:cNvPr id="14" name="TextBox 13"/>
          <p:cNvSpPr txBox="1"/>
          <p:nvPr/>
        </p:nvSpPr>
        <p:spPr>
          <a:xfrm>
            <a:off x="2209800" y="4495800"/>
            <a:ext cx="1676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WMDRM</a:t>
            </a:r>
          </a:p>
        </p:txBody>
      </p:sp>
      <p:sp>
        <p:nvSpPr>
          <p:cNvPr id="15" name="Rectangle 14"/>
          <p:cNvSpPr/>
          <p:nvPr/>
        </p:nvSpPr>
        <p:spPr bwMode="auto">
          <a:xfrm>
            <a:off x="4953000" y="2286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CF</a:t>
            </a:r>
          </a:p>
        </p:txBody>
      </p:sp>
      <p:sp>
        <p:nvSpPr>
          <p:cNvPr id="16" name="Rectangle 15"/>
          <p:cNvSpPr/>
          <p:nvPr/>
        </p:nvSpPr>
        <p:spPr bwMode="auto">
          <a:xfrm>
            <a:off x="5105400" y="2667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CO</a:t>
            </a:r>
          </a:p>
        </p:txBody>
      </p:sp>
      <p:sp>
        <p:nvSpPr>
          <p:cNvPr id="17" name="Rectangle 16"/>
          <p:cNvSpPr/>
          <p:nvPr/>
        </p:nvSpPr>
        <p:spPr bwMode="auto">
          <a:xfrm>
            <a:off x="5257800" y="3048000"/>
            <a:ext cx="838200" cy="1143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rPr>
              <a:t>CN</a:t>
            </a:r>
          </a:p>
        </p:txBody>
      </p:sp>
      <p:sp>
        <p:nvSpPr>
          <p:cNvPr id="19" name="Oval 18"/>
          <p:cNvSpPr/>
          <p:nvPr/>
        </p:nvSpPr>
        <p:spPr bwMode="auto">
          <a:xfrm>
            <a:off x="6248400" y="4191000"/>
            <a:ext cx="1066800" cy="1066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fontAlgn="base">
              <a:spcBef>
                <a:spcPct val="0"/>
              </a:spcBef>
              <a:spcAft>
                <a:spcPct val="0"/>
              </a:spcAft>
            </a:pPr>
            <a:endParaRPr lang="en-US" dirty="0" err="1" smtClean="0">
              <a:solidFill>
                <a:srgbClr val="000000"/>
              </a:solidFill>
            </a:endParaRPr>
          </a:p>
        </p:txBody>
      </p:sp>
      <p:sp>
        <p:nvSpPr>
          <p:cNvPr id="22" name="Flowchart: Magnetic Disk 21"/>
          <p:cNvSpPr/>
          <p:nvPr/>
        </p:nvSpPr>
        <p:spPr bwMode="auto">
          <a:xfrm>
            <a:off x="4953000" y="4419600"/>
            <a:ext cx="914400" cy="838200"/>
          </a:xfrm>
          <a:prstGeom prst="flowChartMagneticDisk">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fontAlgn="base">
              <a:spcBef>
                <a:spcPct val="0"/>
              </a:spcBef>
              <a:spcAft>
                <a:spcPct val="0"/>
              </a:spcAft>
            </a:pPr>
            <a:r>
              <a:rPr lang="en-US" dirty="0" err="1" smtClean="0">
                <a:solidFill>
                  <a:schemeClr val="tx1"/>
                </a:solidFill>
                <a:effectLst>
                  <a:outerShdw blurRad="38100" dist="38100" dir="2700000" algn="tl">
                    <a:srgbClr val="000000">
                      <a:alpha val="43137"/>
                    </a:srgbClr>
                  </a:outerShdw>
                </a:effectLst>
              </a:rPr>
              <a:t>SBE</a:t>
            </a:r>
          </a:p>
        </p:txBody>
      </p:sp>
      <p:sp>
        <p:nvSpPr>
          <p:cNvPr id="23" name="TextBox 22"/>
          <p:cNvSpPr txBox="1"/>
          <p:nvPr/>
        </p:nvSpPr>
        <p:spPr>
          <a:xfrm>
            <a:off x="5943600" y="4507468"/>
            <a:ext cx="1676400" cy="369332"/>
          </a:xfrm>
          <a:prstGeom prst="rect">
            <a:avLst/>
          </a:prstGeom>
          <a:noFill/>
        </p:spPr>
        <p:txBody>
          <a:bodyPr wrap="square" rtlCol="0">
            <a:spAutoFit/>
          </a:bodyPr>
          <a:lstStyle/>
          <a:p>
            <a:pPr algn="ctr"/>
            <a:r>
              <a:rPr lang="en-US" dirty="0" smtClean="0">
                <a:effectLst>
                  <a:outerShdw blurRad="38100" dist="38100" dir="2700000" algn="tl">
                    <a:srgbClr val="000000">
                      <a:alpha val="43137"/>
                    </a:srgbClr>
                  </a:outerShdw>
                </a:effectLst>
                <a:latin typeface="Segoe" pitchFamily="34" charset="0"/>
              </a:rPr>
              <a:t>WMDRM</a:t>
            </a:r>
          </a:p>
        </p:txBody>
      </p:sp>
      <p:sp>
        <p:nvSpPr>
          <p:cNvPr id="24" name="Right Arrow 23"/>
          <p:cNvSpPr/>
          <p:nvPr/>
        </p:nvSpPr>
        <p:spPr bwMode="auto">
          <a:xfrm>
            <a:off x="1752600" y="4800600"/>
            <a:ext cx="11430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ight Arrow 24"/>
          <p:cNvSpPr/>
          <p:nvPr/>
        </p:nvSpPr>
        <p:spPr bwMode="auto">
          <a:xfrm>
            <a:off x="3276600" y="4800600"/>
            <a:ext cx="17526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ight Arrow 25"/>
          <p:cNvSpPr/>
          <p:nvPr/>
        </p:nvSpPr>
        <p:spPr bwMode="auto">
          <a:xfrm>
            <a:off x="152400" y="4800600"/>
            <a:ext cx="11430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ight Arrow 26"/>
          <p:cNvSpPr/>
          <p:nvPr/>
        </p:nvSpPr>
        <p:spPr bwMode="auto">
          <a:xfrm>
            <a:off x="5791200" y="4800600"/>
            <a:ext cx="8382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ight Arrow 27"/>
          <p:cNvSpPr/>
          <p:nvPr/>
        </p:nvSpPr>
        <p:spPr bwMode="auto">
          <a:xfrm>
            <a:off x="2286000" y="2819400"/>
            <a:ext cx="8382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Right Arrow 28"/>
          <p:cNvSpPr/>
          <p:nvPr/>
        </p:nvSpPr>
        <p:spPr bwMode="auto">
          <a:xfrm>
            <a:off x="4114800" y="2819400"/>
            <a:ext cx="7620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7391400" y="1752600"/>
            <a:ext cx="1524000" cy="3505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lIns="91432" tIns="45717" rIns="91432" bIns="45717" anchor="t" anchorCtr="0"/>
          <a:lstStyle/>
          <a:p>
            <a:pPr marR="0" indent="0" algn="ctr" fontAlgn="base">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rPr>
              <a:t>Rendering</a:t>
            </a:r>
          </a:p>
        </p:txBody>
      </p:sp>
      <p:sp>
        <p:nvSpPr>
          <p:cNvPr id="31" name="Rectangle 30"/>
          <p:cNvSpPr/>
          <p:nvPr/>
        </p:nvSpPr>
        <p:spPr bwMode="auto">
          <a:xfrm>
            <a:off x="7543800" y="2438400"/>
            <a:ext cx="1447800" cy="990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COPP</a:t>
            </a:r>
          </a:p>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MV</a:t>
            </a:r>
          </a:p>
          <a:p>
            <a:pPr marR="0" indent="0" algn="ctr" fontAlgn="base">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rPr>
              <a:t>HDCP</a:t>
            </a:r>
          </a:p>
        </p:txBody>
      </p:sp>
      <p:sp>
        <p:nvSpPr>
          <p:cNvPr id="32" name="Right Arrow 31"/>
          <p:cNvSpPr/>
          <p:nvPr/>
        </p:nvSpPr>
        <p:spPr bwMode="auto">
          <a:xfrm>
            <a:off x="5867400" y="2819400"/>
            <a:ext cx="17526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7543800" y="4114800"/>
            <a:ext cx="1447800" cy="990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pPr algn="ctr" fontAlgn="base">
              <a:spcBef>
                <a:spcPct val="0"/>
              </a:spcBef>
              <a:spcAft>
                <a:spcPct val="0"/>
              </a:spcAft>
            </a:pPr>
            <a:r>
              <a:rPr lang="en-US" dirty="0" err="1" smtClean="0">
                <a:solidFill>
                  <a:schemeClr val="tx1"/>
                </a:solidFill>
                <a:effectLst>
                  <a:outerShdw blurRad="38100" dist="38100" dir="2700000" algn="tl">
                    <a:srgbClr val="000000">
                      <a:alpha val="43137"/>
                    </a:srgbClr>
                  </a:outerShdw>
                </a:effectLst>
              </a:rPr>
              <a:t>HDMI</a:t>
            </a:r>
          </a:p>
          <a:p>
            <a:pPr algn="ctr" fontAlgn="base">
              <a:spcBef>
                <a:spcPct val="0"/>
              </a:spcBef>
              <a:spcAft>
                <a:spcPct val="0"/>
              </a:spcAft>
            </a:pPr>
            <a:r>
              <a:rPr lang="en-US" dirty="0" err="1" smtClean="0">
                <a:solidFill>
                  <a:schemeClr val="tx1"/>
                </a:solidFill>
                <a:effectLst>
                  <a:outerShdw blurRad="38100" dist="38100" dir="2700000" algn="tl">
                    <a:srgbClr val="000000">
                      <a:alpha val="43137"/>
                    </a:srgbClr>
                  </a:outerShdw>
                </a:effectLst>
              </a:rPr>
              <a:t>DVI</a:t>
            </a:r>
          </a:p>
          <a:p>
            <a:pPr algn="ctr" fontAlgn="base">
              <a:spcBef>
                <a:spcPct val="0"/>
              </a:spcBef>
              <a:spcAft>
                <a:spcPct val="0"/>
              </a:spcAft>
            </a:pPr>
            <a:r>
              <a:rPr lang="en-US" dirty="0" err="1" smtClean="0">
                <a:solidFill>
                  <a:schemeClr val="tx1"/>
                </a:solidFill>
                <a:effectLst>
                  <a:outerShdw blurRad="38100" dist="38100" dir="2700000" algn="tl">
                    <a:srgbClr val="000000">
                      <a:alpha val="43137"/>
                    </a:srgbClr>
                  </a:outerShdw>
                </a:effectLst>
              </a:rPr>
              <a:t>Component</a:t>
            </a:r>
          </a:p>
        </p:txBody>
      </p:sp>
      <p:sp>
        <p:nvSpPr>
          <p:cNvPr id="34" name="Right Arrow 33"/>
          <p:cNvSpPr/>
          <p:nvPr/>
        </p:nvSpPr>
        <p:spPr bwMode="auto">
          <a:xfrm>
            <a:off x="7086600" y="4800600"/>
            <a:ext cx="533400" cy="304800"/>
          </a:xfrm>
          <a:prstGeom prst="rightArrow">
            <a:avLst/>
          </a:prstGeom>
          <a:gradFill flip="none" rotWithShape="1">
            <a:gsLst>
              <a:gs pos="63000">
                <a:schemeClr val="accent1"/>
              </a:gs>
              <a:gs pos="45000">
                <a:srgbClr val="FF7A00"/>
              </a:gs>
            </a:gsLst>
            <a:lin ang="16200000" scaled="1"/>
            <a:tileRect/>
          </a:gra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1"/>
            <a:ext cx="8380412" cy="1440394"/>
          </a:xfrm>
        </p:spPr>
        <p:txBody>
          <a:bodyPr/>
          <a:lstStyle/>
          <a:p>
            <a:r>
              <a:rPr sz="5400" smtClean="0"/>
              <a:t>Sample PBDA Tuner</a:t>
            </a:r>
            <a:br>
              <a:rPr sz="5400" smtClean="0"/>
            </a:br>
            <a:endParaRPr lang="en-US" dirty="0"/>
          </a:p>
        </p:txBody>
      </p:sp>
      <p:sp>
        <p:nvSpPr>
          <p:cNvPr id="18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387350" y="1762791"/>
            <a:ext cx="8369300" cy="379980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4425827"/>
          </a:xfrm>
        </p:spPr>
        <p:txBody>
          <a:bodyPr/>
          <a:lstStyle/>
          <a:p>
            <a:r>
              <a:rPr lang="en-US" dirty="0" smtClean="0"/>
              <a:t>Windows TV Goals and Growth</a:t>
            </a:r>
          </a:p>
          <a:p>
            <a:r>
              <a:rPr lang="en-US" dirty="0" smtClean="0"/>
              <a:t>Windows Vista TV Enhancements</a:t>
            </a:r>
          </a:p>
          <a:p>
            <a:r>
              <a:rPr lang="en-US" dirty="0" smtClean="0"/>
              <a:t>Windows Logo Program for Broadcast Receivers</a:t>
            </a:r>
          </a:p>
          <a:p>
            <a:r>
              <a:rPr lang="en-US" dirty="0" smtClean="0"/>
              <a:t>Protected Broadcast Driver Architecture (PBDA) Overview</a:t>
            </a:r>
          </a:p>
          <a:p>
            <a:r>
              <a:rPr lang="en-US" dirty="0" smtClean="0"/>
              <a:t>Windows TV Platform Updates</a:t>
            </a:r>
          </a:p>
          <a:p>
            <a:r>
              <a:rPr lang="en-US" dirty="0" smtClean="0"/>
              <a:t>Windows TV Futures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2819653"/>
            <a:ext cx="7692761" cy="761747"/>
          </a:xfrm>
        </p:spPr>
        <p:txBody>
          <a:bodyPr/>
          <a:lstStyle/>
          <a:p>
            <a:pPr algn="ctr"/>
            <a:r>
              <a:rPr smtClean="0"/>
              <a:t>TV Platform Updates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ISDB-T Platform Update</a:t>
            </a:r>
            <a:endParaRPr lang="en-US" dirty="0"/>
          </a:p>
        </p:txBody>
      </p:sp>
      <p:sp>
        <p:nvSpPr>
          <p:cNvPr id="4" name="Rectangle 3"/>
          <p:cNvSpPr>
            <a:spLocks noGrp="1" noChangeArrowheads="1"/>
          </p:cNvSpPr>
          <p:nvPr>
            <p:ph idx="1"/>
          </p:nvPr>
        </p:nvSpPr>
        <p:spPr>
          <a:xfrm>
            <a:off x="382588" y="1414464"/>
            <a:ext cx="8380412" cy="4624856"/>
          </a:xfrm>
        </p:spPr>
        <p:txBody>
          <a:bodyPr/>
          <a:lstStyle/>
          <a:p>
            <a:r>
              <a:rPr lang="en-US" altLang="ja-JP" dirty="0" smtClean="0">
                <a:ea typeface="MS PGothic" pitchFamily="34" charset="-128"/>
              </a:rPr>
              <a:t>PBDA </a:t>
            </a:r>
            <a:r>
              <a:rPr lang="en-US" altLang="ja-JP" dirty="0">
                <a:ea typeface="MS PGothic" pitchFamily="34" charset="-128"/>
              </a:rPr>
              <a:t>tuners for ISDB</a:t>
            </a:r>
          </a:p>
          <a:p>
            <a:pPr lvl="1"/>
            <a:r>
              <a:rPr lang="en-US" altLang="ja-JP" dirty="0">
                <a:ea typeface="MS PGothic" pitchFamily="34" charset="-128"/>
              </a:rPr>
              <a:t>Premium content with B-CAS support</a:t>
            </a:r>
          </a:p>
          <a:p>
            <a:r>
              <a:rPr lang="en-US" altLang="ja-JP" dirty="0">
                <a:ea typeface="MS PGothic" pitchFamily="34" charset="-128"/>
              </a:rPr>
              <a:t>Live and recorded HD/SD TV</a:t>
            </a:r>
          </a:p>
          <a:p>
            <a:r>
              <a:rPr lang="en-US" altLang="ja-JP" dirty="0">
                <a:ea typeface="MS PGothic" pitchFamily="34" charset="-128"/>
              </a:rPr>
              <a:t>Interactive TV (BML)</a:t>
            </a:r>
          </a:p>
          <a:p>
            <a:r>
              <a:rPr lang="en-US" altLang="ja-JP" dirty="0">
                <a:ea typeface="MS PGothic" pitchFamily="34" charset="-128"/>
              </a:rPr>
              <a:t>In-band guide (SI/EPG)</a:t>
            </a:r>
          </a:p>
          <a:p>
            <a:r>
              <a:rPr lang="en-US" altLang="ja-JP" dirty="0">
                <a:ea typeface="MS PGothic" pitchFamily="34" charset="-128"/>
              </a:rPr>
              <a:t>Protected content pipeline</a:t>
            </a:r>
          </a:p>
          <a:p>
            <a:pPr lvl="1"/>
            <a:r>
              <a:rPr lang="en-US" altLang="ja-JP" dirty="0">
                <a:ea typeface="MS PGothic" pitchFamily="34" charset="-128"/>
              </a:rPr>
              <a:t>Video, audio, and data</a:t>
            </a:r>
          </a:p>
          <a:p>
            <a:r>
              <a:rPr lang="en-US" altLang="ja-JP" dirty="0">
                <a:ea typeface="MS PGothic" pitchFamily="34" charset="-128"/>
              </a:rPr>
              <a:t>ARIB TR-B14/B15 compliance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DVB-S Platform Update</a:t>
            </a:r>
            <a:endParaRPr lang="en-US" dirty="0"/>
          </a:p>
        </p:txBody>
      </p:sp>
      <p:sp>
        <p:nvSpPr>
          <p:cNvPr id="3" name="Content Placeholder 2"/>
          <p:cNvSpPr>
            <a:spLocks noGrp="1"/>
          </p:cNvSpPr>
          <p:nvPr>
            <p:ph idx="1"/>
          </p:nvPr>
        </p:nvSpPr>
        <p:spPr>
          <a:xfrm>
            <a:off x="382588" y="1414464"/>
            <a:ext cx="8380412" cy="4873129"/>
          </a:xfrm>
        </p:spPr>
        <p:txBody>
          <a:bodyPr/>
          <a:lstStyle/>
          <a:p>
            <a:pPr marL="463550" indent="-463550"/>
            <a:r>
              <a:rPr lang="en-GB" sz="3600" dirty="0" smtClean="0"/>
              <a:t>DVB-S Platform improvements</a:t>
            </a:r>
          </a:p>
          <a:p>
            <a:pPr marL="854075" lvl="1" indent="-390525"/>
            <a:r>
              <a:rPr lang="en-GB" sz="3200" dirty="0" smtClean="0"/>
              <a:t>Full </a:t>
            </a:r>
            <a:r>
              <a:rPr lang="en-GB" sz="3200" dirty="0" err="1" smtClean="0"/>
              <a:t>DiSEqC</a:t>
            </a:r>
            <a:r>
              <a:rPr lang="en-GB" sz="3200" dirty="0" smtClean="0"/>
              <a:t> support for Version 1.0 </a:t>
            </a:r>
          </a:p>
          <a:p>
            <a:pPr marL="854075" lvl="1" indent="-390525"/>
            <a:r>
              <a:rPr lang="en-GB" sz="3200" dirty="0" smtClean="0"/>
              <a:t>Generic Send/Receive functions to implement </a:t>
            </a:r>
            <a:r>
              <a:rPr lang="en-GB" sz="3200" dirty="0" err="1" smtClean="0"/>
              <a:t>DiSEqC</a:t>
            </a:r>
            <a:r>
              <a:rPr lang="en-GB" sz="3200" dirty="0" smtClean="0"/>
              <a:t> 1.x and 2.x </a:t>
            </a:r>
          </a:p>
          <a:p>
            <a:pPr marL="463550" indent="-463550"/>
            <a:r>
              <a:rPr lang="en-GB" sz="3600" dirty="0" smtClean="0"/>
              <a:t>No active plan for native </a:t>
            </a:r>
            <a:br>
              <a:rPr lang="en-GB" sz="3600" dirty="0" smtClean="0"/>
            </a:br>
            <a:r>
              <a:rPr lang="en-GB" sz="3600" dirty="0" smtClean="0"/>
              <a:t>DVB-CI support</a:t>
            </a:r>
          </a:p>
          <a:p>
            <a:pPr marL="854075" lvl="1" indent="-390525"/>
            <a:r>
              <a:rPr lang="en-GB" sz="3200" dirty="0" smtClean="0"/>
              <a:t>Current CI solutions will no be blocked, but also will not supported by Microsoft</a:t>
            </a:r>
          </a:p>
          <a:p>
            <a:pPr marL="854075" lvl="1" indent="-390525"/>
            <a:r>
              <a:rPr lang="en-GB" sz="3200" dirty="0" smtClean="0"/>
              <a:t>Consider PBDA solution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2819653"/>
            <a:ext cx="7692761" cy="761747"/>
          </a:xfrm>
        </p:spPr>
        <p:txBody>
          <a:bodyPr/>
          <a:lstStyle/>
          <a:p>
            <a:pPr algn="ctr"/>
            <a:r>
              <a:rPr smtClean="0"/>
              <a:t>Building Quality Tuners</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8" name="Rectangle 6"/>
          <p:cNvSpPr>
            <a:spLocks noGrp="1" noChangeArrowheads="1"/>
          </p:cNvSpPr>
          <p:nvPr>
            <p:ph type="title"/>
          </p:nvPr>
        </p:nvSpPr>
        <p:spPr>
          <a:xfrm>
            <a:off x="381000" y="225425"/>
            <a:ext cx="8667750" cy="1384995"/>
          </a:xfrm>
        </p:spPr>
        <p:txBody>
          <a:bodyPr/>
          <a:lstStyle/>
          <a:p>
            <a:r>
              <a:rPr lang="en-US" dirty="0"/>
              <a:t>Potential Issues Caused </a:t>
            </a:r>
            <a:br>
              <a:rPr lang="en-US" dirty="0"/>
            </a:br>
            <a:r>
              <a:rPr lang="en-US" dirty="0"/>
              <a:t>By Poor Analog Drivers</a:t>
            </a:r>
          </a:p>
        </p:txBody>
      </p:sp>
      <p:sp>
        <p:nvSpPr>
          <p:cNvPr id="274439" name="Rectangle 7"/>
          <p:cNvSpPr>
            <a:spLocks noGrp="1" noChangeArrowheads="1"/>
          </p:cNvSpPr>
          <p:nvPr>
            <p:ph idx="1"/>
          </p:nvPr>
        </p:nvSpPr>
        <p:spPr>
          <a:xfrm>
            <a:off x="381000" y="1900238"/>
            <a:ext cx="8539163" cy="3925887"/>
          </a:xfrm>
        </p:spPr>
        <p:txBody>
          <a:bodyPr/>
          <a:lstStyle/>
          <a:p>
            <a:pPr marL="403225" indent="-403225"/>
            <a:r>
              <a:rPr lang="en-US" sz="2400"/>
              <a:t>TV startup is too slow</a:t>
            </a:r>
          </a:p>
          <a:p>
            <a:pPr marL="403225" indent="-403225"/>
            <a:r>
              <a:rPr lang="en-US" sz="2400"/>
              <a:t>Channel changes are too slow or glitch</a:t>
            </a:r>
          </a:p>
          <a:p>
            <a:pPr marL="403225" indent="-403225"/>
            <a:r>
              <a:rPr lang="en-US" sz="2400"/>
              <a:t>Lip sync is bad</a:t>
            </a:r>
          </a:p>
          <a:p>
            <a:pPr marL="403225" indent="-403225"/>
            <a:r>
              <a:rPr lang="en-US" sz="2400"/>
              <a:t>Closed captions do not appear</a:t>
            </a:r>
          </a:p>
          <a:p>
            <a:pPr marL="403225" indent="-403225"/>
            <a:r>
              <a:rPr lang="en-US" sz="2400"/>
              <a:t>Closed captions out of sync with the audio and video</a:t>
            </a:r>
          </a:p>
          <a:p>
            <a:pPr marL="403225" indent="-403225"/>
            <a:r>
              <a:rPr lang="en-US" sz="2400"/>
              <a:t>Picture loses detail</a:t>
            </a:r>
          </a:p>
          <a:p>
            <a:pPr marL="403225" indent="-403225"/>
            <a:r>
              <a:rPr lang="en-US" sz="2400"/>
              <a:t>TV just stops after long periods of viewing</a:t>
            </a:r>
          </a:p>
          <a:p>
            <a:pPr marL="403225" indent="-403225"/>
            <a:r>
              <a:rPr lang="en-US" sz="2400"/>
              <a:t>Seeking and trick mode playback do not work well</a:t>
            </a:r>
          </a:p>
          <a:p>
            <a:pPr marL="403225" indent="-403225"/>
            <a:r>
              <a:rPr lang="en-US" sz="2400"/>
              <a:t>PC does not wake up and record shows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45" name="Rectangle 45"/>
          <p:cNvSpPr>
            <a:spLocks noGrp="1" noChangeArrowheads="1"/>
          </p:cNvSpPr>
          <p:nvPr>
            <p:ph type="title"/>
          </p:nvPr>
        </p:nvSpPr>
        <p:spPr/>
        <p:txBody>
          <a:bodyPr/>
          <a:lstStyle/>
          <a:p>
            <a:r>
              <a:rPr lang="en-US" dirty="0"/>
              <a:t>Consider The Whole Pipeline</a:t>
            </a:r>
          </a:p>
        </p:txBody>
      </p:sp>
      <p:sp>
        <p:nvSpPr>
          <p:cNvPr id="332803" name="Rectangle 3"/>
          <p:cNvSpPr>
            <a:spLocks noGrp="1" noChangeArrowheads="1"/>
          </p:cNvSpPr>
          <p:nvPr>
            <p:ph type="body" idx="4294967295"/>
          </p:nvPr>
        </p:nvSpPr>
        <p:spPr>
          <a:xfrm>
            <a:off x="0" y="3429000"/>
            <a:ext cx="8388350" cy="2282825"/>
          </a:xfrm>
          <a:prstGeom prst="rect">
            <a:avLst/>
          </a:prstGeom>
        </p:spPr>
        <p:txBody>
          <a:bodyPr/>
          <a:lstStyle/>
          <a:p>
            <a:r>
              <a:rPr lang="en-US" dirty="0"/>
              <a:t>Quality loss is permanent</a:t>
            </a:r>
          </a:p>
          <a:p>
            <a:r>
              <a:rPr lang="en-US" dirty="0"/>
              <a:t>Maintain quality throughout pipeline</a:t>
            </a:r>
          </a:p>
          <a:p>
            <a:r>
              <a:rPr lang="en-US" dirty="0"/>
              <a:t>Carefully select components</a:t>
            </a:r>
          </a:p>
          <a:p>
            <a:r>
              <a:rPr lang="en-US" dirty="0"/>
              <a:t>Develop high quality </a:t>
            </a:r>
            <a:r>
              <a:rPr lang="en-US" dirty="0" smtClean="0"/>
              <a:t>and </a:t>
            </a:r>
            <a:r>
              <a:rPr lang="en-US" dirty="0"/>
              <a:t>reliable drivers</a:t>
            </a:r>
          </a:p>
        </p:txBody>
      </p:sp>
      <p:pic>
        <p:nvPicPr>
          <p:cNvPr id="332833" name="Picture 33" descr="timeline arrow"/>
          <p:cNvPicPr>
            <a:picLocks noChangeAspect="1" noChangeArrowheads="1"/>
          </p:cNvPicPr>
          <p:nvPr/>
        </p:nvPicPr>
        <p:blipFill>
          <a:blip r:embed="rId3"/>
          <a:srcRect l="19067"/>
          <a:stretch>
            <a:fillRect/>
          </a:stretch>
        </p:blipFill>
        <p:spPr bwMode="invGray">
          <a:xfrm>
            <a:off x="0" y="1752600"/>
            <a:ext cx="9144000" cy="1522413"/>
          </a:xfrm>
          <a:prstGeom prst="rect">
            <a:avLst/>
          </a:prstGeom>
          <a:noFill/>
        </p:spPr>
      </p:pic>
      <p:pic>
        <p:nvPicPr>
          <p:cNvPr id="332834" name="Picture 34" descr="gold bead"/>
          <p:cNvPicPr>
            <a:picLocks noChangeAspect="1" noChangeArrowheads="1"/>
          </p:cNvPicPr>
          <p:nvPr/>
        </p:nvPicPr>
        <p:blipFill>
          <a:blip r:embed="rId4">
            <a:lum bright="44000"/>
          </a:blip>
          <a:srcRect/>
          <a:stretch>
            <a:fillRect/>
          </a:stretch>
        </p:blipFill>
        <p:spPr bwMode="auto">
          <a:xfrm>
            <a:off x="4425950" y="1712913"/>
            <a:ext cx="2078038" cy="1335087"/>
          </a:xfrm>
          <a:prstGeom prst="rect">
            <a:avLst/>
          </a:prstGeom>
          <a:noFill/>
        </p:spPr>
      </p:pic>
      <p:pic>
        <p:nvPicPr>
          <p:cNvPr id="332835" name="Picture 35" descr="green bead"/>
          <p:cNvPicPr>
            <a:picLocks noChangeAspect="1" noChangeArrowheads="1"/>
          </p:cNvPicPr>
          <p:nvPr/>
        </p:nvPicPr>
        <p:blipFill>
          <a:blip r:embed="rId5">
            <a:lum bright="43000"/>
          </a:blip>
          <a:srcRect/>
          <a:stretch>
            <a:fillRect/>
          </a:stretch>
        </p:blipFill>
        <p:spPr bwMode="auto">
          <a:xfrm>
            <a:off x="6443663" y="1712913"/>
            <a:ext cx="1955800" cy="1335087"/>
          </a:xfrm>
          <a:prstGeom prst="rect">
            <a:avLst/>
          </a:prstGeom>
          <a:noFill/>
        </p:spPr>
      </p:pic>
      <p:pic>
        <p:nvPicPr>
          <p:cNvPr id="332840" name="Picture 40" descr="Purple-bead"/>
          <p:cNvPicPr>
            <a:picLocks noChangeAspect="1" noChangeArrowheads="1"/>
          </p:cNvPicPr>
          <p:nvPr/>
        </p:nvPicPr>
        <p:blipFill>
          <a:blip r:embed="rId6">
            <a:lum bright="59000"/>
          </a:blip>
          <a:srcRect/>
          <a:stretch>
            <a:fillRect/>
          </a:stretch>
        </p:blipFill>
        <p:spPr bwMode="auto">
          <a:xfrm>
            <a:off x="317500" y="1714500"/>
            <a:ext cx="1954213" cy="1331913"/>
          </a:xfrm>
          <a:prstGeom prst="rect">
            <a:avLst/>
          </a:prstGeom>
          <a:noFill/>
        </p:spPr>
      </p:pic>
      <p:pic>
        <p:nvPicPr>
          <p:cNvPr id="332841" name="Picture 41" descr="blue-bead"/>
          <p:cNvPicPr>
            <a:picLocks noChangeAspect="1" noChangeArrowheads="1"/>
          </p:cNvPicPr>
          <p:nvPr/>
        </p:nvPicPr>
        <p:blipFill>
          <a:blip r:embed="rId7">
            <a:lum bright="61000"/>
          </a:blip>
          <a:srcRect/>
          <a:stretch>
            <a:fillRect/>
          </a:stretch>
        </p:blipFill>
        <p:spPr bwMode="auto">
          <a:xfrm>
            <a:off x="2392363" y="1714500"/>
            <a:ext cx="1954212" cy="1331913"/>
          </a:xfrm>
          <a:prstGeom prst="rect">
            <a:avLst/>
          </a:prstGeom>
          <a:noFill/>
        </p:spPr>
      </p:pic>
      <p:sp>
        <p:nvSpPr>
          <p:cNvPr id="332832" name="Rectangle 32"/>
          <p:cNvSpPr>
            <a:spLocks noChangeArrowheads="1"/>
          </p:cNvSpPr>
          <p:nvPr/>
        </p:nvSpPr>
        <p:spPr bwMode="auto">
          <a:xfrm>
            <a:off x="699326" y="2155204"/>
            <a:ext cx="1325562" cy="476250"/>
          </a:xfrm>
          <a:prstGeom prst="rect">
            <a:avLst/>
          </a:prstGeom>
          <a:noFill/>
          <a:ln w="9525" algn="ctr">
            <a:noFill/>
            <a:miter lim="800000"/>
            <a:headEnd/>
            <a:tailEnd/>
          </a:ln>
          <a:effectLst/>
        </p:spPr>
        <p:txBody>
          <a:bodyPr>
            <a:spAutoFit/>
          </a:bodyPr>
          <a:lstStyle/>
          <a:p>
            <a:pPr>
              <a:lnSpc>
                <a:spcPct val="90000"/>
              </a:lnSpc>
              <a:spcBef>
                <a:spcPct val="30000"/>
              </a:spcBef>
              <a:buClr>
                <a:schemeClr val="tx2"/>
              </a:buClr>
              <a:buSzPct val="70000"/>
            </a:pPr>
            <a:r>
              <a:rPr lang="en-AU" sz="2800" dirty="0">
                <a:solidFill>
                  <a:schemeClr val="bg2"/>
                </a:solidFill>
              </a:rPr>
              <a:t>Tuner</a:t>
            </a:r>
          </a:p>
        </p:txBody>
      </p:sp>
      <p:sp>
        <p:nvSpPr>
          <p:cNvPr id="332837" name="Rectangle 37"/>
          <p:cNvSpPr>
            <a:spLocks noChangeArrowheads="1"/>
          </p:cNvSpPr>
          <p:nvPr/>
        </p:nvSpPr>
        <p:spPr bwMode="auto">
          <a:xfrm>
            <a:off x="2585974" y="1959364"/>
            <a:ext cx="1720850" cy="867930"/>
          </a:xfrm>
          <a:prstGeom prst="rect">
            <a:avLst/>
          </a:prstGeom>
          <a:noFill/>
          <a:ln w="9525" algn="ctr">
            <a:noFill/>
            <a:miter lim="800000"/>
            <a:headEnd/>
            <a:tailEnd/>
          </a:ln>
          <a:effectLst/>
        </p:spPr>
        <p:txBody>
          <a:bodyPr>
            <a:spAutoFit/>
          </a:bodyPr>
          <a:lstStyle/>
          <a:p>
            <a:pPr>
              <a:lnSpc>
                <a:spcPct val="90000"/>
              </a:lnSpc>
              <a:spcBef>
                <a:spcPct val="30000"/>
              </a:spcBef>
              <a:buClr>
                <a:schemeClr val="tx2"/>
              </a:buClr>
              <a:buSzPct val="70000"/>
              <a:buFont typeface="Wingdings" pitchFamily="2" charset="2"/>
              <a:buNone/>
            </a:pPr>
            <a:r>
              <a:rPr lang="en-AU" sz="2800" dirty="0" err="1" smtClean="0">
                <a:solidFill>
                  <a:schemeClr val="bg2"/>
                </a:solidFill>
              </a:rPr>
              <a:t>Demod</a:t>
            </a:r>
            <a:r>
              <a:rPr lang="en-AU" sz="2800" dirty="0" smtClean="0">
                <a:solidFill>
                  <a:schemeClr val="bg2"/>
                </a:solidFill>
              </a:rPr>
              <a:t>/</a:t>
            </a:r>
            <a:br>
              <a:rPr lang="en-AU" sz="2800" dirty="0" smtClean="0">
                <a:solidFill>
                  <a:schemeClr val="bg2"/>
                </a:solidFill>
              </a:rPr>
            </a:br>
            <a:r>
              <a:rPr lang="en-AU" sz="2800" dirty="0" smtClean="0">
                <a:solidFill>
                  <a:schemeClr val="bg2"/>
                </a:solidFill>
              </a:rPr>
              <a:t>Decoder</a:t>
            </a:r>
            <a:endParaRPr lang="en-AU" sz="2800" dirty="0">
              <a:solidFill>
                <a:schemeClr val="bg2"/>
              </a:solidFill>
            </a:endParaRPr>
          </a:p>
        </p:txBody>
      </p:sp>
      <p:sp>
        <p:nvSpPr>
          <p:cNvPr id="332838" name="Rectangle 38"/>
          <p:cNvSpPr>
            <a:spLocks noChangeArrowheads="1"/>
          </p:cNvSpPr>
          <p:nvPr/>
        </p:nvSpPr>
        <p:spPr bwMode="auto">
          <a:xfrm>
            <a:off x="4665853" y="2155204"/>
            <a:ext cx="1628775" cy="476250"/>
          </a:xfrm>
          <a:prstGeom prst="rect">
            <a:avLst/>
          </a:prstGeom>
          <a:noFill/>
          <a:ln w="9525" algn="ctr">
            <a:noFill/>
            <a:miter lim="800000"/>
            <a:headEnd/>
            <a:tailEnd/>
          </a:ln>
          <a:effectLst/>
        </p:spPr>
        <p:txBody>
          <a:bodyPr>
            <a:spAutoFit/>
          </a:bodyPr>
          <a:lstStyle/>
          <a:p>
            <a:pPr>
              <a:lnSpc>
                <a:spcPct val="90000"/>
              </a:lnSpc>
              <a:spcBef>
                <a:spcPct val="30000"/>
              </a:spcBef>
              <a:buClr>
                <a:schemeClr val="tx2"/>
              </a:buClr>
              <a:buSzPct val="70000"/>
              <a:buFont typeface="Wingdings" pitchFamily="2" charset="2"/>
              <a:buNone/>
            </a:pPr>
            <a:r>
              <a:rPr lang="en-AU" sz="2800" b="0" dirty="0">
                <a:solidFill>
                  <a:schemeClr val="bg2"/>
                </a:solidFill>
              </a:rPr>
              <a:t>Encoder</a:t>
            </a:r>
          </a:p>
        </p:txBody>
      </p:sp>
      <p:sp>
        <p:nvSpPr>
          <p:cNvPr id="332839" name="Rectangle 39"/>
          <p:cNvSpPr>
            <a:spLocks noChangeArrowheads="1"/>
          </p:cNvSpPr>
          <p:nvPr/>
        </p:nvSpPr>
        <p:spPr bwMode="auto">
          <a:xfrm>
            <a:off x="6842760" y="2155204"/>
            <a:ext cx="1903413" cy="476250"/>
          </a:xfrm>
          <a:prstGeom prst="rect">
            <a:avLst/>
          </a:prstGeom>
          <a:noFill/>
          <a:ln w="9525" algn="ctr">
            <a:noFill/>
            <a:miter lim="800000"/>
            <a:headEnd/>
            <a:tailEnd/>
          </a:ln>
          <a:effectLst>
            <a:outerShdw blurRad="50800" dist="50800" sx="1000" sy="1000" algn="ctr" rotWithShape="0">
              <a:srgbClr val="000000">
                <a:alpha val="43137"/>
              </a:srgbClr>
            </a:outerShdw>
          </a:effectLst>
        </p:spPr>
        <p:txBody>
          <a:bodyPr>
            <a:spAutoFit/>
          </a:bodyPr>
          <a:lstStyle/>
          <a:p>
            <a:pPr>
              <a:lnSpc>
                <a:spcPct val="90000"/>
              </a:lnSpc>
              <a:spcBef>
                <a:spcPct val="30000"/>
              </a:spcBef>
              <a:buClr>
                <a:schemeClr val="tx2"/>
              </a:buClr>
              <a:buSzPct val="70000"/>
              <a:buFont typeface="Wingdings" pitchFamily="2" charset="2"/>
              <a:buNone/>
            </a:pPr>
            <a:r>
              <a:rPr lang="en-AU" sz="2800" dirty="0">
                <a:solidFill>
                  <a:schemeClr val="bg2"/>
                </a:solidFill>
              </a:rPr>
              <a:t>Driver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2833"/>
                                        </p:tgtEl>
                                        <p:attrNameLst>
                                          <p:attrName>style.visibility</p:attrName>
                                        </p:attrNameLst>
                                      </p:cBhvr>
                                      <p:to>
                                        <p:strVal val="visible"/>
                                      </p:to>
                                    </p:set>
                                    <p:animEffect transition="in" filter="fade">
                                      <p:cBhvr>
                                        <p:cTn id="7" dur="500"/>
                                        <p:tgtEl>
                                          <p:spTgt spid="3328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32840"/>
                                        </p:tgtEl>
                                        <p:attrNameLst>
                                          <p:attrName>style.visibility</p:attrName>
                                        </p:attrNameLst>
                                      </p:cBhvr>
                                      <p:to>
                                        <p:strVal val="visible"/>
                                      </p:to>
                                    </p:set>
                                    <p:anim calcmode="lin" valueType="num">
                                      <p:cBhvr additive="base">
                                        <p:cTn id="11" dur="500" fill="hold"/>
                                        <p:tgtEl>
                                          <p:spTgt spid="332840"/>
                                        </p:tgtEl>
                                        <p:attrNameLst>
                                          <p:attrName>ppt_x</p:attrName>
                                        </p:attrNameLst>
                                      </p:cBhvr>
                                      <p:tavLst>
                                        <p:tav tm="0">
                                          <p:val>
                                            <p:strVal val="0-#ppt_w/2"/>
                                          </p:val>
                                        </p:tav>
                                        <p:tav tm="100000">
                                          <p:val>
                                            <p:strVal val="#ppt_x"/>
                                          </p:val>
                                        </p:tav>
                                      </p:tavLst>
                                    </p:anim>
                                    <p:anim calcmode="lin" valueType="num">
                                      <p:cBhvr additive="base">
                                        <p:cTn id="12" dur="500" fill="hold"/>
                                        <p:tgtEl>
                                          <p:spTgt spid="3328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32832">
                                            <p:txEl>
                                              <p:pRg st="0" end="0"/>
                                            </p:txEl>
                                          </p:spTgt>
                                        </p:tgtEl>
                                        <p:attrNameLst>
                                          <p:attrName>style.visibility</p:attrName>
                                        </p:attrNameLst>
                                      </p:cBhvr>
                                      <p:to>
                                        <p:strVal val="visible"/>
                                      </p:to>
                                    </p:set>
                                    <p:animEffect transition="in" filter="fade">
                                      <p:cBhvr>
                                        <p:cTn id="16" dur="500"/>
                                        <p:tgtEl>
                                          <p:spTgt spid="332832">
                                            <p:txEl>
                                              <p:pRg st="0" end="0"/>
                                            </p:txEl>
                                          </p:spTgt>
                                        </p:tgtEl>
                                      </p:cBhvr>
                                    </p:animEffect>
                                    <p:anim calcmode="lin" valueType="num">
                                      <p:cBhvr>
                                        <p:cTn id="17" dur="500" fill="hold"/>
                                        <p:tgtEl>
                                          <p:spTgt spid="33283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32832">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32841"/>
                                        </p:tgtEl>
                                        <p:attrNameLst>
                                          <p:attrName>style.visibility</p:attrName>
                                        </p:attrNameLst>
                                      </p:cBhvr>
                                      <p:to>
                                        <p:strVal val="visible"/>
                                      </p:to>
                                    </p:set>
                                    <p:animEffect transition="in" filter="fade">
                                      <p:cBhvr>
                                        <p:cTn id="22" dur="500"/>
                                        <p:tgtEl>
                                          <p:spTgt spid="332841"/>
                                        </p:tgtEl>
                                      </p:cBhvr>
                                    </p:animEffect>
                                  </p:childTnLst>
                                </p:cTn>
                              </p:par>
                              <p:par>
                                <p:cTn id="23" presetID="0" presetClass="path" presetSubtype="0" accel="50000" decel="50000" fill="hold" nodeType="withEffect">
                                  <p:stCondLst>
                                    <p:cond delay="0"/>
                                  </p:stCondLst>
                                  <p:childTnLst>
                                    <p:animMotion origin="layout" path="M -0.23298 -3.7037E-7 L -3.05556E-6 -3.7037E-7 " pathEditMode="relative" rAng="0" ptsTypes="AA">
                                      <p:cBhvr>
                                        <p:cTn id="24" dur="1000" fill="hold"/>
                                        <p:tgtEl>
                                          <p:spTgt spid="332841"/>
                                        </p:tgtEl>
                                        <p:attrNameLst>
                                          <p:attrName>ppt_x</p:attrName>
                                          <p:attrName>ppt_y</p:attrName>
                                        </p:attrNameLst>
                                      </p:cBhvr>
                                      <p:rCtr x="116" y="0"/>
                                    </p:animMotion>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332837"/>
                                        </p:tgtEl>
                                        <p:attrNameLst>
                                          <p:attrName>style.visibility</p:attrName>
                                        </p:attrNameLst>
                                      </p:cBhvr>
                                      <p:to>
                                        <p:strVal val="visible"/>
                                      </p:to>
                                    </p:set>
                                    <p:animEffect transition="in" filter="fade">
                                      <p:cBhvr>
                                        <p:cTn id="28" dur="500"/>
                                        <p:tgtEl>
                                          <p:spTgt spid="332837"/>
                                        </p:tgtEl>
                                      </p:cBhvr>
                                    </p:animEffect>
                                    <p:anim calcmode="lin" valueType="num">
                                      <p:cBhvr>
                                        <p:cTn id="29" dur="500" fill="hold"/>
                                        <p:tgtEl>
                                          <p:spTgt spid="332837"/>
                                        </p:tgtEl>
                                        <p:attrNameLst>
                                          <p:attrName>ppt_x</p:attrName>
                                        </p:attrNameLst>
                                      </p:cBhvr>
                                      <p:tavLst>
                                        <p:tav tm="0">
                                          <p:val>
                                            <p:strVal val="#ppt_x"/>
                                          </p:val>
                                        </p:tav>
                                        <p:tav tm="100000">
                                          <p:val>
                                            <p:strVal val="#ppt_x"/>
                                          </p:val>
                                        </p:tav>
                                      </p:tavLst>
                                    </p:anim>
                                    <p:anim calcmode="lin" valueType="num">
                                      <p:cBhvr>
                                        <p:cTn id="30" dur="500" fill="hold"/>
                                        <p:tgtEl>
                                          <p:spTgt spid="332837"/>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32834"/>
                                        </p:tgtEl>
                                        <p:attrNameLst>
                                          <p:attrName>style.visibility</p:attrName>
                                        </p:attrNameLst>
                                      </p:cBhvr>
                                      <p:to>
                                        <p:strVal val="visible"/>
                                      </p:to>
                                    </p:set>
                                    <p:animEffect transition="in" filter="fade">
                                      <p:cBhvr>
                                        <p:cTn id="34" dur="500"/>
                                        <p:tgtEl>
                                          <p:spTgt spid="332834"/>
                                        </p:tgtEl>
                                      </p:cBhvr>
                                    </p:animEffect>
                                  </p:childTnLst>
                                </p:cTn>
                              </p:par>
                              <p:par>
                                <p:cTn id="35" presetID="0" presetClass="path" presetSubtype="0" accel="50000" decel="50000" fill="hold" nodeType="withEffect">
                                  <p:stCondLst>
                                    <p:cond delay="0"/>
                                  </p:stCondLst>
                                  <p:childTnLst>
                                    <p:animMotion origin="layout" path="M -0.22934 -0.00023 L 0.00521 0.00093 " pathEditMode="relative" rAng="0" ptsTypes="AA">
                                      <p:cBhvr>
                                        <p:cTn id="36" dur="1000" fill="hold"/>
                                        <p:tgtEl>
                                          <p:spTgt spid="332834"/>
                                        </p:tgtEl>
                                        <p:attrNameLst>
                                          <p:attrName>ppt_x</p:attrName>
                                          <p:attrName>ppt_y</p:attrName>
                                        </p:attrNameLst>
                                      </p:cBhvr>
                                      <p:rCtr x="117" y="0"/>
                                    </p:animMotion>
                                  </p:childTnLst>
                                </p:cTn>
                              </p:par>
                            </p:childTnLst>
                          </p:cTn>
                        </p:par>
                        <p:par>
                          <p:cTn id="37" fill="hold">
                            <p:stCondLst>
                              <p:cond delay="4000"/>
                            </p:stCondLst>
                            <p:childTnLst>
                              <p:par>
                                <p:cTn id="38" presetID="47" presetClass="entr" presetSubtype="0" fill="hold" grpId="0" nodeType="afterEffect">
                                  <p:stCondLst>
                                    <p:cond delay="0"/>
                                  </p:stCondLst>
                                  <p:childTnLst>
                                    <p:set>
                                      <p:cBhvr>
                                        <p:cTn id="39" dur="1" fill="hold">
                                          <p:stCondLst>
                                            <p:cond delay="0"/>
                                          </p:stCondLst>
                                        </p:cTn>
                                        <p:tgtEl>
                                          <p:spTgt spid="332838"/>
                                        </p:tgtEl>
                                        <p:attrNameLst>
                                          <p:attrName>style.visibility</p:attrName>
                                        </p:attrNameLst>
                                      </p:cBhvr>
                                      <p:to>
                                        <p:strVal val="visible"/>
                                      </p:to>
                                    </p:set>
                                    <p:animEffect transition="in" filter="fade">
                                      <p:cBhvr>
                                        <p:cTn id="40" dur="500"/>
                                        <p:tgtEl>
                                          <p:spTgt spid="332838"/>
                                        </p:tgtEl>
                                      </p:cBhvr>
                                    </p:animEffect>
                                    <p:anim calcmode="lin" valueType="num">
                                      <p:cBhvr>
                                        <p:cTn id="41" dur="500" fill="hold"/>
                                        <p:tgtEl>
                                          <p:spTgt spid="332838"/>
                                        </p:tgtEl>
                                        <p:attrNameLst>
                                          <p:attrName>ppt_x</p:attrName>
                                        </p:attrNameLst>
                                      </p:cBhvr>
                                      <p:tavLst>
                                        <p:tav tm="0">
                                          <p:val>
                                            <p:strVal val="#ppt_x"/>
                                          </p:val>
                                        </p:tav>
                                        <p:tav tm="100000">
                                          <p:val>
                                            <p:strVal val="#ppt_x"/>
                                          </p:val>
                                        </p:tav>
                                      </p:tavLst>
                                    </p:anim>
                                    <p:anim calcmode="lin" valueType="num">
                                      <p:cBhvr>
                                        <p:cTn id="42" dur="500" fill="hold"/>
                                        <p:tgtEl>
                                          <p:spTgt spid="332838"/>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332835"/>
                                        </p:tgtEl>
                                        <p:attrNameLst>
                                          <p:attrName>style.visibility</p:attrName>
                                        </p:attrNameLst>
                                      </p:cBhvr>
                                      <p:to>
                                        <p:strVal val="visible"/>
                                      </p:to>
                                    </p:set>
                                    <p:animEffect transition="in" filter="fade">
                                      <p:cBhvr>
                                        <p:cTn id="46" dur="500"/>
                                        <p:tgtEl>
                                          <p:spTgt spid="332835"/>
                                        </p:tgtEl>
                                      </p:cBhvr>
                                    </p:animEffect>
                                  </p:childTnLst>
                                </p:cTn>
                              </p:par>
                              <p:par>
                                <p:cTn id="47" presetID="0" presetClass="path" presetSubtype="0" accel="50000" decel="50000" fill="hold" nodeType="withEffect">
                                  <p:stCondLst>
                                    <p:cond delay="0"/>
                                  </p:stCondLst>
                                  <p:childTnLst>
                                    <p:animMotion origin="layout" path="M -0.21302 -0.00023 L 0.00642 0.00185 " pathEditMode="relative" rAng="0" ptsTypes="AA">
                                      <p:cBhvr>
                                        <p:cTn id="48" dur="1000" fill="hold"/>
                                        <p:tgtEl>
                                          <p:spTgt spid="332835"/>
                                        </p:tgtEl>
                                        <p:attrNameLst>
                                          <p:attrName>ppt_x</p:attrName>
                                          <p:attrName>ppt_y</p:attrName>
                                        </p:attrNameLst>
                                      </p:cBhvr>
                                      <p:rCtr x="110" y="1"/>
                                    </p:animMotion>
                                  </p:childTnLst>
                                </p:cTn>
                              </p:par>
                            </p:childTnLst>
                          </p:cTn>
                        </p:par>
                        <p:par>
                          <p:cTn id="49" fill="hold">
                            <p:stCondLst>
                              <p:cond delay="5500"/>
                            </p:stCondLst>
                            <p:childTnLst>
                              <p:par>
                                <p:cTn id="50" presetID="47" presetClass="entr" presetSubtype="0" fill="hold" grpId="0" nodeType="afterEffect">
                                  <p:stCondLst>
                                    <p:cond delay="0"/>
                                  </p:stCondLst>
                                  <p:childTnLst>
                                    <p:set>
                                      <p:cBhvr>
                                        <p:cTn id="51" dur="1" fill="hold">
                                          <p:stCondLst>
                                            <p:cond delay="0"/>
                                          </p:stCondLst>
                                        </p:cTn>
                                        <p:tgtEl>
                                          <p:spTgt spid="332839"/>
                                        </p:tgtEl>
                                        <p:attrNameLst>
                                          <p:attrName>style.visibility</p:attrName>
                                        </p:attrNameLst>
                                      </p:cBhvr>
                                      <p:to>
                                        <p:strVal val="visible"/>
                                      </p:to>
                                    </p:set>
                                    <p:animEffect transition="in" filter="fade">
                                      <p:cBhvr>
                                        <p:cTn id="52" dur="500"/>
                                        <p:tgtEl>
                                          <p:spTgt spid="332839"/>
                                        </p:tgtEl>
                                      </p:cBhvr>
                                    </p:animEffect>
                                    <p:anim calcmode="lin" valueType="num">
                                      <p:cBhvr>
                                        <p:cTn id="53" dur="500" fill="hold"/>
                                        <p:tgtEl>
                                          <p:spTgt spid="332839"/>
                                        </p:tgtEl>
                                        <p:attrNameLst>
                                          <p:attrName>ppt_x</p:attrName>
                                        </p:attrNameLst>
                                      </p:cBhvr>
                                      <p:tavLst>
                                        <p:tav tm="0">
                                          <p:val>
                                            <p:strVal val="#ppt_x"/>
                                          </p:val>
                                        </p:tav>
                                        <p:tav tm="100000">
                                          <p:val>
                                            <p:strVal val="#ppt_x"/>
                                          </p:val>
                                        </p:tav>
                                      </p:tavLst>
                                    </p:anim>
                                    <p:anim calcmode="lin" valueType="num">
                                      <p:cBhvr>
                                        <p:cTn id="54" dur="500" fill="hold"/>
                                        <p:tgtEl>
                                          <p:spTgt spid="33283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2803">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2803">
                                            <p:txEl>
                                              <p:pRg st="1" end="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2803">
                                            <p:txEl>
                                              <p:pRg st="2" end="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2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p:bldP spid="332832" grpId="0" build="p"/>
      <p:bldP spid="332837" grpId="0"/>
      <p:bldP spid="332838" grpId="0"/>
      <p:bldP spid="33283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702" name="Rectangle 6"/>
          <p:cNvSpPr>
            <a:spLocks noGrp="1" noChangeArrowheads="1"/>
          </p:cNvSpPr>
          <p:nvPr>
            <p:ph type="title"/>
          </p:nvPr>
        </p:nvSpPr>
        <p:spPr>
          <a:xfrm>
            <a:off x="381000" y="225425"/>
            <a:ext cx="8667750" cy="830997"/>
          </a:xfrm>
        </p:spPr>
        <p:txBody>
          <a:bodyPr/>
          <a:lstStyle/>
          <a:p>
            <a:r>
              <a:rPr lang="en-US" sz="6000" dirty="0" smtClean="0"/>
              <a:t>Recommendations</a:t>
            </a:r>
            <a:endParaRPr lang="en-US" sz="6000" dirty="0"/>
          </a:p>
        </p:txBody>
      </p:sp>
      <p:sp>
        <p:nvSpPr>
          <p:cNvPr id="285703" name="Rectangle 7"/>
          <p:cNvSpPr>
            <a:spLocks noGrp="1" noChangeArrowheads="1"/>
          </p:cNvSpPr>
          <p:nvPr>
            <p:ph idx="1"/>
          </p:nvPr>
        </p:nvSpPr>
        <p:spPr>
          <a:xfrm>
            <a:off x="387350" y="1420813"/>
            <a:ext cx="8539163" cy="5788764"/>
          </a:xfrm>
        </p:spPr>
        <p:txBody>
          <a:bodyPr/>
          <a:lstStyle/>
          <a:p>
            <a:pPr marL="288925" indent="-288925"/>
            <a:r>
              <a:rPr lang="en-US" sz="2000" b="1" dirty="0" smtClean="0"/>
              <a:t>Analog Tuners</a:t>
            </a:r>
          </a:p>
          <a:p>
            <a:pPr marL="611174" lvl="1" indent="-288925"/>
            <a:r>
              <a:rPr lang="en-US" sz="2000" dirty="0" smtClean="0"/>
              <a:t>Separate </a:t>
            </a:r>
            <a:r>
              <a:rPr lang="en-US" sz="2000" dirty="0"/>
              <a:t>Inputs for</a:t>
            </a:r>
          </a:p>
          <a:p>
            <a:pPr marL="800090" lvl="2" indent="-225425"/>
            <a:r>
              <a:rPr lang="en-US" sz="2000" dirty="0"/>
              <a:t>Antenna (Terrestrial and FM reception</a:t>
            </a:r>
            <a:r>
              <a:rPr lang="en-US" sz="2000" dirty="0" smtClean="0"/>
              <a:t>), Cable, Clustered </a:t>
            </a:r>
            <a:r>
              <a:rPr lang="en-US" sz="2000" dirty="0"/>
              <a:t>S-Video, composite video, audio</a:t>
            </a:r>
          </a:p>
          <a:p>
            <a:pPr marL="611174" lvl="1" indent="-288925"/>
            <a:r>
              <a:rPr lang="en-US" sz="2000" dirty="0" smtClean="0"/>
              <a:t>USB </a:t>
            </a:r>
            <a:r>
              <a:rPr lang="en-US" sz="2000" dirty="0"/>
              <a:t>tuners should support USB 2.0</a:t>
            </a:r>
          </a:p>
          <a:p>
            <a:pPr marL="611174" lvl="1" indent="-288925"/>
            <a:r>
              <a:rPr lang="en-US" sz="2000" dirty="0"/>
              <a:t>Clearly label tuner </a:t>
            </a:r>
            <a:r>
              <a:rPr lang="en-US" sz="2000" dirty="0" smtClean="0"/>
              <a:t>inputs</a:t>
            </a:r>
          </a:p>
          <a:p>
            <a:pPr marL="288925" indent="-288925"/>
            <a:r>
              <a:rPr lang="en-US" sz="2000" b="1" dirty="0" smtClean="0"/>
              <a:t>Encoding</a:t>
            </a:r>
          </a:p>
          <a:p>
            <a:pPr marL="665149" lvl="1" indent="-342900"/>
            <a:r>
              <a:rPr lang="en-US" sz="2000" dirty="0" smtClean="0"/>
              <a:t>Use hardware based encoders to insure scalability to multi-tuner and slower CPU PCs</a:t>
            </a:r>
          </a:p>
          <a:p>
            <a:pPr marL="665149" lvl="1" indent="-342900"/>
            <a:r>
              <a:rPr lang="en-US" sz="2000" dirty="0" smtClean="0"/>
              <a:t>Provide at least 9 MBs VBR encoding</a:t>
            </a:r>
          </a:p>
          <a:p>
            <a:pPr marL="342900" indent="-342900"/>
            <a:r>
              <a:rPr lang="en-US" sz="2000" b="1" dirty="0" smtClean="0"/>
              <a:t>Digital Tuners</a:t>
            </a:r>
          </a:p>
          <a:p>
            <a:pPr marL="763574" lvl="1" indent="-441325">
              <a:lnSpc>
                <a:spcPct val="80000"/>
              </a:lnSpc>
              <a:spcBef>
                <a:spcPct val="20000"/>
              </a:spcBef>
            </a:pPr>
            <a:r>
              <a:rPr lang="en-US" sz="2000" dirty="0" smtClean="0"/>
              <a:t>Capture chips must support full transport stream bitrates  for the desired medium (HD up to 19 MBs)</a:t>
            </a:r>
          </a:p>
          <a:p>
            <a:pPr marL="763574" lvl="1" indent="-441325">
              <a:lnSpc>
                <a:spcPct val="80000"/>
              </a:lnSpc>
              <a:spcBef>
                <a:spcPct val="20000"/>
              </a:spcBef>
            </a:pPr>
            <a:r>
              <a:rPr lang="en-US" sz="2000" dirty="0" smtClean="0"/>
              <a:t>Detect and report signal presence and strength even if signal </a:t>
            </a:r>
          </a:p>
          <a:p>
            <a:pPr marL="763574" lvl="1" indent="-441325">
              <a:lnSpc>
                <a:spcPct val="80000"/>
              </a:lnSpc>
              <a:spcBef>
                <a:spcPct val="20000"/>
              </a:spcBef>
              <a:buNone/>
            </a:pPr>
            <a:r>
              <a:rPr lang="en-US" sz="2000" dirty="0" smtClean="0"/>
              <a:t>	is not yet locked</a:t>
            </a:r>
          </a:p>
          <a:p>
            <a:pPr marL="288925" indent="-288925"/>
            <a:endParaRPr lang="en-US" sz="2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4" name="Rectangle 4"/>
          <p:cNvSpPr>
            <a:spLocks noGrp="1" noChangeArrowheads="1"/>
          </p:cNvSpPr>
          <p:nvPr>
            <p:ph type="title"/>
          </p:nvPr>
        </p:nvSpPr>
        <p:spPr/>
        <p:txBody>
          <a:bodyPr/>
          <a:lstStyle/>
          <a:p>
            <a:r>
              <a:rPr lang="en-US" dirty="0"/>
              <a:t>Supporting Multiple Tuners </a:t>
            </a:r>
          </a:p>
        </p:txBody>
      </p:sp>
      <p:sp>
        <p:nvSpPr>
          <p:cNvPr id="261125" name="Rectangle 5"/>
          <p:cNvSpPr>
            <a:spLocks noGrp="1" noChangeArrowheads="1"/>
          </p:cNvSpPr>
          <p:nvPr>
            <p:ph idx="1"/>
          </p:nvPr>
        </p:nvSpPr>
        <p:spPr>
          <a:xfrm>
            <a:off x="381000" y="1420813"/>
            <a:ext cx="8515350" cy="4692650"/>
          </a:xfrm>
        </p:spPr>
        <p:txBody>
          <a:bodyPr/>
          <a:lstStyle/>
          <a:p>
            <a:pPr marL="403225" indent="-403225"/>
            <a:r>
              <a:rPr lang="en-US" sz="2400" dirty="0"/>
              <a:t>Each tuner should be a different device instance</a:t>
            </a:r>
          </a:p>
          <a:p>
            <a:pPr marL="403225" indent="-403225"/>
            <a:r>
              <a:rPr lang="en-US" sz="2400" dirty="0"/>
              <a:t>A separate graph will be built for each tuner instance</a:t>
            </a:r>
          </a:p>
          <a:p>
            <a:pPr marL="403225" indent="-403225"/>
            <a:r>
              <a:rPr lang="en-US" sz="2400" dirty="0"/>
              <a:t>Each instance should maintain its state independently from other instances</a:t>
            </a:r>
          </a:p>
          <a:p>
            <a:pPr marL="403225" indent="-403225"/>
            <a:r>
              <a:rPr lang="en-US" sz="2400" dirty="0"/>
              <a:t>Each instance must function fully and independently </a:t>
            </a:r>
            <a:br>
              <a:rPr lang="en-US" sz="2400" dirty="0"/>
            </a:br>
            <a:r>
              <a:rPr lang="en-US" sz="2400" dirty="0"/>
              <a:t>from other instances</a:t>
            </a:r>
          </a:p>
          <a:p>
            <a:pPr marL="403225" indent="-403225"/>
            <a:r>
              <a:rPr lang="en-US" sz="2400" dirty="0"/>
              <a:t>There should be separate DirectShow filter entries </a:t>
            </a:r>
            <a:br>
              <a:rPr lang="en-US" sz="2400" dirty="0"/>
            </a:br>
            <a:r>
              <a:rPr lang="en-US" sz="2400" dirty="0"/>
              <a:t>for each instance (Tuner, Crossbar, Capture, etc.)</a:t>
            </a:r>
          </a:p>
          <a:p>
            <a:pPr marL="403225" indent="-403225"/>
            <a:r>
              <a:rPr lang="en-US" sz="2400" dirty="0"/>
              <a:t>Each instance must have its own unique hardware </a:t>
            </a:r>
            <a:br>
              <a:rPr lang="en-US" sz="2400" dirty="0"/>
            </a:br>
            <a:r>
              <a:rPr lang="en-US" sz="2400" dirty="0"/>
              <a:t>pin mediums</a:t>
            </a:r>
          </a:p>
          <a:p>
            <a:pPr marL="403225" indent="-403225"/>
            <a:r>
              <a:rPr lang="en-US" sz="2400" dirty="0"/>
              <a:t>Instances that share physical connectors must be able </a:t>
            </a:r>
            <a:br>
              <a:rPr lang="en-US" sz="2400" dirty="0"/>
            </a:br>
            <a:r>
              <a:rPr lang="en-US" sz="2400" dirty="0"/>
              <a:t>to independently select their input via the crossbar filter</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6" y="2667000"/>
            <a:ext cx="7692761" cy="761747"/>
          </a:xfrm>
        </p:spPr>
        <p:txBody>
          <a:bodyPr/>
          <a:lstStyle/>
          <a:p>
            <a:pPr algn="ctr"/>
            <a:r>
              <a:rPr smtClean="0"/>
              <a:t>Windows TV Futures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629222" y="990600"/>
            <a:ext cx="5859462" cy="3581706"/>
            <a:chOff x="1639888" y="1218894"/>
            <a:chExt cx="5859462" cy="3581706"/>
          </a:xfrm>
        </p:grpSpPr>
        <p:sp>
          <p:nvSpPr>
            <p:cNvPr id="24" name="Rectangle 233"/>
            <p:cNvSpPr>
              <a:spLocks noChangeArrowheads="1"/>
            </p:cNvSpPr>
            <p:nvPr/>
          </p:nvSpPr>
          <p:spPr bwMode="blackWhite">
            <a:xfrm>
              <a:off x="1639888" y="1218894"/>
              <a:ext cx="1058862" cy="358170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a:r>
                <a:rPr lang="en-US" dirty="0" smtClean="0">
                  <a:solidFill>
                    <a:schemeClr val="tx1"/>
                  </a:solidFill>
                  <a:effectLst>
                    <a:outerShdw blurRad="38100" dist="38100" dir="2700000" algn="tl">
                      <a:srgbClr val="000000">
                        <a:alpha val="43137"/>
                      </a:srgbClr>
                    </a:outerShdw>
                  </a:effectLst>
                </a:rPr>
                <a:t>Windows </a:t>
              </a:r>
            </a:p>
            <a:p>
              <a:pPr algn="ctr"/>
              <a:r>
                <a:rPr lang="en-US" dirty="0" smtClean="0">
                  <a:solidFill>
                    <a:schemeClr val="tx1"/>
                  </a:solidFill>
                  <a:effectLst>
                    <a:outerShdw blurRad="38100" dist="38100" dir="2700000" algn="tl">
                      <a:srgbClr val="000000">
                        <a:alpha val="43137"/>
                      </a:srgbClr>
                    </a:outerShdw>
                  </a:effectLst>
                </a:rPr>
                <a:t>XP MCE</a:t>
              </a:r>
            </a:p>
          </p:txBody>
        </p:sp>
        <p:sp>
          <p:nvSpPr>
            <p:cNvPr id="28" name="Rectangle 233"/>
            <p:cNvSpPr>
              <a:spLocks noChangeArrowheads="1"/>
            </p:cNvSpPr>
            <p:nvPr/>
          </p:nvSpPr>
          <p:spPr bwMode="blackWhite">
            <a:xfrm>
              <a:off x="2774950" y="1218894"/>
              <a:ext cx="1066800" cy="358170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a:r>
                <a:rPr lang="en-US" dirty="0" smtClean="0">
                  <a:solidFill>
                    <a:schemeClr val="tx1"/>
                  </a:solidFill>
                  <a:effectLst>
                    <a:outerShdw blurRad="38100" dist="38100" dir="2700000" algn="tl">
                      <a:srgbClr val="000000">
                        <a:alpha val="43137"/>
                      </a:srgbClr>
                    </a:outerShdw>
                  </a:effectLst>
                </a:rPr>
                <a:t>MCE </a:t>
              </a:r>
            </a:p>
            <a:p>
              <a:pPr algn="ctr"/>
              <a:r>
                <a:rPr lang="en-US" dirty="0" smtClean="0">
                  <a:solidFill>
                    <a:schemeClr val="tx1"/>
                  </a:solidFill>
                  <a:effectLst>
                    <a:outerShdw blurRad="38100" dist="38100" dir="2700000" algn="tl">
                      <a:srgbClr val="000000">
                        <a:alpha val="43137"/>
                      </a:srgbClr>
                    </a:outerShdw>
                  </a:effectLst>
                </a:rPr>
                <a:t>2004</a:t>
              </a:r>
              <a:endParaRPr lang="en-US" dirty="0">
                <a:solidFill>
                  <a:schemeClr val="tx1"/>
                </a:solidFill>
                <a:effectLst>
                  <a:outerShdw blurRad="38100" dist="38100" dir="2700000" algn="tl">
                    <a:srgbClr val="000000">
                      <a:alpha val="43137"/>
                    </a:srgbClr>
                  </a:outerShdw>
                </a:effectLst>
              </a:endParaRPr>
            </a:p>
          </p:txBody>
        </p:sp>
        <p:sp>
          <p:nvSpPr>
            <p:cNvPr id="29" name="Rectangle 233"/>
            <p:cNvSpPr>
              <a:spLocks noChangeArrowheads="1"/>
            </p:cNvSpPr>
            <p:nvPr/>
          </p:nvSpPr>
          <p:spPr bwMode="blackWhite">
            <a:xfrm>
              <a:off x="3917950" y="1218894"/>
              <a:ext cx="1143000" cy="358170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a:r>
                <a:rPr lang="en-US" dirty="0" smtClean="0">
                  <a:solidFill>
                    <a:schemeClr val="tx1"/>
                  </a:solidFill>
                  <a:effectLst>
                    <a:outerShdw blurRad="38100" dist="38100" dir="2700000" algn="tl">
                      <a:srgbClr val="000000">
                        <a:alpha val="43137"/>
                      </a:srgbClr>
                    </a:outerShdw>
                  </a:effectLst>
                </a:rPr>
                <a:t>MCE</a:t>
              </a:r>
            </a:p>
            <a:p>
              <a:pPr algn="ctr"/>
              <a:r>
                <a:rPr lang="en-US" dirty="0" smtClean="0">
                  <a:solidFill>
                    <a:schemeClr val="tx1"/>
                  </a:solidFill>
                  <a:effectLst>
                    <a:outerShdw blurRad="38100" dist="38100" dir="2700000" algn="tl">
                      <a:srgbClr val="000000">
                        <a:alpha val="43137"/>
                      </a:srgbClr>
                    </a:outerShdw>
                  </a:effectLst>
                </a:rPr>
                <a:t>2005</a:t>
              </a:r>
              <a:endParaRPr lang="en-US" dirty="0">
                <a:solidFill>
                  <a:schemeClr val="tx1"/>
                </a:solidFill>
                <a:effectLst>
                  <a:outerShdw blurRad="38100" dist="38100" dir="2700000" algn="tl">
                    <a:srgbClr val="000000">
                      <a:alpha val="43137"/>
                    </a:srgbClr>
                  </a:outerShdw>
                </a:effectLst>
              </a:endParaRPr>
            </a:p>
          </p:txBody>
        </p:sp>
        <p:sp>
          <p:nvSpPr>
            <p:cNvPr id="30" name="Rectangle 233"/>
            <p:cNvSpPr>
              <a:spLocks noChangeArrowheads="1"/>
            </p:cNvSpPr>
            <p:nvPr/>
          </p:nvSpPr>
          <p:spPr bwMode="blackWhite">
            <a:xfrm>
              <a:off x="5137150" y="1218894"/>
              <a:ext cx="1143000" cy="3581706"/>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a:r>
                <a:rPr lang="en-US" dirty="0" smtClean="0">
                  <a:solidFill>
                    <a:schemeClr val="tx1"/>
                  </a:solidFill>
                  <a:effectLst>
                    <a:outerShdw blurRad="38100" dist="38100" dir="2700000" algn="tl">
                      <a:srgbClr val="000000">
                        <a:alpha val="43137"/>
                      </a:srgbClr>
                    </a:outerShdw>
                  </a:effectLst>
                </a:rPr>
                <a:t>MCE 2005 </a:t>
              </a:r>
            </a:p>
            <a:p>
              <a:pPr algn="ctr"/>
              <a:r>
                <a:rPr lang="en-US" dirty="0" smtClean="0">
                  <a:solidFill>
                    <a:schemeClr val="tx1"/>
                  </a:solidFill>
                  <a:effectLst>
                    <a:outerShdw blurRad="38100" dist="38100" dir="2700000" algn="tl">
                      <a:srgbClr val="000000">
                        <a:alpha val="43137"/>
                      </a:srgbClr>
                    </a:outerShdw>
                  </a:effectLst>
                </a:rPr>
                <a:t>Rollup 2</a:t>
              </a:r>
              <a:endParaRPr lang="en-US" dirty="0">
                <a:solidFill>
                  <a:schemeClr val="tx1"/>
                </a:solidFill>
                <a:effectLst>
                  <a:outerShdw blurRad="38100" dist="38100" dir="2700000" algn="tl">
                    <a:srgbClr val="000000">
                      <a:alpha val="43137"/>
                    </a:srgbClr>
                  </a:outerShdw>
                </a:effectLst>
              </a:endParaRPr>
            </a:p>
          </p:txBody>
        </p:sp>
        <p:sp>
          <p:nvSpPr>
            <p:cNvPr id="40" name="Rectangle 233"/>
            <p:cNvSpPr>
              <a:spLocks noChangeArrowheads="1"/>
            </p:cNvSpPr>
            <p:nvPr/>
          </p:nvSpPr>
          <p:spPr bwMode="blackWhite">
            <a:xfrm>
              <a:off x="6356350" y="1218894"/>
              <a:ext cx="1143000" cy="358170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t" anchorCtr="0"/>
            <a:lstStyle/>
            <a:p>
              <a:pPr algn="ctr"/>
              <a:r>
                <a:rPr lang="en-US" dirty="0" smtClean="0">
                  <a:solidFill>
                    <a:schemeClr val="tx1"/>
                  </a:solidFill>
                  <a:effectLst>
                    <a:outerShdw blurRad="38100" dist="38100" dir="2700000" algn="tl">
                      <a:srgbClr val="000000">
                        <a:alpha val="43137"/>
                      </a:srgbClr>
                    </a:outerShdw>
                  </a:effectLst>
                </a:rPr>
                <a:t>Windows</a:t>
              </a:r>
            </a:p>
            <a:p>
              <a:pPr algn="ctr"/>
              <a:r>
                <a:rPr lang="en-US" dirty="0" smtClean="0">
                  <a:solidFill>
                    <a:schemeClr val="tx1"/>
                  </a:solidFill>
                  <a:effectLst>
                    <a:outerShdw blurRad="38100" dist="38100" dir="2700000" algn="tl">
                      <a:srgbClr val="000000">
                        <a:alpha val="43137"/>
                      </a:srgbClr>
                    </a:outerShdw>
                  </a:effectLst>
                </a:rPr>
                <a:t>Vista</a:t>
              </a:r>
              <a:endParaRPr lang="en-US" dirty="0">
                <a:solidFill>
                  <a:schemeClr val="tx1"/>
                </a:solidFill>
                <a:effectLst>
                  <a:outerShdw blurRad="38100" dist="38100" dir="2700000" algn="tl">
                    <a:srgbClr val="000000">
                      <a:alpha val="43137"/>
                    </a:srgbClr>
                  </a:outerShdw>
                </a:effectLst>
              </a:endParaRPr>
            </a:p>
          </p:txBody>
        </p:sp>
      </p:grpSp>
      <p:sp>
        <p:nvSpPr>
          <p:cNvPr id="25" name="Right Arrow 24"/>
          <p:cNvSpPr/>
          <p:nvPr/>
        </p:nvSpPr>
        <p:spPr bwMode="auto">
          <a:xfrm>
            <a:off x="993775" y="4724400"/>
            <a:ext cx="7162800" cy="16764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lvl="0" defTabSz="912740" fontAlgn="base">
              <a:lnSpc>
                <a:spcPct val="90000"/>
              </a:lnSpc>
              <a:spcBef>
                <a:spcPct val="0"/>
              </a:spcBef>
              <a:spcAft>
                <a:spcPct val="0"/>
              </a:spcAft>
              <a:defRPr/>
            </a:pPr>
            <a:r>
              <a:rPr lang="en-US" sz="4400" kern="0" spc="-125" dirty="0" smtClean="0">
                <a:ln w="3175">
                  <a:noFill/>
                </a:ln>
                <a:solidFill>
                  <a:schemeClr val="tx2"/>
                </a:solidFill>
                <a:effectLst>
                  <a:outerShdw blurRad="88900" dist="12700" dir="2700000" algn="tl" rotWithShape="0">
                    <a:prstClr val="black"/>
                  </a:outerShdw>
                </a:effectLst>
                <a:latin typeface="Segoe" pitchFamily="34" charset="0"/>
                <a:cs typeface="Arial" charset="0"/>
              </a:rPr>
              <a:t>The move to digital is on</a:t>
            </a:r>
            <a:endParaRPr lang="en-US" sz="4400" kern="0" spc="-125" dirty="0">
              <a:ln w="3175">
                <a:noFill/>
              </a:ln>
              <a:solidFill>
                <a:schemeClr val="tx2"/>
              </a:solidFill>
              <a:effectLst>
                <a:outerShdw blurRad="88900" dist="12700" dir="2700000" algn="tl" rotWithShape="0">
                  <a:prstClr val="black"/>
                </a:outerShdw>
              </a:effectLst>
              <a:latin typeface="Segoe" pitchFamily="34" charset="0"/>
              <a:cs typeface="Arial" charset="0"/>
            </a:endParaRPr>
          </a:p>
        </p:txBody>
      </p:sp>
      <p:sp>
        <p:nvSpPr>
          <p:cNvPr id="2" name="Title 1"/>
          <p:cNvSpPr>
            <a:spLocks noGrp="1"/>
          </p:cNvSpPr>
          <p:nvPr>
            <p:ph type="title"/>
          </p:nvPr>
        </p:nvSpPr>
        <p:spPr>
          <a:xfrm>
            <a:off x="387350" y="228600"/>
            <a:ext cx="8380412" cy="692498"/>
          </a:xfrm>
        </p:spPr>
        <p:txBody>
          <a:bodyPr/>
          <a:lstStyle/>
          <a:p>
            <a:r>
              <a:rPr smtClean="0"/>
              <a:t>Windows TV Futures</a:t>
            </a:r>
            <a:endParaRPr lang="en-US" dirty="0"/>
          </a:p>
        </p:txBody>
      </p:sp>
      <p:sp>
        <p:nvSpPr>
          <p:cNvPr id="26" name="Rectangle 232"/>
          <p:cNvSpPr>
            <a:spLocks noChangeArrowheads="1"/>
          </p:cNvSpPr>
          <p:nvPr/>
        </p:nvSpPr>
        <p:spPr bwMode="auto">
          <a:xfrm>
            <a:off x="486222" y="1676401"/>
            <a:ext cx="7010400" cy="129539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r>
              <a:rPr lang="en-US" dirty="0" smtClean="0">
                <a:solidFill>
                  <a:schemeClr val="tx1"/>
                </a:solidFill>
                <a:effectLst>
                  <a:outerShdw blurRad="38100" dist="38100" dir="2700000" algn="tl">
                    <a:srgbClr val="000000">
                      <a:alpha val="43137"/>
                    </a:srgbClr>
                  </a:outerShdw>
                </a:effectLst>
              </a:rPr>
              <a:t>Analog</a:t>
            </a:r>
            <a:endParaRPr lang="en-US" b="0" dirty="0">
              <a:solidFill>
                <a:schemeClr val="tx1"/>
              </a:solidFill>
              <a:effectLst>
                <a:outerShdw blurRad="38100" dist="38100" dir="2700000" algn="tl">
                  <a:srgbClr val="000000">
                    <a:alpha val="43137"/>
                  </a:srgbClr>
                </a:outerShdw>
              </a:effectLst>
            </a:endParaRPr>
          </a:p>
        </p:txBody>
      </p:sp>
      <p:sp>
        <p:nvSpPr>
          <p:cNvPr id="35" name="Rectangle 229"/>
          <p:cNvSpPr>
            <a:spLocks noChangeArrowheads="1"/>
          </p:cNvSpPr>
          <p:nvPr/>
        </p:nvSpPr>
        <p:spPr bwMode="grayWhite">
          <a:xfrm>
            <a:off x="1400622" y="2133600"/>
            <a:ext cx="6248400" cy="304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A/V Capture</a:t>
            </a:r>
            <a:endParaRPr lang="en-US" sz="1600" dirty="0">
              <a:solidFill>
                <a:schemeClr val="tx1"/>
              </a:solidFill>
              <a:effectLst>
                <a:outerShdw blurRad="38100" dist="38100" dir="2700000" algn="tl">
                  <a:srgbClr val="000000">
                    <a:alpha val="43137"/>
                  </a:srgbClr>
                </a:outerShdw>
              </a:effectLst>
            </a:endParaRPr>
          </a:p>
        </p:txBody>
      </p:sp>
      <p:sp>
        <p:nvSpPr>
          <p:cNvPr id="17" name="Rectangle 223"/>
          <p:cNvSpPr>
            <a:spLocks noChangeArrowheads="1"/>
          </p:cNvSpPr>
          <p:nvPr/>
        </p:nvSpPr>
        <p:spPr bwMode="invGray">
          <a:xfrm>
            <a:off x="2543622" y="2514600"/>
            <a:ext cx="5105400" cy="30479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PAL / SECAM</a:t>
            </a:r>
            <a:endParaRPr lang="en-US" sz="1600" dirty="0">
              <a:solidFill>
                <a:schemeClr val="tx1"/>
              </a:solidFill>
              <a:effectLst>
                <a:outerShdw blurRad="38100" dist="38100" dir="2700000" algn="tl">
                  <a:srgbClr val="000000">
                    <a:alpha val="43137"/>
                  </a:srgbClr>
                </a:outerShdw>
              </a:effectLst>
            </a:endParaRPr>
          </a:p>
        </p:txBody>
      </p:sp>
      <p:sp>
        <p:nvSpPr>
          <p:cNvPr id="36" name="Rectangle 232"/>
          <p:cNvSpPr>
            <a:spLocks noChangeArrowheads="1"/>
          </p:cNvSpPr>
          <p:nvPr/>
        </p:nvSpPr>
        <p:spPr bwMode="auto">
          <a:xfrm>
            <a:off x="1476822" y="3124200"/>
            <a:ext cx="6019800" cy="12192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r>
              <a:rPr lang="en-US" dirty="0" smtClean="0">
                <a:solidFill>
                  <a:schemeClr val="tx1"/>
                </a:solidFill>
                <a:effectLst>
                  <a:outerShdw blurRad="38100" dist="38100" dir="2700000" algn="tl">
                    <a:srgbClr val="000000">
                      <a:alpha val="43137"/>
                    </a:srgbClr>
                  </a:outerShdw>
                </a:effectLst>
              </a:rPr>
              <a:t>Digital</a:t>
            </a:r>
            <a:endParaRPr lang="en-US" b="0" dirty="0">
              <a:solidFill>
                <a:schemeClr val="tx1"/>
              </a:solidFill>
              <a:effectLst>
                <a:outerShdw blurRad="38100" dist="38100" dir="2700000" algn="tl">
                  <a:srgbClr val="000000">
                    <a:alpha val="43137"/>
                  </a:srgbClr>
                </a:outerShdw>
              </a:effectLst>
            </a:endParaRPr>
          </a:p>
        </p:txBody>
      </p:sp>
      <p:sp>
        <p:nvSpPr>
          <p:cNvPr id="23" name="Rectangle 229"/>
          <p:cNvSpPr>
            <a:spLocks noChangeArrowheads="1"/>
          </p:cNvSpPr>
          <p:nvPr/>
        </p:nvSpPr>
        <p:spPr bwMode="grayWhite">
          <a:xfrm>
            <a:off x="3610422" y="3581400"/>
            <a:ext cx="4038600" cy="304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ATSC</a:t>
            </a:r>
            <a:endParaRPr lang="en-US" sz="1600" dirty="0">
              <a:solidFill>
                <a:schemeClr val="tx1"/>
              </a:solidFill>
              <a:effectLst>
                <a:outerShdw blurRad="38100" dist="38100" dir="2700000" algn="tl">
                  <a:srgbClr val="000000">
                    <a:alpha val="43137"/>
                  </a:srgbClr>
                </a:outerShdw>
              </a:effectLst>
            </a:endParaRPr>
          </a:p>
        </p:txBody>
      </p:sp>
      <p:sp>
        <p:nvSpPr>
          <p:cNvPr id="37" name="Rectangle 223"/>
          <p:cNvSpPr>
            <a:spLocks noChangeArrowheads="1"/>
          </p:cNvSpPr>
          <p:nvPr/>
        </p:nvSpPr>
        <p:spPr bwMode="invGray">
          <a:xfrm>
            <a:off x="2543622" y="3200400"/>
            <a:ext cx="5105400" cy="30479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DVB-T</a:t>
            </a:r>
            <a:endParaRPr lang="en-US" sz="1600" dirty="0">
              <a:solidFill>
                <a:schemeClr val="tx1"/>
              </a:solidFill>
              <a:effectLst>
                <a:outerShdw blurRad="38100" dist="38100" dir="2700000" algn="tl">
                  <a:srgbClr val="000000">
                    <a:alpha val="43137"/>
                  </a:srgbClr>
                </a:outerShdw>
              </a:effectLst>
            </a:endParaRPr>
          </a:p>
        </p:txBody>
      </p:sp>
      <p:sp>
        <p:nvSpPr>
          <p:cNvPr id="38" name="Rectangle 229"/>
          <p:cNvSpPr>
            <a:spLocks noChangeArrowheads="1"/>
          </p:cNvSpPr>
          <p:nvPr/>
        </p:nvSpPr>
        <p:spPr bwMode="grayWhite">
          <a:xfrm>
            <a:off x="6048822" y="3962400"/>
            <a:ext cx="1600200" cy="304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Digital Cable</a:t>
            </a:r>
            <a:endParaRPr lang="en-US" sz="1600" dirty="0">
              <a:solidFill>
                <a:schemeClr val="tx1"/>
              </a:solidFill>
              <a:effectLst>
                <a:outerShdw blurRad="38100" dist="38100" dir="2700000" algn="tl">
                  <a:srgbClr val="000000">
                    <a:alpha val="43137"/>
                  </a:srgbClr>
                </a:outerShdw>
              </a:effectLst>
            </a:endParaRPr>
          </a:p>
        </p:txBody>
      </p:sp>
      <p:sp>
        <p:nvSpPr>
          <p:cNvPr id="39" name="Rectangle 229"/>
          <p:cNvSpPr>
            <a:spLocks noChangeArrowheads="1"/>
          </p:cNvSpPr>
          <p:nvPr/>
        </p:nvSpPr>
        <p:spPr bwMode="grayWhite">
          <a:xfrm>
            <a:off x="1400622" y="1752600"/>
            <a:ext cx="6248400" cy="304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lIns="91432" tIns="45717" rIns="91432" bIns="45717" anchor="ctr"/>
          <a:lstStyle/>
          <a:p>
            <a:r>
              <a:rPr lang="en-US" sz="1600" dirty="0" smtClean="0">
                <a:solidFill>
                  <a:schemeClr val="tx1"/>
                </a:solidFill>
                <a:effectLst>
                  <a:outerShdw blurRad="38100" dist="38100" dir="2700000" algn="tl">
                    <a:srgbClr val="000000">
                      <a:alpha val="43137"/>
                    </a:srgbClr>
                  </a:outerShdw>
                </a:effectLst>
              </a:rPr>
              <a:t>NTSC</a:t>
            </a:r>
            <a:endParaRPr lang="en-US" sz="1600" dirty="0">
              <a:solidFill>
                <a:schemeClr val="tx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Windows TV Goals</a:t>
            </a:r>
            <a:endParaRPr lang="en-US" dirty="0"/>
          </a:p>
        </p:txBody>
      </p:sp>
      <p:sp>
        <p:nvSpPr>
          <p:cNvPr id="4" name="Content Placeholder 3"/>
          <p:cNvSpPr>
            <a:spLocks noGrp="1"/>
          </p:cNvSpPr>
          <p:nvPr>
            <p:ph idx="1"/>
          </p:nvPr>
        </p:nvSpPr>
        <p:spPr>
          <a:xfrm>
            <a:off x="382588" y="1414464"/>
            <a:ext cx="8380412" cy="5427640"/>
          </a:xfrm>
        </p:spPr>
        <p:txBody>
          <a:bodyPr/>
          <a:lstStyle/>
          <a:p>
            <a:r>
              <a:rPr lang="en-US" sz="2800" dirty="0" smtClean="0"/>
              <a:t>Enable TV standards</a:t>
            </a:r>
          </a:p>
          <a:p>
            <a:pPr lvl="1"/>
            <a:r>
              <a:rPr lang="en-US" sz="2400" dirty="0" smtClean="0"/>
              <a:t>Support all analog and the vast majority of digital </a:t>
            </a:r>
            <a:br>
              <a:rPr lang="en-US" sz="2400" dirty="0" smtClean="0"/>
            </a:br>
            <a:r>
              <a:rPr lang="en-US" sz="2400" dirty="0" smtClean="0"/>
              <a:t>TV households worldwide to watch TV natively on Windows Media Center</a:t>
            </a:r>
          </a:p>
          <a:p>
            <a:r>
              <a:rPr lang="en-US" sz="2800" dirty="0" smtClean="0"/>
              <a:t>Easy to find the TV you want</a:t>
            </a:r>
          </a:p>
          <a:p>
            <a:pPr lvl="1"/>
            <a:r>
              <a:rPr lang="en-US" sz="2400" dirty="0" smtClean="0"/>
              <a:t>Personalized yet easy way to search, discover and get more information on TV content you want to view on broadcast, via on-demand or over the Internet</a:t>
            </a:r>
          </a:p>
          <a:p>
            <a:r>
              <a:rPr lang="en-US" sz="2800" dirty="0" smtClean="0"/>
              <a:t>Provide great TV everywhere </a:t>
            </a:r>
          </a:p>
          <a:p>
            <a:pPr lvl="1"/>
            <a:r>
              <a:rPr lang="en-US" sz="2400" dirty="0" smtClean="0"/>
              <a:t>Provide a rich, personalized recording and viewing experience anywhere in your home or on the road and on any device</a:t>
            </a:r>
          </a:p>
          <a:p>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238125"/>
            <a:ext cx="8380412" cy="664797"/>
          </a:xfrm>
        </p:spPr>
        <p:txBody>
          <a:bodyPr/>
          <a:lstStyle/>
          <a:p>
            <a:r>
              <a:rPr sz="4800" smtClean="0"/>
              <a:t>Many Up And Coming Standards</a:t>
            </a:r>
            <a:endParaRPr lang="en-US" sz="4800" dirty="0"/>
          </a:p>
        </p:txBody>
      </p:sp>
      <p:sp>
        <p:nvSpPr>
          <p:cNvPr id="30" name="Title 1"/>
          <p:cNvSpPr txBox="1">
            <a:spLocks/>
          </p:cNvSpPr>
          <p:nvPr/>
        </p:nvSpPr>
        <p:spPr bwMode="auto">
          <a:xfrm>
            <a:off x="1603375" y="5362054"/>
            <a:ext cx="5943600" cy="6924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40" rtl="0" eaLnBrk="1" fontAlgn="base" latinLnBrk="0" hangingPunct="1">
              <a:lnSpc>
                <a:spcPct val="90000"/>
              </a:lnSpc>
              <a:spcBef>
                <a:spcPct val="0"/>
              </a:spcBef>
              <a:spcAft>
                <a:spcPct val="0"/>
              </a:spcAft>
              <a:buClrTx/>
              <a:buSzTx/>
              <a:buFontTx/>
              <a:buNone/>
              <a:tabLst/>
              <a:defRPr/>
            </a:pPr>
            <a:r>
              <a:rPr kumimoji="0" lang="en-US" sz="5000" b="0" i="0" u="none" strike="noStrike" kern="0" cap="none" spc="-125" normalizeH="0" baseline="0" noProof="0" dirty="0" smtClean="0">
                <a:ln w="3175">
                  <a:noFill/>
                </a:ln>
                <a:solidFill>
                  <a:schemeClr val="tx2"/>
                </a:solidFill>
                <a:effectLst>
                  <a:outerShdw blurRad="88900" dist="12700" dir="2700000" algn="tl" rotWithShape="0">
                    <a:prstClr val="black"/>
                  </a:outerShdw>
                </a:effectLst>
                <a:uLnTx/>
                <a:uFillTx/>
                <a:latin typeface="Segoe" pitchFamily="34" charset="0"/>
                <a:ea typeface="+mn-ea"/>
                <a:cs typeface="Arial" charset="0"/>
              </a:rPr>
              <a:t>A</a:t>
            </a:r>
            <a:r>
              <a:rPr kumimoji="0" lang="en-US" sz="5000" b="0" i="0" u="none" strike="noStrike" kern="0" cap="none" spc="-125" normalizeH="0" noProof="0" dirty="0" smtClean="0">
                <a:ln w="3175">
                  <a:noFill/>
                </a:ln>
                <a:solidFill>
                  <a:schemeClr val="tx2"/>
                </a:solidFill>
                <a:effectLst>
                  <a:outerShdw blurRad="88900" dist="12700" dir="2700000" algn="tl" rotWithShape="0">
                    <a:prstClr val="black"/>
                  </a:outerShdw>
                </a:effectLst>
                <a:uLnTx/>
                <a:uFillTx/>
                <a:latin typeface="Segoe" pitchFamily="34" charset="0"/>
                <a:ea typeface="+mn-ea"/>
                <a:cs typeface="Arial" charset="0"/>
              </a:rPr>
              <a:t> </a:t>
            </a:r>
            <a:r>
              <a:rPr kumimoji="0" lang="en-US" sz="5000" b="0" i="0" strike="noStrike" kern="0" cap="none" spc="-125" normalizeH="0" noProof="0" dirty="0" smtClean="0">
                <a:ln w="3175">
                  <a:noFill/>
                </a:ln>
                <a:solidFill>
                  <a:schemeClr val="accent1"/>
                </a:solidFill>
                <a:effectLst>
                  <a:outerShdw blurRad="88900" dist="12700" dir="2700000" algn="tl" rotWithShape="0">
                    <a:prstClr val="black"/>
                  </a:outerShdw>
                </a:effectLst>
                <a:uLnTx/>
                <a:uFillTx/>
                <a:latin typeface="Segoe" pitchFamily="34" charset="0"/>
                <a:ea typeface="+mn-ea"/>
                <a:cs typeface="Arial" charset="0"/>
              </a:rPr>
              <a:t>lot</a:t>
            </a:r>
            <a:r>
              <a:rPr kumimoji="0" lang="en-US" sz="5000" b="0" i="0" u="none" strike="noStrike" kern="0" cap="none" spc="-125" normalizeH="0" noProof="0" dirty="0" smtClean="0">
                <a:ln w="3175">
                  <a:noFill/>
                </a:ln>
                <a:solidFill>
                  <a:schemeClr val="tx2"/>
                </a:solidFill>
                <a:effectLst>
                  <a:outerShdw blurRad="88900" dist="12700" dir="2700000" algn="tl" rotWithShape="0">
                    <a:prstClr val="black"/>
                  </a:outerShdw>
                </a:effectLst>
                <a:uLnTx/>
                <a:uFillTx/>
                <a:latin typeface="Segoe" pitchFamily="34" charset="0"/>
                <a:ea typeface="+mn-ea"/>
                <a:cs typeface="Arial" charset="0"/>
              </a:rPr>
              <a:t> remains…</a:t>
            </a:r>
            <a:endParaRPr kumimoji="0" lang="en-US" sz="5000" b="0" i="0" u="none" strike="noStrike" kern="0" cap="none" spc="-125" normalizeH="0" baseline="0" noProof="0" dirty="0">
              <a:ln w="3175">
                <a:noFill/>
              </a:ln>
              <a:solidFill>
                <a:schemeClr val="tx2"/>
              </a:solidFill>
              <a:effectLst>
                <a:outerShdw blurRad="88900" dist="12700" dir="2700000" algn="tl" rotWithShape="0">
                  <a:prstClr val="black"/>
                </a:outerShdw>
              </a:effectLst>
              <a:uLnTx/>
              <a:uFillTx/>
              <a:latin typeface="Segoe" pitchFamily="34" charset="0"/>
              <a:ea typeface="+mn-ea"/>
              <a:cs typeface="Arial" charset="0"/>
            </a:endParaRPr>
          </a:p>
        </p:txBody>
      </p:sp>
      <p:grpSp>
        <p:nvGrpSpPr>
          <p:cNvPr id="12" name="Group 11"/>
          <p:cNvGrpSpPr/>
          <p:nvPr/>
        </p:nvGrpSpPr>
        <p:grpSpPr>
          <a:xfrm>
            <a:off x="1069975" y="1447800"/>
            <a:ext cx="7010400" cy="3657600"/>
            <a:chOff x="838200" y="1752600"/>
            <a:chExt cx="7010400" cy="3657600"/>
          </a:xfrm>
        </p:grpSpPr>
        <p:sp>
          <p:nvSpPr>
            <p:cNvPr id="36" name="Rectangle 232"/>
            <p:cNvSpPr>
              <a:spLocks noChangeArrowheads="1"/>
            </p:cNvSpPr>
            <p:nvPr/>
          </p:nvSpPr>
          <p:spPr bwMode="auto">
            <a:xfrm>
              <a:off x="838200" y="1752600"/>
              <a:ext cx="7010400" cy="36576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lIns="91432" tIns="45717" rIns="91432" bIns="45717" anchor="t" anchorCtr="0"/>
            <a:lstStyle/>
            <a:p>
              <a:r>
                <a:rPr lang="en-US" dirty="0" smtClean="0">
                  <a:solidFill>
                    <a:schemeClr val="tx1"/>
                  </a:solidFill>
                  <a:effectLst>
                    <a:outerShdw blurRad="38100" dist="38100" dir="2700000" algn="tl">
                      <a:srgbClr val="000000">
                        <a:alpha val="43137"/>
                      </a:srgbClr>
                    </a:outerShdw>
                  </a:effectLst>
                </a:rPr>
                <a:t>Digital</a:t>
              </a:r>
              <a:endParaRPr lang="en-US" b="0" dirty="0">
                <a:solidFill>
                  <a:schemeClr val="tx1"/>
                </a:solidFill>
                <a:effectLst>
                  <a:outerShdw blurRad="38100" dist="38100" dir="2700000" algn="tl">
                    <a:srgbClr val="000000">
                      <a:alpha val="43137"/>
                    </a:srgbClr>
                  </a:outerShdw>
                </a:effectLst>
              </a:endParaRPr>
            </a:p>
          </p:txBody>
        </p:sp>
        <p:sp>
          <p:nvSpPr>
            <p:cNvPr id="37" name="Rectangle 223"/>
            <p:cNvSpPr>
              <a:spLocks noChangeArrowheads="1"/>
            </p:cNvSpPr>
            <p:nvPr/>
          </p:nvSpPr>
          <p:spPr bwMode="invGray">
            <a:xfrm>
              <a:off x="1676400" y="3505200"/>
              <a:ext cx="5943600" cy="30479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DVB (Full T, S, S2)</a:t>
              </a:r>
              <a:endParaRPr lang="en-US" dirty="0">
                <a:solidFill>
                  <a:schemeClr val="tx1"/>
                </a:solidFill>
                <a:effectLst>
                  <a:outerShdw blurRad="38100" dist="38100" dir="2700000" algn="tl">
                    <a:srgbClr val="000000">
                      <a:alpha val="43137"/>
                    </a:srgbClr>
                  </a:outerShdw>
                </a:effectLst>
              </a:endParaRPr>
            </a:p>
          </p:txBody>
        </p:sp>
        <p:sp>
          <p:nvSpPr>
            <p:cNvPr id="20" name="Rectangle 229"/>
            <p:cNvSpPr>
              <a:spLocks noChangeArrowheads="1"/>
            </p:cNvSpPr>
            <p:nvPr/>
          </p:nvSpPr>
          <p:spPr bwMode="grayWhite">
            <a:xfrm>
              <a:off x="1676400" y="2514600"/>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Bi-Directional / Multi-stream Digital Cable</a:t>
              </a:r>
              <a:endParaRPr lang="en-US" dirty="0">
                <a:solidFill>
                  <a:schemeClr val="tx1"/>
                </a:solidFill>
                <a:effectLst>
                  <a:outerShdw blurRad="38100" dist="38100" dir="2700000" algn="tl">
                    <a:srgbClr val="000000">
                      <a:alpha val="43137"/>
                    </a:srgbClr>
                  </a:outerShdw>
                </a:effectLst>
              </a:endParaRPr>
            </a:p>
          </p:txBody>
        </p:sp>
        <p:sp>
          <p:nvSpPr>
            <p:cNvPr id="21" name="Rectangle 229"/>
            <p:cNvSpPr>
              <a:spLocks noChangeArrowheads="1"/>
            </p:cNvSpPr>
            <p:nvPr/>
          </p:nvSpPr>
          <p:spPr bwMode="grayWhite">
            <a:xfrm>
              <a:off x="1676400" y="3962399"/>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IPTV</a:t>
              </a:r>
              <a:endParaRPr lang="en-US" dirty="0">
                <a:solidFill>
                  <a:schemeClr val="tx1"/>
                </a:solidFill>
                <a:effectLst>
                  <a:outerShdw blurRad="38100" dist="38100" dir="2700000" algn="tl">
                    <a:srgbClr val="000000">
                      <a:alpha val="43137"/>
                    </a:srgbClr>
                  </a:outerShdw>
                </a:effectLst>
              </a:endParaRPr>
            </a:p>
          </p:txBody>
        </p:sp>
        <p:sp>
          <p:nvSpPr>
            <p:cNvPr id="27" name="Rectangle 233"/>
            <p:cNvSpPr>
              <a:spLocks noChangeArrowheads="1"/>
            </p:cNvSpPr>
            <p:nvPr/>
          </p:nvSpPr>
          <p:spPr bwMode="blackWhite">
            <a:xfrm>
              <a:off x="1676400" y="2971800"/>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ISDB (T, S, C)</a:t>
              </a:r>
              <a:endParaRPr lang="en-US" dirty="0">
                <a:solidFill>
                  <a:schemeClr val="tx1"/>
                </a:solidFill>
                <a:effectLst>
                  <a:outerShdw blurRad="38100" dist="38100" dir="2700000" algn="tl">
                    <a:srgbClr val="000000">
                      <a:alpha val="43137"/>
                    </a:srgbClr>
                  </a:outerShdw>
                </a:effectLst>
              </a:endParaRPr>
            </a:p>
          </p:txBody>
        </p:sp>
        <p:sp>
          <p:nvSpPr>
            <p:cNvPr id="29" name="Rectangle 229"/>
            <p:cNvSpPr>
              <a:spLocks noChangeArrowheads="1"/>
            </p:cNvSpPr>
            <p:nvPr/>
          </p:nvSpPr>
          <p:spPr bwMode="grayWhite">
            <a:xfrm>
              <a:off x="1676400" y="2057400"/>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Satellite</a:t>
              </a:r>
              <a:endParaRPr lang="en-US" dirty="0">
                <a:solidFill>
                  <a:schemeClr val="tx1"/>
                </a:solidFill>
                <a:effectLst>
                  <a:outerShdw blurRad="38100" dist="38100" dir="2700000" algn="tl">
                    <a:srgbClr val="000000">
                      <a:alpha val="43137"/>
                    </a:srgbClr>
                  </a:outerShdw>
                </a:effectLst>
              </a:endParaRPr>
            </a:p>
          </p:txBody>
        </p:sp>
        <p:sp>
          <p:nvSpPr>
            <p:cNvPr id="31" name="Rectangle 229"/>
            <p:cNvSpPr>
              <a:spLocks noChangeArrowheads="1"/>
            </p:cNvSpPr>
            <p:nvPr/>
          </p:nvSpPr>
          <p:spPr bwMode="grayWhite">
            <a:xfrm>
              <a:off x="1676400" y="4419600"/>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Digital Mobile Standards</a:t>
              </a:r>
              <a:endParaRPr lang="en-US" dirty="0">
                <a:solidFill>
                  <a:schemeClr val="tx1"/>
                </a:solidFill>
                <a:effectLst>
                  <a:outerShdw blurRad="38100" dist="38100" dir="2700000" algn="tl">
                    <a:srgbClr val="000000">
                      <a:alpha val="43137"/>
                    </a:srgbClr>
                  </a:outerShdw>
                </a:effectLst>
              </a:endParaRPr>
            </a:p>
          </p:txBody>
        </p:sp>
        <p:sp>
          <p:nvSpPr>
            <p:cNvPr id="26" name="Rectangle 229"/>
            <p:cNvSpPr>
              <a:spLocks noChangeArrowheads="1"/>
            </p:cNvSpPr>
            <p:nvPr/>
          </p:nvSpPr>
          <p:spPr bwMode="grayWhite">
            <a:xfrm>
              <a:off x="1676400" y="4876800"/>
              <a:ext cx="594360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1432" tIns="45717" rIns="91432" bIns="45717" anchor="ctr"/>
            <a:lstStyle/>
            <a:p>
              <a:r>
                <a:rPr lang="en-US" dirty="0" smtClean="0">
                  <a:solidFill>
                    <a:schemeClr val="tx1"/>
                  </a:solidFill>
                  <a:effectLst>
                    <a:outerShdw blurRad="38100" dist="38100" dir="2700000" algn="tl">
                      <a:srgbClr val="000000">
                        <a:alpha val="43137"/>
                      </a:srgbClr>
                    </a:outerShdw>
                  </a:effectLst>
                </a:rPr>
                <a:t>DTTB</a:t>
              </a:r>
              <a:endParaRPr lang="en-US" dirty="0">
                <a:solidFill>
                  <a:schemeClr val="tx1"/>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76238" y="1420813"/>
            <a:ext cx="8380412" cy="5512278"/>
          </a:xfrm>
        </p:spPr>
        <p:txBody>
          <a:bodyPr/>
          <a:lstStyle/>
          <a:p>
            <a:r>
              <a:rPr lang="en-US" dirty="0" smtClean="0"/>
              <a:t>Move to Digital TV formats</a:t>
            </a:r>
          </a:p>
          <a:p>
            <a:r>
              <a:rPr lang="en-US" dirty="0" smtClean="0"/>
              <a:t>Strive for a high quality pipeline</a:t>
            </a:r>
          </a:p>
          <a:p>
            <a:r>
              <a:rPr lang="en-US" dirty="0" smtClean="0"/>
              <a:t>Ensure that your device and driver work </a:t>
            </a:r>
            <a:br>
              <a:rPr lang="en-US" dirty="0" smtClean="0"/>
            </a:br>
            <a:r>
              <a:rPr lang="en-US" dirty="0" smtClean="0"/>
              <a:t>on ALL 64-bit enabled Windows </a:t>
            </a:r>
            <a:br>
              <a:rPr lang="en-US" dirty="0" smtClean="0"/>
            </a:br>
            <a:r>
              <a:rPr lang="en-US" dirty="0" smtClean="0"/>
              <a:t>operating systems</a:t>
            </a:r>
          </a:p>
          <a:p>
            <a:r>
              <a:rPr lang="en-US" dirty="0" smtClean="0"/>
              <a:t>We're making a big bet on PBDA. </a:t>
            </a:r>
            <a:r>
              <a:rPr lang="en-US" dirty="0" smtClean="0">
                <a:solidFill>
                  <a:schemeClr val="accent1"/>
                </a:solidFill>
              </a:rPr>
              <a:t>Join us!</a:t>
            </a:r>
          </a:p>
          <a:p>
            <a:pPr lvl="1"/>
            <a:r>
              <a:rPr lang="en-US" dirty="0" smtClean="0"/>
              <a:t>Contact us </a:t>
            </a:r>
            <a:r>
              <a:rPr lang="en-US" sz="3200" dirty="0" err="1" smtClean="0">
                <a:effectLst>
                  <a:outerShdw blurRad="38100" dist="38100" dir="2700000" algn="tl">
                    <a:srgbClr val="000000"/>
                  </a:outerShdw>
                </a:effectLst>
              </a:rPr>
              <a:t>tvpbda</a:t>
            </a:r>
            <a:r>
              <a:rPr lang="en-US" sz="3200" dirty="0" smtClean="0">
                <a:effectLst>
                  <a:outerShdw blurRad="38100" dist="38100" dir="2700000" algn="tl">
                    <a:srgbClr val="000000"/>
                  </a:outerShdw>
                </a:effectLst>
              </a:rPr>
              <a:t> @ microsoft.com</a:t>
            </a:r>
            <a:endParaRPr lang="en-US" dirty="0" smtClean="0"/>
          </a:p>
          <a:p>
            <a:pPr lvl="1"/>
            <a:r>
              <a:rPr lang="en-US" dirty="0" smtClean="0"/>
              <a:t>Decide which version is right for you (KS/IP)</a:t>
            </a:r>
          </a:p>
          <a:p>
            <a:pPr lvl="1"/>
            <a:r>
              <a:rPr lang="en-US" dirty="0" smtClean="0"/>
              <a:t>Engage now to be ready for the next release</a:t>
            </a:r>
          </a:p>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380412" cy="2643801"/>
          </a:xfrm>
          <a:noFill/>
          <a:ln w="9525">
            <a:noFill/>
            <a:miter lim="800000"/>
            <a:headEnd/>
            <a:tailEnd/>
          </a:ln>
        </p:spPr>
        <p:txBody>
          <a:bodyPr vert="horz" wrap="square" lIns="0" tIns="0" rIns="0" bIns="0" numCol="1" anchor="t" anchorCtr="0" compatLnSpc="1">
            <a:prstTxWarp prst="textNoShape">
              <a:avLst/>
            </a:prstTxWarp>
            <a:spAutoFit/>
          </a:bodyPr>
          <a:lstStyle/>
          <a:p>
            <a:pPr marL="536589" indent="-400050"/>
            <a:r>
              <a:rPr lang="en-US" sz="2800" dirty="0" smtClean="0"/>
              <a:t>Microsoft TV technologies on MSDN</a:t>
            </a:r>
          </a:p>
          <a:p>
            <a:pPr marL="914400" lvl="2" indent="-401638"/>
            <a:r>
              <a:rPr lang="en-US" sz="2000" dirty="0" smtClean="0">
                <a:ea typeface="+mn-ea"/>
                <a:cs typeface="+mn-cs"/>
                <a:hlinkClick r:id="rId3"/>
              </a:rPr>
              <a:t>http://msdn.microsoft.com/library/default.asp?url=/library/en-us/directshow/htm/introductiontodirectshow.asp</a:t>
            </a:r>
            <a:r>
              <a:rPr lang="en-US" sz="2000" dirty="0" smtClean="0">
                <a:ea typeface="+mn-ea"/>
                <a:cs typeface="+mn-cs"/>
              </a:rPr>
              <a:t> </a:t>
            </a:r>
          </a:p>
          <a:p>
            <a:pPr marL="536589" indent="-400050"/>
            <a:r>
              <a:rPr lang="en-US" sz="2800" dirty="0" smtClean="0"/>
              <a:t>Related Sessions</a:t>
            </a:r>
          </a:p>
          <a:p>
            <a:pPr marL="914400" lvl="1" indent="-401638">
              <a:spcBef>
                <a:spcPts val="833"/>
              </a:spcBef>
            </a:pPr>
            <a:r>
              <a:rPr lang="fr-FR" sz="2800" dirty="0" smtClean="0">
                <a:ea typeface="+mn-ea"/>
                <a:cs typeface="+mn-cs"/>
              </a:rPr>
              <a:t>CLN-T355:  PCTV Tuner </a:t>
            </a:r>
            <a:r>
              <a:rPr lang="fr-FR" sz="2800" dirty="0" err="1" smtClean="0">
                <a:ea typeface="+mn-ea"/>
                <a:cs typeface="+mn-cs"/>
              </a:rPr>
              <a:t>Technology</a:t>
            </a:r>
            <a:r>
              <a:rPr lang="fr-FR" sz="2800" dirty="0" smtClean="0">
                <a:ea typeface="+mn-ea"/>
                <a:cs typeface="+mn-cs"/>
              </a:rPr>
              <a:t> Directions</a:t>
            </a:r>
            <a:endParaRPr lang="en-US" sz="2800" dirty="0" smtClean="0">
              <a:ea typeface="+mn-ea"/>
              <a:cs typeface="+mn-cs"/>
            </a:endParaRPr>
          </a:p>
          <a:p>
            <a:pPr marL="536589" indent="-400050"/>
            <a:r>
              <a:rPr lang="en-US" sz="2800" dirty="0" smtClean="0"/>
              <a:t>For E-mail addresses</a:t>
            </a:r>
          </a:p>
        </p:txBody>
      </p:sp>
      <p:sp>
        <p:nvSpPr>
          <p:cNvPr id="4" name="Rectangle 3"/>
          <p:cNvSpPr/>
          <p:nvPr/>
        </p:nvSpPr>
        <p:spPr>
          <a:xfrm>
            <a:off x="387350" y="4191000"/>
            <a:ext cx="8369300" cy="1590179"/>
          </a:xfrm>
          <a:prstGeom prst="rect">
            <a:avLst/>
          </a:prstGeom>
        </p:spPr>
        <p:txBody>
          <a:bodyPr wrap="square">
            <a:spAutoFit/>
          </a:bodyPr>
          <a:lstStyle/>
          <a:p>
            <a:pPr marL="914400" lvl="1" indent="-457200">
              <a:spcBef>
                <a:spcPts val="833"/>
              </a:spcBef>
            </a:pPr>
            <a:r>
              <a:rPr lang="en-US" sz="2800" dirty="0" err="1" smtClean="0">
                <a:effectLst>
                  <a:outerShdw blurRad="38100" dist="38100" dir="2700000" algn="tl">
                    <a:srgbClr val="000000">
                      <a:alpha val="43137"/>
                    </a:srgbClr>
                  </a:outerShdw>
                </a:effectLst>
              </a:rPr>
              <a:t>hdtv</a:t>
            </a:r>
            <a:r>
              <a:rPr lang="en-US" sz="2800" dirty="0" smtClean="0">
                <a:effectLst>
                  <a:outerShdw blurRad="38100" dist="38100" dir="2700000" algn="tl">
                    <a:srgbClr val="000000">
                      <a:alpha val="43137"/>
                    </a:srgbClr>
                  </a:outerShdw>
                </a:effectLst>
              </a:rPr>
              <a:t> @ microsoft.com</a:t>
            </a:r>
          </a:p>
          <a:p>
            <a:pPr marL="914400" lvl="1" indent="-457200">
              <a:spcBef>
                <a:spcPts val="833"/>
              </a:spcBef>
            </a:pPr>
            <a:r>
              <a:rPr lang="en-US" sz="2800" dirty="0" err="1" smtClean="0">
                <a:effectLst>
                  <a:outerShdw blurRad="38100" dist="38100" dir="2700000" algn="tl">
                    <a:srgbClr val="000000">
                      <a:alpha val="43137"/>
                    </a:srgbClr>
                  </a:outerShdw>
                </a:effectLst>
              </a:rPr>
              <a:t>tvhybrid</a:t>
            </a:r>
            <a:r>
              <a:rPr lang="en-US" sz="2800" dirty="0" smtClean="0">
                <a:effectLst>
                  <a:outerShdw blurRad="38100" dist="38100" dir="2700000" algn="tl">
                    <a:srgbClr val="000000">
                      <a:alpha val="43137"/>
                    </a:srgbClr>
                  </a:outerShdw>
                </a:effectLst>
              </a:rPr>
              <a:t> @ microsoft.com</a:t>
            </a:r>
          </a:p>
          <a:p>
            <a:pPr marL="914400" lvl="1" indent="-457200">
              <a:spcBef>
                <a:spcPts val="833"/>
              </a:spcBef>
            </a:pPr>
            <a:r>
              <a:rPr lang="en-US" sz="2800" dirty="0" err="1" smtClean="0">
                <a:effectLst>
                  <a:outerShdw blurRad="38100" dist="38100" dir="2700000" algn="tl">
                    <a:srgbClr val="000000">
                      <a:alpha val="43137"/>
                    </a:srgbClr>
                  </a:outerShdw>
                </a:effectLst>
              </a:rPr>
              <a:t>tvpbda</a:t>
            </a:r>
            <a:r>
              <a:rPr lang="en-US" sz="2800" dirty="0" smtClean="0">
                <a:effectLst>
                  <a:outerShdw blurRad="38100" dist="38100" dir="2700000" algn="tl">
                    <a:srgbClr val="000000">
                      <a:alpha val="43137"/>
                    </a:srgbClr>
                  </a:outerShdw>
                </a:effectLst>
              </a:rPr>
              <a:t> @ microsoft.com</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440394"/>
          </a:xfrm>
        </p:spPr>
        <p:txBody>
          <a:bodyPr/>
          <a:lstStyle/>
          <a:p>
            <a:r>
              <a:rPr sz="5400" smtClean="0"/>
              <a:t>Windows TV Growth</a:t>
            </a:r>
            <a:br>
              <a:rPr sz="5400" smtClean="0"/>
            </a:br>
            <a:endParaRPr lang="en-US" dirty="0"/>
          </a:p>
        </p:txBody>
      </p:sp>
      <p:sp>
        <p:nvSpPr>
          <p:cNvPr id="3" name="Content Placeholder 2"/>
          <p:cNvSpPr>
            <a:spLocks noGrp="1"/>
          </p:cNvSpPr>
          <p:nvPr>
            <p:ph idx="1"/>
          </p:nvPr>
        </p:nvSpPr>
        <p:spPr>
          <a:xfrm>
            <a:off x="387350" y="5105400"/>
            <a:ext cx="8380412" cy="553998"/>
          </a:xfrm>
        </p:spPr>
        <p:txBody>
          <a:bodyPr/>
          <a:lstStyle/>
          <a:p>
            <a:pPr algn="ctr">
              <a:buNone/>
            </a:pPr>
            <a:r>
              <a:rPr lang="en-US" sz="4000" dirty="0" smtClean="0"/>
              <a:t>Shipped in Windows </a:t>
            </a:r>
            <a:r>
              <a:rPr lang="en-US" sz="4000" smtClean="0"/>
              <a:t>Vista Worldwide</a:t>
            </a:r>
            <a:endParaRPr lang="en-US" sz="4000" dirty="0"/>
          </a:p>
        </p:txBody>
      </p:sp>
      <p:sp>
        <p:nvSpPr>
          <p:cNvPr id="4" name="Rectangle 233"/>
          <p:cNvSpPr>
            <a:spLocks noChangeArrowheads="1"/>
          </p:cNvSpPr>
          <p:nvPr/>
        </p:nvSpPr>
        <p:spPr bwMode="blackWhite">
          <a:xfrm>
            <a:off x="1639888" y="1218894"/>
            <a:ext cx="1058862" cy="35817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t" anchorCtr="0"/>
          <a:lstStyle/>
          <a:p>
            <a:pPr algn="ctr"/>
            <a:r>
              <a:rPr lang="en-US" dirty="0" smtClean="0">
                <a:solidFill>
                  <a:srgbClr val="000000"/>
                </a:solidFill>
                <a:effectLst/>
              </a:rPr>
              <a:t>Windows </a:t>
            </a:r>
          </a:p>
          <a:p>
            <a:pPr algn="ctr"/>
            <a:r>
              <a:rPr lang="en-US" dirty="0" smtClean="0">
                <a:solidFill>
                  <a:srgbClr val="000000"/>
                </a:solidFill>
                <a:effectLst/>
              </a:rPr>
              <a:t>XP MCE</a:t>
            </a:r>
          </a:p>
        </p:txBody>
      </p:sp>
      <p:sp>
        <p:nvSpPr>
          <p:cNvPr id="11" name="Rectangle 233"/>
          <p:cNvSpPr>
            <a:spLocks noChangeArrowheads="1"/>
          </p:cNvSpPr>
          <p:nvPr/>
        </p:nvSpPr>
        <p:spPr bwMode="blackWhite">
          <a:xfrm>
            <a:off x="2774950" y="1218894"/>
            <a:ext cx="1066800" cy="358170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t" anchorCtr="0"/>
          <a:lstStyle/>
          <a:p>
            <a:pPr algn="ctr"/>
            <a:r>
              <a:rPr lang="en-US" dirty="0" smtClean="0">
                <a:solidFill>
                  <a:srgbClr val="000000"/>
                </a:solidFill>
                <a:effectLst/>
              </a:rPr>
              <a:t>MCE </a:t>
            </a:r>
          </a:p>
          <a:p>
            <a:pPr algn="ctr"/>
            <a:r>
              <a:rPr lang="en-US" dirty="0" smtClean="0">
                <a:solidFill>
                  <a:srgbClr val="000000"/>
                </a:solidFill>
              </a:rPr>
              <a:t>20</a:t>
            </a:r>
            <a:r>
              <a:rPr lang="en-US" dirty="0" smtClean="0">
                <a:solidFill>
                  <a:srgbClr val="000000"/>
                </a:solidFill>
                <a:effectLst/>
              </a:rPr>
              <a:t>04</a:t>
            </a:r>
            <a:endParaRPr lang="en-US" dirty="0">
              <a:solidFill>
                <a:srgbClr val="000000"/>
              </a:solidFill>
              <a:effectLst/>
            </a:endParaRPr>
          </a:p>
        </p:txBody>
      </p:sp>
      <p:sp>
        <p:nvSpPr>
          <p:cNvPr id="12" name="Rectangle 233"/>
          <p:cNvSpPr>
            <a:spLocks noChangeArrowheads="1"/>
          </p:cNvSpPr>
          <p:nvPr/>
        </p:nvSpPr>
        <p:spPr bwMode="blackWhite">
          <a:xfrm>
            <a:off x="3917950" y="1218894"/>
            <a:ext cx="1143000" cy="358170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t" anchorCtr="0"/>
          <a:lstStyle/>
          <a:p>
            <a:pPr algn="ctr"/>
            <a:r>
              <a:rPr lang="en-US" dirty="0" smtClean="0">
                <a:solidFill>
                  <a:srgbClr val="000000"/>
                </a:solidFill>
                <a:effectLst/>
              </a:rPr>
              <a:t>MCE</a:t>
            </a:r>
          </a:p>
          <a:p>
            <a:pPr algn="ctr"/>
            <a:r>
              <a:rPr lang="en-US" dirty="0" smtClean="0">
                <a:solidFill>
                  <a:srgbClr val="000000"/>
                </a:solidFill>
              </a:rPr>
              <a:t>20</a:t>
            </a:r>
            <a:r>
              <a:rPr lang="en-US" dirty="0" smtClean="0">
                <a:solidFill>
                  <a:srgbClr val="000000"/>
                </a:solidFill>
                <a:effectLst/>
              </a:rPr>
              <a:t>05</a:t>
            </a:r>
            <a:endParaRPr lang="en-US" dirty="0">
              <a:solidFill>
                <a:srgbClr val="000000"/>
              </a:solidFill>
              <a:effectLst/>
            </a:endParaRPr>
          </a:p>
        </p:txBody>
      </p:sp>
      <p:sp>
        <p:nvSpPr>
          <p:cNvPr id="13" name="Rectangle 233"/>
          <p:cNvSpPr>
            <a:spLocks noChangeArrowheads="1"/>
          </p:cNvSpPr>
          <p:nvPr/>
        </p:nvSpPr>
        <p:spPr bwMode="blackWhite">
          <a:xfrm>
            <a:off x="5137150" y="1218894"/>
            <a:ext cx="1143000" cy="358170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t" anchorCtr="0"/>
          <a:lstStyle/>
          <a:p>
            <a:pPr algn="ctr"/>
            <a:r>
              <a:rPr lang="en-US" dirty="0" smtClean="0">
                <a:solidFill>
                  <a:srgbClr val="000000"/>
                </a:solidFill>
                <a:effectLst/>
              </a:rPr>
              <a:t>MCE 2005 </a:t>
            </a:r>
          </a:p>
          <a:p>
            <a:pPr algn="ctr"/>
            <a:r>
              <a:rPr lang="en-US" dirty="0" smtClean="0">
                <a:solidFill>
                  <a:srgbClr val="000000"/>
                </a:solidFill>
                <a:effectLst/>
              </a:rPr>
              <a:t>Rollup 2</a:t>
            </a:r>
            <a:endParaRPr lang="en-US" dirty="0">
              <a:solidFill>
                <a:srgbClr val="000000"/>
              </a:solidFill>
              <a:effectLst/>
            </a:endParaRPr>
          </a:p>
        </p:txBody>
      </p:sp>
      <p:sp>
        <p:nvSpPr>
          <p:cNvPr id="14" name="Rectangle 233"/>
          <p:cNvSpPr>
            <a:spLocks noChangeArrowheads="1"/>
          </p:cNvSpPr>
          <p:nvPr/>
        </p:nvSpPr>
        <p:spPr bwMode="blackWhite">
          <a:xfrm>
            <a:off x="6356350" y="1218894"/>
            <a:ext cx="1143000" cy="358170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t" anchorCtr="0"/>
          <a:lstStyle/>
          <a:p>
            <a:pPr algn="ctr"/>
            <a:r>
              <a:rPr lang="en-US" dirty="0" smtClean="0">
                <a:solidFill>
                  <a:srgbClr val="000000"/>
                </a:solidFill>
                <a:effectLst/>
              </a:rPr>
              <a:t>Windows</a:t>
            </a:r>
          </a:p>
          <a:p>
            <a:pPr algn="ctr"/>
            <a:r>
              <a:rPr lang="en-US" dirty="0" smtClean="0">
                <a:solidFill>
                  <a:srgbClr val="000000"/>
                </a:solidFill>
                <a:effectLst/>
              </a:rPr>
              <a:t>Vista</a:t>
            </a:r>
            <a:endParaRPr lang="en-US" dirty="0">
              <a:solidFill>
                <a:srgbClr val="000000"/>
              </a:solidFill>
              <a:effectLst/>
            </a:endParaRPr>
          </a:p>
        </p:txBody>
      </p:sp>
      <p:sp>
        <p:nvSpPr>
          <p:cNvPr id="15" name="Rectangle 232"/>
          <p:cNvSpPr>
            <a:spLocks noChangeArrowheads="1"/>
          </p:cNvSpPr>
          <p:nvPr/>
        </p:nvSpPr>
        <p:spPr bwMode="auto">
          <a:xfrm>
            <a:off x="725488" y="1981200"/>
            <a:ext cx="7010400" cy="1295399"/>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t" anchorCtr="0"/>
          <a:lstStyle/>
          <a:p>
            <a:r>
              <a:rPr lang="en-US" dirty="0" smtClean="0">
                <a:solidFill>
                  <a:srgbClr val="000000"/>
                </a:solidFill>
                <a:effectLst/>
              </a:rPr>
              <a:t>Analog</a:t>
            </a:r>
            <a:endParaRPr lang="en-US" b="0" dirty="0">
              <a:solidFill>
                <a:srgbClr val="000000"/>
              </a:solidFill>
              <a:effectLst/>
            </a:endParaRPr>
          </a:p>
        </p:txBody>
      </p:sp>
      <p:sp>
        <p:nvSpPr>
          <p:cNvPr id="16" name="Rectangle 229"/>
          <p:cNvSpPr>
            <a:spLocks noChangeArrowheads="1"/>
          </p:cNvSpPr>
          <p:nvPr/>
        </p:nvSpPr>
        <p:spPr bwMode="grayWhite">
          <a:xfrm>
            <a:off x="1639888" y="2438399"/>
            <a:ext cx="6248400" cy="3048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A/V Capture</a:t>
            </a:r>
            <a:endParaRPr lang="en-US" sz="1600" dirty="0">
              <a:solidFill>
                <a:srgbClr val="000000"/>
              </a:solidFill>
            </a:endParaRPr>
          </a:p>
        </p:txBody>
      </p:sp>
      <p:sp>
        <p:nvSpPr>
          <p:cNvPr id="17" name="Rectangle 223"/>
          <p:cNvSpPr>
            <a:spLocks noChangeArrowheads="1"/>
          </p:cNvSpPr>
          <p:nvPr/>
        </p:nvSpPr>
        <p:spPr bwMode="invGray">
          <a:xfrm>
            <a:off x="2782888" y="2819399"/>
            <a:ext cx="5105400" cy="3047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PAL / SECAM</a:t>
            </a:r>
            <a:endParaRPr lang="en-US" sz="1600" dirty="0">
              <a:solidFill>
                <a:srgbClr val="000000"/>
              </a:solidFill>
            </a:endParaRPr>
          </a:p>
        </p:txBody>
      </p:sp>
      <p:sp>
        <p:nvSpPr>
          <p:cNvPr id="18" name="Rectangle 232"/>
          <p:cNvSpPr>
            <a:spLocks noChangeArrowheads="1"/>
          </p:cNvSpPr>
          <p:nvPr/>
        </p:nvSpPr>
        <p:spPr bwMode="auto">
          <a:xfrm>
            <a:off x="1716088" y="3428999"/>
            <a:ext cx="6019800" cy="1219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lIns="91432" tIns="45717" rIns="91432" bIns="45717" anchor="t" anchorCtr="0"/>
          <a:lstStyle/>
          <a:p>
            <a:r>
              <a:rPr lang="en-US" dirty="0" smtClean="0">
                <a:solidFill>
                  <a:srgbClr val="000000"/>
                </a:solidFill>
                <a:effectLst/>
              </a:rPr>
              <a:t>Digital</a:t>
            </a:r>
            <a:endParaRPr lang="en-US" b="0" dirty="0">
              <a:solidFill>
                <a:srgbClr val="000000"/>
              </a:solidFill>
              <a:effectLst/>
            </a:endParaRPr>
          </a:p>
        </p:txBody>
      </p:sp>
      <p:sp>
        <p:nvSpPr>
          <p:cNvPr id="19" name="Rectangle 229"/>
          <p:cNvSpPr>
            <a:spLocks noChangeArrowheads="1"/>
          </p:cNvSpPr>
          <p:nvPr/>
        </p:nvSpPr>
        <p:spPr bwMode="grayWhite">
          <a:xfrm>
            <a:off x="3849688" y="3886199"/>
            <a:ext cx="4038600" cy="3048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ATSC</a:t>
            </a:r>
            <a:endParaRPr lang="en-US" sz="1600" dirty="0">
              <a:solidFill>
                <a:srgbClr val="000000"/>
              </a:solidFill>
            </a:endParaRPr>
          </a:p>
        </p:txBody>
      </p:sp>
      <p:sp>
        <p:nvSpPr>
          <p:cNvPr id="20" name="Rectangle 223"/>
          <p:cNvSpPr>
            <a:spLocks noChangeArrowheads="1"/>
          </p:cNvSpPr>
          <p:nvPr/>
        </p:nvSpPr>
        <p:spPr bwMode="invGray">
          <a:xfrm>
            <a:off x="2782888" y="3505199"/>
            <a:ext cx="5105400" cy="3047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DVB-T</a:t>
            </a:r>
            <a:endParaRPr lang="en-US" sz="1600" dirty="0">
              <a:solidFill>
                <a:srgbClr val="000000"/>
              </a:solidFill>
            </a:endParaRPr>
          </a:p>
        </p:txBody>
      </p:sp>
      <p:sp>
        <p:nvSpPr>
          <p:cNvPr id="21" name="Rectangle 229"/>
          <p:cNvSpPr>
            <a:spLocks noChangeArrowheads="1"/>
          </p:cNvSpPr>
          <p:nvPr/>
        </p:nvSpPr>
        <p:spPr bwMode="grayWhite">
          <a:xfrm>
            <a:off x="6288088" y="4267199"/>
            <a:ext cx="1600200" cy="3048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Digital Cable</a:t>
            </a:r>
            <a:endParaRPr lang="en-US" sz="1600" dirty="0">
              <a:solidFill>
                <a:srgbClr val="000000"/>
              </a:solidFill>
            </a:endParaRPr>
          </a:p>
        </p:txBody>
      </p:sp>
      <p:sp>
        <p:nvSpPr>
          <p:cNvPr id="22" name="Rectangle 229"/>
          <p:cNvSpPr>
            <a:spLocks noChangeArrowheads="1"/>
          </p:cNvSpPr>
          <p:nvPr/>
        </p:nvSpPr>
        <p:spPr bwMode="grayWhite">
          <a:xfrm>
            <a:off x="1639888" y="2057399"/>
            <a:ext cx="6248400" cy="3048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r>
              <a:rPr lang="en-US" sz="1600" dirty="0" smtClean="0">
                <a:solidFill>
                  <a:srgbClr val="000000"/>
                </a:solidFill>
              </a:rPr>
              <a:t>NTSC</a:t>
            </a:r>
            <a:endParaRPr lang="en-US" sz="160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smtClean="0"/>
              <a:t>Windows Vista TV Enhancements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74062" cy="1495794"/>
          </a:xfrm>
        </p:spPr>
        <p:txBody>
          <a:bodyPr/>
          <a:lstStyle/>
          <a:p>
            <a:r>
              <a:rPr sz="5400" smtClean="0"/>
              <a:t>TV Enhancements In Windows Vista</a:t>
            </a:r>
            <a:endParaRPr lang="en-US" dirty="0"/>
          </a:p>
        </p:txBody>
      </p:sp>
      <p:sp>
        <p:nvSpPr>
          <p:cNvPr id="7" name="Content Placeholder 2"/>
          <p:cNvSpPr>
            <a:spLocks noGrp="1"/>
          </p:cNvSpPr>
          <p:nvPr>
            <p:ph idx="1"/>
          </p:nvPr>
        </p:nvSpPr>
        <p:spPr>
          <a:xfrm>
            <a:off x="304800" y="1905000"/>
            <a:ext cx="8380412" cy="4653069"/>
          </a:xfrm>
        </p:spPr>
        <p:txBody>
          <a:bodyPr/>
          <a:lstStyle/>
          <a:p>
            <a:r>
              <a:rPr lang="en-US" sz="2800" dirty="0" smtClean="0">
                <a:solidFill>
                  <a:schemeClr val="accent1"/>
                </a:solidFill>
              </a:rPr>
              <a:t>US Digital Cable Support</a:t>
            </a:r>
          </a:p>
          <a:p>
            <a:r>
              <a:rPr lang="en-US" sz="2800" dirty="0" smtClean="0">
                <a:solidFill>
                  <a:schemeClr val="accent1"/>
                </a:solidFill>
              </a:rPr>
              <a:t>Exhaustive TV Channel </a:t>
            </a:r>
            <a:r>
              <a:rPr lang="en-US" sz="2800" dirty="0" err="1" smtClean="0">
                <a:solidFill>
                  <a:schemeClr val="accent1"/>
                </a:solidFill>
              </a:rPr>
              <a:t>Autoscanning</a:t>
            </a:r>
            <a:endParaRPr lang="en-US" sz="2800" dirty="0" smtClean="0">
              <a:solidFill>
                <a:schemeClr val="accent1"/>
              </a:solidFill>
            </a:endParaRPr>
          </a:p>
          <a:p>
            <a:r>
              <a:rPr lang="en-US" sz="2800" dirty="0" smtClean="0"/>
              <a:t>TV now supported in all Windows countries</a:t>
            </a:r>
          </a:p>
          <a:p>
            <a:pPr lvl="1"/>
            <a:r>
              <a:rPr lang="en-US" sz="2400" dirty="0" smtClean="0"/>
              <a:t>Existing Standards (NTSC, PAL, SECAM, DVB-T, ATSC)</a:t>
            </a:r>
          </a:p>
          <a:p>
            <a:r>
              <a:rPr lang="en-US" sz="2800" dirty="0" smtClean="0"/>
              <a:t>In-Box Drivers</a:t>
            </a:r>
          </a:p>
          <a:p>
            <a:r>
              <a:rPr lang="en-US" sz="2800" dirty="0" smtClean="0"/>
              <a:t>EPG available in 25 countries</a:t>
            </a:r>
          </a:p>
          <a:p>
            <a:r>
              <a:rPr lang="en-US" sz="2800" dirty="0" smtClean="0"/>
              <a:t>Migration to Microsoft Decoder, EVR and WDDM</a:t>
            </a:r>
          </a:p>
          <a:p>
            <a:r>
              <a:rPr lang="en-US" sz="2800" dirty="0" smtClean="0"/>
              <a:t>Recorded TV Gallery View (with thumbnails)</a:t>
            </a:r>
          </a:p>
          <a:p>
            <a:r>
              <a:rPr lang="en-US" sz="2800" dirty="0" smtClean="0"/>
              <a:t>64-Bit TV Support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7" name="Rectangle 5"/>
          <p:cNvSpPr>
            <a:spLocks noGrp="1" noChangeArrowheads="1"/>
          </p:cNvSpPr>
          <p:nvPr>
            <p:ph type="title"/>
          </p:nvPr>
        </p:nvSpPr>
        <p:spPr>
          <a:xfrm>
            <a:off x="387350" y="231775"/>
            <a:ext cx="8667750" cy="664797"/>
          </a:xfrm>
        </p:spPr>
        <p:txBody>
          <a:bodyPr/>
          <a:lstStyle/>
          <a:p>
            <a:r>
              <a:rPr sz="4800" smtClean="0"/>
              <a:t>US Digital Cable Ready </a:t>
            </a:r>
            <a:r>
              <a:rPr lang="en-US" sz="4800" dirty="0"/>
              <a:t>– </a:t>
            </a:r>
            <a:r>
              <a:rPr lang="en-US" sz="4800" dirty="0" smtClean="0"/>
              <a:t>Today!</a:t>
            </a:r>
            <a:endParaRPr lang="en-US" sz="4800" dirty="0"/>
          </a:p>
        </p:txBody>
      </p:sp>
      <p:sp>
        <p:nvSpPr>
          <p:cNvPr id="284678" name="Rectangle 6"/>
          <p:cNvSpPr>
            <a:spLocks noGrp="1" noChangeArrowheads="1"/>
          </p:cNvSpPr>
          <p:nvPr>
            <p:ph idx="1"/>
          </p:nvPr>
        </p:nvSpPr>
        <p:spPr>
          <a:xfrm>
            <a:off x="387350" y="1420813"/>
            <a:ext cx="8539163" cy="4631524"/>
          </a:xfrm>
        </p:spPr>
        <p:txBody>
          <a:bodyPr/>
          <a:lstStyle/>
          <a:p>
            <a:r>
              <a:rPr lang="en-US" sz="2400" dirty="0" smtClean="0"/>
              <a:t>Native support for SD and HD digital cable channels with OpenCable(t)  Unidirectional Receiver (OCUR) </a:t>
            </a:r>
          </a:p>
          <a:p>
            <a:pPr lvl="1"/>
            <a:r>
              <a:rPr lang="en-US" sz="2000" dirty="0" smtClean="0"/>
              <a:t>View premium digital cable content on the PC</a:t>
            </a:r>
          </a:p>
          <a:p>
            <a:pPr lvl="1"/>
            <a:r>
              <a:rPr lang="en-US" sz="2000" dirty="0" smtClean="0"/>
              <a:t>Watch and record HD Digital Cable</a:t>
            </a:r>
          </a:p>
          <a:p>
            <a:pPr lvl="1"/>
            <a:r>
              <a:rPr lang="en-US" sz="2000" dirty="0" smtClean="0"/>
              <a:t>Support for non-CableCARD HD (Local HD)</a:t>
            </a:r>
          </a:p>
          <a:p>
            <a:r>
              <a:rPr lang="en-US" sz="2400" dirty="0" smtClean="0"/>
              <a:t>Simplified Configuration experience</a:t>
            </a:r>
          </a:p>
          <a:p>
            <a:pPr lvl="1"/>
            <a:r>
              <a:rPr lang="en-US" sz="2000" dirty="0" smtClean="0"/>
              <a:t>No more Digital Cable Set-Top-Box slaving!</a:t>
            </a:r>
          </a:p>
          <a:p>
            <a:pPr lvl="1"/>
            <a:r>
              <a:rPr lang="en-US" sz="2000" dirty="0" smtClean="0"/>
              <a:t>Easy Connectivity (Cables) and Setup</a:t>
            </a:r>
            <a:br>
              <a:rPr lang="en-US" sz="2000" dirty="0" smtClean="0"/>
            </a:br>
            <a:r>
              <a:rPr lang="en-US" sz="2000" dirty="0" smtClean="0"/>
              <a:t>(First Run)</a:t>
            </a:r>
          </a:p>
          <a:p>
            <a:pPr lvl="1"/>
            <a:r>
              <a:rPr lang="en-US" sz="2000" dirty="0" smtClean="0"/>
              <a:t>Built-in support for CableCARD Pairing </a:t>
            </a:r>
            <a:br>
              <a:rPr lang="en-US" sz="2000" dirty="0" smtClean="0"/>
            </a:br>
            <a:r>
              <a:rPr lang="en-US" sz="2000" dirty="0" smtClean="0"/>
              <a:t>and Diagnostics</a:t>
            </a:r>
          </a:p>
          <a:p>
            <a:pPr lvl="1"/>
            <a:r>
              <a:rPr lang="en-US" sz="2000" dirty="0" smtClean="0"/>
              <a:t>First dynamic hybrid tuner for Media Center (analog + digital)</a:t>
            </a:r>
            <a:endParaRPr lang="en-US" sz="2000" dirty="0"/>
          </a:p>
        </p:txBody>
      </p:sp>
      <p:pic>
        <p:nvPicPr>
          <p:cNvPr id="30722" name="Picture 2" descr="http://ati.amd.com/designpartners/media/images/TVWonderDCTusbrgb_lg.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30325" y="2754086"/>
            <a:ext cx="2177982" cy="2817765"/>
          </a:xfrm>
          <a:prstGeom prst="roundRect">
            <a:avLst>
              <a:gd name="adj" fmla="val 4167"/>
            </a:avLst>
          </a:prstGeom>
          <a:solidFill>
            <a:srgbClr val="FFFFFF"/>
          </a:solidFill>
          <a:ln w="76200" cap="sq">
            <a:solidFill>
              <a:srgbClr val="29292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bevelT h="38100"/>
            <a:contourClr>
              <a:srgbClr val="C0C0C0"/>
            </a:contourClr>
          </a:sp3d>
        </p:spPr>
      </p:pic>
    </p:spTree>
    <p:custDataLst>
      <p:tags r:id="rId1"/>
    </p:custData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ounded Rectangle 14"/>
          <p:cNvSpPr/>
          <p:nvPr/>
        </p:nvSpPr>
        <p:spPr bwMode="auto">
          <a:xfrm>
            <a:off x="4995670" y="3505200"/>
            <a:ext cx="3886200" cy="3048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ounded Rectangle 13"/>
          <p:cNvSpPr/>
          <p:nvPr/>
        </p:nvSpPr>
        <p:spPr bwMode="auto">
          <a:xfrm>
            <a:off x="266698" y="3505200"/>
            <a:ext cx="3886200" cy="3048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1424" name="Rectangle 64"/>
          <p:cNvSpPr>
            <a:spLocks noGrp="1" noChangeArrowheads="1"/>
          </p:cNvSpPr>
          <p:nvPr>
            <p:ph type="title"/>
          </p:nvPr>
        </p:nvSpPr>
        <p:spPr>
          <a:xfrm>
            <a:off x="381000" y="225425"/>
            <a:ext cx="8667750" cy="695325"/>
          </a:xfrm>
        </p:spPr>
        <p:txBody>
          <a:bodyPr/>
          <a:lstStyle/>
          <a:p>
            <a:r>
              <a:rPr lang="en-US" sz="4400" dirty="0"/>
              <a:t>Exhaustive Scanning </a:t>
            </a:r>
            <a:endParaRPr lang="en-US" sz="3200" dirty="0">
              <a:solidFill>
                <a:schemeClr val="accent1"/>
              </a:solidFill>
            </a:endParaRPr>
          </a:p>
        </p:txBody>
      </p:sp>
      <p:sp>
        <p:nvSpPr>
          <p:cNvPr id="271425" name="Rectangle 65"/>
          <p:cNvSpPr>
            <a:spLocks noGrp="1" noChangeArrowheads="1"/>
          </p:cNvSpPr>
          <p:nvPr>
            <p:ph idx="1"/>
          </p:nvPr>
        </p:nvSpPr>
        <p:spPr>
          <a:xfrm>
            <a:off x="381000" y="1420813"/>
            <a:ext cx="8539163" cy="1458861"/>
          </a:xfrm>
        </p:spPr>
        <p:txBody>
          <a:bodyPr/>
          <a:lstStyle/>
          <a:p>
            <a:pPr marL="280988" indent="-280988"/>
            <a:r>
              <a:rPr lang="en-US" sz="1800" dirty="0" smtClean="0"/>
              <a:t>Automated mechanism to do a complete scanning of broadcast frequencies</a:t>
            </a:r>
          </a:p>
          <a:p>
            <a:pPr marL="280988" indent="-280988"/>
            <a:r>
              <a:rPr lang="en-US" sz="1800" dirty="0" smtClean="0"/>
              <a:t>Brings parity with CE devices</a:t>
            </a:r>
          </a:p>
          <a:p>
            <a:pPr marL="280988" indent="-280988"/>
            <a:r>
              <a:rPr lang="en-US" sz="1800" dirty="0" smtClean="0"/>
              <a:t>Works on current hardware, 60% coverage</a:t>
            </a:r>
          </a:p>
          <a:p>
            <a:pPr marL="280988" indent="-280988"/>
            <a:r>
              <a:rPr lang="en-US" sz="1800" dirty="0" smtClean="0"/>
              <a:t>Test Results from Europe</a:t>
            </a:r>
            <a:endParaRPr lang="en-US" sz="1800" dirty="0"/>
          </a:p>
        </p:txBody>
      </p:sp>
      <p:sp>
        <p:nvSpPr>
          <p:cNvPr id="271372" name="Rectangle 12"/>
          <p:cNvSpPr>
            <a:spLocks noChangeArrowheads="1"/>
          </p:cNvSpPr>
          <p:nvPr/>
        </p:nvSpPr>
        <p:spPr bwMode="auto">
          <a:xfrm>
            <a:off x="279966" y="4115310"/>
            <a:ext cx="3968975" cy="2198332"/>
          </a:xfrm>
          <a:prstGeom prst="rect">
            <a:avLst/>
          </a:prstGeom>
          <a:noFill/>
          <a:ln w="9525">
            <a:noFill/>
            <a:miter lim="800000"/>
            <a:headEnd/>
            <a:tailEnd/>
          </a:ln>
          <a:effectLst/>
        </p:spPr>
        <p:txBody>
          <a:bodyPr>
            <a:spAutoFit/>
          </a:bodyPr>
          <a:lstStyle/>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Scanning time	13min</a:t>
            </a:r>
          </a:p>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Total found	  	43</a:t>
            </a:r>
          </a:p>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Valid channels	43</a:t>
            </a:r>
          </a:p>
          <a:p>
            <a:pPr marL="1087438" lvl="1" indent="-971550" algn="l">
              <a:lnSpc>
                <a:spcPct val="90000"/>
              </a:lnSpc>
              <a:spcBef>
                <a:spcPct val="30000"/>
              </a:spcBef>
              <a:buClr>
                <a:schemeClr val="tx2"/>
              </a:buClr>
              <a:buSzPct val="95000"/>
              <a:buFont typeface="Wingdings" pitchFamily="2" charset="2"/>
              <a:buNone/>
            </a:pPr>
            <a:r>
              <a:rPr lang="en-US" sz="2400" b="0" dirty="0" smtClean="0">
                <a:effectLst>
                  <a:outerShdw blurRad="38100" dist="38100" dir="2700000" algn="tl">
                    <a:srgbClr val="000000"/>
                  </a:outerShdw>
                </a:effectLst>
              </a:rPr>
              <a:t>Noise			0</a:t>
            </a:r>
            <a:endParaRPr lang="en-US" sz="2400" b="0" dirty="0">
              <a:effectLst>
                <a:outerShdw blurRad="38100" dist="38100" dir="2700000" algn="tl">
                  <a:srgbClr val="000000"/>
                </a:outerShdw>
              </a:effectLst>
            </a:endParaRPr>
          </a:p>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Duplicates	 </a:t>
            </a:r>
            <a:r>
              <a:rPr lang="en-US" sz="2400" b="0" dirty="0" smtClean="0">
                <a:effectLst>
                  <a:outerShdw blurRad="38100" dist="38100" dir="2700000" algn="tl">
                    <a:srgbClr val="000000"/>
                  </a:outerShdw>
                </a:effectLst>
              </a:rPr>
              <a:t>	0</a:t>
            </a:r>
            <a:endParaRPr lang="en-US" sz="2400" b="0" dirty="0">
              <a:effectLst>
                <a:outerShdw blurRad="38100" dist="38100" dir="2700000" algn="tl">
                  <a:srgbClr val="000000"/>
                </a:outerShdw>
              </a:effectLst>
            </a:endParaRPr>
          </a:p>
        </p:txBody>
      </p:sp>
      <p:sp>
        <p:nvSpPr>
          <p:cNvPr id="271374" name="Rectangle 14"/>
          <p:cNvSpPr>
            <a:spLocks noChangeArrowheads="1"/>
          </p:cNvSpPr>
          <p:nvPr/>
        </p:nvSpPr>
        <p:spPr bwMode="auto">
          <a:xfrm>
            <a:off x="242477" y="3609306"/>
            <a:ext cx="3934642" cy="479372"/>
          </a:xfrm>
          <a:prstGeom prst="rect">
            <a:avLst/>
          </a:prstGeom>
          <a:noFill/>
          <a:ln w="9525">
            <a:noFill/>
            <a:miter lim="800000"/>
            <a:headEnd/>
            <a:tailEnd/>
          </a:ln>
          <a:effectLst/>
        </p:spPr>
        <p:txBody>
          <a:bodyPr>
            <a:spAutoFit/>
          </a:bodyPr>
          <a:lstStyle/>
          <a:p>
            <a:pPr marL="571500" indent="-571500" algn="ctr">
              <a:lnSpc>
                <a:spcPct val="90000"/>
              </a:lnSpc>
              <a:spcBef>
                <a:spcPct val="30000"/>
              </a:spcBef>
              <a:buClr>
                <a:schemeClr val="tx2"/>
              </a:buClr>
              <a:buSzPct val="95000"/>
              <a:buFont typeface="Wingdings" pitchFamily="2" charset="2"/>
              <a:buNone/>
            </a:pPr>
            <a:r>
              <a:rPr lang="en-US" sz="2800" b="0" dirty="0">
                <a:solidFill>
                  <a:schemeClr val="accent1"/>
                </a:solidFill>
                <a:effectLst>
                  <a:outerShdw blurRad="38100" dist="38100" dir="2700000" algn="tl">
                    <a:srgbClr val="000000"/>
                  </a:outerShdw>
                </a:effectLst>
              </a:rPr>
              <a:t>Exhaustive Scanning</a:t>
            </a:r>
          </a:p>
        </p:txBody>
      </p:sp>
      <p:sp>
        <p:nvSpPr>
          <p:cNvPr id="271375" name="Rectangle 15"/>
          <p:cNvSpPr>
            <a:spLocks noChangeArrowheads="1"/>
          </p:cNvSpPr>
          <p:nvPr/>
        </p:nvSpPr>
        <p:spPr bwMode="auto">
          <a:xfrm>
            <a:off x="3978084" y="4812792"/>
            <a:ext cx="1169988" cy="366713"/>
          </a:xfrm>
          <a:prstGeom prst="rect">
            <a:avLst/>
          </a:prstGeom>
          <a:noFill/>
          <a:ln w="9525">
            <a:noFill/>
            <a:miter lim="800000"/>
            <a:headEnd/>
            <a:tailEnd/>
          </a:ln>
          <a:effectLst/>
        </p:spPr>
        <p:txBody>
          <a:bodyPr>
            <a:spAutoFit/>
          </a:bodyPr>
          <a:lstStyle/>
          <a:p>
            <a:pPr algn="ctr">
              <a:lnSpc>
                <a:spcPct val="90000"/>
              </a:lnSpc>
              <a:spcBef>
                <a:spcPct val="30000"/>
              </a:spcBef>
              <a:buClr>
                <a:schemeClr val="tx2"/>
              </a:buClr>
              <a:buSzPct val="95000"/>
              <a:buFont typeface="Wingdings" pitchFamily="2" charset="2"/>
              <a:buNone/>
            </a:pPr>
            <a:r>
              <a:rPr lang="en-US" sz="2000" b="0" dirty="0">
                <a:solidFill>
                  <a:schemeClr val="accent1"/>
                </a:solidFill>
                <a:effectLst>
                  <a:outerShdw blurRad="38100" dist="38100" dir="2700000" algn="tl">
                    <a:srgbClr val="000000"/>
                  </a:outerShdw>
                </a:effectLst>
              </a:rPr>
              <a:t>versus</a:t>
            </a:r>
          </a:p>
        </p:txBody>
      </p:sp>
      <p:sp>
        <p:nvSpPr>
          <p:cNvPr id="271376" name="Rectangle 16"/>
          <p:cNvSpPr>
            <a:spLocks noChangeArrowheads="1"/>
          </p:cNvSpPr>
          <p:nvPr/>
        </p:nvSpPr>
        <p:spPr bwMode="auto">
          <a:xfrm>
            <a:off x="2305050" y="3048000"/>
            <a:ext cx="4540250" cy="366712"/>
          </a:xfrm>
          <a:prstGeom prst="rect">
            <a:avLst/>
          </a:prstGeom>
          <a:noFill/>
          <a:ln w="9525">
            <a:noFill/>
            <a:miter lim="800000"/>
            <a:headEnd/>
            <a:tailEnd/>
          </a:ln>
          <a:effectLst/>
        </p:spPr>
        <p:txBody>
          <a:bodyPr>
            <a:spAutoFit/>
          </a:bodyPr>
          <a:lstStyle/>
          <a:p>
            <a:pPr algn="ctr">
              <a:lnSpc>
                <a:spcPct val="90000"/>
              </a:lnSpc>
              <a:spcBef>
                <a:spcPct val="30000"/>
              </a:spcBef>
            </a:pPr>
            <a:r>
              <a:rPr lang="en-US" sz="2000" b="0" dirty="0">
                <a:solidFill>
                  <a:schemeClr val="accent1"/>
                </a:solidFill>
                <a:effectLst>
                  <a:outerShdw blurRad="38100" dist="38100" dir="2700000" algn="tl">
                    <a:srgbClr val="000000"/>
                  </a:outerShdw>
                </a:effectLst>
              </a:rPr>
              <a:t>Scanning in Netherlands (results)</a:t>
            </a:r>
            <a:endParaRPr lang="en-US" sz="900" b="0" dirty="0">
              <a:solidFill>
                <a:schemeClr val="accent1"/>
              </a:solidFill>
              <a:effectLst>
                <a:outerShdw blurRad="38100" dist="38100" dir="2700000" algn="tl">
                  <a:srgbClr val="000000"/>
                </a:outerShdw>
              </a:effectLst>
            </a:endParaRPr>
          </a:p>
        </p:txBody>
      </p:sp>
      <p:sp>
        <p:nvSpPr>
          <p:cNvPr id="271373" name="Rectangle 13"/>
          <p:cNvSpPr>
            <a:spLocks noChangeArrowheads="1"/>
          </p:cNvSpPr>
          <p:nvPr/>
        </p:nvSpPr>
        <p:spPr bwMode="auto">
          <a:xfrm>
            <a:off x="5171319" y="3618981"/>
            <a:ext cx="3534903" cy="480665"/>
          </a:xfrm>
          <a:prstGeom prst="rect">
            <a:avLst/>
          </a:prstGeom>
          <a:noFill/>
          <a:ln w="9525">
            <a:noFill/>
            <a:miter lim="800000"/>
            <a:headEnd/>
            <a:tailEnd/>
          </a:ln>
          <a:effectLst/>
        </p:spPr>
        <p:txBody>
          <a:bodyPr>
            <a:spAutoFit/>
          </a:bodyPr>
          <a:lstStyle/>
          <a:p>
            <a:pPr marL="571500" indent="-571500" algn="ctr">
              <a:lnSpc>
                <a:spcPct val="90000"/>
              </a:lnSpc>
              <a:spcBef>
                <a:spcPct val="30000"/>
              </a:spcBef>
              <a:buClr>
                <a:schemeClr val="tx2"/>
              </a:buClr>
              <a:buSzPct val="95000"/>
              <a:buFont typeface="Wingdings" pitchFamily="2" charset="2"/>
              <a:buNone/>
            </a:pPr>
            <a:r>
              <a:rPr lang="en-US" sz="2800" b="0" dirty="0">
                <a:solidFill>
                  <a:schemeClr val="accent1"/>
                </a:solidFill>
                <a:effectLst>
                  <a:outerShdw blurRad="38100" dist="38100" dir="2700000" algn="tl">
                    <a:srgbClr val="000000"/>
                  </a:outerShdw>
                </a:effectLst>
              </a:rPr>
              <a:t>Legacy Scanning</a:t>
            </a:r>
          </a:p>
        </p:txBody>
      </p:sp>
      <p:sp>
        <p:nvSpPr>
          <p:cNvPr id="271421" name="Rectangle 61"/>
          <p:cNvSpPr>
            <a:spLocks noChangeArrowheads="1"/>
          </p:cNvSpPr>
          <p:nvPr/>
        </p:nvSpPr>
        <p:spPr bwMode="auto">
          <a:xfrm>
            <a:off x="4996182" y="4115899"/>
            <a:ext cx="4071616" cy="2196661"/>
          </a:xfrm>
          <a:prstGeom prst="rect">
            <a:avLst/>
          </a:prstGeom>
          <a:noFill/>
          <a:ln w="9525">
            <a:noFill/>
            <a:miter lim="800000"/>
            <a:headEnd/>
            <a:tailEnd/>
          </a:ln>
          <a:effectLst/>
        </p:spPr>
        <p:txBody>
          <a:bodyPr wrap="square">
            <a:spAutoFit/>
          </a:bodyPr>
          <a:lstStyle/>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Scanning </a:t>
            </a:r>
            <a:r>
              <a:rPr lang="en-US" sz="2400" b="0" dirty="0" smtClean="0">
                <a:effectLst>
                  <a:outerShdw blurRad="38100" dist="38100" dir="2700000" algn="tl">
                    <a:srgbClr val="000000"/>
                  </a:outerShdw>
                </a:effectLst>
              </a:rPr>
              <a:t>time</a:t>
            </a:r>
            <a:r>
              <a:rPr lang="en-US" sz="2400" dirty="0">
                <a:effectLst>
                  <a:outerShdw blurRad="38100" dist="38100" dir="2700000" algn="tl">
                    <a:srgbClr val="000000"/>
                  </a:outerShdw>
                </a:effectLst>
              </a:rPr>
              <a:t>	</a:t>
            </a:r>
            <a:r>
              <a:rPr lang="en-US" sz="2400" b="0" dirty="0" smtClean="0">
                <a:effectLst>
                  <a:outerShdw blurRad="38100" dist="38100" dir="2700000" algn="tl">
                    <a:srgbClr val="000000"/>
                  </a:outerShdw>
                </a:effectLst>
              </a:rPr>
              <a:t>21min</a:t>
            </a:r>
            <a:endParaRPr lang="en-US" sz="2400" b="0" dirty="0">
              <a:effectLst>
                <a:outerShdw blurRad="38100" dist="38100" dir="2700000" algn="tl">
                  <a:srgbClr val="000000"/>
                </a:outerShdw>
              </a:effectLst>
            </a:endParaRPr>
          </a:p>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Total found	  	120</a:t>
            </a:r>
          </a:p>
          <a:p>
            <a:pPr marL="1087438" lvl="1" indent="-971550" algn="l">
              <a:lnSpc>
                <a:spcPct val="90000"/>
              </a:lnSpc>
              <a:spcBef>
                <a:spcPct val="30000"/>
              </a:spcBef>
              <a:buClr>
                <a:schemeClr val="tx2"/>
              </a:buClr>
              <a:buSzPct val="95000"/>
              <a:buFont typeface="Wingdings" pitchFamily="2" charset="2"/>
              <a:buNone/>
            </a:pPr>
            <a:r>
              <a:rPr lang="en-US" sz="2400" b="0" dirty="0">
                <a:effectLst>
                  <a:outerShdw blurRad="38100" dist="38100" dir="2700000" algn="tl">
                    <a:srgbClr val="000000"/>
                  </a:outerShdw>
                </a:effectLst>
              </a:rPr>
              <a:t>Valid </a:t>
            </a:r>
            <a:r>
              <a:rPr lang="en-US" sz="2400" b="0" dirty="0" smtClean="0">
                <a:effectLst>
                  <a:outerShdw blurRad="38100" dist="38100" dir="2700000" algn="tl">
                    <a:srgbClr val="000000"/>
                  </a:outerShdw>
                </a:effectLst>
              </a:rPr>
              <a:t>channels</a:t>
            </a:r>
            <a:r>
              <a:rPr lang="en-US" sz="2400" dirty="0">
                <a:effectLst>
                  <a:outerShdw blurRad="38100" dist="38100" dir="2700000" algn="tl">
                    <a:srgbClr val="000000"/>
                  </a:outerShdw>
                </a:effectLst>
              </a:rPr>
              <a:t>	</a:t>
            </a:r>
            <a:r>
              <a:rPr lang="en-US" sz="2400" b="0" dirty="0" smtClean="0">
                <a:effectLst>
                  <a:outerShdw blurRad="38100" dist="38100" dir="2700000" algn="tl">
                    <a:srgbClr val="000000"/>
                  </a:outerShdw>
                </a:effectLst>
              </a:rPr>
              <a:t>43</a:t>
            </a:r>
            <a:endParaRPr lang="en-US" sz="2400" b="0" dirty="0">
              <a:effectLst>
                <a:outerShdw blurRad="38100" dist="38100" dir="2700000" algn="tl">
                  <a:srgbClr val="000000"/>
                </a:outerShdw>
              </a:effectLst>
            </a:endParaRPr>
          </a:p>
          <a:p>
            <a:pPr marL="1087438" lvl="1" indent="-971550" algn="l">
              <a:lnSpc>
                <a:spcPct val="90000"/>
              </a:lnSpc>
              <a:spcBef>
                <a:spcPct val="30000"/>
              </a:spcBef>
              <a:buClr>
                <a:schemeClr val="tx2"/>
              </a:buClr>
              <a:buSzPct val="95000"/>
              <a:buFont typeface="Wingdings" pitchFamily="2" charset="2"/>
              <a:buNone/>
            </a:pPr>
            <a:r>
              <a:rPr lang="en-US" sz="2400" b="0" dirty="0" smtClean="0">
                <a:effectLst>
                  <a:outerShdw blurRad="38100" dist="38100" dir="2700000" algn="tl">
                    <a:srgbClr val="000000"/>
                  </a:outerShdw>
                </a:effectLst>
              </a:rPr>
              <a:t>Noise</a:t>
            </a:r>
            <a:r>
              <a:rPr lang="en-US" sz="2400" dirty="0">
                <a:effectLst>
                  <a:outerShdw blurRad="38100" dist="38100" dir="2700000" algn="tl">
                    <a:srgbClr val="000000"/>
                  </a:outerShdw>
                </a:effectLst>
              </a:rPr>
              <a:t>	</a:t>
            </a:r>
            <a:r>
              <a:rPr lang="en-US" sz="2400" dirty="0" smtClean="0">
                <a:effectLst>
                  <a:outerShdw blurRad="38100" dist="38100" dir="2700000" algn="tl">
                    <a:srgbClr val="000000"/>
                  </a:outerShdw>
                </a:effectLst>
              </a:rPr>
              <a:t>		</a:t>
            </a:r>
            <a:r>
              <a:rPr lang="en-US" sz="2400" b="0" dirty="0" smtClean="0">
                <a:effectLst>
                  <a:outerShdw blurRad="38100" dist="38100" dir="2700000" algn="tl">
                    <a:srgbClr val="000000"/>
                  </a:outerShdw>
                </a:effectLst>
              </a:rPr>
              <a:t>47</a:t>
            </a:r>
            <a:endParaRPr lang="en-US" sz="2400" b="0" dirty="0">
              <a:effectLst>
                <a:outerShdw blurRad="38100" dist="38100" dir="2700000" algn="tl">
                  <a:srgbClr val="000000"/>
                </a:outerShdw>
              </a:effectLst>
            </a:endParaRPr>
          </a:p>
          <a:p>
            <a:pPr marL="1087438" lvl="1" indent="-971550" algn="l">
              <a:lnSpc>
                <a:spcPct val="90000"/>
              </a:lnSpc>
              <a:spcBef>
                <a:spcPct val="30000"/>
              </a:spcBef>
              <a:buClr>
                <a:schemeClr val="tx2"/>
              </a:buClr>
              <a:buSzPct val="95000"/>
              <a:buFont typeface="Wingdings" pitchFamily="2" charset="2"/>
              <a:buNone/>
            </a:pPr>
            <a:r>
              <a:rPr lang="en-US" sz="2400" b="0" dirty="0" smtClean="0">
                <a:effectLst>
                  <a:outerShdw blurRad="38100" dist="38100" dir="2700000" algn="tl">
                    <a:srgbClr val="000000"/>
                  </a:outerShdw>
                </a:effectLst>
              </a:rPr>
              <a:t>Duplicates</a:t>
            </a:r>
            <a:r>
              <a:rPr lang="en-US" sz="2400" dirty="0">
                <a:effectLst>
                  <a:outerShdw blurRad="38100" dist="38100" dir="2700000" algn="tl">
                    <a:srgbClr val="000000"/>
                  </a:outerShdw>
                </a:effectLst>
              </a:rPr>
              <a:t>	</a:t>
            </a:r>
            <a:r>
              <a:rPr lang="en-US" sz="2400" dirty="0" smtClean="0">
                <a:effectLst>
                  <a:outerShdw blurRad="38100" dist="38100" dir="2700000" algn="tl">
                    <a:srgbClr val="000000"/>
                  </a:outerShdw>
                </a:effectLst>
              </a:rPr>
              <a:t>	</a:t>
            </a:r>
            <a:r>
              <a:rPr lang="en-US" sz="2400" b="0" dirty="0" smtClean="0">
                <a:effectLst>
                  <a:outerShdw blurRad="38100" dist="38100" dir="2700000" algn="tl">
                    <a:srgbClr val="000000"/>
                  </a:outerShdw>
                </a:effectLst>
              </a:rPr>
              <a:t>30</a:t>
            </a:r>
            <a:endParaRPr lang="en-US" sz="2400" b="0" dirty="0">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1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1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5" grpId="0"/>
      <p:bldP spid="2713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238125"/>
            <a:ext cx="8369299" cy="1218795"/>
          </a:xfrm>
        </p:spPr>
        <p:txBody>
          <a:bodyPr/>
          <a:lstStyle/>
          <a:p>
            <a:r>
              <a:rPr sz="4400" smtClean="0"/>
              <a:t>Raising The Quality Bar For Broadcast R</a:t>
            </a:r>
            <a:r>
              <a:rPr lang="en-US" sz="4400" dirty="0" smtClean="0"/>
              <a:t>e</a:t>
            </a:r>
            <a:r>
              <a:rPr sz="4400" smtClean="0"/>
              <a:t>cievers </a:t>
            </a:r>
            <a:endParaRPr lang="en-US" sz="4400" dirty="0"/>
          </a:p>
        </p:txBody>
      </p:sp>
      <p:graphicFrame>
        <p:nvGraphicFramePr>
          <p:cNvPr id="4" name="Diagram 3"/>
          <p:cNvGraphicFramePr/>
          <p:nvPr/>
        </p:nvGraphicFramePr>
        <p:xfrm>
          <a:off x="879475" y="1499489"/>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9.7"/>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B4BAE66-B9B7-4877-A689-DC059261EAF7}">
  <ds:schemaRefs>
    <ds:schemaRef ds:uri="http://schemas.microsoft.com/office/2006/metadata/properties"/>
  </ds:schemaRefs>
</ds:datastoreItem>
</file>

<file path=customXml/itemProps3.xml><?xml version="1.0" encoding="utf-8"?>
<ds:datastoreItem xmlns:ds="http://schemas.openxmlformats.org/officeDocument/2006/customXml" ds:itemID="{8491A1B5-4723-4F37-BEAD-F41CC1AE80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1065</TotalTime>
  <Words>2182</Words>
  <Application>Microsoft Office PowerPoint</Application>
  <PresentationFormat>On-screen Show (4:3)</PresentationFormat>
  <Paragraphs>370</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Segoe</vt:lpstr>
      <vt:lpstr>Wingdings</vt:lpstr>
      <vt:lpstr>MS PGothic</vt:lpstr>
      <vt:lpstr>Calibri</vt:lpstr>
      <vt:lpstr>Segoe Semibold</vt:lpstr>
      <vt:lpstr>WinHec 2007 WEB Template</vt:lpstr>
      <vt:lpstr>Windows TV Architecture And Roadmap</vt:lpstr>
      <vt:lpstr>Agenda</vt:lpstr>
      <vt:lpstr>Windows TV Goals</vt:lpstr>
      <vt:lpstr>Windows TV Growth </vt:lpstr>
      <vt:lpstr>Windows Vista TV Enhancements</vt:lpstr>
      <vt:lpstr>TV Enhancements In Windows Vista</vt:lpstr>
      <vt:lpstr>US Digital Cable Ready – Today!</vt:lpstr>
      <vt:lpstr>Exhaustive Scanning </vt:lpstr>
      <vt:lpstr>Raising The Quality Bar For Broadcast Recievers </vt:lpstr>
      <vt:lpstr>Windows Logo Program For Broadcast Recievers</vt:lpstr>
      <vt:lpstr>Moving Forward With The Windows TV Ecosystem</vt:lpstr>
      <vt:lpstr>The Worldwide Move To Digital</vt:lpstr>
      <vt:lpstr>Challenges For Digital TV On The PC </vt:lpstr>
      <vt:lpstr>Protected Broadcast Driver Architecture (PBDA)</vt:lpstr>
      <vt:lpstr>Windows TV Driver Model</vt:lpstr>
      <vt:lpstr>PBDA Implementations</vt:lpstr>
      <vt:lpstr>Windows TV Driver Model</vt:lpstr>
      <vt:lpstr>End-To-End PBDA Content Protection</vt:lpstr>
      <vt:lpstr>Sample PBDA Tuner </vt:lpstr>
      <vt:lpstr>TV Platform Updates</vt:lpstr>
      <vt:lpstr>ISDB-T Platform Update</vt:lpstr>
      <vt:lpstr>DVB-S Platform Update</vt:lpstr>
      <vt:lpstr>Building Quality Tuners</vt:lpstr>
      <vt:lpstr>Potential Issues Caused  By Poor Analog Drivers</vt:lpstr>
      <vt:lpstr>Consider The Whole Pipeline</vt:lpstr>
      <vt:lpstr>Recommendations</vt:lpstr>
      <vt:lpstr>Supporting Multiple Tuners </vt:lpstr>
      <vt:lpstr>Windows TV Futures</vt:lpstr>
      <vt:lpstr>Windows TV Futures</vt:lpstr>
      <vt:lpstr>Many Up And Coming Standards</vt:lpstr>
      <vt:lpstr>Call To Action</vt:lpstr>
      <vt:lpstr>Additional Resources</vt:lpstr>
      <vt:lpstr>Slide 33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CLN-T354 Windows TV Architecture And Roadmap</dc:title>
  <dc:subject>WinHEC 2007</dc:subject>
  <dc:creator>Mike Morrison</dc:creator>
  <dc:description>Template: Bryan Lenning, Silver Fox Productions
Formatting: On site, John Epperson, Silver Fox Productions
Event Date: May 14-17, 2007 
Event Location: Los Angeles, CA</dc:description>
  <cp:lastModifiedBy>Microsoft Employee</cp:lastModifiedBy>
  <cp:revision>123</cp:revision>
  <dcterms:created xsi:type="dcterms:W3CDTF">2007-03-19T16:58:49Z</dcterms:created>
  <dcterms:modified xsi:type="dcterms:W3CDTF">2007-05-29T19:14:19Z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