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95" r:id="rId4"/>
  </p:sldMasterIdLst>
  <p:notesMasterIdLst>
    <p:notesMasterId r:id="rId27"/>
  </p:notesMasterIdLst>
  <p:handoutMasterIdLst>
    <p:handoutMasterId r:id="rId28"/>
  </p:handoutMasterIdLst>
  <p:sldIdLst>
    <p:sldId id="258" r:id="rId5"/>
    <p:sldId id="276" r:id="rId6"/>
    <p:sldId id="264" r:id="rId7"/>
    <p:sldId id="275" r:id="rId8"/>
    <p:sldId id="274" r:id="rId9"/>
    <p:sldId id="290" r:id="rId10"/>
    <p:sldId id="284" r:id="rId11"/>
    <p:sldId id="279" r:id="rId12"/>
    <p:sldId id="280" r:id="rId13"/>
    <p:sldId id="265" r:id="rId14"/>
    <p:sldId id="283" r:id="rId15"/>
    <p:sldId id="288" r:id="rId16"/>
    <p:sldId id="281" r:id="rId17"/>
    <p:sldId id="286" r:id="rId18"/>
    <p:sldId id="291" r:id="rId19"/>
    <p:sldId id="292" r:id="rId20"/>
    <p:sldId id="277" r:id="rId21"/>
    <p:sldId id="282" r:id="rId22"/>
    <p:sldId id="294" r:id="rId23"/>
    <p:sldId id="270" r:id="rId24"/>
    <p:sldId id="271" r:id="rId25"/>
    <p:sldId id="272" r:id="rId26"/>
  </p:sldIdLst>
  <p:sldSz cx="10972800" cy="8229600" type="B4JIS"/>
  <p:notesSz cx="6858000" cy="9144000"/>
  <p:embeddedFontLst>
    <p:embeddedFont>
      <p:font typeface="Lucida Console" pitchFamily="49" charset="0"/>
      <p:regular r:id="rId29"/>
    </p:embeddedFont>
  </p:embeddedFontLst>
  <p:defaultTextStyle>
    <a:defPPr>
      <a:defRPr lang="en-US"/>
    </a:defPPr>
    <a:lvl1pPr marL="0" algn="l" defTabSz="1097280" rtl="0" eaLnBrk="1" latinLnBrk="0" hangingPunct="1">
      <a:defRPr sz="2200" kern="1200">
        <a:solidFill>
          <a:schemeClr val="tx1"/>
        </a:solidFill>
        <a:latin typeface="+mn-lt"/>
        <a:ea typeface="+mn-ea"/>
        <a:cs typeface="+mn-cs"/>
      </a:defRPr>
    </a:lvl1pPr>
    <a:lvl2pPr marL="548640" algn="l" defTabSz="1097280" rtl="0" eaLnBrk="1" latinLnBrk="0" hangingPunct="1">
      <a:defRPr sz="2200" kern="1200">
        <a:solidFill>
          <a:schemeClr val="tx1"/>
        </a:solidFill>
        <a:latin typeface="+mn-lt"/>
        <a:ea typeface="+mn-ea"/>
        <a:cs typeface="+mn-cs"/>
      </a:defRPr>
    </a:lvl2pPr>
    <a:lvl3pPr marL="1097280" algn="l" defTabSz="1097280" rtl="0" eaLnBrk="1" latinLnBrk="0" hangingPunct="1">
      <a:defRPr sz="2200" kern="1200">
        <a:solidFill>
          <a:schemeClr val="tx1"/>
        </a:solidFill>
        <a:latin typeface="+mn-lt"/>
        <a:ea typeface="+mn-ea"/>
        <a:cs typeface="+mn-cs"/>
      </a:defRPr>
    </a:lvl3pPr>
    <a:lvl4pPr marL="1645920" algn="l" defTabSz="1097280" rtl="0" eaLnBrk="1" latinLnBrk="0" hangingPunct="1">
      <a:defRPr sz="2200" kern="1200">
        <a:solidFill>
          <a:schemeClr val="tx1"/>
        </a:solidFill>
        <a:latin typeface="+mn-lt"/>
        <a:ea typeface="+mn-ea"/>
        <a:cs typeface="+mn-cs"/>
      </a:defRPr>
    </a:lvl4pPr>
    <a:lvl5pPr marL="2194560" algn="l" defTabSz="1097280" rtl="0" eaLnBrk="1" latinLnBrk="0" hangingPunct="1">
      <a:defRPr sz="2200" kern="1200">
        <a:solidFill>
          <a:schemeClr val="tx1"/>
        </a:solidFill>
        <a:latin typeface="+mn-lt"/>
        <a:ea typeface="+mn-ea"/>
        <a:cs typeface="+mn-cs"/>
      </a:defRPr>
    </a:lvl5pPr>
    <a:lvl6pPr marL="2743200" algn="l" defTabSz="1097280" rtl="0" eaLnBrk="1" latinLnBrk="0" hangingPunct="1">
      <a:defRPr sz="2200" kern="1200">
        <a:solidFill>
          <a:schemeClr val="tx1"/>
        </a:solidFill>
        <a:latin typeface="+mn-lt"/>
        <a:ea typeface="+mn-ea"/>
        <a:cs typeface="+mn-cs"/>
      </a:defRPr>
    </a:lvl6pPr>
    <a:lvl7pPr marL="3291840" algn="l" defTabSz="1097280" rtl="0" eaLnBrk="1" latinLnBrk="0" hangingPunct="1">
      <a:defRPr sz="2200" kern="1200">
        <a:solidFill>
          <a:schemeClr val="tx1"/>
        </a:solidFill>
        <a:latin typeface="+mn-lt"/>
        <a:ea typeface="+mn-ea"/>
        <a:cs typeface="+mn-cs"/>
      </a:defRPr>
    </a:lvl7pPr>
    <a:lvl8pPr marL="3840480" algn="l" defTabSz="1097280" rtl="0" eaLnBrk="1" latinLnBrk="0" hangingPunct="1">
      <a:defRPr sz="2200" kern="1200">
        <a:solidFill>
          <a:schemeClr val="tx1"/>
        </a:solidFill>
        <a:latin typeface="+mn-lt"/>
        <a:ea typeface="+mn-ea"/>
        <a:cs typeface="+mn-cs"/>
      </a:defRPr>
    </a:lvl8pPr>
    <a:lvl9pPr marL="4389120" algn="l" defTabSz="1097280" rtl="0" eaLnBrk="1" latinLnBrk="0" hangingPunct="1">
      <a:defRPr sz="22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8857" autoAdjust="0"/>
  </p:normalViewPr>
  <p:slideViewPr>
    <p:cSldViewPr showGuides="1">
      <p:cViewPr varScale="1">
        <p:scale>
          <a:sx n="45" d="100"/>
          <a:sy n="45" d="100"/>
        </p:scale>
        <p:origin x="-456" y="-82"/>
      </p:cViewPr>
      <p:guideLst>
        <p:guide orient="horz" pos="2592"/>
        <p:guide orient="horz" pos="173"/>
        <p:guide orient="horz" pos="1069"/>
        <p:guide orient="horz" pos="1440"/>
        <p:guide orient="horz" pos="1843"/>
        <p:guide orient="horz" pos="5011"/>
        <p:guide pos="3456"/>
        <p:guide pos="288"/>
        <p:guide pos="6624"/>
        <p:guide pos="552"/>
      </p:guideLst>
    </p:cSldViewPr>
  </p:slideViewPr>
  <p:notesTextViewPr>
    <p:cViewPr>
      <p:scale>
        <a:sx n="100" d="100"/>
        <a:sy n="100" d="100"/>
      </p:scale>
      <p:origin x="0" y="0"/>
    </p:cViewPr>
  </p:notesTextViewPr>
  <p:sorterViewPr>
    <p:cViewPr>
      <p:scale>
        <a:sx n="66" d="100"/>
        <a:sy n="66" d="100"/>
      </p:scale>
      <p:origin x="0" y="3384"/>
    </p:cViewPr>
  </p:sorterViewPr>
  <p:notesViewPr>
    <p:cSldViewPr showGuides="1">
      <p:cViewPr varScale="1">
        <p:scale>
          <a:sx n="77" d="100"/>
          <a:sy n="77" d="100"/>
        </p:scale>
        <p:origin x="-2094" y="-10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font" Target="fonts/font1.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6FA4B4F-E28D-4CD3-8E0C-1F1195474312}" type="datetimeFigureOut">
              <a:rPr lang="en-US" smtClean="0"/>
              <a:pPr/>
              <a:t>5/30/2007</a:t>
            </a:fld>
            <a:endParaRPr lang="en-US"/>
          </a:p>
        </p:txBody>
      </p:sp>
      <p:sp>
        <p:nvSpPr>
          <p:cNvPr id="4" name="Footer Placeholder 3"/>
          <p:cNvSpPr>
            <a:spLocks noGrp="1"/>
          </p:cNvSpPr>
          <p:nvPr>
            <p:ph type="ftr" sz="quarter" idx="2"/>
          </p:nvPr>
        </p:nvSpPr>
        <p:spPr>
          <a:xfrm>
            <a:off x="0" y="8685213"/>
            <a:ext cx="6324600" cy="457200"/>
          </a:xfrm>
          <a:prstGeom prst="rect">
            <a:avLst/>
          </a:prstGeom>
        </p:spPr>
        <p:txBody>
          <a:bodyPr vert="horz" lIns="91440" tIns="45720" rIns="91440" bIns="45720" rtlCol="0" anchor="b"/>
          <a:lstStyle>
            <a:lvl1pPr algn="l">
              <a:defRPr sz="1200"/>
            </a:lvl1pPr>
          </a:lstStyle>
          <a:p>
            <a:r>
              <a:rPr lang="en-US" sz="700" dirty="0"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sp>
        <p:nvSpPr>
          <p:cNvPr id="5" name="Slide Number Placeholder 4"/>
          <p:cNvSpPr>
            <a:spLocks noGrp="1"/>
          </p:cNvSpPr>
          <p:nvPr>
            <p:ph type="sldNum" sz="quarter" idx="3"/>
          </p:nvPr>
        </p:nvSpPr>
        <p:spPr>
          <a:xfrm>
            <a:off x="6324599" y="8685213"/>
            <a:ext cx="531813" cy="457200"/>
          </a:xfrm>
          <a:prstGeom prst="rect">
            <a:avLst/>
          </a:prstGeom>
        </p:spPr>
        <p:txBody>
          <a:bodyPr vert="horz" lIns="91440" tIns="45720" rIns="91440" bIns="45720" rtlCol="0" anchor="b"/>
          <a:lstStyle>
            <a:lvl1pPr algn="r">
              <a:defRPr sz="1200"/>
            </a:lvl1pPr>
          </a:lstStyle>
          <a:p>
            <a:fld id="{E26D5EDA-8E33-4B08-B006-01AB7473D97E}"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0C5189-D84B-43B0-9B5F-E4CA03B1F31C}" type="datetimeFigureOut">
              <a:rPr lang="en-US" smtClean="0"/>
              <a:pPr/>
              <a:t>5/30/2007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a:defRPr sz="700"/>
            </a:lvl1pPr>
          </a:lstStyle>
          <a:p>
            <a:r>
              <a:rPr lang="en-US" dirty="0"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72199" y="8685213"/>
            <a:ext cx="684213" cy="457200"/>
          </a:xfrm>
          <a:prstGeom prst="rect">
            <a:avLst/>
          </a:prstGeom>
        </p:spPr>
        <p:txBody>
          <a:bodyPr vert="horz" lIns="91440" tIns="45720" rIns="91440" bIns="45720" rtlCol="0" anchor="b"/>
          <a:lstStyle>
            <a:lvl1pPr algn="r">
              <a:defRPr sz="1200"/>
            </a:lvl1pPr>
          </a:lstStyle>
          <a:p>
            <a:fld id="{358640C4-3360-49AE-98EE-C1CFB5AC3557}"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1097280" rtl="0" eaLnBrk="1" latinLnBrk="0" hangingPunct="1">
      <a:defRPr sz="1400" kern="1200">
        <a:solidFill>
          <a:schemeClr val="tx1"/>
        </a:solidFill>
        <a:latin typeface="+mn-lt"/>
        <a:ea typeface="+mn-ea"/>
        <a:cs typeface="+mn-cs"/>
      </a:defRPr>
    </a:lvl1pPr>
    <a:lvl2pPr marL="548640" algn="l" defTabSz="1097280" rtl="0" eaLnBrk="1" latinLnBrk="0" hangingPunct="1">
      <a:defRPr sz="1400" kern="1200">
        <a:solidFill>
          <a:schemeClr val="tx1"/>
        </a:solidFill>
        <a:latin typeface="+mn-lt"/>
        <a:ea typeface="+mn-ea"/>
        <a:cs typeface="+mn-cs"/>
      </a:defRPr>
    </a:lvl2pPr>
    <a:lvl3pPr marL="1097280" algn="l" defTabSz="1097280" rtl="0" eaLnBrk="1" latinLnBrk="0" hangingPunct="1">
      <a:defRPr sz="1400" kern="1200">
        <a:solidFill>
          <a:schemeClr val="tx1"/>
        </a:solidFill>
        <a:latin typeface="+mn-lt"/>
        <a:ea typeface="+mn-ea"/>
        <a:cs typeface="+mn-cs"/>
      </a:defRPr>
    </a:lvl3pPr>
    <a:lvl4pPr marL="1645920" algn="l" defTabSz="1097280" rtl="0" eaLnBrk="1" latinLnBrk="0" hangingPunct="1">
      <a:defRPr sz="1400" kern="1200">
        <a:solidFill>
          <a:schemeClr val="tx1"/>
        </a:solidFill>
        <a:latin typeface="+mn-lt"/>
        <a:ea typeface="+mn-ea"/>
        <a:cs typeface="+mn-cs"/>
      </a:defRPr>
    </a:lvl4pPr>
    <a:lvl5pPr marL="2194560" algn="l" defTabSz="1097280" rtl="0" eaLnBrk="1" latinLnBrk="0" hangingPunct="1">
      <a:defRPr sz="1400" kern="1200">
        <a:solidFill>
          <a:schemeClr val="tx1"/>
        </a:solidFill>
        <a:latin typeface="+mn-lt"/>
        <a:ea typeface="+mn-ea"/>
        <a:cs typeface="+mn-cs"/>
      </a:defRPr>
    </a:lvl5pPr>
    <a:lvl6pPr marL="2743200" algn="l" defTabSz="1097280" rtl="0" eaLnBrk="1" latinLnBrk="0" hangingPunct="1">
      <a:defRPr sz="1400" kern="1200">
        <a:solidFill>
          <a:schemeClr val="tx1"/>
        </a:solidFill>
        <a:latin typeface="+mn-lt"/>
        <a:ea typeface="+mn-ea"/>
        <a:cs typeface="+mn-cs"/>
      </a:defRPr>
    </a:lvl6pPr>
    <a:lvl7pPr marL="3291840" algn="l" defTabSz="1097280" rtl="0" eaLnBrk="1" latinLnBrk="0" hangingPunct="1">
      <a:defRPr sz="1400" kern="1200">
        <a:solidFill>
          <a:schemeClr val="tx1"/>
        </a:solidFill>
        <a:latin typeface="+mn-lt"/>
        <a:ea typeface="+mn-ea"/>
        <a:cs typeface="+mn-cs"/>
      </a:defRPr>
    </a:lvl7pPr>
    <a:lvl8pPr marL="3840480" algn="l" defTabSz="1097280" rtl="0" eaLnBrk="1" latinLnBrk="0" hangingPunct="1">
      <a:defRPr sz="1400" kern="1200">
        <a:solidFill>
          <a:schemeClr val="tx1"/>
        </a:solidFill>
        <a:latin typeface="+mn-lt"/>
        <a:ea typeface="+mn-ea"/>
        <a:cs typeface="+mn-cs"/>
      </a:defRPr>
    </a:lvl8pPr>
    <a:lvl9pPr marL="4389120" algn="l" defTabSz="1097280"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5/30/2007 8:52 AM</a:t>
            </a:fld>
            <a:endParaRPr lang="en-US" dirty="0"/>
          </a:p>
        </p:txBody>
      </p:sp>
      <p:sp>
        <p:nvSpPr>
          <p:cNvPr id="6" name="Footer Placeholder 5"/>
          <p:cNvSpPr>
            <a:spLocks noGrp="1"/>
          </p:cNvSpPr>
          <p:nvPr>
            <p:ph type="ftr" sz="quarter" idx="12"/>
          </p:nvPr>
        </p:nvSpPr>
        <p:spPr/>
        <p:txBody>
          <a:bodyPr/>
          <a:lstStyle/>
          <a:p>
            <a:r>
              <a:rPr lang="en-US" dirty="0" smtClean="0"/>
              <a:t>© 2006 Microsoft Corporation. All rights reserved. Microsoft, Windows, Windows Vista and other product names are or may be registered trademarks and/or trademarks in the U.S. and/or other countries.</a:t>
            </a:r>
          </a:p>
          <a:p>
            <a:r>
              <a:rPr lang="en-US" dirty="0"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br>
            <a:r>
              <a:rPr lang="en-US" dirty="0" smtClean="0"/>
              <a:t>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5B71067C-5C94-40DC-84A6-C946D8626A14}" type="datetime8">
              <a:rPr lang="en-US"/>
              <a:pPr/>
              <a:t>5/30/2007 8:52 AM</a:t>
            </a:fld>
            <a:endParaRPr lang="en-US" dirty="0"/>
          </a:p>
        </p:txBody>
      </p:sp>
      <p:sp>
        <p:nvSpPr>
          <p:cNvPr id="6" name="Rectangle 6"/>
          <p:cNvSpPr>
            <a:spLocks noGrp="1" noChangeArrowheads="1"/>
          </p:cNvSpPr>
          <p:nvPr>
            <p:ph type="ftr" sz="quarter" idx="4"/>
          </p:nvPr>
        </p:nvSpPr>
        <p:spPr>
          <a:ln/>
        </p:spPr>
        <p:txBody>
          <a:bodyPr/>
          <a:lstStyle/>
          <a:p>
            <a:r>
              <a:rPr lang="en-US" dirty="0"/>
              <a:t>© 2006 Microsoft Corporation. All rights reserved. Microsoft, Windows, Windows Vista and other product names are or may be registered trademarks and/or trademarks in the U.S. and/or other countries.</a:t>
            </a:r>
          </a:p>
          <a:p>
            <a:r>
              <a:rPr lang="en-US" dirty="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a:br>
            <a:r>
              <a:rPr lang="en-US" dirty="0"/>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DC7E2A13-F71D-4965-8841-0EC25A56150E}" type="slidenum">
              <a:rPr lang="en-US"/>
              <a:pPr/>
              <a:t>10</a:t>
            </a:fld>
            <a:endParaRPr lang="en-US" dirty="0"/>
          </a:p>
        </p:txBody>
      </p:sp>
      <p:sp>
        <p:nvSpPr>
          <p:cNvPr id="246786" name="Rectangle 2"/>
          <p:cNvSpPr>
            <a:spLocks noGrp="1" noRot="1" noChangeAspect="1" noChangeArrowheads="1" noTextEdit="1"/>
          </p:cNvSpPr>
          <p:nvPr>
            <p:ph type="sldImg"/>
          </p:nvPr>
        </p:nvSpPr>
        <p:spPr>
          <a:ln/>
        </p:spPr>
      </p:sp>
      <p:sp>
        <p:nvSpPr>
          <p:cNvPr id="24678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5B71067C-5C94-40DC-84A6-C946D8626A14}" type="datetime8">
              <a:rPr lang="en-US"/>
              <a:pPr/>
              <a:t>5/30/2007 8:52 AM</a:t>
            </a:fld>
            <a:endParaRPr lang="en-US" dirty="0"/>
          </a:p>
        </p:txBody>
      </p:sp>
      <p:sp>
        <p:nvSpPr>
          <p:cNvPr id="6" name="Rectangle 6"/>
          <p:cNvSpPr>
            <a:spLocks noGrp="1" noChangeArrowheads="1"/>
          </p:cNvSpPr>
          <p:nvPr>
            <p:ph type="ftr" sz="quarter" idx="4"/>
          </p:nvPr>
        </p:nvSpPr>
        <p:spPr>
          <a:ln/>
        </p:spPr>
        <p:txBody>
          <a:bodyPr/>
          <a:lstStyle/>
          <a:p>
            <a:r>
              <a:rPr lang="en-US" dirty="0"/>
              <a:t>© 2006 Microsoft Corporation. All rights reserved. Microsoft, Windows, Windows Vista and other product names are or may be registered trademarks and/or trademarks in the U.S. and/or other countries.</a:t>
            </a:r>
          </a:p>
          <a:p>
            <a:r>
              <a:rPr lang="en-US" dirty="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a:br>
            <a:r>
              <a:rPr lang="en-US" dirty="0"/>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DC7E2A13-F71D-4965-8841-0EC25A56150E}" type="slidenum">
              <a:rPr lang="en-US"/>
              <a:pPr/>
              <a:t>11</a:t>
            </a:fld>
            <a:endParaRPr lang="en-US" dirty="0"/>
          </a:p>
        </p:txBody>
      </p:sp>
      <p:sp>
        <p:nvSpPr>
          <p:cNvPr id="246786" name="Rectangle 2"/>
          <p:cNvSpPr>
            <a:spLocks noGrp="1" noRot="1" noChangeAspect="1" noChangeArrowheads="1" noTextEdit="1"/>
          </p:cNvSpPr>
          <p:nvPr>
            <p:ph type="sldImg"/>
          </p:nvPr>
        </p:nvSpPr>
        <p:spPr>
          <a:ln/>
        </p:spPr>
      </p:sp>
      <p:sp>
        <p:nvSpPr>
          <p:cNvPr id="24678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5B71067C-5C94-40DC-84A6-C946D8626A14}" type="datetime8">
              <a:rPr lang="en-US"/>
              <a:pPr/>
              <a:t>5/30/2007 8:52 AM</a:t>
            </a:fld>
            <a:endParaRPr lang="en-US" dirty="0"/>
          </a:p>
        </p:txBody>
      </p:sp>
      <p:sp>
        <p:nvSpPr>
          <p:cNvPr id="6" name="Rectangle 6"/>
          <p:cNvSpPr>
            <a:spLocks noGrp="1" noChangeArrowheads="1"/>
          </p:cNvSpPr>
          <p:nvPr>
            <p:ph type="ftr" sz="quarter" idx="4"/>
          </p:nvPr>
        </p:nvSpPr>
        <p:spPr>
          <a:ln/>
        </p:spPr>
        <p:txBody>
          <a:bodyPr/>
          <a:lstStyle/>
          <a:p>
            <a:r>
              <a:rPr lang="en-US" dirty="0"/>
              <a:t>© 2006 Microsoft Corporation. All rights reserved. Microsoft, Windows, Windows Vista and other product names are or may be registered trademarks and/or trademarks in the U.S. and/or other countries.</a:t>
            </a:r>
          </a:p>
          <a:p>
            <a:r>
              <a:rPr lang="en-US" dirty="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a:br>
            <a:r>
              <a:rPr lang="en-US" dirty="0"/>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DC7E2A13-F71D-4965-8841-0EC25A56150E}" type="slidenum">
              <a:rPr lang="en-US"/>
              <a:pPr/>
              <a:t>12</a:t>
            </a:fld>
            <a:endParaRPr lang="en-US" dirty="0"/>
          </a:p>
        </p:txBody>
      </p:sp>
      <p:sp>
        <p:nvSpPr>
          <p:cNvPr id="246786" name="Rectangle 2"/>
          <p:cNvSpPr>
            <a:spLocks noGrp="1" noRot="1" noChangeAspect="1" noChangeArrowheads="1" noTextEdit="1"/>
          </p:cNvSpPr>
          <p:nvPr>
            <p:ph type="sldImg"/>
          </p:nvPr>
        </p:nvSpPr>
        <p:spPr>
          <a:ln/>
        </p:spPr>
      </p:sp>
      <p:sp>
        <p:nvSpPr>
          <p:cNvPr id="24678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5B71067C-5C94-40DC-84A6-C946D8626A14}" type="datetime8">
              <a:rPr lang="en-US"/>
              <a:pPr/>
              <a:t>5/30/2007 8:52 AM</a:t>
            </a:fld>
            <a:endParaRPr lang="en-US" dirty="0"/>
          </a:p>
        </p:txBody>
      </p:sp>
      <p:sp>
        <p:nvSpPr>
          <p:cNvPr id="6" name="Rectangle 6"/>
          <p:cNvSpPr>
            <a:spLocks noGrp="1" noChangeArrowheads="1"/>
          </p:cNvSpPr>
          <p:nvPr>
            <p:ph type="ftr" sz="quarter" idx="4"/>
          </p:nvPr>
        </p:nvSpPr>
        <p:spPr>
          <a:ln/>
        </p:spPr>
        <p:txBody>
          <a:bodyPr/>
          <a:lstStyle/>
          <a:p>
            <a:r>
              <a:rPr lang="en-US" dirty="0"/>
              <a:t>© 2006 Microsoft Corporation. All rights reserved. Microsoft, Windows, Windows Vista and other product names are or may be registered trademarks and/or trademarks in the U.S. and/or other countries.</a:t>
            </a:r>
          </a:p>
          <a:p>
            <a:r>
              <a:rPr lang="en-US" dirty="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a:br>
            <a:r>
              <a:rPr lang="en-US" dirty="0"/>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DC7E2A13-F71D-4965-8841-0EC25A56150E}" type="slidenum">
              <a:rPr lang="en-US"/>
              <a:pPr/>
              <a:t>13</a:t>
            </a:fld>
            <a:endParaRPr lang="en-US" dirty="0"/>
          </a:p>
        </p:txBody>
      </p:sp>
      <p:sp>
        <p:nvSpPr>
          <p:cNvPr id="246786" name="Rectangle 2"/>
          <p:cNvSpPr>
            <a:spLocks noGrp="1" noRot="1" noChangeAspect="1" noChangeArrowheads="1" noTextEdit="1"/>
          </p:cNvSpPr>
          <p:nvPr>
            <p:ph type="sldImg"/>
          </p:nvPr>
        </p:nvSpPr>
        <p:spPr>
          <a:ln/>
        </p:spPr>
      </p:sp>
      <p:sp>
        <p:nvSpPr>
          <p:cNvPr id="24678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850B8347-B3E7-4323-A609-2942E094B17F}" type="datetime8">
              <a:rPr lang="en-US"/>
              <a:pPr/>
              <a:t>5/30/2007 8:52 AM</a:t>
            </a:fld>
            <a:endParaRPr lang="en-US" dirty="0"/>
          </a:p>
        </p:txBody>
      </p:sp>
      <p:sp>
        <p:nvSpPr>
          <p:cNvPr id="6" name="Rectangle 6"/>
          <p:cNvSpPr>
            <a:spLocks noGrp="1" noChangeArrowheads="1"/>
          </p:cNvSpPr>
          <p:nvPr>
            <p:ph type="ftr" sz="quarter" idx="4"/>
          </p:nvPr>
        </p:nvSpPr>
        <p:spPr>
          <a:ln/>
        </p:spPr>
        <p:txBody>
          <a:bodyPr/>
          <a:lstStyle/>
          <a:p>
            <a:r>
              <a:rPr lang="en-US" dirty="0"/>
              <a:t>© 2006 Microsoft Corporation. All rights reserved. Microsoft, Windows, Windows Vista and other product names are or may be registered trademarks and/or trademarks in the U.S. and/or other countries.</a:t>
            </a:r>
          </a:p>
          <a:p>
            <a:r>
              <a:rPr lang="en-US" dirty="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a:br>
            <a:r>
              <a:rPr lang="en-US" dirty="0"/>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8D9904A1-C95B-4628-8C25-D475545E1F90}" type="slidenum">
              <a:rPr lang="en-US"/>
              <a:pPr/>
              <a:t>14</a:t>
            </a:fld>
            <a:endParaRPr lang="en-US" dirty="0"/>
          </a:p>
        </p:txBody>
      </p:sp>
      <p:sp>
        <p:nvSpPr>
          <p:cNvPr id="47108" name="Rectangle 4"/>
          <p:cNvSpPr>
            <a:spLocks noGrp="1" noRot="1" noChangeAspect="1" noChangeArrowheads="1" noTextEdit="1"/>
          </p:cNvSpPr>
          <p:nvPr>
            <p:ph type="sldImg"/>
          </p:nvPr>
        </p:nvSpPr>
        <p:spPr>
          <a:ln/>
        </p:spPr>
      </p:sp>
      <p:sp>
        <p:nvSpPr>
          <p:cNvPr id="47109" name="Rectangle 5"/>
          <p:cNvSpPr>
            <a:spLocks noGrp="1" noChangeArrowheads="1"/>
          </p:cNvSpPr>
          <p:nvPr>
            <p:ph type="body" idx="1"/>
          </p:nvPr>
        </p:nvSpPr>
        <p:spPr/>
        <p:txBody>
          <a:bodyPr/>
          <a:lstStyle/>
          <a:p>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850B8347-B3E7-4323-A609-2942E094B17F}" type="datetime8">
              <a:rPr lang="en-US"/>
              <a:pPr/>
              <a:t>5/30/2007 8:52 AM</a:t>
            </a:fld>
            <a:endParaRPr lang="en-US" dirty="0"/>
          </a:p>
        </p:txBody>
      </p:sp>
      <p:sp>
        <p:nvSpPr>
          <p:cNvPr id="6" name="Rectangle 6"/>
          <p:cNvSpPr>
            <a:spLocks noGrp="1" noChangeArrowheads="1"/>
          </p:cNvSpPr>
          <p:nvPr>
            <p:ph type="ftr" sz="quarter" idx="4"/>
          </p:nvPr>
        </p:nvSpPr>
        <p:spPr>
          <a:ln/>
        </p:spPr>
        <p:txBody>
          <a:bodyPr/>
          <a:lstStyle/>
          <a:p>
            <a:r>
              <a:rPr lang="en-US" dirty="0"/>
              <a:t>© 2006 Microsoft Corporation. All rights reserved. Microsoft, Windows, Windows Vista and other product names are or may be registered trademarks and/or trademarks in the U.S. and/or other countries.</a:t>
            </a:r>
          </a:p>
          <a:p>
            <a:r>
              <a:rPr lang="en-US" dirty="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a:br>
            <a:r>
              <a:rPr lang="en-US" dirty="0"/>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8D9904A1-C95B-4628-8C25-D475545E1F90}" type="slidenum">
              <a:rPr lang="en-US"/>
              <a:pPr/>
              <a:t>15</a:t>
            </a:fld>
            <a:endParaRPr lang="en-US" dirty="0"/>
          </a:p>
        </p:txBody>
      </p:sp>
      <p:sp>
        <p:nvSpPr>
          <p:cNvPr id="47108" name="Rectangle 4"/>
          <p:cNvSpPr>
            <a:spLocks noGrp="1" noRot="1" noChangeAspect="1" noChangeArrowheads="1" noTextEdit="1"/>
          </p:cNvSpPr>
          <p:nvPr>
            <p:ph type="sldImg"/>
          </p:nvPr>
        </p:nvSpPr>
        <p:spPr>
          <a:ln/>
        </p:spPr>
      </p:sp>
      <p:sp>
        <p:nvSpPr>
          <p:cNvPr id="47109" name="Rectangle 5"/>
          <p:cNvSpPr>
            <a:spLocks noGrp="1" noChangeArrowheads="1"/>
          </p:cNvSpPr>
          <p:nvPr>
            <p:ph type="body" idx="1"/>
          </p:nvPr>
        </p:nvSpPr>
        <p:spPr/>
        <p:txBody>
          <a:bodyPr/>
          <a:lstStyle/>
          <a:p>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850B8347-B3E7-4323-A609-2942E094B17F}" type="datetime8">
              <a:rPr lang="en-US"/>
              <a:pPr/>
              <a:t>5/30/2007 8:52 AM</a:t>
            </a:fld>
            <a:endParaRPr lang="en-US" dirty="0"/>
          </a:p>
        </p:txBody>
      </p:sp>
      <p:sp>
        <p:nvSpPr>
          <p:cNvPr id="6" name="Rectangle 6"/>
          <p:cNvSpPr>
            <a:spLocks noGrp="1" noChangeArrowheads="1"/>
          </p:cNvSpPr>
          <p:nvPr>
            <p:ph type="ftr" sz="quarter" idx="4"/>
          </p:nvPr>
        </p:nvSpPr>
        <p:spPr>
          <a:ln/>
        </p:spPr>
        <p:txBody>
          <a:bodyPr/>
          <a:lstStyle/>
          <a:p>
            <a:r>
              <a:rPr lang="en-US" dirty="0"/>
              <a:t>© 2006 Microsoft Corporation. All rights reserved. Microsoft, Windows, Windows Vista and other product names are or may be registered trademarks and/or trademarks in the U.S. and/or other countries.</a:t>
            </a:r>
          </a:p>
          <a:p>
            <a:r>
              <a:rPr lang="en-US" dirty="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a:br>
            <a:r>
              <a:rPr lang="en-US" dirty="0"/>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8D9904A1-C95B-4628-8C25-D475545E1F90}" type="slidenum">
              <a:rPr lang="en-US"/>
              <a:pPr/>
              <a:t>16</a:t>
            </a:fld>
            <a:endParaRPr lang="en-US" dirty="0"/>
          </a:p>
        </p:txBody>
      </p:sp>
      <p:sp>
        <p:nvSpPr>
          <p:cNvPr id="47108" name="Rectangle 4"/>
          <p:cNvSpPr>
            <a:spLocks noGrp="1" noRot="1" noChangeAspect="1" noChangeArrowheads="1" noTextEdit="1"/>
          </p:cNvSpPr>
          <p:nvPr>
            <p:ph type="sldImg"/>
          </p:nvPr>
        </p:nvSpPr>
        <p:spPr>
          <a:ln/>
        </p:spPr>
      </p:sp>
      <p:sp>
        <p:nvSpPr>
          <p:cNvPr id="47109" name="Rectangle 5"/>
          <p:cNvSpPr>
            <a:spLocks noGrp="1" noChangeArrowheads="1"/>
          </p:cNvSpPr>
          <p:nvPr>
            <p:ph type="body" idx="1"/>
          </p:nvPr>
        </p:nvSpPr>
        <p:spPr/>
        <p:txBody>
          <a:bodyPr/>
          <a:lstStyle/>
          <a:p>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850B8347-B3E7-4323-A609-2942E094B17F}" type="datetime8">
              <a:rPr lang="en-US"/>
              <a:pPr/>
              <a:t>5/30/2007 8:52 AM</a:t>
            </a:fld>
            <a:endParaRPr lang="en-US" dirty="0"/>
          </a:p>
        </p:txBody>
      </p:sp>
      <p:sp>
        <p:nvSpPr>
          <p:cNvPr id="6" name="Rectangle 6"/>
          <p:cNvSpPr>
            <a:spLocks noGrp="1" noChangeArrowheads="1"/>
          </p:cNvSpPr>
          <p:nvPr>
            <p:ph type="ftr" sz="quarter" idx="4"/>
          </p:nvPr>
        </p:nvSpPr>
        <p:spPr>
          <a:ln/>
        </p:spPr>
        <p:txBody>
          <a:bodyPr/>
          <a:lstStyle/>
          <a:p>
            <a:r>
              <a:rPr lang="en-US" dirty="0"/>
              <a:t>© 2006 Microsoft Corporation. All rights reserved. Microsoft, Windows, Windows Vista and other product names are or may be registered trademarks and/or trademarks in the U.S. and/or other countries.</a:t>
            </a:r>
          </a:p>
          <a:p>
            <a:r>
              <a:rPr lang="en-US" dirty="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a:br>
            <a:r>
              <a:rPr lang="en-US" dirty="0"/>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8D9904A1-C95B-4628-8C25-D475545E1F90}" type="slidenum">
              <a:rPr lang="en-US"/>
              <a:pPr/>
              <a:t>2</a:t>
            </a:fld>
            <a:endParaRPr lang="en-US" dirty="0"/>
          </a:p>
        </p:txBody>
      </p:sp>
      <p:sp>
        <p:nvSpPr>
          <p:cNvPr id="47108" name="Rectangle 4"/>
          <p:cNvSpPr>
            <a:spLocks noGrp="1" noRot="1" noChangeAspect="1" noChangeArrowheads="1" noTextEdit="1"/>
          </p:cNvSpPr>
          <p:nvPr>
            <p:ph type="sldImg"/>
          </p:nvPr>
        </p:nvSpPr>
        <p:spPr>
          <a:ln/>
        </p:spPr>
      </p:sp>
      <p:sp>
        <p:nvSpPr>
          <p:cNvPr id="47109" name="Rectangle 5"/>
          <p:cNvSpPr>
            <a:spLocks noGrp="1" noChangeArrowheads="1"/>
          </p:cNvSpPr>
          <p:nvPr>
            <p:ph type="body" idx="1"/>
          </p:nvPr>
        </p:nvSpPr>
        <p:spPr/>
        <p:txBody>
          <a:bodyPr/>
          <a:lstStyle/>
          <a:p>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58640C4-3360-49AE-98EE-C1CFB5AC3557}"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850B8347-B3E7-4323-A609-2942E094B17F}" type="datetime8">
              <a:rPr lang="en-US"/>
              <a:pPr/>
              <a:t>5/30/2007 8:52 AM</a:t>
            </a:fld>
            <a:endParaRPr lang="en-US" dirty="0"/>
          </a:p>
        </p:txBody>
      </p:sp>
      <p:sp>
        <p:nvSpPr>
          <p:cNvPr id="6" name="Rectangle 6"/>
          <p:cNvSpPr>
            <a:spLocks noGrp="1" noChangeArrowheads="1"/>
          </p:cNvSpPr>
          <p:nvPr>
            <p:ph type="ftr" sz="quarter" idx="4"/>
          </p:nvPr>
        </p:nvSpPr>
        <p:spPr>
          <a:ln/>
        </p:spPr>
        <p:txBody>
          <a:bodyPr/>
          <a:lstStyle/>
          <a:p>
            <a:r>
              <a:rPr lang="en-US" dirty="0"/>
              <a:t>© 2006 Microsoft Corporation. All rights reserved. Microsoft, Windows, Windows Vista and other product names are or may be registered trademarks and/or trademarks in the U.S. and/or other countries.</a:t>
            </a:r>
          </a:p>
          <a:p>
            <a:r>
              <a:rPr lang="en-US" dirty="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a:br>
            <a:r>
              <a:rPr lang="en-US" dirty="0"/>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8D9904A1-C95B-4628-8C25-D475545E1F90}" type="slidenum">
              <a:rPr lang="en-US"/>
              <a:pPr/>
              <a:t>3</a:t>
            </a:fld>
            <a:endParaRPr lang="en-US" dirty="0"/>
          </a:p>
        </p:txBody>
      </p:sp>
      <p:sp>
        <p:nvSpPr>
          <p:cNvPr id="47108" name="Rectangle 4"/>
          <p:cNvSpPr>
            <a:spLocks noGrp="1" noRot="1" noChangeAspect="1" noChangeArrowheads="1" noTextEdit="1"/>
          </p:cNvSpPr>
          <p:nvPr>
            <p:ph type="sldImg"/>
          </p:nvPr>
        </p:nvSpPr>
        <p:spPr>
          <a:ln/>
        </p:spPr>
      </p:sp>
      <p:sp>
        <p:nvSpPr>
          <p:cNvPr id="47109" name="Rectangle 5"/>
          <p:cNvSpPr>
            <a:spLocks noGrp="1" noChangeArrowheads="1"/>
          </p:cNvSpPr>
          <p:nvPr>
            <p:ph type="body" idx="1"/>
          </p:nvPr>
        </p:nvSpPr>
        <p:spPr/>
        <p:txBody>
          <a:bodyPr/>
          <a:lstStyle/>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850B8347-B3E7-4323-A609-2942E094B17F}" type="datetime8">
              <a:rPr lang="en-US"/>
              <a:pPr/>
              <a:t>5/30/2007 8:52 AM</a:t>
            </a:fld>
            <a:endParaRPr lang="en-US" dirty="0"/>
          </a:p>
        </p:txBody>
      </p:sp>
      <p:sp>
        <p:nvSpPr>
          <p:cNvPr id="6" name="Rectangle 6"/>
          <p:cNvSpPr>
            <a:spLocks noGrp="1" noChangeArrowheads="1"/>
          </p:cNvSpPr>
          <p:nvPr>
            <p:ph type="ftr" sz="quarter" idx="4"/>
          </p:nvPr>
        </p:nvSpPr>
        <p:spPr>
          <a:ln/>
        </p:spPr>
        <p:txBody>
          <a:bodyPr/>
          <a:lstStyle/>
          <a:p>
            <a:r>
              <a:rPr lang="en-US" dirty="0"/>
              <a:t>© 2006 Microsoft Corporation. All rights reserved. Microsoft, Windows, Windows Vista and other product names are or may be registered trademarks and/or trademarks in the U.S. and/or other countries.</a:t>
            </a:r>
          </a:p>
          <a:p>
            <a:r>
              <a:rPr lang="en-US" dirty="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a:br>
            <a:r>
              <a:rPr lang="en-US" dirty="0"/>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8D9904A1-C95B-4628-8C25-D475545E1F90}" type="slidenum">
              <a:rPr lang="en-US"/>
              <a:pPr/>
              <a:t>4</a:t>
            </a:fld>
            <a:endParaRPr lang="en-US" dirty="0"/>
          </a:p>
        </p:txBody>
      </p:sp>
      <p:sp>
        <p:nvSpPr>
          <p:cNvPr id="47108" name="Rectangle 4"/>
          <p:cNvSpPr>
            <a:spLocks noGrp="1" noRot="1" noChangeAspect="1" noChangeArrowheads="1" noTextEdit="1"/>
          </p:cNvSpPr>
          <p:nvPr>
            <p:ph type="sldImg"/>
          </p:nvPr>
        </p:nvSpPr>
        <p:spPr>
          <a:ln/>
        </p:spPr>
      </p:sp>
      <p:sp>
        <p:nvSpPr>
          <p:cNvPr id="47109" name="Rectangle 5"/>
          <p:cNvSpPr>
            <a:spLocks noGrp="1" noChangeArrowheads="1"/>
          </p:cNvSpPr>
          <p:nvPr>
            <p:ph type="body" idx="1"/>
          </p:nvPr>
        </p:nvSpPr>
        <p:spPr/>
        <p:txBody>
          <a:bodyPr/>
          <a:lstStyle/>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850B8347-B3E7-4323-A609-2942E094B17F}" type="datetime8">
              <a:rPr lang="en-US"/>
              <a:pPr/>
              <a:t>5/30/2007 8:52 AM</a:t>
            </a:fld>
            <a:endParaRPr lang="en-US" dirty="0"/>
          </a:p>
        </p:txBody>
      </p:sp>
      <p:sp>
        <p:nvSpPr>
          <p:cNvPr id="6" name="Rectangle 6"/>
          <p:cNvSpPr>
            <a:spLocks noGrp="1" noChangeArrowheads="1"/>
          </p:cNvSpPr>
          <p:nvPr>
            <p:ph type="ftr" sz="quarter" idx="4"/>
          </p:nvPr>
        </p:nvSpPr>
        <p:spPr>
          <a:ln/>
        </p:spPr>
        <p:txBody>
          <a:bodyPr/>
          <a:lstStyle/>
          <a:p>
            <a:r>
              <a:rPr lang="en-US" dirty="0"/>
              <a:t>© 2006 Microsoft Corporation. All rights reserved. Microsoft, Windows, Windows Vista and other product names are or may be registered trademarks and/or trademarks in the U.S. and/or other countries.</a:t>
            </a:r>
          </a:p>
          <a:p>
            <a:r>
              <a:rPr lang="en-US" dirty="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a:br>
            <a:r>
              <a:rPr lang="en-US" dirty="0"/>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8D9904A1-C95B-4628-8C25-D475545E1F90}" type="slidenum">
              <a:rPr lang="en-US"/>
              <a:pPr/>
              <a:t>5</a:t>
            </a:fld>
            <a:endParaRPr lang="en-US" dirty="0"/>
          </a:p>
        </p:txBody>
      </p:sp>
      <p:sp>
        <p:nvSpPr>
          <p:cNvPr id="47108" name="Rectangle 4"/>
          <p:cNvSpPr>
            <a:spLocks noGrp="1" noRot="1" noChangeAspect="1" noChangeArrowheads="1" noTextEdit="1"/>
          </p:cNvSpPr>
          <p:nvPr>
            <p:ph type="sldImg"/>
          </p:nvPr>
        </p:nvSpPr>
        <p:spPr>
          <a:ln/>
        </p:spPr>
      </p:sp>
      <p:sp>
        <p:nvSpPr>
          <p:cNvPr id="47109" name="Rectangle 5"/>
          <p:cNvSpPr>
            <a:spLocks noGrp="1" noChangeArrowheads="1"/>
          </p:cNvSpPr>
          <p:nvPr>
            <p:ph type="body" idx="1"/>
          </p:nvPr>
        </p:nvSpPr>
        <p:spPr/>
        <p:txBody>
          <a:bodyPr/>
          <a:lstStyle/>
          <a:p>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850B8347-B3E7-4323-A609-2942E094B17F}" type="datetime8">
              <a:rPr lang="en-US"/>
              <a:pPr/>
              <a:t>5/30/2007 8:52 AM</a:t>
            </a:fld>
            <a:endParaRPr lang="en-US" dirty="0"/>
          </a:p>
        </p:txBody>
      </p:sp>
      <p:sp>
        <p:nvSpPr>
          <p:cNvPr id="6" name="Rectangle 6"/>
          <p:cNvSpPr>
            <a:spLocks noGrp="1" noChangeArrowheads="1"/>
          </p:cNvSpPr>
          <p:nvPr>
            <p:ph type="ftr" sz="quarter" idx="4"/>
          </p:nvPr>
        </p:nvSpPr>
        <p:spPr>
          <a:ln/>
        </p:spPr>
        <p:txBody>
          <a:bodyPr/>
          <a:lstStyle/>
          <a:p>
            <a:r>
              <a:rPr lang="en-US" dirty="0"/>
              <a:t>© 2006 Microsoft Corporation. All rights reserved. Microsoft, Windows, Windows Vista and other product names are or may be registered trademarks and/or trademarks in the U.S. and/or other countries.</a:t>
            </a:r>
          </a:p>
          <a:p>
            <a:r>
              <a:rPr lang="en-US" dirty="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a:br>
            <a:r>
              <a:rPr lang="en-US" dirty="0"/>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8D9904A1-C95B-4628-8C25-D475545E1F90}" type="slidenum">
              <a:rPr lang="en-US"/>
              <a:pPr/>
              <a:t>6</a:t>
            </a:fld>
            <a:endParaRPr lang="en-US" dirty="0"/>
          </a:p>
        </p:txBody>
      </p:sp>
      <p:sp>
        <p:nvSpPr>
          <p:cNvPr id="47108" name="Rectangle 4"/>
          <p:cNvSpPr>
            <a:spLocks noGrp="1" noRot="1" noChangeAspect="1" noChangeArrowheads="1" noTextEdit="1"/>
          </p:cNvSpPr>
          <p:nvPr>
            <p:ph type="sldImg"/>
          </p:nvPr>
        </p:nvSpPr>
        <p:spPr>
          <a:ln/>
        </p:spPr>
      </p:sp>
      <p:sp>
        <p:nvSpPr>
          <p:cNvPr id="47109" name="Rectangle 5"/>
          <p:cNvSpPr>
            <a:spLocks noGrp="1" noChangeArrowheads="1"/>
          </p:cNvSpPr>
          <p:nvPr>
            <p:ph type="body" idx="1"/>
          </p:nvPr>
        </p:nvSpPr>
        <p:spPr/>
        <p:txBody>
          <a:bodyPr/>
          <a:lstStyle/>
          <a:p>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5B71067C-5C94-40DC-84A6-C946D8626A14}" type="datetime8">
              <a:rPr lang="en-US"/>
              <a:pPr/>
              <a:t>5/30/2007 8:52 AM</a:t>
            </a:fld>
            <a:endParaRPr lang="en-US" dirty="0"/>
          </a:p>
        </p:txBody>
      </p:sp>
      <p:sp>
        <p:nvSpPr>
          <p:cNvPr id="6" name="Rectangle 6"/>
          <p:cNvSpPr>
            <a:spLocks noGrp="1" noChangeArrowheads="1"/>
          </p:cNvSpPr>
          <p:nvPr>
            <p:ph type="ftr" sz="quarter" idx="4"/>
          </p:nvPr>
        </p:nvSpPr>
        <p:spPr>
          <a:ln/>
        </p:spPr>
        <p:txBody>
          <a:bodyPr/>
          <a:lstStyle/>
          <a:p>
            <a:r>
              <a:rPr lang="en-US" dirty="0"/>
              <a:t>© 2006 Microsoft Corporation. All rights reserved. Microsoft, Windows, Windows Vista and other product names are or may be registered trademarks and/or trademarks in the U.S. and/or other countries.</a:t>
            </a:r>
          </a:p>
          <a:p>
            <a:r>
              <a:rPr lang="en-US" dirty="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a:br>
            <a:r>
              <a:rPr lang="en-US" dirty="0"/>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DC7E2A13-F71D-4965-8841-0EC25A56150E}" type="slidenum">
              <a:rPr lang="en-US"/>
              <a:pPr/>
              <a:t>7</a:t>
            </a:fld>
            <a:endParaRPr lang="en-US" dirty="0"/>
          </a:p>
        </p:txBody>
      </p:sp>
      <p:sp>
        <p:nvSpPr>
          <p:cNvPr id="246786" name="Rectangle 2"/>
          <p:cNvSpPr>
            <a:spLocks noGrp="1" noRot="1" noChangeAspect="1" noChangeArrowheads="1" noTextEdit="1"/>
          </p:cNvSpPr>
          <p:nvPr>
            <p:ph type="sldImg"/>
          </p:nvPr>
        </p:nvSpPr>
        <p:spPr>
          <a:ln/>
        </p:spPr>
      </p:sp>
      <p:sp>
        <p:nvSpPr>
          <p:cNvPr id="24678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850B8347-B3E7-4323-A609-2942E094B17F}" type="datetime8">
              <a:rPr lang="en-US"/>
              <a:pPr/>
              <a:t>5/30/2007 8:52 AM</a:t>
            </a:fld>
            <a:endParaRPr lang="en-US" dirty="0"/>
          </a:p>
        </p:txBody>
      </p:sp>
      <p:sp>
        <p:nvSpPr>
          <p:cNvPr id="6" name="Rectangle 6"/>
          <p:cNvSpPr>
            <a:spLocks noGrp="1" noChangeArrowheads="1"/>
          </p:cNvSpPr>
          <p:nvPr>
            <p:ph type="ftr" sz="quarter" idx="4"/>
          </p:nvPr>
        </p:nvSpPr>
        <p:spPr>
          <a:ln/>
        </p:spPr>
        <p:txBody>
          <a:bodyPr/>
          <a:lstStyle/>
          <a:p>
            <a:r>
              <a:rPr lang="en-US" dirty="0"/>
              <a:t>© 2006 Microsoft Corporation. All rights reserved. Microsoft, Windows, Windows Vista and other product names are or may be registered trademarks and/or trademarks in the U.S. and/or other countries.</a:t>
            </a:r>
          </a:p>
          <a:p>
            <a:r>
              <a:rPr lang="en-US" dirty="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a:br>
            <a:r>
              <a:rPr lang="en-US" dirty="0"/>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8D9904A1-C95B-4628-8C25-D475545E1F90}" type="slidenum">
              <a:rPr lang="en-US"/>
              <a:pPr/>
              <a:t>8</a:t>
            </a:fld>
            <a:endParaRPr lang="en-US" dirty="0"/>
          </a:p>
        </p:txBody>
      </p:sp>
      <p:sp>
        <p:nvSpPr>
          <p:cNvPr id="47108" name="Rectangle 4"/>
          <p:cNvSpPr>
            <a:spLocks noGrp="1" noRot="1" noChangeAspect="1" noChangeArrowheads="1" noTextEdit="1"/>
          </p:cNvSpPr>
          <p:nvPr>
            <p:ph type="sldImg"/>
          </p:nvPr>
        </p:nvSpPr>
        <p:spPr>
          <a:ln/>
        </p:spPr>
      </p:sp>
      <p:sp>
        <p:nvSpPr>
          <p:cNvPr id="47109" name="Rectangle 5"/>
          <p:cNvSpPr>
            <a:spLocks noGrp="1" noChangeArrowheads="1"/>
          </p:cNvSpPr>
          <p:nvPr>
            <p:ph type="body" idx="1"/>
          </p:nvPr>
        </p:nvSpPr>
        <p:spPr/>
        <p:txBody>
          <a:bodyPr/>
          <a:lstStyle/>
          <a:p>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850B8347-B3E7-4323-A609-2942E094B17F}" type="datetime8">
              <a:rPr lang="en-US"/>
              <a:pPr/>
              <a:t>5/30/2007 8:52 AM</a:t>
            </a:fld>
            <a:endParaRPr lang="en-US" dirty="0"/>
          </a:p>
        </p:txBody>
      </p:sp>
      <p:sp>
        <p:nvSpPr>
          <p:cNvPr id="6" name="Rectangle 6"/>
          <p:cNvSpPr>
            <a:spLocks noGrp="1" noChangeArrowheads="1"/>
          </p:cNvSpPr>
          <p:nvPr>
            <p:ph type="ftr" sz="quarter" idx="4"/>
          </p:nvPr>
        </p:nvSpPr>
        <p:spPr>
          <a:ln/>
        </p:spPr>
        <p:txBody>
          <a:bodyPr/>
          <a:lstStyle/>
          <a:p>
            <a:r>
              <a:rPr lang="en-US" dirty="0"/>
              <a:t>© 2006 Microsoft Corporation. All rights reserved. Microsoft, Windows, Windows Vista and other product names are or may be registered trademarks and/or trademarks in the U.S. and/or other countries.</a:t>
            </a:r>
          </a:p>
          <a:p>
            <a:r>
              <a:rPr lang="en-US" dirty="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a:br>
            <a:r>
              <a:rPr lang="en-US" dirty="0"/>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8D9904A1-C95B-4628-8C25-D475545E1F90}" type="slidenum">
              <a:rPr lang="en-US"/>
              <a:pPr/>
              <a:t>9</a:t>
            </a:fld>
            <a:endParaRPr lang="en-US" dirty="0"/>
          </a:p>
        </p:txBody>
      </p:sp>
      <p:sp>
        <p:nvSpPr>
          <p:cNvPr id="47108" name="Rectangle 4"/>
          <p:cNvSpPr>
            <a:spLocks noGrp="1" noRot="1" noChangeAspect="1" noChangeArrowheads="1" noTextEdit="1"/>
          </p:cNvSpPr>
          <p:nvPr>
            <p:ph type="sldImg"/>
          </p:nvPr>
        </p:nvSpPr>
        <p:spPr>
          <a:ln/>
        </p:spPr>
      </p:sp>
      <p:sp>
        <p:nvSpPr>
          <p:cNvPr id="47109" name="Rectangle 5"/>
          <p:cNvSpPr>
            <a:spLocks noGrp="1" noChangeArrowheads="1"/>
          </p:cNvSpPr>
          <p:nvPr>
            <p:ph type="body" idx="1"/>
          </p:nvPr>
        </p:nvSpPr>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8434" name="Rectangle 2"/>
          <p:cNvSpPr>
            <a:spLocks noGrp="1" noChangeArrowheads="1"/>
          </p:cNvSpPr>
          <p:nvPr>
            <p:ph type="ctrTitle" hasCustomPrompt="1"/>
          </p:nvPr>
        </p:nvSpPr>
        <p:spPr>
          <a:xfrm>
            <a:off x="873127" y="2284414"/>
            <a:ext cx="9231313" cy="1828193"/>
          </a:xfrm>
          <a:prstGeom prst="rect">
            <a:avLst/>
          </a:prstGeom>
          <a:ln algn="ctr"/>
        </p:spPr>
        <p:txBody>
          <a:bodyPr lIns="0" tIns="0" rIns="0" bIns="0" anchor="t"/>
          <a:lstStyle>
            <a:lvl1pPr algn="l" rtl="0" fontAlgn="base">
              <a:lnSpc>
                <a:spcPct val="90000"/>
              </a:lnSpc>
              <a:spcBef>
                <a:spcPct val="0"/>
              </a:spcBef>
              <a:spcAft>
                <a:spcPct val="0"/>
              </a:spcAft>
              <a:defRPr lang="en-US" sz="66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dirty="0" smtClean="0"/>
              <a:t>Click </a:t>
            </a:r>
            <a:r>
              <a:rPr lang="en-US" dirty="0"/>
              <a:t>to edit Master title </a:t>
            </a:r>
            <a:r>
              <a:rPr lang="en-US" dirty="0" smtClean="0"/>
              <a:t>style </a:t>
            </a:r>
            <a:endParaRPr lang="en-US" dirty="0"/>
          </a:p>
        </p:txBody>
      </p:sp>
      <p:sp>
        <p:nvSpPr>
          <p:cNvPr id="18435" name="Rectangle 3"/>
          <p:cNvSpPr>
            <a:spLocks noGrp="1" noChangeArrowheads="1"/>
          </p:cNvSpPr>
          <p:nvPr>
            <p:ph type="subTitle" idx="1"/>
          </p:nvPr>
        </p:nvSpPr>
        <p:spPr>
          <a:xfrm>
            <a:off x="873127" y="5200890"/>
            <a:ext cx="9231313" cy="567848"/>
          </a:xfrm>
          <a:prstGeom prst="rect">
            <a:avLst/>
          </a:prstGeom>
        </p:spPr>
        <p:txBody>
          <a:bodyPr lIns="0" tIns="0" rIns="0" bIns="0" anchor="t"/>
          <a:lstStyle>
            <a:lvl1pPr marL="0" indent="0">
              <a:spcBef>
                <a:spcPct val="0"/>
              </a:spcBef>
              <a:buFont typeface="Wingdings" pitchFamily="2" charset="2"/>
              <a:buNone/>
              <a:defRPr sz="4000">
                <a:solidFill>
                  <a:schemeClr val="tx2"/>
                </a:solidFill>
                <a:effectLst>
                  <a:outerShdw blurRad="38100" dist="38100" dir="2700000" algn="tl">
                    <a:srgbClr val="000000">
                      <a:alpha val="43137"/>
                    </a:srgbClr>
                  </a:outerShdw>
                </a:effectLst>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lack Slide - no bottom bar">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459106" y="1697357"/>
            <a:ext cx="10056494" cy="2843855"/>
          </a:xfrm>
          <a:prstGeom prst="rect">
            <a:avLst/>
          </a:prstGeom>
        </p:spPr>
        <p:txBody>
          <a:bodyPr lIns="109728" tIns="54864" rIns="109728" bIns="54864"/>
          <a:lstStyle>
            <a:lvl1pPr>
              <a:spcBef>
                <a:spcPts val="1400"/>
              </a:spcBef>
              <a:buFontTx/>
              <a:buBlip>
                <a:blip r:embed="rId2"/>
              </a:buBlip>
              <a:defRPr sz="4000"/>
            </a:lvl1pPr>
            <a:lvl2pPr>
              <a:spcBef>
                <a:spcPts val="1300"/>
              </a:spcBef>
              <a:buFontTx/>
              <a:buBlip>
                <a:blip r:embed="rId3"/>
              </a:buBlip>
              <a:defRPr sz="3600"/>
            </a:lvl2pPr>
            <a:lvl3pPr>
              <a:spcBef>
                <a:spcPts val="1200"/>
              </a:spcBef>
              <a:buFontTx/>
              <a:buBlip>
                <a:blip r:embed="rId3"/>
              </a:buBlip>
              <a:defRPr sz="3200"/>
            </a:lvl3pPr>
            <a:lvl4pPr>
              <a:spcBef>
                <a:spcPts val="1100"/>
              </a:spcBef>
              <a:buFontTx/>
              <a:buBlip>
                <a:blip r:embed="rId3"/>
              </a:buBlip>
              <a:defRPr sz="2800"/>
            </a:lvl4pPr>
            <a:lvl5pPr>
              <a:spcBef>
                <a:spcPts val="1000"/>
              </a:spcBef>
              <a:buFontTx/>
              <a:buBlip>
                <a:blip r:embed="rId3"/>
              </a:buBlip>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Notes Slide (you must hide i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459106" y="274320"/>
            <a:ext cx="10056494" cy="830998"/>
          </a:xfrm>
          <a:prstGeom prst="rect">
            <a:avLst/>
          </a:prstGeom>
        </p:spPr>
        <p:txBody>
          <a:bodyPr/>
          <a:lstStyle>
            <a:lvl1pPr algn="l" rtl="0" fontAlgn="base">
              <a:lnSpc>
                <a:spcPct val="90000"/>
              </a:lnSpc>
              <a:spcBef>
                <a:spcPct val="0"/>
              </a:spcBef>
              <a:spcAft>
                <a:spcPct val="0"/>
              </a:spcAft>
              <a:defRPr lang="en-US" sz="6000" spc="-150"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459106" y="1697357"/>
            <a:ext cx="10056494" cy="2843855"/>
          </a:xfrm>
          <a:prstGeom prst="rect">
            <a:avLst/>
          </a:prstGeom>
        </p:spPr>
        <p:txBody>
          <a:bodyPr/>
          <a:lstStyle>
            <a:lvl1pPr>
              <a:spcBef>
                <a:spcPts val="1400"/>
              </a:spcBef>
              <a:buFontTx/>
              <a:buBlip>
                <a:blip r:embed="rId2"/>
              </a:buBlip>
              <a:defRPr sz="4000"/>
            </a:lvl1pPr>
            <a:lvl2pPr>
              <a:spcBef>
                <a:spcPts val="1300"/>
              </a:spcBef>
              <a:buFontTx/>
              <a:buBlip>
                <a:blip r:embed="rId3"/>
              </a:buBlip>
              <a:defRPr sz="3600"/>
            </a:lvl2pPr>
            <a:lvl3pPr>
              <a:spcBef>
                <a:spcPts val="1200"/>
              </a:spcBef>
              <a:buFontTx/>
              <a:buBlip>
                <a:blip r:embed="rId3"/>
              </a:buBlip>
              <a:defRPr sz="3200"/>
            </a:lvl3pPr>
            <a:lvl4pPr>
              <a:spcBef>
                <a:spcPts val="1100"/>
              </a:spcBef>
              <a:buFontTx/>
              <a:buBlip>
                <a:blip r:embed="rId3"/>
              </a:buBlip>
              <a:defRPr sz="2800"/>
            </a:lvl4pPr>
            <a:lvl5pPr>
              <a:spcBef>
                <a:spcPts val="1000"/>
              </a:spcBef>
              <a:buFontTx/>
              <a:buBlip>
                <a:blip r:embed="rId3"/>
              </a:buBlip>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1" y="7486651"/>
            <a:ext cx="10972801" cy="742950"/>
          </a:xfrm>
          <a:prstGeom prst="rect">
            <a:avLst/>
          </a:prstGeom>
          <a:solidFill>
            <a:srgbClr val="FFFF99"/>
          </a:solidFill>
        </p:spPr>
        <p:txBody>
          <a:bodyPr wrap="square" lIns="182873" tIns="91436" rIns="182873" bIns="91436"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Black Slide - no bottom bar">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459106" y="274320"/>
            <a:ext cx="10056494" cy="830998"/>
          </a:xfrm>
          <a:prstGeom prst="rect">
            <a:avLst/>
          </a:prstGeom>
        </p:spPr>
        <p:txBody>
          <a:bodyPr/>
          <a:lstStyle>
            <a:lvl1pPr algn="l" rtl="0" fontAlgn="base">
              <a:lnSpc>
                <a:spcPct val="90000"/>
              </a:lnSpc>
              <a:spcBef>
                <a:spcPct val="0"/>
              </a:spcBef>
              <a:spcAft>
                <a:spcPct val="0"/>
              </a:spcAft>
              <a:defRPr lang="en-US" sz="6000" spc="-150"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459106" y="1697357"/>
            <a:ext cx="10056494" cy="2843855"/>
          </a:xfrm>
          <a:prstGeom prst="rect">
            <a:avLst/>
          </a:prstGeom>
        </p:spPr>
        <p:txBody>
          <a:bodyPr/>
          <a:lstStyle>
            <a:lvl1pPr>
              <a:spcBef>
                <a:spcPts val="1400"/>
              </a:spcBef>
              <a:buFontTx/>
              <a:buBlip>
                <a:blip r:embed="rId2"/>
              </a:buBlip>
              <a:defRPr sz="4000"/>
            </a:lvl1pPr>
            <a:lvl2pPr>
              <a:spcBef>
                <a:spcPts val="1300"/>
              </a:spcBef>
              <a:buFontTx/>
              <a:buBlip>
                <a:blip r:embed="rId3"/>
              </a:buBlip>
              <a:defRPr sz="3600"/>
            </a:lvl2pPr>
            <a:lvl3pPr>
              <a:spcBef>
                <a:spcPts val="1200"/>
              </a:spcBef>
              <a:buFontTx/>
              <a:buBlip>
                <a:blip r:embed="rId3"/>
              </a:buBlip>
              <a:defRPr sz="3200"/>
            </a:lvl3pPr>
            <a:lvl4pPr>
              <a:spcBef>
                <a:spcPts val="1100"/>
              </a:spcBef>
              <a:buFontTx/>
              <a:buBlip>
                <a:blip r:embed="rId3"/>
              </a:buBlip>
              <a:defRPr sz="2800"/>
            </a:lvl4pPr>
            <a:lvl5pPr>
              <a:spcBef>
                <a:spcPts val="1000"/>
              </a:spcBef>
              <a:buFontTx/>
              <a:buBlip>
                <a:blip r:embed="rId3"/>
              </a:buBlip>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Demo Video etc slides">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873127" y="2825750"/>
            <a:ext cx="9231313" cy="1828193"/>
          </a:xfrm>
          <a:prstGeom prst="rect">
            <a:avLst/>
          </a:prstGeom>
          <a:ln algn="ctr"/>
        </p:spPr>
        <p:txBody>
          <a:bodyPr lIns="0" tIns="0" rIns="0" bIns="0" anchor="t"/>
          <a:lstStyle>
            <a:lvl1pPr algn="l" rtl="0" fontAlgn="base">
              <a:lnSpc>
                <a:spcPct val="90000"/>
              </a:lnSpc>
              <a:spcBef>
                <a:spcPct val="0"/>
              </a:spcBef>
              <a:spcAft>
                <a:spcPct val="0"/>
              </a:spcAft>
              <a:defRPr lang="en-US" sz="6600" b="0" cap="none"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18435" name="Rectangle 3"/>
          <p:cNvSpPr>
            <a:spLocks noGrp="1" noChangeArrowheads="1"/>
          </p:cNvSpPr>
          <p:nvPr>
            <p:ph type="subTitle" idx="1"/>
          </p:nvPr>
        </p:nvSpPr>
        <p:spPr>
          <a:xfrm>
            <a:off x="873127" y="5208589"/>
            <a:ext cx="9231313" cy="567848"/>
          </a:xfrm>
          <a:prstGeom prst="rect">
            <a:avLst/>
          </a:prstGeom>
        </p:spPr>
        <p:txBody>
          <a:bodyPr lIns="0" tIns="0" rIns="0" bIns="0" anchor="t"/>
          <a:lstStyle>
            <a:lvl1pPr marL="0" indent="0">
              <a:spcBef>
                <a:spcPct val="0"/>
              </a:spcBef>
              <a:buFont typeface="Wingdings" pitchFamily="2" charset="2"/>
              <a:buNone/>
              <a:defRPr sz="4100">
                <a:solidFill>
                  <a:schemeClr val="tx2"/>
                </a:solidFill>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459106" y="1697357"/>
            <a:ext cx="10056494" cy="2843855"/>
          </a:xfrm>
          <a:prstGeom prst="rect">
            <a:avLst/>
          </a:prstGeom>
        </p:spPr>
        <p:txBody>
          <a:bodyPr lIns="109728" tIns="54864" rIns="109728" bIns="54864"/>
          <a:lstStyle>
            <a:lvl1pPr>
              <a:defRPr sz="4000"/>
            </a:lvl1pPr>
            <a:lvl2pPr>
              <a:defRPr sz="3600"/>
            </a:lvl2pPr>
            <a:lvl3pPr>
              <a:defRPr sz="3200"/>
            </a:lvl3pPr>
            <a:lvl4pPr>
              <a:defRPr sz="2800"/>
            </a:lvl4pPr>
            <a:lvl5pPr>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458788" y="1697039"/>
            <a:ext cx="4951412" cy="2080570"/>
          </a:xfrm>
          <a:prstGeom prst="rect">
            <a:avLst/>
          </a:prstGeom>
        </p:spPr>
        <p:txBody>
          <a:bodyPr lIns="109728" tIns="54864" rIns="109728" bIns="54864"/>
          <a:lstStyle>
            <a:lvl1pPr marL="355585" indent="-355585">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62600" y="1697039"/>
            <a:ext cx="4953000" cy="2080570"/>
          </a:xfrm>
          <a:prstGeom prst="rect">
            <a:avLst/>
          </a:prstGeom>
        </p:spPr>
        <p:txBody>
          <a:bodyPr lIns="109728" tIns="54864" rIns="109728" bIns="54864"/>
          <a:lstStyle>
            <a:lvl1pPr marL="353999" indent="-353999">
              <a:defRPr sz="2800"/>
            </a:lvl1pPr>
            <a:lvl2pPr marL="720696" indent="-342887">
              <a:defRPr sz="2400"/>
            </a:lvl2pPr>
            <a:lvl3pPr marL="1039771" indent="-307963">
              <a:defRPr sz="2000"/>
            </a:lvl3pPr>
            <a:lvl4pPr marL="1314397" indent="-296851">
              <a:defRPr sz="1800"/>
            </a:lvl4pPr>
            <a:lvl5pPr marL="1611248" indent="-285738">
              <a:buNone/>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459106" y="1697357"/>
            <a:ext cx="10056494" cy="2843855"/>
          </a:xfrm>
          <a:prstGeom prst="rect">
            <a:avLst/>
          </a:prstGeom>
        </p:spPr>
        <p:txBody>
          <a:bodyPr lIns="109728" tIns="54864" rIns="109728" bIns="54864"/>
          <a:lstStyle>
            <a:lvl1pPr>
              <a:spcBef>
                <a:spcPts val="1400"/>
              </a:spcBef>
              <a:buFontTx/>
              <a:buBlip>
                <a:blip r:embed="rId2"/>
              </a:buBlip>
              <a:defRPr sz="4000"/>
            </a:lvl1pPr>
            <a:lvl2pPr>
              <a:spcBef>
                <a:spcPts val="1300"/>
              </a:spcBef>
              <a:buFontTx/>
              <a:buBlip>
                <a:blip r:embed="rId3"/>
              </a:buBlip>
              <a:defRPr sz="3600"/>
            </a:lvl2pPr>
            <a:lvl3pPr>
              <a:spcBef>
                <a:spcPts val="1200"/>
              </a:spcBef>
              <a:buFontTx/>
              <a:buBlip>
                <a:blip r:embed="rId3"/>
              </a:buBlip>
              <a:defRPr sz="3200"/>
            </a:lvl3pPr>
            <a:lvl4pPr>
              <a:spcBef>
                <a:spcPts val="1100"/>
              </a:spcBef>
              <a:buFontTx/>
              <a:buBlip>
                <a:blip r:embed="rId3"/>
              </a:buBlip>
              <a:defRPr sz="2800"/>
            </a:lvl4pPr>
            <a:lvl5pPr>
              <a:spcBef>
                <a:spcPts val="1000"/>
              </a:spcBef>
              <a:buFontTx/>
              <a:buBlip>
                <a:blip r:embed="rId3"/>
              </a:buBlip>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Notes Slide (you must hide it)">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459106" y="1697357"/>
            <a:ext cx="10056494" cy="2843855"/>
          </a:xfrm>
          <a:prstGeom prst="rect">
            <a:avLst/>
          </a:prstGeom>
        </p:spPr>
        <p:txBody>
          <a:bodyPr lIns="109728" tIns="54864" rIns="109728" bIns="54864"/>
          <a:lstStyle>
            <a:lvl1pPr>
              <a:spcBef>
                <a:spcPts val="1400"/>
              </a:spcBef>
              <a:buFontTx/>
              <a:buBlip>
                <a:blip r:embed="rId2"/>
              </a:buBlip>
              <a:defRPr sz="4000"/>
            </a:lvl1pPr>
            <a:lvl2pPr>
              <a:spcBef>
                <a:spcPts val="1300"/>
              </a:spcBef>
              <a:buFontTx/>
              <a:buBlip>
                <a:blip r:embed="rId3"/>
              </a:buBlip>
              <a:defRPr sz="3600"/>
            </a:lvl2pPr>
            <a:lvl3pPr>
              <a:spcBef>
                <a:spcPts val="1200"/>
              </a:spcBef>
              <a:buFontTx/>
              <a:buBlip>
                <a:blip r:embed="rId3"/>
              </a:buBlip>
              <a:defRPr sz="3200"/>
            </a:lvl3pPr>
            <a:lvl4pPr>
              <a:spcBef>
                <a:spcPts val="1100"/>
              </a:spcBef>
              <a:buFontTx/>
              <a:buBlip>
                <a:blip r:embed="rId3"/>
              </a:buBlip>
              <a:defRPr sz="2800"/>
            </a:lvl4pPr>
            <a:lvl5pPr>
              <a:spcBef>
                <a:spcPts val="1000"/>
              </a:spcBef>
              <a:buFontTx/>
              <a:buBlip>
                <a:blip r:embed="rId3"/>
              </a:buBlip>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1" y="7486651"/>
            <a:ext cx="10972801" cy="742950"/>
          </a:xfrm>
          <a:prstGeom prst="rect">
            <a:avLst/>
          </a:prstGeom>
          <a:solidFill>
            <a:srgbClr val="FFFF99"/>
          </a:solidFill>
        </p:spPr>
        <p:txBody>
          <a:bodyPr wrap="square" lIns="182873" tIns="91436" rIns="182873" bIns="91436"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lum/>
          </a:blip>
          <a:srcRect/>
          <a:stretch>
            <a:fillRect/>
          </a:stretch>
        </a:blipFill>
        <a:effectLst/>
      </p:bgPr>
    </p:bg>
    <p:spTree>
      <p:nvGrpSpPr>
        <p:cNvPr id="1" name=""/>
        <p:cNvGrpSpPr/>
        <p:nvPr/>
      </p:nvGrpSpPr>
      <p:grpSpPr>
        <a:xfrm>
          <a:off x="0" y="0"/>
          <a:ext cx="0" cy="0"/>
          <a:chOff x="0" y="0"/>
          <a:chExt cx="0" cy="0"/>
        </a:xfrm>
      </p:grpSpPr>
    </p:spTree>
  </p:cSld>
  <p:clrMap bg1="dk2" tx1="lt1" bg2="dk1" tx2="lt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669" r:id="rId11"/>
    <p:sldLayoutId id="2147483670" r:id="rId12"/>
  </p:sldLayoutIdLst>
  <p:transition>
    <p:fade/>
  </p:transition>
  <p:timing>
    <p:tnLst>
      <p:par>
        <p:cTn id="1" dur="indefinite" restart="never" nodeType="tmRoot"/>
      </p:par>
    </p:tnLst>
  </p:timing>
  <p:txStyles>
    <p:titleStyle>
      <a:lvl1pPr algn="l" defTabSz="1095332" rtl="0" eaLnBrk="1" fontAlgn="base" hangingPunct="1">
        <a:lnSpc>
          <a:spcPct val="90000"/>
        </a:lnSpc>
        <a:spcBef>
          <a:spcPct val="0"/>
        </a:spcBef>
        <a:spcAft>
          <a:spcPct val="0"/>
        </a:spcAft>
        <a:defRPr lang="en-US" sz="6000" b="0" cap="none" spc="-15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vl2pPr algn="l" defTabSz="1095332" rtl="0" eaLnBrk="1" fontAlgn="base" hangingPunct="1">
        <a:lnSpc>
          <a:spcPct val="90000"/>
        </a:lnSpc>
        <a:spcBef>
          <a:spcPct val="0"/>
        </a:spcBef>
        <a:spcAft>
          <a:spcPct val="0"/>
        </a:spcAft>
        <a:defRPr sz="5400">
          <a:solidFill>
            <a:schemeClr val="tx2"/>
          </a:solidFill>
          <a:latin typeface="Segoe Semibold" pitchFamily="34" charset="0"/>
        </a:defRPr>
      </a:lvl2pPr>
      <a:lvl3pPr algn="l" defTabSz="1095332" rtl="0" eaLnBrk="1" fontAlgn="base" hangingPunct="1">
        <a:lnSpc>
          <a:spcPct val="90000"/>
        </a:lnSpc>
        <a:spcBef>
          <a:spcPct val="0"/>
        </a:spcBef>
        <a:spcAft>
          <a:spcPct val="0"/>
        </a:spcAft>
        <a:defRPr sz="5400">
          <a:solidFill>
            <a:schemeClr val="tx2"/>
          </a:solidFill>
          <a:latin typeface="Segoe Semibold" pitchFamily="34" charset="0"/>
        </a:defRPr>
      </a:lvl3pPr>
      <a:lvl4pPr algn="l" defTabSz="1095332" rtl="0" eaLnBrk="1" fontAlgn="base" hangingPunct="1">
        <a:lnSpc>
          <a:spcPct val="90000"/>
        </a:lnSpc>
        <a:spcBef>
          <a:spcPct val="0"/>
        </a:spcBef>
        <a:spcAft>
          <a:spcPct val="0"/>
        </a:spcAft>
        <a:defRPr sz="5400">
          <a:solidFill>
            <a:schemeClr val="tx2"/>
          </a:solidFill>
          <a:latin typeface="Segoe Semibold" pitchFamily="34" charset="0"/>
        </a:defRPr>
      </a:lvl4pPr>
      <a:lvl5pPr algn="l" defTabSz="1095332" rtl="0" eaLnBrk="1" fontAlgn="base" hangingPunct="1">
        <a:lnSpc>
          <a:spcPct val="90000"/>
        </a:lnSpc>
        <a:spcBef>
          <a:spcPct val="0"/>
        </a:spcBef>
        <a:spcAft>
          <a:spcPct val="0"/>
        </a:spcAft>
        <a:defRPr sz="5400">
          <a:solidFill>
            <a:schemeClr val="tx2"/>
          </a:solidFill>
          <a:latin typeface="Segoe Semibold" pitchFamily="34" charset="0"/>
        </a:defRPr>
      </a:lvl5pPr>
      <a:lvl6pPr marL="457164" algn="l" defTabSz="1096876" rtl="0" eaLnBrk="1" fontAlgn="base" hangingPunct="1">
        <a:lnSpc>
          <a:spcPct val="90000"/>
        </a:lnSpc>
        <a:spcBef>
          <a:spcPct val="0"/>
        </a:spcBef>
        <a:spcAft>
          <a:spcPct val="0"/>
        </a:spcAft>
        <a:defRPr sz="5400">
          <a:solidFill>
            <a:schemeClr val="tx2"/>
          </a:solidFill>
          <a:latin typeface="Segoe Semibold" pitchFamily="34" charset="0"/>
        </a:defRPr>
      </a:lvl6pPr>
      <a:lvl7pPr marL="914328" algn="l" defTabSz="1096876" rtl="0" eaLnBrk="1" fontAlgn="base" hangingPunct="1">
        <a:lnSpc>
          <a:spcPct val="90000"/>
        </a:lnSpc>
        <a:spcBef>
          <a:spcPct val="0"/>
        </a:spcBef>
        <a:spcAft>
          <a:spcPct val="0"/>
        </a:spcAft>
        <a:defRPr sz="5400">
          <a:solidFill>
            <a:schemeClr val="tx2"/>
          </a:solidFill>
          <a:latin typeface="Segoe Semibold" pitchFamily="34" charset="0"/>
        </a:defRPr>
      </a:lvl7pPr>
      <a:lvl8pPr marL="1371490" algn="l" defTabSz="1096876" rtl="0" eaLnBrk="1" fontAlgn="base" hangingPunct="1">
        <a:lnSpc>
          <a:spcPct val="90000"/>
        </a:lnSpc>
        <a:spcBef>
          <a:spcPct val="0"/>
        </a:spcBef>
        <a:spcAft>
          <a:spcPct val="0"/>
        </a:spcAft>
        <a:defRPr sz="5400">
          <a:solidFill>
            <a:schemeClr val="tx2"/>
          </a:solidFill>
          <a:latin typeface="Segoe Semibold" pitchFamily="34" charset="0"/>
        </a:defRPr>
      </a:lvl8pPr>
      <a:lvl9pPr marL="1828654" algn="l" defTabSz="1096876" rtl="0" eaLnBrk="1" fontAlgn="base" hangingPunct="1">
        <a:lnSpc>
          <a:spcPct val="90000"/>
        </a:lnSpc>
        <a:spcBef>
          <a:spcPct val="0"/>
        </a:spcBef>
        <a:spcAft>
          <a:spcPct val="0"/>
        </a:spcAft>
        <a:defRPr sz="5400">
          <a:solidFill>
            <a:schemeClr val="tx2"/>
          </a:solidFill>
          <a:latin typeface="Segoe Semibold" pitchFamily="34" charset="0"/>
        </a:defRPr>
      </a:lvl9pPr>
    </p:titleStyle>
    <p:bodyStyle>
      <a:lvl1pPr marL="459088" indent="-459088" algn="l" defTabSz="1095332" rtl="0" eaLnBrk="1" fontAlgn="base" hangingPunct="1">
        <a:lnSpc>
          <a:spcPct val="90000"/>
        </a:lnSpc>
        <a:spcBef>
          <a:spcPts val="1400"/>
        </a:spcBef>
        <a:spcAft>
          <a:spcPct val="0"/>
        </a:spcAft>
        <a:buClr>
          <a:schemeClr val="tx2"/>
        </a:buClr>
        <a:buSzPct val="95000"/>
        <a:buFontTx/>
        <a:buBlip>
          <a:blip r:embed="rId15"/>
        </a:buBlip>
        <a:defRPr sz="4000">
          <a:solidFill>
            <a:schemeClr val="tx1"/>
          </a:solidFill>
          <a:effectLst>
            <a:outerShdw blurRad="38100" dist="38100" dir="2700000" algn="tl">
              <a:srgbClr val="000000">
                <a:alpha val="43137"/>
              </a:srgbClr>
            </a:outerShdw>
          </a:effectLst>
          <a:latin typeface="+mn-lt"/>
          <a:ea typeface="+mn-ea"/>
          <a:cs typeface="+mn-cs"/>
        </a:defRPr>
      </a:lvl1pPr>
      <a:lvl2pPr marL="845786" indent="-380984" algn="l" defTabSz="1095332" rtl="0" eaLnBrk="1" fontAlgn="base" hangingPunct="1">
        <a:lnSpc>
          <a:spcPct val="90000"/>
        </a:lnSpc>
        <a:spcBef>
          <a:spcPts val="1300"/>
        </a:spcBef>
        <a:spcAft>
          <a:spcPct val="0"/>
        </a:spcAft>
        <a:buClr>
          <a:schemeClr val="tx2"/>
        </a:buClr>
        <a:buSzPct val="80000"/>
        <a:buFontTx/>
        <a:buBlip>
          <a:blip r:embed="rId16"/>
        </a:buBlip>
        <a:defRPr sz="3600">
          <a:solidFill>
            <a:schemeClr val="tx1"/>
          </a:solidFill>
          <a:effectLst>
            <a:outerShdw blurRad="38100" dist="38100" dir="2700000" algn="tl">
              <a:srgbClr val="000000">
                <a:alpha val="43137"/>
              </a:srgbClr>
            </a:outerShdw>
          </a:effectLst>
          <a:latin typeface="+mn-lt"/>
        </a:defRPr>
      </a:lvl2pPr>
      <a:lvl3pPr marL="1186769" indent="-339077" algn="l" defTabSz="1095332" rtl="0" eaLnBrk="1" fontAlgn="base" hangingPunct="1">
        <a:lnSpc>
          <a:spcPct val="90000"/>
        </a:lnSpc>
        <a:spcBef>
          <a:spcPts val="1200"/>
        </a:spcBef>
        <a:spcAft>
          <a:spcPct val="0"/>
        </a:spcAft>
        <a:buClr>
          <a:schemeClr val="tx2"/>
        </a:buClr>
        <a:buSzPct val="80000"/>
        <a:buFontTx/>
        <a:buBlip>
          <a:blip r:embed="rId16"/>
        </a:buBlip>
        <a:defRPr sz="3200">
          <a:solidFill>
            <a:schemeClr val="tx1"/>
          </a:solidFill>
          <a:effectLst>
            <a:outerShdw blurRad="38100" dist="38100" dir="2700000" algn="tl">
              <a:srgbClr val="000000">
                <a:alpha val="43137"/>
              </a:srgbClr>
            </a:outerShdw>
          </a:effectLst>
          <a:latin typeface="+mn-lt"/>
        </a:defRPr>
      </a:lvl3pPr>
      <a:lvl4pPr marL="1520129" indent="-331457" algn="l" defTabSz="1095332" rtl="0" eaLnBrk="1" fontAlgn="base" hangingPunct="1">
        <a:lnSpc>
          <a:spcPct val="90000"/>
        </a:lnSpc>
        <a:spcBef>
          <a:spcPts val="1100"/>
        </a:spcBef>
        <a:spcAft>
          <a:spcPct val="0"/>
        </a:spcAft>
        <a:buClr>
          <a:schemeClr val="tx2"/>
        </a:buClr>
        <a:buSzPct val="80000"/>
        <a:buFontTx/>
        <a:buBlip>
          <a:blip r:embed="rId16"/>
        </a:buBlip>
        <a:defRPr sz="2800">
          <a:solidFill>
            <a:schemeClr val="tx1"/>
          </a:solidFill>
          <a:effectLst>
            <a:outerShdw blurRad="38100" dist="38100" dir="2700000" algn="tl">
              <a:srgbClr val="000000">
                <a:alpha val="43137"/>
              </a:srgbClr>
            </a:outerShdw>
          </a:effectLst>
          <a:latin typeface="+mn-lt"/>
        </a:defRPr>
      </a:lvl4pPr>
      <a:lvl5pPr marL="1836347" indent="-312408" algn="l" defTabSz="1095332" rtl="0" eaLnBrk="1" fontAlgn="base" hangingPunct="1">
        <a:lnSpc>
          <a:spcPct val="90000"/>
        </a:lnSpc>
        <a:spcBef>
          <a:spcPts val="1000"/>
        </a:spcBef>
        <a:spcAft>
          <a:spcPct val="0"/>
        </a:spcAft>
        <a:buClr>
          <a:schemeClr val="tx2"/>
        </a:buClr>
        <a:buSzPct val="80000"/>
        <a:buFontTx/>
        <a:buBlip>
          <a:blip r:embed="rId16"/>
        </a:buBlip>
        <a:defRPr sz="2800">
          <a:solidFill>
            <a:schemeClr val="tx1"/>
          </a:solidFill>
          <a:effectLst>
            <a:outerShdw blurRad="38100" dist="38100" dir="2700000" algn="tl">
              <a:srgbClr val="000000">
                <a:alpha val="43137"/>
              </a:srgbClr>
            </a:outerShdw>
          </a:effectLst>
          <a:latin typeface="+mn-lt"/>
        </a:defRPr>
      </a:lvl5pPr>
      <a:lvl6pPr marL="2293756" indent="-314299" algn="l" defTabSz="1096876" rtl="0" eaLnBrk="1" fontAlgn="base" hangingPunct="1">
        <a:lnSpc>
          <a:spcPct val="90000"/>
        </a:lnSpc>
        <a:spcBef>
          <a:spcPct val="30000"/>
        </a:spcBef>
        <a:spcAft>
          <a:spcPct val="0"/>
        </a:spcAft>
        <a:buClr>
          <a:schemeClr val="tx2"/>
        </a:buClr>
        <a:buSzPct val="80000"/>
        <a:buFont typeface="Wingdings" pitchFamily="2" charset="2"/>
        <a:buBlip>
          <a:blip r:embed="rId17"/>
        </a:buBlip>
        <a:defRPr sz="2400">
          <a:solidFill>
            <a:schemeClr val="tx1"/>
          </a:solidFill>
          <a:latin typeface="+mn-lt"/>
        </a:defRPr>
      </a:lvl6pPr>
      <a:lvl7pPr marL="2750918" indent="-314299" algn="l" defTabSz="1096876" rtl="0" eaLnBrk="1" fontAlgn="base" hangingPunct="1">
        <a:lnSpc>
          <a:spcPct val="90000"/>
        </a:lnSpc>
        <a:spcBef>
          <a:spcPct val="30000"/>
        </a:spcBef>
        <a:spcAft>
          <a:spcPct val="0"/>
        </a:spcAft>
        <a:buClr>
          <a:schemeClr val="tx2"/>
        </a:buClr>
        <a:buSzPct val="80000"/>
        <a:buFont typeface="Wingdings" pitchFamily="2" charset="2"/>
        <a:buBlip>
          <a:blip r:embed="rId17"/>
        </a:buBlip>
        <a:defRPr sz="2400">
          <a:solidFill>
            <a:schemeClr val="tx1"/>
          </a:solidFill>
          <a:latin typeface="+mn-lt"/>
        </a:defRPr>
      </a:lvl7pPr>
      <a:lvl8pPr marL="3208081" indent="-314299" algn="l" defTabSz="1096876" rtl="0" eaLnBrk="1" fontAlgn="base" hangingPunct="1">
        <a:lnSpc>
          <a:spcPct val="90000"/>
        </a:lnSpc>
        <a:spcBef>
          <a:spcPct val="30000"/>
        </a:spcBef>
        <a:spcAft>
          <a:spcPct val="0"/>
        </a:spcAft>
        <a:buClr>
          <a:schemeClr val="tx2"/>
        </a:buClr>
        <a:buSzPct val="80000"/>
        <a:buFont typeface="Wingdings" pitchFamily="2" charset="2"/>
        <a:buBlip>
          <a:blip r:embed="rId17"/>
        </a:buBlip>
        <a:defRPr sz="2400">
          <a:solidFill>
            <a:schemeClr val="tx1"/>
          </a:solidFill>
          <a:latin typeface="+mn-lt"/>
        </a:defRPr>
      </a:lvl8pPr>
      <a:lvl9pPr marL="3665245" indent="-314299" algn="l" defTabSz="1096876" rtl="0" eaLnBrk="1" fontAlgn="base" hangingPunct="1">
        <a:lnSpc>
          <a:spcPct val="90000"/>
        </a:lnSpc>
        <a:spcBef>
          <a:spcPct val="30000"/>
        </a:spcBef>
        <a:spcAft>
          <a:spcPct val="0"/>
        </a:spcAft>
        <a:buClr>
          <a:schemeClr val="tx2"/>
        </a:buClr>
        <a:buSzPct val="80000"/>
        <a:buFont typeface="Wingdings" pitchFamily="2" charset="2"/>
        <a:buBlip>
          <a:blip r:embed="rId17"/>
        </a:buBlip>
        <a:defRPr sz="2400">
          <a:solidFill>
            <a:schemeClr val="tx1"/>
          </a:solidFill>
          <a:latin typeface="+mn-lt"/>
        </a:defRPr>
      </a:lvl9pPr>
    </p:bodyStyle>
    <p:otherStyle>
      <a:defPPr>
        <a:defRPr lang="en-US"/>
      </a:defPPr>
      <a:lvl1pPr marL="0" algn="l" defTabSz="914328" rtl="0" eaLnBrk="1" latinLnBrk="0" hangingPunct="1">
        <a:defRPr sz="1800" kern="1200">
          <a:solidFill>
            <a:schemeClr val="tx1"/>
          </a:solidFill>
          <a:latin typeface="+mn-lt"/>
          <a:ea typeface="+mn-ea"/>
          <a:cs typeface="+mn-cs"/>
        </a:defRPr>
      </a:lvl1pPr>
      <a:lvl2pPr marL="457164" algn="l" defTabSz="914328" rtl="0" eaLnBrk="1" latinLnBrk="0" hangingPunct="1">
        <a:defRPr sz="1800" kern="1200">
          <a:solidFill>
            <a:schemeClr val="tx1"/>
          </a:solidFill>
          <a:latin typeface="+mn-lt"/>
          <a:ea typeface="+mn-ea"/>
          <a:cs typeface="+mn-cs"/>
        </a:defRPr>
      </a:lvl2pPr>
      <a:lvl3pPr marL="914328" algn="l" defTabSz="914328" rtl="0" eaLnBrk="1" latinLnBrk="0" hangingPunct="1">
        <a:defRPr sz="1800" kern="1200">
          <a:solidFill>
            <a:schemeClr val="tx1"/>
          </a:solidFill>
          <a:latin typeface="+mn-lt"/>
          <a:ea typeface="+mn-ea"/>
          <a:cs typeface="+mn-cs"/>
        </a:defRPr>
      </a:lvl3pPr>
      <a:lvl4pPr marL="1371490" algn="l" defTabSz="914328" rtl="0" eaLnBrk="1" latinLnBrk="0" hangingPunct="1">
        <a:defRPr sz="1800" kern="1200">
          <a:solidFill>
            <a:schemeClr val="tx1"/>
          </a:solidFill>
          <a:latin typeface="+mn-lt"/>
          <a:ea typeface="+mn-ea"/>
          <a:cs typeface="+mn-cs"/>
        </a:defRPr>
      </a:lvl4pPr>
      <a:lvl5pPr marL="1828654" algn="l" defTabSz="914328" rtl="0" eaLnBrk="1" latinLnBrk="0" hangingPunct="1">
        <a:defRPr sz="1800" kern="1200">
          <a:solidFill>
            <a:schemeClr val="tx1"/>
          </a:solidFill>
          <a:latin typeface="+mn-lt"/>
          <a:ea typeface="+mn-ea"/>
          <a:cs typeface="+mn-cs"/>
        </a:defRPr>
      </a:lvl5pPr>
      <a:lvl6pPr marL="2285818" algn="l" defTabSz="914328" rtl="0" eaLnBrk="1" latinLnBrk="0" hangingPunct="1">
        <a:defRPr sz="1800" kern="1200">
          <a:solidFill>
            <a:schemeClr val="tx1"/>
          </a:solidFill>
          <a:latin typeface="+mn-lt"/>
          <a:ea typeface="+mn-ea"/>
          <a:cs typeface="+mn-cs"/>
        </a:defRPr>
      </a:lvl6pPr>
      <a:lvl7pPr marL="2742982" algn="l" defTabSz="914328" rtl="0" eaLnBrk="1" latinLnBrk="0" hangingPunct="1">
        <a:defRPr sz="1800" kern="1200">
          <a:solidFill>
            <a:schemeClr val="tx1"/>
          </a:solidFill>
          <a:latin typeface="+mn-lt"/>
          <a:ea typeface="+mn-ea"/>
          <a:cs typeface="+mn-cs"/>
        </a:defRPr>
      </a:lvl7pPr>
      <a:lvl8pPr marL="3200144" algn="l" defTabSz="914328" rtl="0" eaLnBrk="1" latinLnBrk="0" hangingPunct="1">
        <a:defRPr sz="1800" kern="1200">
          <a:solidFill>
            <a:schemeClr val="tx1"/>
          </a:solidFill>
          <a:latin typeface="+mn-lt"/>
          <a:ea typeface="+mn-ea"/>
          <a:cs typeface="+mn-cs"/>
        </a:defRPr>
      </a:lvl8pPr>
      <a:lvl9pPr marL="3657307" algn="l" defTabSz="91432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hyperlink" Target="http://msdn2.microsoft.com/en-us/library/ms807277.aspx" TargetMode="External"/><Relationship Id="rId7" Type="http://schemas.openxmlformats.org/officeDocument/2006/relationships/hyperlink" Target="http://www.microsoft.com/whdc/system/platform/server/dhp.mspx" TargetMode="External"/><Relationship Id="rId2" Type="http://schemas.openxmlformats.org/officeDocument/2006/relationships/notesSlide" Target="../notesSlides/notesSlide21.xml"/><Relationship Id="rId1" Type="http://schemas.openxmlformats.org/officeDocument/2006/relationships/slideLayout" Target="../slideLayouts/slideLayout3.xml"/><Relationship Id="rId6" Type="http://schemas.openxmlformats.org/officeDocument/2006/relationships/hyperlink" Target="http://www.microsoft.com/whdc/winlogo/WLP30.mspx" TargetMode="External"/><Relationship Id="rId5" Type="http://schemas.openxmlformats.org/officeDocument/2006/relationships/hyperlink" Target="http://www.osronline.com/ddkx/storage/k301_15f6.htm" TargetMode="External"/><Relationship Id="rId4" Type="http://schemas.openxmlformats.org/officeDocument/2006/relationships/hyperlink" Target="http://www.microsoft.com/whdc/device/storage/RAID_design.mspx"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73127" y="2284414"/>
            <a:ext cx="9231313" cy="1578894"/>
          </a:xfrm>
        </p:spPr>
        <p:txBody>
          <a:bodyPr/>
          <a:lstStyle/>
          <a:p>
            <a:r>
              <a:rPr lang="en-US" dirty="0" smtClean="0"/>
              <a:t>Storage Port Drivers</a:t>
            </a:r>
            <a:br>
              <a:rPr lang="en-US" dirty="0" smtClean="0"/>
            </a:br>
            <a:r>
              <a:rPr lang="en-US" sz="4800" dirty="0" smtClean="0">
                <a:solidFill>
                  <a:schemeClr val="accent1"/>
                </a:solidFill>
              </a:rPr>
              <a:t>Directions</a:t>
            </a:r>
            <a:endParaRPr lang="en-US" dirty="0">
              <a:solidFill>
                <a:schemeClr val="accent1"/>
              </a:solidFill>
            </a:endParaRPr>
          </a:p>
        </p:txBody>
      </p:sp>
      <p:sp>
        <p:nvSpPr>
          <p:cNvPr id="3" name="Subtitle 2"/>
          <p:cNvSpPr>
            <a:spLocks noGrp="1"/>
          </p:cNvSpPr>
          <p:nvPr>
            <p:ph type="subTitle" idx="1"/>
          </p:nvPr>
        </p:nvSpPr>
        <p:spPr/>
        <p:txBody>
          <a:bodyPr/>
          <a:lstStyle/>
          <a:p>
            <a:r>
              <a:rPr lang="en-US" smtClean="0"/>
              <a:t>Bob “GRIZZY” Griswold</a:t>
            </a:r>
          </a:p>
          <a:p>
            <a:r>
              <a:rPr lang="en-US" smtClean="0"/>
              <a:t>Senior Program Manager, WHEG</a:t>
            </a:r>
          </a:p>
          <a:p>
            <a:r>
              <a:rPr lang="en-US" smtClean="0"/>
              <a:t>Microsoft Corporation</a:t>
            </a:r>
          </a:p>
          <a:p>
            <a:endParaRPr lang="en-US"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p:cNvSpPr>
            <a:spLocks noGrp="1" noChangeArrowheads="1"/>
          </p:cNvSpPr>
          <p:nvPr>
            <p:ph type="title"/>
          </p:nvPr>
        </p:nvSpPr>
        <p:spPr>
          <a:xfrm>
            <a:off x="459106" y="274320"/>
            <a:ext cx="10056494" cy="1661993"/>
          </a:xfrm>
        </p:spPr>
        <p:txBody>
          <a:bodyPr/>
          <a:lstStyle/>
          <a:p>
            <a:r>
              <a:rPr lang="en-US" smtClean="0"/>
              <a:t>Virtual Miniport Installations</a:t>
            </a:r>
            <a:br>
              <a:rPr lang="en-US" smtClean="0"/>
            </a:br>
            <a:endParaRPr lang="en-US"/>
          </a:p>
        </p:txBody>
      </p:sp>
      <p:sp>
        <p:nvSpPr>
          <p:cNvPr id="245763" name="Rectangle 3"/>
          <p:cNvSpPr>
            <a:spLocks noGrp="1" noChangeArrowheads="1"/>
          </p:cNvSpPr>
          <p:nvPr>
            <p:ph idx="1"/>
          </p:nvPr>
        </p:nvSpPr>
        <p:spPr>
          <a:xfrm>
            <a:off x="459106" y="1697357"/>
            <a:ext cx="10056494" cy="1219308"/>
          </a:xfrm>
        </p:spPr>
        <p:txBody>
          <a:bodyPr/>
          <a:lstStyle/>
          <a:p>
            <a:r>
              <a:rPr lang="en-US" smtClean="0"/>
              <a:t>Devices will be Root Enumerated</a:t>
            </a:r>
          </a:p>
          <a:p>
            <a:pPr lvl="1"/>
            <a:r>
              <a:rPr lang="en-US" smtClean="0"/>
              <a:t>Simplified INF Example</a:t>
            </a:r>
            <a:endParaRPr lang="en-US" dirty="0"/>
          </a:p>
        </p:txBody>
      </p:sp>
      <p:sp>
        <p:nvSpPr>
          <p:cNvPr id="245764" name="Rectangle 4"/>
          <p:cNvSpPr>
            <a:spLocks noChangeArrowheads="1"/>
          </p:cNvSpPr>
          <p:nvPr/>
        </p:nvSpPr>
        <p:spPr bwMode="auto">
          <a:xfrm>
            <a:off x="876300" y="3200400"/>
            <a:ext cx="8686800" cy="4114800"/>
          </a:xfrm>
          <a:prstGeom prst="rect">
            <a:avLst/>
          </a:prstGeom>
          <a:gradFill rotWithShape="0">
            <a:gsLst>
              <a:gs pos="0">
                <a:srgbClr val="002060"/>
              </a:gs>
              <a:gs pos="50000">
                <a:srgbClr val="0070C0"/>
              </a:gs>
              <a:gs pos="100000">
                <a:srgbClr val="002060"/>
              </a:gs>
            </a:gsLst>
            <a:lin ang="2700000" scaled="1"/>
          </a:gradFill>
          <a:ln w="12700">
            <a:solidFill>
              <a:schemeClr val="folHlink"/>
            </a:solidFill>
            <a:miter lim="800000"/>
            <a:headEnd type="none" w="sm" len="sm"/>
            <a:tailEnd type="none" w="sm" len="sm"/>
          </a:ln>
          <a:effectLst/>
        </p:spPr>
        <p:txBody>
          <a:bodyPr lIns="109718" tIns="54860" rIns="109718" bIns="54860" anchor="t" anchorCtr="0"/>
          <a:lstStyle/>
          <a:p>
            <a:pPr>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a:t>
            </a:r>
          </a:p>
          <a:p>
            <a:pPr>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[Contoso]</a:t>
            </a:r>
          </a:p>
          <a:p>
            <a:pPr>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%ContosoMini%= ContosoMini_Install_Control, Root\ContosoMini</a:t>
            </a:r>
          </a:p>
          <a:p>
            <a:pPr>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a:t>
            </a:r>
          </a:p>
          <a:p>
            <a:pPr>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 ContosoMini ================================</a:t>
            </a:r>
          </a:p>
          <a:p>
            <a:pPr>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[ContosoMini_Install_Control]         </a:t>
            </a:r>
          </a:p>
          <a:p>
            <a:pPr>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CopyFiles= ContosoMini_DriverCopy</a:t>
            </a:r>
          </a:p>
          <a:p>
            <a:pPr>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AddReg= ContosoMini_DriverAddReg</a:t>
            </a:r>
          </a:p>
          <a:p>
            <a:pPr>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a:t>
            </a:r>
          </a:p>
          <a:p>
            <a:pPr>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[ContosoMini_DriverCopy]          </a:t>
            </a:r>
          </a:p>
          <a:p>
            <a:pPr>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contoso.sys,,,0x100</a:t>
            </a:r>
          </a:p>
          <a:p>
            <a:pPr>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a:t>
            </a:r>
          </a:p>
          <a:p>
            <a:pPr>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[ContosoMini_DriverAddReg]</a:t>
            </a:r>
          </a:p>
          <a:p>
            <a:pPr>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HKR,Parameters,“DoThisTHING",0x00010003,01</a:t>
            </a:r>
          </a:p>
          <a:p>
            <a:pPr>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a:t>
            </a: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p:cNvSpPr>
            <a:spLocks noGrp="1" noChangeArrowheads="1"/>
          </p:cNvSpPr>
          <p:nvPr>
            <p:ph type="title"/>
          </p:nvPr>
        </p:nvSpPr>
        <p:spPr>
          <a:xfrm>
            <a:off x="459106" y="274321"/>
            <a:ext cx="10056494" cy="1429314"/>
          </a:xfrm>
        </p:spPr>
        <p:txBody>
          <a:bodyPr/>
          <a:lstStyle/>
          <a:p>
            <a:r>
              <a:rPr lang="en-US" dirty="0" smtClean="0"/>
              <a:t>Virtual Miniport Coding</a:t>
            </a:r>
            <a:br>
              <a:rPr lang="en-US" dirty="0" smtClean="0"/>
            </a:br>
            <a:r>
              <a:rPr sz="4300" smtClean="0">
                <a:solidFill>
                  <a:schemeClr val="accent1"/>
                </a:solidFill>
              </a:rPr>
              <a:t>Important design considerations</a:t>
            </a:r>
            <a:endParaRPr sz="4300">
              <a:solidFill>
                <a:schemeClr val="accent1"/>
              </a:solidFill>
            </a:endParaRPr>
          </a:p>
        </p:txBody>
      </p:sp>
      <p:sp>
        <p:nvSpPr>
          <p:cNvPr id="5" name="Content Placeholder 4"/>
          <p:cNvSpPr>
            <a:spLocks noGrp="1"/>
          </p:cNvSpPr>
          <p:nvPr>
            <p:ph idx="1"/>
          </p:nvPr>
        </p:nvSpPr>
        <p:spPr>
          <a:xfrm>
            <a:off x="457200" y="2260183"/>
            <a:ext cx="10056494" cy="5649752"/>
          </a:xfrm>
        </p:spPr>
        <p:txBody>
          <a:bodyPr/>
          <a:lstStyle/>
          <a:p>
            <a:pPr marL="483870" indent="-483870">
              <a:defRPr/>
            </a:pPr>
            <a:r>
              <a:rPr lang="en-US" dirty="0" smtClean="0"/>
              <a:t>Real work is done in Kernel WDM calls and other Vendor Drivers</a:t>
            </a:r>
          </a:p>
          <a:p>
            <a:pPr lvl="1">
              <a:defRPr/>
            </a:pPr>
            <a:r>
              <a:rPr lang="en-US" dirty="0" smtClean="0"/>
              <a:t>Use Worker Threads</a:t>
            </a:r>
          </a:p>
          <a:p>
            <a:pPr marL="483870" indent="-483870">
              <a:defRPr/>
            </a:pPr>
            <a:r>
              <a:rPr lang="en-US" sz="3600" dirty="0" smtClean="0"/>
              <a:t>Work done by </a:t>
            </a:r>
            <a:r>
              <a:rPr lang="en-US" sz="3600" dirty="0" err="1" smtClean="0"/>
              <a:t>HwStorStartIo</a:t>
            </a:r>
            <a:r>
              <a:rPr lang="en-US" sz="3600" dirty="0" smtClean="0"/>
              <a:t> and </a:t>
            </a:r>
            <a:r>
              <a:rPr lang="en-US" sz="3600" dirty="0" err="1" smtClean="0"/>
              <a:t>HwStorInterrupt</a:t>
            </a:r>
            <a:r>
              <a:rPr lang="en-US" sz="3600" dirty="0" smtClean="0"/>
              <a:t> must be done by </a:t>
            </a:r>
            <a:r>
              <a:rPr lang="en-US" sz="3600" dirty="0" err="1" smtClean="0"/>
              <a:t>VMiniport</a:t>
            </a:r>
            <a:endParaRPr lang="en-US" sz="3600" dirty="0" smtClean="0"/>
          </a:p>
          <a:p>
            <a:pPr lvl="1">
              <a:defRPr/>
            </a:pPr>
            <a:r>
              <a:rPr lang="en-US" dirty="0" smtClean="0"/>
              <a:t>Pay attention to IRQ Levels</a:t>
            </a:r>
          </a:p>
          <a:p>
            <a:pPr marL="483870" indent="-483870">
              <a:defRPr/>
            </a:pPr>
            <a:r>
              <a:rPr lang="en-US" sz="3600" dirty="0" smtClean="0"/>
              <a:t>Without DMA</a:t>
            </a:r>
          </a:p>
          <a:p>
            <a:pPr lvl="1">
              <a:defRPr/>
            </a:pPr>
            <a:r>
              <a:rPr lang="en-US" dirty="0" smtClean="0"/>
              <a:t>Performance is Design Specific</a:t>
            </a:r>
          </a:p>
          <a:p>
            <a:pPr lvl="1">
              <a:defRPr/>
            </a:pPr>
            <a:r>
              <a:rPr lang="en-US" dirty="0" smtClean="0"/>
              <a:t>Memory Management is Critical</a:t>
            </a:r>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5"/>
          <p:cNvGrpSpPr/>
          <p:nvPr/>
        </p:nvGrpSpPr>
        <p:grpSpPr>
          <a:xfrm>
            <a:off x="-3" y="3383280"/>
            <a:ext cx="10972804" cy="5040816"/>
            <a:chOff x="-3" y="3748520"/>
            <a:chExt cx="9144004" cy="3109482"/>
          </a:xfrm>
        </p:grpSpPr>
        <p:pic>
          <p:nvPicPr>
            <p:cNvPr id="29" name="Picture 47" descr="glass rectangle"/>
            <p:cNvPicPr>
              <a:picLocks noChangeAspect="1" noChangeArrowheads="1"/>
            </p:cNvPicPr>
            <p:nvPr/>
          </p:nvPicPr>
          <p:blipFill>
            <a:blip r:embed="rId3">
              <a:lum bright="-100000"/>
            </a:blip>
            <a:srcRect t="2888" b="8159"/>
            <a:stretch>
              <a:fillRect/>
            </a:stretch>
          </p:blipFill>
          <p:spPr bwMode="auto">
            <a:xfrm rot="16200000" flipH="1">
              <a:off x="3017257" y="731260"/>
              <a:ext cx="3109482" cy="9144001"/>
            </a:xfrm>
            <a:prstGeom prst="rect">
              <a:avLst/>
            </a:prstGeom>
            <a:noFill/>
            <a:ln w="9525">
              <a:noFill/>
              <a:miter lim="800000"/>
              <a:headEnd/>
              <a:tailEnd/>
            </a:ln>
          </p:spPr>
        </p:pic>
        <p:pic>
          <p:nvPicPr>
            <p:cNvPr id="30" name="Picture 29" descr="glass rectangle"/>
            <p:cNvPicPr>
              <a:picLocks noChangeAspect="1" noChangeArrowheads="1"/>
            </p:cNvPicPr>
            <p:nvPr/>
          </p:nvPicPr>
          <p:blipFill>
            <a:blip r:embed="rId3">
              <a:lum bright="-100000"/>
            </a:blip>
            <a:srcRect t="2888" b="8159"/>
            <a:stretch>
              <a:fillRect/>
            </a:stretch>
          </p:blipFill>
          <p:spPr bwMode="auto">
            <a:xfrm rot="16200000" flipH="1">
              <a:off x="3017260" y="731260"/>
              <a:ext cx="3109482" cy="9144001"/>
            </a:xfrm>
            <a:prstGeom prst="rect">
              <a:avLst/>
            </a:prstGeom>
            <a:noFill/>
            <a:ln w="9525">
              <a:noFill/>
              <a:miter lim="800000"/>
              <a:headEnd/>
              <a:tailEnd/>
            </a:ln>
          </p:spPr>
        </p:pic>
      </p:grpSp>
      <p:sp>
        <p:nvSpPr>
          <p:cNvPr id="245762" name="Rectangle 2"/>
          <p:cNvSpPr>
            <a:spLocks noGrp="1" noChangeArrowheads="1"/>
          </p:cNvSpPr>
          <p:nvPr>
            <p:ph type="title"/>
          </p:nvPr>
        </p:nvSpPr>
        <p:spPr>
          <a:xfrm>
            <a:off x="459106" y="274321"/>
            <a:ext cx="10056494" cy="1429314"/>
          </a:xfrm>
        </p:spPr>
        <p:txBody>
          <a:bodyPr/>
          <a:lstStyle/>
          <a:p>
            <a:r>
              <a:rPr lang="en-US" dirty="0" smtClean="0"/>
              <a:t>Virtual Miniport Model</a:t>
            </a:r>
            <a:br>
              <a:rPr lang="en-US" dirty="0" smtClean="0"/>
            </a:br>
            <a:r>
              <a:rPr sz="4300" smtClean="0">
                <a:solidFill>
                  <a:schemeClr val="accent1"/>
                </a:solidFill>
              </a:rPr>
              <a:t>A one driver </a:t>
            </a:r>
            <a:r>
              <a:rPr sz="4300" err="1" smtClean="0">
                <a:solidFill>
                  <a:schemeClr val="accent1"/>
                </a:solidFill>
              </a:rPr>
              <a:t>storport</a:t>
            </a:r>
            <a:r>
              <a:rPr sz="4300" smtClean="0">
                <a:solidFill>
                  <a:schemeClr val="accent1"/>
                </a:solidFill>
              </a:rPr>
              <a:t> </a:t>
            </a:r>
            <a:r>
              <a:rPr sz="4300" err="1" smtClean="0">
                <a:solidFill>
                  <a:schemeClr val="accent1"/>
                </a:solidFill>
              </a:rPr>
              <a:t>VMiniport</a:t>
            </a:r>
            <a:r>
              <a:rPr sz="4300" smtClean="0">
                <a:solidFill>
                  <a:schemeClr val="accent1"/>
                </a:solidFill>
              </a:rPr>
              <a:t> model</a:t>
            </a:r>
            <a:endParaRPr sz="4300">
              <a:solidFill>
                <a:schemeClr val="accent1"/>
              </a:solidFill>
            </a:endParaRPr>
          </a:p>
        </p:txBody>
      </p:sp>
      <p:sp>
        <p:nvSpPr>
          <p:cNvPr id="245763" name="Rectangle 3"/>
          <p:cNvSpPr>
            <a:spLocks noGrp="1" noChangeArrowheads="1"/>
          </p:cNvSpPr>
          <p:nvPr>
            <p:ph idx="1"/>
          </p:nvPr>
        </p:nvSpPr>
        <p:spPr>
          <a:xfrm>
            <a:off x="457200" y="2286001"/>
            <a:ext cx="10056494" cy="1039259"/>
          </a:xfrm>
        </p:spPr>
        <p:txBody>
          <a:bodyPr/>
          <a:lstStyle/>
          <a:p>
            <a:r>
              <a:rPr lang="en-US" sz="3400" dirty="0" smtClean="0"/>
              <a:t>Calls into Existing Microsoft Kernel Calls</a:t>
            </a:r>
          </a:p>
          <a:p>
            <a:pPr lvl="1"/>
            <a:r>
              <a:rPr lang="en-US" sz="2900" dirty="0" smtClean="0"/>
              <a:t>Must use WDM Defined Interfaces</a:t>
            </a:r>
            <a:endParaRPr lang="en-US" sz="2900" dirty="0"/>
          </a:p>
        </p:txBody>
      </p:sp>
      <p:sp>
        <p:nvSpPr>
          <p:cNvPr id="5" name="AutoShape 212"/>
          <p:cNvSpPr>
            <a:spLocks noChangeArrowheads="1"/>
          </p:cNvSpPr>
          <p:nvPr/>
        </p:nvSpPr>
        <p:spPr bwMode="auto">
          <a:xfrm>
            <a:off x="8961120" y="4114800"/>
            <a:ext cx="1783080" cy="2194560"/>
          </a:xfrm>
          <a:prstGeom prst="roundRect">
            <a:avLst>
              <a:gd name="adj" fmla="val 8972"/>
            </a:avLst>
          </a:prstGeom>
          <a:solidFill>
            <a:schemeClr val="bg2">
              <a:alpha val="20000"/>
            </a:schemeClr>
          </a:solidFill>
          <a:ln w="12700">
            <a:solidFill>
              <a:schemeClr val="bg2"/>
            </a:solidFill>
            <a:round/>
            <a:headEnd/>
            <a:tailEnd/>
          </a:ln>
          <a:effectLst/>
        </p:spPr>
        <p:txBody>
          <a:bodyPr wrap="none" lIns="109718" tIns="54860" rIns="109718" bIns="54860" anchor="ctr"/>
          <a:lstStyle/>
          <a:p>
            <a:endParaRPr lang="en-US" dirty="0"/>
          </a:p>
        </p:txBody>
      </p:sp>
      <p:sp>
        <p:nvSpPr>
          <p:cNvPr id="17" name="Rectangle 224"/>
          <p:cNvSpPr>
            <a:spLocks noChangeArrowheads="1"/>
          </p:cNvSpPr>
          <p:nvPr/>
        </p:nvSpPr>
        <p:spPr bwMode="grayWhite">
          <a:xfrm>
            <a:off x="4663440" y="6723245"/>
            <a:ext cx="4023360" cy="1019176"/>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wrap="none" lIns="109718" tIns="54860" rIns="109718" bIns="54860" anchor="ctr"/>
          <a:lstStyle/>
          <a:p>
            <a:pPr marL="493776" indent="-493776" defTabSz="1095288" fontAlgn="base">
              <a:lnSpc>
                <a:spcPct val="80000"/>
              </a:lnSpc>
              <a:spcBef>
                <a:spcPct val="35000"/>
              </a:spcBef>
              <a:spcAft>
                <a:spcPct val="0"/>
              </a:spcAft>
              <a:buClr>
                <a:srgbClr val="FDE399"/>
              </a:buClr>
              <a:defRPr/>
            </a:pPr>
            <a:r>
              <a:rPr lang="en-US" dirty="0" smtClean="0">
                <a:gradFill>
                  <a:gsLst>
                    <a:gs pos="0">
                      <a:srgbClr val="000000"/>
                    </a:gs>
                    <a:gs pos="77000">
                      <a:srgbClr val="000000"/>
                    </a:gs>
                  </a:gsLst>
                  <a:lin ang="16200000" scaled="1"/>
                </a:gradFill>
                <a:latin typeface="Segoe Semibold"/>
              </a:rPr>
              <a:t>Standard Interface Device</a:t>
            </a:r>
            <a:endParaRPr lang="en-US" dirty="0">
              <a:gradFill>
                <a:gsLst>
                  <a:gs pos="0">
                    <a:srgbClr val="000000"/>
                  </a:gs>
                  <a:gs pos="77000">
                    <a:srgbClr val="000000"/>
                  </a:gs>
                </a:gsLst>
                <a:lin ang="16200000" scaled="1"/>
              </a:gradFill>
              <a:latin typeface="Segoe Semibold"/>
            </a:endParaRPr>
          </a:p>
        </p:txBody>
      </p:sp>
      <p:sp>
        <p:nvSpPr>
          <p:cNvPr id="19" name="Rectangle 226"/>
          <p:cNvSpPr>
            <a:spLocks noChangeArrowheads="1"/>
          </p:cNvSpPr>
          <p:nvPr/>
        </p:nvSpPr>
        <p:spPr bwMode="auto">
          <a:xfrm>
            <a:off x="4663440" y="6013383"/>
            <a:ext cx="4023360" cy="605790"/>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wrap="none" lIns="109718" tIns="54860" rIns="109718" bIns="54860" anchor="ctr"/>
          <a:lstStyle/>
          <a:p>
            <a:pPr marL="493776" indent="-493776" defTabSz="1095288" fontAlgn="base">
              <a:lnSpc>
                <a:spcPct val="80000"/>
              </a:lnSpc>
              <a:spcBef>
                <a:spcPct val="35000"/>
              </a:spcBef>
              <a:spcAft>
                <a:spcPct val="0"/>
              </a:spcAft>
              <a:buClr>
                <a:srgbClr val="FDE399"/>
              </a:buClr>
              <a:defRPr/>
            </a:pPr>
            <a:r>
              <a:rPr lang="en-US" dirty="0" smtClean="0">
                <a:gradFill>
                  <a:gsLst>
                    <a:gs pos="0">
                      <a:srgbClr val="000000"/>
                    </a:gs>
                    <a:gs pos="77000">
                      <a:srgbClr val="000000"/>
                    </a:gs>
                  </a:gsLst>
                  <a:lin ang="16200000" scaled="1"/>
                </a:gradFill>
                <a:latin typeface="Segoe Semibold"/>
              </a:rPr>
              <a:t>PCI / Bus Interface Driver</a:t>
            </a:r>
            <a:endParaRPr lang="en-US" dirty="0">
              <a:gradFill>
                <a:gsLst>
                  <a:gs pos="0">
                    <a:srgbClr val="000000"/>
                  </a:gs>
                  <a:gs pos="77000">
                    <a:srgbClr val="000000"/>
                  </a:gs>
                </a:gsLst>
                <a:lin ang="16200000" scaled="1"/>
              </a:gradFill>
              <a:latin typeface="Segoe Semibold"/>
            </a:endParaRPr>
          </a:p>
        </p:txBody>
      </p:sp>
      <p:sp>
        <p:nvSpPr>
          <p:cNvPr id="55" name="Rectangle 4"/>
          <p:cNvSpPr>
            <a:spLocks noChangeArrowheads="1"/>
          </p:cNvSpPr>
          <p:nvPr/>
        </p:nvSpPr>
        <p:spPr bwMode="auto">
          <a:xfrm>
            <a:off x="731520" y="5577840"/>
            <a:ext cx="2743200" cy="1097280"/>
          </a:xfrm>
          <a:prstGeom prst="rect">
            <a:avLst/>
          </a:prstGeom>
          <a:gradFill rotWithShape="0">
            <a:gsLst>
              <a:gs pos="0">
                <a:srgbClr val="002060"/>
              </a:gs>
              <a:gs pos="50000">
                <a:srgbClr val="0070C0"/>
              </a:gs>
              <a:gs pos="100000">
                <a:srgbClr val="002060"/>
              </a:gs>
            </a:gsLst>
            <a:lin ang="2700000" scaled="1"/>
          </a:gradFill>
          <a:ln w="12700">
            <a:solidFill>
              <a:schemeClr val="folHlink"/>
            </a:solidFill>
            <a:miter lim="800000"/>
            <a:headEnd type="none" w="sm" len="sm"/>
            <a:tailEnd type="none" w="sm" len="sm"/>
          </a:ln>
          <a:effectLst/>
        </p:spPr>
        <p:txBody>
          <a:bodyPr lIns="109718" tIns="54860" rIns="109718" bIns="54860" anchor="t" anchorCtr="0"/>
          <a:lstStyle/>
          <a:p>
            <a:pPr>
              <a:lnSpc>
                <a:spcPct val="85000"/>
              </a:lnSpc>
              <a:spcBef>
                <a:spcPct val="20000"/>
              </a:spcBef>
            </a:pPr>
            <a:r>
              <a:rPr lang="en-US" sz="1900" dirty="0" smtClean="0">
                <a:solidFill>
                  <a:schemeClr val="tx2"/>
                </a:solidFill>
                <a:effectLst>
                  <a:outerShdw blurRad="38100" dist="38100" dir="2700000" algn="tl">
                    <a:srgbClr val="000000">
                      <a:alpha val="43137"/>
                    </a:srgbClr>
                  </a:outerShdw>
                </a:effectLst>
                <a:latin typeface="Lucida Console" pitchFamily="49" charset="0"/>
              </a:rPr>
              <a:t>Uses Defined Microsoft Kernel calls to Existing I/O Stacks</a:t>
            </a:r>
          </a:p>
          <a:p>
            <a:pPr>
              <a:lnSpc>
                <a:spcPct val="85000"/>
              </a:lnSpc>
              <a:spcBef>
                <a:spcPct val="20000"/>
              </a:spcBef>
            </a:pPr>
            <a:endParaRPr lang="en-US" sz="1700" dirty="0" smtClean="0">
              <a:solidFill>
                <a:schemeClr val="tx2"/>
              </a:solidFill>
              <a:effectLst>
                <a:outerShdw blurRad="38100" dist="38100" dir="2700000" algn="tl">
                  <a:srgbClr val="000000">
                    <a:alpha val="43137"/>
                  </a:srgbClr>
                </a:outerShdw>
              </a:effectLst>
              <a:latin typeface="Lucida Console" pitchFamily="49" charset="0"/>
            </a:endParaRPr>
          </a:p>
        </p:txBody>
      </p:sp>
      <p:sp>
        <p:nvSpPr>
          <p:cNvPr id="56" name="Rectangle 4"/>
          <p:cNvSpPr>
            <a:spLocks noChangeArrowheads="1"/>
          </p:cNvSpPr>
          <p:nvPr/>
        </p:nvSpPr>
        <p:spPr bwMode="auto">
          <a:xfrm>
            <a:off x="5303520" y="4114800"/>
            <a:ext cx="2926080" cy="1097280"/>
          </a:xfrm>
          <a:prstGeom prst="rect">
            <a:avLst/>
          </a:prstGeom>
          <a:gradFill rotWithShape="0">
            <a:gsLst>
              <a:gs pos="0">
                <a:srgbClr val="002060"/>
              </a:gs>
              <a:gs pos="50000">
                <a:srgbClr val="0070C0"/>
              </a:gs>
              <a:gs pos="100000">
                <a:srgbClr val="002060"/>
              </a:gs>
            </a:gsLst>
            <a:lin ang="2700000" scaled="1"/>
          </a:gradFill>
          <a:ln w="12700">
            <a:solidFill>
              <a:schemeClr val="folHlink"/>
            </a:solidFill>
            <a:miter lim="800000"/>
            <a:headEnd type="none" w="sm" len="sm"/>
            <a:tailEnd type="none" w="sm" len="sm"/>
          </a:ln>
          <a:effectLst/>
        </p:spPr>
        <p:txBody>
          <a:bodyPr lIns="109718" tIns="54860" rIns="109718" bIns="54860" anchor="t" anchorCtr="0"/>
          <a:lstStyle/>
          <a:p>
            <a:pPr>
              <a:lnSpc>
                <a:spcPct val="85000"/>
              </a:lnSpc>
              <a:spcBef>
                <a:spcPct val="20000"/>
              </a:spcBef>
            </a:pPr>
            <a:r>
              <a:rPr lang="en-US" sz="1900" dirty="0" smtClean="0">
                <a:solidFill>
                  <a:schemeClr val="tx2"/>
                </a:solidFill>
                <a:effectLst>
                  <a:outerShdw blurRad="38100" dist="38100" dir="2700000" algn="tl">
                    <a:srgbClr val="000000">
                      <a:alpha val="43137"/>
                    </a:srgbClr>
                  </a:outerShdw>
                </a:effectLst>
                <a:latin typeface="Lucida Console" pitchFamily="49" charset="0"/>
              </a:rPr>
              <a:t>I/O Stack controls its own Queuing methods, Microsoft Supplied </a:t>
            </a:r>
          </a:p>
          <a:p>
            <a:pPr>
              <a:lnSpc>
                <a:spcPct val="85000"/>
              </a:lnSpc>
              <a:spcBef>
                <a:spcPct val="20000"/>
              </a:spcBef>
            </a:pPr>
            <a:endParaRPr lang="en-US" sz="1700" dirty="0" smtClean="0">
              <a:solidFill>
                <a:schemeClr val="tx2"/>
              </a:solidFill>
              <a:effectLst>
                <a:outerShdw blurRad="38100" dist="38100" dir="2700000" algn="tl">
                  <a:srgbClr val="000000">
                    <a:alpha val="43137"/>
                  </a:srgbClr>
                </a:outerShdw>
              </a:effectLst>
              <a:latin typeface="Lucida Console" pitchFamily="49" charset="0"/>
            </a:endParaRPr>
          </a:p>
        </p:txBody>
      </p:sp>
      <p:cxnSp>
        <p:nvCxnSpPr>
          <p:cNvPr id="58" name="Straight Arrow Connector 57"/>
          <p:cNvCxnSpPr/>
          <p:nvPr/>
        </p:nvCxnSpPr>
        <p:spPr bwMode="auto">
          <a:xfrm>
            <a:off x="3840480" y="5212081"/>
            <a:ext cx="822960" cy="463868"/>
          </a:xfrm>
          <a:prstGeom prst="straightConnector1">
            <a:avLst/>
          </a:prstGeom>
          <a:ln>
            <a:headEnd type="arrow"/>
            <a:tailEnd type="arrow"/>
          </a:ln>
        </p:spPr>
        <p:style>
          <a:lnRef idx="3">
            <a:schemeClr val="dk1"/>
          </a:lnRef>
          <a:fillRef idx="0">
            <a:schemeClr val="dk1"/>
          </a:fillRef>
          <a:effectRef idx="2">
            <a:schemeClr val="dk1"/>
          </a:effectRef>
          <a:fontRef idx="minor">
            <a:schemeClr val="tx1"/>
          </a:fontRef>
        </p:style>
      </p:cxnSp>
      <p:sp>
        <p:nvSpPr>
          <p:cNvPr id="20" name="Rectangle 226"/>
          <p:cNvSpPr>
            <a:spLocks noChangeArrowheads="1"/>
          </p:cNvSpPr>
          <p:nvPr/>
        </p:nvSpPr>
        <p:spPr bwMode="auto">
          <a:xfrm>
            <a:off x="4663440" y="5303521"/>
            <a:ext cx="4023360" cy="605790"/>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wrap="none" lIns="109718" tIns="54860" rIns="109718" bIns="54860" anchor="ctr"/>
          <a:lstStyle/>
          <a:p>
            <a:pPr marL="493776" indent="-493776" defTabSz="1095288" fontAlgn="base">
              <a:lnSpc>
                <a:spcPct val="80000"/>
              </a:lnSpc>
              <a:spcBef>
                <a:spcPct val="35000"/>
              </a:spcBef>
              <a:spcAft>
                <a:spcPct val="0"/>
              </a:spcAft>
              <a:buClr>
                <a:srgbClr val="FDE399"/>
              </a:buClr>
              <a:defRPr/>
            </a:pPr>
            <a:r>
              <a:rPr lang="en-US" dirty="0" smtClean="0">
                <a:gradFill>
                  <a:gsLst>
                    <a:gs pos="0">
                      <a:srgbClr val="000000"/>
                    </a:gs>
                    <a:gs pos="77000">
                      <a:srgbClr val="000000"/>
                    </a:gs>
                  </a:gsLst>
                  <a:lin ang="16200000" scaled="1"/>
                </a:gradFill>
                <a:latin typeface="Segoe Semibold"/>
              </a:rPr>
              <a:t>TDI / WSK / Other Interfaces</a:t>
            </a:r>
            <a:endParaRPr lang="en-US" dirty="0">
              <a:gradFill>
                <a:gsLst>
                  <a:gs pos="0">
                    <a:srgbClr val="000000"/>
                  </a:gs>
                  <a:gs pos="77000">
                    <a:srgbClr val="000000"/>
                  </a:gs>
                </a:gsLst>
                <a:lin ang="16200000" scaled="1"/>
              </a:gradFill>
              <a:latin typeface="Segoe Semibold"/>
            </a:endParaRPr>
          </a:p>
        </p:txBody>
      </p:sp>
      <p:grpSp>
        <p:nvGrpSpPr>
          <p:cNvPr id="31" name="Group 30"/>
          <p:cNvGrpSpPr/>
          <p:nvPr/>
        </p:nvGrpSpPr>
        <p:grpSpPr>
          <a:xfrm>
            <a:off x="9052558" y="4206241"/>
            <a:ext cx="1647437" cy="1815564"/>
            <a:chOff x="7351713" y="2427287"/>
            <a:chExt cx="1318828" cy="1512970"/>
          </a:xfrm>
        </p:grpSpPr>
        <p:sp>
          <p:nvSpPr>
            <p:cNvPr id="8" name="Rectangle 215"/>
            <p:cNvSpPr>
              <a:spLocks noChangeArrowheads="1"/>
            </p:cNvSpPr>
            <p:nvPr/>
          </p:nvSpPr>
          <p:spPr bwMode="grayWhite">
            <a:xfrm>
              <a:off x="7477127" y="3298824"/>
              <a:ext cx="276225" cy="260350"/>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wrap="none" lIns="91432" tIns="45717" rIns="91432" bIns="45717" anchor="ctr"/>
            <a:lstStyle/>
            <a:p>
              <a:endParaRPr lang="en-US" dirty="0"/>
            </a:p>
          </p:txBody>
        </p:sp>
        <p:sp>
          <p:nvSpPr>
            <p:cNvPr id="9" name="Rectangle 216"/>
            <p:cNvSpPr>
              <a:spLocks noChangeArrowheads="1"/>
            </p:cNvSpPr>
            <p:nvPr/>
          </p:nvSpPr>
          <p:spPr bwMode="auto">
            <a:xfrm>
              <a:off x="7351713" y="2427287"/>
              <a:ext cx="1097428" cy="295481"/>
            </a:xfrm>
            <a:prstGeom prst="rect">
              <a:avLst/>
            </a:prstGeom>
            <a:noFill/>
            <a:ln w="3175">
              <a:noFill/>
              <a:miter lim="800000"/>
              <a:headEnd/>
              <a:tailEnd/>
            </a:ln>
            <a:effectLst/>
          </p:spPr>
          <p:txBody>
            <a:bodyPr wrap="none" lIns="92067" tIns="46034" rIns="92067" bIns="46034">
              <a:spAutoFit/>
            </a:bodyPr>
            <a:lstStyle/>
            <a:p>
              <a:pPr algn="l"/>
              <a:r>
                <a:rPr lang="en-US" sz="1700" dirty="0">
                  <a:solidFill>
                    <a:schemeClr val="tx2"/>
                  </a:solidFill>
                  <a:effectLst>
                    <a:outerShdw blurRad="38100" dist="38100" dir="2700000" algn="tl">
                      <a:srgbClr val="000000">
                        <a:alpha val="43137"/>
                      </a:srgbClr>
                    </a:outerShdw>
                  </a:effectLst>
                </a:rPr>
                <a:t>Provided </a:t>
              </a:r>
              <a:r>
                <a:rPr lang="en-US" sz="1700" dirty="0" smtClean="0">
                  <a:solidFill>
                    <a:schemeClr val="tx2"/>
                  </a:solidFill>
                  <a:effectLst>
                    <a:outerShdw blurRad="38100" dist="38100" dir="2700000" algn="tl">
                      <a:srgbClr val="000000">
                        <a:alpha val="43137"/>
                      </a:srgbClr>
                    </a:outerShdw>
                  </a:effectLst>
                </a:rPr>
                <a:t>by:</a:t>
              </a:r>
              <a:endParaRPr lang="en-US" sz="1700" dirty="0">
                <a:solidFill>
                  <a:schemeClr val="tx2"/>
                </a:solidFill>
                <a:effectLst>
                  <a:outerShdw blurRad="38100" dist="38100" dir="2700000" algn="tl">
                    <a:srgbClr val="000000">
                      <a:alpha val="43137"/>
                    </a:srgbClr>
                  </a:outerShdw>
                </a:effectLst>
              </a:endParaRPr>
            </a:p>
          </p:txBody>
        </p:sp>
        <p:sp>
          <p:nvSpPr>
            <p:cNvPr id="10" name="Rectangle 217"/>
            <p:cNvSpPr>
              <a:spLocks noChangeArrowheads="1"/>
            </p:cNvSpPr>
            <p:nvPr/>
          </p:nvSpPr>
          <p:spPr bwMode="auto">
            <a:xfrm>
              <a:off x="7739064" y="2882897"/>
              <a:ext cx="828099" cy="282657"/>
            </a:xfrm>
            <a:prstGeom prst="rect">
              <a:avLst/>
            </a:prstGeom>
            <a:noFill/>
            <a:ln w="9525">
              <a:noFill/>
              <a:miter lim="800000"/>
              <a:headEnd/>
              <a:tailEnd/>
            </a:ln>
            <a:effectLst/>
          </p:spPr>
          <p:txBody>
            <a:bodyPr wrap="none" lIns="92067" tIns="46034" rIns="92067" bIns="46034">
              <a:spAutoFit/>
            </a:bodyPr>
            <a:lstStyle/>
            <a:p>
              <a:pPr algn="l"/>
              <a:r>
                <a:rPr lang="en-US" sz="1600" dirty="0">
                  <a:solidFill>
                    <a:schemeClr val="tx2"/>
                  </a:solidFill>
                  <a:effectLst>
                    <a:outerShdw blurRad="38100" dist="38100" dir="2700000" algn="tl">
                      <a:srgbClr val="000000">
                        <a:alpha val="43137"/>
                      </a:srgbClr>
                    </a:outerShdw>
                  </a:effectLst>
                </a:rPr>
                <a:t>Microsoft</a:t>
              </a:r>
            </a:p>
          </p:txBody>
        </p:sp>
        <p:sp>
          <p:nvSpPr>
            <p:cNvPr id="13" name="Rectangle 220"/>
            <p:cNvSpPr>
              <a:spLocks noChangeArrowheads="1"/>
            </p:cNvSpPr>
            <p:nvPr/>
          </p:nvSpPr>
          <p:spPr bwMode="auto">
            <a:xfrm>
              <a:off x="7739063" y="3276599"/>
              <a:ext cx="411913" cy="282657"/>
            </a:xfrm>
            <a:prstGeom prst="rect">
              <a:avLst/>
            </a:prstGeom>
            <a:noFill/>
            <a:ln w="3175">
              <a:noFill/>
              <a:miter lim="800000"/>
              <a:headEnd/>
              <a:tailEnd/>
            </a:ln>
            <a:effectLst/>
          </p:spPr>
          <p:txBody>
            <a:bodyPr wrap="none" lIns="92067" tIns="46034" rIns="92067" bIns="46034">
              <a:spAutoFit/>
            </a:bodyPr>
            <a:lstStyle/>
            <a:p>
              <a:pPr algn="l"/>
              <a:r>
                <a:rPr lang="en-US" sz="1600" dirty="0">
                  <a:solidFill>
                    <a:schemeClr val="tx2"/>
                  </a:solidFill>
                  <a:effectLst>
                    <a:outerShdw blurRad="38100" dist="38100" dir="2700000" algn="tl">
                      <a:srgbClr val="000000">
                        <a:alpha val="43137"/>
                      </a:srgbClr>
                    </a:outerShdw>
                  </a:effectLst>
                </a:rPr>
                <a:t>IHV</a:t>
              </a:r>
            </a:p>
          </p:txBody>
        </p:sp>
        <p:sp>
          <p:nvSpPr>
            <p:cNvPr id="28" name="Rectangle 235"/>
            <p:cNvSpPr>
              <a:spLocks noChangeArrowheads="1"/>
            </p:cNvSpPr>
            <p:nvPr/>
          </p:nvSpPr>
          <p:spPr bwMode="auto">
            <a:xfrm>
              <a:off x="7477127" y="2903535"/>
              <a:ext cx="276225" cy="268287"/>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wrap="none" lIns="91432" tIns="45717" rIns="91432" bIns="45717" anchor="ctr"/>
            <a:lstStyle/>
            <a:p>
              <a:endParaRPr lang="en-US" dirty="0"/>
            </a:p>
          </p:txBody>
        </p:sp>
        <p:sp>
          <p:nvSpPr>
            <p:cNvPr id="22" name="Rectangle 215"/>
            <p:cNvSpPr>
              <a:spLocks noChangeArrowheads="1"/>
            </p:cNvSpPr>
            <p:nvPr/>
          </p:nvSpPr>
          <p:spPr bwMode="grayWhite">
            <a:xfrm>
              <a:off x="7477127" y="3679825"/>
              <a:ext cx="276225" cy="260350"/>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wrap="none" lIns="91432" tIns="45717" rIns="91432" bIns="45717" anchor="ctr"/>
            <a:lstStyle/>
            <a:p>
              <a:endParaRPr lang="en-US" dirty="0"/>
            </a:p>
          </p:txBody>
        </p:sp>
        <p:sp>
          <p:nvSpPr>
            <p:cNvPr id="25" name="Rectangle 220"/>
            <p:cNvSpPr>
              <a:spLocks noChangeArrowheads="1"/>
            </p:cNvSpPr>
            <p:nvPr/>
          </p:nvSpPr>
          <p:spPr bwMode="auto">
            <a:xfrm>
              <a:off x="7739063" y="3657600"/>
              <a:ext cx="931478" cy="282657"/>
            </a:xfrm>
            <a:prstGeom prst="rect">
              <a:avLst/>
            </a:prstGeom>
            <a:noFill/>
            <a:ln w="3175">
              <a:noFill/>
              <a:miter lim="800000"/>
              <a:headEnd/>
              <a:tailEnd/>
            </a:ln>
            <a:effectLst/>
          </p:spPr>
          <p:txBody>
            <a:bodyPr wrap="none" lIns="92067" tIns="46034" rIns="92067" bIns="46034">
              <a:spAutoFit/>
            </a:bodyPr>
            <a:lstStyle/>
            <a:p>
              <a:pPr algn="l"/>
              <a:r>
                <a:rPr lang="en-US" sz="1600" dirty="0" smtClean="0">
                  <a:solidFill>
                    <a:schemeClr val="tx2"/>
                  </a:solidFill>
                  <a:effectLst>
                    <a:outerShdw blurRad="38100" dist="38100" dir="2700000" algn="tl">
                      <a:srgbClr val="000000">
                        <a:alpha val="43137"/>
                      </a:srgbClr>
                    </a:outerShdw>
                  </a:effectLst>
                </a:rPr>
                <a:t>Third Party</a:t>
              </a:r>
              <a:endParaRPr lang="en-US" sz="1600" dirty="0">
                <a:solidFill>
                  <a:schemeClr val="tx2"/>
                </a:solidFill>
                <a:effectLst>
                  <a:outerShdw blurRad="38100" dist="38100" dir="2700000" algn="tl">
                    <a:srgbClr val="000000">
                      <a:alpha val="43137"/>
                    </a:srgbClr>
                  </a:outerShdw>
                </a:effectLst>
              </a:endParaRPr>
            </a:p>
          </p:txBody>
        </p:sp>
      </p:grpSp>
      <p:sp>
        <p:nvSpPr>
          <p:cNvPr id="34" name="AutoShape 222"/>
          <p:cNvSpPr>
            <a:spLocks noChangeArrowheads="1"/>
          </p:cNvSpPr>
          <p:nvPr/>
        </p:nvSpPr>
        <p:spPr bwMode="auto">
          <a:xfrm>
            <a:off x="548640" y="3566160"/>
            <a:ext cx="3291840" cy="640081"/>
          </a:xfrm>
          <a:prstGeom prst="plus">
            <a:avLst>
              <a:gd name="adj" fmla="val 0"/>
            </a:avLst>
          </a:prstGeom>
          <a:ln>
            <a:headEnd/>
            <a:tailEnd/>
          </a:ln>
        </p:spPr>
        <p:style>
          <a:lnRef idx="0">
            <a:schemeClr val="accent4"/>
          </a:lnRef>
          <a:fillRef idx="3">
            <a:schemeClr val="accent4"/>
          </a:fillRef>
          <a:effectRef idx="3">
            <a:schemeClr val="accent4"/>
          </a:effectRef>
          <a:fontRef idx="minor">
            <a:schemeClr val="lt1"/>
          </a:fontRef>
        </p:style>
        <p:txBody>
          <a:bodyPr lIns="109718" tIns="54860" rIns="109718" bIns="54860" anchor="ctr"/>
          <a:lstStyle/>
          <a:p>
            <a:pPr marL="493776" indent="-493776" defTabSz="1095288" fontAlgn="base">
              <a:lnSpc>
                <a:spcPct val="80000"/>
              </a:lnSpc>
              <a:spcBef>
                <a:spcPct val="35000"/>
              </a:spcBef>
              <a:spcAft>
                <a:spcPct val="0"/>
              </a:spcAft>
              <a:buClr>
                <a:srgbClr val="FDE399"/>
              </a:buClr>
              <a:defRPr/>
            </a:pPr>
            <a:endParaRPr lang="en-US" dirty="0" smtClean="0">
              <a:gradFill>
                <a:gsLst>
                  <a:gs pos="0">
                    <a:srgbClr val="000000"/>
                  </a:gs>
                  <a:gs pos="77000">
                    <a:srgbClr val="000000"/>
                  </a:gs>
                </a:gsLst>
                <a:lin ang="16200000" scaled="1"/>
              </a:gradFill>
              <a:latin typeface="Segoe Semibold"/>
            </a:endParaRPr>
          </a:p>
          <a:p>
            <a:pPr marL="493776" indent="-493776" defTabSz="1095288" fontAlgn="base">
              <a:lnSpc>
                <a:spcPct val="80000"/>
              </a:lnSpc>
              <a:spcBef>
                <a:spcPct val="35000"/>
              </a:spcBef>
              <a:spcAft>
                <a:spcPct val="0"/>
              </a:spcAft>
              <a:buClr>
                <a:srgbClr val="FDE399"/>
              </a:buClr>
              <a:defRPr/>
            </a:pPr>
            <a:r>
              <a:rPr lang="en-US" dirty="0" smtClean="0">
                <a:gradFill>
                  <a:gsLst>
                    <a:gs pos="0">
                      <a:srgbClr val="000000"/>
                    </a:gs>
                    <a:gs pos="77000">
                      <a:srgbClr val="000000"/>
                    </a:gs>
                  </a:gsLst>
                  <a:lin ang="16200000" scaled="1"/>
                </a:gradFill>
                <a:latin typeface="Segoe Semibold"/>
              </a:rPr>
              <a:t>Class </a:t>
            </a:r>
            <a:r>
              <a:rPr lang="en-US" dirty="0">
                <a:gradFill>
                  <a:gsLst>
                    <a:gs pos="0">
                      <a:srgbClr val="000000"/>
                    </a:gs>
                    <a:gs pos="77000">
                      <a:srgbClr val="000000"/>
                    </a:gs>
                  </a:gsLst>
                  <a:lin ang="16200000" scaled="1"/>
                </a:gradFill>
                <a:latin typeface="Segoe Semibold"/>
              </a:rPr>
              <a:t>Driver</a:t>
            </a:r>
          </a:p>
          <a:p>
            <a:pPr marL="493776" indent="-493776" defTabSz="1095288" fontAlgn="base">
              <a:lnSpc>
                <a:spcPct val="80000"/>
              </a:lnSpc>
              <a:spcBef>
                <a:spcPct val="35000"/>
              </a:spcBef>
              <a:spcAft>
                <a:spcPct val="0"/>
              </a:spcAft>
              <a:buClr>
                <a:srgbClr val="FDE399"/>
              </a:buClr>
              <a:defRPr/>
            </a:pPr>
            <a:endParaRPr lang="en-US" dirty="0">
              <a:gradFill>
                <a:gsLst>
                  <a:gs pos="0">
                    <a:srgbClr val="000000"/>
                  </a:gs>
                  <a:gs pos="77000">
                    <a:srgbClr val="000000"/>
                  </a:gs>
                </a:gsLst>
                <a:lin ang="16200000" scaled="1"/>
              </a:gradFill>
              <a:latin typeface="Segoe Semibold"/>
            </a:endParaRPr>
          </a:p>
        </p:txBody>
      </p:sp>
      <p:sp>
        <p:nvSpPr>
          <p:cNvPr id="35" name="AutoShape 230"/>
          <p:cNvSpPr>
            <a:spLocks noChangeArrowheads="1"/>
          </p:cNvSpPr>
          <p:nvPr/>
        </p:nvSpPr>
        <p:spPr bwMode="auto">
          <a:xfrm>
            <a:off x="548640" y="4276725"/>
            <a:ext cx="3291840" cy="590550"/>
          </a:xfrm>
          <a:prstGeom prst="plus">
            <a:avLst>
              <a:gd name="adj" fmla="val 0"/>
            </a:avLst>
          </a:prstGeom>
          <a:ln>
            <a:headEnd/>
            <a:tailEnd/>
          </a:ln>
        </p:spPr>
        <p:style>
          <a:lnRef idx="0">
            <a:schemeClr val="accent4"/>
          </a:lnRef>
          <a:fillRef idx="3">
            <a:schemeClr val="accent4"/>
          </a:fillRef>
          <a:effectRef idx="3">
            <a:schemeClr val="accent4"/>
          </a:effectRef>
          <a:fontRef idx="minor">
            <a:schemeClr val="lt1"/>
          </a:fontRef>
        </p:style>
        <p:txBody>
          <a:bodyPr lIns="109718" tIns="54860" rIns="109718" bIns="54860" anchor="ctr"/>
          <a:lstStyle/>
          <a:p>
            <a:pPr marL="493776" indent="-493776" defTabSz="1095288" fontAlgn="base">
              <a:lnSpc>
                <a:spcPct val="80000"/>
              </a:lnSpc>
              <a:spcBef>
                <a:spcPct val="35000"/>
              </a:spcBef>
              <a:spcAft>
                <a:spcPct val="0"/>
              </a:spcAft>
              <a:buClr>
                <a:srgbClr val="FDE399"/>
              </a:buClr>
              <a:defRPr/>
            </a:pPr>
            <a:r>
              <a:rPr lang="en-US" dirty="0" smtClean="0">
                <a:gradFill>
                  <a:gsLst>
                    <a:gs pos="0">
                      <a:srgbClr val="000000"/>
                    </a:gs>
                    <a:gs pos="77000">
                      <a:srgbClr val="000000"/>
                    </a:gs>
                  </a:gsLst>
                  <a:lin ang="16200000" scaled="1"/>
                </a:gradFill>
                <a:latin typeface="Segoe Semibold"/>
              </a:rPr>
              <a:t>Storport</a:t>
            </a:r>
            <a:endParaRPr lang="en-US" dirty="0">
              <a:gradFill>
                <a:gsLst>
                  <a:gs pos="0">
                    <a:srgbClr val="000000"/>
                  </a:gs>
                  <a:gs pos="77000">
                    <a:srgbClr val="000000"/>
                  </a:gs>
                </a:gsLst>
                <a:lin ang="16200000" scaled="1"/>
              </a:gradFill>
              <a:latin typeface="Segoe Semibold"/>
            </a:endParaRPr>
          </a:p>
        </p:txBody>
      </p:sp>
      <p:sp>
        <p:nvSpPr>
          <p:cNvPr id="36" name="Rectangle 231"/>
          <p:cNvSpPr>
            <a:spLocks noChangeArrowheads="1"/>
          </p:cNvSpPr>
          <p:nvPr/>
        </p:nvSpPr>
        <p:spPr bwMode="grayWhite">
          <a:xfrm>
            <a:off x="548640" y="4937760"/>
            <a:ext cx="3291840" cy="548640"/>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wrap="none" lIns="109718" tIns="54860" rIns="109718" bIns="54860" anchor="ctr"/>
          <a:lstStyle/>
          <a:p>
            <a:pPr marL="493776" indent="-493776" defTabSz="1095288" fontAlgn="base">
              <a:lnSpc>
                <a:spcPct val="80000"/>
              </a:lnSpc>
              <a:spcBef>
                <a:spcPct val="35000"/>
              </a:spcBef>
              <a:spcAft>
                <a:spcPct val="0"/>
              </a:spcAft>
              <a:buClr>
                <a:srgbClr val="FDE399"/>
              </a:buClr>
              <a:defRPr/>
            </a:pPr>
            <a:r>
              <a:rPr lang="en-US" dirty="0" smtClean="0">
                <a:gradFill>
                  <a:gsLst>
                    <a:gs pos="0">
                      <a:srgbClr val="000000"/>
                    </a:gs>
                    <a:gs pos="77000">
                      <a:srgbClr val="000000"/>
                    </a:gs>
                  </a:gsLst>
                  <a:lin ang="16200000" scaled="1"/>
                </a:gradFill>
                <a:latin typeface="Segoe Semibold"/>
              </a:rPr>
              <a:t>Virtual Miniport</a:t>
            </a:r>
            <a:endParaRPr lang="en-US" dirty="0">
              <a:gradFill>
                <a:gsLst>
                  <a:gs pos="0">
                    <a:srgbClr val="000000"/>
                  </a:gs>
                  <a:gs pos="77000">
                    <a:srgbClr val="000000"/>
                  </a:gs>
                </a:gsLst>
                <a:lin ang="16200000" scaled="1"/>
              </a:gradFill>
              <a:latin typeface="Segoe Semibold"/>
            </a:endParaRPr>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 5"/>
          <p:cNvGrpSpPr/>
          <p:nvPr/>
        </p:nvGrpSpPr>
        <p:grpSpPr>
          <a:xfrm>
            <a:off x="-3" y="3383280"/>
            <a:ext cx="10972804" cy="5040816"/>
            <a:chOff x="-3" y="3748520"/>
            <a:chExt cx="9144004" cy="3109482"/>
          </a:xfrm>
        </p:grpSpPr>
        <p:pic>
          <p:nvPicPr>
            <p:cNvPr id="21" name="Picture 47" descr="glass rectangle"/>
            <p:cNvPicPr>
              <a:picLocks noChangeAspect="1" noChangeArrowheads="1"/>
            </p:cNvPicPr>
            <p:nvPr/>
          </p:nvPicPr>
          <p:blipFill>
            <a:blip r:embed="rId3">
              <a:lum bright="-100000"/>
            </a:blip>
            <a:srcRect t="2888" b="8159"/>
            <a:stretch>
              <a:fillRect/>
            </a:stretch>
          </p:blipFill>
          <p:spPr bwMode="auto">
            <a:xfrm rot="16200000" flipH="1">
              <a:off x="3017257" y="731260"/>
              <a:ext cx="3109482" cy="9144001"/>
            </a:xfrm>
            <a:prstGeom prst="rect">
              <a:avLst/>
            </a:prstGeom>
            <a:noFill/>
            <a:ln w="9525">
              <a:noFill/>
              <a:miter lim="800000"/>
              <a:headEnd/>
              <a:tailEnd/>
            </a:ln>
          </p:spPr>
        </p:pic>
        <p:pic>
          <p:nvPicPr>
            <p:cNvPr id="22" name="Picture 21" descr="glass rectangle"/>
            <p:cNvPicPr>
              <a:picLocks noChangeAspect="1" noChangeArrowheads="1"/>
            </p:cNvPicPr>
            <p:nvPr/>
          </p:nvPicPr>
          <p:blipFill>
            <a:blip r:embed="rId3">
              <a:lum bright="-100000"/>
            </a:blip>
            <a:srcRect t="2888" b="8159"/>
            <a:stretch>
              <a:fillRect/>
            </a:stretch>
          </p:blipFill>
          <p:spPr bwMode="auto">
            <a:xfrm rot="16200000" flipH="1">
              <a:off x="3017260" y="731260"/>
              <a:ext cx="3109482" cy="9144001"/>
            </a:xfrm>
            <a:prstGeom prst="rect">
              <a:avLst/>
            </a:prstGeom>
            <a:noFill/>
            <a:ln w="9525">
              <a:noFill/>
              <a:miter lim="800000"/>
              <a:headEnd/>
              <a:tailEnd/>
            </a:ln>
          </p:spPr>
        </p:pic>
      </p:grpSp>
      <p:sp>
        <p:nvSpPr>
          <p:cNvPr id="245762" name="Rectangle 2"/>
          <p:cNvSpPr>
            <a:spLocks noGrp="1" noChangeArrowheads="1"/>
          </p:cNvSpPr>
          <p:nvPr>
            <p:ph type="title"/>
          </p:nvPr>
        </p:nvSpPr>
        <p:spPr>
          <a:xfrm>
            <a:off x="459106" y="274321"/>
            <a:ext cx="10056494" cy="1429314"/>
          </a:xfrm>
        </p:spPr>
        <p:txBody>
          <a:bodyPr/>
          <a:lstStyle/>
          <a:p>
            <a:r>
              <a:rPr lang="en-US" dirty="0" smtClean="0"/>
              <a:t>Virtual Miniport Model</a:t>
            </a:r>
            <a:br>
              <a:rPr lang="en-US" dirty="0" smtClean="0"/>
            </a:br>
            <a:r>
              <a:rPr sz="4300" smtClean="0">
                <a:solidFill>
                  <a:schemeClr val="accent1"/>
                </a:solidFill>
              </a:rPr>
              <a:t>Why two drivers may be better than one</a:t>
            </a:r>
            <a:endParaRPr sz="4300">
              <a:solidFill>
                <a:schemeClr val="accent1"/>
              </a:solidFill>
            </a:endParaRPr>
          </a:p>
        </p:txBody>
      </p:sp>
      <p:sp>
        <p:nvSpPr>
          <p:cNvPr id="245763" name="Rectangle 3"/>
          <p:cNvSpPr>
            <a:spLocks noGrp="1" noChangeArrowheads="1"/>
          </p:cNvSpPr>
          <p:nvPr>
            <p:ph idx="1"/>
          </p:nvPr>
        </p:nvSpPr>
        <p:spPr>
          <a:xfrm>
            <a:off x="457200" y="2286001"/>
            <a:ext cx="10056494" cy="1039259"/>
          </a:xfrm>
        </p:spPr>
        <p:txBody>
          <a:bodyPr/>
          <a:lstStyle/>
          <a:p>
            <a:r>
              <a:rPr lang="en-US" sz="3400" dirty="0" smtClean="0"/>
              <a:t>May use Multiple Kernel Drivers</a:t>
            </a:r>
          </a:p>
          <a:p>
            <a:pPr lvl="1"/>
            <a:r>
              <a:rPr lang="en-US" sz="2900" dirty="0" smtClean="0"/>
              <a:t>One Miniport, One Bus Driver</a:t>
            </a:r>
            <a:endParaRPr lang="en-US" sz="2900" dirty="0"/>
          </a:p>
        </p:txBody>
      </p:sp>
      <p:sp>
        <p:nvSpPr>
          <p:cNvPr id="5" name="AutoShape 212"/>
          <p:cNvSpPr>
            <a:spLocks noChangeArrowheads="1"/>
          </p:cNvSpPr>
          <p:nvPr/>
        </p:nvSpPr>
        <p:spPr bwMode="auto">
          <a:xfrm>
            <a:off x="8961120" y="4114800"/>
            <a:ext cx="1783080" cy="1645920"/>
          </a:xfrm>
          <a:prstGeom prst="roundRect">
            <a:avLst>
              <a:gd name="adj" fmla="val 8972"/>
            </a:avLst>
          </a:prstGeom>
          <a:solidFill>
            <a:schemeClr val="bg2">
              <a:alpha val="20000"/>
            </a:schemeClr>
          </a:solidFill>
          <a:ln w="12700">
            <a:solidFill>
              <a:schemeClr val="bg2"/>
            </a:solidFill>
            <a:round/>
            <a:headEnd/>
            <a:tailEnd/>
          </a:ln>
          <a:effectLst/>
        </p:spPr>
        <p:txBody>
          <a:bodyPr wrap="none" lIns="109718" tIns="54860" rIns="109718" bIns="54860" anchor="ctr"/>
          <a:lstStyle/>
          <a:p>
            <a:endParaRPr lang="en-US" dirty="0"/>
          </a:p>
        </p:txBody>
      </p:sp>
      <p:sp>
        <p:nvSpPr>
          <p:cNvPr id="15" name="AutoShape 222"/>
          <p:cNvSpPr>
            <a:spLocks noChangeArrowheads="1"/>
          </p:cNvSpPr>
          <p:nvPr/>
        </p:nvSpPr>
        <p:spPr bwMode="auto">
          <a:xfrm>
            <a:off x="548640" y="3566160"/>
            <a:ext cx="3291840" cy="640081"/>
          </a:xfrm>
          <a:prstGeom prst="plus">
            <a:avLst>
              <a:gd name="adj" fmla="val 0"/>
            </a:avLst>
          </a:prstGeom>
          <a:ln>
            <a:headEnd/>
            <a:tailEnd/>
          </a:ln>
        </p:spPr>
        <p:style>
          <a:lnRef idx="0">
            <a:schemeClr val="accent4"/>
          </a:lnRef>
          <a:fillRef idx="3">
            <a:schemeClr val="accent4"/>
          </a:fillRef>
          <a:effectRef idx="3">
            <a:schemeClr val="accent4"/>
          </a:effectRef>
          <a:fontRef idx="minor">
            <a:schemeClr val="lt1"/>
          </a:fontRef>
        </p:style>
        <p:txBody>
          <a:bodyPr lIns="109718" tIns="54860" rIns="109718" bIns="54860" anchor="ctr"/>
          <a:lstStyle/>
          <a:p>
            <a:pPr marL="493776" indent="-493776" defTabSz="1095288" fontAlgn="base">
              <a:lnSpc>
                <a:spcPct val="80000"/>
              </a:lnSpc>
              <a:spcBef>
                <a:spcPct val="35000"/>
              </a:spcBef>
              <a:spcAft>
                <a:spcPct val="0"/>
              </a:spcAft>
              <a:buClr>
                <a:srgbClr val="FDE399"/>
              </a:buClr>
              <a:defRPr/>
            </a:pPr>
            <a:endParaRPr lang="en-US" dirty="0" smtClean="0">
              <a:gradFill>
                <a:gsLst>
                  <a:gs pos="0">
                    <a:srgbClr val="000000"/>
                  </a:gs>
                  <a:gs pos="77000">
                    <a:srgbClr val="000000"/>
                  </a:gs>
                </a:gsLst>
                <a:lin ang="16200000" scaled="1"/>
              </a:gradFill>
              <a:latin typeface="Segoe Semibold"/>
            </a:endParaRPr>
          </a:p>
          <a:p>
            <a:pPr marL="493776" indent="-493776" defTabSz="1095288" fontAlgn="base">
              <a:lnSpc>
                <a:spcPct val="80000"/>
              </a:lnSpc>
              <a:spcBef>
                <a:spcPct val="35000"/>
              </a:spcBef>
              <a:spcAft>
                <a:spcPct val="0"/>
              </a:spcAft>
              <a:buClr>
                <a:srgbClr val="FDE399"/>
              </a:buClr>
              <a:defRPr/>
            </a:pPr>
            <a:r>
              <a:rPr lang="en-US" dirty="0" smtClean="0">
                <a:gradFill>
                  <a:gsLst>
                    <a:gs pos="0">
                      <a:srgbClr val="000000"/>
                    </a:gs>
                    <a:gs pos="77000">
                      <a:srgbClr val="000000"/>
                    </a:gs>
                  </a:gsLst>
                  <a:lin ang="16200000" scaled="1"/>
                </a:gradFill>
                <a:latin typeface="Segoe Semibold"/>
              </a:rPr>
              <a:t>Class </a:t>
            </a:r>
            <a:r>
              <a:rPr lang="en-US" dirty="0">
                <a:gradFill>
                  <a:gsLst>
                    <a:gs pos="0">
                      <a:srgbClr val="000000"/>
                    </a:gs>
                    <a:gs pos="77000">
                      <a:srgbClr val="000000"/>
                    </a:gs>
                  </a:gsLst>
                  <a:lin ang="16200000" scaled="1"/>
                </a:gradFill>
                <a:latin typeface="Segoe Semibold"/>
              </a:rPr>
              <a:t>Driver</a:t>
            </a:r>
          </a:p>
          <a:p>
            <a:pPr marL="493776" indent="-493776" defTabSz="1095288" fontAlgn="base">
              <a:lnSpc>
                <a:spcPct val="80000"/>
              </a:lnSpc>
              <a:spcBef>
                <a:spcPct val="35000"/>
              </a:spcBef>
              <a:spcAft>
                <a:spcPct val="0"/>
              </a:spcAft>
              <a:buClr>
                <a:srgbClr val="FDE399"/>
              </a:buClr>
              <a:defRPr/>
            </a:pPr>
            <a:endParaRPr lang="en-US" dirty="0">
              <a:gradFill>
                <a:gsLst>
                  <a:gs pos="0">
                    <a:srgbClr val="000000"/>
                  </a:gs>
                  <a:gs pos="77000">
                    <a:srgbClr val="000000"/>
                  </a:gs>
                </a:gsLst>
                <a:lin ang="16200000" scaled="1"/>
              </a:gradFill>
              <a:latin typeface="Segoe Semibold"/>
            </a:endParaRPr>
          </a:p>
        </p:txBody>
      </p:sp>
      <p:sp>
        <p:nvSpPr>
          <p:cNvPr id="17" name="Rectangle 224"/>
          <p:cNvSpPr>
            <a:spLocks noChangeArrowheads="1"/>
          </p:cNvSpPr>
          <p:nvPr/>
        </p:nvSpPr>
        <p:spPr bwMode="grayWhite">
          <a:xfrm>
            <a:off x="4663440" y="6723245"/>
            <a:ext cx="4023360" cy="1019176"/>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wrap="none" lIns="109718" tIns="54860" rIns="109718" bIns="54860" anchor="ctr"/>
          <a:lstStyle/>
          <a:p>
            <a:pPr marL="493776" indent="-493776" defTabSz="1095288" fontAlgn="base">
              <a:lnSpc>
                <a:spcPct val="80000"/>
              </a:lnSpc>
              <a:spcBef>
                <a:spcPct val="35000"/>
              </a:spcBef>
              <a:spcAft>
                <a:spcPct val="0"/>
              </a:spcAft>
              <a:buClr>
                <a:srgbClr val="FDE399"/>
              </a:buClr>
              <a:defRPr/>
            </a:pPr>
            <a:r>
              <a:rPr lang="en-US" dirty="0" smtClean="0">
                <a:gradFill>
                  <a:gsLst>
                    <a:gs pos="0">
                      <a:srgbClr val="000000"/>
                    </a:gs>
                    <a:gs pos="77000">
                      <a:srgbClr val="000000"/>
                    </a:gs>
                  </a:gsLst>
                  <a:lin ang="16200000" scaled="1"/>
                </a:gradFill>
                <a:latin typeface="Segoe Semibold"/>
              </a:rPr>
              <a:t>Target Device</a:t>
            </a:r>
          </a:p>
          <a:p>
            <a:pPr marL="493776" indent="-493776" defTabSz="1095288" fontAlgn="base">
              <a:lnSpc>
                <a:spcPct val="80000"/>
              </a:lnSpc>
              <a:spcBef>
                <a:spcPct val="35000"/>
              </a:spcBef>
              <a:spcAft>
                <a:spcPct val="0"/>
              </a:spcAft>
              <a:buClr>
                <a:srgbClr val="FDE399"/>
              </a:buClr>
              <a:defRPr/>
            </a:pPr>
            <a:r>
              <a:rPr lang="en-US" dirty="0" smtClean="0">
                <a:gradFill>
                  <a:gsLst>
                    <a:gs pos="0">
                      <a:srgbClr val="000000"/>
                    </a:gs>
                    <a:gs pos="77000">
                      <a:srgbClr val="000000"/>
                    </a:gs>
                  </a:gsLst>
                  <a:lin ang="16200000" scaled="1"/>
                </a:gradFill>
                <a:latin typeface="Segoe Semibold"/>
              </a:rPr>
              <a:t>(NIC, Multi-function)</a:t>
            </a:r>
            <a:endParaRPr lang="en-US" dirty="0">
              <a:gradFill>
                <a:gsLst>
                  <a:gs pos="0">
                    <a:srgbClr val="000000"/>
                  </a:gs>
                  <a:gs pos="77000">
                    <a:srgbClr val="000000"/>
                  </a:gs>
                </a:gsLst>
                <a:lin ang="16200000" scaled="1"/>
              </a:gradFill>
              <a:latin typeface="Segoe Semibold"/>
            </a:endParaRPr>
          </a:p>
        </p:txBody>
      </p:sp>
      <p:sp>
        <p:nvSpPr>
          <p:cNvPr id="19" name="Rectangle 226"/>
          <p:cNvSpPr>
            <a:spLocks noChangeArrowheads="1"/>
          </p:cNvSpPr>
          <p:nvPr/>
        </p:nvSpPr>
        <p:spPr bwMode="auto">
          <a:xfrm>
            <a:off x="4663440" y="6048376"/>
            <a:ext cx="4023360" cy="605790"/>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wrap="none" lIns="109718" tIns="54860" rIns="109718" bIns="54860" anchor="ctr"/>
          <a:lstStyle/>
          <a:p>
            <a:pPr marL="493776" indent="-493776" defTabSz="1095288" fontAlgn="base">
              <a:lnSpc>
                <a:spcPct val="80000"/>
              </a:lnSpc>
              <a:spcBef>
                <a:spcPct val="35000"/>
              </a:spcBef>
              <a:spcAft>
                <a:spcPct val="0"/>
              </a:spcAft>
              <a:buClr>
                <a:srgbClr val="FDE399"/>
              </a:buClr>
              <a:defRPr/>
            </a:pPr>
            <a:r>
              <a:rPr lang="en-US" dirty="0" smtClean="0">
                <a:gradFill>
                  <a:gsLst>
                    <a:gs pos="0">
                      <a:srgbClr val="000000"/>
                    </a:gs>
                    <a:gs pos="77000">
                      <a:srgbClr val="000000"/>
                    </a:gs>
                  </a:gsLst>
                  <a:lin ang="16200000" scaled="1"/>
                </a:gradFill>
                <a:latin typeface="Segoe Semibold"/>
              </a:rPr>
              <a:t>PCI / Bus Interface Driver</a:t>
            </a:r>
            <a:endParaRPr lang="en-US" dirty="0">
              <a:gradFill>
                <a:gsLst>
                  <a:gs pos="0">
                    <a:srgbClr val="000000"/>
                  </a:gs>
                  <a:gs pos="77000">
                    <a:srgbClr val="000000"/>
                  </a:gs>
                </a:gsLst>
                <a:lin ang="16200000" scaled="1"/>
              </a:gradFill>
              <a:latin typeface="Segoe Semibold"/>
            </a:endParaRPr>
          </a:p>
        </p:txBody>
      </p:sp>
      <p:sp>
        <p:nvSpPr>
          <p:cNvPr id="23" name="AutoShape 230"/>
          <p:cNvSpPr>
            <a:spLocks noChangeArrowheads="1"/>
          </p:cNvSpPr>
          <p:nvPr/>
        </p:nvSpPr>
        <p:spPr bwMode="auto">
          <a:xfrm>
            <a:off x="548640" y="4276725"/>
            <a:ext cx="3291840" cy="590550"/>
          </a:xfrm>
          <a:prstGeom prst="plus">
            <a:avLst>
              <a:gd name="adj" fmla="val 0"/>
            </a:avLst>
          </a:prstGeom>
          <a:ln>
            <a:headEnd/>
            <a:tailEnd/>
          </a:ln>
        </p:spPr>
        <p:style>
          <a:lnRef idx="0">
            <a:schemeClr val="accent4"/>
          </a:lnRef>
          <a:fillRef idx="3">
            <a:schemeClr val="accent4"/>
          </a:fillRef>
          <a:effectRef idx="3">
            <a:schemeClr val="accent4"/>
          </a:effectRef>
          <a:fontRef idx="minor">
            <a:schemeClr val="lt1"/>
          </a:fontRef>
        </p:style>
        <p:txBody>
          <a:bodyPr lIns="109718" tIns="54860" rIns="109718" bIns="54860" anchor="ctr"/>
          <a:lstStyle/>
          <a:p>
            <a:pPr marL="493776" indent="-493776" defTabSz="1095288" fontAlgn="base">
              <a:lnSpc>
                <a:spcPct val="80000"/>
              </a:lnSpc>
              <a:spcBef>
                <a:spcPct val="35000"/>
              </a:spcBef>
              <a:spcAft>
                <a:spcPct val="0"/>
              </a:spcAft>
              <a:buClr>
                <a:srgbClr val="FDE399"/>
              </a:buClr>
              <a:defRPr/>
            </a:pPr>
            <a:r>
              <a:rPr lang="en-US" dirty="0" smtClean="0">
                <a:gradFill>
                  <a:gsLst>
                    <a:gs pos="0">
                      <a:srgbClr val="000000"/>
                    </a:gs>
                    <a:gs pos="77000">
                      <a:srgbClr val="000000"/>
                    </a:gs>
                  </a:gsLst>
                  <a:lin ang="16200000" scaled="1"/>
                </a:gradFill>
                <a:latin typeface="Segoe Semibold"/>
              </a:rPr>
              <a:t>Storport</a:t>
            </a:r>
            <a:endParaRPr lang="en-US" dirty="0">
              <a:gradFill>
                <a:gsLst>
                  <a:gs pos="0">
                    <a:srgbClr val="000000"/>
                  </a:gs>
                  <a:gs pos="77000">
                    <a:srgbClr val="000000"/>
                  </a:gs>
                </a:gsLst>
                <a:lin ang="16200000" scaled="1"/>
              </a:gradFill>
              <a:latin typeface="Segoe Semibold"/>
            </a:endParaRPr>
          </a:p>
        </p:txBody>
      </p:sp>
      <p:sp>
        <p:nvSpPr>
          <p:cNvPr id="24" name="Rectangle 231"/>
          <p:cNvSpPr>
            <a:spLocks noChangeArrowheads="1"/>
          </p:cNvSpPr>
          <p:nvPr/>
        </p:nvSpPr>
        <p:spPr bwMode="grayWhite">
          <a:xfrm>
            <a:off x="548640" y="4937760"/>
            <a:ext cx="3291840" cy="548640"/>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wrap="none" lIns="109718" tIns="54860" rIns="109718" bIns="54860" anchor="ctr"/>
          <a:lstStyle/>
          <a:p>
            <a:pPr marL="493776" indent="-493776" defTabSz="1095288" fontAlgn="base">
              <a:lnSpc>
                <a:spcPct val="80000"/>
              </a:lnSpc>
              <a:spcBef>
                <a:spcPct val="35000"/>
              </a:spcBef>
              <a:spcAft>
                <a:spcPct val="0"/>
              </a:spcAft>
              <a:buClr>
                <a:srgbClr val="FDE399"/>
              </a:buClr>
              <a:defRPr/>
            </a:pPr>
            <a:r>
              <a:rPr lang="en-US" dirty="0" smtClean="0">
                <a:gradFill>
                  <a:gsLst>
                    <a:gs pos="0">
                      <a:srgbClr val="000000"/>
                    </a:gs>
                    <a:gs pos="77000">
                      <a:srgbClr val="000000"/>
                    </a:gs>
                  </a:gsLst>
                  <a:lin ang="16200000" scaled="1"/>
                </a:gradFill>
                <a:latin typeface="Segoe Semibold"/>
              </a:rPr>
              <a:t>Virtual Miniport</a:t>
            </a:r>
            <a:endParaRPr lang="en-US" dirty="0">
              <a:gradFill>
                <a:gsLst>
                  <a:gs pos="0">
                    <a:srgbClr val="000000"/>
                  </a:gs>
                  <a:gs pos="77000">
                    <a:srgbClr val="000000"/>
                  </a:gs>
                </a:gsLst>
                <a:lin ang="16200000" scaled="1"/>
              </a:gradFill>
              <a:latin typeface="Segoe Semibold"/>
            </a:endParaRPr>
          </a:p>
        </p:txBody>
      </p:sp>
      <p:grpSp>
        <p:nvGrpSpPr>
          <p:cNvPr id="26" name="Group 25"/>
          <p:cNvGrpSpPr/>
          <p:nvPr/>
        </p:nvGrpSpPr>
        <p:grpSpPr>
          <a:xfrm>
            <a:off x="9092642" y="4206239"/>
            <a:ext cx="1514398" cy="1358362"/>
            <a:chOff x="7427913" y="3494087"/>
            <a:chExt cx="1261998" cy="1131969"/>
          </a:xfrm>
        </p:grpSpPr>
        <p:sp>
          <p:nvSpPr>
            <p:cNvPr id="8" name="Rectangle 215"/>
            <p:cNvSpPr>
              <a:spLocks noChangeArrowheads="1"/>
            </p:cNvSpPr>
            <p:nvPr/>
          </p:nvSpPr>
          <p:spPr bwMode="grayWhite">
            <a:xfrm>
              <a:off x="7553327" y="4365624"/>
              <a:ext cx="276225" cy="260350"/>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wrap="none" lIns="91432" tIns="45717" rIns="91432" bIns="45717" anchor="ctr"/>
            <a:lstStyle/>
            <a:p>
              <a:pPr marL="493776" indent="-493776" defTabSz="1095288" fontAlgn="base">
                <a:lnSpc>
                  <a:spcPct val="80000"/>
                </a:lnSpc>
                <a:spcBef>
                  <a:spcPct val="35000"/>
                </a:spcBef>
                <a:spcAft>
                  <a:spcPct val="0"/>
                </a:spcAft>
                <a:buClr>
                  <a:srgbClr val="FDE399"/>
                </a:buClr>
                <a:defRPr/>
              </a:pPr>
              <a:endParaRPr lang="en-US" dirty="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Semibold"/>
              </a:endParaRPr>
            </a:p>
          </p:txBody>
        </p:sp>
        <p:sp>
          <p:nvSpPr>
            <p:cNvPr id="9" name="Rectangle 216"/>
            <p:cNvSpPr>
              <a:spLocks noChangeArrowheads="1"/>
            </p:cNvSpPr>
            <p:nvPr/>
          </p:nvSpPr>
          <p:spPr bwMode="auto">
            <a:xfrm>
              <a:off x="7427913" y="3494087"/>
              <a:ext cx="1142393" cy="295481"/>
            </a:xfrm>
            <a:prstGeom prst="rect">
              <a:avLst/>
            </a:prstGeom>
            <a:noFill/>
            <a:ln w="3175">
              <a:noFill/>
              <a:miter lim="800000"/>
              <a:headEnd/>
              <a:tailEnd/>
            </a:ln>
            <a:effectLst/>
          </p:spPr>
          <p:txBody>
            <a:bodyPr wrap="none" lIns="92067" tIns="46034" rIns="92067" bIns="46034">
              <a:spAutoFit/>
            </a:bodyPr>
            <a:lstStyle/>
            <a:p>
              <a:pPr algn="l"/>
              <a:r>
                <a:rPr lang="en-US" sz="1700" dirty="0">
                  <a:solidFill>
                    <a:schemeClr val="tx2"/>
                  </a:solidFill>
                  <a:effectLst>
                    <a:outerShdw blurRad="38100" dist="38100" dir="2700000" algn="tl">
                      <a:srgbClr val="000000">
                        <a:alpha val="43137"/>
                      </a:srgbClr>
                    </a:outerShdw>
                  </a:effectLst>
                </a:rPr>
                <a:t>Provided by:</a:t>
              </a:r>
            </a:p>
          </p:txBody>
        </p:sp>
        <p:sp>
          <p:nvSpPr>
            <p:cNvPr id="10" name="Rectangle 217"/>
            <p:cNvSpPr>
              <a:spLocks noChangeArrowheads="1"/>
            </p:cNvSpPr>
            <p:nvPr/>
          </p:nvSpPr>
          <p:spPr bwMode="auto">
            <a:xfrm>
              <a:off x="7815264" y="3949697"/>
              <a:ext cx="874647" cy="293022"/>
            </a:xfrm>
            <a:prstGeom prst="rect">
              <a:avLst/>
            </a:prstGeom>
            <a:noFill/>
            <a:ln w="9525">
              <a:noFill/>
              <a:miter lim="800000"/>
              <a:headEnd/>
              <a:tailEnd/>
            </a:ln>
            <a:effectLst/>
          </p:spPr>
          <p:txBody>
            <a:bodyPr wrap="none" lIns="92067" tIns="46034" rIns="92067" bIns="46034">
              <a:spAutoFit/>
            </a:bodyPr>
            <a:lstStyle/>
            <a:p>
              <a:pPr algn="l"/>
              <a:r>
                <a:rPr lang="en-US" sz="1600" dirty="0">
                  <a:solidFill>
                    <a:schemeClr val="tx2"/>
                  </a:solidFill>
                  <a:effectLst>
                    <a:outerShdw blurRad="38100" dist="38100" dir="2700000" algn="tl">
                      <a:srgbClr val="000000">
                        <a:alpha val="43137"/>
                      </a:srgbClr>
                    </a:outerShdw>
                  </a:effectLst>
                </a:rPr>
                <a:t>Microsoft</a:t>
              </a:r>
            </a:p>
          </p:txBody>
        </p:sp>
        <p:sp>
          <p:nvSpPr>
            <p:cNvPr id="13" name="Rectangle 220"/>
            <p:cNvSpPr>
              <a:spLocks noChangeArrowheads="1"/>
            </p:cNvSpPr>
            <p:nvPr/>
          </p:nvSpPr>
          <p:spPr bwMode="auto">
            <a:xfrm>
              <a:off x="7815263" y="4343399"/>
              <a:ext cx="428790" cy="282657"/>
            </a:xfrm>
            <a:prstGeom prst="rect">
              <a:avLst/>
            </a:prstGeom>
            <a:noFill/>
            <a:ln w="3175">
              <a:noFill/>
              <a:miter lim="800000"/>
              <a:headEnd/>
              <a:tailEnd/>
            </a:ln>
            <a:effectLst/>
          </p:spPr>
          <p:txBody>
            <a:bodyPr wrap="none" lIns="92067" tIns="46034" rIns="92067" bIns="46034">
              <a:spAutoFit/>
            </a:bodyPr>
            <a:lstStyle/>
            <a:p>
              <a:pPr algn="l"/>
              <a:r>
                <a:rPr lang="en-US" sz="1600" dirty="0">
                  <a:solidFill>
                    <a:schemeClr val="tx2"/>
                  </a:solidFill>
                  <a:effectLst>
                    <a:outerShdw blurRad="38100" dist="38100" dir="2700000" algn="tl">
                      <a:srgbClr val="000000">
                        <a:alpha val="43137"/>
                      </a:srgbClr>
                    </a:outerShdw>
                  </a:effectLst>
                </a:rPr>
                <a:t>IHV</a:t>
              </a:r>
            </a:p>
          </p:txBody>
        </p:sp>
        <p:sp>
          <p:nvSpPr>
            <p:cNvPr id="28" name="Rectangle 235"/>
            <p:cNvSpPr>
              <a:spLocks noChangeArrowheads="1"/>
            </p:cNvSpPr>
            <p:nvPr/>
          </p:nvSpPr>
          <p:spPr bwMode="auto">
            <a:xfrm>
              <a:off x="7553327" y="3970335"/>
              <a:ext cx="276225" cy="268287"/>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wrap="none" lIns="91432" tIns="45717" rIns="91432" bIns="45717" anchor="ctr"/>
            <a:lstStyle/>
            <a:p>
              <a:pPr marL="493776" indent="-493776" defTabSz="1095288" fontAlgn="base">
                <a:lnSpc>
                  <a:spcPct val="80000"/>
                </a:lnSpc>
                <a:spcBef>
                  <a:spcPct val="35000"/>
                </a:spcBef>
                <a:spcAft>
                  <a:spcPct val="0"/>
                </a:spcAft>
                <a:buClr>
                  <a:srgbClr val="FDE399"/>
                </a:buClr>
                <a:defRPr/>
              </a:pPr>
              <a:endParaRPr lang="en-US" dirty="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Semibold"/>
              </a:endParaRPr>
            </a:p>
          </p:txBody>
        </p:sp>
      </p:grpSp>
      <p:sp>
        <p:nvSpPr>
          <p:cNvPr id="30" name="Rectangle 224"/>
          <p:cNvSpPr>
            <a:spLocks noChangeArrowheads="1"/>
          </p:cNvSpPr>
          <p:nvPr/>
        </p:nvSpPr>
        <p:spPr bwMode="grayWhite">
          <a:xfrm>
            <a:off x="4663440" y="5394960"/>
            <a:ext cx="4023360" cy="561976"/>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wrap="none" lIns="109718" tIns="54860" rIns="109718" bIns="54860" anchor="ctr"/>
          <a:lstStyle/>
          <a:p>
            <a:pPr marL="493776" indent="-493776" defTabSz="1095288" fontAlgn="base">
              <a:lnSpc>
                <a:spcPct val="80000"/>
              </a:lnSpc>
              <a:spcBef>
                <a:spcPct val="35000"/>
              </a:spcBef>
              <a:spcAft>
                <a:spcPct val="0"/>
              </a:spcAft>
              <a:buClr>
                <a:srgbClr val="FDE399"/>
              </a:buClr>
              <a:defRPr/>
            </a:pPr>
            <a:r>
              <a:rPr lang="en-US" dirty="0" smtClean="0">
                <a:gradFill>
                  <a:gsLst>
                    <a:gs pos="0">
                      <a:srgbClr val="000000"/>
                    </a:gs>
                    <a:gs pos="77000">
                      <a:srgbClr val="000000"/>
                    </a:gs>
                  </a:gsLst>
                  <a:lin ang="16200000" scaled="1"/>
                </a:gradFill>
                <a:latin typeface="Segoe Semibold"/>
              </a:rPr>
              <a:t>Virtual Bus Driver</a:t>
            </a:r>
            <a:endParaRPr lang="en-US" dirty="0">
              <a:gradFill>
                <a:gsLst>
                  <a:gs pos="0">
                    <a:srgbClr val="000000"/>
                  </a:gs>
                  <a:gs pos="77000">
                    <a:srgbClr val="000000"/>
                  </a:gs>
                </a:gsLst>
                <a:lin ang="16200000" scaled="1"/>
              </a:gradFill>
              <a:latin typeface="Segoe Semibold"/>
            </a:endParaRPr>
          </a:p>
        </p:txBody>
      </p:sp>
      <p:sp>
        <p:nvSpPr>
          <p:cNvPr id="55" name="Rectangle 4"/>
          <p:cNvSpPr>
            <a:spLocks noChangeArrowheads="1"/>
          </p:cNvSpPr>
          <p:nvPr/>
        </p:nvSpPr>
        <p:spPr bwMode="auto">
          <a:xfrm>
            <a:off x="731520" y="5577840"/>
            <a:ext cx="2926080" cy="731520"/>
          </a:xfrm>
          <a:prstGeom prst="rect">
            <a:avLst/>
          </a:prstGeom>
          <a:gradFill rotWithShape="0">
            <a:gsLst>
              <a:gs pos="0">
                <a:srgbClr val="002060"/>
              </a:gs>
              <a:gs pos="50000">
                <a:srgbClr val="0070C0"/>
              </a:gs>
              <a:gs pos="100000">
                <a:srgbClr val="002060"/>
              </a:gs>
            </a:gsLst>
            <a:lin ang="2700000" scaled="1"/>
          </a:gradFill>
          <a:ln w="12700">
            <a:solidFill>
              <a:schemeClr val="folHlink"/>
            </a:solidFill>
            <a:miter lim="800000"/>
            <a:headEnd type="none" w="sm" len="sm"/>
            <a:tailEnd type="none" w="sm" len="sm"/>
          </a:ln>
          <a:effectLst/>
        </p:spPr>
        <p:txBody>
          <a:bodyPr lIns="109718" tIns="54860" rIns="109718" bIns="54860" anchor="t" anchorCtr="0"/>
          <a:lstStyle/>
          <a:p>
            <a:pPr>
              <a:lnSpc>
                <a:spcPct val="85000"/>
              </a:lnSpc>
              <a:spcBef>
                <a:spcPct val="20000"/>
              </a:spcBef>
            </a:pPr>
            <a:r>
              <a:rPr lang="en-US" sz="1900" dirty="0" smtClean="0">
                <a:solidFill>
                  <a:schemeClr val="tx2"/>
                </a:solidFill>
                <a:effectLst>
                  <a:outerShdw blurRad="38100" dist="38100" dir="2700000" algn="tl">
                    <a:srgbClr val="000000">
                      <a:alpha val="43137"/>
                    </a:srgbClr>
                  </a:outerShdw>
                </a:effectLst>
                <a:latin typeface="Lucida Console" pitchFamily="49" charset="0"/>
              </a:rPr>
              <a:t>Uses SW Channel to </a:t>
            </a:r>
          </a:p>
          <a:p>
            <a:pPr>
              <a:lnSpc>
                <a:spcPct val="85000"/>
              </a:lnSpc>
              <a:spcBef>
                <a:spcPct val="20000"/>
              </a:spcBef>
            </a:pPr>
            <a:r>
              <a:rPr lang="en-US" sz="1900" dirty="0" smtClean="0">
                <a:solidFill>
                  <a:schemeClr val="tx2"/>
                </a:solidFill>
                <a:effectLst>
                  <a:outerShdw blurRad="38100" dist="38100" dir="2700000" algn="tl">
                    <a:srgbClr val="000000">
                      <a:alpha val="43137"/>
                    </a:srgbClr>
                  </a:outerShdw>
                </a:effectLst>
                <a:latin typeface="Lucida Console" pitchFamily="49" charset="0"/>
              </a:rPr>
              <a:t>Virtual Bus Driver</a:t>
            </a:r>
          </a:p>
          <a:p>
            <a:pPr>
              <a:lnSpc>
                <a:spcPct val="85000"/>
              </a:lnSpc>
              <a:spcBef>
                <a:spcPct val="20000"/>
              </a:spcBef>
            </a:pPr>
            <a:endParaRPr lang="en-US" sz="1700" dirty="0" smtClean="0">
              <a:solidFill>
                <a:schemeClr val="tx2"/>
              </a:solidFill>
              <a:effectLst>
                <a:outerShdw blurRad="38100" dist="38100" dir="2700000" algn="tl">
                  <a:srgbClr val="000000">
                    <a:alpha val="43137"/>
                  </a:srgbClr>
                </a:outerShdw>
              </a:effectLst>
              <a:latin typeface="Lucida Console" pitchFamily="49" charset="0"/>
            </a:endParaRPr>
          </a:p>
        </p:txBody>
      </p:sp>
      <p:sp>
        <p:nvSpPr>
          <p:cNvPr id="56" name="Rectangle 4"/>
          <p:cNvSpPr>
            <a:spLocks noChangeArrowheads="1"/>
          </p:cNvSpPr>
          <p:nvPr/>
        </p:nvSpPr>
        <p:spPr bwMode="auto">
          <a:xfrm>
            <a:off x="5120640" y="3657600"/>
            <a:ext cx="3200400" cy="1659256"/>
          </a:xfrm>
          <a:prstGeom prst="rect">
            <a:avLst/>
          </a:prstGeom>
          <a:gradFill rotWithShape="0">
            <a:gsLst>
              <a:gs pos="0">
                <a:srgbClr val="002060"/>
              </a:gs>
              <a:gs pos="50000">
                <a:srgbClr val="0070C0"/>
              </a:gs>
              <a:gs pos="100000">
                <a:srgbClr val="002060"/>
              </a:gs>
            </a:gsLst>
            <a:lin ang="2700000" scaled="1"/>
          </a:gradFill>
          <a:ln w="12700">
            <a:solidFill>
              <a:schemeClr val="folHlink"/>
            </a:solidFill>
            <a:miter lim="800000"/>
            <a:headEnd type="none" w="sm" len="sm"/>
            <a:tailEnd type="none" w="sm" len="sm"/>
          </a:ln>
          <a:effectLst/>
        </p:spPr>
        <p:txBody>
          <a:bodyPr lIns="109718" tIns="54860" rIns="109718" bIns="54860" anchor="t" anchorCtr="0"/>
          <a:lstStyle/>
          <a:p>
            <a:pPr>
              <a:lnSpc>
                <a:spcPct val="85000"/>
              </a:lnSpc>
              <a:spcBef>
                <a:spcPct val="20000"/>
              </a:spcBef>
            </a:pPr>
            <a:r>
              <a:rPr lang="en-US" sz="1900" dirty="0" smtClean="0">
                <a:solidFill>
                  <a:schemeClr val="tx2"/>
                </a:solidFill>
                <a:effectLst>
                  <a:outerShdw blurRad="38100" dist="38100" dir="2700000" algn="tl">
                    <a:srgbClr val="000000">
                      <a:alpha val="43137"/>
                    </a:srgbClr>
                  </a:outerShdw>
                </a:effectLst>
                <a:latin typeface="Lucida Console" pitchFamily="49" charset="0"/>
              </a:rPr>
              <a:t>Controls HW Access, Enables granular control over I/O, Management.</a:t>
            </a:r>
          </a:p>
          <a:p>
            <a:pPr>
              <a:lnSpc>
                <a:spcPct val="85000"/>
              </a:lnSpc>
              <a:spcBef>
                <a:spcPct val="20000"/>
              </a:spcBef>
            </a:pPr>
            <a:r>
              <a:rPr lang="en-US" sz="1900" dirty="0" smtClean="0">
                <a:solidFill>
                  <a:schemeClr val="tx2"/>
                </a:solidFill>
                <a:effectLst>
                  <a:outerShdw blurRad="38100" dist="38100" dir="2700000" algn="tl">
                    <a:srgbClr val="000000">
                      <a:alpha val="43137"/>
                    </a:srgbClr>
                  </a:outerShdw>
                </a:effectLst>
                <a:latin typeface="Lucida Console" pitchFamily="49" charset="0"/>
              </a:rPr>
              <a:t>Could Provide Boot / Crashdump Service.</a:t>
            </a:r>
          </a:p>
          <a:p>
            <a:pPr>
              <a:lnSpc>
                <a:spcPct val="85000"/>
              </a:lnSpc>
              <a:spcBef>
                <a:spcPct val="20000"/>
              </a:spcBef>
            </a:pPr>
            <a:endParaRPr lang="en-US" sz="1700" dirty="0" smtClean="0">
              <a:solidFill>
                <a:schemeClr val="tx2"/>
              </a:solidFill>
              <a:effectLst>
                <a:outerShdw blurRad="38100" dist="38100" dir="2700000" algn="tl">
                  <a:srgbClr val="000000">
                    <a:alpha val="43137"/>
                  </a:srgbClr>
                </a:outerShdw>
              </a:effectLst>
              <a:latin typeface="Lucida Console" pitchFamily="49" charset="0"/>
            </a:endParaRPr>
          </a:p>
        </p:txBody>
      </p:sp>
      <p:cxnSp>
        <p:nvCxnSpPr>
          <p:cNvPr id="58" name="Straight Arrow Connector 57"/>
          <p:cNvCxnSpPr>
            <a:stCxn id="24" idx="3"/>
            <a:endCxn id="30" idx="1"/>
          </p:cNvCxnSpPr>
          <p:nvPr/>
        </p:nvCxnSpPr>
        <p:spPr bwMode="auto">
          <a:xfrm>
            <a:off x="3840480" y="5212081"/>
            <a:ext cx="822960" cy="463868"/>
          </a:xfrm>
          <a:prstGeom prst="straightConnector1">
            <a:avLst/>
          </a:prstGeom>
          <a:ln>
            <a:headEnd type="arrow"/>
            <a:tailEnd type="arrow"/>
          </a:ln>
        </p:spPr>
        <p:style>
          <a:lnRef idx="3">
            <a:schemeClr val="dk1"/>
          </a:lnRef>
          <a:fillRef idx="0">
            <a:schemeClr val="dk1"/>
          </a:fillRef>
          <a:effectRef idx="2">
            <a:schemeClr val="dk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8" name="Rectangle 12"/>
          <p:cNvSpPr>
            <a:spLocks noGrp="1" noChangeArrowheads="1"/>
          </p:cNvSpPr>
          <p:nvPr>
            <p:ph type="title"/>
          </p:nvPr>
        </p:nvSpPr>
        <p:spPr>
          <a:xfrm>
            <a:off x="459106" y="274321"/>
            <a:ext cx="10056494" cy="1429314"/>
          </a:xfrm>
        </p:spPr>
        <p:txBody>
          <a:bodyPr/>
          <a:lstStyle/>
          <a:p>
            <a:r>
              <a:rPr lang="en-US" dirty="0" smtClean="0"/>
              <a:t>Enabling </a:t>
            </a:r>
            <a:r>
              <a:rPr lang="en-US" dirty="0" err="1" smtClean="0"/>
              <a:t>Crashdump</a:t>
            </a:r>
            <a:r>
              <a:rPr lang="en-US" dirty="0" smtClean="0"/>
              <a:t/>
            </a:r>
            <a:br>
              <a:rPr lang="en-US" dirty="0" smtClean="0"/>
            </a:br>
            <a:r>
              <a:rPr sz="4300" err="1" smtClean="0">
                <a:solidFill>
                  <a:schemeClr val="accent1"/>
                </a:solidFill>
              </a:rPr>
              <a:t>VMiniport</a:t>
            </a:r>
            <a:r>
              <a:rPr sz="4300" smtClean="0">
                <a:solidFill>
                  <a:schemeClr val="accent1"/>
                </a:solidFill>
              </a:rPr>
              <a:t> Boot / Crash</a:t>
            </a:r>
            <a:endParaRPr sz="4300">
              <a:solidFill>
                <a:schemeClr val="accent1"/>
              </a:solidFill>
            </a:endParaRPr>
          </a:p>
        </p:txBody>
      </p:sp>
      <p:sp>
        <p:nvSpPr>
          <p:cNvPr id="9229" name="Rectangle 13"/>
          <p:cNvSpPr>
            <a:spLocks noGrp="1" noChangeArrowheads="1"/>
          </p:cNvSpPr>
          <p:nvPr>
            <p:ph idx="1"/>
          </p:nvPr>
        </p:nvSpPr>
        <p:spPr>
          <a:xfrm>
            <a:off x="457200" y="2286001"/>
            <a:ext cx="10056494" cy="4970591"/>
          </a:xfrm>
        </p:spPr>
        <p:txBody>
          <a:bodyPr/>
          <a:lstStyle/>
          <a:p>
            <a:r>
              <a:rPr lang="en-US" dirty="0" err="1" smtClean="0"/>
              <a:t>Crashdump</a:t>
            </a:r>
            <a:r>
              <a:rPr lang="en-US" dirty="0" smtClean="0"/>
              <a:t> Functions for </a:t>
            </a:r>
            <a:r>
              <a:rPr lang="en-US" dirty="0" err="1" smtClean="0"/>
              <a:t>Storport</a:t>
            </a:r>
            <a:r>
              <a:rPr lang="en-US" dirty="0" smtClean="0"/>
              <a:t> are well-known and Long-Standing</a:t>
            </a:r>
          </a:p>
          <a:p>
            <a:r>
              <a:rPr lang="en-US" dirty="0" smtClean="0"/>
              <a:t>Vendor Supplied Int13/EFI/UEFI Methods needed for Booting</a:t>
            </a:r>
          </a:p>
          <a:p>
            <a:r>
              <a:rPr lang="en-US" dirty="0" smtClean="0"/>
              <a:t>HW or Stack Specific Methods for </a:t>
            </a:r>
            <a:r>
              <a:rPr lang="en-US" dirty="0" err="1" smtClean="0"/>
              <a:t>DiskDump</a:t>
            </a:r>
            <a:r>
              <a:rPr lang="en-US" dirty="0" smtClean="0"/>
              <a:t> services Supplied by Vendor</a:t>
            </a:r>
          </a:p>
          <a:p>
            <a:r>
              <a:rPr lang="en-US" dirty="0" smtClean="0"/>
              <a:t>Best Model – Code your Virtual Miniport to your needs; Handle This Your Way</a:t>
            </a: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8" name="Rectangle 12"/>
          <p:cNvSpPr>
            <a:spLocks noGrp="1" noChangeArrowheads="1"/>
          </p:cNvSpPr>
          <p:nvPr>
            <p:ph type="title"/>
          </p:nvPr>
        </p:nvSpPr>
        <p:spPr/>
        <p:txBody>
          <a:bodyPr/>
          <a:lstStyle/>
          <a:p>
            <a:r>
              <a:rPr smtClean="0"/>
              <a:t>Coding For Supportability</a:t>
            </a:r>
            <a:endParaRPr>
              <a:solidFill>
                <a:schemeClr val="accent1"/>
              </a:solidFill>
            </a:endParaRPr>
          </a:p>
        </p:txBody>
      </p:sp>
      <p:sp>
        <p:nvSpPr>
          <p:cNvPr id="9229" name="Rectangle 13"/>
          <p:cNvSpPr>
            <a:spLocks noGrp="1" noChangeArrowheads="1"/>
          </p:cNvSpPr>
          <p:nvPr>
            <p:ph idx="1"/>
          </p:nvPr>
        </p:nvSpPr>
        <p:spPr>
          <a:xfrm>
            <a:off x="459106" y="1697357"/>
            <a:ext cx="10056494" cy="5635902"/>
          </a:xfrm>
        </p:spPr>
        <p:txBody>
          <a:bodyPr/>
          <a:lstStyle/>
          <a:p>
            <a:r>
              <a:rPr lang="en-US" dirty="0" smtClean="0"/>
              <a:t>Correctly Define your PCI Class Code in Firmware, and Bus Type in your INF</a:t>
            </a:r>
          </a:p>
          <a:p>
            <a:r>
              <a:rPr lang="en-US" dirty="0" smtClean="0"/>
              <a:t>4-Part IDs for PnP Always</a:t>
            </a:r>
          </a:p>
          <a:p>
            <a:pPr lvl="1"/>
            <a:r>
              <a:rPr lang="en-US" dirty="0" smtClean="0"/>
              <a:t>Support for 2-Part IDs are Expensive</a:t>
            </a:r>
          </a:p>
          <a:p>
            <a:r>
              <a:rPr lang="en-US" dirty="0" smtClean="0"/>
              <a:t>Don’t assume Structures are Properly Formed – WMI / IOCTLs come from User Mode Applications</a:t>
            </a:r>
          </a:p>
          <a:p>
            <a:r>
              <a:rPr lang="en-US" dirty="0" smtClean="0"/>
              <a:t>Develop WMI Interfaces – In the Field these are Important</a:t>
            </a: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8" name="Rectangle 12"/>
          <p:cNvSpPr>
            <a:spLocks noGrp="1" noChangeArrowheads="1"/>
          </p:cNvSpPr>
          <p:nvPr>
            <p:ph type="title"/>
          </p:nvPr>
        </p:nvSpPr>
        <p:spPr/>
        <p:txBody>
          <a:bodyPr/>
          <a:lstStyle/>
          <a:p>
            <a:r>
              <a:rPr lang="en-US" smtClean="0"/>
              <a:t>Storport Extended Functions</a:t>
            </a:r>
            <a:endParaRPr lang="en-US"/>
          </a:p>
        </p:txBody>
      </p:sp>
      <p:sp>
        <p:nvSpPr>
          <p:cNvPr id="9229" name="Rectangle 13"/>
          <p:cNvSpPr>
            <a:spLocks noGrp="1" noChangeArrowheads="1"/>
          </p:cNvSpPr>
          <p:nvPr>
            <p:ph idx="1"/>
          </p:nvPr>
        </p:nvSpPr>
        <p:spPr>
          <a:xfrm>
            <a:off x="459106" y="1697357"/>
            <a:ext cx="10056494" cy="4846968"/>
          </a:xfrm>
        </p:spPr>
        <p:txBody>
          <a:bodyPr/>
          <a:lstStyle/>
          <a:p>
            <a:r>
              <a:rPr lang="en-US" dirty="0" smtClean="0"/>
              <a:t>Extended Functions exist for HW Miniport developers to Access Kernel Functions</a:t>
            </a:r>
          </a:p>
          <a:p>
            <a:r>
              <a:rPr lang="en-US" dirty="0" smtClean="0"/>
              <a:t>Keeps the Relationship between </a:t>
            </a:r>
            <a:r>
              <a:rPr lang="en-US" dirty="0" err="1" smtClean="0"/>
              <a:t>Storport</a:t>
            </a:r>
            <a:r>
              <a:rPr lang="en-US" dirty="0" smtClean="0"/>
              <a:t>  and Miniport in-tact</a:t>
            </a:r>
          </a:p>
          <a:p>
            <a:r>
              <a:rPr lang="en-US" dirty="0" smtClean="0"/>
              <a:t>Empowers Miniport Developers to focus on only </a:t>
            </a:r>
            <a:r>
              <a:rPr lang="en-US" dirty="0" smtClean="0">
                <a:solidFill>
                  <a:schemeClr val="accent1"/>
                </a:solidFill>
              </a:rPr>
              <a:t>one</a:t>
            </a:r>
            <a:r>
              <a:rPr lang="en-US" dirty="0" smtClean="0"/>
              <a:t> </a:t>
            </a:r>
            <a:r>
              <a:rPr lang="en-US" dirty="0" smtClean="0">
                <a:solidFill>
                  <a:schemeClr val="accent1"/>
                </a:solidFill>
              </a:rPr>
              <a:t>very important Interface</a:t>
            </a:r>
          </a:p>
          <a:p>
            <a:pPr lvl="1"/>
            <a:r>
              <a:rPr lang="en-US" dirty="0" smtClean="0"/>
              <a:t>HW </a:t>
            </a:r>
            <a:r>
              <a:rPr lang="en-US" dirty="0" err="1" smtClean="0"/>
              <a:t>Miniports</a:t>
            </a:r>
            <a:r>
              <a:rPr lang="en-US" dirty="0" smtClean="0"/>
              <a:t> are easier to write, maintain, and extend than Virtual </a:t>
            </a:r>
            <a:r>
              <a:rPr lang="en-US" dirty="0" err="1" smtClean="0"/>
              <a:t>Miniports</a:t>
            </a:r>
            <a:endParaRPr lang="en-US" dirty="0" smtClean="0"/>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lang="en-US" dirty="0" smtClean="0"/>
              <a:t>Storport Architecture</a:t>
            </a:r>
            <a:br>
              <a:rPr lang="en-US" dirty="0" smtClean="0"/>
            </a:br>
            <a:r>
              <a:rPr sz="4300" smtClean="0">
                <a:solidFill>
                  <a:schemeClr val="accent1"/>
                </a:solidFill>
              </a:rPr>
              <a:t>Discussions on performances / targets</a:t>
            </a:r>
            <a:endParaRPr sz="4300">
              <a:solidFill>
                <a:schemeClr val="accent1"/>
              </a:solidFill>
            </a:endParaRPr>
          </a:p>
        </p:txBody>
      </p:sp>
      <p:sp>
        <p:nvSpPr>
          <p:cNvPr id="3" name="Text Placeholder 2"/>
          <p:cNvSpPr>
            <a:spLocks noGrp="1"/>
          </p:cNvSpPr>
          <p:nvPr>
            <p:ph type="body" idx="1"/>
          </p:nvPr>
        </p:nvSpPr>
        <p:spPr>
          <a:xfrm>
            <a:off x="459106" y="2286001"/>
            <a:ext cx="10056494" cy="5347618"/>
          </a:xfrm>
        </p:spPr>
        <p:txBody>
          <a:bodyPr/>
          <a:lstStyle/>
          <a:p>
            <a:r>
              <a:rPr lang="en-US" dirty="0" smtClean="0"/>
              <a:t>Target and LUN Support Expansion</a:t>
            </a:r>
          </a:p>
          <a:p>
            <a:pPr lvl="1"/>
            <a:r>
              <a:rPr lang="en-US" dirty="0" smtClean="0"/>
              <a:t>16-byte CDBs to Larger</a:t>
            </a:r>
          </a:p>
          <a:p>
            <a:pPr lvl="1"/>
            <a:r>
              <a:rPr lang="en-US" dirty="0" smtClean="0"/>
              <a:t>Addressable LUNs past 254</a:t>
            </a:r>
          </a:p>
          <a:p>
            <a:pPr lvl="1"/>
            <a:r>
              <a:rPr lang="en-US" dirty="0" smtClean="0"/>
              <a:t>Addressable Targets Per HBA</a:t>
            </a:r>
          </a:p>
          <a:p>
            <a:r>
              <a:rPr lang="en-US" dirty="0" smtClean="0"/>
              <a:t>Queue Management and I/O</a:t>
            </a:r>
          </a:p>
          <a:p>
            <a:pPr lvl="1"/>
            <a:r>
              <a:rPr lang="en-US" dirty="0" smtClean="0"/>
              <a:t>Total Number of Outstanding Requests</a:t>
            </a:r>
          </a:p>
          <a:p>
            <a:pPr lvl="1"/>
            <a:r>
              <a:rPr lang="en-US" dirty="0" smtClean="0"/>
              <a:t>Total Queue Depth Per HBA, Target, LUN</a:t>
            </a:r>
          </a:p>
          <a:p>
            <a:r>
              <a:rPr lang="en-US" dirty="0" smtClean="0"/>
              <a:t>Enterprise-Class Tunable</a:t>
            </a:r>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Extending Extended Functions</a:t>
            </a:r>
            <a:endParaRPr lang="en-US" dirty="0"/>
          </a:p>
        </p:txBody>
      </p:sp>
      <p:sp>
        <p:nvSpPr>
          <p:cNvPr id="3" name="Text Placeholder 2"/>
          <p:cNvSpPr>
            <a:spLocks noGrp="1"/>
          </p:cNvSpPr>
          <p:nvPr>
            <p:ph type="body" idx="1"/>
          </p:nvPr>
        </p:nvSpPr>
        <p:spPr>
          <a:xfrm>
            <a:off x="459106" y="1697357"/>
            <a:ext cx="10056494" cy="5081904"/>
          </a:xfrm>
        </p:spPr>
        <p:txBody>
          <a:bodyPr/>
          <a:lstStyle/>
          <a:p>
            <a:r>
              <a:rPr lang="en-US" dirty="0" smtClean="0"/>
              <a:t>Numerous Advances in </a:t>
            </a:r>
            <a:br>
              <a:rPr lang="en-US" dirty="0" smtClean="0"/>
            </a:br>
            <a:r>
              <a:rPr lang="en-US" dirty="0" err="1" smtClean="0"/>
              <a:t>ExtFunctions</a:t>
            </a:r>
            <a:r>
              <a:rPr lang="en-US" dirty="0" smtClean="0"/>
              <a:t> – More Coming</a:t>
            </a:r>
          </a:p>
          <a:p>
            <a:r>
              <a:rPr lang="en-US" dirty="0" smtClean="0"/>
              <a:t>MSI-X/NUMA I/O in </a:t>
            </a:r>
            <a:r>
              <a:rPr lang="en-US" dirty="0" err="1" smtClean="0"/>
              <a:t>Storport</a:t>
            </a:r>
            <a:r>
              <a:rPr lang="en-US" dirty="0" smtClean="0"/>
              <a:t> would not be Possible without </a:t>
            </a:r>
            <a:r>
              <a:rPr lang="en-US" dirty="0" err="1" smtClean="0"/>
              <a:t>ExtFunctions</a:t>
            </a:r>
            <a:endParaRPr lang="en-US" dirty="0" smtClean="0"/>
          </a:p>
          <a:p>
            <a:r>
              <a:rPr lang="en-US" dirty="0" smtClean="0"/>
              <a:t>Availability of </a:t>
            </a:r>
            <a:r>
              <a:rPr lang="en-US" dirty="0" err="1" smtClean="0"/>
              <a:t>ExtFunctions</a:t>
            </a:r>
            <a:r>
              <a:rPr lang="en-US" dirty="0" smtClean="0"/>
              <a:t> has Enabled numerous Features</a:t>
            </a:r>
          </a:p>
          <a:p>
            <a:r>
              <a:rPr lang="en-US" dirty="0" smtClean="0"/>
              <a:t>Getting to the Root of Kernel Calls</a:t>
            </a:r>
          </a:p>
          <a:p>
            <a:pPr lvl="1"/>
            <a:r>
              <a:rPr lang="en-US" dirty="0" smtClean="0"/>
              <a:t>Imports to Major Kernel Functions</a:t>
            </a:r>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550927" y="329185"/>
            <a:ext cx="10147553" cy="1595514"/>
          </a:xfrm>
          <a:prstGeom prst="rect">
            <a:avLst/>
          </a:prstGeom>
          <a:noFill/>
          <a:ln w="9525" algn="ctr">
            <a:noFill/>
            <a:miter lim="800000"/>
            <a:headEnd/>
            <a:tailEnd/>
          </a:ln>
        </p:spPr>
        <p:txBody>
          <a:bodyPr vert="horz" wrap="square" lIns="0" tIns="0" rIns="0" bIns="0" numCol="1" anchor="t" anchorCtr="0" compatLnSpc="1">
            <a:prstTxWarp prst="textNoShape">
              <a:avLst/>
            </a:prstTxWarp>
            <a:spAutoFit/>
          </a:bodyPr>
          <a:lstStyle/>
          <a:p>
            <a:pPr defTabSz="1095332" fontAlgn="base">
              <a:lnSpc>
                <a:spcPct val="90000"/>
              </a:lnSpc>
              <a:spcBef>
                <a:spcPct val="0"/>
              </a:spcBef>
              <a:spcAft>
                <a:spcPct val="0"/>
              </a:spcAft>
              <a:defRPr/>
            </a:pPr>
            <a:r>
              <a:rPr lang="en-US" sz="5800" kern="0" spc="-15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cs typeface="Arial" charset="0"/>
              </a:rPr>
              <a:t>Dynamic Hardware Partitioning </a:t>
            </a:r>
            <a:br>
              <a:rPr lang="en-US" sz="5800" kern="0" spc="-15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cs typeface="Arial" charset="0"/>
              </a:rPr>
            </a:br>
            <a:r>
              <a:rPr lang="en-US" sz="5800" kern="0" spc="-15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cs typeface="Arial" charset="0"/>
              </a:rPr>
              <a:t>And Server Device Drivers</a:t>
            </a:r>
            <a:endParaRPr lang="en-US" sz="5800" kern="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cs typeface="Arial" charset="0"/>
            </a:endParaRPr>
          </a:p>
        </p:txBody>
      </p:sp>
      <p:sp>
        <p:nvSpPr>
          <p:cNvPr id="5" name="Content Placeholder 4"/>
          <p:cNvSpPr txBox="1">
            <a:spLocks/>
          </p:cNvSpPr>
          <p:nvPr/>
        </p:nvSpPr>
        <p:spPr bwMode="auto">
          <a:xfrm>
            <a:off x="548640" y="2297393"/>
            <a:ext cx="4937760" cy="475822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defTabSz="1095332" fontAlgn="base">
              <a:lnSpc>
                <a:spcPct val="90000"/>
              </a:lnSpc>
              <a:spcBef>
                <a:spcPts val="1008"/>
              </a:spcBef>
              <a:spcAft>
                <a:spcPct val="0"/>
              </a:spcAft>
              <a:buClr>
                <a:schemeClr val="tx2"/>
              </a:buClr>
              <a:buSzPct val="95000"/>
              <a:defRPr/>
            </a:pPr>
            <a:r>
              <a:rPr lang="en-US" sz="2400" kern="0" dirty="0" smtClean="0">
                <a:solidFill>
                  <a:schemeClr val="tx2"/>
                </a:solidFill>
                <a:effectLst>
                  <a:outerShdw blurRad="38100" dist="38100" dir="2700000" algn="tl">
                    <a:srgbClr val="000000">
                      <a:alpha val="43137"/>
                    </a:srgbClr>
                  </a:outerShdw>
                </a:effectLst>
              </a:rPr>
              <a:t>Server-qualified Drivers must meet  Logo Requirements related to</a:t>
            </a:r>
          </a:p>
          <a:p>
            <a:pPr marL="346710" lvl="1" indent="-346710" defTabSz="1095332" fontAlgn="base">
              <a:lnSpc>
                <a:spcPct val="90000"/>
              </a:lnSpc>
              <a:spcBef>
                <a:spcPts val="840"/>
              </a:spcBef>
              <a:spcAft>
                <a:spcPct val="0"/>
              </a:spcAft>
              <a:buClr>
                <a:schemeClr val="tx2"/>
              </a:buClr>
              <a:buSzPct val="80000"/>
              <a:buBlip>
                <a:blip r:embed="rId3"/>
              </a:buBlip>
              <a:defRPr/>
            </a:pPr>
            <a:r>
              <a:rPr lang="en-US" kern="0" dirty="0" smtClean="0">
                <a:effectLst>
                  <a:outerShdw blurRad="38100" dist="38100" dir="2700000" algn="tl">
                    <a:srgbClr val="000000">
                      <a:alpha val="43137"/>
                    </a:srgbClr>
                  </a:outerShdw>
                </a:effectLst>
              </a:rPr>
              <a:t>Hot Add CPU</a:t>
            </a:r>
          </a:p>
          <a:p>
            <a:pPr marL="346710" lvl="1" indent="-346710" defTabSz="1095332" fontAlgn="base">
              <a:lnSpc>
                <a:spcPct val="90000"/>
              </a:lnSpc>
              <a:spcBef>
                <a:spcPts val="840"/>
              </a:spcBef>
              <a:spcAft>
                <a:spcPct val="0"/>
              </a:spcAft>
              <a:buClr>
                <a:schemeClr val="tx2"/>
              </a:buClr>
              <a:buSzPct val="80000"/>
              <a:buBlip>
                <a:blip r:embed="rId3"/>
              </a:buBlip>
              <a:defRPr/>
            </a:pPr>
            <a:r>
              <a:rPr lang="en-US" kern="0" dirty="0" smtClean="0">
                <a:effectLst>
                  <a:outerShdw blurRad="38100" dist="38100" dir="2700000" algn="tl">
                    <a:srgbClr val="000000">
                      <a:alpha val="43137"/>
                    </a:srgbClr>
                  </a:outerShdw>
                </a:effectLst>
              </a:rPr>
              <a:t>Resource Rebalance</a:t>
            </a:r>
          </a:p>
          <a:p>
            <a:pPr marL="346710" lvl="1" indent="-346710" defTabSz="1095332" fontAlgn="base">
              <a:lnSpc>
                <a:spcPct val="90000"/>
              </a:lnSpc>
              <a:spcBef>
                <a:spcPts val="840"/>
              </a:spcBef>
              <a:spcAft>
                <a:spcPct val="0"/>
              </a:spcAft>
              <a:buClr>
                <a:schemeClr val="tx2"/>
              </a:buClr>
              <a:buSzPct val="80000"/>
              <a:buBlip>
                <a:blip r:embed="rId3"/>
              </a:buBlip>
              <a:defRPr/>
            </a:pPr>
            <a:r>
              <a:rPr lang="en-US" kern="0" dirty="0" smtClean="0">
                <a:effectLst>
                  <a:outerShdw blurRad="38100" dist="38100" dir="2700000" algn="tl">
                    <a:srgbClr val="000000">
                      <a:alpha val="43137"/>
                    </a:srgbClr>
                  </a:outerShdw>
                </a:effectLst>
              </a:rPr>
              <a:t>Hot Replace “Quiescence/Pseudo S4“</a:t>
            </a:r>
          </a:p>
          <a:p>
            <a:pPr marL="342900" indent="-342900" defTabSz="1095332" fontAlgn="base">
              <a:lnSpc>
                <a:spcPct val="90000"/>
              </a:lnSpc>
              <a:spcBef>
                <a:spcPts val="1008"/>
              </a:spcBef>
              <a:spcAft>
                <a:spcPct val="0"/>
              </a:spcAft>
              <a:buClr>
                <a:schemeClr val="tx2"/>
              </a:buClr>
              <a:buSzPct val="95000"/>
              <a:defRPr/>
            </a:pPr>
            <a:r>
              <a:rPr lang="en-US" sz="2400" kern="0" dirty="0" smtClean="0">
                <a:solidFill>
                  <a:schemeClr val="tx2"/>
                </a:solidFill>
                <a:effectLst>
                  <a:outerShdw blurRad="38100" dist="38100" dir="2700000" algn="tl">
                    <a:srgbClr val="000000">
                      <a:alpha val="43137"/>
                    </a:srgbClr>
                  </a:outerShdw>
                </a:effectLst>
              </a:rPr>
              <a:t>Reasons</a:t>
            </a:r>
          </a:p>
          <a:p>
            <a:pPr marL="346710" lvl="1" indent="-346710" defTabSz="1095332" fontAlgn="base">
              <a:lnSpc>
                <a:spcPct val="90000"/>
              </a:lnSpc>
              <a:spcBef>
                <a:spcPts val="840"/>
              </a:spcBef>
              <a:spcAft>
                <a:spcPct val="0"/>
              </a:spcAft>
              <a:buClr>
                <a:schemeClr val="tx2"/>
              </a:buClr>
              <a:buSzPct val="80000"/>
              <a:buBlip>
                <a:blip r:embed="rId3"/>
              </a:buBlip>
              <a:defRPr/>
            </a:pPr>
            <a:r>
              <a:rPr lang="en-US" kern="0" dirty="0" smtClean="0">
                <a:effectLst>
                  <a:outerShdw blurRad="38100" dist="38100" dir="2700000" algn="tl">
                    <a:srgbClr val="000000">
                      <a:alpha val="43137"/>
                    </a:srgbClr>
                  </a:outerShdw>
                </a:effectLst>
              </a:rPr>
              <a:t>Dynamic Hardware Partition-capable  (DHP) systems will become more common</a:t>
            </a:r>
          </a:p>
          <a:p>
            <a:pPr marL="346710" lvl="1" indent="-346710" defTabSz="1095332" fontAlgn="base">
              <a:lnSpc>
                <a:spcPct val="90000"/>
              </a:lnSpc>
              <a:spcBef>
                <a:spcPts val="840"/>
              </a:spcBef>
              <a:spcAft>
                <a:spcPct val="0"/>
              </a:spcAft>
              <a:buClr>
                <a:schemeClr val="tx2"/>
              </a:buClr>
              <a:buSzPct val="80000"/>
              <a:buBlip>
                <a:blip r:embed="rId3"/>
              </a:buBlip>
              <a:defRPr/>
            </a:pPr>
            <a:r>
              <a:rPr lang="en-US" kern="0" dirty="0" smtClean="0">
                <a:effectLst>
                  <a:outerShdw blurRad="38100" dist="38100" dir="2700000" algn="tl">
                    <a:srgbClr val="000000">
                      <a:alpha val="43137"/>
                    </a:srgbClr>
                  </a:outerShdw>
                </a:effectLst>
              </a:rPr>
              <a:t>Customer may add arbitrary devices to those systems</a:t>
            </a:r>
          </a:p>
          <a:p>
            <a:pPr marL="346710" lvl="1" indent="-346710" defTabSz="1095332" fontAlgn="base">
              <a:lnSpc>
                <a:spcPct val="90000"/>
              </a:lnSpc>
              <a:spcBef>
                <a:spcPts val="840"/>
              </a:spcBef>
              <a:spcAft>
                <a:spcPct val="0"/>
              </a:spcAft>
              <a:buClr>
                <a:schemeClr val="tx2"/>
              </a:buClr>
              <a:buSzPct val="80000"/>
              <a:buBlip>
                <a:blip r:embed="rId3"/>
              </a:buBlip>
              <a:defRPr/>
            </a:pPr>
            <a:r>
              <a:rPr lang="en-US" kern="0" dirty="0" smtClean="0">
                <a:effectLst>
                  <a:outerShdw blurRad="38100" dist="38100" dir="2700000" algn="tl">
                    <a:srgbClr val="000000">
                      <a:alpha val="43137"/>
                    </a:srgbClr>
                  </a:outerShdw>
                </a:effectLst>
              </a:rPr>
              <a:t>This is functionality all drivers should have in any case</a:t>
            </a:r>
          </a:p>
        </p:txBody>
      </p:sp>
      <p:sp>
        <p:nvSpPr>
          <p:cNvPr id="6" name="Content Placeholder 5"/>
          <p:cNvSpPr txBox="1">
            <a:spLocks/>
          </p:cNvSpPr>
          <p:nvPr/>
        </p:nvSpPr>
        <p:spPr>
          <a:xfrm>
            <a:off x="5669280" y="2297393"/>
            <a:ext cx="4390528" cy="5566447"/>
          </a:xfrm>
          <a:prstGeom prst="rect">
            <a:avLst/>
          </a:prstGeom>
        </p:spPr>
        <p:txBody>
          <a:bodyPr lIns="109728" tIns="54864" rIns="109728" bIns="54864"/>
          <a:lstStyle/>
          <a:p>
            <a:pPr marL="342900" indent="-342900" defTabSz="1095332" fontAlgn="base">
              <a:lnSpc>
                <a:spcPct val="90000"/>
              </a:lnSpc>
              <a:spcBef>
                <a:spcPts val="1008"/>
              </a:spcBef>
              <a:spcAft>
                <a:spcPct val="0"/>
              </a:spcAft>
              <a:buClr>
                <a:schemeClr val="tx2"/>
              </a:buClr>
              <a:buSzPct val="95000"/>
              <a:buBlip>
                <a:blip r:embed="rId4"/>
              </a:buBlip>
              <a:defRPr/>
            </a:pPr>
            <a:r>
              <a:rPr lang="en-US" sz="2400" kern="0" dirty="0" smtClean="0">
                <a:effectLst>
                  <a:outerShdw blurRad="38100" dist="38100" dir="2700000" algn="tl">
                    <a:srgbClr val="000000">
                      <a:alpha val="43137"/>
                    </a:srgbClr>
                  </a:outerShdw>
                </a:effectLst>
              </a:rPr>
              <a:t>Server-qualified Drivers must pass these Logo Tests</a:t>
            </a:r>
          </a:p>
          <a:p>
            <a:pPr marL="613410" lvl="1" indent="-270510" defTabSz="1095332" fontAlgn="base">
              <a:lnSpc>
                <a:spcPct val="90000"/>
              </a:lnSpc>
              <a:spcBef>
                <a:spcPts val="840"/>
              </a:spcBef>
              <a:spcAft>
                <a:spcPct val="0"/>
              </a:spcAft>
              <a:buClr>
                <a:schemeClr val="tx2"/>
              </a:buClr>
              <a:buSzPct val="80000"/>
              <a:buBlip>
                <a:blip r:embed="rId3"/>
              </a:buBlip>
              <a:defRPr/>
            </a:pPr>
            <a:r>
              <a:rPr lang="en-US" kern="0" dirty="0" smtClean="0">
                <a:effectLst>
                  <a:outerShdw blurRad="38100" dist="38100" dir="2700000" algn="tl">
                    <a:srgbClr val="000000">
                      <a:alpha val="43137"/>
                    </a:srgbClr>
                  </a:outerShdw>
                </a:effectLst>
              </a:rPr>
              <a:t>DHP Tests </a:t>
            </a:r>
          </a:p>
          <a:p>
            <a:pPr marL="897256" lvl="2" indent="-283846" defTabSz="1095332" fontAlgn="base">
              <a:lnSpc>
                <a:spcPct val="90000"/>
              </a:lnSpc>
              <a:spcBef>
                <a:spcPts val="756"/>
              </a:spcBef>
              <a:spcAft>
                <a:spcPct val="0"/>
              </a:spcAft>
              <a:buClr>
                <a:schemeClr val="tx2"/>
              </a:buClr>
              <a:buSzPct val="80000"/>
              <a:buBlip>
                <a:blip r:embed="rId3"/>
              </a:buBlip>
              <a:defRPr/>
            </a:pPr>
            <a:r>
              <a:rPr lang="en-US" sz="1900" kern="0" dirty="0" smtClean="0">
                <a:effectLst>
                  <a:outerShdw blurRad="38100" dist="38100" dir="2700000" algn="tl">
                    <a:srgbClr val="000000">
                      <a:alpha val="43137"/>
                    </a:srgbClr>
                  </a:outerShdw>
                </a:effectLst>
              </a:rPr>
              <a:t>Hot Add CPU</a:t>
            </a:r>
          </a:p>
          <a:p>
            <a:pPr marL="897256" lvl="2" indent="-283846" defTabSz="1095332" fontAlgn="base">
              <a:lnSpc>
                <a:spcPct val="90000"/>
              </a:lnSpc>
              <a:spcBef>
                <a:spcPts val="756"/>
              </a:spcBef>
              <a:spcAft>
                <a:spcPct val="0"/>
              </a:spcAft>
              <a:buClr>
                <a:schemeClr val="tx2"/>
              </a:buClr>
              <a:buSzPct val="80000"/>
              <a:buBlip>
                <a:blip r:embed="rId3"/>
              </a:buBlip>
              <a:defRPr/>
            </a:pPr>
            <a:r>
              <a:rPr lang="en-US" sz="1900" kern="0" dirty="0" smtClean="0">
                <a:effectLst>
                  <a:outerShdw blurRad="38100" dist="38100" dir="2700000" algn="tl">
                    <a:srgbClr val="000000">
                      <a:alpha val="43137"/>
                    </a:srgbClr>
                  </a:outerShdw>
                </a:effectLst>
              </a:rPr>
              <a:t>Hot Add RAM</a:t>
            </a:r>
          </a:p>
          <a:p>
            <a:pPr marL="897256" lvl="2" indent="-283846" defTabSz="1095332" fontAlgn="base">
              <a:lnSpc>
                <a:spcPct val="90000"/>
              </a:lnSpc>
              <a:spcBef>
                <a:spcPts val="756"/>
              </a:spcBef>
              <a:spcAft>
                <a:spcPct val="0"/>
              </a:spcAft>
              <a:buClr>
                <a:schemeClr val="tx2"/>
              </a:buClr>
              <a:buSzPct val="80000"/>
              <a:buBlip>
                <a:blip r:embed="rId3"/>
              </a:buBlip>
              <a:defRPr/>
            </a:pPr>
            <a:r>
              <a:rPr lang="en-US" sz="1900" kern="0" dirty="0" smtClean="0">
                <a:effectLst>
                  <a:outerShdw blurRad="38100" dist="38100" dir="2700000" algn="tl">
                    <a:srgbClr val="000000">
                      <a:alpha val="43137"/>
                    </a:srgbClr>
                  </a:outerShdw>
                </a:effectLst>
              </a:rPr>
              <a:t>Hot Replace CPU</a:t>
            </a:r>
          </a:p>
          <a:p>
            <a:pPr marL="897256" lvl="2" indent="-283846" defTabSz="1095332" fontAlgn="base">
              <a:lnSpc>
                <a:spcPct val="90000"/>
              </a:lnSpc>
              <a:spcBef>
                <a:spcPts val="756"/>
              </a:spcBef>
              <a:spcAft>
                <a:spcPct val="0"/>
              </a:spcAft>
              <a:buClr>
                <a:schemeClr val="tx2"/>
              </a:buClr>
              <a:buSzPct val="80000"/>
              <a:buBlip>
                <a:blip r:embed="rId3"/>
              </a:buBlip>
              <a:defRPr/>
            </a:pPr>
            <a:r>
              <a:rPr lang="en-US" sz="1900" kern="0" dirty="0" smtClean="0">
                <a:effectLst>
                  <a:outerShdw blurRad="38100" dist="38100" dir="2700000" algn="tl">
                    <a:srgbClr val="000000">
                      <a:alpha val="43137"/>
                    </a:srgbClr>
                  </a:outerShdw>
                </a:effectLst>
              </a:rPr>
              <a:t>Hot Replace RAM</a:t>
            </a:r>
          </a:p>
          <a:p>
            <a:pPr marL="342900" lvl="1" indent="-342900" defTabSz="1095332" fontAlgn="base">
              <a:lnSpc>
                <a:spcPct val="90000"/>
              </a:lnSpc>
              <a:spcBef>
                <a:spcPts val="1008"/>
              </a:spcBef>
              <a:spcAft>
                <a:spcPct val="0"/>
              </a:spcAft>
              <a:buClr>
                <a:schemeClr val="tx2"/>
              </a:buClr>
              <a:buSzPct val="95000"/>
              <a:buBlip>
                <a:blip r:embed="rId4"/>
              </a:buBlip>
              <a:defRPr/>
            </a:pPr>
            <a:r>
              <a:rPr lang="en-US" kern="0" dirty="0" smtClean="0">
                <a:effectLst>
                  <a:outerShdw blurRad="38100" dist="38100" dir="2700000" algn="tl">
                    <a:srgbClr val="000000">
                      <a:alpha val="43137"/>
                    </a:srgbClr>
                  </a:outerShdw>
                </a:effectLst>
              </a:rPr>
              <a:t>Must test with Windows Server Longhorn “Datacenter”, not Windows Vista</a:t>
            </a:r>
          </a:p>
          <a:p>
            <a:pPr marL="342900" lvl="1" indent="-342900" defTabSz="1095332" fontAlgn="base">
              <a:lnSpc>
                <a:spcPct val="90000"/>
              </a:lnSpc>
              <a:spcBef>
                <a:spcPts val="1008"/>
              </a:spcBef>
              <a:spcAft>
                <a:spcPct val="0"/>
              </a:spcAft>
              <a:buClr>
                <a:schemeClr val="tx2"/>
              </a:buClr>
              <a:buSzPct val="95000"/>
              <a:buBlip>
                <a:blip r:embed="rId4"/>
              </a:buBlip>
              <a:defRPr/>
            </a:pPr>
            <a:r>
              <a:rPr lang="en-US" kern="0" dirty="0" smtClean="0">
                <a:effectLst>
                  <a:outerShdw blurRad="38100" dist="38100" dir="2700000" algn="tl">
                    <a:srgbClr val="000000">
                      <a:alpha val="43137"/>
                    </a:srgbClr>
                  </a:outerShdw>
                </a:effectLst>
              </a:rPr>
              <a:t>4 Core, 1GB system required</a:t>
            </a:r>
          </a:p>
          <a:p>
            <a:pPr marL="342900" lvl="1" indent="-342900" defTabSz="1095332" fontAlgn="base">
              <a:lnSpc>
                <a:spcPct val="90000"/>
              </a:lnSpc>
              <a:spcBef>
                <a:spcPts val="1008"/>
              </a:spcBef>
              <a:spcAft>
                <a:spcPct val="0"/>
              </a:spcAft>
              <a:buClr>
                <a:schemeClr val="tx2"/>
              </a:buClr>
              <a:buSzPct val="95000"/>
              <a:buBlip>
                <a:blip r:embed="rId4"/>
              </a:buBlip>
              <a:defRPr/>
            </a:pPr>
            <a:r>
              <a:rPr lang="en-US" kern="0" dirty="0" smtClean="0">
                <a:effectLst>
                  <a:outerShdw blurRad="38100" dist="38100" dir="2700000" algn="tl">
                    <a:srgbClr val="000000">
                      <a:alpha val="43137"/>
                    </a:srgbClr>
                  </a:outerShdw>
                </a:effectLst>
              </a:rPr>
              <a:t>Simulator provided, an actual </a:t>
            </a:r>
            <a:r>
              <a:rPr lang="en-US" kern="0" dirty="0" err="1" smtClean="0">
                <a:effectLst>
                  <a:outerShdw blurRad="38100" dist="38100" dir="2700000" algn="tl">
                    <a:srgbClr val="000000">
                      <a:alpha val="43137"/>
                    </a:srgbClr>
                  </a:outerShdw>
                </a:effectLst>
              </a:rPr>
              <a:t>partitionable</a:t>
            </a:r>
            <a:r>
              <a:rPr lang="en-US" kern="0" dirty="0" smtClean="0">
                <a:effectLst>
                  <a:outerShdw blurRad="38100" dist="38100" dir="2700000" algn="tl">
                    <a:srgbClr val="000000">
                      <a:alpha val="43137"/>
                    </a:srgbClr>
                  </a:outerShdw>
                </a:effectLst>
              </a:rPr>
              <a:t> system </a:t>
            </a:r>
            <a:r>
              <a:rPr lang="en-US" kern="0" dirty="0" smtClean="0">
                <a:solidFill>
                  <a:schemeClr val="accent6"/>
                </a:solidFill>
                <a:effectLst>
                  <a:outerShdw blurRad="38100" dist="38100" dir="2700000" algn="tl">
                    <a:srgbClr val="000000">
                      <a:alpha val="43137"/>
                    </a:srgbClr>
                  </a:outerShdw>
                </a:effectLst>
              </a:rPr>
              <a:t>not</a:t>
            </a:r>
            <a:r>
              <a:rPr lang="en-US" kern="0" dirty="0" smtClean="0">
                <a:effectLst>
                  <a:outerShdw blurRad="38100" dist="38100" dir="2700000" algn="tl">
                    <a:srgbClr val="000000">
                      <a:alpha val="43137"/>
                    </a:srgbClr>
                  </a:outerShdw>
                </a:effectLst>
              </a:rPr>
              <a:t> required</a:t>
            </a: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8" name="Rectangle 12"/>
          <p:cNvSpPr>
            <a:spLocks noGrp="1" noChangeArrowheads="1"/>
          </p:cNvSpPr>
          <p:nvPr>
            <p:ph type="title"/>
          </p:nvPr>
        </p:nvSpPr>
        <p:spPr/>
        <p:txBody>
          <a:bodyPr/>
          <a:lstStyle/>
          <a:p>
            <a:r>
              <a:rPr lang="en-US" dirty="0" smtClean="0"/>
              <a:t>Session Agenda</a:t>
            </a:r>
            <a:endParaRPr lang="en-US" dirty="0"/>
          </a:p>
        </p:txBody>
      </p:sp>
      <p:sp>
        <p:nvSpPr>
          <p:cNvPr id="9229" name="Rectangle 13"/>
          <p:cNvSpPr>
            <a:spLocks noGrp="1" noChangeArrowheads="1"/>
          </p:cNvSpPr>
          <p:nvPr>
            <p:ph idx="1"/>
          </p:nvPr>
        </p:nvSpPr>
        <p:spPr>
          <a:xfrm>
            <a:off x="459106" y="1697357"/>
            <a:ext cx="10056494" cy="4955203"/>
          </a:xfrm>
        </p:spPr>
        <p:txBody>
          <a:bodyPr/>
          <a:lstStyle/>
          <a:p>
            <a:r>
              <a:rPr lang="en-US" smtClean="0"/>
              <a:t>Port Driver Status</a:t>
            </a:r>
          </a:p>
          <a:p>
            <a:r>
              <a:rPr lang="en-US" smtClean="0"/>
              <a:t>iSCSIPrt and Storport</a:t>
            </a:r>
          </a:p>
          <a:p>
            <a:r>
              <a:rPr lang="en-US" smtClean="0"/>
              <a:t>Port Driver Advances</a:t>
            </a:r>
          </a:p>
          <a:p>
            <a:r>
              <a:rPr lang="en-US" smtClean="0"/>
              <a:t>Storport Virtual Miniport Support</a:t>
            </a:r>
          </a:p>
          <a:p>
            <a:r>
              <a:rPr lang="en-US" smtClean="0"/>
              <a:t>Storport Miniport Best Practices</a:t>
            </a:r>
          </a:p>
          <a:p>
            <a:r>
              <a:rPr lang="en-US" smtClean="0"/>
              <a:t>Storport Architecture / SW RAID</a:t>
            </a:r>
          </a:p>
          <a:p>
            <a:r>
              <a:rPr lang="en-US" smtClean="0"/>
              <a:t>Call to Action</a:t>
            </a:r>
            <a:endParaRPr lang="en-US" dirty="0" smtClean="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p:txBody>
          <a:bodyPr/>
          <a:lstStyle/>
          <a:p>
            <a:r>
              <a:rPr lang="en-US" smtClean="0"/>
              <a:t>Call To Action</a:t>
            </a:r>
            <a:endParaRPr lang="en-US" dirty="0"/>
          </a:p>
        </p:txBody>
      </p:sp>
      <p:sp>
        <p:nvSpPr>
          <p:cNvPr id="243715" name="Rectangle 3"/>
          <p:cNvSpPr>
            <a:spLocks noGrp="1" noChangeArrowheads="1"/>
          </p:cNvSpPr>
          <p:nvPr>
            <p:ph idx="1"/>
          </p:nvPr>
        </p:nvSpPr>
        <p:spPr>
          <a:xfrm>
            <a:off x="459106" y="1697357"/>
            <a:ext cx="10056494" cy="5245744"/>
          </a:xfrm>
        </p:spPr>
        <p:txBody>
          <a:bodyPr/>
          <a:lstStyle/>
          <a:p>
            <a:r>
              <a:rPr lang="en-US" dirty="0" smtClean="0"/>
              <a:t>Plan for </a:t>
            </a:r>
            <a:r>
              <a:rPr lang="en-US" dirty="0" err="1" smtClean="0"/>
              <a:t>Storport</a:t>
            </a:r>
            <a:r>
              <a:rPr lang="en-US" dirty="0" smtClean="0"/>
              <a:t>/</a:t>
            </a:r>
            <a:r>
              <a:rPr lang="en-US" dirty="0" err="1" smtClean="0"/>
              <a:t>ATAPort</a:t>
            </a:r>
            <a:r>
              <a:rPr lang="en-US" dirty="0" smtClean="0"/>
              <a:t> Lifecycle </a:t>
            </a:r>
          </a:p>
          <a:p>
            <a:r>
              <a:rPr lang="en-US" dirty="0" smtClean="0"/>
              <a:t>Get Virtual Miniport Development Started</a:t>
            </a:r>
          </a:p>
          <a:p>
            <a:pPr lvl="1"/>
            <a:r>
              <a:rPr lang="en-US" dirty="0" smtClean="0"/>
              <a:t>Consider Design Requirements</a:t>
            </a:r>
          </a:p>
          <a:p>
            <a:r>
              <a:rPr lang="en-US" dirty="0" smtClean="0"/>
              <a:t>If Your device Boots, Support your Customer with in-the-box Drivers</a:t>
            </a:r>
          </a:p>
          <a:p>
            <a:r>
              <a:rPr lang="en-US" dirty="0" smtClean="0"/>
              <a:t>Plan on Extended Function and Kernel Call WHQL Requirements</a:t>
            </a:r>
          </a:p>
          <a:p>
            <a:r>
              <a:rPr lang="en-US" dirty="0" smtClean="0"/>
              <a:t>Use MSI-X for Windows Server Longhorn </a:t>
            </a:r>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r>
              <a:rPr lang="en-US" dirty="0" smtClean="0"/>
              <a:t>Additional Resources</a:t>
            </a:r>
            <a:endParaRPr lang="en-US" dirty="0"/>
          </a:p>
        </p:txBody>
      </p:sp>
      <p:sp>
        <p:nvSpPr>
          <p:cNvPr id="242691" name="Rectangle 3"/>
          <p:cNvSpPr>
            <a:spLocks noGrp="1" noChangeArrowheads="1"/>
          </p:cNvSpPr>
          <p:nvPr>
            <p:ph idx="1"/>
          </p:nvPr>
        </p:nvSpPr>
        <p:spPr>
          <a:xfrm>
            <a:off x="457200" y="1659359"/>
            <a:ext cx="10515600" cy="5302990"/>
          </a:xfrm>
        </p:spPr>
        <p:txBody>
          <a:bodyPr/>
          <a:lstStyle/>
          <a:p>
            <a:pPr marL="272416" indent="-272416">
              <a:spcBef>
                <a:spcPts val="756"/>
              </a:spcBef>
            </a:pPr>
            <a:r>
              <a:rPr lang="en-US" sz="2200" dirty="0" smtClean="0"/>
              <a:t>Web Resources</a:t>
            </a:r>
          </a:p>
          <a:p>
            <a:pPr marL="689610" lvl="1" indent="-281940">
              <a:spcBef>
                <a:spcPts val="672"/>
              </a:spcBef>
            </a:pPr>
            <a:r>
              <a:rPr lang="en-US" sz="1900" dirty="0" smtClean="0"/>
              <a:t>Storport Driver Routines:  </a:t>
            </a:r>
            <a:r>
              <a:rPr lang="en-US" sz="1900" dirty="0" smtClean="0">
                <a:hlinkClick r:id="rId3"/>
              </a:rPr>
              <a:t>http://msdn2.microsoft.com/en-us/library/ms807277.aspx</a:t>
            </a:r>
            <a:endParaRPr lang="en-US" sz="1900" dirty="0" smtClean="0"/>
          </a:p>
          <a:p>
            <a:pPr marL="689610" lvl="1" indent="-281940">
              <a:spcBef>
                <a:spcPts val="672"/>
              </a:spcBef>
            </a:pPr>
            <a:r>
              <a:rPr lang="en-US" sz="1900" dirty="0" smtClean="0"/>
              <a:t>Whitepapers:  </a:t>
            </a:r>
            <a:r>
              <a:rPr lang="en-US" sz="1900" dirty="0" smtClean="0">
                <a:hlinkClick r:id="rId4"/>
              </a:rPr>
              <a:t>http://www.microsoft.com/whdc/device/storage/RAID_design.mspx</a:t>
            </a:r>
            <a:endParaRPr lang="en-US" sz="1900" dirty="0" smtClean="0"/>
          </a:p>
          <a:p>
            <a:pPr marL="689610" lvl="1" indent="-281940">
              <a:spcBef>
                <a:spcPts val="672"/>
              </a:spcBef>
            </a:pPr>
            <a:r>
              <a:rPr lang="en-US" sz="1900" dirty="0" smtClean="0"/>
              <a:t>OSR’s Details on </a:t>
            </a:r>
            <a:r>
              <a:rPr lang="en-US" sz="1900" dirty="0" err="1" smtClean="0"/>
              <a:t>Storport</a:t>
            </a:r>
            <a:r>
              <a:rPr lang="en-US" sz="1900" dirty="0" smtClean="0"/>
              <a:t>:  </a:t>
            </a:r>
            <a:r>
              <a:rPr lang="en-US" sz="1900" dirty="0" smtClean="0">
                <a:hlinkClick r:id="rId5"/>
              </a:rPr>
              <a:t>http://www.osronline.com/ddkx/storage/k301_15f6.htm</a:t>
            </a:r>
            <a:endParaRPr lang="en-US" sz="1900" dirty="0" smtClean="0"/>
          </a:p>
          <a:p>
            <a:pPr marL="689610" lvl="1" indent="-281940">
              <a:spcBef>
                <a:spcPts val="672"/>
              </a:spcBef>
            </a:pPr>
            <a:r>
              <a:rPr lang="en-US" sz="1900" dirty="0" smtClean="0"/>
              <a:t>Other Resources:  </a:t>
            </a:r>
            <a:r>
              <a:rPr lang="en-US" sz="1900" dirty="0" smtClean="0">
                <a:hlinkClick r:id="rId6"/>
              </a:rPr>
              <a:t>http://www.microsoft.com/whdc/winlogo/WLP30.mspx</a:t>
            </a:r>
            <a:r>
              <a:rPr lang="en-US" sz="1900" dirty="0" smtClean="0"/>
              <a:t>  </a:t>
            </a:r>
          </a:p>
          <a:p>
            <a:pPr marL="689610" lvl="1" indent="-281940">
              <a:spcBef>
                <a:spcPts val="672"/>
              </a:spcBef>
            </a:pPr>
            <a:r>
              <a:rPr lang="en-US" sz="1900" dirty="0" smtClean="0"/>
              <a:t>Other Resources:  </a:t>
            </a:r>
            <a:r>
              <a:rPr lang="en-US" sz="1900" dirty="0" smtClean="0">
                <a:hlinkClick r:id="rId7"/>
              </a:rPr>
              <a:t>http://www.microsoft.com/whdc/system/platform/server/dhp.mspx</a:t>
            </a:r>
            <a:r>
              <a:rPr lang="en-US" sz="1900" dirty="0" smtClean="0"/>
              <a:t> </a:t>
            </a:r>
          </a:p>
          <a:p>
            <a:pPr marL="272416" indent="-272416">
              <a:spcBef>
                <a:spcPts val="756"/>
              </a:spcBef>
            </a:pPr>
            <a:r>
              <a:rPr lang="en-US" sz="2200" dirty="0" smtClean="0"/>
              <a:t>Related Sessions</a:t>
            </a:r>
          </a:p>
          <a:p>
            <a:pPr marL="689610" lvl="1" indent="-281940">
              <a:spcBef>
                <a:spcPts val="672"/>
              </a:spcBef>
            </a:pPr>
            <a:r>
              <a:rPr lang="en-US" sz="1900" dirty="0" smtClean="0"/>
              <a:t>Storage Port Driver:  Best Practices (WNS-C474), Tuesday 4:30 PM – 5:30 PM</a:t>
            </a:r>
          </a:p>
          <a:p>
            <a:pPr marL="689610" lvl="1" indent="-281940">
              <a:spcBef>
                <a:spcPts val="672"/>
              </a:spcBef>
            </a:pPr>
            <a:r>
              <a:rPr lang="en-US" sz="1900" dirty="0" smtClean="0"/>
              <a:t>NUMA I/O Optimizations (SRV-T332) Thursday 8:30 AM – 9:30 AM</a:t>
            </a:r>
          </a:p>
          <a:p>
            <a:pPr marL="689610" lvl="1" indent="-281940">
              <a:spcBef>
                <a:spcPts val="672"/>
              </a:spcBef>
            </a:pPr>
            <a:r>
              <a:rPr lang="en-US" sz="1900" dirty="0" smtClean="0"/>
              <a:t>NUMA I/O and Storport:   Discussion (SRV-C509) Thursday 9:45 AM – 10:45 AM</a:t>
            </a:r>
          </a:p>
          <a:p>
            <a:pPr marL="689610" lvl="1" indent="-281940">
              <a:spcBef>
                <a:spcPts val="672"/>
              </a:spcBef>
            </a:pPr>
            <a:r>
              <a:rPr lang="en-US" sz="1900" dirty="0" smtClean="0"/>
              <a:t>NPIV SAN Integration (SRV-T320) Thursday 1:15 PM – 2:15 PM</a:t>
            </a:r>
          </a:p>
          <a:p>
            <a:pPr marL="689610" lvl="1" indent="-281940">
              <a:spcBef>
                <a:spcPts val="672"/>
              </a:spcBef>
            </a:pPr>
            <a:r>
              <a:rPr lang="en-US" sz="1900" dirty="0" smtClean="0"/>
              <a:t>iSCSI and the Enterprise (SRV-C333) Thursday  8:30 AM – 9:30 AM</a:t>
            </a:r>
          </a:p>
          <a:p>
            <a:pPr marL="689610" lvl="1" indent="-281940">
              <a:spcBef>
                <a:spcPts val="672"/>
              </a:spcBef>
            </a:pPr>
            <a:r>
              <a:rPr lang="en-US" sz="1900" dirty="0" smtClean="0"/>
              <a:t>Windows Server Longhorn (SVR-T324)	</a:t>
            </a:r>
          </a:p>
          <a:p>
            <a:pPr marL="689610" lvl="1" indent="-281940">
              <a:spcBef>
                <a:spcPts val="672"/>
              </a:spcBef>
            </a:pPr>
            <a:r>
              <a:rPr lang="en-US" sz="1900" dirty="0" smtClean="0"/>
              <a:t>Dynamic Partition:  Windows Server (SVR-T325)</a:t>
            </a:r>
          </a:p>
          <a:p>
            <a:pPr marL="272416" indent="-272416">
              <a:spcBef>
                <a:spcPts val="756"/>
              </a:spcBef>
            </a:pPr>
            <a:r>
              <a:rPr lang="en-US" sz="2200" dirty="0" smtClean="0"/>
              <a:t>Bob Griswold – PM for Core Storage/</a:t>
            </a:r>
            <a:r>
              <a:rPr lang="en-US" sz="2200" dirty="0" err="1" smtClean="0"/>
              <a:t>Storport</a:t>
            </a:r>
            <a:endParaRPr lang="en-US" sz="2000" dirty="0" smtClean="0"/>
          </a:p>
        </p:txBody>
      </p:sp>
      <p:sp>
        <p:nvSpPr>
          <p:cNvPr id="6" name="TextBox 5"/>
          <p:cNvSpPr txBox="1"/>
          <p:nvPr/>
        </p:nvSpPr>
        <p:spPr>
          <a:xfrm>
            <a:off x="753534" y="7064022"/>
            <a:ext cx="3101170" cy="415498"/>
          </a:xfrm>
          <a:prstGeom prst="rect">
            <a:avLst/>
          </a:prstGeom>
        </p:spPr>
        <p:style>
          <a:lnRef idx="1">
            <a:schemeClr val="dk1"/>
          </a:lnRef>
          <a:fillRef idx="3">
            <a:schemeClr val="dk1"/>
          </a:fillRef>
          <a:effectRef idx="2">
            <a:schemeClr val="dk1"/>
          </a:effectRef>
          <a:fontRef idx="minor">
            <a:schemeClr val="lt1"/>
          </a:fontRef>
        </p:style>
        <p:txBody>
          <a:bodyPr wrap="none" lIns="109728" tIns="54864" rIns="109728" bIns="54864" rtlCol="0">
            <a:spAutoFit/>
          </a:bodyPr>
          <a:lstStyle/>
          <a:p>
            <a:pPr marL="272416" indent="-272416" defTabSz="1095332" fontAlgn="base">
              <a:lnSpc>
                <a:spcPct val="90000"/>
              </a:lnSpc>
              <a:spcBef>
                <a:spcPts val="756"/>
              </a:spcBef>
              <a:spcAft>
                <a:spcPct val="0"/>
              </a:spcAft>
              <a:buClr>
                <a:schemeClr val="tx2"/>
              </a:buClr>
              <a:buSzPct val="95000"/>
            </a:pPr>
            <a:r>
              <a:rPr lang="en-US" dirty="0" err="1" smtClean="0">
                <a:effectLst>
                  <a:outerShdw blurRad="38100" dist="38100" dir="2700000" algn="tl">
                    <a:srgbClr val="000000">
                      <a:alpha val="43137"/>
                    </a:srgbClr>
                  </a:outerShdw>
                </a:effectLst>
              </a:rPr>
              <a:t>rogris</a:t>
            </a:r>
            <a:r>
              <a:rPr lang="en-US" dirty="0" smtClean="0">
                <a:effectLst>
                  <a:outerShdw blurRad="38100" dist="38100" dir="2700000" algn="tl">
                    <a:srgbClr val="000000">
                      <a:alpha val="43137"/>
                    </a:srgbClr>
                  </a:outerShdw>
                </a:effectLst>
              </a:rPr>
              <a:t> @ microsoft.com</a:t>
            </a:r>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2" descr="Microsoft logo and tagline"/>
          <p:cNvPicPr>
            <a:picLocks noChangeAspect="1" noChangeArrowheads="1"/>
          </p:cNvPicPr>
          <p:nvPr/>
        </p:nvPicPr>
        <p:blipFill>
          <a:blip r:embed="rId3"/>
          <a:srcRect/>
          <a:stretch>
            <a:fillRect/>
          </a:stretch>
        </p:blipFill>
        <p:spPr bwMode="black">
          <a:xfrm>
            <a:off x="1922466" y="3344866"/>
            <a:ext cx="7127875" cy="1539875"/>
          </a:xfrm>
          <a:prstGeom prst="rect">
            <a:avLst/>
          </a:prstGeom>
          <a:noFill/>
        </p:spPr>
      </p:pic>
      <p:sp>
        <p:nvSpPr>
          <p:cNvPr id="5" name="Text Box 3"/>
          <p:cNvSpPr txBox="1">
            <a:spLocks noChangeArrowheads="1"/>
          </p:cNvSpPr>
          <p:nvPr/>
        </p:nvSpPr>
        <p:spPr bwMode="blackWhite">
          <a:xfrm>
            <a:off x="457200" y="7112029"/>
            <a:ext cx="10058400" cy="603218"/>
          </a:xfrm>
          <a:prstGeom prst="rect">
            <a:avLst/>
          </a:prstGeom>
          <a:noFill/>
          <a:ln w="12700">
            <a:noFill/>
            <a:miter lim="800000"/>
            <a:headEnd type="none" w="sm" len="sm"/>
            <a:tailEnd type="none" w="sm" len="sm"/>
          </a:ln>
          <a:effectLst/>
        </p:spPr>
        <p:txBody>
          <a:bodyPr vert="horz" wrap="square" lIns="109700" tIns="54852" rIns="109700" bIns="54852" numCol="1" anchor="t" anchorCtr="0" compatLnSpc="1">
            <a:prstTxWarp prst="textNoShape">
              <a:avLst/>
            </a:prstTxWarp>
            <a:spAutoFit/>
          </a:bodyPr>
          <a:lstStyle/>
          <a:p>
            <a:pPr algn="ctr" defTabSz="1096832" eaLnBrk="0" hangingPunct="0"/>
            <a:r>
              <a:rPr lang="en-US" sz="800" dirty="0">
                <a:solidFill>
                  <a:schemeClr val="tx2"/>
                </a:solidFill>
                <a:latin typeface="Segoe" pitchFamily="34" charset="0"/>
                <a:cs typeface="Arial" charset="0"/>
              </a:rPr>
              <a:t>© 2007 Microsoft Corporation. All rights reserved. Microsoft, Windows, Windows Vista and other product names are or may be registered trademarks and/or trademarks in the U.S. and/or other countries.</a:t>
            </a:r>
          </a:p>
          <a:p>
            <a:pPr algn="ctr" defTabSz="1096832" eaLnBrk="0" hangingPunct="0"/>
            <a:r>
              <a:rPr lang="en-US" sz="800" dirty="0">
                <a:solidFill>
                  <a:schemeClr val="tx2"/>
                </a:solidFill>
                <a:latin typeface="Segoe"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800" dirty="0">
                <a:solidFill>
                  <a:schemeClr val="tx2"/>
                </a:solidFill>
                <a:latin typeface="Segoe" pitchFamily="34" charset="0"/>
                <a:cs typeface="Arial" charset="0"/>
              </a:rPr>
            </a:br>
            <a:r>
              <a:rPr lang="en-US" sz="800" dirty="0">
                <a:solidFill>
                  <a:schemeClr val="tx2"/>
                </a:solidFill>
                <a:latin typeface="Segoe" pitchFamily="34" charset="0"/>
                <a:cs typeface="Arial" charset="0"/>
              </a:rPr>
              <a:t>MICROSOFT MAKES NO WARRANTIES, EXPRESS, IMPLIED OR STATUTORY, AS TO THE INFORMATION IN THIS PRESENTATION.</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8" name="Rectangle 12"/>
          <p:cNvSpPr>
            <a:spLocks noGrp="1" noChangeArrowheads="1"/>
          </p:cNvSpPr>
          <p:nvPr>
            <p:ph type="title"/>
          </p:nvPr>
        </p:nvSpPr>
        <p:spPr>
          <a:xfrm>
            <a:off x="459106" y="274320"/>
            <a:ext cx="10056494" cy="1661993"/>
          </a:xfrm>
        </p:spPr>
        <p:txBody>
          <a:bodyPr/>
          <a:lstStyle/>
          <a:p>
            <a:r>
              <a:rPr lang="en-US" smtClean="0"/>
              <a:t>Port Driver Status</a:t>
            </a:r>
            <a:br>
              <a:rPr lang="en-US" smtClean="0"/>
            </a:br>
            <a:endParaRPr lang="en-US"/>
          </a:p>
        </p:txBody>
      </p:sp>
      <p:sp>
        <p:nvSpPr>
          <p:cNvPr id="9229" name="Rectangle 13"/>
          <p:cNvSpPr>
            <a:spLocks noGrp="1" noChangeArrowheads="1"/>
          </p:cNvSpPr>
          <p:nvPr>
            <p:ph idx="1"/>
          </p:nvPr>
        </p:nvSpPr>
        <p:spPr>
          <a:xfrm>
            <a:off x="459106" y="1697357"/>
            <a:ext cx="10056494" cy="6162200"/>
          </a:xfrm>
        </p:spPr>
        <p:txBody>
          <a:bodyPr/>
          <a:lstStyle/>
          <a:p>
            <a:r>
              <a:rPr lang="en-US" sz="3600" dirty="0" err="1" smtClean="0"/>
              <a:t>SCSIPort</a:t>
            </a:r>
            <a:r>
              <a:rPr lang="en-US" sz="3600" dirty="0" smtClean="0"/>
              <a:t> – Original SCSI Port Driver</a:t>
            </a:r>
          </a:p>
          <a:p>
            <a:pPr lvl="1"/>
            <a:r>
              <a:rPr lang="en-US" sz="3200" dirty="0" smtClean="0"/>
              <a:t>Retiring after Windows Server Longhorn</a:t>
            </a:r>
          </a:p>
          <a:p>
            <a:r>
              <a:rPr lang="en-US" sz="3600" dirty="0" err="1" smtClean="0"/>
              <a:t>USBPort</a:t>
            </a:r>
            <a:r>
              <a:rPr lang="en-US" sz="3600" dirty="0" smtClean="0"/>
              <a:t> – First Serial storage Port Driver</a:t>
            </a:r>
          </a:p>
          <a:p>
            <a:r>
              <a:rPr lang="en-US" sz="3600" dirty="0" smtClean="0"/>
              <a:t>SPB2Port – IEEE-1394 Storage Port </a:t>
            </a:r>
          </a:p>
          <a:p>
            <a:r>
              <a:rPr lang="en-US" sz="3600" dirty="0" err="1" smtClean="0"/>
              <a:t>Storport</a:t>
            </a:r>
            <a:r>
              <a:rPr lang="en-US" sz="3600" dirty="0" smtClean="0"/>
              <a:t> – Current “Main” Storage Port</a:t>
            </a:r>
          </a:p>
          <a:p>
            <a:r>
              <a:rPr lang="en-US" sz="3600" dirty="0" err="1" smtClean="0"/>
              <a:t>iSCSIPrt</a:t>
            </a:r>
            <a:r>
              <a:rPr lang="en-US" sz="3600" dirty="0" smtClean="0"/>
              <a:t> – Port Driver for MSISCSI</a:t>
            </a:r>
          </a:p>
          <a:p>
            <a:pPr lvl="1"/>
            <a:r>
              <a:rPr lang="en-US" sz="3200" dirty="0" smtClean="0"/>
              <a:t>Windows Server 2003, Windows XP, and </a:t>
            </a:r>
            <a:br>
              <a:rPr lang="en-US" sz="3200" dirty="0" smtClean="0"/>
            </a:br>
            <a:r>
              <a:rPr lang="en-US" sz="3200" dirty="0" smtClean="0"/>
              <a:t>Windows 2000</a:t>
            </a:r>
          </a:p>
          <a:p>
            <a:r>
              <a:rPr lang="en-US" sz="3600" dirty="0" err="1" smtClean="0"/>
              <a:t>ATAPort</a:t>
            </a:r>
            <a:r>
              <a:rPr lang="en-US" sz="3600" dirty="0" smtClean="0"/>
              <a:t> – Most Recent Storage Port</a:t>
            </a:r>
          </a:p>
          <a:p>
            <a:pPr lvl="1"/>
            <a:r>
              <a:rPr lang="en-US" sz="3200" dirty="0" smtClean="0"/>
              <a:t>Microsoft Port Driver for AHCI SATA</a:t>
            </a: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8" name="Rectangle 12"/>
          <p:cNvSpPr>
            <a:spLocks noGrp="1" noChangeArrowheads="1"/>
          </p:cNvSpPr>
          <p:nvPr>
            <p:ph type="title"/>
          </p:nvPr>
        </p:nvSpPr>
        <p:spPr>
          <a:xfrm>
            <a:off x="459106" y="274321"/>
            <a:ext cx="10056494" cy="1661994"/>
          </a:xfrm>
        </p:spPr>
        <p:txBody>
          <a:bodyPr/>
          <a:lstStyle/>
          <a:p>
            <a:r>
              <a:rPr lang="en-US" dirty="0" err="1" smtClean="0"/>
              <a:t>iSCSIPrt</a:t>
            </a:r>
            <a:r>
              <a:rPr lang="en-US" dirty="0" smtClean="0"/>
              <a:t> And Storport</a:t>
            </a:r>
            <a:br>
              <a:rPr lang="en-US" dirty="0" smtClean="0"/>
            </a:br>
            <a:endParaRPr lang="en-US" dirty="0"/>
          </a:p>
        </p:txBody>
      </p:sp>
      <p:sp>
        <p:nvSpPr>
          <p:cNvPr id="9229" name="Rectangle 13"/>
          <p:cNvSpPr>
            <a:spLocks noGrp="1" noChangeArrowheads="1"/>
          </p:cNvSpPr>
          <p:nvPr>
            <p:ph idx="1"/>
          </p:nvPr>
        </p:nvSpPr>
        <p:spPr>
          <a:xfrm>
            <a:off x="459106" y="1697357"/>
            <a:ext cx="10056494" cy="5444567"/>
          </a:xfrm>
        </p:spPr>
        <p:txBody>
          <a:bodyPr/>
          <a:lstStyle/>
          <a:p>
            <a:r>
              <a:rPr lang="en-US" dirty="0" smtClean="0"/>
              <a:t>More than Cousins – Siblings</a:t>
            </a:r>
          </a:p>
          <a:p>
            <a:pPr lvl="1"/>
            <a:r>
              <a:rPr lang="en-US" dirty="0" err="1" smtClean="0"/>
              <a:t>iSCSIPrt</a:t>
            </a:r>
            <a:r>
              <a:rPr lang="en-US" dirty="0" smtClean="0"/>
              <a:t> was derived from Storport</a:t>
            </a:r>
          </a:p>
          <a:p>
            <a:r>
              <a:rPr lang="en-US" dirty="0" smtClean="0"/>
              <a:t>Microsoft’s iSCSI Initiator uses Storport in Windows Vista, Windows Server code name “Longhorn”, and Future Windows</a:t>
            </a:r>
          </a:p>
          <a:p>
            <a:r>
              <a:rPr lang="en-US" dirty="0" smtClean="0"/>
              <a:t>iSCSI Boot and </a:t>
            </a:r>
            <a:r>
              <a:rPr lang="en-US" dirty="0" err="1" smtClean="0"/>
              <a:t>Crashdump</a:t>
            </a:r>
            <a:endParaRPr lang="en-US" dirty="0" smtClean="0"/>
          </a:p>
          <a:p>
            <a:pPr lvl="1"/>
            <a:r>
              <a:rPr lang="en-US" dirty="0" smtClean="0"/>
              <a:t>Similar methods in Windows Server 2003, and Windows Server Longhorn; done with the appropriate port driver</a:t>
            </a: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8" name="Rectangle 12"/>
          <p:cNvSpPr>
            <a:spLocks noGrp="1" noChangeArrowheads="1"/>
          </p:cNvSpPr>
          <p:nvPr>
            <p:ph type="title"/>
          </p:nvPr>
        </p:nvSpPr>
        <p:spPr/>
        <p:txBody>
          <a:bodyPr/>
          <a:lstStyle/>
          <a:p>
            <a:r>
              <a:rPr lang="en-US" smtClean="0"/>
              <a:t>Port Driver Advances</a:t>
            </a:r>
            <a:endParaRPr lang="en-US"/>
          </a:p>
        </p:txBody>
      </p:sp>
      <p:sp>
        <p:nvSpPr>
          <p:cNvPr id="9229" name="Rectangle 13"/>
          <p:cNvSpPr>
            <a:spLocks noGrp="1" noChangeArrowheads="1"/>
          </p:cNvSpPr>
          <p:nvPr>
            <p:ph idx="1"/>
          </p:nvPr>
        </p:nvSpPr>
        <p:spPr>
          <a:xfrm>
            <a:off x="459106" y="1697357"/>
            <a:ext cx="10056494" cy="5234664"/>
          </a:xfrm>
        </p:spPr>
        <p:txBody>
          <a:bodyPr/>
          <a:lstStyle/>
          <a:p>
            <a:r>
              <a:rPr lang="en-US" dirty="0" err="1" smtClean="0"/>
              <a:t>ATAPort</a:t>
            </a:r>
            <a:r>
              <a:rPr lang="en-US" dirty="0" smtClean="0"/>
              <a:t> Releases in Windows Vista</a:t>
            </a:r>
          </a:p>
          <a:p>
            <a:pPr lvl="1"/>
            <a:r>
              <a:rPr lang="en-US" dirty="0" smtClean="0"/>
              <a:t>Best in Class AHCI Support</a:t>
            </a:r>
          </a:p>
          <a:p>
            <a:r>
              <a:rPr lang="en-US" dirty="0" smtClean="0"/>
              <a:t>Windows Server 2003 Storport Roll-Up Released (KB #932755)</a:t>
            </a:r>
          </a:p>
          <a:p>
            <a:pPr lvl="1"/>
            <a:r>
              <a:rPr lang="en-US" dirty="0" smtClean="0"/>
              <a:t>Three month BETA program</a:t>
            </a:r>
          </a:p>
          <a:p>
            <a:pPr lvl="1"/>
            <a:r>
              <a:rPr lang="en-US" dirty="0" smtClean="0"/>
              <a:t>Released solution to 36 Issues</a:t>
            </a:r>
          </a:p>
          <a:p>
            <a:pPr lvl="1"/>
            <a:r>
              <a:rPr lang="en-US" dirty="0" smtClean="0"/>
              <a:t>Brings parity with Windows Vista</a:t>
            </a:r>
          </a:p>
          <a:p>
            <a:r>
              <a:rPr lang="en-US" dirty="0" smtClean="0"/>
              <a:t>Storport Virtual Miniport BETA Begins</a:t>
            </a: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p:txBody>
          <a:bodyPr/>
          <a:lstStyle/>
          <a:p>
            <a:r>
              <a:rPr lang="en-US" smtClean="0"/>
              <a:t>KB #932755, Storport Roll-Up</a:t>
            </a:r>
            <a:endParaRPr lang="en-US"/>
          </a:p>
        </p:txBody>
      </p:sp>
      <p:sp>
        <p:nvSpPr>
          <p:cNvPr id="9229" name="Rectangle 13"/>
          <p:cNvSpPr>
            <a:spLocks noGrp="1" noChangeArrowheads="1"/>
          </p:cNvSpPr>
          <p:nvPr>
            <p:ph idx="1"/>
          </p:nvPr>
        </p:nvSpPr>
        <p:spPr>
          <a:xfrm>
            <a:off x="459106" y="1697357"/>
            <a:ext cx="10056494" cy="5552289"/>
          </a:xfrm>
        </p:spPr>
        <p:txBody>
          <a:bodyPr/>
          <a:lstStyle/>
          <a:p>
            <a:r>
              <a:rPr lang="en-US" smtClean="0"/>
              <a:t>Supporting MPIO</a:t>
            </a:r>
          </a:p>
          <a:p>
            <a:pPr lvl="1"/>
            <a:r>
              <a:rPr lang="en-US" smtClean="0"/>
              <a:t>Forwarding BREAK_RESERVATIONS</a:t>
            </a:r>
          </a:p>
          <a:p>
            <a:r>
              <a:rPr lang="en-US" smtClean="0"/>
              <a:t>Checked Builds </a:t>
            </a:r>
          </a:p>
          <a:p>
            <a:pPr lvl="1"/>
            <a:r>
              <a:rPr lang="en-US" smtClean="0"/>
              <a:t>Errant Exceptions</a:t>
            </a:r>
          </a:p>
          <a:p>
            <a:r>
              <a:rPr lang="en-US" smtClean="0"/>
              <a:t>Validate WMI return structures</a:t>
            </a:r>
          </a:p>
          <a:p>
            <a:r>
              <a:rPr lang="en-US" smtClean="0"/>
              <a:t>Stop miniport callback requests in D3</a:t>
            </a:r>
          </a:p>
          <a:p>
            <a:r>
              <a:rPr lang="en-US" smtClean="0"/>
              <a:t>Administrator rights and IOCTLs</a:t>
            </a:r>
          </a:p>
          <a:p>
            <a:r>
              <a:rPr lang="en-US" smtClean="0"/>
              <a:t>Pausing the main I/O queue forever</a:t>
            </a:r>
            <a:endParaRPr lang="en-US" dirty="0" smtClean="0"/>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p:cNvSpPr>
            <a:spLocks noGrp="1" noChangeArrowheads="1"/>
          </p:cNvSpPr>
          <p:nvPr>
            <p:ph type="title"/>
          </p:nvPr>
        </p:nvSpPr>
        <p:spPr>
          <a:xfrm>
            <a:off x="459106" y="274320"/>
            <a:ext cx="10056494" cy="1495794"/>
          </a:xfrm>
        </p:spPr>
        <p:txBody>
          <a:bodyPr/>
          <a:lstStyle/>
          <a:p>
            <a:r>
              <a:rPr lang="en-US" dirty="0" smtClean="0"/>
              <a:t>New SRB Status Handing</a:t>
            </a:r>
            <a:br>
              <a:rPr lang="en-US" dirty="0" smtClean="0"/>
            </a:br>
            <a:r>
              <a:rPr lang="en-US" sz="4400" dirty="0" smtClean="0">
                <a:solidFill>
                  <a:schemeClr val="accent1"/>
                </a:solidFill>
              </a:rPr>
              <a:t>Updates to BUSY, TASK_SET_FULL</a:t>
            </a:r>
            <a:endParaRPr lang="en-US" sz="4400" dirty="0">
              <a:solidFill>
                <a:schemeClr val="accent1"/>
              </a:solidFill>
            </a:endParaRPr>
          </a:p>
        </p:txBody>
      </p:sp>
      <p:sp>
        <p:nvSpPr>
          <p:cNvPr id="7" name="Content Placeholder 6"/>
          <p:cNvSpPr>
            <a:spLocks noGrp="1"/>
          </p:cNvSpPr>
          <p:nvPr>
            <p:ph idx="1"/>
          </p:nvPr>
        </p:nvSpPr>
        <p:spPr>
          <a:xfrm>
            <a:off x="459106" y="2286000"/>
            <a:ext cx="10056494" cy="2843855"/>
          </a:xfrm>
        </p:spPr>
        <p:txBody>
          <a:bodyPr/>
          <a:lstStyle/>
          <a:p>
            <a:r>
              <a:rPr lang="en-US" dirty="0" smtClean="0"/>
              <a:t>Previous Behavior of Immediate and Infinite Retries impacted High I/O Loads</a:t>
            </a:r>
          </a:p>
          <a:p>
            <a:r>
              <a:rPr lang="en-US" dirty="0" smtClean="0"/>
              <a:t>BUSY Status </a:t>
            </a:r>
          </a:p>
          <a:p>
            <a:pPr lvl="1"/>
            <a:r>
              <a:rPr lang="en-US" dirty="0" smtClean="0"/>
              <a:t>Pause Stack for 250 ms</a:t>
            </a:r>
          </a:p>
          <a:p>
            <a:r>
              <a:rPr lang="en-US" dirty="0" smtClean="0"/>
              <a:t>TASK_SET_FULL</a:t>
            </a:r>
          </a:p>
          <a:p>
            <a:pPr lvl="1"/>
            <a:r>
              <a:rPr lang="en-US" dirty="0" smtClean="0"/>
              <a:t>Back-off for 25% Aged SRBs Complete</a:t>
            </a:r>
          </a:p>
          <a:p>
            <a:r>
              <a:rPr lang="en-US" dirty="0" smtClean="0"/>
              <a:t>Upper Limit on Retries on BUSY = 20</a:t>
            </a:r>
          </a:p>
          <a:p>
            <a:r>
              <a:rPr lang="en-US" dirty="0" smtClean="0"/>
              <a:t>New Behavior Configurable in Registry</a:t>
            </a: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8" name="Rectangle 12"/>
          <p:cNvSpPr>
            <a:spLocks noGrp="1" noChangeArrowheads="1"/>
          </p:cNvSpPr>
          <p:nvPr>
            <p:ph type="title"/>
          </p:nvPr>
        </p:nvSpPr>
        <p:spPr/>
        <p:txBody>
          <a:bodyPr/>
          <a:lstStyle/>
          <a:p>
            <a:r>
              <a:rPr lang="en-US" smtClean="0"/>
              <a:t>Storport Virtual Miniport</a:t>
            </a:r>
            <a:endParaRPr lang="en-US"/>
          </a:p>
        </p:txBody>
      </p:sp>
      <p:sp>
        <p:nvSpPr>
          <p:cNvPr id="9229" name="Rectangle 13"/>
          <p:cNvSpPr>
            <a:spLocks noGrp="1" noChangeArrowheads="1"/>
          </p:cNvSpPr>
          <p:nvPr>
            <p:ph idx="1"/>
          </p:nvPr>
        </p:nvSpPr>
        <p:spPr>
          <a:xfrm>
            <a:off x="459106" y="1697357"/>
            <a:ext cx="10056494" cy="5304529"/>
          </a:xfrm>
        </p:spPr>
        <p:txBody>
          <a:bodyPr/>
          <a:lstStyle/>
          <a:p>
            <a:r>
              <a:rPr lang="en-US" dirty="0" smtClean="0"/>
              <a:t>First discussed last year, </a:t>
            </a:r>
            <a:r>
              <a:rPr lang="en-US" dirty="0" err="1" smtClean="0"/>
              <a:t>WinHEC</a:t>
            </a:r>
            <a:r>
              <a:rPr lang="en-US" dirty="0" smtClean="0"/>
              <a:t> ’06</a:t>
            </a:r>
          </a:p>
          <a:p>
            <a:r>
              <a:rPr lang="en-US" dirty="0" smtClean="0"/>
              <a:t>Windows Server 2003 BETA Started</a:t>
            </a:r>
          </a:p>
          <a:p>
            <a:pPr lvl="1"/>
            <a:r>
              <a:rPr lang="en-US" dirty="0" smtClean="0"/>
              <a:t>Windows Driver Kit documents</a:t>
            </a:r>
          </a:p>
          <a:p>
            <a:pPr lvl="1"/>
            <a:r>
              <a:rPr lang="en-US" dirty="0" smtClean="0"/>
              <a:t>Appropriate header and library files</a:t>
            </a:r>
          </a:p>
          <a:p>
            <a:pPr lvl="1"/>
            <a:r>
              <a:rPr lang="en-US" dirty="0" smtClean="0"/>
              <a:t>Example Sources</a:t>
            </a:r>
          </a:p>
          <a:p>
            <a:r>
              <a:rPr lang="en-US" dirty="0" smtClean="0"/>
              <a:t>Program to enable and clarify Industry needs for non-Standard Storage I/O</a:t>
            </a:r>
          </a:p>
          <a:p>
            <a:r>
              <a:rPr lang="en-US" dirty="0" smtClean="0"/>
              <a:t>Enables Versatility in Storage futures</a:t>
            </a: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8" name="Rectangle 12"/>
          <p:cNvSpPr>
            <a:spLocks noGrp="1" noChangeArrowheads="1"/>
          </p:cNvSpPr>
          <p:nvPr>
            <p:ph type="title"/>
          </p:nvPr>
        </p:nvSpPr>
        <p:spPr>
          <a:xfrm>
            <a:off x="459106" y="274321"/>
            <a:ext cx="10056494" cy="1429314"/>
          </a:xfrm>
        </p:spPr>
        <p:txBody>
          <a:bodyPr/>
          <a:lstStyle/>
          <a:p>
            <a:r>
              <a:rPr lang="en-US" dirty="0" smtClean="0"/>
              <a:t>Storport Virtual Miniport</a:t>
            </a:r>
            <a:br>
              <a:rPr lang="en-US" dirty="0" smtClean="0"/>
            </a:br>
            <a:r>
              <a:rPr sz="4300" smtClean="0">
                <a:solidFill>
                  <a:schemeClr val="accent1"/>
                </a:solidFill>
              </a:rPr>
              <a:t>What is does and doesn't do</a:t>
            </a:r>
            <a:endParaRPr sz="4300">
              <a:solidFill>
                <a:schemeClr val="accent1"/>
              </a:solidFill>
            </a:endParaRPr>
          </a:p>
        </p:txBody>
      </p:sp>
      <p:sp>
        <p:nvSpPr>
          <p:cNvPr id="9229" name="Rectangle 13"/>
          <p:cNvSpPr>
            <a:spLocks noGrp="1" noChangeArrowheads="1"/>
          </p:cNvSpPr>
          <p:nvPr>
            <p:ph idx="1"/>
          </p:nvPr>
        </p:nvSpPr>
        <p:spPr>
          <a:xfrm>
            <a:off x="459106" y="2286000"/>
            <a:ext cx="10056494" cy="5119555"/>
          </a:xfrm>
        </p:spPr>
        <p:txBody>
          <a:bodyPr/>
          <a:lstStyle/>
          <a:p>
            <a:r>
              <a:rPr lang="en-US" dirty="0" smtClean="0"/>
              <a:t>Enables Miniport’s full control over I/O</a:t>
            </a:r>
          </a:p>
          <a:p>
            <a:pPr lvl="1"/>
            <a:r>
              <a:rPr lang="en-US" dirty="0" smtClean="0"/>
              <a:t>Since no HW:  No Interrupts, or DMA</a:t>
            </a:r>
          </a:p>
          <a:p>
            <a:r>
              <a:rPr lang="en-US" dirty="0" smtClean="0"/>
              <a:t>Enables WDM-class calls into Kernel</a:t>
            </a:r>
          </a:p>
          <a:p>
            <a:pPr lvl="1"/>
            <a:r>
              <a:rPr lang="en-US" dirty="0" smtClean="0"/>
              <a:t>Planned to be a Windows Logo Program requirement</a:t>
            </a:r>
          </a:p>
          <a:p>
            <a:pPr lvl="1"/>
            <a:r>
              <a:rPr lang="en-US" dirty="0" smtClean="0"/>
              <a:t>Will be Allowed for Virtual </a:t>
            </a:r>
            <a:r>
              <a:rPr lang="en-US" dirty="0" err="1" smtClean="0"/>
              <a:t>Miniports</a:t>
            </a:r>
            <a:endParaRPr lang="en-US" dirty="0" smtClean="0"/>
          </a:p>
          <a:p>
            <a:pPr lvl="2"/>
            <a:r>
              <a:rPr lang="en-US" dirty="0" smtClean="0"/>
              <a:t>Use Storport Extended Functions as Appropriate</a:t>
            </a:r>
          </a:p>
          <a:p>
            <a:r>
              <a:rPr lang="en-US" dirty="0" smtClean="0"/>
              <a:t>More Flexibility, but More Responsibility</a:t>
            </a: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WinHec 2007 WEB Template">
  <a:themeElements>
    <a:clrScheme name="Custom 7">
      <a:dk1>
        <a:srgbClr val="000000"/>
      </a:dk1>
      <a:lt1>
        <a:srgbClr val="FFFFFF"/>
      </a:lt1>
      <a:dk2>
        <a:srgbClr val="26357E"/>
      </a:dk2>
      <a:lt2>
        <a:srgbClr val="FFFFFF"/>
      </a:lt2>
      <a:accent1>
        <a:srgbClr val="FDE399"/>
      </a:accent1>
      <a:accent2>
        <a:srgbClr val="92D050"/>
      </a:accent2>
      <a:accent3>
        <a:srgbClr val="E76429"/>
      </a:accent3>
      <a:accent4>
        <a:srgbClr val="5DD3FF"/>
      </a:accent4>
      <a:accent5>
        <a:srgbClr val="FF9929"/>
      </a:accent5>
      <a:accent6>
        <a:srgbClr val="FFC000"/>
      </a:accent6>
      <a:hlink>
        <a:srgbClr val="FAD366"/>
      </a:hlink>
      <a:folHlink>
        <a:srgbClr val="7030A0"/>
      </a:folHlink>
    </a:clrScheme>
    <a:fontScheme name="Business Value launch template">
      <a:majorFont>
        <a:latin typeface="Segoe Semibold"/>
        <a:ea typeface=""/>
        <a:cs typeface=""/>
      </a:majorFont>
      <a:minorFont>
        <a:latin typeface="Segoe"/>
        <a:ea typeface=""/>
        <a:cs typeface=""/>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1">
          <a:schemeClr val="accent2"/>
        </a:lnRef>
        <a:fillRef idx="3">
          <a:schemeClr val="accent2"/>
        </a:fillRef>
        <a:effectRef idx="2">
          <a:schemeClr val="accent2"/>
        </a:effectRef>
        <a:fontRef idx="minor">
          <a:schemeClr val="lt1"/>
        </a:fontRef>
      </a:style>
    </a:spDef>
    <a:lnDef>
      <a:spPr bwMode="auto">
        <a:xfrm>
          <a:off x="0" y="0"/>
          <a:ext cx="1" cy="1"/>
        </a:xfrm>
        <a:custGeom>
          <a:avLst/>
          <a:gdLst/>
          <a:ahLst/>
          <a:cxnLst/>
          <a:rect l="0" t="0" r="0" b="0"/>
          <a:pathLst/>
        </a:cu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a:spPr>
      <a:bodyPr vert="horz" wrap="square" lIns="109728" tIns="54864" rIns="109728" bIns="54864" numCol="1" anchor="ctr" anchorCtr="0" compatLnSpc="1">
        <a:prstTxWarp prst="textNoShape">
          <a:avLst/>
        </a:prstTxWarp>
      </a:bodyPr>
      <a:lstStyle>
        <a:defPPr marL="0" marR="0" indent="0" algn="l" defTabSz="1096963"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solidFill>
              <a:schemeClr val="bg2"/>
            </a:solidFill>
            <a:effectLst/>
            <a:latin typeface="Segoe Semibold" pitchFamily="34" charset="0"/>
          </a:defRPr>
        </a:defPPr>
      </a:lstStyle>
    </a:lnDef>
    <a:txDef>
      <a:spPr>
        <a:noFill/>
      </a:spPr>
      <a:bodyPr wrap="square" rtlCol="0">
        <a:spAutoFit/>
      </a:bodyPr>
      <a:lstStyle>
        <a:defPPr>
          <a:defRPr sz="2800" dirty="0" err="1" smtClean="0">
            <a:solidFill>
              <a:schemeClr val="tx1"/>
            </a:solidFill>
            <a:latin typeface="Segoe" pitchFamily="34" charset="0"/>
          </a:defRPr>
        </a:defPPr>
      </a:lstStyle>
    </a:txDef>
  </a:objectDefaults>
  <a:extraClrSchemeLst>
    <a:extraClrScheme>
      <a:clrScheme name="Business Value launch template 1">
        <a:dk1>
          <a:srgbClr val="000000"/>
        </a:dk1>
        <a:lt1>
          <a:srgbClr val="FFFFFF"/>
        </a:lt1>
        <a:dk2>
          <a:srgbClr val="EF7E39"/>
        </a:dk2>
        <a:lt2>
          <a:srgbClr val="FFFFFF"/>
        </a:lt2>
        <a:accent1>
          <a:srgbClr val="000000"/>
        </a:accent1>
        <a:accent2>
          <a:srgbClr val="54C71B"/>
        </a:accent2>
        <a:accent3>
          <a:srgbClr val="F6C0AE"/>
        </a:accent3>
        <a:accent4>
          <a:srgbClr val="DADADA"/>
        </a:accent4>
        <a:accent5>
          <a:srgbClr val="AAAAAA"/>
        </a:accent5>
        <a:accent6>
          <a:srgbClr val="4BB417"/>
        </a:accent6>
        <a:hlink>
          <a:srgbClr val="FBE019"/>
        </a:hlink>
        <a:folHlink>
          <a:srgbClr val="3D78E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egoe—Use This One!">
      <a:majorFont>
        <a:latin typeface="Segoe"/>
        <a:ea typeface=""/>
        <a:cs typeface=""/>
      </a:majorFont>
      <a:minorFont>
        <a:latin typeface="Sego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egoe—Use This One!">
      <a:majorFont>
        <a:latin typeface="Segoe"/>
        <a:ea typeface=""/>
        <a:cs typeface=""/>
      </a:majorFont>
      <a:minorFont>
        <a:latin typeface="Sego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08F00F2425C2844BA62C773C4850D8A" ma:contentTypeVersion="3" ma:contentTypeDescription="Create a new document." ma:contentTypeScope="" ma:versionID="9d705f0de2a71325fe9bfd59923b0bea">
  <xsd:schema xmlns:xsd="http://www.w3.org/2001/XMLSchema" xmlns:p="http://schemas.microsoft.com/office/2006/metadata/properties" targetNamespace="http://schemas.microsoft.com/office/2006/metadata/properties" ma:root="true" ma:fieldsID="78c5e13c3ea235bb44cd6e491f48cd2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BB4BAE66-B9B7-4877-A689-DC059261EAF7}">
  <ds:schemaRefs>
    <ds:schemaRef ds:uri="http://schemas.microsoft.com/office/2006/metadata/properties"/>
  </ds:schemaRefs>
</ds:datastoreItem>
</file>

<file path=customXml/itemProps2.xml><?xml version="1.0" encoding="utf-8"?>
<ds:datastoreItem xmlns:ds="http://schemas.openxmlformats.org/officeDocument/2006/customXml" ds:itemID="{8491A1B5-4723-4F37-BEAD-F41CC1AE80FD}">
  <ds:schemaRefs>
    <ds:schemaRef ds:uri="http://schemas.microsoft.com/sharepoint/v3/contenttype/forms"/>
  </ds:schemaRefs>
</ds:datastoreItem>
</file>

<file path=customXml/itemProps3.xml><?xml version="1.0" encoding="utf-8"?>
<ds:datastoreItem xmlns:ds="http://schemas.openxmlformats.org/officeDocument/2006/customXml" ds:itemID="{0B030909-C7D9-4A30-BCB8-0A7805FD150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WinHEC 2007 WEB Template</Template>
  <TotalTime>1597</TotalTime>
  <Words>2589</Words>
  <Application>Microsoft Office PowerPoint</Application>
  <PresentationFormat>Custom</PresentationFormat>
  <Paragraphs>274</Paragraphs>
  <Slides>22</Slides>
  <Notes>22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Segoe</vt:lpstr>
      <vt:lpstr>Wingdings</vt:lpstr>
      <vt:lpstr>Lucida Console</vt:lpstr>
      <vt:lpstr>Segoe Semibold</vt:lpstr>
      <vt:lpstr>WinHec 2007 WEB Template</vt:lpstr>
      <vt:lpstr>Storage Port Drivers Directions</vt:lpstr>
      <vt:lpstr>Session Agenda</vt:lpstr>
      <vt:lpstr>Port Driver Status </vt:lpstr>
      <vt:lpstr>iSCSIPrt And Storport </vt:lpstr>
      <vt:lpstr>Port Driver Advances</vt:lpstr>
      <vt:lpstr>KB #932755, Storport Roll-Up</vt:lpstr>
      <vt:lpstr>New SRB Status Handing Updates to BUSY, TASK_SET_FULL</vt:lpstr>
      <vt:lpstr>Storport Virtual Miniport</vt:lpstr>
      <vt:lpstr>Storport Virtual Miniport What is does and doesn't do</vt:lpstr>
      <vt:lpstr>Virtual Miniport Installations </vt:lpstr>
      <vt:lpstr>Virtual Miniport Coding Important design considerations</vt:lpstr>
      <vt:lpstr>Virtual Miniport Model A one driver storport VMiniport model</vt:lpstr>
      <vt:lpstr>Virtual Miniport Model Why two drivers may be better than one</vt:lpstr>
      <vt:lpstr>Enabling Crashdump VMiniport Boot / Crash</vt:lpstr>
      <vt:lpstr>Coding For Supportability</vt:lpstr>
      <vt:lpstr>Storport Extended Functions</vt:lpstr>
      <vt:lpstr>Storport Architecture Discussions on performances / targets</vt:lpstr>
      <vt:lpstr>Extending Extended Functions</vt:lpstr>
      <vt:lpstr>Slide 19</vt:lpstr>
      <vt:lpstr>Call To Action</vt:lpstr>
      <vt:lpstr>Additional Resources</vt:lpstr>
      <vt:lpstr>Slide 22</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WNS-T433 Storage Port Drivers: Directions</dc:title>
  <dc:subject>WinHec 2007</dc:subject>
  <dc:creator>Bob Griswold (GRIZZY)</dc:creator>
  <dc:description>Template: Bryan Lenning, Silver Fox Productions
Formatting: Susan Blanchard, Silver Fox Productions
Event Date: May 15-17, 2007
Event Location: Los Angeles Convention Center Los Angeles, California
Audience:</dc:description>
  <cp:lastModifiedBy>Microsoft Employee</cp:lastModifiedBy>
  <cp:revision>178</cp:revision>
  <dcterms:created xsi:type="dcterms:W3CDTF">2007-04-03T01:21:24Z</dcterms:created>
  <dcterms:modified xsi:type="dcterms:W3CDTF">2007-05-30T15:53:00Z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0x010100C08F00F2425C2844BA62C773C4850D8A</vt:lpwstr>
  </property>
</Properties>
</file>