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95" r:id="rId4"/>
  </p:sldMasterIdLst>
  <p:notesMasterIdLst>
    <p:notesMasterId r:id="rId21"/>
  </p:notesMasterIdLst>
  <p:sldIdLst>
    <p:sldId id="258" r:id="rId5"/>
    <p:sldId id="285" r:id="rId6"/>
    <p:sldId id="273" r:id="rId7"/>
    <p:sldId id="275" r:id="rId8"/>
    <p:sldId id="276" r:id="rId9"/>
    <p:sldId id="274" r:id="rId10"/>
    <p:sldId id="277" r:id="rId11"/>
    <p:sldId id="268" r:id="rId12"/>
    <p:sldId id="278" r:id="rId13"/>
    <p:sldId id="284" r:id="rId14"/>
    <p:sldId id="280" r:id="rId15"/>
    <p:sldId id="279" r:id="rId16"/>
    <p:sldId id="283" r:id="rId17"/>
    <p:sldId id="270" r:id="rId18"/>
    <p:sldId id="271" r:id="rId19"/>
    <p:sldId id="272" r:id="rId20"/>
  </p:sldIdLst>
  <p:sldSz cx="9144000" cy="6858000" type="screen4x3"/>
  <p:notesSz cx="6858000" cy="9144000"/>
  <p:embeddedFontLst>
    <p:embeddedFont>
      <p:font typeface="Calibri" pitchFamily="34" charset="0"/>
      <p:regular r:id="rId22"/>
      <p:bold r:id="rId23"/>
      <p:italic r:id="rId24"/>
      <p:boldItalic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ade Trimceski" initials="RT" lastIdx="1"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0768" autoAdjust="0"/>
  </p:normalViewPr>
  <p:slideViewPr>
    <p:cSldViewPr showGuides="1">
      <p:cViewPr varScale="1">
        <p:scale>
          <a:sx n="55" d="100"/>
          <a:sy n="55" d="100"/>
        </p:scale>
        <p:origin x="-427" y="-77"/>
      </p:cViewPr>
      <p:guideLst>
        <p:guide orient="horz" pos="2160"/>
        <p:guide orient="horz" pos="148"/>
        <p:guide orient="horz" pos="896"/>
        <p:guide orient="horz" pos="1200"/>
        <p:guide orient="horz" pos="1488"/>
        <p:guide orient="horz" pos="4176"/>
        <p:guide pos="2880"/>
        <p:guide pos="241"/>
        <p:guide pos="5536"/>
        <p:guide pos="456"/>
        <p:guide pos="5657"/>
      </p:guideLst>
    </p:cSldViewPr>
  </p:slideViewPr>
  <p:notesTextViewPr>
    <p:cViewPr>
      <p:scale>
        <a:sx n="100" d="100"/>
        <a:sy n="100" d="100"/>
      </p:scale>
      <p:origin x="0" y="0"/>
    </p:cViewPr>
  </p:notesTextViewPr>
  <p:sorterViewPr>
    <p:cViewPr>
      <p:scale>
        <a:sx n="66" d="100"/>
        <a:sy n="66" d="100"/>
      </p:scale>
      <p:origin x="0" y="64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4.fnt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3.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2.fntdata"/><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1.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0C5189-D84B-43B0-9B5F-E4CA03B1F31C}" type="datetimeFigureOut">
              <a:rPr lang="en-US" smtClean="0"/>
              <a:pPr/>
              <a:t>5/30/2007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8640C4-3360-49AE-98EE-C1CFB5AC355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5/30/2007 8:55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5/30/2007 8:55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5/30/2007 8:55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727605" y="1903678"/>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727605" y="4334074"/>
            <a:ext cx="7692761" cy="473207"/>
          </a:xfrm>
          <a:prstGeom prst="rect">
            <a:avLst/>
          </a:prstGeom>
        </p:spPr>
        <p:txBody>
          <a:bodyPr lIns="0" tIns="0" rIns="0" bIns="0" anchor="t"/>
          <a:lstStyle>
            <a:lvl1pPr marL="0" indent="0">
              <a:spcBef>
                <a:spcPct val="0"/>
              </a:spcBef>
              <a:buFont typeface="Wingdings" pitchFamily="2" charset="2"/>
              <a:buNone/>
              <a:defRPr sz="33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Notes Slide (you must hide i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ck Slide - no bottom bar">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5" y="2354792"/>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b="0" cap="none"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727605" y="4340490"/>
            <a:ext cx="7692761" cy="473207"/>
          </a:xfrm>
          <a:prstGeom prst="rect">
            <a:avLst/>
          </a:prstGeom>
        </p:spPr>
        <p:txBody>
          <a:bodyPr lIns="0" tIns="0" rIns="0" bIns="0" anchor="t"/>
          <a:lstStyle>
            <a:lvl1pPr marL="0" indent="0">
              <a:spcBef>
                <a:spcPct val="0"/>
              </a:spcBef>
              <a:buFont typeface="Wingdings" pitchFamily="2" charset="2"/>
              <a:buNone/>
              <a:defRPr sz="34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a:prstGeom prst="rect">
            <a:avLst/>
          </a:prstGeo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a:prstGeom prst="rect">
            <a:avLst/>
          </a:prstGeo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a:prstGeom prst="rect">
            <a:avLst/>
          </a:prstGeo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669" r:id="rId11"/>
    <p:sldLayoutId id="2147483670" r:id="rId12"/>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50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5"/>
        </a:buBlip>
        <a:defRPr sz="3300">
          <a:solidFill>
            <a:schemeClr val="tx1"/>
          </a:solidFill>
          <a:effectLst>
            <a:outerShdw blurRad="38100" dist="38100" dir="2700000" algn="tl">
              <a:srgbClr val="000000">
                <a:alpha val="43137"/>
              </a:srgbClr>
            </a:outerShdw>
          </a:effectLst>
          <a:latin typeface="+mn-lt"/>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6"/>
        </a:buBlip>
        <a:defRPr sz="3000">
          <a:solidFill>
            <a:schemeClr val="tx1"/>
          </a:solidFill>
          <a:effectLst>
            <a:outerShdw blurRad="38100" dist="38100" dir="2700000" algn="tl">
              <a:srgbClr val="000000">
                <a:alpha val="43137"/>
              </a:srgbClr>
            </a:outerShdw>
          </a:effectLst>
          <a:latin typeface="+mn-lt"/>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6"/>
        </a:buBlip>
        <a:defRPr sz="2700">
          <a:solidFill>
            <a:schemeClr val="tx1"/>
          </a:solidFill>
          <a:effectLst>
            <a:outerShdw blurRad="38100" dist="38100" dir="2700000" algn="tl">
              <a:srgbClr val="000000">
                <a:alpha val="43137"/>
              </a:srgbClr>
            </a:outerShdw>
          </a:effectLst>
          <a:latin typeface="+mn-lt"/>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6"/>
        </a:buBlip>
        <a:defRPr sz="2300">
          <a:solidFill>
            <a:schemeClr val="tx1"/>
          </a:solidFill>
          <a:effectLst>
            <a:outerShdw blurRad="38100" dist="38100" dir="2700000" algn="tl">
              <a:srgbClr val="000000">
                <a:alpha val="43137"/>
              </a:srgbClr>
            </a:outerShdw>
          </a:effectLst>
          <a:latin typeface="+mn-lt"/>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6"/>
        </a:buBlip>
        <a:defRPr sz="2300">
          <a:solidFill>
            <a:schemeClr val="tx1"/>
          </a:solidFill>
          <a:effectLst>
            <a:outerShdw blurRad="38100" dist="38100" dir="2700000" algn="tl">
              <a:srgbClr val="000000">
                <a:alpha val="43137"/>
              </a:srgbClr>
            </a:outerShdw>
          </a:effectLst>
          <a:latin typeface="+mn-lt"/>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mailto:ndiststr@microsoft.com" TargetMode="Externa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connect.microsoft.com/default.aspx"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hyperlink" Target="http://www.microsoft.com/whdc/device/network/ndis/default.mspx"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Next-Generation Testing For NICs – Best Practices</a:t>
            </a:r>
            <a:endParaRPr lang="en-US" dirty="0"/>
          </a:p>
        </p:txBody>
      </p:sp>
      <p:sp>
        <p:nvSpPr>
          <p:cNvPr id="3" name="Subtitle 2"/>
          <p:cNvSpPr>
            <a:spLocks noGrp="1"/>
          </p:cNvSpPr>
          <p:nvPr>
            <p:ph type="subTitle" idx="1"/>
          </p:nvPr>
        </p:nvSpPr>
        <p:spPr>
          <a:xfrm>
            <a:off x="727605" y="4334074"/>
            <a:ext cx="3844395" cy="1551194"/>
          </a:xfrm>
        </p:spPr>
        <p:txBody>
          <a:bodyPr/>
          <a:lstStyle/>
          <a:p>
            <a:r>
              <a:rPr lang="en-US" sz="2800" dirty="0" smtClean="0"/>
              <a:t>Rade Trimceski	</a:t>
            </a:r>
          </a:p>
          <a:p>
            <a:r>
              <a:rPr lang="en-US" sz="2800" dirty="0" smtClean="0"/>
              <a:t>Program Manager</a:t>
            </a:r>
          </a:p>
          <a:p>
            <a:r>
              <a:rPr lang="en-US" sz="2800" dirty="0" smtClean="0"/>
              <a:t>Microsoft Corporation</a:t>
            </a:r>
          </a:p>
          <a:p>
            <a:endParaRPr lang="en-US" sz="2800" dirty="0"/>
          </a:p>
        </p:txBody>
      </p:sp>
      <p:sp>
        <p:nvSpPr>
          <p:cNvPr id="4" name="Subtitle 2"/>
          <p:cNvSpPr txBox="1">
            <a:spLocks/>
          </p:cNvSpPr>
          <p:nvPr/>
        </p:nvSpPr>
        <p:spPr bwMode="auto">
          <a:xfrm>
            <a:off x="4572000" y="4343400"/>
            <a:ext cx="4072994" cy="116339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2777" rtl="0" eaLnBrk="1" fontAlgn="base" latinLnBrk="0" hangingPunct="1">
              <a:lnSpc>
                <a:spcPct val="90000"/>
              </a:lnSpc>
              <a:spcBef>
                <a:spcPct val="0"/>
              </a:spcBef>
              <a:spcAft>
                <a:spcPct val="0"/>
              </a:spcAft>
              <a:buClr>
                <a:schemeClr val="tx2"/>
              </a:buClr>
              <a:buSzPct val="95000"/>
              <a:buFont typeface="Wingdings" pitchFamily="2" charset="2"/>
              <a:buNone/>
              <a:tabLst/>
              <a:defRPr/>
            </a:pPr>
            <a:r>
              <a:rPr kumimoji="0" lang="en-US" sz="2800" b="0" i="0" u="none" strike="noStrike" kern="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n-lt"/>
                <a:ea typeface="+mn-ea"/>
                <a:cs typeface="+mn-cs"/>
              </a:rPr>
              <a:t>Mitesh Desai</a:t>
            </a:r>
          </a:p>
          <a:p>
            <a:pPr marL="0" marR="0" lvl="0" indent="0" algn="l" defTabSz="912777" rtl="0" eaLnBrk="1" fontAlgn="base" latinLnBrk="0" hangingPunct="1">
              <a:lnSpc>
                <a:spcPct val="90000"/>
              </a:lnSpc>
              <a:spcBef>
                <a:spcPct val="0"/>
              </a:spcBef>
              <a:spcAft>
                <a:spcPct val="0"/>
              </a:spcAft>
              <a:buClr>
                <a:schemeClr val="tx2"/>
              </a:buClr>
              <a:buSzPct val="95000"/>
              <a:buFont typeface="Wingdings" pitchFamily="2" charset="2"/>
              <a:buNone/>
              <a:tabLst/>
              <a:defRPr/>
            </a:pPr>
            <a:r>
              <a:rPr lang="en-US" sz="2800" kern="0" dirty="0" smtClean="0">
                <a:solidFill>
                  <a:schemeClr val="tx2"/>
                </a:solidFill>
                <a:effectLst>
                  <a:outerShdw blurRad="38100" dist="38100" dir="2700000" algn="tl">
                    <a:srgbClr val="000000">
                      <a:alpha val="43137"/>
                    </a:srgbClr>
                  </a:outerShdw>
                </a:effectLst>
              </a:rPr>
              <a:t>Software Design Engineer</a:t>
            </a:r>
            <a:endParaRPr kumimoji="0" lang="en-US" sz="2800" b="0" i="0" u="none" strike="noStrike" kern="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n-lt"/>
              <a:ea typeface="+mn-ea"/>
              <a:cs typeface="+mn-cs"/>
            </a:endParaRPr>
          </a:p>
          <a:p>
            <a:pPr marL="0" marR="0" lvl="0" indent="0" algn="l" defTabSz="912777" rtl="0" eaLnBrk="1" fontAlgn="base" latinLnBrk="0" hangingPunct="1">
              <a:lnSpc>
                <a:spcPct val="90000"/>
              </a:lnSpc>
              <a:spcBef>
                <a:spcPct val="0"/>
              </a:spcBef>
              <a:spcAft>
                <a:spcPct val="0"/>
              </a:spcAft>
              <a:buClr>
                <a:schemeClr val="tx2"/>
              </a:buClr>
              <a:buSzPct val="95000"/>
              <a:buFont typeface="Wingdings" pitchFamily="2" charset="2"/>
              <a:buNone/>
              <a:tabLst/>
              <a:defRPr/>
            </a:pPr>
            <a:r>
              <a:rPr kumimoji="0" lang="en-US" sz="2800" b="0" i="0" u="none" strike="noStrike" kern="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n-lt"/>
                <a:ea typeface="+mn-ea"/>
                <a:cs typeface="+mn-cs"/>
              </a:rPr>
              <a:t>Microsoft Corporation</a:t>
            </a:r>
            <a:endParaRPr kumimoji="0" lang="en-US" sz="2800" b="0" i="0" u="none" strike="noStrike" kern="0" cap="none" spc="0" normalizeH="0" baseline="0" noProof="0" dirty="0">
              <a:ln>
                <a:noFill/>
              </a:ln>
              <a:solidFill>
                <a:schemeClr val="tx2"/>
              </a:solidFill>
              <a:effectLst>
                <a:outerShdw blurRad="38100" dist="38100" dir="2700000" algn="tl">
                  <a:srgbClr val="000000">
                    <a:alpha val="43137"/>
                  </a:srgbClr>
                </a:outerShdw>
              </a:effectLst>
              <a:uLnTx/>
              <a:uFillTx/>
              <a:latin typeface="+mn-lt"/>
              <a:ea typeface="+mn-ea"/>
              <a:cs typeface="+mn-cs"/>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SDV For NDIS </a:t>
            </a:r>
            <a:r>
              <a:rPr lang="en-US" dirty="0" err="1" smtClean="0"/>
              <a:t>Miniports</a:t>
            </a:r>
            <a:r>
              <a:rPr lang="en-US" dirty="0" smtClean="0"/>
              <a:t>	</a:t>
            </a:r>
            <a:endParaRPr lang="en-US" dirty="0"/>
          </a:p>
        </p:txBody>
      </p:sp>
      <p:sp>
        <p:nvSpPr>
          <p:cNvPr id="3" name="Content Placeholder 2"/>
          <p:cNvSpPr>
            <a:spLocks noGrp="1"/>
          </p:cNvSpPr>
          <p:nvPr>
            <p:ph idx="1"/>
          </p:nvPr>
        </p:nvSpPr>
        <p:spPr/>
        <p:txBody>
          <a:bodyPr/>
          <a:lstStyle/>
          <a:p>
            <a:r>
              <a:rPr lang="en-US" smtClean="0"/>
              <a:t>We are enabling SDV for NDIS Miniports by developing the NDIS model and rules</a:t>
            </a:r>
          </a:p>
          <a:p>
            <a:pPr lvl="1"/>
            <a:r>
              <a:rPr lang="en-US" smtClean="0"/>
              <a:t>Rules validate the contract between NDIS and the miniport</a:t>
            </a:r>
          </a:p>
          <a:p>
            <a:r>
              <a:rPr lang="en-US" smtClean="0"/>
              <a:t>When SDV for NDIS Miniports is released it will be part of the existing SDV tool</a:t>
            </a:r>
          </a:p>
          <a:p>
            <a:pPr lvl="1"/>
            <a:r>
              <a:rPr lang="en-US" smtClean="0"/>
              <a:t>SDV for WDM drivers ships in the Windows Driver Kit today</a:t>
            </a:r>
            <a:endParaRPr lang="en-US" dirty="0" smtClean="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5"/>
          <p:cNvGrpSpPr/>
          <p:nvPr/>
        </p:nvGrpSpPr>
        <p:grpSpPr>
          <a:xfrm>
            <a:off x="-3" y="5181600"/>
            <a:ext cx="9144003" cy="1838480"/>
            <a:chOff x="-3" y="3748520"/>
            <a:chExt cx="9144004" cy="3109482"/>
          </a:xfrm>
        </p:grpSpPr>
        <p:pic>
          <p:nvPicPr>
            <p:cNvPr id="9" name="Picture 47" descr="glass rectangle"/>
            <p:cNvPicPr>
              <a:picLocks noChangeAspect="1" noChangeArrowheads="1"/>
            </p:cNvPicPr>
            <p:nvPr/>
          </p:nvPicPr>
          <p:blipFill>
            <a:blip r:embed="rId3">
              <a:lum bright="-100000"/>
            </a:blip>
            <a:srcRect t="2888" b="8159"/>
            <a:stretch>
              <a:fillRect/>
            </a:stretch>
          </p:blipFill>
          <p:spPr bwMode="auto">
            <a:xfrm rot="16200000" flipH="1">
              <a:off x="3017257" y="731260"/>
              <a:ext cx="3109482" cy="9144001"/>
            </a:xfrm>
            <a:prstGeom prst="rect">
              <a:avLst/>
            </a:prstGeom>
            <a:noFill/>
            <a:ln w="9525">
              <a:noFill/>
              <a:miter lim="800000"/>
              <a:headEnd/>
              <a:tailEnd/>
            </a:ln>
          </p:spPr>
        </p:pic>
        <p:pic>
          <p:nvPicPr>
            <p:cNvPr id="10" name="Picture 9" descr="glass rectangle"/>
            <p:cNvPicPr>
              <a:picLocks noChangeAspect="1" noChangeArrowheads="1"/>
            </p:cNvPicPr>
            <p:nvPr/>
          </p:nvPicPr>
          <p:blipFill>
            <a:blip r:embed="rId3">
              <a:lum bright="-100000"/>
            </a:blip>
            <a:srcRect t="2888" b="8159"/>
            <a:stretch>
              <a:fillRect/>
            </a:stretch>
          </p:blipFill>
          <p:spPr bwMode="auto">
            <a:xfrm rot="16200000" flipH="1">
              <a:off x="3017260" y="731260"/>
              <a:ext cx="3109482" cy="9144001"/>
            </a:xfrm>
            <a:prstGeom prst="rect">
              <a:avLst/>
            </a:prstGeom>
            <a:noFill/>
            <a:ln w="9525">
              <a:noFill/>
              <a:miter lim="800000"/>
              <a:headEnd/>
              <a:tailEnd/>
            </a:ln>
          </p:spPr>
        </p:pic>
      </p:grpSp>
      <p:sp>
        <p:nvSpPr>
          <p:cNvPr id="2" name="Title 1"/>
          <p:cNvSpPr>
            <a:spLocks noGrp="1"/>
          </p:cNvSpPr>
          <p:nvPr>
            <p:ph type="title"/>
          </p:nvPr>
        </p:nvSpPr>
        <p:spPr/>
        <p:txBody>
          <a:bodyPr/>
          <a:lstStyle/>
          <a:p>
            <a:r>
              <a:rPr lang="en-US" smtClean="0"/>
              <a:t>SDV Rule Example</a:t>
            </a:r>
            <a:endParaRPr lang="en-US" dirty="0"/>
          </a:p>
        </p:txBody>
      </p:sp>
      <p:sp>
        <p:nvSpPr>
          <p:cNvPr id="3" name="Content Placeholder 2"/>
          <p:cNvSpPr>
            <a:spLocks noGrp="1"/>
          </p:cNvSpPr>
          <p:nvPr>
            <p:ph idx="1"/>
          </p:nvPr>
        </p:nvSpPr>
        <p:spPr/>
        <p:txBody>
          <a:bodyPr/>
          <a:lstStyle/>
          <a:p>
            <a:r>
              <a:rPr lang="en-US" dirty="0" smtClean="0"/>
              <a:t>From the MSDN documentation on </a:t>
            </a:r>
            <a:r>
              <a:rPr lang="en-US" dirty="0" err="1" smtClean="0"/>
              <a:t>MiniportShutdownEx</a:t>
            </a:r>
            <a:r>
              <a:rPr lang="en-US" dirty="0" smtClean="0"/>
              <a:t>(…)</a:t>
            </a:r>
            <a:endParaRPr lang="en-US" dirty="0"/>
          </a:p>
        </p:txBody>
      </p:sp>
      <p:pic>
        <p:nvPicPr>
          <p:cNvPr id="5" name="Picture 4" descr="MiniportShutdownEx_rule.JPG"/>
          <p:cNvPicPr>
            <a:picLocks noChangeAspect="1"/>
          </p:cNvPicPr>
          <p:nvPr/>
        </p:nvPicPr>
        <p:blipFill>
          <a:blip r:embed="rId4"/>
          <a:stretch>
            <a:fillRect/>
          </a:stretch>
        </p:blipFill>
        <p:spPr>
          <a:xfrm>
            <a:off x="1272280" y="2590800"/>
            <a:ext cx="6599440" cy="4038600"/>
          </a:xfrm>
          <a:prstGeom prst="rect">
            <a:avLst/>
          </a:prstGeom>
          <a:effectLst/>
        </p:spPr>
      </p:pic>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5-00244_WinHec_Template_Fad.png"/>
          <p:cNvPicPr>
            <a:picLocks noChangeAspect="1"/>
          </p:cNvPicPr>
          <p:nvPr/>
        </p:nvPicPr>
        <p:blipFill>
          <a:blip r:embed="rId3"/>
          <a:stretch>
            <a:fillRect/>
          </a:stretch>
        </p:blipFill>
        <p:spPr>
          <a:xfrm>
            <a:off x="3655221" y="1935428"/>
            <a:ext cx="4765147" cy="2238375"/>
          </a:xfrm>
          <a:prstGeom prst="rect">
            <a:avLst/>
          </a:prstGeom>
        </p:spPr>
      </p:pic>
      <p:sp>
        <p:nvSpPr>
          <p:cNvPr id="4" name="Title 3"/>
          <p:cNvSpPr>
            <a:spLocks noGrp="1"/>
          </p:cNvSpPr>
          <p:nvPr>
            <p:ph type="ctrTitle"/>
          </p:nvPr>
        </p:nvSpPr>
        <p:spPr>
          <a:xfrm>
            <a:off x="727605" y="2354792"/>
            <a:ext cx="7692761" cy="761747"/>
          </a:xfrm>
        </p:spPr>
        <p:txBody>
          <a:bodyPr/>
          <a:lstStyle/>
          <a:p>
            <a:r>
              <a:rPr lang="en-US" dirty="0" smtClean="0"/>
              <a:t>SDV For NDIS </a:t>
            </a:r>
            <a:r>
              <a:rPr lang="en-US" dirty="0" err="1" smtClean="0"/>
              <a:t>Miniports</a:t>
            </a:r>
            <a:endParaRPr lang="en-US" dirty="0"/>
          </a:p>
        </p:txBody>
      </p:sp>
      <p:sp>
        <p:nvSpPr>
          <p:cNvPr id="9" name="Subtitle 8"/>
          <p:cNvSpPr>
            <a:spLocks noGrp="1"/>
          </p:cNvSpPr>
          <p:nvPr>
            <p:ph type="subTitle" idx="1"/>
          </p:nvPr>
        </p:nvSpPr>
        <p:spPr/>
        <p:txBody>
          <a:bodyPr/>
          <a:lstStyle/>
          <a:p>
            <a:endParaRPr lang="en-US"/>
          </a:p>
        </p:txBody>
      </p:sp>
      <p:sp>
        <p:nvSpPr>
          <p:cNvPr id="6" name="TextBox 5"/>
          <p:cNvSpPr txBox="1"/>
          <p:nvPr/>
        </p:nvSpPr>
        <p:spPr>
          <a:xfrm>
            <a:off x="1370542" y="644759"/>
            <a:ext cx="6203157" cy="1538883"/>
          </a:xfrm>
          <a:prstGeom prst="rect">
            <a:avLst/>
          </a:prstGeom>
          <a:noFill/>
        </p:spPr>
        <p:txBody>
          <a:bodyPr wrap="square" lIns="0" tIns="0" rIns="0" bIns="0"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r"/>
            <a:r>
              <a:rPr lang="en-US" sz="10000" b="1" spc="-642" dirty="0">
                <a:ln w="11430"/>
                <a:solidFill>
                  <a:schemeClr val="tx2"/>
                </a:solidFill>
                <a:effectLst>
                  <a:outerShdw blurRad="50800" dist="39000" dir="5460000" algn="tl">
                    <a:srgbClr val="000000">
                      <a:alpha val="38000"/>
                    </a:srgbClr>
                  </a:outerShdw>
                </a:effectLst>
                <a:latin typeface="Segoe" pitchFamily="34" charset="0"/>
              </a:rPr>
              <a:t>demo</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Release Timeline</a:t>
            </a:r>
            <a:endParaRPr lang="en-US" dirty="0"/>
          </a:p>
        </p:txBody>
      </p:sp>
      <p:sp>
        <p:nvSpPr>
          <p:cNvPr id="3" name="Content Placeholder 2"/>
          <p:cNvSpPr>
            <a:spLocks noGrp="1"/>
          </p:cNvSpPr>
          <p:nvPr>
            <p:ph idx="1"/>
          </p:nvPr>
        </p:nvSpPr>
        <p:spPr>
          <a:xfrm>
            <a:off x="382588" y="1414464"/>
            <a:ext cx="8380412" cy="2638158"/>
          </a:xfrm>
        </p:spPr>
        <p:txBody>
          <a:bodyPr/>
          <a:lstStyle/>
          <a:p>
            <a:r>
              <a:rPr lang="en-US" dirty="0" smtClean="0"/>
              <a:t>MPE will be part of </a:t>
            </a:r>
            <a:r>
              <a:rPr lang="en-US" dirty="0" err="1" smtClean="0"/>
              <a:t>NDISTest</a:t>
            </a:r>
            <a:r>
              <a:rPr lang="en-US" dirty="0" smtClean="0"/>
              <a:t> for logo</a:t>
            </a:r>
          </a:p>
          <a:p>
            <a:pPr lvl="1"/>
            <a:r>
              <a:rPr lang="en-US" dirty="0" smtClean="0"/>
              <a:t>Beta preview planned for 2007</a:t>
            </a:r>
          </a:p>
          <a:p>
            <a:pPr lvl="1"/>
            <a:r>
              <a:rPr lang="en-US" dirty="0" smtClean="0"/>
              <a:t>MPE will be integrated in the DTM</a:t>
            </a:r>
          </a:p>
          <a:p>
            <a:r>
              <a:rPr lang="en-US" dirty="0" smtClean="0"/>
              <a:t>SDV for NDIS </a:t>
            </a:r>
            <a:r>
              <a:rPr lang="en-US" dirty="0" err="1" smtClean="0"/>
              <a:t>Miniports</a:t>
            </a:r>
            <a:r>
              <a:rPr lang="en-US" dirty="0" smtClean="0"/>
              <a:t> release plans to be announced</a:t>
            </a:r>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652650" y="5024250"/>
            <a:ext cx="4224150" cy="497775"/>
          </a:xfrm>
          <a:prstGeom prst="rect">
            <a:avLst/>
          </a:prstGeom>
          <a:ln>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3714" name="Rectangle 2"/>
          <p:cNvSpPr>
            <a:spLocks noGrp="1" noChangeArrowheads="1"/>
          </p:cNvSpPr>
          <p:nvPr>
            <p:ph type="title"/>
          </p:nvPr>
        </p:nvSpPr>
        <p:spPr/>
        <p:txBody>
          <a:bodyPr/>
          <a:lstStyle/>
          <a:p>
            <a:r>
              <a:rPr lang="en-US" smtClean="0"/>
              <a:t>Call To Action</a:t>
            </a:r>
            <a:endParaRPr lang="en-US"/>
          </a:p>
        </p:txBody>
      </p:sp>
      <p:sp>
        <p:nvSpPr>
          <p:cNvPr id="243715" name="Rectangle 3"/>
          <p:cNvSpPr>
            <a:spLocks noGrp="1" noChangeArrowheads="1"/>
          </p:cNvSpPr>
          <p:nvPr>
            <p:ph idx="1"/>
          </p:nvPr>
        </p:nvSpPr>
        <p:spPr>
          <a:xfrm>
            <a:off x="382588" y="1414464"/>
            <a:ext cx="8380412" cy="5796972"/>
          </a:xfrm>
        </p:spPr>
        <p:txBody>
          <a:bodyPr/>
          <a:lstStyle/>
          <a:p>
            <a:r>
              <a:rPr lang="en-US" dirty="0" smtClean="0"/>
              <a:t>Download MPE from the </a:t>
            </a:r>
            <a:r>
              <a:rPr lang="en-US" dirty="0" err="1" smtClean="0"/>
              <a:t>NDISTest</a:t>
            </a:r>
            <a:r>
              <a:rPr lang="en-US" dirty="0" smtClean="0"/>
              <a:t> Connect website</a:t>
            </a:r>
          </a:p>
          <a:p>
            <a:r>
              <a:rPr lang="en-US" dirty="0" smtClean="0"/>
              <a:t>Run MPE on all your drivers</a:t>
            </a:r>
          </a:p>
          <a:p>
            <a:r>
              <a:rPr lang="en-US" dirty="0" smtClean="0"/>
              <a:t>Read “How to debug MPE exposed driver bugs” which is part of the package</a:t>
            </a:r>
          </a:p>
          <a:p>
            <a:r>
              <a:rPr lang="en-US" dirty="0" smtClean="0"/>
              <a:t>Provide feedback on MPE and the documentation by sending e-mail to </a:t>
            </a:r>
            <a:br>
              <a:rPr lang="en-US" dirty="0" smtClean="0"/>
            </a:br>
            <a:r>
              <a:rPr lang="en-US" sz="2800" dirty="0" err="1" smtClean="0">
                <a:hlinkClick r:id="rId3"/>
              </a:rPr>
              <a:t>ndiststr</a:t>
            </a:r>
            <a:r>
              <a:rPr lang="en-US" sz="2800" dirty="0" smtClean="0">
                <a:hlinkClick r:id="rId3"/>
              </a:rPr>
              <a:t> @ microsoft.com</a:t>
            </a:r>
            <a:endParaRPr lang="en-US" dirty="0" smtClean="0"/>
          </a:p>
          <a:p>
            <a:r>
              <a:rPr lang="en-US" dirty="0" smtClean="0"/>
              <a:t>When released integrate SDV in your early development cycle</a:t>
            </a:r>
          </a:p>
          <a:p>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smtClean="0"/>
              <a:t>Additional Resources</a:t>
            </a:r>
            <a:endParaRPr lang="en-US"/>
          </a:p>
        </p:txBody>
      </p:sp>
      <p:sp>
        <p:nvSpPr>
          <p:cNvPr id="242691" name="Rectangle 3"/>
          <p:cNvSpPr>
            <a:spLocks noGrp="1" noChangeArrowheads="1"/>
          </p:cNvSpPr>
          <p:nvPr>
            <p:ph idx="1"/>
          </p:nvPr>
        </p:nvSpPr>
        <p:spPr>
          <a:xfrm>
            <a:off x="382588" y="1414464"/>
            <a:ext cx="8380412" cy="4931093"/>
          </a:xfrm>
        </p:spPr>
        <p:txBody>
          <a:bodyPr/>
          <a:lstStyle/>
          <a:p>
            <a:r>
              <a:rPr lang="en-US" sz="2000" dirty="0" smtClean="0"/>
              <a:t>Web Resources</a:t>
            </a:r>
          </a:p>
          <a:p>
            <a:pPr lvl="1"/>
            <a:r>
              <a:rPr lang="en-US" sz="1800" dirty="0" smtClean="0"/>
              <a:t>Connect website: </a:t>
            </a:r>
            <a:r>
              <a:rPr lang="en-US" sz="1800" dirty="0" smtClean="0">
                <a:hlinkClick r:id="rId3"/>
              </a:rPr>
              <a:t>http://connect.microsoft.com/default.aspx</a:t>
            </a:r>
            <a:r>
              <a:rPr lang="en-US" sz="1800" dirty="0" smtClean="0"/>
              <a:t> </a:t>
            </a:r>
          </a:p>
          <a:p>
            <a:pPr lvl="1"/>
            <a:r>
              <a:rPr lang="en-US" sz="1800" dirty="0" smtClean="0"/>
              <a:t>Connect site for NDIS test tools (</a:t>
            </a:r>
            <a:r>
              <a:rPr lang="en-US" sz="1800" dirty="0" err="1" smtClean="0"/>
              <a:t>NDISTest</a:t>
            </a:r>
            <a:r>
              <a:rPr lang="en-US" sz="1800" dirty="0" smtClean="0"/>
              <a:t>, MPE, SDV for NDIS </a:t>
            </a:r>
            <a:r>
              <a:rPr lang="en-US" sz="1800" dirty="0" err="1" smtClean="0"/>
              <a:t>Miniports</a:t>
            </a:r>
            <a:r>
              <a:rPr lang="en-US" sz="1800" dirty="0" smtClean="0"/>
              <a:t>)</a:t>
            </a:r>
          </a:p>
          <a:p>
            <a:pPr lvl="2"/>
            <a:r>
              <a:rPr lang="en-US" sz="1600" dirty="0" smtClean="0"/>
              <a:t>Use Invitation ID NTst-CY36-J9MX</a:t>
            </a:r>
          </a:p>
          <a:p>
            <a:pPr lvl="1"/>
            <a:r>
              <a:rPr lang="en-US" sz="1800" dirty="0" smtClean="0"/>
              <a:t>Connect site for NDIS specifications and documentation</a:t>
            </a:r>
          </a:p>
          <a:p>
            <a:pPr lvl="2"/>
            <a:r>
              <a:rPr lang="en-US" sz="1600" dirty="0" smtClean="0"/>
              <a:t>Use Invitation ID NDIS-B4JF-H9C9</a:t>
            </a:r>
          </a:p>
          <a:p>
            <a:pPr lvl="1"/>
            <a:r>
              <a:rPr lang="en-US" sz="1800" dirty="0" smtClean="0"/>
              <a:t>Whitepapers: </a:t>
            </a:r>
            <a:r>
              <a:rPr lang="en-US" sz="1800" dirty="0" smtClean="0">
                <a:hlinkClick r:id="rId4"/>
              </a:rPr>
              <a:t>http://www.microsoft.com/whdc/device/network/ndis/default.mspx</a:t>
            </a:r>
            <a:r>
              <a:rPr lang="en-US" sz="1800" dirty="0" smtClean="0"/>
              <a:t> </a:t>
            </a:r>
          </a:p>
          <a:p>
            <a:r>
              <a:rPr lang="en-US" sz="2000" dirty="0" smtClean="0"/>
              <a:t>Related Sessions</a:t>
            </a:r>
          </a:p>
          <a:p>
            <a:pPr lvl="1"/>
            <a:r>
              <a:rPr lang="en-US" sz="1800" dirty="0" smtClean="0"/>
              <a:t>DVR-T381: Static Analysis and Verification of Drivers</a:t>
            </a:r>
          </a:p>
          <a:p>
            <a:r>
              <a:rPr lang="en-US" sz="2000" dirty="0" smtClean="0"/>
              <a:t>Contact us</a:t>
            </a:r>
          </a:p>
          <a:p>
            <a:pPr lvl="1"/>
            <a:r>
              <a:rPr lang="en-US" sz="1800" dirty="0" smtClean="0"/>
              <a:t>Tools questions:</a:t>
            </a:r>
          </a:p>
          <a:p>
            <a:pPr lvl="1"/>
            <a:r>
              <a:rPr lang="en-US" sz="1800" dirty="0" smtClean="0"/>
              <a:t>NDIS related questions:</a:t>
            </a:r>
          </a:p>
        </p:txBody>
      </p:sp>
      <p:sp>
        <p:nvSpPr>
          <p:cNvPr id="242693" name="Text Box 5"/>
          <p:cNvSpPr txBox="1">
            <a:spLocks noChangeArrowheads="1"/>
          </p:cNvSpPr>
          <p:nvPr/>
        </p:nvSpPr>
        <p:spPr bwMode="auto">
          <a:xfrm>
            <a:off x="2819399" y="5528950"/>
            <a:ext cx="2393875" cy="323165"/>
          </a:xfrm>
          <a:prstGeom prst="rect">
            <a:avLst/>
          </a:prstGeom>
          <a:ln>
            <a:headEnd/>
            <a:tailEnd/>
          </a:ln>
        </p:spPr>
        <p:style>
          <a:lnRef idx="3">
            <a:schemeClr val="lt1"/>
          </a:lnRef>
          <a:fillRef idx="1">
            <a:schemeClr val="dk1"/>
          </a:fillRef>
          <a:effectRef idx="1">
            <a:schemeClr val="dk1"/>
          </a:effectRef>
          <a:fontRef idx="minor">
            <a:schemeClr val="lt1"/>
          </a:fontRef>
        </p:style>
        <p:txBody>
          <a:bodyPr wrap="square" lIns="91428" tIns="45715" rIns="91428" bIns="45715">
            <a:spAutoFit/>
          </a:bodyPr>
          <a:lstStyle/>
          <a:p>
            <a:pPr algn="ctr"/>
            <a:r>
              <a:rPr lang="en-US" sz="1500" dirty="0" err="1" smtClean="0">
                <a:solidFill>
                  <a:schemeClr val="tx2"/>
                </a:solidFill>
                <a:effectLst>
                  <a:outerShdw blurRad="38100" dist="38100" dir="2700000" algn="tl">
                    <a:srgbClr val="000000">
                      <a:alpha val="43137"/>
                    </a:srgbClr>
                  </a:outerShdw>
                </a:effectLst>
              </a:rPr>
              <a:t>Ndiststr</a:t>
            </a:r>
            <a:r>
              <a:rPr lang="en-US" sz="1500" dirty="0" smtClean="0">
                <a:solidFill>
                  <a:schemeClr val="tx2"/>
                </a:solidFill>
                <a:effectLst>
                  <a:outerShdw blurRad="38100" dist="38100" dir="2700000" algn="tl">
                    <a:srgbClr val="000000">
                      <a:alpha val="43137"/>
                    </a:srgbClr>
                  </a:outerShdw>
                </a:effectLst>
              </a:rPr>
              <a:t> @ microsoft.com</a:t>
            </a:r>
            <a:endParaRPr lang="en-US" sz="1500" dirty="0">
              <a:solidFill>
                <a:schemeClr val="tx2"/>
              </a:solidFill>
              <a:effectLst>
                <a:outerShdw blurRad="38100" dist="38100" dir="2700000" algn="tl">
                  <a:srgbClr val="000000">
                    <a:alpha val="43137"/>
                  </a:srgbClr>
                </a:outerShdw>
              </a:effectLst>
            </a:endParaRPr>
          </a:p>
        </p:txBody>
      </p:sp>
      <p:sp>
        <p:nvSpPr>
          <p:cNvPr id="5" name="Text Box 5"/>
          <p:cNvSpPr txBox="1">
            <a:spLocks noChangeArrowheads="1"/>
          </p:cNvSpPr>
          <p:nvPr/>
        </p:nvSpPr>
        <p:spPr bwMode="auto">
          <a:xfrm>
            <a:off x="3480950" y="5886200"/>
            <a:ext cx="2514600" cy="323165"/>
          </a:xfrm>
          <a:prstGeom prst="rect">
            <a:avLst/>
          </a:prstGeom>
          <a:ln>
            <a:headEnd/>
            <a:tailEnd/>
          </a:ln>
        </p:spPr>
        <p:style>
          <a:lnRef idx="3">
            <a:schemeClr val="lt1"/>
          </a:lnRef>
          <a:fillRef idx="1">
            <a:schemeClr val="dk1"/>
          </a:fillRef>
          <a:effectRef idx="1">
            <a:schemeClr val="dk1"/>
          </a:effectRef>
          <a:fontRef idx="minor">
            <a:schemeClr val="lt1"/>
          </a:fontRef>
        </p:style>
        <p:txBody>
          <a:bodyPr wrap="square" lIns="91428" tIns="45715" rIns="91428" bIns="45715">
            <a:spAutoFit/>
          </a:bodyPr>
          <a:lstStyle/>
          <a:p>
            <a:pPr algn="ctr"/>
            <a:r>
              <a:rPr lang="en-US" sz="1500" dirty="0" smtClean="0">
                <a:solidFill>
                  <a:schemeClr val="tx2"/>
                </a:solidFill>
                <a:effectLst>
                  <a:outerShdw blurRad="38100" dist="38100" dir="2700000" algn="tl">
                    <a:srgbClr val="000000">
                      <a:alpha val="43137"/>
                    </a:srgbClr>
                  </a:outerShdw>
                </a:effectLst>
              </a:rPr>
              <a:t>Ndis6fb @ microsoft.com</a:t>
            </a:r>
            <a:endParaRPr lang="en-US" sz="1500" dirty="0">
              <a:solidFill>
                <a:schemeClr val="tx2"/>
              </a:solidFill>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602055" y="2787388"/>
            <a:ext cx="5939896" cy="1283229"/>
          </a:xfrm>
          <a:prstGeom prst="rect">
            <a:avLst/>
          </a:prstGeom>
          <a:noFill/>
        </p:spPr>
      </p:pic>
      <p:sp>
        <p:nvSpPr>
          <p:cNvPr id="5" name="Text Box 3"/>
          <p:cNvSpPr txBox="1">
            <a:spLocks noChangeArrowheads="1"/>
          </p:cNvSpPr>
          <p:nvPr/>
        </p:nvSpPr>
        <p:spPr bwMode="blackWhite">
          <a:xfrm>
            <a:off x="381000" y="5926691"/>
            <a:ext cx="8382000" cy="523200"/>
          </a:xfrm>
          <a:prstGeom prst="rect">
            <a:avLst/>
          </a:prstGeom>
          <a:noFill/>
          <a:ln w="12700">
            <a:noFill/>
            <a:miter lim="800000"/>
            <a:headEnd type="none" w="sm" len="sm"/>
            <a:tailEnd type="none" w="sm" len="sm"/>
          </a:ln>
          <a:effectLst/>
        </p:spPr>
        <p:txBody>
          <a:bodyPr vert="horz" wrap="square" lIns="91417" tIns="45710" rIns="91417" bIns="45710" numCol="1" anchor="t" anchorCtr="0" compatLnSpc="1">
            <a:prstTxWarp prst="textNoShape">
              <a:avLst/>
            </a:prstTxWarp>
            <a:spAutoFit/>
          </a:bodyPr>
          <a:lstStyle/>
          <a:p>
            <a:pPr algn="ctr" defTabSz="914027" eaLnBrk="0" hangingPunct="0"/>
            <a:r>
              <a:rPr lang="en-US" sz="700" dirty="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914027" eaLnBrk="0" hangingPunct="0"/>
            <a:r>
              <a:rPr lang="en-US" sz="700" dirty="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solidFill>
                  <a:schemeClr val="tx2"/>
                </a:solidFill>
                <a:latin typeface="Segoe" pitchFamily="34" charset="0"/>
                <a:cs typeface="Arial" charset="0"/>
              </a:rPr>
            </a:br>
            <a:r>
              <a:rPr lang="en-US" sz="700" dirty="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Takeaways</a:t>
            </a:r>
            <a:endParaRPr lang="en-US" dirty="0"/>
          </a:p>
        </p:txBody>
      </p:sp>
      <p:sp>
        <p:nvSpPr>
          <p:cNvPr id="3" name="Content Placeholder 2"/>
          <p:cNvSpPr>
            <a:spLocks noGrp="1"/>
          </p:cNvSpPr>
          <p:nvPr>
            <p:ph idx="1"/>
          </p:nvPr>
        </p:nvSpPr>
        <p:spPr>
          <a:xfrm>
            <a:off x="382588" y="1414464"/>
            <a:ext cx="8151812" cy="1982081"/>
          </a:xfrm>
        </p:spPr>
        <p:txBody>
          <a:bodyPr/>
          <a:lstStyle/>
          <a:p>
            <a:r>
              <a:rPr lang="en-US" dirty="0" smtClean="0"/>
              <a:t>Introduce new approach to testing network drivers</a:t>
            </a:r>
          </a:p>
          <a:p>
            <a:r>
              <a:rPr lang="en-US" dirty="0" smtClean="0"/>
              <a:t>Introduce new tools for next-generation NIC testing</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Agenda</a:t>
            </a:r>
            <a:endParaRPr lang="en-US" dirty="0"/>
          </a:p>
        </p:txBody>
      </p:sp>
      <p:sp>
        <p:nvSpPr>
          <p:cNvPr id="3" name="Content Placeholder 2"/>
          <p:cNvSpPr>
            <a:spLocks noGrp="1"/>
          </p:cNvSpPr>
          <p:nvPr>
            <p:ph idx="1"/>
          </p:nvPr>
        </p:nvSpPr>
        <p:spPr>
          <a:xfrm>
            <a:off x="382588" y="1414464"/>
            <a:ext cx="8380412" cy="2638158"/>
          </a:xfrm>
        </p:spPr>
        <p:txBody>
          <a:bodyPr/>
          <a:lstStyle/>
          <a:p>
            <a:r>
              <a:rPr lang="en-US" dirty="0" smtClean="0"/>
              <a:t>How we test drivers today</a:t>
            </a:r>
          </a:p>
          <a:p>
            <a:r>
              <a:rPr lang="en-US" dirty="0" smtClean="0"/>
              <a:t>How we will complement this testing in the future</a:t>
            </a:r>
          </a:p>
          <a:p>
            <a:pPr lvl="1"/>
            <a:r>
              <a:rPr lang="en-US" dirty="0" smtClean="0"/>
              <a:t>Multi-Path Exerciser (MPE)</a:t>
            </a:r>
          </a:p>
          <a:p>
            <a:pPr lvl="1"/>
            <a:r>
              <a:rPr lang="en-US" dirty="0" smtClean="0"/>
              <a:t>Static Driver Verifier for NDIS </a:t>
            </a:r>
            <a:r>
              <a:rPr lang="en-US" dirty="0" err="1" smtClean="0"/>
              <a:t>Miniports</a:t>
            </a:r>
            <a:r>
              <a:rPr lang="en-US" dirty="0" smtClean="0"/>
              <a:t> (SDV)</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Current Tools</a:t>
            </a:r>
            <a:endParaRPr lang="en-US" dirty="0"/>
          </a:p>
        </p:txBody>
      </p:sp>
      <p:sp>
        <p:nvSpPr>
          <p:cNvPr id="3" name="Content Placeholder 2"/>
          <p:cNvSpPr>
            <a:spLocks noGrp="1"/>
          </p:cNvSpPr>
          <p:nvPr>
            <p:ph idx="1"/>
          </p:nvPr>
        </p:nvSpPr>
        <p:spPr>
          <a:xfrm>
            <a:off x="382588" y="1414464"/>
            <a:ext cx="8380412" cy="4936736"/>
          </a:xfrm>
        </p:spPr>
        <p:txBody>
          <a:bodyPr/>
          <a:lstStyle/>
          <a:p>
            <a:pPr>
              <a:spcBef>
                <a:spcPts val="600"/>
              </a:spcBef>
            </a:pPr>
            <a:r>
              <a:rPr lang="en-US" dirty="0" smtClean="0"/>
              <a:t>NDISTest</a:t>
            </a:r>
          </a:p>
          <a:p>
            <a:pPr lvl="1">
              <a:spcBef>
                <a:spcPts val="600"/>
              </a:spcBef>
            </a:pPr>
            <a:r>
              <a:rPr lang="en-US" dirty="0" smtClean="0"/>
              <a:t>Functional testing of the network driver</a:t>
            </a:r>
          </a:p>
          <a:p>
            <a:pPr lvl="1">
              <a:spcBef>
                <a:spcPts val="600"/>
              </a:spcBef>
            </a:pPr>
            <a:r>
              <a:rPr lang="en-US" dirty="0" smtClean="0"/>
              <a:t>Limited stress and performance testing</a:t>
            </a:r>
          </a:p>
          <a:p>
            <a:pPr>
              <a:spcBef>
                <a:spcPts val="600"/>
              </a:spcBef>
            </a:pPr>
            <a:r>
              <a:rPr lang="en-US" dirty="0" smtClean="0"/>
              <a:t>Driver Verifier</a:t>
            </a:r>
          </a:p>
          <a:p>
            <a:pPr lvl="1">
              <a:spcBef>
                <a:spcPts val="600"/>
              </a:spcBef>
            </a:pPr>
            <a:r>
              <a:rPr lang="en-US" dirty="0" smtClean="0"/>
              <a:t>Detects violations at runtime</a:t>
            </a:r>
          </a:p>
          <a:p>
            <a:pPr>
              <a:spcBef>
                <a:spcPts val="600"/>
              </a:spcBef>
            </a:pPr>
            <a:r>
              <a:rPr lang="en-US" dirty="0" smtClean="0"/>
              <a:t>Bus specific tests</a:t>
            </a:r>
          </a:p>
          <a:p>
            <a:pPr lvl="1">
              <a:spcBef>
                <a:spcPts val="600"/>
              </a:spcBef>
            </a:pPr>
            <a:r>
              <a:rPr lang="en-US" dirty="0" smtClean="0"/>
              <a:t>Functional testing of the network driver as it relates to the specific bus </a:t>
            </a:r>
          </a:p>
          <a:p>
            <a:pPr>
              <a:spcBef>
                <a:spcPts val="600"/>
              </a:spcBef>
            </a:pPr>
            <a:r>
              <a:rPr lang="en-US" dirty="0" err="1" smtClean="0"/>
              <a:t>Prefast</a:t>
            </a:r>
            <a:r>
              <a:rPr lang="en-US" dirty="0" smtClean="0"/>
              <a:t> for Drivers (PFD)</a:t>
            </a:r>
          </a:p>
          <a:p>
            <a:pPr lvl="1">
              <a:spcBef>
                <a:spcPts val="600"/>
              </a:spcBef>
            </a:pPr>
            <a:r>
              <a:rPr lang="en-US" dirty="0" smtClean="0"/>
              <a:t>Compile-time static verification tool</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bwMode="auto">
          <a:xfrm>
            <a:off x="0" y="1143000"/>
            <a:ext cx="3505200" cy="5562600"/>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11" name="Flowchart: Magnetic Disk 10"/>
          <p:cNvSpPr/>
          <p:nvPr/>
        </p:nvSpPr>
        <p:spPr>
          <a:xfrm>
            <a:off x="838200" y="1524000"/>
            <a:ext cx="838200" cy="685800"/>
          </a:xfrm>
          <a:prstGeom prst="flowChartMagneticDisk">
            <a:avLst/>
          </a:prstGeom>
        </p:spPr>
        <p:style>
          <a:lnRef idx="1">
            <a:schemeClr val="accent4"/>
          </a:lnRef>
          <a:fillRef idx="2">
            <a:schemeClr val="accent4"/>
          </a:fillRef>
          <a:effectRef idx="1">
            <a:schemeClr val="accent4"/>
          </a:effectRef>
          <a:fontRef idx="minor">
            <a:schemeClr val="dk1"/>
          </a:fontRef>
        </p:style>
        <p:txBody>
          <a:bodyPr tIns="0" rtlCol="0" anchor="t" anchorCtr="0"/>
          <a:lstStyle/>
          <a:p>
            <a:pPr algn="ctr"/>
            <a:r>
              <a:rPr lang="en-US" sz="1400" b="1" dirty="0" smtClean="0">
                <a:solidFill>
                  <a:schemeClr val="bg2"/>
                </a:solidFill>
              </a:rPr>
              <a:t>Send/</a:t>
            </a:r>
          </a:p>
          <a:p>
            <a:pPr algn="ctr"/>
            <a:r>
              <a:rPr lang="en-US" sz="1400" b="1" dirty="0" smtClean="0">
                <a:solidFill>
                  <a:schemeClr val="bg2"/>
                </a:solidFill>
              </a:rPr>
              <a:t>receive</a:t>
            </a:r>
          </a:p>
        </p:txBody>
      </p:sp>
      <p:sp>
        <p:nvSpPr>
          <p:cNvPr id="17" name="Flowchart: Magnetic Disk 16"/>
          <p:cNvSpPr/>
          <p:nvPr/>
        </p:nvSpPr>
        <p:spPr>
          <a:xfrm>
            <a:off x="838200" y="1524000"/>
            <a:ext cx="838200" cy="685800"/>
          </a:xfrm>
          <a:prstGeom prst="flowChartMagneticDisk">
            <a:avLst/>
          </a:prstGeom>
        </p:spPr>
        <p:style>
          <a:lnRef idx="1">
            <a:schemeClr val="accent5"/>
          </a:lnRef>
          <a:fillRef idx="2">
            <a:schemeClr val="accent5"/>
          </a:fillRef>
          <a:effectRef idx="1">
            <a:schemeClr val="accent5"/>
          </a:effectRef>
          <a:fontRef idx="minor">
            <a:schemeClr val="dk1"/>
          </a:fontRef>
        </p:style>
        <p:txBody>
          <a:bodyPr tIns="0" rtlCol="0" anchor="t" anchorCtr="0"/>
          <a:lstStyle/>
          <a:p>
            <a:pPr algn="ctr"/>
            <a: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OID </a:t>
            </a:r>
          </a:p>
          <a:p>
            <a:pPr algn="ctr"/>
            <a: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request</a:t>
            </a:r>
          </a:p>
        </p:txBody>
      </p:sp>
      <p:sp>
        <p:nvSpPr>
          <p:cNvPr id="2" name="Title 1"/>
          <p:cNvSpPr>
            <a:spLocks noGrp="1"/>
          </p:cNvSpPr>
          <p:nvPr>
            <p:ph type="title"/>
          </p:nvPr>
        </p:nvSpPr>
        <p:spPr/>
        <p:txBody>
          <a:bodyPr/>
          <a:lstStyle/>
          <a:p>
            <a:r>
              <a:rPr smtClean="0"/>
              <a:t>NDISTest </a:t>
            </a:r>
            <a:endParaRPr lang="en-US" dirty="0"/>
          </a:p>
        </p:txBody>
      </p:sp>
      <p:sp>
        <p:nvSpPr>
          <p:cNvPr id="26" name="Content Placeholder 2"/>
          <p:cNvSpPr>
            <a:spLocks noGrp="1"/>
          </p:cNvSpPr>
          <p:nvPr>
            <p:ph idx="1"/>
          </p:nvPr>
        </p:nvSpPr>
        <p:spPr>
          <a:xfrm>
            <a:off x="3810000" y="1414464"/>
            <a:ext cx="4953000" cy="5032147"/>
          </a:xfrm>
        </p:spPr>
        <p:txBody>
          <a:bodyPr/>
          <a:lstStyle/>
          <a:p>
            <a:r>
              <a:rPr lang="en-US" sz="3200" dirty="0" smtClean="0"/>
              <a:t>Tests interact with the user mode library</a:t>
            </a:r>
          </a:p>
          <a:p>
            <a:r>
              <a:rPr lang="en-US" sz="3200" dirty="0" smtClean="0"/>
              <a:t>User-mode component, </a:t>
            </a:r>
            <a:r>
              <a:rPr lang="en-US" sz="3200" dirty="0" err="1" smtClean="0"/>
              <a:t>NDISTest</a:t>
            </a:r>
            <a:r>
              <a:rPr lang="en-US" sz="3200" dirty="0" smtClean="0"/>
              <a:t> Script Library, issues commands to ndprot.sys</a:t>
            </a:r>
          </a:p>
          <a:p>
            <a:r>
              <a:rPr lang="en-US" sz="3200" dirty="0" smtClean="0"/>
              <a:t>The </a:t>
            </a:r>
            <a:r>
              <a:rPr lang="en-US" sz="3200" dirty="0" err="1" smtClean="0"/>
              <a:t>NDISTest</a:t>
            </a:r>
            <a:r>
              <a:rPr lang="en-US" sz="3200" dirty="0" smtClean="0"/>
              <a:t> protocol driver (ndprot.sys) is bound to the miniport</a:t>
            </a:r>
          </a:p>
          <a:p>
            <a:r>
              <a:rPr lang="en-US" sz="3200" dirty="0" smtClean="0"/>
              <a:t>Tests run </a:t>
            </a:r>
            <a:r>
              <a:rPr lang="en-US" sz="3200" dirty="0" smtClean="0">
                <a:solidFill>
                  <a:schemeClr val="accent1"/>
                </a:solidFill>
              </a:rPr>
              <a:t>sequentially</a:t>
            </a:r>
          </a:p>
        </p:txBody>
      </p:sp>
      <p:grpSp>
        <p:nvGrpSpPr>
          <p:cNvPr id="49" name="Group 48"/>
          <p:cNvGrpSpPr/>
          <p:nvPr/>
        </p:nvGrpSpPr>
        <p:grpSpPr>
          <a:xfrm>
            <a:off x="381000" y="2433935"/>
            <a:ext cx="2514600" cy="3643960"/>
            <a:chOff x="381000" y="2433935"/>
            <a:chExt cx="2514600" cy="3643960"/>
          </a:xfrm>
        </p:grpSpPr>
        <p:sp>
          <p:nvSpPr>
            <p:cNvPr id="24" name="Rectangle 23"/>
            <p:cNvSpPr/>
            <p:nvPr/>
          </p:nvSpPr>
          <p:spPr>
            <a:xfrm>
              <a:off x="1066800" y="4114800"/>
              <a:ext cx="1600200" cy="609600"/>
            </a:xfrm>
            <a:prstGeom prst="rect">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r>
                <a:rPr lang="en-US" b="1" dirty="0" smtClean="0">
                  <a:solidFill>
                    <a:schemeClr val="bg2"/>
                  </a:solidFill>
                </a:rPr>
                <a:t>NDIS.SYS</a:t>
              </a:r>
              <a:endParaRPr lang="en-US" b="1" dirty="0">
                <a:solidFill>
                  <a:schemeClr val="bg2"/>
                </a:solidFill>
              </a:endParaRPr>
            </a:p>
          </p:txBody>
        </p:sp>
        <p:sp>
          <p:nvSpPr>
            <p:cNvPr id="4" name="Rectangle 3"/>
            <p:cNvSpPr/>
            <p:nvPr/>
          </p:nvSpPr>
          <p:spPr>
            <a:xfrm>
              <a:off x="1066800" y="3272135"/>
              <a:ext cx="1600200" cy="609600"/>
            </a:xfrm>
            <a:prstGeom prst="rect">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fontAlgn="base">
                <a:lnSpc>
                  <a:spcPct val="90000"/>
                </a:lnSpc>
                <a:spcBef>
                  <a:spcPct val="0"/>
                </a:spcBef>
                <a:spcAft>
                  <a:spcPct val="0"/>
                </a:spcAft>
              </a:pPr>
              <a:r>
                <a:rPr lang="en-US" b="1" dirty="0" smtClean="0">
                  <a:solidFill>
                    <a:schemeClr val="bg2"/>
                  </a:solidFill>
                </a:rPr>
                <a:t>NDISTest</a:t>
              </a:r>
            </a:p>
            <a:p>
              <a:pPr algn="ctr" fontAlgn="base">
                <a:lnSpc>
                  <a:spcPct val="90000"/>
                </a:lnSpc>
                <a:spcBef>
                  <a:spcPct val="0"/>
                </a:spcBef>
                <a:spcAft>
                  <a:spcPct val="0"/>
                </a:spcAft>
              </a:pPr>
              <a:r>
                <a:rPr lang="en-US" b="1" dirty="0" smtClean="0">
                  <a:solidFill>
                    <a:schemeClr val="bg2"/>
                  </a:solidFill>
                </a:rPr>
                <a:t>Protocol</a:t>
              </a:r>
            </a:p>
          </p:txBody>
        </p:sp>
        <p:cxnSp>
          <p:nvCxnSpPr>
            <p:cNvPr id="5" name="Elbow Connector 4"/>
            <p:cNvCxnSpPr/>
            <p:nvPr/>
          </p:nvCxnSpPr>
          <p:spPr>
            <a:xfrm rot="5400000">
              <a:off x="1791494" y="3999706"/>
              <a:ext cx="228600" cy="1588"/>
            </a:xfrm>
            <a:prstGeom prst="bentConnector3">
              <a:avLst>
                <a:gd name="adj1" fmla="val 50000"/>
              </a:avLst>
            </a:prstGeom>
            <a:ln>
              <a:headEnd type="triangle"/>
              <a:tailEnd type="triangle"/>
            </a:ln>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381000" y="3156311"/>
              <a:ext cx="2514600" cy="1588"/>
            </a:xfrm>
            <a:prstGeom prst="line">
              <a:avLst/>
            </a:prstGeom>
            <a:ln>
              <a:prstDash val="dash"/>
            </a:ln>
          </p:spPr>
          <p:style>
            <a:lnRef idx="3">
              <a:schemeClr val="dk1"/>
            </a:lnRef>
            <a:fillRef idx="0">
              <a:schemeClr val="dk1"/>
            </a:fillRef>
            <a:effectRef idx="2">
              <a:schemeClr val="dk1"/>
            </a:effectRef>
            <a:fontRef idx="minor">
              <a:schemeClr val="tx1"/>
            </a:fontRef>
          </p:style>
        </p:cxnSp>
        <p:sp>
          <p:nvSpPr>
            <p:cNvPr id="7" name="TextBox 6"/>
            <p:cNvSpPr txBox="1"/>
            <p:nvPr/>
          </p:nvSpPr>
          <p:spPr>
            <a:xfrm>
              <a:off x="381000" y="3169991"/>
              <a:ext cx="686535" cy="307777"/>
            </a:xfrm>
            <a:prstGeom prst="rect">
              <a:avLst/>
            </a:prstGeom>
          </p:spPr>
          <p:txBody>
            <a:bodyPr wrap="none" rtlCol="0">
              <a:spAutoFit/>
            </a:bodyPr>
            <a:lstStyle/>
            <a:p>
              <a:r>
                <a:rPr lang="en-US" sz="1400" dirty="0" smtClean="0">
                  <a:ln w="12700">
                    <a:noFill/>
                    <a:prstDash val="solid"/>
                  </a:ln>
                  <a:solidFill>
                    <a:schemeClr val="accent1"/>
                  </a:solidFill>
                  <a:effectLst>
                    <a:outerShdw blurRad="165100" algn="ctr" rotWithShape="0">
                      <a:prstClr val="black"/>
                    </a:outerShdw>
                  </a:effectLst>
                  <a:latin typeface="Segoe Semibold" pitchFamily="34" charset="0"/>
                </a:rPr>
                <a:t>kernel</a:t>
              </a:r>
              <a:endParaRPr lang="en-US" sz="1400" dirty="0">
                <a:ln w="12700">
                  <a:noFill/>
                  <a:prstDash val="solid"/>
                </a:ln>
                <a:solidFill>
                  <a:schemeClr val="accent1"/>
                </a:solidFill>
                <a:effectLst>
                  <a:outerShdw blurRad="165100" algn="ctr" rotWithShape="0">
                    <a:prstClr val="black"/>
                  </a:outerShdw>
                </a:effectLst>
                <a:latin typeface="Segoe Semibold" pitchFamily="34" charset="0"/>
              </a:endParaRPr>
            </a:p>
          </p:txBody>
        </p:sp>
        <p:sp>
          <p:nvSpPr>
            <p:cNvPr id="8" name="TextBox 7"/>
            <p:cNvSpPr txBox="1"/>
            <p:nvPr/>
          </p:nvSpPr>
          <p:spPr>
            <a:xfrm>
              <a:off x="381000" y="2819400"/>
              <a:ext cx="524503" cy="307777"/>
            </a:xfrm>
            <a:prstGeom prst="rect">
              <a:avLst/>
            </a:prstGeom>
          </p:spPr>
          <p:txBody>
            <a:bodyPr wrap="none" rtlCol="0">
              <a:spAutoFit/>
            </a:bodyPr>
            <a:lstStyle/>
            <a:p>
              <a:r>
                <a:rPr lang="en-US" sz="1400" dirty="0" smtClean="0">
                  <a:ln w="12700">
                    <a:noFill/>
                    <a:prstDash val="solid"/>
                  </a:ln>
                  <a:solidFill>
                    <a:schemeClr val="accent1"/>
                  </a:solidFill>
                  <a:effectLst>
                    <a:outerShdw blurRad="165100" algn="ctr" rotWithShape="0">
                      <a:prstClr val="black"/>
                    </a:outerShdw>
                  </a:effectLst>
                  <a:latin typeface="Segoe Semibold" pitchFamily="34" charset="0"/>
                </a:rPr>
                <a:t>user</a:t>
              </a:r>
              <a:endParaRPr lang="en-US" sz="1400" dirty="0">
                <a:ln w="12700">
                  <a:noFill/>
                  <a:prstDash val="solid"/>
                </a:ln>
                <a:solidFill>
                  <a:schemeClr val="accent1"/>
                </a:solidFill>
                <a:effectLst>
                  <a:outerShdw blurRad="165100" algn="ctr" rotWithShape="0">
                    <a:prstClr val="black"/>
                  </a:outerShdw>
                </a:effectLst>
                <a:latin typeface="Segoe Semibold" pitchFamily="34" charset="0"/>
              </a:endParaRPr>
            </a:p>
          </p:txBody>
        </p:sp>
        <p:sp>
          <p:nvSpPr>
            <p:cNvPr id="9" name="Rectangle 8"/>
            <p:cNvSpPr/>
            <p:nvPr/>
          </p:nvSpPr>
          <p:spPr>
            <a:xfrm>
              <a:off x="1066800" y="2433935"/>
              <a:ext cx="1600200" cy="609600"/>
            </a:xfrm>
            <a:prstGeom prst="rect">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r>
                <a:rPr lang="en-US" b="1" dirty="0" smtClean="0">
                  <a:solidFill>
                    <a:schemeClr val="bg2"/>
                  </a:solidFill>
                </a:rPr>
                <a:t>NDISTest</a:t>
              </a:r>
            </a:p>
            <a:p>
              <a:pPr algn="ctr"/>
              <a:r>
                <a:rPr lang="en-US" b="1" dirty="0" smtClean="0">
                  <a:solidFill>
                    <a:schemeClr val="bg2"/>
                  </a:solidFill>
                </a:rPr>
                <a:t>Library</a:t>
              </a:r>
              <a:endParaRPr lang="en-US" b="1" dirty="0">
                <a:solidFill>
                  <a:schemeClr val="bg2"/>
                </a:solidFill>
              </a:endParaRPr>
            </a:p>
          </p:txBody>
        </p:sp>
        <p:sp>
          <p:nvSpPr>
            <p:cNvPr id="19" name="Rectangle 18"/>
            <p:cNvSpPr/>
            <p:nvPr/>
          </p:nvSpPr>
          <p:spPr>
            <a:xfrm>
              <a:off x="1066800" y="4953000"/>
              <a:ext cx="1600200" cy="457200"/>
            </a:xfrm>
            <a:prstGeom prst="rect">
              <a:avLst/>
            </a:prstGeom>
            <a:ln/>
          </p:spPr>
          <p:style>
            <a:lnRef idx="1">
              <a:schemeClr val="accent6"/>
            </a:lnRef>
            <a:fillRef idx="3">
              <a:schemeClr val="accent6"/>
            </a:fillRef>
            <a:effectRef idx="2">
              <a:schemeClr val="accent6"/>
            </a:effectRef>
            <a:fontRef idx="minor">
              <a:schemeClr val="lt1"/>
            </a:fontRef>
          </p:style>
          <p:txBody>
            <a:bodyPr rtlCol="0" anchor="ctr"/>
            <a:lstStyle/>
            <a:p>
              <a:pPr algn="ctr" defTabSz="912740" fontAlgn="base">
                <a:lnSpc>
                  <a:spcPct val="80000"/>
                </a:lnSpc>
                <a:spcBef>
                  <a:spcPct val="35000"/>
                </a:spcBef>
                <a:spcAft>
                  <a:spcPct val="0"/>
                </a:spcAft>
                <a:buClr>
                  <a:srgbClr val="FDE399"/>
                </a:buClr>
                <a:defRPr/>
              </a:pPr>
              <a: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3rd Party </a:t>
              </a:r>
              <a:b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br>
              <a: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Miniport Driver</a:t>
              </a:r>
              <a:endParaRPr lang="en-US" sz="1400" dirty="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endParaRPr>
            </a:p>
          </p:txBody>
        </p:sp>
        <p:sp>
          <p:nvSpPr>
            <p:cNvPr id="21" name="TextBox 20"/>
            <p:cNvSpPr txBox="1"/>
            <p:nvPr/>
          </p:nvSpPr>
          <p:spPr>
            <a:xfrm>
              <a:off x="1066800" y="5638800"/>
              <a:ext cx="1600200" cy="439095"/>
            </a:xfrm>
            <a:prstGeom prst="rect">
              <a:avLst/>
            </a:prstGeom>
            <a:ln/>
          </p:spPr>
          <p:style>
            <a:lnRef idx="1">
              <a:schemeClr val="accent3"/>
            </a:lnRef>
            <a:fillRef idx="3">
              <a:schemeClr val="accent3"/>
            </a:fillRef>
            <a:effectRef idx="2">
              <a:schemeClr val="accent3"/>
            </a:effectRef>
            <a:fontRef idx="minor">
              <a:schemeClr val="lt1"/>
            </a:fontRef>
          </p:style>
          <p:txBody>
            <a:bodyPr wrap="square" rtlCol="0">
              <a:spAutoFit/>
            </a:bodyPr>
            <a:lstStyle/>
            <a:p>
              <a:pPr algn="ctr" defTabSz="912740" fontAlgn="base">
                <a:lnSpc>
                  <a:spcPct val="80000"/>
                </a:lnSpc>
                <a:spcBef>
                  <a:spcPct val="35000"/>
                </a:spcBef>
                <a:spcAft>
                  <a:spcPct val="0"/>
                </a:spcAft>
                <a:buClr>
                  <a:srgbClr val="FDE399"/>
                </a:buClr>
                <a:defRPr/>
              </a:pPr>
              <a: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Networking Card</a:t>
              </a:r>
              <a:b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br>
              <a: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Hardware</a:t>
              </a:r>
              <a:endParaRPr lang="en-US" sz="1400" dirty="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endParaRPr>
            </a:p>
          </p:txBody>
        </p:sp>
        <p:cxnSp>
          <p:nvCxnSpPr>
            <p:cNvPr id="22" name="Elbow Connector 21"/>
            <p:cNvCxnSpPr/>
            <p:nvPr/>
          </p:nvCxnSpPr>
          <p:spPr>
            <a:xfrm rot="5400000">
              <a:off x="1791494" y="5523706"/>
              <a:ext cx="228600" cy="1588"/>
            </a:xfrm>
            <a:prstGeom prst="bentConnector3">
              <a:avLst>
                <a:gd name="adj1" fmla="val 50000"/>
              </a:avLst>
            </a:prstGeom>
            <a:ln>
              <a:headEnd type="triangle"/>
              <a:tailEnd type="triangle"/>
            </a:ln>
          </p:spPr>
          <p:style>
            <a:lnRef idx="3">
              <a:schemeClr val="dk1"/>
            </a:lnRef>
            <a:fillRef idx="0">
              <a:schemeClr val="dk1"/>
            </a:fillRef>
            <a:effectRef idx="2">
              <a:schemeClr val="dk1"/>
            </a:effectRef>
            <a:fontRef idx="minor">
              <a:schemeClr val="tx1"/>
            </a:fontRef>
          </p:style>
        </p:cxnSp>
        <p:cxnSp>
          <p:nvCxnSpPr>
            <p:cNvPr id="23" name="Elbow Connector 22"/>
            <p:cNvCxnSpPr/>
            <p:nvPr/>
          </p:nvCxnSpPr>
          <p:spPr>
            <a:xfrm rot="5400000">
              <a:off x="1791494" y="4837906"/>
              <a:ext cx="228600" cy="1588"/>
            </a:xfrm>
            <a:prstGeom prst="bentConnector3">
              <a:avLst>
                <a:gd name="adj1" fmla="val 50000"/>
              </a:avLst>
            </a:prstGeom>
            <a:ln>
              <a:headEnd type="triangle"/>
              <a:tailEnd type="triangle"/>
            </a:ln>
          </p:spPr>
          <p:style>
            <a:lnRef idx="3">
              <a:schemeClr val="dk1"/>
            </a:lnRef>
            <a:fillRef idx="0">
              <a:schemeClr val="dk1"/>
            </a:fillRef>
            <a:effectRef idx="2">
              <a:schemeClr val="dk1"/>
            </a:effectRef>
            <a:fontRef idx="minor">
              <a:schemeClr val="tx1"/>
            </a:fontRef>
          </p:style>
        </p:cxnSp>
        <p:cxnSp>
          <p:nvCxnSpPr>
            <p:cNvPr id="25" name="Elbow Connector 24"/>
            <p:cNvCxnSpPr/>
            <p:nvPr/>
          </p:nvCxnSpPr>
          <p:spPr>
            <a:xfrm rot="5400000">
              <a:off x="1791494" y="3161506"/>
              <a:ext cx="228600" cy="1588"/>
            </a:xfrm>
            <a:prstGeom prst="bentConnector3">
              <a:avLst>
                <a:gd name="adj1" fmla="val 50000"/>
              </a:avLst>
            </a:prstGeom>
            <a:ln>
              <a:headEnd type="triangle"/>
              <a:tailEnd type="triangle"/>
            </a:ln>
          </p:spPr>
          <p:style>
            <a:lnRef idx="3">
              <a:schemeClr val="dk1"/>
            </a:lnRef>
            <a:fillRef idx="0">
              <a:schemeClr val="dk1"/>
            </a:fillRef>
            <a:effectRef idx="2">
              <a:schemeClr val="dk1"/>
            </a:effectRef>
            <a:fontRef idx="minor">
              <a:schemeClr val="tx1"/>
            </a:fontRef>
          </p:style>
        </p:cxnSp>
      </p:grpSp>
      <p:cxnSp>
        <p:nvCxnSpPr>
          <p:cNvPr id="30" name="Straight Arrow Connector 29"/>
          <p:cNvCxnSpPr/>
          <p:nvPr/>
        </p:nvCxnSpPr>
        <p:spPr>
          <a:xfrm rot="5400000">
            <a:off x="-124826" y="3553826"/>
            <a:ext cx="2689749" cy="1697"/>
          </a:xfrm>
          <a:prstGeom prst="straightConnector1">
            <a:avLst/>
          </a:prstGeom>
          <a:ln w="57150">
            <a:tailEnd type="arrow"/>
          </a:ln>
        </p:spPr>
        <p:style>
          <a:lnRef idx="3">
            <a:schemeClr val="accent5"/>
          </a:lnRef>
          <a:fillRef idx="0">
            <a:schemeClr val="accent5"/>
          </a:fillRef>
          <a:effectRef idx="2">
            <a:schemeClr val="accent5"/>
          </a:effectRef>
          <a:fontRef idx="minor">
            <a:schemeClr val="tx1"/>
          </a:fontRef>
        </p:style>
      </p:cxnSp>
      <p:sp>
        <p:nvSpPr>
          <p:cNvPr id="14" name="Flowchart: Magnetic Disk 13"/>
          <p:cNvSpPr/>
          <p:nvPr/>
        </p:nvSpPr>
        <p:spPr>
          <a:xfrm>
            <a:off x="838200" y="1524000"/>
            <a:ext cx="838200" cy="685800"/>
          </a:xfrm>
          <a:prstGeom prst="flowChartMagneticDisk">
            <a:avLst/>
          </a:prstGeom>
          <a:ln>
            <a:solidFill>
              <a:schemeClr val="accent6">
                <a:lumMod val="50000"/>
              </a:schemeClr>
            </a:solidFill>
          </a:ln>
          <a:effectLst>
            <a:glow rad="63500">
              <a:schemeClr val="accent6">
                <a:satMod val="175000"/>
                <a:alpha val="40000"/>
              </a:schemeClr>
            </a:glow>
          </a:effectLst>
        </p:spPr>
        <p:style>
          <a:lnRef idx="1">
            <a:schemeClr val="accent6"/>
          </a:lnRef>
          <a:fillRef idx="2">
            <a:schemeClr val="accent6"/>
          </a:fillRef>
          <a:effectRef idx="1">
            <a:schemeClr val="accent6"/>
          </a:effectRef>
          <a:fontRef idx="minor">
            <a:schemeClr val="dk1"/>
          </a:fontRef>
        </p:style>
        <p:txBody>
          <a:bodyPr tIns="0" rtlCol="0" anchor="t" anchorCtr="0"/>
          <a:lstStyle/>
          <a:p>
            <a:pPr algn="ctr" defTabSz="912740" fontAlgn="base">
              <a:lnSpc>
                <a:spcPct val="80000"/>
              </a:lnSpc>
              <a:spcBef>
                <a:spcPct val="35000"/>
              </a:spcBef>
              <a:spcAft>
                <a:spcPct val="0"/>
              </a:spcAft>
              <a:buClr>
                <a:srgbClr val="FDE399"/>
              </a:buClr>
              <a:defRPr/>
            </a:pPr>
            <a: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X-sum</a:t>
            </a:r>
          </a:p>
          <a:p>
            <a:pPr algn="ctr" defTabSz="912740" fontAlgn="base">
              <a:lnSpc>
                <a:spcPct val="80000"/>
              </a:lnSpc>
              <a:spcBef>
                <a:spcPct val="35000"/>
              </a:spcBef>
              <a:spcAft>
                <a:spcPct val="0"/>
              </a:spcAft>
              <a:buClr>
                <a:srgbClr val="FDE399"/>
              </a:buClr>
              <a:defRPr/>
            </a:pPr>
            <a: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offload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7"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5"/>
          <p:cNvGrpSpPr/>
          <p:nvPr/>
        </p:nvGrpSpPr>
        <p:grpSpPr>
          <a:xfrm>
            <a:off x="-3" y="1422400"/>
            <a:ext cx="9144003" cy="5597680"/>
            <a:chOff x="-3" y="3748520"/>
            <a:chExt cx="9144004" cy="3109482"/>
          </a:xfrm>
        </p:grpSpPr>
        <p:pic>
          <p:nvPicPr>
            <p:cNvPr id="18" name="Picture 47" descr="glass rectangle"/>
            <p:cNvPicPr>
              <a:picLocks noChangeAspect="1" noChangeArrowheads="1"/>
            </p:cNvPicPr>
            <p:nvPr/>
          </p:nvPicPr>
          <p:blipFill>
            <a:blip r:embed="rId3">
              <a:lum bright="-100000"/>
            </a:blip>
            <a:srcRect t="2888" b="8159"/>
            <a:stretch>
              <a:fillRect/>
            </a:stretch>
          </p:blipFill>
          <p:spPr bwMode="auto">
            <a:xfrm rot="16200000" flipH="1">
              <a:off x="3017257" y="731260"/>
              <a:ext cx="3109482" cy="9144001"/>
            </a:xfrm>
            <a:prstGeom prst="rect">
              <a:avLst/>
            </a:prstGeom>
            <a:noFill/>
            <a:ln w="9525">
              <a:noFill/>
              <a:miter lim="800000"/>
              <a:headEnd/>
              <a:tailEnd/>
            </a:ln>
          </p:spPr>
        </p:pic>
        <p:pic>
          <p:nvPicPr>
            <p:cNvPr id="21" name="Picture 20" descr="glass rectangle"/>
            <p:cNvPicPr>
              <a:picLocks noChangeAspect="1" noChangeArrowheads="1"/>
            </p:cNvPicPr>
            <p:nvPr/>
          </p:nvPicPr>
          <p:blipFill>
            <a:blip r:embed="rId3">
              <a:lum bright="-100000"/>
            </a:blip>
            <a:srcRect t="2888" b="8159"/>
            <a:stretch>
              <a:fillRect/>
            </a:stretch>
          </p:blipFill>
          <p:spPr bwMode="auto">
            <a:xfrm rot="16200000" flipH="1">
              <a:off x="3017260" y="731260"/>
              <a:ext cx="3109482" cy="9144001"/>
            </a:xfrm>
            <a:prstGeom prst="rect">
              <a:avLst/>
            </a:prstGeom>
            <a:noFill/>
            <a:ln w="9525">
              <a:noFill/>
              <a:miter lim="800000"/>
              <a:headEnd/>
              <a:tailEnd/>
            </a:ln>
          </p:spPr>
        </p:pic>
      </p:grpSp>
      <p:sp>
        <p:nvSpPr>
          <p:cNvPr id="2" name="Title 1"/>
          <p:cNvSpPr>
            <a:spLocks noGrp="1"/>
          </p:cNvSpPr>
          <p:nvPr>
            <p:ph type="title"/>
          </p:nvPr>
        </p:nvSpPr>
        <p:spPr/>
        <p:txBody>
          <a:bodyPr/>
          <a:lstStyle/>
          <a:p>
            <a:r>
              <a:rPr smtClean="0"/>
              <a:t>Test Tools Design Space</a:t>
            </a:r>
            <a:endParaRPr lang="en-US" dirty="0"/>
          </a:p>
        </p:txBody>
      </p:sp>
      <p:sp>
        <p:nvSpPr>
          <p:cNvPr id="5" name="Rounded Rectangle 4"/>
          <p:cNvSpPr/>
          <p:nvPr/>
        </p:nvSpPr>
        <p:spPr>
          <a:xfrm>
            <a:off x="304800" y="1828800"/>
            <a:ext cx="4191000" cy="990600"/>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dirty="0" smtClean="0"/>
              <a:t>Run Time</a:t>
            </a:r>
          </a:p>
          <a:p>
            <a:pPr algn="ctr"/>
            <a:r>
              <a:rPr lang="en-US" dirty="0" smtClean="0"/>
              <a:t>Tools</a:t>
            </a:r>
            <a:endParaRPr lang="en-US" dirty="0"/>
          </a:p>
        </p:txBody>
      </p:sp>
      <p:sp>
        <p:nvSpPr>
          <p:cNvPr id="6" name="Rounded Rectangle 5"/>
          <p:cNvSpPr/>
          <p:nvPr/>
        </p:nvSpPr>
        <p:spPr>
          <a:xfrm>
            <a:off x="4648200" y="1828800"/>
            <a:ext cx="4332288" cy="99060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smtClean="0"/>
              <a:t>Static Code Analysis</a:t>
            </a:r>
          </a:p>
          <a:p>
            <a:pPr algn="ctr"/>
            <a:r>
              <a:rPr lang="en-US" dirty="0" smtClean="0"/>
              <a:t>Tools</a:t>
            </a:r>
          </a:p>
        </p:txBody>
      </p:sp>
      <p:sp>
        <p:nvSpPr>
          <p:cNvPr id="7" name="Rounded Rectangle 6"/>
          <p:cNvSpPr/>
          <p:nvPr/>
        </p:nvSpPr>
        <p:spPr>
          <a:xfrm>
            <a:off x="4724400" y="3048000"/>
            <a:ext cx="2057400" cy="762000"/>
          </a:xfrm>
          <a:prstGeom prst="roundRect">
            <a:avLst/>
          </a:prstGeom>
          <a:gradFill>
            <a:gsLst>
              <a:gs pos="0">
                <a:srgbClr val="000000"/>
              </a:gs>
              <a:gs pos="20000">
                <a:srgbClr val="000040"/>
              </a:gs>
              <a:gs pos="50000">
                <a:srgbClr val="400040"/>
              </a:gs>
              <a:gs pos="75000">
                <a:srgbClr val="8F0040"/>
              </a:gs>
              <a:gs pos="89999">
                <a:srgbClr val="F27300"/>
              </a:gs>
              <a:gs pos="100000">
                <a:srgbClr val="FFBF00"/>
              </a:gs>
            </a:gsLst>
            <a:lin ang="16200000" scaled="0"/>
          </a:gra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600" dirty="0" smtClean="0"/>
              <a:t>Benefits from code annotation</a:t>
            </a:r>
          </a:p>
        </p:txBody>
      </p:sp>
      <p:sp>
        <p:nvSpPr>
          <p:cNvPr id="9" name="Rounded Rectangle 8"/>
          <p:cNvSpPr/>
          <p:nvPr/>
        </p:nvSpPr>
        <p:spPr>
          <a:xfrm>
            <a:off x="6934200" y="3048000"/>
            <a:ext cx="2046288" cy="762000"/>
          </a:xfrm>
          <a:prstGeom prst="roundRect">
            <a:avLst/>
          </a:prstGeom>
          <a:gradFill>
            <a:gsLst>
              <a:gs pos="0">
                <a:srgbClr val="000000"/>
              </a:gs>
              <a:gs pos="20000">
                <a:srgbClr val="000040"/>
              </a:gs>
              <a:gs pos="50000">
                <a:srgbClr val="400040"/>
              </a:gs>
              <a:gs pos="75000">
                <a:srgbClr val="8F0040"/>
              </a:gs>
              <a:gs pos="89999">
                <a:srgbClr val="F27300"/>
              </a:gs>
              <a:gs pos="100000">
                <a:srgbClr val="FFBF00"/>
              </a:gs>
            </a:gsLst>
            <a:lin ang="16200000" scaled="0"/>
          </a:gra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600" dirty="0" smtClean="0"/>
              <a:t>Doesn’t require any code changes</a:t>
            </a:r>
          </a:p>
        </p:txBody>
      </p:sp>
      <p:sp>
        <p:nvSpPr>
          <p:cNvPr id="12" name="Rounded Rectangle 11"/>
          <p:cNvSpPr/>
          <p:nvPr/>
        </p:nvSpPr>
        <p:spPr>
          <a:xfrm>
            <a:off x="457200" y="3048000"/>
            <a:ext cx="2133600" cy="762000"/>
          </a:xfrm>
          <a:prstGeom prst="roundRect">
            <a:avLst/>
          </a:prstGeom>
          <a:gradFill>
            <a:gsLst>
              <a:gs pos="0">
                <a:srgbClr val="000000"/>
              </a:gs>
              <a:gs pos="20000">
                <a:srgbClr val="000040"/>
              </a:gs>
              <a:gs pos="50000">
                <a:srgbClr val="400040"/>
              </a:gs>
              <a:gs pos="75000">
                <a:srgbClr val="8F0040"/>
              </a:gs>
              <a:gs pos="89999">
                <a:srgbClr val="F27300"/>
              </a:gs>
              <a:gs pos="100000">
                <a:srgbClr val="FFBF00"/>
              </a:gs>
            </a:gsLst>
            <a:lin ang="5400000" scaled="0"/>
          </a:gradFill>
        </p:spPr>
        <p:style>
          <a:lnRef idx="0">
            <a:schemeClr val="dk1"/>
          </a:lnRef>
          <a:fillRef idx="3">
            <a:schemeClr val="dk1"/>
          </a:fillRef>
          <a:effectRef idx="3">
            <a:schemeClr val="dk1"/>
          </a:effectRef>
          <a:fontRef idx="minor">
            <a:schemeClr val="lt1"/>
          </a:fontRef>
        </p:style>
        <p:txBody>
          <a:bodyPr rtlCol="0" anchor="ctr"/>
          <a:lstStyle/>
          <a:p>
            <a:pPr algn="ctr"/>
            <a:r>
              <a:rPr lang="en-US" dirty="0" smtClean="0"/>
              <a:t>No binary changes required</a:t>
            </a:r>
          </a:p>
        </p:txBody>
      </p:sp>
      <p:sp>
        <p:nvSpPr>
          <p:cNvPr id="15" name="Rounded Rectangle 14"/>
          <p:cNvSpPr/>
          <p:nvPr/>
        </p:nvSpPr>
        <p:spPr>
          <a:xfrm>
            <a:off x="4953000" y="4038600"/>
            <a:ext cx="1600200" cy="30480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smtClean="0"/>
              <a:t>PFD</a:t>
            </a:r>
            <a:endParaRPr lang="en-US" dirty="0"/>
          </a:p>
        </p:txBody>
      </p:sp>
      <p:sp>
        <p:nvSpPr>
          <p:cNvPr id="16" name="Rounded Rectangle 15"/>
          <p:cNvSpPr/>
          <p:nvPr/>
        </p:nvSpPr>
        <p:spPr>
          <a:xfrm>
            <a:off x="7543800" y="4038600"/>
            <a:ext cx="1219200" cy="38100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smtClean="0"/>
              <a:t>SDV</a:t>
            </a:r>
            <a:endParaRPr lang="en-US" dirty="0"/>
          </a:p>
        </p:txBody>
      </p:sp>
      <p:sp>
        <p:nvSpPr>
          <p:cNvPr id="20" name="Rounded Rectangle 19"/>
          <p:cNvSpPr/>
          <p:nvPr/>
        </p:nvSpPr>
        <p:spPr>
          <a:xfrm>
            <a:off x="533400" y="4038600"/>
            <a:ext cx="1905000" cy="304800"/>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dirty="0" err="1" smtClean="0"/>
              <a:t>NDISTest</a:t>
            </a:r>
            <a:endParaRPr lang="en-US" dirty="0"/>
          </a:p>
        </p:txBody>
      </p:sp>
      <p:sp>
        <p:nvSpPr>
          <p:cNvPr id="32" name="Rounded Rectangle 31"/>
          <p:cNvSpPr/>
          <p:nvPr/>
        </p:nvSpPr>
        <p:spPr>
          <a:xfrm>
            <a:off x="533400" y="4495800"/>
            <a:ext cx="1905000" cy="533400"/>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dirty="0" smtClean="0"/>
              <a:t>Bus specific tests</a:t>
            </a:r>
            <a:endParaRPr lang="en-US" dirty="0"/>
          </a:p>
        </p:txBody>
      </p:sp>
      <p:sp>
        <p:nvSpPr>
          <p:cNvPr id="34" name="Rounded Rectangle 33"/>
          <p:cNvSpPr/>
          <p:nvPr/>
        </p:nvSpPr>
        <p:spPr>
          <a:xfrm>
            <a:off x="533400" y="5181600"/>
            <a:ext cx="1905000" cy="533400"/>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dirty="0" smtClean="0"/>
              <a:t>Driver Verifier</a:t>
            </a:r>
            <a:endParaRPr lang="en-US" dirty="0"/>
          </a:p>
        </p:txBody>
      </p:sp>
      <p:sp>
        <p:nvSpPr>
          <p:cNvPr id="19" name="Rounded Rectangle 18"/>
          <p:cNvSpPr/>
          <p:nvPr/>
        </p:nvSpPr>
        <p:spPr>
          <a:xfrm>
            <a:off x="533400" y="5867400"/>
            <a:ext cx="1905000" cy="533400"/>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dirty="0" smtClean="0"/>
              <a:t>MPE</a:t>
            </a:r>
            <a:endParaRPr lang="en-US" dirty="0"/>
          </a:p>
        </p:txBody>
      </p:sp>
      <p:sp>
        <p:nvSpPr>
          <p:cNvPr id="22" name="5-Point Star 21"/>
          <p:cNvSpPr/>
          <p:nvPr/>
        </p:nvSpPr>
        <p:spPr bwMode="auto">
          <a:xfrm>
            <a:off x="2057400" y="5867400"/>
            <a:ext cx="304800" cy="304800"/>
          </a:xfrm>
          <a:prstGeom prst="star5">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 name="5-Point Star 22"/>
          <p:cNvSpPr/>
          <p:nvPr/>
        </p:nvSpPr>
        <p:spPr bwMode="auto">
          <a:xfrm>
            <a:off x="8458200" y="4038600"/>
            <a:ext cx="304800" cy="304800"/>
          </a:xfrm>
          <a:prstGeom prst="star5">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2" grpId="0" animBg="1"/>
      <p:bldP spid="15" grpId="0" animBg="1"/>
      <p:bldP spid="16" grpId="0" animBg="1"/>
      <p:bldP spid="20" grpId="0" animBg="1"/>
      <p:bldP spid="32" grpId="0" animBg="1"/>
      <p:bldP spid="34" grpId="0" animBg="1"/>
      <p:bldP spid="19" grpId="0" animBg="1"/>
      <p:bldP spid="22" grpId="0" animBg="1"/>
      <p:bldP spid="2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bwMode="auto">
          <a:xfrm>
            <a:off x="0" y="1066800"/>
            <a:ext cx="3505200" cy="6096000"/>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2" name="Title 1"/>
          <p:cNvSpPr>
            <a:spLocks noGrp="1"/>
          </p:cNvSpPr>
          <p:nvPr>
            <p:ph type="title"/>
          </p:nvPr>
        </p:nvSpPr>
        <p:spPr/>
        <p:txBody>
          <a:bodyPr/>
          <a:lstStyle/>
          <a:p>
            <a:r>
              <a:rPr smtClean="0"/>
              <a:t>Multi-Path Excerciser </a:t>
            </a:r>
            <a:endParaRPr lang="en-US" dirty="0"/>
          </a:p>
        </p:txBody>
      </p:sp>
      <p:sp>
        <p:nvSpPr>
          <p:cNvPr id="3" name="Content Placeholder 2"/>
          <p:cNvSpPr>
            <a:spLocks noGrp="1"/>
          </p:cNvSpPr>
          <p:nvPr>
            <p:ph idx="1"/>
          </p:nvPr>
        </p:nvSpPr>
        <p:spPr>
          <a:xfrm>
            <a:off x="3810000" y="1414464"/>
            <a:ext cx="5170488" cy="4165756"/>
          </a:xfrm>
        </p:spPr>
        <p:txBody>
          <a:bodyPr/>
          <a:lstStyle/>
          <a:p>
            <a:r>
              <a:rPr lang="en-US" sz="2800" dirty="0" smtClean="0"/>
              <a:t>MPE is seamlessly integrated into the </a:t>
            </a:r>
            <a:r>
              <a:rPr lang="en-US" sz="2800" dirty="0" err="1" smtClean="0"/>
              <a:t>NDISTest</a:t>
            </a:r>
            <a:endParaRPr lang="en-US" sz="2800" dirty="0" smtClean="0"/>
          </a:p>
          <a:p>
            <a:pPr lvl="1"/>
            <a:r>
              <a:rPr lang="en-US" sz="2400" dirty="0" smtClean="0"/>
              <a:t>Appears as an </a:t>
            </a:r>
            <a:r>
              <a:rPr lang="en-US" sz="2400" dirty="0" err="1" smtClean="0"/>
              <a:t>NDISTest</a:t>
            </a:r>
            <a:r>
              <a:rPr lang="en-US" sz="2400" dirty="0" smtClean="0"/>
              <a:t> job</a:t>
            </a:r>
          </a:p>
          <a:p>
            <a:r>
              <a:rPr lang="en-US" sz="2800" dirty="0" smtClean="0"/>
              <a:t>MPE exercises multiple driver code paths simultaneously</a:t>
            </a:r>
          </a:p>
          <a:p>
            <a:r>
              <a:rPr lang="en-US" sz="2800" dirty="0" smtClean="0"/>
              <a:t>Targets synchronization issues that manifest as</a:t>
            </a:r>
          </a:p>
          <a:p>
            <a:pPr lvl="1"/>
            <a:r>
              <a:rPr lang="en-US" sz="2400" dirty="0" err="1" smtClean="0"/>
              <a:t>Bugchecks</a:t>
            </a:r>
            <a:endParaRPr lang="en-US" sz="2400" dirty="0" smtClean="0"/>
          </a:p>
          <a:p>
            <a:pPr lvl="1"/>
            <a:r>
              <a:rPr lang="en-US" sz="2400" dirty="0" smtClean="0"/>
              <a:t>Non-transient soft failures</a:t>
            </a:r>
          </a:p>
        </p:txBody>
      </p:sp>
      <p:grpSp>
        <p:nvGrpSpPr>
          <p:cNvPr id="27" name="Group 26"/>
          <p:cNvGrpSpPr/>
          <p:nvPr/>
        </p:nvGrpSpPr>
        <p:grpSpPr>
          <a:xfrm>
            <a:off x="381000" y="2433935"/>
            <a:ext cx="2514600" cy="3643960"/>
            <a:chOff x="381000" y="2433935"/>
            <a:chExt cx="2514600" cy="3643960"/>
          </a:xfrm>
        </p:grpSpPr>
        <p:sp>
          <p:nvSpPr>
            <p:cNvPr id="28" name="Rectangle 27"/>
            <p:cNvSpPr/>
            <p:nvPr/>
          </p:nvSpPr>
          <p:spPr>
            <a:xfrm>
              <a:off x="1066800" y="4114800"/>
              <a:ext cx="1600200" cy="609600"/>
            </a:xfrm>
            <a:prstGeom prst="rect">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r>
                <a:rPr lang="en-US" b="1" dirty="0" smtClean="0">
                  <a:solidFill>
                    <a:schemeClr val="bg2"/>
                  </a:solidFill>
                </a:rPr>
                <a:t>NDIS.SYS</a:t>
              </a:r>
              <a:endParaRPr lang="en-US" b="1" dirty="0">
                <a:solidFill>
                  <a:schemeClr val="bg2"/>
                </a:solidFill>
              </a:endParaRPr>
            </a:p>
          </p:txBody>
        </p:sp>
        <p:sp>
          <p:nvSpPr>
            <p:cNvPr id="29" name="Rectangle 28"/>
            <p:cNvSpPr/>
            <p:nvPr/>
          </p:nvSpPr>
          <p:spPr>
            <a:xfrm>
              <a:off x="1066800" y="3272135"/>
              <a:ext cx="1600200" cy="609600"/>
            </a:xfrm>
            <a:prstGeom prst="rect">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fontAlgn="base">
                <a:lnSpc>
                  <a:spcPct val="90000"/>
                </a:lnSpc>
                <a:spcBef>
                  <a:spcPct val="0"/>
                </a:spcBef>
                <a:spcAft>
                  <a:spcPct val="0"/>
                </a:spcAft>
              </a:pPr>
              <a:r>
                <a:rPr lang="en-US" b="1" dirty="0" smtClean="0">
                  <a:solidFill>
                    <a:schemeClr val="bg2"/>
                  </a:solidFill>
                </a:rPr>
                <a:t>NDISTest</a:t>
              </a:r>
            </a:p>
            <a:p>
              <a:pPr algn="ctr" fontAlgn="base">
                <a:lnSpc>
                  <a:spcPct val="90000"/>
                </a:lnSpc>
                <a:spcBef>
                  <a:spcPct val="0"/>
                </a:spcBef>
                <a:spcAft>
                  <a:spcPct val="0"/>
                </a:spcAft>
              </a:pPr>
              <a:r>
                <a:rPr lang="en-US" b="1" dirty="0" smtClean="0">
                  <a:solidFill>
                    <a:schemeClr val="bg2"/>
                  </a:solidFill>
                </a:rPr>
                <a:t>Protocol</a:t>
              </a:r>
            </a:p>
          </p:txBody>
        </p:sp>
        <p:cxnSp>
          <p:nvCxnSpPr>
            <p:cNvPr id="30" name="Elbow Connector 29"/>
            <p:cNvCxnSpPr/>
            <p:nvPr/>
          </p:nvCxnSpPr>
          <p:spPr>
            <a:xfrm rot="5400000">
              <a:off x="1791494" y="3999706"/>
              <a:ext cx="228600" cy="1588"/>
            </a:xfrm>
            <a:prstGeom prst="bentConnector3">
              <a:avLst>
                <a:gd name="adj1" fmla="val 50000"/>
              </a:avLst>
            </a:prstGeom>
            <a:ln>
              <a:headEnd type="triangle"/>
              <a:tailEnd type="triangle"/>
            </a:ln>
          </p:spPr>
          <p:style>
            <a:lnRef idx="3">
              <a:schemeClr val="dk1"/>
            </a:lnRef>
            <a:fillRef idx="0">
              <a:schemeClr val="dk1"/>
            </a:fillRef>
            <a:effectRef idx="2">
              <a:schemeClr val="dk1"/>
            </a:effectRef>
            <a:fontRef idx="minor">
              <a:schemeClr val="tx1"/>
            </a:fontRef>
          </p:style>
        </p:cxnSp>
        <p:cxnSp>
          <p:nvCxnSpPr>
            <p:cNvPr id="31" name="Straight Connector 30"/>
            <p:cNvCxnSpPr/>
            <p:nvPr/>
          </p:nvCxnSpPr>
          <p:spPr>
            <a:xfrm>
              <a:off x="381000" y="3156311"/>
              <a:ext cx="2514600" cy="1588"/>
            </a:xfrm>
            <a:prstGeom prst="line">
              <a:avLst/>
            </a:prstGeom>
            <a:ln>
              <a:prstDash val="dash"/>
            </a:ln>
          </p:spPr>
          <p:style>
            <a:lnRef idx="3">
              <a:schemeClr val="dk1"/>
            </a:lnRef>
            <a:fillRef idx="0">
              <a:schemeClr val="dk1"/>
            </a:fillRef>
            <a:effectRef idx="2">
              <a:schemeClr val="dk1"/>
            </a:effectRef>
            <a:fontRef idx="minor">
              <a:schemeClr val="tx1"/>
            </a:fontRef>
          </p:style>
        </p:cxnSp>
        <p:sp>
          <p:nvSpPr>
            <p:cNvPr id="32" name="TextBox 31"/>
            <p:cNvSpPr txBox="1"/>
            <p:nvPr/>
          </p:nvSpPr>
          <p:spPr>
            <a:xfrm>
              <a:off x="381000" y="3169991"/>
              <a:ext cx="686535" cy="307777"/>
            </a:xfrm>
            <a:prstGeom prst="rect">
              <a:avLst/>
            </a:prstGeom>
          </p:spPr>
          <p:txBody>
            <a:bodyPr wrap="none" rtlCol="0">
              <a:spAutoFit/>
            </a:bodyPr>
            <a:lstStyle/>
            <a:p>
              <a:r>
                <a:rPr lang="en-US" sz="1400" dirty="0" smtClean="0">
                  <a:ln w="12700">
                    <a:noFill/>
                    <a:prstDash val="solid"/>
                  </a:ln>
                  <a:solidFill>
                    <a:schemeClr val="accent1"/>
                  </a:solidFill>
                  <a:effectLst>
                    <a:outerShdw blurRad="165100" algn="ctr" rotWithShape="0">
                      <a:prstClr val="black"/>
                    </a:outerShdw>
                  </a:effectLst>
                  <a:latin typeface="Segoe Semibold" pitchFamily="34" charset="0"/>
                </a:rPr>
                <a:t>kernel</a:t>
              </a:r>
              <a:endParaRPr lang="en-US" sz="1400" dirty="0">
                <a:ln w="12700">
                  <a:noFill/>
                  <a:prstDash val="solid"/>
                </a:ln>
                <a:solidFill>
                  <a:schemeClr val="accent1"/>
                </a:solidFill>
                <a:effectLst>
                  <a:outerShdw blurRad="165100" algn="ctr" rotWithShape="0">
                    <a:prstClr val="black"/>
                  </a:outerShdw>
                </a:effectLst>
                <a:latin typeface="Segoe Semibold" pitchFamily="34" charset="0"/>
              </a:endParaRPr>
            </a:p>
          </p:txBody>
        </p:sp>
        <p:sp>
          <p:nvSpPr>
            <p:cNvPr id="33" name="TextBox 32"/>
            <p:cNvSpPr txBox="1"/>
            <p:nvPr/>
          </p:nvSpPr>
          <p:spPr>
            <a:xfrm>
              <a:off x="381000" y="2819400"/>
              <a:ext cx="524503" cy="307777"/>
            </a:xfrm>
            <a:prstGeom prst="rect">
              <a:avLst/>
            </a:prstGeom>
          </p:spPr>
          <p:txBody>
            <a:bodyPr wrap="none" rtlCol="0">
              <a:spAutoFit/>
            </a:bodyPr>
            <a:lstStyle/>
            <a:p>
              <a:r>
                <a:rPr lang="en-US" sz="1400" dirty="0" smtClean="0">
                  <a:ln w="12700">
                    <a:noFill/>
                    <a:prstDash val="solid"/>
                  </a:ln>
                  <a:solidFill>
                    <a:schemeClr val="accent1"/>
                  </a:solidFill>
                  <a:effectLst>
                    <a:outerShdw blurRad="165100" algn="ctr" rotWithShape="0">
                      <a:prstClr val="black"/>
                    </a:outerShdw>
                  </a:effectLst>
                  <a:latin typeface="Segoe Semibold" pitchFamily="34" charset="0"/>
                </a:rPr>
                <a:t>user</a:t>
              </a:r>
              <a:endParaRPr lang="en-US" sz="1400" dirty="0">
                <a:ln w="12700">
                  <a:noFill/>
                  <a:prstDash val="solid"/>
                </a:ln>
                <a:solidFill>
                  <a:schemeClr val="accent1"/>
                </a:solidFill>
                <a:effectLst>
                  <a:outerShdw blurRad="165100" algn="ctr" rotWithShape="0">
                    <a:prstClr val="black"/>
                  </a:outerShdw>
                </a:effectLst>
                <a:latin typeface="Segoe Semibold" pitchFamily="34" charset="0"/>
              </a:endParaRPr>
            </a:p>
          </p:txBody>
        </p:sp>
        <p:sp>
          <p:nvSpPr>
            <p:cNvPr id="34" name="Rectangle 33"/>
            <p:cNvSpPr/>
            <p:nvPr/>
          </p:nvSpPr>
          <p:spPr>
            <a:xfrm>
              <a:off x="1066800" y="2433935"/>
              <a:ext cx="1600200" cy="609600"/>
            </a:xfrm>
            <a:prstGeom prst="rect">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r>
                <a:rPr lang="en-US" b="1" dirty="0" smtClean="0">
                  <a:solidFill>
                    <a:schemeClr val="bg2"/>
                  </a:solidFill>
                </a:rPr>
                <a:t>NDISTest</a:t>
              </a:r>
            </a:p>
            <a:p>
              <a:pPr algn="ctr"/>
              <a:r>
                <a:rPr lang="en-US" b="1" dirty="0" smtClean="0">
                  <a:solidFill>
                    <a:schemeClr val="bg2"/>
                  </a:solidFill>
                </a:rPr>
                <a:t>Library</a:t>
              </a:r>
              <a:endParaRPr lang="en-US" b="1" dirty="0">
                <a:solidFill>
                  <a:schemeClr val="bg2"/>
                </a:solidFill>
              </a:endParaRPr>
            </a:p>
          </p:txBody>
        </p:sp>
        <p:sp>
          <p:nvSpPr>
            <p:cNvPr id="35" name="Rectangle 34"/>
            <p:cNvSpPr/>
            <p:nvPr/>
          </p:nvSpPr>
          <p:spPr>
            <a:xfrm>
              <a:off x="1066800" y="4953000"/>
              <a:ext cx="1600200" cy="457200"/>
            </a:xfrm>
            <a:prstGeom prst="rect">
              <a:avLst/>
            </a:prstGeom>
            <a:ln/>
          </p:spPr>
          <p:style>
            <a:lnRef idx="1">
              <a:schemeClr val="accent6"/>
            </a:lnRef>
            <a:fillRef idx="3">
              <a:schemeClr val="accent6"/>
            </a:fillRef>
            <a:effectRef idx="2">
              <a:schemeClr val="accent6"/>
            </a:effectRef>
            <a:fontRef idx="minor">
              <a:schemeClr val="lt1"/>
            </a:fontRef>
          </p:style>
          <p:txBody>
            <a:bodyPr rtlCol="0" anchor="ctr"/>
            <a:lstStyle/>
            <a:p>
              <a:pPr algn="ctr" defTabSz="912740" fontAlgn="base">
                <a:lnSpc>
                  <a:spcPct val="80000"/>
                </a:lnSpc>
                <a:spcBef>
                  <a:spcPct val="35000"/>
                </a:spcBef>
                <a:spcAft>
                  <a:spcPct val="0"/>
                </a:spcAft>
                <a:buClr>
                  <a:srgbClr val="FDE399"/>
                </a:buClr>
                <a:defRPr/>
              </a:pPr>
              <a: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3rd Party </a:t>
              </a:r>
              <a:b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br>
              <a: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Miniport Driver</a:t>
              </a:r>
              <a:endParaRPr lang="en-US" sz="1400" dirty="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endParaRPr>
            </a:p>
          </p:txBody>
        </p:sp>
        <p:sp>
          <p:nvSpPr>
            <p:cNvPr id="36" name="TextBox 35"/>
            <p:cNvSpPr txBox="1"/>
            <p:nvPr/>
          </p:nvSpPr>
          <p:spPr>
            <a:xfrm>
              <a:off x="1066800" y="5638800"/>
              <a:ext cx="1600200" cy="439095"/>
            </a:xfrm>
            <a:prstGeom prst="rect">
              <a:avLst/>
            </a:prstGeom>
            <a:ln/>
          </p:spPr>
          <p:style>
            <a:lnRef idx="1">
              <a:schemeClr val="accent3"/>
            </a:lnRef>
            <a:fillRef idx="3">
              <a:schemeClr val="accent3"/>
            </a:fillRef>
            <a:effectRef idx="2">
              <a:schemeClr val="accent3"/>
            </a:effectRef>
            <a:fontRef idx="minor">
              <a:schemeClr val="lt1"/>
            </a:fontRef>
          </p:style>
          <p:txBody>
            <a:bodyPr wrap="square" rtlCol="0">
              <a:spAutoFit/>
            </a:bodyPr>
            <a:lstStyle/>
            <a:p>
              <a:pPr algn="ctr" defTabSz="912740" fontAlgn="base">
                <a:lnSpc>
                  <a:spcPct val="80000"/>
                </a:lnSpc>
                <a:spcBef>
                  <a:spcPct val="35000"/>
                </a:spcBef>
                <a:spcAft>
                  <a:spcPct val="0"/>
                </a:spcAft>
                <a:buClr>
                  <a:srgbClr val="FDE399"/>
                </a:buClr>
                <a:defRPr/>
              </a:pPr>
              <a: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Networking Card</a:t>
              </a:r>
              <a:b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br>
              <a: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Hardware</a:t>
              </a:r>
              <a:endParaRPr lang="en-US" sz="1400" dirty="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endParaRPr>
            </a:p>
          </p:txBody>
        </p:sp>
        <p:cxnSp>
          <p:nvCxnSpPr>
            <p:cNvPr id="37" name="Elbow Connector 36"/>
            <p:cNvCxnSpPr/>
            <p:nvPr/>
          </p:nvCxnSpPr>
          <p:spPr>
            <a:xfrm rot="5400000">
              <a:off x="1791494" y="5523706"/>
              <a:ext cx="228600" cy="1588"/>
            </a:xfrm>
            <a:prstGeom prst="bentConnector3">
              <a:avLst>
                <a:gd name="adj1" fmla="val 50000"/>
              </a:avLst>
            </a:prstGeom>
            <a:ln>
              <a:headEnd type="triangle"/>
              <a:tailEnd type="triangle"/>
            </a:ln>
          </p:spPr>
          <p:style>
            <a:lnRef idx="3">
              <a:schemeClr val="dk1"/>
            </a:lnRef>
            <a:fillRef idx="0">
              <a:schemeClr val="dk1"/>
            </a:fillRef>
            <a:effectRef idx="2">
              <a:schemeClr val="dk1"/>
            </a:effectRef>
            <a:fontRef idx="minor">
              <a:schemeClr val="tx1"/>
            </a:fontRef>
          </p:style>
        </p:cxnSp>
        <p:cxnSp>
          <p:nvCxnSpPr>
            <p:cNvPr id="38" name="Elbow Connector 37"/>
            <p:cNvCxnSpPr/>
            <p:nvPr/>
          </p:nvCxnSpPr>
          <p:spPr>
            <a:xfrm rot="5400000">
              <a:off x="1791494" y="4837906"/>
              <a:ext cx="228600" cy="1588"/>
            </a:xfrm>
            <a:prstGeom prst="bentConnector3">
              <a:avLst>
                <a:gd name="adj1" fmla="val 50000"/>
              </a:avLst>
            </a:prstGeom>
            <a:ln>
              <a:headEnd type="triangle"/>
              <a:tailEnd type="triangle"/>
            </a:ln>
          </p:spPr>
          <p:style>
            <a:lnRef idx="3">
              <a:schemeClr val="dk1"/>
            </a:lnRef>
            <a:fillRef idx="0">
              <a:schemeClr val="dk1"/>
            </a:fillRef>
            <a:effectRef idx="2">
              <a:schemeClr val="dk1"/>
            </a:effectRef>
            <a:fontRef idx="minor">
              <a:schemeClr val="tx1"/>
            </a:fontRef>
          </p:style>
        </p:cxnSp>
        <p:cxnSp>
          <p:nvCxnSpPr>
            <p:cNvPr id="39" name="Elbow Connector 38"/>
            <p:cNvCxnSpPr/>
            <p:nvPr/>
          </p:nvCxnSpPr>
          <p:spPr>
            <a:xfrm rot="5400000">
              <a:off x="1791494" y="3161506"/>
              <a:ext cx="228600" cy="1588"/>
            </a:xfrm>
            <a:prstGeom prst="bentConnector3">
              <a:avLst>
                <a:gd name="adj1" fmla="val 50000"/>
              </a:avLst>
            </a:prstGeom>
            <a:ln>
              <a:headEnd type="triangle"/>
              <a:tailEnd type="triangle"/>
            </a:ln>
          </p:spPr>
          <p:style>
            <a:lnRef idx="3">
              <a:schemeClr val="dk1"/>
            </a:lnRef>
            <a:fillRef idx="0">
              <a:schemeClr val="dk1"/>
            </a:fillRef>
            <a:effectRef idx="2">
              <a:schemeClr val="dk1"/>
            </a:effectRef>
            <a:fontRef idx="minor">
              <a:schemeClr val="tx1"/>
            </a:fontRef>
          </p:style>
        </p:cxnSp>
      </p:grpSp>
      <p:grpSp>
        <p:nvGrpSpPr>
          <p:cNvPr id="44" name="Group 78"/>
          <p:cNvGrpSpPr/>
          <p:nvPr/>
        </p:nvGrpSpPr>
        <p:grpSpPr>
          <a:xfrm>
            <a:off x="838200" y="1505525"/>
            <a:ext cx="838200" cy="3375550"/>
            <a:chOff x="1238250" y="1447800"/>
            <a:chExt cx="838200" cy="3000489"/>
          </a:xfrm>
        </p:grpSpPr>
        <p:cxnSp>
          <p:nvCxnSpPr>
            <p:cNvPr id="46" name="Straight Arrow Connector 45"/>
            <p:cNvCxnSpPr/>
            <p:nvPr/>
          </p:nvCxnSpPr>
          <p:spPr>
            <a:xfrm rot="5400000">
              <a:off x="461906" y="3251993"/>
              <a:ext cx="2390888" cy="1703"/>
            </a:xfrm>
            <a:prstGeom prst="straightConnector1">
              <a:avLst/>
            </a:prstGeom>
            <a:ln w="57150">
              <a:solidFill>
                <a:schemeClr val="accent3"/>
              </a:solidFill>
              <a:tailEnd type="arrow"/>
            </a:ln>
          </p:spPr>
          <p:style>
            <a:lnRef idx="3">
              <a:schemeClr val="accent5"/>
            </a:lnRef>
            <a:fillRef idx="0">
              <a:schemeClr val="accent5"/>
            </a:fillRef>
            <a:effectRef idx="2">
              <a:schemeClr val="accent5"/>
            </a:effectRef>
            <a:fontRef idx="minor">
              <a:schemeClr val="tx1"/>
            </a:fontRef>
          </p:style>
        </p:cxnSp>
        <p:sp>
          <p:nvSpPr>
            <p:cNvPr id="45" name="Flowchart: Magnetic Disk 44"/>
            <p:cNvSpPr/>
            <p:nvPr/>
          </p:nvSpPr>
          <p:spPr>
            <a:xfrm>
              <a:off x="1238250" y="1447800"/>
              <a:ext cx="838200" cy="609600"/>
            </a:xfrm>
            <a:prstGeom prst="flowChartMagneticDisk">
              <a:avLst/>
            </a:prstGeom>
          </p:spPr>
          <p:style>
            <a:lnRef idx="1">
              <a:schemeClr val="accent4"/>
            </a:lnRef>
            <a:fillRef idx="2">
              <a:schemeClr val="accent4"/>
            </a:fillRef>
            <a:effectRef idx="1">
              <a:schemeClr val="accent4"/>
            </a:effectRef>
            <a:fontRef idx="minor">
              <a:schemeClr val="dk1"/>
            </a:fontRef>
          </p:style>
          <p:txBody>
            <a:bodyPr tIns="0" rtlCol="0" anchor="t" anchorCtr="0"/>
            <a:lstStyle/>
            <a:p>
              <a:pPr algn="ctr"/>
              <a:r>
                <a:rPr lang="en-US" sz="1400" b="1" dirty="0" smtClean="0">
                  <a:solidFill>
                    <a:schemeClr val="bg2"/>
                  </a:solidFill>
                </a:rPr>
                <a:t>Send/</a:t>
              </a:r>
            </a:p>
            <a:p>
              <a:pPr algn="ctr"/>
              <a:r>
                <a:rPr lang="en-US" sz="1400" b="1" dirty="0" smtClean="0">
                  <a:solidFill>
                    <a:schemeClr val="bg2"/>
                  </a:solidFill>
                </a:rPr>
                <a:t>receive</a:t>
              </a:r>
            </a:p>
          </p:txBody>
        </p:sp>
      </p:grpSp>
      <p:grpSp>
        <p:nvGrpSpPr>
          <p:cNvPr id="17" name="Group 84"/>
          <p:cNvGrpSpPr/>
          <p:nvPr/>
        </p:nvGrpSpPr>
        <p:grpSpPr>
          <a:xfrm>
            <a:off x="1485900" y="1717951"/>
            <a:ext cx="838200" cy="3235047"/>
            <a:chOff x="1066800" y="1891113"/>
            <a:chExt cx="838200" cy="2875598"/>
          </a:xfrm>
          <a:solidFill>
            <a:schemeClr val="accent1">
              <a:lumMod val="60000"/>
              <a:lumOff val="40000"/>
            </a:schemeClr>
          </a:solidFill>
        </p:grpSpPr>
        <p:sp>
          <p:nvSpPr>
            <p:cNvPr id="18" name="Flowchart: Magnetic Disk 17"/>
            <p:cNvSpPr/>
            <p:nvPr/>
          </p:nvSpPr>
          <p:spPr>
            <a:xfrm>
              <a:off x="1066800" y="1891113"/>
              <a:ext cx="838200" cy="609600"/>
            </a:xfrm>
            <a:prstGeom prst="flowChartMagneticDisk">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OID </a:t>
              </a:r>
            </a:p>
            <a:p>
              <a:pPr algn="ctr"/>
              <a: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request</a:t>
              </a:r>
            </a:p>
          </p:txBody>
        </p:sp>
        <p:cxnSp>
          <p:nvCxnSpPr>
            <p:cNvPr id="19" name="Straight Arrow Connector 18"/>
            <p:cNvCxnSpPr>
              <a:stCxn id="18" idx="3"/>
              <a:endCxn id="35" idx="0"/>
            </p:cNvCxnSpPr>
            <p:nvPr/>
          </p:nvCxnSpPr>
          <p:spPr>
            <a:xfrm rot="5400000">
              <a:off x="333851" y="3614662"/>
              <a:ext cx="2265999" cy="38100"/>
            </a:xfrm>
            <a:prstGeom prst="straightConnector1">
              <a:avLst/>
            </a:prstGeom>
            <a:grpFill/>
            <a:ln w="57150">
              <a:solidFill>
                <a:schemeClr val="accent3"/>
              </a:solidFill>
              <a:tailEnd type="arrow"/>
            </a:ln>
          </p:spPr>
          <p:style>
            <a:lnRef idx="2">
              <a:schemeClr val="accent1"/>
            </a:lnRef>
            <a:fillRef idx="0">
              <a:schemeClr val="accent1"/>
            </a:fillRef>
            <a:effectRef idx="1">
              <a:schemeClr val="accent1"/>
            </a:effectRef>
            <a:fontRef idx="minor">
              <a:schemeClr val="tx1"/>
            </a:fontRef>
          </p:style>
        </p:cxnSp>
      </p:grpSp>
      <p:grpSp>
        <p:nvGrpSpPr>
          <p:cNvPr id="40" name="Group 39"/>
          <p:cNvGrpSpPr/>
          <p:nvPr/>
        </p:nvGrpSpPr>
        <p:grpSpPr>
          <a:xfrm>
            <a:off x="2133600" y="1493650"/>
            <a:ext cx="838200" cy="3402842"/>
            <a:chOff x="1447800" y="1143000"/>
            <a:chExt cx="838200" cy="3402842"/>
          </a:xfrm>
        </p:grpSpPr>
        <p:sp>
          <p:nvSpPr>
            <p:cNvPr id="41" name="Flowchart: Magnetic Disk 40"/>
            <p:cNvSpPr/>
            <p:nvPr/>
          </p:nvSpPr>
          <p:spPr>
            <a:xfrm>
              <a:off x="1447800" y="1143000"/>
              <a:ext cx="838200" cy="685800"/>
            </a:xfrm>
            <a:prstGeom prst="flowChartMagneticDisk">
              <a:avLst/>
            </a:prstGeom>
            <a:ln>
              <a:solidFill>
                <a:schemeClr val="accent6">
                  <a:lumMod val="50000"/>
                </a:schemeClr>
              </a:solidFill>
            </a:ln>
          </p:spPr>
          <p:style>
            <a:lnRef idx="1">
              <a:schemeClr val="accent6"/>
            </a:lnRef>
            <a:fillRef idx="2">
              <a:schemeClr val="accent6"/>
            </a:fillRef>
            <a:effectRef idx="1">
              <a:schemeClr val="accent6"/>
            </a:effectRef>
            <a:fontRef idx="minor">
              <a:schemeClr val="dk1"/>
            </a:fontRef>
          </p:style>
          <p:txBody>
            <a:bodyPr tIns="0" rtlCol="0" anchor="t" anchorCtr="0"/>
            <a:lstStyle/>
            <a:p>
              <a:pPr algn="ctr" defTabSz="912740" fontAlgn="base">
                <a:lnSpc>
                  <a:spcPct val="80000"/>
                </a:lnSpc>
                <a:spcBef>
                  <a:spcPct val="35000"/>
                </a:spcBef>
                <a:spcAft>
                  <a:spcPct val="0"/>
                </a:spcAft>
                <a:buClr>
                  <a:srgbClr val="FDE399"/>
                </a:buClr>
                <a:defRPr/>
              </a:pPr>
              <a: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X-sum</a:t>
              </a:r>
            </a:p>
            <a:p>
              <a:pPr algn="ctr" defTabSz="912740" fontAlgn="base">
                <a:lnSpc>
                  <a:spcPct val="80000"/>
                </a:lnSpc>
                <a:spcBef>
                  <a:spcPct val="35000"/>
                </a:spcBef>
                <a:spcAft>
                  <a:spcPct val="0"/>
                </a:spcAft>
                <a:buClr>
                  <a:srgbClr val="FDE399"/>
                </a:buClr>
                <a:defRPr/>
              </a:pPr>
              <a:r>
                <a:rPr lang="en-US" sz="14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offload</a:t>
              </a:r>
            </a:p>
          </p:txBody>
        </p:sp>
        <p:cxnSp>
          <p:nvCxnSpPr>
            <p:cNvPr id="42" name="Straight Arrow Connector 41"/>
            <p:cNvCxnSpPr>
              <a:stCxn id="41" idx="3"/>
            </p:cNvCxnSpPr>
            <p:nvPr/>
          </p:nvCxnSpPr>
          <p:spPr>
            <a:xfrm rot="5400000">
              <a:off x="503320" y="3182262"/>
              <a:ext cx="2717042" cy="10118"/>
            </a:xfrm>
            <a:prstGeom prst="straightConnector1">
              <a:avLst/>
            </a:prstGeom>
            <a:solidFill>
              <a:schemeClr val="accent1">
                <a:lumMod val="60000"/>
                <a:lumOff val="40000"/>
              </a:schemeClr>
            </a:solidFill>
            <a:ln w="57150">
              <a:solidFill>
                <a:schemeClr val="accent3"/>
              </a:solidFill>
              <a:tailEnd type="arrow"/>
            </a:ln>
          </p:spPr>
          <p:style>
            <a:lnRef idx="2">
              <a:schemeClr val="accent1"/>
            </a:lnRef>
            <a:fillRef idx="0">
              <a:schemeClr val="accent1"/>
            </a:fillRef>
            <a:effectRef idx="1">
              <a:schemeClr val="accent1"/>
            </a:effectRef>
            <a:fontRef idx="minor">
              <a:schemeClr val="tx1"/>
            </a:fontRef>
          </p:style>
        </p:cxn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5-00244_WinHec_Template_Fad.png"/>
          <p:cNvPicPr>
            <a:picLocks noChangeAspect="1"/>
          </p:cNvPicPr>
          <p:nvPr/>
        </p:nvPicPr>
        <p:blipFill>
          <a:blip r:embed="rId3"/>
          <a:stretch>
            <a:fillRect/>
          </a:stretch>
        </p:blipFill>
        <p:spPr>
          <a:xfrm>
            <a:off x="3655221" y="1935428"/>
            <a:ext cx="4765147" cy="2238375"/>
          </a:xfrm>
          <a:prstGeom prst="rect">
            <a:avLst/>
          </a:prstGeom>
        </p:spPr>
      </p:pic>
      <p:sp>
        <p:nvSpPr>
          <p:cNvPr id="4" name="Title 3"/>
          <p:cNvSpPr>
            <a:spLocks noGrp="1"/>
          </p:cNvSpPr>
          <p:nvPr>
            <p:ph type="ctrTitle"/>
          </p:nvPr>
        </p:nvSpPr>
        <p:spPr>
          <a:xfrm>
            <a:off x="727607" y="2354792"/>
            <a:ext cx="7692761" cy="761747"/>
          </a:xfrm>
        </p:spPr>
        <p:txBody>
          <a:bodyPr/>
          <a:lstStyle/>
          <a:p>
            <a:r>
              <a:rPr lang="en-US" dirty="0" smtClean="0"/>
              <a:t>MPE In Action</a:t>
            </a:r>
            <a:endParaRPr lang="en-US" dirty="0"/>
          </a:p>
        </p:txBody>
      </p:sp>
      <p:sp>
        <p:nvSpPr>
          <p:cNvPr id="8" name="Subtitle 7"/>
          <p:cNvSpPr>
            <a:spLocks noGrp="1"/>
          </p:cNvSpPr>
          <p:nvPr>
            <p:ph type="subTitle" idx="1"/>
          </p:nvPr>
        </p:nvSpPr>
        <p:spPr/>
        <p:txBody>
          <a:bodyPr/>
          <a:lstStyle/>
          <a:p>
            <a:endParaRPr lang="en-US"/>
          </a:p>
        </p:txBody>
      </p:sp>
      <p:sp>
        <p:nvSpPr>
          <p:cNvPr id="6" name="TextBox 5"/>
          <p:cNvSpPr txBox="1"/>
          <p:nvPr/>
        </p:nvSpPr>
        <p:spPr>
          <a:xfrm>
            <a:off x="1370542" y="644759"/>
            <a:ext cx="6203157" cy="1538883"/>
          </a:xfrm>
          <a:prstGeom prst="rect">
            <a:avLst/>
          </a:prstGeom>
          <a:noFill/>
        </p:spPr>
        <p:txBody>
          <a:bodyPr wrap="square" lIns="0" tIns="0" rIns="0" bIns="0"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r"/>
            <a:r>
              <a:rPr lang="en-US" sz="10000" b="1" spc="-642" dirty="0">
                <a:ln w="11430"/>
                <a:solidFill>
                  <a:schemeClr val="tx2"/>
                </a:solidFill>
                <a:effectLst>
                  <a:outerShdw blurRad="50800" dist="39000" dir="5460000" algn="tl">
                    <a:srgbClr val="000000">
                      <a:alpha val="38000"/>
                    </a:srgbClr>
                  </a:outerShdw>
                </a:effectLst>
                <a:latin typeface="Segoe" pitchFamily="34" charset="0"/>
              </a:rPr>
              <a:t>demo</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Freeform 13"/>
          <p:cNvSpPr>
            <a:spLocks/>
          </p:cNvSpPr>
          <p:nvPr/>
        </p:nvSpPr>
        <p:spPr bwMode="auto">
          <a:xfrm>
            <a:off x="0" y="914400"/>
            <a:ext cx="9144000" cy="5562600"/>
          </a:xfrm>
          <a:custGeom>
            <a:avLst/>
            <a:gdLst/>
            <a:ahLst/>
            <a:cxnLst>
              <a:cxn ang="0">
                <a:pos x="0" y="1"/>
              </a:cxn>
              <a:cxn ang="0">
                <a:pos x="143" y="45"/>
              </a:cxn>
              <a:cxn ang="0">
                <a:pos x="378" y="113"/>
              </a:cxn>
              <a:cxn ang="0">
                <a:pos x="617" y="176"/>
              </a:cxn>
              <a:cxn ang="0">
                <a:pos x="800" y="220"/>
              </a:cxn>
              <a:cxn ang="0">
                <a:pos x="1003" y="266"/>
              </a:cxn>
              <a:cxn ang="0">
                <a:pos x="1221" y="310"/>
              </a:cxn>
              <a:cxn ang="0">
                <a:pos x="1452" y="353"/>
              </a:cxn>
              <a:cxn ang="0">
                <a:pos x="1695" y="392"/>
              </a:cxn>
              <a:cxn ang="0">
                <a:pos x="1948" y="426"/>
              </a:cxn>
              <a:cxn ang="0">
                <a:pos x="2208" y="454"/>
              </a:cxn>
              <a:cxn ang="0">
                <a:pos x="2473" y="473"/>
              </a:cxn>
              <a:cxn ang="0">
                <a:pos x="2743" y="484"/>
              </a:cxn>
              <a:cxn ang="0">
                <a:pos x="2877" y="485"/>
              </a:cxn>
              <a:cxn ang="0">
                <a:pos x="3147" y="480"/>
              </a:cxn>
              <a:cxn ang="0">
                <a:pos x="3414" y="465"/>
              </a:cxn>
              <a:cxn ang="0">
                <a:pos x="3677" y="441"/>
              </a:cxn>
              <a:cxn ang="0">
                <a:pos x="3934" y="410"/>
              </a:cxn>
              <a:cxn ang="0">
                <a:pos x="4183" y="372"/>
              </a:cxn>
              <a:cxn ang="0">
                <a:pos x="4420" y="332"/>
              </a:cxn>
              <a:cxn ang="0">
                <a:pos x="4646" y="287"/>
              </a:cxn>
              <a:cxn ang="0">
                <a:pos x="4855" y="242"/>
              </a:cxn>
              <a:cxn ang="0">
                <a:pos x="5050" y="197"/>
              </a:cxn>
              <a:cxn ang="0">
                <a:pos x="5225" y="153"/>
              </a:cxn>
              <a:cxn ang="0">
                <a:pos x="5509" y="75"/>
              </a:cxn>
              <a:cxn ang="0">
                <a:pos x="5691" y="20"/>
              </a:cxn>
              <a:cxn ang="0">
                <a:pos x="5754" y="2710"/>
              </a:cxn>
              <a:cxn ang="0">
                <a:pos x="5690" y="2690"/>
              </a:cxn>
              <a:cxn ang="0">
                <a:pos x="5507" y="2634"/>
              </a:cxn>
              <a:cxn ang="0">
                <a:pos x="5223" y="2556"/>
              </a:cxn>
              <a:cxn ang="0">
                <a:pos x="5048" y="2511"/>
              </a:cxn>
              <a:cxn ang="0">
                <a:pos x="4855" y="2466"/>
              </a:cxn>
              <a:cxn ang="0">
                <a:pos x="4646" y="2420"/>
              </a:cxn>
              <a:cxn ang="0">
                <a:pos x="4420" y="2377"/>
              </a:cxn>
              <a:cxn ang="0">
                <a:pos x="4182" y="2335"/>
              </a:cxn>
              <a:cxn ang="0">
                <a:pos x="3934" y="2299"/>
              </a:cxn>
              <a:cxn ang="0">
                <a:pos x="3677" y="2268"/>
              </a:cxn>
              <a:cxn ang="0">
                <a:pos x="3414" y="2245"/>
              </a:cxn>
              <a:cxn ang="0">
                <a:pos x="3147" y="2230"/>
              </a:cxn>
              <a:cxn ang="0">
                <a:pos x="2877" y="2226"/>
              </a:cxn>
              <a:cxn ang="0">
                <a:pos x="2743" y="2227"/>
              </a:cxn>
              <a:cxn ang="0">
                <a:pos x="2473" y="2239"/>
              </a:cxn>
              <a:cxn ang="0">
                <a:pos x="2208" y="2260"/>
              </a:cxn>
              <a:cxn ang="0">
                <a:pos x="1948" y="2287"/>
              </a:cxn>
              <a:cxn ang="0">
                <a:pos x="1695" y="2322"/>
              </a:cxn>
              <a:cxn ang="0">
                <a:pos x="1452" y="2360"/>
              </a:cxn>
              <a:cxn ang="0">
                <a:pos x="1221" y="2403"/>
              </a:cxn>
              <a:cxn ang="0">
                <a:pos x="1003" y="2448"/>
              </a:cxn>
              <a:cxn ang="0">
                <a:pos x="800" y="2492"/>
              </a:cxn>
              <a:cxn ang="0">
                <a:pos x="617" y="2537"/>
              </a:cxn>
              <a:cxn ang="0">
                <a:pos x="378" y="2599"/>
              </a:cxn>
              <a:cxn ang="0">
                <a:pos x="143" y="2666"/>
              </a:cxn>
              <a:cxn ang="0">
                <a:pos x="0" y="2710"/>
              </a:cxn>
            </a:cxnLst>
            <a:rect l="0" t="0" r="r" b="b"/>
            <a:pathLst>
              <a:path w="5756" h="2710">
                <a:moveTo>
                  <a:pt x="0" y="1"/>
                </a:moveTo>
                <a:lnTo>
                  <a:pt x="0" y="1"/>
                </a:lnTo>
                <a:lnTo>
                  <a:pt x="65" y="21"/>
                </a:lnTo>
                <a:lnTo>
                  <a:pt x="143" y="45"/>
                </a:lnTo>
                <a:lnTo>
                  <a:pt x="247" y="76"/>
                </a:lnTo>
                <a:lnTo>
                  <a:pt x="378" y="113"/>
                </a:lnTo>
                <a:lnTo>
                  <a:pt x="531" y="154"/>
                </a:lnTo>
                <a:lnTo>
                  <a:pt x="617" y="176"/>
                </a:lnTo>
                <a:lnTo>
                  <a:pt x="706" y="197"/>
                </a:lnTo>
                <a:lnTo>
                  <a:pt x="800" y="220"/>
                </a:lnTo>
                <a:lnTo>
                  <a:pt x="899" y="243"/>
                </a:lnTo>
                <a:lnTo>
                  <a:pt x="1003" y="266"/>
                </a:lnTo>
                <a:lnTo>
                  <a:pt x="1109" y="289"/>
                </a:lnTo>
                <a:lnTo>
                  <a:pt x="1221" y="310"/>
                </a:lnTo>
                <a:lnTo>
                  <a:pt x="1335" y="332"/>
                </a:lnTo>
                <a:lnTo>
                  <a:pt x="1452" y="353"/>
                </a:lnTo>
                <a:lnTo>
                  <a:pt x="1573" y="372"/>
                </a:lnTo>
                <a:lnTo>
                  <a:pt x="1695" y="392"/>
                </a:lnTo>
                <a:lnTo>
                  <a:pt x="1821" y="410"/>
                </a:lnTo>
                <a:lnTo>
                  <a:pt x="1948" y="426"/>
                </a:lnTo>
                <a:lnTo>
                  <a:pt x="2078" y="441"/>
                </a:lnTo>
                <a:lnTo>
                  <a:pt x="2208" y="454"/>
                </a:lnTo>
                <a:lnTo>
                  <a:pt x="2340" y="465"/>
                </a:lnTo>
                <a:lnTo>
                  <a:pt x="2473" y="473"/>
                </a:lnTo>
                <a:lnTo>
                  <a:pt x="2608" y="480"/>
                </a:lnTo>
                <a:lnTo>
                  <a:pt x="2743" y="484"/>
                </a:lnTo>
                <a:lnTo>
                  <a:pt x="2877" y="485"/>
                </a:lnTo>
                <a:lnTo>
                  <a:pt x="2877" y="485"/>
                </a:lnTo>
                <a:lnTo>
                  <a:pt x="3012" y="484"/>
                </a:lnTo>
                <a:lnTo>
                  <a:pt x="3147" y="480"/>
                </a:lnTo>
                <a:lnTo>
                  <a:pt x="3281" y="473"/>
                </a:lnTo>
                <a:lnTo>
                  <a:pt x="3414" y="465"/>
                </a:lnTo>
                <a:lnTo>
                  <a:pt x="3546" y="454"/>
                </a:lnTo>
                <a:lnTo>
                  <a:pt x="3677" y="441"/>
                </a:lnTo>
                <a:lnTo>
                  <a:pt x="3806" y="425"/>
                </a:lnTo>
                <a:lnTo>
                  <a:pt x="3934" y="410"/>
                </a:lnTo>
                <a:lnTo>
                  <a:pt x="4059" y="392"/>
                </a:lnTo>
                <a:lnTo>
                  <a:pt x="4183" y="372"/>
                </a:lnTo>
                <a:lnTo>
                  <a:pt x="4303" y="352"/>
                </a:lnTo>
                <a:lnTo>
                  <a:pt x="4420" y="332"/>
                </a:lnTo>
                <a:lnTo>
                  <a:pt x="4534" y="310"/>
                </a:lnTo>
                <a:lnTo>
                  <a:pt x="4646" y="287"/>
                </a:lnTo>
                <a:lnTo>
                  <a:pt x="4752" y="265"/>
                </a:lnTo>
                <a:lnTo>
                  <a:pt x="4855" y="242"/>
                </a:lnTo>
                <a:lnTo>
                  <a:pt x="4955" y="219"/>
                </a:lnTo>
                <a:lnTo>
                  <a:pt x="5050" y="197"/>
                </a:lnTo>
                <a:lnTo>
                  <a:pt x="5139" y="175"/>
                </a:lnTo>
                <a:lnTo>
                  <a:pt x="5225" y="153"/>
                </a:lnTo>
                <a:lnTo>
                  <a:pt x="5378" y="112"/>
                </a:lnTo>
                <a:lnTo>
                  <a:pt x="5509" y="75"/>
                </a:lnTo>
                <a:lnTo>
                  <a:pt x="5613" y="44"/>
                </a:lnTo>
                <a:lnTo>
                  <a:pt x="5691" y="20"/>
                </a:lnTo>
                <a:lnTo>
                  <a:pt x="5756" y="0"/>
                </a:lnTo>
                <a:lnTo>
                  <a:pt x="5754" y="2710"/>
                </a:lnTo>
                <a:lnTo>
                  <a:pt x="5754" y="2710"/>
                </a:lnTo>
                <a:lnTo>
                  <a:pt x="5690" y="2690"/>
                </a:lnTo>
                <a:lnTo>
                  <a:pt x="5612" y="2665"/>
                </a:lnTo>
                <a:lnTo>
                  <a:pt x="5507" y="2634"/>
                </a:lnTo>
                <a:lnTo>
                  <a:pt x="5377" y="2597"/>
                </a:lnTo>
                <a:lnTo>
                  <a:pt x="5223" y="2556"/>
                </a:lnTo>
                <a:lnTo>
                  <a:pt x="5138" y="2534"/>
                </a:lnTo>
                <a:lnTo>
                  <a:pt x="5048" y="2511"/>
                </a:lnTo>
                <a:lnTo>
                  <a:pt x="4955" y="2489"/>
                </a:lnTo>
                <a:lnTo>
                  <a:pt x="4855" y="2466"/>
                </a:lnTo>
                <a:lnTo>
                  <a:pt x="4752" y="2443"/>
                </a:lnTo>
                <a:lnTo>
                  <a:pt x="4646" y="2420"/>
                </a:lnTo>
                <a:lnTo>
                  <a:pt x="4534" y="2399"/>
                </a:lnTo>
                <a:lnTo>
                  <a:pt x="4420" y="2377"/>
                </a:lnTo>
                <a:lnTo>
                  <a:pt x="4303" y="2356"/>
                </a:lnTo>
                <a:lnTo>
                  <a:pt x="4182" y="2335"/>
                </a:lnTo>
                <a:lnTo>
                  <a:pt x="4059" y="2317"/>
                </a:lnTo>
                <a:lnTo>
                  <a:pt x="3934" y="2299"/>
                </a:lnTo>
                <a:lnTo>
                  <a:pt x="3806" y="2282"/>
                </a:lnTo>
                <a:lnTo>
                  <a:pt x="3677" y="2268"/>
                </a:lnTo>
                <a:lnTo>
                  <a:pt x="3546" y="2256"/>
                </a:lnTo>
                <a:lnTo>
                  <a:pt x="3414" y="2245"/>
                </a:lnTo>
                <a:lnTo>
                  <a:pt x="3281" y="2237"/>
                </a:lnTo>
                <a:lnTo>
                  <a:pt x="3147" y="2230"/>
                </a:lnTo>
                <a:lnTo>
                  <a:pt x="3012" y="2226"/>
                </a:lnTo>
                <a:lnTo>
                  <a:pt x="2877" y="2226"/>
                </a:lnTo>
                <a:lnTo>
                  <a:pt x="2877" y="2226"/>
                </a:lnTo>
                <a:lnTo>
                  <a:pt x="2743" y="2227"/>
                </a:lnTo>
                <a:lnTo>
                  <a:pt x="2608" y="2232"/>
                </a:lnTo>
                <a:lnTo>
                  <a:pt x="2473" y="2239"/>
                </a:lnTo>
                <a:lnTo>
                  <a:pt x="2340" y="2248"/>
                </a:lnTo>
                <a:lnTo>
                  <a:pt x="2208" y="2260"/>
                </a:lnTo>
                <a:lnTo>
                  <a:pt x="2078" y="2273"/>
                </a:lnTo>
                <a:lnTo>
                  <a:pt x="1948" y="2287"/>
                </a:lnTo>
                <a:lnTo>
                  <a:pt x="1821" y="2304"/>
                </a:lnTo>
                <a:lnTo>
                  <a:pt x="1695" y="2322"/>
                </a:lnTo>
                <a:lnTo>
                  <a:pt x="1573" y="2340"/>
                </a:lnTo>
                <a:lnTo>
                  <a:pt x="1452" y="2360"/>
                </a:lnTo>
                <a:lnTo>
                  <a:pt x="1335" y="2382"/>
                </a:lnTo>
                <a:lnTo>
                  <a:pt x="1221" y="2403"/>
                </a:lnTo>
                <a:lnTo>
                  <a:pt x="1109" y="2425"/>
                </a:lnTo>
                <a:lnTo>
                  <a:pt x="1003" y="2448"/>
                </a:lnTo>
                <a:lnTo>
                  <a:pt x="899" y="2471"/>
                </a:lnTo>
                <a:lnTo>
                  <a:pt x="800" y="2492"/>
                </a:lnTo>
                <a:lnTo>
                  <a:pt x="706" y="2515"/>
                </a:lnTo>
                <a:lnTo>
                  <a:pt x="617" y="2537"/>
                </a:lnTo>
                <a:lnTo>
                  <a:pt x="531" y="2558"/>
                </a:lnTo>
                <a:lnTo>
                  <a:pt x="378" y="2599"/>
                </a:lnTo>
                <a:lnTo>
                  <a:pt x="247" y="2636"/>
                </a:lnTo>
                <a:lnTo>
                  <a:pt x="143" y="2666"/>
                </a:lnTo>
                <a:lnTo>
                  <a:pt x="65" y="2690"/>
                </a:lnTo>
                <a:lnTo>
                  <a:pt x="0" y="2710"/>
                </a:lnTo>
                <a:lnTo>
                  <a:pt x="0" y="1"/>
                </a:lnTo>
                <a:close/>
              </a:path>
            </a:pathLst>
          </a:custGeom>
          <a:gradFill flip="none" rotWithShape="1">
            <a:gsLst>
              <a:gs pos="0">
                <a:srgbClr val="002060">
                  <a:alpha val="25000"/>
                </a:srgbClr>
              </a:gs>
              <a:gs pos="50000">
                <a:srgbClr val="000000">
                  <a:alpha val="37000"/>
                </a:srgbClr>
              </a:gs>
              <a:gs pos="100000">
                <a:srgbClr val="010113">
                  <a:alpha val="33000"/>
                </a:srgbClr>
              </a:gs>
            </a:gsLst>
            <a:path path="circle">
              <a:fillToRect l="50000" t="50000" r="50000" b="50000"/>
            </a:path>
            <a:tileRect/>
          </a:gra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305739"/>
            <a:endParaRPr lang="en-US" sz="5700" dirty="0">
              <a:solidFill>
                <a:srgbClr val="000000"/>
              </a:solidFill>
              <a:latin typeface="Segoe" pitchFamily="34" charset="0"/>
            </a:endParaRPr>
          </a:p>
        </p:txBody>
      </p:sp>
      <p:sp>
        <p:nvSpPr>
          <p:cNvPr id="2" name="Title 1"/>
          <p:cNvSpPr>
            <a:spLocks noGrp="1"/>
          </p:cNvSpPr>
          <p:nvPr>
            <p:ph type="title"/>
          </p:nvPr>
        </p:nvSpPr>
        <p:spPr/>
        <p:txBody>
          <a:bodyPr/>
          <a:lstStyle/>
          <a:p>
            <a:r>
              <a:rPr smtClean="0"/>
              <a:t>SDV For NDIS Miniports</a:t>
            </a:r>
            <a:endParaRPr lang="en-US" dirty="0"/>
          </a:p>
        </p:txBody>
      </p:sp>
      <p:sp>
        <p:nvSpPr>
          <p:cNvPr id="5" name="Oval 18"/>
          <p:cNvSpPr>
            <a:spLocks noChangeArrowheads="1"/>
          </p:cNvSpPr>
          <p:nvPr/>
        </p:nvSpPr>
        <p:spPr bwMode="auto">
          <a:xfrm>
            <a:off x="3048000" y="1905000"/>
            <a:ext cx="3347104" cy="3200400"/>
          </a:xfrm>
          <a:prstGeom prst="ellipse">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pPr marL="284163" marR="0" lvl="0" indent="-284163" defTabSz="914400" eaLnBrk="1" fontAlgn="auto" latinLnBrk="0" hangingPunct="1">
              <a:lnSpc>
                <a:spcPct val="100000"/>
              </a:lnSpc>
              <a:spcBef>
                <a:spcPct val="30000"/>
              </a:spcBef>
              <a:spcAft>
                <a:spcPct val="30000"/>
              </a:spcAft>
              <a:buClrTx/>
              <a:buSzTx/>
              <a:buFontTx/>
              <a:buNone/>
              <a:tabLst/>
              <a:defRPr/>
            </a:pPr>
            <a:endParaRPr kumimoji="0" lang="en-US" sz="9600" b="0" i="0" u="none" strike="noStrike" kern="0" cap="none" spc="0" normalizeH="0" baseline="0" noProof="0" dirty="0">
              <a:ln>
                <a:noFill/>
              </a:ln>
              <a:solidFill>
                <a:sysClr val="windowText" lastClr="000000"/>
              </a:solidFill>
              <a:effectLst>
                <a:outerShdw blurRad="38100" dist="38100" dir="2700000" algn="tl">
                  <a:srgbClr val="000000"/>
                </a:outerShdw>
              </a:effectLst>
              <a:uLnTx/>
              <a:uFillTx/>
            </a:endParaRPr>
          </a:p>
        </p:txBody>
      </p:sp>
      <p:sp>
        <p:nvSpPr>
          <p:cNvPr id="6" name="Line 19"/>
          <p:cNvSpPr>
            <a:spLocks noChangeShapeType="1"/>
          </p:cNvSpPr>
          <p:nvPr/>
        </p:nvSpPr>
        <p:spPr bwMode="auto">
          <a:xfrm flipV="1">
            <a:off x="4499479" y="3710899"/>
            <a:ext cx="903718" cy="509284"/>
          </a:xfrm>
          <a:prstGeom prst="line">
            <a:avLst/>
          </a:prstGeom>
          <a:ln>
            <a:headEnd/>
            <a:tailEnd type="stealth" w="med" len="med"/>
          </a:ln>
        </p:spPr>
        <p:style>
          <a:lnRef idx="3">
            <a:schemeClr val="dk1"/>
          </a:lnRef>
          <a:fillRef idx="0">
            <a:schemeClr val="dk1"/>
          </a:fillRef>
          <a:effectRef idx="2">
            <a:schemeClr val="dk1"/>
          </a:effectRef>
          <a:fontRef idx="minor">
            <a:schemeClr val="tx1"/>
          </a:fontRef>
        </p:style>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7" name="Line 20"/>
          <p:cNvSpPr>
            <a:spLocks noChangeShapeType="1"/>
          </p:cNvSpPr>
          <p:nvPr/>
        </p:nvSpPr>
        <p:spPr bwMode="auto">
          <a:xfrm>
            <a:off x="4499479" y="2688077"/>
            <a:ext cx="1004131" cy="614261"/>
          </a:xfrm>
          <a:prstGeom prst="line">
            <a:avLst/>
          </a:prstGeom>
          <a:ln>
            <a:headEnd/>
            <a:tailEnd type="stealth" w="med" len="med"/>
          </a:ln>
        </p:spPr>
        <p:style>
          <a:lnRef idx="3">
            <a:schemeClr val="dk1"/>
          </a:lnRef>
          <a:fillRef idx="0">
            <a:schemeClr val="dk1"/>
          </a:fillRef>
          <a:effectRef idx="2">
            <a:schemeClr val="dk1"/>
          </a:effectRef>
          <a:fontRef idx="minor">
            <a:schemeClr val="tx1"/>
          </a:fontRef>
        </p:style>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11" name="AutoShape 28"/>
          <p:cNvSpPr>
            <a:spLocks noChangeArrowheads="1"/>
          </p:cNvSpPr>
          <p:nvPr/>
        </p:nvSpPr>
        <p:spPr bwMode="auto">
          <a:xfrm>
            <a:off x="3696175" y="2381655"/>
            <a:ext cx="1305370" cy="920682"/>
          </a:xfrm>
          <a:prstGeom prst="verticalScroll">
            <a:avLst>
              <a:gd name="adj" fmla="val 12500"/>
            </a:avLst>
          </a:prstGeom>
          <a:ln>
            <a:headEnd/>
            <a:tailEnd/>
          </a:ln>
          <a:effectLst>
            <a:glow rad="63500">
              <a:schemeClr val="accent4">
                <a:tint val="30000"/>
                <a:shade val="95000"/>
                <a:satMod val="300000"/>
                <a:alpha val="50000"/>
              </a:schemeClr>
            </a:glow>
            <a:outerShdw blurRad="457200" sx="88000" sy="88000" algn="ctr" rotWithShape="0">
              <a:srgbClr val="000000"/>
            </a:outerShdw>
          </a:effectLst>
        </p:spPr>
        <p:style>
          <a:lnRef idx="1">
            <a:schemeClr val="accent4"/>
          </a:lnRef>
          <a:fillRef idx="2">
            <a:schemeClr val="accent4"/>
          </a:fillRef>
          <a:effectRef idx="1">
            <a:schemeClr val="accent4"/>
          </a:effectRef>
          <a:fontRef idx="minor">
            <a:schemeClr val="dk1"/>
          </a:fontRef>
        </p:style>
        <p:txBody>
          <a:bodyPr rIns="0"/>
          <a:lstStyle/>
          <a:p>
            <a:pPr eaLnBrk="0" hangingPunct="0">
              <a:defRPr/>
            </a:pPr>
            <a:r>
              <a:rPr lang="en-US" sz="16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Rules for NDIS </a:t>
            </a:r>
            <a:r>
              <a:rPr lang="en-US" sz="1600" dirty="0" err="1"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Miniports</a:t>
            </a:r>
            <a:endParaRPr lang="en-US" sz="1600" dirty="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endParaRPr>
          </a:p>
        </p:txBody>
      </p:sp>
      <p:sp>
        <p:nvSpPr>
          <p:cNvPr id="12" name="AutoShape 29"/>
          <p:cNvSpPr>
            <a:spLocks noChangeArrowheads="1"/>
          </p:cNvSpPr>
          <p:nvPr/>
        </p:nvSpPr>
        <p:spPr bwMode="auto">
          <a:xfrm>
            <a:off x="3758045" y="3835583"/>
            <a:ext cx="1305370" cy="968238"/>
          </a:xfrm>
          <a:prstGeom prst="verticalScroll">
            <a:avLst>
              <a:gd name="adj" fmla="val 12500"/>
            </a:avLst>
          </a:prstGeom>
          <a:ln>
            <a:headEnd/>
            <a:tailEnd/>
          </a:ln>
          <a:effectLst>
            <a:glow rad="63500">
              <a:schemeClr val="accent4">
                <a:tint val="30000"/>
                <a:shade val="95000"/>
                <a:satMod val="300000"/>
                <a:alpha val="50000"/>
              </a:schemeClr>
            </a:glow>
            <a:outerShdw blurRad="457200" sx="88000" sy="88000" algn="ctr" rotWithShape="0">
              <a:srgbClr val="000000"/>
            </a:outerShdw>
          </a:effectLst>
        </p:spPr>
        <p:style>
          <a:lnRef idx="1">
            <a:schemeClr val="accent4"/>
          </a:lnRef>
          <a:fillRef idx="2">
            <a:schemeClr val="accent4"/>
          </a:fillRef>
          <a:effectRef idx="1">
            <a:schemeClr val="accent4"/>
          </a:effectRef>
          <a:fontRef idx="minor">
            <a:schemeClr val="dk1"/>
          </a:fontRef>
        </p:style>
        <p:txBody>
          <a:bodyPr/>
          <a:lstStyle/>
          <a:p>
            <a:pPr eaLnBrk="0" hangingPunct="0">
              <a:defRPr/>
            </a:pPr>
            <a:r>
              <a:rPr lang="en-US" sz="16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Model of NDIS</a:t>
            </a:r>
            <a:endParaRPr lang="en-US" sz="1600" dirty="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endParaRPr>
          </a:p>
          <a:p>
            <a:pPr marL="0" marR="0" lvl="0" indent="0" defTabSz="914400" eaLnBrk="0" fontAlgn="auto" latinLnBrk="0" hangingPunct="0">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outerShdw blurRad="38100" dist="38100" dir="2700000" algn="tl">
                  <a:srgbClr val="FFFFFF"/>
                </a:outerShdw>
              </a:effectLst>
              <a:uLnTx/>
              <a:uFillTx/>
            </a:endParaRPr>
          </a:p>
        </p:txBody>
      </p:sp>
      <p:sp>
        <p:nvSpPr>
          <p:cNvPr id="13" name="Oval 30"/>
          <p:cNvSpPr>
            <a:spLocks noChangeArrowheads="1"/>
          </p:cNvSpPr>
          <p:nvPr/>
        </p:nvSpPr>
        <p:spPr bwMode="auto">
          <a:xfrm>
            <a:off x="5029200" y="2996322"/>
            <a:ext cx="1782332" cy="865356"/>
          </a:xfrm>
          <a:prstGeom prst="ellipse">
            <a:avLst/>
          </a:prstGeom>
          <a:ln>
            <a:headEnd/>
            <a:tailEnd/>
          </a:ln>
          <a:effectLst>
            <a:glow rad="63500">
              <a:schemeClr val="accent4">
                <a:tint val="30000"/>
                <a:shade val="95000"/>
                <a:satMod val="300000"/>
                <a:alpha val="50000"/>
              </a:schemeClr>
            </a:glow>
            <a:outerShdw blurRad="495300" sx="81000" sy="81000" algn="ctr" rotWithShape="0">
              <a:srgbClr val="000000"/>
            </a:outerShdw>
          </a:effectLst>
        </p:spPr>
        <p:style>
          <a:lnRef idx="1">
            <a:schemeClr val="accent4"/>
          </a:lnRef>
          <a:fillRef idx="2">
            <a:schemeClr val="accent4"/>
          </a:fillRef>
          <a:effectRef idx="1">
            <a:schemeClr val="accent4"/>
          </a:effectRef>
          <a:fontRef idx="minor">
            <a:schemeClr val="dk1"/>
          </a:fontRef>
        </p:style>
        <p:txBody>
          <a:bodyPr tIns="91440" bIns="91440" anchor="ctr" anchorCtr="1"/>
          <a:lstStyle/>
          <a:p>
            <a:pPr eaLnBrk="0" hangingPunct="0">
              <a:defRPr/>
            </a:pPr>
            <a:r>
              <a:rPr lang="en-US" sz="1600" dirty="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Verification         Engine</a:t>
            </a:r>
          </a:p>
        </p:txBody>
      </p:sp>
      <p:grpSp>
        <p:nvGrpSpPr>
          <p:cNvPr id="14" name="Group 31"/>
          <p:cNvGrpSpPr>
            <a:grpSpLocks/>
          </p:cNvGrpSpPr>
          <p:nvPr/>
        </p:nvGrpSpPr>
        <p:grpSpPr bwMode="auto">
          <a:xfrm>
            <a:off x="7301669" y="2705101"/>
            <a:ext cx="1004131" cy="1651271"/>
            <a:chOff x="4478" y="1533"/>
            <a:chExt cx="720" cy="1164"/>
          </a:xfrm>
        </p:grpSpPr>
        <p:sp>
          <p:nvSpPr>
            <p:cNvPr id="15" name="Rectangle 32"/>
            <p:cNvSpPr>
              <a:spLocks noChangeArrowheads="1"/>
            </p:cNvSpPr>
            <p:nvPr/>
          </p:nvSpPr>
          <p:spPr bwMode="auto">
            <a:xfrm>
              <a:off x="4478" y="1533"/>
              <a:ext cx="720" cy="1164"/>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16" name="Text Box 33"/>
            <p:cNvSpPr txBox="1">
              <a:spLocks noChangeArrowheads="1"/>
            </p:cNvSpPr>
            <p:nvPr/>
          </p:nvSpPr>
          <p:spPr bwMode="auto">
            <a:xfrm>
              <a:off x="4622" y="1677"/>
              <a:ext cx="480" cy="474"/>
            </a:xfrm>
            <a:prstGeom prst="rect">
              <a:avLst/>
            </a:prstGeom>
            <a:noFill/>
            <a:ln w="9525" algn="ctr">
              <a:noFill/>
              <a:miter lim="800000"/>
              <a:headEnd/>
              <a:tailEnd/>
            </a:ln>
          </p:spPr>
          <p:txBody>
            <a:bodyPr>
              <a:spAutoFit/>
            </a:bodyPr>
            <a:lstStyle/>
            <a:p>
              <a:pPr marR="0" lvl="0" indent="0" algn="ctr" eaLnBrk="0" fontAlgn="base" hangingPunct="0">
                <a:lnSpc>
                  <a:spcPts val="4200"/>
                </a:lnSpc>
                <a:spcBef>
                  <a:spcPct val="0"/>
                </a:spcBef>
                <a:spcAft>
                  <a:spcPct val="0"/>
                </a:spcAft>
                <a:buClrTx/>
                <a:buSzTx/>
                <a:buFontTx/>
                <a:buNone/>
                <a:tabLst/>
                <a:defRPr/>
              </a:pPr>
              <a:r>
                <a:rPr lang="en-US" sz="6000" b="1" spc="-160" dirty="0" smtClean="0">
                  <a:ln w="17780" cmpd="sng">
                    <a:solidFill>
                      <a:srgbClr val="3FD30B"/>
                    </a:solidFill>
                    <a:prstDash val="solid"/>
                    <a:miter lim="800000"/>
                  </a:ln>
                  <a:gradFill>
                    <a:gsLst>
                      <a:gs pos="10000">
                        <a:srgbClr val="DFFC84"/>
                      </a:gs>
                      <a:gs pos="100000">
                        <a:srgbClr val="8EF769"/>
                      </a:gs>
                    </a:gsLst>
                    <a:lin ang="5400000"/>
                  </a:gradFill>
                  <a:effectLst>
                    <a:outerShdw blurRad="55000" dist="50800" dir="5400000" algn="tl">
                      <a:srgbClr val="000000">
                        <a:alpha val="33000"/>
                      </a:srgbClr>
                    </a:outerShdw>
                  </a:effectLst>
                  <a:latin typeface="Wingdings" pitchFamily="2" charset="2"/>
                </a:rPr>
                <a:t>ü</a:t>
              </a:r>
            </a:p>
          </p:txBody>
        </p:sp>
        <p:sp>
          <p:nvSpPr>
            <p:cNvPr id="19" name="Oval 35"/>
            <p:cNvSpPr>
              <a:spLocks noChangeArrowheads="1"/>
            </p:cNvSpPr>
            <p:nvPr/>
          </p:nvSpPr>
          <p:spPr bwMode="auto">
            <a:xfrm>
              <a:off x="4731" y="2135"/>
              <a:ext cx="233" cy="259"/>
            </a:xfrm>
            <a:prstGeom prst="ellipse">
              <a:avLst/>
            </a:prstGeom>
            <a:solidFill>
              <a:srgbClr val="FF0000"/>
            </a:solidFill>
            <a:ln w="9525" algn="ctr">
              <a:noFill/>
              <a:round/>
              <a:headEnd/>
              <a:tailEnd/>
            </a:ln>
            <a:effectLst>
              <a:outerShdw blurRad="149987" dist="101600" dir="270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grpSp>
      <p:sp>
        <p:nvSpPr>
          <p:cNvPr id="24" name="TextBox 23"/>
          <p:cNvSpPr txBox="1"/>
          <p:nvPr/>
        </p:nvSpPr>
        <p:spPr>
          <a:xfrm>
            <a:off x="607322" y="5119043"/>
            <a:ext cx="1742785" cy="369332"/>
          </a:xfrm>
          <a:prstGeom prst="rect">
            <a:avLst/>
          </a:prstGeom>
        </p:spPr>
        <p:txBody>
          <a:bodyPr wrap="none">
            <a:spAutoFit/>
          </a:bodyPr>
          <a:lstStyle/>
          <a:p>
            <a:pPr algn="ctr" fontAlgn="base">
              <a:lnSpc>
                <a:spcPct val="90000"/>
              </a:lnSpc>
              <a:spcBef>
                <a:spcPct val="0"/>
              </a:spcBef>
              <a:spcAft>
                <a:spcPct val="0"/>
              </a:spcAft>
            </a:pPr>
            <a:r>
              <a:rPr lang="en-US" sz="2000" dirty="0" smtClean="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Semibold" pitchFamily="34" charset="0"/>
              </a:rPr>
              <a:t>Driver Source</a:t>
            </a:r>
          </a:p>
        </p:txBody>
      </p:sp>
      <p:sp>
        <p:nvSpPr>
          <p:cNvPr id="25" name="TextBox 24"/>
          <p:cNvSpPr txBox="1"/>
          <p:nvPr/>
        </p:nvSpPr>
        <p:spPr>
          <a:xfrm>
            <a:off x="3321145" y="5107375"/>
            <a:ext cx="2501710" cy="369332"/>
          </a:xfrm>
          <a:prstGeom prst="rect">
            <a:avLst/>
          </a:prstGeom>
        </p:spPr>
        <p:txBody>
          <a:bodyPr wrap="none">
            <a:spAutoFit/>
          </a:bodyPr>
          <a:lstStyle/>
          <a:p>
            <a:pPr algn="ctr" fontAlgn="base">
              <a:lnSpc>
                <a:spcPct val="90000"/>
              </a:lnSpc>
              <a:spcBef>
                <a:spcPct val="0"/>
              </a:spcBef>
              <a:spcAft>
                <a:spcPct val="0"/>
              </a:spcAft>
            </a:pPr>
            <a:r>
              <a:rPr lang="en-US" sz="2000" dirty="0" smtClean="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Semibold" pitchFamily="34" charset="0"/>
              </a:rPr>
              <a:t>Static Driver Verifier</a:t>
            </a:r>
          </a:p>
        </p:txBody>
      </p:sp>
      <p:sp>
        <p:nvSpPr>
          <p:cNvPr id="26" name="TextBox 25"/>
          <p:cNvSpPr txBox="1"/>
          <p:nvPr/>
        </p:nvSpPr>
        <p:spPr>
          <a:xfrm>
            <a:off x="6931097" y="5107375"/>
            <a:ext cx="1857303" cy="369332"/>
          </a:xfrm>
          <a:prstGeom prst="rect">
            <a:avLst/>
          </a:prstGeom>
        </p:spPr>
        <p:txBody>
          <a:bodyPr wrap="none">
            <a:spAutoFit/>
          </a:bodyPr>
          <a:lstStyle/>
          <a:p>
            <a:pPr algn="ctr" fontAlgn="base">
              <a:lnSpc>
                <a:spcPct val="90000"/>
              </a:lnSpc>
              <a:spcBef>
                <a:spcPct val="0"/>
              </a:spcBef>
              <a:spcAft>
                <a:spcPct val="0"/>
              </a:spcAft>
            </a:pPr>
            <a:r>
              <a:rPr lang="en-US" sz="2000" dirty="0" smtClean="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Semibold" pitchFamily="34" charset="0"/>
              </a:rPr>
              <a:t>Verified Driver</a:t>
            </a:r>
          </a:p>
        </p:txBody>
      </p:sp>
      <p:cxnSp>
        <p:nvCxnSpPr>
          <p:cNvPr id="29" name="Straight Connector 28"/>
          <p:cNvCxnSpPr/>
          <p:nvPr/>
        </p:nvCxnSpPr>
        <p:spPr bwMode="auto">
          <a:xfrm>
            <a:off x="1828800" y="3429000"/>
            <a:ext cx="3200400" cy="1588"/>
          </a:xfrm>
          <a:prstGeom prst="line">
            <a:avLst/>
          </a:prstGeom>
          <a:ln>
            <a:headEnd type="none" w="med" len="med"/>
            <a:tailEnd type="stealth" w="med" len="med"/>
          </a:ln>
        </p:spPr>
        <p:style>
          <a:lnRef idx="3">
            <a:schemeClr val="dk1"/>
          </a:lnRef>
          <a:fillRef idx="0">
            <a:schemeClr val="dk1"/>
          </a:fillRef>
          <a:effectRef idx="2">
            <a:schemeClr val="dk1"/>
          </a:effectRef>
          <a:fontRef idx="minor">
            <a:schemeClr val="tx1"/>
          </a:fontRef>
        </p:style>
      </p:cxnSp>
      <p:cxnSp>
        <p:nvCxnSpPr>
          <p:cNvPr id="32" name="Straight Connector 31"/>
          <p:cNvCxnSpPr>
            <a:stCxn id="13" idx="6"/>
          </p:cNvCxnSpPr>
          <p:nvPr/>
        </p:nvCxnSpPr>
        <p:spPr bwMode="auto">
          <a:xfrm>
            <a:off x="6811532" y="3429000"/>
            <a:ext cx="503668" cy="1588"/>
          </a:xfrm>
          <a:prstGeom prst="line">
            <a:avLst/>
          </a:prstGeom>
          <a:ln>
            <a:headEnd type="none" w="med" len="med"/>
            <a:tailEnd type="stealth" w="med" len="med"/>
          </a:ln>
        </p:spPr>
        <p:style>
          <a:lnRef idx="3">
            <a:schemeClr val="dk1"/>
          </a:lnRef>
          <a:fillRef idx="0">
            <a:schemeClr val="dk1"/>
          </a:fillRef>
          <a:effectRef idx="2">
            <a:schemeClr val="dk1"/>
          </a:effectRef>
          <a:fontRef idx="minor">
            <a:schemeClr val="tx1"/>
          </a:fontRef>
        </p:style>
      </p:cxnSp>
      <p:grpSp>
        <p:nvGrpSpPr>
          <p:cNvPr id="10" name="Group 24"/>
          <p:cNvGrpSpPr>
            <a:grpSpLocks/>
          </p:cNvGrpSpPr>
          <p:nvPr/>
        </p:nvGrpSpPr>
        <p:grpSpPr bwMode="auto">
          <a:xfrm>
            <a:off x="381000" y="2221352"/>
            <a:ext cx="1978974" cy="2821631"/>
            <a:chOff x="586" y="1497"/>
            <a:chExt cx="720" cy="1224"/>
          </a:xfrm>
          <a:effectLst>
            <a:outerShdw blurRad="457200" sx="88000" sy="88000" algn="ctr" rotWithShape="0">
              <a:srgbClr val="000000"/>
            </a:outerShdw>
          </a:effectLst>
        </p:grpSpPr>
        <p:sp>
          <p:nvSpPr>
            <p:cNvPr id="21" name="AutoShape 25"/>
            <p:cNvSpPr>
              <a:spLocks noChangeArrowheads="1"/>
            </p:cNvSpPr>
            <p:nvPr/>
          </p:nvSpPr>
          <p:spPr bwMode="auto">
            <a:xfrm>
              <a:off x="586" y="1497"/>
              <a:ext cx="576" cy="792"/>
            </a:xfrm>
            <a:prstGeom prst="verticalScroll">
              <a:avLst>
                <a:gd name="adj" fmla="val 12500"/>
              </a:avLst>
            </a:prstGeom>
            <a:ln>
              <a:headEnd/>
              <a:tailEnd/>
            </a:ln>
          </p:spPr>
          <p:style>
            <a:lnRef idx="1">
              <a:schemeClr val="accent5"/>
            </a:lnRef>
            <a:fillRef idx="2">
              <a:schemeClr val="accent5"/>
            </a:fillRef>
            <a:effectRef idx="1">
              <a:schemeClr val="accent5"/>
            </a:effectRef>
            <a:fontRef idx="minor">
              <a:schemeClr val="dk1"/>
            </a:fontRef>
          </p:style>
          <p:txBody>
            <a:bodyPr/>
            <a:lstStyle/>
            <a:p>
              <a:pPr marL="0" marR="0" lvl="0" indent="0" algn="l" defTabSz="914400" eaLnBrk="0" fontAlgn="auto" latinLnBrk="0" hangingPunct="0">
                <a:lnSpc>
                  <a:spcPct val="100000"/>
                </a:lnSpc>
                <a:spcBef>
                  <a:spcPts val="0"/>
                </a:spcBef>
                <a:spcAft>
                  <a:spcPts val="0"/>
                </a:spcAft>
                <a:buClrTx/>
                <a:buSzTx/>
                <a:buFontTx/>
                <a:buNone/>
                <a:tabLst/>
                <a:defRPr/>
              </a:pPr>
              <a:r>
                <a:rPr lang="en-US" sz="1600" dirty="0" err="1">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library.c</a:t>
              </a:r>
              <a:endParaRPr lang="en-US" sz="1600" dirty="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endParaRPr>
            </a:p>
          </p:txBody>
        </p:sp>
        <p:sp>
          <p:nvSpPr>
            <p:cNvPr id="22" name="AutoShape 26"/>
            <p:cNvSpPr>
              <a:spLocks noChangeArrowheads="1"/>
            </p:cNvSpPr>
            <p:nvPr/>
          </p:nvSpPr>
          <p:spPr bwMode="auto">
            <a:xfrm>
              <a:off x="616" y="1759"/>
              <a:ext cx="618" cy="746"/>
            </a:xfrm>
            <a:prstGeom prst="verticalScroll">
              <a:avLst>
                <a:gd name="adj" fmla="val 12500"/>
              </a:avLst>
            </a:prstGeom>
            <a:ln>
              <a:headEnd/>
              <a:tailEnd/>
            </a:ln>
          </p:spPr>
          <p:style>
            <a:lnRef idx="1">
              <a:schemeClr val="accent5"/>
            </a:lnRef>
            <a:fillRef idx="2">
              <a:schemeClr val="accent5"/>
            </a:fillRef>
            <a:effectRef idx="1">
              <a:schemeClr val="accent5"/>
            </a:effectRef>
            <a:fontRef idx="minor">
              <a:schemeClr val="dk1"/>
            </a:fontRef>
          </p:style>
          <p:txBody>
            <a:bodyPr rIns="0"/>
            <a:lstStyle/>
            <a:p>
              <a:pPr eaLnBrk="0" hangingPunct="0">
                <a:defRPr/>
              </a:pPr>
              <a:r>
                <a:rPr lang="en-US" sz="1600" dirty="0" err="1">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more_code.c</a:t>
              </a:r>
              <a:endParaRPr lang="en-US" sz="1600" dirty="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endParaRPr>
            </a:p>
          </p:txBody>
        </p:sp>
        <p:sp>
          <p:nvSpPr>
            <p:cNvPr id="23" name="AutoShape 27"/>
            <p:cNvSpPr>
              <a:spLocks noChangeArrowheads="1"/>
            </p:cNvSpPr>
            <p:nvPr/>
          </p:nvSpPr>
          <p:spPr bwMode="auto">
            <a:xfrm>
              <a:off x="704" y="2117"/>
              <a:ext cx="602" cy="604"/>
            </a:xfrm>
            <a:prstGeom prst="verticalScroll">
              <a:avLst>
                <a:gd name="adj" fmla="val 12500"/>
              </a:avLst>
            </a:prstGeom>
            <a:ln>
              <a:headEnd/>
              <a:tailEnd/>
            </a:ln>
          </p:spPr>
          <p:style>
            <a:lnRef idx="1">
              <a:schemeClr val="accent5"/>
            </a:lnRef>
            <a:fillRef idx="2">
              <a:schemeClr val="accent5"/>
            </a:fillRef>
            <a:effectRef idx="1">
              <a:schemeClr val="accent5"/>
            </a:effectRef>
            <a:fontRef idx="minor">
              <a:schemeClr val="dk1"/>
            </a:fontRef>
          </p:style>
          <p:txBody>
            <a:bodyPr/>
            <a:lstStyle/>
            <a:p>
              <a:pPr eaLnBrk="0" hangingPunct="0">
                <a:defRPr/>
              </a:pPr>
              <a:r>
                <a:rPr lang="en-US" sz="1600" dirty="0" err="1">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driver.c</a:t>
              </a:r>
              <a:endParaRPr lang="en-US" sz="1600" dirty="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endParaRPr>
            </a:p>
          </p:txBody>
        </p:sp>
      </p:gr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08F00F2425C2844BA62C773C4850D8A" ma:contentTypeVersion="3" ma:contentTypeDescription="Create a new document." ma:contentTypeScope="" ma:versionID="9d705f0de2a71325fe9bfd59923b0bea">
  <xsd:schema xmlns:xsd="http://www.w3.org/2001/XMLSchema" xmlns:p="http://schemas.microsoft.com/office/2006/metadata/properties" targetNamespace="http://schemas.microsoft.com/office/2006/metadata/properties" ma:root="true" ma:fieldsID="78c5e13c3ea235bb44cd6e491f48cd2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0B030909-C7D9-4A30-BCB8-0A7805FD15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8491A1B5-4723-4F37-BEAD-F41CC1AE80FD}">
  <ds:schemaRefs>
    <ds:schemaRef ds:uri="http://schemas.microsoft.com/sharepoint/v3/contenttype/forms"/>
  </ds:schemaRefs>
</ds:datastoreItem>
</file>

<file path=customXml/itemProps3.xml><?xml version="1.0" encoding="utf-8"?>
<ds:datastoreItem xmlns:ds="http://schemas.openxmlformats.org/officeDocument/2006/customXml" ds:itemID="{BB4BAE66-B9B7-4877-A689-DC059261EAF7}">
  <ds:schemaRef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WinHEC 2007 WEB Template</Template>
  <TotalTime>7025</TotalTime>
  <Words>852</Words>
  <Application>Microsoft Office PowerPoint</Application>
  <PresentationFormat>On-screen Show (4:3)</PresentationFormat>
  <Paragraphs>156</Paragraphs>
  <Slides>16</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Segoe</vt:lpstr>
      <vt:lpstr>Wingdings</vt:lpstr>
      <vt:lpstr>Segoe Semibold</vt:lpstr>
      <vt:lpstr>Calibri</vt:lpstr>
      <vt:lpstr>WinHec 2007 WEB Template</vt:lpstr>
      <vt:lpstr>Next-Generation Testing For NICs – Best Practices</vt:lpstr>
      <vt:lpstr>Key Takeaways</vt:lpstr>
      <vt:lpstr>Agenda</vt:lpstr>
      <vt:lpstr>Current Tools</vt:lpstr>
      <vt:lpstr>NDISTest </vt:lpstr>
      <vt:lpstr>Test Tools Design Space</vt:lpstr>
      <vt:lpstr>Multi-Path Excerciser </vt:lpstr>
      <vt:lpstr>MPE In Action</vt:lpstr>
      <vt:lpstr>SDV For NDIS Miniports</vt:lpstr>
      <vt:lpstr>SDV For NDIS Miniports </vt:lpstr>
      <vt:lpstr>SDV Rule Example</vt:lpstr>
      <vt:lpstr>SDV For NDIS Miniports</vt:lpstr>
      <vt:lpstr>Release Timeline</vt:lpstr>
      <vt:lpstr>Call To Action</vt:lpstr>
      <vt:lpstr>Additional Resources</vt:lpstr>
      <vt:lpstr>Slide 16</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WNS-T435 Next-Generation Testing for NICsBest Practices</dc:title>
  <dc:subject>WinHec 2007</dc:subject>
  <dc:creator>Rade Trimceski,  Mitesh Desai</dc:creator>
  <dc:description>Template: Bryan Lenning, Silver Fox Productions
Formatting: Susan Blanchard, Silver Fox Productions
Event Date: May 15-17, 2007
Event Location: Los Angeles Convention Center Los Angeles, California
Audience:</dc:description>
  <cp:lastModifiedBy>Microsoft Employee</cp:lastModifiedBy>
  <cp:revision>71</cp:revision>
  <dcterms:created xsi:type="dcterms:W3CDTF">2007-04-05T23:17:44Z</dcterms:created>
  <dcterms:modified xsi:type="dcterms:W3CDTF">2007-05-30T15:55:50Z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0x010100C08F00F2425C2844BA62C773C4850D8A</vt:lpwstr>
  </property>
</Properties>
</file>