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Lst>
  <p:notesMasterIdLst>
    <p:notesMasterId r:id="rId19"/>
  </p:notesMasterIdLst>
  <p:handoutMasterIdLst>
    <p:handoutMasterId r:id="rId20"/>
  </p:handoutMasterIdLst>
  <p:sldIdLst>
    <p:sldId id="257" r:id="rId2"/>
    <p:sldId id="691" r:id="rId3"/>
    <p:sldId id="692" r:id="rId4"/>
    <p:sldId id="693" r:id="rId5"/>
    <p:sldId id="694" r:id="rId6"/>
    <p:sldId id="695" r:id="rId7"/>
    <p:sldId id="696" r:id="rId8"/>
    <p:sldId id="697" r:id="rId9"/>
    <p:sldId id="698" r:id="rId10"/>
    <p:sldId id="699" r:id="rId11"/>
    <p:sldId id="700" r:id="rId12"/>
    <p:sldId id="701" r:id="rId13"/>
    <p:sldId id="702" r:id="rId14"/>
    <p:sldId id="703" r:id="rId15"/>
    <p:sldId id="704" r:id="rId16"/>
    <p:sldId id="708" r:id="rId17"/>
    <p:sldId id="689" r:id="rId18"/>
  </p:sldIdLst>
  <p:sldSz cx="9144000" cy="6858000" type="screen4x3"/>
  <p:notesSz cx="6858000" cy="9180513"/>
  <p:defaultTextStyle>
    <a:defPPr>
      <a:defRPr lang="en-US"/>
    </a:defPPr>
    <a:lvl1pPr algn="l" rtl="0" fontAlgn="base">
      <a:spcBef>
        <a:spcPct val="20000"/>
      </a:spcBef>
      <a:spcAft>
        <a:spcPct val="0"/>
      </a:spcAft>
      <a:buClr>
        <a:srgbClr val="FFCC00"/>
      </a:buClr>
      <a:buChar char="•"/>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l" rtl="0" fontAlgn="base">
      <a:spcBef>
        <a:spcPct val="20000"/>
      </a:spcBef>
      <a:spcAft>
        <a:spcPct val="0"/>
      </a:spcAft>
      <a:buClr>
        <a:srgbClr val="FFCC00"/>
      </a:buClr>
      <a:buChar char="•"/>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l" rtl="0" fontAlgn="base">
      <a:spcBef>
        <a:spcPct val="20000"/>
      </a:spcBef>
      <a:spcAft>
        <a:spcPct val="0"/>
      </a:spcAft>
      <a:buClr>
        <a:srgbClr val="FFCC00"/>
      </a:buClr>
      <a:buChar char="•"/>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l" rtl="0" fontAlgn="base">
      <a:spcBef>
        <a:spcPct val="20000"/>
      </a:spcBef>
      <a:spcAft>
        <a:spcPct val="0"/>
      </a:spcAft>
      <a:buClr>
        <a:srgbClr val="FFCC00"/>
      </a:buClr>
      <a:buChar char="•"/>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l" rtl="0" fontAlgn="base">
      <a:spcBef>
        <a:spcPct val="20000"/>
      </a:spcBef>
      <a:spcAft>
        <a:spcPct val="0"/>
      </a:spcAft>
      <a:buClr>
        <a:srgbClr val="FFCC00"/>
      </a:buClr>
      <a:buChar char="•"/>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EBF7FF"/>
    <a:srgbClr val="CCECFF"/>
    <a:srgbClr val="0000FF"/>
    <a:srgbClr val="FF3300"/>
    <a:srgbClr val="0099FF"/>
    <a:srgbClr val="3A3A5C"/>
    <a:srgbClr val="3D3D61"/>
    <a:srgbClr val="3D3D5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268" autoAdjust="0"/>
    <p:restoredTop sz="97183" autoAdjust="0"/>
  </p:normalViewPr>
  <p:slideViewPr>
    <p:cSldViewPr snapToGrid="0" snapToObjects="1" showGuides="1">
      <p:cViewPr>
        <p:scale>
          <a:sx n="75" d="100"/>
          <a:sy n="75" d="100"/>
        </p:scale>
        <p:origin x="-906" y="-7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E80B83-A13B-4345-9724-2D3A694CA742}"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C504340F-CF03-410E-BDC2-2BB85C7B0D30}">
      <dgm:prSet phldrT="[Text]"/>
      <dgm:spPr/>
      <dgm:t>
        <a:bodyPr/>
        <a:lstStyle/>
        <a:p>
          <a:r>
            <a:rPr lang="en-US" b="0" i="1" dirty="0" smtClean="0">
              <a:solidFill>
                <a:srgbClr val="0070C0"/>
              </a:solidFill>
            </a:rPr>
            <a:t>Key Considerations</a:t>
          </a:r>
          <a:endParaRPr lang="en-US" b="0" i="1" dirty="0">
            <a:solidFill>
              <a:srgbClr val="0070C0"/>
            </a:solidFill>
          </a:endParaRPr>
        </a:p>
      </dgm:t>
    </dgm:pt>
    <dgm:pt modelId="{1B849ADA-6673-4A15-B267-676854D1B4A6}" type="parTrans" cxnId="{FA9C8695-16B8-4171-BF88-FA06C3B6C009}">
      <dgm:prSet/>
      <dgm:spPr/>
      <dgm:t>
        <a:bodyPr/>
        <a:lstStyle/>
        <a:p>
          <a:endParaRPr lang="en-US" b="0">
            <a:solidFill>
              <a:srgbClr val="0070C0"/>
            </a:solidFill>
          </a:endParaRPr>
        </a:p>
      </dgm:t>
    </dgm:pt>
    <dgm:pt modelId="{8C693232-02D2-4863-9F68-02469C561696}" type="sibTrans" cxnId="{FA9C8695-16B8-4171-BF88-FA06C3B6C009}">
      <dgm:prSet/>
      <dgm:spPr/>
      <dgm:t>
        <a:bodyPr/>
        <a:lstStyle/>
        <a:p>
          <a:endParaRPr lang="en-US" b="0">
            <a:solidFill>
              <a:srgbClr val="0070C0"/>
            </a:solidFill>
          </a:endParaRPr>
        </a:p>
      </dgm:t>
    </dgm:pt>
    <dgm:pt modelId="{05D66508-1C77-426B-B5F4-1570D4E3DEC4}">
      <dgm:prSet phldrT="[Text]"/>
      <dgm:spPr/>
      <dgm:t>
        <a:bodyPr/>
        <a:lstStyle/>
        <a:p>
          <a:r>
            <a:rPr lang="en-US" b="0" dirty="0" smtClean="0">
              <a:solidFill>
                <a:srgbClr val="0070C0"/>
              </a:solidFill>
            </a:rPr>
            <a:t>Verify model assumptions</a:t>
          </a:r>
          <a:endParaRPr lang="en-US" b="0" dirty="0">
            <a:solidFill>
              <a:srgbClr val="0070C0"/>
            </a:solidFill>
          </a:endParaRPr>
        </a:p>
      </dgm:t>
    </dgm:pt>
    <dgm:pt modelId="{AC4E4FFC-C505-493A-A8FB-EB70F68130A7}" type="parTrans" cxnId="{8596B072-D6F6-468E-9E58-CA54581DAFAB}">
      <dgm:prSet/>
      <dgm:spPr/>
      <dgm:t>
        <a:bodyPr/>
        <a:lstStyle/>
        <a:p>
          <a:endParaRPr lang="en-US" b="0">
            <a:solidFill>
              <a:srgbClr val="0070C0"/>
            </a:solidFill>
          </a:endParaRPr>
        </a:p>
      </dgm:t>
    </dgm:pt>
    <dgm:pt modelId="{55B796EC-1B39-4DA5-ADB6-F6AE5788D1FA}" type="sibTrans" cxnId="{8596B072-D6F6-468E-9E58-CA54581DAFAB}">
      <dgm:prSet/>
      <dgm:spPr/>
      <dgm:t>
        <a:bodyPr/>
        <a:lstStyle/>
        <a:p>
          <a:endParaRPr lang="en-US" b="0">
            <a:solidFill>
              <a:srgbClr val="0070C0"/>
            </a:solidFill>
          </a:endParaRPr>
        </a:p>
      </dgm:t>
    </dgm:pt>
    <dgm:pt modelId="{5D7982EA-9083-44F4-9FF9-B0EE4D5AFE04}">
      <dgm:prSet phldrT="[Text]"/>
      <dgm:spPr/>
      <dgm:t>
        <a:bodyPr/>
        <a:lstStyle/>
        <a:p>
          <a:r>
            <a:rPr lang="en-US" b="0" dirty="0" smtClean="0">
              <a:solidFill>
                <a:srgbClr val="0070C0"/>
              </a:solidFill>
            </a:rPr>
            <a:t>Run model</a:t>
          </a:r>
          <a:endParaRPr lang="en-US" b="0" dirty="0">
            <a:solidFill>
              <a:srgbClr val="0070C0"/>
            </a:solidFill>
          </a:endParaRPr>
        </a:p>
      </dgm:t>
    </dgm:pt>
    <dgm:pt modelId="{F0B29108-6A5E-46EB-BDCC-BF1B71F7B2C2}" type="parTrans" cxnId="{B5DB32E7-F6EC-4A14-BF54-8015AC31166D}">
      <dgm:prSet/>
      <dgm:spPr/>
      <dgm:t>
        <a:bodyPr/>
        <a:lstStyle/>
        <a:p>
          <a:endParaRPr lang="en-US" b="0">
            <a:solidFill>
              <a:srgbClr val="0070C0"/>
            </a:solidFill>
          </a:endParaRPr>
        </a:p>
      </dgm:t>
    </dgm:pt>
    <dgm:pt modelId="{CFD28082-4201-4FAD-B3AF-6D02B9B8C1AB}" type="sibTrans" cxnId="{B5DB32E7-F6EC-4A14-BF54-8015AC31166D}">
      <dgm:prSet/>
      <dgm:spPr/>
      <dgm:t>
        <a:bodyPr/>
        <a:lstStyle/>
        <a:p>
          <a:endParaRPr lang="en-US" b="0">
            <a:solidFill>
              <a:srgbClr val="0070C0"/>
            </a:solidFill>
          </a:endParaRPr>
        </a:p>
      </dgm:t>
    </dgm:pt>
    <dgm:pt modelId="{60F0DA70-9B61-4A2D-88FF-3C099D77CF84}">
      <dgm:prSet phldrT="[Text]"/>
      <dgm:spPr/>
      <dgm:t>
        <a:bodyPr/>
        <a:lstStyle/>
        <a:p>
          <a:r>
            <a:rPr lang="en-US" b="0" i="1" dirty="0" smtClean="0">
              <a:solidFill>
                <a:srgbClr val="0070C0"/>
              </a:solidFill>
            </a:rPr>
            <a:t>Confirm output topology</a:t>
          </a:r>
          <a:endParaRPr lang="en-US" b="0" i="1" dirty="0">
            <a:solidFill>
              <a:srgbClr val="0070C0"/>
            </a:solidFill>
          </a:endParaRPr>
        </a:p>
      </dgm:t>
    </dgm:pt>
    <dgm:pt modelId="{2FCA10F5-5FE0-49CD-8787-333DDE8E9A26}" type="parTrans" cxnId="{5A70C082-14BE-430A-ACAF-56440B55041E}">
      <dgm:prSet/>
      <dgm:spPr/>
      <dgm:t>
        <a:bodyPr/>
        <a:lstStyle/>
        <a:p>
          <a:endParaRPr lang="en-US" b="0">
            <a:solidFill>
              <a:srgbClr val="0070C0"/>
            </a:solidFill>
          </a:endParaRPr>
        </a:p>
      </dgm:t>
    </dgm:pt>
    <dgm:pt modelId="{F202D47C-D3AD-453B-A9D6-1547EEDF4DBB}" type="sibTrans" cxnId="{5A70C082-14BE-430A-ACAF-56440B55041E}">
      <dgm:prSet/>
      <dgm:spPr/>
      <dgm:t>
        <a:bodyPr/>
        <a:lstStyle/>
        <a:p>
          <a:endParaRPr lang="en-US" b="0">
            <a:solidFill>
              <a:srgbClr val="0070C0"/>
            </a:solidFill>
          </a:endParaRPr>
        </a:p>
      </dgm:t>
    </dgm:pt>
    <dgm:pt modelId="{8A565C72-027D-4F49-9574-5F15A8513A3C}">
      <dgm:prSet phldrT="[Text]"/>
      <dgm:spPr/>
      <dgm:t>
        <a:bodyPr/>
        <a:lstStyle/>
        <a:p>
          <a:r>
            <a:rPr lang="en-US" b="0" i="1" dirty="0" smtClean="0">
              <a:solidFill>
                <a:schemeClr val="bg1"/>
              </a:solidFill>
            </a:rPr>
            <a:t>Prepare for Deployment</a:t>
          </a:r>
          <a:endParaRPr lang="en-US" b="0" i="1" dirty="0">
            <a:solidFill>
              <a:schemeClr val="bg1"/>
            </a:solidFill>
          </a:endParaRPr>
        </a:p>
      </dgm:t>
    </dgm:pt>
    <dgm:pt modelId="{E5A1FACC-E1B7-4935-96D1-DDD59B566492}" type="parTrans" cxnId="{898E1C0A-304E-4576-AC1D-001AAF2349B9}">
      <dgm:prSet/>
      <dgm:spPr/>
      <dgm:t>
        <a:bodyPr/>
        <a:lstStyle/>
        <a:p>
          <a:endParaRPr lang="en-US" b="0">
            <a:solidFill>
              <a:srgbClr val="0070C0"/>
            </a:solidFill>
          </a:endParaRPr>
        </a:p>
      </dgm:t>
    </dgm:pt>
    <dgm:pt modelId="{638DCB93-C25A-4CF5-A3CE-F32E5B374BF2}" type="sibTrans" cxnId="{898E1C0A-304E-4576-AC1D-001AAF2349B9}">
      <dgm:prSet/>
      <dgm:spPr/>
      <dgm:t>
        <a:bodyPr/>
        <a:lstStyle/>
        <a:p>
          <a:endParaRPr lang="en-US" b="0">
            <a:solidFill>
              <a:srgbClr val="0070C0"/>
            </a:solidFill>
          </a:endParaRPr>
        </a:p>
      </dgm:t>
    </dgm:pt>
    <dgm:pt modelId="{0A0416C7-22C9-42E9-AD05-4018B7181793}">
      <dgm:prSet phldrT="[Text]"/>
      <dgm:spPr/>
      <dgm:t>
        <a:bodyPr/>
        <a:lstStyle/>
        <a:p>
          <a:r>
            <a:rPr lang="en-US" b="0" dirty="0" smtClean="0">
              <a:solidFill>
                <a:schemeClr val="bg1"/>
              </a:solidFill>
            </a:rPr>
            <a:t>Start Deployment</a:t>
          </a:r>
          <a:endParaRPr lang="en-US" b="0" dirty="0">
            <a:solidFill>
              <a:schemeClr val="bg1"/>
            </a:solidFill>
          </a:endParaRPr>
        </a:p>
      </dgm:t>
    </dgm:pt>
    <dgm:pt modelId="{61682DF6-EA8A-4062-AFD4-B928C00AB86B}" type="parTrans" cxnId="{D3D2E675-C0A4-4CE3-8DDD-08CFB5D8EFE3}">
      <dgm:prSet/>
      <dgm:spPr/>
      <dgm:t>
        <a:bodyPr/>
        <a:lstStyle/>
        <a:p>
          <a:endParaRPr lang="en-US" b="0">
            <a:solidFill>
              <a:srgbClr val="0070C0"/>
            </a:solidFill>
          </a:endParaRPr>
        </a:p>
      </dgm:t>
    </dgm:pt>
    <dgm:pt modelId="{BB25442A-7510-4F7E-BEE2-04FBE526B32D}" type="sibTrans" cxnId="{D3D2E675-C0A4-4CE3-8DDD-08CFB5D8EFE3}">
      <dgm:prSet/>
      <dgm:spPr/>
      <dgm:t>
        <a:bodyPr/>
        <a:lstStyle/>
        <a:p>
          <a:endParaRPr lang="en-US" b="0">
            <a:solidFill>
              <a:srgbClr val="0070C0"/>
            </a:solidFill>
          </a:endParaRPr>
        </a:p>
      </dgm:t>
    </dgm:pt>
    <dgm:pt modelId="{8BB71AE5-733C-4E9B-9DAD-2FC176EB7309}">
      <dgm:prSet phldrT="[Text]"/>
      <dgm:spPr/>
      <dgm:t>
        <a:bodyPr/>
        <a:lstStyle/>
        <a:p>
          <a:r>
            <a:rPr lang="en-US" b="0" dirty="0" smtClean="0">
              <a:solidFill>
                <a:srgbClr val="0070C0"/>
              </a:solidFill>
            </a:rPr>
            <a:t>Fill-out Capacity model</a:t>
          </a:r>
          <a:endParaRPr lang="en-US" b="0" dirty="0">
            <a:solidFill>
              <a:srgbClr val="0070C0"/>
            </a:solidFill>
          </a:endParaRPr>
        </a:p>
      </dgm:t>
    </dgm:pt>
    <dgm:pt modelId="{D2AF6024-AE26-409D-85F9-64ECE908779E}" type="sibTrans" cxnId="{FAF2A842-9A43-4BC2-ABCC-63066C8558F2}">
      <dgm:prSet/>
      <dgm:spPr/>
      <dgm:t>
        <a:bodyPr/>
        <a:lstStyle/>
        <a:p>
          <a:endParaRPr lang="en-US" b="0">
            <a:solidFill>
              <a:srgbClr val="0070C0"/>
            </a:solidFill>
          </a:endParaRPr>
        </a:p>
      </dgm:t>
    </dgm:pt>
    <dgm:pt modelId="{2FB4BB5B-51FE-4C27-99D9-1FD5975A8062}" type="parTrans" cxnId="{FAF2A842-9A43-4BC2-ABCC-63066C8558F2}">
      <dgm:prSet/>
      <dgm:spPr/>
      <dgm:t>
        <a:bodyPr/>
        <a:lstStyle/>
        <a:p>
          <a:endParaRPr lang="en-US" b="0">
            <a:solidFill>
              <a:srgbClr val="0070C0"/>
            </a:solidFill>
          </a:endParaRPr>
        </a:p>
      </dgm:t>
    </dgm:pt>
    <dgm:pt modelId="{18BDDB11-659F-44A5-9895-2AD550AC2824}">
      <dgm:prSet phldrT="[Text]"/>
      <dgm:spPr/>
      <dgm:t>
        <a:bodyPr/>
        <a:lstStyle/>
        <a:p>
          <a:r>
            <a:rPr lang="en-US" b="0" i="1" dirty="0" smtClean="0">
              <a:solidFill>
                <a:srgbClr val="0070C0"/>
              </a:solidFill>
            </a:rPr>
            <a:t>Topology Selection</a:t>
          </a:r>
          <a:endParaRPr lang="en-US" b="0" i="1" dirty="0">
            <a:solidFill>
              <a:srgbClr val="0070C0"/>
            </a:solidFill>
          </a:endParaRPr>
        </a:p>
      </dgm:t>
    </dgm:pt>
    <dgm:pt modelId="{1D6A19CF-4C6E-4A6B-BF3A-4F470432A09B}" type="sibTrans" cxnId="{C0106408-C9AB-44C9-B7AD-821969CAE768}">
      <dgm:prSet/>
      <dgm:spPr/>
      <dgm:t>
        <a:bodyPr/>
        <a:lstStyle/>
        <a:p>
          <a:endParaRPr lang="en-US" b="0">
            <a:solidFill>
              <a:srgbClr val="0070C0"/>
            </a:solidFill>
          </a:endParaRPr>
        </a:p>
      </dgm:t>
    </dgm:pt>
    <dgm:pt modelId="{D7DAD028-FE36-4CD7-AAF8-4CA420325F58}" type="parTrans" cxnId="{C0106408-C9AB-44C9-B7AD-821969CAE768}">
      <dgm:prSet/>
      <dgm:spPr/>
      <dgm:t>
        <a:bodyPr/>
        <a:lstStyle/>
        <a:p>
          <a:endParaRPr lang="en-US" b="0">
            <a:solidFill>
              <a:srgbClr val="0070C0"/>
            </a:solidFill>
          </a:endParaRPr>
        </a:p>
      </dgm:t>
    </dgm:pt>
    <dgm:pt modelId="{A3D7F9AE-9358-41B8-9214-5197669EFFDD}" type="pres">
      <dgm:prSet presAssocID="{44E80B83-A13B-4345-9724-2D3A694CA742}" presName="diagram" presStyleCnt="0">
        <dgm:presLayoutVars>
          <dgm:dir/>
          <dgm:resizeHandles val="exact"/>
        </dgm:presLayoutVars>
      </dgm:prSet>
      <dgm:spPr/>
      <dgm:t>
        <a:bodyPr/>
        <a:lstStyle/>
        <a:p>
          <a:endParaRPr lang="en-US"/>
        </a:p>
      </dgm:t>
    </dgm:pt>
    <dgm:pt modelId="{D8986687-7141-4C66-90BF-7CADC6C287E3}" type="pres">
      <dgm:prSet presAssocID="{C504340F-CF03-410E-BDC2-2BB85C7B0D30}" presName="node" presStyleLbl="node1" presStyleIdx="0" presStyleCnt="8">
        <dgm:presLayoutVars>
          <dgm:bulletEnabled val="1"/>
        </dgm:presLayoutVars>
      </dgm:prSet>
      <dgm:spPr/>
      <dgm:t>
        <a:bodyPr/>
        <a:lstStyle/>
        <a:p>
          <a:endParaRPr lang="en-US"/>
        </a:p>
      </dgm:t>
    </dgm:pt>
    <dgm:pt modelId="{B017A08A-1C1D-4B44-9164-2F8E7ED7FE6B}" type="pres">
      <dgm:prSet presAssocID="{8C693232-02D2-4863-9F68-02469C561696}" presName="sibTrans" presStyleLbl="sibTrans2D1" presStyleIdx="0" presStyleCnt="7"/>
      <dgm:spPr/>
      <dgm:t>
        <a:bodyPr/>
        <a:lstStyle/>
        <a:p>
          <a:endParaRPr lang="en-US"/>
        </a:p>
      </dgm:t>
    </dgm:pt>
    <dgm:pt modelId="{D0CA097A-7A54-4C07-8086-DB8939D7FB74}" type="pres">
      <dgm:prSet presAssocID="{8C693232-02D2-4863-9F68-02469C561696}" presName="connectorText" presStyleLbl="sibTrans2D1" presStyleIdx="0" presStyleCnt="7"/>
      <dgm:spPr/>
      <dgm:t>
        <a:bodyPr/>
        <a:lstStyle/>
        <a:p>
          <a:endParaRPr lang="en-US"/>
        </a:p>
      </dgm:t>
    </dgm:pt>
    <dgm:pt modelId="{9F1B880C-5329-47C8-9F42-9D4196F17CCB}" type="pres">
      <dgm:prSet presAssocID="{18BDDB11-659F-44A5-9895-2AD550AC2824}" presName="node" presStyleLbl="node1" presStyleIdx="1" presStyleCnt="8">
        <dgm:presLayoutVars>
          <dgm:bulletEnabled val="1"/>
        </dgm:presLayoutVars>
      </dgm:prSet>
      <dgm:spPr/>
      <dgm:t>
        <a:bodyPr/>
        <a:lstStyle/>
        <a:p>
          <a:endParaRPr lang="en-US"/>
        </a:p>
      </dgm:t>
    </dgm:pt>
    <dgm:pt modelId="{AC3C245C-CDC2-41E3-935A-E7D19D059FC1}" type="pres">
      <dgm:prSet presAssocID="{1D6A19CF-4C6E-4A6B-BF3A-4F470432A09B}" presName="sibTrans" presStyleLbl="sibTrans2D1" presStyleIdx="1" presStyleCnt="7"/>
      <dgm:spPr/>
      <dgm:t>
        <a:bodyPr/>
        <a:lstStyle/>
        <a:p>
          <a:endParaRPr lang="en-US"/>
        </a:p>
      </dgm:t>
    </dgm:pt>
    <dgm:pt modelId="{A40D770E-6E0F-4584-BD6D-7BEC3D9CAC69}" type="pres">
      <dgm:prSet presAssocID="{1D6A19CF-4C6E-4A6B-BF3A-4F470432A09B}" presName="connectorText" presStyleLbl="sibTrans2D1" presStyleIdx="1" presStyleCnt="7"/>
      <dgm:spPr/>
      <dgm:t>
        <a:bodyPr/>
        <a:lstStyle/>
        <a:p>
          <a:endParaRPr lang="en-US"/>
        </a:p>
      </dgm:t>
    </dgm:pt>
    <dgm:pt modelId="{861A8C51-9221-4807-AFBC-1951BB536D10}" type="pres">
      <dgm:prSet presAssocID="{8BB71AE5-733C-4E9B-9DAD-2FC176EB7309}" presName="node" presStyleLbl="node1" presStyleIdx="2" presStyleCnt="8">
        <dgm:presLayoutVars>
          <dgm:bulletEnabled val="1"/>
        </dgm:presLayoutVars>
      </dgm:prSet>
      <dgm:spPr/>
      <dgm:t>
        <a:bodyPr/>
        <a:lstStyle/>
        <a:p>
          <a:endParaRPr lang="en-US"/>
        </a:p>
      </dgm:t>
    </dgm:pt>
    <dgm:pt modelId="{15EFE2C6-82CB-4AFE-9D51-583FD448EB3E}" type="pres">
      <dgm:prSet presAssocID="{D2AF6024-AE26-409D-85F9-64ECE908779E}" presName="sibTrans" presStyleLbl="sibTrans2D1" presStyleIdx="2" presStyleCnt="7"/>
      <dgm:spPr/>
      <dgm:t>
        <a:bodyPr/>
        <a:lstStyle/>
        <a:p>
          <a:endParaRPr lang="en-US"/>
        </a:p>
      </dgm:t>
    </dgm:pt>
    <dgm:pt modelId="{464CEFBB-A59B-498F-B95C-28D088910271}" type="pres">
      <dgm:prSet presAssocID="{D2AF6024-AE26-409D-85F9-64ECE908779E}" presName="connectorText" presStyleLbl="sibTrans2D1" presStyleIdx="2" presStyleCnt="7"/>
      <dgm:spPr/>
      <dgm:t>
        <a:bodyPr/>
        <a:lstStyle/>
        <a:p>
          <a:endParaRPr lang="en-US"/>
        </a:p>
      </dgm:t>
    </dgm:pt>
    <dgm:pt modelId="{172AC429-DDBA-4647-8BB7-C0B451ED2883}" type="pres">
      <dgm:prSet presAssocID="{05D66508-1C77-426B-B5F4-1570D4E3DEC4}" presName="node" presStyleLbl="node1" presStyleIdx="3" presStyleCnt="8">
        <dgm:presLayoutVars>
          <dgm:bulletEnabled val="1"/>
        </dgm:presLayoutVars>
      </dgm:prSet>
      <dgm:spPr/>
      <dgm:t>
        <a:bodyPr/>
        <a:lstStyle/>
        <a:p>
          <a:endParaRPr lang="en-US"/>
        </a:p>
      </dgm:t>
    </dgm:pt>
    <dgm:pt modelId="{99AD7794-45CF-4F08-9002-DA2C5B2D49D7}" type="pres">
      <dgm:prSet presAssocID="{55B796EC-1B39-4DA5-ADB6-F6AE5788D1FA}" presName="sibTrans" presStyleLbl="sibTrans2D1" presStyleIdx="3" presStyleCnt="7"/>
      <dgm:spPr/>
      <dgm:t>
        <a:bodyPr/>
        <a:lstStyle/>
        <a:p>
          <a:endParaRPr lang="en-US"/>
        </a:p>
      </dgm:t>
    </dgm:pt>
    <dgm:pt modelId="{3B7F2925-CFE9-493B-933A-A76E3D27FA88}" type="pres">
      <dgm:prSet presAssocID="{55B796EC-1B39-4DA5-ADB6-F6AE5788D1FA}" presName="connectorText" presStyleLbl="sibTrans2D1" presStyleIdx="3" presStyleCnt="7"/>
      <dgm:spPr/>
      <dgm:t>
        <a:bodyPr/>
        <a:lstStyle/>
        <a:p>
          <a:endParaRPr lang="en-US"/>
        </a:p>
      </dgm:t>
    </dgm:pt>
    <dgm:pt modelId="{C3FBD514-9149-421D-B7C5-FC7A0D8769A4}" type="pres">
      <dgm:prSet presAssocID="{5D7982EA-9083-44F4-9FF9-B0EE4D5AFE04}" presName="node" presStyleLbl="node1" presStyleIdx="4" presStyleCnt="8">
        <dgm:presLayoutVars>
          <dgm:bulletEnabled val="1"/>
        </dgm:presLayoutVars>
      </dgm:prSet>
      <dgm:spPr/>
      <dgm:t>
        <a:bodyPr/>
        <a:lstStyle/>
        <a:p>
          <a:endParaRPr lang="en-US"/>
        </a:p>
      </dgm:t>
    </dgm:pt>
    <dgm:pt modelId="{64692DDE-6241-4F6B-AEED-54DA4BBC09AF}" type="pres">
      <dgm:prSet presAssocID="{CFD28082-4201-4FAD-B3AF-6D02B9B8C1AB}" presName="sibTrans" presStyleLbl="sibTrans2D1" presStyleIdx="4" presStyleCnt="7"/>
      <dgm:spPr/>
      <dgm:t>
        <a:bodyPr/>
        <a:lstStyle/>
        <a:p>
          <a:endParaRPr lang="en-US"/>
        </a:p>
      </dgm:t>
    </dgm:pt>
    <dgm:pt modelId="{E3539082-F809-4730-BF79-158604D8236B}" type="pres">
      <dgm:prSet presAssocID="{CFD28082-4201-4FAD-B3AF-6D02B9B8C1AB}" presName="connectorText" presStyleLbl="sibTrans2D1" presStyleIdx="4" presStyleCnt="7"/>
      <dgm:spPr/>
      <dgm:t>
        <a:bodyPr/>
        <a:lstStyle/>
        <a:p>
          <a:endParaRPr lang="en-US"/>
        </a:p>
      </dgm:t>
    </dgm:pt>
    <dgm:pt modelId="{E167800C-D531-4344-ACEB-65881D54E9BD}" type="pres">
      <dgm:prSet presAssocID="{60F0DA70-9B61-4A2D-88FF-3C099D77CF84}" presName="node" presStyleLbl="node1" presStyleIdx="5" presStyleCnt="8" custLinFactNeighborX="-2844" custLinFactNeighborY="7283">
        <dgm:presLayoutVars>
          <dgm:bulletEnabled val="1"/>
        </dgm:presLayoutVars>
      </dgm:prSet>
      <dgm:spPr/>
      <dgm:t>
        <a:bodyPr/>
        <a:lstStyle/>
        <a:p>
          <a:endParaRPr lang="en-US"/>
        </a:p>
      </dgm:t>
    </dgm:pt>
    <dgm:pt modelId="{BDBAF5E7-792E-4BF4-BDE4-F2EA217D77A0}" type="pres">
      <dgm:prSet presAssocID="{F202D47C-D3AD-453B-A9D6-1547EEDF4DBB}" presName="sibTrans" presStyleLbl="sibTrans2D1" presStyleIdx="5" presStyleCnt="7"/>
      <dgm:spPr/>
      <dgm:t>
        <a:bodyPr/>
        <a:lstStyle/>
        <a:p>
          <a:endParaRPr lang="en-US"/>
        </a:p>
      </dgm:t>
    </dgm:pt>
    <dgm:pt modelId="{FE16DBB1-3037-47A9-9B5E-4D2385E404A7}" type="pres">
      <dgm:prSet presAssocID="{F202D47C-D3AD-453B-A9D6-1547EEDF4DBB}" presName="connectorText" presStyleLbl="sibTrans2D1" presStyleIdx="5" presStyleCnt="7"/>
      <dgm:spPr/>
      <dgm:t>
        <a:bodyPr/>
        <a:lstStyle/>
        <a:p>
          <a:endParaRPr lang="en-US"/>
        </a:p>
      </dgm:t>
    </dgm:pt>
    <dgm:pt modelId="{0C397F8C-E421-4102-9044-99B173436FB4}" type="pres">
      <dgm:prSet presAssocID="{8A565C72-027D-4F49-9574-5F15A8513A3C}" presName="node" presStyleLbl="node1" presStyleIdx="6" presStyleCnt="8">
        <dgm:presLayoutVars>
          <dgm:bulletEnabled val="1"/>
        </dgm:presLayoutVars>
      </dgm:prSet>
      <dgm:spPr/>
      <dgm:t>
        <a:bodyPr/>
        <a:lstStyle/>
        <a:p>
          <a:endParaRPr lang="en-US"/>
        </a:p>
      </dgm:t>
    </dgm:pt>
    <dgm:pt modelId="{C19C8443-B817-49B0-97B3-E072F0D2C2BA}" type="pres">
      <dgm:prSet presAssocID="{638DCB93-C25A-4CF5-A3CE-F32E5B374BF2}" presName="sibTrans" presStyleLbl="sibTrans2D1" presStyleIdx="6" presStyleCnt="7"/>
      <dgm:spPr/>
      <dgm:t>
        <a:bodyPr/>
        <a:lstStyle/>
        <a:p>
          <a:endParaRPr lang="en-US"/>
        </a:p>
      </dgm:t>
    </dgm:pt>
    <dgm:pt modelId="{1606BE3E-DEBE-42B6-9483-5224047A8950}" type="pres">
      <dgm:prSet presAssocID="{638DCB93-C25A-4CF5-A3CE-F32E5B374BF2}" presName="connectorText" presStyleLbl="sibTrans2D1" presStyleIdx="6" presStyleCnt="7"/>
      <dgm:spPr/>
      <dgm:t>
        <a:bodyPr/>
        <a:lstStyle/>
        <a:p>
          <a:endParaRPr lang="en-US"/>
        </a:p>
      </dgm:t>
    </dgm:pt>
    <dgm:pt modelId="{AFC4969F-091E-47A9-8DCF-53D362826CD1}" type="pres">
      <dgm:prSet presAssocID="{0A0416C7-22C9-42E9-AD05-4018B7181793}" presName="node" presStyleLbl="node1" presStyleIdx="7" presStyleCnt="8">
        <dgm:presLayoutVars>
          <dgm:bulletEnabled val="1"/>
        </dgm:presLayoutVars>
      </dgm:prSet>
      <dgm:spPr/>
      <dgm:t>
        <a:bodyPr/>
        <a:lstStyle/>
        <a:p>
          <a:endParaRPr lang="en-US"/>
        </a:p>
      </dgm:t>
    </dgm:pt>
  </dgm:ptLst>
  <dgm:cxnLst>
    <dgm:cxn modelId="{5A70C082-14BE-430A-ACAF-56440B55041E}" srcId="{44E80B83-A13B-4345-9724-2D3A694CA742}" destId="{60F0DA70-9B61-4A2D-88FF-3C099D77CF84}" srcOrd="5" destOrd="0" parTransId="{2FCA10F5-5FE0-49CD-8787-333DDE8E9A26}" sibTransId="{F202D47C-D3AD-453B-A9D6-1547EEDF4DBB}"/>
    <dgm:cxn modelId="{FAF2A842-9A43-4BC2-ABCC-63066C8558F2}" srcId="{44E80B83-A13B-4345-9724-2D3A694CA742}" destId="{8BB71AE5-733C-4E9B-9DAD-2FC176EB7309}" srcOrd="2" destOrd="0" parTransId="{2FB4BB5B-51FE-4C27-99D9-1FD5975A8062}" sibTransId="{D2AF6024-AE26-409D-85F9-64ECE908779E}"/>
    <dgm:cxn modelId="{D432567F-DEE1-46E4-9BAE-4D38EBE559A9}" type="presOf" srcId="{55B796EC-1B39-4DA5-ADB6-F6AE5788D1FA}" destId="{3B7F2925-CFE9-493B-933A-A76E3D27FA88}" srcOrd="1" destOrd="0" presId="urn:microsoft.com/office/officeart/2005/8/layout/process5"/>
    <dgm:cxn modelId="{1709A3BA-3089-4700-9AF6-EE283F6ED4B2}" type="presOf" srcId="{8A565C72-027D-4F49-9574-5F15A8513A3C}" destId="{0C397F8C-E421-4102-9044-99B173436FB4}" srcOrd="0" destOrd="0" presId="urn:microsoft.com/office/officeart/2005/8/layout/process5"/>
    <dgm:cxn modelId="{9DFFADD0-71BA-4AE3-9946-7768B4F112EB}" type="presOf" srcId="{D2AF6024-AE26-409D-85F9-64ECE908779E}" destId="{15EFE2C6-82CB-4AFE-9D51-583FD448EB3E}" srcOrd="0" destOrd="0" presId="urn:microsoft.com/office/officeart/2005/8/layout/process5"/>
    <dgm:cxn modelId="{5D95BE8E-C61F-46DF-B3BC-AA08EF26C2E4}" type="presOf" srcId="{638DCB93-C25A-4CF5-A3CE-F32E5B374BF2}" destId="{C19C8443-B817-49B0-97B3-E072F0D2C2BA}" srcOrd="0" destOrd="0" presId="urn:microsoft.com/office/officeart/2005/8/layout/process5"/>
    <dgm:cxn modelId="{C29C8602-8DEA-4B23-8287-A31C0BC16C4D}" type="presOf" srcId="{D2AF6024-AE26-409D-85F9-64ECE908779E}" destId="{464CEFBB-A59B-498F-B95C-28D088910271}" srcOrd="1" destOrd="0" presId="urn:microsoft.com/office/officeart/2005/8/layout/process5"/>
    <dgm:cxn modelId="{CC265F4E-8103-4F88-85B2-79BFEC5D86A2}" type="presOf" srcId="{8C693232-02D2-4863-9F68-02469C561696}" destId="{B017A08A-1C1D-4B44-9164-2F8E7ED7FE6B}" srcOrd="0" destOrd="0" presId="urn:microsoft.com/office/officeart/2005/8/layout/process5"/>
    <dgm:cxn modelId="{4E8BE962-9B26-4D86-A441-3C3712C6D906}" type="presOf" srcId="{CFD28082-4201-4FAD-B3AF-6D02B9B8C1AB}" destId="{E3539082-F809-4730-BF79-158604D8236B}" srcOrd="1" destOrd="0" presId="urn:microsoft.com/office/officeart/2005/8/layout/process5"/>
    <dgm:cxn modelId="{4B7FE0AD-438F-427A-9271-9247AA709F69}" type="presOf" srcId="{18BDDB11-659F-44A5-9895-2AD550AC2824}" destId="{9F1B880C-5329-47C8-9F42-9D4196F17CCB}" srcOrd="0" destOrd="0" presId="urn:microsoft.com/office/officeart/2005/8/layout/process5"/>
    <dgm:cxn modelId="{EB06090E-3791-4131-A5DD-0E1F5AF6D652}" type="presOf" srcId="{F202D47C-D3AD-453B-A9D6-1547EEDF4DBB}" destId="{FE16DBB1-3037-47A9-9B5E-4D2385E404A7}" srcOrd="1" destOrd="0" presId="urn:microsoft.com/office/officeart/2005/8/layout/process5"/>
    <dgm:cxn modelId="{66281F0B-42D0-4D49-AC8D-CB432CDE5CE1}" type="presOf" srcId="{F202D47C-D3AD-453B-A9D6-1547EEDF4DBB}" destId="{BDBAF5E7-792E-4BF4-BDE4-F2EA217D77A0}" srcOrd="0" destOrd="0" presId="urn:microsoft.com/office/officeart/2005/8/layout/process5"/>
    <dgm:cxn modelId="{C0106408-C9AB-44C9-B7AD-821969CAE768}" srcId="{44E80B83-A13B-4345-9724-2D3A694CA742}" destId="{18BDDB11-659F-44A5-9895-2AD550AC2824}" srcOrd="1" destOrd="0" parTransId="{D7DAD028-FE36-4CD7-AAF8-4CA420325F58}" sibTransId="{1D6A19CF-4C6E-4A6B-BF3A-4F470432A09B}"/>
    <dgm:cxn modelId="{8596B072-D6F6-468E-9E58-CA54581DAFAB}" srcId="{44E80B83-A13B-4345-9724-2D3A694CA742}" destId="{05D66508-1C77-426B-B5F4-1570D4E3DEC4}" srcOrd="3" destOrd="0" parTransId="{AC4E4FFC-C505-493A-A8FB-EB70F68130A7}" sibTransId="{55B796EC-1B39-4DA5-ADB6-F6AE5788D1FA}"/>
    <dgm:cxn modelId="{EB62BFAE-502D-4A39-9060-E3E6A31BA351}" type="presOf" srcId="{44E80B83-A13B-4345-9724-2D3A694CA742}" destId="{A3D7F9AE-9358-41B8-9214-5197669EFFDD}" srcOrd="0" destOrd="0" presId="urn:microsoft.com/office/officeart/2005/8/layout/process5"/>
    <dgm:cxn modelId="{656CE145-E876-44A7-BE03-B09F7D70B7BE}" type="presOf" srcId="{C504340F-CF03-410E-BDC2-2BB85C7B0D30}" destId="{D8986687-7141-4C66-90BF-7CADC6C287E3}" srcOrd="0" destOrd="0" presId="urn:microsoft.com/office/officeart/2005/8/layout/process5"/>
    <dgm:cxn modelId="{F61C2BBF-90B6-44FD-8816-9A5E030B207D}" type="presOf" srcId="{60F0DA70-9B61-4A2D-88FF-3C099D77CF84}" destId="{E167800C-D531-4344-ACEB-65881D54E9BD}" srcOrd="0" destOrd="0" presId="urn:microsoft.com/office/officeart/2005/8/layout/process5"/>
    <dgm:cxn modelId="{4A50171F-3128-4F94-A87A-3BC4124907FE}" type="presOf" srcId="{8BB71AE5-733C-4E9B-9DAD-2FC176EB7309}" destId="{861A8C51-9221-4807-AFBC-1951BB536D10}" srcOrd="0" destOrd="0" presId="urn:microsoft.com/office/officeart/2005/8/layout/process5"/>
    <dgm:cxn modelId="{898E1C0A-304E-4576-AC1D-001AAF2349B9}" srcId="{44E80B83-A13B-4345-9724-2D3A694CA742}" destId="{8A565C72-027D-4F49-9574-5F15A8513A3C}" srcOrd="6" destOrd="0" parTransId="{E5A1FACC-E1B7-4935-96D1-DDD59B566492}" sibTransId="{638DCB93-C25A-4CF5-A3CE-F32E5B374BF2}"/>
    <dgm:cxn modelId="{4C03FB47-CB7C-40EC-9F91-BC8B86992935}" type="presOf" srcId="{1D6A19CF-4C6E-4A6B-BF3A-4F470432A09B}" destId="{A40D770E-6E0F-4584-BD6D-7BEC3D9CAC69}" srcOrd="1" destOrd="0" presId="urn:microsoft.com/office/officeart/2005/8/layout/process5"/>
    <dgm:cxn modelId="{6BE82A7F-C7A6-42BE-99A7-56117E91AF96}" type="presOf" srcId="{8C693232-02D2-4863-9F68-02469C561696}" destId="{D0CA097A-7A54-4C07-8086-DB8939D7FB74}" srcOrd="1" destOrd="0" presId="urn:microsoft.com/office/officeart/2005/8/layout/process5"/>
    <dgm:cxn modelId="{F7DDBE96-86D9-43D9-B938-AB2527D12B89}" type="presOf" srcId="{55B796EC-1B39-4DA5-ADB6-F6AE5788D1FA}" destId="{99AD7794-45CF-4F08-9002-DA2C5B2D49D7}" srcOrd="0" destOrd="0" presId="urn:microsoft.com/office/officeart/2005/8/layout/process5"/>
    <dgm:cxn modelId="{8FB36A59-31C0-4E29-9E3B-E729D438110E}" type="presOf" srcId="{1D6A19CF-4C6E-4A6B-BF3A-4F470432A09B}" destId="{AC3C245C-CDC2-41E3-935A-E7D19D059FC1}" srcOrd="0" destOrd="0" presId="urn:microsoft.com/office/officeart/2005/8/layout/process5"/>
    <dgm:cxn modelId="{AB3250FE-0271-4EDB-A6AA-965E40274A00}" type="presOf" srcId="{CFD28082-4201-4FAD-B3AF-6D02B9B8C1AB}" destId="{64692DDE-6241-4F6B-AEED-54DA4BBC09AF}" srcOrd="0" destOrd="0" presId="urn:microsoft.com/office/officeart/2005/8/layout/process5"/>
    <dgm:cxn modelId="{D3D2E675-C0A4-4CE3-8DDD-08CFB5D8EFE3}" srcId="{44E80B83-A13B-4345-9724-2D3A694CA742}" destId="{0A0416C7-22C9-42E9-AD05-4018B7181793}" srcOrd="7" destOrd="0" parTransId="{61682DF6-EA8A-4062-AFD4-B928C00AB86B}" sibTransId="{BB25442A-7510-4F7E-BEE2-04FBE526B32D}"/>
    <dgm:cxn modelId="{FA9C8695-16B8-4171-BF88-FA06C3B6C009}" srcId="{44E80B83-A13B-4345-9724-2D3A694CA742}" destId="{C504340F-CF03-410E-BDC2-2BB85C7B0D30}" srcOrd="0" destOrd="0" parTransId="{1B849ADA-6673-4A15-B267-676854D1B4A6}" sibTransId="{8C693232-02D2-4863-9F68-02469C561696}"/>
    <dgm:cxn modelId="{4AE4E64B-770C-48F1-BB68-94427D0E7A2C}" type="presOf" srcId="{0A0416C7-22C9-42E9-AD05-4018B7181793}" destId="{AFC4969F-091E-47A9-8DCF-53D362826CD1}" srcOrd="0" destOrd="0" presId="urn:microsoft.com/office/officeart/2005/8/layout/process5"/>
    <dgm:cxn modelId="{D6A13F42-DAEF-4018-9238-28DB46E3164F}" type="presOf" srcId="{05D66508-1C77-426B-B5F4-1570D4E3DEC4}" destId="{172AC429-DDBA-4647-8BB7-C0B451ED2883}" srcOrd="0" destOrd="0" presId="urn:microsoft.com/office/officeart/2005/8/layout/process5"/>
    <dgm:cxn modelId="{AEF7C516-AB90-40A7-95C5-8B22386945BF}" type="presOf" srcId="{638DCB93-C25A-4CF5-A3CE-F32E5B374BF2}" destId="{1606BE3E-DEBE-42B6-9483-5224047A8950}" srcOrd="1" destOrd="0" presId="urn:microsoft.com/office/officeart/2005/8/layout/process5"/>
    <dgm:cxn modelId="{7C7100C3-6DFA-4BF8-8621-BB6E10588078}" type="presOf" srcId="{5D7982EA-9083-44F4-9FF9-B0EE4D5AFE04}" destId="{C3FBD514-9149-421D-B7C5-FC7A0D8769A4}" srcOrd="0" destOrd="0" presId="urn:microsoft.com/office/officeart/2005/8/layout/process5"/>
    <dgm:cxn modelId="{B5DB32E7-F6EC-4A14-BF54-8015AC31166D}" srcId="{44E80B83-A13B-4345-9724-2D3A694CA742}" destId="{5D7982EA-9083-44F4-9FF9-B0EE4D5AFE04}" srcOrd="4" destOrd="0" parTransId="{F0B29108-6A5E-46EB-BDCC-BF1B71F7B2C2}" sibTransId="{CFD28082-4201-4FAD-B3AF-6D02B9B8C1AB}"/>
    <dgm:cxn modelId="{ED2144E8-B0A0-4F28-9D39-BFF91F9BCF7E}" type="presParOf" srcId="{A3D7F9AE-9358-41B8-9214-5197669EFFDD}" destId="{D8986687-7141-4C66-90BF-7CADC6C287E3}" srcOrd="0" destOrd="0" presId="urn:microsoft.com/office/officeart/2005/8/layout/process5"/>
    <dgm:cxn modelId="{5B166055-5E59-4F88-9ED9-8A0D5A266501}" type="presParOf" srcId="{A3D7F9AE-9358-41B8-9214-5197669EFFDD}" destId="{B017A08A-1C1D-4B44-9164-2F8E7ED7FE6B}" srcOrd="1" destOrd="0" presId="urn:microsoft.com/office/officeart/2005/8/layout/process5"/>
    <dgm:cxn modelId="{C4D94A67-50B8-4195-A9C6-1D5A07AA3B04}" type="presParOf" srcId="{B017A08A-1C1D-4B44-9164-2F8E7ED7FE6B}" destId="{D0CA097A-7A54-4C07-8086-DB8939D7FB74}" srcOrd="0" destOrd="0" presId="urn:microsoft.com/office/officeart/2005/8/layout/process5"/>
    <dgm:cxn modelId="{807FAEA9-2F89-4A60-8832-C77A05AEEDE6}" type="presParOf" srcId="{A3D7F9AE-9358-41B8-9214-5197669EFFDD}" destId="{9F1B880C-5329-47C8-9F42-9D4196F17CCB}" srcOrd="2" destOrd="0" presId="urn:microsoft.com/office/officeart/2005/8/layout/process5"/>
    <dgm:cxn modelId="{7BADC668-0367-4CD0-B7F6-BA213A759F73}" type="presParOf" srcId="{A3D7F9AE-9358-41B8-9214-5197669EFFDD}" destId="{AC3C245C-CDC2-41E3-935A-E7D19D059FC1}" srcOrd="3" destOrd="0" presId="urn:microsoft.com/office/officeart/2005/8/layout/process5"/>
    <dgm:cxn modelId="{9B053EF5-5D87-4255-8399-378EBDE93809}" type="presParOf" srcId="{AC3C245C-CDC2-41E3-935A-E7D19D059FC1}" destId="{A40D770E-6E0F-4584-BD6D-7BEC3D9CAC69}" srcOrd="0" destOrd="0" presId="urn:microsoft.com/office/officeart/2005/8/layout/process5"/>
    <dgm:cxn modelId="{740CC496-594C-4073-A1BB-060E49C8B34F}" type="presParOf" srcId="{A3D7F9AE-9358-41B8-9214-5197669EFFDD}" destId="{861A8C51-9221-4807-AFBC-1951BB536D10}" srcOrd="4" destOrd="0" presId="urn:microsoft.com/office/officeart/2005/8/layout/process5"/>
    <dgm:cxn modelId="{D3D97E59-3AED-4B8C-B33D-05F6FEE2336A}" type="presParOf" srcId="{A3D7F9AE-9358-41B8-9214-5197669EFFDD}" destId="{15EFE2C6-82CB-4AFE-9D51-583FD448EB3E}" srcOrd="5" destOrd="0" presId="urn:microsoft.com/office/officeart/2005/8/layout/process5"/>
    <dgm:cxn modelId="{FCE64FA8-9B8C-4F09-8AEA-A91457560752}" type="presParOf" srcId="{15EFE2C6-82CB-4AFE-9D51-583FD448EB3E}" destId="{464CEFBB-A59B-498F-B95C-28D088910271}" srcOrd="0" destOrd="0" presId="urn:microsoft.com/office/officeart/2005/8/layout/process5"/>
    <dgm:cxn modelId="{42DF1D80-0E0B-4C34-9341-F7B1B174BCA3}" type="presParOf" srcId="{A3D7F9AE-9358-41B8-9214-5197669EFFDD}" destId="{172AC429-DDBA-4647-8BB7-C0B451ED2883}" srcOrd="6" destOrd="0" presId="urn:microsoft.com/office/officeart/2005/8/layout/process5"/>
    <dgm:cxn modelId="{948BE28D-7C3C-45FE-886F-42F7C31ADBE9}" type="presParOf" srcId="{A3D7F9AE-9358-41B8-9214-5197669EFFDD}" destId="{99AD7794-45CF-4F08-9002-DA2C5B2D49D7}" srcOrd="7" destOrd="0" presId="urn:microsoft.com/office/officeart/2005/8/layout/process5"/>
    <dgm:cxn modelId="{68742973-8940-4160-91CD-57DD83FF04A1}" type="presParOf" srcId="{99AD7794-45CF-4F08-9002-DA2C5B2D49D7}" destId="{3B7F2925-CFE9-493B-933A-A76E3D27FA88}" srcOrd="0" destOrd="0" presId="urn:microsoft.com/office/officeart/2005/8/layout/process5"/>
    <dgm:cxn modelId="{746ADDB0-3204-440F-8E7D-FDCFA50B38E1}" type="presParOf" srcId="{A3D7F9AE-9358-41B8-9214-5197669EFFDD}" destId="{C3FBD514-9149-421D-B7C5-FC7A0D8769A4}" srcOrd="8" destOrd="0" presId="urn:microsoft.com/office/officeart/2005/8/layout/process5"/>
    <dgm:cxn modelId="{66CDA2E0-BC5E-4545-9407-A68E0D9EA102}" type="presParOf" srcId="{A3D7F9AE-9358-41B8-9214-5197669EFFDD}" destId="{64692DDE-6241-4F6B-AEED-54DA4BBC09AF}" srcOrd="9" destOrd="0" presId="urn:microsoft.com/office/officeart/2005/8/layout/process5"/>
    <dgm:cxn modelId="{543C6DEA-E226-41E6-B985-487530BC4133}" type="presParOf" srcId="{64692DDE-6241-4F6B-AEED-54DA4BBC09AF}" destId="{E3539082-F809-4730-BF79-158604D8236B}" srcOrd="0" destOrd="0" presId="urn:microsoft.com/office/officeart/2005/8/layout/process5"/>
    <dgm:cxn modelId="{7D682A09-CD90-49CF-83AD-87B9D3493498}" type="presParOf" srcId="{A3D7F9AE-9358-41B8-9214-5197669EFFDD}" destId="{E167800C-D531-4344-ACEB-65881D54E9BD}" srcOrd="10" destOrd="0" presId="urn:microsoft.com/office/officeart/2005/8/layout/process5"/>
    <dgm:cxn modelId="{993CF169-F2B7-4908-904D-A65B006C6E3B}" type="presParOf" srcId="{A3D7F9AE-9358-41B8-9214-5197669EFFDD}" destId="{BDBAF5E7-792E-4BF4-BDE4-F2EA217D77A0}" srcOrd="11" destOrd="0" presId="urn:microsoft.com/office/officeart/2005/8/layout/process5"/>
    <dgm:cxn modelId="{1EC362F8-D241-4C18-83C2-BE1C9E3D7AF8}" type="presParOf" srcId="{BDBAF5E7-792E-4BF4-BDE4-F2EA217D77A0}" destId="{FE16DBB1-3037-47A9-9B5E-4D2385E404A7}" srcOrd="0" destOrd="0" presId="urn:microsoft.com/office/officeart/2005/8/layout/process5"/>
    <dgm:cxn modelId="{B515080E-2F98-4BDC-A5B3-EF61900CF51C}" type="presParOf" srcId="{A3D7F9AE-9358-41B8-9214-5197669EFFDD}" destId="{0C397F8C-E421-4102-9044-99B173436FB4}" srcOrd="12" destOrd="0" presId="urn:microsoft.com/office/officeart/2005/8/layout/process5"/>
    <dgm:cxn modelId="{BEA0A8ED-4639-4A93-997A-B1C140B0BFD5}" type="presParOf" srcId="{A3D7F9AE-9358-41B8-9214-5197669EFFDD}" destId="{C19C8443-B817-49B0-97B3-E072F0D2C2BA}" srcOrd="13" destOrd="0" presId="urn:microsoft.com/office/officeart/2005/8/layout/process5"/>
    <dgm:cxn modelId="{AF4EC72D-069A-4AB6-AA27-8F661AD944F2}" type="presParOf" srcId="{C19C8443-B817-49B0-97B3-E072F0D2C2BA}" destId="{1606BE3E-DEBE-42B6-9483-5224047A8950}" srcOrd="0" destOrd="0" presId="urn:microsoft.com/office/officeart/2005/8/layout/process5"/>
    <dgm:cxn modelId="{268ED9CA-C988-46F5-8DD0-3D3B319180DB}" type="presParOf" srcId="{A3D7F9AE-9358-41B8-9214-5197669EFFDD}" destId="{AFC4969F-091E-47A9-8DCF-53D362826CD1}" srcOrd="14" destOrd="0" presId="urn:microsoft.com/office/officeart/2005/8/layout/process5"/>
  </dgm:cxnLst>
  <dgm:bg/>
  <dgm:whole/>
</dgm:dataModel>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50" name="Rectangle 6"/>
          <p:cNvSpPr>
            <a:spLocks noChangeArrowheads="1"/>
          </p:cNvSpPr>
          <p:nvPr/>
        </p:nvSpPr>
        <p:spPr bwMode="auto">
          <a:xfrm>
            <a:off x="5715000" y="8610600"/>
            <a:ext cx="1085850" cy="461963"/>
          </a:xfrm>
          <a:prstGeom prst="rect">
            <a:avLst/>
          </a:prstGeom>
          <a:noFill/>
          <a:ln w="12700">
            <a:noFill/>
            <a:miter lim="800000"/>
            <a:headEnd type="none" w="sm" len="sm"/>
            <a:tailEnd type="none" w="sm" len="sm"/>
          </a:ln>
          <a:effectLst/>
        </p:spPr>
        <p:txBody>
          <a:bodyPr wrap="none" lIns="92684" tIns="46342" rIns="92684" bIns="46342" anchor="b"/>
          <a:lstStyle/>
          <a:p>
            <a:pPr algn="r" defTabSz="927100" eaLnBrk="0" hangingPunct="0">
              <a:spcBef>
                <a:spcPct val="0"/>
              </a:spcBef>
              <a:buClrTx/>
              <a:buFontTx/>
              <a:buNone/>
              <a:defRPr/>
            </a:pPr>
            <a:fld id="{498B1187-860D-473B-8520-8457AE473F7D}" type="slidenum">
              <a:rPr lang="en-US" sz="1200" b="1">
                <a:effectLst/>
              </a:rPr>
              <a:pPr algn="r" defTabSz="927100" eaLnBrk="0" hangingPunct="0">
                <a:spcBef>
                  <a:spcPct val="0"/>
                </a:spcBef>
                <a:buClrTx/>
                <a:buFontTx/>
                <a:buNone/>
                <a:defRPr/>
              </a:pPr>
              <a:t>‹#›</a:t>
            </a:fld>
            <a:endParaRPr lang="en-US" sz="1200" b="1">
              <a:effectLst/>
            </a:endParaRPr>
          </a:p>
        </p:txBody>
      </p:sp>
      <p:sp>
        <p:nvSpPr>
          <p:cNvPr id="82951" name="Text Box 7"/>
          <p:cNvSpPr txBox="1">
            <a:spLocks noChangeArrowheads="1"/>
          </p:cNvSpPr>
          <p:nvPr/>
        </p:nvSpPr>
        <p:spPr bwMode="auto">
          <a:xfrm>
            <a:off x="0" y="219075"/>
            <a:ext cx="6985000" cy="306388"/>
          </a:xfrm>
          <a:prstGeom prst="rect">
            <a:avLst/>
          </a:prstGeom>
          <a:noFill/>
          <a:ln w="12700">
            <a:noFill/>
            <a:miter lim="800000"/>
            <a:headEnd type="none" w="sm" len="sm"/>
            <a:tailEnd type="none" w="sm" len="sm"/>
          </a:ln>
          <a:effectLst/>
        </p:spPr>
        <p:txBody>
          <a:bodyPr lIns="92684" tIns="46342" rIns="92684" bIns="46342" anchor="ctr">
            <a:spAutoFit/>
          </a:bodyPr>
          <a:lstStyle/>
          <a:p>
            <a:pPr algn="ctr" defTabSz="927100" eaLnBrk="0" hangingPunct="0">
              <a:spcBef>
                <a:spcPct val="50000"/>
              </a:spcBef>
              <a:buClrTx/>
              <a:buFontTx/>
              <a:buNone/>
              <a:defRPr/>
            </a:pPr>
            <a:r>
              <a:rPr lang="en-US" sz="1400" b="1">
                <a:solidFill>
                  <a:schemeClr val="tx2"/>
                </a:solidFill>
                <a:effectLst/>
              </a:rPr>
              <a:t>http://www.microsoft.com/technet</a:t>
            </a:r>
            <a:endParaRPr lang="en-US" sz="4500" b="1">
              <a:effectLst/>
            </a:endParaRPr>
          </a:p>
        </p:txBody>
      </p:sp>
      <p:sp>
        <p:nvSpPr>
          <p:cNvPr id="82955" name="Text Box 11"/>
          <p:cNvSpPr txBox="1">
            <a:spLocks noChangeArrowheads="1"/>
          </p:cNvSpPr>
          <p:nvPr/>
        </p:nvSpPr>
        <p:spPr bwMode="auto">
          <a:xfrm>
            <a:off x="5461000" y="225425"/>
            <a:ext cx="1397000" cy="333375"/>
          </a:xfrm>
          <a:prstGeom prst="rect">
            <a:avLst/>
          </a:prstGeom>
          <a:noFill/>
          <a:ln w="9525">
            <a:noFill/>
            <a:miter lim="800000"/>
            <a:headEnd/>
            <a:tailEnd/>
          </a:ln>
          <a:effectLst/>
        </p:spPr>
        <p:txBody>
          <a:bodyPr lIns="90151" tIns="45075" rIns="90151" bIns="45075">
            <a:spAutoFit/>
          </a:bodyPr>
          <a:lstStyle/>
          <a:p>
            <a:pPr algn="ctr" eaLnBrk="0" hangingPunct="0">
              <a:spcBef>
                <a:spcPct val="0"/>
              </a:spcBef>
              <a:buClrTx/>
              <a:buFontTx/>
              <a:buNone/>
              <a:defRPr/>
            </a:pPr>
            <a:r>
              <a:rPr lang="en-US" sz="1600" b="1">
                <a:effectLst/>
              </a:rPr>
              <a:t>TNTx-xx</a:t>
            </a:r>
            <a:endParaRPr lang="en-US" sz="3200" b="1">
              <a:solidFill>
                <a:schemeClr val="accent1"/>
              </a:solidFill>
              <a:effectLst/>
            </a:endParaRPr>
          </a:p>
        </p:txBody>
      </p:sp>
      <p:pic>
        <p:nvPicPr>
          <p:cNvPr id="51205" name="Picture 13" descr="g_ms"/>
          <p:cNvPicPr>
            <a:picLocks noChangeAspect="1" noChangeArrowheads="1"/>
          </p:cNvPicPr>
          <p:nvPr/>
        </p:nvPicPr>
        <p:blipFill>
          <a:blip r:embed="rId2"/>
          <a:srcRect/>
          <a:stretch>
            <a:fillRect/>
          </a:stretch>
        </p:blipFill>
        <p:spPr bwMode="auto">
          <a:xfrm>
            <a:off x="177800" y="8721725"/>
            <a:ext cx="1727200" cy="280988"/>
          </a:xfrm>
          <a:prstGeom prst="rect">
            <a:avLst/>
          </a:prstGeom>
          <a:noFill/>
          <a:ln w="9525">
            <a:noFill/>
            <a:miter lim="800000"/>
            <a:headEnd/>
            <a:tailEnd/>
          </a:ln>
        </p:spPr>
      </p:pic>
      <p:pic>
        <p:nvPicPr>
          <p:cNvPr id="51206" name="Picture 15" descr="TechNet_rgb"/>
          <p:cNvPicPr>
            <a:picLocks noChangeAspect="1" noChangeArrowheads="1"/>
          </p:cNvPicPr>
          <p:nvPr/>
        </p:nvPicPr>
        <p:blipFill>
          <a:blip r:embed="rId3"/>
          <a:srcRect/>
          <a:stretch>
            <a:fillRect/>
          </a:stretch>
        </p:blipFill>
        <p:spPr bwMode="auto">
          <a:xfrm>
            <a:off x="0" y="6350"/>
            <a:ext cx="1905000" cy="387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4"/>
          <p:cNvSpPr>
            <a:spLocks noGrp="1" noRot="1" noChangeAspect="1" noChangeArrowheads="1" noTextEdit="1"/>
          </p:cNvSpPr>
          <p:nvPr>
            <p:ph type="sldImg" idx="2"/>
          </p:nvPr>
        </p:nvSpPr>
        <p:spPr bwMode="auto">
          <a:xfrm>
            <a:off x="4184650" y="457200"/>
            <a:ext cx="2552700" cy="19145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457200" y="2536825"/>
            <a:ext cx="5981700" cy="6010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1" name="Rectangle 7"/>
          <p:cNvSpPr>
            <a:spLocks noGrp="1" noChangeArrowheads="1"/>
          </p:cNvSpPr>
          <p:nvPr>
            <p:ph type="sldNum" sz="quarter" idx="5"/>
          </p:nvPr>
        </p:nvSpPr>
        <p:spPr bwMode="auto">
          <a:xfrm>
            <a:off x="2971800" y="8721725"/>
            <a:ext cx="5207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200">
                <a:effectLst/>
                <a:latin typeface="Times New Roman" pitchFamily="18" charset="0"/>
              </a:defRPr>
            </a:lvl1pPr>
          </a:lstStyle>
          <a:p>
            <a:pPr>
              <a:defRPr/>
            </a:pPr>
            <a:fld id="{69E17A0F-971F-435F-B6C9-F0E9360FE5EE}" type="slidenum">
              <a:rPr lang="en-US"/>
              <a:pPr>
                <a:defRPr/>
              </a:pPr>
              <a:t>‹#›</a:t>
            </a:fld>
            <a:endParaRPr lang="en-US"/>
          </a:p>
        </p:txBody>
      </p:sp>
      <p:sp>
        <p:nvSpPr>
          <p:cNvPr id="6154" name="Text Box 10"/>
          <p:cNvSpPr txBox="1">
            <a:spLocks noChangeArrowheads="1"/>
          </p:cNvSpPr>
          <p:nvPr/>
        </p:nvSpPr>
        <p:spPr bwMode="auto">
          <a:xfrm>
            <a:off x="0" y="152400"/>
            <a:ext cx="6858000" cy="304800"/>
          </a:xfrm>
          <a:prstGeom prst="rect">
            <a:avLst/>
          </a:prstGeom>
          <a:noFill/>
          <a:ln w="12700">
            <a:noFill/>
            <a:miter lim="800000"/>
            <a:headEnd type="none" w="sm" len="sm"/>
            <a:tailEnd type="none" w="sm" len="sm"/>
          </a:ln>
          <a:effectLst/>
        </p:spPr>
        <p:txBody>
          <a:bodyPr lIns="91377" tIns="45689" rIns="91377" bIns="45689" anchor="ctr">
            <a:spAutoFit/>
          </a:bodyPr>
          <a:lstStyle/>
          <a:p>
            <a:pPr algn="ctr" eaLnBrk="0" hangingPunct="0">
              <a:spcBef>
                <a:spcPct val="50000"/>
              </a:spcBef>
              <a:buClrTx/>
              <a:buFontTx/>
              <a:buNone/>
              <a:defRPr/>
            </a:pPr>
            <a:r>
              <a:rPr lang="en-US" sz="1400" b="1">
                <a:solidFill>
                  <a:schemeClr val="tx2"/>
                </a:solidFill>
                <a:effectLst/>
              </a:rPr>
              <a:t>http://www.microsoft.com/technet</a:t>
            </a:r>
            <a:endParaRPr lang="en-US" sz="4400" b="1">
              <a:effectLst/>
            </a:endParaRPr>
          </a:p>
        </p:txBody>
      </p:sp>
      <p:sp>
        <p:nvSpPr>
          <p:cNvPr id="6155" name="Text Box 11"/>
          <p:cNvSpPr txBox="1">
            <a:spLocks noChangeArrowheads="1"/>
          </p:cNvSpPr>
          <p:nvPr/>
        </p:nvSpPr>
        <p:spPr bwMode="auto">
          <a:xfrm>
            <a:off x="5461000" y="136525"/>
            <a:ext cx="1397000" cy="333375"/>
          </a:xfrm>
          <a:prstGeom prst="rect">
            <a:avLst/>
          </a:prstGeom>
          <a:noFill/>
          <a:ln w="9525">
            <a:noFill/>
            <a:miter lim="800000"/>
            <a:headEnd/>
            <a:tailEnd/>
          </a:ln>
          <a:effectLst/>
        </p:spPr>
        <p:txBody>
          <a:bodyPr lIns="90151" tIns="45075" rIns="90151" bIns="45075">
            <a:spAutoFit/>
          </a:bodyPr>
          <a:lstStyle/>
          <a:p>
            <a:pPr defTabSz="901700" eaLnBrk="0" hangingPunct="0">
              <a:spcBef>
                <a:spcPct val="50000"/>
              </a:spcBef>
              <a:buClrTx/>
              <a:buFontTx/>
              <a:buNone/>
              <a:defRPr/>
            </a:pPr>
            <a:r>
              <a:rPr lang="en-US" sz="1600" b="1">
                <a:effectLst/>
              </a:rPr>
              <a:t>TNTx-xx</a:t>
            </a:r>
            <a:endParaRPr lang="en-US" sz="3200" b="1">
              <a:effectLst/>
              <a:latin typeface="Times New Roman" pitchFamily="18" charset="0"/>
            </a:endParaRPr>
          </a:p>
        </p:txBody>
      </p:sp>
      <p:pic>
        <p:nvPicPr>
          <p:cNvPr id="27655" name="Picture 1030" descr="g_ms"/>
          <p:cNvPicPr>
            <a:picLocks noChangeAspect="1" noChangeArrowheads="1"/>
          </p:cNvPicPr>
          <p:nvPr/>
        </p:nvPicPr>
        <p:blipFill>
          <a:blip r:embed="rId2"/>
          <a:srcRect/>
          <a:stretch>
            <a:fillRect/>
          </a:stretch>
        </p:blipFill>
        <p:spPr bwMode="auto">
          <a:xfrm>
            <a:off x="177800" y="8721725"/>
            <a:ext cx="1727200" cy="280988"/>
          </a:xfrm>
          <a:prstGeom prst="rect">
            <a:avLst/>
          </a:prstGeom>
          <a:noFill/>
          <a:ln w="9525">
            <a:noFill/>
            <a:miter lim="800000"/>
            <a:headEnd/>
            <a:tailEnd/>
          </a:ln>
        </p:spPr>
      </p:pic>
      <p:pic>
        <p:nvPicPr>
          <p:cNvPr id="27656" name="Picture 1032" descr="TechNet_rgb"/>
          <p:cNvPicPr>
            <a:picLocks noChangeAspect="1" noChangeArrowheads="1"/>
          </p:cNvPicPr>
          <p:nvPr/>
        </p:nvPicPr>
        <p:blipFill>
          <a:blip r:embed="rId3"/>
          <a:srcRect/>
          <a:stretch>
            <a:fillRect/>
          </a:stretch>
        </p:blipFill>
        <p:spPr bwMode="auto">
          <a:xfrm>
            <a:off x="0" y="6350"/>
            <a:ext cx="1905000" cy="387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F3B1701-2DD9-46DE-888D-9CBB238BF8B1}" type="slidenum">
              <a:rPr lang="en-US" smtClean="0"/>
              <a:pPr/>
              <a:t>1</a:t>
            </a:fld>
            <a:endParaRPr lang="en-US" smtClean="0"/>
          </a:p>
        </p:txBody>
      </p:sp>
      <p:sp>
        <p:nvSpPr>
          <p:cNvPr id="31747" name="Rectangle 4"/>
          <p:cNvSpPr>
            <a:spLocks noGrp="1" noRot="1" noChangeAspect="1" noChangeArrowheads="1" noTextEdit="1"/>
          </p:cNvSpPr>
          <p:nvPr>
            <p:ph type="sldImg"/>
          </p:nvPr>
        </p:nvSpPr>
        <p:spPr>
          <a:xfrm>
            <a:off x="4186238" y="457200"/>
            <a:ext cx="2552700" cy="1914525"/>
          </a:xfrm>
          <a:ln/>
        </p:spPr>
      </p:sp>
      <p:sp>
        <p:nvSpPr>
          <p:cNvPr id="31748"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2971800" cy="459026"/>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9026"/>
          </a:xfrm>
          <a:prstGeom prst="rect">
            <a:avLst/>
          </a:prstGeom>
        </p:spPr>
        <p:txBody>
          <a:bodyPr/>
          <a:lstStyle/>
          <a:p>
            <a:fld id="{81331B57-0BE5-4F82-AA58-76F53EFF3ADA}" type="datetime8">
              <a:rPr lang="en-US" smtClean="0"/>
              <a:pPr/>
              <a:t>7/30/2008 2:09 PM</a:t>
            </a:fld>
            <a:endParaRPr lang="en-US" dirty="0"/>
          </a:p>
        </p:txBody>
      </p:sp>
      <p:sp>
        <p:nvSpPr>
          <p:cNvPr id="6" name="Footer Placeholder 5"/>
          <p:cNvSpPr>
            <a:spLocks noGrp="1"/>
          </p:cNvSpPr>
          <p:nvPr>
            <p:ph type="ftr" sz="quarter" idx="12"/>
          </p:nvPr>
        </p:nvSpPr>
        <p:spPr>
          <a:xfrm>
            <a:off x="0" y="8719894"/>
            <a:ext cx="2971800" cy="459026"/>
          </a:xfrm>
          <a:prstGeom prst="rect">
            <a:avLst/>
          </a:prstGeom>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
        <p:nvSpPr>
          <p:cNvPr id="12" name="Slide Image Placeholder 11"/>
          <p:cNvSpPr>
            <a:spLocks noGrp="1" noRot="1" noChangeAspect="1"/>
          </p:cNvSpPr>
          <p:nvPr>
            <p:ph type="sldImg"/>
          </p:nvPr>
        </p:nvSpPr>
        <p:spPr>
          <a:xfrm>
            <a:off x="1535114" y="459026"/>
            <a:ext cx="3736975" cy="2813126"/>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dirty="0"/>
          </a:p>
        </p:txBody>
      </p:sp>
      <p:sp>
        <p:nvSpPr>
          <p:cNvPr id="4" name="Slide Number Placeholder 3"/>
          <p:cNvSpPr>
            <a:spLocks noGrp="1"/>
          </p:cNvSpPr>
          <p:nvPr>
            <p:ph type="sldNum" sz="quarter" idx="10"/>
          </p:nvPr>
        </p:nvSpPr>
        <p:spPr/>
        <p:txBody>
          <a:bodyPr/>
          <a:lstStyle/>
          <a:p>
            <a:fld id="{8D11E138-DFA8-46A1-B856-7371F4A8078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11E138-DFA8-46A1-B856-7371F4A8078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11E138-DFA8-46A1-B856-7371F4A8078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11E138-DFA8-46A1-B856-7371F4A8078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Line 4"/>
          <p:cNvSpPr>
            <a:spLocks noChangeShapeType="1"/>
          </p:cNvSpPr>
          <p:nvPr/>
        </p:nvSpPr>
        <p:spPr bwMode="auto">
          <a:xfrm>
            <a:off x="1588" y="6480175"/>
            <a:ext cx="9142412" cy="0"/>
          </a:xfrm>
          <a:prstGeom prst="line">
            <a:avLst/>
          </a:prstGeom>
          <a:noFill/>
          <a:ln w="6350">
            <a:solidFill>
              <a:schemeClr val="bg1"/>
            </a:solidFill>
            <a:round/>
            <a:headEnd/>
            <a:tailEnd/>
          </a:ln>
          <a:effectLst/>
        </p:spPr>
        <p:txBody>
          <a:bodyPr/>
          <a:lstStyle/>
          <a:p>
            <a:pPr>
              <a:defRPr/>
            </a:pPr>
            <a:endParaRPr lang="en-US"/>
          </a:p>
        </p:txBody>
      </p:sp>
      <p:sp>
        <p:nvSpPr>
          <p:cNvPr id="5" name="Line 5"/>
          <p:cNvSpPr>
            <a:spLocks noChangeShapeType="1"/>
          </p:cNvSpPr>
          <p:nvPr/>
        </p:nvSpPr>
        <p:spPr bwMode="auto">
          <a:xfrm>
            <a:off x="0" y="6854825"/>
            <a:ext cx="9144000" cy="0"/>
          </a:xfrm>
          <a:prstGeom prst="line">
            <a:avLst/>
          </a:prstGeom>
          <a:noFill/>
          <a:ln w="6350">
            <a:solidFill>
              <a:schemeClr val="bg1"/>
            </a:solidFill>
            <a:round/>
            <a:headEnd/>
            <a:tailEnd/>
          </a:ln>
          <a:effectLst/>
        </p:spPr>
        <p:txBody>
          <a:bodyPr/>
          <a:lstStyle/>
          <a:p>
            <a:pPr>
              <a:defRPr/>
            </a:pPr>
            <a:endParaRPr lang="en-US"/>
          </a:p>
        </p:txBody>
      </p:sp>
      <p:sp>
        <p:nvSpPr>
          <p:cNvPr id="6" name="Line 6"/>
          <p:cNvSpPr>
            <a:spLocks noChangeShapeType="1"/>
          </p:cNvSpPr>
          <p:nvPr/>
        </p:nvSpPr>
        <p:spPr bwMode="auto">
          <a:xfrm>
            <a:off x="-4763" y="6391275"/>
            <a:ext cx="9148763" cy="0"/>
          </a:xfrm>
          <a:prstGeom prst="line">
            <a:avLst/>
          </a:prstGeom>
          <a:noFill/>
          <a:ln w="12700">
            <a:solidFill>
              <a:srgbClr val="FFCC00"/>
            </a:solidFill>
            <a:round/>
            <a:headEnd/>
            <a:tailEnd/>
          </a:ln>
          <a:effectLst/>
        </p:spPr>
        <p:txBody>
          <a:bodyPr/>
          <a:lstStyle/>
          <a:p>
            <a:pPr>
              <a:defRPr/>
            </a:pPr>
            <a:endParaRPr lang="en-US"/>
          </a:p>
        </p:txBody>
      </p:sp>
      <p:pic>
        <p:nvPicPr>
          <p:cNvPr id="7" name="Picture 7" descr="TechNet_rgb"/>
          <p:cNvPicPr>
            <a:picLocks noChangeAspect="1" noChangeArrowheads="1"/>
          </p:cNvPicPr>
          <p:nvPr/>
        </p:nvPicPr>
        <p:blipFill>
          <a:blip r:embed="rId3"/>
          <a:srcRect/>
          <a:stretch>
            <a:fillRect/>
          </a:stretch>
        </p:blipFill>
        <p:spPr bwMode="auto">
          <a:xfrm>
            <a:off x="7312025" y="6616700"/>
            <a:ext cx="1554163" cy="155575"/>
          </a:xfrm>
          <a:prstGeom prst="rect">
            <a:avLst/>
          </a:prstGeom>
          <a:noFill/>
          <a:ln w="9525">
            <a:noFill/>
            <a:miter lim="800000"/>
            <a:headEnd/>
            <a:tailEnd/>
          </a:ln>
        </p:spPr>
      </p:pic>
      <p:sp>
        <p:nvSpPr>
          <p:cNvPr id="867330" name="Rectangle 2"/>
          <p:cNvSpPr>
            <a:spLocks noGrp="1" noChangeArrowheads="1"/>
          </p:cNvSpPr>
          <p:nvPr>
            <p:ph type="ctrTitle"/>
          </p:nvPr>
        </p:nvSpPr>
        <p:spPr>
          <a:xfrm>
            <a:off x="381000" y="1884363"/>
            <a:ext cx="8180388" cy="1336675"/>
          </a:xfrm>
        </p:spPr>
        <p:txBody>
          <a:bodyPr anchor="ctr"/>
          <a:lstStyle>
            <a:lvl1pPr>
              <a:defRPr sz="4800">
                <a:solidFill>
                  <a:schemeClr val="hlink"/>
                </a:solidFill>
              </a:defRPr>
            </a:lvl1pPr>
          </a:lstStyle>
          <a:p>
            <a:r>
              <a:rPr lang="en-US" dirty="0"/>
              <a:t>Click to edit Master title style</a:t>
            </a:r>
          </a:p>
        </p:txBody>
      </p:sp>
      <p:sp>
        <p:nvSpPr>
          <p:cNvPr id="867331" name="Rectangle 3"/>
          <p:cNvSpPr>
            <a:spLocks noGrp="1" noChangeArrowheads="1"/>
          </p:cNvSpPr>
          <p:nvPr>
            <p:ph type="subTitle" idx="1"/>
          </p:nvPr>
        </p:nvSpPr>
        <p:spPr>
          <a:xfrm>
            <a:off x="514350" y="3962400"/>
            <a:ext cx="6400800" cy="1752600"/>
          </a:xfrm>
        </p:spPr>
        <p:txBody>
          <a:bodyPr/>
          <a:lstStyle>
            <a:lvl1pPr marL="0" indent="0">
              <a:buFontTx/>
              <a:buNone/>
              <a:defRPr/>
            </a:lvl1pPr>
          </a:lstStyle>
          <a:p>
            <a:r>
              <a:rPr lang="en-US" dirty="0"/>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9538" y="1581150"/>
            <a:ext cx="8756650" cy="38417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6575" y="127000"/>
            <a:ext cx="2257425" cy="3714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538" y="127000"/>
            <a:ext cx="6624637" cy="3714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txBox="1">
            <a:spLocks/>
          </p:cNvSpPr>
          <p:nvPr userDrawn="1"/>
        </p:nvSpPr>
        <p:spPr bwMode="auto">
          <a:xfrm>
            <a:off x="127000" y="127000"/>
            <a:ext cx="9017000" cy="661988"/>
          </a:xfrm>
          <a:prstGeom prst="rect">
            <a:avLst/>
          </a:prstGeom>
          <a:noFill/>
          <a:ln w="9525">
            <a:noFill/>
            <a:miter lim="800000"/>
            <a:headEnd/>
            <a:tailEnd/>
          </a:ln>
          <a:effectLst/>
        </p:spPr>
        <p:txBody>
          <a:bodyPr>
            <a:spAutoFit/>
          </a:bodyPr>
          <a:lstStyle/>
          <a:p>
            <a:pPr>
              <a:lnSpc>
                <a:spcPct val="85000"/>
              </a:lnSpc>
              <a:spcBef>
                <a:spcPct val="0"/>
              </a:spcBef>
              <a:buClrTx/>
              <a:buFontTx/>
              <a:buNone/>
              <a:defRPr/>
            </a:pPr>
            <a:r>
              <a:rPr lang="en-US" sz="4400" b="1" kern="0">
                <a:solidFill>
                  <a:schemeClr val="tx2"/>
                </a:solidFill>
                <a:effectLst>
                  <a:outerShdw blurRad="38100" dist="38100" dir="2700000" algn="tl">
                    <a:srgbClr val="000000"/>
                  </a:outerShdw>
                </a:effectLst>
                <a:latin typeface="+mj-lt"/>
                <a:ea typeface="+mj-ea"/>
                <a:cs typeface="+mj-cs"/>
              </a:rPr>
              <a:t>Click to edit Master title style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9538" y="1581150"/>
            <a:ext cx="430212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4063" y="1581150"/>
            <a:ext cx="430212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 y="1581912"/>
            <a:ext cx="42717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9728" y="2339975"/>
            <a:ext cx="42717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81912"/>
            <a:ext cx="43084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39975"/>
            <a:ext cx="43084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127000" y="127000"/>
            <a:ext cx="9017000" cy="661988"/>
          </a:xfrm>
        </p:spPr>
        <p:txBody>
          <a:bodyPr/>
          <a:lstStyle/>
          <a:p>
            <a:r>
              <a:rPr lang="en-US" smtClean="0"/>
              <a:t>Click to edit Master title style</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581912"/>
            <a:ext cx="5111750" cy="45442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9728" y="158191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127000" y="127000"/>
            <a:ext cx="9017000" cy="661988"/>
          </a:xfrm>
        </p:spPr>
        <p:txBody>
          <a:bodyPr/>
          <a:lstStyle/>
          <a:p>
            <a:r>
              <a:rPr lang="en-US" smtClean="0"/>
              <a:t>Click to edit Master 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581913"/>
            <a:ext cx="5486400" cy="36250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127000" y="127000"/>
            <a:ext cx="9017000" cy="661988"/>
          </a:xfrm>
        </p:spPr>
        <p:txBody>
          <a:bodyPr/>
          <a:lstStyle/>
          <a:p>
            <a:r>
              <a:rPr lang="en-US" smtClean="0"/>
              <a:t>Click to edit Master title style</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66306" name="Rectangle 2"/>
          <p:cNvSpPr>
            <a:spLocks noGrp="1" noChangeArrowheads="1"/>
          </p:cNvSpPr>
          <p:nvPr>
            <p:ph type="body" idx="1"/>
          </p:nvPr>
        </p:nvSpPr>
        <p:spPr bwMode="auto">
          <a:xfrm>
            <a:off x="109538" y="1581150"/>
            <a:ext cx="8756650" cy="226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6307" name="Line 3"/>
          <p:cNvSpPr>
            <a:spLocks noChangeShapeType="1"/>
          </p:cNvSpPr>
          <p:nvPr/>
        </p:nvSpPr>
        <p:spPr bwMode="auto">
          <a:xfrm>
            <a:off x="0" y="6854825"/>
            <a:ext cx="9144000" cy="0"/>
          </a:xfrm>
          <a:prstGeom prst="line">
            <a:avLst/>
          </a:prstGeom>
          <a:noFill/>
          <a:ln w="6350">
            <a:solidFill>
              <a:schemeClr val="bg1"/>
            </a:solidFill>
            <a:round/>
            <a:headEnd/>
            <a:tailEnd/>
          </a:ln>
          <a:effectLst/>
        </p:spPr>
        <p:txBody>
          <a:bodyPr/>
          <a:lstStyle/>
          <a:p>
            <a:pPr>
              <a:defRPr/>
            </a:pPr>
            <a:endParaRPr lang="en-US"/>
          </a:p>
        </p:txBody>
      </p:sp>
      <p:grpSp>
        <p:nvGrpSpPr>
          <p:cNvPr id="2052" name="Group 4"/>
          <p:cNvGrpSpPr>
            <a:grpSpLocks/>
          </p:cNvGrpSpPr>
          <p:nvPr/>
        </p:nvGrpSpPr>
        <p:grpSpPr bwMode="auto">
          <a:xfrm>
            <a:off x="-4763" y="6372225"/>
            <a:ext cx="9148763" cy="400050"/>
            <a:chOff x="-3" y="4014"/>
            <a:chExt cx="5763" cy="252"/>
          </a:xfrm>
        </p:grpSpPr>
        <p:sp>
          <p:nvSpPr>
            <p:cNvPr id="866309" name="Line 5"/>
            <p:cNvSpPr>
              <a:spLocks noChangeShapeType="1"/>
            </p:cNvSpPr>
            <p:nvPr userDrawn="1"/>
          </p:nvSpPr>
          <p:spPr bwMode="auto">
            <a:xfrm>
              <a:off x="1" y="4082"/>
              <a:ext cx="5759" cy="0"/>
            </a:xfrm>
            <a:prstGeom prst="line">
              <a:avLst/>
            </a:prstGeom>
            <a:noFill/>
            <a:ln w="6350">
              <a:solidFill>
                <a:schemeClr val="bg1"/>
              </a:solidFill>
              <a:round/>
              <a:headEnd/>
              <a:tailEnd/>
            </a:ln>
            <a:effectLst/>
          </p:spPr>
          <p:txBody>
            <a:bodyPr/>
            <a:lstStyle/>
            <a:p>
              <a:pPr>
                <a:defRPr/>
              </a:pPr>
              <a:endParaRPr lang="en-US"/>
            </a:p>
          </p:txBody>
        </p:sp>
        <p:sp>
          <p:nvSpPr>
            <p:cNvPr id="866310" name="Line 6"/>
            <p:cNvSpPr>
              <a:spLocks noChangeShapeType="1"/>
            </p:cNvSpPr>
            <p:nvPr userDrawn="1"/>
          </p:nvSpPr>
          <p:spPr bwMode="auto">
            <a:xfrm>
              <a:off x="-3" y="4014"/>
              <a:ext cx="5763" cy="0"/>
            </a:xfrm>
            <a:prstGeom prst="line">
              <a:avLst/>
            </a:prstGeom>
            <a:noFill/>
            <a:ln w="12700">
              <a:solidFill>
                <a:srgbClr val="FFCC00"/>
              </a:solidFill>
              <a:round/>
              <a:headEnd/>
              <a:tailEnd/>
            </a:ln>
            <a:effectLst/>
          </p:spPr>
          <p:txBody>
            <a:bodyPr/>
            <a:lstStyle/>
            <a:p>
              <a:pPr>
                <a:defRPr/>
              </a:pPr>
              <a:endParaRPr lang="en-US"/>
            </a:p>
          </p:txBody>
        </p:sp>
        <p:pic>
          <p:nvPicPr>
            <p:cNvPr id="2056" name="Picture 7" descr="TechNet_rgb"/>
            <p:cNvPicPr>
              <a:picLocks noChangeAspect="1" noChangeArrowheads="1"/>
            </p:cNvPicPr>
            <p:nvPr userDrawn="1"/>
          </p:nvPicPr>
          <p:blipFill>
            <a:blip r:embed="rId14"/>
            <a:srcRect/>
            <a:stretch>
              <a:fillRect/>
            </a:stretch>
          </p:blipFill>
          <p:spPr bwMode="auto">
            <a:xfrm>
              <a:off x="4606" y="4168"/>
              <a:ext cx="979" cy="98"/>
            </a:xfrm>
            <a:prstGeom prst="rect">
              <a:avLst/>
            </a:prstGeom>
            <a:noFill/>
            <a:ln w="9525">
              <a:noFill/>
              <a:miter lim="800000"/>
              <a:headEnd/>
              <a:tailEnd/>
            </a:ln>
          </p:spPr>
        </p:pic>
      </p:grpSp>
      <p:sp>
        <p:nvSpPr>
          <p:cNvPr id="866312" name="Rectangle 8"/>
          <p:cNvSpPr>
            <a:spLocks noGrp="1" noChangeArrowheads="1"/>
          </p:cNvSpPr>
          <p:nvPr>
            <p:ph type="title"/>
          </p:nvPr>
        </p:nvSpPr>
        <p:spPr bwMode="auto">
          <a:xfrm>
            <a:off x="127000" y="127000"/>
            <a:ext cx="9017000" cy="66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title style</a:t>
            </a:r>
          </a:p>
        </p:txBody>
      </p:sp>
    </p:spTree>
  </p:cSld>
  <p:clrMap bg1="dk2" tx1="lt1" bg2="dk1" tx2="lt2" accent1="accent1" accent2="accent2" accent3="accent3" accent4="accent4" accent5="accent5" accent6="accent6" hlink="hlink" folHlink="folHlink"/>
  <p:sldLayoutIdLst>
    <p:sldLayoutId id="2147483769" r:id="rId1"/>
    <p:sldLayoutId id="2147483760" r:id="rId2"/>
    <p:sldLayoutId id="214748377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ransition/>
  <p:timing>
    <p:tnLst>
      <p:par>
        <p:cTn id="1" dur="indefinite" restart="never" nodeType="tmRoot"/>
      </p:par>
    </p:tnLst>
  </p:timing>
  <p:txStyles>
    <p:titleStyle>
      <a:lvl1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FFCC00"/>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CC00"/>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CC00"/>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ucforums.microsoft.com/ShowPost.aspx?PostID=1280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technet.microsoft.com/office/ocs/"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hyperlink" Target="http://technet.microsoft.com/exchang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81000" y="2193925"/>
            <a:ext cx="8180388" cy="714375"/>
          </a:xfrm>
        </p:spPr>
        <p:txBody>
          <a:bodyPr>
            <a:normAutofit fontScale="90000"/>
          </a:bodyPr>
          <a:lstStyle/>
          <a:p>
            <a:r>
              <a:rPr lang="en-US" sz="3200" dirty="0" smtClean="0"/>
              <a:t>Capacity Planning For Microsoft Office Communications Server 2007 Deployments</a:t>
            </a:r>
            <a:endParaRPr lang="en-US" sz="4400" dirty="0"/>
          </a:p>
        </p:txBody>
      </p:sp>
      <p:sp>
        <p:nvSpPr>
          <p:cNvPr id="8" name="Subtitle 2"/>
          <p:cNvSpPr>
            <a:spLocks noGrp="1"/>
          </p:cNvSpPr>
          <p:nvPr>
            <p:ph type="subTitle" idx="1"/>
          </p:nvPr>
        </p:nvSpPr>
        <p:spPr>
          <a:xfrm>
            <a:off x="514350" y="3784600"/>
            <a:ext cx="8324850" cy="1557349"/>
          </a:xfrm>
        </p:spPr>
        <p:txBody>
          <a:bodyPr/>
          <a:lstStyle/>
          <a:p>
            <a:r>
              <a:rPr lang="en-US" sz="2800" dirty="0" smtClean="0"/>
              <a:t>Francois Doremieux</a:t>
            </a:r>
          </a:p>
          <a:p>
            <a:r>
              <a:rPr lang="en-US" sz="2800" dirty="0" smtClean="0"/>
              <a:t>Senior Program Manager</a:t>
            </a:r>
          </a:p>
          <a:p>
            <a:r>
              <a:rPr lang="en-US" sz="2800" dirty="0" smtClean="0"/>
              <a:t>Microsoft Corporation</a:t>
            </a:r>
            <a:endParaRPr lang="en-US" sz="2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Capacity Planning</a:t>
            </a:r>
            <a:br>
              <a:rPr lang="en-US" dirty="0" smtClean="0"/>
            </a:br>
            <a:r>
              <a:rPr sz="4000" smtClean="0">
                <a:solidFill>
                  <a:schemeClr val="tx2"/>
                </a:solidFill>
              </a:rPr>
              <a:t>Important factors</a:t>
            </a:r>
            <a:endParaRPr sz="4000" dirty="0">
              <a:solidFill>
                <a:schemeClr val="tx2"/>
              </a:solidFill>
            </a:endParaRPr>
          </a:p>
        </p:txBody>
      </p:sp>
      <p:sp>
        <p:nvSpPr>
          <p:cNvPr id="3" name="Content Placeholder 2"/>
          <p:cNvSpPr>
            <a:spLocks noGrp="1"/>
          </p:cNvSpPr>
          <p:nvPr>
            <p:ph idx="1"/>
          </p:nvPr>
        </p:nvSpPr>
        <p:spPr>
          <a:xfrm>
            <a:off x="387350" y="1905000"/>
            <a:ext cx="8382000" cy="4408503"/>
          </a:xfrm>
        </p:spPr>
        <p:txBody>
          <a:bodyPr>
            <a:normAutofit fontScale="92500" lnSpcReduction="20000"/>
          </a:bodyPr>
          <a:lstStyle/>
          <a:p>
            <a:r>
              <a:rPr lang="en-US" dirty="0" smtClean="0"/>
              <a:t>Presence, Application Sharing, and </a:t>
            </a:r>
            <a:br>
              <a:rPr lang="en-US" dirty="0" smtClean="0"/>
            </a:br>
            <a:r>
              <a:rPr lang="en-US" dirty="0" smtClean="0"/>
              <a:t>A/V consume the most resources</a:t>
            </a:r>
          </a:p>
          <a:p>
            <a:pPr lvl="1"/>
            <a:r>
              <a:rPr lang="en-US" dirty="0" smtClean="0"/>
              <a:t>IM and voice </a:t>
            </a:r>
            <a:r>
              <a:rPr lang="en-US" i="1" dirty="0" smtClean="0"/>
              <a:t>signaling </a:t>
            </a:r>
            <a:r>
              <a:rPr lang="en-US" dirty="0" smtClean="0"/>
              <a:t>is negligible </a:t>
            </a:r>
          </a:p>
          <a:p>
            <a:r>
              <a:rPr lang="en-US" dirty="0" smtClean="0"/>
              <a:t>Front-Ends can be added to a pool up </a:t>
            </a:r>
            <a:br>
              <a:rPr lang="en-US" dirty="0" smtClean="0"/>
            </a:br>
            <a:r>
              <a:rPr lang="en-US" dirty="0" smtClean="0"/>
              <a:t>to a limit;  that limit is determined by the </a:t>
            </a:r>
            <a:br>
              <a:rPr lang="en-US" dirty="0" smtClean="0"/>
            </a:br>
            <a:r>
              <a:rPr lang="en-US" dirty="0" smtClean="0"/>
              <a:t>backend hardware and is not “hard-coded”</a:t>
            </a:r>
          </a:p>
          <a:p>
            <a:r>
              <a:rPr lang="en-US" dirty="0" smtClean="0"/>
              <a:t>Conferencing Servers can be added as </a:t>
            </a:r>
            <a:br>
              <a:rPr lang="en-US" dirty="0" smtClean="0"/>
            </a:br>
            <a:r>
              <a:rPr lang="en-US" dirty="0" smtClean="0"/>
              <a:t>needed for additional scale for conferencing</a:t>
            </a:r>
          </a:p>
          <a:p>
            <a:r>
              <a:rPr lang="en-US" dirty="0" smtClean="0"/>
              <a:t>Number of users per pool is bounded </a:t>
            </a:r>
            <a:br>
              <a:rPr lang="en-US" dirty="0" smtClean="0"/>
            </a:br>
            <a:r>
              <a:rPr lang="en-US" dirty="0" smtClean="0"/>
              <a:t>by presence and the </a:t>
            </a:r>
            <a:r>
              <a:rPr lang="en-US" i="1" dirty="0" smtClean="0"/>
              <a:t>backend</a:t>
            </a:r>
            <a:r>
              <a:rPr lang="en-US" dirty="0" smtClean="0"/>
              <a:t> SQL server</a:t>
            </a:r>
          </a:p>
          <a:p>
            <a:endParaRPr lang="en-US"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Capacity Planning</a:t>
            </a:r>
            <a:br>
              <a:rPr lang="en-US" dirty="0" smtClean="0"/>
            </a:br>
            <a:r>
              <a:rPr sz="4000" smtClean="0">
                <a:solidFill>
                  <a:schemeClr val="tx2"/>
                </a:solidFill>
              </a:rPr>
              <a:t>Meeting size </a:t>
            </a:r>
            <a:r>
              <a:rPr sz="4000" dirty="0" smtClean="0">
                <a:solidFill>
                  <a:schemeClr val="tx2"/>
                </a:solidFill>
              </a:rPr>
              <a:t>and </a:t>
            </a:r>
            <a:r>
              <a:rPr sz="4000" smtClean="0">
                <a:solidFill>
                  <a:schemeClr val="tx2"/>
                </a:solidFill>
              </a:rPr>
              <a:t>MCU scaling</a:t>
            </a:r>
            <a:endParaRPr sz="4000" dirty="0">
              <a:solidFill>
                <a:schemeClr val="tx2"/>
              </a:solidFill>
            </a:endParaRPr>
          </a:p>
        </p:txBody>
      </p:sp>
      <p:sp>
        <p:nvSpPr>
          <p:cNvPr id="3" name="Content Placeholder 2"/>
          <p:cNvSpPr>
            <a:spLocks noGrp="1"/>
          </p:cNvSpPr>
          <p:nvPr>
            <p:ph idx="1"/>
          </p:nvPr>
        </p:nvSpPr>
        <p:spPr>
          <a:xfrm>
            <a:off x="387350" y="1905000"/>
            <a:ext cx="8382000" cy="4038029"/>
          </a:xfrm>
        </p:spPr>
        <p:txBody>
          <a:bodyPr>
            <a:normAutofit fontScale="92500" lnSpcReduction="10000"/>
          </a:bodyPr>
          <a:lstStyle/>
          <a:p>
            <a:r>
              <a:rPr lang="en-US" dirty="0" smtClean="0">
                <a:hlinkClick r:id="rId3"/>
              </a:rPr>
              <a:t>https://ucforums.microsoft.com/ShowPost.aspx?PostID=12802</a:t>
            </a:r>
            <a:r>
              <a:rPr lang="en-US" dirty="0" smtClean="0"/>
              <a:t> </a:t>
            </a:r>
          </a:p>
          <a:p>
            <a:r>
              <a:rPr lang="en-US" dirty="0" smtClean="0"/>
              <a:t>Not hard-coded</a:t>
            </a:r>
          </a:p>
          <a:p>
            <a:r>
              <a:rPr lang="en-US" dirty="0" smtClean="0"/>
              <a:t>Test up to 250 participants in a single meeting</a:t>
            </a:r>
          </a:p>
          <a:p>
            <a:r>
              <a:rPr lang="en-US" dirty="0" smtClean="0"/>
              <a:t>Test up to 210 meetings on a single server </a:t>
            </a:r>
          </a:p>
          <a:p>
            <a:r>
              <a:rPr lang="en-US" dirty="0" smtClean="0"/>
              <a:t>Scalability is limited by hardware capacity</a:t>
            </a:r>
          </a:p>
          <a:p>
            <a:r>
              <a:rPr lang="en-US" dirty="0" smtClean="0"/>
              <a:t>Larger meetings should use </a:t>
            </a:r>
            <a:br>
              <a:rPr lang="en-US" dirty="0" smtClean="0"/>
            </a:br>
            <a:r>
              <a:rPr lang="en-US" dirty="0" smtClean="0"/>
              <a:t>the Live Meeting </a:t>
            </a:r>
            <a:r>
              <a:rPr lang="en-US" i="1" dirty="0" smtClean="0"/>
              <a:t>Service</a:t>
            </a:r>
            <a:r>
              <a:rPr lang="en-US" dirty="0" smtClean="0"/>
              <a:t> instead</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650" y="1905000"/>
            <a:ext cx="8382000" cy="4278094"/>
          </a:xfrm>
        </p:spPr>
        <p:txBody>
          <a:bodyPr>
            <a:normAutofit fontScale="92500" lnSpcReduction="10000"/>
          </a:bodyPr>
          <a:lstStyle/>
          <a:p>
            <a:r>
              <a:rPr lang="en-US" dirty="0" smtClean="0"/>
              <a:t>Recommend separate </a:t>
            </a:r>
            <a:br>
              <a:rPr lang="en-US" dirty="0" smtClean="0"/>
            </a:br>
            <a:r>
              <a:rPr lang="en-US" dirty="0" smtClean="0"/>
              <a:t>A/V Edge Server, co-located web </a:t>
            </a:r>
            <a:br>
              <a:rPr lang="en-US" dirty="0" smtClean="0"/>
            </a:br>
            <a:r>
              <a:rPr lang="en-US" dirty="0" smtClean="0"/>
              <a:t>conferencing and Access Edge Server</a:t>
            </a:r>
          </a:p>
          <a:p>
            <a:r>
              <a:rPr lang="en-US" dirty="0" smtClean="0"/>
              <a:t>This configuration would support</a:t>
            </a:r>
          </a:p>
          <a:p>
            <a:pPr lvl="1"/>
            <a:r>
              <a:rPr lang="en-US" dirty="0" smtClean="0"/>
              <a:t>Up to 1500 A/V sessions per server</a:t>
            </a:r>
          </a:p>
          <a:p>
            <a:pPr lvl="1"/>
            <a:r>
              <a:rPr lang="en-US" dirty="0" smtClean="0"/>
              <a:t>Up to 5000 SIP sessions per server</a:t>
            </a:r>
          </a:p>
          <a:p>
            <a:pPr lvl="1"/>
            <a:r>
              <a:rPr lang="en-US" dirty="0" smtClean="0"/>
              <a:t>Up to 1500 Web Conferencing sessions per server</a:t>
            </a:r>
          </a:p>
          <a:p>
            <a:r>
              <a:rPr lang="en-US" dirty="0" smtClean="0"/>
              <a:t>VPN clients would not </a:t>
            </a:r>
            <a:br>
              <a:rPr lang="en-US" dirty="0" smtClean="0"/>
            </a:br>
            <a:r>
              <a:rPr lang="en-US" dirty="0" smtClean="0"/>
              <a:t>count against these numbers</a:t>
            </a:r>
          </a:p>
        </p:txBody>
      </p:sp>
      <p:sp>
        <p:nvSpPr>
          <p:cNvPr id="8" name="Title 7"/>
          <p:cNvSpPr>
            <a:spLocks noGrp="1"/>
          </p:cNvSpPr>
          <p:nvPr>
            <p:ph type="title"/>
          </p:nvPr>
        </p:nvSpPr>
        <p:spPr/>
        <p:txBody>
          <a:bodyPr>
            <a:normAutofit fontScale="90000"/>
          </a:bodyPr>
          <a:lstStyle/>
          <a:p>
            <a:r>
              <a:rPr lang="en-US" dirty="0" smtClean="0"/>
              <a:t>Capacity Planning</a:t>
            </a:r>
            <a:br>
              <a:rPr lang="en-US" dirty="0" smtClean="0"/>
            </a:br>
            <a:r>
              <a:rPr sz="4000" smtClean="0">
                <a:solidFill>
                  <a:schemeClr val="tx2"/>
                </a:solidFill>
              </a:rPr>
              <a:t>Edge servers </a:t>
            </a:r>
            <a:r>
              <a:rPr sz="4000" dirty="0" smtClean="0">
                <a:solidFill>
                  <a:schemeClr val="tx2"/>
                </a:solidFill>
              </a:rPr>
              <a:t>s</a:t>
            </a:r>
            <a:r>
              <a:rPr sz="4000" smtClean="0">
                <a:solidFill>
                  <a:schemeClr val="tx2"/>
                </a:solidFill>
              </a:rPr>
              <a:t>caling</a:t>
            </a:r>
            <a:endParaRPr sz="4000" dirty="0">
              <a:solidFill>
                <a:schemeClr val="tx2"/>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Considerations</a:t>
            </a:r>
            <a:endParaRPr lang="en-US" dirty="0"/>
          </a:p>
        </p:txBody>
      </p:sp>
      <p:sp>
        <p:nvSpPr>
          <p:cNvPr id="3" name="Content Placeholder 2"/>
          <p:cNvSpPr>
            <a:spLocks noGrp="1"/>
          </p:cNvSpPr>
          <p:nvPr>
            <p:ph idx="1"/>
          </p:nvPr>
        </p:nvSpPr>
        <p:spPr>
          <a:xfrm>
            <a:off x="381000" y="788988"/>
            <a:ext cx="8382000" cy="5445125"/>
          </a:xfrm>
        </p:spPr>
        <p:txBody>
          <a:bodyPr/>
          <a:lstStyle/>
          <a:p>
            <a:pPr marL="398463" indent="-398463"/>
            <a:r>
              <a:rPr lang="en-US" sz="2400" dirty="0" smtClean="0"/>
              <a:t>Disable IPSec for Audio/Video</a:t>
            </a:r>
          </a:p>
          <a:p>
            <a:pPr marL="398463" indent="-398463"/>
            <a:r>
              <a:rPr lang="en-US" sz="2400" dirty="0" smtClean="0"/>
              <a:t>150 ms maximum end-to-end delay for Audio/Video</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pPr marL="398463" indent="-398463"/>
            <a:r>
              <a:rPr lang="en-US" sz="2400" dirty="0" smtClean="0"/>
              <a:t>Silence during calls saves bandwidth</a:t>
            </a:r>
          </a:p>
          <a:p>
            <a:pPr marL="398463" indent="-398463"/>
            <a:r>
              <a:rPr lang="en-US" sz="2400" dirty="0" smtClean="0"/>
              <a:t>BW dynamically changes based on network </a:t>
            </a:r>
            <a:r>
              <a:rPr lang="en-US" sz="2400" dirty="0" smtClean="0"/>
              <a:t>usage</a:t>
            </a:r>
            <a:endParaRPr lang="en-US" dirty="0" smtClean="0"/>
          </a:p>
          <a:p>
            <a:pPr lvl="1"/>
            <a:endParaRPr lang="en-US" dirty="0" smtClean="0"/>
          </a:p>
        </p:txBody>
      </p:sp>
      <p:graphicFrame>
        <p:nvGraphicFramePr>
          <p:cNvPr id="7" name="Table 6"/>
          <p:cNvGraphicFramePr>
            <a:graphicFrameLocks noGrp="1"/>
          </p:cNvGraphicFramePr>
          <p:nvPr/>
        </p:nvGraphicFramePr>
        <p:xfrm>
          <a:off x="533400" y="1757193"/>
          <a:ext cx="7924800" cy="3108960"/>
        </p:xfrm>
        <a:graphic>
          <a:graphicData uri="http://schemas.openxmlformats.org/drawingml/2006/table">
            <a:tbl>
              <a:tblPr firstRow="1" bandRow="1">
                <a:tableStyleId>{5C22544A-7EE6-4342-B048-85BDC9FD1C3A}</a:tableStyleId>
              </a:tblPr>
              <a:tblGrid>
                <a:gridCol w="3962400"/>
                <a:gridCol w="3962400"/>
              </a:tblGrid>
              <a:tr h="355600">
                <a:tc>
                  <a:txBody>
                    <a:bodyPr/>
                    <a:lstStyle/>
                    <a:p>
                      <a:r>
                        <a:rPr lang="en-US" dirty="0" smtClean="0">
                          <a:effectLst>
                            <a:outerShdw blurRad="38100" dist="38100" dir="2700000" algn="tl">
                              <a:srgbClr val="000000">
                                <a:alpha val="43137"/>
                              </a:srgbClr>
                            </a:outerShdw>
                          </a:effectLst>
                        </a:rPr>
                        <a:t>Media</a:t>
                      </a:r>
                      <a:endParaRPr lang="en-US" dirty="0">
                        <a:effectLst>
                          <a:outerShdw blurRad="38100" dist="38100" dir="2700000" algn="tl">
                            <a:srgbClr val="000000">
                              <a:alpha val="43137"/>
                            </a:srgbClr>
                          </a:outerShdw>
                        </a:effectLst>
                      </a:endParaRPr>
                    </a:p>
                  </a:txBody>
                  <a:tcPr/>
                </a:tc>
                <a:tc>
                  <a:txBody>
                    <a:bodyPr/>
                    <a:lstStyle/>
                    <a:p>
                      <a:r>
                        <a:rPr lang="en-US" dirty="0" smtClean="0">
                          <a:effectLst>
                            <a:outerShdw blurRad="38100" dist="38100" dir="2700000" algn="tl">
                              <a:srgbClr val="000000">
                                <a:alpha val="43137"/>
                              </a:srgbClr>
                            </a:outerShdw>
                          </a:effectLst>
                        </a:rPr>
                        <a:t>Bandwidth (on the wire)</a:t>
                      </a:r>
                      <a:endParaRPr lang="en-US" dirty="0">
                        <a:effectLst>
                          <a:outerShdw blurRad="38100" dist="38100" dir="2700000" algn="tl">
                            <a:srgbClr val="000000">
                              <a:alpha val="43137"/>
                            </a:srgbClr>
                          </a:outerShdw>
                        </a:effectLst>
                      </a:endParaRPr>
                    </a:p>
                  </a:txBody>
                  <a:tcPr/>
                </a:tc>
              </a:tr>
              <a:tr h="355600">
                <a:tc>
                  <a:txBody>
                    <a:bodyPr/>
                    <a:lstStyle/>
                    <a:p>
                      <a:r>
                        <a:rPr lang="en-US" dirty="0" smtClean="0"/>
                        <a:t>Audio</a:t>
                      </a:r>
                      <a:endParaRPr lang="en-US" dirty="0"/>
                    </a:p>
                  </a:txBody>
                  <a:tcPr/>
                </a:tc>
                <a:tc>
                  <a:txBody>
                    <a:bodyPr/>
                    <a:lstStyle/>
                    <a:p>
                      <a:r>
                        <a:rPr lang="en-US" dirty="0" smtClean="0"/>
                        <a:t>50 Kbps per media stream (one-way)</a:t>
                      </a:r>
                      <a:endParaRPr lang="en-US" dirty="0"/>
                    </a:p>
                  </a:txBody>
                  <a:tcPr/>
                </a:tc>
              </a:tr>
              <a:tr h="355600">
                <a:tc>
                  <a:txBody>
                    <a:bodyPr/>
                    <a:lstStyle/>
                    <a:p>
                      <a:pPr lvl="1"/>
                      <a:r>
                        <a:rPr lang="en-US" dirty="0" err="1" smtClean="0"/>
                        <a:t>RTAudio</a:t>
                      </a:r>
                      <a:r>
                        <a:rPr lang="en-US" dirty="0" smtClean="0"/>
                        <a:t> (8kHz)</a:t>
                      </a:r>
                      <a:endParaRPr lang="en-US" dirty="0"/>
                    </a:p>
                  </a:txBody>
                  <a:tcPr/>
                </a:tc>
                <a:tc>
                  <a:txBody>
                    <a:bodyPr/>
                    <a:lstStyle/>
                    <a:p>
                      <a:r>
                        <a:rPr lang="en-US" dirty="0" smtClean="0"/>
                        <a:t>32.6 Kbps</a:t>
                      </a:r>
                      <a:endParaRPr lang="en-US" dirty="0"/>
                    </a:p>
                  </a:txBody>
                  <a:tcPr/>
                </a:tc>
              </a:tr>
              <a:tr h="355600">
                <a:tc>
                  <a:txBody>
                    <a:bodyPr/>
                    <a:lstStyle/>
                    <a:p>
                      <a:pPr lvl="1"/>
                      <a:r>
                        <a:rPr lang="en-US" dirty="0" err="1" smtClean="0"/>
                        <a:t>RTAudio</a:t>
                      </a:r>
                      <a:r>
                        <a:rPr lang="en-US" dirty="0" smtClean="0"/>
                        <a:t> (16kHz)</a:t>
                      </a:r>
                      <a:endParaRPr lang="en-US" dirty="0"/>
                    </a:p>
                  </a:txBody>
                  <a:tcPr/>
                </a:tc>
                <a:tc>
                  <a:txBody>
                    <a:bodyPr/>
                    <a:lstStyle/>
                    <a:p>
                      <a:r>
                        <a:rPr lang="en-US" dirty="0" smtClean="0"/>
                        <a:t>49.8</a:t>
                      </a:r>
                      <a:r>
                        <a:rPr lang="en-US" baseline="0" dirty="0" smtClean="0"/>
                        <a:t> Kbps</a:t>
                      </a:r>
                      <a:endParaRPr lang="en-US" dirty="0"/>
                    </a:p>
                  </a:txBody>
                  <a:tcPr/>
                </a:tc>
              </a:tr>
              <a:tr h="355600">
                <a:tc>
                  <a:txBody>
                    <a:bodyPr/>
                    <a:lstStyle/>
                    <a:p>
                      <a:pPr lvl="1"/>
                      <a:r>
                        <a:rPr lang="en-US" dirty="0" smtClean="0"/>
                        <a:t>Siren</a:t>
                      </a:r>
                      <a:endParaRPr lang="en-US" dirty="0"/>
                    </a:p>
                  </a:txBody>
                  <a:tcPr/>
                </a:tc>
                <a:tc>
                  <a:txBody>
                    <a:bodyPr/>
                    <a:lstStyle/>
                    <a:p>
                      <a:r>
                        <a:rPr lang="en-US" dirty="0" smtClean="0"/>
                        <a:t>40.4Kbps</a:t>
                      </a:r>
                      <a:endParaRPr lang="en-US" dirty="0"/>
                    </a:p>
                  </a:txBody>
                  <a:tcPr/>
                </a:tc>
              </a:tr>
              <a:tr h="355600">
                <a:tc>
                  <a:txBody>
                    <a:bodyPr/>
                    <a:lstStyle/>
                    <a:p>
                      <a:r>
                        <a:rPr lang="en-US" dirty="0" smtClean="0"/>
                        <a:t>Video</a:t>
                      </a:r>
                      <a:endParaRPr lang="en-US" dirty="0"/>
                    </a:p>
                  </a:txBody>
                  <a:tcPr/>
                </a:tc>
                <a:tc>
                  <a:txBody>
                    <a:bodyPr/>
                    <a:lstStyle/>
                    <a:p>
                      <a:r>
                        <a:rPr lang="en-US" dirty="0" smtClean="0"/>
                        <a:t>300 Kbps per media stream (one-way)</a:t>
                      </a:r>
                      <a:endParaRPr lang="en-US" dirty="0"/>
                    </a:p>
                  </a:txBody>
                  <a:tcPr/>
                </a:tc>
              </a:tr>
              <a:tr h="355600">
                <a:tc>
                  <a:txBody>
                    <a:bodyPr/>
                    <a:lstStyle/>
                    <a:p>
                      <a:r>
                        <a:rPr lang="en-US" dirty="0" smtClean="0"/>
                        <a:t>Data</a:t>
                      </a:r>
                      <a:r>
                        <a:rPr lang="en-US" baseline="0" dirty="0" smtClean="0"/>
                        <a:t> Collaboration</a:t>
                      </a:r>
                      <a:endParaRPr lang="en-US" dirty="0"/>
                    </a:p>
                  </a:txBody>
                  <a:tcPr/>
                </a:tc>
                <a:tc>
                  <a:txBody>
                    <a:bodyPr/>
                    <a:lstStyle/>
                    <a:p>
                      <a:r>
                        <a:rPr lang="en-US" dirty="0" smtClean="0"/>
                        <a:t>112</a:t>
                      </a:r>
                      <a:r>
                        <a:rPr lang="en-US" baseline="0" dirty="0" smtClean="0"/>
                        <a:t> Kbps (full desktop sharing)</a:t>
                      </a:r>
                    </a:p>
                    <a:p>
                      <a:r>
                        <a:rPr lang="en-US" dirty="0" smtClean="0"/>
                        <a:t>Negligible for slide presentations, etc</a:t>
                      </a:r>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Connector 13"/>
          <p:cNvSpPr/>
          <p:nvPr/>
        </p:nvSpPr>
        <p:spPr bwMode="auto">
          <a:xfrm flipH="1">
            <a:off x="6556375" y="1257300"/>
            <a:ext cx="152400" cy="457200"/>
          </a:xfrm>
          <a:prstGeom prst="flowChartConnecto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smtClean="0"/>
              <a:t>Simple Model For 2 Party Call</a:t>
            </a:r>
            <a:endParaRPr lang="en-US" dirty="0"/>
          </a:p>
        </p:txBody>
      </p:sp>
      <p:sp>
        <p:nvSpPr>
          <p:cNvPr id="3" name="Content Placeholder 2"/>
          <p:cNvSpPr>
            <a:spLocks noGrp="1"/>
          </p:cNvSpPr>
          <p:nvPr>
            <p:ph idx="1"/>
          </p:nvPr>
        </p:nvSpPr>
        <p:spPr>
          <a:xfrm>
            <a:off x="381000" y="1000125"/>
            <a:ext cx="8382000" cy="5459956"/>
          </a:xfrm>
        </p:spPr>
        <p:txBody>
          <a:bodyPr/>
          <a:lstStyle/>
          <a:p>
            <a:endParaRPr lang="en-US" dirty="0" smtClean="0"/>
          </a:p>
          <a:p>
            <a:endParaRPr lang="en-US" dirty="0" smtClean="0"/>
          </a:p>
          <a:p>
            <a:endParaRPr lang="en-US" dirty="0" smtClean="0"/>
          </a:p>
          <a:p>
            <a:r>
              <a:rPr lang="en-US" sz="2400" dirty="0" smtClean="0"/>
              <a:t>50% of time User A talks</a:t>
            </a:r>
          </a:p>
          <a:p>
            <a:pPr lvl="1"/>
            <a:r>
              <a:rPr lang="en-US" sz="2400" dirty="0" smtClean="0"/>
              <a:t>50 kbps sent from SF to NY</a:t>
            </a:r>
          </a:p>
          <a:p>
            <a:r>
              <a:rPr lang="en-US" sz="2400" dirty="0" smtClean="0"/>
              <a:t>50% of time User B talks</a:t>
            </a:r>
          </a:p>
          <a:p>
            <a:pPr lvl="1"/>
            <a:r>
              <a:rPr lang="en-US" sz="2400" dirty="0" smtClean="0"/>
              <a:t>50 kbps sent from NY to SF</a:t>
            </a:r>
          </a:p>
          <a:p>
            <a:r>
              <a:rPr lang="en-US" sz="2400" dirty="0" smtClean="0"/>
              <a:t>Average this out for N concurrent calls</a:t>
            </a:r>
          </a:p>
          <a:p>
            <a:pPr lvl="1"/>
            <a:r>
              <a:rPr lang="en-US" sz="2400" dirty="0" smtClean="0"/>
              <a:t>Total BW SF to NY = N X 25 kbps</a:t>
            </a:r>
          </a:p>
          <a:p>
            <a:pPr lvl="1"/>
            <a:r>
              <a:rPr lang="en-US" sz="2400" dirty="0" smtClean="0"/>
              <a:t>Total BW NY to SF = N X 25 </a:t>
            </a:r>
            <a:r>
              <a:rPr lang="en-US" sz="2400" dirty="0" smtClean="0"/>
              <a:t>kbps</a:t>
            </a:r>
            <a:endParaRPr lang="en-US" sz="2400" dirty="0" smtClean="0"/>
          </a:p>
          <a:p>
            <a:endParaRPr lang="en-US" dirty="0"/>
          </a:p>
        </p:txBody>
      </p:sp>
      <p:graphicFrame>
        <p:nvGraphicFramePr>
          <p:cNvPr id="129027" name="Object 3"/>
          <p:cNvGraphicFramePr>
            <a:graphicFrameLocks noChangeAspect="1"/>
          </p:cNvGraphicFramePr>
          <p:nvPr/>
        </p:nvGraphicFramePr>
        <p:xfrm>
          <a:off x="1146175" y="1104900"/>
          <a:ext cx="1216025" cy="762000"/>
        </p:xfrm>
        <a:graphic>
          <a:graphicData uri="http://schemas.openxmlformats.org/presentationml/2006/ole">
            <p:oleObj spid="_x0000_s34819" name="Visio" r:id="rId4" imgW="1669657" imgH="1046688" progId="Visio.Drawing.11">
              <p:embed/>
            </p:oleObj>
          </a:graphicData>
        </a:graphic>
      </p:graphicFrame>
      <p:graphicFrame>
        <p:nvGraphicFramePr>
          <p:cNvPr id="6" name="Object 7"/>
          <p:cNvGraphicFramePr>
            <a:graphicFrameLocks noChangeAspect="1"/>
          </p:cNvGraphicFramePr>
          <p:nvPr/>
        </p:nvGraphicFramePr>
        <p:xfrm>
          <a:off x="1407956" y="1562100"/>
          <a:ext cx="576419" cy="465138"/>
        </p:xfrm>
        <a:graphic>
          <a:graphicData uri="http://schemas.openxmlformats.org/presentationml/2006/ole">
            <p:oleObj spid="_x0000_s34818" name="Visio" r:id="rId5" imgW="829703" imgH="670594" progId="Visio.Drawing.11">
              <p:embed/>
            </p:oleObj>
          </a:graphicData>
        </a:graphic>
      </p:graphicFrame>
      <p:graphicFrame>
        <p:nvGraphicFramePr>
          <p:cNvPr id="129030" name="Object 6"/>
          <p:cNvGraphicFramePr>
            <a:graphicFrameLocks noChangeAspect="1"/>
          </p:cNvGraphicFramePr>
          <p:nvPr/>
        </p:nvGraphicFramePr>
        <p:xfrm>
          <a:off x="7165975" y="1104900"/>
          <a:ext cx="1216025" cy="762000"/>
        </p:xfrm>
        <a:graphic>
          <a:graphicData uri="http://schemas.openxmlformats.org/presentationml/2006/ole">
            <p:oleObj spid="_x0000_s34821" name="Visio" r:id="rId6" imgW="1669657" imgH="1046688" progId="Visio.Drawing.11">
              <p:embed/>
            </p:oleObj>
          </a:graphicData>
        </a:graphic>
      </p:graphicFrame>
      <p:sp>
        <p:nvSpPr>
          <p:cNvPr id="15" name="Rectangle 14"/>
          <p:cNvSpPr/>
          <p:nvPr/>
        </p:nvSpPr>
        <p:spPr bwMode="auto">
          <a:xfrm>
            <a:off x="2746375" y="1257300"/>
            <a:ext cx="3886200" cy="457200"/>
          </a:xfrm>
          <a:prstGeom prst="rect">
            <a:avLst/>
          </a:prstGeom>
          <a:ln cmpd="sng">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Flowchart: Connector 12"/>
          <p:cNvSpPr/>
          <p:nvPr/>
        </p:nvSpPr>
        <p:spPr bwMode="auto">
          <a:xfrm>
            <a:off x="2670175" y="1257300"/>
            <a:ext cx="152400" cy="457200"/>
          </a:xfrm>
          <a:prstGeom prst="flowChartConnecto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5" name="Straight Arrow Connector 4"/>
          <p:cNvCxnSpPr/>
          <p:nvPr/>
        </p:nvCxnSpPr>
        <p:spPr>
          <a:xfrm>
            <a:off x="2362200" y="1485900"/>
            <a:ext cx="4724400" cy="794"/>
          </a:xfrm>
          <a:prstGeom prst="straightConnector1">
            <a:avLst/>
          </a:prstGeom>
          <a:ln w="57150">
            <a:solidFill>
              <a:srgbClr val="F6AE1E"/>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29029" name="Object 5"/>
          <p:cNvGraphicFramePr>
            <a:graphicFrameLocks noChangeAspect="1"/>
          </p:cNvGraphicFramePr>
          <p:nvPr/>
        </p:nvGraphicFramePr>
        <p:xfrm>
          <a:off x="7427913" y="1562100"/>
          <a:ext cx="576262" cy="465138"/>
        </p:xfrm>
        <a:graphic>
          <a:graphicData uri="http://schemas.openxmlformats.org/presentationml/2006/ole">
            <p:oleObj spid="_x0000_s34820" name="Visio" r:id="rId7" imgW="829703" imgH="670594" progId="Visio.Drawing.11">
              <p:embed/>
            </p:oleObj>
          </a:graphicData>
        </a:graphic>
      </p:graphicFrame>
      <p:sp>
        <p:nvSpPr>
          <p:cNvPr id="18" name="TextBox 17"/>
          <p:cNvSpPr txBox="1"/>
          <p:nvPr/>
        </p:nvSpPr>
        <p:spPr>
          <a:xfrm>
            <a:off x="8382000" y="1257300"/>
            <a:ext cx="505267" cy="369332"/>
          </a:xfrm>
          <a:prstGeom prst="rect">
            <a:avLst/>
          </a:prstGeom>
          <a:noFill/>
        </p:spPr>
        <p:txBody>
          <a:bodyPr wrap="none" rtlCol="0">
            <a:spAutoFit/>
          </a:bodyPr>
          <a:lstStyle/>
          <a:p>
            <a:r>
              <a:rPr lang="en-US" dirty="0" smtClean="0"/>
              <a:t>NY</a:t>
            </a:r>
          </a:p>
        </p:txBody>
      </p:sp>
      <p:sp>
        <p:nvSpPr>
          <p:cNvPr id="19" name="TextBox 18"/>
          <p:cNvSpPr txBox="1"/>
          <p:nvPr/>
        </p:nvSpPr>
        <p:spPr>
          <a:xfrm>
            <a:off x="7315200" y="2019300"/>
            <a:ext cx="889987" cy="369332"/>
          </a:xfrm>
          <a:prstGeom prst="rect">
            <a:avLst/>
          </a:prstGeom>
          <a:noFill/>
        </p:spPr>
        <p:txBody>
          <a:bodyPr wrap="none" rtlCol="0">
            <a:spAutoFit/>
          </a:bodyPr>
          <a:lstStyle/>
          <a:p>
            <a:r>
              <a:rPr lang="en-US" dirty="0" smtClean="0"/>
              <a:t>User B</a:t>
            </a:r>
          </a:p>
        </p:txBody>
      </p:sp>
      <p:sp>
        <p:nvSpPr>
          <p:cNvPr id="20" name="TextBox 19"/>
          <p:cNvSpPr txBox="1"/>
          <p:nvPr/>
        </p:nvSpPr>
        <p:spPr>
          <a:xfrm>
            <a:off x="1295400" y="2019300"/>
            <a:ext cx="877228" cy="369332"/>
          </a:xfrm>
          <a:prstGeom prst="rect">
            <a:avLst/>
          </a:prstGeom>
          <a:noFill/>
        </p:spPr>
        <p:txBody>
          <a:bodyPr wrap="none" rtlCol="0">
            <a:spAutoFit/>
          </a:bodyPr>
          <a:lstStyle/>
          <a:p>
            <a:r>
              <a:rPr lang="en-US" dirty="0" smtClean="0"/>
              <a:t>User A</a:t>
            </a:r>
          </a:p>
        </p:txBody>
      </p:sp>
      <p:sp>
        <p:nvSpPr>
          <p:cNvPr id="21" name="TextBox 20"/>
          <p:cNvSpPr txBox="1"/>
          <p:nvPr/>
        </p:nvSpPr>
        <p:spPr>
          <a:xfrm>
            <a:off x="685800" y="1257300"/>
            <a:ext cx="428322" cy="369332"/>
          </a:xfrm>
          <a:prstGeom prst="rect">
            <a:avLst/>
          </a:prstGeom>
          <a:noFill/>
        </p:spPr>
        <p:txBody>
          <a:bodyPr wrap="none" rtlCol="0">
            <a:spAutoFit/>
          </a:bodyPr>
          <a:lstStyle/>
          <a:p>
            <a:r>
              <a:rPr lang="en-US" dirty="0" smtClean="0"/>
              <a:t>SF</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Planning A Phased Deployment</a:t>
            </a:r>
            <a:endParaRPr lang="en-US" dirty="0"/>
          </a:p>
        </p:txBody>
      </p:sp>
      <p:graphicFrame>
        <p:nvGraphicFramePr>
          <p:cNvPr id="4" name="Table 3"/>
          <p:cNvGraphicFramePr>
            <a:graphicFrameLocks noGrp="1"/>
          </p:cNvGraphicFramePr>
          <p:nvPr/>
        </p:nvGraphicFramePr>
        <p:xfrm>
          <a:off x="380999" y="1506488"/>
          <a:ext cx="3200400" cy="824221"/>
        </p:xfrm>
        <a:graphic>
          <a:graphicData uri="http://schemas.openxmlformats.org/drawingml/2006/table">
            <a:tbl>
              <a:tblPr firstRow="1" bandRow="1">
                <a:tableStyleId>{5C22544A-7EE6-4342-B048-85BDC9FD1C3A}</a:tableStyleId>
              </a:tblPr>
              <a:tblGrid>
                <a:gridCol w="2182090"/>
                <a:gridCol w="1018310"/>
              </a:tblGrid>
              <a:tr h="261077">
                <a:tc gridSpan="2">
                  <a:txBody>
                    <a:bodyPr/>
                    <a:lstStyle/>
                    <a:p>
                      <a:r>
                        <a:rPr lang="en-US" sz="1200" dirty="0" smtClean="0">
                          <a:effectLst>
                            <a:outerShdw blurRad="38100" dist="38100" dir="2700000" algn="tl">
                              <a:srgbClr val="000000">
                                <a:alpha val="43137"/>
                              </a:srgbClr>
                            </a:outerShdw>
                          </a:effectLst>
                        </a:rPr>
                        <a:t>Use Population</a:t>
                      </a:r>
                      <a:endParaRPr lang="en-US" sz="1200" dirty="0"/>
                    </a:p>
                  </a:txBody>
                  <a:tcPr/>
                </a:tc>
                <a:tc hMerge="1">
                  <a:txBody>
                    <a:bodyPr/>
                    <a:lstStyle/>
                    <a:p>
                      <a:endParaRPr lang="en-US" dirty="0"/>
                    </a:p>
                  </a:txBody>
                  <a:tcPr/>
                </a:tc>
              </a:tr>
              <a:tr h="261077">
                <a:tc>
                  <a:txBody>
                    <a:bodyPr/>
                    <a:lstStyle/>
                    <a:p>
                      <a:r>
                        <a:rPr lang="en-US" sz="1200" dirty="0" smtClean="0"/>
                        <a:t>SF Office</a:t>
                      </a:r>
                      <a:r>
                        <a:rPr lang="en-US" sz="1200" baseline="0" dirty="0" smtClean="0"/>
                        <a:t> (OCS Pool)</a:t>
                      </a:r>
                      <a:endParaRPr lang="en-US" sz="1200" dirty="0"/>
                    </a:p>
                  </a:txBody>
                  <a:tcPr/>
                </a:tc>
                <a:tc>
                  <a:txBody>
                    <a:bodyPr/>
                    <a:lstStyle/>
                    <a:p>
                      <a:pPr algn="ctr"/>
                      <a:r>
                        <a:rPr lang="en-US" sz="1200" dirty="0" smtClean="0"/>
                        <a:t>750</a:t>
                      </a:r>
                      <a:endParaRPr lang="en-US" sz="1200" dirty="0"/>
                    </a:p>
                  </a:txBody>
                  <a:tcPr/>
                </a:tc>
              </a:tr>
              <a:tr h="275581">
                <a:tc>
                  <a:txBody>
                    <a:bodyPr/>
                    <a:lstStyle/>
                    <a:p>
                      <a:r>
                        <a:rPr lang="en-US" sz="1200" dirty="0" smtClean="0"/>
                        <a:t>NY Office (WAN</a:t>
                      </a:r>
                      <a:r>
                        <a:rPr lang="en-US" sz="1200" baseline="0" dirty="0" smtClean="0"/>
                        <a:t> link)</a:t>
                      </a:r>
                      <a:endParaRPr lang="en-US" sz="1200" dirty="0"/>
                    </a:p>
                  </a:txBody>
                  <a:tcPr/>
                </a:tc>
                <a:tc>
                  <a:txBody>
                    <a:bodyPr/>
                    <a:lstStyle/>
                    <a:p>
                      <a:pPr algn="ctr"/>
                      <a:r>
                        <a:rPr lang="en-US" sz="1200" dirty="0" smtClean="0"/>
                        <a:t>250</a:t>
                      </a:r>
                      <a:endParaRPr lang="en-US" sz="1200" dirty="0"/>
                    </a:p>
                  </a:txBody>
                  <a:tcPr/>
                </a:tc>
              </a:tr>
            </a:tbl>
          </a:graphicData>
        </a:graphic>
      </p:graphicFrame>
      <p:graphicFrame>
        <p:nvGraphicFramePr>
          <p:cNvPr id="5" name="Table 4"/>
          <p:cNvGraphicFramePr>
            <a:graphicFrameLocks noGrp="1"/>
          </p:cNvGraphicFramePr>
          <p:nvPr/>
        </p:nvGraphicFramePr>
        <p:xfrm>
          <a:off x="380999" y="2784049"/>
          <a:ext cx="3200400" cy="1188302"/>
        </p:xfrm>
        <a:graphic>
          <a:graphicData uri="http://schemas.openxmlformats.org/drawingml/2006/table">
            <a:tbl>
              <a:tblPr firstRow="1" bandRow="1">
                <a:tableStyleId>{5C22544A-7EE6-4342-B048-85BDC9FD1C3A}</a:tableStyleId>
              </a:tblPr>
              <a:tblGrid>
                <a:gridCol w="2182090"/>
                <a:gridCol w="1018310"/>
              </a:tblGrid>
              <a:tr h="338077">
                <a:tc gridSpan="2">
                  <a:txBody>
                    <a:bodyPr/>
                    <a:lstStyle/>
                    <a:p>
                      <a:r>
                        <a:rPr lang="en-US" sz="1200" b="1" kern="1200" dirty="0" smtClean="0">
                          <a:solidFill>
                            <a:schemeClr val="lt1"/>
                          </a:solidFill>
                          <a:effectLst>
                            <a:outerShdw blurRad="38100" dist="38100" dir="2700000" algn="tl">
                              <a:srgbClr val="000000">
                                <a:alpha val="43137"/>
                              </a:srgbClr>
                            </a:outerShdw>
                          </a:effectLst>
                          <a:latin typeface="+mn-lt"/>
                          <a:ea typeface="+mn-ea"/>
                          <a:cs typeface="+mn-cs"/>
                        </a:rPr>
                        <a:t>User Model</a:t>
                      </a:r>
                      <a:endParaRPr lang="en-US" sz="1200" b="1" kern="1200" dirty="0">
                        <a:solidFill>
                          <a:schemeClr val="lt1"/>
                        </a:solidFill>
                        <a:effectLst>
                          <a:outerShdw blurRad="38100" dist="38100" dir="2700000" algn="tl">
                            <a:srgbClr val="000000">
                              <a:alpha val="43137"/>
                            </a:srgbClr>
                          </a:outerShdw>
                        </a:effectLst>
                        <a:latin typeface="+mn-lt"/>
                        <a:ea typeface="+mn-ea"/>
                        <a:cs typeface="+mn-cs"/>
                      </a:endParaRPr>
                    </a:p>
                  </a:txBody>
                  <a:tcPr/>
                </a:tc>
                <a:tc hMerge="1">
                  <a:txBody>
                    <a:bodyPr/>
                    <a:lstStyle/>
                    <a:p>
                      <a:endParaRPr lang="en-US" dirty="0"/>
                    </a:p>
                  </a:txBody>
                  <a:tcPr/>
                </a:tc>
              </a:tr>
              <a:tr h="440969">
                <a:tc>
                  <a:txBody>
                    <a:bodyPr/>
                    <a:lstStyle/>
                    <a:p>
                      <a:r>
                        <a:rPr lang="en-US" sz="1200" dirty="0" smtClean="0"/>
                        <a:t>Answered</a:t>
                      </a:r>
                      <a:r>
                        <a:rPr lang="en-US" sz="1200" baseline="0" dirty="0" smtClean="0"/>
                        <a:t> Calls: Total Calls</a:t>
                      </a:r>
                      <a:endParaRPr lang="en-US" sz="1200" dirty="0"/>
                    </a:p>
                  </a:txBody>
                  <a:tcPr/>
                </a:tc>
                <a:tc>
                  <a:txBody>
                    <a:bodyPr/>
                    <a:lstStyle/>
                    <a:p>
                      <a:pPr algn="ctr"/>
                      <a:r>
                        <a:rPr lang="en-US" sz="1200" dirty="0" smtClean="0"/>
                        <a:t>0.9</a:t>
                      </a:r>
                      <a:endParaRPr lang="en-US" sz="1200" dirty="0"/>
                    </a:p>
                  </a:txBody>
                  <a:tcPr/>
                </a:tc>
              </a:tr>
              <a:tr h="409256">
                <a:tc>
                  <a:txBody>
                    <a:bodyPr/>
                    <a:lstStyle/>
                    <a:p>
                      <a:r>
                        <a:rPr lang="en-US" sz="1200" dirty="0" smtClean="0"/>
                        <a:t>Audio: Audio</a:t>
                      </a:r>
                      <a:r>
                        <a:rPr lang="en-US" sz="1200" baseline="0" dirty="0" smtClean="0"/>
                        <a:t> + Video Calls</a:t>
                      </a:r>
                      <a:endParaRPr lang="en-US" sz="1200" dirty="0"/>
                    </a:p>
                  </a:txBody>
                  <a:tcPr/>
                </a:tc>
                <a:tc>
                  <a:txBody>
                    <a:bodyPr/>
                    <a:lstStyle/>
                    <a:p>
                      <a:pPr algn="ctr"/>
                      <a:r>
                        <a:rPr lang="en-US" sz="1200" dirty="0" smtClean="0"/>
                        <a:t>0.75</a:t>
                      </a:r>
                      <a:endParaRPr lang="en-US" sz="1200" dirty="0"/>
                    </a:p>
                  </a:txBody>
                  <a:tcPr/>
                </a:tc>
              </a:tr>
            </a:tbl>
          </a:graphicData>
        </a:graphic>
      </p:graphicFrame>
      <p:graphicFrame>
        <p:nvGraphicFramePr>
          <p:cNvPr id="6" name="Table 5"/>
          <p:cNvGraphicFramePr>
            <a:graphicFrameLocks noGrp="1"/>
          </p:cNvGraphicFramePr>
          <p:nvPr/>
        </p:nvGraphicFramePr>
        <p:xfrm>
          <a:off x="380999" y="4708798"/>
          <a:ext cx="3200400" cy="1460058"/>
        </p:xfrm>
        <a:graphic>
          <a:graphicData uri="http://schemas.openxmlformats.org/drawingml/2006/table">
            <a:tbl>
              <a:tblPr firstRow="1" bandRow="1">
                <a:tableStyleId>{5C22544A-7EE6-4342-B048-85BDC9FD1C3A}</a:tableStyleId>
              </a:tblPr>
              <a:tblGrid>
                <a:gridCol w="2182090"/>
                <a:gridCol w="1018310"/>
              </a:tblGrid>
              <a:tr h="234673">
                <a:tc gridSpan="2">
                  <a:txBody>
                    <a:bodyPr/>
                    <a:lstStyle/>
                    <a:p>
                      <a:r>
                        <a:rPr lang="en-US" sz="1200" b="1" kern="1200" dirty="0" smtClean="0">
                          <a:solidFill>
                            <a:schemeClr val="lt1"/>
                          </a:solidFill>
                          <a:effectLst>
                            <a:outerShdw blurRad="38100" dist="38100" dir="2700000" algn="tl">
                              <a:srgbClr val="000000">
                                <a:alpha val="43137"/>
                              </a:srgbClr>
                            </a:outerShdw>
                          </a:effectLst>
                          <a:latin typeface="+mn-lt"/>
                          <a:ea typeface="+mn-ea"/>
                          <a:cs typeface="+mn-cs"/>
                        </a:rPr>
                        <a:t>Conference Model</a:t>
                      </a:r>
                      <a:endParaRPr lang="en-US" sz="1200" b="1" kern="1200" dirty="0">
                        <a:solidFill>
                          <a:schemeClr val="lt1"/>
                        </a:solidFill>
                        <a:effectLst>
                          <a:outerShdw blurRad="38100" dist="38100" dir="2700000" algn="tl">
                            <a:srgbClr val="000000">
                              <a:alpha val="43137"/>
                            </a:srgbClr>
                          </a:outerShdw>
                        </a:effectLst>
                        <a:latin typeface="+mn-lt"/>
                        <a:ea typeface="+mn-ea"/>
                        <a:cs typeface="+mn-cs"/>
                      </a:endParaRPr>
                    </a:p>
                  </a:txBody>
                  <a:tcPr/>
                </a:tc>
                <a:tc hMerge="1">
                  <a:txBody>
                    <a:bodyPr/>
                    <a:lstStyle/>
                    <a:p>
                      <a:endParaRPr lang="en-US" dirty="0"/>
                    </a:p>
                  </a:txBody>
                  <a:tcPr/>
                </a:tc>
              </a:tr>
              <a:tr h="234673">
                <a:tc>
                  <a:txBody>
                    <a:bodyPr/>
                    <a:lstStyle/>
                    <a:p>
                      <a:r>
                        <a:rPr lang="en-US" sz="1200" dirty="0" smtClean="0"/>
                        <a:t>Peak</a:t>
                      </a:r>
                      <a:r>
                        <a:rPr lang="en-US" sz="1200" baseline="0" dirty="0" smtClean="0"/>
                        <a:t> </a:t>
                      </a:r>
                      <a:r>
                        <a:rPr lang="en-US" sz="1200" dirty="0" smtClean="0"/>
                        <a:t>Concurrent</a:t>
                      </a:r>
                      <a:r>
                        <a:rPr lang="en-US" sz="1200" baseline="0" dirty="0" smtClean="0"/>
                        <a:t> Conference  Users</a:t>
                      </a:r>
                      <a:endParaRPr lang="en-US" sz="1200" dirty="0"/>
                    </a:p>
                  </a:txBody>
                  <a:tcPr/>
                </a:tc>
                <a:tc>
                  <a:txBody>
                    <a:bodyPr/>
                    <a:lstStyle/>
                    <a:p>
                      <a:pPr algn="ctr"/>
                      <a:r>
                        <a:rPr lang="en-US" sz="1200" dirty="0" smtClean="0"/>
                        <a:t>50</a:t>
                      </a:r>
                    </a:p>
                  </a:txBody>
                  <a:tcPr/>
                </a:tc>
              </a:tr>
              <a:tr h="365759">
                <a:tc>
                  <a:txBody>
                    <a:bodyPr/>
                    <a:lstStyle/>
                    <a:p>
                      <a:r>
                        <a:rPr lang="en-US" sz="1200" dirty="0" smtClean="0"/>
                        <a:t>Avg.</a:t>
                      </a:r>
                      <a:r>
                        <a:rPr lang="en-US" sz="1200" baseline="0" dirty="0" smtClean="0"/>
                        <a:t> Meeting Size</a:t>
                      </a:r>
                      <a:endParaRPr lang="en-US" sz="1200" dirty="0"/>
                    </a:p>
                  </a:txBody>
                  <a:tcPr/>
                </a:tc>
                <a:tc>
                  <a:txBody>
                    <a:bodyPr/>
                    <a:lstStyle/>
                    <a:p>
                      <a:pPr algn="ctr"/>
                      <a:r>
                        <a:rPr lang="en-US" sz="1200" dirty="0" smtClean="0"/>
                        <a:t>8</a:t>
                      </a:r>
                      <a:endParaRPr lang="en-US" sz="1200" dirty="0"/>
                    </a:p>
                  </a:txBody>
                  <a:tcPr/>
                </a:tc>
              </a:tr>
              <a:tr h="362779">
                <a:tc>
                  <a:txBody>
                    <a:bodyPr/>
                    <a:lstStyle/>
                    <a:p>
                      <a:r>
                        <a:rPr lang="en-US" sz="1200" dirty="0" smtClean="0"/>
                        <a:t>Audio</a:t>
                      </a:r>
                      <a:r>
                        <a:rPr lang="en-US" sz="1200" baseline="0" dirty="0" smtClean="0"/>
                        <a:t> : Audio + Video </a:t>
                      </a:r>
                      <a:r>
                        <a:rPr lang="en-US" sz="1200" baseline="0" dirty="0" err="1" smtClean="0"/>
                        <a:t>Confs</a:t>
                      </a:r>
                      <a:endParaRPr lang="en-US" sz="1200" dirty="0"/>
                    </a:p>
                  </a:txBody>
                  <a:tcPr/>
                </a:tc>
                <a:tc>
                  <a:txBody>
                    <a:bodyPr/>
                    <a:lstStyle/>
                    <a:p>
                      <a:pPr algn="ctr"/>
                      <a:r>
                        <a:rPr lang="en-US" sz="1200" dirty="0" smtClean="0"/>
                        <a:t>0.5</a:t>
                      </a:r>
                      <a:endParaRPr lang="en-US" sz="1200" dirty="0"/>
                    </a:p>
                  </a:txBody>
                  <a:tcPr/>
                </a:tc>
              </a:tr>
            </a:tbl>
          </a:graphicData>
        </a:graphic>
      </p:graphicFrame>
      <p:graphicFrame>
        <p:nvGraphicFramePr>
          <p:cNvPr id="7" name="Table 6"/>
          <p:cNvGraphicFramePr>
            <a:graphicFrameLocks noGrp="1"/>
          </p:cNvGraphicFramePr>
          <p:nvPr/>
        </p:nvGraphicFramePr>
        <p:xfrm>
          <a:off x="3886199" y="1532974"/>
          <a:ext cx="4953000" cy="1528858"/>
        </p:xfrm>
        <a:graphic>
          <a:graphicData uri="http://schemas.openxmlformats.org/drawingml/2006/table">
            <a:tbl>
              <a:tblPr firstRow="1" bandRow="1">
                <a:tableStyleId>{5C22544A-7EE6-4342-B048-85BDC9FD1C3A}</a:tableStyleId>
              </a:tblPr>
              <a:tblGrid>
                <a:gridCol w="2667000"/>
                <a:gridCol w="2286000"/>
              </a:tblGrid>
              <a:tr h="271890">
                <a:tc gridSpan="2">
                  <a:txBody>
                    <a:bodyPr/>
                    <a:lstStyle/>
                    <a:p>
                      <a:r>
                        <a:rPr lang="en-US" sz="1200" b="1" kern="1200" dirty="0" smtClean="0">
                          <a:solidFill>
                            <a:schemeClr val="lt1"/>
                          </a:solidFill>
                          <a:effectLst>
                            <a:outerShdw blurRad="38100" dist="38100" dir="2700000" algn="tl">
                              <a:srgbClr val="000000">
                                <a:alpha val="43137"/>
                              </a:srgbClr>
                            </a:outerShdw>
                          </a:effectLst>
                          <a:latin typeface="+mn-lt"/>
                          <a:ea typeface="+mn-ea"/>
                          <a:cs typeface="+mn-cs"/>
                        </a:rPr>
                        <a:t>Bandwidth Requirements (BHCA) – 2 Party Calls</a:t>
                      </a:r>
                      <a:endParaRPr lang="en-US" sz="1200" b="1" kern="1200" dirty="0">
                        <a:solidFill>
                          <a:schemeClr val="lt1"/>
                        </a:solidFill>
                        <a:effectLst>
                          <a:outerShdw blurRad="38100" dist="38100" dir="2700000" algn="tl">
                            <a:srgbClr val="000000">
                              <a:alpha val="43137"/>
                            </a:srgbClr>
                          </a:outerShdw>
                        </a:effectLst>
                        <a:latin typeface="+mn-lt"/>
                        <a:ea typeface="+mn-ea"/>
                        <a:cs typeface="+mn-cs"/>
                      </a:endParaRPr>
                    </a:p>
                  </a:txBody>
                  <a:tcPr/>
                </a:tc>
                <a:tc hMerge="1">
                  <a:txBody>
                    <a:bodyPr/>
                    <a:lstStyle/>
                    <a:p>
                      <a:endParaRPr lang="en-US" dirty="0"/>
                    </a:p>
                  </a:txBody>
                  <a:tcPr/>
                </a:tc>
              </a:tr>
              <a:tr h="271890">
                <a:tc>
                  <a:txBody>
                    <a:bodyPr/>
                    <a:lstStyle/>
                    <a:p>
                      <a:r>
                        <a:rPr lang="en-US" sz="1200" dirty="0" smtClean="0"/>
                        <a:t>BHCA SF-NY</a:t>
                      </a:r>
                      <a:endParaRPr lang="en-US" sz="1200" dirty="0"/>
                    </a:p>
                  </a:txBody>
                  <a:tcPr/>
                </a:tc>
                <a:tc>
                  <a:txBody>
                    <a:bodyPr/>
                    <a:lstStyle/>
                    <a:p>
                      <a:pPr algn="ctr"/>
                      <a:r>
                        <a:rPr lang="en-US" sz="1200" dirty="0" smtClean="0"/>
                        <a:t>25</a:t>
                      </a:r>
                      <a:endParaRPr lang="en-US" sz="1200" dirty="0"/>
                    </a:p>
                  </a:txBody>
                  <a:tcPr/>
                </a:tc>
              </a:tr>
              <a:tr h="328524">
                <a:tc>
                  <a:txBody>
                    <a:bodyPr/>
                    <a:lstStyle/>
                    <a:p>
                      <a:r>
                        <a:rPr lang="en-US" sz="1200" dirty="0" smtClean="0"/>
                        <a:t>Calls Answered</a:t>
                      </a:r>
                      <a:endParaRPr lang="en-US" sz="1200" dirty="0"/>
                    </a:p>
                  </a:txBody>
                  <a:tcPr/>
                </a:tc>
                <a:tc>
                  <a:txBody>
                    <a:bodyPr/>
                    <a:lstStyle/>
                    <a:p>
                      <a:pPr algn="ctr"/>
                      <a:r>
                        <a:rPr lang="en-US" sz="1200" dirty="0" smtClean="0"/>
                        <a:t>22.5</a:t>
                      </a:r>
                      <a:endParaRPr lang="en-US" sz="1200" dirty="0"/>
                    </a:p>
                  </a:txBody>
                  <a:tcPr/>
                </a:tc>
              </a:tr>
              <a:tr h="325847">
                <a:tc>
                  <a:txBody>
                    <a:bodyPr/>
                    <a:lstStyle/>
                    <a:p>
                      <a:r>
                        <a:rPr lang="en-US" sz="1200" dirty="0" smtClean="0"/>
                        <a:t>Audio (Mbps in each direction)</a:t>
                      </a:r>
                      <a:endParaRPr lang="en-US" sz="1200" dirty="0"/>
                    </a:p>
                  </a:txBody>
                  <a:tcPr/>
                </a:tc>
                <a:tc>
                  <a:txBody>
                    <a:bodyPr/>
                    <a:lstStyle/>
                    <a:p>
                      <a:pPr algn="ctr"/>
                      <a:r>
                        <a:rPr lang="en-US" sz="1200" dirty="0" smtClean="0"/>
                        <a:t>0.55</a:t>
                      </a:r>
                      <a:endParaRPr lang="en-US" sz="1200" dirty="0"/>
                    </a:p>
                  </a:txBody>
                  <a:tcPr/>
                </a:tc>
              </a:tr>
              <a:tr h="325847">
                <a:tc>
                  <a:txBody>
                    <a:bodyPr/>
                    <a:lstStyle/>
                    <a:p>
                      <a:r>
                        <a:rPr lang="en-US" sz="1200" dirty="0" smtClean="0"/>
                        <a:t>Video BW (Mbps in each direction)</a:t>
                      </a:r>
                      <a:endParaRPr lang="en-US" sz="1200" dirty="0"/>
                    </a:p>
                  </a:txBody>
                  <a:tcPr/>
                </a:tc>
                <a:tc>
                  <a:txBody>
                    <a:bodyPr/>
                    <a:lstStyle/>
                    <a:p>
                      <a:pPr algn="ctr"/>
                      <a:r>
                        <a:rPr lang="en-US" sz="1200" dirty="0" smtClean="0"/>
                        <a:t>1.37</a:t>
                      </a:r>
                      <a:endParaRPr lang="en-US" sz="1200" dirty="0"/>
                    </a:p>
                  </a:txBody>
                  <a:tcPr/>
                </a:tc>
              </a:tr>
            </a:tbl>
          </a:graphicData>
        </a:graphic>
      </p:graphicFrame>
      <p:graphicFrame>
        <p:nvGraphicFramePr>
          <p:cNvPr id="8" name="Table 7"/>
          <p:cNvGraphicFramePr>
            <a:graphicFrameLocks noGrp="1"/>
          </p:cNvGraphicFramePr>
          <p:nvPr/>
        </p:nvGraphicFramePr>
        <p:xfrm>
          <a:off x="3886199" y="3302782"/>
          <a:ext cx="4952999" cy="1513157"/>
        </p:xfrm>
        <a:graphic>
          <a:graphicData uri="http://schemas.openxmlformats.org/drawingml/2006/table">
            <a:tbl>
              <a:tblPr firstRow="1" bandRow="1">
                <a:tableStyleId>{5C22544A-7EE6-4342-B048-85BDC9FD1C3A}</a:tableStyleId>
              </a:tblPr>
              <a:tblGrid>
                <a:gridCol w="2676146"/>
                <a:gridCol w="2276853"/>
              </a:tblGrid>
              <a:tr h="250278">
                <a:tc gridSpan="2">
                  <a:txBody>
                    <a:bodyPr/>
                    <a:lstStyle/>
                    <a:p>
                      <a:r>
                        <a:rPr lang="en-US" sz="1200" b="1" kern="1200" dirty="0" smtClean="0">
                          <a:solidFill>
                            <a:schemeClr val="lt1"/>
                          </a:solidFill>
                          <a:effectLst>
                            <a:outerShdw blurRad="38100" dist="38100" dir="2700000" algn="tl">
                              <a:srgbClr val="000000">
                                <a:alpha val="43137"/>
                              </a:srgbClr>
                            </a:outerShdw>
                          </a:effectLst>
                          <a:latin typeface="+mn-lt"/>
                          <a:ea typeface="+mn-ea"/>
                          <a:cs typeface="+mn-cs"/>
                        </a:rPr>
                        <a:t>Bandwidth Requirements – Conferencing</a:t>
                      </a:r>
                      <a:endParaRPr lang="en-US" sz="1200" b="1" kern="1200" dirty="0">
                        <a:solidFill>
                          <a:schemeClr val="lt1"/>
                        </a:solidFill>
                        <a:effectLst>
                          <a:outerShdw blurRad="38100" dist="38100" dir="2700000" algn="tl">
                            <a:srgbClr val="000000">
                              <a:alpha val="43137"/>
                            </a:srgbClr>
                          </a:outerShdw>
                        </a:effectLst>
                        <a:latin typeface="+mn-lt"/>
                        <a:ea typeface="+mn-ea"/>
                        <a:cs typeface="+mn-cs"/>
                      </a:endParaRPr>
                    </a:p>
                  </a:txBody>
                  <a:tcPr/>
                </a:tc>
                <a:tc hMerge="1">
                  <a:txBody>
                    <a:bodyPr/>
                    <a:lstStyle/>
                    <a:p>
                      <a:endParaRPr lang="en-US" dirty="0"/>
                    </a:p>
                  </a:txBody>
                  <a:tcPr/>
                </a:tc>
              </a:tr>
              <a:tr h="335280">
                <a:tc>
                  <a:txBody>
                    <a:bodyPr/>
                    <a:lstStyle/>
                    <a:p>
                      <a:r>
                        <a:rPr lang="en-US" sz="1200" dirty="0" smtClean="0"/>
                        <a:t>Conference  Audio SF -&gt; NY (Mbps)</a:t>
                      </a:r>
                      <a:endParaRPr lang="en-US" sz="1200" dirty="0"/>
                    </a:p>
                  </a:txBody>
                  <a:tcPr/>
                </a:tc>
                <a:tc>
                  <a:txBody>
                    <a:bodyPr/>
                    <a:lstStyle/>
                    <a:p>
                      <a:pPr algn="ctr"/>
                      <a:r>
                        <a:rPr lang="en-US" sz="1200" dirty="0" smtClean="0"/>
                        <a:t>0.49</a:t>
                      </a:r>
                      <a:endParaRPr lang="en-US" sz="1200" dirty="0"/>
                    </a:p>
                  </a:txBody>
                  <a:tcPr/>
                </a:tc>
              </a:tr>
              <a:tr h="30480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Conference  Audio NY -&gt; SF (Mbps)</a:t>
                      </a:r>
                    </a:p>
                  </a:txBody>
                  <a:tcPr/>
                </a:tc>
                <a:tc>
                  <a:txBody>
                    <a:bodyPr/>
                    <a:lstStyle/>
                    <a:p>
                      <a:pPr algn="ctr"/>
                      <a:r>
                        <a:rPr lang="en-US" sz="1200" dirty="0" smtClean="0"/>
                        <a:t>0.60</a:t>
                      </a:r>
                      <a:endParaRPr lang="en-US" sz="1200" dirty="0"/>
                    </a:p>
                  </a:txBody>
                  <a:tcPr/>
                </a:tc>
              </a:tr>
              <a:tr h="304800">
                <a:tc>
                  <a:txBody>
                    <a:bodyPr/>
                    <a:lstStyle/>
                    <a:p>
                      <a:r>
                        <a:rPr lang="en-US" sz="1200" dirty="0" smtClean="0"/>
                        <a:t>Conference Video SF-&gt; NY (Mbps)</a:t>
                      </a:r>
                      <a:endParaRPr lang="en-US" sz="1200" dirty="0"/>
                    </a:p>
                  </a:txBody>
                  <a:tcPr/>
                </a:tc>
                <a:tc>
                  <a:txBody>
                    <a:bodyPr/>
                    <a:lstStyle/>
                    <a:p>
                      <a:pPr algn="ctr"/>
                      <a:r>
                        <a:rPr lang="en-US" sz="1200" dirty="0" smtClean="0"/>
                        <a:t>1.53</a:t>
                      </a:r>
                      <a:endParaRPr lang="en-US" sz="1200" dirty="0"/>
                    </a:p>
                  </a:txBody>
                  <a:tcPr/>
                </a:tc>
              </a:tr>
              <a:tr h="293957">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Conference Video NY</a:t>
                      </a:r>
                      <a:r>
                        <a:rPr lang="en-US" sz="1200" baseline="0" dirty="0" smtClean="0"/>
                        <a:t> </a:t>
                      </a:r>
                      <a:r>
                        <a:rPr lang="en-US" sz="1200" dirty="0" smtClean="0"/>
                        <a:t>-&gt; SF (Mbps)</a:t>
                      </a:r>
                    </a:p>
                  </a:txBody>
                  <a:tcPr/>
                </a:tc>
                <a:tc>
                  <a:txBody>
                    <a:bodyPr/>
                    <a:lstStyle/>
                    <a:p>
                      <a:pPr algn="ctr"/>
                      <a:r>
                        <a:rPr lang="en-US" sz="1200" dirty="0" smtClean="0"/>
                        <a:t>0.38</a:t>
                      </a:r>
                      <a:endParaRPr lang="en-US" sz="1200" dirty="0"/>
                    </a:p>
                  </a:txBody>
                  <a:tcPr/>
                </a:tc>
              </a:tr>
            </a:tbl>
          </a:graphicData>
        </a:graphic>
      </p:graphicFrame>
      <p:graphicFrame>
        <p:nvGraphicFramePr>
          <p:cNvPr id="9" name="Table 8"/>
          <p:cNvGraphicFramePr>
            <a:graphicFrameLocks noGrp="1"/>
          </p:cNvGraphicFramePr>
          <p:nvPr/>
        </p:nvGraphicFramePr>
        <p:xfrm>
          <a:off x="3886199" y="5176680"/>
          <a:ext cx="4952999" cy="979918"/>
        </p:xfrm>
        <a:graphic>
          <a:graphicData uri="http://schemas.openxmlformats.org/drawingml/2006/table">
            <a:tbl>
              <a:tblPr firstRow="1" bandRow="1">
                <a:tableStyleId>{5C22544A-7EE6-4342-B048-85BDC9FD1C3A}</a:tableStyleId>
              </a:tblPr>
              <a:tblGrid>
                <a:gridCol w="2676146"/>
                <a:gridCol w="2276853"/>
              </a:tblGrid>
              <a:tr h="304800">
                <a:tc gridSpan="2">
                  <a:txBody>
                    <a:bodyPr/>
                    <a:lstStyle/>
                    <a:p>
                      <a:r>
                        <a:rPr lang="en-US" sz="1200" b="1" kern="1200" dirty="0" smtClean="0">
                          <a:solidFill>
                            <a:schemeClr val="lt1"/>
                          </a:solidFill>
                          <a:effectLst>
                            <a:outerShdw blurRad="38100" dist="38100" dir="2700000" algn="tl">
                              <a:srgbClr val="000000">
                                <a:alpha val="43137"/>
                              </a:srgbClr>
                            </a:outerShdw>
                          </a:effectLst>
                          <a:latin typeface="+mn-lt"/>
                          <a:ea typeface="+mn-ea"/>
                          <a:cs typeface="+mn-cs"/>
                        </a:rPr>
                        <a:t>Peak Bandwidth Requirements –Total</a:t>
                      </a:r>
                      <a:endParaRPr lang="en-US" sz="1200" b="1" kern="1200" dirty="0">
                        <a:solidFill>
                          <a:schemeClr val="lt1"/>
                        </a:solidFill>
                        <a:effectLst>
                          <a:outerShdw blurRad="38100" dist="38100" dir="2700000" algn="tl">
                            <a:srgbClr val="000000">
                              <a:alpha val="43137"/>
                            </a:srgbClr>
                          </a:outerShdw>
                        </a:effectLst>
                        <a:latin typeface="+mn-lt"/>
                        <a:ea typeface="+mn-ea"/>
                        <a:cs typeface="+mn-cs"/>
                      </a:endParaRPr>
                    </a:p>
                  </a:txBody>
                  <a:tcPr/>
                </a:tc>
                <a:tc hMerge="1">
                  <a:txBody>
                    <a:bodyPr/>
                    <a:lstStyle/>
                    <a:p>
                      <a:endParaRPr lang="en-US" dirty="0"/>
                    </a:p>
                  </a:txBody>
                  <a:tcPr/>
                </a:tc>
              </a:tr>
              <a:tr h="304800">
                <a:tc>
                  <a:txBody>
                    <a:bodyPr/>
                    <a:lstStyle/>
                    <a:p>
                      <a:r>
                        <a:rPr lang="en-US" sz="1400" b="1" baseline="0" dirty="0" smtClean="0"/>
                        <a:t>Total SF -&gt; NY (Mbps)</a:t>
                      </a:r>
                      <a:endParaRPr lang="en-US" sz="1400" b="1" dirty="0"/>
                    </a:p>
                  </a:txBody>
                  <a:tcPr/>
                </a:tc>
                <a:tc>
                  <a:txBody>
                    <a:bodyPr/>
                    <a:lstStyle/>
                    <a:p>
                      <a:pPr algn="ctr"/>
                      <a:r>
                        <a:rPr lang="en-US" sz="1400" b="1" dirty="0" smtClean="0"/>
                        <a:t>3.94</a:t>
                      </a:r>
                      <a:endParaRPr lang="en-US" sz="1400" b="1" dirty="0"/>
                    </a:p>
                  </a:txBody>
                  <a:tcPr/>
                </a:tc>
              </a:tr>
              <a:tr h="370318">
                <a:tc>
                  <a:txBody>
                    <a:bodyPr/>
                    <a:lstStyle/>
                    <a:p>
                      <a:r>
                        <a:rPr lang="en-US" sz="1400" b="1" dirty="0" smtClean="0"/>
                        <a:t>Total NY -&gt; SF (Mbps)</a:t>
                      </a:r>
                      <a:endParaRPr lang="en-US" sz="1400" b="1" dirty="0"/>
                    </a:p>
                  </a:txBody>
                  <a:tcPr/>
                </a:tc>
                <a:tc>
                  <a:txBody>
                    <a:bodyPr/>
                    <a:lstStyle/>
                    <a:p>
                      <a:pPr algn="ctr"/>
                      <a:r>
                        <a:rPr lang="en-US" sz="1400" b="1" dirty="0" smtClean="0"/>
                        <a:t>2.36</a:t>
                      </a:r>
                      <a:endParaRPr lang="en-US" sz="1400" b="1" dirty="0"/>
                    </a:p>
                  </a:txBody>
                  <a:tcPr/>
                </a:tc>
              </a:tr>
            </a:tbl>
          </a:graphicData>
        </a:graphic>
      </p:graphicFrame>
      <p:sp>
        <p:nvSpPr>
          <p:cNvPr id="11" name="TextBox 10"/>
          <p:cNvSpPr txBox="1"/>
          <p:nvPr/>
        </p:nvSpPr>
        <p:spPr>
          <a:xfrm>
            <a:off x="266700" y="966524"/>
            <a:ext cx="7239000" cy="424732"/>
          </a:xfrm>
          <a:prstGeom prst="rect">
            <a:avLst/>
          </a:prstGeom>
          <a:noFill/>
        </p:spPr>
        <p:txBody>
          <a:bodyPr wrap="square" rtlCol="0">
            <a:spAutoFit/>
          </a:bodyPr>
          <a:lstStyle/>
          <a:p>
            <a:pPr marL="398463" lvl="1" indent="-398463">
              <a:lnSpc>
                <a:spcPct val="90000"/>
              </a:lnSpc>
              <a:spcBef>
                <a:spcPct val="20000"/>
              </a:spcBef>
              <a:buClr>
                <a:srgbClr val="FFFFFF"/>
              </a:buClr>
              <a:buSzPct val="100000"/>
              <a:buBlip>
                <a:blip r:embed="rId3"/>
              </a:buBlip>
            </a:pPr>
            <a:r>
              <a:rPr lang="en-US" sz="2400" dirty="0" smtClean="0"/>
              <a:t> 100% users fully UC enabled busiest hour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Want To Be An Expert?</a:t>
            </a:r>
            <a:endParaRPr lang="en-US" dirty="0"/>
          </a:p>
        </p:txBody>
      </p:sp>
      <p:sp>
        <p:nvSpPr>
          <p:cNvPr id="5" name="Content Placeholder 4"/>
          <p:cNvSpPr>
            <a:spLocks noGrp="1"/>
          </p:cNvSpPr>
          <p:nvPr>
            <p:ph sz="half" idx="1"/>
          </p:nvPr>
        </p:nvSpPr>
        <p:spPr>
          <a:xfrm>
            <a:off x="381001" y="1411553"/>
            <a:ext cx="4114800" cy="3379387"/>
          </a:xfrm>
        </p:spPr>
        <p:txBody>
          <a:bodyPr>
            <a:normAutofit fontScale="92500" lnSpcReduction="10000"/>
          </a:bodyPr>
          <a:lstStyle/>
          <a:p>
            <a:r>
              <a:rPr lang="en-US" dirty="0" smtClean="0"/>
              <a:t>Get in depth and up to date technical resources from TechNet</a:t>
            </a:r>
          </a:p>
          <a:p>
            <a:pPr lvl="1"/>
            <a:r>
              <a:rPr lang="en-US" dirty="0" smtClean="0"/>
              <a:t>Leverage the variety </a:t>
            </a:r>
            <a:br>
              <a:rPr lang="en-US" dirty="0" smtClean="0"/>
            </a:br>
            <a:r>
              <a:rPr lang="en-US" dirty="0" smtClean="0"/>
              <a:t>of Webcasts and </a:t>
            </a:r>
            <a:br>
              <a:rPr lang="en-US" dirty="0" smtClean="0"/>
            </a:br>
            <a:r>
              <a:rPr lang="en-US" dirty="0" smtClean="0"/>
              <a:t>Virtual Labs available</a:t>
            </a:r>
          </a:p>
          <a:p>
            <a:pPr lvl="1"/>
            <a:r>
              <a:rPr lang="en-US" dirty="0" smtClean="0"/>
              <a:t>Be part of the OCS </a:t>
            </a:r>
            <a:br>
              <a:rPr lang="en-US" dirty="0" smtClean="0"/>
            </a:br>
            <a:r>
              <a:rPr lang="en-US" dirty="0" smtClean="0"/>
              <a:t>Product Dialogue </a:t>
            </a:r>
          </a:p>
          <a:p>
            <a:pPr lvl="1"/>
            <a:r>
              <a:rPr lang="en-US" dirty="0" smtClean="0"/>
              <a:t>Join the OCS Community </a:t>
            </a:r>
          </a:p>
        </p:txBody>
      </p:sp>
      <p:sp>
        <p:nvSpPr>
          <p:cNvPr id="7" name="Rectangle 6"/>
          <p:cNvSpPr/>
          <p:nvPr/>
        </p:nvSpPr>
        <p:spPr>
          <a:xfrm>
            <a:off x="914400" y="5140405"/>
            <a:ext cx="7391400" cy="584775"/>
          </a:xfrm>
          <a:prstGeom prst="rect">
            <a:avLst/>
          </a:prstGeom>
        </p:spPr>
        <p:txBody>
          <a:bodyPr wrap="square">
            <a:spAutoFit/>
          </a:bodyPr>
          <a:lstStyle/>
          <a:p>
            <a:pPr>
              <a:buNone/>
            </a:pPr>
            <a:r>
              <a:rPr lang="en-US" sz="3200" u="sng" dirty="0" smtClean="0">
                <a:hlinkClick r:id="rId3"/>
              </a:rPr>
              <a:t>http://technet.microsoft.com/office/ocs/</a:t>
            </a:r>
            <a:endParaRPr lang="en-US" sz="3200" u="sng" dirty="0">
              <a:hlinkClick r:id="rId4"/>
            </a:endParaRPr>
          </a:p>
        </p:txBody>
      </p:sp>
      <p:pic>
        <p:nvPicPr>
          <p:cNvPr id="1030" name="Picture 6"/>
          <p:cNvPicPr>
            <a:picLocks noChangeAspect="1" noChangeArrowheads="1"/>
          </p:cNvPicPr>
          <p:nvPr/>
        </p:nvPicPr>
        <p:blipFill>
          <a:blip r:embed="rId5"/>
          <a:stretch>
            <a:fillRect/>
          </a:stretch>
        </p:blipFill>
        <p:spPr bwMode="auto">
          <a:xfrm>
            <a:off x="4724400" y="1447800"/>
            <a:ext cx="4242632" cy="2209799"/>
          </a:xfrm>
          <a:prstGeom prst="roundRect">
            <a:avLst>
              <a:gd name="adj" fmla="val 5633"/>
            </a:avLst>
          </a:prstGeom>
          <a:noFill/>
          <a:ln>
            <a:noFill/>
          </a:ln>
          <a:effectLst>
            <a:reflection blurRad="6350" stA="50000" endA="300" endPos="38500" dist="50800" dir="5400000" sy="-100000" algn="bl" rotWithShape="0"/>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cstate="email"/>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398963" y="56388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Capacity planning is critical to </a:t>
            </a:r>
            <a:br>
              <a:rPr lang="en-US" dirty="0" smtClean="0"/>
            </a:br>
            <a:r>
              <a:rPr lang="en-US" dirty="0" smtClean="0"/>
              <a:t>the success of an OCS deployment</a:t>
            </a:r>
          </a:p>
          <a:p>
            <a:r>
              <a:rPr lang="en-US" dirty="0" smtClean="0"/>
              <a:t>Take the time upfront to plan in </a:t>
            </a:r>
            <a:br>
              <a:rPr lang="en-US" dirty="0" smtClean="0"/>
            </a:br>
            <a:r>
              <a:rPr lang="en-US" dirty="0" smtClean="0"/>
              <a:t>detail (including regional topologies)</a:t>
            </a:r>
          </a:p>
          <a:p>
            <a:r>
              <a:rPr lang="en-US" dirty="0" smtClean="0"/>
              <a:t>Use Planning tool</a:t>
            </a:r>
          </a:p>
          <a:p>
            <a:pPr>
              <a:buNone/>
            </a:pPr>
            <a:endParaRPr lang="en-US"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Capacity Planning process (30 min)</a:t>
            </a:r>
          </a:p>
          <a:p>
            <a:r>
              <a:rPr lang="en-US" dirty="0" smtClean="0"/>
              <a:t>OCS Planner tool demo (15 min)</a:t>
            </a:r>
          </a:p>
          <a:p>
            <a:r>
              <a:rPr lang="en-US" dirty="0" smtClean="0"/>
              <a:t>Questions and Feedback  (15 min)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Planning Process</a:t>
            </a:r>
            <a:endParaRPr lang="en-US" dirty="0"/>
          </a:p>
        </p:txBody>
      </p:sp>
      <p:graphicFrame>
        <p:nvGraphicFramePr>
          <p:cNvPr id="7" name="Content Placeholder 6"/>
          <p:cNvGraphicFramePr>
            <a:graphicFrameLocks noGrp="1"/>
          </p:cNvGraphicFramePr>
          <p:nvPr>
            <p:ph idx="1"/>
          </p:nvPr>
        </p:nvGraphicFramePr>
        <p:xfrm>
          <a:off x="457200" y="1394599"/>
          <a:ext cx="82296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Considerations</a:t>
            </a:r>
            <a:endParaRPr lang="en-US" dirty="0"/>
          </a:p>
        </p:txBody>
      </p:sp>
      <p:sp>
        <p:nvSpPr>
          <p:cNvPr id="3" name="Content Placeholder 2"/>
          <p:cNvSpPr>
            <a:spLocks noGrp="1"/>
          </p:cNvSpPr>
          <p:nvPr>
            <p:ph idx="1"/>
          </p:nvPr>
        </p:nvSpPr>
        <p:spPr>
          <a:xfrm>
            <a:off x="387350" y="1298417"/>
            <a:ext cx="8382000" cy="5178582"/>
          </a:xfrm>
        </p:spPr>
        <p:txBody>
          <a:bodyPr>
            <a:normAutofit fontScale="70000" lnSpcReduction="20000"/>
          </a:bodyPr>
          <a:lstStyle/>
          <a:p>
            <a:r>
              <a:rPr lang="en-US" b="1" dirty="0" smtClean="0"/>
              <a:t>Functional Requirements</a:t>
            </a:r>
          </a:p>
          <a:p>
            <a:pPr marL="796925" lvl="1" indent="-339725"/>
            <a:r>
              <a:rPr lang="en-US" dirty="0" smtClean="0"/>
              <a:t>Will you deploy Voice?</a:t>
            </a:r>
          </a:p>
          <a:p>
            <a:pPr marL="796925" lvl="1" indent="-339725"/>
            <a:r>
              <a:rPr lang="en-US" dirty="0" smtClean="0"/>
              <a:t>Will you deploy Video?</a:t>
            </a:r>
          </a:p>
          <a:p>
            <a:pPr marL="796925" lvl="1" indent="-339725"/>
            <a:r>
              <a:rPr lang="en-US" dirty="0" smtClean="0"/>
              <a:t>Will you deploy Conferencing?</a:t>
            </a:r>
          </a:p>
          <a:p>
            <a:pPr marL="796925" lvl="1" indent="-339725"/>
            <a:r>
              <a:rPr lang="en-US" dirty="0" smtClean="0"/>
              <a:t>Do you need this to work outside the corporate firewall?</a:t>
            </a:r>
          </a:p>
          <a:p>
            <a:pPr marL="796925" lvl="1" indent="-339725"/>
            <a:r>
              <a:rPr lang="en-US" dirty="0" smtClean="0"/>
              <a:t>Do you have compliance requirements for IM and conferencing?</a:t>
            </a:r>
          </a:p>
          <a:p>
            <a:r>
              <a:rPr lang="en-US" b="1" dirty="0" smtClean="0"/>
              <a:t>Site Analysis</a:t>
            </a:r>
          </a:p>
          <a:p>
            <a:pPr marL="796925" lvl="1" indent="-339725"/>
            <a:r>
              <a:rPr lang="en-US" dirty="0" smtClean="0"/>
              <a:t>How many sites do you have?</a:t>
            </a:r>
          </a:p>
          <a:p>
            <a:pPr marL="796925" lvl="1" indent="-339725"/>
            <a:r>
              <a:rPr lang="en-US" dirty="0" smtClean="0"/>
              <a:t>What is the bandwidth available at each site?</a:t>
            </a:r>
          </a:p>
          <a:p>
            <a:pPr marL="796925" lvl="1" indent="-339725"/>
            <a:r>
              <a:rPr lang="en-US" dirty="0" smtClean="0"/>
              <a:t>How many users at each site?</a:t>
            </a:r>
          </a:p>
          <a:p>
            <a:pPr marL="796925" lvl="1" indent="-339725"/>
            <a:r>
              <a:rPr lang="en-US" dirty="0" smtClean="0"/>
              <a:t>What are the availability requirements for each site?</a:t>
            </a:r>
          </a:p>
          <a:p>
            <a:r>
              <a:rPr lang="en-US" b="1" dirty="0" smtClean="0"/>
              <a:t>Deployment Path</a:t>
            </a:r>
          </a:p>
          <a:p>
            <a:pPr marL="796925" lvl="1" indent="-339725"/>
            <a:r>
              <a:rPr lang="en-US" dirty="0" smtClean="0"/>
              <a:t>Are you migrating from LCS 2005?</a:t>
            </a:r>
          </a:p>
          <a:p>
            <a:pPr marL="796925" lvl="1" indent="-339725"/>
            <a:r>
              <a:rPr lang="en-US" dirty="0" smtClean="0"/>
              <a:t>Is this a </a:t>
            </a:r>
            <a:r>
              <a:rPr lang="en-US" dirty="0" err="1" smtClean="0"/>
              <a:t>greenfield</a:t>
            </a:r>
            <a:r>
              <a:rPr lang="en-US" dirty="0" smtClean="0"/>
              <a:t> deployment?</a:t>
            </a:r>
          </a:p>
          <a:p>
            <a:pPr marL="796925" lvl="1" indent="-339725"/>
            <a:r>
              <a:rPr lang="en-US" dirty="0" smtClean="0"/>
              <a:t>Is this a proof-of-concept deployment?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Topology Selection</a:t>
            </a:r>
            <a:endParaRPr lang="en-US" dirty="0"/>
          </a:p>
        </p:txBody>
      </p:sp>
      <p:sp>
        <p:nvSpPr>
          <p:cNvPr id="7" name="Diamond 6"/>
          <p:cNvSpPr/>
          <p:nvPr/>
        </p:nvSpPr>
        <p:spPr>
          <a:xfrm>
            <a:off x="410496" y="1852957"/>
            <a:ext cx="990600" cy="914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HA?</a:t>
            </a:r>
            <a:endParaRPr lang="en-US" sz="1400" dirty="0">
              <a:solidFill>
                <a:schemeClr val="bg1"/>
              </a:solidFill>
            </a:endParaRPr>
          </a:p>
        </p:txBody>
      </p:sp>
      <p:sp>
        <p:nvSpPr>
          <p:cNvPr id="8" name="Diamond 7"/>
          <p:cNvSpPr/>
          <p:nvPr/>
        </p:nvSpPr>
        <p:spPr>
          <a:xfrm>
            <a:off x="1477296" y="3453157"/>
            <a:ext cx="1219200" cy="914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&gt; 30K users</a:t>
            </a:r>
            <a:endParaRPr lang="en-US" sz="1400" dirty="0">
              <a:solidFill>
                <a:schemeClr val="bg1"/>
              </a:solidFill>
            </a:endParaRPr>
          </a:p>
        </p:txBody>
      </p:sp>
      <p:sp>
        <p:nvSpPr>
          <p:cNvPr id="9" name="Diamond 8"/>
          <p:cNvSpPr/>
          <p:nvPr/>
        </p:nvSpPr>
        <p:spPr>
          <a:xfrm>
            <a:off x="2925096" y="1852957"/>
            <a:ext cx="1219200" cy="914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&gt; 5K users</a:t>
            </a:r>
            <a:endParaRPr lang="en-US" sz="1400" dirty="0">
              <a:solidFill>
                <a:schemeClr val="bg1"/>
              </a:solidFill>
            </a:endParaRPr>
          </a:p>
        </p:txBody>
      </p:sp>
      <p:cxnSp>
        <p:nvCxnSpPr>
          <p:cNvPr id="11" name="Elbow Connector 10"/>
          <p:cNvCxnSpPr>
            <a:stCxn id="7" idx="3"/>
            <a:endCxn id="9" idx="1"/>
          </p:cNvCxnSpPr>
          <p:nvPr/>
        </p:nvCxnSpPr>
        <p:spPr>
          <a:xfrm>
            <a:off x="1401096" y="2310157"/>
            <a:ext cx="152400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7" idx="2"/>
            <a:endCxn id="8" idx="0"/>
          </p:cNvCxnSpPr>
          <p:nvPr/>
        </p:nvCxnSpPr>
        <p:spPr>
          <a:xfrm rot="16200000" flipH="1">
            <a:off x="1153446" y="2519707"/>
            <a:ext cx="685800" cy="11811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9" idx="2"/>
            <a:endCxn id="8" idx="0"/>
          </p:cNvCxnSpPr>
          <p:nvPr/>
        </p:nvCxnSpPr>
        <p:spPr>
          <a:xfrm rot="5400000">
            <a:off x="2467896" y="2386357"/>
            <a:ext cx="685800" cy="1447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48696" y="2843557"/>
            <a:ext cx="512897" cy="369332"/>
          </a:xfrm>
          <a:prstGeom prst="rect">
            <a:avLst/>
          </a:prstGeom>
          <a:noFill/>
        </p:spPr>
        <p:txBody>
          <a:bodyPr wrap="none" rtlCol="0">
            <a:spAutoFit/>
          </a:bodyPr>
          <a:lstStyle/>
          <a:p>
            <a:r>
              <a:rPr lang="en-US" dirty="0" smtClean="0"/>
              <a:t>Yes</a:t>
            </a:r>
            <a:endParaRPr lang="en-US" dirty="0"/>
          </a:p>
        </p:txBody>
      </p:sp>
      <p:sp>
        <p:nvSpPr>
          <p:cNvPr id="20" name="TextBox 19"/>
          <p:cNvSpPr txBox="1"/>
          <p:nvPr/>
        </p:nvSpPr>
        <p:spPr>
          <a:xfrm>
            <a:off x="1858296" y="2005357"/>
            <a:ext cx="468398" cy="369332"/>
          </a:xfrm>
          <a:prstGeom prst="rect">
            <a:avLst/>
          </a:prstGeom>
          <a:noFill/>
        </p:spPr>
        <p:txBody>
          <a:bodyPr wrap="none" rtlCol="0">
            <a:spAutoFit/>
          </a:bodyPr>
          <a:lstStyle/>
          <a:p>
            <a:r>
              <a:rPr lang="en-US" dirty="0" smtClean="0"/>
              <a:t>No</a:t>
            </a:r>
            <a:endParaRPr lang="en-US" dirty="0"/>
          </a:p>
        </p:txBody>
      </p:sp>
      <p:sp>
        <p:nvSpPr>
          <p:cNvPr id="21" name="TextBox 20"/>
          <p:cNvSpPr txBox="1"/>
          <p:nvPr/>
        </p:nvSpPr>
        <p:spPr>
          <a:xfrm>
            <a:off x="2467896" y="2843557"/>
            <a:ext cx="512897" cy="369332"/>
          </a:xfrm>
          <a:prstGeom prst="rect">
            <a:avLst/>
          </a:prstGeom>
          <a:noFill/>
        </p:spPr>
        <p:txBody>
          <a:bodyPr wrap="none" rtlCol="0">
            <a:spAutoFit/>
          </a:bodyPr>
          <a:lstStyle/>
          <a:p>
            <a:r>
              <a:rPr lang="en-US" dirty="0" smtClean="0"/>
              <a:t>Yes</a:t>
            </a:r>
            <a:endParaRPr lang="en-US" dirty="0"/>
          </a:p>
        </p:txBody>
      </p:sp>
      <p:sp>
        <p:nvSpPr>
          <p:cNvPr id="22" name="Rounded Rectangle 21"/>
          <p:cNvSpPr/>
          <p:nvPr/>
        </p:nvSpPr>
        <p:spPr>
          <a:xfrm>
            <a:off x="4982496" y="2005357"/>
            <a:ext cx="1219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Standard</a:t>
            </a:r>
          </a:p>
          <a:p>
            <a:pPr algn="ctr"/>
            <a:r>
              <a:rPr lang="en-US" sz="1400" dirty="0" smtClean="0">
                <a:solidFill>
                  <a:schemeClr val="bg1"/>
                </a:solidFill>
              </a:rPr>
              <a:t>Edition</a:t>
            </a:r>
            <a:endParaRPr lang="en-US" sz="1400" dirty="0">
              <a:solidFill>
                <a:schemeClr val="bg1"/>
              </a:solidFill>
            </a:endParaRPr>
          </a:p>
        </p:txBody>
      </p:sp>
      <p:cxnSp>
        <p:nvCxnSpPr>
          <p:cNvPr id="26" name="Elbow Connector 25"/>
          <p:cNvCxnSpPr>
            <a:stCxn id="9" idx="3"/>
            <a:endCxn id="22" idx="1"/>
          </p:cNvCxnSpPr>
          <p:nvPr/>
        </p:nvCxnSpPr>
        <p:spPr>
          <a:xfrm>
            <a:off x="4144296" y="2310157"/>
            <a:ext cx="83820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296696" y="2017025"/>
            <a:ext cx="468398" cy="369332"/>
          </a:xfrm>
          <a:prstGeom prst="rect">
            <a:avLst/>
          </a:prstGeom>
          <a:noFill/>
        </p:spPr>
        <p:txBody>
          <a:bodyPr wrap="none" rtlCol="0">
            <a:spAutoFit/>
          </a:bodyPr>
          <a:lstStyle/>
          <a:p>
            <a:r>
              <a:rPr lang="en-US" dirty="0" smtClean="0"/>
              <a:t>No</a:t>
            </a:r>
            <a:endParaRPr lang="en-US" dirty="0"/>
          </a:p>
        </p:txBody>
      </p:sp>
      <p:sp>
        <p:nvSpPr>
          <p:cNvPr id="28" name="Rounded Rectangle 27"/>
          <p:cNvSpPr/>
          <p:nvPr/>
        </p:nvSpPr>
        <p:spPr>
          <a:xfrm>
            <a:off x="4982496" y="3605557"/>
            <a:ext cx="1219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Enterprise</a:t>
            </a:r>
          </a:p>
          <a:p>
            <a:pPr algn="ctr"/>
            <a:r>
              <a:rPr lang="en-US" sz="1400" dirty="0" smtClean="0">
                <a:solidFill>
                  <a:schemeClr val="bg1"/>
                </a:solidFill>
              </a:rPr>
              <a:t>Edition:</a:t>
            </a:r>
          </a:p>
          <a:p>
            <a:pPr algn="ctr"/>
            <a:r>
              <a:rPr lang="en-US" sz="1400" i="1" dirty="0" smtClean="0">
                <a:solidFill>
                  <a:schemeClr val="bg1"/>
                </a:solidFill>
              </a:rPr>
              <a:t>Consolidated</a:t>
            </a:r>
            <a:endParaRPr lang="en-US" sz="1400" i="1" dirty="0">
              <a:solidFill>
                <a:schemeClr val="bg1"/>
              </a:solidFill>
            </a:endParaRPr>
          </a:p>
        </p:txBody>
      </p:sp>
      <p:cxnSp>
        <p:nvCxnSpPr>
          <p:cNvPr id="30" name="Elbow Connector 29"/>
          <p:cNvCxnSpPr>
            <a:stCxn id="8" idx="3"/>
            <a:endCxn id="28" idx="1"/>
          </p:cNvCxnSpPr>
          <p:nvPr/>
        </p:nvCxnSpPr>
        <p:spPr>
          <a:xfrm>
            <a:off x="2696496" y="3910357"/>
            <a:ext cx="228600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610896" y="3605557"/>
            <a:ext cx="468398" cy="369332"/>
          </a:xfrm>
          <a:prstGeom prst="rect">
            <a:avLst/>
          </a:prstGeom>
          <a:noFill/>
        </p:spPr>
        <p:txBody>
          <a:bodyPr wrap="none" rtlCol="0">
            <a:spAutoFit/>
          </a:bodyPr>
          <a:lstStyle/>
          <a:p>
            <a:r>
              <a:rPr lang="en-US" dirty="0" smtClean="0"/>
              <a:t>No</a:t>
            </a:r>
            <a:endParaRPr lang="en-US" dirty="0"/>
          </a:p>
        </p:txBody>
      </p:sp>
      <p:sp>
        <p:nvSpPr>
          <p:cNvPr id="34" name="Rounded Rectangle 33"/>
          <p:cNvSpPr/>
          <p:nvPr/>
        </p:nvSpPr>
        <p:spPr>
          <a:xfrm>
            <a:off x="4982496" y="5053357"/>
            <a:ext cx="1219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Enterprise</a:t>
            </a:r>
          </a:p>
          <a:p>
            <a:pPr algn="ctr"/>
            <a:r>
              <a:rPr lang="en-US" sz="1400" dirty="0" smtClean="0">
                <a:solidFill>
                  <a:schemeClr val="bg1"/>
                </a:solidFill>
              </a:rPr>
              <a:t>Edition:</a:t>
            </a:r>
          </a:p>
          <a:p>
            <a:pPr algn="ctr"/>
            <a:r>
              <a:rPr lang="en-US" sz="1400" i="1" dirty="0" smtClean="0">
                <a:solidFill>
                  <a:schemeClr val="bg1"/>
                </a:solidFill>
              </a:rPr>
              <a:t>Expanded</a:t>
            </a:r>
            <a:endParaRPr lang="en-US" sz="1400" i="1" dirty="0">
              <a:solidFill>
                <a:schemeClr val="bg1"/>
              </a:solidFill>
            </a:endParaRPr>
          </a:p>
        </p:txBody>
      </p:sp>
      <p:cxnSp>
        <p:nvCxnSpPr>
          <p:cNvPr id="36" name="Shape 35"/>
          <p:cNvCxnSpPr>
            <a:stCxn id="8" idx="2"/>
            <a:endCxn id="34" idx="1"/>
          </p:cNvCxnSpPr>
          <p:nvPr/>
        </p:nvCxnSpPr>
        <p:spPr>
          <a:xfrm rot="16200000" flipH="1">
            <a:off x="3039396" y="3415057"/>
            <a:ext cx="990600" cy="2895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55199" y="5053357"/>
            <a:ext cx="512897" cy="369332"/>
          </a:xfrm>
          <a:prstGeom prst="rect">
            <a:avLst/>
          </a:prstGeom>
          <a:noFill/>
        </p:spPr>
        <p:txBody>
          <a:bodyPr wrap="none" rtlCol="0">
            <a:spAutoFit/>
          </a:bodyPr>
          <a:lstStyle/>
          <a:p>
            <a:r>
              <a:rPr lang="en-US" dirty="0" smtClean="0"/>
              <a:t>Yes</a:t>
            </a:r>
            <a:endParaRPr lang="en-US" dirty="0"/>
          </a:p>
        </p:txBody>
      </p:sp>
      <p:sp>
        <p:nvSpPr>
          <p:cNvPr id="38" name="TextBox 37"/>
          <p:cNvSpPr txBox="1"/>
          <p:nvPr/>
        </p:nvSpPr>
        <p:spPr>
          <a:xfrm>
            <a:off x="6735096" y="1929157"/>
            <a:ext cx="1794658" cy="646331"/>
          </a:xfrm>
          <a:prstGeom prst="rect">
            <a:avLst/>
          </a:prstGeom>
          <a:noFill/>
        </p:spPr>
        <p:txBody>
          <a:bodyPr wrap="none" rtlCol="0">
            <a:spAutoFit/>
          </a:bodyPr>
          <a:lstStyle/>
          <a:p>
            <a:r>
              <a:rPr lang="en-US" dirty="0" smtClean="0"/>
              <a:t>Small Branch or</a:t>
            </a:r>
          </a:p>
          <a:p>
            <a:r>
              <a:rPr lang="en-US" dirty="0" smtClean="0"/>
              <a:t>Proof of Concept</a:t>
            </a:r>
            <a:endParaRPr lang="en-US" dirty="0"/>
          </a:p>
        </p:txBody>
      </p:sp>
      <p:sp>
        <p:nvSpPr>
          <p:cNvPr id="40" name="TextBox 39"/>
          <p:cNvSpPr txBox="1"/>
          <p:nvPr/>
        </p:nvSpPr>
        <p:spPr>
          <a:xfrm>
            <a:off x="6887496" y="3605557"/>
            <a:ext cx="1258678" cy="646331"/>
          </a:xfrm>
          <a:prstGeom prst="rect">
            <a:avLst/>
          </a:prstGeom>
          <a:noFill/>
        </p:spPr>
        <p:txBody>
          <a:bodyPr wrap="none" rtlCol="0">
            <a:spAutoFit/>
          </a:bodyPr>
          <a:lstStyle/>
          <a:p>
            <a:r>
              <a:rPr lang="en-US" dirty="0" smtClean="0"/>
              <a:t>Regional </a:t>
            </a:r>
          </a:p>
          <a:p>
            <a:r>
              <a:rPr lang="en-US" dirty="0" smtClean="0"/>
              <a:t>Datacenter</a:t>
            </a:r>
            <a:endParaRPr lang="en-US" dirty="0"/>
          </a:p>
        </p:txBody>
      </p:sp>
      <p:sp>
        <p:nvSpPr>
          <p:cNvPr id="41" name="TextBox 40"/>
          <p:cNvSpPr txBox="1"/>
          <p:nvPr/>
        </p:nvSpPr>
        <p:spPr>
          <a:xfrm>
            <a:off x="6887496" y="5053357"/>
            <a:ext cx="1258678" cy="646331"/>
          </a:xfrm>
          <a:prstGeom prst="rect">
            <a:avLst/>
          </a:prstGeom>
          <a:noFill/>
        </p:spPr>
        <p:txBody>
          <a:bodyPr wrap="none" rtlCol="0">
            <a:spAutoFit/>
          </a:bodyPr>
          <a:lstStyle/>
          <a:p>
            <a:r>
              <a:rPr lang="en-US" dirty="0" smtClean="0"/>
              <a:t>Central </a:t>
            </a:r>
          </a:p>
          <a:p>
            <a:r>
              <a:rPr lang="en-US" dirty="0" smtClean="0"/>
              <a:t>Datacenter</a:t>
            </a:r>
            <a:endParaRPr lang="en-US" dirty="0"/>
          </a:p>
        </p:txBody>
      </p:sp>
      <p:cxnSp>
        <p:nvCxnSpPr>
          <p:cNvPr id="47" name="Straight Arrow Connector 46"/>
          <p:cNvCxnSpPr/>
          <p:nvPr/>
        </p:nvCxnSpPr>
        <p:spPr>
          <a:xfrm rot="5400000">
            <a:off x="716090" y="1548157"/>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Topology Selection</a:t>
            </a:r>
            <a:br>
              <a:rPr lang="en-US" dirty="0" smtClean="0"/>
            </a:br>
            <a:r>
              <a:rPr sz="4000" dirty="0" smtClean="0">
                <a:solidFill>
                  <a:schemeClr val="tx2"/>
                </a:solidFill>
              </a:rPr>
              <a:t>Global </a:t>
            </a:r>
            <a:r>
              <a:rPr sz="4000" smtClean="0">
                <a:solidFill>
                  <a:schemeClr val="tx2"/>
                </a:solidFill>
              </a:rPr>
              <a:t>or regional</a:t>
            </a:r>
            <a:r>
              <a:rPr sz="4000" dirty="0" smtClean="0">
                <a:solidFill>
                  <a:schemeClr val="tx2"/>
                </a:solidFill>
              </a:rPr>
              <a:t>?</a:t>
            </a:r>
            <a:endParaRPr sz="4000" dirty="0">
              <a:solidFill>
                <a:schemeClr val="tx2"/>
              </a:solidFill>
            </a:endParaRPr>
          </a:p>
        </p:txBody>
      </p:sp>
      <p:sp>
        <p:nvSpPr>
          <p:cNvPr id="3" name="Content Placeholder 2"/>
          <p:cNvSpPr>
            <a:spLocks noGrp="1"/>
          </p:cNvSpPr>
          <p:nvPr>
            <p:ph idx="1"/>
          </p:nvPr>
        </p:nvSpPr>
        <p:spPr>
          <a:xfrm>
            <a:off x="374650" y="1905000"/>
            <a:ext cx="8382000" cy="4001097"/>
          </a:xfrm>
        </p:spPr>
        <p:txBody>
          <a:bodyPr>
            <a:normAutofit fontScale="85000" lnSpcReduction="10000"/>
          </a:bodyPr>
          <a:lstStyle/>
          <a:p>
            <a:r>
              <a:rPr lang="en-US" dirty="0" smtClean="0"/>
              <a:t>Enterprise Edition Expanded can scale globally</a:t>
            </a:r>
          </a:p>
          <a:p>
            <a:r>
              <a:rPr lang="en-US" i="1" dirty="0" smtClean="0"/>
              <a:t>However,</a:t>
            </a:r>
          </a:p>
          <a:p>
            <a:pPr lvl="1"/>
            <a:r>
              <a:rPr lang="en-US" sz="2600" dirty="0" smtClean="0"/>
              <a:t>Mediation Server needs to be close to IP-PSTN gateway</a:t>
            </a:r>
          </a:p>
          <a:p>
            <a:pPr lvl="1"/>
            <a:r>
              <a:rPr lang="en-US" sz="2600" dirty="0" smtClean="0"/>
              <a:t>Front-Ends and conferencing servers cannot </a:t>
            </a:r>
            <a:br>
              <a:rPr lang="en-US" sz="2600" dirty="0" smtClean="0"/>
            </a:br>
            <a:r>
              <a:rPr lang="en-US" sz="2600" dirty="0" smtClean="0"/>
              <a:t>be geographically distributed within a pool</a:t>
            </a:r>
          </a:p>
          <a:p>
            <a:pPr lvl="1"/>
            <a:r>
              <a:rPr lang="en-US" sz="2600" dirty="0" smtClean="0"/>
              <a:t>Network delay between user and </a:t>
            </a:r>
            <a:br>
              <a:rPr lang="en-US" sz="2600" dirty="0" smtClean="0"/>
            </a:br>
            <a:r>
              <a:rPr lang="en-US" sz="2600" dirty="0" smtClean="0"/>
              <a:t>pool should be less than 150 ms</a:t>
            </a:r>
          </a:p>
          <a:p>
            <a:r>
              <a:rPr lang="en-US" b="1" dirty="0" smtClean="0"/>
              <a:t>Therefore</a:t>
            </a:r>
            <a:r>
              <a:rPr lang="en-US" dirty="0" smtClean="0"/>
              <a:t> </a:t>
            </a:r>
          </a:p>
          <a:p>
            <a:pPr lvl="1"/>
            <a:r>
              <a:rPr lang="en-US" dirty="0" smtClean="0"/>
              <a:t>You may need to deploy regional datacenters </a:t>
            </a:r>
            <a:br>
              <a:rPr lang="en-US" dirty="0" smtClean="0"/>
            </a:br>
            <a:r>
              <a:rPr lang="en-US" dirty="0" smtClean="0"/>
              <a:t>for audio/video or data conferencing</a:t>
            </a:r>
          </a:p>
          <a:p>
            <a:endParaRPr lang="en-US" dirty="0" smtClean="0"/>
          </a:p>
          <a:p>
            <a:pPr lvl="1"/>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Availability</a:t>
            </a:r>
            <a:endParaRPr lang="en-US" dirty="0"/>
          </a:p>
        </p:txBody>
      </p:sp>
      <p:sp>
        <p:nvSpPr>
          <p:cNvPr id="3" name="Content Placeholder 2"/>
          <p:cNvSpPr>
            <a:spLocks noGrp="1"/>
          </p:cNvSpPr>
          <p:nvPr>
            <p:ph idx="1"/>
          </p:nvPr>
        </p:nvSpPr>
        <p:spPr>
          <a:xfrm>
            <a:off x="381000" y="1412875"/>
            <a:ext cx="8382000" cy="3657066"/>
          </a:xfrm>
        </p:spPr>
        <p:txBody>
          <a:bodyPr>
            <a:normAutofit fontScale="92500" lnSpcReduction="20000"/>
          </a:bodyPr>
          <a:lstStyle/>
          <a:p>
            <a:r>
              <a:rPr lang="en-US" dirty="0" smtClean="0"/>
              <a:t>Scale is not only consideration for server </a:t>
            </a:r>
            <a:br>
              <a:rPr lang="en-US" dirty="0" smtClean="0"/>
            </a:br>
            <a:r>
              <a:rPr lang="en-US" dirty="0" smtClean="0"/>
              <a:t>count; redundancy is important as well for</a:t>
            </a:r>
          </a:p>
          <a:p>
            <a:pPr lvl="1"/>
            <a:r>
              <a:rPr lang="en-US" dirty="0" smtClean="0"/>
              <a:t>IIS server</a:t>
            </a:r>
          </a:p>
          <a:p>
            <a:pPr lvl="1"/>
            <a:r>
              <a:rPr lang="en-US" dirty="0" smtClean="0"/>
              <a:t>Conferencing servers</a:t>
            </a:r>
          </a:p>
          <a:p>
            <a:pPr lvl="1"/>
            <a:r>
              <a:rPr lang="en-US" dirty="0" smtClean="0"/>
              <a:t>A/V servers</a:t>
            </a:r>
          </a:p>
          <a:p>
            <a:pPr lvl="1"/>
            <a:r>
              <a:rPr lang="en-US" dirty="0" smtClean="0"/>
              <a:t>Edge servers</a:t>
            </a:r>
          </a:p>
          <a:p>
            <a:pPr lvl="1">
              <a:buNone/>
            </a:pPr>
            <a:endParaRPr lang="en-US" dirty="0" smtClean="0"/>
          </a:p>
          <a:p>
            <a:r>
              <a:rPr lang="en-US" dirty="0" smtClean="0"/>
              <a:t>Redundancy means N+1 servers </a:t>
            </a:r>
            <a:br>
              <a:rPr lang="en-US" dirty="0" smtClean="0"/>
            </a:br>
            <a:r>
              <a:rPr lang="en-US" dirty="0" smtClean="0"/>
              <a:t>plus hardware load balancer</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Capacity Planning</a:t>
            </a:r>
            <a:br>
              <a:rPr lang="en-US" dirty="0" smtClean="0"/>
            </a:br>
            <a:r>
              <a:rPr sz="4000" smtClean="0">
                <a:solidFill>
                  <a:schemeClr val="tx2"/>
                </a:solidFill>
              </a:rPr>
              <a:t>Model </a:t>
            </a:r>
            <a:r>
              <a:rPr sz="4000" dirty="0" smtClean="0">
                <a:solidFill>
                  <a:schemeClr val="tx2"/>
                </a:solidFill>
              </a:rPr>
              <a:t>a</a:t>
            </a:r>
            <a:r>
              <a:rPr sz="4000" smtClean="0">
                <a:solidFill>
                  <a:schemeClr val="tx2"/>
                </a:solidFill>
              </a:rPr>
              <a:t>ssumptions</a:t>
            </a:r>
            <a:endParaRPr sz="4000" dirty="0">
              <a:solidFill>
                <a:schemeClr val="tx2"/>
              </a:solidFill>
            </a:endParaRPr>
          </a:p>
        </p:txBody>
      </p:sp>
      <p:sp>
        <p:nvSpPr>
          <p:cNvPr id="3" name="Content Placeholder 2"/>
          <p:cNvSpPr>
            <a:spLocks noGrp="1"/>
          </p:cNvSpPr>
          <p:nvPr>
            <p:ph idx="1"/>
          </p:nvPr>
        </p:nvSpPr>
        <p:spPr>
          <a:xfrm>
            <a:off x="387350" y="1905000"/>
            <a:ext cx="8536663" cy="4345129"/>
          </a:xfrm>
        </p:spPr>
        <p:txBody>
          <a:bodyPr>
            <a:normAutofit fontScale="77500" lnSpcReduction="20000"/>
          </a:bodyPr>
          <a:lstStyle/>
          <a:p>
            <a:r>
              <a:rPr lang="en-US" dirty="0" smtClean="0"/>
              <a:t>How many users are Enterprise voice enabled? (10%)</a:t>
            </a:r>
          </a:p>
          <a:p>
            <a:r>
              <a:rPr lang="en-US" dirty="0" smtClean="0"/>
              <a:t>How many users work remotely (externally)? (5%)</a:t>
            </a:r>
          </a:p>
          <a:p>
            <a:r>
              <a:rPr lang="en-US" dirty="0" smtClean="0"/>
              <a:t>How many meeting participants </a:t>
            </a:r>
            <a:br>
              <a:rPr lang="en-US" dirty="0" smtClean="0"/>
            </a:br>
            <a:r>
              <a:rPr lang="en-US" dirty="0" smtClean="0"/>
              <a:t>outside your firewall? (50% ) </a:t>
            </a:r>
          </a:p>
          <a:p>
            <a:r>
              <a:rPr lang="en-US" dirty="0" smtClean="0"/>
              <a:t>How many users are in a </a:t>
            </a:r>
            <a:br>
              <a:rPr lang="en-US" dirty="0" smtClean="0"/>
            </a:br>
            <a:r>
              <a:rPr lang="en-US" dirty="0" smtClean="0"/>
              <a:t>meeting at any point in time (5%)</a:t>
            </a:r>
          </a:p>
          <a:p>
            <a:r>
              <a:rPr lang="en-US" dirty="0" smtClean="0"/>
              <a:t>Average of contacts per user (50)</a:t>
            </a:r>
          </a:p>
          <a:p>
            <a:r>
              <a:rPr lang="en-US" dirty="0" smtClean="0"/>
              <a:t>Users/minute login rate (800+)</a:t>
            </a:r>
          </a:p>
          <a:p>
            <a:r>
              <a:rPr lang="en-US" dirty="0" smtClean="0"/>
              <a:t>How many users are archived? (100%)</a:t>
            </a:r>
          </a:p>
          <a:p>
            <a:r>
              <a:rPr lang="en-US" dirty="0" smtClean="0"/>
              <a:t>Archiving &amp; CDRs are being captured (Yes)</a:t>
            </a:r>
          </a:p>
          <a:p>
            <a:r>
              <a:rPr lang="en-US" dirty="0" smtClean="0"/>
              <a:t>Ratio of new to old clients (70/30)</a:t>
            </a:r>
          </a:p>
          <a:p>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Webcast Template - TNET_NEW_atsim (3)">
  <a:themeElements>
    <a:clrScheme name="Custom 2">
      <a:dk1>
        <a:srgbClr val="000000"/>
      </a:dk1>
      <a:lt1>
        <a:srgbClr val="FFFFFF"/>
      </a:lt1>
      <a:dk2>
        <a:srgbClr val="000066"/>
      </a:dk2>
      <a:lt2>
        <a:srgbClr val="FFFFFF"/>
      </a:lt2>
      <a:accent1>
        <a:srgbClr val="99CCFF"/>
      </a:accent1>
      <a:accent2>
        <a:srgbClr val="33CC33"/>
      </a:accent2>
      <a:accent3>
        <a:srgbClr val="FFCC00"/>
      </a:accent3>
      <a:accent4>
        <a:srgbClr val="DADADA"/>
      </a:accent4>
      <a:accent5>
        <a:srgbClr val="CAE2FF"/>
      </a:accent5>
      <a:accent6>
        <a:srgbClr val="2DB92D"/>
      </a:accent6>
      <a:hlink>
        <a:srgbClr val="FFCC00"/>
      </a:hlink>
      <a:folHlink>
        <a:srgbClr val="0099CC"/>
      </a:folHlink>
    </a:clrScheme>
    <a:fontScheme name="1_Webcast Template - TNET_NEW_atsi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FCC00"/>
          </a:buClr>
          <a:buSzTx/>
          <a:buFontTx/>
          <a:buChar char="•"/>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FCC00"/>
          </a:buClr>
          <a:buSzTx/>
          <a:buFontTx/>
          <a:buChar char="•"/>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Webcast Template - TNET_NEW_atsim (3) 1">
        <a:dk1>
          <a:srgbClr val="000000"/>
        </a:dk1>
        <a:lt1>
          <a:srgbClr val="FFFFFF"/>
        </a:lt1>
        <a:dk2>
          <a:srgbClr val="000066"/>
        </a:dk2>
        <a:lt2>
          <a:srgbClr val="FFFFFF"/>
        </a:lt2>
        <a:accent1>
          <a:srgbClr val="99CCFF"/>
        </a:accent1>
        <a:accent2>
          <a:srgbClr val="33CC33"/>
        </a:accent2>
        <a:accent3>
          <a:srgbClr val="AAAAB8"/>
        </a:accent3>
        <a:accent4>
          <a:srgbClr val="DADADA"/>
        </a:accent4>
        <a:accent5>
          <a:srgbClr val="CAE2FF"/>
        </a:accent5>
        <a:accent6>
          <a:srgbClr val="2DB92D"/>
        </a:accent6>
        <a:hlink>
          <a:srgbClr val="FFCC00"/>
        </a:hlink>
        <a:folHlink>
          <a:srgbClr val="0099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4459</TotalTime>
  <Words>871</Words>
  <Application>Microsoft PowerPoint</Application>
  <PresentationFormat>On-screen Show (4:3)</PresentationFormat>
  <Paragraphs>220</Paragraphs>
  <Slides>17</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1_Webcast Template - TNET_NEW_atsim (3)</vt:lpstr>
      <vt:lpstr>Visio</vt:lpstr>
      <vt:lpstr>Capacity Planning For Microsoft Office Communications Server 2007 Deployments</vt:lpstr>
      <vt:lpstr>Key Takeaways</vt:lpstr>
      <vt:lpstr>Agenda</vt:lpstr>
      <vt:lpstr>The Planning Process</vt:lpstr>
      <vt:lpstr>Key Considerations</vt:lpstr>
      <vt:lpstr>Topology Selection</vt:lpstr>
      <vt:lpstr>Topology Selection Global or regional?</vt:lpstr>
      <vt:lpstr>High Availability</vt:lpstr>
      <vt:lpstr>Capacity Planning Model assumptions</vt:lpstr>
      <vt:lpstr>Capacity Planning Important factors</vt:lpstr>
      <vt:lpstr>Capacity Planning Meeting size and MCU scaling</vt:lpstr>
      <vt:lpstr>Capacity Planning Edge servers scaling</vt:lpstr>
      <vt:lpstr>Network Considerations</vt:lpstr>
      <vt:lpstr>Simple Model For 2 Party Call</vt:lpstr>
      <vt:lpstr>Planning A Phased Deployment</vt:lpstr>
      <vt:lpstr>Want To Be An Expert?</vt:lpstr>
      <vt:lpstr>Slide 17</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Dean Andrews</dc:creator>
  <cp:keywords>TechNet;</cp:keywords>
  <cp:lastModifiedBy>Chris Caldwell</cp:lastModifiedBy>
  <cp:revision>84</cp:revision>
  <dcterms:created xsi:type="dcterms:W3CDTF">2004-11-11T21:19:26Z</dcterms:created>
  <dcterms:modified xsi:type="dcterms:W3CDTF">2008-07-31T16:03:56Z</dcterms:modified>
  <cp:category>IT Professional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gram">
    <vt:lpwstr>TechNet</vt:lpwstr>
  </property>
  <property fmtid="{D5CDD505-2E9C-101B-9397-08002B2CF9AE}" pid="3" name="Session ID">
    <vt:lpwstr>TNTx-xx</vt:lpwstr>
  </property>
  <property fmtid="{D5CDD505-2E9C-101B-9397-08002B2CF9AE}" pid="4" name="Status">
    <vt:lpwstr>Work in Progress</vt:lpwstr>
  </property>
  <property fmtid="{D5CDD505-2E9C-101B-9397-08002B2CF9AE}" pid="5" name="Version">
    <vt:lpwstr>3.0</vt:lpwstr>
  </property>
  <property fmtid="{D5CDD505-2E9C-101B-9397-08002B2CF9AE}" pid="6" name="Support">
    <vt:lpwstr>devhelp@microsoft.com</vt:lpwstr>
  </property>
  <property fmtid="{D5CDD505-2E9C-101B-9397-08002B2CF9AE}" pid="7" name="build">
    <vt:lpwstr>0</vt:lpwstr>
  </property>
</Properties>
</file>